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869">
          <p15:clr>
            <a:srgbClr val="A4A3A4"/>
          </p15:clr>
        </p15:guide>
      </p15:sldGuideLst>
    </p:ext>
    <p:ext uri="GoogleSlidesCustomDataVersion2">
      <go:slidesCustomData xmlns:go="http://customooxmlschemas.google.com/" r:id="rId39" roundtripDataSignature="AMtx7mj4fbReNVos9WC1pwAFypkj1PkUe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28B6593-F67D-4E13-A4F2-16C2FE272A94}">
  <a:tblStyle styleId="{E28B6593-F67D-4E13-A4F2-16C2FE272A94}" styleName="Table_0">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869"/>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customschemas.google.com/relationships/presentationmetadata" Target="metadata"/><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Calibri"/>
              <a:buNone/>
            </a:pPr>
            <a:fld id="{00000000-1234-1234-1234-123412341234}" type="slidenum">
              <a:rPr b="0" i="0" lang="fi-FI"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0" name="Google Shape;16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6" name="Google Shape;166;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2" name="Google Shape;172;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0" name="Google Shape;18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1e351c42066_0_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g1e351c42066_0_1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Web-analytiikka tarjoaa arvokkaita tietoja, jotka auttavat sinua ymmärtämään yleisöäsi, optimoimaan verkkosivustosi, parantamaan konversioastetta ja tekemään tietoon perustuvia päätöksiä. Se on ratkaisevan tärkeä väline verkkoläsnäolosi suorituskyvyn ja tehokkuuden mittaamisessa ja parantamisessa.</a:t>
            </a:r>
            <a:endParaRPr/>
          </a:p>
          <a:p>
            <a:pPr indent="0" lvl="0" marL="0" rtl="0" algn="l">
              <a:lnSpc>
                <a:spcPct val="100000"/>
              </a:lnSpc>
              <a:spcBef>
                <a:spcPts val="0"/>
              </a:spcBef>
              <a:spcAft>
                <a:spcPts val="0"/>
              </a:spcAft>
              <a:buSzPts val="1400"/>
              <a:buNone/>
            </a:pPr>
            <a:r>
              <a:rPr lang="fi-FI"/>
              <a:t>Konversio-optimointi (CRO) tarkoittaa järjestelmällistä prosessia, jolla pyritään lisäämään niiden verkkosivuvierailijoiden prosenttiosuutta, jotka tekevät halutun toiminnon, kuten tekevät ostoksen, täyttävät lomakkeen, tilaavat uutiskirjeen tai käyttävät tiettyä elementtiä verkkosivulla. CRO:n tavoitteena on maksimoida verkkosivuston tehokkuus parantamalla sen konversioastetta ja saamalla kävijät tekemään enemmän arvokkaita toimia.</a:t>
            </a:r>
            <a:endParaRPr/>
          </a:p>
        </p:txBody>
      </p:sp>
      <p:sp>
        <p:nvSpPr>
          <p:cNvPr id="187" name="Google Shape;187;g1e351c42066_0_1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2adc5d91cec_0_1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3" name="Google Shape;193;g2adc5d91cec_0_13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Web-analytiikka tarjoaa arvokkaita tietoja, jotka auttavat sinua ymmärtämään yleisöäsi, optimoimaan verkkosivustosi, parantamaan konversioastetta ja tekemään tietoon perustuvia päätöksiä. Se on ratkaisevan tärkeä väline verkkoläsnäolosi suorituskyvyn ja tehokkuuden mittaamisessa ja parantamisessa.</a:t>
            </a:r>
            <a:endParaRPr/>
          </a:p>
          <a:p>
            <a:pPr indent="0" lvl="0" marL="0" rtl="0" algn="l">
              <a:lnSpc>
                <a:spcPct val="100000"/>
              </a:lnSpc>
              <a:spcBef>
                <a:spcPts val="0"/>
              </a:spcBef>
              <a:spcAft>
                <a:spcPts val="0"/>
              </a:spcAft>
              <a:buSzPts val="1400"/>
              <a:buNone/>
            </a:pPr>
            <a:r>
              <a:rPr lang="fi-FI"/>
              <a:t>Konversio-optimointi (CRO) tarkoittaa järjestelmällistä prosessia, jolla pyritään lisäämään niiden verkkosivuvierailijoiden prosenttiosuutta, jotka tekevät halutun toiminnon, kuten tekevät ostoksen, täyttävät lomakkeen, tilaavat uutiskirjeen tai käyttävät tiettyä elementtiä verkkosivulla. CRO:n tavoitteena on maksimoida verkkosivuston tehokkuus parantamalla sen konversioastetta ja saamalla kävijät tekemään enemmän arvokkaita toimia.</a:t>
            </a:r>
            <a:endParaRPr/>
          </a:p>
        </p:txBody>
      </p:sp>
      <p:sp>
        <p:nvSpPr>
          <p:cNvPr id="194" name="Google Shape;194;g2adc5d91cec_0_13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0" name="Google Shape;200;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7" name="Google Shape;207;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24bdc91d832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Lue lisää analytiikasta moduulista 5. Digitaalinen analytiikka ja seuranta</a:t>
            </a:r>
            <a:endParaRPr/>
          </a:p>
        </p:txBody>
      </p:sp>
      <p:sp>
        <p:nvSpPr>
          <p:cNvPr id="214" name="Google Shape;214;g24bdc91d832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1e351c42066_0_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9" name="Google Shape;219;g1e351c42066_0_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Tarvitsemmeko tätä arkkia</a:t>
            </a:r>
            <a:endParaRPr/>
          </a:p>
        </p:txBody>
      </p:sp>
      <p:sp>
        <p:nvSpPr>
          <p:cNvPr id="220" name="Google Shape;220;g1e351c42066_0_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Web-analytiikan avulla voit mitata, saavutetaanko tavoitteesi.</a:t>
            </a:r>
            <a:endParaRPr/>
          </a:p>
          <a:p>
            <a:pPr indent="0" lvl="0" marL="0" rtl="0" algn="l">
              <a:lnSpc>
                <a:spcPct val="100000"/>
              </a:lnSpc>
              <a:spcBef>
                <a:spcPts val="0"/>
              </a:spcBef>
              <a:spcAft>
                <a:spcPts val="0"/>
              </a:spcAft>
              <a:buSzPts val="1400"/>
              <a:buNone/>
            </a:pPr>
            <a:r>
              <a:t/>
            </a:r>
            <a:endParaRPr/>
          </a:p>
        </p:txBody>
      </p:sp>
      <p:sp>
        <p:nvSpPr>
          <p:cNvPr id="226" name="Google Shape;226;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5" name="Google Shape;235;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23e960a9dd7_0_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2" name="Google Shape;242;g23e960a9dd7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23e960a9dd7_0_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9" name="Google Shape;249;g23e960a9dd7_0_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Tätä logiikkaa sinun on käytettävä, kun asetat tavoitteita sivustollesi/sivuillesi.</a:t>
            </a:r>
            <a:endParaRPr/>
          </a:p>
        </p:txBody>
      </p:sp>
      <p:sp>
        <p:nvSpPr>
          <p:cNvPr id="250" name="Google Shape;250;g23e960a9dd7_0_1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800"/>
              <a:buFont typeface="Arial"/>
              <a:buNone/>
            </a:pPr>
            <a:fld id="{00000000-1234-1234-1234-123412341234}" type="slidenum">
              <a:rPr lang="fi-FI"/>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Lue lisää analytiikasta moduulista 5. Digitaalinen analytiikka ja seuranta</a:t>
            </a:r>
            <a:endParaRPr/>
          </a:p>
        </p:txBody>
      </p:sp>
      <p:sp>
        <p:nvSpPr>
          <p:cNvPr id="256" name="Google Shape;256;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g1e351c42066_0_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1" name="Google Shape;261;g1e351c42066_0_2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2" name="Google Shape;262;g1e351c42066_0_2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g2415d10eec0_0_12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7" name="Google Shape;267;g2415d10eec0_0_122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Arial"/>
              <a:buNone/>
            </a:pPr>
            <a:r>
              <a:rPr lang="fi-FI"/>
              <a:t>Täältä näet esimerkkejä erilaisista tutkimusmenetelmistä.</a:t>
            </a:r>
            <a:endParaRPr/>
          </a:p>
          <a:p>
            <a:pPr indent="0" lvl="0" marL="0" rtl="0" algn="l">
              <a:lnSpc>
                <a:spcPct val="100000"/>
              </a:lnSpc>
              <a:spcBef>
                <a:spcPts val="0"/>
              </a:spcBef>
              <a:spcAft>
                <a:spcPts val="0"/>
              </a:spcAft>
              <a:buClr>
                <a:schemeClr val="dk1"/>
              </a:buClr>
              <a:buSzPts val="1200"/>
              <a:buFont typeface="Arial"/>
              <a:buNone/>
            </a:pPr>
            <a:br>
              <a:rPr lang="fi-FI"/>
            </a:br>
            <a:r>
              <a:rPr lang="fi-FI"/>
              <a:t>Lisäksi näet esimerkin lämpökartasta.</a:t>
            </a:r>
            <a:br>
              <a:rPr lang="fi-FI"/>
            </a:br>
            <a:r>
              <a:rPr lang="fi-FI"/>
              <a:t>Esimerkiksi Hotjar-ohjelma luo tällaisia lämpökarttoja.</a:t>
            </a:r>
            <a:br>
              <a:rPr lang="fi-FI"/>
            </a:br>
            <a:r>
              <a:rPr lang="fi-FI"/>
              <a:t>Mitä näet:</a:t>
            </a:r>
            <a:endParaRPr/>
          </a:p>
          <a:p>
            <a:pPr indent="-171450" lvl="0" marL="171450" rtl="0" algn="l">
              <a:lnSpc>
                <a:spcPct val="100000"/>
              </a:lnSpc>
              <a:spcBef>
                <a:spcPts val="0"/>
              </a:spcBef>
              <a:spcAft>
                <a:spcPts val="0"/>
              </a:spcAft>
              <a:buClr>
                <a:schemeClr val="dk1"/>
              </a:buClr>
              <a:buSzPts val="1200"/>
              <a:buFont typeface="Arial"/>
              <a:buChar char="•"/>
            </a:pPr>
            <a:r>
              <a:rPr lang="fi-FI"/>
              <a:t>Kuinka pitkälle kävijät vierittävät sivua alaspäin</a:t>
            </a:r>
            <a:br>
              <a:rPr lang="fi-FI"/>
            </a:br>
            <a:r>
              <a:rPr lang="fi-FI"/>
              <a:t>Mitä kävijät klikkaavat</a:t>
            </a:r>
            <a:br>
              <a:rPr lang="fi-FI"/>
            </a:br>
            <a:r>
              <a:rPr lang="fi-FI"/>
              <a:t>Mitä ei-klikattavaa sisältöä kävijät klikkaavat</a:t>
            </a:r>
            <a:br>
              <a:rPr lang="fi-FI"/>
            </a:br>
            <a:r>
              <a:rPr lang="fi-FI"/>
              <a:t>Mikä herättää huomiota tai mikä häiritsee kävijää?</a:t>
            </a:r>
            <a:endParaRPr/>
          </a:p>
          <a:p>
            <a:pPr indent="-95250" lvl="0" marL="171450" marR="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268" name="Google Shape;268;g2415d10eec0_0_122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24bdc91d832_0_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6" name="Google Shape;276;g24bdc91d832_0_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Lähde Gerry McGovern vieraiden pitkä kaula</a:t>
            </a:r>
            <a:endParaRPr/>
          </a:p>
          <a:p>
            <a:pPr indent="0" lvl="0" marL="0" rtl="0" algn="l">
              <a:lnSpc>
                <a:spcPct val="100000"/>
              </a:lnSpc>
              <a:spcBef>
                <a:spcPts val="0"/>
              </a:spcBef>
              <a:spcAft>
                <a:spcPts val="0"/>
              </a:spcAft>
              <a:buSzPts val="1400"/>
              <a:buNone/>
            </a:pPr>
            <a:r>
              <a:t/>
            </a:r>
            <a:endParaRPr/>
          </a:p>
        </p:txBody>
      </p:sp>
      <p:sp>
        <p:nvSpPr>
          <p:cNvPr id="277" name="Google Shape;277;g24bdc91d832_0_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3" name="Google Shape;28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290" name="Google Shape;290;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Calibri"/>
              <a:buNone/>
            </a:pPr>
            <a:fld id="{00000000-1234-1234-1234-123412341234}" type="slidenum">
              <a:rPr b="0" i="0" lang="fi-FI"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7" name="Google Shape;29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https://www.youtube.com/watch?v=0YL0xoSmyZI</a:t>
            </a:r>
            <a:endParaRPr/>
          </a:p>
        </p:txBody>
      </p:sp>
      <p:sp>
        <p:nvSpPr>
          <p:cNvPr id="303" name="Google Shape;30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0" name="Google Shape;31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7" name="Google Shape;31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3" name="Google Shape;323;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rPr lang="fi-FI"/>
              <a:t>Yksi syy tähän on se, että navigointi suunnitellaan usein vain yrityksen sisäisestä näkökulmasta ja yrityksen työntekijöiden tietämyksen perusteella.</a:t>
            </a:r>
            <a:endParaRPr/>
          </a:p>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324" name="Google Shape;324;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Calibri"/>
              <a:buNone/>
            </a:pPr>
            <a:fld id="{00000000-1234-1234-1234-123412341234}" type="slidenum">
              <a:rPr b="0" i="0" lang="fi-FI"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1" name="Google Shape;33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9" name="Google Shape;33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6" name="Google Shape;34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g1e351c42066_0_8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2" name="Google Shape;352;g1e351c42066_0_8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g1e351c42066_0_9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7" name="Google Shape;357;g1e351c42066_0_9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8" name="Google Shape;358;g1e351c42066_0_9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g1e351c42066_0_1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6" name="Google Shape;366;g1e351c42066_0_11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Tarvitset Google-tilin päästääksesi demotilille.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fi-FI"/>
              <a:t>https://support.google.com/analytics/answer/6367342#zippy=%2Csis%C3%A4llys</a:t>
            </a:r>
            <a:endParaRPr/>
          </a:p>
        </p:txBody>
      </p:sp>
      <p:sp>
        <p:nvSpPr>
          <p:cNvPr id="367" name="Google Shape;367;g1e351c42066_0_11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2adc5d91ce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5" name="Google Shape;375;g2adc5d91cec_0_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 Id="rId3" Type="http://schemas.openxmlformats.org/officeDocument/2006/relationships/image" Target="../media/image9.png"/><Relationship Id="rId4" Type="http://schemas.openxmlformats.org/officeDocument/2006/relationships/image" Target="../media/image8.png"/><Relationship Id="rId5" Type="http://schemas.openxmlformats.org/officeDocument/2006/relationships/image" Target="../media/image4.jpg"/><Relationship Id="rId6" Type="http://schemas.openxmlformats.org/officeDocument/2006/relationships/image" Target="../media/image7.png"/><Relationship Id="rId7" Type="http://schemas.openxmlformats.org/officeDocument/2006/relationships/image" Target="../media/image34.png"/><Relationship Id="rId8" Type="http://schemas.openxmlformats.org/officeDocument/2006/relationships/image" Target="../media/image1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2.png"/><Relationship Id="rId4"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4.jpg"/><Relationship Id="rId4" Type="http://schemas.openxmlformats.org/officeDocument/2006/relationships/image" Target="../media/image7.png"/><Relationship Id="rId5" Type="http://schemas.openxmlformats.org/officeDocument/2006/relationships/image" Target="../media/image34.png"/><Relationship Id="rId6" Type="http://schemas.openxmlformats.org/officeDocument/2006/relationships/image" Target="../media/image8.png"/><Relationship Id="rId7" Type="http://schemas.openxmlformats.org/officeDocument/2006/relationships/image" Target="../media/image6.png"/><Relationship Id="rId8"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8.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2.png"/><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6.png"/><Relationship Id="rId4"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png"/><Relationship Id="rId3" Type="http://schemas.openxmlformats.org/officeDocument/2006/relationships/image" Target="../media/image6.png"/><Relationship Id="rId4" Type="http://schemas.openxmlformats.org/officeDocument/2006/relationships/image" Target="../media/image12.png"/><Relationship Id="rId5" Type="http://schemas.openxmlformats.org/officeDocument/2006/relationships/image" Target="../media/image8.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4.jpg"/><Relationship Id="rId4" Type="http://schemas.openxmlformats.org/officeDocument/2006/relationships/image" Target="../media/image7.png"/><Relationship Id="rId5" Type="http://schemas.openxmlformats.org/officeDocument/2006/relationships/image" Target="../media/image34.png"/><Relationship Id="rId6" Type="http://schemas.openxmlformats.org/officeDocument/2006/relationships/image" Target="../media/image6.png"/><Relationship Id="rId7" Type="http://schemas.openxmlformats.org/officeDocument/2006/relationships/image" Target="../media/image11.png"/><Relationship Id="rId8"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4.jpg"/><Relationship Id="rId4" Type="http://schemas.openxmlformats.org/officeDocument/2006/relationships/image" Target="../media/image7.png"/><Relationship Id="rId5" Type="http://schemas.openxmlformats.org/officeDocument/2006/relationships/image" Target="../media/image34.png"/><Relationship Id="rId6" Type="http://schemas.openxmlformats.org/officeDocument/2006/relationships/image" Target="../media/image6.png"/><Relationship Id="rId7" Type="http://schemas.openxmlformats.org/officeDocument/2006/relationships/image" Target="../media/image11.png"/><Relationship Id="rId8" Type="http://schemas.openxmlformats.org/officeDocument/2006/relationships/image" Target="../media/image8.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4.jpg"/><Relationship Id="rId4" Type="http://schemas.openxmlformats.org/officeDocument/2006/relationships/image" Target="../media/image7.png"/><Relationship Id="rId5" Type="http://schemas.openxmlformats.org/officeDocument/2006/relationships/image" Target="../media/image34.png"/><Relationship Id="rId6" Type="http://schemas.openxmlformats.org/officeDocument/2006/relationships/image" Target="../media/image6.png"/><Relationship Id="rId7" Type="http://schemas.openxmlformats.org/officeDocument/2006/relationships/image" Target="../media/image11.png"/><Relationship Id="rId8" Type="http://schemas.openxmlformats.org/officeDocument/2006/relationships/image" Target="../media/image8.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2.png"/><Relationship Id="rId4"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2.png"/><Relationship Id="rId4" Type="http://schemas.openxmlformats.org/officeDocument/2006/relationships/image" Target="../media/image8.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2.png"/><Relationship Id="rId4"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4.jpg"/><Relationship Id="rId4" Type="http://schemas.openxmlformats.org/officeDocument/2006/relationships/image" Target="../media/image7.png"/><Relationship Id="rId5" Type="http://schemas.openxmlformats.org/officeDocument/2006/relationships/image" Target="../media/image34.png"/><Relationship Id="rId6" Type="http://schemas.openxmlformats.org/officeDocument/2006/relationships/image" Target="../media/image6.png"/><Relationship Id="rId7" Type="http://schemas.openxmlformats.org/officeDocument/2006/relationships/image" Target="../media/image11.png"/><Relationship Id="rId8" Type="http://schemas.openxmlformats.org/officeDocument/2006/relationships/image" Target="../media/image8.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2" name="Shape 12"/>
        <p:cNvGrpSpPr/>
        <p:nvPr/>
      </p:nvGrpSpPr>
      <p:grpSpPr>
        <a:xfrm>
          <a:off x="0" y="0"/>
          <a:ext cx="0" cy="0"/>
          <a:chOff x="0" y="0"/>
          <a:chExt cx="0" cy="0"/>
        </a:xfrm>
      </p:grpSpPr>
      <p:sp>
        <p:nvSpPr>
          <p:cNvPr id="13" name="Google Shape;13;p66"/>
          <p:cNvSpPr txBox="1"/>
          <p:nvPr>
            <p:ph type="ctrTitle"/>
          </p:nvPr>
        </p:nvSpPr>
        <p:spPr>
          <a:xfrm>
            <a:off x="851519" y="2656924"/>
            <a:ext cx="7945211" cy="2512558"/>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7200"/>
              <a:buFont typeface="Arial"/>
              <a:buNone/>
              <a:defRPr b="1" i="0" sz="72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4" name="Google Shape;14;p66"/>
          <p:cNvCxnSpPr/>
          <p:nvPr/>
        </p:nvCxnSpPr>
        <p:spPr>
          <a:xfrm rot="10800000">
            <a:off x="851519" y="2074271"/>
            <a:ext cx="576228" cy="0"/>
          </a:xfrm>
          <a:prstGeom prst="straightConnector1">
            <a:avLst/>
          </a:prstGeom>
          <a:noFill/>
          <a:ln cap="flat" cmpd="sng" w="15875">
            <a:solidFill>
              <a:srgbClr val="11AA81"/>
            </a:solidFill>
            <a:prstDash val="solid"/>
            <a:miter lim="800000"/>
            <a:headEnd len="sm" w="sm" type="none"/>
            <a:tailEnd len="sm" w="sm" type="none"/>
          </a:ln>
        </p:spPr>
      </p:cxnSp>
      <p:pic>
        <p:nvPicPr>
          <p:cNvPr id="15" name="Google Shape;15;p66"/>
          <p:cNvPicPr preferRelativeResize="0"/>
          <p:nvPr/>
        </p:nvPicPr>
        <p:blipFill rotWithShape="1">
          <a:blip r:embed="rId3">
            <a:alphaModFix/>
          </a:blip>
          <a:srcRect b="2265" l="0" r="0" t="2266"/>
          <a:stretch/>
        </p:blipFill>
        <p:spPr>
          <a:xfrm>
            <a:off x="627999" y="623199"/>
            <a:ext cx="2958477" cy="1098780"/>
          </a:xfrm>
          <a:prstGeom prst="rect">
            <a:avLst/>
          </a:prstGeom>
          <a:noFill/>
          <a:ln>
            <a:noFill/>
          </a:ln>
        </p:spPr>
      </p:pic>
      <p:sp>
        <p:nvSpPr>
          <p:cNvPr id="16" name="Google Shape;16;p66"/>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7" name="Google Shape;17;p66"/>
          <p:cNvPicPr preferRelativeResize="0"/>
          <p:nvPr/>
        </p:nvPicPr>
        <p:blipFill rotWithShape="1">
          <a:blip r:embed="rId4">
            <a:alphaModFix/>
          </a:blip>
          <a:srcRect b="0" l="3024" r="3022" t="0"/>
          <a:stretch/>
        </p:blipFill>
        <p:spPr>
          <a:xfrm>
            <a:off x="433192" y="6037499"/>
            <a:ext cx="2650539" cy="586800"/>
          </a:xfrm>
          <a:prstGeom prst="rect">
            <a:avLst/>
          </a:prstGeom>
          <a:noFill/>
          <a:ln>
            <a:noFill/>
          </a:ln>
        </p:spPr>
      </p:pic>
      <p:pic>
        <p:nvPicPr>
          <p:cNvPr id="18" name="Google Shape;18;p66"/>
          <p:cNvPicPr preferRelativeResize="0"/>
          <p:nvPr/>
        </p:nvPicPr>
        <p:blipFill rotWithShape="1">
          <a:blip r:embed="rId5">
            <a:alphaModFix/>
          </a:blip>
          <a:srcRect b="0" l="0" r="0" t="0"/>
          <a:stretch/>
        </p:blipFill>
        <p:spPr>
          <a:xfrm>
            <a:off x="6096000" y="5914443"/>
            <a:ext cx="1033876" cy="730176"/>
          </a:xfrm>
          <a:prstGeom prst="rect">
            <a:avLst/>
          </a:prstGeom>
          <a:noFill/>
          <a:ln>
            <a:noFill/>
          </a:ln>
        </p:spPr>
      </p:pic>
      <p:pic>
        <p:nvPicPr>
          <p:cNvPr id="19" name="Google Shape;19;p66"/>
          <p:cNvPicPr preferRelativeResize="0"/>
          <p:nvPr/>
        </p:nvPicPr>
        <p:blipFill rotWithShape="1">
          <a:blip r:embed="rId6">
            <a:alphaModFix/>
          </a:blip>
          <a:srcRect b="0" l="0" r="0" t="0"/>
          <a:stretch/>
        </p:blipFill>
        <p:spPr>
          <a:xfrm>
            <a:off x="7429699" y="6075795"/>
            <a:ext cx="1144197" cy="470598"/>
          </a:xfrm>
          <a:prstGeom prst="rect">
            <a:avLst/>
          </a:prstGeom>
          <a:noFill/>
          <a:ln>
            <a:noFill/>
          </a:ln>
        </p:spPr>
      </p:pic>
      <p:pic>
        <p:nvPicPr>
          <p:cNvPr id="20" name="Google Shape;20;p66"/>
          <p:cNvPicPr preferRelativeResize="0"/>
          <p:nvPr/>
        </p:nvPicPr>
        <p:blipFill rotWithShape="1">
          <a:blip r:embed="rId7">
            <a:alphaModFix/>
          </a:blip>
          <a:srcRect b="0" l="0" r="0" t="0"/>
          <a:stretch/>
        </p:blipFill>
        <p:spPr>
          <a:xfrm>
            <a:off x="8967215" y="6079989"/>
            <a:ext cx="1127044" cy="494549"/>
          </a:xfrm>
          <a:prstGeom prst="rect">
            <a:avLst/>
          </a:prstGeom>
          <a:noFill/>
          <a:ln>
            <a:noFill/>
          </a:ln>
        </p:spPr>
      </p:pic>
      <p:pic>
        <p:nvPicPr>
          <p:cNvPr id="21" name="Google Shape;21;p66"/>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22" name="Shape 22"/>
        <p:cNvGrpSpPr/>
        <p:nvPr/>
      </p:nvGrpSpPr>
      <p:grpSpPr>
        <a:xfrm>
          <a:off x="0" y="0"/>
          <a:ext cx="0" cy="0"/>
          <a:chOff x="0" y="0"/>
          <a:chExt cx="0" cy="0"/>
        </a:xfrm>
      </p:grpSpPr>
      <p:pic>
        <p:nvPicPr>
          <p:cNvPr id="23" name="Google Shape;23;p67"/>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sp>
        <p:nvSpPr>
          <p:cNvPr id="24" name="Google Shape;24;p67"/>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67"/>
          <p:cNvSpPr txBox="1"/>
          <p:nvPr>
            <p:ph idx="1" type="body"/>
          </p:nvPr>
        </p:nvSpPr>
        <p:spPr>
          <a:xfrm>
            <a:off x="838200" y="1825625"/>
            <a:ext cx="10515600" cy="387453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26" name="Google Shape;26;p67"/>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27" name="Google Shape;27;p67"/>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28" name="Shape 28"/>
        <p:cNvGrpSpPr/>
        <p:nvPr/>
      </p:nvGrpSpPr>
      <p:grpSpPr>
        <a:xfrm>
          <a:off x="0" y="0"/>
          <a:ext cx="0" cy="0"/>
          <a:chOff x="0" y="0"/>
          <a:chExt cx="0" cy="0"/>
        </a:xfrm>
      </p:grpSpPr>
      <p:sp>
        <p:nvSpPr>
          <p:cNvPr id="29" name="Google Shape;29;p68"/>
          <p:cNvSpPr txBox="1"/>
          <p:nvPr>
            <p:ph type="title"/>
          </p:nvPr>
        </p:nvSpPr>
        <p:spPr>
          <a:xfrm>
            <a:off x="838200" y="910533"/>
            <a:ext cx="3817620" cy="1844608"/>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68"/>
          <p:cNvSpPr txBox="1"/>
          <p:nvPr>
            <p:ph idx="1" type="body"/>
          </p:nvPr>
        </p:nvSpPr>
        <p:spPr>
          <a:xfrm>
            <a:off x="5311235" y="910532"/>
            <a:ext cx="6141710" cy="1484509"/>
          </a:xfrm>
          <a:prstGeom prst="rect">
            <a:avLst/>
          </a:prstGeom>
          <a:noFill/>
          <a:ln>
            <a:noFill/>
          </a:ln>
        </p:spPr>
        <p:txBody>
          <a:bodyPr anchorCtr="0" anchor="t" bIns="45700" lIns="91425" spcFirstLastPara="1" rIns="91425" wrap="square" tIns="45700">
            <a:spAutoFit/>
          </a:bodyPr>
          <a:lstStyle>
            <a:lvl1pPr indent="-355600" lvl="0" marL="457200" algn="l">
              <a:lnSpc>
                <a:spcPct val="90000"/>
              </a:lnSpc>
              <a:spcBef>
                <a:spcPts val="1000"/>
              </a:spcBef>
              <a:spcAft>
                <a:spcPts val="0"/>
              </a:spcAft>
              <a:buClr>
                <a:schemeClr val="lt1"/>
              </a:buClr>
              <a:buSzPts val="2000"/>
              <a:buFont typeface="Calibri"/>
              <a:buAutoNum type="arabicPeriod"/>
              <a:defRPr b="0" sz="2000">
                <a:solidFill>
                  <a:schemeClr val="lt1"/>
                </a:solidFill>
                <a:latin typeface="Arial"/>
                <a:ea typeface="Arial"/>
                <a:cs typeface="Arial"/>
                <a:sym typeface="Arial"/>
              </a:defRPr>
            </a:lvl1pPr>
            <a:lvl2pPr indent="-342900" lvl="1" marL="9144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indent="-330200" lvl="2" marL="13716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indent="-317500" lvl="3" marL="18288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indent="-317500" lvl="4" marL="22860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68"/>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2" name="Google Shape;32;p68"/>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33" name="Google Shape;33;p68"/>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34" name="Google Shape;34;p68"/>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35" name="Google Shape;35;p68"/>
          <p:cNvPicPr preferRelativeResize="0"/>
          <p:nvPr/>
        </p:nvPicPr>
        <p:blipFill rotWithShape="1">
          <a:blip r:embed="rId6">
            <a:alphaModFix/>
          </a:blip>
          <a:srcRect b="0" l="3024" r="3022" t="0"/>
          <a:stretch/>
        </p:blipFill>
        <p:spPr>
          <a:xfrm>
            <a:off x="2263455" y="6037499"/>
            <a:ext cx="2650539" cy="586800"/>
          </a:xfrm>
          <a:prstGeom prst="rect">
            <a:avLst/>
          </a:prstGeom>
          <a:noFill/>
          <a:ln>
            <a:noFill/>
          </a:ln>
        </p:spPr>
      </p:pic>
      <p:pic>
        <p:nvPicPr>
          <p:cNvPr id="36" name="Google Shape;36;p68"/>
          <p:cNvPicPr preferRelativeResize="0"/>
          <p:nvPr/>
        </p:nvPicPr>
        <p:blipFill rotWithShape="1">
          <a:blip r:embed="rId7">
            <a:alphaModFix/>
          </a:blip>
          <a:srcRect b="0" l="0" r="63278" t="0"/>
          <a:stretch/>
        </p:blipFill>
        <p:spPr>
          <a:xfrm>
            <a:off x="282249" y="6005287"/>
            <a:ext cx="1698957" cy="651223"/>
          </a:xfrm>
          <a:prstGeom prst="rect">
            <a:avLst/>
          </a:prstGeom>
          <a:noFill/>
          <a:ln>
            <a:noFill/>
          </a:ln>
        </p:spPr>
      </p:pic>
      <p:cxnSp>
        <p:nvCxnSpPr>
          <p:cNvPr id="37" name="Google Shape;37;p68"/>
          <p:cNvCxnSpPr/>
          <p:nvPr/>
        </p:nvCxnSpPr>
        <p:spPr>
          <a:xfrm rot="10800000">
            <a:off x="4977749" y="916442"/>
            <a:ext cx="0" cy="4067038"/>
          </a:xfrm>
          <a:prstGeom prst="straightConnector1">
            <a:avLst/>
          </a:prstGeom>
          <a:noFill/>
          <a:ln cap="flat" cmpd="sng" w="15875">
            <a:solidFill>
              <a:srgbClr val="11AA81"/>
            </a:solidFill>
            <a:prstDash val="solid"/>
            <a:miter lim="800000"/>
            <a:headEnd len="sm" w="sm" type="none"/>
            <a:tailEnd len="sm" w="sm" type="none"/>
          </a:ln>
        </p:spPr>
      </p:cxnSp>
      <p:pic>
        <p:nvPicPr>
          <p:cNvPr id="38" name="Google Shape;38;p68"/>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bg>
      <p:bgPr>
        <a:blipFill>
          <a:blip r:embed="rId2">
            <a:alphaModFix/>
          </a:blip>
          <a:stretch>
            <a:fillRect/>
          </a:stretch>
        </a:blipFill>
      </p:bgPr>
    </p:bg>
    <p:spTree>
      <p:nvGrpSpPr>
        <p:cNvPr id="39" name="Shape 39"/>
        <p:cNvGrpSpPr/>
        <p:nvPr/>
      </p:nvGrpSpPr>
      <p:grpSpPr>
        <a:xfrm>
          <a:off x="0" y="0"/>
          <a:ext cx="0" cy="0"/>
          <a:chOff x="0" y="0"/>
          <a:chExt cx="0" cy="0"/>
        </a:xfrm>
      </p:grpSpPr>
      <p:sp>
        <p:nvSpPr>
          <p:cNvPr id="40" name="Google Shape;40;p72"/>
          <p:cNvSpPr/>
          <p:nvPr/>
        </p:nvSpPr>
        <p:spPr>
          <a:xfrm flipH="1" rot="10800000">
            <a:off x="0" y="6038849"/>
            <a:ext cx="12192000" cy="92008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41" name="Google Shape;41;p72"/>
          <p:cNvPicPr preferRelativeResize="0"/>
          <p:nvPr/>
        </p:nvPicPr>
        <p:blipFill rotWithShape="1">
          <a:blip r:embed="rId3">
            <a:alphaModFix/>
          </a:blip>
          <a:srcRect b="0" l="3024" r="3022" t="0"/>
          <a:stretch/>
        </p:blipFill>
        <p:spPr>
          <a:xfrm>
            <a:off x="209544" y="6209540"/>
            <a:ext cx="2650539" cy="586800"/>
          </a:xfrm>
          <a:prstGeom prst="rect">
            <a:avLst/>
          </a:prstGeom>
          <a:noFill/>
          <a:ln>
            <a:noFill/>
          </a:ln>
        </p:spPr>
      </p:pic>
      <p:pic>
        <p:nvPicPr>
          <p:cNvPr id="42" name="Google Shape;42;p72"/>
          <p:cNvPicPr preferRelativeResize="0"/>
          <p:nvPr/>
        </p:nvPicPr>
        <p:blipFill rotWithShape="1">
          <a:blip r:embed="rId4">
            <a:alphaModFix/>
          </a:blip>
          <a:srcRect b="0" l="0" r="63278" t="0"/>
          <a:stretch/>
        </p:blipFill>
        <p:spPr>
          <a:xfrm>
            <a:off x="10283499" y="6145117"/>
            <a:ext cx="1698957" cy="651223"/>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bg>
      <p:bgPr>
        <a:solidFill>
          <a:schemeClr val="lt1"/>
        </a:solidFill>
      </p:bgPr>
    </p:bg>
    <p:spTree>
      <p:nvGrpSpPr>
        <p:cNvPr id="43" name="Shape 43"/>
        <p:cNvGrpSpPr/>
        <p:nvPr/>
      </p:nvGrpSpPr>
      <p:grpSpPr>
        <a:xfrm>
          <a:off x="0" y="0"/>
          <a:ext cx="0" cy="0"/>
          <a:chOff x="0" y="0"/>
          <a:chExt cx="0" cy="0"/>
        </a:xfrm>
      </p:grpSpPr>
      <p:pic>
        <p:nvPicPr>
          <p:cNvPr id="44" name="Google Shape;44;p69"/>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pic>
        <p:nvPicPr>
          <p:cNvPr id="45" name="Google Shape;45;p69"/>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46" name="Google Shape;46;p69"/>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lum">
  <p:cSld name="2 collum">
    <p:spTree>
      <p:nvGrpSpPr>
        <p:cNvPr id="47" name="Shape 47"/>
        <p:cNvGrpSpPr/>
        <p:nvPr/>
      </p:nvGrpSpPr>
      <p:grpSpPr>
        <a:xfrm>
          <a:off x="0" y="0"/>
          <a:ext cx="0" cy="0"/>
          <a:chOff x="0" y="0"/>
          <a:chExt cx="0" cy="0"/>
        </a:xfrm>
      </p:grpSpPr>
      <p:sp>
        <p:nvSpPr>
          <p:cNvPr id="48" name="Google Shape;48;g2415d10eec0_0_234"/>
          <p:cNvSpPr txBox="1"/>
          <p:nvPr>
            <p:ph type="title"/>
          </p:nvPr>
        </p:nvSpPr>
        <p:spPr>
          <a:xfrm>
            <a:off x="550863" y="476250"/>
            <a:ext cx="11090400" cy="1009800"/>
          </a:xfrm>
          <a:prstGeom prst="rect">
            <a:avLst/>
          </a:prstGeom>
          <a:noFill/>
          <a:ln>
            <a:noFill/>
          </a:ln>
        </p:spPr>
        <p:txBody>
          <a:bodyPr anchorCtr="0" anchor="ctr" bIns="45700" lIns="0" spcFirstLastPara="1" rIns="91425" wrap="square" tIns="4570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g2415d10eec0_0_234"/>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50" name="Google Shape;50;g2415d10eec0_0_234"/>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51" name="Google Shape;51;g2415d10eec0_0_234"/>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FI"/>
              <a:t>‹#›</a:t>
            </a:fld>
            <a:endParaRPr/>
          </a:p>
        </p:txBody>
      </p:sp>
      <p:sp>
        <p:nvSpPr>
          <p:cNvPr id="52" name="Google Shape;52;g2415d10eec0_0_234"/>
          <p:cNvSpPr txBox="1"/>
          <p:nvPr>
            <p:ph idx="1" type="body"/>
          </p:nvPr>
        </p:nvSpPr>
        <p:spPr>
          <a:xfrm>
            <a:off x="550863" y="1989138"/>
            <a:ext cx="5040300" cy="41766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g2415d10eec0_0_234"/>
          <p:cNvSpPr txBox="1"/>
          <p:nvPr>
            <p:ph idx="2" type="body"/>
          </p:nvPr>
        </p:nvSpPr>
        <p:spPr>
          <a:xfrm>
            <a:off x="6595202" y="1989138"/>
            <a:ext cx="5040300" cy="41766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p:cSld name="text slide">
    <p:spTree>
      <p:nvGrpSpPr>
        <p:cNvPr id="54" name="Shape 54"/>
        <p:cNvGrpSpPr/>
        <p:nvPr/>
      </p:nvGrpSpPr>
      <p:grpSpPr>
        <a:xfrm>
          <a:off x="0" y="0"/>
          <a:ext cx="0" cy="0"/>
          <a:chOff x="0" y="0"/>
          <a:chExt cx="0" cy="0"/>
        </a:xfrm>
      </p:grpSpPr>
      <p:sp>
        <p:nvSpPr>
          <p:cNvPr id="55" name="Google Shape;55;g2415d10eec0_0_228"/>
          <p:cNvSpPr txBox="1"/>
          <p:nvPr>
            <p:ph type="title"/>
          </p:nvPr>
        </p:nvSpPr>
        <p:spPr>
          <a:xfrm>
            <a:off x="552418" y="692150"/>
            <a:ext cx="11088600" cy="1314600"/>
          </a:xfrm>
          <a:prstGeom prst="rect">
            <a:avLst/>
          </a:prstGeom>
          <a:noFill/>
          <a:ln>
            <a:noFill/>
          </a:ln>
        </p:spPr>
        <p:txBody>
          <a:bodyPr anchorCtr="0" anchor="t" bIns="45700" lIns="0" spcFirstLastPara="1" rIns="91425" wrap="square" tIns="4570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g2415d10eec0_0_228"/>
          <p:cNvSpPr txBox="1"/>
          <p:nvPr>
            <p:ph idx="1" type="body"/>
          </p:nvPr>
        </p:nvSpPr>
        <p:spPr>
          <a:xfrm>
            <a:off x="550863" y="2017260"/>
            <a:ext cx="11088600" cy="41487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7" name="Google Shape;57;g2415d10eec0_0_228"/>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58" name="Google Shape;58;g2415d10eec0_0_228"/>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59" name="Google Shape;59;g2415d10eec0_0_228"/>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60" name="Shape 60"/>
        <p:cNvGrpSpPr/>
        <p:nvPr/>
      </p:nvGrpSpPr>
      <p:grpSpPr>
        <a:xfrm>
          <a:off x="0" y="0"/>
          <a:ext cx="0" cy="0"/>
          <a:chOff x="0" y="0"/>
          <a:chExt cx="0" cy="0"/>
        </a:xfrm>
      </p:grpSpPr>
      <p:sp>
        <p:nvSpPr>
          <p:cNvPr id="61" name="Google Shape;61;p75"/>
          <p:cNvSpPr txBox="1"/>
          <p:nvPr>
            <p:ph idx="1" type="body"/>
          </p:nvPr>
        </p:nvSpPr>
        <p:spPr>
          <a:xfrm>
            <a:off x="1131727" y="493267"/>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2" name="Google Shape;62;p75"/>
          <p:cNvSpPr txBox="1"/>
          <p:nvPr>
            <p:ph idx="2" type="body"/>
          </p:nvPr>
        </p:nvSpPr>
        <p:spPr>
          <a:xfrm>
            <a:off x="1150762" y="1162320"/>
            <a:ext cx="8818738" cy="378171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 name="Google Shape;63;p75"/>
          <p:cNvSpPr/>
          <p:nvPr/>
        </p:nvSpPr>
        <p:spPr>
          <a:xfrm flipH="1" rot="10800000">
            <a:off x="0" y="6167437"/>
            <a:ext cx="12192000" cy="79149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64" name="Google Shape;64;p75"/>
          <p:cNvCxnSpPr/>
          <p:nvPr/>
        </p:nvCxnSpPr>
        <p:spPr>
          <a:xfrm rot="10800000">
            <a:off x="1120777" y="912406"/>
            <a:ext cx="5231150" cy="0"/>
          </a:xfrm>
          <a:prstGeom prst="straightConnector1">
            <a:avLst/>
          </a:prstGeom>
          <a:noFill/>
          <a:ln cap="flat" cmpd="sng" w="15875">
            <a:solidFill>
              <a:srgbClr val="F39200"/>
            </a:solidFill>
            <a:prstDash val="solid"/>
            <a:miter lim="800000"/>
            <a:headEnd len="sm" w="sm" type="none"/>
            <a:tailEnd len="sm" w="sm" type="none"/>
          </a:ln>
        </p:spPr>
      </p:cxnSp>
      <p:pic>
        <p:nvPicPr>
          <p:cNvPr id="65" name="Google Shape;65;p75"/>
          <p:cNvPicPr preferRelativeResize="0"/>
          <p:nvPr/>
        </p:nvPicPr>
        <p:blipFill rotWithShape="1">
          <a:blip r:embed="rId3">
            <a:alphaModFix/>
          </a:blip>
          <a:srcRect b="0" l="0" r="63278" t="0"/>
          <a:stretch/>
        </p:blipFill>
        <p:spPr>
          <a:xfrm>
            <a:off x="10339376" y="6271200"/>
            <a:ext cx="1698957" cy="651223"/>
          </a:xfrm>
          <a:prstGeom prst="rect">
            <a:avLst/>
          </a:prstGeom>
          <a:noFill/>
          <a:ln>
            <a:noFill/>
          </a:ln>
        </p:spPr>
      </p:pic>
      <p:pic>
        <p:nvPicPr>
          <p:cNvPr id="66" name="Google Shape;66;p75"/>
          <p:cNvPicPr preferRelativeResize="0"/>
          <p:nvPr/>
        </p:nvPicPr>
        <p:blipFill rotWithShape="1">
          <a:blip r:embed="rId4">
            <a:alphaModFix/>
          </a:blip>
          <a:srcRect b="0" l="3024" r="3022" t="0"/>
          <a:stretch/>
        </p:blipFill>
        <p:spPr>
          <a:xfrm>
            <a:off x="153667" y="6271200"/>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7" name="Shape 67"/>
        <p:cNvGrpSpPr/>
        <p:nvPr/>
      </p:nvGrpSpPr>
      <p:grpSpPr>
        <a:xfrm>
          <a:off x="0" y="0"/>
          <a:ext cx="0" cy="0"/>
          <a:chOff x="0" y="0"/>
          <a:chExt cx="0" cy="0"/>
        </a:xfrm>
      </p:grpSpPr>
      <p:sp>
        <p:nvSpPr>
          <p:cNvPr id="68" name="Google Shape;68;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69" name="Google Shape;69;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70" name="Google Shape;70;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 blank">
  <p:cSld name="Title and Content - blank">
    <p:spTree>
      <p:nvGrpSpPr>
        <p:cNvPr id="71" name="Shape 71"/>
        <p:cNvGrpSpPr/>
        <p:nvPr/>
      </p:nvGrpSpPr>
      <p:grpSpPr>
        <a:xfrm>
          <a:off x="0" y="0"/>
          <a:ext cx="0" cy="0"/>
          <a:chOff x="0" y="0"/>
          <a:chExt cx="0" cy="0"/>
        </a:xfrm>
      </p:grpSpPr>
      <p:sp>
        <p:nvSpPr>
          <p:cNvPr id="72" name="Google Shape;72;p71"/>
          <p:cNvSpPr txBox="1"/>
          <p:nvPr>
            <p:ph type="title"/>
          </p:nvPr>
        </p:nvSpPr>
        <p:spPr>
          <a:xfrm>
            <a:off x="601133" y="371749"/>
            <a:ext cx="10985500" cy="147601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71"/>
          <p:cNvSpPr txBox="1"/>
          <p:nvPr>
            <p:ph idx="1" type="body"/>
          </p:nvPr>
        </p:nvSpPr>
        <p:spPr>
          <a:xfrm>
            <a:off x="601133" y="2325601"/>
            <a:ext cx="10983384" cy="4102011"/>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74" name="Shape 74"/>
        <p:cNvGrpSpPr/>
        <p:nvPr/>
      </p:nvGrpSpPr>
      <p:grpSpPr>
        <a:xfrm>
          <a:off x="0" y="0"/>
          <a:ext cx="0" cy="0"/>
          <a:chOff x="0" y="0"/>
          <a:chExt cx="0" cy="0"/>
        </a:xfrm>
      </p:grpSpPr>
      <p:pic>
        <p:nvPicPr>
          <p:cNvPr descr="A picture containing shape&#10;&#10;Description automatically generated" id="75" name="Google Shape;75;p77"/>
          <p:cNvPicPr preferRelativeResize="0"/>
          <p:nvPr/>
        </p:nvPicPr>
        <p:blipFill rotWithShape="1">
          <a:blip r:embed="rId2">
            <a:alphaModFix amt="27000"/>
          </a:blip>
          <a:srcRect b="0" l="0" r="0" t="0"/>
          <a:stretch/>
        </p:blipFill>
        <p:spPr>
          <a:xfrm>
            <a:off x="7944186" y="2718433"/>
            <a:ext cx="5007393" cy="4583038"/>
          </a:xfrm>
          <a:prstGeom prst="rect">
            <a:avLst/>
          </a:prstGeom>
          <a:noFill/>
          <a:ln>
            <a:noFill/>
          </a:ln>
        </p:spPr>
      </p:pic>
      <p:pic>
        <p:nvPicPr>
          <p:cNvPr id="76" name="Google Shape;76;p77"/>
          <p:cNvPicPr preferRelativeResize="0"/>
          <p:nvPr/>
        </p:nvPicPr>
        <p:blipFill rotWithShape="1">
          <a:blip r:embed="rId3">
            <a:alphaModFix/>
          </a:blip>
          <a:srcRect b="0" l="0" r="63278" t="0"/>
          <a:stretch/>
        </p:blipFill>
        <p:spPr>
          <a:xfrm>
            <a:off x="10166418" y="270125"/>
            <a:ext cx="1698957" cy="651223"/>
          </a:xfrm>
          <a:prstGeom prst="rect">
            <a:avLst/>
          </a:prstGeom>
          <a:noFill/>
          <a:ln>
            <a:noFill/>
          </a:ln>
        </p:spPr>
      </p:pic>
      <p:sp>
        <p:nvSpPr>
          <p:cNvPr id="77" name="Google Shape;77;p77"/>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77"/>
          <p:cNvSpPr txBox="1"/>
          <p:nvPr>
            <p:ph idx="1" type="body"/>
          </p:nvPr>
        </p:nvSpPr>
        <p:spPr>
          <a:xfrm>
            <a:off x="838200" y="1825623"/>
            <a:ext cx="10515600" cy="367329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79" name="Google Shape;79;p77"/>
          <p:cNvPicPr preferRelativeResize="0"/>
          <p:nvPr/>
        </p:nvPicPr>
        <p:blipFill rotWithShape="1">
          <a:blip r:embed="rId4">
            <a:alphaModFix/>
          </a:blip>
          <a:srcRect b="0" l="0" r="0" t="0"/>
          <a:stretch/>
        </p:blipFill>
        <p:spPr>
          <a:xfrm>
            <a:off x="-111760" y="6526662"/>
            <a:ext cx="12405360" cy="507896"/>
          </a:xfrm>
          <a:prstGeom prst="rect">
            <a:avLst/>
          </a:prstGeom>
          <a:noFill/>
          <a:ln>
            <a:noFill/>
          </a:ln>
        </p:spPr>
      </p:pic>
      <p:pic>
        <p:nvPicPr>
          <p:cNvPr id="80" name="Google Shape;80;p77"/>
          <p:cNvPicPr preferRelativeResize="0"/>
          <p:nvPr/>
        </p:nvPicPr>
        <p:blipFill rotWithShape="1">
          <a:blip r:embed="rId5">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73"/>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73"/>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4" name="Google Shape;84;p73"/>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73"/>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86" name="Google Shape;86;p73"/>
          <p:cNvCxnSpPr/>
          <p:nvPr/>
        </p:nvCxnSpPr>
        <p:spPr>
          <a:xfrm rot="10800000">
            <a:off x="1120777" y="2945994"/>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87" name="Google Shape;87;p73"/>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88" name="Google Shape;88;p73"/>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89" name="Google Shape;89;p73"/>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90" name="Google Shape;90;p73"/>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91" name="Google Shape;91;p73"/>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92" name="Google Shape;92;p73"/>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74"/>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74"/>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96" name="Google Shape;96;p74"/>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7" name="Google Shape;97;p74"/>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98" name="Google Shape;98;p74"/>
          <p:cNvCxnSpPr/>
          <p:nvPr/>
        </p:nvCxnSpPr>
        <p:spPr>
          <a:xfrm rot="10800000">
            <a:off x="1120777" y="2945994"/>
            <a:ext cx="5231150" cy="0"/>
          </a:xfrm>
          <a:prstGeom prst="straightConnector1">
            <a:avLst/>
          </a:prstGeom>
          <a:noFill/>
          <a:ln cap="flat" cmpd="sng" w="15875">
            <a:solidFill>
              <a:srgbClr val="F39200"/>
            </a:solidFill>
            <a:prstDash val="solid"/>
            <a:miter lim="800000"/>
            <a:headEnd len="sm" w="sm" type="none"/>
            <a:tailEnd len="sm" w="sm" type="none"/>
          </a:ln>
        </p:spPr>
      </p:cxnSp>
      <p:pic>
        <p:nvPicPr>
          <p:cNvPr id="99" name="Google Shape;99;p74"/>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00" name="Google Shape;100;p74"/>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01" name="Google Shape;101;p74"/>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02" name="Google Shape;102;p74"/>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103" name="Google Shape;103;p74"/>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04" name="Google Shape;104;p74"/>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105" name="Shape 105"/>
        <p:cNvGrpSpPr/>
        <p:nvPr/>
      </p:nvGrpSpPr>
      <p:grpSpPr>
        <a:xfrm>
          <a:off x="0" y="0"/>
          <a:ext cx="0" cy="0"/>
          <a:chOff x="0" y="0"/>
          <a:chExt cx="0" cy="0"/>
        </a:xfrm>
      </p:grpSpPr>
      <p:sp>
        <p:nvSpPr>
          <p:cNvPr id="106" name="Google Shape;106;p76"/>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76"/>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08" name="Google Shape;108;p76"/>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9" name="Google Shape;109;p76"/>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110" name="Google Shape;110;p76"/>
          <p:cNvCxnSpPr/>
          <p:nvPr/>
        </p:nvCxnSpPr>
        <p:spPr>
          <a:xfrm rot="10800000">
            <a:off x="1120777" y="2945994"/>
            <a:ext cx="5231150" cy="0"/>
          </a:xfrm>
          <a:prstGeom prst="straightConnector1">
            <a:avLst/>
          </a:prstGeom>
          <a:noFill/>
          <a:ln cap="flat" cmpd="sng" w="15875">
            <a:solidFill>
              <a:srgbClr val="D12477"/>
            </a:solidFill>
            <a:prstDash val="solid"/>
            <a:miter lim="800000"/>
            <a:headEnd len="sm" w="sm" type="none"/>
            <a:tailEnd len="sm" w="sm" type="none"/>
          </a:ln>
        </p:spPr>
      </p:cxnSp>
      <p:pic>
        <p:nvPicPr>
          <p:cNvPr id="111" name="Google Shape;111;p76"/>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12" name="Google Shape;112;p76"/>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13" name="Google Shape;113;p76"/>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14" name="Google Shape;114;p76"/>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115" name="Google Shape;115;p76"/>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16" name="Google Shape;116;p76"/>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17" name="Shape 117"/>
        <p:cNvGrpSpPr/>
        <p:nvPr/>
      </p:nvGrpSpPr>
      <p:grpSpPr>
        <a:xfrm>
          <a:off x="0" y="0"/>
          <a:ext cx="0" cy="0"/>
          <a:chOff x="0" y="0"/>
          <a:chExt cx="0" cy="0"/>
        </a:xfrm>
      </p:grpSpPr>
      <p:pic>
        <p:nvPicPr>
          <p:cNvPr id="118" name="Google Shape;118;p78"/>
          <p:cNvPicPr preferRelativeResize="0"/>
          <p:nvPr/>
        </p:nvPicPr>
        <p:blipFill rotWithShape="1">
          <a:blip r:embed="rId2">
            <a:alphaModFix/>
          </a:blip>
          <a:srcRect b="0" l="0" r="63278" t="0"/>
          <a:stretch/>
        </p:blipFill>
        <p:spPr>
          <a:xfrm>
            <a:off x="5529883" y="5916987"/>
            <a:ext cx="1698957" cy="651223"/>
          </a:xfrm>
          <a:prstGeom prst="rect">
            <a:avLst/>
          </a:prstGeom>
          <a:noFill/>
          <a:ln>
            <a:noFill/>
          </a:ln>
        </p:spPr>
      </p:pic>
      <p:sp>
        <p:nvSpPr>
          <p:cNvPr id="119" name="Google Shape;119;p78"/>
          <p:cNvSpPr txBox="1"/>
          <p:nvPr>
            <p:ph type="title"/>
          </p:nvPr>
        </p:nvSpPr>
        <p:spPr>
          <a:xfrm>
            <a:off x="838200" y="910533"/>
            <a:ext cx="62484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78"/>
          <p:cNvSpPr txBox="1"/>
          <p:nvPr>
            <p:ph idx="1" type="body"/>
          </p:nvPr>
        </p:nvSpPr>
        <p:spPr>
          <a:xfrm>
            <a:off x="838200" y="2371032"/>
            <a:ext cx="6248400" cy="3152502"/>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78"/>
          <p:cNvSpPr/>
          <p:nvPr>
            <p:ph idx="2" type="pic"/>
          </p:nvPr>
        </p:nvSpPr>
        <p:spPr>
          <a:xfrm>
            <a:off x="7429500" y="1"/>
            <a:ext cx="4762500" cy="6705599"/>
          </a:xfrm>
          <a:prstGeom prst="rect">
            <a:avLst/>
          </a:prstGeom>
          <a:solidFill>
            <a:srgbClr val="D3EEEF"/>
          </a:solidFill>
          <a:ln>
            <a:noFill/>
          </a:ln>
        </p:spPr>
      </p:sp>
      <p:pic>
        <p:nvPicPr>
          <p:cNvPr id="122" name="Google Shape;122;p78"/>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23" name="Google Shape;123;p78"/>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24" name="Shape 124"/>
        <p:cNvGrpSpPr/>
        <p:nvPr/>
      </p:nvGrpSpPr>
      <p:grpSpPr>
        <a:xfrm>
          <a:off x="0" y="0"/>
          <a:ext cx="0" cy="0"/>
          <a:chOff x="0" y="0"/>
          <a:chExt cx="0" cy="0"/>
        </a:xfrm>
      </p:grpSpPr>
      <p:sp>
        <p:nvSpPr>
          <p:cNvPr id="125" name="Google Shape;125;p79"/>
          <p:cNvSpPr/>
          <p:nvPr>
            <p:ph idx="2" type="pic"/>
          </p:nvPr>
        </p:nvSpPr>
        <p:spPr>
          <a:xfrm>
            <a:off x="0" y="1"/>
            <a:ext cx="12192000" cy="3428999"/>
          </a:xfrm>
          <a:prstGeom prst="rect">
            <a:avLst/>
          </a:prstGeom>
          <a:solidFill>
            <a:srgbClr val="D3EEEF"/>
          </a:solidFill>
          <a:ln>
            <a:noFill/>
          </a:ln>
        </p:spPr>
      </p:sp>
      <p:sp>
        <p:nvSpPr>
          <p:cNvPr id="126" name="Google Shape;126;p79"/>
          <p:cNvSpPr txBox="1"/>
          <p:nvPr>
            <p:ph type="title"/>
          </p:nvPr>
        </p:nvSpPr>
        <p:spPr>
          <a:xfrm>
            <a:off x="838200" y="3674406"/>
            <a:ext cx="10541000" cy="83753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79"/>
          <p:cNvSpPr txBox="1"/>
          <p:nvPr>
            <p:ph idx="1" type="body"/>
          </p:nvPr>
        </p:nvSpPr>
        <p:spPr>
          <a:xfrm>
            <a:off x="838200" y="4646873"/>
            <a:ext cx="10541000" cy="682751"/>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000"/>
              <a:buNone/>
              <a:defRPr sz="2000">
                <a:latin typeface="Arial"/>
                <a:ea typeface="Arial"/>
                <a:cs typeface="Arial"/>
                <a:sym typeface="Arial"/>
              </a:defRPr>
            </a:lvl1pPr>
            <a:lvl2pPr indent="-228600" lvl="1" marL="914400" algn="l">
              <a:lnSpc>
                <a:spcPct val="90000"/>
              </a:lnSpc>
              <a:spcBef>
                <a:spcPts val="500"/>
              </a:spcBef>
              <a:spcAft>
                <a:spcPts val="0"/>
              </a:spcAft>
              <a:buClr>
                <a:srgbClr val="161249"/>
              </a:buClr>
              <a:buSzPts val="1800"/>
              <a:buNone/>
              <a:defRPr sz="1800">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28" name="Google Shape;128;p79"/>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pic>
        <p:nvPicPr>
          <p:cNvPr id="129" name="Google Shape;129;p79"/>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30" name="Google Shape;130;p79"/>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31" name="Shape 131"/>
        <p:cNvGrpSpPr/>
        <p:nvPr/>
      </p:nvGrpSpPr>
      <p:grpSpPr>
        <a:xfrm>
          <a:off x="0" y="0"/>
          <a:ext cx="0" cy="0"/>
          <a:chOff x="0" y="0"/>
          <a:chExt cx="0" cy="0"/>
        </a:xfrm>
      </p:grpSpPr>
      <p:pic>
        <p:nvPicPr>
          <p:cNvPr id="132" name="Google Shape;132;p80"/>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sp>
        <p:nvSpPr>
          <p:cNvPr id="133" name="Google Shape;133;p80"/>
          <p:cNvSpPr txBox="1"/>
          <p:nvPr>
            <p:ph type="title"/>
          </p:nvPr>
        </p:nvSpPr>
        <p:spPr>
          <a:xfrm>
            <a:off x="838200" y="910533"/>
            <a:ext cx="54229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4" name="Google Shape;134;p80"/>
          <p:cNvSpPr txBox="1"/>
          <p:nvPr>
            <p:ph idx="1" type="body"/>
          </p:nvPr>
        </p:nvSpPr>
        <p:spPr>
          <a:xfrm>
            <a:off x="838200" y="2371033"/>
            <a:ext cx="5422900" cy="298767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35" name="Google Shape;135;p80"/>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36" name="Google Shape;136;p80"/>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37" name="Shape 137"/>
        <p:cNvGrpSpPr/>
        <p:nvPr/>
      </p:nvGrpSpPr>
      <p:grpSpPr>
        <a:xfrm>
          <a:off x="0" y="0"/>
          <a:ext cx="0" cy="0"/>
          <a:chOff x="0" y="0"/>
          <a:chExt cx="0" cy="0"/>
        </a:xfrm>
      </p:grpSpPr>
      <p:sp>
        <p:nvSpPr>
          <p:cNvPr id="138" name="Google Shape;138;p81"/>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39" name="Google Shape;139;p81"/>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40" name="Google Shape;140;p81"/>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41" name="Google Shape;141;p81"/>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42" name="Google Shape;142;p81"/>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sp>
        <p:nvSpPr>
          <p:cNvPr id="143" name="Google Shape;143;p81"/>
          <p:cNvSpPr txBox="1"/>
          <p:nvPr>
            <p:ph idx="1" type="body"/>
          </p:nvPr>
        </p:nvSpPr>
        <p:spPr>
          <a:xfrm>
            <a:off x="838200" y="873761"/>
            <a:ext cx="5847080" cy="40131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44" name="Google Shape;144;p81"/>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45" name="Google Shape;145;p81"/>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146" name="Shape 146"/>
        <p:cNvGrpSpPr/>
        <p:nvPr/>
      </p:nvGrpSpPr>
      <p:grpSpPr>
        <a:xfrm>
          <a:off x="0" y="0"/>
          <a:ext cx="0" cy="0"/>
          <a:chOff x="0" y="0"/>
          <a:chExt cx="0" cy="0"/>
        </a:xfrm>
      </p:grpSpPr>
      <p:sp>
        <p:nvSpPr>
          <p:cNvPr id="147" name="Google Shape;147;p83"/>
          <p:cNvSpPr txBox="1"/>
          <p:nvPr>
            <p:ph type="title"/>
          </p:nvPr>
        </p:nvSpPr>
        <p:spPr>
          <a:xfrm>
            <a:off x="415600" y="740800"/>
            <a:ext cx="3744000" cy="1007600"/>
          </a:xfrm>
          <a:prstGeom prst="rect">
            <a:avLst/>
          </a:prstGeom>
          <a:noFill/>
          <a:ln>
            <a:noFill/>
          </a:ln>
        </p:spPr>
        <p:txBody>
          <a:bodyPr anchorCtr="0" anchor="b" bIns="91425" lIns="91425" spcFirstLastPara="1" rIns="91425" wrap="square" tIns="91425">
            <a:normAutofit/>
          </a:bodyPr>
          <a:lstStyle>
            <a:lvl1pPr lvl="0" algn="l">
              <a:lnSpc>
                <a:spcPct val="90000"/>
              </a:lnSpc>
              <a:spcBef>
                <a:spcPts val="0"/>
              </a:spcBef>
              <a:spcAft>
                <a:spcPts val="0"/>
              </a:spcAft>
              <a:buClr>
                <a:schemeClr val="dk1"/>
              </a:buClr>
              <a:buSzPts val="2400"/>
              <a:buFont typeface="Calibri"/>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p:txBody>
      </p:sp>
      <p:sp>
        <p:nvSpPr>
          <p:cNvPr id="148" name="Google Shape;148;p83"/>
          <p:cNvSpPr txBox="1"/>
          <p:nvPr>
            <p:ph idx="1" type="body"/>
          </p:nvPr>
        </p:nvSpPr>
        <p:spPr>
          <a:xfrm>
            <a:off x="415600" y="1852800"/>
            <a:ext cx="3744000" cy="4239200"/>
          </a:xfrm>
          <a:prstGeom prst="rect">
            <a:avLst/>
          </a:prstGeom>
          <a:noFill/>
          <a:ln>
            <a:noFill/>
          </a:ln>
        </p:spPr>
        <p:txBody>
          <a:bodyPr anchorCtr="0" anchor="t" bIns="91425" lIns="91425" spcFirstLastPara="1" rIns="91425" wrap="square" tIns="91425">
            <a:normAutofit/>
          </a:bodyPr>
          <a:lstStyle>
            <a:lvl1pPr indent="-304800" lvl="0" marL="457200" algn="l">
              <a:lnSpc>
                <a:spcPct val="90000"/>
              </a:lnSpc>
              <a:spcBef>
                <a:spcPts val="0"/>
              </a:spcBef>
              <a:spcAft>
                <a:spcPts val="0"/>
              </a:spcAft>
              <a:buClr>
                <a:schemeClr val="dk1"/>
              </a:buClr>
              <a:buSzPts val="1200"/>
              <a:buChar char="●"/>
              <a:defRPr sz="1600"/>
            </a:lvl1pPr>
            <a:lvl2pPr indent="-304800" lvl="1" marL="914400" algn="l">
              <a:lnSpc>
                <a:spcPct val="90000"/>
              </a:lnSpc>
              <a:spcBef>
                <a:spcPts val="0"/>
              </a:spcBef>
              <a:spcAft>
                <a:spcPts val="0"/>
              </a:spcAft>
              <a:buClr>
                <a:schemeClr val="dk1"/>
              </a:buClr>
              <a:buSzPts val="1200"/>
              <a:buChar char="○"/>
              <a:defRPr sz="1600"/>
            </a:lvl2pPr>
            <a:lvl3pPr indent="-304800" lvl="2" marL="1371600" algn="l">
              <a:lnSpc>
                <a:spcPct val="90000"/>
              </a:lnSpc>
              <a:spcBef>
                <a:spcPts val="0"/>
              </a:spcBef>
              <a:spcAft>
                <a:spcPts val="0"/>
              </a:spcAft>
              <a:buClr>
                <a:schemeClr val="dk1"/>
              </a:buClr>
              <a:buSzPts val="1200"/>
              <a:buChar char="■"/>
              <a:defRPr sz="1600"/>
            </a:lvl3pPr>
            <a:lvl4pPr indent="-304800" lvl="3" marL="1828800" algn="l">
              <a:lnSpc>
                <a:spcPct val="90000"/>
              </a:lnSpc>
              <a:spcBef>
                <a:spcPts val="0"/>
              </a:spcBef>
              <a:spcAft>
                <a:spcPts val="0"/>
              </a:spcAft>
              <a:buClr>
                <a:schemeClr val="dk1"/>
              </a:buClr>
              <a:buSzPts val="1200"/>
              <a:buChar char="●"/>
              <a:defRPr sz="1600"/>
            </a:lvl4pPr>
            <a:lvl5pPr indent="-304800" lvl="4" marL="2286000" algn="l">
              <a:lnSpc>
                <a:spcPct val="90000"/>
              </a:lnSpc>
              <a:spcBef>
                <a:spcPts val="0"/>
              </a:spcBef>
              <a:spcAft>
                <a:spcPts val="0"/>
              </a:spcAft>
              <a:buClr>
                <a:schemeClr val="dk1"/>
              </a:buClr>
              <a:buSzPts val="1200"/>
              <a:buChar char="○"/>
              <a:defRPr sz="1600"/>
            </a:lvl5pPr>
            <a:lvl6pPr indent="-304800" lvl="5" marL="2743200" algn="l">
              <a:lnSpc>
                <a:spcPct val="90000"/>
              </a:lnSpc>
              <a:spcBef>
                <a:spcPts val="0"/>
              </a:spcBef>
              <a:spcAft>
                <a:spcPts val="0"/>
              </a:spcAft>
              <a:buClr>
                <a:schemeClr val="dk1"/>
              </a:buClr>
              <a:buSzPts val="1200"/>
              <a:buChar char="■"/>
              <a:defRPr sz="1600"/>
            </a:lvl6pPr>
            <a:lvl7pPr indent="-304800" lvl="6" marL="3200400" algn="l">
              <a:lnSpc>
                <a:spcPct val="90000"/>
              </a:lnSpc>
              <a:spcBef>
                <a:spcPts val="0"/>
              </a:spcBef>
              <a:spcAft>
                <a:spcPts val="0"/>
              </a:spcAft>
              <a:buClr>
                <a:schemeClr val="dk1"/>
              </a:buClr>
              <a:buSzPts val="1200"/>
              <a:buChar char="●"/>
              <a:defRPr sz="1600"/>
            </a:lvl7pPr>
            <a:lvl8pPr indent="-304800" lvl="7" marL="3657600" algn="l">
              <a:lnSpc>
                <a:spcPct val="90000"/>
              </a:lnSpc>
              <a:spcBef>
                <a:spcPts val="0"/>
              </a:spcBef>
              <a:spcAft>
                <a:spcPts val="0"/>
              </a:spcAft>
              <a:buClr>
                <a:schemeClr val="dk1"/>
              </a:buClr>
              <a:buSzPts val="1200"/>
              <a:buChar char="○"/>
              <a:defRPr sz="1600"/>
            </a:lvl8pPr>
            <a:lvl9pPr indent="-304800" lvl="8" marL="4114800" algn="l">
              <a:lnSpc>
                <a:spcPct val="90000"/>
              </a:lnSpc>
              <a:spcBef>
                <a:spcPts val="0"/>
              </a:spcBef>
              <a:spcAft>
                <a:spcPts val="0"/>
              </a:spcAft>
              <a:buClr>
                <a:schemeClr val="dk1"/>
              </a:buClr>
              <a:buSzPts val="1200"/>
              <a:buChar char="■"/>
              <a:defRPr sz="1600"/>
            </a:lvl9pPr>
          </a:lstStyle>
          <a:p/>
        </p:txBody>
      </p:sp>
      <p:sp>
        <p:nvSpPr>
          <p:cNvPr id="149" name="Google Shape;149;p83"/>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p:cSld name="Picture">
    <p:spTree>
      <p:nvGrpSpPr>
        <p:cNvPr id="150" name="Shape 150"/>
        <p:cNvGrpSpPr/>
        <p:nvPr/>
      </p:nvGrpSpPr>
      <p:grpSpPr>
        <a:xfrm>
          <a:off x="0" y="0"/>
          <a:ext cx="0" cy="0"/>
          <a:chOff x="0" y="0"/>
          <a:chExt cx="0" cy="0"/>
        </a:xfrm>
      </p:grpSpPr>
      <p:sp>
        <p:nvSpPr>
          <p:cNvPr id="151" name="Google Shape;151;p84"/>
          <p:cNvSpPr/>
          <p:nvPr>
            <p:ph idx="2" type="pic"/>
          </p:nvPr>
        </p:nvSpPr>
        <p:spPr>
          <a:xfrm>
            <a:off x="0" y="0"/>
            <a:ext cx="12192000" cy="6858000"/>
          </a:xfrm>
          <a:prstGeom prst="rect">
            <a:avLst/>
          </a:prstGeom>
          <a:noFill/>
          <a:ln>
            <a:no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 basic">
  <p:cSld name="Comparison - basic">
    <p:spTree>
      <p:nvGrpSpPr>
        <p:cNvPr id="152" name="Shape 152"/>
        <p:cNvGrpSpPr/>
        <p:nvPr/>
      </p:nvGrpSpPr>
      <p:grpSpPr>
        <a:xfrm>
          <a:off x="0" y="0"/>
          <a:ext cx="0" cy="0"/>
          <a:chOff x="0" y="0"/>
          <a:chExt cx="0" cy="0"/>
        </a:xfrm>
      </p:grpSpPr>
      <p:sp>
        <p:nvSpPr>
          <p:cNvPr id="153" name="Google Shape;153;p85"/>
          <p:cNvSpPr txBox="1"/>
          <p:nvPr>
            <p:ph idx="1" type="body"/>
          </p:nvPr>
        </p:nvSpPr>
        <p:spPr>
          <a:xfrm>
            <a:off x="601131" y="3016666"/>
            <a:ext cx="5356800" cy="3551189"/>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4" name="Google Shape;154;p85"/>
          <p:cNvSpPr txBox="1"/>
          <p:nvPr>
            <p:ph idx="2" type="body"/>
          </p:nvPr>
        </p:nvSpPr>
        <p:spPr>
          <a:xfrm>
            <a:off x="6231467" y="3016666"/>
            <a:ext cx="5355167" cy="3551189"/>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5" name="Google Shape;155;p85"/>
          <p:cNvSpPr txBox="1"/>
          <p:nvPr>
            <p:ph idx="3" type="body"/>
          </p:nvPr>
        </p:nvSpPr>
        <p:spPr>
          <a:xfrm>
            <a:off x="6231467" y="1980000"/>
            <a:ext cx="5356800" cy="95636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56" name="Google Shape;156;p85"/>
          <p:cNvSpPr txBox="1"/>
          <p:nvPr>
            <p:ph idx="4" type="body"/>
          </p:nvPr>
        </p:nvSpPr>
        <p:spPr>
          <a:xfrm>
            <a:off x="600001" y="1980000"/>
            <a:ext cx="5355167" cy="95636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57" name="Google Shape;157;p85"/>
          <p:cNvSpPr txBox="1"/>
          <p:nvPr>
            <p:ph type="title"/>
          </p:nvPr>
        </p:nvSpPr>
        <p:spPr>
          <a:xfrm>
            <a:off x="600000" y="373499"/>
            <a:ext cx="8672953" cy="120032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theme" Target="../theme/theme1.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5"/>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4400"/>
              <a:buFont typeface="Arial"/>
              <a:buNone/>
              <a:defRPr b="1" i="0" sz="44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65"/>
          <p:cNvSpPr txBox="1"/>
          <p:nvPr>
            <p:ph idx="1" type="body"/>
          </p:nvPr>
        </p:nvSpPr>
        <p:spPr>
          <a:xfrm>
            <a:off x="838200" y="1825625"/>
            <a:ext cx="10515600" cy="1844608"/>
          </a:xfrm>
          <a:prstGeom prst="rect">
            <a:avLst/>
          </a:prstGeom>
          <a:noFill/>
          <a:ln>
            <a:noFill/>
          </a:ln>
        </p:spPr>
        <p:txBody>
          <a:bodyPr anchorCtr="0" anchor="t" bIns="45700" lIns="91425" spcFirstLastPara="1" rIns="91425" wrap="square" tIns="45700">
            <a:spAutoFit/>
          </a:bodyPr>
          <a:lstStyle>
            <a:lvl1pPr indent="-406400" lvl="0" marL="457200" marR="0" rtl="0" algn="l">
              <a:lnSpc>
                <a:spcPct val="90000"/>
              </a:lnSpc>
              <a:spcBef>
                <a:spcPts val="1000"/>
              </a:spcBef>
              <a:spcAft>
                <a:spcPts val="0"/>
              </a:spcAft>
              <a:buClr>
                <a:srgbClr val="161249"/>
              </a:buClr>
              <a:buSzPts val="2800"/>
              <a:buFont typeface="Arial"/>
              <a:buChar char="•"/>
              <a:defRPr b="0" i="0" sz="2800" u="none" cap="none" strike="noStrike">
                <a:solidFill>
                  <a:srgbClr val="161249"/>
                </a:solidFill>
                <a:latin typeface="Arial"/>
                <a:ea typeface="Arial"/>
                <a:cs typeface="Arial"/>
                <a:sym typeface="Arial"/>
              </a:defRPr>
            </a:lvl1pPr>
            <a:lvl2pPr indent="-381000" lvl="1" marL="914400" marR="0" rtl="0" algn="l">
              <a:lnSpc>
                <a:spcPct val="90000"/>
              </a:lnSpc>
              <a:spcBef>
                <a:spcPts val="500"/>
              </a:spcBef>
              <a:spcAft>
                <a:spcPts val="0"/>
              </a:spcAft>
              <a:buClr>
                <a:srgbClr val="161249"/>
              </a:buClr>
              <a:buSzPts val="2400"/>
              <a:buFont typeface="Arial"/>
              <a:buChar char="•"/>
              <a:defRPr b="0" i="0" sz="2400" u="none" cap="none" strike="noStrike">
                <a:solidFill>
                  <a:srgbClr val="161249"/>
                </a:solidFill>
                <a:latin typeface="Arial"/>
                <a:ea typeface="Arial"/>
                <a:cs typeface="Arial"/>
                <a:sym typeface="Arial"/>
              </a:defRPr>
            </a:lvl2pPr>
            <a:lvl3pPr indent="-355600" lvl="2" marL="1371600" marR="0" rtl="0" algn="l">
              <a:lnSpc>
                <a:spcPct val="90000"/>
              </a:lnSpc>
              <a:spcBef>
                <a:spcPts val="500"/>
              </a:spcBef>
              <a:spcAft>
                <a:spcPts val="0"/>
              </a:spcAft>
              <a:buClr>
                <a:srgbClr val="161249"/>
              </a:buClr>
              <a:buSzPts val="2000"/>
              <a:buFont typeface="Arial"/>
              <a:buChar char="•"/>
              <a:defRPr b="0" i="0" sz="2000" u="none" cap="none" strike="noStrike">
                <a:solidFill>
                  <a:srgbClr val="161249"/>
                </a:solidFill>
                <a:latin typeface="Arial"/>
                <a:ea typeface="Arial"/>
                <a:cs typeface="Arial"/>
                <a:sym typeface="Arial"/>
              </a:defRPr>
            </a:lvl3pPr>
            <a:lvl4pPr indent="-342900" lvl="3" marL="18288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4pPr>
            <a:lvl5pPr indent="-342900" lvl="4" marL="22860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1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hyperlink" Target="https://unsplash.com/photos/LDcC7aCWVlo" TargetMode="External"/><Relationship Id="rId4" Type="http://schemas.openxmlformats.org/officeDocument/2006/relationships/image" Target="../media/image2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25.jp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29.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 Id="rId3" Type="http://schemas.openxmlformats.org/officeDocument/2006/relationships/hyperlink" Target="https://www.youtube.com/watch?v=0YL0xoSmyZI" TargetMode="External"/><Relationship Id="rId4" Type="http://schemas.openxmlformats.org/officeDocument/2006/relationships/image" Target="../media/image36.png"/><Relationship Id="rId5" Type="http://schemas.openxmlformats.org/officeDocument/2006/relationships/hyperlink" Target="https://www.youtube.com/watch?v=0YL0xoSmyZI"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3.xml"/><Relationship Id="rId3" Type="http://schemas.openxmlformats.org/officeDocument/2006/relationships/image" Target="../media/image30.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6.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 Id="rId3" Type="http://schemas.openxmlformats.org/officeDocument/2006/relationships/image" Target="../media/image3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7.xml"/><Relationship Id="rId3" Type="http://schemas.openxmlformats.org/officeDocument/2006/relationships/image" Target="../media/image35.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s://support.google.com/analytics/answer/6367342#zippy=%2Csis%C3%A4llys" TargetMode="External"/><Relationship Id="rId4" Type="http://schemas.openxmlformats.org/officeDocument/2006/relationships/image" Target="../media/image32.png"/><Relationship Id="rId5" Type="http://schemas.openxmlformats.org/officeDocument/2006/relationships/hyperlink" Target="https://support.google.com/analytics/answer/6367342#zippy=%2Csis%C3%A4llys"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
          <p:cNvSpPr txBox="1"/>
          <p:nvPr>
            <p:ph type="ctrTitle"/>
          </p:nvPr>
        </p:nvSpPr>
        <p:spPr>
          <a:xfrm>
            <a:off x="-845601" y="2247105"/>
            <a:ext cx="7945211" cy="1057275"/>
          </a:xfrm>
          <a:prstGeom prst="rect">
            <a:avLst/>
          </a:prstGeom>
          <a:noFill/>
          <a:ln>
            <a:noFill/>
          </a:ln>
        </p:spPr>
        <p:txBody>
          <a:bodyPr anchorCtr="0" anchor="b" bIns="121900" lIns="121900" spcFirstLastPara="1" rIns="121900" wrap="square" tIns="121900">
            <a:noAutofit/>
          </a:bodyPr>
          <a:lstStyle/>
          <a:p>
            <a:pPr indent="0" lvl="0" marL="0" rtl="0" algn="ctr">
              <a:lnSpc>
                <a:spcPct val="90000"/>
              </a:lnSpc>
              <a:spcBef>
                <a:spcPts val="0"/>
              </a:spcBef>
              <a:spcAft>
                <a:spcPts val="0"/>
              </a:spcAft>
              <a:buClr>
                <a:schemeClr val="dk1"/>
              </a:buClr>
              <a:buSzPts val="6000"/>
              <a:buFont typeface="Calibri"/>
              <a:buNone/>
            </a:pPr>
            <a:r>
              <a:rPr lang="fi-FI"/>
              <a:t>Verkkosivut</a:t>
            </a:r>
            <a:endParaRPr sz="6600"/>
          </a:p>
        </p:txBody>
      </p:sp>
      <p:sp>
        <p:nvSpPr>
          <p:cNvPr id="163" name="Google Shape;163;p1"/>
          <p:cNvSpPr txBox="1"/>
          <p:nvPr>
            <p:ph idx="4294967295" type="subTitle"/>
          </p:nvPr>
        </p:nvSpPr>
        <p:spPr>
          <a:xfrm>
            <a:off x="614689" y="3349257"/>
            <a:ext cx="11360100" cy="1057200"/>
          </a:xfrm>
          <a:prstGeom prst="rect">
            <a:avLst/>
          </a:prstGeom>
          <a:noFill/>
          <a:ln>
            <a:noFill/>
          </a:ln>
        </p:spPr>
        <p:txBody>
          <a:bodyPr anchorCtr="0" anchor="t" bIns="121900" lIns="121900" spcFirstLastPara="1" rIns="121900" wrap="square" tIns="121900">
            <a:normAutofit/>
          </a:bodyPr>
          <a:lstStyle/>
          <a:p>
            <a:pPr indent="0" lvl="0" marL="457200" marR="0" rtl="0" algn="l">
              <a:lnSpc>
                <a:spcPct val="90000"/>
              </a:lnSpc>
              <a:spcBef>
                <a:spcPts val="1000"/>
              </a:spcBef>
              <a:spcAft>
                <a:spcPts val="0"/>
              </a:spcAft>
              <a:buClr>
                <a:srgbClr val="161249"/>
              </a:buClr>
              <a:buSzPts val="2800"/>
              <a:buFont typeface="Arial"/>
              <a:buNone/>
            </a:pPr>
            <a:r>
              <a:rPr b="1" i="0" lang="fi-FI" sz="3000" u="none" cap="none" strike="noStrike">
                <a:solidFill>
                  <a:schemeClr val="lt1"/>
                </a:solidFill>
                <a:latin typeface="Arial"/>
                <a:ea typeface="Arial"/>
                <a:cs typeface="Arial"/>
                <a:sym typeface="Arial"/>
              </a:rPr>
              <a:t>4. Yleisön huomion säilyttäminen </a:t>
            </a:r>
            <a:endParaRPr b="1" i="0" sz="30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
          <p:cNvSpPr txBox="1"/>
          <p:nvPr>
            <p:ph type="title"/>
          </p:nvPr>
        </p:nvSpPr>
        <p:spPr>
          <a:xfrm>
            <a:off x="838200" y="365125"/>
            <a:ext cx="10515600" cy="98742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4400"/>
              <a:buFont typeface="Arial"/>
              <a:buNone/>
            </a:pPr>
            <a:r>
              <a:rPr lang="fi-FI"/>
              <a:t>Oppimistavoitteet </a:t>
            </a:r>
            <a:endParaRPr/>
          </a:p>
        </p:txBody>
      </p:sp>
      <p:sp>
        <p:nvSpPr>
          <p:cNvPr id="169" name="Google Shape;169;p2"/>
          <p:cNvSpPr txBox="1"/>
          <p:nvPr>
            <p:ph idx="1" type="body"/>
          </p:nvPr>
        </p:nvSpPr>
        <p:spPr>
          <a:xfrm>
            <a:off x="838200" y="1507838"/>
            <a:ext cx="10515600" cy="3874531"/>
          </a:xfrm>
          <a:prstGeom prst="rect">
            <a:avLst/>
          </a:prstGeom>
          <a:noFill/>
          <a:ln>
            <a:noFill/>
          </a:ln>
        </p:spPr>
        <p:txBody>
          <a:bodyPr anchorCtr="0" anchor="t" bIns="121900" lIns="121900" spcFirstLastPara="1" rIns="121900" wrap="square" tIns="121900">
            <a:normAutofit fontScale="77500" lnSpcReduction="20000"/>
          </a:bodyPr>
          <a:lstStyle/>
          <a:p>
            <a:pPr indent="0" lvl="0" marL="0" rtl="0" algn="l">
              <a:lnSpc>
                <a:spcPct val="150000"/>
              </a:lnSpc>
              <a:spcBef>
                <a:spcPts val="0"/>
              </a:spcBef>
              <a:spcAft>
                <a:spcPts val="0"/>
              </a:spcAft>
              <a:buClr>
                <a:schemeClr val="dk1"/>
              </a:buClr>
              <a:buSzPct val="54054"/>
              <a:buFont typeface="Arial"/>
              <a:buNone/>
            </a:pPr>
            <a:r>
              <a:rPr lang="fi-FI" sz="2400">
                <a:solidFill>
                  <a:schemeClr val="dk1"/>
                </a:solidFill>
              </a:rPr>
              <a:t>Opiskelijan osaamisedellytys moduulille: Pohjatiedoiksi suositellaan digitaalisen markkinoinnin perusteita.</a:t>
            </a:r>
            <a:endParaRPr>
              <a:solidFill>
                <a:schemeClr val="dk1"/>
              </a:solidFill>
            </a:endParaRPr>
          </a:p>
          <a:p>
            <a:pPr indent="0" lvl="0" marL="0" rtl="0" algn="l">
              <a:lnSpc>
                <a:spcPct val="100000"/>
              </a:lnSpc>
              <a:spcBef>
                <a:spcPts val="0"/>
              </a:spcBef>
              <a:spcAft>
                <a:spcPts val="0"/>
              </a:spcAft>
              <a:buClr>
                <a:schemeClr val="dk1"/>
              </a:buClr>
              <a:buSzPct val="50000"/>
              <a:buNone/>
            </a:pPr>
            <a:r>
              <a:t/>
            </a:r>
            <a:endParaRPr sz="2400"/>
          </a:p>
          <a:p>
            <a:pPr indent="0" lvl="0" marL="0" rtl="0" algn="l">
              <a:lnSpc>
                <a:spcPct val="100000"/>
              </a:lnSpc>
              <a:spcBef>
                <a:spcPts val="0"/>
              </a:spcBef>
              <a:spcAft>
                <a:spcPts val="0"/>
              </a:spcAft>
              <a:buClr>
                <a:schemeClr val="dk1"/>
              </a:buClr>
              <a:buSzPct val="50000"/>
              <a:buNone/>
            </a:pPr>
            <a:r>
              <a:t/>
            </a:r>
            <a:endParaRPr sz="2400"/>
          </a:p>
          <a:p>
            <a:pPr indent="0" lvl="0" marL="0" marR="0" rtl="0" algn="l">
              <a:lnSpc>
                <a:spcPct val="90000"/>
              </a:lnSpc>
              <a:spcBef>
                <a:spcPts val="0"/>
              </a:spcBef>
              <a:spcAft>
                <a:spcPts val="0"/>
              </a:spcAft>
              <a:buClr>
                <a:srgbClr val="161249"/>
              </a:buClr>
              <a:buSzPct val="100000"/>
              <a:buNone/>
            </a:pPr>
            <a:r>
              <a:rPr b="0" i="0" lang="fi-FI" sz="2400" u="none" cap="none" strike="noStrike"/>
              <a:t>Opiskelija </a:t>
            </a:r>
            <a:r>
              <a:rPr lang="fi-FI" sz="2400"/>
              <a:t>oppii</a:t>
            </a:r>
            <a:endParaRPr/>
          </a:p>
          <a:p>
            <a:pPr indent="0" lvl="0" marL="0" marR="0" rtl="0" algn="l">
              <a:lnSpc>
                <a:spcPct val="90000"/>
              </a:lnSpc>
              <a:spcBef>
                <a:spcPts val="0"/>
              </a:spcBef>
              <a:spcAft>
                <a:spcPts val="0"/>
              </a:spcAft>
              <a:buClr>
                <a:srgbClr val="161249"/>
              </a:buClr>
              <a:buSzPct val="100000"/>
              <a:buNone/>
            </a:pPr>
            <a:r>
              <a:t/>
            </a:r>
            <a:endParaRPr b="0" i="0" sz="2400" u="none" cap="none" strike="noStrike"/>
          </a:p>
          <a:p>
            <a:pPr indent="-388619" lvl="0" marL="457200" marR="0" rtl="0" algn="l">
              <a:lnSpc>
                <a:spcPct val="100000"/>
              </a:lnSpc>
              <a:spcBef>
                <a:spcPts val="0"/>
              </a:spcBef>
              <a:spcAft>
                <a:spcPts val="0"/>
              </a:spcAft>
              <a:buClr>
                <a:srgbClr val="D12477"/>
              </a:buClr>
              <a:buSzPct val="150000"/>
              <a:buFont typeface="Arial"/>
              <a:buChar char="•"/>
            </a:pPr>
            <a:r>
              <a:rPr lang="fi-FI" sz="2400"/>
              <a:t>ymmärtämään</a:t>
            </a:r>
            <a:r>
              <a:rPr lang="fi-FI" sz="2400"/>
              <a:t>, miksi käyttäjäkokemuksen seuranta ja arviointi sekä web-analytiikka ovat tärkeitä digitaaliselle liiketoiminnalle.</a:t>
            </a:r>
            <a:endParaRPr/>
          </a:p>
          <a:p>
            <a:pPr indent="-388619" lvl="0" marL="457200" marR="0" rtl="0" algn="l">
              <a:lnSpc>
                <a:spcPct val="100000"/>
              </a:lnSpc>
              <a:spcBef>
                <a:spcPts val="0"/>
              </a:spcBef>
              <a:spcAft>
                <a:spcPts val="0"/>
              </a:spcAft>
              <a:buClr>
                <a:srgbClr val="D12477"/>
              </a:buClr>
              <a:buSzPct val="150000"/>
              <a:buFont typeface="Arial"/>
              <a:buChar char="•"/>
            </a:pPr>
            <a:r>
              <a:rPr lang="fi-FI" sz="2400"/>
              <a:t>seuraamaan </a:t>
            </a:r>
            <a:r>
              <a:rPr lang="fi-FI" sz="2400"/>
              <a:t>ja arvioimaan verkkosivuston suorituskykyä ja käytettävyyttä. </a:t>
            </a:r>
            <a:endParaRPr/>
          </a:p>
          <a:p>
            <a:pPr indent="-370840" lvl="0" marL="457200" marR="0" rtl="0" algn="l">
              <a:lnSpc>
                <a:spcPct val="100000"/>
              </a:lnSpc>
              <a:spcBef>
                <a:spcPts val="0"/>
              </a:spcBef>
              <a:spcAft>
                <a:spcPts val="0"/>
              </a:spcAft>
              <a:buClr>
                <a:srgbClr val="D12477"/>
              </a:buClr>
              <a:buSzPct val="133333"/>
              <a:buChar char="•"/>
            </a:pPr>
            <a:r>
              <a:rPr lang="fi-FI" sz="2400"/>
              <a:t>käyttämään </a:t>
            </a:r>
            <a:r>
              <a:rPr lang="fi-FI" sz="2400"/>
              <a:t>käytettävyyskyselyjä</a:t>
            </a:r>
            <a:r>
              <a:rPr lang="fi-FI" sz="2400"/>
              <a:t> . </a:t>
            </a:r>
            <a:endParaRPr/>
          </a:p>
          <a:p>
            <a:pPr indent="-370840" lvl="0" marL="457200" marR="0" rtl="0" algn="l">
              <a:lnSpc>
                <a:spcPct val="100000"/>
              </a:lnSpc>
              <a:spcBef>
                <a:spcPts val="0"/>
              </a:spcBef>
              <a:spcAft>
                <a:spcPts val="0"/>
              </a:spcAft>
              <a:buClr>
                <a:srgbClr val="D12477"/>
              </a:buClr>
              <a:buSzPct val="133333"/>
              <a:buChar char="•"/>
            </a:pPr>
            <a:r>
              <a:rPr lang="fi-FI" sz="2400"/>
              <a:t>aloittamaan </a:t>
            </a:r>
            <a:r>
              <a:rPr lang="fi-FI" sz="2400"/>
              <a:t>Google Analytics 4:n käytön</a:t>
            </a:r>
            <a:endParaRPr/>
          </a:p>
          <a:p>
            <a:pPr indent="-213359" lvl="0" marL="457200" marR="0" rtl="0" algn="l">
              <a:lnSpc>
                <a:spcPct val="100000"/>
              </a:lnSpc>
              <a:spcBef>
                <a:spcPts val="0"/>
              </a:spcBef>
              <a:spcAft>
                <a:spcPts val="0"/>
              </a:spcAft>
              <a:buClr>
                <a:srgbClr val="D12477"/>
              </a:buClr>
              <a:buSzPct val="160000"/>
              <a:buNone/>
            </a:pPr>
            <a:r>
              <a:t/>
            </a:r>
            <a:endParaRPr sz="2000"/>
          </a:p>
          <a:p>
            <a:pPr indent="0" lvl="0" marL="0" rtl="0" algn="l">
              <a:lnSpc>
                <a:spcPct val="100000"/>
              </a:lnSpc>
              <a:spcBef>
                <a:spcPts val="0"/>
              </a:spcBef>
              <a:spcAft>
                <a:spcPts val="0"/>
              </a:spcAft>
              <a:buClr>
                <a:schemeClr val="dk1"/>
              </a:buClr>
              <a:buSzPct val="50000"/>
              <a:buNone/>
            </a:pPr>
            <a:r>
              <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46"/>
          <p:cNvSpPr txBox="1"/>
          <p:nvPr>
            <p:ph type="title"/>
          </p:nvPr>
        </p:nvSpPr>
        <p:spPr>
          <a:xfrm>
            <a:off x="838200" y="47083"/>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fi-FI"/>
              <a:t>Yhteenveto koko moduulista</a:t>
            </a:r>
            <a:br>
              <a:rPr lang="fi-FI"/>
            </a:br>
            <a:r>
              <a:rPr b="1" i="1" lang="fi-FI" sz="2000"/>
              <a:t>(mitä vaiheita opetusmateriaalissa käsitellään)</a:t>
            </a:r>
            <a:endParaRPr b="1" i="1"/>
          </a:p>
        </p:txBody>
      </p:sp>
      <p:sp>
        <p:nvSpPr>
          <p:cNvPr id="175" name="Google Shape;175;p46"/>
          <p:cNvSpPr txBox="1"/>
          <p:nvPr>
            <p:ph idx="1" type="body"/>
          </p:nvPr>
        </p:nvSpPr>
        <p:spPr>
          <a:xfrm>
            <a:off x="838200" y="1193180"/>
            <a:ext cx="10515600" cy="4806177"/>
          </a:xfrm>
          <a:prstGeom prst="rect">
            <a:avLst/>
          </a:prstGeom>
          <a:noFill/>
          <a:ln>
            <a:noFill/>
          </a:ln>
        </p:spPr>
        <p:txBody>
          <a:bodyPr anchorCtr="0" anchor="t" bIns="45700" lIns="91425" spcFirstLastPara="1" rIns="91425" wrap="square" tIns="45700">
            <a:normAutofit fontScale="70000" lnSpcReduction="20000"/>
          </a:bodyPr>
          <a:lstStyle/>
          <a:p>
            <a:pPr indent="-457200" lvl="0" marL="457200" rtl="0" algn="l">
              <a:lnSpc>
                <a:spcPct val="120000"/>
              </a:lnSpc>
              <a:spcBef>
                <a:spcPts val="0"/>
              </a:spcBef>
              <a:spcAft>
                <a:spcPts val="0"/>
              </a:spcAft>
              <a:buClr>
                <a:srgbClr val="2F5496"/>
              </a:buClr>
              <a:buSzPct val="100000"/>
              <a:buFont typeface="Calibri"/>
              <a:buAutoNum type="arabicPeriod"/>
            </a:pPr>
            <a:r>
              <a:rPr lang="fi-FI"/>
              <a:t>Aseta sivustollesi tavoitteet </a:t>
            </a:r>
            <a:r>
              <a:rPr b="1" i="1" lang="fi-FI"/>
              <a:t>(liiketoiminnalliset tavoitteet)</a:t>
            </a:r>
            <a:endParaRPr b="1" i="1"/>
          </a:p>
          <a:p>
            <a:pPr indent="-457200" lvl="0" marL="457200" rtl="0" algn="l">
              <a:lnSpc>
                <a:spcPct val="120000"/>
              </a:lnSpc>
              <a:spcBef>
                <a:spcPts val="1000"/>
              </a:spcBef>
              <a:spcAft>
                <a:spcPts val="0"/>
              </a:spcAft>
              <a:buClr>
                <a:srgbClr val="2F5496"/>
              </a:buClr>
              <a:buSzPct val="100000"/>
              <a:buFont typeface="Calibri"/>
              <a:buAutoNum type="arabicPeriod"/>
            </a:pPr>
            <a:r>
              <a:rPr lang="fi-FI"/>
              <a:t>Aseta tavoitteet </a:t>
            </a:r>
            <a:r>
              <a:rPr b="1" i="1" lang="fi-FI"/>
              <a:t>(analytiikka)</a:t>
            </a:r>
            <a:endParaRPr b="1" i="1"/>
          </a:p>
          <a:p>
            <a:pPr indent="-457200" lvl="0" marL="457200" rtl="0" algn="l">
              <a:lnSpc>
                <a:spcPct val="120000"/>
              </a:lnSpc>
              <a:spcBef>
                <a:spcPts val="1000"/>
              </a:spcBef>
              <a:spcAft>
                <a:spcPts val="0"/>
              </a:spcAft>
              <a:buClr>
                <a:srgbClr val="2F5496"/>
              </a:buClr>
              <a:buSzPct val="100000"/>
              <a:buFont typeface="Calibri"/>
              <a:buAutoNum type="arabicPeriod"/>
            </a:pPr>
            <a:r>
              <a:rPr lang="fi-FI"/>
              <a:t>Suunnittele sisältösi sen mukaisesti (esim. SEO, konversio, kohdentaminen, äänensävy, grafiikka jne.) </a:t>
            </a:r>
            <a:r>
              <a:rPr b="1" i="1" lang="fi-FI"/>
              <a:t>(käsitellään moduulissa sisällön luominen).</a:t>
            </a:r>
            <a:endParaRPr b="1" i="1"/>
          </a:p>
          <a:p>
            <a:pPr indent="-457200" lvl="0" marL="457200" rtl="0" algn="l">
              <a:lnSpc>
                <a:spcPct val="120000"/>
              </a:lnSpc>
              <a:spcBef>
                <a:spcPts val="1000"/>
              </a:spcBef>
              <a:spcAft>
                <a:spcPts val="0"/>
              </a:spcAft>
              <a:buClr>
                <a:srgbClr val="2F5496"/>
              </a:buClr>
              <a:buSzPct val="100000"/>
              <a:buFont typeface="Calibri"/>
              <a:buAutoNum type="arabicPeriod"/>
            </a:pPr>
            <a:r>
              <a:rPr lang="fi-FI"/>
              <a:t>Sivuston luominen </a:t>
            </a:r>
            <a:r>
              <a:rPr b="1" i="1" lang="fi-FI"/>
              <a:t>(sivuston perustaminen)</a:t>
            </a:r>
            <a:endParaRPr b="1" i="1"/>
          </a:p>
          <a:p>
            <a:pPr indent="-457200" lvl="0" marL="457200" rtl="0" algn="l">
              <a:lnSpc>
                <a:spcPct val="120000"/>
              </a:lnSpc>
              <a:spcBef>
                <a:spcPts val="1000"/>
              </a:spcBef>
              <a:spcAft>
                <a:spcPts val="0"/>
              </a:spcAft>
              <a:buClr>
                <a:srgbClr val="2F5496"/>
              </a:buClr>
              <a:buSzPct val="100000"/>
              <a:buFont typeface="Calibri"/>
              <a:buAutoNum type="arabicPeriod"/>
            </a:pPr>
            <a:r>
              <a:rPr lang="fi-FI"/>
              <a:t>T</a:t>
            </a:r>
            <a:r>
              <a:rPr lang="fi-FI"/>
              <a:t>oimi sosiaalisessa mediassa ja mainosta </a:t>
            </a:r>
            <a:r>
              <a:rPr b="1" i="1" lang="fi-FI"/>
              <a:t>(ei käsitellä tässä alamoduulissa).</a:t>
            </a:r>
            <a:endParaRPr b="1" i="1"/>
          </a:p>
          <a:p>
            <a:pPr indent="-457200" lvl="0" marL="457200" rtl="0" algn="l">
              <a:lnSpc>
                <a:spcPct val="120000"/>
              </a:lnSpc>
              <a:spcBef>
                <a:spcPts val="1000"/>
              </a:spcBef>
              <a:spcAft>
                <a:spcPts val="0"/>
              </a:spcAft>
              <a:buClr>
                <a:srgbClr val="2F5496"/>
              </a:buClr>
              <a:buSzPct val="100000"/>
              <a:buFont typeface="Calibri"/>
              <a:buAutoNum type="arabicPeriod"/>
            </a:pPr>
            <a:r>
              <a:rPr lang="fi-FI"/>
              <a:t>Seuraa verkkosivustoasi:</a:t>
            </a:r>
            <a:endParaRPr/>
          </a:p>
          <a:p>
            <a:pPr indent="-457200" lvl="1" marL="914400" rtl="0" algn="l">
              <a:lnSpc>
                <a:spcPct val="120000"/>
              </a:lnSpc>
              <a:spcBef>
                <a:spcPts val="1000"/>
              </a:spcBef>
              <a:spcAft>
                <a:spcPts val="0"/>
              </a:spcAft>
              <a:buClr>
                <a:srgbClr val="2F5496"/>
              </a:buClr>
              <a:buSzPct val="100000"/>
              <a:buFont typeface="Calibri"/>
              <a:buAutoNum type="arabicPeriod"/>
            </a:pPr>
            <a:r>
              <a:rPr lang="fi-FI"/>
              <a:t>Mittaa verkkosivustosi suorituskykyä </a:t>
            </a:r>
            <a:r>
              <a:rPr b="1" i="1" lang="fi-FI"/>
              <a:t>(analytiikka).</a:t>
            </a:r>
            <a:endParaRPr/>
          </a:p>
          <a:p>
            <a:pPr indent="-457200" lvl="1" marL="914400" rtl="0" algn="l">
              <a:lnSpc>
                <a:spcPct val="120000"/>
              </a:lnSpc>
              <a:spcBef>
                <a:spcPts val="1000"/>
              </a:spcBef>
              <a:spcAft>
                <a:spcPts val="0"/>
              </a:spcAft>
              <a:buClr>
                <a:srgbClr val="2F5496"/>
              </a:buClr>
              <a:buSzPct val="100000"/>
              <a:buFont typeface="Calibri"/>
              <a:buAutoNum type="arabicPeriod"/>
            </a:pPr>
            <a:r>
              <a:rPr lang="fi-FI"/>
              <a:t>Mittaa verkkosivustosi käyttäjäystävällisyys </a:t>
            </a:r>
            <a:r>
              <a:rPr b="1" i="1" lang="fi-FI"/>
              <a:t>(käytettävyystesti).</a:t>
            </a:r>
            <a:endParaRPr/>
          </a:p>
          <a:p>
            <a:pPr indent="-457200" lvl="0" marL="457200" rtl="0" algn="l">
              <a:lnSpc>
                <a:spcPct val="120000"/>
              </a:lnSpc>
              <a:spcBef>
                <a:spcPts val="1000"/>
              </a:spcBef>
              <a:spcAft>
                <a:spcPts val="0"/>
              </a:spcAft>
              <a:buClr>
                <a:srgbClr val="2F5496"/>
              </a:buClr>
              <a:buSzPct val="100000"/>
              <a:buFont typeface="Calibri"/>
              <a:buAutoNum type="arabicPeriod"/>
            </a:pPr>
            <a:r>
              <a:rPr lang="fi-FI"/>
              <a:t>Määritä Google Analytics </a:t>
            </a:r>
            <a:r>
              <a:rPr b="1" i="1" lang="fi-FI"/>
              <a:t>(analytiikka)</a:t>
            </a:r>
            <a:endParaRPr b="1" i="1"/>
          </a:p>
          <a:p>
            <a:pPr indent="-457200" lvl="0" marL="457200" rtl="0" algn="l">
              <a:lnSpc>
                <a:spcPct val="120000"/>
              </a:lnSpc>
              <a:spcBef>
                <a:spcPts val="1000"/>
              </a:spcBef>
              <a:spcAft>
                <a:spcPts val="0"/>
              </a:spcAft>
              <a:buClr>
                <a:srgbClr val="2F5496"/>
              </a:buClr>
              <a:buSzPct val="100000"/>
              <a:buFont typeface="Calibri"/>
              <a:buAutoNum type="arabicPeriod"/>
            </a:pPr>
            <a:r>
              <a:rPr lang="fi-FI"/>
              <a:t>Reagoi </a:t>
            </a:r>
            <a:r>
              <a:rPr b="1" i="1" lang="fi-FI"/>
              <a:t>(käsitellään luokkakeskusteluissa)</a:t>
            </a:r>
            <a:endParaRPr b="1" i="1"/>
          </a:p>
          <a:p>
            <a:pPr indent="-292735" lvl="0" marL="457200" rtl="0" algn="l">
              <a:lnSpc>
                <a:spcPct val="90000"/>
              </a:lnSpc>
              <a:spcBef>
                <a:spcPts val="1000"/>
              </a:spcBef>
              <a:spcAft>
                <a:spcPts val="0"/>
              </a:spcAft>
              <a:buClr>
                <a:schemeClr val="dk1"/>
              </a:buClr>
              <a:buSzPct val="100000"/>
              <a:buFont typeface="Calibri"/>
              <a:buNone/>
            </a:pPr>
            <a:r>
              <a:t/>
            </a:r>
            <a:endParaRPr/>
          </a:p>
        </p:txBody>
      </p:sp>
      <p:pic>
        <p:nvPicPr>
          <p:cNvPr id="176" name="Google Shape;176;p46"/>
          <p:cNvPicPr preferRelativeResize="0"/>
          <p:nvPr/>
        </p:nvPicPr>
        <p:blipFill rotWithShape="1">
          <a:blip r:embed="rId3">
            <a:alphaModFix/>
          </a:blip>
          <a:srcRect b="0" l="0" r="0" t="0"/>
          <a:stretch/>
        </p:blipFill>
        <p:spPr>
          <a:xfrm>
            <a:off x="11861800" y="101600"/>
            <a:ext cx="228600" cy="228600"/>
          </a:xfrm>
          <a:prstGeom prst="rect">
            <a:avLst/>
          </a:prstGeom>
          <a:noFill/>
          <a:ln>
            <a:noFill/>
          </a:ln>
        </p:spPr>
      </p:pic>
      <p:sp>
        <p:nvSpPr>
          <p:cNvPr id="177" name="Google Shape;177;p46"/>
          <p:cNvSpPr/>
          <p:nvPr/>
        </p:nvSpPr>
        <p:spPr>
          <a:xfrm>
            <a:off x="738909" y="3636335"/>
            <a:ext cx="10614891" cy="1600683"/>
          </a:xfrm>
          <a:prstGeom prst="rect">
            <a:avLst/>
          </a:prstGeom>
          <a:noFill/>
          <a:ln cap="flat" cmpd="sng" w="28575">
            <a:solidFill>
              <a:srgbClr val="2F549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
                                  </p:stCondLst>
                                  <p:childTnLst>
                                    <p:set>
                                      <p:cBhvr>
                                        <p:cTn dur="1" fill="hold">
                                          <p:stCondLst>
                                            <p:cond delay="0"/>
                                          </p:stCondLst>
                                        </p:cTn>
                                        <p:tgtEl>
                                          <p:spTgt spid="176"/>
                                        </p:tgtEl>
                                        <p:attrNameLst>
                                          <p:attrName>style.visibility</p:attrName>
                                        </p:attrNameLst>
                                      </p:cBhvr>
                                      <p:to>
                                        <p:strVal val="visible"/>
                                      </p:to>
                                    </p:set>
                                    <p:animEffect filter="fade" transition="in">
                                      <p:cBhvr>
                                        <p:cTn dur="1"/>
                                        <p:tgtEl>
                                          <p:spTgt spid="1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3"/>
          <p:cNvSpPr txBox="1"/>
          <p:nvPr>
            <p:ph type="title"/>
          </p:nvPr>
        </p:nvSpPr>
        <p:spPr>
          <a:xfrm>
            <a:off x="1399515" y="1972931"/>
            <a:ext cx="3489356" cy="92732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4400"/>
              <a:buFont typeface="Arial"/>
              <a:buNone/>
            </a:pPr>
            <a:r>
              <a:rPr lang="fi-FI"/>
              <a:t>Aiheet</a:t>
            </a:r>
            <a:endParaRPr/>
          </a:p>
        </p:txBody>
      </p:sp>
      <p:sp>
        <p:nvSpPr>
          <p:cNvPr id="183" name="Google Shape;183;p3"/>
          <p:cNvSpPr txBox="1"/>
          <p:nvPr>
            <p:ph idx="1" type="body"/>
          </p:nvPr>
        </p:nvSpPr>
        <p:spPr>
          <a:xfrm>
            <a:off x="5339650" y="1162675"/>
            <a:ext cx="6650400" cy="3514500"/>
          </a:xfrm>
          <a:prstGeom prst="rect">
            <a:avLst/>
          </a:prstGeom>
          <a:noFill/>
          <a:ln>
            <a:noFill/>
          </a:ln>
        </p:spPr>
        <p:txBody>
          <a:bodyPr anchorCtr="0" anchor="t" bIns="45700" lIns="91425" spcFirstLastPara="1" rIns="91425" wrap="square" tIns="45700">
            <a:spAutoFit/>
          </a:bodyPr>
          <a:lstStyle/>
          <a:p>
            <a:pPr indent="-361950" lvl="0" marL="457200" rtl="0" algn="l">
              <a:lnSpc>
                <a:spcPct val="150000"/>
              </a:lnSpc>
              <a:spcBef>
                <a:spcPts val="0"/>
              </a:spcBef>
              <a:spcAft>
                <a:spcPts val="0"/>
              </a:spcAft>
              <a:buSzPts val="2100"/>
              <a:buChar char="●"/>
            </a:pPr>
            <a:r>
              <a:rPr lang="fi-FI" sz="2100"/>
              <a:t>Miksi seuranta on tärkeää?</a:t>
            </a:r>
            <a:endParaRPr sz="2100"/>
          </a:p>
          <a:p>
            <a:pPr indent="-361950" lvl="0" marL="457200" rtl="0" algn="l">
              <a:lnSpc>
                <a:spcPct val="150000"/>
              </a:lnSpc>
              <a:spcBef>
                <a:spcPts val="0"/>
              </a:spcBef>
              <a:spcAft>
                <a:spcPts val="0"/>
              </a:spcAft>
              <a:buSzPts val="2100"/>
              <a:buChar char="●"/>
            </a:pPr>
            <a:r>
              <a:rPr lang="fi-FI" sz="2100"/>
              <a:t>Miksi tarvitsemme verkkoanalytiikkaa?</a:t>
            </a:r>
            <a:endParaRPr sz="2100"/>
          </a:p>
          <a:p>
            <a:pPr indent="-361950" lvl="0" marL="457200" rtl="0" algn="l">
              <a:lnSpc>
                <a:spcPct val="150000"/>
              </a:lnSpc>
              <a:spcBef>
                <a:spcPts val="0"/>
              </a:spcBef>
              <a:spcAft>
                <a:spcPts val="0"/>
              </a:spcAft>
              <a:buSzPts val="2100"/>
              <a:buChar char="●"/>
            </a:pPr>
            <a:r>
              <a:rPr lang="fi-FI" sz="2100"/>
              <a:t>Miksi tarvitsemme käyttäjäkyselyjä?</a:t>
            </a:r>
            <a:endParaRPr sz="2100"/>
          </a:p>
          <a:p>
            <a:pPr indent="-361950" lvl="0" marL="457200" rtl="0" algn="l">
              <a:lnSpc>
                <a:spcPct val="150000"/>
              </a:lnSpc>
              <a:spcBef>
                <a:spcPts val="0"/>
              </a:spcBef>
              <a:spcAft>
                <a:spcPts val="0"/>
              </a:spcAft>
              <a:buSzPts val="2100"/>
              <a:buChar char="●"/>
            </a:pPr>
            <a:r>
              <a:rPr lang="fi-FI" sz="2100"/>
              <a:t>Verkkosivuston käyttäjäkokemuksen seuraaminen</a:t>
            </a:r>
            <a:endParaRPr sz="2100"/>
          </a:p>
          <a:p>
            <a:pPr indent="-361950" lvl="0" marL="457200" rtl="0" algn="l">
              <a:lnSpc>
                <a:spcPct val="150000"/>
              </a:lnSpc>
              <a:spcBef>
                <a:spcPts val="0"/>
              </a:spcBef>
              <a:spcAft>
                <a:spcPts val="0"/>
              </a:spcAft>
              <a:buSzPts val="2100"/>
              <a:buChar char="●"/>
            </a:pPr>
            <a:r>
              <a:rPr lang="fi-FI" sz="2100"/>
              <a:t>Sisällön luominen verkkosivustolle</a:t>
            </a:r>
            <a:endParaRPr sz="2100"/>
          </a:p>
          <a:p>
            <a:pPr indent="-361950" lvl="0" marL="457200" rtl="0" algn="l">
              <a:lnSpc>
                <a:spcPct val="150000"/>
              </a:lnSpc>
              <a:spcBef>
                <a:spcPts val="0"/>
              </a:spcBef>
              <a:spcAft>
                <a:spcPts val="0"/>
              </a:spcAft>
              <a:buSzPts val="2100"/>
              <a:buChar char="●"/>
            </a:pPr>
            <a:r>
              <a:rPr lang="fi-FI" sz="2100"/>
              <a:t>Lyhyesti Google Analytics 4:stä</a:t>
            </a:r>
            <a:endParaRPr sz="2100"/>
          </a:p>
          <a:p>
            <a:pPr indent="-285750" lvl="0" marL="514350" rtl="0" algn="l">
              <a:lnSpc>
                <a:spcPct val="100000"/>
              </a:lnSpc>
              <a:spcBef>
                <a:spcPts val="1000"/>
              </a:spcBef>
              <a:spcAft>
                <a:spcPts val="0"/>
              </a:spcAft>
              <a:buClr>
                <a:schemeClr val="lt1"/>
              </a:buClr>
              <a:buSzPts val="3600"/>
              <a:buFont typeface="Arial"/>
              <a:buNone/>
            </a:pPr>
            <a:r>
              <a:t/>
            </a:r>
            <a:endParaRPr sz="25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g1e351c42066_0_12"/>
          <p:cNvSpPr txBox="1"/>
          <p:nvPr>
            <p:ph type="title"/>
          </p:nvPr>
        </p:nvSpPr>
        <p:spPr>
          <a:xfrm>
            <a:off x="838200" y="365125"/>
            <a:ext cx="10515600" cy="79275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Miksi seuranta on tärkeää?</a:t>
            </a:r>
            <a:endParaRPr/>
          </a:p>
        </p:txBody>
      </p:sp>
      <p:sp>
        <p:nvSpPr>
          <p:cNvPr id="190" name="Google Shape;190;g1e351c42066_0_12"/>
          <p:cNvSpPr txBox="1"/>
          <p:nvPr>
            <p:ph idx="1" type="body"/>
          </p:nvPr>
        </p:nvSpPr>
        <p:spPr>
          <a:xfrm>
            <a:off x="949025" y="1379675"/>
            <a:ext cx="10515600" cy="46977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1000"/>
              </a:spcBef>
              <a:spcAft>
                <a:spcPts val="0"/>
              </a:spcAft>
              <a:buSzPts val="3027"/>
              <a:buNone/>
            </a:pPr>
            <a:r>
              <a:rPr b="1" lang="fi-FI" sz="1500"/>
              <a:t>Suorituskyvyn seuranta: </a:t>
            </a:r>
            <a:endParaRPr b="1" sz="1500"/>
          </a:p>
          <a:p>
            <a:pPr indent="-321749" lvl="0" marL="457200" rtl="0" algn="l">
              <a:lnSpc>
                <a:spcPct val="90000"/>
              </a:lnSpc>
              <a:spcBef>
                <a:spcPts val="1000"/>
              </a:spcBef>
              <a:spcAft>
                <a:spcPts val="0"/>
              </a:spcAft>
              <a:buClr>
                <a:schemeClr val="accent2"/>
              </a:buClr>
              <a:buSzPts val="1500"/>
              <a:buChar char="●"/>
            </a:pPr>
            <a:r>
              <a:rPr lang="fi-FI" sz="1500"/>
              <a:t>Verkko</a:t>
            </a:r>
            <a:r>
              <a:rPr lang="fi-FI" sz="1500"/>
              <a:t>analytiikan avulla voit mitata ja seurata verkkosivustosi suorituskykyä. </a:t>
            </a:r>
            <a:endParaRPr sz="1500"/>
          </a:p>
          <a:p>
            <a:pPr indent="-321749" lvl="0" marL="457200" rtl="0" algn="l">
              <a:lnSpc>
                <a:spcPct val="90000"/>
              </a:lnSpc>
              <a:spcBef>
                <a:spcPts val="0"/>
              </a:spcBef>
              <a:spcAft>
                <a:spcPts val="0"/>
              </a:spcAft>
              <a:buClr>
                <a:schemeClr val="accent2"/>
              </a:buClr>
              <a:buSzPts val="1500"/>
              <a:buChar char="●"/>
            </a:pPr>
            <a:r>
              <a:rPr lang="fi-FI" sz="1500"/>
              <a:t>Se tarjoaa arvokasta tietoa kävijöiden käyttäytymisestä, kuten kävijöiden määrästä, heidän demografisista tiedoistaan, heidän selaamistaan sivuista ja suorittamistaan toimista verkkosivustolla. </a:t>
            </a:r>
            <a:endParaRPr sz="1500"/>
          </a:p>
          <a:p>
            <a:pPr indent="0" lvl="0" marL="457200" rtl="0" algn="l">
              <a:lnSpc>
                <a:spcPct val="90000"/>
              </a:lnSpc>
              <a:spcBef>
                <a:spcPts val="1000"/>
              </a:spcBef>
              <a:spcAft>
                <a:spcPts val="0"/>
              </a:spcAft>
              <a:buSzPts val="3027"/>
              <a:buNone/>
            </a:pPr>
            <a:r>
              <a:rPr lang="fi-FI" sz="1500"/>
              <a:t>→ auttaa ymmärtämään, miten hyvin verkkosivustosi toimii, ja tunnistamaan parannuskohteet.</a:t>
            </a:r>
            <a:endParaRPr b="1" sz="1500"/>
          </a:p>
          <a:p>
            <a:pPr indent="0" lvl="0" marL="0" rtl="0" algn="l">
              <a:lnSpc>
                <a:spcPct val="90000"/>
              </a:lnSpc>
              <a:spcBef>
                <a:spcPts val="1000"/>
              </a:spcBef>
              <a:spcAft>
                <a:spcPts val="0"/>
              </a:spcAft>
              <a:buSzPts val="3027"/>
              <a:buNone/>
            </a:pPr>
            <a:r>
              <a:rPr b="1" lang="fi-FI" sz="1500"/>
              <a:t>Käyttäjäkokemuksen optimointi: </a:t>
            </a:r>
            <a:endParaRPr b="1" sz="1500"/>
          </a:p>
          <a:p>
            <a:pPr indent="-321749" lvl="0" marL="457200" rtl="0" algn="l">
              <a:lnSpc>
                <a:spcPct val="90000"/>
              </a:lnSpc>
              <a:spcBef>
                <a:spcPts val="1000"/>
              </a:spcBef>
              <a:spcAft>
                <a:spcPts val="0"/>
              </a:spcAft>
              <a:buClr>
                <a:schemeClr val="accent2"/>
              </a:buClr>
              <a:buSzPts val="1500"/>
              <a:buChar char="●"/>
            </a:pPr>
            <a:r>
              <a:rPr lang="fi-FI" sz="1500"/>
              <a:t>Verkkoanalytiikan </a:t>
            </a:r>
            <a:r>
              <a:rPr lang="fi-FI" sz="1500"/>
              <a:t> avulla saat tietoa siitä, miten käyttäjät liikkuvat verkkosivustollasi, mitä sisältöä he pitävät arvokkaana ja missä he saattavat kohdata ongelmia. </a:t>
            </a:r>
            <a:endParaRPr sz="1500"/>
          </a:p>
          <a:p>
            <a:pPr indent="-321749" lvl="0" marL="457200" rtl="0" algn="l">
              <a:lnSpc>
                <a:spcPct val="90000"/>
              </a:lnSpc>
              <a:spcBef>
                <a:spcPts val="0"/>
              </a:spcBef>
              <a:spcAft>
                <a:spcPts val="0"/>
              </a:spcAft>
              <a:buClr>
                <a:schemeClr val="accent2"/>
              </a:buClr>
              <a:buSzPts val="1500"/>
              <a:buChar char="●"/>
            </a:pPr>
            <a:r>
              <a:rPr lang="fi-FI" sz="1500"/>
              <a:t>Käytettävyystestit ja verkkosivuston sitoutumismittarit auttavat sinua analysoimaan käyttäjien käyttäytymistä. Voit tunnistaa mahdollisuuksia parantaa käyttäjäkokemusta, parantaa verkkosivuston navigointia ja optimoida sisällön sijoittelua.</a:t>
            </a:r>
            <a:endParaRPr b="1" sz="1500"/>
          </a:p>
          <a:p>
            <a:pPr indent="0" lvl="0" marL="0" rtl="0" algn="l">
              <a:lnSpc>
                <a:spcPct val="90000"/>
              </a:lnSpc>
              <a:spcBef>
                <a:spcPts val="1000"/>
              </a:spcBef>
              <a:spcAft>
                <a:spcPts val="0"/>
              </a:spcAft>
              <a:buSzPts val="3027"/>
              <a:buNone/>
            </a:pPr>
            <a:r>
              <a:rPr b="1" lang="fi-FI" sz="1500"/>
              <a:t>Konversio-optimointi: </a:t>
            </a:r>
            <a:endParaRPr b="1" sz="1500"/>
          </a:p>
          <a:p>
            <a:pPr indent="-321749" lvl="0" marL="457200" rtl="0" algn="l">
              <a:lnSpc>
                <a:spcPct val="90000"/>
              </a:lnSpc>
              <a:spcBef>
                <a:spcPts val="1000"/>
              </a:spcBef>
              <a:spcAft>
                <a:spcPts val="0"/>
              </a:spcAft>
              <a:buClr>
                <a:schemeClr val="accent2"/>
              </a:buClr>
              <a:buSzPts val="1500"/>
              <a:buChar char="●"/>
            </a:pPr>
            <a:r>
              <a:rPr lang="fi-FI" sz="1500"/>
              <a:t>Tarjoaa tietoja konversioasteista, kuten niiden kävijöiden prosenttiosuudesta, jotka tekevät haluttuja toimia, kuten ostoksen tekemisen, lomakkeen täyttämisen tai uutiskirjeen tilaamisen. </a:t>
            </a:r>
            <a:endParaRPr sz="1500"/>
          </a:p>
          <a:p>
            <a:pPr indent="-321749" lvl="0" marL="457200" rtl="0" algn="l">
              <a:lnSpc>
                <a:spcPct val="90000"/>
              </a:lnSpc>
              <a:spcBef>
                <a:spcPts val="0"/>
              </a:spcBef>
              <a:spcAft>
                <a:spcPts val="0"/>
              </a:spcAft>
              <a:buClr>
                <a:schemeClr val="accent2"/>
              </a:buClr>
              <a:buSzPts val="1500"/>
              <a:buChar char="●"/>
            </a:pPr>
            <a:r>
              <a:rPr lang="fi-FI" sz="1500"/>
              <a:t>Analysoimalla konversiosuppiloita, tunnistamalla pullonkauloja ja tekemällä käytettävyystestejä voit tehdä tietoon perustuvia optimointeja konversiolukujen nostamiseksi ja liiketoiminnan kokonaistulosten parantamiseksi.</a:t>
            </a:r>
            <a:endParaRPr b="1" sz="1500"/>
          </a:p>
          <a:p>
            <a:pPr indent="0" lvl="0" marL="457200" rtl="0" algn="l">
              <a:lnSpc>
                <a:spcPct val="90000"/>
              </a:lnSpc>
              <a:spcBef>
                <a:spcPts val="1000"/>
              </a:spcBef>
              <a:spcAft>
                <a:spcPts val="0"/>
              </a:spcAft>
              <a:buSzPts val="3027"/>
              <a:buNone/>
            </a:pPr>
            <a:r>
              <a:t/>
            </a:r>
            <a:endParaRPr b="1" sz="11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g2adc5d91cec_0_137"/>
          <p:cNvSpPr txBox="1"/>
          <p:nvPr>
            <p:ph type="title"/>
          </p:nvPr>
        </p:nvSpPr>
        <p:spPr>
          <a:xfrm>
            <a:off x="838200" y="365125"/>
            <a:ext cx="10515600" cy="7929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Miksi seuranta on tärkeää?</a:t>
            </a:r>
            <a:endParaRPr/>
          </a:p>
        </p:txBody>
      </p:sp>
      <p:sp>
        <p:nvSpPr>
          <p:cNvPr id="197" name="Google Shape;197;g2adc5d91cec_0_137"/>
          <p:cNvSpPr txBox="1"/>
          <p:nvPr>
            <p:ph idx="1" type="body"/>
          </p:nvPr>
        </p:nvSpPr>
        <p:spPr>
          <a:xfrm>
            <a:off x="949025" y="1760675"/>
            <a:ext cx="10515600" cy="4316700"/>
          </a:xfrm>
          <a:prstGeom prst="rect">
            <a:avLst/>
          </a:prstGeom>
          <a:noFill/>
          <a:ln>
            <a:noFill/>
          </a:ln>
        </p:spPr>
        <p:txBody>
          <a:bodyPr anchorCtr="0" anchor="t" bIns="45700" lIns="91425" spcFirstLastPara="1" rIns="91425" wrap="square" tIns="45700">
            <a:normAutofit/>
          </a:bodyPr>
          <a:lstStyle/>
          <a:p>
            <a:pPr indent="0" lvl="0" marL="0" rtl="0" algn="l">
              <a:spcBef>
                <a:spcPts val="1000"/>
              </a:spcBef>
              <a:spcAft>
                <a:spcPts val="0"/>
              </a:spcAft>
              <a:buClr>
                <a:schemeClr val="dk1"/>
              </a:buClr>
              <a:buSzPts val="3027"/>
              <a:buFont typeface="Arial"/>
              <a:buNone/>
            </a:pPr>
            <a:r>
              <a:rPr b="1" lang="fi-FI" sz="1800"/>
              <a:t>Markkinointikampanjan tehokkuus: </a:t>
            </a:r>
            <a:endParaRPr b="1" sz="1800"/>
          </a:p>
          <a:p>
            <a:pPr indent="-340799" lvl="0" marL="457200" rtl="0" algn="l">
              <a:spcBef>
                <a:spcPts val="1000"/>
              </a:spcBef>
              <a:spcAft>
                <a:spcPts val="0"/>
              </a:spcAft>
              <a:buClr>
                <a:schemeClr val="accent2"/>
              </a:buClr>
              <a:buSzPts val="1800"/>
              <a:buChar char="●"/>
            </a:pPr>
            <a:r>
              <a:rPr lang="fi-FI" sz="1800"/>
              <a:t>Verkkoanalytiikka auttaa mittaamaan markkinointikampanjoiden tehokkuutta. </a:t>
            </a:r>
            <a:endParaRPr sz="1800"/>
          </a:p>
          <a:p>
            <a:pPr indent="-340799" lvl="0" marL="457200" rtl="0" algn="l">
              <a:spcBef>
                <a:spcPts val="0"/>
              </a:spcBef>
              <a:spcAft>
                <a:spcPts val="0"/>
              </a:spcAft>
              <a:buClr>
                <a:schemeClr val="accent2"/>
              </a:buClr>
              <a:buSzPts val="1800"/>
              <a:buChar char="●"/>
            </a:pPr>
            <a:r>
              <a:rPr lang="fi-FI" sz="1800"/>
              <a:t>Seuraamalla backlinkien lähteitä, avainsanoja ja aloitussivujen suorituskykyä voit määrittää, mitkä markkinointikanavat ja -strategiat tuottavat eniten liikennettä ja konversioita. </a:t>
            </a:r>
            <a:endParaRPr sz="1800"/>
          </a:p>
          <a:p>
            <a:pPr indent="0" lvl="0" marL="457200" rtl="0" algn="l">
              <a:spcBef>
                <a:spcPts val="1000"/>
              </a:spcBef>
              <a:spcAft>
                <a:spcPts val="0"/>
              </a:spcAft>
              <a:buClr>
                <a:schemeClr val="dk1"/>
              </a:buClr>
              <a:buSzPts val="3027"/>
              <a:buFont typeface="Arial"/>
              <a:buNone/>
            </a:pPr>
            <a:r>
              <a:rPr lang="fi-FI" sz="1800"/>
              <a:t>→ seurannan avulla voit kohdentaa resursseja tehokkaammin ja optimoida markkinointitavoitteita.</a:t>
            </a:r>
            <a:endParaRPr b="1" sz="1800"/>
          </a:p>
          <a:p>
            <a:pPr indent="0" lvl="0" marL="0" rtl="0" algn="l">
              <a:spcBef>
                <a:spcPts val="1000"/>
              </a:spcBef>
              <a:spcAft>
                <a:spcPts val="0"/>
              </a:spcAft>
              <a:buClr>
                <a:schemeClr val="dk1"/>
              </a:buClr>
              <a:buSzPts val="3027"/>
              <a:buFont typeface="Arial"/>
              <a:buNone/>
            </a:pPr>
            <a:r>
              <a:rPr b="1" lang="fi-FI" sz="1800"/>
              <a:t>Tietoon perustuva päätöksenteko: </a:t>
            </a:r>
            <a:endParaRPr b="1" sz="1800"/>
          </a:p>
          <a:p>
            <a:pPr indent="-340799" lvl="0" marL="457200" rtl="0" algn="l">
              <a:spcBef>
                <a:spcPts val="1000"/>
              </a:spcBef>
              <a:spcAft>
                <a:spcPts val="0"/>
              </a:spcAft>
              <a:buClr>
                <a:schemeClr val="accent2"/>
              </a:buClr>
              <a:buSzPts val="1800"/>
              <a:buChar char="●"/>
            </a:pPr>
            <a:r>
              <a:rPr lang="fi-FI" sz="1800"/>
              <a:t>Analytiikka tarjoaa kvantitatiivista tietoa päätöksentekoprosessin tueksi. </a:t>
            </a:r>
            <a:endParaRPr sz="1800"/>
          </a:p>
          <a:p>
            <a:pPr indent="-340799" lvl="0" marL="457200" rtl="0" algn="l">
              <a:spcBef>
                <a:spcPts val="0"/>
              </a:spcBef>
              <a:spcAft>
                <a:spcPts val="0"/>
              </a:spcAft>
              <a:buClr>
                <a:schemeClr val="accent2"/>
              </a:buClr>
              <a:buSzPts val="1800"/>
              <a:buChar char="●"/>
            </a:pPr>
            <a:r>
              <a:rPr lang="fi-FI" sz="1800"/>
              <a:t>Auttaa tunnistamaan trendejä, toimintamalleja ja kasvumahdollisuuksia. </a:t>
            </a:r>
            <a:endParaRPr sz="1800"/>
          </a:p>
          <a:p>
            <a:pPr indent="0" lvl="0" marL="457200" rtl="0" algn="l">
              <a:spcBef>
                <a:spcPts val="1000"/>
              </a:spcBef>
              <a:spcAft>
                <a:spcPts val="0"/>
              </a:spcAft>
              <a:buClr>
                <a:schemeClr val="dk1"/>
              </a:buClr>
              <a:buSzPts val="3027"/>
              <a:buFont typeface="Arial"/>
              <a:buNone/>
            </a:pPr>
            <a:r>
              <a:rPr lang="fi-FI" sz="1800"/>
              <a:t>→ voidaan tehdä tietoon perustuvia päätöksiä verkkosivuston parannuksista, sisältöstrategioista, markkinointialoitteista ja resurssien jakamisesta.</a:t>
            </a:r>
            <a:endParaRPr b="1" sz="1400"/>
          </a:p>
          <a:p>
            <a:pPr indent="0" lvl="0" marL="457200" rtl="0" algn="l">
              <a:lnSpc>
                <a:spcPct val="90000"/>
              </a:lnSpc>
              <a:spcBef>
                <a:spcPts val="1000"/>
              </a:spcBef>
              <a:spcAft>
                <a:spcPts val="0"/>
              </a:spcAft>
              <a:buSzPts val="3027"/>
              <a:buNone/>
            </a:pPr>
            <a:r>
              <a:t/>
            </a:r>
            <a:endParaRPr b="1" sz="18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42"/>
          <p:cNvSpPr txBox="1"/>
          <p:nvPr>
            <p:ph idx="4294967295" type="ctrTitle"/>
          </p:nvPr>
        </p:nvSpPr>
        <p:spPr>
          <a:xfrm>
            <a:off x="1524000" y="1600200"/>
            <a:ext cx="9144000" cy="23876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4400"/>
              <a:buFont typeface="Calibri"/>
              <a:buNone/>
            </a:pPr>
            <a:r>
              <a:rPr b="1" i="0" lang="fi-FI" sz="4400" u="none" cap="none" strike="noStrike">
                <a:solidFill>
                  <a:schemeClr val="lt1"/>
                </a:solidFill>
                <a:latin typeface="Arial"/>
                <a:ea typeface="Arial"/>
                <a:cs typeface="Arial"/>
                <a:sym typeface="Arial"/>
              </a:rPr>
              <a:t>"Kaikki, mitä teet mittaamatta tuloksia, on vain </a:t>
            </a:r>
            <a:r>
              <a:rPr lang="fi-FI">
                <a:solidFill>
                  <a:schemeClr val="lt1"/>
                </a:solidFill>
              </a:rPr>
              <a:t>harrastus.</a:t>
            </a:r>
            <a:r>
              <a:rPr b="1" i="0" lang="fi-FI" sz="4400" u="none" cap="none" strike="noStrike">
                <a:solidFill>
                  <a:schemeClr val="lt1"/>
                </a:solidFill>
                <a:latin typeface="Arial"/>
                <a:ea typeface="Arial"/>
                <a:cs typeface="Arial"/>
                <a:sym typeface="Arial"/>
              </a:rPr>
              <a:t>"</a:t>
            </a:r>
            <a:endParaRPr b="1" i="0" sz="4400" u="none" cap="none" strike="noStrike">
              <a:solidFill>
                <a:schemeClr val="lt1"/>
              </a:solidFill>
              <a:latin typeface="Arial"/>
              <a:ea typeface="Arial"/>
              <a:cs typeface="Arial"/>
              <a:sym typeface="Arial"/>
            </a:endParaRPr>
          </a:p>
        </p:txBody>
      </p:sp>
      <p:sp>
        <p:nvSpPr>
          <p:cNvPr id="203" name="Google Shape;203;p42"/>
          <p:cNvSpPr txBox="1"/>
          <p:nvPr>
            <p:ph idx="4294967295" type="subTitle"/>
          </p:nvPr>
        </p:nvSpPr>
        <p:spPr>
          <a:xfrm>
            <a:off x="0" y="3602038"/>
            <a:ext cx="9144000" cy="1655762"/>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2400"/>
              <a:buFont typeface="Arial"/>
              <a:buNone/>
            </a:pPr>
            <a:r>
              <a:t/>
            </a:r>
            <a:endParaRPr b="0" i="0" sz="2800" u="none" cap="none" strike="noStrike">
              <a:solidFill>
                <a:srgbClr val="161249"/>
              </a:solidFill>
              <a:latin typeface="Arial"/>
              <a:ea typeface="Arial"/>
              <a:cs typeface="Arial"/>
              <a:sym typeface="Arial"/>
            </a:endParaRPr>
          </a:p>
          <a:p>
            <a:pPr indent="0" lvl="0" marL="0" marR="0" rtl="0" algn="ctr">
              <a:lnSpc>
                <a:spcPct val="90000"/>
              </a:lnSpc>
              <a:spcBef>
                <a:spcPts val="1000"/>
              </a:spcBef>
              <a:spcAft>
                <a:spcPts val="0"/>
              </a:spcAft>
              <a:buClr>
                <a:schemeClr val="dk1"/>
              </a:buClr>
              <a:buSzPts val="2400"/>
              <a:buFont typeface="Arial"/>
              <a:buNone/>
            </a:pPr>
            <a:r>
              <a:t/>
            </a:r>
            <a:endParaRPr b="0" i="0" sz="2800" u="none" cap="none" strike="noStrike">
              <a:solidFill>
                <a:srgbClr val="161249"/>
              </a:solidFill>
              <a:latin typeface="Arial"/>
              <a:ea typeface="Arial"/>
              <a:cs typeface="Arial"/>
              <a:sym typeface="Arial"/>
            </a:endParaRPr>
          </a:p>
          <a:p>
            <a:pPr indent="0" lvl="0" marL="0" marR="0" rtl="0" algn="ctr">
              <a:lnSpc>
                <a:spcPct val="90000"/>
              </a:lnSpc>
              <a:spcBef>
                <a:spcPts val="1000"/>
              </a:spcBef>
              <a:spcAft>
                <a:spcPts val="0"/>
              </a:spcAft>
              <a:buClr>
                <a:schemeClr val="dk1"/>
              </a:buClr>
              <a:buSzPts val="2400"/>
              <a:buFont typeface="Arial"/>
              <a:buNone/>
            </a:pPr>
            <a:r>
              <a:t/>
            </a:r>
            <a:endParaRPr b="0" i="0" sz="2800" u="none" cap="none" strike="noStrike">
              <a:solidFill>
                <a:srgbClr val="161249"/>
              </a:solidFill>
              <a:latin typeface="Arial"/>
              <a:ea typeface="Arial"/>
              <a:cs typeface="Arial"/>
              <a:sym typeface="Arial"/>
            </a:endParaRPr>
          </a:p>
          <a:p>
            <a:pPr indent="0" lvl="0" marL="0" marR="0" rtl="0" algn="ctr">
              <a:lnSpc>
                <a:spcPct val="90000"/>
              </a:lnSpc>
              <a:spcBef>
                <a:spcPts val="1000"/>
              </a:spcBef>
              <a:spcAft>
                <a:spcPts val="0"/>
              </a:spcAft>
              <a:buClr>
                <a:schemeClr val="dk1"/>
              </a:buClr>
              <a:buSzPts val="2400"/>
              <a:buFont typeface="Arial"/>
              <a:buNone/>
            </a:pPr>
            <a:r>
              <a:t/>
            </a:r>
            <a:endParaRPr b="0" i="0" sz="2800" u="none" cap="none" strike="noStrike">
              <a:solidFill>
                <a:srgbClr val="161249"/>
              </a:solidFill>
              <a:latin typeface="Arial"/>
              <a:ea typeface="Arial"/>
              <a:cs typeface="Arial"/>
              <a:sym typeface="Arial"/>
            </a:endParaRPr>
          </a:p>
        </p:txBody>
      </p:sp>
      <p:pic>
        <p:nvPicPr>
          <p:cNvPr id="204" name="Google Shape;204;p42"/>
          <p:cNvPicPr preferRelativeResize="0"/>
          <p:nvPr/>
        </p:nvPicPr>
        <p:blipFill rotWithShape="1">
          <a:blip r:embed="rId3">
            <a:alphaModFix/>
          </a:blip>
          <a:srcRect b="0" l="0" r="0" t="0"/>
          <a:stretch/>
        </p:blipFill>
        <p:spPr>
          <a:xfrm>
            <a:off x="11861800" y="101600"/>
            <a:ext cx="228600" cy="228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
                                  </p:stCondLst>
                                  <p:childTnLst>
                                    <p:set>
                                      <p:cBhvr>
                                        <p:cTn dur="1" fill="hold">
                                          <p:stCondLst>
                                            <p:cond delay="0"/>
                                          </p:stCondLst>
                                        </p:cTn>
                                        <p:tgtEl>
                                          <p:spTgt spid="204"/>
                                        </p:tgtEl>
                                        <p:attrNameLst>
                                          <p:attrName>style.visibility</p:attrName>
                                        </p:attrNameLst>
                                      </p:cBhvr>
                                      <p:to>
                                        <p:strVal val="visible"/>
                                      </p:to>
                                    </p:set>
                                    <p:animEffect filter="fade" transition="in">
                                      <p:cBhvr>
                                        <p:cTn dur="1"/>
                                        <p:tgtEl>
                                          <p:spTgt spid="2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44"/>
          <p:cNvSpPr txBox="1"/>
          <p:nvPr>
            <p:ph type="title"/>
          </p:nvPr>
        </p:nvSpPr>
        <p:spPr>
          <a:xfrm>
            <a:off x="1078346" y="766112"/>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None/>
            </a:pPr>
            <a:r>
              <a:rPr b="1" lang="fi-FI" sz="2800">
                <a:solidFill>
                  <a:srgbClr val="D12477"/>
                </a:solidFill>
              </a:rPr>
              <a:t>Jos et mittaa sivustosi kävijämääriä, et </a:t>
            </a:r>
            <a:r>
              <a:rPr lang="fi-FI" sz="2800">
                <a:solidFill>
                  <a:srgbClr val="D12477"/>
                </a:solidFill>
              </a:rPr>
              <a:t>voi </a:t>
            </a:r>
            <a:r>
              <a:rPr b="1" lang="fi-FI" sz="2800">
                <a:solidFill>
                  <a:srgbClr val="D12477"/>
                </a:solidFill>
              </a:rPr>
              <a:t>tie</a:t>
            </a:r>
            <a:r>
              <a:rPr lang="fi-FI" sz="2800">
                <a:solidFill>
                  <a:srgbClr val="D12477"/>
                </a:solidFill>
              </a:rPr>
              <a:t>tää</a:t>
            </a:r>
            <a:r>
              <a:rPr b="1" lang="fi-FI" sz="2800">
                <a:solidFill>
                  <a:srgbClr val="D12477"/>
                </a:solidFill>
              </a:rPr>
              <a:t>, miten hyvin se toimii.</a:t>
            </a:r>
            <a:endParaRPr/>
          </a:p>
        </p:txBody>
      </p:sp>
      <p:sp>
        <p:nvSpPr>
          <p:cNvPr id="210" name="Google Shape;210;p44"/>
          <p:cNvSpPr txBox="1"/>
          <p:nvPr>
            <p:ph idx="1" type="body"/>
          </p:nvPr>
        </p:nvSpPr>
        <p:spPr>
          <a:xfrm>
            <a:off x="838200" y="2210950"/>
            <a:ext cx="10515600" cy="37080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800"/>
              <a:buNone/>
            </a:pPr>
            <a:r>
              <a:t/>
            </a:r>
            <a:endParaRPr/>
          </a:p>
          <a:p>
            <a:pPr indent="-457200" lvl="1" marL="914400" rtl="0" algn="l">
              <a:lnSpc>
                <a:spcPct val="100000"/>
              </a:lnSpc>
              <a:spcBef>
                <a:spcPts val="600"/>
              </a:spcBef>
              <a:spcAft>
                <a:spcPts val="0"/>
              </a:spcAft>
              <a:buClr>
                <a:srgbClr val="D12477"/>
              </a:buClr>
              <a:buSzPts val="2400"/>
              <a:buFont typeface="Calibri"/>
              <a:buAutoNum type="arabicPeriod"/>
            </a:pPr>
            <a:r>
              <a:rPr lang="fi-FI"/>
              <a:t>Sivusto ei toimi koskaan täysin tavoitteiden mukaan heti julkaisun jälkeen.</a:t>
            </a:r>
            <a:endParaRPr/>
          </a:p>
          <a:p>
            <a:pPr indent="-457200" lvl="1" marL="914400" rtl="0" algn="l">
              <a:lnSpc>
                <a:spcPct val="100000"/>
              </a:lnSpc>
              <a:spcBef>
                <a:spcPts val="1200"/>
              </a:spcBef>
              <a:spcAft>
                <a:spcPts val="0"/>
              </a:spcAft>
              <a:buClr>
                <a:srgbClr val="D12477"/>
              </a:buClr>
              <a:buSzPts val="2400"/>
              <a:buFont typeface="Calibri"/>
              <a:buAutoNum type="arabicPeriod"/>
            </a:pPr>
            <a:r>
              <a:rPr lang="fi-FI"/>
              <a:t>Verkkomarkkinointi vaatii jatkuvaa kehittämistä ja iterointia.</a:t>
            </a:r>
            <a:endParaRPr/>
          </a:p>
          <a:p>
            <a:pPr indent="-457200" lvl="1" marL="914400" rtl="0" algn="l">
              <a:lnSpc>
                <a:spcPct val="100000"/>
              </a:lnSpc>
              <a:spcBef>
                <a:spcPts val="1200"/>
              </a:spcBef>
              <a:spcAft>
                <a:spcPts val="0"/>
              </a:spcAft>
              <a:buClr>
                <a:srgbClr val="D12477"/>
              </a:buClr>
              <a:buSzPts val="2400"/>
              <a:buFont typeface="Calibri"/>
              <a:buAutoNum type="arabicPeriod"/>
            </a:pPr>
            <a:r>
              <a:rPr lang="fi-FI"/>
              <a:t>Markkinoiden trendit ja käyttäytyminen muuttuvat jatkuvasti.</a:t>
            </a:r>
            <a:endParaRPr/>
          </a:p>
          <a:p>
            <a:pPr indent="-457200" lvl="1" marL="914400" rtl="0" algn="l">
              <a:lnSpc>
                <a:spcPct val="100000"/>
              </a:lnSpc>
              <a:spcBef>
                <a:spcPts val="1200"/>
              </a:spcBef>
              <a:spcAft>
                <a:spcPts val="0"/>
              </a:spcAft>
              <a:buClr>
                <a:srgbClr val="D12477"/>
              </a:buClr>
              <a:buSzPts val="2400"/>
              <a:buFont typeface="Calibri"/>
              <a:buAutoNum type="arabicPeriod"/>
            </a:pPr>
            <a:r>
              <a:rPr lang="fi-FI"/>
              <a:t>Markkinoijan omat tavoitteet muuttuvat.</a:t>
            </a:r>
            <a:endParaRPr/>
          </a:p>
          <a:p>
            <a:pPr indent="-457200" lvl="1" marL="914400" rtl="0" algn="l">
              <a:lnSpc>
                <a:spcPct val="100000"/>
              </a:lnSpc>
              <a:spcBef>
                <a:spcPts val="1200"/>
              </a:spcBef>
              <a:spcAft>
                <a:spcPts val="600"/>
              </a:spcAft>
              <a:buClr>
                <a:srgbClr val="D12477"/>
              </a:buClr>
              <a:buSzPts val="2400"/>
              <a:buFont typeface="Calibri"/>
              <a:buAutoNum type="arabicPeriod"/>
            </a:pPr>
            <a:r>
              <a:rPr lang="fi-FI"/>
              <a:t>.....</a:t>
            </a:r>
            <a:endParaRPr/>
          </a:p>
        </p:txBody>
      </p:sp>
      <p:pic>
        <p:nvPicPr>
          <p:cNvPr id="211" name="Google Shape;211;p44"/>
          <p:cNvPicPr preferRelativeResize="0"/>
          <p:nvPr/>
        </p:nvPicPr>
        <p:blipFill rotWithShape="1">
          <a:blip r:embed="rId3">
            <a:alphaModFix/>
          </a:blip>
          <a:srcRect b="0" l="0" r="0" t="0"/>
          <a:stretch/>
        </p:blipFill>
        <p:spPr>
          <a:xfrm>
            <a:off x="11861800" y="101600"/>
            <a:ext cx="228600" cy="228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
                                  </p:stCondLst>
                                  <p:childTnLst>
                                    <p:set>
                                      <p:cBhvr>
                                        <p:cTn dur="1" fill="hold">
                                          <p:stCondLst>
                                            <p:cond delay="0"/>
                                          </p:stCondLst>
                                        </p:cTn>
                                        <p:tgtEl>
                                          <p:spTgt spid="211"/>
                                        </p:tgtEl>
                                        <p:attrNameLst>
                                          <p:attrName>style.visibility</p:attrName>
                                        </p:attrNameLst>
                                      </p:cBhvr>
                                      <p:to>
                                        <p:strVal val="visible"/>
                                      </p:to>
                                    </p:set>
                                    <p:animEffect filter="fade" transition="in">
                                      <p:cBhvr>
                                        <p:cTn dur="1"/>
                                        <p:tgtEl>
                                          <p:spTgt spid="2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g24bdc91d832_0_0"/>
          <p:cNvSpPr txBox="1"/>
          <p:nvPr>
            <p:ph idx="4294967295" type="ctrTitle"/>
          </p:nvPr>
        </p:nvSpPr>
        <p:spPr>
          <a:xfrm>
            <a:off x="1524000" y="2662237"/>
            <a:ext cx="9144000" cy="766800"/>
          </a:xfrm>
          <a:prstGeom prst="rect">
            <a:avLst/>
          </a:prstGeom>
          <a:noFill/>
          <a:ln>
            <a:noFill/>
          </a:ln>
        </p:spPr>
        <p:txBody>
          <a:bodyPr anchorCtr="0" anchor="b" bIns="45700" lIns="91425" spcFirstLastPara="1" rIns="91425" wrap="square" tIns="45700">
            <a:normAutofit fontScale="90000"/>
          </a:bodyPr>
          <a:lstStyle/>
          <a:p>
            <a:pPr indent="0" lvl="0" marL="0" marR="0" rtl="0" algn="ctr">
              <a:lnSpc>
                <a:spcPct val="90000"/>
              </a:lnSpc>
              <a:spcBef>
                <a:spcPts val="0"/>
              </a:spcBef>
              <a:spcAft>
                <a:spcPts val="0"/>
              </a:spcAft>
              <a:buClr>
                <a:schemeClr val="dk1"/>
              </a:buClr>
              <a:buSzPct val="136363"/>
              <a:buFont typeface="Calibri"/>
              <a:buNone/>
            </a:pPr>
            <a:r>
              <a:rPr b="1" i="0" lang="fi-FI" sz="4400" u="none" cap="none" strike="noStrike">
                <a:solidFill>
                  <a:srgbClr val="161249"/>
                </a:solidFill>
                <a:latin typeface="Arial"/>
                <a:ea typeface="Arial"/>
                <a:cs typeface="Arial"/>
                <a:sym typeface="Arial"/>
              </a:rPr>
              <a:t>Miksi tarvitsemme </a:t>
            </a:r>
            <a:r>
              <a:rPr lang="fi-FI"/>
              <a:t>verkko</a:t>
            </a:r>
            <a:r>
              <a:rPr b="1" i="0" lang="fi-FI" sz="4400" u="none" cap="none" strike="noStrike">
                <a:solidFill>
                  <a:srgbClr val="161249"/>
                </a:solidFill>
                <a:latin typeface="Arial"/>
                <a:ea typeface="Arial"/>
                <a:cs typeface="Arial"/>
                <a:sym typeface="Arial"/>
              </a:rPr>
              <a:t>analytiikkaa?</a:t>
            </a:r>
            <a:endParaRPr b="0" i="0" sz="3600" u="none" cap="none" strike="noStrik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g1e351c42066_0_5"/>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Yleisiä oivalluksia, joita tavoitella</a:t>
            </a:r>
            <a:endParaRPr/>
          </a:p>
        </p:txBody>
      </p:sp>
      <p:sp>
        <p:nvSpPr>
          <p:cNvPr id="223" name="Google Shape;223;g1e351c42066_0_5"/>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lnSpc>
                <a:spcPct val="90000"/>
              </a:lnSpc>
              <a:spcBef>
                <a:spcPts val="1000"/>
              </a:spcBef>
              <a:spcAft>
                <a:spcPts val="0"/>
              </a:spcAft>
              <a:buClr>
                <a:schemeClr val="dk1"/>
              </a:buClr>
              <a:buSzPct val="39285"/>
              <a:buFont typeface="Arial"/>
              <a:buNone/>
            </a:pPr>
            <a:r>
              <a:rPr b="1" lang="fi-FI"/>
              <a:t>Mitkä ovat yrityksen kohderyhmät?</a:t>
            </a:r>
            <a:endParaRPr b="1"/>
          </a:p>
          <a:p>
            <a:pPr indent="-353060" lvl="0" marL="457200" rtl="0" algn="l">
              <a:lnSpc>
                <a:spcPct val="90000"/>
              </a:lnSpc>
              <a:spcBef>
                <a:spcPts val="1000"/>
              </a:spcBef>
              <a:spcAft>
                <a:spcPts val="0"/>
              </a:spcAft>
              <a:buClr>
                <a:schemeClr val="accent2"/>
              </a:buClr>
              <a:buSzPct val="100000"/>
              <a:buChar char="●"/>
            </a:pPr>
            <a:r>
              <a:rPr lang="fi-FI"/>
              <a:t>Ikä, sijainti, kiinnostuksen kohteet</a:t>
            </a:r>
            <a:endParaRPr/>
          </a:p>
          <a:p>
            <a:pPr indent="0" lvl="0" marL="0" rtl="0" algn="l">
              <a:lnSpc>
                <a:spcPct val="90000"/>
              </a:lnSpc>
              <a:spcBef>
                <a:spcPts val="1000"/>
              </a:spcBef>
              <a:spcAft>
                <a:spcPts val="0"/>
              </a:spcAft>
              <a:buClr>
                <a:schemeClr val="dk1"/>
              </a:buClr>
              <a:buSzPct val="39285"/>
              <a:buFont typeface="Arial"/>
              <a:buNone/>
            </a:pPr>
            <a:r>
              <a:rPr b="1" lang="fi-FI"/>
              <a:t>Mitä kanavia olisi käytettävä tämän kohderyhmän tavoittamiseksi?</a:t>
            </a:r>
            <a:endParaRPr b="1"/>
          </a:p>
          <a:p>
            <a:pPr indent="-353060" lvl="0" marL="457200" rtl="0" algn="l">
              <a:lnSpc>
                <a:spcPct val="90000"/>
              </a:lnSpc>
              <a:spcBef>
                <a:spcPts val="1000"/>
              </a:spcBef>
              <a:spcAft>
                <a:spcPts val="0"/>
              </a:spcAft>
              <a:buClr>
                <a:schemeClr val="accent2"/>
              </a:buClr>
              <a:buSzPct val="100000"/>
              <a:buChar char="●"/>
            </a:pPr>
            <a:r>
              <a:rPr lang="fi-FI"/>
              <a:t>esim. Facebook, Google</a:t>
            </a:r>
            <a:endParaRPr/>
          </a:p>
          <a:p>
            <a:pPr indent="0" lvl="0" marL="0" rtl="0" algn="l">
              <a:lnSpc>
                <a:spcPct val="90000"/>
              </a:lnSpc>
              <a:spcBef>
                <a:spcPts val="1000"/>
              </a:spcBef>
              <a:spcAft>
                <a:spcPts val="0"/>
              </a:spcAft>
              <a:buClr>
                <a:schemeClr val="dk1"/>
              </a:buClr>
              <a:buSzPct val="39285"/>
              <a:buFont typeface="Arial"/>
              <a:buNone/>
            </a:pPr>
            <a:r>
              <a:rPr b="1" lang="fi-FI"/>
              <a:t>Minkälaista sisältöä verkkosivustolle olisi luotava käyttäjien houkuttelemiseksi?</a:t>
            </a:r>
            <a:endParaRPr b="1"/>
          </a:p>
          <a:p>
            <a:pPr indent="-353060" lvl="0" marL="457200" rtl="0" algn="l">
              <a:lnSpc>
                <a:spcPct val="90000"/>
              </a:lnSpc>
              <a:spcBef>
                <a:spcPts val="1000"/>
              </a:spcBef>
              <a:spcAft>
                <a:spcPts val="0"/>
              </a:spcAft>
              <a:buClr>
                <a:schemeClr val="accent2"/>
              </a:buClr>
              <a:buSzPct val="100000"/>
              <a:buChar char="●"/>
            </a:pPr>
            <a:r>
              <a:rPr lang="fi-FI"/>
              <a:t>blogikirjoituksia, tietoa palveluista, osto-oppaita jne.</a:t>
            </a:r>
            <a:endParaRPr/>
          </a:p>
          <a:p>
            <a:pPr indent="0" lvl="0" marL="0" rtl="0" algn="l">
              <a:lnSpc>
                <a:spcPct val="90000"/>
              </a:lnSpc>
              <a:spcBef>
                <a:spcPts val="1000"/>
              </a:spcBef>
              <a:spcAft>
                <a:spcPts val="0"/>
              </a:spcAft>
              <a:buClr>
                <a:schemeClr val="dk1"/>
              </a:buClr>
              <a:buSzPct val="39285"/>
              <a:buFont typeface="Arial"/>
              <a:buNone/>
            </a:pPr>
            <a:r>
              <a:rPr b="1" lang="fi-FI"/>
              <a:t>Mitkä ovat yrityksen ja verkkosivuston tavoitteet ja mitä toimia käyttäjien on tehtävä verkkosivustolla?</a:t>
            </a:r>
            <a:endParaRPr b="1"/>
          </a:p>
          <a:p>
            <a:pPr indent="-353060" lvl="0" marL="457200" rtl="0" algn="l">
              <a:lnSpc>
                <a:spcPct val="90000"/>
              </a:lnSpc>
              <a:spcBef>
                <a:spcPts val="1000"/>
              </a:spcBef>
              <a:spcAft>
                <a:spcPts val="0"/>
              </a:spcAft>
              <a:buClr>
                <a:schemeClr val="accent2"/>
              </a:buClr>
              <a:buSzPct val="100000"/>
              <a:buChar char="●"/>
            </a:pPr>
            <a:r>
              <a:rPr lang="fi-FI"/>
              <a:t>esim. ostoksen tekeminen verkkokaupassa, yhteydenotto yritykseen, sisällön lukeminen.</a:t>
            </a:r>
            <a:endParaRPr/>
          </a:p>
          <a:p>
            <a:pPr indent="0" lvl="0" marL="0" rtl="0" algn="l">
              <a:lnSpc>
                <a:spcPct val="90000"/>
              </a:lnSpc>
              <a:spcBef>
                <a:spcPts val="1000"/>
              </a:spcBef>
              <a:spcAft>
                <a:spcPts val="0"/>
              </a:spcAft>
              <a:buClr>
                <a:schemeClr val="dk1"/>
              </a:buClr>
              <a:buSzPct val="39285"/>
              <a:buFont typeface="Arial"/>
              <a:buNone/>
            </a:pPr>
            <a:r>
              <a:rPr b="1" lang="fi-FI"/>
              <a:t>Mitkä markkinointistrategiat ohjaavat liikennettä verkkosivustolle?</a:t>
            </a:r>
            <a:endParaRPr b="1"/>
          </a:p>
          <a:p>
            <a:pPr indent="-353060" lvl="0" marL="457200" rtl="0" algn="l">
              <a:lnSpc>
                <a:spcPct val="90000"/>
              </a:lnSpc>
              <a:spcBef>
                <a:spcPts val="1000"/>
              </a:spcBef>
              <a:spcAft>
                <a:spcPts val="0"/>
              </a:spcAft>
              <a:buClr>
                <a:schemeClr val="accent2"/>
              </a:buClr>
              <a:buSzPct val="100000"/>
              <a:buChar char="●"/>
            </a:pPr>
            <a:r>
              <a:rPr lang="fi-FI"/>
              <a:t>esim. videomainokset, Instagram-mainonta, vaikuttajayhteistyö.</a:t>
            </a:r>
            <a:endParaRPr/>
          </a:p>
          <a:p>
            <a:pPr indent="0" lvl="0" marL="0" rtl="0" algn="l">
              <a:lnSpc>
                <a:spcPct val="90000"/>
              </a:lnSpc>
              <a:spcBef>
                <a:spcPts val="1000"/>
              </a:spcBef>
              <a:spcAft>
                <a:spcPts val="0"/>
              </a:spcAft>
              <a:buSzPct val="142857"/>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43"/>
          <p:cNvSpPr txBox="1"/>
          <p:nvPr>
            <p:ph type="title"/>
          </p:nvPr>
        </p:nvSpPr>
        <p:spPr>
          <a:xfrm>
            <a:off x="583384" y="202257"/>
            <a:ext cx="11023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fi-FI" sz="3100"/>
              <a:t>Joitakin esimerkkejä:</a:t>
            </a:r>
            <a:br>
              <a:rPr lang="fi-FI" sz="3800"/>
            </a:br>
            <a:r>
              <a:rPr lang="fi-FI" sz="3800"/>
              <a:t>Sivuston tavoitteet ja niiden mittaaminen</a:t>
            </a:r>
            <a:endParaRPr sz="3800"/>
          </a:p>
        </p:txBody>
      </p:sp>
      <p:sp>
        <p:nvSpPr>
          <p:cNvPr id="229" name="Google Shape;229;p43"/>
          <p:cNvSpPr txBox="1"/>
          <p:nvPr>
            <p:ph idx="1" type="body"/>
          </p:nvPr>
        </p:nvSpPr>
        <p:spPr>
          <a:xfrm>
            <a:off x="939675" y="2244804"/>
            <a:ext cx="5356800" cy="3551100"/>
          </a:xfrm>
          <a:prstGeom prst="rect">
            <a:avLst/>
          </a:prstGeom>
          <a:noFill/>
          <a:ln>
            <a:noFill/>
          </a:ln>
        </p:spPr>
        <p:txBody>
          <a:bodyPr anchorCtr="0" anchor="t" bIns="45700" lIns="91425" spcFirstLastPara="1" rIns="91425" wrap="square" tIns="45700">
            <a:noAutofit/>
          </a:bodyPr>
          <a:lstStyle/>
          <a:p>
            <a:pPr indent="-349250" lvl="0" marL="457200" rtl="0" algn="l">
              <a:lnSpc>
                <a:spcPct val="100000"/>
              </a:lnSpc>
              <a:spcBef>
                <a:spcPts val="0"/>
              </a:spcBef>
              <a:spcAft>
                <a:spcPts val="0"/>
              </a:spcAft>
              <a:buSzPts val="1900"/>
              <a:buChar char="●"/>
            </a:pPr>
            <a:r>
              <a:rPr b="1" lang="fi-FI" sz="1900"/>
              <a:t>Anna ihmisten tietää, että olet olemassa?</a:t>
            </a:r>
            <a:endParaRPr b="1" sz="1900"/>
          </a:p>
          <a:p>
            <a:pPr indent="-349250" lvl="1" marL="914400" rtl="0" algn="l">
              <a:lnSpc>
                <a:spcPct val="100000"/>
              </a:lnSpc>
              <a:spcBef>
                <a:spcPts val="0"/>
              </a:spcBef>
              <a:spcAft>
                <a:spcPts val="0"/>
              </a:spcAft>
              <a:buSzPts val="1900"/>
              <a:buChar char="○"/>
            </a:pPr>
            <a:r>
              <a:rPr lang="fi-FI" sz="1900"/>
              <a:t>Houkuttele sivustollesi</a:t>
            </a:r>
            <a:endParaRPr sz="1900"/>
          </a:p>
          <a:p>
            <a:pPr indent="-349250" lvl="0" marL="457200" rtl="0" algn="l">
              <a:lnSpc>
                <a:spcPct val="100000"/>
              </a:lnSpc>
              <a:spcBef>
                <a:spcPts val="0"/>
              </a:spcBef>
              <a:spcAft>
                <a:spcPts val="0"/>
              </a:spcAft>
              <a:buSzPts val="1900"/>
              <a:buChar char="●"/>
            </a:pPr>
            <a:r>
              <a:rPr b="1" lang="fi-FI" sz="1900"/>
              <a:t>Varmista, että ihmiset tietävät, mitä yrityksesi tekee?</a:t>
            </a:r>
            <a:endParaRPr b="1" sz="1900"/>
          </a:p>
          <a:p>
            <a:pPr indent="-349250" lvl="1" marL="914400" rtl="0" algn="l">
              <a:lnSpc>
                <a:spcPct val="100000"/>
              </a:lnSpc>
              <a:spcBef>
                <a:spcPts val="0"/>
              </a:spcBef>
              <a:spcAft>
                <a:spcPts val="0"/>
              </a:spcAft>
              <a:buSzPts val="1900"/>
              <a:buChar char="○"/>
            </a:pPr>
            <a:r>
              <a:rPr lang="fi-FI" sz="1900"/>
              <a:t>Mikrokonversio</a:t>
            </a:r>
            <a:endParaRPr sz="1900"/>
          </a:p>
          <a:p>
            <a:pPr indent="-349250" lvl="0" marL="457200" rtl="0" algn="l">
              <a:lnSpc>
                <a:spcPct val="100000"/>
              </a:lnSpc>
              <a:spcBef>
                <a:spcPts val="0"/>
              </a:spcBef>
              <a:spcAft>
                <a:spcPts val="0"/>
              </a:spcAft>
              <a:buSzPts val="1900"/>
              <a:buChar char="●"/>
            </a:pPr>
            <a:r>
              <a:rPr b="1" lang="fi-FI" sz="1900"/>
              <a:t>Varmista, että ihmiset tietävät uudesta tuotteestasi?</a:t>
            </a:r>
            <a:endParaRPr b="1" sz="1900"/>
          </a:p>
          <a:p>
            <a:pPr indent="-349250" lvl="1" marL="914400" rtl="0" algn="l">
              <a:lnSpc>
                <a:spcPct val="100000"/>
              </a:lnSpc>
              <a:spcBef>
                <a:spcPts val="0"/>
              </a:spcBef>
              <a:spcAft>
                <a:spcPts val="0"/>
              </a:spcAft>
              <a:buSzPts val="1900"/>
              <a:buChar char="○"/>
            </a:pPr>
            <a:r>
              <a:rPr lang="fi-FI" sz="1900"/>
              <a:t>Makrokonversio</a:t>
            </a:r>
            <a:endParaRPr sz="1900"/>
          </a:p>
          <a:p>
            <a:pPr indent="-349250" lvl="0" marL="457200" rtl="0" algn="l">
              <a:lnSpc>
                <a:spcPct val="100000"/>
              </a:lnSpc>
              <a:spcBef>
                <a:spcPts val="0"/>
              </a:spcBef>
              <a:spcAft>
                <a:spcPts val="0"/>
              </a:spcAft>
              <a:buSzPts val="1900"/>
              <a:buChar char="●"/>
            </a:pPr>
            <a:r>
              <a:rPr b="1" lang="fi-FI" sz="1900"/>
              <a:t>Kerää sähköpostiosoitteita potentiaalisilta asiakkailta?</a:t>
            </a:r>
            <a:endParaRPr b="1" sz="1900"/>
          </a:p>
          <a:p>
            <a:pPr indent="-349250" lvl="1" marL="914400" rtl="0" algn="l">
              <a:lnSpc>
                <a:spcPct val="100000"/>
              </a:lnSpc>
              <a:spcBef>
                <a:spcPts val="0"/>
              </a:spcBef>
              <a:spcAft>
                <a:spcPts val="0"/>
              </a:spcAft>
              <a:buSzPts val="1900"/>
              <a:buChar char="○"/>
            </a:pPr>
            <a:r>
              <a:rPr lang="fi-FI" sz="1900"/>
              <a:t>Uskolliset asiakkaat</a:t>
            </a:r>
            <a:endParaRPr sz="1900"/>
          </a:p>
        </p:txBody>
      </p:sp>
      <p:sp>
        <p:nvSpPr>
          <p:cNvPr id="230" name="Google Shape;230;p43"/>
          <p:cNvSpPr txBox="1"/>
          <p:nvPr/>
        </p:nvSpPr>
        <p:spPr>
          <a:xfrm>
            <a:off x="6095175" y="2244750"/>
            <a:ext cx="5271300" cy="3551100"/>
          </a:xfrm>
          <a:prstGeom prst="rect">
            <a:avLst/>
          </a:prstGeom>
          <a:noFill/>
          <a:ln>
            <a:noFill/>
          </a:ln>
        </p:spPr>
        <p:txBody>
          <a:bodyPr anchorCtr="0" anchor="t" bIns="45700" lIns="91425" spcFirstLastPara="1" rIns="91425" wrap="square" tIns="45700">
            <a:noAutofit/>
          </a:bodyPr>
          <a:lstStyle/>
          <a:p>
            <a:pPr indent="-355600" lvl="0" marL="457200" marR="0" rtl="0" algn="l">
              <a:lnSpc>
                <a:spcPct val="100000"/>
              </a:lnSpc>
              <a:spcBef>
                <a:spcPts val="0"/>
              </a:spcBef>
              <a:spcAft>
                <a:spcPts val="0"/>
              </a:spcAft>
              <a:buClr>
                <a:srgbClr val="161249"/>
              </a:buClr>
              <a:buSzPts val="2000"/>
              <a:buFont typeface="Arial"/>
              <a:buChar char="●"/>
            </a:pPr>
            <a:r>
              <a:rPr b="0" i="0" lang="fi-FI" sz="2000" u="none" cap="none" strike="noStrike">
                <a:solidFill>
                  <a:srgbClr val="161249"/>
                </a:solidFill>
                <a:latin typeface="Arial"/>
                <a:ea typeface="Arial"/>
                <a:cs typeface="Arial"/>
                <a:sym typeface="Arial"/>
              </a:rPr>
              <a:t>Sivustollasi vierailleiden henkilöiden määrä</a:t>
            </a:r>
            <a:endParaRPr b="0" i="0" sz="2000" u="none" cap="none" strike="noStrike">
              <a:solidFill>
                <a:srgbClr val="1612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161249"/>
              </a:solidFill>
              <a:latin typeface="Arial"/>
              <a:ea typeface="Arial"/>
              <a:cs typeface="Arial"/>
              <a:sym typeface="Arial"/>
            </a:endParaRPr>
          </a:p>
          <a:p>
            <a:pPr indent="-355600" lvl="0" marL="457200" marR="0" rtl="0" algn="l">
              <a:lnSpc>
                <a:spcPct val="100000"/>
              </a:lnSpc>
              <a:spcBef>
                <a:spcPts val="0"/>
              </a:spcBef>
              <a:spcAft>
                <a:spcPts val="0"/>
              </a:spcAft>
              <a:buClr>
                <a:srgbClr val="161249"/>
              </a:buClr>
              <a:buSzPts val="2000"/>
              <a:buFont typeface="Arial"/>
              <a:buChar char="●"/>
            </a:pPr>
            <a:r>
              <a:rPr b="0" i="0" lang="fi-FI" sz="2000" u="none" cap="none" strike="noStrike">
                <a:solidFill>
                  <a:srgbClr val="161249"/>
                </a:solidFill>
                <a:latin typeface="Arial"/>
                <a:ea typeface="Arial"/>
                <a:cs typeface="Arial"/>
                <a:sym typeface="Arial"/>
              </a:rPr>
              <a:t>Kuinka kauan ihmiset viipyivät sivulla, jossa kerroit yrityksestäsi.</a:t>
            </a:r>
            <a:endParaRPr b="0" i="0" sz="2000" u="none" cap="none" strike="noStrike">
              <a:solidFill>
                <a:srgbClr val="1612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161249"/>
              </a:solidFill>
              <a:latin typeface="Arial"/>
              <a:ea typeface="Arial"/>
              <a:cs typeface="Arial"/>
              <a:sym typeface="Arial"/>
            </a:endParaRPr>
          </a:p>
          <a:p>
            <a:pPr indent="-355600" lvl="0" marL="457200" marR="0" rtl="0" algn="l">
              <a:lnSpc>
                <a:spcPct val="100000"/>
              </a:lnSpc>
              <a:spcBef>
                <a:spcPts val="0"/>
              </a:spcBef>
              <a:spcAft>
                <a:spcPts val="0"/>
              </a:spcAft>
              <a:buClr>
                <a:srgbClr val="161249"/>
              </a:buClr>
              <a:buSzPts val="2000"/>
              <a:buFont typeface="Arial"/>
              <a:buChar char="●"/>
            </a:pPr>
            <a:r>
              <a:rPr b="0" i="0" lang="fi-FI" sz="2000" u="none" cap="none" strike="noStrike">
                <a:solidFill>
                  <a:srgbClr val="161249"/>
                </a:solidFill>
                <a:latin typeface="Arial"/>
                <a:ea typeface="Arial"/>
                <a:cs typeface="Arial"/>
                <a:sym typeface="Arial"/>
              </a:rPr>
              <a:t>Niiden ihmisten määrä, jotka kävivät sivulla, jossa näytit uuden tuotteesi.</a:t>
            </a:r>
            <a:endParaRPr b="0" i="0" sz="2000" u="none" cap="none" strike="noStrike">
              <a:solidFill>
                <a:srgbClr val="1612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161249"/>
              </a:solidFill>
              <a:latin typeface="Arial"/>
              <a:ea typeface="Arial"/>
              <a:cs typeface="Arial"/>
              <a:sym typeface="Arial"/>
            </a:endParaRPr>
          </a:p>
          <a:p>
            <a:pPr indent="-355600" lvl="0" marL="457200" marR="0" rtl="0" algn="l">
              <a:lnSpc>
                <a:spcPct val="100000"/>
              </a:lnSpc>
              <a:spcBef>
                <a:spcPts val="0"/>
              </a:spcBef>
              <a:spcAft>
                <a:spcPts val="0"/>
              </a:spcAft>
              <a:buClr>
                <a:srgbClr val="161249"/>
              </a:buClr>
              <a:buSzPts val="2000"/>
              <a:buFont typeface="Arial"/>
              <a:buChar char="●"/>
            </a:pPr>
            <a:r>
              <a:rPr b="0" i="0" lang="fi-FI" sz="2000" u="none" cap="none" strike="noStrike">
                <a:solidFill>
                  <a:srgbClr val="161249"/>
                </a:solidFill>
                <a:latin typeface="Arial"/>
                <a:ea typeface="Arial"/>
                <a:cs typeface="Arial"/>
                <a:sym typeface="Arial"/>
              </a:rPr>
              <a:t>Pal</a:t>
            </a:r>
            <a:r>
              <a:rPr lang="fi-FI" sz="2000">
                <a:solidFill>
                  <a:srgbClr val="161249"/>
                </a:solidFill>
              </a:rPr>
              <a:t>aavat kävijät</a:t>
            </a:r>
            <a:r>
              <a:rPr b="0" i="0" lang="fi-FI" sz="2000" u="none" cap="none" strike="noStrike">
                <a:solidFill>
                  <a:srgbClr val="161249"/>
                </a:solidFill>
                <a:latin typeface="Arial"/>
                <a:ea typeface="Arial"/>
                <a:cs typeface="Arial"/>
                <a:sym typeface="Arial"/>
              </a:rPr>
              <a:t>, uutiskirjeen tilaajat</a:t>
            </a:r>
            <a:endParaRPr b="0" i="0" sz="2000" u="none" cap="none" strike="noStrike">
              <a:solidFill>
                <a:srgbClr val="161249"/>
              </a:solidFill>
              <a:latin typeface="Arial"/>
              <a:ea typeface="Arial"/>
              <a:cs typeface="Arial"/>
              <a:sym typeface="Arial"/>
            </a:endParaRPr>
          </a:p>
        </p:txBody>
      </p:sp>
      <p:sp>
        <p:nvSpPr>
          <p:cNvPr id="231" name="Google Shape;231;p43"/>
          <p:cNvSpPr txBox="1"/>
          <p:nvPr/>
        </p:nvSpPr>
        <p:spPr>
          <a:xfrm>
            <a:off x="6095184" y="1527795"/>
            <a:ext cx="5356800" cy="956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4800"/>
              <a:buFont typeface="Arial"/>
              <a:buNone/>
            </a:pPr>
            <a:r>
              <a:rPr b="1" i="0" lang="fi-FI" sz="3200" u="none" cap="none" strike="noStrike">
                <a:solidFill>
                  <a:srgbClr val="D12477"/>
                </a:solidFill>
                <a:latin typeface="Arial"/>
                <a:ea typeface="Arial"/>
                <a:cs typeface="Arial"/>
                <a:sym typeface="Arial"/>
              </a:rPr>
              <a:t>Toimenpide</a:t>
            </a:r>
            <a:endParaRPr b="1" i="0" sz="3200" u="none" cap="none" strike="noStrike">
              <a:solidFill>
                <a:srgbClr val="D12477"/>
              </a:solidFill>
              <a:latin typeface="Arial"/>
              <a:ea typeface="Arial"/>
              <a:cs typeface="Arial"/>
              <a:sym typeface="Arial"/>
            </a:endParaRPr>
          </a:p>
        </p:txBody>
      </p:sp>
      <p:sp>
        <p:nvSpPr>
          <p:cNvPr id="232" name="Google Shape;232;p43"/>
          <p:cNvSpPr txBox="1"/>
          <p:nvPr/>
        </p:nvSpPr>
        <p:spPr>
          <a:xfrm>
            <a:off x="838200" y="1527820"/>
            <a:ext cx="5355167" cy="9563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4400"/>
              <a:buFont typeface="Arial"/>
              <a:buNone/>
            </a:pPr>
            <a:r>
              <a:rPr b="1" i="0" lang="fi-FI" sz="3200" u="none" cap="none" strike="noStrike">
                <a:solidFill>
                  <a:srgbClr val="D12477"/>
                </a:solidFill>
                <a:latin typeface="Arial"/>
                <a:ea typeface="Arial"/>
                <a:cs typeface="Arial"/>
                <a:sym typeface="Arial"/>
              </a:rPr>
              <a:t>Tavoite</a:t>
            </a:r>
            <a:endParaRPr b="1" i="0" sz="3200" u="none" cap="none" strike="noStrike">
              <a:solidFill>
                <a:srgbClr val="D12477"/>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45"/>
          <p:cNvSpPr txBox="1"/>
          <p:nvPr>
            <p:ph type="title"/>
          </p:nvPr>
        </p:nvSpPr>
        <p:spPr>
          <a:xfrm>
            <a:off x="838200" y="1016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fi-FI"/>
              <a:t>Mitä mitata?</a:t>
            </a:r>
            <a:endParaRPr/>
          </a:p>
        </p:txBody>
      </p:sp>
      <p:sp>
        <p:nvSpPr>
          <p:cNvPr id="238" name="Google Shape;238;p45"/>
          <p:cNvSpPr txBox="1"/>
          <p:nvPr>
            <p:ph idx="1" type="body"/>
          </p:nvPr>
        </p:nvSpPr>
        <p:spPr>
          <a:xfrm>
            <a:off x="838200" y="1170879"/>
            <a:ext cx="10515600" cy="4873082"/>
          </a:xfrm>
          <a:prstGeom prst="rect">
            <a:avLst/>
          </a:prstGeom>
          <a:noFill/>
          <a:ln>
            <a:noFill/>
          </a:ln>
        </p:spPr>
        <p:txBody>
          <a:bodyPr anchorCtr="0" anchor="t" bIns="45700" lIns="91425" spcFirstLastPara="1" rIns="91425" wrap="square" tIns="45700">
            <a:normAutofit fontScale="70000" lnSpcReduction="20000"/>
          </a:bodyPr>
          <a:lstStyle/>
          <a:p>
            <a:pPr indent="-457200" lvl="0" marL="457200" rtl="0" algn="l">
              <a:lnSpc>
                <a:spcPct val="120000"/>
              </a:lnSpc>
              <a:spcBef>
                <a:spcPts val="0"/>
              </a:spcBef>
              <a:spcAft>
                <a:spcPts val="0"/>
              </a:spcAft>
              <a:buClr>
                <a:srgbClr val="D12477"/>
              </a:buClr>
              <a:buSzPct val="100000"/>
              <a:buFont typeface="Calibri"/>
              <a:buAutoNum type="arabicPeriod"/>
            </a:pPr>
            <a:r>
              <a:rPr lang="fi-FI" sz="3200"/>
              <a:t>Kuinka monta ihmistä on vieraillut sivustollasi?</a:t>
            </a:r>
            <a:endParaRPr sz="3200"/>
          </a:p>
          <a:p>
            <a:pPr indent="-457200" lvl="0" marL="457200" rtl="0" algn="l">
              <a:lnSpc>
                <a:spcPct val="120000"/>
              </a:lnSpc>
              <a:spcBef>
                <a:spcPts val="1000"/>
              </a:spcBef>
              <a:spcAft>
                <a:spcPts val="0"/>
              </a:spcAft>
              <a:buClr>
                <a:srgbClr val="D12477"/>
              </a:buClr>
              <a:buSzPct val="100000"/>
              <a:buFont typeface="Calibri"/>
              <a:buAutoNum type="arabicPeriod"/>
            </a:pPr>
            <a:r>
              <a:rPr lang="fi-FI" sz="3200"/>
              <a:t>Mistä he tulivat sivustollesi?</a:t>
            </a:r>
            <a:endParaRPr sz="3200"/>
          </a:p>
          <a:p>
            <a:pPr indent="-342900" lvl="2" marL="1143000" rtl="0" algn="l">
              <a:lnSpc>
                <a:spcPct val="120000"/>
              </a:lnSpc>
              <a:spcBef>
                <a:spcPts val="0"/>
              </a:spcBef>
              <a:spcAft>
                <a:spcPts val="0"/>
              </a:spcAft>
              <a:buClr>
                <a:srgbClr val="D12477"/>
              </a:buClr>
              <a:buSzPct val="100000"/>
              <a:buChar char="•"/>
            </a:pPr>
            <a:r>
              <a:rPr lang="fi-FI" sz="2600"/>
              <a:t>Hakukone</a:t>
            </a:r>
            <a:endParaRPr sz="2600"/>
          </a:p>
          <a:p>
            <a:pPr indent="-342900" lvl="2" marL="1143000" rtl="0" algn="l">
              <a:lnSpc>
                <a:spcPct val="120000"/>
              </a:lnSpc>
              <a:spcBef>
                <a:spcPts val="0"/>
              </a:spcBef>
              <a:spcAft>
                <a:spcPts val="0"/>
              </a:spcAft>
              <a:buClr>
                <a:srgbClr val="D12477"/>
              </a:buClr>
              <a:buSzPct val="100000"/>
              <a:buChar char="•"/>
            </a:pPr>
            <a:r>
              <a:rPr lang="fi-FI" sz="2600"/>
              <a:t>Sosiaalinen media </a:t>
            </a:r>
            <a:endParaRPr sz="2600"/>
          </a:p>
          <a:p>
            <a:pPr indent="-342900" lvl="2" marL="1143000" rtl="0" algn="l">
              <a:lnSpc>
                <a:spcPct val="120000"/>
              </a:lnSpc>
              <a:spcBef>
                <a:spcPts val="0"/>
              </a:spcBef>
              <a:spcAft>
                <a:spcPts val="0"/>
              </a:spcAft>
              <a:buClr>
                <a:srgbClr val="D12477"/>
              </a:buClr>
              <a:buSzPct val="100000"/>
              <a:buChar char="•"/>
            </a:pPr>
            <a:r>
              <a:rPr lang="fi-FI" sz="2600"/>
              <a:t>Linkki toiselta sivustolta</a:t>
            </a:r>
            <a:endParaRPr sz="2600"/>
          </a:p>
          <a:p>
            <a:pPr indent="-342900" lvl="2" marL="1143000" rtl="0" algn="l">
              <a:lnSpc>
                <a:spcPct val="120000"/>
              </a:lnSpc>
              <a:spcBef>
                <a:spcPts val="0"/>
              </a:spcBef>
              <a:spcAft>
                <a:spcPts val="0"/>
              </a:spcAft>
              <a:buClr>
                <a:srgbClr val="D12477"/>
              </a:buClr>
              <a:buSzPct val="100000"/>
              <a:buChar char="•"/>
            </a:pPr>
            <a:r>
              <a:rPr lang="fi-FI" sz="2600"/>
              <a:t>jne.</a:t>
            </a:r>
            <a:endParaRPr sz="2600"/>
          </a:p>
          <a:p>
            <a:pPr indent="-457200" lvl="0" marL="457200" rtl="0" algn="l">
              <a:lnSpc>
                <a:spcPct val="120000"/>
              </a:lnSpc>
              <a:spcBef>
                <a:spcPts val="1000"/>
              </a:spcBef>
              <a:spcAft>
                <a:spcPts val="0"/>
              </a:spcAft>
              <a:buClr>
                <a:srgbClr val="D12477"/>
              </a:buClr>
              <a:buSzPct val="100000"/>
              <a:buFont typeface="Calibri"/>
              <a:buAutoNum type="arabicPeriod"/>
            </a:pPr>
            <a:r>
              <a:rPr lang="fi-FI" sz="3200"/>
              <a:t>Millä sivuilla he kävivät?</a:t>
            </a:r>
            <a:endParaRPr sz="3200"/>
          </a:p>
          <a:p>
            <a:pPr indent="-457200" lvl="0" marL="457200" rtl="0" algn="l">
              <a:lnSpc>
                <a:spcPct val="120000"/>
              </a:lnSpc>
              <a:spcBef>
                <a:spcPts val="1000"/>
              </a:spcBef>
              <a:spcAft>
                <a:spcPts val="0"/>
              </a:spcAft>
              <a:buClr>
                <a:srgbClr val="D12477"/>
              </a:buClr>
              <a:buSzPct val="100000"/>
              <a:buFont typeface="Calibri"/>
              <a:buAutoNum type="arabicPeriod"/>
            </a:pPr>
            <a:r>
              <a:rPr lang="fi-FI" sz="3200"/>
              <a:t>Kuinka kauan he viipyivät sivuilla?</a:t>
            </a:r>
            <a:endParaRPr/>
          </a:p>
          <a:p>
            <a:pPr indent="-457200" lvl="0" marL="457200" rtl="0" algn="l">
              <a:lnSpc>
                <a:spcPct val="120000"/>
              </a:lnSpc>
              <a:spcBef>
                <a:spcPts val="1000"/>
              </a:spcBef>
              <a:spcAft>
                <a:spcPts val="0"/>
              </a:spcAft>
              <a:buClr>
                <a:srgbClr val="D12477"/>
              </a:buClr>
              <a:buSzPct val="100000"/>
              <a:buFont typeface="Calibri"/>
              <a:buAutoNum type="arabicPeriod"/>
            </a:pPr>
            <a:r>
              <a:rPr lang="fi-FI" sz="3200"/>
              <a:t>Skrollaavatko </a:t>
            </a:r>
            <a:r>
              <a:rPr lang="fi-FI" sz="3200"/>
              <a:t>he sivujasi alaspäin?</a:t>
            </a:r>
            <a:endParaRPr sz="3200"/>
          </a:p>
          <a:p>
            <a:pPr indent="-457200" lvl="0" marL="457200" rtl="0" algn="l">
              <a:lnSpc>
                <a:spcPct val="120000"/>
              </a:lnSpc>
              <a:spcBef>
                <a:spcPts val="1000"/>
              </a:spcBef>
              <a:spcAft>
                <a:spcPts val="0"/>
              </a:spcAft>
              <a:buClr>
                <a:srgbClr val="D12477"/>
              </a:buClr>
              <a:buSzPct val="100000"/>
              <a:buFont typeface="Calibri"/>
              <a:buAutoNum type="arabicPeriod"/>
            </a:pPr>
            <a:r>
              <a:rPr lang="fi-FI" sz="3200"/>
              <a:t>Miltä sivulta he lähtivät pois sivustolta?</a:t>
            </a:r>
            <a:endParaRPr sz="3200"/>
          </a:p>
          <a:p>
            <a:pPr indent="-457200" lvl="0" marL="457200" rtl="0" algn="l">
              <a:lnSpc>
                <a:spcPct val="120000"/>
              </a:lnSpc>
              <a:spcBef>
                <a:spcPts val="1000"/>
              </a:spcBef>
              <a:spcAft>
                <a:spcPts val="0"/>
              </a:spcAft>
              <a:buClr>
                <a:srgbClr val="D12477"/>
              </a:buClr>
              <a:buSzPct val="100000"/>
              <a:buFont typeface="Calibri"/>
              <a:buAutoNum type="arabicPeriod"/>
            </a:pPr>
            <a:r>
              <a:rPr lang="fi-FI" sz="3200" u="sng"/>
              <a:t>Tapahtuiko konversio?</a:t>
            </a:r>
            <a:endParaRPr sz="3200" u="sng"/>
          </a:p>
          <a:p>
            <a:pPr indent="-457200" lvl="0" marL="457200" rtl="0" algn="l">
              <a:lnSpc>
                <a:spcPct val="120000"/>
              </a:lnSpc>
              <a:spcBef>
                <a:spcPts val="1000"/>
              </a:spcBef>
              <a:spcAft>
                <a:spcPts val="0"/>
              </a:spcAft>
              <a:buClr>
                <a:srgbClr val="D12477"/>
              </a:buClr>
              <a:buSzPct val="100000"/>
              <a:buFont typeface="Calibri"/>
              <a:buAutoNum type="arabicPeriod"/>
            </a:pPr>
            <a:r>
              <a:rPr lang="fi-FI" sz="3200"/>
              <a:t>Ovatko he palaavia kävijöitä?</a:t>
            </a:r>
            <a:endParaRPr sz="3200"/>
          </a:p>
        </p:txBody>
      </p:sp>
      <p:pic>
        <p:nvPicPr>
          <p:cNvPr id="239" name="Google Shape;239;p45"/>
          <p:cNvPicPr preferRelativeResize="0"/>
          <p:nvPr/>
        </p:nvPicPr>
        <p:blipFill rotWithShape="1">
          <a:blip r:embed="rId3">
            <a:alphaModFix/>
          </a:blip>
          <a:srcRect b="0" l="0" r="0" t="0"/>
          <a:stretch/>
        </p:blipFill>
        <p:spPr>
          <a:xfrm>
            <a:off x="11861800" y="101600"/>
            <a:ext cx="228600" cy="228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
                                  </p:stCondLst>
                                  <p:childTnLst>
                                    <p:set>
                                      <p:cBhvr>
                                        <p:cTn dur="1" fill="hold">
                                          <p:stCondLst>
                                            <p:cond delay="0"/>
                                          </p:stCondLst>
                                        </p:cTn>
                                        <p:tgtEl>
                                          <p:spTgt spid="239"/>
                                        </p:tgtEl>
                                        <p:attrNameLst>
                                          <p:attrName>style.visibility</p:attrName>
                                        </p:attrNameLst>
                                      </p:cBhvr>
                                      <p:to>
                                        <p:strVal val="visible"/>
                                      </p:to>
                                    </p:set>
                                    <p:animEffect filter="fade" transition="in">
                                      <p:cBhvr>
                                        <p:cTn dur="1"/>
                                        <p:tgtEl>
                                          <p:spTgt spid="2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g23e960a9dd7_0_10"/>
          <p:cNvSpPr txBox="1"/>
          <p:nvPr>
            <p:ph type="title"/>
          </p:nvPr>
        </p:nvSpPr>
        <p:spPr>
          <a:xfrm>
            <a:off x="838200" y="365125"/>
            <a:ext cx="10515600" cy="13257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SzPts val="1800"/>
              <a:buNone/>
            </a:pPr>
            <a:r>
              <a:rPr lang="fi-FI"/>
              <a:t>Onko 200 kävijää paljon?</a:t>
            </a:r>
            <a:endParaRPr/>
          </a:p>
        </p:txBody>
      </p:sp>
      <p:sp>
        <p:nvSpPr>
          <p:cNvPr id="245" name="Google Shape;245;g23e960a9dd7_0_10"/>
          <p:cNvSpPr txBox="1"/>
          <p:nvPr/>
        </p:nvSpPr>
        <p:spPr>
          <a:xfrm>
            <a:off x="6944425" y="6226075"/>
            <a:ext cx="5121900" cy="523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100"/>
              <a:buFont typeface="Arial"/>
              <a:buNone/>
            </a:pPr>
            <a:r>
              <a:rPr b="0" i="0" lang="fi-FI" sz="1100" u="none" cap="none" strike="noStrike">
                <a:solidFill>
                  <a:srgbClr val="000000"/>
                </a:solidFill>
                <a:latin typeface="Arial"/>
                <a:ea typeface="Arial"/>
                <a:cs typeface="Arial"/>
                <a:sym typeface="Arial"/>
              </a:rPr>
              <a:t>Lähde: h</a:t>
            </a:r>
            <a:r>
              <a:rPr b="0" i="0" lang="fi-FI" sz="1100" u="sng" cap="none" strike="noStrike">
                <a:solidFill>
                  <a:schemeClr val="hlink"/>
                </a:solidFill>
                <a:latin typeface="Arial"/>
                <a:ea typeface="Arial"/>
                <a:cs typeface="Arial"/>
                <a:sym typeface="Arial"/>
                <a:hlinkClick r:id="rId3"/>
              </a:rPr>
              <a:t>ttps://unsplash.com/photos/LDcC7aCWVlo</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p:txBody>
      </p:sp>
      <p:pic>
        <p:nvPicPr>
          <p:cNvPr id="246" name="Google Shape;246;g23e960a9dd7_0_10"/>
          <p:cNvPicPr preferRelativeResize="0"/>
          <p:nvPr/>
        </p:nvPicPr>
        <p:blipFill rotWithShape="1">
          <a:blip r:embed="rId4">
            <a:alphaModFix/>
          </a:blip>
          <a:srcRect b="0" l="0" r="0" t="0"/>
          <a:stretch/>
        </p:blipFill>
        <p:spPr>
          <a:xfrm>
            <a:off x="2417076" y="1118750"/>
            <a:ext cx="7421501" cy="494767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g23e960a9dd7_0_14"/>
          <p:cNvSpPr txBox="1"/>
          <p:nvPr>
            <p:ph type="title"/>
          </p:nvPr>
        </p:nvSpPr>
        <p:spPr>
          <a:xfrm>
            <a:off x="601129" y="438150"/>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fi-FI" sz="3600"/>
              <a:t>Esimerkki - haluat 20 uutta tilausta kuukaudessa</a:t>
            </a:r>
            <a:endParaRPr sz="3600"/>
          </a:p>
        </p:txBody>
      </p:sp>
      <p:graphicFrame>
        <p:nvGraphicFramePr>
          <p:cNvPr id="253" name="Google Shape;253;g23e960a9dd7_0_14"/>
          <p:cNvGraphicFramePr/>
          <p:nvPr/>
        </p:nvGraphicFramePr>
        <p:xfrm>
          <a:off x="601129" y="2190750"/>
          <a:ext cx="3000000" cy="3000000"/>
        </p:xfrm>
        <a:graphic>
          <a:graphicData uri="http://schemas.openxmlformats.org/drawingml/2006/table">
            <a:tbl>
              <a:tblPr bandRow="1" firstRow="1">
                <a:noFill/>
                <a:tableStyleId>{E28B6593-F67D-4E13-A4F2-16C2FE272A94}</a:tableStyleId>
              </a:tblPr>
              <a:tblGrid>
                <a:gridCol w="4694775"/>
                <a:gridCol w="2724150"/>
                <a:gridCol w="3886200"/>
              </a:tblGrid>
              <a:tr h="576000">
                <a:tc>
                  <a:txBody>
                    <a:bodyPr/>
                    <a:lstStyle/>
                    <a:p>
                      <a:pPr indent="0" lvl="0" marL="0" marR="0" rtl="0" algn="l">
                        <a:lnSpc>
                          <a:spcPct val="100000"/>
                        </a:lnSpc>
                        <a:spcBef>
                          <a:spcPts val="0"/>
                        </a:spcBef>
                        <a:spcAft>
                          <a:spcPts val="0"/>
                        </a:spcAft>
                        <a:buClr>
                          <a:schemeClr val="dk1"/>
                        </a:buClr>
                        <a:buSzPts val="1800"/>
                        <a:buFont typeface="Calibri"/>
                        <a:buNone/>
                      </a:pPr>
                      <a:r>
                        <a:t/>
                      </a:r>
                      <a:endParaRPr sz="18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c>
                  <a:txBody>
                    <a:bodyPr/>
                    <a:lstStyle/>
                    <a:p>
                      <a:pPr indent="0" lvl="0" marL="0" marR="0" rtl="0" algn="l">
                        <a:lnSpc>
                          <a:spcPct val="100000"/>
                        </a:lnSpc>
                        <a:spcBef>
                          <a:spcPts val="0"/>
                        </a:spcBef>
                        <a:spcAft>
                          <a:spcPts val="0"/>
                        </a:spcAft>
                        <a:buClr>
                          <a:srgbClr val="D12477"/>
                        </a:buClr>
                        <a:buSzPts val="1800"/>
                        <a:buFont typeface="Calibri"/>
                        <a:buNone/>
                      </a:pPr>
                      <a:r>
                        <a:rPr b="1" lang="fi-FI" sz="1800" u="none" cap="none" strike="noStrike">
                          <a:solidFill>
                            <a:srgbClr val="D12477"/>
                          </a:solidFill>
                        </a:rPr>
                        <a:t>Tavoitteen saavuttamiseksi </a:t>
                      </a:r>
                      <a:endParaRPr b="1" sz="1800" u="none" cap="none" strike="noStrike">
                        <a:solidFill>
                          <a:srgbClr val="D12477"/>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c>
                  <a:txBody>
                    <a:bodyPr/>
                    <a:lstStyle/>
                    <a:p>
                      <a:pPr indent="0" lvl="0" marL="0" marR="0" rtl="0" algn="l">
                        <a:lnSpc>
                          <a:spcPct val="100000"/>
                        </a:lnSpc>
                        <a:spcBef>
                          <a:spcPts val="0"/>
                        </a:spcBef>
                        <a:spcAft>
                          <a:spcPts val="0"/>
                        </a:spcAft>
                        <a:buClr>
                          <a:srgbClr val="D12477"/>
                        </a:buClr>
                        <a:buSzPts val="1800"/>
                        <a:buFont typeface="Calibri"/>
                        <a:buNone/>
                      </a:pPr>
                      <a:r>
                        <a:rPr b="1" lang="fi-FI" sz="1800" u="none" cap="none" strike="noStrike">
                          <a:solidFill>
                            <a:srgbClr val="D12477"/>
                          </a:solidFill>
                        </a:rPr>
                        <a:t>20 uutta tilausta kuukaudessa</a:t>
                      </a:r>
                      <a:endParaRPr b="1" sz="1800" u="none" cap="none" strike="noStrike">
                        <a:solidFill>
                          <a:srgbClr val="D12477"/>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r>
              <a:tr h="576000">
                <a:tc>
                  <a:txBody>
                    <a:bodyPr/>
                    <a:lstStyle/>
                    <a:p>
                      <a:pPr indent="0" lvl="0" marL="0" marR="0" rtl="0" algn="l">
                        <a:lnSpc>
                          <a:spcPct val="100000"/>
                        </a:lnSpc>
                        <a:spcBef>
                          <a:spcPts val="0"/>
                        </a:spcBef>
                        <a:spcAft>
                          <a:spcPts val="0"/>
                        </a:spcAft>
                        <a:buClr>
                          <a:schemeClr val="dk1"/>
                        </a:buClr>
                        <a:buSzPts val="1800"/>
                        <a:buFont typeface="Calibri"/>
                        <a:buNone/>
                      </a:pPr>
                      <a:r>
                        <a:rPr lang="fi-FI" sz="1800" u="none" cap="none" strike="noStrike">
                          <a:solidFill>
                            <a:schemeClr val="dk1"/>
                          </a:solidFill>
                        </a:rPr>
                        <a:t>Olettaen, että 50 % tarjouksistasi hyväksytään</a:t>
                      </a:r>
                      <a:endParaRPr sz="18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c>
                  <a:txBody>
                    <a:bodyPr/>
                    <a:lstStyle/>
                    <a:p>
                      <a:pPr indent="0" lvl="0" marL="0" marR="0" rtl="0" algn="l">
                        <a:lnSpc>
                          <a:spcPct val="100000"/>
                        </a:lnSpc>
                        <a:spcBef>
                          <a:spcPts val="0"/>
                        </a:spcBef>
                        <a:spcAft>
                          <a:spcPts val="0"/>
                        </a:spcAft>
                        <a:buClr>
                          <a:schemeClr val="dk1"/>
                        </a:buClr>
                        <a:buSzPts val="1800"/>
                        <a:buFont typeface="Calibri"/>
                        <a:buNone/>
                      </a:pPr>
                      <a:r>
                        <a:rPr lang="fi-FI" sz="1800" u="none" cap="none" strike="noStrike">
                          <a:solidFill>
                            <a:schemeClr val="dk1"/>
                          </a:solidFill>
                        </a:rPr>
                        <a:t>Tarvitset </a:t>
                      </a:r>
                      <a:endParaRPr sz="18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c>
                  <a:txBody>
                    <a:bodyPr/>
                    <a:lstStyle/>
                    <a:p>
                      <a:pPr indent="0" lvl="0" marL="0" marR="0" rtl="0" algn="l">
                        <a:lnSpc>
                          <a:spcPct val="100000"/>
                        </a:lnSpc>
                        <a:spcBef>
                          <a:spcPts val="0"/>
                        </a:spcBef>
                        <a:spcAft>
                          <a:spcPts val="0"/>
                        </a:spcAft>
                        <a:buClr>
                          <a:schemeClr val="dk1"/>
                        </a:buClr>
                        <a:buSzPts val="1800"/>
                        <a:buFont typeface="Calibri"/>
                        <a:buNone/>
                      </a:pPr>
                      <a:r>
                        <a:rPr lang="fi-FI" sz="1800" u="none" cap="none" strike="noStrike">
                          <a:solidFill>
                            <a:schemeClr val="dk1"/>
                          </a:solidFill>
                        </a:rPr>
                        <a:t>40 uutta pätevää tarjousta</a:t>
                      </a:r>
                      <a:endParaRPr sz="18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r>
              <a:tr h="576000">
                <a:tc>
                  <a:txBody>
                    <a:bodyPr/>
                    <a:lstStyle/>
                    <a:p>
                      <a:pPr indent="0" lvl="0" marL="0" marR="0" rtl="0" algn="l">
                        <a:lnSpc>
                          <a:spcPct val="100000"/>
                        </a:lnSpc>
                        <a:spcBef>
                          <a:spcPts val="0"/>
                        </a:spcBef>
                        <a:spcAft>
                          <a:spcPts val="0"/>
                        </a:spcAft>
                        <a:buClr>
                          <a:schemeClr val="dk1"/>
                        </a:buClr>
                        <a:buSzPts val="1800"/>
                        <a:buFont typeface="Calibri"/>
                        <a:buNone/>
                      </a:pPr>
                      <a:r>
                        <a:rPr lang="fi-FI" sz="1800" u="none" cap="none" strike="noStrike">
                          <a:solidFill>
                            <a:schemeClr val="dk1"/>
                          </a:solidFill>
                        </a:rPr>
                        <a:t>Oletetaan, että 40 % uusista kontakteista haluaa tarjouksen.</a:t>
                      </a:r>
                      <a:endParaRPr sz="18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c>
                  <a:txBody>
                    <a:bodyPr/>
                    <a:lstStyle/>
                    <a:p>
                      <a:pPr indent="0" lvl="0" marL="0" marR="0" rtl="0" algn="l">
                        <a:lnSpc>
                          <a:spcPct val="100000"/>
                        </a:lnSpc>
                        <a:spcBef>
                          <a:spcPts val="0"/>
                        </a:spcBef>
                        <a:spcAft>
                          <a:spcPts val="0"/>
                        </a:spcAft>
                        <a:buClr>
                          <a:schemeClr val="dk1"/>
                        </a:buClr>
                        <a:buSzPts val="1800"/>
                        <a:buFont typeface="Calibri"/>
                        <a:buNone/>
                      </a:pPr>
                      <a:r>
                        <a:rPr lang="fi-FI" sz="1800" u="none" cap="none" strike="noStrike">
                          <a:solidFill>
                            <a:schemeClr val="dk1"/>
                          </a:solidFill>
                        </a:rPr>
                        <a:t>Tarvitset </a:t>
                      </a:r>
                      <a:endParaRPr sz="18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c>
                  <a:txBody>
                    <a:bodyPr/>
                    <a:lstStyle/>
                    <a:p>
                      <a:pPr indent="0" lvl="0" marL="0" marR="0" rtl="0" algn="l">
                        <a:lnSpc>
                          <a:spcPct val="100000"/>
                        </a:lnSpc>
                        <a:spcBef>
                          <a:spcPts val="0"/>
                        </a:spcBef>
                        <a:spcAft>
                          <a:spcPts val="0"/>
                        </a:spcAft>
                        <a:buClr>
                          <a:schemeClr val="dk1"/>
                        </a:buClr>
                        <a:buSzPts val="1800"/>
                        <a:buFont typeface="Calibri"/>
                        <a:buNone/>
                      </a:pPr>
                      <a:r>
                        <a:rPr lang="fi-FI" sz="1800" u="none" cap="none" strike="noStrike">
                          <a:solidFill>
                            <a:schemeClr val="dk1"/>
                          </a:solidFill>
                        </a:rPr>
                        <a:t>100 uutta kontaktia (sähköpostiosoitteita)</a:t>
                      </a:r>
                      <a:endParaRPr sz="18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r>
              <a:tr h="576000">
                <a:tc>
                  <a:txBody>
                    <a:bodyPr/>
                    <a:lstStyle/>
                    <a:p>
                      <a:pPr indent="0" lvl="0" marL="0" marR="0" rtl="0" algn="l">
                        <a:lnSpc>
                          <a:spcPct val="100000"/>
                        </a:lnSpc>
                        <a:spcBef>
                          <a:spcPts val="0"/>
                        </a:spcBef>
                        <a:spcAft>
                          <a:spcPts val="0"/>
                        </a:spcAft>
                        <a:buClr>
                          <a:schemeClr val="dk1"/>
                        </a:buClr>
                        <a:buSzPts val="1800"/>
                        <a:buFont typeface="Calibri"/>
                        <a:buNone/>
                      </a:pPr>
                      <a:r>
                        <a:rPr lang="fi-FI" sz="1800" u="none" cap="none" strike="noStrike">
                          <a:solidFill>
                            <a:schemeClr val="dk1"/>
                          </a:solidFill>
                        </a:rPr>
                        <a:t>Olettaen, että </a:t>
                      </a:r>
                      <a:r>
                        <a:rPr lang="fi-FI" sz="1800"/>
                        <a:t>konversioaste </a:t>
                      </a:r>
                      <a:r>
                        <a:rPr lang="fi-FI" sz="1800" u="none" cap="none" strike="noStrike">
                          <a:solidFill>
                            <a:schemeClr val="dk1"/>
                          </a:solidFill>
                        </a:rPr>
                        <a:t>on 50 prosenttia</a:t>
                      </a:r>
                      <a:endParaRPr sz="18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c>
                  <a:txBody>
                    <a:bodyPr/>
                    <a:lstStyle/>
                    <a:p>
                      <a:pPr indent="0" lvl="0" marL="0" marR="0" rtl="0" algn="l">
                        <a:lnSpc>
                          <a:spcPct val="100000"/>
                        </a:lnSpc>
                        <a:spcBef>
                          <a:spcPts val="0"/>
                        </a:spcBef>
                        <a:spcAft>
                          <a:spcPts val="0"/>
                        </a:spcAft>
                        <a:buClr>
                          <a:schemeClr val="dk1"/>
                        </a:buClr>
                        <a:buSzPts val="1800"/>
                        <a:buFont typeface="Calibri"/>
                        <a:buNone/>
                      </a:pPr>
                      <a:r>
                        <a:rPr lang="fi-FI" sz="1800" u="none" cap="none" strike="noStrike">
                          <a:solidFill>
                            <a:schemeClr val="dk1"/>
                          </a:solidFill>
                        </a:rPr>
                        <a:t>Tarvitset</a:t>
                      </a:r>
                      <a:endParaRPr sz="18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c>
                  <a:txBody>
                    <a:bodyPr/>
                    <a:lstStyle/>
                    <a:p>
                      <a:pPr indent="0" lvl="0" marL="0" marR="0" rtl="0" algn="l">
                        <a:lnSpc>
                          <a:spcPct val="100000"/>
                        </a:lnSpc>
                        <a:spcBef>
                          <a:spcPts val="0"/>
                        </a:spcBef>
                        <a:spcAft>
                          <a:spcPts val="0"/>
                        </a:spcAft>
                        <a:buClr>
                          <a:schemeClr val="dk1"/>
                        </a:buClr>
                        <a:buSzPts val="1800"/>
                        <a:buFont typeface="Calibri"/>
                        <a:buNone/>
                      </a:pPr>
                      <a:r>
                        <a:rPr lang="fi-FI" sz="1800" u="none" cap="none" strike="noStrike">
                          <a:solidFill>
                            <a:schemeClr val="dk1"/>
                          </a:solidFill>
                        </a:rPr>
                        <a:t>200 uutta kävijää sivustollesi</a:t>
                      </a:r>
                      <a:endParaRPr sz="18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12477">
                        <a:alpha val="0"/>
                      </a:srgbClr>
                    </a:solidFill>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41"/>
          <p:cNvSpPr txBox="1"/>
          <p:nvPr>
            <p:ph idx="4294967295" type="ctrTitle"/>
          </p:nvPr>
        </p:nvSpPr>
        <p:spPr>
          <a:xfrm>
            <a:off x="1524000" y="2662237"/>
            <a:ext cx="9144000" cy="766763"/>
          </a:xfrm>
          <a:prstGeom prst="rect">
            <a:avLst/>
          </a:prstGeom>
          <a:noFill/>
          <a:ln>
            <a:noFill/>
          </a:ln>
        </p:spPr>
        <p:txBody>
          <a:bodyPr anchorCtr="0" anchor="b" bIns="45700" lIns="91425" spcFirstLastPara="1" rIns="91425" wrap="square" tIns="45700">
            <a:normAutofit fontScale="90000"/>
          </a:bodyPr>
          <a:lstStyle/>
          <a:p>
            <a:pPr indent="0" lvl="0" marL="0" marR="0" rtl="0" algn="ctr">
              <a:lnSpc>
                <a:spcPct val="90000"/>
              </a:lnSpc>
              <a:spcBef>
                <a:spcPts val="0"/>
              </a:spcBef>
              <a:spcAft>
                <a:spcPts val="0"/>
              </a:spcAft>
              <a:buClr>
                <a:schemeClr val="dk1"/>
              </a:buClr>
              <a:buSzPct val="136363"/>
              <a:buFont typeface="Calibri"/>
              <a:buNone/>
            </a:pPr>
            <a:r>
              <a:rPr b="1" i="0" lang="fi-FI" sz="4400" u="none" cap="none" strike="noStrike">
                <a:solidFill>
                  <a:srgbClr val="161249"/>
                </a:solidFill>
                <a:latin typeface="Arial"/>
                <a:ea typeface="Arial"/>
                <a:cs typeface="Arial"/>
                <a:sym typeface="Arial"/>
              </a:rPr>
              <a:t>Miksi tarvitsemme käyttäjätutkimuksia?</a:t>
            </a:r>
            <a:endParaRPr b="0" i="0" sz="3600" u="none" cap="none" strike="noStrik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g1e351c42066_0_22"/>
          <p:cNvSpPr txBox="1"/>
          <p:nvPr/>
        </p:nvSpPr>
        <p:spPr>
          <a:xfrm>
            <a:off x="731175" y="2168350"/>
            <a:ext cx="10425600" cy="21549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fi-FI" sz="3200" u="none" cap="none" strike="noStrike">
                <a:solidFill>
                  <a:schemeClr val="lt1"/>
                </a:solidFill>
                <a:latin typeface="Arial"/>
                <a:ea typeface="Arial"/>
                <a:cs typeface="Arial"/>
                <a:sym typeface="Arial"/>
              </a:rPr>
              <a:t>Analytiikka kertoo, mitä verkkosivustollasi tapahtuu, mutta ihmisten tehtävänä on analysoida, miksi, mitä toimia kannattaa toteuttaa ja miten saatuja tietoja hyödynnetään.</a:t>
            </a:r>
            <a:endParaRPr b="1" i="0" sz="3200" u="none" cap="none" strike="noStrike">
              <a:solidFill>
                <a:schemeClr val="lt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g2415d10eec0_0_1226"/>
          <p:cNvSpPr txBox="1"/>
          <p:nvPr>
            <p:ph type="title"/>
          </p:nvPr>
        </p:nvSpPr>
        <p:spPr>
          <a:xfrm>
            <a:off x="550863" y="476250"/>
            <a:ext cx="11090400" cy="1009800"/>
          </a:xfrm>
          <a:prstGeom prst="rect">
            <a:avLst/>
          </a:prstGeom>
          <a:noFill/>
          <a:ln>
            <a:noFill/>
          </a:ln>
        </p:spPr>
        <p:txBody>
          <a:bodyPr anchorCtr="0" anchor="ctr" bIns="45700" lIns="0" spcFirstLastPara="1" rIns="91425" wrap="square" tIns="45700">
            <a:noAutofit/>
          </a:bodyPr>
          <a:lstStyle/>
          <a:p>
            <a:pPr indent="0" lvl="0" marL="0" rtl="0" algn="l">
              <a:lnSpc>
                <a:spcPct val="90000"/>
              </a:lnSpc>
              <a:spcBef>
                <a:spcPts val="0"/>
              </a:spcBef>
              <a:spcAft>
                <a:spcPts val="0"/>
              </a:spcAft>
              <a:buClr>
                <a:srgbClr val="0099D4"/>
              </a:buClr>
              <a:buSzPts val="3960"/>
              <a:buFont typeface="Arial"/>
              <a:buNone/>
            </a:pPr>
            <a:r>
              <a:rPr lang="fi-FI" sz="3700">
                <a:solidFill>
                  <a:schemeClr val="dk1"/>
                </a:solidFill>
              </a:rPr>
              <a:t>Tutustu analytiikkaan: </a:t>
            </a:r>
            <a:br>
              <a:rPr lang="fi-FI" sz="3700">
                <a:solidFill>
                  <a:schemeClr val="dk1"/>
                </a:solidFill>
              </a:rPr>
            </a:br>
            <a:r>
              <a:rPr lang="fi-FI" sz="3700">
                <a:solidFill>
                  <a:schemeClr val="dk1"/>
                </a:solidFill>
              </a:rPr>
              <a:t>tutki verkkosivustosi laatua</a:t>
            </a:r>
            <a:endParaRPr sz="4059">
              <a:solidFill>
                <a:schemeClr val="dk1"/>
              </a:solidFill>
            </a:endParaRPr>
          </a:p>
        </p:txBody>
      </p:sp>
      <p:pic>
        <p:nvPicPr>
          <p:cNvPr id="271" name="Google Shape;271;g2415d10eec0_0_1226"/>
          <p:cNvPicPr preferRelativeResize="0"/>
          <p:nvPr/>
        </p:nvPicPr>
        <p:blipFill rotWithShape="1">
          <a:blip r:embed="rId3">
            <a:alphaModFix/>
          </a:blip>
          <a:srcRect b="0" l="0" r="0" t="0"/>
          <a:stretch/>
        </p:blipFill>
        <p:spPr>
          <a:xfrm>
            <a:off x="5265637" y="2176040"/>
            <a:ext cx="6580237" cy="3784921"/>
          </a:xfrm>
          <a:prstGeom prst="rect">
            <a:avLst/>
          </a:prstGeom>
          <a:noFill/>
          <a:ln>
            <a:noFill/>
          </a:ln>
        </p:spPr>
      </p:pic>
      <p:pic>
        <p:nvPicPr>
          <p:cNvPr id="272" name="Google Shape;272;g2415d10eec0_0_1226"/>
          <p:cNvPicPr preferRelativeResize="0"/>
          <p:nvPr/>
        </p:nvPicPr>
        <p:blipFill rotWithShape="1">
          <a:blip r:embed="rId4">
            <a:alphaModFix/>
          </a:blip>
          <a:srcRect b="0" l="0" r="0" t="0"/>
          <a:stretch/>
        </p:blipFill>
        <p:spPr>
          <a:xfrm>
            <a:off x="152401" y="1638450"/>
            <a:ext cx="4872182" cy="4425775"/>
          </a:xfrm>
          <a:prstGeom prst="rect">
            <a:avLst/>
          </a:prstGeom>
          <a:noFill/>
          <a:ln>
            <a:noFill/>
          </a:ln>
        </p:spPr>
      </p:pic>
      <p:sp>
        <p:nvSpPr>
          <p:cNvPr id="273" name="Google Shape;273;g2415d10eec0_0_1226"/>
          <p:cNvSpPr txBox="1"/>
          <p:nvPr/>
        </p:nvSpPr>
        <p:spPr>
          <a:xfrm>
            <a:off x="4886946" y="3574471"/>
            <a:ext cx="75738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lang="fi-FI" sz="1800"/>
              <a:t>Say</a:t>
            </a:r>
            <a:endParaRPr b="0" i="0" sz="16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g24bdc91d832_0_5"/>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Keskity “tärkeimpiin tehtäviin”</a:t>
            </a:r>
            <a:endParaRPr/>
          </a:p>
        </p:txBody>
      </p:sp>
      <p:sp>
        <p:nvSpPr>
          <p:cNvPr id="280" name="Google Shape;280;g24bdc91d832_0_5"/>
          <p:cNvSpPr txBox="1"/>
          <p:nvPr>
            <p:ph idx="1" type="body"/>
          </p:nvPr>
        </p:nvSpPr>
        <p:spPr>
          <a:xfrm>
            <a:off x="838200" y="1825625"/>
            <a:ext cx="11045100" cy="42660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1000"/>
              </a:spcBef>
              <a:spcAft>
                <a:spcPts val="0"/>
              </a:spcAft>
              <a:buSzPct val="108108"/>
              <a:buNone/>
            </a:pPr>
            <a:r>
              <a:rPr lang="fi-FI"/>
              <a:t>Gerry McGovern:</a:t>
            </a:r>
            <a:endParaRPr/>
          </a:p>
          <a:p>
            <a:pPr indent="-393065" lvl="0" marL="457200" rtl="0" algn="l">
              <a:lnSpc>
                <a:spcPct val="90000"/>
              </a:lnSpc>
              <a:spcBef>
                <a:spcPts val="1000"/>
              </a:spcBef>
              <a:spcAft>
                <a:spcPts val="0"/>
              </a:spcAft>
              <a:buSzPct val="100000"/>
              <a:buChar char="●"/>
            </a:pPr>
            <a:r>
              <a:rPr lang="fi-FI"/>
              <a:t>Jokaisella verkkosivustolla on pieni joukko tehtäviä, jotka tuottavat valtavasti arvoa. Nämä ovat </a:t>
            </a:r>
            <a:r>
              <a:rPr b="1" lang="fi-FI"/>
              <a:t>tärkeimmät tehtävät (engl. top tasks)</a:t>
            </a:r>
            <a:endParaRPr b="1"/>
          </a:p>
          <a:p>
            <a:pPr indent="0" lvl="0" marL="457200" rtl="0" algn="l">
              <a:lnSpc>
                <a:spcPct val="90000"/>
              </a:lnSpc>
              <a:spcBef>
                <a:spcPts val="1000"/>
              </a:spcBef>
              <a:spcAft>
                <a:spcPts val="0"/>
              </a:spcAft>
              <a:buNone/>
            </a:pPr>
            <a:r>
              <a:t/>
            </a:r>
            <a:endParaRPr b="1"/>
          </a:p>
          <a:p>
            <a:pPr indent="-393065" lvl="0" marL="457200" rtl="0" algn="l">
              <a:lnSpc>
                <a:spcPct val="90000"/>
              </a:lnSpc>
              <a:spcBef>
                <a:spcPts val="1000"/>
              </a:spcBef>
              <a:spcAft>
                <a:spcPts val="0"/>
              </a:spcAft>
              <a:buSzPct val="100000"/>
              <a:buChar char="●"/>
            </a:pPr>
            <a:r>
              <a:rPr lang="fi-FI"/>
              <a:t>Jokaisella verkkosivustolla on suuri joukko pieniä tehtäviä. </a:t>
            </a:r>
            <a:endParaRPr/>
          </a:p>
          <a:p>
            <a:pPr indent="-369569" lvl="1" marL="914400" rtl="0" algn="l">
              <a:lnSpc>
                <a:spcPct val="90000"/>
              </a:lnSpc>
              <a:spcBef>
                <a:spcPts val="0"/>
              </a:spcBef>
              <a:spcAft>
                <a:spcPts val="0"/>
              </a:spcAft>
              <a:buSzPct val="100000"/>
              <a:buChar char="○"/>
            </a:pPr>
            <a:r>
              <a:rPr lang="fi-FI"/>
              <a:t>Huolellisesti hoidettuna näillä tehtävillä on potentiaalia tuottaa arvoa, mutta niillä on myös todellista potentiaalia tuhota arvoa olemalla tärkeimpien tehtävien tiellä.</a:t>
            </a:r>
            <a:endParaRPr/>
          </a:p>
          <a:p>
            <a:pPr indent="0" lvl="0" marL="914400" rtl="0" algn="l">
              <a:lnSpc>
                <a:spcPct val="90000"/>
              </a:lnSpc>
              <a:spcBef>
                <a:spcPts val="1000"/>
              </a:spcBef>
              <a:spcAft>
                <a:spcPts val="0"/>
              </a:spcAft>
              <a:buNone/>
            </a:pPr>
            <a:r>
              <a:t/>
            </a:r>
            <a:endParaRPr/>
          </a:p>
          <a:p>
            <a:pPr indent="-393065" lvl="0" marL="457200" rtl="0" algn="l">
              <a:lnSpc>
                <a:spcPct val="90000"/>
              </a:lnSpc>
              <a:spcBef>
                <a:spcPts val="1000"/>
              </a:spcBef>
              <a:spcAft>
                <a:spcPts val="0"/>
              </a:spcAft>
              <a:buSzPct val="100000"/>
              <a:buChar char="●"/>
            </a:pPr>
            <a:r>
              <a:rPr lang="fi-FI"/>
              <a:t>Hallitse tärkeimpiä tehtäviä, älä sisältöä tai teknologiaa.</a:t>
            </a:r>
            <a:endParaRPr/>
          </a:p>
          <a:p>
            <a:pPr indent="-369569" lvl="1" marL="914400" rtl="0" algn="l">
              <a:lnSpc>
                <a:spcPct val="90000"/>
              </a:lnSpc>
              <a:spcBef>
                <a:spcPts val="0"/>
              </a:spcBef>
              <a:spcAft>
                <a:spcPts val="0"/>
              </a:spcAft>
              <a:buSzPct val="100000"/>
              <a:buChar char="○"/>
            </a:pPr>
            <a:r>
              <a:rPr lang="fi-FI"/>
              <a:t>Keskity auttamaan asiakasta suorittamaan tärkeimmät tehtävät mahdollisimman nopeasti ja helposti.</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5"/>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1800"/>
              <a:buNone/>
            </a:pPr>
            <a:r>
              <a:rPr lang="fi-FI"/>
              <a:t>Tärkeimmät tehtävät -kysely </a:t>
            </a:r>
            <a:endParaRPr/>
          </a:p>
        </p:txBody>
      </p:sp>
      <p:sp>
        <p:nvSpPr>
          <p:cNvPr id="286" name="Google Shape;286;p5"/>
          <p:cNvSpPr txBox="1"/>
          <p:nvPr>
            <p:ph idx="1" type="body"/>
          </p:nvPr>
        </p:nvSpPr>
        <p:spPr>
          <a:xfrm>
            <a:off x="838200" y="1825625"/>
            <a:ext cx="10515600" cy="3874531"/>
          </a:xfrm>
          <a:prstGeom prst="rect">
            <a:avLst/>
          </a:prstGeom>
          <a:noFill/>
          <a:ln>
            <a:noFill/>
          </a:ln>
        </p:spPr>
        <p:txBody>
          <a:bodyPr anchorCtr="0" anchor="t" bIns="45700" lIns="91425" spcFirstLastPara="1" rIns="91425" wrap="square" tIns="45700">
            <a:normAutofit fontScale="77500" lnSpcReduction="20000"/>
          </a:bodyPr>
          <a:lstStyle/>
          <a:p>
            <a:pPr indent="0" lvl="0" marL="114300" rtl="0" algn="l">
              <a:lnSpc>
                <a:spcPct val="90000"/>
              </a:lnSpc>
              <a:spcBef>
                <a:spcPts val="1000"/>
              </a:spcBef>
              <a:spcAft>
                <a:spcPts val="0"/>
              </a:spcAft>
              <a:buSzPct val="100000"/>
              <a:buNone/>
            </a:pPr>
            <a:r>
              <a:rPr lang="fi-FI"/>
              <a:t>Tärkeimmät tehtävät ovat olennaisimpia tehtäviä, joita kävijä haluaa suorittaa verkkosivustolla. </a:t>
            </a:r>
            <a:endParaRPr/>
          </a:p>
          <a:p>
            <a:pPr indent="0" lvl="0" marL="114300" rtl="0" algn="l">
              <a:lnSpc>
                <a:spcPct val="90000"/>
              </a:lnSpc>
              <a:spcBef>
                <a:spcPts val="1000"/>
              </a:spcBef>
              <a:spcAft>
                <a:spcPts val="0"/>
              </a:spcAft>
              <a:buSzPct val="100000"/>
              <a:buNone/>
            </a:pPr>
            <a:r>
              <a:rPr lang="fi-FI"/>
              <a:t>→ Miksi kävijä tulee verkkosivustollesi? </a:t>
            </a:r>
            <a:br>
              <a:rPr lang="fi-FI"/>
            </a:br>
            <a:endParaRPr/>
          </a:p>
          <a:p>
            <a:pPr indent="0" lvl="0" marL="114300" rtl="0" algn="l">
              <a:lnSpc>
                <a:spcPct val="90000"/>
              </a:lnSpc>
              <a:spcBef>
                <a:spcPts val="1000"/>
              </a:spcBef>
              <a:spcAft>
                <a:spcPts val="0"/>
              </a:spcAft>
              <a:buSzPct val="100000"/>
              <a:buNone/>
            </a:pPr>
            <a:r>
              <a:rPr lang="fi-FI"/>
              <a:t>Gerry McGovernin mukaan verkkosivuston sadasta tehtävästä viisi tehtävää saa </a:t>
            </a:r>
            <a:r>
              <a:rPr b="1" lang="fi-FI"/>
              <a:t>25 prosenttia</a:t>
            </a:r>
            <a:r>
              <a:rPr lang="fi-FI"/>
              <a:t> huomiosta. </a:t>
            </a:r>
            <a:endParaRPr/>
          </a:p>
          <a:p>
            <a:pPr indent="0" lvl="0" marL="114300" rtl="0" algn="l">
              <a:lnSpc>
                <a:spcPct val="90000"/>
              </a:lnSpc>
              <a:spcBef>
                <a:spcPts val="1000"/>
              </a:spcBef>
              <a:spcAft>
                <a:spcPts val="0"/>
              </a:spcAft>
              <a:buSzPct val="100000"/>
              <a:buNone/>
            </a:pPr>
            <a:r>
              <a:rPr lang="fi-FI"/>
              <a:t>→ Nämä ovat kävijöiden mukaan sivuston tärkeimmät tehtävät.</a:t>
            </a:r>
            <a:br>
              <a:rPr lang="fi-FI"/>
            </a:br>
            <a:endParaRPr/>
          </a:p>
          <a:p>
            <a:pPr indent="0" lvl="0" marL="114300" rtl="0" algn="l">
              <a:lnSpc>
                <a:spcPct val="90000"/>
              </a:lnSpc>
              <a:spcBef>
                <a:spcPts val="1000"/>
              </a:spcBef>
              <a:spcAft>
                <a:spcPts val="0"/>
              </a:spcAft>
              <a:buSzPct val="100000"/>
              <a:buNone/>
            </a:pPr>
            <a:r>
              <a:rPr lang="fi-FI"/>
              <a:t>Menetelmä tärkeimpien tehtävien tutkimiseksi: </a:t>
            </a:r>
            <a:endParaRPr/>
          </a:p>
          <a:p>
            <a:pPr indent="-232410" lvl="0" marL="285750" rtl="0" algn="l">
              <a:lnSpc>
                <a:spcPct val="90000"/>
              </a:lnSpc>
              <a:spcBef>
                <a:spcPts val="1000"/>
              </a:spcBef>
              <a:spcAft>
                <a:spcPts val="0"/>
              </a:spcAft>
              <a:buSzPct val="100000"/>
              <a:buFont typeface="Arial"/>
              <a:buChar char="•"/>
            </a:pPr>
            <a:r>
              <a:rPr b="1" lang="fi-FI">
                <a:solidFill>
                  <a:schemeClr val="accent1"/>
                </a:solidFill>
              </a:rPr>
              <a:t>Käytettävyystesti </a:t>
            </a:r>
            <a:r>
              <a:rPr lang="fi-FI"/>
              <a:t>(kuinka helppoa tehtävien suorittaminen on?)</a:t>
            </a:r>
            <a:endParaRPr/>
          </a:p>
          <a:p>
            <a:pPr indent="-232410" lvl="0" marL="285750" rtl="0" algn="l">
              <a:lnSpc>
                <a:spcPct val="90000"/>
              </a:lnSpc>
              <a:spcBef>
                <a:spcPts val="1000"/>
              </a:spcBef>
              <a:spcAft>
                <a:spcPts val="0"/>
              </a:spcAft>
              <a:buSzPct val="100000"/>
              <a:buFont typeface="Arial"/>
              <a:buChar char="•"/>
            </a:pPr>
            <a:r>
              <a:rPr b="1" lang="fi-FI">
                <a:solidFill>
                  <a:schemeClr val="accent1"/>
                </a:solidFill>
              </a:rPr>
              <a:t>Kyselyt </a:t>
            </a:r>
            <a:r>
              <a:rPr lang="fi-FI"/>
              <a:t>(mikä oli vierailun tarkoitus?) </a:t>
            </a:r>
            <a:endParaRPr/>
          </a:p>
          <a:p>
            <a:pPr indent="-228600" lvl="0" marL="457200" rtl="0" algn="l">
              <a:lnSpc>
                <a:spcPct val="90000"/>
              </a:lnSpc>
              <a:spcBef>
                <a:spcPts val="1000"/>
              </a:spcBef>
              <a:spcAft>
                <a:spcPts val="0"/>
              </a:spcAft>
              <a:buClr>
                <a:srgbClr val="161249"/>
              </a:buClr>
              <a:buSzPct val="100000"/>
              <a:buFont typeface="Arial"/>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4"/>
          <p:cNvSpPr txBox="1"/>
          <p:nvPr>
            <p:ph type="title"/>
          </p:nvPr>
        </p:nvSpPr>
        <p:spPr>
          <a:xfrm>
            <a:off x="551700" y="475885"/>
            <a:ext cx="11088600" cy="721014"/>
          </a:xfrm>
          <a:prstGeom prst="rect">
            <a:avLst/>
          </a:prstGeom>
          <a:noFill/>
          <a:ln>
            <a:noFill/>
          </a:ln>
        </p:spPr>
        <p:txBody>
          <a:bodyPr anchorCtr="0" anchor="t" bIns="45700" lIns="0" spcFirstLastPara="1" rIns="91425" wrap="square" tIns="45700">
            <a:normAutofit/>
          </a:bodyPr>
          <a:lstStyle/>
          <a:p>
            <a:pPr indent="0" lvl="0" marL="0" rtl="0" algn="l">
              <a:lnSpc>
                <a:spcPct val="90000"/>
              </a:lnSpc>
              <a:spcBef>
                <a:spcPts val="0"/>
              </a:spcBef>
              <a:spcAft>
                <a:spcPts val="0"/>
              </a:spcAft>
              <a:buClr>
                <a:srgbClr val="0099D4"/>
              </a:buClr>
              <a:buSzPts val="1800"/>
              <a:buNone/>
            </a:pPr>
            <a:r>
              <a:rPr lang="fi-FI"/>
              <a:t>Käytettävyystestaus</a:t>
            </a:r>
            <a:endParaRPr/>
          </a:p>
        </p:txBody>
      </p:sp>
      <p:sp>
        <p:nvSpPr>
          <p:cNvPr id="293" name="Google Shape;293;p4"/>
          <p:cNvSpPr txBox="1"/>
          <p:nvPr>
            <p:ph idx="1" type="body"/>
          </p:nvPr>
        </p:nvSpPr>
        <p:spPr>
          <a:xfrm>
            <a:off x="486218" y="1418606"/>
            <a:ext cx="7130424" cy="4668157"/>
          </a:xfrm>
          <a:prstGeom prst="rect">
            <a:avLst/>
          </a:prstGeom>
          <a:noFill/>
          <a:ln>
            <a:noFill/>
          </a:ln>
        </p:spPr>
        <p:txBody>
          <a:bodyPr anchorCtr="0" anchor="t" bIns="45700" lIns="0" spcFirstLastPara="1" rIns="91425" wrap="square" tIns="45700">
            <a:normAutofit fontScale="92500" lnSpcReduction="20000"/>
          </a:bodyPr>
          <a:lstStyle/>
          <a:p>
            <a:pPr indent="0" lvl="0" marL="114300" rtl="0" algn="l">
              <a:lnSpc>
                <a:spcPct val="110000"/>
              </a:lnSpc>
              <a:spcBef>
                <a:spcPts val="600"/>
              </a:spcBef>
              <a:spcAft>
                <a:spcPts val="0"/>
              </a:spcAft>
              <a:buSzPct val="74375"/>
              <a:buNone/>
            </a:pPr>
            <a:r>
              <a:rPr lang="fi-FI" sz="1600"/>
              <a:t>Käytettävyystesti on laadullinen tutkimusmenetelmä, jolla arvioidaan digitaalisen tuotteen (esim. verkkosivuston tai sovelluksen) käyttäjäystävällisyyttä.</a:t>
            </a:r>
            <a:endParaRPr/>
          </a:p>
          <a:p>
            <a:pPr indent="0" lvl="0" marL="114300" rtl="0" algn="l">
              <a:lnSpc>
                <a:spcPct val="110000"/>
              </a:lnSpc>
              <a:spcBef>
                <a:spcPts val="600"/>
              </a:spcBef>
              <a:spcAft>
                <a:spcPts val="0"/>
              </a:spcAft>
              <a:buSzPct val="74375"/>
              <a:buNone/>
            </a:pPr>
            <a:r>
              <a:rPr lang="fi-FI" sz="1600"/>
              <a:t>Tässä testissä osallistujat suorittavat tehtäviä prototyyppivaiheen tai valmiilla verkkosivustolla. Testattavat tehtävät ovat verkkosivuston tavoitteiden mukaisia.  </a:t>
            </a:r>
            <a:endParaRPr/>
          </a:p>
          <a:p>
            <a:pPr indent="0" lvl="0" marL="114300" rtl="0" algn="l">
              <a:lnSpc>
                <a:spcPct val="110000"/>
              </a:lnSpc>
              <a:spcBef>
                <a:spcPts val="600"/>
              </a:spcBef>
              <a:spcAft>
                <a:spcPts val="0"/>
              </a:spcAft>
              <a:buSzPct val="74375"/>
              <a:buNone/>
            </a:pPr>
            <a:r>
              <a:rPr lang="fi-FI" sz="1600"/>
              <a:t>Tehtävissä osallistujat suorittavat sivuston </a:t>
            </a:r>
            <a:r>
              <a:rPr b="1" lang="fi-FI" sz="1600"/>
              <a:t>tärkeimmät tehtävät</a:t>
            </a:r>
            <a:r>
              <a:rPr lang="fi-FI" sz="1600"/>
              <a:t>.</a:t>
            </a:r>
            <a:endParaRPr sz="1600"/>
          </a:p>
          <a:p>
            <a:pPr indent="0" lvl="0" marL="114300" rtl="0" algn="l">
              <a:lnSpc>
                <a:spcPct val="110000"/>
              </a:lnSpc>
              <a:spcBef>
                <a:spcPts val="600"/>
              </a:spcBef>
              <a:spcAft>
                <a:spcPts val="0"/>
              </a:spcAft>
              <a:buSzPct val="99200"/>
              <a:buNone/>
            </a:pPr>
            <a:br>
              <a:rPr lang="fi-FI" sz="1000"/>
            </a:br>
            <a:r>
              <a:rPr lang="fi-FI" sz="1800"/>
              <a:t>Miten se toimii:</a:t>
            </a:r>
            <a:endParaRPr sz="1200"/>
          </a:p>
          <a:p>
            <a:pPr indent="-333994" lvl="0" marL="457200" rtl="0" algn="l">
              <a:lnSpc>
                <a:spcPct val="110000"/>
              </a:lnSpc>
              <a:spcBef>
                <a:spcPts val="600"/>
              </a:spcBef>
              <a:spcAft>
                <a:spcPts val="0"/>
              </a:spcAft>
              <a:buSzPct val="116875"/>
              <a:buChar char="•"/>
            </a:pPr>
            <a:r>
              <a:rPr lang="fi-FI" sz="1600"/>
              <a:t>Testin aikana osallistuja suorittaa useita tehtäviä tietokoneen tai muun  näytön ääressä.</a:t>
            </a:r>
            <a:endParaRPr/>
          </a:p>
          <a:p>
            <a:pPr indent="-333994" lvl="0" marL="457200" rtl="0" algn="l">
              <a:lnSpc>
                <a:spcPct val="110000"/>
              </a:lnSpc>
              <a:spcBef>
                <a:spcPts val="600"/>
              </a:spcBef>
              <a:spcAft>
                <a:spcPts val="0"/>
              </a:spcAft>
              <a:buSzPct val="116875"/>
              <a:buChar char="•"/>
            </a:pPr>
            <a:r>
              <a:rPr lang="fi-FI" sz="1600"/>
              <a:t>Testistä </a:t>
            </a:r>
            <a:r>
              <a:rPr lang="fi-FI" sz="1600"/>
              <a:t>tehdään videotallenteita, ja myös silmien liikkeet saatetaan tallentaa (silmänliikeseuranta).</a:t>
            </a:r>
            <a:endParaRPr/>
          </a:p>
          <a:p>
            <a:pPr indent="-333994" lvl="0" marL="457200" rtl="0" algn="l">
              <a:lnSpc>
                <a:spcPct val="110000"/>
              </a:lnSpc>
              <a:spcBef>
                <a:spcPts val="600"/>
              </a:spcBef>
              <a:spcAft>
                <a:spcPts val="0"/>
              </a:spcAft>
              <a:buSzPct val="116875"/>
              <a:buChar char="•"/>
            </a:pPr>
            <a:r>
              <a:rPr lang="fi-FI" sz="1600"/>
              <a:t>Tehtäviä suorittaessaan osallistujat mainitsevat ääneen turhautumisensa, kommenttinsa tai kysymyksensä.</a:t>
            </a:r>
            <a:endParaRPr/>
          </a:p>
          <a:p>
            <a:pPr indent="-333994" lvl="0" marL="457200" rtl="0" algn="l">
              <a:lnSpc>
                <a:spcPct val="110000"/>
              </a:lnSpc>
              <a:spcBef>
                <a:spcPts val="600"/>
              </a:spcBef>
              <a:spcAft>
                <a:spcPts val="0"/>
              </a:spcAft>
              <a:buSzPct val="116875"/>
              <a:buChar char="•"/>
            </a:pPr>
            <a:r>
              <a:rPr lang="fi-FI" sz="1600"/>
              <a:t>Tällä tavoin heidän käyttäytymisensä lisäksi myös taustalla olevat ajatukset ja mahdolliset turhautumiset tulevat läpinäkyviksi.</a:t>
            </a:r>
            <a:endParaRPr/>
          </a:p>
          <a:p>
            <a:pPr indent="-333994" lvl="0" marL="457200" rtl="0" algn="l">
              <a:lnSpc>
                <a:spcPct val="110000"/>
              </a:lnSpc>
              <a:spcBef>
                <a:spcPts val="600"/>
              </a:spcBef>
              <a:spcAft>
                <a:spcPts val="0"/>
              </a:spcAft>
              <a:buSzPct val="116875"/>
              <a:buChar char="•"/>
            </a:pPr>
            <a:r>
              <a:rPr lang="fi-FI" sz="1600"/>
              <a:t>Testi päättyy lyhyeen kyselylomakkeeseen.</a:t>
            </a:r>
            <a:endParaRPr/>
          </a:p>
          <a:p>
            <a:pPr indent="0" lvl="0" marL="114300" rtl="0" algn="l">
              <a:lnSpc>
                <a:spcPct val="110000"/>
              </a:lnSpc>
              <a:spcBef>
                <a:spcPts val="600"/>
              </a:spcBef>
              <a:spcAft>
                <a:spcPts val="0"/>
              </a:spcAft>
              <a:buSzPct val="74400"/>
              <a:buNone/>
            </a:pPr>
            <a:r>
              <a:t/>
            </a:r>
            <a:endParaRPr sz="1000"/>
          </a:p>
        </p:txBody>
      </p:sp>
      <p:pic>
        <p:nvPicPr>
          <p:cNvPr id="294" name="Google Shape;294;p4"/>
          <p:cNvPicPr preferRelativeResize="0"/>
          <p:nvPr/>
        </p:nvPicPr>
        <p:blipFill rotWithShape="1">
          <a:blip r:embed="rId3">
            <a:alphaModFix/>
          </a:blip>
          <a:srcRect b="0" l="0" r="0" t="0"/>
          <a:stretch/>
        </p:blipFill>
        <p:spPr>
          <a:xfrm>
            <a:off x="7823151" y="1298533"/>
            <a:ext cx="3882631" cy="268338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9"/>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1800"/>
              <a:buNone/>
            </a:pPr>
            <a:r>
              <a:rPr lang="fi-FI"/>
              <a:t>Esimerkki käytettävyystestistä</a:t>
            </a:r>
            <a:endParaRPr/>
          </a:p>
        </p:txBody>
      </p:sp>
      <p:sp>
        <p:nvSpPr>
          <p:cNvPr id="300" name="Google Shape;300;p9"/>
          <p:cNvSpPr txBox="1"/>
          <p:nvPr>
            <p:ph idx="1" type="body"/>
          </p:nvPr>
        </p:nvSpPr>
        <p:spPr>
          <a:xfrm>
            <a:off x="838200" y="1825625"/>
            <a:ext cx="10515600" cy="3874531"/>
          </a:xfrm>
          <a:prstGeom prst="rect">
            <a:avLst/>
          </a:prstGeom>
          <a:noFill/>
          <a:ln>
            <a:noFill/>
          </a:ln>
        </p:spPr>
        <p:txBody>
          <a:bodyPr anchorCtr="0" anchor="t" bIns="45700" lIns="91425" spcFirstLastPara="1" rIns="91425" wrap="square" tIns="45700">
            <a:normAutofit fontScale="55000" lnSpcReduction="10000"/>
          </a:bodyPr>
          <a:lstStyle/>
          <a:p>
            <a:pPr indent="0" lvl="0" marL="0" rtl="0" algn="l">
              <a:lnSpc>
                <a:spcPct val="90000"/>
              </a:lnSpc>
              <a:spcBef>
                <a:spcPts val="1000"/>
              </a:spcBef>
              <a:spcAft>
                <a:spcPts val="0"/>
              </a:spcAft>
              <a:buClr>
                <a:srgbClr val="161249"/>
              </a:buClr>
              <a:buSzPct val="181818"/>
              <a:buFont typeface="Arial"/>
              <a:buNone/>
            </a:pPr>
            <a:r>
              <a:rPr lang="fi-FI"/>
              <a:t>Otetaan esimerkiksi matkatoimiston tai lentoyhtiön verkkosivusto. </a:t>
            </a:r>
            <a:endParaRPr/>
          </a:p>
          <a:p>
            <a:pPr indent="0" lvl="0" marL="0" rtl="0" algn="l">
              <a:lnSpc>
                <a:spcPct val="90000"/>
              </a:lnSpc>
              <a:spcBef>
                <a:spcPts val="1000"/>
              </a:spcBef>
              <a:spcAft>
                <a:spcPts val="0"/>
              </a:spcAft>
              <a:buClr>
                <a:srgbClr val="161249"/>
              </a:buClr>
              <a:buSzPct val="181818"/>
              <a:buFont typeface="Arial"/>
              <a:buNone/>
            </a:pPr>
            <a:r>
              <a:rPr lang="fi-FI"/>
              <a:t>Sopivien tehtävien löytämiseksi on tärkeää määrittää ensin verkkosivuston tavoitteiden perusteella, mitkä ovat tärkeimmät tehtävät, jotka kävijän on pystyttävä suorittamaan.</a:t>
            </a:r>
            <a:endParaRPr/>
          </a:p>
          <a:p>
            <a:pPr indent="0" lvl="0" marL="0" rtl="0" algn="l">
              <a:lnSpc>
                <a:spcPct val="90000"/>
              </a:lnSpc>
              <a:spcBef>
                <a:spcPts val="1000"/>
              </a:spcBef>
              <a:spcAft>
                <a:spcPts val="0"/>
              </a:spcAft>
              <a:buClr>
                <a:srgbClr val="161249"/>
              </a:buClr>
              <a:buSzPct val="181818"/>
              <a:buFont typeface="Arial"/>
              <a:buNone/>
            </a:pPr>
            <a:r>
              <a:rPr lang="fi-FI"/>
              <a:t>Matkatoimiston tai lentoyhtiön verkkosivusto: Mitkä ovat tärkeimmät tehtävät, jotka kävijä haluaa suorittaa? </a:t>
            </a:r>
            <a:endParaRPr/>
          </a:p>
          <a:p>
            <a:pPr indent="-326390" lvl="0" marL="457200" rtl="0" algn="l">
              <a:lnSpc>
                <a:spcPct val="90000"/>
              </a:lnSpc>
              <a:spcBef>
                <a:spcPts val="1000"/>
              </a:spcBef>
              <a:spcAft>
                <a:spcPts val="0"/>
              </a:spcAft>
              <a:buSzPct val="100000"/>
              <a:buChar char="●"/>
            </a:pPr>
            <a:r>
              <a:rPr lang="fi-FI"/>
              <a:t>Tärkeimpiä tehtäviä mm.: Matkakohteiden ja hintojen etsiminen, lippujen ostaminen, varauksen muuttaminen tai peruuttaminen.</a:t>
            </a:r>
            <a:endParaRPr/>
          </a:p>
          <a:p>
            <a:pPr indent="0" lvl="0" marL="0" rtl="0" algn="l">
              <a:lnSpc>
                <a:spcPct val="90000"/>
              </a:lnSpc>
              <a:spcBef>
                <a:spcPts val="1000"/>
              </a:spcBef>
              <a:spcAft>
                <a:spcPts val="0"/>
              </a:spcAft>
              <a:buClr>
                <a:srgbClr val="161249"/>
              </a:buClr>
              <a:buSzPct val="181818"/>
              <a:buFont typeface="Arial"/>
              <a:buNone/>
            </a:pPr>
            <a:r>
              <a:rPr lang="fi-FI"/>
              <a:t>Mahdollisia em. tärkeimpiin tehtäviin liittyviä käytettävyyttä mittaavia tehtäviä ovat:</a:t>
            </a:r>
            <a:endParaRPr/>
          </a:p>
          <a:p>
            <a:pPr indent="-228600" lvl="0" marL="457200" rtl="0" algn="l">
              <a:lnSpc>
                <a:spcPct val="90000"/>
              </a:lnSpc>
              <a:spcBef>
                <a:spcPts val="1000"/>
              </a:spcBef>
              <a:spcAft>
                <a:spcPts val="0"/>
              </a:spcAft>
              <a:buClr>
                <a:srgbClr val="161249"/>
              </a:buClr>
              <a:buSzPct val="181818"/>
              <a:buFont typeface="Arial"/>
              <a:buNone/>
            </a:pPr>
            <a:r>
              <a:rPr lang="fi-FI"/>
              <a:t>1. Varaa halvin matka Amsterdamista Milanoon noin 21. toukokuuta 2025.</a:t>
            </a:r>
            <a:endParaRPr/>
          </a:p>
          <a:p>
            <a:pPr indent="-228600" lvl="0" marL="457200" rtl="0" algn="l">
              <a:lnSpc>
                <a:spcPct val="90000"/>
              </a:lnSpc>
              <a:spcBef>
                <a:spcPts val="1000"/>
              </a:spcBef>
              <a:spcAft>
                <a:spcPts val="0"/>
              </a:spcAft>
              <a:buClr>
                <a:srgbClr val="161249"/>
              </a:buClr>
              <a:buSzPct val="181818"/>
              <a:buFont typeface="Arial"/>
              <a:buNone/>
            </a:pPr>
            <a:r>
              <a:rPr lang="fi-FI"/>
              <a:t>2. Ota selvää, miten voit ottaa matkavakuutuksen lippujen ostamisen jälkeen.</a:t>
            </a:r>
            <a:endParaRPr/>
          </a:p>
          <a:p>
            <a:pPr indent="-228600" lvl="0" marL="457200" rtl="0" algn="l">
              <a:lnSpc>
                <a:spcPct val="90000"/>
              </a:lnSpc>
              <a:spcBef>
                <a:spcPts val="1000"/>
              </a:spcBef>
              <a:spcAft>
                <a:spcPts val="0"/>
              </a:spcAft>
              <a:buClr>
                <a:srgbClr val="161249"/>
              </a:buClr>
              <a:buSzPct val="181818"/>
              <a:buFont typeface="Arial"/>
              <a:buNone/>
            </a:pPr>
            <a:r>
              <a:rPr lang="fi-FI"/>
              <a:t>3. Selvitä, mille Lontoon lentoasemille voit lentää Amsterdamista.</a:t>
            </a:r>
            <a:endParaRPr/>
          </a:p>
          <a:p>
            <a:pPr indent="-228600" lvl="0" marL="457200" rtl="0" algn="l">
              <a:lnSpc>
                <a:spcPct val="90000"/>
              </a:lnSpc>
              <a:spcBef>
                <a:spcPts val="1000"/>
              </a:spcBef>
              <a:spcAft>
                <a:spcPts val="0"/>
              </a:spcAft>
              <a:buClr>
                <a:srgbClr val="161249"/>
              </a:buClr>
              <a:buSzPct val="181818"/>
              <a:buFont typeface="Arial"/>
              <a:buNone/>
            </a:pPr>
            <a:r>
              <a:rPr lang="fi-FI"/>
              <a:t>4. Selvitä, miten voit muuttaa matkasi Milanoon siten, että lähtöpäivä on noin 21. kesäkuuta sijasta 21. toukokuuta.</a:t>
            </a:r>
            <a:endParaRPr/>
          </a:p>
          <a:p>
            <a:pPr indent="-228600" lvl="0" marL="457200" rtl="0" algn="l">
              <a:lnSpc>
                <a:spcPct val="90000"/>
              </a:lnSpc>
              <a:spcBef>
                <a:spcPts val="1000"/>
              </a:spcBef>
              <a:spcAft>
                <a:spcPts val="0"/>
              </a:spcAft>
              <a:buClr>
                <a:srgbClr val="161249"/>
              </a:buClr>
              <a:buSzPct val="181818"/>
              <a:buFont typeface="Arial"/>
              <a:buNone/>
            </a:pPr>
            <a:r>
              <a:rPr lang="fi-FI"/>
              <a:t>5. Ota yhteyttä asiakaspalveluun.</a:t>
            </a:r>
            <a:endParaRPr/>
          </a:p>
          <a:p>
            <a:pPr indent="-228600" lvl="0" marL="457200" rtl="0" algn="l">
              <a:lnSpc>
                <a:spcPct val="90000"/>
              </a:lnSpc>
              <a:spcBef>
                <a:spcPts val="1000"/>
              </a:spcBef>
              <a:spcAft>
                <a:spcPts val="0"/>
              </a:spcAft>
              <a:buClr>
                <a:srgbClr val="161249"/>
              </a:buClr>
              <a:buSzPct val="181818"/>
              <a:buFont typeface="Arial"/>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10"/>
          <p:cNvSpPr txBox="1"/>
          <p:nvPr/>
        </p:nvSpPr>
        <p:spPr>
          <a:xfrm>
            <a:off x="421450" y="397500"/>
            <a:ext cx="9475800" cy="1314600"/>
          </a:xfrm>
          <a:prstGeom prst="rect">
            <a:avLst/>
          </a:prstGeom>
          <a:noFill/>
          <a:ln>
            <a:noFill/>
          </a:ln>
        </p:spPr>
        <p:txBody>
          <a:bodyPr anchorCtr="0" anchor="t" bIns="45700" lIns="0" spcFirstLastPara="1" rIns="91425" wrap="square" tIns="45700">
            <a:normAutofit/>
          </a:bodyPr>
          <a:lstStyle/>
          <a:p>
            <a:pPr indent="0" lvl="0" marL="0" marR="0" rtl="0" algn="l">
              <a:lnSpc>
                <a:spcPct val="90000"/>
              </a:lnSpc>
              <a:spcBef>
                <a:spcPts val="0"/>
              </a:spcBef>
              <a:spcAft>
                <a:spcPts val="0"/>
              </a:spcAft>
              <a:buClr>
                <a:srgbClr val="000000"/>
              </a:buClr>
              <a:buSzPts val="4400"/>
              <a:buFont typeface="Arial"/>
              <a:buNone/>
            </a:pPr>
            <a:r>
              <a:rPr b="1" i="0" lang="fi-FI" sz="4100" u="none" cap="none" strike="noStrike">
                <a:solidFill>
                  <a:srgbClr val="000000"/>
                </a:solidFill>
                <a:latin typeface="Arial"/>
                <a:ea typeface="Arial"/>
                <a:cs typeface="Arial"/>
                <a:sym typeface="Arial"/>
              </a:rPr>
              <a:t>Käytettävyystestaus: miten se </a:t>
            </a:r>
            <a:r>
              <a:rPr b="1" lang="fi-FI" sz="4100"/>
              <a:t>toimii?</a:t>
            </a:r>
            <a:endParaRPr b="0" i="0" sz="1100" u="none" cap="none" strike="noStrike">
              <a:solidFill>
                <a:srgbClr val="000000"/>
              </a:solidFill>
              <a:latin typeface="Arial"/>
              <a:ea typeface="Arial"/>
              <a:cs typeface="Arial"/>
              <a:sym typeface="Arial"/>
            </a:endParaRPr>
          </a:p>
        </p:txBody>
      </p:sp>
      <p:pic>
        <p:nvPicPr>
          <p:cNvPr id="306" name="Google Shape;306;p10">
            <a:hlinkClick r:id="rId3"/>
          </p:cNvPr>
          <p:cNvPicPr preferRelativeResize="0"/>
          <p:nvPr/>
        </p:nvPicPr>
        <p:blipFill>
          <a:blip r:embed="rId4">
            <a:alphaModFix/>
          </a:blip>
          <a:stretch>
            <a:fillRect/>
          </a:stretch>
        </p:blipFill>
        <p:spPr>
          <a:xfrm>
            <a:off x="535525" y="1090975"/>
            <a:ext cx="7823049" cy="4995224"/>
          </a:xfrm>
          <a:prstGeom prst="rect">
            <a:avLst/>
          </a:prstGeom>
          <a:noFill/>
          <a:ln>
            <a:noFill/>
          </a:ln>
        </p:spPr>
      </p:pic>
      <p:sp>
        <p:nvSpPr>
          <p:cNvPr id="307" name="Google Shape;307;p10"/>
          <p:cNvSpPr txBox="1"/>
          <p:nvPr/>
        </p:nvSpPr>
        <p:spPr>
          <a:xfrm>
            <a:off x="8633150" y="2056125"/>
            <a:ext cx="30000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fi-FI" u="sng">
                <a:solidFill>
                  <a:schemeClr val="hlink"/>
                </a:solidFill>
                <a:hlinkClick r:id="rId5"/>
              </a:rPr>
              <a:t>https://www.youtube.com/watch?v=0YL0xoSmyZI</a:t>
            </a:r>
            <a:endParaRPr/>
          </a:p>
          <a:p>
            <a:pPr indent="0" lvl="0" marL="0" rtl="0" algn="l">
              <a:spcBef>
                <a:spcPts val="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11"/>
          <p:cNvSpPr txBox="1"/>
          <p:nvPr>
            <p:ph idx="1" type="body"/>
          </p:nvPr>
        </p:nvSpPr>
        <p:spPr>
          <a:xfrm>
            <a:off x="855359" y="198136"/>
            <a:ext cx="8818800" cy="443400"/>
          </a:xfrm>
          <a:prstGeom prst="rect">
            <a:avLst/>
          </a:prstGeom>
          <a:noFill/>
          <a:ln>
            <a:noFill/>
          </a:ln>
        </p:spPr>
        <p:txBody>
          <a:bodyPr anchorCtr="0" anchor="t" bIns="0" lIns="0" spcFirstLastPara="1" rIns="0" wrap="square" tIns="0">
            <a:spAutoFit/>
          </a:bodyPr>
          <a:lstStyle/>
          <a:p>
            <a:pPr indent="-228600" lvl="0" marL="457200" rtl="0" algn="l">
              <a:lnSpc>
                <a:spcPct val="90000"/>
              </a:lnSpc>
              <a:spcBef>
                <a:spcPts val="1000"/>
              </a:spcBef>
              <a:spcAft>
                <a:spcPts val="0"/>
              </a:spcAft>
              <a:buClr>
                <a:schemeClr val="lt1"/>
              </a:buClr>
              <a:buSzPts val="3200"/>
              <a:buNone/>
            </a:pPr>
            <a:r>
              <a:rPr lang="fi-FI"/>
              <a:t>Luentotehtävä: </a:t>
            </a:r>
            <a:r>
              <a:rPr lang="fi-FI"/>
              <a:t>Käytettävyystestaus</a:t>
            </a:r>
            <a:endParaRPr/>
          </a:p>
        </p:txBody>
      </p:sp>
      <p:sp>
        <p:nvSpPr>
          <p:cNvPr id="313" name="Google Shape;313;p11"/>
          <p:cNvSpPr txBox="1"/>
          <p:nvPr>
            <p:ph idx="2" type="body"/>
          </p:nvPr>
        </p:nvSpPr>
        <p:spPr>
          <a:xfrm>
            <a:off x="855359" y="1444761"/>
            <a:ext cx="10123055" cy="4434916"/>
          </a:xfrm>
          <a:prstGeom prst="rect">
            <a:avLst/>
          </a:prstGeom>
          <a:noFill/>
          <a:ln>
            <a:noFill/>
          </a:ln>
        </p:spPr>
        <p:txBody>
          <a:bodyPr anchorCtr="0" anchor="t" bIns="0" lIns="0" spcFirstLastPara="1" rIns="0" wrap="square" tIns="0">
            <a:noAutofit/>
          </a:bodyPr>
          <a:lstStyle/>
          <a:p>
            <a:pPr indent="-346837" lvl="0" marL="457200" rtl="0" algn="l">
              <a:lnSpc>
                <a:spcPct val="110000"/>
              </a:lnSpc>
              <a:spcBef>
                <a:spcPts val="600"/>
              </a:spcBef>
              <a:spcAft>
                <a:spcPts val="0"/>
              </a:spcAft>
              <a:buSzPts val="1862"/>
              <a:buAutoNum type="arabicPeriod"/>
            </a:pPr>
            <a:r>
              <a:rPr lang="fi-FI" sz="1800">
                <a:solidFill>
                  <a:srgbClr val="FFFFFF"/>
                </a:solidFill>
              </a:rPr>
              <a:t>Jatka ensimmäisellä luennolla aloitettua tehtävää (Tehtävä 1) (vaihtoehto: opettaja valitsee verkkosivuston)</a:t>
            </a:r>
            <a:endParaRPr sz="1800">
              <a:solidFill>
                <a:srgbClr val="FFFFFF"/>
              </a:solidFill>
            </a:endParaRPr>
          </a:p>
          <a:p>
            <a:pPr indent="-346837" lvl="0" marL="457200" rtl="0" algn="l">
              <a:lnSpc>
                <a:spcPct val="110000"/>
              </a:lnSpc>
              <a:spcBef>
                <a:spcPts val="600"/>
              </a:spcBef>
              <a:spcAft>
                <a:spcPts val="0"/>
              </a:spcAft>
              <a:buSzPts val="1862"/>
              <a:buAutoNum type="arabicPeriod"/>
            </a:pPr>
            <a:r>
              <a:rPr lang="fi-FI" sz="1800">
                <a:solidFill>
                  <a:srgbClr val="FFFFFF"/>
                </a:solidFill>
              </a:rPr>
              <a:t>Jokainen ryhmä:</a:t>
            </a:r>
            <a:endParaRPr sz="1800">
              <a:solidFill>
                <a:srgbClr val="FFFFFF"/>
              </a:solidFill>
            </a:endParaRPr>
          </a:p>
          <a:p>
            <a:pPr indent="-342900" lvl="0" marL="457200" rtl="0" algn="l">
              <a:lnSpc>
                <a:spcPct val="110000"/>
              </a:lnSpc>
              <a:spcBef>
                <a:spcPts val="0"/>
              </a:spcBef>
              <a:spcAft>
                <a:spcPts val="0"/>
              </a:spcAft>
              <a:buClr>
                <a:srgbClr val="FFFFFF"/>
              </a:buClr>
              <a:buSzPts val="1800"/>
              <a:buChar char="●"/>
            </a:pPr>
            <a:r>
              <a:rPr lang="fi-FI" sz="1800">
                <a:solidFill>
                  <a:srgbClr val="FFFFFF"/>
                </a:solidFill>
              </a:rPr>
              <a:t>Määrittelee verkkosivustonsa tärkeimmät tehtävät.</a:t>
            </a:r>
            <a:endParaRPr sz="1800">
              <a:solidFill>
                <a:srgbClr val="FFFFFF"/>
              </a:solidFill>
            </a:endParaRPr>
          </a:p>
          <a:p>
            <a:pPr indent="-342900" lvl="0" marL="457200" rtl="0" algn="l">
              <a:lnSpc>
                <a:spcPct val="110000"/>
              </a:lnSpc>
              <a:spcBef>
                <a:spcPts val="0"/>
              </a:spcBef>
              <a:spcAft>
                <a:spcPts val="0"/>
              </a:spcAft>
              <a:buClr>
                <a:srgbClr val="FFFFFF"/>
              </a:buClr>
              <a:buSzPts val="1800"/>
              <a:buChar char="●"/>
            </a:pPr>
            <a:r>
              <a:rPr lang="fi-FI" sz="1800">
                <a:solidFill>
                  <a:srgbClr val="FFFFFF"/>
                </a:solidFill>
              </a:rPr>
              <a:t>Luo luettelon kävijän vaiheista, jotka liittyvät näihin tehtäviin.</a:t>
            </a:r>
            <a:endParaRPr sz="1800">
              <a:solidFill>
                <a:srgbClr val="FFFFFF"/>
              </a:solidFill>
            </a:endParaRPr>
          </a:p>
          <a:p>
            <a:pPr indent="-346837" lvl="0" marL="457200" rtl="0" algn="l">
              <a:lnSpc>
                <a:spcPct val="110000"/>
              </a:lnSpc>
              <a:spcBef>
                <a:spcPts val="600"/>
              </a:spcBef>
              <a:spcAft>
                <a:spcPts val="0"/>
              </a:spcAft>
              <a:buSzPts val="1862"/>
              <a:buAutoNum type="arabicPeriod"/>
            </a:pPr>
            <a:r>
              <a:rPr lang="fi-FI" sz="1800">
                <a:solidFill>
                  <a:srgbClr val="FFFFFF"/>
                </a:solidFill>
              </a:rPr>
              <a:t>Yhdistä kaksi ryhmää:</a:t>
            </a:r>
            <a:endParaRPr sz="1800">
              <a:solidFill>
                <a:srgbClr val="FFFFFF"/>
              </a:solidFill>
            </a:endParaRPr>
          </a:p>
          <a:p>
            <a:pPr indent="-342900" lvl="0" marL="457200" rtl="0" algn="l">
              <a:lnSpc>
                <a:spcPct val="110000"/>
              </a:lnSpc>
              <a:spcBef>
                <a:spcPts val="0"/>
              </a:spcBef>
              <a:spcAft>
                <a:spcPts val="0"/>
              </a:spcAft>
              <a:buClr>
                <a:srgbClr val="FFFFFF"/>
              </a:buClr>
              <a:buSzPts val="1800"/>
              <a:buChar char="●"/>
            </a:pPr>
            <a:r>
              <a:rPr lang="fi-FI" sz="1800">
                <a:solidFill>
                  <a:srgbClr val="FFFFFF"/>
                </a:solidFill>
              </a:rPr>
              <a:t>Opiskelijat yhdestä ryhmästä suorittavat toisen ryhmän tärkeimmät tehtävät, minkä jälkeen ryhmät vaihtavat paikkoja.</a:t>
            </a:r>
            <a:endParaRPr sz="1800">
              <a:solidFill>
                <a:srgbClr val="FFFFFF"/>
              </a:solidFill>
            </a:endParaRPr>
          </a:p>
          <a:p>
            <a:pPr indent="0" lvl="0" marL="0" rtl="0" algn="l">
              <a:lnSpc>
                <a:spcPct val="110000"/>
              </a:lnSpc>
              <a:spcBef>
                <a:spcPts val="600"/>
              </a:spcBef>
              <a:spcAft>
                <a:spcPts val="0"/>
              </a:spcAft>
              <a:buNone/>
            </a:pPr>
            <a:r>
              <a:rPr lang="fi-FI" sz="1800">
                <a:solidFill>
                  <a:srgbClr val="FFFFFF"/>
                </a:solidFill>
              </a:rPr>
              <a:t>Tehtäviä kehittäneen ryhmän tehtävät:</a:t>
            </a:r>
            <a:endParaRPr sz="1800">
              <a:solidFill>
                <a:srgbClr val="FFFFFF"/>
              </a:solidFill>
            </a:endParaRPr>
          </a:p>
          <a:p>
            <a:pPr indent="-342900" lvl="0" marL="457200" rtl="0" algn="l">
              <a:lnSpc>
                <a:spcPct val="110000"/>
              </a:lnSpc>
              <a:spcBef>
                <a:spcPts val="600"/>
              </a:spcBef>
              <a:spcAft>
                <a:spcPts val="0"/>
              </a:spcAft>
              <a:buClr>
                <a:srgbClr val="FFFFFF"/>
              </a:buClr>
              <a:buSzPts val="1800"/>
              <a:buChar char="●"/>
            </a:pPr>
            <a:r>
              <a:rPr lang="fi-FI" sz="1800">
                <a:solidFill>
                  <a:srgbClr val="FFFFFF"/>
                </a:solidFill>
              </a:rPr>
              <a:t>Tarkkailevat ja tekevät muistiinpanoja testin aikana.</a:t>
            </a:r>
            <a:endParaRPr sz="1800">
              <a:solidFill>
                <a:srgbClr val="FFFFFF"/>
              </a:solidFill>
            </a:endParaRPr>
          </a:p>
          <a:p>
            <a:pPr indent="-342900" lvl="0" marL="457200" rtl="0" algn="l">
              <a:lnSpc>
                <a:spcPct val="110000"/>
              </a:lnSpc>
              <a:spcBef>
                <a:spcPts val="0"/>
              </a:spcBef>
              <a:spcAft>
                <a:spcPts val="0"/>
              </a:spcAft>
              <a:buClr>
                <a:srgbClr val="FFFFFF"/>
              </a:buClr>
              <a:buSzPts val="1800"/>
              <a:buChar char="●"/>
            </a:pPr>
            <a:r>
              <a:rPr lang="fi-FI" sz="1800">
                <a:solidFill>
                  <a:srgbClr val="FFFFFF"/>
                </a:solidFill>
              </a:rPr>
              <a:t>Arvioivat lopuksi: Kuinka helposti asiat sujuivat, mihin testiryhmä törmäsi?</a:t>
            </a:r>
            <a:endParaRPr sz="1800">
              <a:solidFill>
                <a:srgbClr val="FFFFFF"/>
              </a:solidFill>
            </a:endParaRPr>
          </a:p>
          <a:p>
            <a:pPr indent="-228600" lvl="0" marL="457200" rtl="0" algn="l">
              <a:lnSpc>
                <a:spcPct val="108000"/>
              </a:lnSpc>
              <a:spcBef>
                <a:spcPts val="0"/>
              </a:spcBef>
              <a:spcAft>
                <a:spcPts val="0"/>
              </a:spcAft>
              <a:buClr>
                <a:schemeClr val="lt1"/>
              </a:buClr>
              <a:buSzPts val="2000"/>
              <a:buNone/>
            </a:pPr>
            <a:r>
              <a:t/>
            </a:r>
            <a:endParaRPr/>
          </a:p>
        </p:txBody>
      </p:sp>
      <p:pic>
        <p:nvPicPr>
          <p:cNvPr descr="Groep studenten die in een bibliotheek werken" id="314" name="Google Shape;314;p11"/>
          <p:cNvPicPr preferRelativeResize="0"/>
          <p:nvPr/>
        </p:nvPicPr>
        <p:blipFill rotWithShape="1">
          <a:blip r:embed="rId3">
            <a:alphaModFix/>
          </a:blip>
          <a:srcRect b="0" l="0" r="0" t="0"/>
          <a:stretch/>
        </p:blipFill>
        <p:spPr>
          <a:xfrm>
            <a:off x="7291248" y="714255"/>
            <a:ext cx="4553528" cy="282632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7"/>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85937"/>
              <a:buNone/>
            </a:pPr>
            <a:br>
              <a:rPr lang="fi-FI">
                <a:latin typeface="Arial"/>
                <a:ea typeface="Arial"/>
                <a:cs typeface="Arial"/>
                <a:sym typeface="Arial"/>
              </a:rPr>
            </a:br>
            <a:br>
              <a:rPr lang="fi-FI">
                <a:latin typeface="Arial"/>
                <a:ea typeface="Arial"/>
                <a:cs typeface="Arial"/>
                <a:sym typeface="Arial"/>
              </a:rPr>
            </a:br>
            <a:br>
              <a:rPr lang="fi-FI">
                <a:latin typeface="Arial"/>
                <a:ea typeface="Arial"/>
                <a:cs typeface="Arial"/>
                <a:sym typeface="Arial"/>
              </a:rPr>
            </a:br>
            <a:br>
              <a:rPr lang="fi-FI">
                <a:latin typeface="Arial"/>
                <a:ea typeface="Arial"/>
                <a:cs typeface="Arial"/>
                <a:sym typeface="Arial"/>
              </a:rPr>
            </a:br>
            <a:br>
              <a:rPr lang="fi-FI">
                <a:latin typeface="Arial"/>
                <a:ea typeface="Arial"/>
                <a:cs typeface="Arial"/>
                <a:sym typeface="Arial"/>
              </a:rPr>
            </a:br>
            <a:r>
              <a:rPr lang="fi-FI" sz="4400"/>
              <a:t>Hyvän verkkosivuston perusta: </a:t>
            </a:r>
            <a:br>
              <a:rPr lang="fi-FI" sz="4400"/>
            </a:br>
            <a:r>
              <a:rPr lang="fi-FI">
                <a:latin typeface="Arial"/>
                <a:ea typeface="Arial"/>
                <a:cs typeface="Arial"/>
                <a:sym typeface="Arial"/>
              </a:rPr>
              <a:t>Navigointirakenne</a:t>
            </a:r>
            <a:endParaRPr sz="3200"/>
          </a:p>
        </p:txBody>
      </p:sp>
      <p:sp>
        <p:nvSpPr>
          <p:cNvPr id="320" name="Google Shape;320;p7"/>
          <p:cNvSpPr txBox="1"/>
          <p:nvPr>
            <p:ph idx="1" type="body"/>
          </p:nvPr>
        </p:nvSpPr>
        <p:spPr>
          <a:xfrm>
            <a:off x="838200" y="1825625"/>
            <a:ext cx="10738800" cy="4113000"/>
          </a:xfrm>
          <a:prstGeom prst="rect">
            <a:avLst/>
          </a:prstGeom>
          <a:noFill/>
          <a:ln>
            <a:noFill/>
          </a:ln>
        </p:spPr>
        <p:txBody>
          <a:bodyPr anchorCtr="0" anchor="t" bIns="45700" lIns="91425" spcFirstLastPara="1" rIns="91425" wrap="square" tIns="45700">
            <a:normAutofit/>
          </a:bodyPr>
          <a:lstStyle/>
          <a:p>
            <a:pPr indent="-406400" lvl="0" marL="457200" rtl="0" algn="l">
              <a:lnSpc>
                <a:spcPct val="90000"/>
              </a:lnSpc>
              <a:spcBef>
                <a:spcPts val="1000"/>
              </a:spcBef>
              <a:spcAft>
                <a:spcPts val="0"/>
              </a:spcAft>
              <a:buSzPts val="2800"/>
              <a:buFont typeface="Arial"/>
              <a:buChar char="●"/>
            </a:pPr>
            <a:r>
              <a:rPr lang="fi-FI"/>
              <a:t>Verkkosivustolla halutaan, että kohderyhmä löytää tiedot nopeasti ja helposti. Käytännössä intuitiivisen navigoinnin kehittäminen osoittautuu kuitenkin melko vaikeaksi. </a:t>
            </a:r>
            <a:endParaRPr/>
          </a:p>
          <a:p>
            <a:pPr indent="-406400" lvl="0" marL="457200" rtl="0" algn="l">
              <a:lnSpc>
                <a:spcPct val="90000"/>
              </a:lnSpc>
              <a:spcBef>
                <a:spcPts val="600"/>
              </a:spcBef>
              <a:spcAft>
                <a:spcPts val="0"/>
              </a:spcAft>
              <a:buSzPts val="2800"/>
              <a:buChar char="●"/>
            </a:pPr>
            <a:r>
              <a:rPr lang="fi-FI"/>
              <a:t>Jos verkkosivuston kävijät eivät löydä etsimäänsä tietoa, navigointirakennetta ei ole mietitty riittävästi suunnittelun aikana. </a:t>
            </a:r>
            <a:endParaRPr/>
          </a:p>
          <a:p>
            <a:pPr indent="-406400" lvl="0" marL="457200" rtl="0" algn="l">
              <a:lnSpc>
                <a:spcPct val="90000"/>
              </a:lnSpc>
              <a:spcBef>
                <a:spcPts val="600"/>
              </a:spcBef>
              <a:spcAft>
                <a:spcPts val="0"/>
              </a:spcAft>
              <a:buSzPts val="2800"/>
              <a:buChar char="●"/>
            </a:pPr>
            <a:r>
              <a:rPr lang="fi-FI"/>
              <a:t>Tuloksena on ärsyyntyneitä kävijöitä ja kävijöitä, jotka poistuvat nopeasti verkkosivustolta.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12"/>
          <p:cNvSpPr txBox="1"/>
          <p:nvPr>
            <p:ph type="title"/>
          </p:nvPr>
        </p:nvSpPr>
        <p:spPr>
          <a:xfrm>
            <a:off x="570345" y="300471"/>
            <a:ext cx="10515600" cy="132556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1800"/>
              <a:buNone/>
            </a:pPr>
            <a:r>
              <a:rPr lang="fi-FI"/>
              <a:t>Verkkosivuston rakenteen korttienlajittelu (card sorting)</a:t>
            </a:r>
            <a:endParaRPr/>
          </a:p>
        </p:txBody>
      </p:sp>
      <p:sp>
        <p:nvSpPr>
          <p:cNvPr id="327" name="Google Shape;327;p12"/>
          <p:cNvSpPr txBox="1"/>
          <p:nvPr>
            <p:ph idx="1" type="body"/>
          </p:nvPr>
        </p:nvSpPr>
        <p:spPr>
          <a:xfrm>
            <a:off x="570350" y="1834850"/>
            <a:ext cx="7481700" cy="3874500"/>
          </a:xfrm>
          <a:prstGeom prst="rect">
            <a:avLst/>
          </a:prstGeom>
          <a:noFill/>
          <a:ln>
            <a:noFill/>
          </a:ln>
        </p:spPr>
        <p:txBody>
          <a:bodyPr anchorCtr="0" anchor="t" bIns="45700" lIns="91425" spcFirstLastPara="1" rIns="91425" wrap="square" tIns="45700">
            <a:normAutofit fontScale="92500" lnSpcReduction="10000"/>
          </a:bodyPr>
          <a:lstStyle/>
          <a:p>
            <a:pPr indent="-443865" lvl="0" marL="457200" rtl="0" algn="l">
              <a:lnSpc>
                <a:spcPct val="90000"/>
              </a:lnSpc>
              <a:spcBef>
                <a:spcPts val="1000"/>
              </a:spcBef>
              <a:spcAft>
                <a:spcPts val="0"/>
              </a:spcAft>
              <a:buSzPct val="100000"/>
              <a:buFont typeface="Arial"/>
              <a:buChar char="•"/>
            </a:pPr>
            <a:r>
              <a:rPr lang="fi-FI"/>
              <a:t>Usein käytettävyystestin aikana käy ilmi, että käyttäjät eksyvät pää- ja alanavigointivalikoissa, koska sisältö ei ole "loogisessa paikassa" tai sillä on käyttäjän mielestä "outo nimi".</a:t>
            </a:r>
            <a:endParaRPr/>
          </a:p>
          <a:p>
            <a:pPr indent="-443865" lvl="0" marL="457200" rtl="0" algn="l">
              <a:lnSpc>
                <a:spcPct val="90000"/>
              </a:lnSpc>
              <a:spcBef>
                <a:spcPts val="1000"/>
              </a:spcBef>
              <a:spcAft>
                <a:spcPts val="0"/>
              </a:spcAft>
              <a:buSzPct val="100000"/>
              <a:buFont typeface="Arial"/>
              <a:buChar char="•"/>
            </a:pPr>
            <a:r>
              <a:rPr lang="fi-FI"/>
              <a:t>Korttienlajittelua voidaan käyttää, jos aiemmat käyttäjätestit osoittavat, että käyttäjä ei pidä sivuston ulkoasua loogisena.</a:t>
            </a:r>
            <a:endParaRPr/>
          </a:p>
          <a:p>
            <a:pPr indent="-443865" lvl="0" marL="457200" rtl="0" algn="l">
              <a:lnSpc>
                <a:spcPct val="90000"/>
              </a:lnSpc>
              <a:spcBef>
                <a:spcPts val="1000"/>
              </a:spcBef>
              <a:spcAft>
                <a:spcPts val="0"/>
              </a:spcAft>
              <a:buSzPct val="100000"/>
              <a:buFont typeface="Arial"/>
              <a:buChar char="•"/>
            </a:pPr>
            <a:r>
              <a:rPr lang="fi-FI"/>
              <a:t>Korttienlajittelu on menetelmä, jolla määritetään verkkosivuston optimaalinen ulkoasu. </a:t>
            </a:r>
            <a:endParaRPr/>
          </a:p>
        </p:txBody>
      </p:sp>
      <p:pic>
        <p:nvPicPr>
          <p:cNvPr id="328" name="Google Shape;328;p12"/>
          <p:cNvPicPr preferRelativeResize="0"/>
          <p:nvPr/>
        </p:nvPicPr>
        <p:blipFill rotWithShape="1">
          <a:blip r:embed="rId3">
            <a:alphaModFix/>
          </a:blip>
          <a:srcRect b="0" l="0" r="0" t="0"/>
          <a:stretch/>
        </p:blipFill>
        <p:spPr>
          <a:xfrm>
            <a:off x="8192328" y="2010351"/>
            <a:ext cx="3678710" cy="226608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13"/>
          <p:cNvSpPr txBox="1"/>
          <p:nvPr/>
        </p:nvSpPr>
        <p:spPr>
          <a:xfrm>
            <a:off x="570345" y="217344"/>
            <a:ext cx="10515600" cy="132556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fi-FI" sz="4400" u="none" cap="none" strike="noStrike">
                <a:solidFill>
                  <a:srgbClr val="000000"/>
                </a:solidFill>
                <a:latin typeface="Arial"/>
                <a:ea typeface="Arial"/>
                <a:cs typeface="Arial"/>
                <a:sym typeface="Arial"/>
              </a:rPr>
              <a:t>Korttien lajittelu: miten se</a:t>
            </a:r>
            <a:r>
              <a:rPr lang="fi-FI" sz="4400"/>
              <a:t> toimii?</a:t>
            </a:r>
            <a:endParaRPr b="0" i="0" sz="1400" u="none" cap="none" strike="noStrike">
              <a:solidFill>
                <a:srgbClr val="000000"/>
              </a:solidFill>
              <a:latin typeface="Arial"/>
              <a:ea typeface="Arial"/>
              <a:cs typeface="Arial"/>
              <a:sym typeface="Arial"/>
            </a:endParaRPr>
          </a:p>
        </p:txBody>
      </p:sp>
      <p:pic>
        <p:nvPicPr>
          <p:cNvPr descr="Afbeelding met tekst, schermopname, diagram, Lettertype&#10;&#10;Automatisch gegenereerde beschrijving" id="334" name="Google Shape;334;p13"/>
          <p:cNvPicPr preferRelativeResize="0"/>
          <p:nvPr/>
        </p:nvPicPr>
        <p:blipFill rotWithShape="1">
          <a:blip r:embed="rId3">
            <a:alphaModFix/>
          </a:blip>
          <a:srcRect b="0" l="0" r="0" t="0"/>
          <a:stretch/>
        </p:blipFill>
        <p:spPr>
          <a:xfrm>
            <a:off x="646544" y="1141196"/>
            <a:ext cx="8596745" cy="4835669"/>
          </a:xfrm>
          <a:prstGeom prst="rect">
            <a:avLst/>
          </a:prstGeom>
          <a:noFill/>
          <a:ln>
            <a:noFill/>
          </a:ln>
        </p:spPr>
      </p:pic>
      <p:sp>
        <p:nvSpPr>
          <p:cNvPr id="335" name="Google Shape;335;p13"/>
          <p:cNvSpPr txBox="1"/>
          <p:nvPr/>
        </p:nvSpPr>
        <p:spPr>
          <a:xfrm>
            <a:off x="3688768" y="5384799"/>
            <a:ext cx="6175800" cy="1169700"/>
          </a:xfrm>
          <a:prstGeom prst="rect">
            <a:avLst/>
          </a:prstGeom>
          <a:no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fi-FI" sz="1400" u="none" cap="none" strike="noStrike">
                <a:solidFill>
                  <a:srgbClr val="000000"/>
                </a:solidFill>
                <a:latin typeface="Arial"/>
                <a:ea typeface="Arial"/>
                <a:cs typeface="Arial"/>
                <a:sym typeface="Arial"/>
              </a:rPr>
              <a:t>Huom: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fi-FI" sz="1400" u="sng" cap="none" strike="noStrike">
                <a:solidFill>
                  <a:srgbClr val="000000"/>
                </a:solidFill>
                <a:latin typeface="Arial"/>
                <a:ea typeface="Arial"/>
                <a:cs typeface="Arial"/>
                <a:sym typeface="Arial"/>
              </a:rPr>
              <a:t>Avoin (open cardsort) </a:t>
            </a:r>
            <a:r>
              <a:rPr b="0" i="0" lang="fi-FI" sz="1400" u="none" cap="none" strike="noStrike">
                <a:solidFill>
                  <a:srgbClr val="000000"/>
                </a:solidFill>
                <a:latin typeface="Arial"/>
                <a:ea typeface="Arial"/>
                <a:cs typeface="Arial"/>
                <a:sym typeface="Arial"/>
              </a:rPr>
              <a:t>tarkoittaa, että käyttäjät määrittelevät myös ryhmien otsikot ja siten myös päänavigaation ulkoasun.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fi-FI" sz="1400" u="sng" cap="none" strike="noStrike">
                <a:solidFill>
                  <a:srgbClr val="000000"/>
                </a:solidFill>
                <a:latin typeface="Arial"/>
                <a:ea typeface="Arial"/>
                <a:cs typeface="Arial"/>
                <a:sym typeface="Arial"/>
              </a:rPr>
              <a:t>Suljetun </a:t>
            </a:r>
            <a:r>
              <a:rPr b="0" i="0" lang="fi-FI" sz="1400" u="none" cap="none" strike="noStrike">
                <a:solidFill>
                  <a:srgbClr val="000000"/>
                </a:solidFill>
                <a:latin typeface="Arial"/>
                <a:ea typeface="Arial"/>
                <a:cs typeface="Arial"/>
                <a:sym typeface="Arial"/>
              </a:rPr>
              <a:t>korttilajittelun (closed cardsort) avulla päänavigointi on jo vahvistettu.</a:t>
            </a:r>
            <a:endParaRPr b="0" i="0" sz="1400" u="none" cap="none" strike="noStrike">
              <a:solidFill>
                <a:srgbClr val="000000"/>
              </a:solidFill>
              <a:latin typeface="Arial"/>
              <a:ea typeface="Arial"/>
              <a:cs typeface="Arial"/>
              <a:sym typeface="Arial"/>
            </a:endParaRPr>
          </a:p>
        </p:txBody>
      </p:sp>
      <p:sp>
        <p:nvSpPr>
          <p:cNvPr id="336" name="Google Shape;336;p13"/>
          <p:cNvSpPr txBox="1"/>
          <p:nvPr/>
        </p:nvSpPr>
        <p:spPr>
          <a:xfrm>
            <a:off x="6743050" y="1443100"/>
            <a:ext cx="2624400" cy="37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fi-FI" sz="2500">
                <a:solidFill>
                  <a:srgbClr val="161249"/>
                </a:solidFill>
              </a:rPr>
              <a:t>Closed cardsort</a:t>
            </a:r>
            <a:endParaRPr sz="2500">
              <a:solidFill>
                <a:srgbClr val="161249"/>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14"/>
          <p:cNvSpPr txBox="1"/>
          <p:nvPr>
            <p:ph idx="1" type="body"/>
          </p:nvPr>
        </p:nvSpPr>
        <p:spPr>
          <a:xfrm>
            <a:off x="849752" y="305000"/>
            <a:ext cx="11013000" cy="429300"/>
          </a:xfrm>
          <a:prstGeom prst="rect">
            <a:avLst/>
          </a:prstGeom>
          <a:noFill/>
          <a:ln>
            <a:noFill/>
          </a:ln>
        </p:spPr>
        <p:txBody>
          <a:bodyPr anchorCtr="0" anchor="t" bIns="0" lIns="0" spcFirstLastPara="1" rIns="0" wrap="square" tIns="0">
            <a:spAutoFit/>
          </a:bodyPr>
          <a:lstStyle/>
          <a:p>
            <a:pPr indent="-228600" lvl="0" marL="457200" rtl="0" algn="l">
              <a:lnSpc>
                <a:spcPct val="90000"/>
              </a:lnSpc>
              <a:spcBef>
                <a:spcPts val="1000"/>
              </a:spcBef>
              <a:spcAft>
                <a:spcPts val="0"/>
              </a:spcAft>
              <a:buClr>
                <a:schemeClr val="lt1"/>
              </a:buClr>
              <a:buSzPts val="3200"/>
              <a:buNone/>
            </a:pPr>
            <a:r>
              <a:rPr lang="fi-FI" sz="3100"/>
              <a:t>Luentotehtävä: </a:t>
            </a:r>
            <a:r>
              <a:rPr lang="fi-FI" sz="3100"/>
              <a:t>Verkkosivuston rakenteen korttienlajittelu</a:t>
            </a:r>
            <a:endParaRPr sz="3100"/>
          </a:p>
        </p:txBody>
      </p:sp>
      <p:sp>
        <p:nvSpPr>
          <p:cNvPr id="342" name="Google Shape;342;p14"/>
          <p:cNvSpPr txBox="1"/>
          <p:nvPr>
            <p:ph idx="2" type="body"/>
          </p:nvPr>
        </p:nvSpPr>
        <p:spPr>
          <a:xfrm>
            <a:off x="979312" y="1370152"/>
            <a:ext cx="5213093" cy="3781711"/>
          </a:xfrm>
          <a:prstGeom prst="rect">
            <a:avLst/>
          </a:prstGeom>
          <a:noFill/>
          <a:ln>
            <a:noFill/>
          </a:ln>
        </p:spPr>
        <p:txBody>
          <a:bodyPr anchorCtr="0" anchor="t" bIns="0" lIns="0" spcFirstLastPara="1" rIns="0" wrap="square" tIns="0">
            <a:noAutofit/>
          </a:bodyPr>
          <a:lstStyle/>
          <a:p>
            <a:pPr indent="-406400" lvl="0" marL="457200" rtl="0" algn="l">
              <a:lnSpc>
                <a:spcPct val="90000"/>
              </a:lnSpc>
              <a:spcBef>
                <a:spcPts val="1000"/>
              </a:spcBef>
              <a:spcAft>
                <a:spcPts val="0"/>
              </a:spcAft>
              <a:buSzPts val="2800"/>
              <a:buChar char="•"/>
            </a:pPr>
            <a:r>
              <a:rPr lang="fi-FI" sz="1800"/>
              <a:t>Luo kortit jokaiselle verkkosivuston sivulle tai aiheelle.</a:t>
            </a:r>
            <a:endParaRPr sz="1800"/>
          </a:p>
          <a:p>
            <a:pPr indent="-406400" lvl="0" marL="457200" rtl="0" algn="l">
              <a:lnSpc>
                <a:spcPct val="90000"/>
              </a:lnSpc>
              <a:spcBef>
                <a:spcPts val="1000"/>
              </a:spcBef>
              <a:spcAft>
                <a:spcPts val="0"/>
              </a:spcAft>
              <a:buSzPts val="2800"/>
              <a:buChar char="•"/>
            </a:pPr>
            <a:r>
              <a:rPr lang="fi-FI" sz="1800"/>
              <a:t>Pyydä kahta muuta ryhmää suorittamaan korttienlajittelusessio käyttäen korttipinoa ja järjestämällä kortit ryhmiin, jotka heidän mielestään muodostavat järkevän kokonaisuuden.</a:t>
            </a:r>
            <a:endParaRPr sz="1800"/>
          </a:p>
          <a:p>
            <a:pPr indent="-406400" lvl="0" marL="457200" rtl="0" algn="l">
              <a:lnSpc>
                <a:spcPct val="90000"/>
              </a:lnSpc>
              <a:spcBef>
                <a:spcPts val="1000"/>
              </a:spcBef>
              <a:spcAft>
                <a:spcPts val="0"/>
              </a:spcAft>
              <a:buSzPts val="2800"/>
              <a:buChar char="•"/>
            </a:pPr>
            <a:r>
              <a:rPr lang="fi-FI" sz="1800"/>
              <a:t>Tarvittaessa osallistujat voivat myös muuttaa korttien nimiä. Tavoitteena on, että korttien ryhmittelyllä syntyy navigaatiorakenne/layout, joka heidän mielestään on toimiva.</a:t>
            </a:r>
            <a:endParaRPr sz="1800"/>
          </a:p>
          <a:p>
            <a:pPr indent="-406400" lvl="0" marL="457200" rtl="0" algn="l">
              <a:lnSpc>
                <a:spcPct val="90000"/>
              </a:lnSpc>
              <a:spcBef>
                <a:spcPts val="1000"/>
              </a:spcBef>
              <a:spcAft>
                <a:spcPts val="0"/>
              </a:spcAft>
              <a:buSzPts val="2800"/>
              <a:buChar char="•"/>
            </a:pPr>
            <a:r>
              <a:rPr lang="fi-FI" sz="1800"/>
              <a:t>Osallistujat voivat työskennellä yksilöinä tai pareittain.</a:t>
            </a:r>
            <a:endParaRPr sz="1800"/>
          </a:p>
          <a:p>
            <a:pPr indent="-279400" lvl="0" marL="685800" rtl="0" algn="l">
              <a:lnSpc>
                <a:spcPct val="90000"/>
              </a:lnSpc>
              <a:spcBef>
                <a:spcPts val="1000"/>
              </a:spcBef>
              <a:spcAft>
                <a:spcPts val="0"/>
              </a:spcAft>
              <a:buSzPts val="2800"/>
              <a:buFont typeface="Arial"/>
              <a:buNone/>
            </a:pPr>
            <a:r>
              <a:t/>
            </a:r>
            <a:endParaRPr sz="1800"/>
          </a:p>
          <a:p>
            <a:pPr indent="-228600" lvl="0" marL="457200" rtl="0" algn="l">
              <a:lnSpc>
                <a:spcPct val="108000"/>
              </a:lnSpc>
              <a:spcBef>
                <a:spcPts val="0"/>
              </a:spcBef>
              <a:spcAft>
                <a:spcPts val="0"/>
              </a:spcAft>
              <a:buClr>
                <a:schemeClr val="lt1"/>
              </a:buClr>
              <a:buSzPts val="2000"/>
              <a:buNone/>
            </a:pPr>
            <a:r>
              <a:t/>
            </a:r>
            <a:endParaRPr/>
          </a:p>
        </p:txBody>
      </p:sp>
      <p:pic>
        <p:nvPicPr>
          <p:cNvPr descr="Bedrijfsteam dat aan het brainstormen is" id="343" name="Google Shape;343;p14"/>
          <p:cNvPicPr preferRelativeResize="0"/>
          <p:nvPr/>
        </p:nvPicPr>
        <p:blipFill rotWithShape="1">
          <a:blip r:embed="rId3">
            <a:alphaModFix/>
          </a:blip>
          <a:srcRect b="0" l="0" r="0" t="0"/>
          <a:stretch/>
        </p:blipFill>
        <p:spPr>
          <a:xfrm>
            <a:off x="6502012" y="1370152"/>
            <a:ext cx="5360818" cy="357387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15"/>
          <p:cNvSpPr txBox="1"/>
          <p:nvPr>
            <p:ph idx="1" type="body"/>
          </p:nvPr>
        </p:nvSpPr>
        <p:spPr>
          <a:xfrm>
            <a:off x="915417" y="296621"/>
            <a:ext cx="8818800" cy="443400"/>
          </a:xfrm>
          <a:prstGeom prst="rect">
            <a:avLst/>
          </a:prstGeom>
          <a:noFill/>
          <a:ln>
            <a:noFill/>
          </a:ln>
        </p:spPr>
        <p:txBody>
          <a:bodyPr anchorCtr="0" anchor="t" bIns="0" lIns="0" spcFirstLastPara="1" rIns="0" wrap="square" tIns="0">
            <a:spAutoFit/>
          </a:bodyPr>
          <a:lstStyle/>
          <a:p>
            <a:pPr indent="-228600" lvl="0" marL="457200" rtl="0" algn="l">
              <a:lnSpc>
                <a:spcPct val="90000"/>
              </a:lnSpc>
              <a:spcBef>
                <a:spcPts val="1000"/>
              </a:spcBef>
              <a:spcAft>
                <a:spcPts val="0"/>
              </a:spcAft>
              <a:buClr>
                <a:schemeClr val="lt1"/>
              </a:buClr>
              <a:buSzPts val="3200"/>
              <a:buNone/>
            </a:pPr>
            <a:r>
              <a:rPr lang="fi-FI"/>
              <a:t>Kotitehtävä (Tehtävä 5):</a:t>
            </a:r>
            <a:endParaRPr/>
          </a:p>
        </p:txBody>
      </p:sp>
      <p:sp>
        <p:nvSpPr>
          <p:cNvPr id="349" name="Google Shape;349;p15"/>
          <p:cNvSpPr txBox="1"/>
          <p:nvPr>
            <p:ph idx="2" type="body"/>
          </p:nvPr>
        </p:nvSpPr>
        <p:spPr>
          <a:xfrm>
            <a:off x="1150762" y="1162320"/>
            <a:ext cx="8818738" cy="4527280"/>
          </a:xfrm>
          <a:prstGeom prst="rect">
            <a:avLst/>
          </a:prstGeom>
          <a:noFill/>
          <a:ln>
            <a:noFill/>
          </a:ln>
        </p:spPr>
        <p:txBody>
          <a:bodyPr anchorCtr="0" anchor="t" bIns="0" lIns="0" spcFirstLastPara="1" rIns="0" wrap="square" tIns="0">
            <a:noAutofit/>
          </a:bodyPr>
          <a:lstStyle/>
          <a:p>
            <a:pPr indent="-355600" lvl="0" marL="457200" rtl="0" algn="l">
              <a:spcBef>
                <a:spcPts val="0"/>
              </a:spcBef>
              <a:spcAft>
                <a:spcPts val="0"/>
              </a:spcAft>
              <a:buSzPts val="2000"/>
              <a:buAutoNum type="arabicPeriod"/>
            </a:pPr>
            <a:r>
              <a:rPr lang="fi-FI"/>
              <a:t>Käytettävyystutkimuksen yhteenveto</a:t>
            </a:r>
            <a:endParaRPr/>
          </a:p>
          <a:p>
            <a:pPr indent="0" lvl="0" marL="22860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fi-FI"/>
              <a:t>Käsittele käytettävyystutkimuksen tulokset. Yritä vastata seuraaviin kysymyksiin:</a:t>
            </a:r>
            <a:endParaRPr/>
          </a:p>
          <a:p>
            <a:pPr indent="-355600" lvl="0" marL="457200" rtl="0" algn="l">
              <a:spcBef>
                <a:spcPts val="0"/>
              </a:spcBef>
              <a:spcAft>
                <a:spcPts val="0"/>
              </a:spcAft>
              <a:buSzPts val="2000"/>
              <a:buChar char="●"/>
            </a:pPr>
            <a:r>
              <a:rPr lang="fi-FI"/>
              <a:t>Kuinka helppoa vierailijan on saavuttaa tavoitteet?</a:t>
            </a:r>
            <a:endParaRPr/>
          </a:p>
          <a:p>
            <a:pPr indent="-355600" lvl="0" marL="457200" rtl="0" algn="l">
              <a:spcBef>
                <a:spcPts val="0"/>
              </a:spcBef>
              <a:spcAft>
                <a:spcPts val="0"/>
              </a:spcAft>
              <a:buSzPts val="2000"/>
              <a:buChar char="●"/>
            </a:pPr>
            <a:r>
              <a:rPr lang="fi-FI"/>
              <a:t>Millainen sivuston asiakaskokemus on?</a:t>
            </a:r>
            <a:endParaRPr/>
          </a:p>
          <a:p>
            <a:pPr indent="-355600" lvl="0" marL="457200" rtl="0" algn="l">
              <a:spcBef>
                <a:spcPts val="0"/>
              </a:spcBef>
              <a:spcAft>
                <a:spcPts val="0"/>
              </a:spcAft>
              <a:buSzPts val="2000"/>
              <a:buChar char="●"/>
            </a:pPr>
            <a:r>
              <a:rPr lang="fi-FI"/>
              <a:t>Onko verkkosivuston vierailijakokemus positiivinen?</a:t>
            </a:r>
            <a:endParaRPr/>
          </a:p>
          <a:p>
            <a:pPr indent="-355600" lvl="0" marL="457200" rtl="0" algn="l">
              <a:spcBef>
                <a:spcPts val="0"/>
              </a:spcBef>
              <a:spcAft>
                <a:spcPts val="0"/>
              </a:spcAft>
              <a:buSzPts val="2000"/>
              <a:buChar char="●"/>
            </a:pPr>
            <a:r>
              <a:rPr lang="fi-FI"/>
              <a:t>Laadi luettelo verkkosivuston parannusehdotuksista käytettävyystestin perusteella.</a:t>
            </a:r>
            <a:endParaRPr/>
          </a:p>
          <a:p>
            <a:pPr indent="0" lvl="0" marL="228600" rtl="0" algn="l">
              <a:spcBef>
                <a:spcPts val="0"/>
              </a:spcBef>
              <a:spcAft>
                <a:spcPts val="0"/>
              </a:spcAft>
              <a:buClr>
                <a:schemeClr val="dk1"/>
              </a:buClr>
              <a:buSzPts val="1100"/>
              <a:buFont typeface="Arial"/>
              <a:buNone/>
            </a:pPr>
            <a:r>
              <a:t/>
            </a:r>
            <a:endParaRPr/>
          </a:p>
          <a:p>
            <a:pPr indent="-355600" lvl="0" marL="457200" rtl="0" algn="l">
              <a:spcBef>
                <a:spcPts val="0"/>
              </a:spcBef>
              <a:spcAft>
                <a:spcPts val="0"/>
              </a:spcAft>
              <a:buSzPts val="2000"/>
              <a:buAutoNum type="arabicPeriod"/>
            </a:pPr>
            <a:r>
              <a:rPr lang="fi-FI"/>
              <a:t>Verkkosivuston rakenteen korttienlajittelu</a:t>
            </a:r>
            <a:endParaRPr/>
          </a:p>
          <a:p>
            <a:pPr indent="-355600" lvl="0" marL="457200" rtl="0" algn="l">
              <a:spcBef>
                <a:spcPts val="0"/>
              </a:spcBef>
              <a:spcAft>
                <a:spcPts val="0"/>
              </a:spcAft>
              <a:buSzPts val="2000"/>
              <a:buChar char="●"/>
            </a:pPr>
            <a:r>
              <a:rPr lang="fi-FI"/>
              <a:t>Käsittele korttienlajittelusession tulokset.</a:t>
            </a:r>
            <a:endParaRPr/>
          </a:p>
          <a:p>
            <a:pPr indent="-355600" lvl="0" marL="457200" rtl="0" algn="l">
              <a:spcBef>
                <a:spcPts val="0"/>
              </a:spcBef>
              <a:spcAft>
                <a:spcPts val="0"/>
              </a:spcAft>
              <a:buSzPts val="2000"/>
              <a:buChar char="●"/>
            </a:pPr>
            <a:r>
              <a:rPr lang="fi-FI"/>
              <a:t>Laadi uusi navigointiratkaisu verkkosivustoasi varten.</a:t>
            </a:r>
            <a:endParaRPr/>
          </a:p>
          <a:p>
            <a:pPr indent="0" lvl="0" marL="457200" rtl="0" algn="l">
              <a:spcBef>
                <a:spcPts val="0"/>
              </a:spcBef>
              <a:spcAft>
                <a:spcPts val="0"/>
              </a:spcAft>
              <a:buNone/>
            </a:pPr>
            <a:r>
              <a:t/>
            </a:r>
            <a:endParaRPr/>
          </a:p>
          <a:p>
            <a:pPr indent="0" lvl="0" marL="228600" rtl="0" algn="l">
              <a:lnSpc>
                <a:spcPct val="108000"/>
              </a:lnSpc>
              <a:spcBef>
                <a:spcPts val="0"/>
              </a:spcBef>
              <a:spcAft>
                <a:spcPts val="0"/>
              </a:spcAft>
              <a:buSzPts val="2000"/>
              <a:buNone/>
            </a:pPr>
            <a:r>
              <a:t/>
            </a:r>
            <a:endParaRPr/>
          </a:p>
          <a:p>
            <a:pPr indent="0" lvl="0" marL="228600" rtl="0" algn="l">
              <a:lnSpc>
                <a:spcPct val="108000"/>
              </a:lnSpc>
              <a:spcBef>
                <a:spcPts val="0"/>
              </a:spcBef>
              <a:spcAft>
                <a:spcPts val="0"/>
              </a:spcAft>
              <a:buSzPts val="2000"/>
              <a:buNone/>
            </a:pPr>
            <a:r>
              <a:t/>
            </a:r>
            <a:endParaRPr sz="2000"/>
          </a:p>
          <a:p>
            <a:pPr indent="0" lvl="0" marL="228600" rtl="0" algn="l">
              <a:lnSpc>
                <a:spcPct val="108000"/>
              </a:lnSpc>
              <a:spcBef>
                <a:spcPts val="0"/>
              </a:spcBef>
              <a:spcAft>
                <a:spcPts val="0"/>
              </a:spcAft>
              <a:buSzPts val="2000"/>
              <a:buNone/>
            </a:pPr>
            <a:r>
              <a:t/>
            </a:r>
            <a:endParaRPr sz="2000"/>
          </a:p>
          <a:p>
            <a:pPr indent="0" lvl="0" marL="228600" rtl="0" algn="l">
              <a:lnSpc>
                <a:spcPct val="108000"/>
              </a:lnSpc>
              <a:spcBef>
                <a:spcPts val="0"/>
              </a:spcBef>
              <a:spcAft>
                <a:spcPts val="0"/>
              </a:spcAft>
              <a:buSzPts val="20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g1e351c42066_0_89"/>
          <p:cNvSpPr txBox="1"/>
          <p:nvPr>
            <p:ph idx="4294967295" type="ctrTitle"/>
          </p:nvPr>
        </p:nvSpPr>
        <p:spPr>
          <a:xfrm>
            <a:off x="1524000" y="2662237"/>
            <a:ext cx="9144000" cy="7668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b="1" i="0" lang="fi-FI" sz="4400" u="none" cap="none" strike="noStrike">
                <a:solidFill>
                  <a:srgbClr val="161249"/>
                </a:solidFill>
                <a:latin typeface="Arial"/>
                <a:ea typeface="Arial"/>
                <a:cs typeface="Arial"/>
                <a:sym typeface="Arial"/>
              </a:rPr>
              <a:t>Lyhyesti Google Analytics 4:st</a:t>
            </a:r>
            <a:r>
              <a:rPr lang="fi-FI"/>
              <a:t>a</a:t>
            </a:r>
            <a:endParaRPr b="0" i="0" sz="3600" u="none" cap="none" strike="noStrike">
              <a:solidFill>
                <a:srgbClr val="16124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g1e351c42066_0_93"/>
          <p:cNvSpPr txBox="1"/>
          <p:nvPr>
            <p:ph type="title"/>
          </p:nvPr>
        </p:nvSpPr>
        <p:spPr>
          <a:xfrm>
            <a:off x="392022" y="277091"/>
            <a:ext cx="10515600" cy="951916"/>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Mikä on Google Analytics?</a:t>
            </a:r>
            <a:endParaRPr/>
          </a:p>
        </p:txBody>
      </p:sp>
      <p:sp>
        <p:nvSpPr>
          <p:cNvPr id="361" name="Google Shape;361;g1e351c42066_0_93"/>
          <p:cNvSpPr txBox="1"/>
          <p:nvPr>
            <p:ph idx="1" type="body"/>
          </p:nvPr>
        </p:nvSpPr>
        <p:spPr>
          <a:xfrm>
            <a:off x="461675" y="2994800"/>
            <a:ext cx="4266000" cy="3138600"/>
          </a:xfrm>
          <a:prstGeom prst="rect">
            <a:avLst/>
          </a:prstGeom>
          <a:noFill/>
          <a:ln>
            <a:noFill/>
          </a:ln>
        </p:spPr>
        <p:txBody>
          <a:bodyPr anchorCtr="0" anchor="t" bIns="45700" lIns="91425" spcFirstLastPara="1" rIns="91425" wrap="square" tIns="45700">
            <a:normAutofit/>
          </a:bodyPr>
          <a:lstStyle/>
          <a:p>
            <a:pPr indent="-216000" lvl="0" marL="216000" rtl="0" algn="l">
              <a:lnSpc>
                <a:spcPct val="100000"/>
              </a:lnSpc>
              <a:spcBef>
                <a:spcPts val="0"/>
              </a:spcBef>
              <a:spcAft>
                <a:spcPts val="0"/>
              </a:spcAft>
              <a:buClr>
                <a:schemeClr val="accent2"/>
              </a:buClr>
              <a:buSzPts val="2000"/>
              <a:buFont typeface="Arial"/>
              <a:buChar char="•"/>
            </a:pPr>
            <a:r>
              <a:rPr lang="fi-FI" sz="2000"/>
              <a:t>Verkkosivujen liikenne ja kävijämäärät</a:t>
            </a:r>
            <a:endParaRPr sz="2000"/>
          </a:p>
          <a:p>
            <a:pPr indent="-216000" lvl="0" marL="216000" rtl="0" algn="l">
              <a:lnSpc>
                <a:spcPct val="100000"/>
              </a:lnSpc>
              <a:spcBef>
                <a:spcPts val="0"/>
              </a:spcBef>
              <a:spcAft>
                <a:spcPts val="0"/>
              </a:spcAft>
              <a:buClr>
                <a:schemeClr val="accent2"/>
              </a:buClr>
              <a:buSzPts val="2000"/>
              <a:buFont typeface="Arial"/>
              <a:buChar char="•"/>
            </a:pPr>
            <a:r>
              <a:rPr lang="fi-FI" sz="2000"/>
              <a:t>Käyttäjien käyttäytyminen verkkosivustolla</a:t>
            </a:r>
            <a:endParaRPr sz="2000"/>
          </a:p>
          <a:p>
            <a:pPr indent="-216000" lvl="0" marL="216000" rtl="0" algn="l">
              <a:lnSpc>
                <a:spcPct val="100000"/>
              </a:lnSpc>
              <a:spcBef>
                <a:spcPts val="0"/>
              </a:spcBef>
              <a:spcAft>
                <a:spcPts val="0"/>
              </a:spcAft>
              <a:buClr>
                <a:schemeClr val="accent2"/>
              </a:buClr>
              <a:buSzPts val="2000"/>
              <a:buFont typeface="Arial"/>
              <a:buChar char="•"/>
            </a:pPr>
            <a:r>
              <a:rPr lang="fi-FI" sz="2000"/>
              <a:t>Verkkosivuston suorituskyky eri alustoilla</a:t>
            </a:r>
            <a:endParaRPr sz="2000"/>
          </a:p>
          <a:p>
            <a:pPr indent="-216000" lvl="0" marL="216000" rtl="0" algn="l">
              <a:lnSpc>
                <a:spcPct val="100000"/>
              </a:lnSpc>
              <a:spcBef>
                <a:spcPts val="0"/>
              </a:spcBef>
              <a:spcAft>
                <a:spcPts val="0"/>
              </a:spcAft>
              <a:buClr>
                <a:schemeClr val="accent2"/>
              </a:buClr>
              <a:buSzPts val="2000"/>
              <a:buFont typeface="Arial"/>
              <a:buChar char="•"/>
            </a:pPr>
            <a:r>
              <a:rPr lang="fi-FI" sz="2000"/>
              <a:t>Markkinointitoimien vaikutus verkkosivuston kävijöihin</a:t>
            </a:r>
            <a:endParaRPr sz="2000"/>
          </a:p>
          <a:p>
            <a:pPr indent="0" lvl="0" marL="0" rtl="0" algn="l">
              <a:lnSpc>
                <a:spcPct val="90000"/>
              </a:lnSpc>
              <a:spcBef>
                <a:spcPts val="1000"/>
              </a:spcBef>
              <a:spcAft>
                <a:spcPts val="0"/>
              </a:spcAft>
              <a:buSzPts val="2800"/>
              <a:buNone/>
            </a:pPr>
            <a:r>
              <a:t/>
            </a:r>
            <a:endParaRPr/>
          </a:p>
        </p:txBody>
      </p:sp>
      <p:pic>
        <p:nvPicPr>
          <p:cNvPr id="362" name="Google Shape;362;g1e351c42066_0_93"/>
          <p:cNvPicPr preferRelativeResize="0"/>
          <p:nvPr/>
        </p:nvPicPr>
        <p:blipFill rotWithShape="1">
          <a:blip r:embed="rId3">
            <a:alphaModFix/>
          </a:blip>
          <a:srcRect b="0" l="0" r="0" t="0"/>
          <a:stretch/>
        </p:blipFill>
        <p:spPr>
          <a:xfrm>
            <a:off x="4791452" y="2873482"/>
            <a:ext cx="7238799" cy="3573450"/>
          </a:xfrm>
          <a:prstGeom prst="rect">
            <a:avLst/>
          </a:prstGeom>
          <a:noFill/>
          <a:ln>
            <a:noFill/>
          </a:ln>
        </p:spPr>
      </p:pic>
      <p:sp>
        <p:nvSpPr>
          <p:cNvPr id="363" name="Google Shape;363;g1e351c42066_0_93"/>
          <p:cNvSpPr txBox="1"/>
          <p:nvPr/>
        </p:nvSpPr>
        <p:spPr>
          <a:xfrm>
            <a:off x="295563" y="1229007"/>
            <a:ext cx="11384100" cy="1282500"/>
          </a:xfrm>
          <a:prstGeom prst="rect">
            <a:avLst/>
          </a:prstGeom>
          <a:noFill/>
          <a:ln>
            <a:noFill/>
          </a:ln>
        </p:spPr>
        <p:txBody>
          <a:bodyPr anchorCtr="0" anchor="t" bIns="91425" lIns="91425" spcFirstLastPara="1" rIns="91425" wrap="square" tIns="91425">
            <a:spAutoFit/>
          </a:bodyPr>
          <a:lstStyle/>
          <a:p>
            <a:pPr indent="0" lvl="0" marL="180000" marR="0" rtl="0" algn="l">
              <a:lnSpc>
                <a:spcPct val="100000"/>
              </a:lnSpc>
              <a:spcBef>
                <a:spcPts val="0"/>
              </a:spcBef>
              <a:spcAft>
                <a:spcPts val="0"/>
              </a:spcAft>
              <a:buClr>
                <a:srgbClr val="000000"/>
              </a:buClr>
              <a:buSzPts val="2100"/>
              <a:buFont typeface="Arial"/>
              <a:buNone/>
            </a:pPr>
            <a:r>
              <a:rPr b="0" i="0" lang="fi-FI" sz="2100" u="none" cap="none" strike="noStrike">
                <a:solidFill>
                  <a:srgbClr val="161249"/>
                </a:solidFill>
                <a:latin typeface="Arial"/>
                <a:ea typeface="Arial"/>
                <a:cs typeface="Arial"/>
                <a:sym typeface="Arial"/>
              </a:rPr>
              <a:t>Google Analytics on Googlen tarjoama ilmainen web-analytiikkatyökalu, joka auttaa verkkosivustojen omistajia ja markkinoijia seuraamaan verkkosivustojensa suorituskykyä ja ymmärtämään kävijöiden käyttäytymistä.</a:t>
            </a:r>
            <a:endParaRPr b="0" i="0" sz="1400" u="none" cap="none" strike="noStrike">
              <a:solidFill>
                <a:srgbClr val="000000"/>
              </a:solidFill>
              <a:latin typeface="Arial"/>
              <a:ea typeface="Arial"/>
              <a:cs typeface="Arial"/>
              <a:sym typeface="Arial"/>
            </a:endParaRPr>
          </a:p>
          <a:p>
            <a:pPr indent="0" lvl="0" marL="180000" marR="0" rtl="0" algn="l">
              <a:lnSpc>
                <a:spcPct val="100000"/>
              </a:lnSpc>
              <a:spcBef>
                <a:spcPts val="1000"/>
              </a:spcBef>
              <a:spcAft>
                <a:spcPts val="0"/>
              </a:spcAft>
              <a:buClr>
                <a:srgbClr val="000000"/>
              </a:buClr>
              <a:buSzPts val="2100"/>
              <a:buFont typeface="Arial"/>
              <a:buNone/>
            </a:pPr>
            <a:r>
              <a:rPr b="0" i="0" lang="fi-FI" sz="2100" u="none" cap="none" strike="noStrike">
                <a:solidFill>
                  <a:srgbClr val="161249"/>
                </a:solidFill>
                <a:latin typeface="Arial"/>
                <a:ea typeface="Arial"/>
                <a:cs typeface="Arial"/>
                <a:sym typeface="Arial"/>
              </a:rPr>
              <a:t>Analyticsin avulla voit seurata esim. seuraavia asioita:</a:t>
            </a:r>
            <a:endParaRPr b="0" i="0" sz="700" u="none" cap="none" strike="noStrik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g1e351c42066_0_119"/>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Google Analytics Demo-tili</a:t>
            </a:r>
            <a:endParaRPr/>
          </a:p>
        </p:txBody>
      </p:sp>
      <p:sp>
        <p:nvSpPr>
          <p:cNvPr id="370" name="Google Shape;370;g1e351c42066_0_119"/>
          <p:cNvSpPr txBox="1"/>
          <p:nvPr>
            <p:ph idx="1" type="body"/>
          </p:nvPr>
        </p:nvSpPr>
        <p:spPr>
          <a:xfrm>
            <a:off x="838200" y="1832325"/>
            <a:ext cx="10515600" cy="38745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2800"/>
              <a:buNone/>
            </a:pPr>
            <a:r>
              <a:rPr lang="fi-FI"/>
              <a:t>Aloita Google Analytics 4:n oppiminen </a:t>
            </a:r>
            <a:r>
              <a:rPr lang="fi-FI" u="sng">
                <a:solidFill>
                  <a:schemeClr val="hlink"/>
                </a:solidFill>
                <a:hlinkClick r:id="rId3"/>
              </a:rPr>
              <a:t>Googlen demotilillä</a:t>
            </a:r>
            <a:r>
              <a:rPr lang="fi-FI"/>
              <a:t>: </a:t>
            </a:r>
            <a:endParaRPr/>
          </a:p>
          <a:p>
            <a:pPr indent="0" lvl="0" marL="457200" rtl="0" algn="l">
              <a:lnSpc>
                <a:spcPct val="90000"/>
              </a:lnSpc>
              <a:spcBef>
                <a:spcPts val="1000"/>
              </a:spcBef>
              <a:spcAft>
                <a:spcPts val="0"/>
              </a:spcAft>
              <a:buSzPts val="2800"/>
              <a:buNone/>
            </a:pPr>
            <a:r>
              <a:t/>
            </a:r>
            <a:endParaRPr sz="2100"/>
          </a:p>
          <a:p>
            <a:pPr indent="0" lvl="0" marL="457200" rtl="0" algn="l">
              <a:lnSpc>
                <a:spcPct val="90000"/>
              </a:lnSpc>
              <a:spcBef>
                <a:spcPts val="1000"/>
              </a:spcBef>
              <a:spcAft>
                <a:spcPts val="0"/>
              </a:spcAft>
              <a:buSzPts val="2800"/>
              <a:buNone/>
            </a:pPr>
            <a:r>
              <a:rPr lang="fi-FI" sz="2100"/>
              <a:t>"Google Analytics -demotili on täysin toimiva Google Analytics -tili, jota kuka tahansa Googlen käyttäjä voi käyttää. Se sisältää yhden Universal Analytics -ominaisuuden ja kaksi Google Analytics 4 -ominaisuutta. Demotili on erinomainen tapa tarkastella todellisia yritystietoja ja kokeilla Google Analyticsin ominaisuuksia."</a:t>
            </a:r>
            <a:endParaRPr sz="2100"/>
          </a:p>
          <a:p>
            <a:pPr indent="0" lvl="0" marL="457200" rtl="0" algn="l">
              <a:lnSpc>
                <a:spcPct val="90000"/>
              </a:lnSpc>
              <a:spcBef>
                <a:spcPts val="1000"/>
              </a:spcBef>
              <a:spcAft>
                <a:spcPts val="0"/>
              </a:spcAft>
              <a:buSzPts val="2800"/>
              <a:buNone/>
            </a:pPr>
            <a:r>
              <a:t/>
            </a:r>
            <a:endParaRPr sz="2100"/>
          </a:p>
        </p:txBody>
      </p:sp>
      <p:pic>
        <p:nvPicPr>
          <p:cNvPr id="371" name="Google Shape;371;g1e351c42066_0_119"/>
          <p:cNvPicPr preferRelativeResize="0"/>
          <p:nvPr/>
        </p:nvPicPr>
        <p:blipFill rotWithShape="1">
          <a:blip r:embed="rId4">
            <a:alphaModFix/>
          </a:blip>
          <a:srcRect b="0" l="0" r="0" t="0"/>
          <a:stretch/>
        </p:blipFill>
        <p:spPr>
          <a:xfrm>
            <a:off x="1047237" y="4499738"/>
            <a:ext cx="6230793" cy="853075"/>
          </a:xfrm>
          <a:prstGeom prst="rect">
            <a:avLst/>
          </a:prstGeom>
          <a:noFill/>
          <a:ln>
            <a:noFill/>
          </a:ln>
        </p:spPr>
      </p:pic>
      <p:sp>
        <p:nvSpPr>
          <p:cNvPr id="372" name="Google Shape;372;g1e351c42066_0_119"/>
          <p:cNvSpPr txBox="1"/>
          <p:nvPr/>
        </p:nvSpPr>
        <p:spPr>
          <a:xfrm>
            <a:off x="4514525" y="5989575"/>
            <a:ext cx="74646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fi-FI" u="sng">
                <a:solidFill>
                  <a:schemeClr val="hlink"/>
                </a:solidFill>
                <a:hlinkClick r:id="rId5"/>
              </a:rPr>
              <a:t>https://support.google.com/analytics/answer/6367342#zippy=%2Csis%C3%A4llys</a:t>
            </a:r>
            <a:endParaRPr/>
          </a:p>
          <a:p>
            <a:pPr indent="0" lvl="0" marL="0" rtl="0" algn="l">
              <a:spcBef>
                <a:spcPts val="0"/>
              </a:spcBef>
              <a:spcAft>
                <a:spcPts val="0"/>
              </a:spcAft>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g2adc5d91cec_0_0"/>
          <p:cNvSpPr txBox="1"/>
          <p:nvPr>
            <p:ph idx="1" type="body"/>
          </p:nvPr>
        </p:nvSpPr>
        <p:spPr>
          <a:xfrm>
            <a:off x="838200" y="1611991"/>
            <a:ext cx="10515600" cy="4443300"/>
          </a:xfrm>
          <a:prstGeom prst="rect">
            <a:avLst/>
          </a:prstGeom>
        </p:spPr>
        <p:txBody>
          <a:bodyPr anchorCtr="0" anchor="t" bIns="45700" lIns="91425" spcFirstLastPara="1" rIns="91425" wrap="square" tIns="45700">
            <a:normAutofit fontScale="92500" lnSpcReduction="10000"/>
          </a:bodyPr>
          <a:lstStyle/>
          <a:p>
            <a:pPr indent="0" lvl="0" marL="0" rtl="0" algn="l">
              <a:spcBef>
                <a:spcPts val="1000"/>
              </a:spcBef>
              <a:spcAft>
                <a:spcPts val="0"/>
              </a:spcAft>
              <a:buClr>
                <a:schemeClr val="dk1"/>
              </a:buClr>
              <a:buSzPct val="40740"/>
              <a:buFont typeface="Arial"/>
              <a:buNone/>
            </a:pPr>
            <a:r>
              <a:rPr lang="fi-FI" sz="2700"/>
              <a:t>DEMS-materiaalin tavoitteena on parantaa digitaalisen markkinoinnin taitoja korkea-asteen koulutuksessa ja ymmärtää organisaatioiden keskeiset tarpeet. Käytettävissäsi on laajat diasarjat, joissa on luokkatehtäviä ja -aktiviteetteja sekä yksityiskohtaiset käyttöohjeet opettajalle. </a:t>
            </a:r>
            <a:endParaRPr sz="2700"/>
          </a:p>
          <a:p>
            <a:pPr indent="0" lvl="0" marL="0" rtl="0" algn="l">
              <a:spcBef>
                <a:spcPts val="1000"/>
              </a:spcBef>
              <a:spcAft>
                <a:spcPts val="0"/>
              </a:spcAft>
              <a:buNone/>
            </a:pPr>
            <a:r>
              <a:t/>
            </a:r>
            <a:endParaRPr sz="2700"/>
          </a:p>
          <a:p>
            <a:pPr indent="0" lvl="0" marL="0" rtl="0" algn="l">
              <a:spcBef>
                <a:spcPts val="1000"/>
              </a:spcBef>
              <a:spcAft>
                <a:spcPts val="0"/>
              </a:spcAft>
              <a:buClr>
                <a:schemeClr val="dk1"/>
              </a:buClr>
              <a:buSzPct val="40740"/>
              <a:buFont typeface="Arial"/>
              <a:buNone/>
            </a:pPr>
            <a:r>
              <a:rPr lang="fi-FI" sz="2700"/>
              <a:t>Huomautus: Materiaali sisältää internetistä haettuja sisältöjä ja kuvioita, joten siihen voi tulla muutoksia. Lähteet on ilmoitettu reilun käytön sääntöjen mukaisesti. Kustantajan vastuu rajoittuu alkuperäiseen aineistoon, joka on tallennettu osoitteeseen www.dems.pro.  Kaikki aineisto on tuotettu vapaaseen käyttöön ja Erasmus+:n osarahoittamana. Euroopan komissio ei vastaa julkaisun sisällöstä.</a:t>
            </a:r>
            <a:endParaRPr sz="2700"/>
          </a:p>
          <a:p>
            <a:pPr indent="0" lvl="0" marL="0" rtl="0" algn="l">
              <a:spcBef>
                <a:spcPts val="1000"/>
              </a:spcBef>
              <a:spcAft>
                <a:spcPts val="0"/>
              </a:spcAft>
              <a:buNone/>
            </a:pPr>
            <a:r>
              <a:t/>
            </a:r>
            <a:endParaRPr sz="2700"/>
          </a:p>
        </p:txBody>
      </p:sp>
      <p:sp>
        <p:nvSpPr>
          <p:cNvPr id="378" name="Google Shape;378;g2adc5d91cec_0_0"/>
          <p:cNvSpPr txBox="1"/>
          <p:nvPr>
            <p:ph type="title"/>
          </p:nvPr>
        </p:nvSpPr>
        <p:spPr>
          <a:xfrm>
            <a:off x="838200" y="365125"/>
            <a:ext cx="10515600" cy="790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Vastuuvapauslauseke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2023-01-25T13:34:01Z</dcterms:created>
  <dc:creator>Luukka Timo</dc:creator>
</cp:coreProperties>
</file>