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869">
          <p15:clr>
            <a:srgbClr val="A4A3A4"/>
          </p15:clr>
        </p15:guide>
      </p15:sldGuideLst>
    </p:ext>
    <p:ext uri="GoogleSlidesCustomDataVersion2">
      <go:slidesCustomData xmlns:go="http://customooxmlschemas.google.com/" r:id="rId45" roundtripDataSignature="AMtx7mhVtTZK2FczKW8+JOelQ0WmRQL6P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869"/>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Calibri"/>
              <a:buNone/>
            </a:pPr>
            <a:fld id="{00000000-1234-1234-1234-123412341234}" type="slidenum">
              <a:rPr b="0" i="0" lang="fi-FI"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6" name="Google Shape;17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2" name="Google Shape;18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8" name="Google Shape;18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200"/>
              <a:buFont typeface="Calibri"/>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24ce123e147_1_7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4" name="Google Shape;194;g24ce123e147_1_7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Hakukoneoptimointi on tärkeää yrityksille ja verkkosivustojen omistajille, jotka haluavat parantaa verkkonäkyvyyttään, houkutella kohdennettua liikennettä, rakentaa uskottavuutta ja viime kädessä edistää liiketoiminnan kasvua.</a:t>
            </a:r>
            <a:endParaRPr/>
          </a:p>
        </p:txBody>
      </p:sp>
      <p:sp>
        <p:nvSpPr>
          <p:cNvPr id="195" name="Google Shape;195;g24ce123e147_1_7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g1e3465f16fc_1_11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1" name="Google Shape;201;g1e3465f16fc_1_1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1e3465f16fc_1_1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6" name="Google Shape;206;g1e3465f16fc_1_10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Syvennä SEO-tietämystäsi tämän moduulin SEO-materiaalien avulla: 2.1-2.7.</a:t>
            </a:r>
            <a:endParaRPr/>
          </a:p>
        </p:txBody>
      </p:sp>
      <p:sp>
        <p:nvSpPr>
          <p:cNvPr id="207" name="Google Shape;207;g1e3465f16fc_1_10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1e3465f16fc_1_1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3" name="Google Shape;213;g1e3465f16fc_1_1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Lue lisää sisältömarkkinoinnista moduulista 3 ja PPC-kampanjoista moduulista 4.</a:t>
            </a:r>
            <a:endParaRPr/>
          </a:p>
        </p:txBody>
      </p:sp>
      <p:sp>
        <p:nvSpPr>
          <p:cNvPr id="214" name="Google Shape;214;g1e3465f16fc_1_12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1e3465f16fc_1_1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0" name="Google Shape;220;g1e3465f16fc_1_12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Myyntisuppilo tai ostosuppilo on käsite, joka kuvaa asiakkaan matkaa tietoisuuden alkuvaiheesta lopulliseen ostopäätökseen. Se on malli, jota markkinoijat käyttävät ymmärtääkseen ja analysoidakseen vaiheita, jotka kuluttaja käy läpi ennen ostopäätöksen tekemistä. Lue lisää moduulista 3.</a:t>
            </a:r>
            <a:endParaRPr/>
          </a:p>
        </p:txBody>
      </p:sp>
      <p:sp>
        <p:nvSpPr>
          <p:cNvPr id="221" name="Google Shape;221;g1e3465f16fc_1_12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g1e3465f16fc_1_1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7" name="Google Shape;227;g1e3465f16fc_1_13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8" name="Google Shape;228;g1e3465f16fc_1_13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1e3465f16fc_1_1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4" name="Google Shape;234;g1e3465f16fc_1_14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5" name="Google Shape;235;g1e3465f16fc_1_14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1e3465f16fc_1_1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1" name="Google Shape;241;g1e3465f16fc_1_15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2" name="Google Shape;242;g1e3465f16fc_1_15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24ce123e147_1_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8" name="Google Shape;248;g24ce123e147_1_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9" name="Google Shape;249;g24ce123e147_1_2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24ce123e147_1_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4" name="Google Shape;254;g24ce123e147_1_3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5" name="Google Shape;255;g24ce123e147_1_3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24ce123e147_1_8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1" name="Google Shape;261;g24ce123e147_1_8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2" name="Google Shape;262;g24ce123e147_1_8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2ad2ec311dd_0_1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8" name="Google Shape;268;g2ad2ec311dd_0_14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9" name="Google Shape;269;g2ad2ec311dd_0_14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4ce123e147_1_9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5" name="Google Shape;275;g24ce123e147_1_9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6" name="Google Shape;276;g24ce123e147_1_9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g2ad2ec311dd_0_1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2" name="Google Shape;282;g2ad2ec311dd_0_14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3" name="Google Shape;283;g2ad2ec311dd_0_14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24ce123e147_1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9" name="Google Shape;289;g24ce123e147_1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24ce123e147_1_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4" name="Google Shape;294;g24ce123e147_1_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Sisältö on ratkaisevan tärkeää kävijöiden houkuttelemiseksi, sitouttamiseksi ja muuntamiseksi verkkosivustollasi. Se auttaa luomaan brändisi auktoriteettia, rakentamaan suhteita yleisöösi ja edistämään liiketoiminnan kasvua.</a:t>
            </a:r>
            <a:endParaRPr/>
          </a:p>
        </p:txBody>
      </p:sp>
      <p:sp>
        <p:nvSpPr>
          <p:cNvPr id="295" name="Google Shape;295;g24ce123e147_1_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24ce123e147_1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1" name="Google Shape;301;g24ce123e147_1_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2" name="Google Shape;302;g24ce123e147_1_1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g24ce123e147_1_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08" name="Google Shape;308;g24ce123e147_1_1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9" name="Google Shape;309;g24ce123e147_1_16: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g24ce123e147_1_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5" name="Google Shape;315;g24ce123e147_1_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g24ce123e147_1_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0" name="Google Shape;320;g24ce123e147_1_4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Lue lisää sisällön suunnittelusta ja esim. tavoitteista moduulista 3. Sisältömarkkinointi &amp; sosiaalinen media, osa. 6.</a:t>
            </a:r>
            <a:endParaRPr/>
          </a:p>
        </p:txBody>
      </p:sp>
      <p:sp>
        <p:nvSpPr>
          <p:cNvPr id="321" name="Google Shape;321;g24ce123e147_1_4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g24ce123e147_1_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7" name="Google Shape;327;g24ce123e147_1_5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Lue lisää sisältömarkkinoinnista moduulista 3., tämä on vain yleiskatsaus!</a:t>
            </a:r>
            <a:endParaRPr/>
          </a:p>
        </p:txBody>
      </p:sp>
      <p:sp>
        <p:nvSpPr>
          <p:cNvPr id="328" name="Google Shape;328;g24ce123e147_1_5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24ce123e147_1_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4" name="Google Shape;334;g24ce123e147_1_5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fi-FI"/>
              <a:t>Sosiaalisen median integraatiot auttavat edistämään sosiaalista sitoutumista ja käyttäjien luomia keskusteluja.</a:t>
            </a:r>
            <a:endParaRPr/>
          </a:p>
        </p:txBody>
      </p:sp>
      <p:sp>
        <p:nvSpPr>
          <p:cNvPr id="335" name="Google Shape;335;g24ce123e147_1_5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24ce123e147_1_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1" name="Google Shape;341;g24ce123e147_1_6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2" name="Google Shape;342;g24ce123e147_1_6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24ce123e147_1_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8" name="Google Shape;348;g24ce123e147_1_2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9" name="Google Shape;349;g24ce123e147_1_2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g1e3465f16fc_1_15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5" name="Google Shape;355;g1e3465f16fc_1_1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g1e3465f16fc_1_1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0" name="Google Shape;360;g1e3465f16fc_1_16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1" name="Google Shape;361;g1e3465f16fc_1_16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chemeClr val="dk1"/>
              </a:buClr>
              <a:buSzPts val="1200"/>
              <a:buFont typeface="Calibri"/>
              <a:buNone/>
            </a:pPr>
            <a:fld id="{00000000-1234-1234-1234-123412341234}" type="slidenum">
              <a:rPr lang="fi-FI"/>
              <a:t>‹#›</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1e3465f16fc_1_16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7" name="Google Shape;367;g1e3465f16fc_1_16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8" name="Google Shape;368;g1e3465f16fc_1_16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g1e3465f16fc_1_17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7" name="Google Shape;377;g1e3465f16fc_1_17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100"/>
              <a:buFont typeface="Arial"/>
              <a:buNone/>
            </a:pPr>
            <a:r>
              <a:rPr lang="fi-FI"/>
              <a:t>Avainsanojen täyttämisellä tarkoitetaan käytäntöä, jossa verkkosivun tai verkkosivuston sisältö täytetään liiallisella määrällä avainsanoja tai lauseita, jotta hakukoneiden sijoituksia voitaisiin manipuloida. Avainsanojen täyttäminen oli yleinen taktiikka, jota käytettiin hakukoneoptimoinnin (SEO) alkuvaiheen strategioissa, joilla pyrittiin lisäämään verkkosivun näkyvyyttä hakutuloksissa sisällyttämällä siihen runsaasti avainsanoja. Hakukoneet ovat kuitenkin kehittyneet ja kehittyneet, ja ne rankaisevat nykyään verkkosivuja, jotka käyttävät keyword stuffingia.</a:t>
            </a:r>
            <a:endParaRPr/>
          </a:p>
          <a:p>
            <a:pPr indent="0" lvl="0" marL="0" rtl="0" algn="l">
              <a:lnSpc>
                <a:spcPct val="100000"/>
              </a:lnSpc>
              <a:spcBef>
                <a:spcPts val="0"/>
              </a:spcBef>
              <a:spcAft>
                <a:spcPts val="0"/>
              </a:spcAft>
              <a:buSzPts val="1400"/>
              <a:buNone/>
            </a:pPr>
            <a:r>
              <a:t/>
            </a:r>
            <a:endParaRPr/>
          </a:p>
        </p:txBody>
      </p:sp>
      <p:sp>
        <p:nvSpPr>
          <p:cNvPr id="378" name="Google Shape;378;g1e3465f16fc_1_17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g1e3465f16fc_1_19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7" name="Google Shape;387;g1e3465f16fc_1_19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8" name="Google Shape;388;g1e3465f16fc_1_19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g1e3465f16fc_1_2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8" name="Google Shape;398;g1e3465f16fc_1_20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9" name="Google Shape;399;g1e3465f16fc_1_20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1e3465f16fc_1_2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05" name="Google Shape;405;g1e3465f16fc_1_2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6" name="Google Shape;406;g1e3465f16fc_1_22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g1e3465f16fc_1_2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4" name="Google Shape;414;g1e3465f16fc_1_2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5" name="Google Shape;415;g1e3465f16fc_1_23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g1e3465f16fc_1_2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1" name="Google Shape;421;g1e3465f16fc_1_24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2" name="Google Shape;422;g1e3465f16fc_1_245: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g1e3465f16fc_1_2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9" name="Google Shape;429;g1e3465f16fc_1_26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0" name="Google Shape;430;g1e3465f16fc_1_26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g1e3465f16fc_1_26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36" name="Google Shape;436;g1e3465f16fc_1_26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7" name="Google Shape;437;g1e3465f16fc_1_26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fi-FI"/>
              <a:t>‹#›</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g2ad2ec311d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3" name="Google Shape;443;g2ad2ec311dd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11.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jpg"/><Relationship Id="rId3" Type="http://schemas.openxmlformats.org/officeDocument/2006/relationships/image" Target="../media/image1.png"/><Relationship Id="rId4" Type="http://schemas.openxmlformats.org/officeDocument/2006/relationships/image" Target="../media/image3.png"/><Relationship Id="rId5" Type="http://schemas.openxmlformats.org/officeDocument/2006/relationships/image" Target="../media/image9.jpg"/><Relationship Id="rId6" Type="http://schemas.openxmlformats.org/officeDocument/2006/relationships/image" Target="../media/image14.png"/><Relationship Id="rId7" Type="http://schemas.openxmlformats.org/officeDocument/2006/relationships/image" Target="../media/image24.png"/><Relationship Id="rId8"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 Id="rId3" Type="http://schemas.openxmlformats.org/officeDocument/2006/relationships/image" Target="../media/image9.jpg"/><Relationship Id="rId4" Type="http://schemas.openxmlformats.org/officeDocument/2006/relationships/image" Target="../media/image14.png"/><Relationship Id="rId5" Type="http://schemas.openxmlformats.org/officeDocument/2006/relationships/image" Target="../media/image24.png"/><Relationship Id="rId6" Type="http://schemas.openxmlformats.org/officeDocument/2006/relationships/image" Target="../media/image3.png"/><Relationship Id="rId7" Type="http://schemas.openxmlformats.org/officeDocument/2006/relationships/image" Target="../media/image7.png"/><Relationship Id="rId8"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 Id="rId3" Type="http://schemas.openxmlformats.org/officeDocument/2006/relationships/image" Target="../media/image3.png"/><Relationship Id="rId4" Type="http://schemas.openxmlformats.org/officeDocument/2006/relationships/image" Target="../media/image7.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11.png"/><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7.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6.jpg"/><Relationship Id="rId3" Type="http://schemas.openxmlformats.org/officeDocument/2006/relationships/image" Target="../media/image9.jpg"/><Relationship Id="rId4" Type="http://schemas.openxmlformats.org/officeDocument/2006/relationships/image" Target="../media/image14.png"/><Relationship Id="rId5" Type="http://schemas.openxmlformats.org/officeDocument/2006/relationships/image" Target="../media/image24.png"/><Relationship Id="rId6" Type="http://schemas.openxmlformats.org/officeDocument/2006/relationships/image" Target="../media/image7.png"/><Relationship Id="rId7" Type="http://schemas.openxmlformats.org/officeDocument/2006/relationships/image" Target="../media/image2.png"/><Relationship Id="rId8"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9.jpg"/><Relationship Id="rId4" Type="http://schemas.openxmlformats.org/officeDocument/2006/relationships/image" Target="../media/image14.png"/><Relationship Id="rId5" Type="http://schemas.openxmlformats.org/officeDocument/2006/relationships/image" Target="../media/image24.png"/><Relationship Id="rId6" Type="http://schemas.openxmlformats.org/officeDocument/2006/relationships/image" Target="../media/image7.png"/><Relationship Id="rId7" Type="http://schemas.openxmlformats.org/officeDocument/2006/relationships/image" Target="../media/image2.png"/><Relationship Id="rId8"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6.jpg"/><Relationship Id="rId3" Type="http://schemas.openxmlformats.org/officeDocument/2006/relationships/image" Target="../media/image9.jpg"/><Relationship Id="rId4" Type="http://schemas.openxmlformats.org/officeDocument/2006/relationships/image" Target="../media/image14.png"/><Relationship Id="rId5" Type="http://schemas.openxmlformats.org/officeDocument/2006/relationships/image" Target="../media/image24.png"/><Relationship Id="rId6" Type="http://schemas.openxmlformats.org/officeDocument/2006/relationships/image" Target="../media/image7.png"/><Relationship Id="rId7" Type="http://schemas.openxmlformats.org/officeDocument/2006/relationships/image" Target="../media/image2.png"/><Relationship Id="rId8"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png"/><Relationship Id="rId3" Type="http://schemas.openxmlformats.org/officeDocument/2006/relationships/image" Target="../media/image7.png"/><Relationship Id="rId4" Type="http://schemas.openxmlformats.org/officeDocument/2006/relationships/image" Target="../media/image11.png"/><Relationship Id="rId5"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11.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11.png"/><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11.png"/><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9.jpg"/><Relationship Id="rId4" Type="http://schemas.openxmlformats.org/officeDocument/2006/relationships/image" Target="../media/image14.png"/><Relationship Id="rId5" Type="http://schemas.openxmlformats.org/officeDocument/2006/relationships/image" Target="../media/image24.png"/><Relationship Id="rId6" Type="http://schemas.openxmlformats.org/officeDocument/2006/relationships/image" Target="../media/image7.png"/><Relationship Id="rId7" Type="http://schemas.openxmlformats.org/officeDocument/2006/relationships/image" Target="../media/image2.png"/><Relationship Id="rId8"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type="obj">
  <p:cSld name="OBJECT">
    <p:spTree>
      <p:nvGrpSpPr>
        <p:cNvPr id="12" name="Shape 12"/>
        <p:cNvGrpSpPr/>
        <p:nvPr/>
      </p:nvGrpSpPr>
      <p:grpSpPr>
        <a:xfrm>
          <a:off x="0" y="0"/>
          <a:ext cx="0" cy="0"/>
          <a:chOff x="0" y="0"/>
          <a:chExt cx="0" cy="0"/>
        </a:xfrm>
      </p:grpSpPr>
      <p:pic>
        <p:nvPicPr>
          <p:cNvPr id="13" name="Google Shape;13;p67"/>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sp>
        <p:nvSpPr>
          <p:cNvPr id="14" name="Google Shape;14;p6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 name="Google Shape;15;p67"/>
          <p:cNvSpPr txBox="1"/>
          <p:nvPr>
            <p:ph idx="1" type="body"/>
          </p:nvPr>
        </p:nvSpPr>
        <p:spPr>
          <a:xfrm>
            <a:off x="838200" y="1825625"/>
            <a:ext cx="10515600" cy="3874531"/>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6" name="Google Shape;16;p67"/>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7" name="Google Shape;17;p67"/>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18" name="Shape 18"/>
        <p:cNvGrpSpPr/>
        <p:nvPr/>
      </p:nvGrpSpPr>
      <p:grpSpPr>
        <a:xfrm>
          <a:off x="0" y="0"/>
          <a:ext cx="0" cy="0"/>
          <a:chOff x="0" y="0"/>
          <a:chExt cx="0" cy="0"/>
        </a:xfrm>
      </p:grpSpPr>
      <p:sp>
        <p:nvSpPr>
          <p:cNvPr id="19" name="Google Shape;19;p66"/>
          <p:cNvSpPr txBox="1"/>
          <p:nvPr>
            <p:ph type="ctrTitle"/>
          </p:nvPr>
        </p:nvSpPr>
        <p:spPr>
          <a:xfrm>
            <a:off x="851519" y="2656924"/>
            <a:ext cx="7945211" cy="2512558"/>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7200"/>
              <a:buFont typeface="Arial"/>
              <a:buNone/>
              <a:defRPr b="1" i="0" sz="720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20" name="Google Shape;20;p66"/>
          <p:cNvCxnSpPr/>
          <p:nvPr/>
        </p:nvCxnSpPr>
        <p:spPr>
          <a:xfrm rot="10800000">
            <a:off x="851519" y="2074271"/>
            <a:ext cx="576228" cy="0"/>
          </a:xfrm>
          <a:prstGeom prst="straightConnector1">
            <a:avLst/>
          </a:prstGeom>
          <a:noFill/>
          <a:ln cap="flat" cmpd="sng" w="15875">
            <a:solidFill>
              <a:srgbClr val="11AA81"/>
            </a:solidFill>
            <a:prstDash val="solid"/>
            <a:miter lim="800000"/>
            <a:headEnd len="sm" w="sm" type="none"/>
            <a:tailEnd len="sm" w="sm" type="none"/>
          </a:ln>
        </p:spPr>
      </p:cxnSp>
      <p:pic>
        <p:nvPicPr>
          <p:cNvPr id="21" name="Google Shape;21;p66"/>
          <p:cNvPicPr preferRelativeResize="0"/>
          <p:nvPr/>
        </p:nvPicPr>
        <p:blipFill rotWithShape="1">
          <a:blip r:embed="rId3">
            <a:alphaModFix/>
          </a:blip>
          <a:srcRect b="2265" l="0" r="0" t="2266"/>
          <a:stretch/>
        </p:blipFill>
        <p:spPr>
          <a:xfrm>
            <a:off x="627999" y="623199"/>
            <a:ext cx="2958477" cy="1098780"/>
          </a:xfrm>
          <a:prstGeom prst="rect">
            <a:avLst/>
          </a:prstGeom>
          <a:noFill/>
          <a:ln>
            <a:noFill/>
          </a:ln>
        </p:spPr>
      </p:pic>
      <p:sp>
        <p:nvSpPr>
          <p:cNvPr id="22" name="Google Shape;22;p66"/>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3" name="Google Shape;23;p66"/>
          <p:cNvPicPr preferRelativeResize="0"/>
          <p:nvPr/>
        </p:nvPicPr>
        <p:blipFill rotWithShape="1">
          <a:blip r:embed="rId4">
            <a:alphaModFix/>
          </a:blip>
          <a:srcRect b="0" l="3024" r="3022" t="0"/>
          <a:stretch/>
        </p:blipFill>
        <p:spPr>
          <a:xfrm>
            <a:off x="433192" y="6037499"/>
            <a:ext cx="2650539" cy="586800"/>
          </a:xfrm>
          <a:prstGeom prst="rect">
            <a:avLst/>
          </a:prstGeom>
          <a:noFill/>
          <a:ln>
            <a:noFill/>
          </a:ln>
        </p:spPr>
      </p:pic>
      <p:pic>
        <p:nvPicPr>
          <p:cNvPr id="24" name="Google Shape;24;p66"/>
          <p:cNvPicPr preferRelativeResize="0"/>
          <p:nvPr/>
        </p:nvPicPr>
        <p:blipFill rotWithShape="1">
          <a:blip r:embed="rId5">
            <a:alphaModFix/>
          </a:blip>
          <a:srcRect b="0" l="0" r="0" t="0"/>
          <a:stretch/>
        </p:blipFill>
        <p:spPr>
          <a:xfrm>
            <a:off x="6096000" y="5914443"/>
            <a:ext cx="1033876" cy="730176"/>
          </a:xfrm>
          <a:prstGeom prst="rect">
            <a:avLst/>
          </a:prstGeom>
          <a:noFill/>
          <a:ln>
            <a:noFill/>
          </a:ln>
        </p:spPr>
      </p:pic>
      <p:pic>
        <p:nvPicPr>
          <p:cNvPr id="25" name="Google Shape;25;p66"/>
          <p:cNvPicPr preferRelativeResize="0"/>
          <p:nvPr/>
        </p:nvPicPr>
        <p:blipFill rotWithShape="1">
          <a:blip r:embed="rId6">
            <a:alphaModFix/>
          </a:blip>
          <a:srcRect b="0" l="0" r="0" t="0"/>
          <a:stretch/>
        </p:blipFill>
        <p:spPr>
          <a:xfrm>
            <a:off x="7429699" y="6075795"/>
            <a:ext cx="1144197" cy="470598"/>
          </a:xfrm>
          <a:prstGeom prst="rect">
            <a:avLst/>
          </a:prstGeom>
          <a:noFill/>
          <a:ln>
            <a:noFill/>
          </a:ln>
        </p:spPr>
      </p:pic>
      <p:pic>
        <p:nvPicPr>
          <p:cNvPr id="26" name="Google Shape;26;p66"/>
          <p:cNvPicPr preferRelativeResize="0"/>
          <p:nvPr/>
        </p:nvPicPr>
        <p:blipFill rotWithShape="1">
          <a:blip r:embed="rId7">
            <a:alphaModFix/>
          </a:blip>
          <a:srcRect b="0" l="0" r="0" t="0"/>
          <a:stretch/>
        </p:blipFill>
        <p:spPr>
          <a:xfrm>
            <a:off x="8967215" y="6079989"/>
            <a:ext cx="1127044" cy="494549"/>
          </a:xfrm>
          <a:prstGeom prst="rect">
            <a:avLst/>
          </a:prstGeom>
          <a:noFill/>
          <a:ln>
            <a:noFill/>
          </a:ln>
        </p:spPr>
      </p:pic>
      <p:pic>
        <p:nvPicPr>
          <p:cNvPr id="27" name="Google Shape;27;p66"/>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28" name="Shape 28"/>
        <p:cNvGrpSpPr/>
        <p:nvPr/>
      </p:nvGrpSpPr>
      <p:grpSpPr>
        <a:xfrm>
          <a:off x="0" y="0"/>
          <a:ext cx="0" cy="0"/>
          <a:chOff x="0" y="0"/>
          <a:chExt cx="0" cy="0"/>
        </a:xfrm>
      </p:grpSpPr>
      <p:sp>
        <p:nvSpPr>
          <p:cNvPr id="29" name="Google Shape;29;p68"/>
          <p:cNvSpPr txBox="1"/>
          <p:nvPr>
            <p:ph type="title"/>
          </p:nvPr>
        </p:nvSpPr>
        <p:spPr>
          <a:xfrm>
            <a:off x="838200" y="910533"/>
            <a:ext cx="3817620" cy="1844608"/>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68"/>
          <p:cNvSpPr txBox="1"/>
          <p:nvPr>
            <p:ph idx="1" type="body"/>
          </p:nvPr>
        </p:nvSpPr>
        <p:spPr>
          <a:xfrm>
            <a:off x="5311235" y="910532"/>
            <a:ext cx="6141710" cy="1484509"/>
          </a:xfrm>
          <a:prstGeom prst="rect">
            <a:avLst/>
          </a:prstGeom>
          <a:noFill/>
          <a:ln>
            <a:noFill/>
          </a:ln>
        </p:spPr>
        <p:txBody>
          <a:bodyPr anchorCtr="0" anchor="t" bIns="45700" lIns="91425" spcFirstLastPara="1" rIns="91425" wrap="square" tIns="45700">
            <a:spAutoFit/>
          </a:bodyPr>
          <a:lstStyle>
            <a:lvl1pPr indent="-355600" lvl="0" marL="457200" algn="l">
              <a:lnSpc>
                <a:spcPct val="90000"/>
              </a:lnSpc>
              <a:spcBef>
                <a:spcPts val="1000"/>
              </a:spcBef>
              <a:spcAft>
                <a:spcPts val="0"/>
              </a:spcAft>
              <a:buClr>
                <a:schemeClr val="lt1"/>
              </a:buClr>
              <a:buSzPts val="2000"/>
              <a:buFont typeface="Calibri"/>
              <a:buAutoNum type="arabicPeriod"/>
              <a:defRPr b="0" sz="2000">
                <a:solidFill>
                  <a:schemeClr val="lt1"/>
                </a:solidFill>
                <a:latin typeface="Arial"/>
                <a:ea typeface="Arial"/>
                <a:cs typeface="Arial"/>
                <a:sym typeface="Arial"/>
              </a:defRPr>
            </a:lvl1pPr>
            <a:lvl2pPr indent="-342900" lvl="1" marL="9144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indent="-330200" lvl="2" marL="13716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indent="-317500" lvl="3" marL="18288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indent="-317500" lvl="4" marL="22860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68"/>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32" name="Google Shape;32;p68"/>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33" name="Google Shape;33;p68"/>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34" name="Google Shape;34;p68"/>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35" name="Google Shape;35;p68"/>
          <p:cNvPicPr preferRelativeResize="0"/>
          <p:nvPr/>
        </p:nvPicPr>
        <p:blipFill rotWithShape="1">
          <a:blip r:embed="rId6">
            <a:alphaModFix/>
          </a:blip>
          <a:srcRect b="0" l="3024" r="3022" t="0"/>
          <a:stretch/>
        </p:blipFill>
        <p:spPr>
          <a:xfrm>
            <a:off x="2263455" y="6037499"/>
            <a:ext cx="2650539" cy="586800"/>
          </a:xfrm>
          <a:prstGeom prst="rect">
            <a:avLst/>
          </a:prstGeom>
          <a:noFill/>
          <a:ln>
            <a:noFill/>
          </a:ln>
        </p:spPr>
      </p:pic>
      <p:pic>
        <p:nvPicPr>
          <p:cNvPr id="36" name="Google Shape;36;p68"/>
          <p:cNvPicPr preferRelativeResize="0"/>
          <p:nvPr/>
        </p:nvPicPr>
        <p:blipFill rotWithShape="1">
          <a:blip r:embed="rId7">
            <a:alphaModFix/>
          </a:blip>
          <a:srcRect b="0" l="0" r="63278" t="0"/>
          <a:stretch/>
        </p:blipFill>
        <p:spPr>
          <a:xfrm>
            <a:off x="282249" y="6005287"/>
            <a:ext cx="1698957" cy="651223"/>
          </a:xfrm>
          <a:prstGeom prst="rect">
            <a:avLst/>
          </a:prstGeom>
          <a:noFill/>
          <a:ln>
            <a:noFill/>
          </a:ln>
        </p:spPr>
      </p:pic>
      <p:cxnSp>
        <p:nvCxnSpPr>
          <p:cNvPr id="37" name="Google Shape;37;p68"/>
          <p:cNvCxnSpPr/>
          <p:nvPr/>
        </p:nvCxnSpPr>
        <p:spPr>
          <a:xfrm rot="10800000">
            <a:off x="4977749" y="916442"/>
            <a:ext cx="0" cy="4067038"/>
          </a:xfrm>
          <a:prstGeom prst="straightConnector1">
            <a:avLst/>
          </a:prstGeom>
          <a:noFill/>
          <a:ln cap="flat" cmpd="sng" w="15875">
            <a:solidFill>
              <a:srgbClr val="11AA81"/>
            </a:solidFill>
            <a:prstDash val="solid"/>
            <a:miter lim="800000"/>
            <a:headEnd len="sm" w="sm" type="none"/>
            <a:tailEnd len="sm" w="sm" type="none"/>
          </a:ln>
        </p:spPr>
      </p:cxnSp>
      <p:pic>
        <p:nvPicPr>
          <p:cNvPr id="38" name="Google Shape;38;p68"/>
          <p:cNvPicPr preferRelativeResize="0"/>
          <p:nvPr/>
        </p:nvPicPr>
        <p:blipFill rotWithShape="1">
          <a:blip r:embed="rId8">
            <a:alphaModFix/>
          </a:blip>
          <a:srcRect b="0" l="0" r="0" t="0"/>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39" name="Shape 39"/>
        <p:cNvGrpSpPr/>
        <p:nvPr/>
      </p:nvGrpSpPr>
      <p:grpSpPr>
        <a:xfrm>
          <a:off x="0" y="0"/>
          <a:ext cx="0" cy="0"/>
          <a:chOff x="0" y="0"/>
          <a:chExt cx="0" cy="0"/>
        </a:xfrm>
      </p:grpSpPr>
      <p:sp>
        <p:nvSpPr>
          <p:cNvPr id="40" name="Google Shape;40;p72"/>
          <p:cNvSpPr/>
          <p:nvPr/>
        </p:nvSpPr>
        <p:spPr>
          <a:xfrm flipH="1" rot="10800000">
            <a:off x="0" y="6038849"/>
            <a:ext cx="12192000" cy="92008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41" name="Google Shape;41;p72"/>
          <p:cNvPicPr preferRelativeResize="0"/>
          <p:nvPr/>
        </p:nvPicPr>
        <p:blipFill rotWithShape="1">
          <a:blip r:embed="rId3">
            <a:alphaModFix/>
          </a:blip>
          <a:srcRect b="0" l="3024" r="3022" t="0"/>
          <a:stretch/>
        </p:blipFill>
        <p:spPr>
          <a:xfrm>
            <a:off x="209544" y="6209540"/>
            <a:ext cx="2650539" cy="586800"/>
          </a:xfrm>
          <a:prstGeom prst="rect">
            <a:avLst/>
          </a:prstGeom>
          <a:noFill/>
          <a:ln>
            <a:noFill/>
          </a:ln>
        </p:spPr>
      </p:pic>
      <p:pic>
        <p:nvPicPr>
          <p:cNvPr id="42" name="Google Shape;42;p72"/>
          <p:cNvPicPr preferRelativeResize="0"/>
          <p:nvPr/>
        </p:nvPicPr>
        <p:blipFill rotWithShape="1">
          <a:blip r:embed="rId4">
            <a:alphaModFix/>
          </a:blip>
          <a:srcRect b="0" l="0" r="63278" t="0"/>
          <a:stretch/>
        </p:blipFill>
        <p:spPr>
          <a:xfrm>
            <a:off x="10283499" y="6145117"/>
            <a:ext cx="1698957" cy="651223"/>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bg>
      <p:bgPr>
        <a:solidFill>
          <a:schemeClr val="lt1"/>
        </a:solidFill>
      </p:bgPr>
    </p:bg>
    <p:spTree>
      <p:nvGrpSpPr>
        <p:cNvPr id="43" name="Shape 43"/>
        <p:cNvGrpSpPr/>
        <p:nvPr/>
      </p:nvGrpSpPr>
      <p:grpSpPr>
        <a:xfrm>
          <a:off x="0" y="0"/>
          <a:ext cx="0" cy="0"/>
          <a:chOff x="0" y="0"/>
          <a:chExt cx="0" cy="0"/>
        </a:xfrm>
      </p:grpSpPr>
      <p:pic>
        <p:nvPicPr>
          <p:cNvPr id="44" name="Google Shape;44;p69"/>
          <p:cNvPicPr preferRelativeResize="0"/>
          <p:nvPr/>
        </p:nvPicPr>
        <p:blipFill rotWithShape="1">
          <a:blip r:embed="rId2">
            <a:alphaModFix/>
          </a:blip>
          <a:srcRect b="0" l="0" r="63278" t="0"/>
          <a:stretch/>
        </p:blipFill>
        <p:spPr>
          <a:xfrm>
            <a:off x="10166418" y="270125"/>
            <a:ext cx="1698957" cy="651223"/>
          </a:xfrm>
          <a:prstGeom prst="rect">
            <a:avLst/>
          </a:prstGeom>
          <a:noFill/>
          <a:ln>
            <a:noFill/>
          </a:ln>
        </p:spPr>
      </p:pic>
      <p:pic>
        <p:nvPicPr>
          <p:cNvPr id="45" name="Google Shape;45;p69"/>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46" name="Google Shape;46;p69"/>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47" name="Shape 47"/>
        <p:cNvGrpSpPr/>
        <p:nvPr/>
      </p:nvGrpSpPr>
      <p:grpSpPr>
        <a:xfrm>
          <a:off x="0" y="0"/>
          <a:ext cx="0" cy="0"/>
          <a:chOff x="0" y="0"/>
          <a:chExt cx="0" cy="0"/>
        </a:xfrm>
      </p:grpSpPr>
      <p:sp>
        <p:nvSpPr>
          <p:cNvPr id="48" name="Google Shape;48;p75"/>
          <p:cNvSpPr txBox="1"/>
          <p:nvPr>
            <p:ph idx="1" type="body"/>
          </p:nvPr>
        </p:nvSpPr>
        <p:spPr>
          <a:xfrm>
            <a:off x="1131727" y="493267"/>
            <a:ext cx="8818738" cy="4431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3200"/>
              <a:buNone/>
              <a:defRPr b="1" sz="32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75"/>
          <p:cNvSpPr txBox="1"/>
          <p:nvPr>
            <p:ph idx="2" type="body"/>
          </p:nvPr>
        </p:nvSpPr>
        <p:spPr>
          <a:xfrm>
            <a:off x="1150762" y="1162320"/>
            <a:ext cx="8818738" cy="378171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75"/>
          <p:cNvSpPr/>
          <p:nvPr/>
        </p:nvSpPr>
        <p:spPr>
          <a:xfrm flipH="1" rot="10800000">
            <a:off x="0" y="6167437"/>
            <a:ext cx="12192000" cy="79149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51" name="Google Shape;51;p75"/>
          <p:cNvCxnSpPr/>
          <p:nvPr/>
        </p:nvCxnSpPr>
        <p:spPr>
          <a:xfrm rot="10800000">
            <a:off x="1120777" y="912406"/>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52" name="Google Shape;52;p75"/>
          <p:cNvPicPr preferRelativeResize="0"/>
          <p:nvPr/>
        </p:nvPicPr>
        <p:blipFill rotWithShape="1">
          <a:blip r:embed="rId3">
            <a:alphaModFix/>
          </a:blip>
          <a:srcRect b="0" l="0" r="63278" t="0"/>
          <a:stretch/>
        </p:blipFill>
        <p:spPr>
          <a:xfrm>
            <a:off x="10339376" y="6271200"/>
            <a:ext cx="1698957" cy="651223"/>
          </a:xfrm>
          <a:prstGeom prst="rect">
            <a:avLst/>
          </a:prstGeom>
          <a:noFill/>
          <a:ln>
            <a:noFill/>
          </a:ln>
        </p:spPr>
      </p:pic>
      <p:pic>
        <p:nvPicPr>
          <p:cNvPr id="53" name="Google Shape;53;p75"/>
          <p:cNvPicPr preferRelativeResize="0"/>
          <p:nvPr/>
        </p:nvPicPr>
        <p:blipFill rotWithShape="1">
          <a:blip r:embed="rId4">
            <a:alphaModFix/>
          </a:blip>
          <a:srcRect b="0" l="3024" r="3022" t="0"/>
          <a:stretch/>
        </p:blipFill>
        <p:spPr>
          <a:xfrm>
            <a:off x="153667" y="6271200"/>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6" name="Google Shape;56;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57" name="Google Shape;57;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 blank">
  <p:cSld name="Title and Content - blank">
    <p:spTree>
      <p:nvGrpSpPr>
        <p:cNvPr id="58" name="Shape 58"/>
        <p:cNvGrpSpPr/>
        <p:nvPr/>
      </p:nvGrpSpPr>
      <p:grpSpPr>
        <a:xfrm>
          <a:off x="0" y="0"/>
          <a:ext cx="0" cy="0"/>
          <a:chOff x="0" y="0"/>
          <a:chExt cx="0" cy="0"/>
        </a:xfrm>
      </p:grpSpPr>
      <p:sp>
        <p:nvSpPr>
          <p:cNvPr id="59" name="Google Shape;59;p71"/>
          <p:cNvSpPr txBox="1"/>
          <p:nvPr>
            <p:ph type="title"/>
          </p:nvPr>
        </p:nvSpPr>
        <p:spPr>
          <a:xfrm>
            <a:off x="601133" y="371749"/>
            <a:ext cx="10985500" cy="1476017"/>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71"/>
          <p:cNvSpPr txBox="1"/>
          <p:nvPr>
            <p:ph idx="1" type="body"/>
          </p:nvPr>
        </p:nvSpPr>
        <p:spPr>
          <a:xfrm>
            <a:off x="601133" y="2325601"/>
            <a:ext cx="10983384" cy="4102011"/>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61" name="Shape 61"/>
        <p:cNvGrpSpPr/>
        <p:nvPr/>
      </p:nvGrpSpPr>
      <p:grpSpPr>
        <a:xfrm>
          <a:off x="0" y="0"/>
          <a:ext cx="0" cy="0"/>
          <a:chOff x="0" y="0"/>
          <a:chExt cx="0" cy="0"/>
        </a:xfrm>
      </p:grpSpPr>
      <p:sp>
        <p:nvSpPr>
          <p:cNvPr id="62" name="Google Shape;62;p73"/>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73"/>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4" name="Google Shape;64;p73"/>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5" name="Google Shape;65;p73"/>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66" name="Google Shape;66;p73"/>
          <p:cNvCxnSpPr/>
          <p:nvPr/>
        </p:nvCxnSpPr>
        <p:spPr>
          <a:xfrm rot="10800000">
            <a:off x="1120777" y="2945994"/>
            <a:ext cx="5231150" cy="0"/>
          </a:xfrm>
          <a:prstGeom prst="straightConnector1">
            <a:avLst/>
          </a:prstGeom>
          <a:noFill/>
          <a:ln cap="flat" cmpd="sng" w="15875">
            <a:solidFill>
              <a:srgbClr val="11AA81"/>
            </a:solidFill>
            <a:prstDash val="solid"/>
            <a:miter lim="800000"/>
            <a:headEnd len="sm" w="sm" type="none"/>
            <a:tailEnd len="sm" w="sm" type="none"/>
          </a:ln>
        </p:spPr>
      </p:cxnSp>
      <p:pic>
        <p:nvPicPr>
          <p:cNvPr id="67" name="Google Shape;67;p73"/>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68" name="Google Shape;68;p73"/>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69" name="Google Shape;69;p73"/>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70" name="Google Shape;70;p73"/>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71" name="Google Shape;71;p73"/>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72" name="Google Shape;72;p73"/>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73" name="Shape 73"/>
        <p:cNvGrpSpPr/>
        <p:nvPr/>
      </p:nvGrpSpPr>
      <p:grpSpPr>
        <a:xfrm>
          <a:off x="0" y="0"/>
          <a:ext cx="0" cy="0"/>
          <a:chOff x="0" y="0"/>
          <a:chExt cx="0" cy="0"/>
        </a:xfrm>
      </p:grpSpPr>
      <p:sp>
        <p:nvSpPr>
          <p:cNvPr id="74" name="Google Shape;74;p74"/>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74"/>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6" name="Google Shape;76;p74"/>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74"/>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78" name="Google Shape;78;p74"/>
          <p:cNvCxnSpPr/>
          <p:nvPr/>
        </p:nvCxnSpPr>
        <p:spPr>
          <a:xfrm rot="10800000">
            <a:off x="1120777" y="2945994"/>
            <a:ext cx="5231150" cy="0"/>
          </a:xfrm>
          <a:prstGeom prst="straightConnector1">
            <a:avLst/>
          </a:prstGeom>
          <a:noFill/>
          <a:ln cap="flat" cmpd="sng" w="15875">
            <a:solidFill>
              <a:srgbClr val="F39200"/>
            </a:solidFill>
            <a:prstDash val="solid"/>
            <a:miter lim="800000"/>
            <a:headEnd len="sm" w="sm" type="none"/>
            <a:tailEnd len="sm" w="sm" type="none"/>
          </a:ln>
        </p:spPr>
      </p:cxnSp>
      <p:pic>
        <p:nvPicPr>
          <p:cNvPr id="79" name="Google Shape;79;p74"/>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80" name="Google Shape;80;p74"/>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81" name="Google Shape;81;p74"/>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82" name="Google Shape;82;p74"/>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83" name="Google Shape;83;p74"/>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84" name="Google Shape;84;p74"/>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5" name="Shape 85"/>
        <p:cNvGrpSpPr/>
        <p:nvPr/>
      </p:nvGrpSpPr>
      <p:grpSpPr>
        <a:xfrm>
          <a:off x="0" y="0"/>
          <a:ext cx="0" cy="0"/>
          <a:chOff x="0" y="0"/>
          <a:chExt cx="0" cy="0"/>
        </a:xfrm>
      </p:grpSpPr>
      <p:sp>
        <p:nvSpPr>
          <p:cNvPr id="86" name="Google Shape;86;p76"/>
          <p:cNvSpPr txBox="1"/>
          <p:nvPr>
            <p:ph type="title"/>
          </p:nvPr>
        </p:nvSpPr>
        <p:spPr>
          <a:xfrm>
            <a:off x="1120777" y="1134956"/>
            <a:ext cx="2968832" cy="1811038"/>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76"/>
          <p:cNvSpPr txBox="1"/>
          <p:nvPr>
            <p:ph idx="1" type="body"/>
          </p:nvPr>
        </p:nvSpPr>
        <p:spPr>
          <a:xfrm>
            <a:off x="1150762" y="3419589"/>
            <a:ext cx="8818738" cy="387798"/>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1000"/>
              </a:spcBef>
              <a:spcAft>
                <a:spcPts val="0"/>
              </a:spcAft>
              <a:buClr>
                <a:schemeClr val="lt1"/>
              </a:buClr>
              <a:buSzPts val="2800"/>
              <a:buNone/>
              <a:defRPr b="1" sz="28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rgbClr val="161249"/>
              </a:buClr>
              <a:buSzPts val="2000"/>
              <a:buNone/>
              <a:defRPr b="1" sz="2000"/>
            </a:lvl2pPr>
            <a:lvl3pPr indent="-228600" lvl="2" marL="1371600" algn="l">
              <a:lnSpc>
                <a:spcPct val="90000"/>
              </a:lnSpc>
              <a:spcBef>
                <a:spcPts val="500"/>
              </a:spcBef>
              <a:spcAft>
                <a:spcPts val="0"/>
              </a:spcAft>
              <a:buClr>
                <a:srgbClr val="161249"/>
              </a:buClr>
              <a:buSzPts val="1800"/>
              <a:buNone/>
              <a:defRPr b="1" sz="1800"/>
            </a:lvl3pPr>
            <a:lvl4pPr indent="-228600" lvl="3" marL="1828800" algn="l">
              <a:lnSpc>
                <a:spcPct val="90000"/>
              </a:lnSpc>
              <a:spcBef>
                <a:spcPts val="500"/>
              </a:spcBef>
              <a:spcAft>
                <a:spcPts val="0"/>
              </a:spcAft>
              <a:buClr>
                <a:srgbClr val="161249"/>
              </a:buClr>
              <a:buSzPts val="1600"/>
              <a:buNone/>
              <a:defRPr b="1" sz="1600"/>
            </a:lvl4pPr>
            <a:lvl5pPr indent="-228600" lvl="4" marL="2286000" algn="l">
              <a:lnSpc>
                <a:spcPct val="90000"/>
              </a:lnSpc>
              <a:spcBef>
                <a:spcPts val="500"/>
              </a:spcBef>
              <a:spcAft>
                <a:spcPts val="0"/>
              </a:spcAft>
              <a:buClr>
                <a:srgbClr val="161249"/>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8" name="Google Shape;88;p76"/>
          <p:cNvSpPr txBox="1"/>
          <p:nvPr>
            <p:ph idx="2" type="body"/>
          </p:nvPr>
        </p:nvSpPr>
        <p:spPr>
          <a:xfrm>
            <a:off x="1150762" y="3975603"/>
            <a:ext cx="8818738" cy="968428"/>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76"/>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cxnSp>
        <p:nvCxnSpPr>
          <p:cNvPr id="90" name="Google Shape;90;p76"/>
          <p:cNvCxnSpPr/>
          <p:nvPr/>
        </p:nvCxnSpPr>
        <p:spPr>
          <a:xfrm rot="10800000">
            <a:off x="1120777" y="2945994"/>
            <a:ext cx="5231150" cy="0"/>
          </a:xfrm>
          <a:prstGeom prst="straightConnector1">
            <a:avLst/>
          </a:prstGeom>
          <a:noFill/>
          <a:ln cap="flat" cmpd="sng" w="15875">
            <a:solidFill>
              <a:srgbClr val="D12477"/>
            </a:solidFill>
            <a:prstDash val="solid"/>
            <a:miter lim="800000"/>
            <a:headEnd len="sm" w="sm" type="none"/>
            <a:tailEnd len="sm" w="sm" type="none"/>
          </a:ln>
        </p:spPr>
      </p:cxnSp>
      <p:pic>
        <p:nvPicPr>
          <p:cNvPr id="91" name="Google Shape;91;p76"/>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92" name="Google Shape;92;p76"/>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93" name="Google Shape;93;p76"/>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94" name="Google Shape;94;p76"/>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pic>
        <p:nvPicPr>
          <p:cNvPr id="95" name="Google Shape;95;p76"/>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96" name="Google Shape;96;p76"/>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p:cSld name="Title and Content 2">
    <p:spTree>
      <p:nvGrpSpPr>
        <p:cNvPr id="97" name="Shape 97"/>
        <p:cNvGrpSpPr/>
        <p:nvPr/>
      </p:nvGrpSpPr>
      <p:grpSpPr>
        <a:xfrm>
          <a:off x="0" y="0"/>
          <a:ext cx="0" cy="0"/>
          <a:chOff x="0" y="0"/>
          <a:chExt cx="0" cy="0"/>
        </a:xfrm>
      </p:grpSpPr>
      <p:pic>
        <p:nvPicPr>
          <p:cNvPr descr="A picture containing shape&#10;&#10;Description automatically generated" id="98" name="Google Shape;98;p77"/>
          <p:cNvPicPr preferRelativeResize="0"/>
          <p:nvPr/>
        </p:nvPicPr>
        <p:blipFill rotWithShape="1">
          <a:blip r:embed="rId2">
            <a:alphaModFix amt="27000"/>
          </a:blip>
          <a:srcRect b="0" l="0" r="0" t="0"/>
          <a:stretch/>
        </p:blipFill>
        <p:spPr>
          <a:xfrm>
            <a:off x="7944186" y="2718433"/>
            <a:ext cx="5007393" cy="4583038"/>
          </a:xfrm>
          <a:prstGeom prst="rect">
            <a:avLst/>
          </a:prstGeom>
          <a:noFill/>
          <a:ln>
            <a:noFill/>
          </a:ln>
        </p:spPr>
      </p:pic>
      <p:pic>
        <p:nvPicPr>
          <p:cNvPr id="99" name="Google Shape;99;p77"/>
          <p:cNvPicPr preferRelativeResize="0"/>
          <p:nvPr/>
        </p:nvPicPr>
        <p:blipFill rotWithShape="1">
          <a:blip r:embed="rId3">
            <a:alphaModFix/>
          </a:blip>
          <a:srcRect b="0" l="0" r="63278" t="0"/>
          <a:stretch/>
        </p:blipFill>
        <p:spPr>
          <a:xfrm>
            <a:off x="10166418" y="270125"/>
            <a:ext cx="1698957" cy="651223"/>
          </a:xfrm>
          <a:prstGeom prst="rect">
            <a:avLst/>
          </a:prstGeom>
          <a:noFill/>
          <a:ln>
            <a:noFill/>
          </a:ln>
        </p:spPr>
      </p:pic>
      <p:sp>
        <p:nvSpPr>
          <p:cNvPr id="100" name="Google Shape;100;p77"/>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77"/>
          <p:cNvSpPr txBox="1"/>
          <p:nvPr>
            <p:ph idx="1" type="body"/>
          </p:nvPr>
        </p:nvSpPr>
        <p:spPr>
          <a:xfrm>
            <a:off x="838200" y="1825623"/>
            <a:ext cx="10515600" cy="367329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02" name="Google Shape;102;p77"/>
          <p:cNvPicPr preferRelativeResize="0"/>
          <p:nvPr/>
        </p:nvPicPr>
        <p:blipFill rotWithShape="1">
          <a:blip r:embed="rId4">
            <a:alphaModFix/>
          </a:blip>
          <a:srcRect b="0" l="0" r="0" t="0"/>
          <a:stretch/>
        </p:blipFill>
        <p:spPr>
          <a:xfrm>
            <a:off x="-111760" y="6526662"/>
            <a:ext cx="12405360" cy="507896"/>
          </a:xfrm>
          <a:prstGeom prst="rect">
            <a:avLst/>
          </a:prstGeom>
          <a:noFill/>
          <a:ln>
            <a:noFill/>
          </a:ln>
        </p:spPr>
      </p:pic>
      <p:pic>
        <p:nvPicPr>
          <p:cNvPr id="103" name="Google Shape;103;p77"/>
          <p:cNvPicPr preferRelativeResize="0"/>
          <p:nvPr/>
        </p:nvPicPr>
        <p:blipFill rotWithShape="1">
          <a:blip r:embed="rId5">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4" name="Shape 104"/>
        <p:cNvGrpSpPr/>
        <p:nvPr/>
      </p:nvGrpSpPr>
      <p:grpSpPr>
        <a:xfrm>
          <a:off x="0" y="0"/>
          <a:ext cx="0" cy="0"/>
          <a:chOff x="0" y="0"/>
          <a:chExt cx="0" cy="0"/>
        </a:xfrm>
      </p:grpSpPr>
      <p:pic>
        <p:nvPicPr>
          <p:cNvPr id="105" name="Google Shape;105;p78"/>
          <p:cNvPicPr preferRelativeResize="0"/>
          <p:nvPr/>
        </p:nvPicPr>
        <p:blipFill rotWithShape="1">
          <a:blip r:embed="rId2">
            <a:alphaModFix/>
          </a:blip>
          <a:srcRect b="0" l="0" r="63278" t="0"/>
          <a:stretch/>
        </p:blipFill>
        <p:spPr>
          <a:xfrm>
            <a:off x="5529883" y="5916987"/>
            <a:ext cx="1698957" cy="651223"/>
          </a:xfrm>
          <a:prstGeom prst="rect">
            <a:avLst/>
          </a:prstGeom>
          <a:noFill/>
          <a:ln>
            <a:noFill/>
          </a:ln>
        </p:spPr>
      </p:pic>
      <p:sp>
        <p:nvSpPr>
          <p:cNvPr id="106" name="Google Shape;106;p78"/>
          <p:cNvSpPr txBox="1"/>
          <p:nvPr>
            <p:ph type="title"/>
          </p:nvPr>
        </p:nvSpPr>
        <p:spPr>
          <a:xfrm>
            <a:off x="838200" y="910533"/>
            <a:ext cx="62484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78"/>
          <p:cNvSpPr txBox="1"/>
          <p:nvPr>
            <p:ph idx="1" type="body"/>
          </p:nvPr>
        </p:nvSpPr>
        <p:spPr>
          <a:xfrm>
            <a:off x="838200" y="2371032"/>
            <a:ext cx="6248400" cy="3152502"/>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8" name="Google Shape;108;p78"/>
          <p:cNvSpPr/>
          <p:nvPr>
            <p:ph idx="2" type="pic"/>
          </p:nvPr>
        </p:nvSpPr>
        <p:spPr>
          <a:xfrm>
            <a:off x="7429500" y="1"/>
            <a:ext cx="4762500" cy="6705599"/>
          </a:xfrm>
          <a:prstGeom prst="rect">
            <a:avLst/>
          </a:prstGeom>
          <a:solidFill>
            <a:srgbClr val="D3EEEF"/>
          </a:solidFill>
          <a:ln>
            <a:noFill/>
          </a:ln>
        </p:spPr>
      </p:sp>
      <p:pic>
        <p:nvPicPr>
          <p:cNvPr id="109" name="Google Shape;109;p78"/>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10" name="Google Shape;110;p78"/>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1" name="Shape 111"/>
        <p:cNvGrpSpPr/>
        <p:nvPr/>
      </p:nvGrpSpPr>
      <p:grpSpPr>
        <a:xfrm>
          <a:off x="0" y="0"/>
          <a:ext cx="0" cy="0"/>
          <a:chOff x="0" y="0"/>
          <a:chExt cx="0" cy="0"/>
        </a:xfrm>
      </p:grpSpPr>
      <p:sp>
        <p:nvSpPr>
          <p:cNvPr id="112" name="Google Shape;112;p79"/>
          <p:cNvSpPr/>
          <p:nvPr>
            <p:ph idx="2" type="pic"/>
          </p:nvPr>
        </p:nvSpPr>
        <p:spPr>
          <a:xfrm>
            <a:off x="0" y="1"/>
            <a:ext cx="12192000" cy="3428999"/>
          </a:xfrm>
          <a:prstGeom prst="rect">
            <a:avLst/>
          </a:prstGeom>
          <a:solidFill>
            <a:srgbClr val="D3EEEF"/>
          </a:solidFill>
          <a:ln>
            <a:noFill/>
          </a:ln>
        </p:spPr>
      </p:sp>
      <p:sp>
        <p:nvSpPr>
          <p:cNvPr id="113" name="Google Shape;113;p79"/>
          <p:cNvSpPr txBox="1"/>
          <p:nvPr>
            <p:ph type="title"/>
          </p:nvPr>
        </p:nvSpPr>
        <p:spPr>
          <a:xfrm>
            <a:off x="838200" y="3674406"/>
            <a:ext cx="10541000" cy="83753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79"/>
          <p:cNvSpPr txBox="1"/>
          <p:nvPr>
            <p:ph idx="1" type="body"/>
          </p:nvPr>
        </p:nvSpPr>
        <p:spPr>
          <a:xfrm>
            <a:off x="838200" y="4646873"/>
            <a:ext cx="10541000" cy="682751"/>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1000"/>
              </a:spcBef>
              <a:spcAft>
                <a:spcPts val="0"/>
              </a:spcAft>
              <a:buClr>
                <a:srgbClr val="161249"/>
              </a:buClr>
              <a:buSzPts val="2000"/>
              <a:buNone/>
              <a:defRPr sz="2000">
                <a:latin typeface="Arial"/>
                <a:ea typeface="Arial"/>
                <a:cs typeface="Arial"/>
                <a:sym typeface="Arial"/>
              </a:defRPr>
            </a:lvl1pPr>
            <a:lvl2pPr indent="-228600" lvl="1" marL="914400" algn="l">
              <a:lnSpc>
                <a:spcPct val="90000"/>
              </a:lnSpc>
              <a:spcBef>
                <a:spcPts val="500"/>
              </a:spcBef>
              <a:spcAft>
                <a:spcPts val="0"/>
              </a:spcAft>
              <a:buClr>
                <a:srgbClr val="161249"/>
              </a:buClr>
              <a:buSzPts val="1800"/>
              <a:buNone/>
              <a:defRPr sz="1800">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15" name="Google Shape;115;p79"/>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pic>
        <p:nvPicPr>
          <p:cNvPr id="116" name="Google Shape;116;p79"/>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17" name="Google Shape;117;p79"/>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18" name="Shape 118"/>
        <p:cNvGrpSpPr/>
        <p:nvPr/>
      </p:nvGrpSpPr>
      <p:grpSpPr>
        <a:xfrm>
          <a:off x="0" y="0"/>
          <a:ext cx="0" cy="0"/>
          <a:chOff x="0" y="0"/>
          <a:chExt cx="0" cy="0"/>
        </a:xfrm>
      </p:grpSpPr>
      <p:pic>
        <p:nvPicPr>
          <p:cNvPr id="119" name="Google Shape;119;p80"/>
          <p:cNvPicPr preferRelativeResize="0"/>
          <p:nvPr/>
        </p:nvPicPr>
        <p:blipFill rotWithShape="1">
          <a:blip r:embed="rId2">
            <a:alphaModFix/>
          </a:blip>
          <a:srcRect b="0" l="0" r="63278" t="0"/>
          <a:stretch/>
        </p:blipFill>
        <p:spPr>
          <a:xfrm>
            <a:off x="10246419" y="5916885"/>
            <a:ext cx="1698957" cy="651223"/>
          </a:xfrm>
          <a:prstGeom prst="rect">
            <a:avLst/>
          </a:prstGeom>
          <a:noFill/>
          <a:ln>
            <a:noFill/>
          </a:ln>
        </p:spPr>
      </p:pic>
      <p:sp>
        <p:nvSpPr>
          <p:cNvPr id="120" name="Google Shape;120;p80"/>
          <p:cNvSpPr txBox="1"/>
          <p:nvPr>
            <p:ph type="title"/>
          </p:nvPr>
        </p:nvSpPr>
        <p:spPr>
          <a:xfrm>
            <a:off x="838200" y="910533"/>
            <a:ext cx="5422900" cy="1325563"/>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80"/>
          <p:cNvSpPr txBox="1"/>
          <p:nvPr>
            <p:ph idx="1" type="body"/>
          </p:nvPr>
        </p:nvSpPr>
        <p:spPr>
          <a:xfrm>
            <a:off x="838200" y="2371033"/>
            <a:ext cx="5422900" cy="2987675"/>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161249"/>
              </a:buClr>
              <a:buSzPts val="2800"/>
              <a:buNone/>
              <a:defRPr>
                <a:latin typeface="Arial"/>
                <a:ea typeface="Arial"/>
                <a:cs typeface="Arial"/>
                <a:sym typeface="Arial"/>
              </a:defRPr>
            </a:lvl1pPr>
            <a:lvl2pPr indent="-228600" lvl="1" marL="914400" algn="l">
              <a:lnSpc>
                <a:spcPct val="90000"/>
              </a:lnSpc>
              <a:spcBef>
                <a:spcPts val="500"/>
              </a:spcBef>
              <a:spcAft>
                <a:spcPts val="0"/>
              </a:spcAft>
              <a:buClr>
                <a:srgbClr val="161249"/>
              </a:buClr>
              <a:buSzPts val="2400"/>
              <a:buNone/>
              <a:defRPr>
                <a:latin typeface="Arial"/>
                <a:ea typeface="Arial"/>
                <a:cs typeface="Arial"/>
                <a:sym typeface="Arial"/>
              </a:defRPr>
            </a:lvl2pPr>
            <a:lvl3pPr indent="-228600" lvl="2" marL="1371600" algn="l">
              <a:lnSpc>
                <a:spcPct val="90000"/>
              </a:lnSpc>
              <a:spcBef>
                <a:spcPts val="500"/>
              </a:spcBef>
              <a:spcAft>
                <a:spcPts val="0"/>
              </a:spcAft>
              <a:buClr>
                <a:srgbClr val="161249"/>
              </a:buClr>
              <a:buSzPts val="2000"/>
              <a:buNone/>
              <a:defRPr>
                <a:latin typeface="Arial"/>
                <a:ea typeface="Arial"/>
                <a:cs typeface="Arial"/>
                <a:sym typeface="Arial"/>
              </a:defRPr>
            </a:lvl3pPr>
            <a:lvl4pPr indent="-228600" lvl="3" marL="1828800" algn="l">
              <a:lnSpc>
                <a:spcPct val="90000"/>
              </a:lnSpc>
              <a:spcBef>
                <a:spcPts val="500"/>
              </a:spcBef>
              <a:spcAft>
                <a:spcPts val="0"/>
              </a:spcAft>
              <a:buClr>
                <a:srgbClr val="161249"/>
              </a:buClr>
              <a:buSzPts val="1800"/>
              <a:buNone/>
              <a:defRPr>
                <a:latin typeface="Arial"/>
                <a:ea typeface="Arial"/>
                <a:cs typeface="Arial"/>
                <a:sym typeface="Arial"/>
              </a:defRPr>
            </a:lvl4pPr>
            <a:lvl5pPr indent="-228600" lvl="4" marL="2286000" algn="l">
              <a:lnSpc>
                <a:spcPct val="90000"/>
              </a:lnSpc>
              <a:spcBef>
                <a:spcPts val="500"/>
              </a:spcBef>
              <a:spcAft>
                <a:spcPts val="0"/>
              </a:spcAft>
              <a:buClr>
                <a:srgbClr val="161249"/>
              </a:buClr>
              <a:buSzPts val="1800"/>
              <a:buNone/>
              <a:defRPr>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22" name="Google Shape;122;p80"/>
          <p:cNvPicPr preferRelativeResize="0"/>
          <p:nvPr/>
        </p:nvPicPr>
        <p:blipFill rotWithShape="1">
          <a:blip r:embed="rId3">
            <a:alphaModFix/>
          </a:blip>
          <a:srcRect b="0" l="0" r="0" t="0"/>
          <a:stretch/>
        </p:blipFill>
        <p:spPr>
          <a:xfrm>
            <a:off x="-111760" y="6526662"/>
            <a:ext cx="12405360" cy="507896"/>
          </a:xfrm>
          <a:prstGeom prst="rect">
            <a:avLst/>
          </a:prstGeom>
          <a:noFill/>
          <a:ln>
            <a:noFill/>
          </a:ln>
        </p:spPr>
      </p:pic>
      <p:pic>
        <p:nvPicPr>
          <p:cNvPr id="123" name="Google Shape;123;p80"/>
          <p:cNvPicPr preferRelativeResize="0"/>
          <p:nvPr/>
        </p:nvPicPr>
        <p:blipFill rotWithShape="1">
          <a:blip r:embed="rId4">
            <a:alphaModFix/>
          </a:blip>
          <a:srcRect b="0" l="3024" r="3022" t="0"/>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4" name="Shape 124"/>
        <p:cNvGrpSpPr/>
        <p:nvPr/>
      </p:nvGrpSpPr>
      <p:grpSpPr>
        <a:xfrm>
          <a:off x="0" y="0"/>
          <a:ext cx="0" cy="0"/>
          <a:chOff x="0" y="0"/>
          <a:chExt cx="0" cy="0"/>
        </a:xfrm>
      </p:grpSpPr>
      <p:sp>
        <p:nvSpPr>
          <p:cNvPr id="125" name="Google Shape;125;p81"/>
          <p:cNvSpPr/>
          <p:nvPr/>
        </p:nvSpPr>
        <p:spPr>
          <a:xfrm flipH="1" rot="10800000">
            <a:off x="0" y="5664530"/>
            <a:ext cx="12192000" cy="129440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26" name="Google Shape;126;p81"/>
          <p:cNvPicPr preferRelativeResize="0"/>
          <p:nvPr/>
        </p:nvPicPr>
        <p:blipFill rotWithShape="1">
          <a:blip r:embed="rId3">
            <a:alphaModFix/>
          </a:blip>
          <a:srcRect b="0" l="0" r="0" t="0"/>
          <a:stretch/>
        </p:blipFill>
        <p:spPr>
          <a:xfrm>
            <a:off x="6096000" y="5914443"/>
            <a:ext cx="1033876" cy="730176"/>
          </a:xfrm>
          <a:prstGeom prst="rect">
            <a:avLst/>
          </a:prstGeom>
          <a:noFill/>
          <a:ln>
            <a:noFill/>
          </a:ln>
        </p:spPr>
      </p:pic>
      <p:pic>
        <p:nvPicPr>
          <p:cNvPr id="127" name="Google Shape;127;p81"/>
          <p:cNvPicPr preferRelativeResize="0"/>
          <p:nvPr/>
        </p:nvPicPr>
        <p:blipFill rotWithShape="1">
          <a:blip r:embed="rId4">
            <a:alphaModFix/>
          </a:blip>
          <a:srcRect b="0" l="0" r="0" t="0"/>
          <a:stretch/>
        </p:blipFill>
        <p:spPr>
          <a:xfrm>
            <a:off x="7429699" y="6075795"/>
            <a:ext cx="1144197" cy="470598"/>
          </a:xfrm>
          <a:prstGeom prst="rect">
            <a:avLst/>
          </a:prstGeom>
          <a:noFill/>
          <a:ln>
            <a:noFill/>
          </a:ln>
        </p:spPr>
      </p:pic>
      <p:pic>
        <p:nvPicPr>
          <p:cNvPr id="128" name="Google Shape;128;p81"/>
          <p:cNvPicPr preferRelativeResize="0"/>
          <p:nvPr/>
        </p:nvPicPr>
        <p:blipFill rotWithShape="1">
          <a:blip r:embed="rId5">
            <a:alphaModFix/>
          </a:blip>
          <a:srcRect b="0" l="0" r="0" t="0"/>
          <a:stretch/>
        </p:blipFill>
        <p:spPr>
          <a:xfrm>
            <a:off x="8967215" y="6079989"/>
            <a:ext cx="1127044" cy="494549"/>
          </a:xfrm>
          <a:prstGeom prst="rect">
            <a:avLst/>
          </a:prstGeom>
          <a:noFill/>
          <a:ln>
            <a:noFill/>
          </a:ln>
        </p:spPr>
      </p:pic>
      <p:pic>
        <p:nvPicPr>
          <p:cNvPr id="129" name="Google Shape;129;p81"/>
          <p:cNvPicPr preferRelativeResize="0"/>
          <p:nvPr/>
        </p:nvPicPr>
        <p:blipFill rotWithShape="1">
          <a:blip r:embed="rId6">
            <a:alphaModFix/>
          </a:blip>
          <a:srcRect b="0" l="0" r="63278" t="0"/>
          <a:stretch/>
        </p:blipFill>
        <p:spPr>
          <a:xfrm>
            <a:off x="282249" y="6005287"/>
            <a:ext cx="1698957" cy="651223"/>
          </a:xfrm>
          <a:prstGeom prst="rect">
            <a:avLst/>
          </a:prstGeom>
          <a:noFill/>
          <a:ln>
            <a:noFill/>
          </a:ln>
        </p:spPr>
      </p:pic>
      <p:sp>
        <p:nvSpPr>
          <p:cNvPr id="130" name="Google Shape;130;p81"/>
          <p:cNvSpPr txBox="1"/>
          <p:nvPr>
            <p:ph idx="1" type="body"/>
          </p:nvPr>
        </p:nvSpPr>
        <p:spPr>
          <a:xfrm>
            <a:off x="838200" y="873761"/>
            <a:ext cx="5847080" cy="40131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indent="-228600" lvl="1" marL="9144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indent="-228600" lvl="2" marL="1371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indent="-228600" lvl="3" marL="18288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indent="-228600" lvl="4" marL="22860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pic>
        <p:nvPicPr>
          <p:cNvPr id="131" name="Google Shape;131;p81"/>
          <p:cNvPicPr preferRelativeResize="0"/>
          <p:nvPr/>
        </p:nvPicPr>
        <p:blipFill rotWithShape="1">
          <a:blip r:embed="rId7">
            <a:alphaModFix/>
          </a:blip>
          <a:srcRect b="0" l="0" r="0" t="0"/>
          <a:stretch/>
        </p:blipFill>
        <p:spPr>
          <a:xfrm>
            <a:off x="10411235" y="5924019"/>
            <a:ext cx="1425031" cy="649814"/>
          </a:xfrm>
          <a:prstGeom prst="rect">
            <a:avLst/>
          </a:prstGeom>
          <a:noFill/>
          <a:ln>
            <a:noFill/>
          </a:ln>
        </p:spPr>
      </p:pic>
      <p:pic>
        <p:nvPicPr>
          <p:cNvPr id="132" name="Google Shape;132;p81"/>
          <p:cNvPicPr preferRelativeResize="0"/>
          <p:nvPr/>
        </p:nvPicPr>
        <p:blipFill rotWithShape="1">
          <a:blip r:embed="rId8">
            <a:alphaModFix/>
          </a:blip>
          <a:srcRect b="0" l="3024" r="3022" t="0"/>
          <a:stretch/>
        </p:blipFill>
        <p:spPr>
          <a:xfrm>
            <a:off x="2263455" y="6037499"/>
            <a:ext cx="2650539" cy="5868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33" name="Shape 133"/>
        <p:cNvGrpSpPr/>
        <p:nvPr/>
      </p:nvGrpSpPr>
      <p:grpSpPr>
        <a:xfrm>
          <a:off x="0" y="0"/>
          <a:ext cx="0" cy="0"/>
          <a:chOff x="0" y="0"/>
          <a:chExt cx="0" cy="0"/>
        </a:xfrm>
      </p:grpSpPr>
      <p:sp>
        <p:nvSpPr>
          <p:cNvPr id="134" name="Google Shape;134;p8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8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36" name="Google Shape;136;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7" name="Google Shape;137;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chemeClr val="dk1"/>
              </a:buClr>
              <a:buSzPts val="1400"/>
              <a:buFont typeface="Calibri"/>
              <a:buNone/>
              <a:defRPr b="0" i="0" sz="1800" u="none" cap="none" strike="noStrike">
                <a:solidFill>
                  <a:schemeClr val="dk1"/>
                </a:solidFill>
                <a:latin typeface="Calibri"/>
                <a:ea typeface="Calibri"/>
                <a:cs typeface="Calibri"/>
                <a:sym typeface="Calibri"/>
              </a:defRPr>
            </a:lvl9pPr>
          </a:lstStyle>
          <a:p/>
        </p:txBody>
      </p:sp>
      <p:sp>
        <p:nvSpPr>
          <p:cNvPr id="138" name="Google Shape;138;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1pPr>
            <a:lvl2pPr indent="0" lvl="1"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2pPr>
            <a:lvl3pPr indent="0" lvl="2"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3pPr>
            <a:lvl4pPr indent="0" lvl="3"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4pPr>
            <a:lvl5pPr indent="0" lvl="4"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5pPr>
            <a:lvl6pPr indent="0" lvl="5"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6pPr>
            <a:lvl7pPr indent="0" lvl="6"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7pPr>
            <a:lvl8pPr indent="0" lvl="7"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8pPr>
            <a:lvl9pPr indent="0" lvl="8" marL="0" marR="0" rtl="0" algn="r">
              <a:lnSpc>
                <a:spcPct val="100000"/>
              </a:lnSpc>
              <a:spcBef>
                <a:spcPts val="0"/>
              </a:spcBef>
              <a:spcAft>
                <a:spcPts val="0"/>
              </a:spcAft>
              <a:buClr>
                <a:schemeClr val="dk1"/>
              </a:buClr>
              <a:buSzPts val="1800"/>
              <a:buFont typeface="Calibri"/>
              <a:buNone/>
              <a:defRPr b="0" i="0" sz="1800" u="none" cap="none" strike="noStrike">
                <a:solidFill>
                  <a:schemeClr val="dk1"/>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139" name="Shape 139"/>
        <p:cNvGrpSpPr/>
        <p:nvPr/>
      </p:nvGrpSpPr>
      <p:grpSpPr>
        <a:xfrm>
          <a:off x="0" y="0"/>
          <a:ext cx="0" cy="0"/>
          <a:chOff x="0" y="0"/>
          <a:chExt cx="0" cy="0"/>
        </a:xfrm>
      </p:grpSpPr>
      <p:sp>
        <p:nvSpPr>
          <p:cNvPr id="140" name="Google Shape;140;p83"/>
          <p:cNvSpPr txBox="1"/>
          <p:nvPr>
            <p:ph type="title"/>
          </p:nvPr>
        </p:nvSpPr>
        <p:spPr>
          <a:xfrm>
            <a:off x="415600" y="740800"/>
            <a:ext cx="3744000" cy="1007600"/>
          </a:xfrm>
          <a:prstGeom prst="rect">
            <a:avLst/>
          </a:prstGeom>
          <a:noFill/>
          <a:ln>
            <a:noFill/>
          </a:ln>
        </p:spPr>
        <p:txBody>
          <a:bodyPr anchorCtr="0" anchor="b" bIns="91425" lIns="91425" spcFirstLastPara="1" rIns="91425" wrap="square" tIns="91425">
            <a:normAutofit/>
          </a:bodyPr>
          <a:lstStyle>
            <a:lvl1pPr lvl="0" algn="l">
              <a:lnSpc>
                <a:spcPct val="90000"/>
              </a:lnSpc>
              <a:spcBef>
                <a:spcPts val="0"/>
              </a:spcBef>
              <a:spcAft>
                <a:spcPts val="0"/>
              </a:spcAft>
              <a:buClr>
                <a:schemeClr val="dk1"/>
              </a:buClr>
              <a:buSzPts val="2400"/>
              <a:buFont typeface="Calibri"/>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p:txBody>
      </p:sp>
      <p:sp>
        <p:nvSpPr>
          <p:cNvPr id="141" name="Google Shape;141;p83"/>
          <p:cNvSpPr txBox="1"/>
          <p:nvPr>
            <p:ph idx="1" type="body"/>
          </p:nvPr>
        </p:nvSpPr>
        <p:spPr>
          <a:xfrm>
            <a:off x="415600" y="1852800"/>
            <a:ext cx="3744000" cy="4239200"/>
          </a:xfrm>
          <a:prstGeom prst="rect">
            <a:avLst/>
          </a:prstGeom>
          <a:noFill/>
          <a:ln>
            <a:noFill/>
          </a:ln>
        </p:spPr>
        <p:txBody>
          <a:bodyPr anchorCtr="0" anchor="t" bIns="91425" lIns="91425" spcFirstLastPara="1" rIns="91425" wrap="square" tIns="91425">
            <a:normAutofit/>
          </a:bodyPr>
          <a:lstStyle>
            <a:lvl1pPr indent="-304800" lvl="0" marL="457200" algn="l">
              <a:lnSpc>
                <a:spcPct val="90000"/>
              </a:lnSpc>
              <a:spcBef>
                <a:spcPts val="0"/>
              </a:spcBef>
              <a:spcAft>
                <a:spcPts val="0"/>
              </a:spcAft>
              <a:buClr>
                <a:schemeClr val="dk1"/>
              </a:buClr>
              <a:buSzPts val="1200"/>
              <a:buChar char="●"/>
              <a:defRPr sz="1600"/>
            </a:lvl1pPr>
            <a:lvl2pPr indent="-304800" lvl="1" marL="914400" algn="l">
              <a:lnSpc>
                <a:spcPct val="90000"/>
              </a:lnSpc>
              <a:spcBef>
                <a:spcPts val="0"/>
              </a:spcBef>
              <a:spcAft>
                <a:spcPts val="0"/>
              </a:spcAft>
              <a:buClr>
                <a:schemeClr val="dk1"/>
              </a:buClr>
              <a:buSzPts val="1200"/>
              <a:buChar char="○"/>
              <a:defRPr sz="1600"/>
            </a:lvl2pPr>
            <a:lvl3pPr indent="-304800" lvl="2" marL="1371600" algn="l">
              <a:lnSpc>
                <a:spcPct val="90000"/>
              </a:lnSpc>
              <a:spcBef>
                <a:spcPts val="0"/>
              </a:spcBef>
              <a:spcAft>
                <a:spcPts val="0"/>
              </a:spcAft>
              <a:buClr>
                <a:schemeClr val="dk1"/>
              </a:buClr>
              <a:buSzPts val="1200"/>
              <a:buChar char="■"/>
              <a:defRPr sz="1600"/>
            </a:lvl3pPr>
            <a:lvl4pPr indent="-304800" lvl="3" marL="1828800" algn="l">
              <a:lnSpc>
                <a:spcPct val="90000"/>
              </a:lnSpc>
              <a:spcBef>
                <a:spcPts val="0"/>
              </a:spcBef>
              <a:spcAft>
                <a:spcPts val="0"/>
              </a:spcAft>
              <a:buClr>
                <a:schemeClr val="dk1"/>
              </a:buClr>
              <a:buSzPts val="1200"/>
              <a:buChar char="●"/>
              <a:defRPr sz="1600"/>
            </a:lvl4pPr>
            <a:lvl5pPr indent="-304800" lvl="4" marL="2286000" algn="l">
              <a:lnSpc>
                <a:spcPct val="90000"/>
              </a:lnSpc>
              <a:spcBef>
                <a:spcPts val="0"/>
              </a:spcBef>
              <a:spcAft>
                <a:spcPts val="0"/>
              </a:spcAft>
              <a:buClr>
                <a:schemeClr val="dk1"/>
              </a:buClr>
              <a:buSzPts val="1200"/>
              <a:buChar char="○"/>
              <a:defRPr sz="1600"/>
            </a:lvl5pPr>
            <a:lvl6pPr indent="-304800" lvl="5" marL="2743200" algn="l">
              <a:lnSpc>
                <a:spcPct val="90000"/>
              </a:lnSpc>
              <a:spcBef>
                <a:spcPts val="0"/>
              </a:spcBef>
              <a:spcAft>
                <a:spcPts val="0"/>
              </a:spcAft>
              <a:buClr>
                <a:schemeClr val="dk1"/>
              </a:buClr>
              <a:buSzPts val="1200"/>
              <a:buChar char="■"/>
              <a:defRPr sz="1600"/>
            </a:lvl6pPr>
            <a:lvl7pPr indent="-304800" lvl="6" marL="3200400" algn="l">
              <a:lnSpc>
                <a:spcPct val="90000"/>
              </a:lnSpc>
              <a:spcBef>
                <a:spcPts val="0"/>
              </a:spcBef>
              <a:spcAft>
                <a:spcPts val="0"/>
              </a:spcAft>
              <a:buClr>
                <a:schemeClr val="dk1"/>
              </a:buClr>
              <a:buSzPts val="1200"/>
              <a:buChar char="●"/>
              <a:defRPr sz="1600"/>
            </a:lvl7pPr>
            <a:lvl8pPr indent="-304800" lvl="7" marL="3657600" algn="l">
              <a:lnSpc>
                <a:spcPct val="90000"/>
              </a:lnSpc>
              <a:spcBef>
                <a:spcPts val="0"/>
              </a:spcBef>
              <a:spcAft>
                <a:spcPts val="0"/>
              </a:spcAft>
              <a:buClr>
                <a:schemeClr val="dk1"/>
              </a:buClr>
              <a:buSzPts val="1200"/>
              <a:buChar char="○"/>
              <a:defRPr sz="1600"/>
            </a:lvl8pPr>
            <a:lvl9pPr indent="-304800" lvl="8" marL="4114800" algn="l">
              <a:lnSpc>
                <a:spcPct val="90000"/>
              </a:lnSpc>
              <a:spcBef>
                <a:spcPts val="0"/>
              </a:spcBef>
              <a:spcAft>
                <a:spcPts val="0"/>
              </a:spcAft>
              <a:buClr>
                <a:schemeClr val="dk1"/>
              </a:buClr>
              <a:buSzPts val="1200"/>
              <a:buChar char="■"/>
              <a:defRPr sz="1600"/>
            </a:lvl9pPr>
          </a:lstStyle>
          <a:p/>
        </p:txBody>
      </p:sp>
      <p:sp>
        <p:nvSpPr>
          <p:cNvPr id="142" name="Google Shape;142;p83"/>
          <p:cNvSpPr txBox="1"/>
          <p:nvPr>
            <p:ph idx="12" type="sldNum"/>
          </p:nvPr>
        </p:nvSpPr>
        <p:spPr>
          <a:xfrm>
            <a:off x="11296611" y="6217623"/>
            <a:ext cx="731600" cy="524800"/>
          </a:xfrm>
          <a:prstGeom prst="rect">
            <a:avLst/>
          </a:prstGeom>
          <a:noFill/>
          <a:ln>
            <a:noFill/>
          </a:ln>
        </p:spPr>
        <p:txBody>
          <a:bodyPr anchorCtr="0" anchor="ctr" bIns="91425" lIns="91425" spcFirstLastPara="1" rIns="91425" wrap="square" tIns="91425">
            <a:normAutofit/>
          </a:bodyPr>
          <a:lstStyle>
            <a:lvl1pPr indent="0" lvl="0"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888888"/>
              </a:buClr>
              <a:buSzPts val="1200"/>
              <a:buFont typeface="Calibri"/>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p:cSld name="Picture">
    <p:spTree>
      <p:nvGrpSpPr>
        <p:cNvPr id="143" name="Shape 143"/>
        <p:cNvGrpSpPr/>
        <p:nvPr/>
      </p:nvGrpSpPr>
      <p:grpSpPr>
        <a:xfrm>
          <a:off x="0" y="0"/>
          <a:ext cx="0" cy="0"/>
          <a:chOff x="0" y="0"/>
          <a:chExt cx="0" cy="0"/>
        </a:xfrm>
      </p:grpSpPr>
      <p:sp>
        <p:nvSpPr>
          <p:cNvPr id="144" name="Google Shape;144;p84"/>
          <p:cNvSpPr/>
          <p:nvPr>
            <p:ph idx="2" type="pic"/>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 basic">
  <p:cSld name="Comparison - basic">
    <p:spTree>
      <p:nvGrpSpPr>
        <p:cNvPr id="145" name="Shape 145"/>
        <p:cNvGrpSpPr/>
        <p:nvPr/>
      </p:nvGrpSpPr>
      <p:grpSpPr>
        <a:xfrm>
          <a:off x="0" y="0"/>
          <a:ext cx="0" cy="0"/>
          <a:chOff x="0" y="0"/>
          <a:chExt cx="0" cy="0"/>
        </a:xfrm>
      </p:grpSpPr>
      <p:sp>
        <p:nvSpPr>
          <p:cNvPr id="146" name="Google Shape;146;p85"/>
          <p:cNvSpPr txBox="1"/>
          <p:nvPr>
            <p:ph idx="1" type="body"/>
          </p:nvPr>
        </p:nvSpPr>
        <p:spPr>
          <a:xfrm>
            <a:off x="601131" y="3016666"/>
            <a:ext cx="5356800" cy="3551189"/>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7" name="Google Shape;147;p85"/>
          <p:cNvSpPr txBox="1"/>
          <p:nvPr>
            <p:ph idx="2" type="body"/>
          </p:nvPr>
        </p:nvSpPr>
        <p:spPr>
          <a:xfrm>
            <a:off x="6231467" y="3016666"/>
            <a:ext cx="5355167" cy="3551189"/>
          </a:xfrm>
          <a:prstGeom prst="rect">
            <a:avLst/>
          </a:prstGeom>
          <a:noFill/>
          <a:ln>
            <a:noFill/>
          </a:ln>
        </p:spPr>
        <p:txBody>
          <a:bodyPr anchorCtr="0" anchor="t" bIns="45700" lIns="91425" spcFirstLastPara="1" rIns="91425" wrap="square" tIns="45700">
            <a:normAutofit/>
          </a:bodyPr>
          <a:lstStyle>
            <a:lvl1pPr indent="-355600" lvl="0" marL="457200" algn="l">
              <a:lnSpc>
                <a:spcPct val="90000"/>
              </a:lnSpc>
              <a:spcBef>
                <a:spcPts val="1000"/>
              </a:spcBef>
              <a:spcAft>
                <a:spcPts val="0"/>
              </a:spcAft>
              <a:buClr>
                <a:schemeClr val="dk1"/>
              </a:buClr>
              <a:buSzPts val="2000"/>
              <a:buFont typeface="Arial"/>
              <a:buChar char="•"/>
              <a:defRPr sz="2000">
                <a:solidFill>
                  <a:schemeClr val="dk1"/>
                </a:solidFill>
              </a:defRPr>
            </a:lvl1pPr>
            <a:lvl2pPr indent="-355600" lvl="1" marL="914400" algn="l">
              <a:lnSpc>
                <a:spcPct val="90000"/>
              </a:lnSpc>
              <a:spcBef>
                <a:spcPts val="500"/>
              </a:spcBef>
              <a:spcAft>
                <a:spcPts val="0"/>
              </a:spcAft>
              <a:buClr>
                <a:schemeClr val="dk1"/>
              </a:buClr>
              <a:buSzPts val="2000"/>
              <a:buFont typeface="Arial"/>
              <a:buChar char="•"/>
              <a:defRPr sz="2000">
                <a:solidFill>
                  <a:schemeClr val="dk1"/>
                </a:solidFill>
              </a:defRPr>
            </a:lvl2pPr>
            <a:lvl3pPr indent="-355600" lvl="2" marL="1371600" algn="l">
              <a:lnSpc>
                <a:spcPct val="90000"/>
              </a:lnSpc>
              <a:spcBef>
                <a:spcPts val="500"/>
              </a:spcBef>
              <a:spcAft>
                <a:spcPts val="0"/>
              </a:spcAft>
              <a:buClr>
                <a:schemeClr val="dk1"/>
              </a:buClr>
              <a:buSzPts val="2000"/>
              <a:buFont typeface="Arial"/>
              <a:buChar char="•"/>
              <a:defRPr sz="2000">
                <a:solidFill>
                  <a:schemeClr val="dk1"/>
                </a:solidFill>
              </a:defRPr>
            </a:lvl3pPr>
            <a:lvl4pPr indent="-355600" lvl="3" marL="1828800" algn="l">
              <a:lnSpc>
                <a:spcPct val="90000"/>
              </a:lnSpc>
              <a:spcBef>
                <a:spcPts val="500"/>
              </a:spcBef>
              <a:spcAft>
                <a:spcPts val="0"/>
              </a:spcAft>
              <a:buClr>
                <a:schemeClr val="dk1"/>
              </a:buClr>
              <a:buSzPts val="2000"/>
              <a:buFont typeface="Arial"/>
              <a:buChar char="•"/>
              <a:defRPr sz="2000">
                <a:solidFill>
                  <a:schemeClr val="dk1"/>
                </a:solidFill>
              </a:defRPr>
            </a:lvl4pPr>
            <a:lvl5pPr indent="-355600" lvl="4" marL="2286000" algn="l">
              <a:lnSpc>
                <a:spcPct val="90000"/>
              </a:lnSpc>
              <a:spcBef>
                <a:spcPts val="500"/>
              </a:spcBef>
              <a:spcAft>
                <a:spcPts val="0"/>
              </a:spcAft>
              <a:buClr>
                <a:schemeClr val="dk1"/>
              </a:buClr>
              <a:buSzPts val="2000"/>
              <a:buFont typeface="Arial"/>
              <a:buChar char="•"/>
              <a:defRPr sz="20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48" name="Google Shape;148;p85"/>
          <p:cNvSpPr txBox="1"/>
          <p:nvPr>
            <p:ph idx="3" type="body"/>
          </p:nvPr>
        </p:nvSpPr>
        <p:spPr>
          <a:xfrm>
            <a:off x="6231467" y="1980000"/>
            <a:ext cx="5356800" cy="95636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49" name="Google Shape;149;p85"/>
          <p:cNvSpPr txBox="1"/>
          <p:nvPr>
            <p:ph idx="4" type="body"/>
          </p:nvPr>
        </p:nvSpPr>
        <p:spPr>
          <a:xfrm>
            <a:off x="600001" y="1980000"/>
            <a:ext cx="5355167" cy="95636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solidFill>
                  <a:schemeClr val="dk1"/>
                </a:solidFill>
              </a:defRPr>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0" name="Google Shape;150;p85"/>
          <p:cNvSpPr txBox="1"/>
          <p:nvPr>
            <p:ph type="title"/>
          </p:nvPr>
        </p:nvSpPr>
        <p:spPr>
          <a:xfrm>
            <a:off x="600000" y="373499"/>
            <a:ext cx="8672953" cy="120032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sz="36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 slide">
  <p:cSld name="text slide">
    <p:spTree>
      <p:nvGrpSpPr>
        <p:cNvPr id="151" name="Shape 151"/>
        <p:cNvGrpSpPr/>
        <p:nvPr/>
      </p:nvGrpSpPr>
      <p:grpSpPr>
        <a:xfrm>
          <a:off x="0" y="0"/>
          <a:ext cx="0" cy="0"/>
          <a:chOff x="0" y="0"/>
          <a:chExt cx="0" cy="0"/>
        </a:xfrm>
      </p:grpSpPr>
      <p:sp>
        <p:nvSpPr>
          <p:cNvPr id="152" name="Google Shape;152;g2415d10eec0_0_228"/>
          <p:cNvSpPr txBox="1"/>
          <p:nvPr>
            <p:ph type="title"/>
          </p:nvPr>
        </p:nvSpPr>
        <p:spPr>
          <a:xfrm>
            <a:off x="552418" y="692150"/>
            <a:ext cx="11088600" cy="1314600"/>
          </a:xfrm>
          <a:prstGeom prst="rect">
            <a:avLst/>
          </a:prstGeom>
          <a:noFill/>
          <a:ln>
            <a:noFill/>
          </a:ln>
        </p:spPr>
        <p:txBody>
          <a:bodyPr anchorCtr="0" anchor="t" bIns="45700" lIns="0" spcFirstLastPara="1" rIns="91425" wrap="square" tIns="4570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g2415d10eec0_0_228"/>
          <p:cNvSpPr txBox="1"/>
          <p:nvPr>
            <p:ph idx="1" type="body"/>
          </p:nvPr>
        </p:nvSpPr>
        <p:spPr>
          <a:xfrm>
            <a:off x="550863" y="2017260"/>
            <a:ext cx="11088600" cy="41487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4" name="Google Shape;154;g2415d10eec0_0_228"/>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55" name="Google Shape;155;g2415d10eec0_0_228"/>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56" name="Google Shape;156;g2415d10eec0_0_228"/>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lum">
  <p:cSld name="2 collum">
    <p:spTree>
      <p:nvGrpSpPr>
        <p:cNvPr id="157" name="Shape 157"/>
        <p:cNvGrpSpPr/>
        <p:nvPr/>
      </p:nvGrpSpPr>
      <p:grpSpPr>
        <a:xfrm>
          <a:off x="0" y="0"/>
          <a:ext cx="0" cy="0"/>
          <a:chOff x="0" y="0"/>
          <a:chExt cx="0" cy="0"/>
        </a:xfrm>
      </p:grpSpPr>
      <p:sp>
        <p:nvSpPr>
          <p:cNvPr id="158" name="Google Shape;158;g2415d10eec0_0_234"/>
          <p:cNvSpPr txBox="1"/>
          <p:nvPr>
            <p:ph type="title"/>
          </p:nvPr>
        </p:nvSpPr>
        <p:spPr>
          <a:xfrm>
            <a:off x="550863" y="476250"/>
            <a:ext cx="11090400" cy="1009800"/>
          </a:xfrm>
          <a:prstGeom prst="rect">
            <a:avLst/>
          </a:prstGeom>
          <a:noFill/>
          <a:ln>
            <a:noFill/>
          </a:ln>
        </p:spPr>
        <p:txBody>
          <a:bodyPr anchorCtr="0" anchor="ctr" bIns="45700" lIns="0" spcFirstLastPara="1" rIns="91425" wrap="square" tIns="4570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g2415d10eec0_0_234"/>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60" name="Google Shape;160;g2415d10eec0_0_234"/>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61" name="Google Shape;161;g2415d10eec0_0_234"/>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FI"/>
              <a:t>‹#›</a:t>
            </a:fld>
            <a:endParaRPr/>
          </a:p>
        </p:txBody>
      </p:sp>
      <p:sp>
        <p:nvSpPr>
          <p:cNvPr id="162" name="Google Shape;162;g2415d10eec0_0_234"/>
          <p:cNvSpPr txBox="1"/>
          <p:nvPr>
            <p:ph idx="1" type="body"/>
          </p:nvPr>
        </p:nvSpPr>
        <p:spPr>
          <a:xfrm>
            <a:off x="550863" y="1989138"/>
            <a:ext cx="5040300" cy="41766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3" name="Google Shape;163;g2415d10eec0_0_234"/>
          <p:cNvSpPr txBox="1"/>
          <p:nvPr>
            <p:ph idx="2" type="body"/>
          </p:nvPr>
        </p:nvSpPr>
        <p:spPr>
          <a:xfrm>
            <a:off x="6595202" y="1989138"/>
            <a:ext cx="5040300" cy="41766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_left_bullets">
  <p:cSld name="pic_left_bullets">
    <p:spTree>
      <p:nvGrpSpPr>
        <p:cNvPr id="164" name="Shape 164"/>
        <p:cNvGrpSpPr/>
        <p:nvPr/>
      </p:nvGrpSpPr>
      <p:grpSpPr>
        <a:xfrm>
          <a:off x="0" y="0"/>
          <a:ext cx="0" cy="0"/>
          <a:chOff x="0" y="0"/>
          <a:chExt cx="0" cy="0"/>
        </a:xfrm>
      </p:grpSpPr>
      <p:sp>
        <p:nvSpPr>
          <p:cNvPr id="165" name="Google Shape;165;g2415d10eec0_0_1069"/>
          <p:cNvSpPr txBox="1"/>
          <p:nvPr>
            <p:ph type="title"/>
          </p:nvPr>
        </p:nvSpPr>
        <p:spPr>
          <a:xfrm>
            <a:off x="6600825" y="692150"/>
            <a:ext cx="5040300" cy="1314600"/>
          </a:xfrm>
          <a:prstGeom prst="rect">
            <a:avLst/>
          </a:prstGeom>
          <a:noFill/>
          <a:ln>
            <a:noFill/>
          </a:ln>
        </p:spPr>
        <p:txBody>
          <a:bodyPr anchorCtr="0" anchor="t" bIns="45700" lIns="0" spcFirstLastPara="1" rIns="91425" wrap="square" tIns="45700">
            <a:normAutofit/>
          </a:bodyPr>
          <a:lstStyle>
            <a:lvl1pPr lvl="0" algn="l">
              <a:lnSpc>
                <a:spcPct val="90000"/>
              </a:lnSpc>
              <a:spcBef>
                <a:spcPts val="0"/>
              </a:spcBef>
              <a:spcAft>
                <a:spcPts val="0"/>
              </a:spcAft>
              <a:buClr>
                <a:srgbClr val="0099D4"/>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grpSp>
        <p:nvGrpSpPr>
          <p:cNvPr id="166" name="Google Shape;166;g2415d10eec0_0_1069"/>
          <p:cNvGrpSpPr/>
          <p:nvPr/>
        </p:nvGrpSpPr>
        <p:grpSpPr>
          <a:xfrm>
            <a:off x="11496599" y="332656"/>
            <a:ext cx="407002" cy="348834"/>
            <a:chOff x="11496599" y="332656"/>
            <a:chExt cx="407002" cy="348834"/>
          </a:xfrm>
        </p:grpSpPr>
        <p:sp>
          <p:nvSpPr>
            <p:cNvPr id="167" name="Google Shape;167;g2415d10eec0_0_1069"/>
            <p:cNvSpPr/>
            <p:nvPr/>
          </p:nvSpPr>
          <p:spPr>
            <a:xfrm>
              <a:off x="11496599" y="332656"/>
              <a:ext cx="174428" cy="348834"/>
            </a:xfrm>
            <a:custGeom>
              <a:rect b="b" l="l" r="r" t="t"/>
              <a:pathLst>
                <a:path extrusionOk="0" h="348834" w="174428">
                  <a:moveTo>
                    <a:pt x="116317" y="203556"/>
                  </a:moveTo>
                  <a:lnTo>
                    <a:pt x="174428" y="203556"/>
                  </a:lnTo>
                  <a:lnTo>
                    <a:pt x="174428" y="348834"/>
                  </a:lnTo>
                  <a:lnTo>
                    <a:pt x="116317" y="348834"/>
                  </a:lnTo>
                  <a:cubicBezTo>
                    <a:pt x="116317" y="348834"/>
                    <a:pt x="116317" y="203556"/>
                    <a:pt x="116317" y="203556"/>
                  </a:cubicBezTo>
                  <a:close/>
                  <a:moveTo>
                    <a:pt x="116317" y="0"/>
                  </a:moveTo>
                  <a:lnTo>
                    <a:pt x="174428" y="0"/>
                  </a:lnTo>
                  <a:lnTo>
                    <a:pt x="174428" y="145264"/>
                  </a:lnTo>
                  <a:lnTo>
                    <a:pt x="116317" y="145264"/>
                  </a:lnTo>
                  <a:cubicBezTo>
                    <a:pt x="116317" y="145264"/>
                    <a:pt x="116317" y="0"/>
                    <a:pt x="116317" y="0"/>
                  </a:cubicBezTo>
                  <a:close/>
                  <a:moveTo>
                    <a:pt x="0" y="0"/>
                  </a:moveTo>
                  <a:lnTo>
                    <a:pt x="58111" y="0"/>
                  </a:lnTo>
                  <a:lnTo>
                    <a:pt x="58111" y="348668"/>
                  </a:lnTo>
                  <a:lnTo>
                    <a:pt x="0" y="348668"/>
                  </a:lnTo>
                  <a:cubicBezTo>
                    <a:pt x="0" y="348668"/>
                    <a:pt x="0" y="0"/>
                    <a:pt x="0" y="0"/>
                  </a:cubicBezTo>
                  <a:close/>
                </a:path>
              </a:pathLst>
            </a:cu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8" name="Google Shape;168;g2415d10eec0_0_1069"/>
            <p:cNvSpPr/>
            <p:nvPr/>
          </p:nvSpPr>
          <p:spPr>
            <a:xfrm>
              <a:off x="11729235" y="332656"/>
              <a:ext cx="174366" cy="261522"/>
            </a:xfrm>
            <a:custGeom>
              <a:rect b="b" l="l" r="r" t="t"/>
              <a:pathLst>
                <a:path extrusionOk="0" h="21600" w="21600">
                  <a:moveTo>
                    <a:pt x="21598" y="14399"/>
                  </a:moveTo>
                  <a:lnTo>
                    <a:pt x="21598" y="0"/>
                  </a:lnTo>
                  <a:lnTo>
                    <a:pt x="14400" y="0"/>
                  </a:lnTo>
                  <a:lnTo>
                    <a:pt x="14400" y="14399"/>
                  </a:lnTo>
                  <a:cubicBezTo>
                    <a:pt x="14400" y="15724"/>
                    <a:pt x="12783" y="16800"/>
                    <a:pt x="10801" y="16800"/>
                  </a:cubicBezTo>
                  <a:cubicBezTo>
                    <a:pt x="8806" y="16800"/>
                    <a:pt x="7202" y="15724"/>
                    <a:pt x="7202" y="14399"/>
                  </a:cubicBezTo>
                  <a:lnTo>
                    <a:pt x="7202" y="0"/>
                  </a:lnTo>
                  <a:lnTo>
                    <a:pt x="3" y="0"/>
                  </a:lnTo>
                  <a:lnTo>
                    <a:pt x="0" y="14399"/>
                  </a:lnTo>
                  <a:cubicBezTo>
                    <a:pt x="0" y="18386"/>
                    <a:pt x="4828" y="21600"/>
                    <a:pt x="10801" y="21600"/>
                  </a:cubicBezTo>
                  <a:cubicBezTo>
                    <a:pt x="16774" y="21600"/>
                    <a:pt x="21600" y="18386"/>
                    <a:pt x="21600" y="14399"/>
                  </a:cubicBezTo>
                  <a:cubicBezTo>
                    <a:pt x="21600" y="14399"/>
                    <a:pt x="21598" y="14399"/>
                    <a:pt x="21598" y="14399"/>
                  </a:cubicBezTo>
                  <a:close/>
                </a:path>
              </a:pathLst>
            </a:custGeom>
            <a:solidFill>
              <a:schemeClr val="accen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p:txBody>
        </p:sp>
      </p:grpSp>
      <p:sp>
        <p:nvSpPr>
          <p:cNvPr id="169" name="Google Shape;169;g2415d10eec0_0_1069"/>
          <p:cNvSpPr/>
          <p:nvPr>
            <p:ph idx="2" type="pic"/>
          </p:nvPr>
        </p:nvSpPr>
        <p:spPr>
          <a:xfrm>
            <a:off x="0" y="0"/>
            <a:ext cx="6096000" cy="6858000"/>
          </a:xfrm>
          <a:prstGeom prst="rect">
            <a:avLst/>
          </a:prstGeom>
          <a:solidFill>
            <a:schemeClr val="lt2"/>
          </a:solidFill>
          <a:ln>
            <a:noFill/>
          </a:ln>
        </p:spPr>
      </p:sp>
      <p:sp>
        <p:nvSpPr>
          <p:cNvPr id="170" name="Google Shape;170;g2415d10eec0_0_1069"/>
          <p:cNvSpPr txBox="1"/>
          <p:nvPr>
            <p:ph idx="1" type="body"/>
          </p:nvPr>
        </p:nvSpPr>
        <p:spPr>
          <a:xfrm>
            <a:off x="6600825" y="2349500"/>
            <a:ext cx="5040300" cy="4103700"/>
          </a:xfrm>
          <a:prstGeom prst="rect">
            <a:avLst/>
          </a:prstGeom>
          <a:noFill/>
          <a:ln>
            <a:noFill/>
          </a:ln>
        </p:spPr>
        <p:txBody>
          <a:bodyPr anchorCtr="0" anchor="t" bIns="45700" lIns="0" spcFirstLastPara="1" rIns="91425" wrap="square" tIns="45700">
            <a:normAutofit/>
          </a:bodyPr>
          <a:lstStyle>
            <a:lvl1pPr indent="-342900" lvl="0" marL="457200" algn="l">
              <a:lnSpc>
                <a:spcPct val="110000"/>
              </a:lnSpc>
              <a:spcBef>
                <a:spcPts val="600"/>
              </a:spcBef>
              <a:spcAft>
                <a:spcPts val="0"/>
              </a:spcAft>
              <a:buSzPts val="1800"/>
              <a:buChar char="•"/>
              <a:defRPr/>
            </a:lvl1pPr>
            <a:lvl2pPr indent="-342900" lvl="1" marL="914400" algn="l">
              <a:lnSpc>
                <a:spcPct val="110000"/>
              </a:lnSpc>
              <a:spcBef>
                <a:spcPts val="600"/>
              </a:spcBef>
              <a:spcAft>
                <a:spcPts val="0"/>
              </a:spcAft>
              <a:buSzPts val="1800"/>
              <a:buChar char="•"/>
              <a:defRPr/>
            </a:lvl2pPr>
            <a:lvl3pPr indent="-342900" lvl="2" marL="1371600" algn="l">
              <a:lnSpc>
                <a:spcPct val="110000"/>
              </a:lnSpc>
              <a:spcBef>
                <a:spcPts val="600"/>
              </a:spcBef>
              <a:spcAft>
                <a:spcPts val="0"/>
              </a:spcAft>
              <a:buSzPts val="1800"/>
              <a:buChar char="•"/>
              <a:defRPr/>
            </a:lvl3pPr>
            <a:lvl4pPr indent="-342900" lvl="3" marL="1828800" algn="l">
              <a:lnSpc>
                <a:spcPct val="110000"/>
              </a:lnSpc>
              <a:spcBef>
                <a:spcPts val="600"/>
              </a:spcBef>
              <a:spcAft>
                <a:spcPts val="0"/>
              </a:spcAft>
              <a:buSzPts val="1800"/>
              <a:buChar char="•"/>
              <a:defRPr/>
            </a:lvl4pPr>
            <a:lvl5pPr indent="-342900" lvl="4" marL="2286000" algn="l">
              <a:lnSpc>
                <a:spcPct val="110000"/>
              </a:lnSpc>
              <a:spcBef>
                <a:spcPts val="600"/>
              </a:spcBef>
              <a:spcAft>
                <a:spcPts val="0"/>
              </a:spcAft>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71" name="Google Shape;171;g2415d10eec0_0_1069"/>
          <p:cNvSpPr txBox="1"/>
          <p:nvPr>
            <p:ph idx="10" type="dt"/>
          </p:nvPr>
        </p:nvSpPr>
        <p:spPr>
          <a:xfrm>
            <a:off x="479376" y="6356350"/>
            <a:ext cx="2814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72" name="Google Shape;172;g2415d10eec0_0_1069"/>
          <p:cNvSpPr txBox="1"/>
          <p:nvPr>
            <p:ph idx="11" type="ftr"/>
          </p:nvPr>
        </p:nvSpPr>
        <p:spPr>
          <a:xfrm>
            <a:off x="6602400" y="6356350"/>
            <a:ext cx="4752000" cy="363600"/>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73" name="Google Shape;173;g2415d10eec0_0_1069"/>
          <p:cNvSpPr txBox="1"/>
          <p:nvPr>
            <p:ph idx="12" type="sldNum"/>
          </p:nvPr>
        </p:nvSpPr>
        <p:spPr>
          <a:xfrm>
            <a:off x="11641138" y="6356350"/>
            <a:ext cx="3663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fi-FI"/>
              <a:t>‹#›</a:t>
            </a:fld>
            <a:endParaRPr/>
          </a:p>
        </p:txBody>
      </p:sp>
    </p:spTree>
  </p:cSld>
  <p:clrMapOvr>
    <a:masterClrMapping/>
  </p:clrMapOvr>
  <p:extLst>
    <p:ext uri="{DCECCB84-F9BA-43D5-87BE-67443E8EF086}">
      <p15:sldGuideLst>
        <p15:guide id="1" orient="horz" pos="2160">
          <p15:clr>
            <a:srgbClr val="FBAE40"/>
          </p15:clr>
        </p15:guide>
        <p15:guide id="2" orient="horz" pos="1480">
          <p15:clr>
            <a:srgbClr val="FBAE40"/>
          </p15:clr>
        </p15:guide>
      </p15:sldGuideLst>
    </p:ext>
  </p:extLst>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slideLayout" Target="../slideLayouts/slideLayout2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24" Type="http://schemas.openxmlformats.org/officeDocument/2006/relationships/theme" Target="../theme/theme2.xml"/><Relationship Id="rId12" Type="http://schemas.openxmlformats.org/officeDocument/2006/relationships/slideLayout" Target="../slideLayouts/slideLayout12.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65"/>
          <p:cNvSpPr txBox="1"/>
          <p:nvPr>
            <p:ph type="title"/>
          </p:nvPr>
        </p:nvSpPr>
        <p:spPr>
          <a:xfrm>
            <a:off x="838200" y="365125"/>
            <a:ext cx="10515600" cy="1325563"/>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4400"/>
              <a:buFont typeface="Arial"/>
              <a:buNone/>
              <a:defRPr b="1" i="0" sz="4400" u="none" cap="none" strike="noStrike">
                <a:solidFill>
                  <a:srgbClr val="161249"/>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65"/>
          <p:cNvSpPr txBox="1"/>
          <p:nvPr>
            <p:ph idx="1" type="body"/>
          </p:nvPr>
        </p:nvSpPr>
        <p:spPr>
          <a:xfrm>
            <a:off x="838200" y="1825625"/>
            <a:ext cx="10515600" cy="1844608"/>
          </a:xfrm>
          <a:prstGeom prst="rect">
            <a:avLst/>
          </a:prstGeom>
          <a:noFill/>
          <a:ln>
            <a:noFill/>
          </a:ln>
        </p:spPr>
        <p:txBody>
          <a:bodyPr anchorCtr="0" anchor="t" bIns="45700" lIns="91425" spcFirstLastPara="1" rIns="91425" wrap="square" tIns="45700">
            <a:spAutoFit/>
          </a:bodyPr>
          <a:lstStyle>
            <a:lvl1pPr indent="-406400" lvl="0" marL="457200" marR="0" rtl="0" algn="l">
              <a:lnSpc>
                <a:spcPct val="90000"/>
              </a:lnSpc>
              <a:spcBef>
                <a:spcPts val="1000"/>
              </a:spcBef>
              <a:spcAft>
                <a:spcPts val="0"/>
              </a:spcAft>
              <a:buClr>
                <a:srgbClr val="161249"/>
              </a:buClr>
              <a:buSzPts val="2800"/>
              <a:buFont typeface="Arial"/>
              <a:buChar char="•"/>
              <a:defRPr b="0" i="0" sz="2800" u="none" cap="none" strike="noStrike">
                <a:solidFill>
                  <a:srgbClr val="161249"/>
                </a:solidFill>
                <a:latin typeface="Arial"/>
                <a:ea typeface="Arial"/>
                <a:cs typeface="Arial"/>
                <a:sym typeface="Arial"/>
              </a:defRPr>
            </a:lvl1pPr>
            <a:lvl2pPr indent="-381000" lvl="1" marL="914400" marR="0" rtl="0" algn="l">
              <a:lnSpc>
                <a:spcPct val="90000"/>
              </a:lnSpc>
              <a:spcBef>
                <a:spcPts val="500"/>
              </a:spcBef>
              <a:spcAft>
                <a:spcPts val="0"/>
              </a:spcAft>
              <a:buClr>
                <a:srgbClr val="161249"/>
              </a:buClr>
              <a:buSzPts val="2400"/>
              <a:buFont typeface="Arial"/>
              <a:buChar char="•"/>
              <a:defRPr b="0" i="0" sz="2400" u="none" cap="none" strike="noStrike">
                <a:solidFill>
                  <a:srgbClr val="161249"/>
                </a:solidFill>
                <a:latin typeface="Arial"/>
                <a:ea typeface="Arial"/>
                <a:cs typeface="Arial"/>
                <a:sym typeface="Arial"/>
              </a:defRPr>
            </a:lvl2pPr>
            <a:lvl3pPr indent="-355600" lvl="2" marL="1371600" marR="0" rtl="0" algn="l">
              <a:lnSpc>
                <a:spcPct val="90000"/>
              </a:lnSpc>
              <a:spcBef>
                <a:spcPts val="500"/>
              </a:spcBef>
              <a:spcAft>
                <a:spcPts val="0"/>
              </a:spcAft>
              <a:buClr>
                <a:srgbClr val="161249"/>
              </a:buClr>
              <a:buSzPts val="2000"/>
              <a:buFont typeface="Arial"/>
              <a:buChar char="•"/>
              <a:defRPr b="0" i="0" sz="2000" u="none" cap="none" strike="noStrike">
                <a:solidFill>
                  <a:srgbClr val="161249"/>
                </a:solidFill>
                <a:latin typeface="Arial"/>
                <a:ea typeface="Arial"/>
                <a:cs typeface="Arial"/>
                <a:sym typeface="Arial"/>
              </a:defRPr>
            </a:lvl3pPr>
            <a:lvl4pPr indent="-342900" lvl="3" marL="18288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4pPr>
            <a:lvl5pPr indent="-342900" lvl="4" marL="2286000" marR="0" rtl="0" algn="l">
              <a:lnSpc>
                <a:spcPct val="90000"/>
              </a:lnSpc>
              <a:spcBef>
                <a:spcPts val="500"/>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 Id="rId3" Type="http://schemas.openxmlformats.org/officeDocument/2006/relationships/hyperlink" Target="https://ads.google.com/home/tools/keyword-planner/" TargetMode="External"/><Relationship Id="rId4" Type="http://schemas.openxmlformats.org/officeDocument/2006/relationships/hyperlink" Target="https://backlinko.com/google-keyword-planner" TargetMode="External"/><Relationship Id="rId5" Type="http://schemas.openxmlformats.org/officeDocument/2006/relationships/hyperlink" Target="https://blog.hubspot.com/marketing/how-to-do-keyword-research-ht" TargetMode="External"/><Relationship Id="rId6" Type="http://schemas.openxmlformats.org/officeDocument/2006/relationships/image" Target="../media/image21.png"/><Relationship Id="rId7" Type="http://schemas.openxmlformats.org/officeDocument/2006/relationships/image" Target="../media/image36.png"/><Relationship Id="rId8" Type="http://schemas.openxmlformats.org/officeDocument/2006/relationships/image" Target="../media/image2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hyperlink" Target="https://www.searchenginejournal.com/ranking-factors/keyword-stuffing/" TargetMode="External"/><Relationship Id="rId4" Type="http://schemas.openxmlformats.org/officeDocument/2006/relationships/hyperlink" Target="https://chrome.google.com/webstore/detail/seo-meta-in-1-click/bjogjfinolnhfhkbipphpdlldadpnmhc" TargetMode="External"/><Relationship Id="rId5" Type="http://schemas.openxmlformats.org/officeDocument/2006/relationships/hyperlink" Target="https://chrome.google.com/webstore/detail/open-seo-statsformerly-pa/hbdkkfheckcdppiaiabobmennhijkknn" TargetMode="External"/><Relationship Id="rId6" Type="http://schemas.openxmlformats.org/officeDocument/2006/relationships/image" Target="../media/image27.png"/><Relationship Id="rId7" Type="http://schemas.openxmlformats.org/officeDocument/2006/relationships/image" Target="../media/image34.png"/><Relationship Id="rId8" Type="http://schemas.openxmlformats.org/officeDocument/2006/relationships/image" Target="../media/image32.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 Id="rId3" Type="http://schemas.openxmlformats.org/officeDocument/2006/relationships/hyperlink" Target="https://instapage.com/blog/what-is-an-anchor-tag" TargetMode="External"/><Relationship Id="rId4" Type="http://schemas.openxmlformats.org/officeDocument/2006/relationships/hyperlink" Target="https://underconstructionpage.com/inner-links-in-seo-strategy-guide/" TargetMode="External"/><Relationship Id="rId5" Type="http://schemas.openxmlformats.org/officeDocument/2006/relationships/image" Target="../media/image28.png"/><Relationship Id="rId6" Type="http://schemas.openxmlformats.org/officeDocument/2006/relationships/image" Target="../media/image29.png"/><Relationship Id="rId7" Type="http://schemas.openxmlformats.org/officeDocument/2006/relationships/image" Target="../media/image31.png"/><Relationship Id="rId8" Type="http://schemas.openxmlformats.org/officeDocument/2006/relationships/hyperlink" Target="https://www.videolle.fi/en/video-production/advertising-video" TargetMode="Externa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33.png"/><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37.png"/><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hyperlink" Target="https://tinypng.com/"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
          <p:cNvSpPr txBox="1"/>
          <p:nvPr>
            <p:ph type="ctrTitle"/>
          </p:nvPr>
        </p:nvSpPr>
        <p:spPr>
          <a:xfrm>
            <a:off x="-845601" y="2247105"/>
            <a:ext cx="7945211" cy="1057275"/>
          </a:xfrm>
          <a:prstGeom prst="rect">
            <a:avLst/>
          </a:prstGeom>
          <a:noFill/>
          <a:ln>
            <a:noFill/>
          </a:ln>
        </p:spPr>
        <p:txBody>
          <a:bodyPr anchorCtr="0" anchor="b" bIns="121900" lIns="121900" spcFirstLastPara="1" rIns="121900" wrap="square" tIns="121900">
            <a:noAutofit/>
          </a:bodyPr>
          <a:lstStyle/>
          <a:p>
            <a:pPr indent="0" lvl="0" marL="0" rtl="0" algn="ctr">
              <a:lnSpc>
                <a:spcPct val="90000"/>
              </a:lnSpc>
              <a:spcBef>
                <a:spcPts val="0"/>
              </a:spcBef>
              <a:spcAft>
                <a:spcPts val="0"/>
              </a:spcAft>
              <a:buClr>
                <a:schemeClr val="dk1"/>
              </a:buClr>
              <a:buSzPts val="6000"/>
              <a:buFont typeface="Calibri"/>
              <a:buNone/>
            </a:pPr>
            <a:r>
              <a:rPr lang="fi-FI"/>
              <a:t>Verkkosivut</a:t>
            </a:r>
            <a:endParaRPr sz="6600"/>
          </a:p>
        </p:txBody>
      </p:sp>
      <p:sp>
        <p:nvSpPr>
          <p:cNvPr id="179" name="Google Shape;179;p1"/>
          <p:cNvSpPr txBox="1"/>
          <p:nvPr>
            <p:ph idx="4294967295" type="subTitle"/>
          </p:nvPr>
        </p:nvSpPr>
        <p:spPr>
          <a:xfrm>
            <a:off x="668456" y="3560271"/>
            <a:ext cx="11360100" cy="1057200"/>
          </a:xfrm>
          <a:prstGeom prst="rect">
            <a:avLst/>
          </a:prstGeom>
          <a:noFill/>
          <a:ln>
            <a:noFill/>
          </a:ln>
        </p:spPr>
        <p:txBody>
          <a:bodyPr anchorCtr="0" anchor="t" bIns="121900" lIns="121900" spcFirstLastPara="1" rIns="121900" wrap="square" tIns="121900">
            <a:normAutofit/>
          </a:bodyPr>
          <a:lstStyle/>
          <a:p>
            <a:pPr indent="0" lvl="0" marL="228600" marR="0" rtl="0" algn="l">
              <a:lnSpc>
                <a:spcPct val="90000"/>
              </a:lnSpc>
              <a:spcBef>
                <a:spcPts val="1000"/>
              </a:spcBef>
              <a:spcAft>
                <a:spcPts val="0"/>
              </a:spcAft>
              <a:buClr>
                <a:srgbClr val="161249"/>
              </a:buClr>
              <a:buSzPts val="2800"/>
              <a:buFont typeface="Arial"/>
              <a:buNone/>
            </a:pPr>
            <a:r>
              <a:rPr b="1" i="0" lang="fi-FI" sz="3000" u="none" cap="none" strike="noStrike">
                <a:solidFill>
                  <a:schemeClr val="lt1"/>
                </a:solidFill>
                <a:latin typeface="Arial"/>
                <a:ea typeface="Arial"/>
                <a:cs typeface="Arial"/>
                <a:sym typeface="Arial"/>
              </a:rPr>
              <a:t>3. </a:t>
            </a:r>
            <a:r>
              <a:rPr b="1" lang="fi-FI" sz="3000">
                <a:solidFill>
                  <a:schemeClr val="lt1"/>
                </a:solidFill>
              </a:rPr>
              <a:t>Vierailijoiden houkutteleminen sivustolle</a:t>
            </a:r>
            <a:endParaRPr b="1" i="0" sz="30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
          <p:cNvSpPr txBox="1"/>
          <p:nvPr>
            <p:ph type="title"/>
          </p:nvPr>
        </p:nvSpPr>
        <p:spPr>
          <a:xfrm>
            <a:off x="838200" y="365125"/>
            <a:ext cx="10515600" cy="987425"/>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4400"/>
              <a:buFont typeface="Arial"/>
              <a:buNone/>
            </a:pPr>
            <a:r>
              <a:rPr lang="fi-FI"/>
              <a:t>Oppimistavoitteet </a:t>
            </a:r>
            <a:endParaRPr/>
          </a:p>
        </p:txBody>
      </p:sp>
      <p:sp>
        <p:nvSpPr>
          <p:cNvPr id="185" name="Google Shape;185;p2"/>
          <p:cNvSpPr txBox="1"/>
          <p:nvPr>
            <p:ph idx="1" type="body"/>
          </p:nvPr>
        </p:nvSpPr>
        <p:spPr>
          <a:xfrm>
            <a:off x="838200" y="1507838"/>
            <a:ext cx="10515600" cy="3874531"/>
          </a:xfrm>
          <a:prstGeom prst="rect">
            <a:avLst/>
          </a:prstGeom>
          <a:noFill/>
          <a:ln>
            <a:noFill/>
          </a:ln>
        </p:spPr>
        <p:txBody>
          <a:bodyPr anchorCtr="0" anchor="t" bIns="121900" lIns="121900" spcFirstLastPara="1" rIns="121900" wrap="square" tIns="121900">
            <a:normAutofit lnSpcReduction="20000"/>
          </a:bodyPr>
          <a:lstStyle/>
          <a:p>
            <a:pPr indent="0" lvl="0" marL="0" rtl="0" algn="l">
              <a:lnSpc>
                <a:spcPct val="100000"/>
              </a:lnSpc>
              <a:spcBef>
                <a:spcPts val="0"/>
              </a:spcBef>
              <a:spcAft>
                <a:spcPts val="0"/>
              </a:spcAft>
              <a:buClr>
                <a:schemeClr val="dk1"/>
              </a:buClr>
              <a:buSzPts val="1200"/>
              <a:buNone/>
            </a:pPr>
            <a:r>
              <a:rPr lang="fi-FI" sz="2400"/>
              <a:t>Opiskelijan osaamisedellytys moduulille: Pohjatiedoiksi suositellaan digitaalisen markkinoinnin perusteita.</a:t>
            </a:r>
            <a:endParaRPr/>
          </a:p>
          <a:p>
            <a:pPr indent="0" lvl="0" marL="0" rtl="0" algn="l">
              <a:lnSpc>
                <a:spcPct val="100000"/>
              </a:lnSpc>
              <a:spcBef>
                <a:spcPts val="0"/>
              </a:spcBef>
              <a:spcAft>
                <a:spcPts val="0"/>
              </a:spcAft>
              <a:buClr>
                <a:schemeClr val="dk1"/>
              </a:buClr>
              <a:buSzPts val="1200"/>
              <a:buNone/>
            </a:pPr>
            <a:r>
              <a:t/>
            </a:r>
            <a:endParaRPr sz="2400"/>
          </a:p>
          <a:p>
            <a:pPr indent="0" lvl="0" marL="0" marR="0" rtl="0" algn="l">
              <a:lnSpc>
                <a:spcPct val="90000"/>
              </a:lnSpc>
              <a:spcBef>
                <a:spcPts val="0"/>
              </a:spcBef>
              <a:spcAft>
                <a:spcPts val="0"/>
              </a:spcAft>
              <a:buClr>
                <a:srgbClr val="161249"/>
              </a:buClr>
              <a:buSzPts val="2400"/>
              <a:buNone/>
            </a:pPr>
            <a:r>
              <a:rPr b="0" i="0" lang="fi-FI" sz="2400" u="none" cap="none" strike="noStrike"/>
              <a:t>Opiskelija </a:t>
            </a:r>
            <a:r>
              <a:rPr lang="fi-FI" sz="2400"/>
              <a:t>oppii</a:t>
            </a:r>
            <a:endParaRPr/>
          </a:p>
          <a:p>
            <a:pPr indent="0" lvl="0" marL="0" marR="0" rtl="0" algn="l">
              <a:lnSpc>
                <a:spcPct val="90000"/>
              </a:lnSpc>
              <a:spcBef>
                <a:spcPts val="0"/>
              </a:spcBef>
              <a:spcAft>
                <a:spcPts val="0"/>
              </a:spcAft>
              <a:buClr>
                <a:srgbClr val="161249"/>
              </a:buClr>
              <a:buSzPts val="2400"/>
              <a:buNone/>
            </a:pPr>
            <a:r>
              <a:t/>
            </a:r>
            <a:endParaRPr b="0" i="0" sz="2400" u="none" cap="none" strike="noStrike"/>
          </a:p>
          <a:p>
            <a:pPr indent="-457200" lvl="0" marL="457200" marR="0" rtl="0" algn="l">
              <a:lnSpc>
                <a:spcPct val="100000"/>
              </a:lnSpc>
              <a:spcBef>
                <a:spcPts val="0"/>
              </a:spcBef>
              <a:spcAft>
                <a:spcPts val="0"/>
              </a:spcAft>
              <a:buClr>
                <a:srgbClr val="D12477"/>
              </a:buClr>
              <a:buSzPts val="3600"/>
              <a:buFont typeface="Arial"/>
              <a:buChar char="•"/>
            </a:pPr>
            <a:r>
              <a:rPr lang="fi-FI" sz="2400"/>
              <a:t>tunnistamaan </a:t>
            </a:r>
            <a:r>
              <a:rPr lang="fi-FI" sz="2400"/>
              <a:t>verkkosivuston sisältötyypit.</a:t>
            </a:r>
            <a:endParaRPr sz="2400"/>
          </a:p>
          <a:p>
            <a:pPr indent="-457200" lvl="0" marL="457200" marR="0" rtl="0" algn="l">
              <a:lnSpc>
                <a:spcPct val="100000"/>
              </a:lnSpc>
              <a:spcBef>
                <a:spcPts val="0"/>
              </a:spcBef>
              <a:spcAft>
                <a:spcPts val="0"/>
              </a:spcAft>
              <a:buClr>
                <a:srgbClr val="D12477"/>
              </a:buClr>
              <a:buSzPts val="3600"/>
              <a:buFont typeface="Arial"/>
              <a:buChar char="•"/>
            </a:pPr>
            <a:r>
              <a:rPr lang="fi-FI" sz="2400"/>
              <a:t>ymmärtämään hakukoneoptimoinnin perusteet</a:t>
            </a:r>
            <a:endParaRPr sz="2400"/>
          </a:p>
          <a:p>
            <a:pPr indent="-457200" lvl="0" marL="457200" marR="0" rtl="0" algn="l">
              <a:lnSpc>
                <a:spcPct val="100000"/>
              </a:lnSpc>
              <a:spcBef>
                <a:spcPts val="0"/>
              </a:spcBef>
              <a:spcAft>
                <a:spcPts val="0"/>
              </a:spcAft>
              <a:buClr>
                <a:srgbClr val="D12477"/>
              </a:buClr>
              <a:buSzPts val="3600"/>
              <a:buFont typeface="Arial"/>
              <a:buChar char="•"/>
            </a:pPr>
            <a:r>
              <a:rPr lang="fi-FI" sz="2400"/>
              <a:t>suunnittelemaan ja luomaan SEO-sisältöä verkkosivustolle</a:t>
            </a:r>
            <a:endParaRPr sz="2400"/>
          </a:p>
          <a:p>
            <a:pPr indent="0" lvl="0" marL="0" rtl="0" algn="l">
              <a:lnSpc>
                <a:spcPct val="100000"/>
              </a:lnSpc>
              <a:spcBef>
                <a:spcPts val="0"/>
              </a:spcBef>
              <a:spcAft>
                <a:spcPts val="0"/>
              </a:spcAft>
              <a:buClr>
                <a:schemeClr val="dk1"/>
              </a:buClr>
              <a:buSzPts val="1200"/>
              <a:buNone/>
            </a:pPr>
            <a:r>
              <a:t/>
            </a:r>
            <a:endParaRPr sz="2000"/>
          </a:p>
          <a:p>
            <a:pPr indent="0" lvl="0" marL="0" rtl="0" algn="l">
              <a:lnSpc>
                <a:spcPct val="100000"/>
              </a:lnSpc>
              <a:spcBef>
                <a:spcPts val="0"/>
              </a:spcBef>
              <a:spcAft>
                <a:spcPts val="0"/>
              </a:spcAft>
              <a:buClr>
                <a:schemeClr val="dk1"/>
              </a:buClr>
              <a:buSzPts val="1200"/>
              <a:buNone/>
            </a:pPr>
            <a:r>
              <a:t/>
            </a: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3"/>
          <p:cNvSpPr txBox="1"/>
          <p:nvPr>
            <p:ph type="title"/>
          </p:nvPr>
        </p:nvSpPr>
        <p:spPr>
          <a:xfrm>
            <a:off x="1399515" y="1972931"/>
            <a:ext cx="3489356" cy="92732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4400"/>
              <a:buFont typeface="Arial"/>
              <a:buNone/>
            </a:pPr>
            <a:r>
              <a:rPr lang="fi-FI"/>
              <a:t>Aiheet</a:t>
            </a:r>
            <a:endParaRPr/>
          </a:p>
        </p:txBody>
      </p:sp>
      <p:sp>
        <p:nvSpPr>
          <p:cNvPr id="191" name="Google Shape;191;p3"/>
          <p:cNvSpPr txBox="1"/>
          <p:nvPr>
            <p:ph idx="1" type="body"/>
          </p:nvPr>
        </p:nvSpPr>
        <p:spPr>
          <a:xfrm>
            <a:off x="5350275" y="758650"/>
            <a:ext cx="6609600" cy="4710000"/>
          </a:xfrm>
          <a:prstGeom prst="rect">
            <a:avLst/>
          </a:prstGeom>
          <a:noFill/>
          <a:ln>
            <a:noFill/>
          </a:ln>
        </p:spPr>
        <p:txBody>
          <a:bodyPr anchorCtr="0" anchor="t" bIns="45700" lIns="91425" spcFirstLastPara="1" rIns="91425" wrap="square" tIns="45700">
            <a:spAutoFit/>
          </a:bodyPr>
          <a:lstStyle/>
          <a:p>
            <a:pPr indent="-419100" lvl="0" marL="457200" rtl="0" algn="l">
              <a:lnSpc>
                <a:spcPct val="100000"/>
              </a:lnSpc>
              <a:spcBef>
                <a:spcPts val="0"/>
              </a:spcBef>
              <a:spcAft>
                <a:spcPts val="0"/>
              </a:spcAft>
              <a:buSzPts val="3000"/>
              <a:buChar char="●"/>
            </a:pPr>
            <a:r>
              <a:rPr lang="fi-FI" sz="3000"/>
              <a:t>Mihin SEO:a tarvitaan?</a:t>
            </a:r>
            <a:endParaRPr sz="3000"/>
          </a:p>
          <a:p>
            <a:pPr indent="-419100" lvl="0" marL="457200" rtl="0" algn="l">
              <a:lnSpc>
                <a:spcPct val="100000"/>
              </a:lnSpc>
              <a:spcBef>
                <a:spcPts val="0"/>
              </a:spcBef>
              <a:spcAft>
                <a:spcPts val="0"/>
              </a:spcAft>
              <a:buSzPts val="3000"/>
              <a:buChar char="●"/>
            </a:pPr>
            <a:r>
              <a:rPr lang="fi-FI" sz="3000"/>
              <a:t>Mitä SEO on?</a:t>
            </a:r>
            <a:endParaRPr sz="3000"/>
          </a:p>
          <a:p>
            <a:pPr indent="-419100" lvl="0" marL="457200" rtl="0" algn="l">
              <a:lnSpc>
                <a:spcPct val="100000"/>
              </a:lnSpc>
              <a:spcBef>
                <a:spcPts val="0"/>
              </a:spcBef>
              <a:spcAft>
                <a:spcPts val="0"/>
              </a:spcAft>
              <a:buSzPts val="3000"/>
              <a:buChar char="●"/>
            </a:pPr>
            <a:r>
              <a:rPr lang="fi-FI" sz="3000"/>
              <a:t>Miksi SEO on tärkeää?</a:t>
            </a:r>
            <a:endParaRPr sz="3000"/>
          </a:p>
          <a:p>
            <a:pPr indent="-419100" lvl="0" marL="457200" rtl="0" algn="l">
              <a:lnSpc>
                <a:spcPct val="100000"/>
              </a:lnSpc>
              <a:spcBef>
                <a:spcPts val="0"/>
              </a:spcBef>
              <a:spcAft>
                <a:spcPts val="0"/>
              </a:spcAft>
              <a:buSzPts val="3000"/>
              <a:buChar char="●"/>
            </a:pPr>
            <a:r>
              <a:rPr lang="fi-FI" sz="3000"/>
              <a:t>Houkutteleva verkkosivusto</a:t>
            </a:r>
            <a:endParaRPr sz="3000"/>
          </a:p>
          <a:p>
            <a:pPr indent="-419100" lvl="0" marL="457200" rtl="0" algn="l">
              <a:lnSpc>
                <a:spcPct val="100000"/>
              </a:lnSpc>
              <a:spcBef>
                <a:spcPts val="0"/>
              </a:spcBef>
              <a:spcAft>
                <a:spcPts val="0"/>
              </a:spcAft>
              <a:buSzPts val="3000"/>
              <a:buChar char="●"/>
            </a:pPr>
            <a:r>
              <a:rPr lang="fi-FI" sz="3000"/>
              <a:t>Miksi tarvitsemme sisältöä verkkosivustolle?</a:t>
            </a:r>
            <a:endParaRPr sz="3000"/>
          </a:p>
          <a:p>
            <a:pPr indent="-419100" lvl="0" marL="457200" rtl="0" algn="l">
              <a:lnSpc>
                <a:spcPct val="100000"/>
              </a:lnSpc>
              <a:spcBef>
                <a:spcPts val="0"/>
              </a:spcBef>
              <a:spcAft>
                <a:spcPts val="0"/>
              </a:spcAft>
              <a:buSzPts val="3000"/>
              <a:buChar char="●"/>
            </a:pPr>
            <a:r>
              <a:rPr lang="fi-FI" sz="3000"/>
              <a:t>Erityyppisiä sisältöjä verkkosivustolla</a:t>
            </a:r>
            <a:endParaRPr sz="3000"/>
          </a:p>
          <a:p>
            <a:pPr indent="-419100" lvl="0" marL="457200" rtl="0" algn="l">
              <a:lnSpc>
                <a:spcPct val="100000"/>
              </a:lnSpc>
              <a:spcBef>
                <a:spcPts val="0"/>
              </a:spcBef>
              <a:spcAft>
                <a:spcPts val="0"/>
              </a:spcAft>
              <a:buSzPts val="3000"/>
              <a:buChar char="●"/>
            </a:pPr>
            <a:r>
              <a:rPr lang="fi-FI" sz="3000"/>
              <a:t>Perussäännöt SEO-sisällön kirjoittamiseen</a:t>
            </a:r>
            <a:endParaRPr sz="30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g24ce123e147_1_71"/>
          <p:cNvSpPr txBox="1"/>
          <p:nvPr/>
        </p:nvSpPr>
        <p:spPr>
          <a:xfrm>
            <a:off x="2833100" y="2313850"/>
            <a:ext cx="6205500" cy="800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4000"/>
              <a:buFont typeface="Arial"/>
              <a:buNone/>
            </a:pPr>
            <a:r>
              <a:rPr b="1" lang="fi-FI" sz="4000">
                <a:solidFill>
                  <a:schemeClr val="lt1"/>
                </a:solidFill>
              </a:rPr>
              <a:t>Mihin SEO:a tarvitaan?</a:t>
            </a:r>
            <a:endParaRPr b="1" i="0" sz="4000" u="none" cap="none" strike="noStrike">
              <a:solidFill>
                <a:schemeClr val="lt1"/>
              </a:solidFill>
              <a:latin typeface="Arial"/>
              <a:ea typeface="Arial"/>
              <a:cs typeface="Arial"/>
              <a:sym typeface="Arial"/>
            </a:endParaRPr>
          </a:p>
        </p:txBody>
      </p:sp>
      <p:sp>
        <p:nvSpPr>
          <p:cNvPr id="198" name="Google Shape;198;g24ce123e147_1_71"/>
          <p:cNvSpPr txBox="1"/>
          <p:nvPr/>
        </p:nvSpPr>
        <p:spPr>
          <a:xfrm>
            <a:off x="2500400" y="3559625"/>
            <a:ext cx="6538200" cy="5694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500"/>
              <a:buFont typeface="Arial"/>
              <a:buNone/>
            </a:pPr>
            <a:r>
              <a:rPr b="1" lang="fi-FI" sz="2500">
                <a:solidFill>
                  <a:schemeClr val="lt1"/>
                </a:solidFill>
              </a:rPr>
              <a:t>SEO a</a:t>
            </a:r>
            <a:r>
              <a:rPr b="1" i="0" lang="fi-FI" sz="2500" u="none" cap="none" strike="noStrike">
                <a:solidFill>
                  <a:schemeClr val="lt1"/>
                </a:solidFill>
                <a:latin typeface="Arial"/>
                <a:ea typeface="Arial"/>
                <a:cs typeface="Arial"/>
                <a:sym typeface="Arial"/>
              </a:rPr>
              <a:t>uttaa asiakkaitasi löytämään sinut!</a:t>
            </a:r>
            <a:endParaRPr b="1" i="0" sz="2500" u="none" cap="none" strike="noStrike">
              <a:solidFill>
                <a:schemeClr val="lt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9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9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g1e3465f16fc_1_115"/>
          <p:cNvSpPr txBox="1"/>
          <p:nvPr>
            <p:ph idx="4294967295" type="ctrTitle"/>
          </p:nvPr>
        </p:nvSpPr>
        <p:spPr>
          <a:xfrm>
            <a:off x="1524000" y="2308632"/>
            <a:ext cx="9144000" cy="13824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b="1" i="0" lang="fi-FI" sz="4400" u="none" cap="none" strike="noStrike">
                <a:solidFill>
                  <a:srgbClr val="161249"/>
                </a:solidFill>
                <a:latin typeface="Arial"/>
                <a:ea typeface="Arial"/>
                <a:cs typeface="Arial"/>
                <a:sym typeface="Arial"/>
              </a:rPr>
              <a:t>Mitä on hakukoneoptimointi?</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g1e3465f16fc_1_109"/>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Mitä on hakukoneoptimointi?</a:t>
            </a:r>
            <a:endParaRPr/>
          </a:p>
        </p:txBody>
      </p:sp>
      <p:sp>
        <p:nvSpPr>
          <p:cNvPr id="210" name="Google Shape;210;g1e3465f16fc_1_109"/>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fontScale="62500" lnSpcReduction="20000"/>
          </a:bodyPr>
          <a:lstStyle/>
          <a:p>
            <a:pPr indent="-369490" lvl="0" marL="457200" rtl="0" algn="l">
              <a:lnSpc>
                <a:spcPct val="90000"/>
              </a:lnSpc>
              <a:spcBef>
                <a:spcPts val="1000"/>
              </a:spcBef>
              <a:spcAft>
                <a:spcPts val="0"/>
              </a:spcAft>
              <a:buClr>
                <a:schemeClr val="accent2"/>
              </a:buClr>
              <a:buSzPct val="100000"/>
              <a:buChar char="●"/>
            </a:pPr>
            <a:r>
              <a:rPr lang="fi-FI" sz="3550"/>
              <a:t>Hakukoneoptimoinnilla (SEO) tarkoitetaan </a:t>
            </a:r>
            <a:r>
              <a:rPr b="1" lang="fi-FI" sz="3550"/>
              <a:t>prosessia, </a:t>
            </a:r>
            <a:r>
              <a:rPr lang="fi-FI" sz="3550"/>
              <a:t>jossa parannetaan verkkosivustoa tai verkkokauppaa sen näkyvyyden lisäämiseksi hakukoneissa, kun ihmiset etsivät yritykseen liittyviä tuotteita tai palveluja.</a:t>
            </a:r>
            <a:endParaRPr sz="3550"/>
          </a:p>
          <a:p>
            <a:pPr indent="0" lvl="0" marL="457200" rtl="0" algn="l">
              <a:lnSpc>
                <a:spcPct val="90000"/>
              </a:lnSpc>
              <a:spcBef>
                <a:spcPts val="1000"/>
              </a:spcBef>
              <a:spcAft>
                <a:spcPts val="0"/>
              </a:spcAft>
              <a:buSzPct val="112676"/>
              <a:buNone/>
            </a:pPr>
            <a:r>
              <a:t/>
            </a:r>
            <a:endParaRPr sz="3550"/>
          </a:p>
          <a:p>
            <a:pPr indent="-369490" lvl="0" marL="457200" rtl="0" algn="l">
              <a:lnSpc>
                <a:spcPct val="90000"/>
              </a:lnSpc>
              <a:spcBef>
                <a:spcPts val="1000"/>
              </a:spcBef>
              <a:spcAft>
                <a:spcPts val="0"/>
              </a:spcAft>
              <a:buClr>
                <a:schemeClr val="accent2"/>
              </a:buClr>
              <a:buSzPct val="100000"/>
              <a:buChar char="●"/>
            </a:pPr>
            <a:r>
              <a:rPr lang="fi-FI" sz="3550"/>
              <a:t>Hakukoneet kuten Google ja Bing käyttävät botti- tai "hämähäkki"-nimisiä ohjelmia selaamaan verkkosivuja, siirtyen sivulta toiselle, keräten tietoja näistä sivuista ja tallentaen ne hakukoneen indeksiin (kuin valtavaan kirjastoon).</a:t>
            </a:r>
            <a:endParaRPr sz="3550"/>
          </a:p>
          <a:p>
            <a:pPr indent="0" lvl="0" marL="457200" rtl="0" algn="l">
              <a:lnSpc>
                <a:spcPct val="90000"/>
              </a:lnSpc>
              <a:spcBef>
                <a:spcPts val="1000"/>
              </a:spcBef>
              <a:spcAft>
                <a:spcPts val="0"/>
              </a:spcAft>
              <a:buSzPct val="112676"/>
              <a:buNone/>
            </a:pPr>
            <a:r>
              <a:t/>
            </a:r>
            <a:endParaRPr sz="3550"/>
          </a:p>
          <a:p>
            <a:pPr indent="-369490" lvl="0" marL="457200" rtl="0" algn="l">
              <a:lnSpc>
                <a:spcPct val="90000"/>
              </a:lnSpc>
              <a:spcBef>
                <a:spcPts val="1000"/>
              </a:spcBef>
              <a:spcAft>
                <a:spcPts val="0"/>
              </a:spcAft>
              <a:buClr>
                <a:schemeClr val="accent2"/>
              </a:buClr>
              <a:buSzPct val="100000"/>
              <a:buChar char="●"/>
            </a:pPr>
            <a:r>
              <a:rPr lang="fi-FI" sz="3550"/>
              <a:t>Seuraavaksi algoritmit analysoivat indeksissä olevia sivuja ottaen huomioon satoja sijoitustekijöitä tai signaaleja, jotta voidaan määrittää, missä järjestyksessä sivujen tulisi näkyä hakutuloksissa tietyllä kyselyllä. </a:t>
            </a:r>
            <a:endParaRPr sz="3550"/>
          </a:p>
          <a:p>
            <a:pPr indent="0" lvl="0" marL="0" rtl="0" algn="l">
              <a:lnSpc>
                <a:spcPct val="90000"/>
              </a:lnSpc>
              <a:spcBef>
                <a:spcPts val="1000"/>
              </a:spcBef>
              <a:spcAft>
                <a:spcPts val="0"/>
              </a:spcAft>
              <a:buSzPct val="142857"/>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g1e3465f16fc_1_12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SEO on tärkeää?</a:t>
            </a:r>
            <a:endParaRPr/>
          </a:p>
        </p:txBody>
      </p:sp>
      <p:sp>
        <p:nvSpPr>
          <p:cNvPr id="217" name="Google Shape;217;g1e3465f16fc_1_120"/>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688"/>
              <a:buNone/>
            </a:pPr>
            <a:r>
              <a:rPr b="1" lang="fi-FI" sz="1950"/>
              <a:t>Se lisää sivuston uskottavuutta</a:t>
            </a:r>
            <a:endParaRPr b="1" sz="1950"/>
          </a:p>
          <a:p>
            <a:pPr indent="-352425" lvl="0" marL="457200" rtl="0" algn="l">
              <a:lnSpc>
                <a:spcPct val="70000"/>
              </a:lnSpc>
              <a:spcBef>
                <a:spcPts val="1000"/>
              </a:spcBef>
              <a:spcAft>
                <a:spcPts val="0"/>
              </a:spcAft>
              <a:buClr>
                <a:schemeClr val="accent2"/>
              </a:buClr>
              <a:buSzPts val="1950"/>
              <a:buChar char="●"/>
            </a:pPr>
            <a:r>
              <a:rPr lang="fi-FI" sz="1950"/>
              <a:t>Sivusto, joka sijoittuu korkealle hakukoneiden tulossivuilla, on yleensä hakukoneiden mielestä laadukas ja luotettava, mikä lisää yrityksen uskottavuutta. </a:t>
            </a:r>
            <a:endParaRPr sz="1950"/>
          </a:p>
          <a:p>
            <a:pPr indent="0" lvl="0" marL="0" rtl="0" algn="l">
              <a:lnSpc>
                <a:spcPct val="70000"/>
              </a:lnSpc>
              <a:spcBef>
                <a:spcPts val="1000"/>
              </a:spcBef>
              <a:spcAft>
                <a:spcPts val="0"/>
              </a:spcAft>
              <a:buClr>
                <a:schemeClr val="dk1"/>
              </a:buClr>
              <a:buSzPts val="688"/>
              <a:buFont typeface="Arial"/>
              <a:buNone/>
            </a:pPr>
            <a:r>
              <a:rPr b="1" lang="fi-FI" sz="1950"/>
              <a:t>Se on "ilmaista"</a:t>
            </a:r>
            <a:endParaRPr b="1" sz="1950"/>
          </a:p>
          <a:p>
            <a:pPr indent="-352425" lvl="0" marL="457200" rtl="0" algn="l">
              <a:lnSpc>
                <a:spcPct val="70000"/>
              </a:lnSpc>
              <a:spcBef>
                <a:spcPts val="1000"/>
              </a:spcBef>
              <a:spcAft>
                <a:spcPts val="0"/>
              </a:spcAft>
              <a:buClr>
                <a:schemeClr val="accent2"/>
              </a:buClr>
              <a:buSzPts val="1950"/>
              <a:buChar char="●"/>
            </a:pPr>
            <a:r>
              <a:rPr lang="fi-FI" sz="1950"/>
              <a:t>Kun olet julkaissut sisältöä tai tehnyt teknisiä SEO-parannuksia, hakukoneet jatkavat hyödyllisen sisällön jakelua ja auttavat sinua tavoittamaan asiakkaasi orgaanisesti.</a:t>
            </a:r>
            <a:endParaRPr sz="1950"/>
          </a:p>
          <a:p>
            <a:pPr indent="0" lvl="0" marL="0" rtl="0" algn="l">
              <a:lnSpc>
                <a:spcPct val="70000"/>
              </a:lnSpc>
              <a:spcBef>
                <a:spcPts val="1000"/>
              </a:spcBef>
              <a:spcAft>
                <a:spcPts val="0"/>
              </a:spcAft>
              <a:buClr>
                <a:schemeClr val="dk1"/>
              </a:buClr>
              <a:buSzPts val="688"/>
              <a:buFont typeface="Arial"/>
              <a:buNone/>
            </a:pPr>
            <a:r>
              <a:rPr b="1" lang="fi-FI" sz="1950"/>
              <a:t>Se tukee sisältömarkkinointia</a:t>
            </a:r>
            <a:endParaRPr b="1" sz="1950"/>
          </a:p>
          <a:p>
            <a:pPr indent="-352425" lvl="0" marL="457200" rtl="0" algn="l">
              <a:lnSpc>
                <a:spcPct val="70000"/>
              </a:lnSpc>
              <a:spcBef>
                <a:spcPts val="1000"/>
              </a:spcBef>
              <a:spcAft>
                <a:spcPts val="0"/>
              </a:spcAft>
              <a:buClr>
                <a:schemeClr val="accent2"/>
              </a:buClr>
              <a:buSzPts val="1950"/>
              <a:buChar char="●"/>
            </a:pPr>
            <a:r>
              <a:rPr lang="fi-FI" sz="1950"/>
              <a:t>Luomalla kävijöille hyödyllistä SEO-sisältöä, kuten tekstiä, kuvia ja videoita, sivustosi sijoittuu paremmin hakutuloksissa ja tukee sisältömarkkinoinnin tavoitteitasi. </a:t>
            </a:r>
            <a:endParaRPr sz="1950"/>
          </a:p>
          <a:p>
            <a:pPr indent="0" lvl="0" marL="0" rtl="0" algn="l">
              <a:lnSpc>
                <a:spcPct val="70000"/>
              </a:lnSpc>
              <a:spcBef>
                <a:spcPts val="1000"/>
              </a:spcBef>
              <a:spcAft>
                <a:spcPts val="0"/>
              </a:spcAft>
              <a:buClr>
                <a:schemeClr val="dk1"/>
              </a:buClr>
              <a:buSzPts val="688"/>
              <a:buFont typeface="Arial"/>
              <a:buNone/>
            </a:pPr>
            <a:r>
              <a:rPr b="1" lang="fi-FI" sz="1950"/>
              <a:t>Se maksimoi PPC-kampanjat</a:t>
            </a:r>
            <a:endParaRPr b="1" sz="1950"/>
          </a:p>
          <a:p>
            <a:pPr indent="-352425" lvl="0" marL="457200" rtl="0" algn="l">
              <a:lnSpc>
                <a:spcPct val="70000"/>
              </a:lnSpc>
              <a:spcBef>
                <a:spcPts val="1000"/>
              </a:spcBef>
              <a:spcAft>
                <a:spcPts val="0"/>
              </a:spcAft>
              <a:buClr>
                <a:schemeClr val="accent2"/>
              </a:buClr>
              <a:buSzPts val="1950"/>
              <a:buChar char="●"/>
            </a:pPr>
            <a:r>
              <a:rPr lang="fi-FI" sz="1950"/>
              <a:t>Maksuttomat (SEO) ja maksulliset markkinointistrategiat (PPC) toimivat hyvin yhdessä. </a:t>
            </a:r>
            <a:endParaRPr sz="1950"/>
          </a:p>
          <a:p>
            <a:pPr indent="-352425" lvl="0" marL="457200" rtl="0" algn="l">
              <a:lnSpc>
                <a:spcPct val="70000"/>
              </a:lnSpc>
              <a:spcBef>
                <a:spcPts val="0"/>
              </a:spcBef>
              <a:spcAft>
                <a:spcPts val="0"/>
              </a:spcAft>
              <a:buClr>
                <a:schemeClr val="accent2"/>
              </a:buClr>
              <a:buSzPts val="1950"/>
              <a:buChar char="●"/>
            </a:pPr>
            <a:r>
              <a:rPr lang="fi-FI" sz="1950"/>
              <a:t>PPC auttaa sivustoasi näkymään maksettujen hakutulosten kärjessä, kun taas SEO tekee saman asian orgaanisesti. </a:t>
            </a:r>
            <a:endParaRPr sz="1950"/>
          </a:p>
          <a:p>
            <a:pPr indent="-352425" lvl="0" marL="457200" rtl="0" algn="l">
              <a:lnSpc>
                <a:spcPct val="70000"/>
              </a:lnSpc>
              <a:spcBef>
                <a:spcPts val="0"/>
              </a:spcBef>
              <a:spcAft>
                <a:spcPts val="0"/>
              </a:spcAft>
              <a:buClr>
                <a:schemeClr val="accent2"/>
              </a:buClr>
              <a:buSzPts val="1950"/>
              <a:buChar char="●"/>
            </a:pPr>
            <a:r>
              <a:rPr lang="fi-FI" sz="1950"/>
              <a:t>SEO:n avulla voit säästää PPC-budjetissasi (hyvä sisältö, parempi laatupisteytys, halvemmat mainokset).</a:t>
            </a:r>
            <a:endParaRPr sz="195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g1e3465f16fc_1_127"/>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SEO on tärkeää?</a:t>
            </a:r>
            <a:endParaRPr/>
          </a:p>
        </p:txBody>
      </p:sp>
      <p:sp>
        <p:nvSpPr>
          <p:cNvPr id="224" name="Google Shape;224;g1e3465f16fc_1_127"/>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2800"/>
              <a:buNone/>
            </a:pPr>
            <a:r>
              <a:rPr b="1" lang="fi-FI" sz="2250"/>
              <a:t>Se antaa kilpailuetua:</a:t>
            </a:r>
            <a:endParaRPr b="1" sz="2250"/>
          </a:p>
          <a:p>
            <a:pPr indent="-371475" lvl="0" marL="457200" rtl="0" algn="l">
              <a:lnSpc>
                <a:spcPct val="70000"/>
              </a:lnSpc>
              <a:spcBef>
                <a:spcPts val="1000"/>
              </a:spcBef>
              <a:spcAft>
                <a:spcPts val="0"/>
              </a:spcAft>
              <a:buClr>
                <a:schemeClr val="accent2"/>
              </a:buClr>
              <a:buSzPts val="2250"/>
              <a:buChar char="●"/>
            </a:pPr>
            <a:r>
              <a:rPr lang="fi-FI" sz="2250"/>
              <a:t>Jos otetaan huomioon, että Googlen haun ensimmäisellä sivulla olevat tulokset saavat yli </a:t>
            </a:r>
            <a:r>
              <a:rPr b="1" lang="fi-FI" sz="2250"/>
              <a:t>90 prosenttia liikenteestä</a:t>
            </a:r>
            <a:r>
              <a:rPr lang="fi-FI" sz="2250"/>
              <a:t>, yrityksillä ei ole varaa olla olematta korkealla hakutuloksissa.</a:t>
            </a:r>
            <a:endParaRPr sz="2250"/>
          </a:p>
          <a:p>
            <a:pPr indent="-371475" lvl="0" marL="457200" rtl="0" algn="l">
              <a:lnSpc>
                <a:spcPct val="70000"/>
              </a:lnSpc>
              <a:spcBef>
                <a:spcPts val="0"/>
              </a:spcBef>
              <a:spcAft>
                <a:spcPts val="0"/>
              </a:spcAft>
              <a:buClr>
                <a:schemeClr val="accent2"/>
              </a:buClr>
              <a:buSzPts val="2250"/>
              <a:buChar char="●"/>
            </a:pPr>
            <a:r>
              <a:rPr lang="fi-FI" sz="2250"/>
              <a:t>Aloita tunnistamalla kilpailijasi, analysoimalla niiden vahvuuksia ja heikkouksia sekä luomalla ja hallinnoimalla sivustosi “verkkomainetta”. </a:t>
            </a:r>
            <a:endParaRPr sz="2250"/>
          </a:p>
          <a:p>
            <a:pPr indent="-371475" lvl="0" marL="457200" rtl="0" algn="l">
              <a:lnSpc>
                <a:spcPct val="70000"/>
              </a:lnSpc>
              <a:spcBef>
                <a:spcPts val="0"/>
              </a:spcBef>
              <a:spcAft>
                <a:spcPts val="0"/>
              </a:spcAft>
              <a:buClr>
                <a:schemeClr val="accent2"/>
              </a:buClr>
              <a:buSzPts val="2250"/>
              <a:buChar char="●"/>
            </a:pPr>
            <a:r>
              <a:rPr lang="fi-FI" sz="2250"/>
              <a:t>Varmista sitten, että sivustosi latautuu nopeasti ja on mobiiliystävällinen, tee mahdollisimman hyvää sisältöä ja keskity parhaan käyttäjäkokemuksen tarjoamiseen.</a:t>
            </a:r>
            <a:endParaRPr sz="2250"/>
          </a:p>
          <a:p>
            <a:pPr indent="0" lvl="0" marL="0" rtl="0" algn="l">
              <a:lnSpc>
                <a:spcPct val="70000"/>
              </a:lnSpc>
              <a:spcBef>
                <a:spcPts val="1000"/>
              </a:spcBef>
              <a:spcAft>
                <a:spcPts val="0"/>
              </a:spcAft>
              <a:buSzPts val="2800"/>
              <a:buNone/>
            </a:pPr>
            <a:r>
              <a:rPr b="1" lang="fi-FI" sz="2250"/>
              <a:t>Se voi auttaa sinua tavoittamaan enemmän ihmisiä</a:t>
            </a:r>
            <a:endParaRPr b="1" sz="2250"/>
          </a:p>
          <a:p>
            <a:pPr indent="-371475" lvl="0" marL="457200" rtl="0" algn="l">
              <a:lnSpc>
                <a:spcPct val="70000"/>
              </a:lnSpc>
              <a:spcBef>
                <a:spcPts val="1000"/>
              </a:spcBef>
              <a:spcAft>
                <a:spcPts val="0"/>
              </a:spcAft>
              <a:buClr>
                <a:schemeClr val="accent2"/>
              </a:buClr>
              <a:buSzPts val="2250"/>
              <a:buChar char="●"/>
            </a:pPr>
            <a:r>
              <a:rPr lang="fi-FI" sz="2250"/>
              <a:t>Vaikka monissa markkinointikampanjoissa keskitytään yleensä tiettyyn kohderyhmään, hakukoneoptimointi voi auttaa sinua houkuttelemaan ketä tahansa, jolla on ostoaie tietyllä hetkellä, riippumatta siitä, missä vaiheessa myyntisuppiloa he ovat.</a:t>
            </a:r>
            <a:endParaRPr sz="225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g1e3465f16fc_1_135"/>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SEO on tärkeää?</a:t>
            </a:r>
            <a:endParaRPr/>
          </a:p>
        </p:txBody>
      </p:sp>
      <p:sp>
        <p:nvSpPr>
          <p:cNvPr id="231" name="Google Shape;231;g1e3465f16fc_1_135"/>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2800"/>
              <a:buNone/>
            </a:pPr>
            <a:r>
              <a:rPr b="1" lang="fi-FI" sz="1950"/>
              <a:t>Se auttaa sijoittumaan paremmin paikallisissa hauissa (local SEO)</a:t>
            </a:r>
            <a:endParaRPr b="1" sz="1950"/>
          </a:p>
          <a:p>
            <a:pPr indent="-352425" lvl="0" marL="457200" rtl="0" algn="l">
              <a:lnSpc>
                <a:spcPct val="70000"/>
              </a:lnSpc>
              <a:spcBef>
                <a:spcPts val="1000"/>
              </a:spcBef>
              <a:spcAft>
                <a:spcPts val="0"/>
              </a:spcAft>
              <a:buClr>
                <a:schemeClr val="accent2"/>
              </a:buClr>
              <a:buSzPts val="1950"/>
              <a:buChar char="●"/>
            </a:pPr>
            <a:r>
              <a:rPr lang="fi-FI" sz="1950"/>
              <a:t>Paikalliset haut, kuten "ravintolat lähellä minua", ovat yleistyneet.</a:t>
            </a:r>
            <a:endParaRPr sz="1950"/>
          </a:p>
          <a:p>
            <a:pPr indent="-352425" lvl="0" marL="457200" rtl="0" algn="l">
              <a:lnSpc>
                <a:spcPct val="70000"/>
              </a:lnSpc>
              <a:spcBef>
                <a:spcPts val="0"/>
              </a:spcBef>
              <a:spcAft>
                <a:spcPts val="0"/>
              </a:spcAft>
              <a:buClr>
                <a:schemeClr val="accent2"/>
              </a:buClr>
              <a:buSzPts val="1950"/>
              <a:buChar char="●"/>
            </a:pPr>
            <a:r>
              <a:rPr lang="fi-FI" sz="1950"/>
              <a:t>Lähes 80 prosenttia paikallisista mobiilihauista johtaa konversioihin. </a:t>
            </a:r>
            <a:endParaRPr sz="1950"/>
          </a:p>
          <a:p>
            <a:pPr indent="-352425" lvl="0" marL="457200" rtl="0" algn="l">
              <a:lnSpc>
                <a:spcPct val="70000"/>
              </a:lnSpc>
              <a:spcBef>
                <a:spcPts val="0"/>
              </a:spcBef>
              <a:spcAft>
                <a:spcPts val="0"/>
              </a:spcAft>
              <a:buClr>
                <a:schemeClr val="accent2"/>
              </a:buClr>
              <a:buSzPts val="1950"/>
              <a:buChar char="●"/>
            </a:pPr>
            <a:r>
              <a:rPr lang="fi-FI" sz="1950"/>
              <a:t>Paikalliset SEO-strategiat voivat auttaa sinua houkuttelemaan näitä hakijoita, jotka ovat usein valmiita ostamaan.</a:t>
            </a:r>
            <a:endParaRPr sz="1950"/>
          </a:p>
          <a:p>
            <a:pPr indent="0" lvl="0" marL="0" rtl="0" algn="l">
              <a:lnSpc>
                <a:spcPct val="70000"/>
              </a:lnSpc>
              <a:spcBef>
                <a:spcPts val="1000"/>
              </a:spcBef>
              <a:spcAft>
                <a:spcPts val="0"/>
              </a:spcAft>
              <a:buSzPts val="2800"/>
              <a:buNone/>
            </a:pPr>
            <a:r>
              <a:rPr b="1" lang="fi-FI" sz="1950"/>
              <a:t>Se parantaa verkkosivuston käytettävyyttä</a:t>
            </a:r>
            <a:endParaRPr b="1" sz="1950"/>
          </a:p>
          <a:p>
            <a:pPr indent="-352425" lvl="0" marL="457200" rtl="0" algn="l">
              <a:lnSpc>
                <a:spcPct val="70000"/>
              </a:lnSpc>
              <a:spcBef>
                <a:spcPts val="1000"/>
              </a:spcBef>
              <a:spcAft>
                <a:spcPts val="0"/>
              </a:spcAft>
              <a:buClr>
                <a:schemeClr val="accent2"/>
              </a:buClr>
              <a:buSzPts val="1950"/>
              <a:buChar char="●"/>
            </a:pPr>
            <a:r>
              <a:rPr lang="fi-FI" sz="1950"/>
              <a:t>Hakukoneoptimoinnissa on kyse sivuston tekemisestä hakukoneystävälliseksi, mutta se voi myös parantaa asiakaskokemusta. </a:t>
            </a:r>
            <a:endParaRPr sz="1950"/>
          </a:p>
          <a:p>
            <a:pPr indent="-352425" lvl="0" marL="457200" rtl="0" algn="l">
              <a:lnSpc>
                <a:spcPct val="70000"/>
              </a:lnSpc>
              <a:spcBef>
                <a:spcPts val="0"/>
              </a:spcBef>
              <a:spcAft>
                <a:spcPts val="0"/>
              </a:spcAft>
              <a:buClr>
                <a:schemeClr val="accent2"/>
              </a:buClr>
              <a:buSzPts val="1950"/>
              <a:buChar char="●"/>
            </a:pPr>
            <a:r>
              <a:rPr lang="fi-FI" sz="1950"/>
              <a:t>Jos teet työtä tuottaaksesi hyödyllistä ja laadukasta sisältöä, teet sivustostasi nopeamman ja responsiivisemman, lisäät backlinkkejä ja parannat jokaista sivua, saat yleensä paitsi erinomaisen verkkosivuston myös sellaisen, joka on optimoitu hakukoneita varten.</a:t>
            </a:r>
            <a:endParaRPr sz="1950"/>
          </a:p>
          <a:p>
            <a:pPr indent="0" lvl="0" marL="0" rtl="0" algn="l">
              <a:lnSpc>
                <a:spcPct val="70000"/>
              </a:lnSpc>
              <a:spcBef>
                <a:spcPts val="1000"/>
              </a:spcBef>
              <a:spcAft>
                <a:spcPts val="0"/>
              </a:spcAft>
              <a:buSzPts val="2800"/>
              <a:buNone/>
            </a:pPr>
            <a:r>
              <a:rPr b="1" lang="fi-FI" sz="1950"/>
              <a:t>Voit mitata tuloksia</a:t>
            </a:r>
            <a:endParaRPr b="1" sz="1950"/>
          </a:p>
          <a:p>
            <a:pPr indent="-352425" lvl="0" marL="457200" rtl="0" algn="l">
              <a:lnSpc>
                <a:spcPct val="70000"/>
              </a:lnSpc>
              <a:spcBef>
                <a:spcPts val="1000"/>
              </a:spcBef>
              <a:spcAft>
                <a:spcPts val="0"/>
              </a:spcAft>
              <a:buClr>
                <a:schemeClr val="accent2"/>
              </a:buClr>
              <a:buSzPts val="1950"/>
              <a:buChar char="●"/>
            </a:pPr>
            <a:r>
              <a:rPr lang="fi-FI" sz="1950"/>
              <a:t>Hakukoneoptimoinnin avulla voit seurata muutoksia sijoituksissa, konversioissa ja verkkosivuston kävijämäärissä. </a:t>
            </a:r>
            <a:endParaRPr sz="1950"/>
          </a:p>
          <a:p>
            <a:pPr indent="-352425" lvl="0" marL="457200" rtl="0" algn="l">
              <a:lnSpc>
                <a:spcPct val="70000"/>
              </a:lnSpc>
              <a:spcBef>
                <a:spcPts val="0"/>
              </a:spcBef>
              <a:spcAft>
                <a:spcPts val="0"/>
              </a:spcAft>
              <a:buClr>
                <a:schemeClr val="accent2"/>
              </a:buClr>
              <a:buSzPts val="1950"/>
              <a:buChar char="●"/>
            </a:pPr>
            <a:r>
              <a:rPr lang="fi-FI" sz="1950"/>
              <a:t>Esimerkiksi Google Analyticsin avulla näet jokaisen verkkosivuston käyttäjän ostopolun - mukaan lukien sivut, joilla hän on ollut, hakusanat, joita hän on käyttänyt ja onko hän suorittanut tiettyjä toimia.</a:t>
            </a:r>
            <a:endParaRPr sz="195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g1e3465f16fc_1_142"/>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SEO on tärkeää?</a:t>
            </a:r>
            <a:endParaRPr/>
          </a:p>
        </p:txBody>
      </p:sp>
      <p:sp>
        <p:nvSpPr>
          <p:cNvPr id="238" name="Google Shape;238;g1e3465f16fc_1_142"/>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2800"/>
              <a:buNone/>
            </a:pPr>
            <a:r>
              <a:rPr b="1" lang="fi-FI" sz="2350"/>
              <a:t>Se parantaa käyttäjien sitoutumisastetta</a:t>
            </a:r>
            <a:endParaRPr b="1" sz="2350"/>
          </a:p>
          <a:p>
            <a:pPr indent="-377825" lvl="0" marL="457200" rtl="0" algn="l">
              <a:lnSpc>
                <a:spcPct val="70000"/>
              </a:lnSpc>
              <a:spcBef>
                <a:spcPts val="1000"/>
              </a:spcBef>
              <a:spcAft>
                <a:spcPts val="0"/>
              </a:spcAft>
              <a:buClr>
                <a:schemeClr val="accent2"/>
              </a:buClr>
              <a:buSzPts val="2350"/>
              <a:buChar char="●"/>
            </a:pPr>
            <a:r>
              <a:rPr lang="fi-FI" sz="2350"/>
              <a:t>Optimoitu sivusto tuo laadukasta liikennettä. </a:t>
            </a:r>
            <a:endParaRPr sz="2350"/>
          </a:p>
          <a:p>
            <a:pPr indent="-377825" lvl="0" marL="457200" rtl="0" algn="l">
              <a:lnSpc>
                <a:spcPct val="70000"/>
              </a:lnSpc>
              <a:spcBef>
                <a:spcPts val="0"/>
              </a:spcBef>
              <a:spcAft>
                <a:spcPts val="0"/>
              </a:spcAft>
              <a:buClr>
                <a:schemeClr val="accent2"/>
              </a:buClr>
              <a:buSzPts val="2350"/>
              <a:buChar char="●"/>
            </a:pPr>
            <a:r>
              <a:rPr lang="fi-FI" sz="2350"/>
              <a:t>Jos sivustollasi on hyödyllistä sisältöä, joka vastaa hakijan tarkoitusta, hän todennäköisesti viettää enemmän aikaa sivustoa selaillessaan, mikä voi lopulta johtaa useampiin konversioihin ja suurempaan ROI:n kasvuun. </a:t>
            </a:r>
            <a:endParaRPr sz="2350"/>
          </a:p>
          <a:p>
            <a:pPr indent="-377825" lvl="0" marL="457200" rtl="0" algn="l">
              <a:lnSpc>
                <a:spcPct val="70000"/>
              </a:lnSpc>
              <a:spcBef>
                <a:spcPts val="0"/>
              </a:spcBef>
              <a:spcAft>
                <a:spcPts val="0"/>
              </a:spcAft>
              <a:buClr>
                <a:schemeClr val="accent2"/>
              </a:buClr>
              <a:buSzPts val="2350"/>
              <a:buChar char="●"/>
            </a:pPr>
            <a:r>
              <a:rPr lang="fi-FI" sz="2350"/>
              <a:t>Asiakkaat, jotka ovat pidempään tekemisissä verkkosivuston kanssa, sitoutuvat brändiin yleensä enemmän. </a:t>
            </a:r>
            <a:endParaRPr sz="2350"/>
          </a:p>
          <a:p>
            <a:pPr indent="0" lvl="0" marL="0" rtl="0" algn="l">
              <a:lnSpc>
                <a:spcPct val="70000"/>
              </a:lnSpc>
              <a:spcBef>
                <a:spcPts val="1000"/>
              </a:spcBef>
              <a:spcAft>
                <a:spcPts val="0"/>
              </a:spcAft>
              <a:buSzPts val="2800"/>
              <a:buNone/>
            </a:pPr>
            <a:r>
              <a:rPr b="1" lang="fi-FI" sz="2350"/>
              <a:t>Pitkän aikavälin tulokset</a:t>
            </a:r>
            <a:endParaRPr b="1" sz="2350"/>
          </a:p>
          <a:p>
            <a:pPr indent="-377825" lvl="0" marL="457200" rtl="0" algn="l">
              <a:lnSpc>
                <a:spcPct val="70000"/>
              </a:lnSpc>
              <a:spcBef>
                <a:spcPts val="1000"/>
              </a:spcBef>
              <a:spcAft>
                <a:spcPts val="0"/>
              </a:spcAft>
              <a:buClr>
                <a:schemeClr val="accent2"/>
              </a:buClr>
              <a:buSzPts val="2350"/>
              <a:buChar char="●"/>
            </a:pPr>
            <a:r>
              <a:rPr lang="fi-FI" sz="2350"/>
              <a:t>Toisin kuin jotkin maksulliset mainosmenetelmät, hakukoneoptimointi tarjoaa pitkäaikaisia etuja. </a:t>
            </a:r>
            <a:endParaRPr sz="2350"/>
          </a:p>
          <a:p>
            <a:pPr indent="-377825" lvl="0" marL="457200" rtl="0" algn="l">
              <a:lnSpc>
                <a:spcPct val="70000"/>
              </a:lnSpc>
              <a:spcBef>
                <a:spcPts val="0"/>
              </a:spcBef>
              <a:spcAft>
                <a:spcPts val="0"/>
              </a:spcAft>
              <a:buClr>
                <a:schemeClr val="accent2"/>
              </a:buClr>
              <a:buSzPts val="2350"/>
              <a:buChar char="●"/>
            </a:pPr>
            <a:r>
              <a:rPr lang="fi-FI" sz="2350"/>
              <a:t>Kun olet luonut vahvan orgaanisen läsnäolon ja ylläpitänyt hyviä hakukoneoptimointikäytäntöjä, verkkosivustosi voi jatkossakin houkutella orgaanista liikennettä ja tuottaa tuloksia ajan mittaan ilman jatkuvia mainoskustannuksia.</a:t>
            </a:r>
            <a:endParaRPr sz="2350"/>
          </a:p>
          <a:p>
            <a:pPr indent="0" lvl="0" marL="0" rtl="0" algn="l">
              <a:lnSpc>
                <a:spcPct val="70000"/>
              </a:lnSpc>
              <a:spcBef>
                <a:spcPts val="1000"/>
              </a:spcBef>
              <a:spcAft>
                <a:spcPts val="0"/>
              </a:spcAft>
              <a:buSzPts val="2800"/>
              <a:buNone/>
            </a:pPr>
            <a:r>
              <a:t/>
            </a:r>
            <a:endParaRPr sz="235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g1e3465f16fc_1_15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SEO on tärkeää?</a:t>
            </a:r>
            <a:endParaRPr/>
          </a:p>
        </p:txBody>
      </p:sp>
      <p:sp>
        <p:nvSpPr>
          <p:cNvPr id="245" name="Google Shape;245;g1e3465f16fc_1_150"/>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Clr>
                <a:schemeClr val="dk1"/>
              </a:buClr>
              <a:buSzPts val="1100"/>
              <a:buFont typeface="Arial"/>
              <a:buNone/>
            </a:pPr>
            <a:r>
              <a:t/>
            </a:r>
            <a:endParaRPr sz="2750"/>
          </a:p>
          <a:p>
            <a:pPr indent="0" lvl="0" marL="0" rtl="0" algn="l">
              <a:lnSpc>
                <a:spcPct val="70000"/>
              </a:lnSpc>
              <a:spcBef>
                <a:spcPts val="1000"/>
              </a:spcBef>
              <a:spcAft>
                <a:spcPts val="0"/>
              </a:spcAft>
              <a:buSzPts val="2800"/>
              <a:buNone/>
            </a:pPr>
            <a:r>
              <a:rPr lang="fi-FI" sz="2750"/>
              <a:t>Kaiken kaikkiaan hakukoneoptimointi on tärkeää, koska se auttaa verkkosivustoasi sijoittumaan korkeammalle hakutuloksissa, houkuttelemaan kohdennettua liikennettä, rakentamaan luottamusta ja uskottavuutta, tarjoamaan paremman käyttäjäkokemuksen ja saavuttamaan kestäviä pitkän aikavälin tuloksia yrityksen verkkonäkyvyydessä.</a:t>
            </a:r>
            <a:endParaRPr sz="275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g24ce123e147_1_28"/>
          <p:cNvSpPr txBox="1"/>
          <p:nvPr/>
        </p:nvSpPr>
        <p:spPr>
          <a:xfrm>
            <a:off x="1262325" y="2588300"/>
            <a:ext cx="9128400" cy="8004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000"/>
              <a:buFont typeface="Arial"/>
              <a:buNone/>
            </a:pPr>
            <a:r>
              <a:rPr b="1" i="0" lang="fi-FI" sz="4000" u="none" cap="none" strike="noStrike">
                <a:solidFill>
                  <a:srgbClr val="161249"/>
                </a:solidFill>
                <a:latin typeface="Arial"/>
                <a:ea typeface="Arial"/>
                <a:cs typeface="Arial"/>
                <a:sym typeface="Arial"/>
              </a:rPr>
              <a:t>Houkutteleva verkkosivusto</a:t>
            </a:r>
            <a:endParaRPr b="1" i="0" sz="4000" u="none" cap="none" strike="noStrik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g24ce123e147_1_37"/>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Millainen on houkutteleva verkkosivusto?</a:t>
            </a:r>
            <a:endParaRPr/>
          </a:p>
        </p:txBody>
      </p:sp>
      <p:sp>
        <p:nvSpPr>
          <p:cNvPr id="258" name="Google Shape;258;g24ce123e147_1_37"/>
          <p:cNvSpPr txBox="1"/>
          <p:nvPr>
            <p:ph idx="1" type="body"/>
          </p:nvPr>
        </p:nvSpPr>
        <p:spPr>
          <a:xfrm>
            <a:off x="838200" y="1966925"/>
            <a:ext cx="10515600" cy="3874500"/>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90000"/>
              </a:lnSpc>
              <a:spcBef>
                <a:spcPts val="1000"/>
              </a:spcBef>
              <a:spcAft>
                <a:spcPts val="0"/>
              </a:spcAft>
              <a:buSzPct val="108108"/>
              <a:buNone/>
            </a:pPr>
            <a:r>
              <a:rPr lang="fi-FI"/>
              <a:t>Houkutteleva verkkosivusto on: </a:t>
            </a:r>
            <a:endParaRPr/>
          </a:p>
          <a:p>
            <a:pPr indent="-379730" lvl="0" marL="457200" rtl="0" algn="l">
              <a:lnSpc>
                <a:spcPct val="90000"/>
              </a:lnSpc>
              <a:spcBef>
                <a:spcPts val="1000"/>
              </a:spcBef>
              <a:spcAft>
                <a:spcPts val="0"/>
              </a:spcAft>
              <a:buClr>
                <a:schemeClr val="accent2"/>
              </a:buClr>
              <a:buSzPct val="100000"/>
              <a:buChar char="●"/>
            </a:pPr>
            <a:r>
              <a:rPr lang="fi-FI"/>
              <a:t>visuaalisesti hyvännäköinen</a:t>
            </a:r>
            <a:endParaRPr/>
          </a:p>
          <a:p>
            <a:pPr indent="-379730" lvl="0" marL="457200" rtl="0" algn="l">
              <a:lnSpc>
                <a:spcPct val="90000"/>
              </a:lnSpc>
              <a:spcBef>
                <a:spcPts val="0"/>
              </a:spcBef>
              <a:spcAft>
                <a:spcPts val="0"/>
              </a:spcAft>
              <a:buClr>
                <a:schemeClr val="accent2"/>
              </a:buClr>
              <a:buSzPct val="100000"/>
              <a:buChar char="●"/>
            </a:pPr>
            <a:r>
              <a:rPr lang="fi-FI"/>
              <a:t>käyttäjäystävällinen</a:t>
            </a:r>
            <a:endParaRPr/>
          </a:p>
          <a:p>
            <a:pPr indent="-379730" lvl="0" marL="457200" rtl="0" algn="l">
              <a:lnSpc>
                <a:spcPct val="90000"/>
              </a:lnSpc>
              <a:spcBef>
                <a:spcPts val="0"/>
              </a:spcBef>
              <a:spcAft>
                <a:spcPts val="0"/>
              </a:spcAft>
              <a:buClr>
                <a:schemeClr val="accent2"/>
              </a:buClr>
              <a:buSzPct val="100000"/>
              <a:buChar char="●"/>
            </a:pPr>
            <a:r>
              <a:rPr lang="fi-FI"/>
              <a:t>sitouttava</a:t>
            </a:r>
            <a:endParaRPr/>
          </a:p>
          <a:p>
            <a:pPr indent="0" lvl="0" marL="0" rtl="0" algn="l">
              <a:lnSpc>
                <a:spcPct val="90000"/>
              </a:lnSpc>
              <a:spcBef>
                <a:spcPts val="1000"/>
              </a:spcBef>
              <a:spcAft>
                <a:spcPts val="0"/>
              </a:spcAft>
              <a:buSzPct val="108108"/>
              <a:buNone/>
            </a:pPr>
            <a:r>
              <a:t/>
            </a:r>
            <a:endParaRPr/>
          </a:p>
          <a:p>
            <a:pPr indent="0" lvl="0" marL="0" rtl="0" algn="l">
              <a:lnSpc>
                <a:spcPct val="90000"/>
              </a:lnSpc>
              <a:spcBef>
                <a:spcPts val="1000"/>
              </a:spcBef>
              <a:spcAft>
                <a:spcPts val="0"/>
              </a:spcAft>
              <a:buSzPct val="108108"/>
              <a:buNone/>
            </a:pPr>
            <a:r>
              <a:rPr b="1" lang="fi-FI"/>
              <a:t>Viehättävyys on subjektiivista!</a:t>
            </a:r>
            <a:endParaRPr b="1"/>
          </a:p>
          <a:p>
            <a:pPr indent="0" lvl="0" marL="0" rtl="0" algn="l">
              <a:lnSpc>
                <a:spcPct val="90000"/>
              </a:lnSpc>
              <a:spcBef>
                <a:spcPts val="1000"/>
              </a:spcBef>
              <a:spcAft>
                <a:spcPts val="0"/>
              </a:spcAft>
              <a:buSzPct val="108108"/>
              <a:buNone/>
            </a:pPr>
            <a:r>
              <a:t/>
            </a:r>
            <a:endParaRPr/>
          </a:p>
          <a:p>
            <a:pPr indent="0" lvl="0" marL="0" rtl="0" algn="l">
              <a:lnSpc>
                <a:spcPct val="90000"/>
              </a:lnSpc>
              <a:spcBef>
                <a:spcPts val="1000"/>
              </a:spcBef>
              <a:spcAft>
                <a:spcPts val="0"/>
              </a:spcAft>
              <a:buClr>
                <a:schemeClr val="dk1"/>
              </a:buClr>
              <a:buSzPct val="39285"/>
              <a:buFont typeface="Arial"/>
              <a:buNone/>
            </a:pPr>
            <a:r>
              <a:rPr lang="fi-FI"/>
              <a:t>Houkuttelevaa verkkosivustoa suunniteltaessa on tärkeää ottaa huomioon kohdeyleisö, heidän mieltymyksensä ja verkkosivuston tavoitteet.</a:t>
            </a:r>
            <a:endParaRPr/>
          </a:p>
          <a:p>
            <a:pPr indent="0" lvl="0" marL="0" rtl="0" algn="l">
              <a:lnSpc>
                <a:spcPct val="90000"/>
              </a:lnSpc>
              <a:spcBef>
                <a:spcPts val="1000"/>
              </a:spcBef>
              <a:spcAft>
                <a:spcPts val="0"/>
              </a:spcAft>
              <a:buSzPct val="108108"/>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g24ce123e147_1_86"/>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800"/>
              <a:buNone/>
            </a:pPr>
            <a:r>
              <a:rPr lang="fi-FI" sz="4100"/>
              <a:t>Keskeiset tekijät, jotka edistävät houkuttelevan verkkosivuston luomista:</a:t>
            </a:r>
            <a:endParaRPr sz="4100"/>
          </a:p>
        </p:txBody>
      </p:sp>
      <p:sp>
        <p:nvSpPr>
          <p:cNvPr id="265" name="Google Shape;265;g24ce123e147_1_86"/>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440"/>
              <a:buNone/>
            </a:pPr>
            <a:r>
              <a:rPr b="1" lang="fi-FI" sz="2320"/>
              <a:t>Visuaalinen suunnittelu:</a:t>
            </a:r>
            <a:endParaRPr b="1" sz="2320"/>
          </a:p>
          <a:p>
            <a:pPr indent="-375920" lvl="0" marL="457200" rtl="0" algn="l">
              <a:lnSpc>
                <a:spcPct val="70000"/>
              </a:lnSpc>
              <a:spcBef>
                <a:spcPts val="1000"/>
              </a:spcBef>
              <a:spcAft>
                <a:spcPts val="0"/>
              </a:spcAft>
              <a:buSzPts val="2320"/>
              <a:buChar char="●"/>
            </a:pPr>
            <a:r>
              <a:rPr lang="fi-FI" sz="2320"/>
              <a:t>Visuaalisesti houkutteleva verkkosivusto sisältää huolellisesti suunnitellun värimaailman, laadukkaita kuvia ja tasapainoisen ulkoasun. </a:t>
            </a:r>
            <a:endParaRPr sz="2320"/>
          </a:p>
          <a:p>
            <a:pPr indent="-375920" lvl="0" marL="457200" rtl="0" algn="l">
              <a:lnSpc>
                <a:spcPct val="70000"/>
              </a:lnSpc>
              <a:spcBef>
                <a:spcPts val="0"/>
              </a:spcBef>
              <a:spcAft>
                <a:spcPts val="0"/>
              </a:spcAft>
              <a:buSzPts val="2320"/>
              <a:buChar char="●"/>
            </a:pPr>
            <a:r>
              <a:rPr lang="fi-FI" sz="2320"/>
              <a:t>Puhdas ja moderni muotoilu, joka vastaa brändi-identiteettiä → käytä brändivärejä, logoa, brändin typografiaa ja visuaalisia elementtejä johdonmukaisesti koko sivustolla.</a:t>
            </a:r>
            <a:endParaRPr sz="2320"/>
          </a:p>
          <a:p>
            <a:pPr indent="0" lvl="0" marL="457200" rtl="0" algn="l">
              <a:lnSpc>
                <a:spcPct val="70000"/>
              </a:lnSpc>
              <a:spcBef>
                <a:spcPts val="0"/>
              </a:spcBef>
              <a:spcAft>
                <a:spcPts val="0"/>
              </a:spcAft>
              <a:buNone/>
            </a:pPr>
            <a:r>
              <a:t/>
            </a:r>
            <a:endParaRPr sz="2320"/>
          </a:p>
          <a:p>
            <a:pPr indent="0" lvl="0" marL="0" rtl="0" algn="l">
              <a:lnSpc>
                <a:spcPct val="70000"/>
              </a:lnSpc>
              <a:spcBef>
                <a:spcPts val="1000"/>
              </a:spcBef>
              <a:spcAft>
                <a:spcPts val="0"/>
              </a:spcAft>
              <a:buSzPts val="440"/>
              <a:buNone/>
            </a:pPr>
            <a:r>
              <a:rPr b="1" lang="fi-FI" sz="2320"/>
              <a:t>Käyttäjäystävällinen navigointi: </a:t>
            </a:r>
            <a:endParaRPr b="1" sz="2320"/>
          </a:p>
          <a:p>
            <a:pPr indent="-375920" lvl="0" marL="457200" rtl="0" algn="l">
              <a:lnSpc>
                <a:spcPct val="70000"/>
              </a:lnSpc>
              <a:spcBef>
                <a:spcPts val="1000"/>
              </a:spcBef>
              <a:spcAft>
                <a:spcPts val="0"/>
              </a:spcAft>
              <a:buSzPts val="2320"/>
              <a:buChar char="●"/>
            </a:pPr>
            <a:r>
              <a:rPr lang="fi-FI" sz="2320"/>
              <a:t>Intuitiivinen navigointi, jonka avulla käyttäjät löytävät helposti tarvitsemansa tiedot. </a:t>
            </a:r>
            <a:endParaRPr sz="2320"/>
          </a:p>
          <a:p>
            <a:pPr indent="-375920" lvl="0" marL="457200" rtl="0" algn="l">
              <a:lnSpc>
                <a:spcPct val="70000"/>
              </a:lnSpc>
              <a:spcBef>
                <a:spcPts val="0"/>
              </a:spcBef>
              <a:spcAft>
                <a:spcPts val="0"/>
              </a:spcAft>
              <a:buSzPts val="2320"/>
              <a:buChar char="●"/>
            </a:pPr>
            <a:r>
              <a:rPr lang="fi-FI" sz="2320"/>
              <a:t>Selkeät ja hyvin järjestetyt valikot, looginen sivuhierarkia ja hakutoiminto voivat parantaa käyttäjäkokemusta ja pitää kävijät sitoutuneina.</a:t>
            </a:r>
            <a:endParaRPr sz="2320"/>
          </a:p>
          <a:p>
            <a:pPr indent="0" lvl="0" marL="457200" rtl="0" algn="l">
              <a:lnSpc>
                <a:spcPct val="70000"/>
              </a:lnSpc>
              <a:spcBef>
                <a:spcPts val="0"/>
              </a:spcBef>
              <a:spcAft>
                <a:spcPts val="0"/>
              </a:spcAft>
              <a:buNone/>
            </a:pPr>
            <a:r>
              <a:t/>
            </a:r>
            <a:endParaRPr sz="162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g2ad2ec311dd_0_142"/>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800"/>
              <a:buNone/>
            </a:pPr>
            <a:r>
              <a:rPr lang="fi-FI" sz="4100"/>
              <a:t>Keskeiset tekijät, jotka edistävät houkuttelevan verkkosivuston luomista:</a:t>
            </a:r>
            <a:endParaRPr sz="4100"/>
          </a:p>
        </p:txBody>
      </p:sp>
      <p:sp>
        <p:nvSpPr>
          <p:cNvPr id="272" name="Google Shape;272;g2ad2ec311dd_0_142"/>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0"/>
              </a:spcBef>
              <a:spcAft>
                <a:spcPts val="0"/>
              </a:spcAft>
              <a:buNone/>
            </a:pPr>
            <a:r>
              <a:t/>
            </a:r>
            <a:endParaRPr sz="2120"/>
          </a:p>
          <a:p>
            <a:pPr indent="0" lvl="0" marL="0" rtl="0" algn="l">
              <a:lnSpc>
                <a:spcPct val="70000"/>
              </a:lnSpc>
              <a:spcBef>
                <a:spcPts val="1000"/>
              </a:spcBef>
              <a:spcAft>
                <a:spcPts val="0"/>
              </a:spcAft>
              <a:buSzPts val="440"/>
              <a:buNone/>
            </a:pPr>
            <a:r>
              <a:rPr b="1" lang="fi-FI" sz="2120"/>
              <a:t>Responsiivinen suunnittelu</a:t>
            </a:r>
            <a:r>
              <a:rPr lang="fi-FI" sz="2120"/>
              <a:t>:</a:t>
            </a:r>
            <a:endParaRPr sz="2120"/>
          </a:p>
          <a:p>
            <a:pPr indent="-363220" lvl="0" marL="457200" rtl="0" algn="l">
              <a:lnSpc>
                <a:spcPct val="70000"/>
              </a:lnSpc>
              <a:spcBef>
                <a:spcPts val="1000"/>
              </a:spcBef>
              <a:spcAft>
                <a:spcPts val="0"/>
              </a:spcAft>
              <a:buSzPts val="2120"/>
              <a:buChar char="●"/>
            </a:pPr>
            <a:r>
              <a:rPr lang="fi-FI" sz="2120"/>
              <a:t>Optimoitu eri laitteille ja näytön koo’oille.</a:t>
            </a:r>
            <a:endParaRPr sz="2120"/>
          </a:p>
          <a:p>
            <a:pPr indent="-363220" lvl="0" marL="457200" rtl="0" algn="l">
              <a:lnSpc>
                <a:spcPct val="70000"/>
              </a:lnSpc>
              <a:spcBef>
                <a:spcPts val="0"/>
              </a:spcBef>
              <a:spcAft>
                <a:spcPts val="0"/>
              </a:spcAft>
              <a:buSzPts val="2120"/>
              <a:buChar char="●"/>
            </a:pPr>
            <a:r>
              <a:rPr lang="fi-FI" sz="2120"/>
              <a:t>Mukautuu oikein pöytätietokoneissa, läppäreissä, tableteissa ja mobiililaitteissa. </a:t>
            </a:r>
            <a:endParaRPr sz="2120"/>
          </a:p>
          <a:p>
            <a:pPr indent="-363220" lvl="0" marL="457200" rtl="0" algn="l">
              <a:lnSpc>
                <a:spcPct val="70000"/>
              </a:lnSpc>
              <a:spcBef>
                <a:spcPts val="0"/>
              </a:spcBef>
              <a:spcAft>
                <a:spcPts val="0"/>
              </a:spcAft>
              <a:buSzPts val="2120"/>
              <a:buChar char="●"/>
            </a:pPr>
            <a:r>
              <a:rPr lang="fi-FI" sz="2120"/>
              <a:t>Responsiivisella suunnittelulla varmistetaan, että verkkosivusto näyttää hyvältä ja toimii hyvin käytetystä laitteesta riippumatta.</a:t>
            </a:r>
            <a:endParaRPr sz="2120"/>
          </a:p>
          <a:p>
            <a:pPr indent="0" lvl="0" marL="457200" rtl="0" algn="l">
              <a:lnSpc>
                <a:spcPct val="70000"/>
              </a:lnSpc>
              <a:spcBef>
                <a:spcPts val="0"/>
              </a:spcBef>
              <a:spcAft>
                <a:spcPts val="0"/>
              </a:spcAft>
              <a:buNone/>
            </a:pPr>
            <a:r>
              <a:t/>
            </a:r>
            <a:endParaRPr sz="2120"/>
          </a:p>
          <a:p>
            <a:pPr indent="0" lvl="0" marL="0" rtl="0" algn="l">
              <a:lnSpc>
                <a:spcPct val="70000"/>
              </a:lnSpc>
              <a:spcBef>
                <a:spcPts val="1000"/>
              </a:spcBef>
              <a:spcAft>
                <a:spcPts val="0"/>
              </a:spcAft>
              <a:buSzPts val="440"/>
              <a:buNone/>
            </a:pPr>
            <a:r>
              <a:rPr b="1" lang="fi-FI" sz="2120"/>
              <a:t>Vakuuttava sisältö</a:t>
            </a:r>
            <a:r>
              <a:rPr lang="fi-FI" sz="2120"/>
              <a:t>: </a:t>
            </a:r>
            <a:endParaRPr sz="2120"/>
          </a:p>
          <a:p>
            <a:pPr indent="-363220" lvl="0" marL="457200" rtl="0" algn="l">
              <a:lnSpc>
                <a:spcPct val="70000"/>
              </a:lnSpc>
              <a:spcBef>
                <a:spcPts val="1000"/>
              </a:spcBef>
              <a:spcAft>
                <a:spcPts val="0"/>
              </a:spcAft>
              <a:buSzPts val="2120"/>
              <a:buChar char="●"/>
            </a:pPr>
            <a:r>
              <a:rPr lang="fi-FI" sz="2120"/>
              <a:t>Sitouttava ja hyvin kirjoitettu sisältö on ratkaisevan tärkeää kävijöiden houkuttelemiseksi ja pitämiseksi sitoutuneina. </a:t>
            </a:r>
            <a:endParaRPr sz="2120"/>
          </a:p>
          <a:p>
            <a:pPr indent="-363220" lvl="0" marL="457200" rtl="0" algn="l">
              <a:lnSpc>
                <a:spcPct val="70000"/>
              </a:lnSpc>
              <a:spcBef>
                <a:spcPts val="0"/>
              </a:spcBef>
              <a:spcAft>
                <a:spcPts val="0"/>
              </a:spcAft>
              <a:buSzPts val="2120"/>
              <a:buChar char="●"/>
            </a:pPr>
            <a:r>
              <a:rPr lang="fi-FI" sz="2120"/>
              <a:t>Käytä selkeää ja ytimekästä kieltä, houkuttelevia otsikoita ja merkityksellisiä kuvia tai videoita viestisi tehokkaaseen välittämiseen. </a:t>
            </a:r>
            <a:endParaRPr sz="2120"/>
          </a:p>
          <a:p>
            <a:pPr indent="-363220" lvl="0" marL="457200" rtl="0" algn="l">
              <a:lnSpc>
                <a:spcPct val="70000"/>
              </a:lnSpc>
              <a:spcBef>
                <a:spcPts val="0"/>
              </a:spcBef>
              <a:spcAft>
                <a:spcPts val="0"/>
              </a:spcAft>
              <a:buSzPts val="2120"/>
              <a:buChar char="●"/>
            </a:pPr>
            <a:r>
              <a:rPr lang="fi-FI" sz="2120"/>
              <a:t>Sisällytä tarinankerrontaa ja toimintakehotteita (CTA) käyttäjien vuorovaikutuksen edistämiseksi.</a:t>
            </a:r>
            <a:endParaRPr sz="182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g24ce123e147_1_94"/>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800"/>
              <a:buNone/>
            </a:pPr>
            <a:r>
              <a:rPr lang="fi-FI" sz="4200"/>
              <a:t>Keskeiset tekijät, jotka edistävät houkuttelevan verkkosivuston luomista:</a:t>
            </a:r>
            <a:endParaRPr sz="4200"/>
          </a:p>
        </p:txBody>
      </p:sp>
      <p:sp>
        <p:nvSpPr>
          <p:cNvPr id="279" name="Google Shape;279;g24ce123e147_1_94"/>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Clr>
                <a:schemeClr val="dk1"/>
              </a:buClr>
              <a:buSzPts val="440"/>
              <a:buFont typeface="Arial"/>
              <a:buNone/>
            </a:pPr>
            <a:r>
              <a:rPr b="1" lang="fi-FI" sz="2100"/>
              <a:t>Silmäänpistävä Call-to-Action (CTA)</a:t>
            </a:r>
            <a:r>
              <a:rPr lang="fi-FI" sz="2100"/>
              <a:t>: </a:t>
            </a:r>
            <a:endParaRPr sz="2100"/>
          </a:p>
          <a:p>
            <a:pPr indent="-361950" lvl="0" marL="457200" rtl="0" algn="l">
              <a:lnSpc>
                <a:spcPct val="70000"/>
              </a:lnSpc>
              <a:spcBef>
                <a:spcPts val="1000"/>
              </a:spcBef>
              <a:spcAft>
                <a:spcPts val="0"/>
              </a:spcAft>
              <a:buSzPts val="2100"/>
              <a:buChar char="●"/>
            </a:pPr>
            <a:r>
              <a:rPr lang="fi-FI" sz="2100"/>
              <a:t>Visuaalisesti houkuttelevien ja strategisesti sijoitettujen CTA-kehotteiden  avulla kävijöitä ohjataan tekemään haluttuja toimia, kuten ostamaan, tilaamaan uutiskirje tai ottamaan yhteyttä.</a:t>
            </a:r>
            <a:endParaRPr b="1" sz="2100"/>
          </a:p>
          <a:p>
            <a:pPr indent="0" lvl="0" marL="0" rtl="0" algn="l">
              <a:lnSpc>
                <a:spcPct val="70000"/>
              </a:lnSpc>
              <a:spcBef>
                <a:spcPts val="1000"/>
              </a:spcBef>
              <a:spcAft>
                <a:spcPts val="0"/>
              </a:spcAft>
              <a:buClr>
                <a:schemeClr val="dk1"/>
              </a:buClr>
              <a:buSzPts val="275"/>
              <a:buFont typeface="Arial"/>
              <a:buNone/>
            </a:pPr>
            <a:r>
              <a:rPr b="1" lang="fi-FI" sz="2100"/>
              <a:t>Nopea latausnopeus</a:t>
            </a:r>
            <a:r>
              <a:rPr lang="fi-FI" sz="2100"/>
              <a:t>: </a:t>
            </a:r>
            <a:endParaRPr sz="2100"/>
          </a:p>
          <a:p>
            <a:pPr indent="-361950" lvl="0" marL="457200" rtl="0" algn="l">
              <a:lnSpc>
                <a:spcPct val="70000"/>
              </a:lnSpc>
              <a:spcBef>
                <a:spcPts val="1000"/>
              </a:spcBef>
              <a:spcAft>
                <a:spcPts val="0"/>
              </a:spcAft>
              <a:buSzPts val="2100"/>
              <a:buChar char="●"/>
            </a:pPr>
            <a:r>
              <a:rPr lang="fi-FI" sz="2100"/>
              <a:t>Hitaasti latautuvat verkkosivut voivat turhauttaa kävijöitä ja johtaa korkeisiin välittömään poistumisasteeseen (bounce rate). </a:t>
            </a:r>
            <a:endParaRPr sz="2100"/>
          </a:p>
          <a:p>
            <a:pPr indent="-361950" lvl="0" marL="457200" rtl="0" algn="l">
              <a:lnSpc>
                <a:spcPct val="70000"/>
              </a:lnSpc>
              <a:spcBef>
                <a:spcPts val="0"/>
              </a:spcBef>
              <a:spcAft>
                <a:spcPts val="0"/>
              </a:spcAft>
              <a:buSzPts val="2100"/>
              <a:buChar char="●"/>
            </a:pPr>
            <a:r>
              <a:rPr lang="fi-FI" sz="2100"/>
              <a:t>Optimoitu sivun latausnopeus tarjoaa sujuvan ja saumattoman selauskokemuksen.</a:t>
            </a:r>
            <a:endParaRPr sz="2100"/>
          </a:p>
          <a:p>
            <a:pPr indent="0" lvl="0" marL="0" rtl="0" algn="l">
              <a:lnSpc>
                <a:spcPct val="70000"/>
              </a:lnSpc>
              <a:spcBef>
                <a:spcPts val="1000"/>
              </a:spcBef>
              <a:spcAft>
                <a:spcPts val="0"/>
              </a:spcAft>
              <a:buSzPts val="275"/>
              <a:buNone/>
            </a:pPr>
            <a:r>
              <a:rPr b="1" lang="fi-FI" sz="2100"/>
              <a:t>Mukaansatempaava multimedia:</a:t>
            </a:r>
            <a:endParaRPr b="1" sz="2100"/>
          </a:p>
          <a:p>
            <a:pPr indent="-361950" lvl="0" marL="457200" rtl="0" algn="l">
              <a:lnSpc>
                <a:spcPct val="70000"/>
              </a:lnSpc>
              <a:spcBef>
                <a:spcPts val="1000"/>
              </a:spcBef>
              <a:spcAft>
                <a:spcPts val="0"/>
              </a:spcAft>
              <a:buSzPts val="2100"/>
              <a:buChar char="●"/>
            </a:pPr>
            <a:r>
              <a:rPr lang="fi-FI" sz="2100"/>
              <a:t>Sitouttavien </a:t>
            </a:r>
            <a:r>
              <a:rPr lang="fi-FI" sz="2100"/>
              <a:t>multimediaelementtien, kuten videoiden, animaatioiden tai vuorovaikutteisten ominaisuuksien sisällyttäminen sivustoon voi tehdä siitä visuaalisesti houkuttelevamman ja vuorovaikutteisemman. </a:t>
            </a:r>
            <a:endParaRPr sz="2100"/>
          </a:p>
          <a:p>
            <a:pPr indent="-361950" lvl="0" marL="457200" rtl="0" algn="l">
              <a:lnSpc>
                <a:spcPct val="70000"/>
              </a:lnSpc>
              <a:spcBef>
                <a:spcPts val="0"/>
              </a:spcBef>
              <a:spcAft>
                <a:spcPts val="0"/>
              </a:spcAft>
              <a:buSzPts val="2100"/>
              <a:buChar char="●"/>
            </a:pPr>
            <a:r>
              <a:rPr lang="fi-FI" sz="2100"/>
              <a:t>Käytä multimediaa strategisesti parantaaksesi käyttäjäkokemusta ja välittääksesi viestin tehokkaasti.</a:t>
            </a:r>
            <a:endParaRPr sz="2100"/>
          </a:p>
          <a:p>
            <a:pPr indent="0" lvl="0" marL="0" rtl="0" algn="l">
              <a:lnSpc>
                <a:spcPct val="70000"/>
              </a:lnSpc>
              <a:spcBef>
                <a:spcPts val="1000"/>
              </a:spcBef>
              <a:spcAft>
                <a:spcPts val="0"/>
              </a:spcAft>
              <a:buClr>
                <a:schemeClr val="dk1"/>
              </a:buClr>
              <a:buSzPts val="275"/>
              <a:buFont typeface="Arial"/>
              <a:buNone/>
            </a:pPr>
            <a:r>
              <a:t/>
            </a:r>
            <a:endParaRPr sz="2100"/>
          </a:p>
          <a:p>
            <a:pPr indent="0" lvl="0" marL="0" rtl="0" algn="l">
              <a:lnSpc>
                <a:spcPct val="70000"/>
              </a:lnSpc>
              <a:spcBef>
                <a:spcPts val="1000"/>
              </a:spcBef>
              <a:spcAft>
                <a:spcPts val="0"/>
              </a:spcAft>
              <a:buClr>
                <a:schemeClr val="dk1"/>
              </a:buClr>
              <a:buSzPts val="275"/>
              <a:buFont typeface="Arial"/>
              <a:buNone/>
            </a:pPr>
            <a:r>
              <a:t/>
            </a:r>
            <a:endParaRPr sz="2100"/>
          </a:p>
          <a:p>
            <a:pPr indent="0" lvl="0" marL="0" rtl="0" algn="l">
              <a:lnSpc>
                <a:spcPct val="70000"/>
              </a:lnSpc>
              <a:spcBef>
                <a:spcPts val="1000"/>
              </a:spcBef>
              <a:spcAft>
                <a:spcPts val="0"/>
              </a:spcAft>
              <a:buSzPts val="275"/>
              <a:buNone/>
            </a:pPr>
            <a:r>
              <a:t/>
            </a:r>
            <a:endParaRPr b="1" sz="21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g2ad2ec311dd_0_148"/>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800"/>
              <a:buNone/>
            </a:pPr>
            <a:r>
              <a:rPr lang="fi-FI" sz="4200"/>
              <a:t>Keskeiset tekijät, jotka edistävät houkuttelevan verkkosivuston luomista:</a:t>
            </a:r>
            <a:endParaRPr sz="4200"/>
          </a:p>
        </p:txBody>
      </p:sp>
      <p:sp>
        <p:nvSpPr>
          <p:cNvPr id="286" name="Google Shape;286;g2ad2ec311dd_0_148"/>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0"/>
              </a:spcBef>
              <a:spcAft>
                <a:spcPts val="0"/>
              </a:spcAft>
              <a:buNone/>
            </a:pPr>
            <a:r>
              <a:t/>
            </a:r>
            <a:endParaRPr sz="2400"/>
          </a:p>
          <a:p>
            <a:pPr indent="0" lvl="0" marL="0" rtl="0" algn="l">
              <a:lnSpc>
                <a:spcPct val="70000"/>
              </a:lnSpc>
              <a:spcBef>
                <a:spcPts val="1000"/>
              </a:spcBef>
              <a:spcAft>
                <a:spcPts val="0"/>
              </a:spcAft>
              <a:buSzPts val="275"/>
              <a:buNone/>
            </a:pPr>
            <a:r>
              <a:rPr b="1" lang="fi-FI" sz="2400"/>
              <a:t>Sosiaalinen uskottavuus (social proof)</a:t>
            </a:r>
            <a:r>
              <a:rPr lang="fi-FI" sz="2400"/>
              <a:t>: </a:t>
            </a:r>
            <a:endParaRPr sz="2400"/>
          </a:p>
          <a:p>
            <a:pPr indent="-381000" lvl="0" marL="457200" rtl="0" algn="l">
              <a:lnSpc>
                <a:spcPct val="70000"/>
              </a:lnSpc>
              <a:spcBef>
                <a:spcPts val="1000"/>
              </a:spcBef>
              <a:spcAft>
                <a:spcPts val="0"/>
              </a:spcAft>
              <a:buSzPts val="2400"/>
              <a:buChar char="●"/>
            </a:pPr>
            <a:r>
              <a:rPr lang="fi-FI" sz="2400"/>
              <a:t>Suosittelujen, arvostelujen tai tapaustutkimusten esittäminen voi auttaa rakentamaan luottamusta ja uskottavuutta kävijöiden keskuudessa. </a:t>
            </a:r>
            <a:endParaRPr sz="2400"/>
          </a:p>
          <a:p>
            <a:pPr indent="-381000" lvl="0" marL="457200" rtl="0" algn="l">
              <a:lnSpc>
                <a:spcPct val="70000"/>
              </a:lnSpc>
              <a:spcBef>
                <a:spcPts val="0"/>
              </a:spcBef>
              <a:spcAft>
                <a:spcPts val="0"/>
              </a:spcAft>
              <a:buSzPts val="2400"/>
              <a:buChar char="●"/>
            </a:pPr>
            <a:r>
              <a:rPr lang="fi-FI" sz="2400"/>
              <a:t>Positiivinen sosiaalinen uskottavuus voi tehdä verkkosivustosta houkuttelevamman ja kannustaa käyttäjiä ryhtymään toimiin.</a:t>
            </a:r>
            <a:endParaRPr sz="2400"/>
          </a:p>
          <a:p>
            <a:pPr indent="0" lvl="0" marL="0" rtl="0" algn="l">
              <a:lnSpc>
                <a:spcPct val="70000"/>
              </a:lnSpc>
              <a:spcBef>
                <a:spcPts val="1000"/>
              </a:spcBef>
              <a:spcAft>
                <a:spcPts val="0"/>
              </a:spcAft>
              <a:buSzPts val="275"/>
              <a:buNone/>
            </a:pPr>
            <a:r>
              <a:rPr b="1" lang="fi-FI" sz="2400"/>
              <a:t>Säännölliset päivitykset</a:t>
            </a:r>
            <a:r>
              <a:rPr lang="fi-FI" sz="2400"/>
              <a:t>: </a:t>
            </a:r>
            <a:endParaRPr sz="2400"/>
          </a:p>
          <a:p>
            <a:pPr indent="-381000" lvl="0" marL="457200" rtl="0" algn="l">
              <a:lnSpc>
                <a:spcPct val="70000"/>
              </a:lnSpc>
              <a:spcBef>
                <a:spcPts val="1000"/>
              </a:spcBef>
              <a:spcAft>
                <a:spcPts val="0"/>
              </a:spcAft>
              <a:buSzPts val="2400"/>
              <a:buChar char="●"/>
            </a:pPr>
            <a:r>
              <a:rPr lang="fi-FI" sz="2400"/>
              <a:t>Houkutteleva verkkosivusto on sellainen, jota päivitetään säännöllisesti tuoreella sisällöllä, uusilla ominaisuuksilla ja merkityksellisillä tiedoilla. </a:t>
            </a:r>
            <a:endParaRPr sz="2400"/>
          </a:p>
          <a:p>
            <a:pPr indent="-381000" lvl="0" marL="457200" rtl="0" algn="l">
              <a:lnSpc>
                <a:spcPct val="70000"/>
              </a:lnSpc>
              <a:spcBef>
                <a:spcPts val="0"/>
              </a:spcBef>
              <a:spcAft>
                <a:spcPts val="0"/>
              </a:spcAft>
              <a:buSzPts val="2400"/>
              <a:buChar char="●"/>
            </a:pPr>
            <a:r>
              <a:rPr lang="fi-FI" sz="2400"/>
              <a:t>Säännölliset päivitykset osoittavat, että verkkosivusto on aktiivinen, ajan tasalla ja siitä pidetään huolta.</a:t>
            </a:r>
            <a:endParaRPr sz="2400"/>
          </a:p>
          <a:p>
            <a:pPr indent="0" lvl="0" marL="0" rtl="0" algn="l">
              <a:lnSpc>
                <a:spcPct val="70000"/>
              </a:lnSpc>
              <a:spcBef>
                <a:spcPts val="1000"/>
              </a:spcBef>
              <a:spcAft>
                <a:spcPts val="0"/>
              </a:spcAft>
              <a:buClr>
                <a:schemeClr val="dk1"/>
              </a:buClr>
              <a:buSzPts val="275"/>
              <a:buFont typeface="Arial"/>
              <a:buNone/>
            </a:pPr>
            <a:r>
              <a:t/>
            </a:r>
            <a:endParaRPr sz="2400"/>
          </a:p>
          <a:p>
            <a:pPr indent="0" lvl="0" marL="0" rtl="0" algn="l">
              <a:lnSpc>
                <a:spcPct val="70000"/>
              </a:lnSpc>
              <a:spcBef>
                <a:spcPts val="1000"/>
              </a:spcBef>
              <a:spcAft>
                <a:spcPts val="0"/>
              </a:spcAft>
              <a:buClr>
                <a:schemeClr val="dk1"/>
              </a:buClr>
              <a:buSzPts val="275"/>
              <a:buFont typeface="Arial"/>
              <a:buNone/>
            </a:pPr>
            <a:r>
              <a:t/>
            </a:r>
            <a:endParaRPr sz="2400"/>
          </a:p>
          <a:p>
            <a:pPr indent="0" lvl="0" marL="0" rtl="0" algn="l">
              <a:lnSpc>
                <a:spcPct val="70000"/>
              </a:lnSpc>
              <a:spcBef>
                <a:spcPts val="1000"/>
              </a:spcBef>
              <a:spcAft>
                <a:spcPts val="0"/>
              </a:spcAft>
              <a:buClr>
                <a:schemeClr val="dk1"/>
              </a:buClr>
              <a:buSzPts val="275"/>
              <a:buFont typeface="Arial"/>
              <a:buNone/>
            </a:pPr>
            <a:r>
              <a:t/>
            </a:r>
            <a:endParaRPr sz="2400"/>
          </a:p>
          <a:p>
            <a:pPr indent="0" lvl="0" marL="0" rtl="0" algn="l">
              <a:lnSpc>
                <a:spcPct val="70000"/>
              </a:lnSpc>
              <a:spcBef>
                <a:spcPts val="1000"/>
              </a:spcBef>
              <a:spcAft>
                <a:spcPts val="0"/>
              </a:spcAft>
              <a:buClr>
                <a:schemeClr val="dk1"/>
              </a:buClr>
              <a:buSzPts val="275"/>
              <a:buFont typeface="Arial"/>
              <a:buNone/>
            </a:pPr>
            <a:r>
              <a:t/>
            </a:r>
            <a:endParaRPr sz="2400"/>
          </a:p>
          <a:p>
            <a:pPr indent="0" lvl="0" marL="0" rtl="0" algn="l">
              <a:lnSpc>
                <a:spcPct val="70000"/>
              </a:lnSpc>
              <a:spcBef>
                <a:spcPts val="1000"/>
              </a:spcBef>
              <a:spcAft>
                <a:spcPts val="0"/>
              </a:spcAft>
              <a:buSzPts val="275"/>
              <a:buNone/>
            </a:pPr>
            <a:r>
              <a:t/>
            </a:r>
            <a:endParaRPr b="1" sz="24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g24ce123e147_1_0"/>
          <p:cNvSpPr txBox="1"/>
          <p:nvPr>
            <p:ph idx="4294967295" type="ctrTitle"/>
          </p:nvPr>
        </p:nvSpPr>
        <p:spPr>
          <a:xfrm>
            <a:off x="1524000" y="2308632"/>
            <a:ext cx="9144000" cy="13824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b="1" i="0" lang="fi-FI" sz="4400" u="none" cap="none" strike="noStrike">
                <a:solidFill>
                  <a:srgbClr val="161249"/>
                </a:solidFill>
                <a:latin typeface="Arial"/>
                <a:ea typeface="Arial"/>
                <a:cs typeface="Arial"/>
                <a:sym typeface="Arial"/>
              </a:rPr>
              <a:t>Miksi tarvitsemme sisältöä verkkosivustolle?</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g24ce123e147_1_4"/>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tarvitsemme sisältöä verkkosivustolle?</a:t>
            </a:r>
            <a:endParaRPr/>
          </a:p>
        </p:txBody>
      </p:sp>
      <p:sp>
        <p:nvSpPr>
          <p:cNvPr id="298" name="Google Shape;298;g24ce123e147_1_4"/>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523"/>
              <a:buNone/>
            </a:pPr>
            <a:r>
              <a:rPr b="1" lang="fi-FI" sz="1851"/>
              <a:t>Tiedottaminen ja kouluttaminen</a:t>
            </a:r>
            <a:endParaRPr b="1" sz="1851"/>
          </a:p>
          <a:p>
            <a:pPr indent="-346184" lvl="0" marL="457200" rtl="0" algn="l">
              <a:lnSpc>
                <a:spcPct val="70000"/>
              </a:lnSpc>
              <a:spcBef>
                <a:spcPts val="1000"/>
              </a:spcBef>
              <a:spcAft>
                <a:spcPts val="0"/>
              </a:spcAft>
              <a:buClr>
                <a:schemeClr val="accent2"/>
              </a:buClr>
              <a:buSzPts val="1852"/>
              <a:buChar char="●"/>
            </a:pPr>
            <a:r>
              <a:rPr lang="fi-FI" sz="1851"/>
              <a:t>Sisältö tarjoaa arvokasta tietoa ja kouluttaa kävijöitä tuotteistasi, palveluistasi, toimialastasi tai kiinnostavista aiheista.</a:t>
            </a:r>
            <a:endParaRPr sz="1851"/>
          </a:p>
          <a:p>
            <a:pPr indent="-346184" lvl="0" marL="457200" rtl="0" algn="l">
              <a:lnSpc>
                <a:spcPct val="70000"/>
              </a:lnSpc>
              <a:spcBef>
                <a:spcPts val="0"/>
              </a:spcBef>
              <a:spcAft>
                <a:spcPts val="0"/>
              </a:spcAft>
              <a:buClr>
                <a:schemeClr val="accent2"/>
              </a:buClr>
              <a:buSzPts val="1852"/>
              <a:buChar char="●"/>
            </a:pPr>
            <a:r>
              <a:rPr lang="fi-FI" sz="1851"/>
              <a:t>Se auttaa vastaamaan heidän kysymyksiinsä ja tarpeisiinsa sekä tukee yrityksen asiantuntemuksen näkymistä.</a:t>
            </a:r>
            <a:endParaRPr sz="1851"/>
          </a:p>
          <a:p>
            <a:pPr indent="0" lvl="0" marL="457200" rtl="0" algn="l">
              <a:lnSpc>
                <a:spcPct val="70000"/>
              </a:lnSpc>
              <a:spcBef>
                <a:spcPts val="1000"/>
              </a:spcBef>
              <a:spcAft>
                <a:spcPts val="0"/>
              </a:spcAft>
              <a:buSzPts val="523"/>
              <a:buNone/>
            </a:pPr>
            <a:r>
              <a:t/>
            </a:r>
            <a:endParaRPr sz="1851"/>
          </a:p>
          <a:p>
            <a:pPr indent="0" lvl="0" marL="0" rtl="0" algn="l">
              <a:lnSpc>
                <a:spcPct val="70000"/>
              </a:lnSpc>
              <a:spcBef>
                <a:spcPts val="1000"/>
              </a:spcBef>
              <a:spcAft>
                <a:spcPts val="0"/>
              </a:spcAft>
              <a:buSzPts val="523"/>
              <a:buNone/>
            </a:pPr>
            <a:r>
              <a:rPr b="1" lang="fi-FI" sz="1851"/>
              <a:t>Houkuttele ja viihdytä</a:t>
            </a:r>
            <a:r>
              <a:rPr lang="fi-FI" sz="1851"/>
              <a:t>: </a:t>
            </a:r>
            <a:endParaRPr sz="1851"/>
          </a:p>
          <a:p>
            <a:pPr indent="-346184" lvl="0" marL="457200" rtl="0" algn="l">
              <a:lnSpc>
                <a:spcPct val="70000"/>
              </a:lnSpc>
              <a:spcBef>
                <a:spcPts val="1000"/>
              </a:spcBef>
              <a:spcAft>
                <a:spcPts val="0"/>
              </a:spcAft>
              <a:buClr>
                <a:schemeClr val="accent2"/>
              </a:buClr>
              <a:buSzPts val="1852"/>
              <a:buChar char="●"/>
            </a:pPr>
            <a:r>
              <a:rPr lang="fi-FI" sz="1851"/>
              <a:t>Vakuuttava ja kiinnostava sisältö pitää kävijät sivustolla pidempään. </a:t>
            </a:r>
            <a:endParaRPr sz="1851"/>
          </a:p>
          <a:p>
            <a:pPr indent="-346184" lvl="0" marL="457200" rtl="0" algn="l">
              <a:lnSpc>
                <a:spcPct val="70000"/>
              </a:lnSpc>
              <a:spcBef>
                <a:spcPts val="0"/>
              </a:spcBef>
              <a:spcAft>
                <a:spcPts val="0"/>
              </a:spcAft>
              <a:buClr>
                <a:schemeClr val="accent2"/>
              </a:buClr>
              <a:buSzPts val="1852"/>
              <a:buChar char="●"/>
            </a:pPr>
            <a:r>
              <a:rPr lang="fi-FI" sz="1851"/>
              <a:t>Se vangitsee heidän huomionsa, herättää heidän kiinnostuksensa ja kannustaa heitä tutkimaan asiaa lisää. Interaktiivinen ja viihdyttävä sisältö voi myös parantaa käyttäjäkokemusta.</a:t>
            </a:r>
            <a:endParaRPr sz="1851"/>
          </a:p>
          <a:p>
            <a:pPr indent="0" lvl="0" marL="457200" rtl="0" algn="l">
              <a:lnSpc>
                <a:spcPct val="70000"/>
              </a:lnSpc>
              <a:spcBef>
                <a:spcPts val="1000"/>
              </a:spcBef>
              <a:spcAft>
                <a:spcPts val="0"/>
              </a:spcAft>
              <a:buSzPts val="523"/>
              <a:buNone/>
            </a:pPr>
            <a:r>
              <a:t/>
            </a:r>
            <a:endParaRPr sz="1851"/>
          </a:p>
          <a:p>
            <a:pPr indent="0" lvl="0" marL="0" rtl="0" algn="l">
              <a:lnSpc>
                <a:spcPct val="70000"/>
              </a:lnSpc>
              <a:spcBef>
                <a:spcPts val="1000"/>
              </a:spcBef>
              <a:spcAft>
                <a:spcPts val="0"/>
              </a:spcAft>
              <a:buSzPts val="523"/>
              <a:buNone/>
            </a:pPr>
            <a:r>
              <a:rPr b="1" lang="fi-FI" sz="1851"/>
              <a:t>Rakenna luottamusta ja uskottavuutta</a:t>
            </a:r>
            <a:r>
              <a:rPr lang="fi-FI" sz="1851"/>
              <a:t>: </a:t>
            </a:r>
            <a:endParaRPr sz="1851"/>
          </a:p>
          <a:p>
            <a:pPr indent="-346184" lvl="0" marL="457200" rtl="0" algn="l">
              <a:lnSpc>
                <a:spcPct val="70000"/>
              </a:lnSpc>
              <a:spcBef>
                <a:spcPts val="1000"/>
              </a:spcBef>
              <a:spcAft>
                <a:spcPts val="0"/>
              </a:spcAft>
              <a:buClr>
                <a:schemeClr val="accent2"/>
              </a:buClr>
              <a:buSzPts val="1852"/>
              <a:buChar char="●"/>
            </a:pPr>
            <a:r>
              <a:rPr lang="fi-FI" sz="1851"/>
              <a:t>Hyvin laadittu sisältö auttaa rakentamaan luottamusta ja uskottavuutta yleisön keskuudessa. </a:t>
            </a:r>
            <a:endParaRPr sz="1851"/>
          </a:p>
          <a:p>
            <a:pPr indent="-346184" lvl="0" marL="457200" rtl="0" algn="l">
              <a:lnSpc>
                <a:spcPct val="70000"/>
              </a:lnSpc>
              <a:spcBef>
                <a:spcPts val="0"/>
              </a:spcBef>
              <a:spcAft>
                <a:spcPts val="0"/>
              </a:spcAft>
              <a:buClr>
                <a:schemeClr val="accent2"/>
              </a:buClr>
              <a:buSzPts val="1852"/>
              <a:buChar char="●"/>
            </a:pPr>
            <a:r>
              <a:rPr lang="fi-FI" sz="1851"/>
              <a:t>Se osoittaa tietämyksesi, asiantuntemuksesi ja auktoriteettisi toimialallasi. Laadukas, tarkka ja luotettava sisältö tekee brändistäsi luotettavan tietolähteen.</a:t>
            </a:r>
            <a:endParaRPr sz="1851"/>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g24ce123e147_1_10"/>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tarvitsemme sisältöä verkkosivustolle?</a:t>
            </a:r>
            <a:endParaRPr/>
          </a:p>
        </p:txBody>
      </p:sp>
      <p:sp>
        <p:nvSpPr>
          <p:cNvPr id="305" name="Google Shape;305;g24ce123e147_1_10"/>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770"/>
              <a:buNone/>
            </a:pPr>
            <a:r>
              <a:rPr b="1" lang="fi-FI" sz="2060"/>
              <a:t>Paranna hakukoneoptimointia ja orgaanista näkyvyyttä</a:t>
            </a:r>
            <a:r>
              <a:rPr lang="fi-FI" sz="2060"/>
              <a:t>: </a:t>
            </a:r>
            <a:endParaRPr sz="2060"/>
          </a:p>
          <a:p>
            <a:pPr indent="-359410" lvl="0" marL="457200" rtl="0" algn="l">
              <a:lnSpc>
                <a:spcPct val="70000"/>
              </a:lnSpc>
              <a:spcBef>
                <a:spcPts val="1000"/>
              </a:spcBef>
              <a:spcAft>
                <a:spcPts val="0"/>
              </a:spcAft>
              <a:buClr>
                <a:schemeClr val="accent2"/>
              </a:buClr>
              <a:buSzPts val="2060"/>
              <a:buChar char="●"/>
            </a:pPr>
            <a:r>
              <a:rPr lang="fi-FI" sz="2060"/>
              <a:t>Hakukoneet arvostavat tuoretta, merkityksellistä ja laadukasta sisältöä. </a:t>
            </a:r>
            <a:endParaRPr sz="2060"/>
          </a:p>
          <a:p>
            <a:pPr indent="-359410" lvl="0" marL="457200" rtl="0" algn="l">
              <a:lnSpc>
                <a:spcPct val="70000"/>
              </a:lnSpc>
              <a:spcBef>
                <a:spcPts val="0"/>
              </a:spcBef>
              <a:spcAft>
                <a:spcPts val="0"/>
              </a:spcAft>
              <a:buClr>
                <a:schemeClr val="accent2"/>
              </a:buClr>
              <a:buSzPts val="2060"/>
              <a:buChar char="●"/>
            </a:pPr>
            <a:r>
              <a:rPr lang="fi-FI" sz="2060"/>
              <a:t>Verkkosivujen säännöllinen päivittäminen laadukkaalla sisällöllä voi parantaa sivuston sijoitusta hakukoneissa, lisätä orgaanista liikennettä ja lisätä verkkosivuston näkyvyyttä potentiaalisille kävijöille.</a:t>
            </a:r>
            <a:endParaRPr sz="2060"/>
          </a:p>
          <a:p>
            <a:pPr indent="0" lvl="0" marL="0" rtl="0" algn="l">
              <a:lnSpc>
                <a:spcPct val="70000"/>
              </a:lnSpc>
              <a:spcBef>
                <a:spcPts val="1000"/>
              </a:spcBef>
              <a:spcAft>
                <a:spcPts val="0"/>
              </a:spcAft>
              <a:buSzPts val="770"/>
              <a:buNone/>
            </a:pPr>
            <a:r>
              <a:rPr b="1" lang="fi-FI" sz="2060"/>
              <a:t>Edistä konversioita ja myyntiä: </a:t>
            </a:r>
            <a:endParaRPr b="1" sz="2060"/>
          </a:p>
          <a:p>
            <a:pPr indent="-359410" lvl="0" marL="457200" rtl="0" algn="l">
              <a:lnSpc>
                <a:spcPct val="70000"/>
              </a:lnSpc>
              <a:spcBef>
                <a:spcPts val="1000"/>
              </a:spcBef>
              <a:spcAft>
                <a:spcPts val="0"/>
              </a:spcAft>
              <a:buClr>
                <a:schemeClr val="accent2"/>
              </a:buClr>
              <a:buSzPts val="2060"/>
              <a:buChar char="●"/>
            </a:pPr>
            <a:r>
              <a:rPr lang="fi-FI" sz="2060"/>
              <a:t>Tehokas sisältö voi ohjata kävijöitä asiakaspolun läpi ja vaikuttaa heidän ostopäätöksiinsä. </a:t>
            </a:r>
            <a:endParaRPr sz="2060"/>
          </a:p>
          <a:p>
            <a:pPr indent="-359410" lvl="0" marL="457200" rtl="0" algn="l">
              <a:lnSpc>
                <a:spcPct val="70000"/>
              </a:lnSpc>
              <a:spcBef>
                <a:spcPts val="0"/>
              </a:spcBef>
              <a:spcAft>
                <a:spcPts val="0"/>
              </a:spcAft>
              <a:buClr>
                <a:schemeClr val="accent2"/>
              </a:buClr>
              <a:buSzPts val="2060"/>
              <a:buChar char="●"/>
            </a:pPr>
            <a:r>
              <a:rPr lang="fi-FI" sz="2060"/>
              <a:t>Sisällön avulla voi esitellä tuotteitasi tai palveluitasi, korostaa niiden etuja, käsitellä yleisiä vastaväitteitä/ostamisen esteitä ja tarjota vakuuttavia toimintakehotteita, mikä lopulta edistää konversioita ja myyntiä.</a:t>
            </a:r>
            <a:endParaRPr sz="2060"/>
          </a:p>
          <a:p>
            <a:pPr indent="0" lvl="0" marL="0" rtl="0" algn="l">
              <a:lnSpc>
                <a:spcPct val="70000"/>
              </a:lnSpc>
              <a:spcBef>
                <a:spcPts val="1000"/>
              </a:spcBef>
              <a:spcAft>
                <a:spcPts val="0"/>
              </a:spcAft>
              <a:buSzPts val="770"/>
              <a:buNone/>
            </a:pPr>
            <a:r>
              <a:rPr b="1" lang="fi-FI" sz="2060"/>
              <a:t>Asiakaspalvelun ja muu tuki:</a:t>
            </a:r>
            <a:endParaRPr b="1" sz="2060"/>
          </a:p>
          <a:p>
            <a:pPr indent="-359410" lvl="0" marL="457200" rtl="0" algn="l">
              <a:lnSpc>
                <a:spcPct val="70000"/>
              </a:lnSpc>
              <a:spcBef>
                <a:spcPts val="1000"/>
              </a:spcBef>
              <a:spcAft>
                <a:spcPts val="0"/>
              </a:spcAft>
              <a:buClr>
                <a:schemeClr val="accent2"/>
              </a:buClr>
              <a:buSzPts val="2060"/>
              <a:buChar char="●"/>
            </a:pPr>
            <a:r>
              <a:rPr lang="fi-FI" sz="2060"/>
              <a:t>Sisältö voi toimia asiakastuen resurssina, joka tarjoaa usein kysyttyjä kysymyksiä, vianmääritysoppaita, opetusohjelmia ja opetusmateriaalia. </a:t>
            </a:r>
            <a:endParaRPr sz="2060"/>
          </a:p>
          <a:p>
            <a:pPr indent="-359410" lvl="0" marL="457200" rtl="0" algn="l">
              <a:lnSpc>
                <a:spcPct val="70000"/>
              </a:lnSpc>
              <a:spcBef>
                <a:spcPts val="0"/>
              </a:spcBef>
              <a:spcAft>
                <a:spcPts val="0"/>
              </a:spcAft>
              <a:buClr>
                <a:schemeClr val="accent2"/>
              </a:buClr>
              <a:buSzPts val="2060"/>
              <a:buChar char="●"/>
            </a:pPr>
            <a:r>
              <a:rPr lang="fi-FI" sz="2060"/>
              <a:t>Se auttaa asiakkaita löytämään ratkaisuja ongelmiinsa ja parantaa heidän yleistä kokemustaan brändistäsi.</a:t>
            </a:r>
            <a:endParaRPr sz="206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g24ce123e147_1_16"/>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Miksi tarvitsemme sisältöä verkkosivustolle?</a:t>
            </a:r>
            <a:endParaRPr/>
          </a:p>
        </p:txBody>
      </p:sp>
      <p:sp>
        <p:nvSpPr>
          <p:cNvPr id="312" name="Google Shape;312;g24ce123e147_1_16"/>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0000"/>
              </a:lnSpc>
              <a:spcBef>
                <a:spcPts val="1000"/>
              </a:spcBef>
              <a:spcAft>
                <a:spcPts val="0"/>
              </a:spcAft>
              <a:buSzPct val="108108"/>
              <a:buNone/>
            </a:pPr>
            <a:r>
              <a:rPr b="1" lang="fi-FI"/>
              <a:t>Edistää brändiuskollisuutta ja sitoutumista:</a:t>
            </a:r>
            <a:endParaRPr/>
          </a:p>
          <a:p>
            <a:pPr indent="-379730" lvl="0" marL="457200" rtl="0" algn="l">
              <a:lnSpc>
                <a:spcPct val="90000"/>
              </a:lnSpc>
              <a:spcBef>
                <a:spcPts val="1000"/>
              </a:spcBef>
              <a:spcAft>
                <a:spcPts val="0"/>
              </a:spcAft>
              <a:buClr>
                <a:schemeClr val="accent2"/>
              </a:buClr>
              <a:buSzPct val="100000"/>
              <a:buChar char="●"/>
            </a:pPr>
            <a:r>
              <a:rPr lang="fi-FI"/>
              <a:t>Kiinnostava ja arvokas sisältö pitää yleisön sitoutuneena ja vahvistaa myös sitoutumista brändiin. </a:t>
            </a:r>
            <a:endParaRPr/>
          </a:p>
          <a:p>
            <a:pPr indent="-379730" lvl="0" marL="457200" rtl="0" algn="l">
              <a:lnSpc>
                <a:spcPct val="90000"/>
              </a:lnSpc>
              <a:spcBef>
                <a:spcPts val="0"/>
              </a:spcBef>
              <a:spcAft>
                <a:spcPts val="0"/>
              </a:spcAft>
              <a:buClr>
                <a:schemeClr val="accent2"/>
              </a:buClr>
              <a:buSzPct val="100000"/>
              <a:buChar char="●"/>
            </a:pPr>
            <a:r>
              <a:rPr lang="fi-FI"/>
              <a:t>Se kannustaa asiakasta vierailemaan uudelleen sivustolla, jakamaan sisältöä somessa ja tuottamaan itse sisältöä aiheesta (user-generated content, UGC).</a:t>
            </a:r>
            <a:endParaRPr/>
          </a:p>
          <a:p>
            <a:pPr indent="-379730" lvl="0" marL="457200" rtl="0" algn="l">
              <a:lnSpc>
                <a:spcPct val="90000"/>
              </a:lnSpc>
              <a:spcBef>
                <a:spcPts val="0"/>
              </a:spcBef>
              <a:spcAft>
                <a:spcPts val="0"/>
              </a:spcAft>
              <a:buClr>
                <a:schemeClr val="accent2"/>
              </a:buClr>
              <a:buSzPct val="100000"/>
              <a:buChar char="●"/>
            </a:pPr>
            <a:r>
              <a:rPr lang="fi-FI"/>
              <a:t>Toimittamalla jatkuvasti arvokasta sisältöä voit edistää brändiuskollisuutta ja rakentaa yhteisön brändisi ympärille.</a:t>
            </a:r>
            <a:endParaRPr/>
          </a:p>
          <a:p>
            <a:pPr indent="0" lvl="0" marL="0" rtl="0" algn="l">
              <a:lnSpc>
                <a:spcPct val="90000"/>
              </a:lnSpc>
              <a:spcBef>
                <a:spcPts val="1000"/>
              </a:spcBef>
              <a:spcAft>
                <a:spcPts val="0"/>
              </a:spcAft>
              <a:buSzPct val="108108"/>
              <a:buNone/>
            </a:pPr>
            <a:r>
              <a:rPr b="1" lang="fi-FI"/>
              <a:t>Erotu kilpailijoista: </a:t>
            </a:r>
            <a:endParaRPr b="1"/>
          </a:p>
          <a:p>
            <a:pPr indent="-379730" lvl="0" marL="457200" rtl="0" algn="l">
              <a:lnSpc>
                <a:spcPct val="90000"/>
              </a:lnSpc>
              <a:spcBef>
                <a:spcPts val="1000"/>
              </a:spcBef>
              <a:spcAft>
                <a:spcPts val="0"/>
              </a:spcAft>
              <a:buClr>
                <a:schemeClr val="accent2"/>
              </a:buClr>
              <a:buSzPct val="100000"/>
              <a:buChar char="●"/>
            </a:pPr>
            <a:r>
              <a:rPr lang="fi-FI"/>
              <a:t>Hyvin laadittu sisältö erottaa verkkosivustosi kilpailijoista. </a:t>
            </a:r>
            <a:endParaRPr/>
          </a:p>
          <a:p>
            <a:pPr indent="-379730" lvl="0" marL="457200" rtl="0" algn="l">
              <a:lnSpc>
                <a:spcPct val="90000"/>
              </a:lnSpc>
              <a:spcBef>
                <a:spcPts val="0"/>
              </a:spcBef>
              <a:spcAft>
                <a:spcPts val="0"/>
              </a:spcAft>
              <a:buClr>
                <a:schemeClr val="accent2"/>
              </a:buClr>
              <a:buSzPct val="100000"/>
              <a:buChar char="●"/>
            </a:pPr>
            <a:r>
              <a:rPr lang="fi-FI"/>
              <a:t>Sisällön avulla voit tuoda esiin yrityksen arvolupauksen, ilmaista brändisi persoonallisuutta ja luoda tunnistettavan äänensävyn, joka puhuttelee kohderyhmääsi.</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g24ce123e147_1_43"/>
          <p:cNvSpPr txBox="1"/>
          <p:nvPr>
            <p:ph idx="4294967295" type="ctrTitle"/>
          </p:nvPr>
        </p:nvSpPr>
        <p:spPr>
          <a:xfrm>
            <a:off x="1524000" y="2308632"/>
            <a:ext cx="9144000" cy="13824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b="1" i="0" lang="fi-FI" sz="4400" u="none" cap="none" strike="noStrike">
                <a:solidFill>
                  <a:srgbClr val="161249"/>
                </a:solidFill>
                <a:latin typeface="Arial"/>
                <a:ea typeface="Arial"/>
                <a:cs typeface="Arial"/>
                <a:sym typeface="Arial"/>
              </a:rPr>
              <a:t>Verkkosivuston eri sisältötyypit</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g24ce123e147_1_47"/>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Verkkosivuston eri sisältötyypit</a:t>
            </a:r>
            <a:endParaRPr/>
          </a:p>
        </p:txBody>
      </p:sp>
      <p:sp>
        <p:nvSpPr>
          <p:cNvPr id="324" name="Google Shape;324;g24ce123e147_1_47"/>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SzPts val="2800"/>
              <a:buNone/>
            </a:pPr>
            <a:r>
              <a:rPr lang="fi-FI"/>
              <a:t>Verkkosivustolle voidaan sisällyttää erityyppistä sisältöä, riippuen siitä, mitkä ovat verkkosivuston</a:t>
            </a:r>
            <a:endParaRPr/>
          </a:p>
          <a:p>
            <a:pPr indent="-406400" lvl="0" marL="457200" rtl="0" algn="l">
              <a:lnSpc>
                <a:spcPct val="90000"/>
              </a:lnSpc>
              <a:spcBef>
                <a:spcPts val="1000"/>
              </a:spcBef>
              <a:spcAft>
                <a:spcPts val="0"/>
              </a:spcAft>
              <a:buClr>
                <a:schemeClr val="accent2"/>
              </a:buClr>
              <a:buSzPts val="2800"/>
              <a:buChar char="●"/>
            </a:pPr>
            <a:r>
              <a:rPr lang="fi-FI"/>
              <a:t>tavoitteet</a:t>
            </a:r>
            <a:endParaRPr/>
          </a:p>
          <a:p>
            <a:pPr indent="-406400" lvl="0" marL="457200" rtl="0" algn="l">
              <a:lnSpc>
                <a:spcPct val="90000"/>
              </a:lnSpc>
              <a:spcBef>
                <a:spcPts val="0"/>
              </a:spcBef>
              <a:spcAft>
                <a:spcPts val="0"/>
              </a:spcAft>
              <a:buClr>
                <a:schemeClr val="accent2"/>
              </a:buClr>
              <a:buSzPts val="2800"/>
              <a:buChar char="●"/>
            </a:pPr>
            <a:r>
              <a:rPr lang="fi-FI"/>
              <a:t>kohdeyleisö</a:t>
            </a:r>
            <a:endParaRPr/>
          </a:p>
          <a:p>
            <a:pPr indent="-406400" lvl="0" marL="457200" rtl="0" algn="l">
              <a:lnSpc>
                <a:spcPct val="90000"/>
              </a:lnSpc>
              <a:spcBef>
                <a:spcPts val="0"/>
              </a:spcBef>
              <a:spcAft>
                <a:spcPts val="0"/>
              </a:spcAft>
              <a:buClr>
                <a:schemeClr val="accent2"/>
              </a:buClr>
              <a:buSzPts val="2800"/>
              <a:buChar char="●"/>
            </a:pPr>
            <a:r>
              <a:rPr lang="fi-FI"/>
              <a:t>luonne.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g24ce123e147_1_53"/>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Verkkosivuston eri sisältötyypit</a:t>
            </a:r>
            <a:endParaRPr/>
          </a:p>
        </p:txBody>
      </p:sp>
      <p:sp>
        <p:nvSpPr>
          <p:cNvPr id="331" name="Google Shape;331;g24ce123e147_1_53"/>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1000"/>
              </a:spcBef>
              <a:spcAft>
                <a:spcPts val="0"/>
              </a:spcAft>
              <a:buSzPts val="2800"/>
              <a:buNone/>
            </a:pPr>
            <a:r>
              <a:rPr lang="fi-FI" sz="2690"/>
              <a:t>Seuraavassa on joitakin yleisiä sisältötyyppejä:</a:t>
            </a:r>
            <a:endParaRPr sz="2690"/>
          </a:p>
          <a:p>
            <a:pPr indent="-399415" lvl="0" marL="457200" rtl="0" algn="l">
              <a:lnSpc>
                <a:spcPct val="70000"/>
              </a:lnSpc>
              <a:spcBef>
                <a:spcPts val="1000"/>
              </a:spcBef>
              <a:spcAft>
                <a:spcPts val="0"/>
              </a:spcAft>
              <a:buClr>
                <a:schemeClr val="accent2"/>
              </a:buClr>
              <a:buSzPts val="2690"/>
              <a:buChar char="●"/>
            </a:pPr>
            <a:r>
              <a:rPr b="1" lang="fi-FI" sz="2690"/>
              <a:t>Tekstipohjainen sisältö: </a:t>
            </a:r>
            <a:r>
              <a:rPr lang="fi-FI" sz="2690"/>
              <a:t>kirjalliset artikkelit, blogikirjoitukset, tuotekuvaukset, oppaat, valkoiset paperit, tapaustutkimukset, usein kysytyt kysymykset ja mikä tahansa muu tekstipohjainen tieto, joka tarjoaa kävijöille arvokasta ja informatiivista sisältöä.</a:t>
            </a:r>
            <a:endParaRPr sz="2690"/>
          </a:p>
          <a:p>
            <a:pPr indent="-399415" lvl="0" marL="457200" rtl="0" algn="l">
              <a:lnSpc>
                <a:spcPct val="70000"/>
              </a:lnSpc>
              <a:spcBef>
                <a:spcPts val="0"/>
              </a:spcBef>
              <a:spcAft>
                <a:spcPts val="0"/>
              </a:spcAft>
              <a:buClr>
                <a:schemeClr val="accent2"/>
              </a:buClr>
              <a:buSzPts val="2690"/>
              <a:buChar char="●"/>
            </a:pPr>
            <a:r>
              <a:rPr b="1" lang="fi-FI" sz="2690"/>
              <a:t>Visuaalinen sisältö: </a:t>
            </a:r>
            <a:r>
              <a:rPr lang="fi-FI" sz="2690"/>
              <a:t>mm. kuvat, infografiikat, kaaviot, graafit, kuvitukset ja videot. Visuaalinen sisältö auttaa parantamaan käyttäjäkokemusta, välittämään tietoa kiinnostavammalla tavalla ja tekemään sisällöstä helpommin jaettavaa ja mieleenpainuvaa.</a:t>
            </a:r>
            <a:endParaRPr sz="2690"/>
          </a:p>
          <a:p>
            <a:pPr indent="-399415" lvl="0" marL="457200" rtl="0" algn="l">
              <a:lnSpc>
                <a:spcPct val="70000"/>
              </a:lnSpc>
              <a:spcBef>
                <a:spcPts val="0"/>
              </a:spcBef>
              <a:spcAft>
                <a:spcPts val="0"/>
              </a:spcAft>
              <a:buClr>
                <a:schemeClr val="accent2"/>
              </a:buClr>
              <a:buSzPts val="2690"/>
              <a:buChar char="●"/>
            </a:pPr>
            <a:r>
              <a:rPr b="1" lang="fi-FI" sz="2690"/>
              <a:t>Multimediasisältö: </a:t>
            </a:r>
            <a:r>
              <a:rPr lang="fi-FI" sz="2690"/>
              <a:t>mm. äänisisältö, kuten podcastit, haastattelut ja musiikkikappaleet, joita voidaan käyttää suoraan verkkosivustolla tai ladattavien tiedostojen tai upotettujen soittimien kautta.</a:t>
            </a:r>
            <a:endParaRPr sz="269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g24ce123e147_1_59"/>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Verkkosivuston eri sisältötyypit</a:t>
            </a:r>
            <a:endParaRPr/>
          </a:p>
        </p:txBody>
      </p:sp>
      <p:sp>
        <p:nvSpPr>
          <p:cNvPr id="338" name="Google Shape;338;g24ce123e147_1_59"/>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fontScale="85000" lnSpcReduction="10000"/>
          </a:bodyPr>
          <a:lstStyle/>
          <a:p>
            <a:pPr indent="-379730" lvl="0" marL="457200" rtl="0" algn="l">
              <a:lnSpc>
                <a:spcPct val="90000"/>
              </a:lnSpc>
              <a:spcBef>
                <a:spcPts val="1000"/>
              </a:spcBef>
              <a:spcAft>
                <a:spcPts val="0"/>
              </a:spcAft>
              <a:buClr>
                <a:schemeClr val="accent2"/>
              </a:buClr>
              <a:buSzPct val="100000"/>
              <a:buChar char="●"/>
            </a:pPr>
            <a:r>
              <a:rPr b="1" lang="fi-FI"/>
              <a:t>Käyttäjien luoma sisältö (user-generated content, UGC): </a:t>
            </a:r>
            <a:r>
              <a:rPr lang="fi-FI"/>
              <a:t>tarkoittaa käyttäjien tai asiakkaiden luomaa sisältöä. Se voi sisältää tuotearvosteluja, suositteluja, kommentteja, foorumikeskusteluja, sosiaalisen median viestejä ja mitä tahansa muuta sisältöä, jota käyttäjät tuottavat verkkosivustolle.</a:t>
            </a:r>
            <a:endParaRPr/>
          </a:p>
          <a:p>
            <a:pPr indent="-379730" lvl="0" marL="457200" rtl="0" algn="l">
              <a:lnSpc>
                <a:spcPct val="90000"/>
              </a:lnSpc>
              <a:spcBef>
                <a:spcPts val="0"/>
              </a:spcBef>
              <a:spcAft>
                <a:spcPts val="0"/>
              </a:spcAft>
              <a:buClr>
                <a:schemeClr val="accent2"/>
              </a:buClr>
              <a:buSzPct val="100000"/>
              <a:buChar char="●"/>
            </a:pPr>
            <a:r>
              <a:rPr b="1" lang="fi-FI"/>
              <a:t>Vuorovaikutteinen sisältö: </a:t>
            </a:r>
            <a:r>
              <a:rPr lang="fi-FI"/>
              <a:t>Vuorovaikutteinen sisältö sitouttaa käyttäjiä ja kannustaa heitä osallistumaan aktiivisesti. Esim. tietokilpailut, kyselyt, mielipidekyselyt, laskimet, interaktiiviset kartat, pelit ja interaktiiviset infografiikat.</a:t>
            </a:r>
            <a:endParaRPr/>
          </a:p>
          <a:p>
            <a:pPr indent="-379730" lvl="0" marL="457200" rtl="0" algn="l">
              <a:lnSpc>
                <a:spcPct val="90000"/>
              </a:lnSpc>
              <a:spcBef>
                <a:spcPts val="0"/>
              </a:spcBef>
              <a:spcAft>
                <a:spcPts val="0"/>
              </a:spcAft>
              <a:buClr>
                <a:schemeClr val="accent2"/>
              </a:buClr>
              <a:buSzPct val="100000"/>
              <a:buChar char="●"/>
            </a:pPr>
            <a:r>
              <a:rPr b="1" lang="fi-FI"/>
              <a:t>Sosiaalisen median sisältö: </a:t>
            </a:r>
            <a:r>
              <a:rPr lang="fi-FI"/>
              <a:t>Sosiaalisen median sisällön integrointi mahdollistaa sen, että käyttäjät voivat tarkastella sosiaalisen median viestejä, jakaa sisältöä suoraan someen, selata sosiaalisen median syötteitä ja osallistua niihin suoraan verkkosivustolla.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g24ce123e147_1_65"/>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Verkkosivuston eri sisältötyypit</a:t>
            </a:r>
            <a:endParaRPr/>
          </a:p>
        </p:txBody>
      </p:sp>
      <p:sp>
        <p:nvSpPr>
          <p:cNvPr id="345" name="Google Shape;345;g24ce123e147_1_65"/>
          <p:cNvSpPr txBox="1"/>
          <p:nvPr>
            <p:ph idx="1" type="body"/>
          </p:nvPr>
        </p:nvSpPr>
        <p:spPr>
          <a:xfrm>
            <a:off x="838200" y="1825625"/>
            <a:ext cx="10515600" cy="3874500"/>
          </a:xfrm>
          <a:prstGeom prst="rect">
            <a:avLst/>
          </a:prstGeom>
          <a:noFill/>
          <a:ln>
            <a:noFill/>
          </a:ln>
        </p:spPr>
        <p:txBody>
          <a:bodyPr anchorCtr="0" anchor="t" bIns="45700" lIns="91425" spcFirstLastPara="1" rIns="91425" wrap="square" tIns="45700">
            <a:normAutofit fontScale="77500" lnSpcReduction="10000"/>
          </a:bodyPr>
          <a:lstStyle/>
          <a:p>
            <a:pPr indent="-366395" lvl="0" marL="457200" rtl="0" algn="l">
              <a:lnSpc>
                <a:spcPct val="90000"/>
              </a:lnSpc>
              <a:spcBef>
                <a:spcPts val="1000"/>
              </a:spcBef>
              <a:spcAft>
                <a:spcPts val="0"/>
              </a:spcAft>
              <a:buClr>
                <a:schemeClr val="accent2"/>
              </a:buClr>
              <a:buSzPct val="100000"/>
              <a:buChar char="●"/>
            </a:pPr>
            <a:r>
              <a:rPr b="1" lang="fi-FI"/>
              <a:t>Verkkokaupan </a:t>
            </a:r>
            <a:r>
              <a:rPr b="1" lang="fi-FI"/>
              <a:t>sisältö: </a:t>
            </a:r>
            <a:r>
              <a:rPr lang="fi-FI"/>
              <a:t>Verkkokaupan</a:t>
            </a:r>
            <a:r>
              <a:rPr lang="fi-FI"/>
              <a:t> osalta keskeisiä sisältötyyppejä ovat tuotekategoriat, tuotekuvaukset, hinnoittelutiedot, asiakkaiden arviot ja arvostelut sekä ostoskoritoimintoihin liittyvät sisällöt (esim. ohjeet, tuotepalautukset jne.).</a:t>
            </a:r>
            <a:endParaRPr/>
          </a:p>
          <a:p>
            <a:pPr indent="-366395" lvl="0" marL="457200" rtl="0" algn="l">
              <a:lnSpc>
                <a:spcPct val="90000"/>
              </a:lnSpc>
              <a:spcBef>
                <a:spcPts val="0"/>
              </a:spcBef>
              <a:spcAft>
                <a:spcPts val="0"/>
              </a:spcAft>
              <a:buClr>
                <a:schemeClr val="accent2"/>
              </a:buClr>
              <a:buSzPct val="100000"/>
              <a:buChar char="●"/>
            </a:pPr>
            <a:r>
              <a:rPr b="1" lang="fi-FI"/>
              <a:t>Laskeutumissivut: </a:t>
            </a:r>
            <a:r>
              <a:rPr lang="fi-FI"/>
              <a:t>Esimerkiksi uutiskirjeen tilaaminen, oppaan tai muun resurssin lataaminen tai ostoksen tekeminen. Ne keskittyvät yleensä yhteen tarjoukseen/alennuskampanjaan tai konversiotavoitteeseen.</a:t>
            </a:r>
            <a:endParaRPr/>
          </a:p>
          <a:p>
            <a:pPr indent="-366395" lvl="0" marL="457200" rtl="0" algn="l">
              <a:lnSpc>
                <a:spcPct val="90000"/>
              </a:lnSpc>
              <a:spcBef>
                <a:spcPts val="0"/>
              </a:spcBef>
              <a:spcAft>
                <a:spcPts val="0"/>
              </a:spcAft>
              <a:buClr>
                <a:schemeClr val="accent2"/>
              </a:buClr>
              <a:buSzPct val="100000"/>
              <a:buChar char="●"/>
            </a:pPr>
            <a:r>
              <a:rPr b="1" lang="fi-FI"/>
              <a:t>Uutisia ja päivityksiä: </a:t>
            </a:r>
            <a:r>
              <a:rPr lang="fi-FI"/>
              <a:t>Sivustot sisältävät usein uutisia, lehdistötiedotteita, yrityspäivityksiä tai blogikirjoituksia, jotta kävijät pysyvät ajan tasalla viimeisimmästä kehityksestä, alan trendeistä tai yrityksen ilmoituksista.</a:t>
            </a:r>
            <a:endParaRPr/>
          </a:p>
          <a:p>
            <a:pPr indent="-366395" lvl="0" marL="457200" rtl="0" algn="l">
              <a:lnSpc>
                <a:spcPct val="90000"/>
              </a:lnSpc>
              <a:spcBef>
                <a:spcPts val="0"/>
              </a:spcBef>
              <a:spcAft>
                <a:spcPts val="0"/>
              </a:spcAft>
              <a:buClr>
                <a:schemeClr val="accent2"/>
              </a:buClr>
              <a:buSzPct val="100000"/>
              <a:buChar char="●"/>
            </a:pPr>
            <a:r>
              <a:rPr b="1" lang="fi-FI"/>
              <a:t>Tietoja-osio ja yhteystiedot: </a:t>
            </a:r>
            <a:r>
              <a:rPr lang="fi-FI"/>
              <a:t>On tärkeää, että sisältö esittelee yrityksen tai organisaation, antaa tietoa sen missiosta, arvoista, tiimistä ja yhteystiedoista. Tämä auttaa luomaan uskottavuutta ja helpottaa viestintää ja vuorovaikutusta asiakkaiden ja yrityksen välillä.</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g24ce123e147_1_22"/>
          <p:cNvSpPr txBox="1"/>
          <p:nvPr>
            <p:ph idx="1" type="body"/>
          </p:nvPr>
        </p:nvSpPr>
        <p:spPr>
          <a:xfrm>
            <a:off x="1131725" y="493275"/>
            <a:ext cx="10395300" cy="10149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lt1"/>
              </a:buClr>
              <a:buSzPts val="3200"/>
              <a:buFont typeface="Arial"/>
              <a:buNone/>
            </a:pPr>
            <a:r>
              <a:rPr lang="fi-FI"/>
              <a:t>Luennon aikana (tai kotona) suoritettava tehtävä</a:t>
            </a:r>
            <a:endParaRPr/>
          </a:p>
          <a:p>
            <a:pPr indent="0" lvl="0" marL="0" rtl="0" algn="l">
              <a:lnSpc>
                <a:spcPct val="90000"/>
              </a:lnSpc>
              <a:spcBef>
                <a:spcPts val="1000"/>
              </a:spcBef>
              <a:spcAft>
                <a:spcPts val="0"/>
              </a:spcAft>
              <a:buSzPts val="3200"/>
              <a:buNone/>
            </a:pPr>
            <a:r>
              <a:t/>
            </a:r>
            <a:endParaRPr/>
          </a:p>
        </p:txBody>
      </p:sp>
      <p:sp>
        <p:nvSpPr>
          <p:cNvPr id="352" name="Google Shape;352;g24ce123e147_1_22"/>
          <p:cNvSpPr txBox="1"/>
          <p:nvPr>
            <p:ph idx="2" type="body"/>
          </p:nvPr>
        </p:nvSpPr>
        <p:spPr>
          <a:xfrm>
            <a:off x="1150748" y="1162325"/>
            <a:ext cx="10395300" cy="3781800"/>
          </a:xfrm>
          <a:prstGeom prst="rect">
            <a:avLst/>
          </a:prstGeom>
          <a:noFill/>
          <a:ln>
            <a:noFill/>
          </a:ln>
        </p:spPr>
        <p:txBody>
          <a:bodyPr anchorCtr="0" anchor="t" bIns="0" lIns="0" spcFirstLastPara="1" rIns="0" wrap="square" tIns="0">
            <a:noAutofit/>
          </a:bodyPr>
          <a:lstStyle/>
          <a:p>
            <a:pPr indent="0" lvl="0" marL="0" rtl="0" algn="l">
              <a:lnSpc>
                <a:spcPct val="100000"/>
              </a:lnSpc>
              <a:spcBef>
                <a:spcPts val="0"/>
              </a:spcBef>
              <a:spcAft>
                <a:spcPts val="0"/>
              </a:spcAft>
              <a:buNone/>
            </a:pPr>
            <a:r>
              <a:rPr b="1" lang="fi-FI"/>
              <a:t>Opiskelijat muodostavat 4-5 hengen ryhmiä.</a:t>
            </a:r>
            <a:endParaRPr b="1"/>
          </a:p>
          <a:p>
            <a:pPr indent="0" lvl="0" marL="457200" rtl="0" algn="l">
              <a:lnSpc>
                <a:spcPct val="100000"/>
              </a:lnSpc>
              <a:spcBef>
                <a:spcPts val="0"/>
              </a:spcBef>
              <a:spcAft>
                <a:spcPts val="0"/>
              </a:spcAft>
              <a:buNone/>
            </a:pPr>
            <a:r>
              <a:t/>
            </a:r>
            <a:endParaRPr b="1"/>
          </a:p>
          <a:p>
            <a:pPr indent="0" lvl="0" marL="0" rtl="0" algn="l">
              <a:lnSpc>
                <a:spcPct val="100000"/>
              </a:lnSpc>
              <a:spcBef>
                <a:spcPts val="0"/>
              </a:spcBef>
              <a:spcAft>
                <a:spcPts val="0"/>
              </a:spcAft>
              <a:buNone/>
            </a:pPr>
            <a:r>
              <a:rPr b="1" lang="fi-FI"/>
              <a:t>Keskustelkaa ryhmissä seuraavista aiheista:</a:t>
            </a:r>
            <a:endParaRPr b="1"/>
          </a:p>
          <a:p>
            <a:pPr indent="-368300" lvl="0" marL="457200" rtl="0" algn="l">
              <a:lnSpc>
                <a:spcPct val="100000"/>
              </a:lnSpc>
              <a:spcBef>
                <a:spcPts val="0"/>
              </a:spcBef>
              <a:spcAft>
                <a:spcPts val="0"/>
              </a:spcAft>
              <a:buClr>
                <a:srgbClr val="11AA81"/>
              </a:buClr>
              <a:buSzPts val="2200"/>
              <a:buFont typeface="Noto Sans Symbols"/>
              <a:buChar char="⮚"/>
            </a:pPr>
            <a:r>
              <a:rPr lang="fi-FI"/>
              <a:t>Minkälaista sisältöä kulutatte?</a:t>
            </a:r>
            <a:endParaRPr/>
          </a:p>
          <a:p>
            <a:pPr indent="-368300" lvl="0" marL="457200" rtl="0" algn="l">
              <a:lnSpc>
                <a:spcPct val="100000"/>
              </a:lnSpc>
              <a:spcBef>
                <a:spcPts val="0"/>
              </a:spcBef>
              <a:spcAft>
                <a:spcPts val="0"/>
              </a:spcAft>
              <a:buClr>
                <a:srgbClr val="11AA81"/>
              </a:buClr>
              <a:buSzPts val="2200"/>
              <a:buFont typeface="Noto Sans Symbols"/>
              <a:buChar char="⮚"/>
            </a:pPr>
            <a:r>
              <a:rPr lang="fi-FI"/>
              <a:t>Miksi luulette sen olevan kiinnostavaa teille?</a:t>
            </a:r>
            <a:endParaRPr/>
          </a:p>
          <a:p>
            <a:pPr indent="-368300" lvl="0" marL="457200" rtl="0" algn="l">
              <a:lnSpc>
                <a:spcPct val="100000"/>
              </a:lnSpc>
              <a:spcBef>
                <a:spcPts val="0"/>
              </a:spcBef>
              <a:spcAft>
                <a:spcPts val="0"/>
              </a:spcAft>
              <a:buClr>
                <a:srgbClr val="11AA81"/>
              </a:buClr>
              <a:buSzPts val="2200"/>
              <a:buFont typeface="Noto Sans Symbols"/>
              <a:buChar char="⮚"/>
            </a:pPr>
            <a:r>
              <a:rPr lang="fi-FI"/>
              <a:t>Yrittäkää ajatella liiketoiminnan tavoitteita sisällön takana. Mihin toimenpiteisiin sisältö pyrkii ohjaamaan teitä asiakkaina?</a:t>
            </a:r>
            <a:endParaRPr/>
          </a:p>
          <a:p>
            <a:pPr indent="-368300" lvl="0" marL="457200" rtl="0" algn="l">
              <a:lnSpc>
                <a:spcPct val="100000"/>
              </a:lnSpc>
              <a:spcBef>
                <a:spcPts val="0"/>
              </a:spcBef>
              <a:spcAft>
                <a:spcPts val="0"/>
              </a:spcAft>
              <a:buClr>
                <a:srgbClr val="11AA81"/>
              </a:buClr>
              <a:buSzPts val="2200"/>
              <a:buFont typeface="Noto Sans Symbols"/>
              <a:buChar char="⮚"/>
            </a:pPr>
            <a:r>
              <a:rPr lang="fi-FI"/>
              <a:t>Miten sisältö liittyy yrityksen verkkosivustoon?</a:t>
            </a:r>
            <a:endParaRPr/>
          </a:p>
          <a:p>
            <a:pPr indent="0" lvl="0" marL="457200" rtl="0" algn="l">
              <a:lnSpc>
                <a:spcPct val="100000"/>
              </a:lnSpc>
              <a:spcBef>
                <a:spcPts val="0"/>
              </a:spcBef>
              <a:spcAft>
                <a:spcPts val="0"/>
              </a:spcAft>
              <a:buNone/>
            </a:pPr>
            <a:r>
              <a:t/>
            </a:r>
            <a:endParaRPr b="1" sz="2300">
              <a:solidFill>
                <a:srgbClr val="11AA81"/>
              </a:solidFill>
            </a:endParaRPr>
          </a:p>
          <a:p>
            <a:pPr indent="0" lvl="0" marL="0" rtl="0" algn="l">
              <a:lnSpc>
                <a:spcPct val="100000"/>
              </a:lnSpc>
              <a:spcBef>
                <a:spcPts val="0"/>
              </a:spcBef>
              <a:spcAft>
                <a:spcPts val="0"/>
              </a:spcAft>
              <a:buNone/>
            </a:pPr>
            <a:r>
              <a:rPr b="1" lang="fi-FI" sz="2300">
                <a:solidFill>
                  <a:srgbClr val="11AA81"/>
                </a:solidFill>
              </a:rPr>
              <a:t>Laatikaa oivalluksistanne .pptx-esitys. Jokainen ryhmä esittelee oman esityksensä, ja muut ryhmät voivat kommentoida sitä.</a:t>
            </a:r>
            <a:endParaRPr b="1" sz="2300">
              <a:solidFill>
                <a:srgbClr val="11AA81"/>
              </a:solidFill>
            </a:endParaRPr>
          </a:p>
          <a:p>
            <a:pPr indent="0" lvl="0" marL="457200" rtl="0" algn="l">
              <a:lnSpc>
                <a:spcPct val="100000"/>
              </a:lnSpc>
              <a:spcBef>
                <a:spcPts val="0"/>
              </a:spcBef>
              <a:spcAft>
                <a:spcPts val="0"/>
              </a:spcAft>
              <a:buSzPts val="2000"/>
              <a:buNone/>
            </a:pPr>
            <a:r>
              <a:t/>
            </a:r>
            <a:endParaRPr sz="1800"/>
          </a:p>
          <a:p>
            <a:pPr indent="0" lvl="0" marL="0" rtl="0" algn="l">
              <a:lnSpc>
                <a:spcPct val="108000"/>
              </a:lnSpc>
              <a:spcBef>
                <a:spcPts val="0"/>
              </a:spcBef>
              <a:spcAft>
                <a:spcPts val="0"/>
              </a:spcAft>
              <a:buSzPts val="2000"/>
              <a:buNone/>
            </a:pPr>
            <a:r>
              <a:t/>
            </a:r>
            <a:endParaRPr b="1" sz="2400">
              <a:solidFill>
                <a:srgbClr val="11AA8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g1e3465f16fc_1_157"/>
          <p:cNvSpPr txBox="1"/>
          <p:nvPr>
            <p:ph idx="4294967295" type="ctrTitle"/>
          </p:nvPr>
        </p:nvSpPr>
        <p:spPr>
          <a:xfrm>
            <a:off x="1524000" y="2308632"/>
            <a:ext cx="9144000" cy="1382400"/>
          </a:xfrm>
          <a:prstGeom prst="rect">
            <a:avLst/>
          </a:prstGeom>
          <a:noFill/>
          <a:ln>
            <a:noFill/>
          </a:ln>
        </p:spPr>
        <p:txBody>
          <a:bodyPr anchorCtr="0" anchor="b" bIns="45700" lIns="91425" spcFirstLastPara="1" rIns="91425" wrap="square" tIns="45700">
            <a:normAutofit/>
          </a:bodyPr>
          <a:lstStyle/>
          <a:p>
            <a:pPr indent="0" lvl="0" marL="0" marR="0" rtl="0" algn="ctr">
              <a:lnSpc>
                <a:spcPct val="90000"/>
              </a:lnSpc>
              <a:spcBef>
                <a:spcPts val="0"/>
              </a:spcBef>
              <a:spcAft>
                <a:spcPts val="0"/>
              </a:spcAft>
              <a:buClr>
                <a:schemeClr val="dk1"/>
              </a:buClr>
              <a:buSzPts val="6000"/>
              <a:buFont typeface="Calibri"/>
              <a:buNone/>
            </a:pPr>
            <a:r>
              <a:rPr b="1" i="0" lang="fi-FI" sz="4400" u="none" cap="none" strike="noStrike">
                <a:solidFill>
                  <a:srgbClr val="161249"/>
                </a:solidFill>
                <a:latin typeface="Arial"/>
                <a:ea typeface="Arial"/>
                <a:cs typeface="Arial"/>
                <a:sym typeface="Arial"/>
              </a:rPr>
              <a:t>SEO-sisällön kirjoittamisen perussäännöt</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g1e3465f16fc_1_161"/>
          <p:cNvSpPr txBox="1"/>
          <p:nvPr>
            <p:ph type="title"/>
          </p:nvPr>
        </p:nvSpPr>
        <p:spPr>
          <a:xfrm>
            <a:off x="838200" y="365125"/>
            <a:ext cx="10515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SEO-sisällön kirjoittamisen perussäännöt</a:t>
            </a:r>
            <a:endParaRPr/>
          </a:p>
        </p:txBody>
      </p:sp>
      <p:sp>
        <p:nvSpPr>
          <p:cNvPr id="364" name="Google Shape;364;g1e3465f16fc_1_161"/>
          <p:cNvSpPr txBox="1"/>
          <p:nvPr>
            <p:ph idx="1" type="body"/>
          </p:nvPr>
        </p:nvSpPr>
        <p:spPr>
          <a:xfrm>
            <a:off x="838200" y="2273850"/>
            <a:ext cx="10515600" cy="38745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1000"/>
              </a:spcBef>
              <a:spcAft>
                <a:spcPts val="0"/>
              </a:spcAft>
              <a:buClr>
                <a:schemeClr val="dk1"/>
              </a:buClr>
              <a:buSzPts val="1100"/>
              <a:buFont typeface="Arial"/>
              <a:buNone/>
            </a:pPr>
            <a:r>
              <a:rPr b="1" lang="fi-FI"/>
              <a:t>1. Kirjoita ihmisille</a:t>
            </a:r>
            <a:endParaRPr b="1"/>
          </a:p>
          <a:p>
            <a:pPr indent="-406400" lvl="0" marL="457200" rtl="0" algn="l">
              <a:lnSpc>
                <a:spcPct val="90000"/>
              </a:lnSpc>
              <a:spcBef>
                <a:spcPts val="1000"/>
              </a:spcBef>
              <a:spcAft>
                <a:spcPts val="0"/>
              </a:spcAft>
              <a:buClr>
                <a:schemeClr val="accent2"/>
              </a:buClr>
              <a:buSzPts val="2800"/>
              <a:buChar char="●"/>
            </a:pPr>
            <a:r>
              <a:rPr lang="fi-FI"/>
              <a:t>Tunne yleisösi ja kirjoita heille vastaamalla heidän kysymyksiinsä ja antamalla apua ongelmiin, joiden kanssa he kamppailevat.</a:t>
            </a:r>
            <a:endParaRPr/>
          </a:p>
          <a:p>
            <a:pPr indent="0" lvl="0" marL="457200" rtl="0" algn="l">
              <a:lnSpc>
                <a:spcPct val="90000"/>
              </a:lnSpc>
              <a:spcBef>
                <a:spcPts val="1000"/>
              </a:spcBef>
              <a:spcAft>
                <a:spcPts val="0"/>
              </a:spcAft>
              <a:buNone/>
            </a:pPr>
            <a:r>
              <a:t/>
            </a:r>
            <a:endParaRPr/>
          </a:p>
          <a:p>
            <a:pPr indent="-406400" lvl="0" marL="457200" rtl="0" algn="l">
              <a:lnSpc>
                <a:spcPct val="90000"/>
              </a:lnSpc>
              <a:spcBef>
                <a:spcPts val="0"/>
              </a:spcBef>
              <a:spcAft>
                <a:spcPts val="0"/>
              </a:spcAft>
              <a:buClr>
                <a:schemeClr val="accent2"/>
              </a:buClr>
              <a:buSzPts val="2800"/>
              <a:buChar char="●"/>
            </a:pPr>
            <a:r>
              <a:rPr lang="fi-FI"/>
              <a:t>Houkuttele backlinkkejä: Kirjoittamasi sisällön on houkuteltava backlinkkejä muilta sivustoilta sivuston orgaanisen näkyvyyden kehittymiseksi.</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g1e3465f16fc_1_168"/>
          <p:cNvSpPr txBox="1"/>
          <p:nvPr>
            <p:ph type="title"/>
          </p:nvPr>
        </p:nvSpPr>
        <p:spPr>
          <a:xfrm>
            <a:off x="330300" y="129950"/>
            <a:ext cx="5939100" cy="1325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800"/>
              <a:buNone/>
            </a:pPr>
            <a:r>
              <a:rPr lang="fi-FI" sz="3259"/>
              <a:t>SEO-sisällön kirjoittamisen perussäännöt</a:t>
            </a:r>
            <a:endParaRPr sz="3259"/>
          </a:p>
        </p:txBody>
      </p:sp>
      <p:sp>
        <p:nvSpPr>
          <p:cNvPr id="371" name="Google Shape;371;g1e3465f16fc_1_168"/>
          <p:cNvSpPr txBox="1"/>
          <p:nvPr>
            <p:ph idx="1" type="body"/>
          </p:nvPr>
        </p:nvSpPr>
        <p:spPr>
          <a:xfrm>
            <a:off x="209175" y="1690825"/>
            <a:ext cx="6590100" cy="4442100"/>
          </a:xfrm>
          <a:prstGeom prst="rect">
            <a:avLst/>
          </a:prstGeom>
          <a:noFill/>
          <a:ln>
            <a:noFill/>
          </a:ln>
        </p:spPr>
        <p:txBody>
          <a:bodyPr anchorCtr="0" anchor="t" bIns="45700" lIns="91425" spcFirstLastPara="1" rIns="91425" wrap="square" tIns="45700">
            <a:noAutofit/>
          </a:bodyPr>
          <a:lstStyle/>
          <a:p>
            <a:pPr indent="0" lvl="0" marL="0" rtl="0" algn="l">
              <a:lnSpc>
                <a:spcPct val="115000"/>
              </a:lnSpc>
              <a:spcBef>
                <a:spcPts val="1000"/>
              </a:spcBef>
              <a:spcAft>
                <a:spcPts val="0"/>
              </a:spcAft>
              <a:buSzPts val="1018"/>
              <a:buNone/>
            </a:pPr>
            <a:r>
              <a:rPr b="1" lang="fi-FI" sz="1890"/>
              <a:t>2. Etsi oikeat avainsanat</a:t>
            </a:r>
            <a:endParaRPr b="1" sz="1890"/>
          </a:p>
          <a:p>
            <a:pPr indent="-348615" lvl="0" marL="457200" rtl="0" algn="l">
              <a:lnSpc>
                <a:spcPct val="115000"/>
              </a:lnSpc>
              <a:spcBef>
                <a:spcPts val="1000"/>
              </a:spcBef>
              <a:spcAft>
                <a:spcPts val="0"/>
              </a:spcAft>
              <a:buClr>
                <a:schemeClr val="accent2"/>
              </a:buClr>
              <a:buSzPts val="1890"/>
              <a:buChar char="●"/>
            </a:pPr>
            <a:r>
              <a:rPr lang="fi-FI" sz="1890"/>
              <a:t>Tee avainsanatutkimus </a:t>
            </a:r>
            <a:r>
              <a:rPr lang="fi-FI" sz="1890" u="sng">
                <a:solidFill>
                  <a:schemeClr val="hlink"/>
                </a:solidFill>
                <a:hlinkClick r:id="rId3"/>
              </a:rPr>
              <a:t>Google Keyword Plannerilla </a:t>
            </a:r>
            <a:r>
              <a:rPr lang="fi-FI" sz="1890"/>
              <a:t>(Google Keyword Plannerin käyttäminen edellyttää Google Ads -tiliä, katso ohjeet esim. </a:t>
            </a:r>
            <a:r>
              <a:rPr lang="fi-FI" sz="1890" u="sng">
                <a:solidFill>
                  <a:schemeClr val="hlink"/>
                </a:solidFill>
                <a:hlinkClick r:id="rId4"/>
              </a:rPr>
              <a:t>täältä</a:t>
            </a:r>
            <a:r>
              <a:rPr lang="fi-FI" sz="1890"/>
              <a:t>).</a:t>
            </a:r>
            <a:endParaRPr sz="1890"/>
          </a:p>
          <a:p>
            <a:pPr indent="-348615" lvl="0" marL="914400" rtl="0" algn="l">
              <a:lnSpc>
                <a:spcPct val="115000"/>
              </a:lnSpc>
              <a:spcBef>
                <a:spcPts val="0"/>
              </a:spcBef>
              <a:spcAft>
                <a:spcPts val="0"/>
              </a:spcAft>
              <a:buSzPts val="1890"/>
              <a:buAutoNum type="arabicPeriod"/>
            </a:pPr>
            <a:r>
              <a:rPr lang="fi-FI" sz="1890"/>
              <a:t>Löydä uusia avainsanoja (esimerkki: digitaalisen markkinoinnin toimisto Turussa)</a:t>
            </a:r>
            <a:endParaRPr sz="1890"/>
          </a:p>
          <a:p>
            <a:pPr indent="-348615" lvl="0" marL="914400" rtl="0" algn="l">
              <a:lnSpc>
                <a:spcPct val="115000"/>
              </a:lnSpc>
              <a:spcBef>
                <a:spcPts val="0"/>
              </a:spcBef>
              <a:spcAft>
                <a:spcPts val="0"/>
              </a:spcAft>
              <a:buSzPts val="1890"/>
              <a:buAutoNum type="arabicPeriod"/>
            </a:pPr>
            <a:r>
              <a:rPr lang="fi-FI" sz="1890"/>
              <a:t>Kirjoita yritykseesi läheisesti liittyvät tuotteet tai palvelut (erota avainsanat pilkuilla tai napsauta Enter) ja napsauta "Hae tuloksia".</a:t>
            </a:r>
            <a:endParaRPr sz="1890"/>
          </a:p>
          <a:p>
            <a:pPr indent="-348615" lvl="0" marL="914400" rtl="0" algn="l">
              <a:lnSpc>
                <a:spcPct val="115000"/>
              </a:lnSpc>
              <a:spcBef>
                <a:spcPts val="0"/>
              </a:spcBef>
              <a:spcAft>
                <a:spcPts val="0"/>
              </a:spcAft>
              <a:buSzPts val="1890"/>
              <a:buAutoNum type="arabicPeriod"/>
            </a:pPr>
            <a:r>
              <a:rPr lang="fi-FI" sz="1890"/>
              <a:t>Valitse parhaat ideat (= eniten hakuja ja kohtuullinen määrä kilpailua) ja käytä niitä sisällössäsi.</a:t>
            </a:r>
            <a:endParaRPr sz="1890"/>
          </a:p>
          <a:p>
            <a:pPr indent="-348615" lvl="0" marL="457200" rtl="0" algn="l">
              <a:lnSpc>
                <a:spcPct val="115000"/>
              </a:lnSpc>
              <a:spcBef>
                <a:spcPts val="0"/>
              </a:spcBef>
              <a:spcAft>
                <a:spcPts val="0"/>
              </a:spcAft>
              <a:buClr>
                <a:schemeClr val="accent2"/>
              </a:buClr>
              <a:buSzPts val="1890"/>
              <a:buChar char="●"/>
            </a:pPr>
            <a:r>
              <a:rPr lang="fi-FI" sz="1890"/>
              <a:t>Lue yksityiskohtaiset ohjeet </a:t>
            </a:r>
            <a:r>
              <a:rPr lang="fi-FI" sz="1890" u="sng">
                <a:solidFill>
                  <a:schemeClr val="hlink"/>
                </a:solidFill>
                <a:hlinkClick r:id="rId5"/>
              </a:rPr>
              <a:t>Hubspotilta</a:t>
            </a:r>
            <a:endParaRPr sz="1890"/>
          </a:p>
        </p:txBody>
      </p:sp>
      <p:pic>
        <p:nvPicPr>
          <p:cNvPr id="372" name="Google Shape;372;g1e3465f16fc_1_168"/>
          <p:cNvPicPr preferRelativeResize="0"/>
          <p:nvPr/>
        </p:nvPicPr>
        <p:blipFill rotWithShape="1">
          <a:blip r:embed="rId6">
            <a:alphaModFix/>
          </a:blip>
          <a:srcRect b="0" l="0" r="0" t="0"/>
          <a:stretch/>
        </p:blipFill>
        <p:spPr>
          <a:xfrm>
            <a:off x="6269395" y="129957"/>
            <a:ext cx="3629775" cy="1796025"/>
          </a:xfrm>
          <a:prstGeom prst="rect">
            <a:avLst/>
          </a:prstGeom>
          <a:noFill/>
          <a:ln>
            <a:noFill/>
          </a:ln>
        </p:spPr>
      </p:pic>
      <p:pic>
        <p:nvPicPr>
          <p:cNvPr id="373" name="Google Shape;373;g1e3465f16fc_1_168"/>
          <p:cNvPicPr preferRelativeResize="0"/>
          <p:nvPr/>
        </p:nvPicPr>
        <p:blipFill rotWithShape="1">
          <a:blip r:embed="rId7">
            <a:alphaModFix/>
          </a:blip>
          <a:srcRect b="0" l="0" r="0" t="0"/>
          <a:stretch/>
        </p:blipFill>
        <p:spPr>
          <a:xfrm>
            <a:off x="7042875" y="1925986"/>
            <a:ext cx="4775125" cy="2431375"/>
          </a:xfrm>
          <a:prstGeom prst="rect">
            <a:avLst/>
          </a:prstGeom>
          <a:noFill/>
          <a:ln>
            <a:noFill/>
          </a:ln>
        </p:spPr>
      </p:pic>
      <p:pic>
        <p:nvPicPr>
          <p:cNvPr id="374" name="Google Shape;374;g1e3465f16fc_1_168"/>
          <p:cNvPicPr preferRelativeResize="0"/>
          <p:nvPr/>
        </p:nvPicPr>
        <p:blipFill rotWithShape="1">
          <a:blip r:embed="rId8">
            <a:alphaModFix/>
          </a:blip>
          <a:srcRect b="0" l="0" r="0" t="0"/>
          <a:stretch/>
        </p:blipFill>
        <p:spPr>
          <a:xfrm>
            <a:off x="7160550" y="4040826"/>
            <a:ext cx="4775124" cy="266052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g1e3465f16fc_1_177"/>
          <p:cNvSpPr txBox="1"/>
          <p:nvPr>
            <p:ph type="title"/>
          </p:nvPr>
        </p:nvSpPr>
        <p:spPr>
          <a:xfrm>
            <a:off x="748550" y="152400"/>
            <a:ext cx="6026700" cy="1325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800"/>
              <a:buNone/>
            </a:pPr>
            <a:r>
              <a:rPr lang="fi-FI" sz="3459"/>
              <a:t>SEO-sisällön kirjoittamisen perussäännöt</a:t>
            </a:r>
            <a:endParaRPr sz="3459"/>
          </a:p>
        </p:txBody>
      </p:sp>
      <p:sp>
        <p:nvSpPr>
          <p:cNvPr id="381" name="Google Shape;381;g1e3465f16fc_1_177"/>
          <p:cNvSpPr txBox="1"/>
          <p:nvPr>
            <p:ph idx="1" type="body"/>
          </p:nvPr>
        </p:nvSpPr>
        <p:spPr>
          <a:xfrm>
            <a:off x="748550" y="1825625"/>
            <a:ext cx="6116400" cy="41283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800"/>
              <a:buNone/>
            </a:pPr>
            <a:r>
              <a:rPr b="1" lang="fi-FI" sz="2100">
                <a:solidFill>
                  <a:schemeClr val="dk1"/>
                </a:solidFill>
              </a:rPr>
              <a:t>3. Otsikoiden optimointi</a:t>
            </a:r>
            <a:endParaRPr b="1" sz="2100">
              <a:solidFill>
                <a:schemeClr val="dk1"/>
              </a:solidFill>
            </a:endParaRPr>
          </a:p>
          <a:p>
            <a:pPr indent="-354965" lvl="0" marL="457200" rtl="0" algn="l">
              <a:lnSpc>
                <a:spcPct val="90000"/>
              </a:lnSpc>
              <a:spcBef>
                <a:spcPts val="600"/>
              </a:spcBef>
              <a:spcAft>
                <a:spcPts val="0"/>
              </a:spcAft>
              <a:buClr>
                <a:schemeClr val="accent2"/>
              </a:buClr>
              <a:buSzPts val="1990"/>
              <a:buChar char="●"/>
            </a:pPr>
            <a:r>
              <a:rPr lang="fi-FI" sz="2100">
                <a:solidFill>
                  <a:schemeClr val="dk1"/>
                </a:solidFill>
              </a:rPr>
              <a:t>Hyödynnä parhaita avainsanoja otsikoissa ja pääsisällössä.</a:t>
            </a:r>
            <a:endParaRPr sz="2100">
              <a:solidFill>
                <a:schemeClr val="dk1"/>
              </a:solidFill>
            </a:endParaRPr>
          </a:p>
          <a:p>
            <a:pPr indent="-354965" lvl="1" marL="914400" rtl="0" algn="l">
              <a:lnSpc>
                <a:spcPct val="90000"/>
              </a:lnSpc>
              <a:spcBef>
                <a:spcPts val="0"/>
              </a:spcBef>
              <a:spcAft>
                <a:spcPts val="0"/>
              </a:spcAft>
              <a:buSzPts val="1990"/>
              <a:buChar char="○"/>
            </a:pPr>
            <a:r>
              <a:rPr lang="fi-FI" sz="1900">
                <a:solidFill>
                  <a:schemeClr val="dk1"/>
                </a:solidFill>
              </a:rPr>
              <a:t>ei </a:t>
            </a:r>
            <a:r>
              <a:rPr lang="fi-FI" sz="1900" u="sng">
                <a:solidFill>
                  <a:schemeClr val="hlink"/>
                </a:solidFill>
                <a:hlinkClick r:id="rId3"/>
              </a:rPr>
              <a:t>avainsanatäytettä</a:t>
            </a:r>
            <a:r>
              <a:rPr lang="fi-FI" sz="1900">
                <a:solidFill>
                  <a:schemeClr val="dk1"/>
                </a:solidFill>
              </a:rPr>
              <a:t>! → kirjoita aina ihmisille</a:t>
            </a:r>
            <a:endParaRPr sz="1900">
              <a:solidFill>
                <a:schemeClr val="dk1"/>
              </a:solidFill>
            </a:endParaRPr>
          </a:p>
          <a:p>
            <a:pPr indent="-354965" lvl="0" marL="457200" rtl="0" algn="l">
              <a:lnSpc>
                <a:spcPct val="90000"/>
              </a:lnSpc>
              <a:spcBef>
                <a:spcPts val="0"/>
              </a:spcBef>
              <a:spcAft>
                <a:spcPts val="0"/>
              </a:spcAft>
              <a:buClr>
                <a:schemeClr val="accent2"/>
              </a:buClr>
              <a:buSzPts val="1990"/>
              <a:buChar char="●"/>
            </a:pPr>
            <a:r>
              <a:rPr lang="fi-FI" sz="2100">
                <a:solidFill>
                  <a:schemeClr val="dk1"/>
                </a:solidFill>
              </a:rPr>
              <a:t>Otsikot (H1, H2, H3...)</a:t>
            </a:r>
            <a:endParaRPr sz="2100">
              <a:solidFill>
                <a:schemeClr val="dk1"/>
              </a:solidFill>
            </a:endParaRPr>
          </a:p>
          <a:p>
            <a:pPr indent="-354965" lvl="0" marL="457200" rtl="0" algn="l">
              <a:lnSpc>
                <a:spcPct val="90000"/>
              </a:lnSpc>
              <a:spcBef>
                <a:spcPts val="0"/>
              </a:spcBef>
              <a:spcAft>
                <a:spcPts val="0"/>
              </a:spcAft>
              <a:buClr>
                <a:schemeClr val="accent2"/>
              </a:buClr>
              <a:buSzPts val="1990"/>
              <a:buChar char="●"/>
            </a:pPr>
            <a:r>
              <a:rPr lang="fi-FI" sz="2100">
                <a:solidFill>
                  <a:schemeClr val="dk1"/>
                </a:solidFill>
              </a:rPr>
              <a:t>Vain yksi H1 per sivu sivun pääotsikkona!</a:t>
            </a:r>
            <a:endParaRPr sz="2100">
              <a:solidFill>
                <a:schemeClr val="dk1"/>
              </a:solidFill>
            </a:endParaRPr>
          </a:p>
          <a:p>
            <a:pPr indent="-354965" lvl="0" marL="457200" rtl="0" algn="l">
              <a:lnSpc>
                <a:spcPct val="90000"/>
              </a:lnSpc>
              <a:spcBef>
                <a:spcPts val="0"/>
              </a:spcBef>
              <a:spcAft>
                <a:spcPts val="0"/>
              </a:spcAft>
              <a:buClr>
                <a:schemeClr val="accent2"/>
              </a:buClr>
              <a:buSzPts val="1990"/>
              <a:buChar char="●"/>
            </a:pPr>
            <a:r>
              <a:rPr lang="fi-FI" sz="2100">
                <a:solidFill>
                  <a:schemeClr val="dk1"/>
                </a:solidFill>
              </a:rPr>
              <a:t>Käytä muita otsikoita systemaattisesti, kuten opinnäytetyössä, jossa ensimmäinen alaotsikko on H2 ja saman aiheen alla sen jälkeen H3 ja ehkä H4 jne.</a:t>
            </a:r>
            <a:endParaRPr sz="2100">
              <a:solidFill>
                <a:schemeClr val="dk1"/>
              </a:solidFill>
            </a:endParaRPr>
          </a:p>
          <a:p>
            <a:pPr indent="-354965" lvl="0" marL="457200" rtl="0" algn="l">
              <a:lnSpc>
                <a:spcPct val="90000"/>
              </a:lnSpc>
              <a:spcBef>
                <a:spcPts val="0"/>
              </a:spcBef>
              <a:spcAft>
                <a:spcPts val="0"/>
              </a:spcAft>
              <a:buClr>
                <a:schemeClr val="accent2"/>
              </a:buClr>
              <a:buSzPts val="1990"/>
              <a:buChar char="●"/>
            </a:pPr>
            <a:r>
              <a:rPr lang="fi-FI" sz="2100">
                <a:solidFill>
                  <a:schemeClr val="dk1"/>
                </a:solidFill>
              </a:rPr>
              <a:t>Tutki sivustoja Chrome-laajennuksilla:</a:t>
            </a:r>
            <a:endParaRPr sz="2100">
              <a:solidFill>
                <a:schemeClr val="dk1"/>
              </a:solidFill>
            </a:endParaRPr>
          </a:p>
          <a:p>
            <a:pPr indent="-354965" lvl="1" marL="914400" rtl="0" algn="l">
              <a:lnSpc>
                <a:spcPct val="90000"/>
              </a:lnSpc>
              <a:spcBef>
                <a:spcPts val="0"/>
              </a:spcBef>
              <a:spcAft>
                <a:spcPts val="0"/>
              </a:spcAft>
              <a:buSzPts val="1990"/>
              <a:buChar char="○"/>
            </a:pPr>
            <a:r>
              <a:rPr lang="fi-FI" sz="2100" u="sng">
                <a:solidFill>
                  <a:schemeClr val="hlink"/>
                </a:solidFill>
                <a:hlinkClick r:id="rId4"/>
              </a:rPr>
              <a:t>SEO meta 1 klikkauksella</a:t>
            </a:r>
            <a:endParaRPr sz="2100" u="sng">
              <a:solidFill>
                <a:schemeClr val="hlink"/>
              </a:solidFill>
            </a:endParaRPr>
          </a:p>
          <a:p>
            <a:pPr indent="-354965" lvl="1" marL="914400" rtl="0" algn="l">
              <a:lnSpc>
                <a:spcPct val="90000"/>
              </a:lnSpc>
              <a:spcBef>
                <a:spcPts val="0"/>
              </a:spcBef>
              <a:spcAft>
                <a:spcPts val="0"/>
              </a:spcAft>
              <a:buSzPts val="1990"/>
              <a:buChar char="○"/>
            </a:pPr>
            <a:r>
              <a:rPr lang="fi-FI" sz="2100" u="sng">
                <a:solidFill>
                  <a:schemeClr val="hlink"/>
                </a:solidFill>
                <a:hlinkClick r:id="rId5"/>
              </a:rPr>
              <a:t>Avaa SEO tilastot</a:t>
            </a:r>
            <a:endParaRPr b="1" sz="1990"/>
          </a:p>
        </p:txBody>
      </p:sp>
      <p:pic>
        <p:nvPicPr>
          <p:cNvPr id="382" name="Google Shape;382;g1e3465f16fc_1_177"/>
          <p:cNvPicPr preferRelativeResize="0"/>
          <p:nvPr/>
        </p:nvPicPr>
        <p:blipFill rotWithShape="1">
          <a:blip r:embed="rId6">
            <a:alphaModFix/>
          </a:blip>
          <a:srcRect b="0" l="0" r="0" t="0"/>
          <a:stretch/>
        </p:blipFill>
        <p:spPr>
          <a:xfrm>
            <a:off x="7018800" y="152400"/>
            <a:ext cx="5020801" cy="2263206"/>
          </a:xfrm>
          <a:prstGeom prst="rect">
            <a:avLst/>
          </a:prstGeom>
          <a:noFill/>
          <a:ln>
            <a:noFill/>
          </a:ln>
        </p:spPr>
      </p:pic>
      <p:pic>
        <p:nvPicPr>
          <p:cNvPr id="383" name="Google Shape;383;g1e3465f16fc_1_177"/>
          <p:cNvPicPr preferRelativeResize="0"/>
          <p:nvPr/>
        </p:nvPicPr>
        <p:blipFill rotWithShape="1">
          <a:blip r:embed="rId7">
            <a:alphaModFix/>
          </a:blip>
          <a:srcRect b="0" l="0" r="0" t="0"/>
          <a:stretch/>
        </p:blipFill>
        <p:spPr>
          <a:xfrm>
            <a:off x="7391286" y="2504850"/>
            <a:ext cx="4648314" cy="2065925"/>
          </a:xfrm>
          <a:prstGeom prst="rect">
            <a:avLst/>
          </a:prstGeom>
          <a:noFill/>
          <a:ln>
            <a:noFill/>
          </a:ln>
        </p:spPr>
      </p:pic>
      <p:pic>
        <p:nvPicPr>
          <p:cNvPr id="384" name="Google Shape;384;g1e3465f16fc_1_177"/>
          <p:cNvPicPr preferRelativeResize="0"/>
          <p:nvPr/>
        </p:nvPicPr>
        <p:blipFill rotWithShape="1">
          <a:blip r:embed="rId8">
            <a:alphaModFix/>
          </a:blip>
          <a:srcRect b="0" l="0" r="0" t="0"/>
          <a:stretch/>
        </p:blipFill>
        <p:spPr>
          <a:xfrm>
            <a:off x="8075838" y="4660025"/>
            <a:ext cx="3963775" cy="19787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 name="Shape 389"/>
        <p:cNvGrpSpPr/>
        <p:nvPr/>
      </p:nvGrpSpPr>
      <p:grpSpPr>
        <a:xfrm>
          <a:off x="0" y="0"/>
          <a:ext cx="0" cy="0"/>
          <a:chOff x="0" y="0"/>
          <a:chExt cx="0" cy="0"/>
        </a:xfrm>
      </p:grpSpPr>
      <p:sp>
        <p:nvSpPr>
          <p:cNvPr id="390" name="Google Shape;390;g1e3465f16fc_1_191"/>
          <p:cNvSpPr txBox="1"/>
          <p:nvPr>
            <p:ph type="title"/>
          </p:nvPr>
        </p:nvSpPr>
        <p:spPr>
          <a:xfrm>
            <a:off x="570600" y="366213"/>
            <a:ext cx="6340200" cy="1325700"/>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SzPts val="1800"/>
              <a:buNone/>
            </a:pPr>
            <a:r>
              <a:rPr lang="fi-FI" sz="3559"/>
              <a:t>SEO-sisällön kirjoittamisen perussäännöt</a:t>
            </a:r>
            <a:endParaRPr sz="3559"/>
          </a:p>
        </p:txBody>
      </p:sp>
      <p:sp>
        <p:nvSpPr>
          <p:cNvPr id="391" name="Google Shape;391;g1e3465f16fc_1_191"/>
          <p:cNvSpPr txBox="1"/>
          <p:nvPr>
            <p:ph idx="1" type="body"/>
          </p:nvPr>
        </p:nvSpPr>
        <p:spPr>
          <a:xfrm>
            <a:off x="570600" y="1780525"/>
            <a:ext cx="6780300" cy="40311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0"/>
              </a:spcBef>
              <a:spcAft>
                <a:spcPts val="0"/>
              </a:spcAft>
              <a:buSzPts val="1018"/>
              <a:buNone/>
            </a:pPr>
            <a:r>
              <a:rPr b="1" lang="fi-FI" sz="1779">
                <a:solidFill>
                  <a:schemeClr val="dk1"/>
                </a:solidFill>
              </a:rPr>
              <a:t>4. Laadukas sisältö</a:t>
            </a:r>
            <a:endParaRPr b="1" sz="1779">
              <a:solidFill>
                <a:schemeClr val="dk1"/>
              </a:solidFill>
            </a:endParaRPr>
          </a:p>
          <a:p>
            <a:pPr indent="-346916" lvl="0" marL="457200" rtl="0" algn="l">
              <a:lnSpc>
                <a:spcPct val="70000"/>
              </a:lnSpc>
              <a:spcBef>
                <a:spcPts val="600"/>
              </a:spcBef>
              <a:spcAft>
                <a:spcPts val="0"/>
              </a:spcAft>
              <a:buClr>
                <a:schemeClr val="accent2"/>
              </a:buClr>
              <a:buSzPts val="1863"/>
              <a:buChar char="●"/>
            </a:pPr>
            <a:r>
              <a:rPr lang="fi-FI" sz="1779">
                <a:solidFill>
                  <a:schemeClr val="dk1"/>
                </a:solidFill>
              </a:rPr>
              <a:t>Kirjoita pitkää, informatiivista, uniikkia ja laadukasta sisältöä kohdeyleisöllesi.</a:t>
            </a:r>
            <a:endParaRPr sz="1779">
              <a:solidFill>
                <a:schemeClr val="dk1"/>
              </a:solidFill>
            </a:endParaRPr>
          </a:p>
          <a:p>
            <a:pPr indent="-346916" lvl="1" marL="914400" rtl="0" algn="l">
              <a:lnSpc>
                <a:spcPct val="70000"/>
              </a:lnSpc>
              <a:spcBef>
                <a:spcPts val="0"/>
              </a:spcBef>
              <a:spcAft>
                <a:spcPts val="0"/>
              </a:spcAft>
              <a:buSzPts val="1863"/>
              <a:buChar char="○"/>
            </a:pPr>
            <a:r>
              <a:rPr lang="fi-FI" sz="1779">
                <a:solidFill>
                  <a:schemeClr val="dk1"/>
                </a:solidFill>
              </a:rPr>
              <a:t>Miten voit auttaa heitä?</a:t>
            </a:r>
            <a:endParaRPr sz="1779">
              <a:solidFill>
                <a:schemeClr val="dk1"/>
              </a:solidFill>
            </a:endParaRPr>
          </a:p>
          <a:p>
            <a:pPr indent="-346916" lvl="1" marL="914400" rtl="0" algn="l">
              <a:lnSpc>
                <a:spcPct val="70000"/>
              </a:lnSpc>
              <a:spcBef>
                <a:spcPts val="0"/>
              </a:spcBef>
              <a:spcAft>
                <a:spcPts val="0"/>
              </a:spcAft>
              <a:buSzPts val="1863"/>
              <a:buChar char="○"/>
            </a:pPr>
            <a:r>
              <a:rPr lang="fi-FI" sz="1779">
                <a:solidFill>
                  <a:schemeClr val="dk1"/>
                </a:solidFill>
              </a:rPr>
              <a:t>Mitä he etsivät?</a:t>
            </a:r>
            <a:endParaRPr sz="1779">
              <a:solidFill>
                <a:schemeClr val="dk1"/>
              </a:solidFill>
            </a:endParaRPr>
          </a:p>
          <a:p>
            <a:pPr indent="-346916" lvl="1" marL="914400" rtl="0" algn="l">
              <a:lnSpc>
                <a:spcPct val="70000"/>
              </a:lnSpc>
              <a:spcBef>
                <a:spcPts val="0"/>
              </a:spcBef>
              <a:spcAft>
                <a:spcPts val="0"/>
              </a:spcAft>
              <a:buSzPts val="1863"/>
              <a:buChar char="○"/>
            </a:pPr>
            <a:r>
              <a:rPr lang="fi-FI" sz="1779">
                <a:solidFill>
                  <a:schemeClr val="dk1"/>
                </a:solidFill>
              </a:rPr>
              <a:t>Mitkä ovat heidän kipupisteensä?</a:t>
            </a:r>
            <a:endParaRPr sz="1779">
              <a:solidFill>
                <a:schemeClr val="dk1"/>
              </a:solidFill>
            </a:endParaRPr>
          </a:p>
          <a:p>
            <a:pPr indent="-346916" lvl="1" marL="914400" rtl="0" algn="l">
              <a:lnSpc>
                <a:spcPct val="70000"/>
              </a:lnSpc>
              <a:spcBef>
                <a:spcPts val="0"/>
              </a:spcBef>
              <a:spcAft>
                <a:spcPts val="0"/>
              </a:spcAft>
              <a:buSzPts val="1863"/>
              <a:buChar char="○"/>
            </a:pPr>
            <a:r>
              <a:rPr lang="fi-FI" sz="1779">
                <a:solidFill>
                  <a:schemeClr val="dk1"/>
                </a:solidFill>
              </a:rPr>
              <a:t>Käytä omaa tekstiäsi, älä kopioi ja liitä mitään!</a:t>
            </a:r>
            <a:endParaRPr sz="1779">
              <a:solidFill>
                <a:schemeClr val="dk1"/>
              </a:solidFill>
            </a:endParaRPr>
          </a:p>
          <a:p>
            <a:pPr indent="-346916" lvl="0" marL="457200" rtl="0" algn="l">
              <a:lnSpc>
                <a:spcPct val="70000"/>
              </a:lnSpc>
              <a:spcBef>
                <a:spcPts val="0"/>
              </a:spcBef>
              <a:spcAft>
                <a:spcPts val="0"/>
              </a:spcAft>
              <a:buClr>
                <a:schemeClr val="accent2"/>
              </a:buClr>
              <a:buSzPts val="1863"/>
              <a:buChar char="●"/>
            </a:pPr>
            <a:r>
              <a:rPr lang="fi-FI" sz="1779">
                <a:solidFill>
                  <a:schemeClr val="dk1"/>
                </a:solidFill>
              </a:rPr>
              <a:t>500 - 1000 sanaa sivua kohti → silmäiltävyys ja lukijaystävällisyys.</a:t>
            </a:r>
            <a:endParaRPr sz="1779">
              <a:solidFill>
                <a:schemeClr val="dk1"/>
              </a:solidFill>
            </a:endParaRPr>
          </a:p>
          <a:p>
            <a:pPr indent="-346916" lvl="1" marL="914400" rtl="0" algn="l">
              <a:lnSpc>
                <a:spcPct val="70000"/>
              </a:lnSpc>
              <a:spcBef>
                <a:spcPts val="0"/>
              </a:spcBef>
              <a:spcAft>
                <a:spcPts val="0"/>
              </a:spcAft>
              <a:buSzPts val="1863"/>
              <a:buChar char="○"/>
            </a:pPr>
            <a:r>
              <a:rPr lang="fi-FI" sz="1779">
                <a:solidFill>
                  <a:schemeClr val="dk1"/>
                </a:solidFill>
              </a:rPr>
              <a:t>käytä otsikoita, </a:t>
            </a:r>
            <a:r>
              <a:rPr lang="fi-FI" sz="1779" u="sng">
                <a:solidFill>
                  <a:schemeClr val="hlink"/>
                </a:solidFill>
                <a:hlinkClick r:id="rId3"/>
              </a:rPr>
              <a:t>ankkuritageja </a:t>
            </a:r>
            <a:r>
              <a:rPr lang="fi-FI" sz="1779">
                <a:solidFill>
                  <a:schemeClr val="dk1"/>
                </a:solidFill>
              </a:rPr>
              <a:t>ja </a:t>
            </a:r>
            <a:r>
              <a:rPr lang="fi-FI" sz="1779" u="sng">
                <a:solidFill>
                  <a:schemeClr val="hlink"/>
                </a:solidFill>
                <a:hlinkClick r:id="rId4"/>
              </a:rPr>
              <a:t>sisäisiä linkkejä</a:t>
            </a:r>
            <a:r>
              <a:rPr lang="fi-FI" sz="1779">
                <a:solidFill>
                  <a:schemeClr val="dk1"/>
                </a:solidFill>
              </a:rPr>
              <a:t>, luetteloita, kuvia, videoita, taulukoita jne.</a:t>
            </a:r>
            <a:endParaRPr sz="1779">
              <a:solidFill>
                <a:schemeClr val="dk1"/>
              </a:solidFill>
            </a:endParaRPr>
          </a:p>
          <a:p>
            <a:pPr indent="-346916" lvl="0" marL="457200" rtl="0" algn="l">
              <a:lnSpc>
                <a:spcPct val="70000"/>
              </a:lnSpc>
              <a:spcBef>
                <a:spcPts val="0"/>
              </a:spcBef>
              <a:spcAft>
                <a:spcPts val="0"/>
              </a:spcAft>
              <a:buClr>
                <a:schemeClr val="accent2"/>
              </a:buClr>
              <a:buSzPts val="1863"/>
              <a:buChar char="●"/>
            </a:pPr>
            <a:r>
              <a:rPr lang="fi-FI" sz="1779">
                <a:solidFill>
                  <a:schemeClr val="dk1"/>
                </a:solidFill>
              </a:rPr>
              <a:t>Muista lisätä </a:t>
            </a:r>
            <a:r>
              <a:rPr b="1" lang="fi-FI" sz="1779">
                <a:solidFill>
                  <a:schemeClr val="dk1"/>
                </a:solidFill>
              </a:rPr>
              <a:t>aiheen tärkein avainsana </a:t>
            </a:r>
            <a:r>
              <a:rPr lang="fi-FI" sz="1779">
                <a:solidFill>
                  <a:schemeClr val="dk1"/>
                </a:solidFill>
              </a:rPr>
              <a:t>otsikoihin ja jonnekin tekstiin.</a:t>
            </a:r>
            <a:endParaRPr sz="1779">
              <a:solidFill>
                <a:schemeClr val="dk1"/>
              </a:solidFill>
            </a:endParaRPr>
          </a:p>
          <a:p>
            <a:pPr indent="-346916" lvl="1" marL="914400" rtl="0" algn="l">
              <a:lnSpc>
                <a:spcPct val="70000"/>
              </a:lnSpc>
              <a:spcBef>
                <a:spcPts val="0"/>
              </a:spcBef>
              <a:spcAft>
                <a:spcPts val="0"/>
              </a:spcAft>
              <a:buSzPts val="1863"/>
              <a:buChar char="○"/>
            </a:pPr>
            <a:r>
              <a:rPr lang="fi-FI" sz="1779">
                <a:solidFill>
                  <a:schemeClr val="dk1"/>
                </a:solidFill>
              </a:rPr>
              <a:t>käytä myös muita aiheeseen liittyviä avainsanoja (esim. videomainonta, videomarkkinointi, video, videomainokset).</a:t>
            </a:r>
            <a:endParaRPr sz="1779">
              <a:solidFill>
                <a:schemeClr val="dk1"/>
              </a:solidFill>
            </a:endParaRPr>
          </a:p>
          <a:p>
            <a:pPr indent="-346916" lvl="1" marL="914400" rtl="0" algn="l">
              <a:lnSpc>
                <a:spcPct val="70000"/>
              </a:lnSpc>
              <a:spcBef>
                <a:spcPts val="0"/>
              </a:spcBef>
              <a:spcAft>
                <a:spcPts val="0"/>
              </a:spcAft>
              <a:buSzPts val="1863"/>
              <a:buChar char="○"/>
            </a:pPr>
            <a:r>
              <a:rPr lang="fi-FI" sz="1779">
                <a:solidFill>
                  <a:schemeClr val="dk1"/>
                </a:solidFill>
              </a:rPr>
              <a:t>optimoi jokainen sivu yhtä aihetta varten, älä käytä yrityksesi kaikkia mahdollisia avainsanoja jokaisella sivulla (suunnittele sivuston rakenne niin, että jokainen palvelu/tuote on omalla sivullaan, katso ensimmäinen kuva oikealla).</a:t>
            </a:r>
            <a:endParaRPr b="1" sz="1965">
              <a:solidFill>
                <a:schemeClr val="dk1"/>
              </a:solidFill>
            </a:endParaRPr>
          </a:p>
        </p:txBody>
      </p:sp>
      <p:pic>
        <p:nvPicPr>
          <p:cNvPr id="392" name="Google Shape;392;g1e3465f16fc_1_191"/>
          <p:cNvPicPr preferRelativeResize="0"/>
          <p:nvPr/>
        </p:nvPicPr>
        <p:blipFill rotWithShape="1">
          <a:blip r:embed="rId5">
            <a:alphaModFix/>
          </a:blip>
          <a:srcRect b="0" l="0" r="0" t="0"/>
          <a:stretch/>
        </p:blipFill>
        <p:spPr>
          <a:xfrm>
            <a:off x="7350900" y="152400"/>
            <a:ext cx="4688701" cy="2273122"/>
          </a:xfrm>
          <a:prstGeom prst="rect">
            <a:avLst/>
          </a:prstGeom>
          <a:noFill/>
          <a:ln>
            <a:noFill/>
          </a:ln>
        </p:spPr>
      </p:pic>
      <p:pic>
        <p:nvPicPr>
          <p:cNvPr id="393" name="Google Shape;393;g1e3465f16fc_1_191"/>
          <p:cNvPicPr preferRelativeResize="0"/>
          <p:nvPr/>
        </p:nvPicPr>
        <p:blipFill rotWithShape="1">
          <a:blip r:embed="rId6">
            <a:alphaModFix/>
          </a:blip>
          <a:srcRect b="0" l="0" r="0" t="0"/>
          <a:stretch/>
        </p:blipFill>
        <p:spPr>
          <a:xfrm>
            <a:off x="7350900" y="2414284"/>
            <a:ext cx="4688701" cy="2029438"/>
          </a:xfrm>
          <a:prstGeom prst="rect">
            <a:avLst/>
          </a:prstGeom>
          <a:noFill/>
          <a:ln>
            <a:noFill/>
          </a:ln>
        </p:spPr>
      </p:pic>
      <p:pic>
        <p:nvPicPr>
          <p:cNvPr id="394" name="Google Shape;394;g1e3465f16fc_1_191"/>
          <p:cNvPicPr preferRelativeResize="0"/>
          <p:nvPr/>
        </p:nvPicPr>
        <p:blipFill rotWithShape="1">
          <a:blip r:embed="rId7">
            <a:alphaModFix/>
          </a:blip>
          <a:srcRect b="0" l="0" r="0" t="0"/>
          <a:stretch/>
        </p:blipFill>
        <p:spPr>
          <a:xfrm>
            <a:off x="7517650" y="4359035"/>
            <a:ext cx="4021737" cy="1945840"/>
          </a:xfrm>
          <a:prstGeom prst="rect">
            <a:avLst/>
          </a:prstGeom>
          <a:noFill/>
          <a:ln>
            <a:noFill/>
          </a:ln>
        </p:spPr>
      </p:pic>
      <p:sp>
        <p:nvSpPr>
          <p:cNvPr id="395" name="Google Shape;395;g1e3465f16fc_1_191"/>
          <p:cNvSpPr txBox="1"/>
          <p:nvPr/>
        </p:nvSpPr>
        <p:spPr>
          <a:xfrm>
            <a:off x="7350900" y="6304875"/>
            <a:ext cx="7782000" cy="384900"/>
          </a:xfrm>
          <a:prstGeom prst="rect">
            <a:avLst/>
          </a:prstGeom>
          <a:noFill/>
          <a:ln>
            <a:noFill/>
          </a:ln>
        </p:spPr>
        <p:txBody>
          <a:bodyPr anchorCtr="0" anchor="t" bIns="91425" lIns="91425" spcFirstLastPara="1" rIns="91425" wrap="square" tIns="91425">
            <a:spAutoFit/>
          </a:bodyPr>
          <a:lstStyle/>
          <a:p>
            <a:pPr indent="0" lvl="0" marL="0" marR="0" rtl="0" algn="l">
              <a:lnSpc>
                <a:spcPct val="115000"/>
              </a:lnSpc>
              <a:spcBef>
                <a:spcPts val="0"/>
              </a:spcBef>
              <a:spcAft>
                <a:spcPts val="0"/>
              </a:spcAft>
              <a:buClr>
                <a:srgbClr val="000000"/>
              </a:buClr>
              <a:buSzPts val="1300"/>
              <a:buFont typeface="Arial"/>
              <a:buNone/>
            </a:pPr>
            <a:r>
              <a:rPr b="0" i="0" lang="fi-FI" sz="1300" u="sng" cap="none" strike="noStrike">
                <a:solidFill>
                  <a:schemeClr val="hlink"/>
                </a:solidFill>
                <a:latin typeface="Arial"/>
                <a:ea typeface="Arial"/>
                <a:cs typeface="Arial"/>
                <a:sym typeface="Arial"/>
                <a:hlinkClick r:id="rId8"/>
              </a:rPr>
              <a:t>https://www.videolle.fi/en/video-production/advertising-video</a:t>
            </a:r>
            <a:endParaRPr b="0" i="0" sz="1300" u="sng" cap="none" strike="noStrike">
              <a:solidFill>
                <a:schemeClr val="hlink"/>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g1e3465f16fc_1_209"/>
          <p:cNvSpPr txBox="1"/>
          <p:nvPr>
            <p:ph type="title"/>
          </p:nvPr>
        </p:nvSpPr>
        <p:spPr>
          <a:xfrm>
            <a:off x="838200" y="152400"/>
            <a:ext cx="91536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sz="4000"/>
              <a:t>SEO-sisällön kirjoittamisen perussäännöt</a:t>
            </a:r>
            <a:endParaRPr sz="4000"/>
          </a:p>
        </p:txBody>
      </p:sp>
      <p:sp>
        <p:nvSpPr>
          <p:cNvPr id="402" name="Google Shape;402;g1e3465f16fc_1_209"/>
          <p:cNvSpPr txBox="1"/>
          <p:nvPr>
            <p:ph idx="1" type="body"/>
          </p:nvPr>
        </p:nvSpPr>
        <p:spPr>
          <a:xfrm>
            <a:off x="570575" y="1880475"/>
            <a:ext cx="10631100" cy="3874500"/>
          </a:xfrm>
          <a:prstGeom prst="rect">
            <a:avLst/>
          </a:prstGeom>
          <a:noFill/>
          <a:ln>
            <a:noFill/>
          </a:ln>
        </p:spPr>
        <p:txBody>
          <a:bodyPr anchorCtr="0" anchor="t" bIns="45700" lIns="91425" spcFirstLastPara="1" rIns="91425" wrap="square" tIns="45700">
            <a:noAutofit/>
          </a:bodyPr>
          <a:lstStyle/>
          <a:p>
            <a:pPr indent="0" lvl="0" marL="0" rtl="0" algn="l">
              <a:lnSpc>
                <a:spcPct val="70000"/>
              </a:lnSpc>
              <a:spcBef>
                <a:spcPts val="0"/>
              </a:spcBef>
              <a:spcAft>
                <a:spcPts val="0"/>
              </a:spcAft>
              <a:buSzPts val="2800"/>
              <a:buNone/>
            </a:pPr>
            <a:r>
              <a:rPr b="1" lang="fi-FI" sz="2380">
                <a:solidFill>
                  <a:schemeClr val="dk1"/>
                </a:solidFill>
              </a:rPr>
              <a:t>5. Linkki laadukkaisiin sivustoihin</a:t>
            </a:r>
            <a:endParaRPr b="1" sz="2380">
              <a:solidFill>
                <a:schemeClr val="dk1"/>
              </a:solidFill>
            </a:endParaRPr>
          </a:p>
          <a:p>
            <a:pPr indent="-385016" lvl="0" marL="457200" rtl="0" algn="l">
              <a:lnSpc>
                <a:spcPct val="70000"/>
              </a:lnSpc>
              <a:spcBef>
                <a:spcPts val="600"/>
              </a:spcBef>
              <a:spcAft>
                <a:spcPts val="0"/>
              </a:spcAft>
              <a:buClr>
                <a:schemeClr val="accent2"/>
              </a:buClr>
              <a:buSzPts val="2463"/>
              <a:buChar char="●"/>
            </a:pPr>
            <a:r>
              <a:rPr lang="fi-FI" sz="2380">
                <a:solidFill>
                  <a:schemeClr val="dk1"/>
                </a:solidFill>
              </a:rPr>
              <a:t>Käytä linkkejä osoittamaan, mistä tiedot ovat peräisin</a:t>
            </a:r>
            <a:endParaRPr sz="2380">
              <a:solidFill>
                <a:schemeClr val="dk1"/>
              </a:solidFill>
            </a:endParaRPr>
          </a:p>
          <a:p>
            <a:pPr indent="-385016" lvl="0" marL="457200" rtl="0" algn="l">
              <a:lnSpc>
                <a:spcPct val="70000"/>
              </a:lnSpc>
              <a:spcBef>
                <a:spcPts val="0"/>
              </a:spcBef>
              <a:spcAft>
                <a:spcPts val="0"/>
              </a:spcAft>
              <a:buClr>
                <a:schemeClr val="accent2"/>
              </a:buClr>
              <a:buSzPts val="2463"/>
              <a:buChar char="●"/>
            </a:pPr>
            <a:r>
              <a:rPr lang="fi-FI" sz="2380">
                <a:solidFill>
                  <a:schemeClr val="dk1"/>
                </a:solidFill>
              </a:rPr>
              <a:t>Käytä vain korkealaatuisia sivustoja (aiheen johtavia asiantuntijoita).</a:t>
            </a:r>
            <a:endParaRPr sz="2380">
              <a:solidFill>
                <a:schemeClr val="dk1"/>
              </a:solidFill>
            </a:endParaRPr>
          </a:p>
          <a:p>
            <a:pPr indent="-385015" lvl="1" marL="914400" rtl="0" algn="l">
              <a:lnSpc>
                <a:spcPct val="70000"/>
              </a:lnSpc>
              <a:spcBef>
                <a:spcPts val="0"/>
              </a:spcBef>
              <a:spcAft>
                <a:spcPts val="0"/>
              </a:spcAft>
              <a:buSzPts val="2463"/>
              <a:buChar char="○"/>
            </a:pPr>
            <a:r>
              <a:rPr lang="fi-FI" sz="2380">
                <a:solidFill>
                  <a:schemeClr val="dk1"/>
                </a:solidFill>
              </a:rPr>
              <a:t>Jos linkität roskasivustolle, Google näkee myös sinun sivustosi roskasivustona.</a:t>
            </a:r>
            <a:endParaRPr sz="2380">
              <a:solidFill>
                <a:schemeClr val="dk1"/>
              </a:solidFill>
            </a:endParaRPr>
          </a:p>
          <a:p>
            <a:pPr indent="0" lvl="0" marL="914400" rtl="0" algn="l">
              <a:lnSpc>
                <a:spcPct val="70000"/>
              </a:lnSpc>
              <a:spcBef>
                <a:spcPts val="0"/>
              </a:spcBef>
              <a:spcAft>
                <a:spcPts val="0"/>
              </a:spcAft>
              <a:buNone/>
            </a:pPr>
            <a:r>
              <a:t/>
            </a:r>
            <a:endParaRPr sz="2380">
              <a:solidFill>
                <a:schemeClr val="dk1"/>
              </a:solidFill>
            </a:endParaRPr>
          </a:p>
          <a:p>
            <a:pPr indent="-385015" lvl="0" marL="457200" rtl="0" algn="l">
              <a:lnSpc>
                <a:spcPct val="70000"/>
              </a:lnSpc>
              <a:spcBef>
                <a:spcPts val="0"/>
              </a:spcBef>
              <a:spcAft>
                <a:spcPts val="0"/>
              </a:spcAft>
              <a:buClr>
                <a:schemeClr val="accent2"/>
              </a:buClr>
              <a:buSzPts val="2463"/>
              <a:buChar char="●"/>
            </a:pPr>
            <a:r>
              <a:rPr lang="fi-FI" sz="2380">
                <a:solidFill>
                  <a:schemeClr val="dk1"/>
                </a:solidFill>
              </a:rPr>
              <a:t>Hakukoneiden yleisenä tavoitteena on </a:t>
            </a:r>
            <a:r>
              <a:rPr b="1" lang="fi-FI" sz="2380">
                <a:solidFill>
                  <a:schemeClr val="dk1"/>
                </a:solidFill>
              </a:rPr>
              <a:t>tehdä hyvä tieto yleisesti saataville. </a:t>
            </a:r>
            <a:endParaRPr b="1" sz="2380">
              <a:solidFill>
                <a:schemeClr val="dk1"/>
              </a:solidFill>
            </a:endParaRPr>
          </a:p>
          <a:p>
            <a:pPr indent="-379745" lvl="0" marL="457200" rtl="0" algn="l">
              <a:lnSpc>
                <a:spcPct val="70000"/>
              </a:lnSpc>
              <a:spcBef>
                <a:spcPts val="0"/>
              </a:spcBef>
              <a:spcAft>
                <a:spcPts val="0"/>
              </a:spcAft>
              <a:buClr>
                <a:schemeClr val="dk1"/>
              </a:buClr>
              <a:buSzPts val="2380"/>
              <a:buChar char="●"/>
            </a:pPr>
            <a:r>
              <a:t/>
            </a:r>
            <a:endParaRPr b="1" sz="2380">
              <a:solidFill>
                <a:schemeClr val="dk1"/>
              </a:solidFill>
            </a:endParaRPr>
          </a:p>
          <a:p>
            <a:pPr indent="-385016" lvl="1" marL="914400" rtl="0" algn="l">
              <a:lnSpc>
                <a:spcPct val="70000"/>
              </a:lnSpc>
              <a:spcBef>
                <a:spcPts val="0"/>
              </a:spcBef>
              <a:spcAft>
                <a:spcPts val="0"/>
              </a:spcAft>
              <a:buSzPts val="2463"/>
              <a:buChar char="○"/>
            </a:pPr>
            <a:r>
              <a:rPr lang="fi-FI" sz="2380">
                <a:solidFill>
                  <a:schemeClr val="dk1"/>
                </a:solidFill>
              </a:rPr>
              <a:t>Kun linkität hyviin sivustoihin, näytät hakukoneille, että olet yhteydessä muihin sivustoihin ja että saat tietosi hyödyllisiltä sivustoilta.</a:t>
            </a:r>
            <a:endParaRPr sz="2380">
              <a:solidFill>
                <a:schemeClr val="dk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g1e3465f16fc_1_220"/>
          <p:cNvSpPr txBox="1"/>
          <p:nvPr>
            <p:ph type="title"/>
          </p:nvPr>
        </p:nvSpPr>
        <p:spPr>
          <a:xfrm>
            <a:off x="838200" y="152400"/>
            <a:ext cx="96255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2000"/>
              <a:buNone/>
            </a:pPr>
            <a:r>
              <a:rPr lang="fi-FI"/>
              <a:t>SEO-sisällön kirjoittamisen perussäännöt</a:t>
            </a:r>
            <a:endParaRPr/>
          </a:p>
        </p:txBody>
      </p:sp>
      <p:sp>
        <p:nvSpPr>
          <p:cNvPr id="409" name="Google Shape;409;g1e3465f16fc_1_220"/>
          <p:cNvSpPr txBox="1"/>
          <p:nvPr>
            <p:ph idx="1" type="body"/>
          </p:nvPr>
        </p:nvSpPr>
        <p:spPr>
          <a:xfrm>
            <a:off x="590600" y="1600575"/>
            <a:ext cx="5899200" cy="38745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2800"/>
              <a:buNone/>
            </a:pPr>
            <a:r>
              <a:rPr b="1" lang="fi-FI" sz="2000">
                <a:solidFill>
                  <a:schemeClr val="dk1"/>
                </a:solidFill>
              </a:rPr>
              <a:t>6. Käytä monipuolisia sisältötyyppejä</a:t>
            </a:r>
            <a:endParaRPr b="1" sz="2000">
              <a:solidFill>
                <a:schemeClr val="dk1"/>
              </a:solidFill>
            </a:endParaRPr>
          </a:p>
          <a:p>
            <a:pPr indent="-346916" lvl="0" marL="457200" rtl="0" algn="l">
              <a:lnSpc>
                <a:spcPct val="90000"/>
              </a:lnSpc>
              <a:spcBef>
                <a:spcPts val="600"/>
              </a:spcBef>
              <a:spcAft>
                <a:spcPts val="0"/>
              </a:spcAft>
              <a:buClr>
                <a:schemeClr val="accent2"/>
              </a:buClr>
              <a:buSzPts val="1863"/>
              <a:buChar char="●"/>
            </a:pPr>
            <a:r>
              <a:rPr lang="fi-FI" sz="2000">
                <a:solidFill>
                  <a:schemeClr val="dk1"/>
                </a:solidFill>
              </a:rPr>
              <a:t>Käytä muita mediatyyppejä (videoita, kuvia, infografiikkaa) tukemaan ja laajentamaan tekstin tietoja ja maksimoimaan sijoitusta myös kuva- ja videohakutuloksissa.</a:t>
            </a:r>
            <a:endParaRPr b="1" sz="1779">
              <a:solidFill>
                <a:schemeClr val="dk1"/>
              </a:solidFill>
            </a:endParaRPr>
          </a:p>
        </p:txBody>
      </p:sp>
      <p:pic>
        <p:nvPicPr>
          <p:cNvPr id="410" name="Google Shape;410;g1e3465f16fc_1_220"/>
          <p:cNvPicPr preferRelativeResize="0"/>
          <p:nvPr/>
        </p:nvPicPr>
        <p:blipFill rotWithShape="1">
          <a:blip r:embed="rId3">
            <a:alphaModFix/>
          </a:blip>
          <a:srcRect b="0" l="0" r="0" t="0"/>
          <a:stretch/>
        </p:blipFill>
        <p:spPr>
          <a:xfrm>
            <a:off x="3297401" y="3429000"/>
            <a:ext cx="3192399" cy="3114225"/>
          </a:xfrm>
          <a:prstGeom prst="rect">
            <a:avLst/>
          </a:prstGeom>
          <a:noFill/>
          <a:ln>
            <a:noFill/>
          </a:ln>
        </p:spPr>
      </p:pic>
      <p:pic>
        <p:nvPicPr>
          <p:cNvPr id="411" name="Google Shape;411;g1e3465f16fc_1_220"/>
          <p:cNvPicPr preferRelativeResize="0"/>
          <p:nvPr/>
        </p:nvPicPr>
        <p:blipFill rotWithShape="1">
          <a:blip r:embed="rId4">
            <a:alphaModFix/>
          </a:blip>
          <a:srcRect b="0" l="0" r="0" t="0"/>
          <a:stretch/>
        </p:blipFill>
        <p:spPr>
          <a:xfrm>
            <a:off x="7450475" y="985375"/>
            <a:ext cx="4261925" cy="5370249"/>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g1e3465f16fc_1_234"/>
          <p:cNvSpPr txBox="1"/>
          <p:nvPr>
            <p:ph type="title"/>
          </p:nvPr>
        </p:nvSpPr>
        <p:spPr>
          <a:xfrm>
            <a:off x="838200" y="152400"/>
            <a:ext cx="92454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2000"/>
              <a:buNone/>
            </a:pPr>
            <a:r>
              <a:rPr lang="fi-FI"/>
              <a:t>SEO-sisällön kirjoittamisen perussäännöt</a:t>
            </a:r>
            <a:endParaRPr/>
          </a:p>
        </p:txBody>
      </p:sp>
      <p:sp>
        <p:nvSpPr>
          <p:cNvPr id="418" name="Google Shape;418;g1e3465f16fc_1_234"/>
          <p:cNvSpPr txBox="1"/>
          <p:nvPr>
            <p:ph idx="1" type="body"/>
          </p:nvPr>
        </p:nvSpPr>
        <p:spPr>
          <a:xfrm>
            <a:off x="590600" y="1600575"/>
            <a:ext cx="11192700" cy="38745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2800"/>
              <a:buNone/>
            </a:pPr>
            <a:r>
              <a:rPr b="1" lang="fi-FI" sz="1800">
                <a:solidFill>
                  <a:schemeClr val="dk1"/>
                </a:solidFill>
              </a:rPr>
              <a:t>7. Kirjoita metaotsikko &amp; metakuvaus</a:t>
            </a:r>
            <a:endParaRPr b="1" sz="1800">
              <a:solidFill>
                <a:schemeClr val="dk1"/>
              </a:solidFill>
            </a:endParaRPr>
          </a:p>
          <a:p>
            <a:pPr indent="-359616" lvl="0" marL="457200" rtl="0" algn="l">
              <a:lnSpc>
                <a:spcPct val="90000"/>
              </a:lnSpc>
              <a:spcBef>
                <a:spcPts val="600"/>
              </a:spcBef>
              <a:spcAft>
                <a:spcPts val="0"/>
              </a:spcAft>
              <a:buClr>
                <a:schemeClr val="accent2"/>
              </a:buClr>
              <a:buSzPts val="2063"/>
              <a:buChar char="●"/>
            </a:pPr>
            <a:r>
              <a:rPr lang="fi-FI" sz="1800">
                <a:solidFill>
                  <a:schemeClr val="dk1"/>
                </a:solidFill>
              </a:rPr>
              <a:t>Metaotsikot </a:t>
            </a:r>
            <a:r>
              <a:rPr lang="fi-FI" sz="1800">
                <a:solidFill>
                  <a:schemeClr val="dk1"/>
                </a:solidFill>
              </a:rPr>
              <a:t>ja metakuvaukset ovat HTML-koodin osia verkkosivun otsikossa.</a:t>
            </a:r>
            <a:endParaRPr sz="1800">
              <a:solidFill>
                <a:schemeClr val="dk1"/>
              </a:solidFill>
            </a:endParaRPr>
          </a:p>
          <a:p>
            <a:pPr indent="-359616" lvl="0" marL="457200" rtl="0" algn="l">
              <a:lnSpc>
                <a:spcPct val="90000"/>
              </a:lnSpc>
              <a:spcBef>
                <a:spcPts val="0"/>
              </a:spcBef>
              <a:spcAft>
                <a:spcPts val="0"/>
              </a:spcAft>
              <a:buClr>
                <a:schemeClr val="accent2"/>
              </a:buClr>
              <a:buSzPts val="2063"/>
              <a:buChar char="●"/>
            </a:pPr>
            <a:r>
              <a:rPr lang="fi-FI" sz="1800">
                <a:solidFill>
                  <a:schemeClr val="dk1"/>
                </a:solidFill>
              </a:rPr>
              <a:t>Ne </a:t>
            </a:r>
            <a:r>
              <a:rPr b="1" lang="fi-FI" sz="1800">
                <a:solidFill>
                  <a:schemeClr val="dk1"/>
                </a:solidFill>
              </a:rPr>
              <a:t>auttavat hakukoneita ymmärtämään sivun sisältöä.</a:t>
            </a:r>
            <a:endParaRPr b="1" sz="1800">
              <a:solidFill>
                <a:schemeClr val="dk1"/>
              </a:solidFill>
            </a:endParaRPr>
          </a:p>
          <a:p>
            <a:pPr indent="-359616" lvl="0" marL="457200" rtl="0" algn="l">
              <a:lnSpc>
                <a:spcPct val="90000"/>
              </a:lnSpc>
              <a:spcBef>
                <a:spcPts val="0"/>
              </a:spcBef>
              <a:spcAft>
                <a:spcPts val="0"/>
              </a:spcAft>
              <a:buClr>
                <a:schemeClr val="accent2"/>
              </a:buClr>
              <a:buSzPts val="2063"/>
              <a:buChar char="●"/>
            </a:pPr>
            <a:r>
              <a:rPr lang="fi-FI" sz="1800">
                <a:solidFill>
                  <a:schemeClr val="dk1"/>
                </a:solidFill>
              </a:rPr>
              <a:t>Sivun otsikkotunniste ja metakuvaus näytetään yleensä aina, kun sivu näkyy hakukoneen tuloksissa.</a:t>
            </a:r>
            <a:endParaRPr sz="1800">
              <a:solidFill>
                <a:schemeClr val="dk1"/>
              </a:solidFill>
            </a:endParaRPr>
          </a:p>
          <a:p>
            <a:pPr indent="-359616" lvl="0" marL="457200" rtl="0" algn="l">
              <a:lnSpc>
                <a:spcPct val="90000"/>
              </a:lnSpc>
              <a:spcBef>
                <a:spcPts val="0"/>
              </a:spcBef>
              <a:spcAft>
                <a:spcPts val="0"/>
              </a:spcAft>
              <a:buClr>
                <a:schemeClr val="accent2"/>
              </a:buClr>
              <a:buSzPts val="2063"/>
              <a:buChar char="●"/>
            </a:pPr>
            <a:r>
              <a:rPr lang="fi-FI" sz="1800">
                <a:solidFill>
                  <a:schemeClr val="dk1"/>
                </a:solidFill>
              </a:rPr>
              <a:t>Hyvin kirjoitetut ja vakuuttavat metatunnisteet voivat houkutella enemmän käyttäjiä klikkaamaan verkkosivustollesi hakukoneen tuloksista.</a:t>
            </a:r>
            <a:endParaRPr sz="1800">
              <a:solidFill>
                <a:schemeClr val="dk1"/>
              </a:solidFill>
            </a:endParaRPr>
          </a:p>
          <a:p>
            <a:pPr indent="-359616" lvl="0" marL="457200" rtl="0" algn="l">
              <a:lnSpc>
                <a:spcPct val="90000"/>
              </a:lnSpc>
              <a:spcBef>
                <a:spcPts val="0"/>
              </a:spcBef>
              <a:spcAft>
                <a:spcPts val="0"/>
              </a:spcAft>
              <a:buClr>
                <a:schemeClr val="accent2"/>
              </a:buClr>
              <a:buSzPts val="2063"/>
              <a:buChar char="●"/>
            </a:pPr>
            <a:r>
              <a:rPr lang="fi-FI" sz="1800">
                <a:solidFill>
                  <a:schemeClr val="dk1"/>
                </a:solidFill>
              </a:rPr>
              <a:t>Otsikon pituus: </a:t>
            </a:r>
            <a:r>
              <a:rPr b="1" lang="fi-FI" sz="1800">
                <a:solidFill>
                  <a:schemeClr val="dk1"/>
                </a:solidFill>
              </a:rPr>
              <a:t>55-60 merkkiä</a:t>
            </a:r>
            <a:endParaRPr b="1" sz="1800">
              <a:solidFill>
                <a:schemeClr val="dk1"/>
              </a:solidFill>
            </a:endParaRPr>
          </a:p>
          <a:p>
            <a:pPr indent="-359616" lvl="1" marL="914400" rtl="0" algn="l">
              <a:lnSpc>
                <a:spcPct val="90000"/>
              </a:lnSpc>
              <a:spcBef>
                <a:spcPts val="0"/>
              </a:spcBef>
              <a:spcAft>
                <a:spcPts val="0"/>
              </a:spcAft>
              <a:buSzPts val="2063"/>
              <a:buChar char="○"/>
            </a:pPr>
            <a:r>
              <a:rPr lang="fi-FI" sz="1400">
                <a:solidFill>
                  <a:schemeClr val="dk1"/>
                </a:solidFill>
              </a:rPr>
              <a:t>Valitse otsikko, joka on luontevasti luettava ja kertoo tehokkaasti sivun sisällön aiheen.</a:t>
            </a:r>
            <a:endParaRPr sz="1400">
              <a:solidFill>
                <a:schemeClr val="dk1"/>
              </a:solidFill>
            </a:endParaRPr>
          </a:p>
          <a:p>
            <a:pPr indent="-359616" lvl="1" marL="914400" rtl="0" algn="l">
              <a:lnSpc>
                <a:spcPct val="90000"/>
              </a:lnSpc>
              <a:spcBef>
                <a:spcPts val="0"/>
              </a:spcBef>
              <a:spcAft>
                <a:spcPts val="0"/>
              </a:spcAft>
              <a:buSzPts val="2063"/>
              <a:buChar char="○"/>
            </a:pPr>
            <a:r>
              <a:rPr lang="fi-FI" sz="1400">
                <a:solidFill>
                  <a:schemeClr val="dk1"/>
                </a:solidFill>
              </a:rPr>
              <a:t>Luo jokaiselle sivulle yksilölliset otsikot. Tämä auttaa Googlea tietämään, miten sivu eroaa muista sivuistasi.</a:t>
            </a:r>
            <a:endParaRPr sz="1400">
              <a:solidFill>
                <a:schemeClr val="dk1"/>
              </a:solidFill>
            </a:endParaRPr>
          </a:p>
          <a:p>
            <a:pPr indent="-359616" lvl="1" marL="914400" rtl="0" algn="l">
              <a:lnSpc>
                <a:spcPct val="90000"/>
              </a:lnSpc>
              <a:spcBef>
                <a:spcPts val="0"/>
              </a:spcBef>
              <a:spcAft>
                <a:spcPts val="0"/>
              </a:spcAft>
              <a:buSzPts val="2063"/>
              <a:buChar char="○"/>
            </a:pPr>
            <a:r>
              <a:rPr lang="fi-FI" sz="1400">
                <a:solidFill>
                  <a:schemeClr val="dk1"/>
                </a:solidFill>
              </a:rPr>
              <a:t>Otsikoiden tulisi olla sekä lyhyitä että informatiivisia. Jos se on liian pitkä tai vähemmän merkityksellinen, Google saattaa näyttää Google-hakutuloksessa vain osan siitä tai automaattisesti luodun otsikon.</a:t>
            </a:r>
            <a:endParaRPr sz="1400">
              <a:solidFill>
                <a:schemeClr val="dk1"/>
              </a:solidFill>
            </a:endParaRPr>
          </a:p>
          <a:p>
            <a:pPr indent="-359616" lvl="1" marL="914400" rtl="0" algn="l">
              <a:lnSpc>
                <a:spcPct val="90000"/>
              </a:lnSpc>
              <a:spcBef>
                <a:spcPts val="0"/>
              </a:spcBef>
              <a:spcAft>
                <a:spcPts val="0"/>
              </a:spcAft>
              <a:buSzPts val="2063"/>
              <a:buChar char="○"/>
            </a:pPr>
            <a:r>
              <a:rPr lang="fi-FI" sz="1400">
                <a:solidFill>
                  <a:schemeClr val="dk1"/>
                </a:solidFill>
              </a:rPr>
              <a:t>Tärkein vaihe on varmistaa, että teet avainsanatutkimuksen varmistaaksesi, että </a:t>
            </a:r>
            <a:r>
              <a:rPr b="1" lang="fi-FI" sz="1400">
                <a:solidFill>
                  <a:schemeClr val="dk1"/>
                </a:solidFill>
              </a:rPr>
              <a:t>käytät arvokkaita avainsanoja otsikkotunnisteessasi.</a:t>
            </a:r>
            <a:endParaRPr b="1" sz="1400">
              <a:solidFill>
                <a:schemeClr val="dk1"/>
              </a:solidFill>
            </a:endParaRPr>
          </a:p>
          <a:p>
            <a:pPr indent="-359616" lvl="0" marL="457200" rtl="0" algn="l">
              <a:lnSpc>
                <a:spcPct val="90000"/>
              </a:lnSpc>
              <a:spcBef>
                <a:spcPts val="0"/>
              </a:spcBef>
              <a:spcAft>
                <a:spcPts val="0"/>
              </a:spcAft>
              <a:buClr>
                <a:schemeClr val="accent2"/>
              </a:buClr>
              <a:buSzPts val="2063"/>
              <a:buChar char="●"/>
            </a:pPr>
            <a:r>
              <a:rPr lang="fi-FI" sz="1800">
                <a:solidFill>
                  <a:schemeClr val="dk1"/>
                </a:solidFill>
              </a:rPr>
              <a:t>Kuvauksen pituus: </a:t>
            </a:r>
            <a:r>
              <a:rPr b="1" lang="fi-FI" sz="1800">
                <a:solidFill>
                  <a:schemeClr val="dk1"/>
                </a:solidFill>
              </a:rPr>
              <a:t>150-160 merkkiä</a:t>
            </a:r>
            <a:endParaRPr b="1" sz="1800">
              <a:solidFill>
                <a:schemeClr val="dk1"/>
              </a:solidFill>
            </a:endParaRPr>
          </a:p>
          <a:p>
            <a:pPr indent="-359616" lvl="1" marL="914400" rtl="0" algn="l">
              <a:lnSpc>
                <a:spcPct val="90000"/>
              </a:lnSpc>
              <a:spcBef>
                <a:spcPts val="0"/>
              </a:spcBef>
              <a:spcAft>
                <a:spcPts val="0"/>
              </a:spcAft>
              <a:buSzPts val="2063"/>
              <a:buChar char="○"/>
            </a:pPr>
            <a:r>
              <a:rPr lang="fi-FI" sz="1400">
                <a:solidFill>
                  <a:schemeClr val="dk1"/>
                </a:solidFill>
              </a:rPr>
              <a:t>Tiivistä sivun sisältö tarkasti.</a:t>
            </a:r>
            <a:endParaRPr sz="1400">
              <a:solidFill>
                <a:schemeClr val="dk1"/>
              </a:solidFill>
            </a:endParaRPr>
          </a:p>
          <a:p>
            <a:pPr indent="-359616" lvl="1" marL="914400" rtl="0" algn="l">
              <a:lnSpc>
                <a:spcPct val="90000"/>
              </a:lnSpc>
              <a:spcBef>
                <a:spcPts val="0"/>
              </a:spcBef>
              <a:spcAft>
                <a:spcPts val="0"/>
              </a:spcAft>
              <a:buSzPts val="2063"/>
              <a:buChar char="○"/>
            </a:pPr>
            <a:r>
              <a:rPr lang="fi-FI" sz="1400">
                <a:solidFill>
                  <a:schemeClr val="dk1"/>
                </a:solidFill>
              </a:rPr>
              <a:t>Käytä ainutlaatuisia kuvauksia jokaiselle sivulle.</a:t>
            </a:r>
            <a:endParaRPr sz="1400">
              <a:solidFill>
                <a:schemeClr val="dk1"/>
              </a:solidFill>
            </a:endParaRPr>
          </a:p>
          <a:p>
            <a:pPr indent="-359616" lvl="1" marL="914400" rtl="0" algn="l">
              <a:lnSpc>
                <a:spcPct val="90000"/>
              </a:lnSpc>
              <a:spcBef>
                <a:spcPts val="0"/>
              </a:spcBef>
              <a:spcAft>
                <a:spcPts val="0"/>
              </a:spcAft>
              <a:buSzPts val="2063"/>
              <a:buChar char="○"/>
            </a:pPr>
            <a:r>
              <a:rPr lang="fi-FI" sz="1400">
                <a:solidFill>
                  <a:schemeClr val="dk1"/>
                </a:solidFill>
              </a:rPr>
              <a:t>Sisällytä </a:t>
            </a:r>
            <a:r>
              <a:rPr b="1" lang="fi-FI" sz="1400">
                <a:solidFill>
                  <a:schemeClr val="dk1"/>
                </a:solidFill>
              </a:rPr>
              <a:t>ensisijainen avainsanasi ja siihen liittyvät avainsanat luonnollisesti.</a:t>
            </a:r>
            <a:endParaRPr b="1" sz="2200">
              <a:solidFill>
                <a:schemeClr val="dk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g1e3465f16fc_1_245"/>
          <p:cNvSpPr txBox="1"/>
          <p:nvPr>
            <p:ph type="title"/>
          </p:nvPr>
        </p:nvSpPr>
        <p:spPr>
          <a:xfrm>
            <a:off x="838200" y="152400"/>
            <a:ext cx="91455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SEO-sisällön kirjoittamisen perussäännöt</a:t>
            </a:r>
            <a:endParaRPr/>
          </a:p>
        </p:txBody>
      </p:sp>
      <p:pic>
        <p:nvPicPr>
          <p:cNvPr id="425" name="Google Shape;425;g1e3465f16fc_1_245"/>
          <p:cNvPicPr preferRelativeResize="0"/>
          <p:nvPr/>
        </p:nvPicPr>
        <p:blipFill rotWithShape="1">
          <a:blip r:embed="rId3">
            <a:alphaModFix/>
          </a:blip>
          <a:srcRect b="0" l="0" r="0" t="0"/>
          <a:stretch/>
        </p:blipFill>
        <p:spPr>
          <a:xfrm>
            <a:off x="444250" y="1876425"/>
            <a:ext cx="10458450" cy="1552575"/>
          </a:xfrm>
          <a:prstGeom prst="rect">
            <a:avLst/>
          </a:prstGeom>
          <a:noFill/>
          <a:ln>
            <a:noFill/>
          </a:ln>
        </p:spPr>
      </p:pic>
      <p:pic>
        <p:nvPicPr>
          <p:cNvPr id="426" name="Google Shape;426;g1e3465f16fc_1_245"/>
          <p:cNvPicPr preferRelativeResize="0"/>
          <p:nvPr/>
        </p:nvPicPr>
        <p:blipFill rotWithShape="1">
          <a:blip r:embed="rId4">
            <a:alphaModFix/>
          </a:blip>
          <a:srcRect b="0" l="0" r="0" t="0"/>
          <a:stretch/>
        </p:blipFill>
        <p:spPr>
          <a:xfrm>
            <a:off x="4130425" y="3827325"/>
            <a:ext cx="6772275" cy="2400300"/>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g1e3465f16fc_1_260"/>
          <p:cNvSpPr txBox="1"/>
          <p:nvPr>
            <p:ph type="title"/>
          </p:nvPr>
        </p:nvSpPr>
        <p:spPr>
          <a:xfrm>
            <a:off x="838200" y="152400"/>
            <a:ext cx="90255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SEO-sisällön kirjoittamisen perussäännöt</a:t>
            </a:r>
            <a:endParaRPr/>
          </a:p>
        </p:txBody>
      </p:sp>
      <p:sp>
        <p:nvSpPr>
          <p:cNvPr id="433" name="Google Shape;433;g1e3465f16fc_1_260"/>
          <p:cNvSpPr txBox="1"/>
          <p:nvPr>
            <p:ph idx="1" type="body"/>
          </p:nvPr>
        </p:nvSpPr>
        <p:spPr>
          <a:xfrm>
            <a:off x="590600" y="1600575"/>
            <a:ext cx="11464800" cy="387450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2800"/>
              <a:buNone/>
            </a:pPr>
            <a:r>
              <a:rPr b="1" lang="fi-FI" sz="2200">
                <a:solidFill>
                  <a:schemeClr val="dk1"/>
                </a:solidFill>
              </a:rPr>
              <a:t>8. Muista optimoida kuvat</a:t>
            </a:r>
            <a:endParaRPr b="1" sz="2200">
              <a:solidFill>
                <a:schemeClr val="dk1"/>
              </a:solidFill>
            </a:endParaRPr>
          </a:p>
          <a:p>
            <a:pPr indent="-385016" lvl="0" marL="457200" rtl="0" algn="l">
              <a:lnSpc>
                <a:spcPct val="90000"/>
              </a:lnSpc>
              <a:spcBef>
                <a:spcPts val="600"/>
              </a:spcBef>
              <a:spcAft>
                <a:spcPts val="0"/>
              </a:spcAft>
              <a:buClr>
                <a:schemeClr val="accent2"/>
              </a:buClr>
              <a:buSzPts val="2463"/>
              <a:buChar char="●"/>
            </a:pPr>
            <a:r>
              <a:rPr lang="fi-FI" sz="2200">
                <a:solidFill>
                  <a:schemeClr val="dk1"/>
                </a:solidFill>
              </a:rPr>
              <a:t>Ilman asianmukaista kuvaoptimointia tuhlaat arvokkaita SEO-mahdollisuuksia.</a:t>
            </a:r>
            <a:endParaRPr sz="2200">
              <a:solidFill>
                <a:schemeClr val="dk1"/>
              </a:solidFill>
            </a:endParaRPr>
          </a:p>
          <a:p>
            <a:pPr indent="-385016" lvl="0" marL="457200" rtl="0" algn="l">
              <a:lnSpc>
                <a:spcPct val="90000"/>
              </a:lnSpc>
              <a:spcBef>
                <a:spcPts val="0"/>
              </a:spcBef>
              <a:spcAft>
                <a:spcPts val="0"/>
              </a:spcAft>
              <a:buClr>
                <a:schemeClr val="accent2"/>
              </a:buClr>
              <a:buSzPts val="2463"/>
              <a:buChar char="●"/>
            </a:pPr>
            <a:r>
              <a:rPr lang="fi-FI" sz="2200">
                <a:solidFill>
                  <a:schemeClr val="dk1"/>
                </a:solidFill>
              </a:rPr>
              <a:t>Parhaat käytännöt kuvien hakukoneoptimoinnissa:</a:t>
            </a:r>
            <a:endParaRPr sz="2200">
              <a:solidFill>
                <a:schemeClr val="dk1"/>
              </a:solidFill>
            </a:endParaRPr>
          </a:p>
          <a:p>
            <a:pPr indent="0" lvl="0" marL="0" rtl="0" algn="l">
              <a:lnSpc>
                <a:spcPct val="90000"/>
              </a:lnSpc>
              <a:spcBef>
                <a:spcPts val="600"/>
              </a:spcBef>
              <a:spcAft>
                <a:spcPts val="0"/>
              </a:spcAft>
              <a:buSzPts val="2800"/>
              <a:buNone/>
            </a:pPr>
            <a:r>
              <a:t/>
            </a:r>
            <a:endParaRPr b="1" sz="2000">
              <a:solidFill>
                <a:schemeClr val="dk1"/>
              </a:solidFill>
            </a:endParaRPr>
          </a:p>
          <a:p>
            <a:pPr indent="0" lvl="0" marL="0" rtl="0" algn="l">
              <a:lnSpc>
                <a:spcPct val="90000"/>
              </a:lnSpc>
              <a:spcBef>
                <a:spcPts val="600"/>
              </a:spcBef>
              <a:spcAft>
                <a:spcPts val="0"/>
              </a:spcAft>
              <a:buSzPts val="2800"/>
              <a:buNone/>
            </a:pPr>
            <a:r>
              <a:rPr b="1" lang="fi-FI" sz="2000">
                <a:solidFill>
                  <a:schemeClr val="dk1"/>
                </a:solidFill>
              </a:rPr>
              <a:t>1. Valitse oikea muoto</a:t>
            </a:r>
            <a:endParaRPr b="1" sz="2000">
              <a:solidFill>
                <a:schemeClr val="dk1"/>
              </a:solidFill>
            </a:endParaRPr>
          </a:p>
          <a:p>
            <a:pPr indent="-355600" lvl="0" marL="457200" rtl="0" algn="l">
              <a:lnSpc>
                <a:spcPct val="90000"/>
              </a:lnSpc>
              <a:spcBef>
                <a:spcPts val="600"/>
              </a:spcBef>
              <a:spcAft>
                <a:spcPts val="0"/>
              </a:spcAft>
              <a:buClr>
                <a:schemeClr val="dk1"/>
              </a:buClr>
              <a:buSzPts val="2000"/>
              <a:buChar char="-"/>
            </a:pPr>
            <a:r>
              <a:rPr lang="fi-FI" sz="2000">
                <a:solidFill>
                  <a:schemeClr val="dk1"/>
                </a:solidFill>
              </a:rPr>
              <a:t>PNG, JPEG, WebP</a:t>
            </a:r>
            <a:endParaRPr sz="2000">
              <a:solidFill>
                <a:schemeClr val="dk1"/>
              </a:solidFill>
            </a:endParaRPr>
          </a:p>
          <a:p>
            <a:pPr indent="0" lvl="0" marL="0" rtl="0" algn="l">
              <a:lnSpc>
                <a:spcPct val="90000"/>
              </a:lnSpc>
              <a:spcBef>
                <a:spcPts val="600"/>
              </a:spcBef>
              <a:spcAft>
                <a:spcPts val="0"/>
              </a:spcAft>
              <a:buSzPts val="2800"/>
              <a:buNone/>
            </a:pPr>
            <a:r>
              <a:rPr b="1" lang="fi-FI" sz="2000">
                <a:solidFill>
                  <a:schemeClr val="dk1"/>
                </a:solidFill>
              </a:rPr>
              <a:t>2. Pakkaa kuvat</a:t>
            </a:r>
            <a:endParaRPr b="1" sz="2000">
              <a:solidFill>
                <a:schemeClr val="dk1"/>
              </a:solidFill>
            </a:endParaRPr>
          </a:p>
          <a:p>
            <a:pPr indent="-355600" lvl="0" marL="457200" rtl="0" algn="l">
              <a:lnSpc>
                <a:spcPct val="90000"/>
              </a:lnSpc>
              <a:spcBef>
                <a:spcPts val="600"/>
              </a:spcBef>
              <a:spcAft>
                <a:spcPts val="0"/>
              </a:spcAft>
              <a:buClr>
                <a:schemeClr val="dk1"/>
              </a:buClr>
              <a:buSzPts val="2000"/>
              <a:buChar char="-"/>
            </a:pPr>
            <a:r>
              <a:rPr lang="fi-FI" sz="2000">
                <a:solidFill>
                  <a:schemeClr val="dk1"/>
                </a:solidFill>
              </a:rPr>
              <a:t>Pakkaa kuvat ennen niiden lataamista sivustollesi.</a:t>
            </a:r>
            <a:endParaRPr sz="2000">
              <a:solidFill>
                <a:schemeClr val="dk1"/>
              </a:solidFill>
            </a:endParaRPr>
          </a:p>
          <a:p>
            <a:pPr indent="-355600" lvl="0" marL="457200" rtl="0" algn="l">
              <a:lnSpc>
                <a:spcPct val="90000"/>
              </a:lnSpc>
              <a:spcBef>
                <a:spcPts val="0"/>
              </a:spcBef>
              <a:spcAft>
                <a:spcPts val="0"/>
              </a:spcAft>
              <a:buClr>
                <a:schemeClr val="dk1"/>
              </a:buClr>
              <a:buSzPts val="2000"/>
              <a:buChar char="-"/>
            </a:pPr>
            <a:r>
              <a:rPr lang="fi-FI" sz="2000">
                <a:solidFill>
                  <a:schemeClr val="dk1"/>
                </a:solidFill>
              </a:rPr>
              <a:t>Voit tehdä tämän Photoshopissa tai käyttää </a:t>
            </a:r>
            <a:r>
              <a:rPr lang="fi-FI" sz="2000" u="sng">
                <a:solidFill>
                  <a:schemeClr val="hlink"/>
                </a:solidFill>
                <a:hlinkClick r:id="rId3"/>
              </a:rPr>
              <a:t>TinyPNG:n </a:t>
            </a:r>
            <a:r>
              <a:rPr lang="fi-FI" sz="2000">
                <a:solidFill>
                  <a:schemeClr val="dk1"/>
                </a:solidFill>
              </a:rPr>
              <a:t>kaltaista työkalua.</a:t>
            </a:r>
            <a:endParaRPr sz="2000">
              <a:solidFill>
                <a:schemeClr val="dk1"/>
              </a:solidFill>
            </a:endParaRPr>
          </a:p>
          <a:p>
            <a:pPr indent="-355600" lvl="0" marL="457200" rtl="0" algn="l">
              <a:lnSpc>
                <a:spcPct val="90000"/>
              </a:lnSpc>
              <a:spcBef>
                <a:spcPts val="0"/>
              </a:spcBef>
              <a:spcAft>
                <a:spcPts val="0"/>
              </a:spcAft>
              <a:buClr>
                <a:schemeClr val="dk1"/>
              </a:buClr>
              <a:buSzPts val="2000"/>
              <a:buChar char="-"/>
            </a:pPr>
            <a:r>
              <a:rPr lang="fi-FI" sz="2000">
                <a:solidFill>
                  <a:schemeClr val="dk1"/>
                </a:solidFill>
              </a:rPr>
              <a:t>Liian suuret kuvat pidentävät sivun latausaikaa</a:t>
            </a:r>
            <a:endParaRPr sz="2000">
              <a:solidFill>
                <a:schemeClr val="dk1"/>
              </a:solidFill>
            </a:endParaRPr>
          </a:p>
          <a:p>
            <a:pPr indent="0" lvl="0" marL="0" rtl="0" algn="l">
              <a:lnSpc>
                <a:spcPct val="90000"/>
              </a:lnSpc>
              <a:spcBef>
                <a:spcPts val="600"/>
              </a:spcBef>
              <a:spcAft>
                <a:spcPts val="600"/>
              </a:spcAft>
              <a:buSzPts val="2800"/>
              <a:buNone/>
            </a:pPr>
            <a:r>
              <a:t/>
            </a:r>
            <a:endParaRPr b="1" sz="2400">
              <a:solidFill>
                <a:schemeClr val="dk1"/>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g1e3465f16fc_1_267"/>
          <p:cNvSpPr txBox="1"/>
          <p:nvPr>
            <p:ph type="title"/>
          </p:nvPr>
        </p:nvSpPr>
        <p:spPr>
          <a:xfrm>
            <a:off x="838200" y="152400"/>
            <a:ext cx="9385500" cy="13257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SEO-sisällön kirjoittamisen perussäännöt</a:t>
            </a:r>
            <a:endParaRPr/>
          </a:p>
        </p:txBody>
      </p:sp>
      <p:sp>
        <p:nvSpPr>
          <p:cNvPr id="440" name="Google Shape;440;g1e3465f16fc_1_267"/>
          <p:cNvSpPr txBox="1"/>
          <p:nvPr>
            <p:ph idx="1" type="body"/>
          </p:nvPr>
        </p:nvSpPr>
        <p:spPr>
          <a:xfrm>
            <a:off x="590600" y="1600575"/>
            <a:ext cx="11464800" cy="3874500"/>
          </a:xfrm>
          <a:prstGeom prst="rect">
            <a:avLst/>
          </a:prstGeom>
          <a:noFill/>
          <a:ln>
            <a:noFill/>
          </a:ln>
        </p:spPr>
        <p:txBody>
          <a:bodyPr anchorCtr="0" anchor="t" bIns="45700" lIns="91425" spcFirstLastPara="1" rIns="91425" wrap="square" tIns="45700">
            <a:noAutofit/>
          </a:bodyPr>
          <a:lstStyle/>
          <a:p>
            <a:pPr indent="-404066" lvl="0" marL="457200" rtl="0" algn="l">
              <a:lnSpc>
                <a:spcPct val="90000"/>
              </a:lnSpc>
              <a:spcBef>
                <a:spcPts val="0"/>
              </a:spcBef>
              <a:spcAft>
                <a:spcPts val="0"/>
              </a:spcAft>
              <a:buClr>
                <a:schemeClr val="accent2"/>
              </a:buClr>
              <a:buSzPts val="2763"/>
              <a:buChar char="●"/>
            </a:pPr>
            <a:r>
              <a:rPr lang="fi-FI" sz="2500">
                <a:solidFill>
                  <a:schemeClr val="dk1"/>
                </a:solidFill>
              </a:rPr>
              <a:t>Parhaat käytännöt kuvien SEO:ssa jatkuvat:</a:t>
            </a:r>
            <a:endParaRPr b="1" sz="1900">
              <a:solidFill>
                <a:schemeClr val="dk1"/>
              </a:solidFill>
            </a:endParaRPr>
          </a:p>
          <a:p>
            <a:pPr indent="0" lvl="0" marL="0" rtl="0" algn="l">
              <a:lnSpc>
                <a:spcPct val="90000"/>
              </a:lnSpc>
              <a:spcBef>
                <a:spcPts val="600"/>
              </a:spcBef>
              <a:spcAft>
                <a:spcPts val="0"/>
              </a:spcAft>
              <a:buClr>
                <a:schemeClr val="dk1"/>
              </a:buClr>
              <a:buSzPts val="1100"/>
              <a:buFont typeface="Arial"/>
              <a:buNone/>
            </a:pPr>
            <a:r>
              <a:rPr b="1" lang="fi-FI" sz="1900">
                <a:solidFill>
                  <a:schemeClr val="dk1"/>
                </a:solidFill>
              </a:rPr>
              <a:t>3. Kuvatiedostojen nimien mukauttaminen</a:t>
            </a:r>
            <a:endParaRPr b="1" sz="1900">
              <a:solidFill>
                <a:schemeClr val="dk1"/>
              </a:solidFill>
            </a:endParaRPr>
          </a:p>
          <a:p>
            <a:pPr indent="-349250" lvl="0" marL="457200" rtl="0" algn="l">
              <a:lnSpc>
                <a:spcPct val="90000"/>
              </a:lnSpc>
              <a:spcBef>
                <a:spcPts val="600"/>
              </a:spcBef>
              <a:spcAft>
                <a:spcPts val="0"/>
              </a:spcAft>
              <a:buSzPts val="1900"/>
              <a:buChar char="-"/>
            </a:pPr>
            <a:r>
              <a:rPr lang="fi-FI" sz="1900">
                <a:solidFill>
                  <a:schemeClr val="dk1"/>
                </a:solidFill>
              </a:rPr>
              <a:t>Muuta tiedostonimi oletusarvoisesta, jotta hakukoneet ymmärtäisivät kuvan ja parantaisivat SEO-arvoasi, esim. </a:t>
            </a:r>
            <a:r>
              <a:rPr lang="fi-FI" sz="1900">
                <a:solidFill>
                  <a:srgbClr val="1A1A1A"/>
                </a:solidFill>
              </a:rPr>
              <a:t>IMG_722019 → dark_blue_shirt.</a:t>
            </a:r>
            <a:endParaRPr sz="1900">
              <a:solidFill>
                <a:srgbClr val="1A1A1A"/>
              </a:solidFill>
            </a:endParaRPr>
          </a:p>
          <a:p>
            <a:pPr indent="0" lvl="0" marL="0" rtl="0" algn="l">
              <a:lnSpc>
                <a:spcPct val="90000"/>
              </a:lnSpc>
              <a:spcBef>
                <a:spcPts val="600"/>
              </a:spcBef>
              <a:spcAft>
                <a:spcPts val="0"/>
              </a:spcAft>
              <a:buClr>
                <a:schemeClr val="dk1"/>
              </a:buClr>
              <a:buSzPts val="1100"/>
              <a:buFont typeface="Arial"/>
              <a:buNone/>
            </a:pPr>
            <a:r>
              <a:rPr b="1" lang="fi-FI" sz="1900">
                <a:solidFill>
                  <a:schemeClr val="dk1"/>
                </a:solidFill>
              </a:rPr>
              <a:t>4. </a:t>
            </a:r>
            <a:r>
              <a:rPr b="1" lang="fi-FI" sz="1900">
                <a:solidFill>
                  <a:srgbClr val="1A1A1A"/>
                </a:solidFill>
              </a:rPr>
              <a:t>Kirjoita SEO-ystävällinen alt-teksti</a:t>
            </a:r>
            <a:endParaRPr b="1" sz="1900">
              <a:solidFill>
                <a:srgbClr val="1A1A1A"/>
              </a:solidFill>
            </a:endParaRPr>
          </a:p>
          <a:p>
            <a:pPr indent="-349250" lvl="0" marL="457200" rtl="0" algn="l">
              <a:lnSpc>
                <a:spcPct val="90000"/>
              </a:lnSpc>
              <a:spcBef>
                <a:spcPts val="600"/>
              </a:spcBef>
              <a:spcAft>
                <a:spcPts val="0"/>
              </a:spcAft>
              <a:buClr>
                <a:schemeClr val="dk1"/>
              </a:buClr>
              <a:buSzPts val="1900"/>
              <a:buChar char="-"/>
            </a:pPr>
            <a:r>
              <a:rPr lang="fi-FI" sz="1900">
                <a:solidFill>
                  <a:schemeClr val="dk1"/>
                </a:solidFill>
              </a:rPr>
              <a:t>Alt-tunnisteet ovat kuvien tekstivaihtoehto, kun selain ei pysty renderöimään niitä oikein.</a:t>
            </a:r>
            <a:endParaRPr sz="1900">
              <a:solidFill>
                <a:schemeClr val="dk1"/>
              </a:solidFill>
            </a:endParaRPr>
          </a:p>
          <a:p>
            <a:pPr indent="-349250" lvl="0" marL="457200" rtl="0" algn="l">
              <a:lnSpc>
                <a:spcPct val="90000"/>
              </a:lnSpc>
              <a:spcBef>
                <a:spcPts val="0"/>
              </a:spcBef>
              <a:spcAft>
                <a:spcPts val="0"/>
              </a:spcAft>
              <a:buClr>
                <a:schemeClr val="dk1"/>
              </a:buClr>
              <a:buSzPts val="1900"/>
              <a:buChar char="-"/>
            </a:pPr>
            <a:r>
              <a:rPr lang="fi-FI" sz="1900">
                <a:solidFill>
                  <a:schemeClr val="dk1"/>
                </a:solidFill>
              </a:rPr>
              <a:t>Samoin kuin otsikkoa, alt-attribuuttia käytetään kuvaamaan kuvatiedoston sisältöä.</a:t>
            </a:r>
            <a:endParaRPr sz="1900">
              <a:solidFill>
                <a:schemeClr val="dk1"/>
              </a:solidFill>
            </a:endParaRPr>
          </a:p>
          <a:p>
            <a:pPr indent="-349250" lvl="1" marL="914400" rtl="0" algn="l">
              <a:lnSpc>
                <a:spcPct val="90000"/>
              </a:lnSpc>
              <a:spcBef>
                <a:spcPts val="0"/>
              </a:spcBef>
              <a:spcAft>
                <a:spcPts val="0"/>
              </a:spcAft>
              <a:buClr>
                <a:schemeClr val="dk1"/>
              </a:buClr>
              <a:buSzPts val="1900"/>
              <a:buChar char="-"/>
            </a:pPr>
            <a:r>
              <a:rPr lang="fi-FI" sz="1900">
                <a:solidFill>
                  <a:schemeClr val="dk1"/>
                </a:solidFill>
              </a:rPr>
              <a:t>Kun kuva ei lataudu, vasemmassa yläkulmassa näkyy kuvan laatikko, jossa on alt-tunniste.</a:t>
            </a:r>
            <a:endParaRPr sz="1900">
              <a:solidFill>
                <a:schemeClr val="dk1"/>
              </a:solidFill>
            </a:endParaRPr>
          </a:p>
          <a:p>
            <a:pPr indent="-349250" lvl="1" marL="914400" rtl="0" algn="l">
              <a:lnSpc>
                <a:spcPct val="90000"/>
              </a:lnSpc>
              <a:spcBef>
                <a:spcPts val="0"/>
              </a:spcBef>
              <a:spcAft>
                <a:spcPts val="0"/>
              </a:spcAft>
              <a:buClr>
                <a:schemeClr val="dk1"/>
              </a:buClr>
              <a:buSzPts val="1900"/>
              <a:buChar char="-"/>
            </a:pPr>
            <a:r>
              <a:rPr lang="fi-FI" sz="1900">
                <a:solidFill>
                  <a:schemeClr val="dk1"/>
                </a:solidFill>
              </a:rPr>
              <a:t>Varmista, että ne sopivat kuvaan ja tekevät kuvasta merkityksellisen.</a:t>
            </a:r>
            <a:endParaRPr sz="1900">
              <a:solidFill>
                <a:schemeClr val="dk1"/>
              </a:solidFill>
            </a:endParaRPr>
          </a:p>
          <a:p>
            <a:pPr indent="-349250" lvl="0" marL="457200" rtl="0" algn="l">
              <a:lnSpc>
                <a:spcPct val="90000"/>
              </a:lnSpc>
              <a:spcBef>
                <a:spcPts val="0"/>
              </a:spcBef>
              <a:spcAft>
                <a:spcPts val="0"/>
              </a:spcAft>
              <a:buClr>
                <a:schemeClr val="dk1"/>
              </a:buClr>
              <a:buSzPts val="1900"/>
              <a:buChar char="-"/>
            </a:pPr>
            <a:r>
              <a:rPr lang="fi-FI" sz="1900">
                <a:solidFill>
                  <a:schemeClr val="dk1"/>
                </a:solidFill>
              </a:rPr>
              <a:t>Asianmukaisten alt-tunnisteiden lisääminen verkkosivuston kuviin voi auttaa verkkosivustoasi saavuttamaan paremmat sijoitukset hakukoneissa yhdistämällä avainsanat kuvaan.</a:t>
            </a:r>
            <a:endParaRPr sz="1900">
              <a:solidFill>
                <a:schemeClr val="dk1"/>
              </a:solidFill>
            </a:endParaRPr>
          </a:p>
          <a:p>
            <a:pPr indent="-349250" lvl="0" marL="457200" rtl="0" algn="l">
              <a:lnSpc>
                <a:spcPct val="90000"/>
              </a:lnSpc>
              <a:spcBef>
                <a:spcPts val="0"/>
              </a:spcBef>
              <a:spcAft>
                <a:spcPts val="0"/>
              </a:spcAft>
              <a:buClr>
                <a:schemeClr val="dk1"/>
              </a:buClr>
              <a:buSzPts val="1900"/>
              <a:buChar char="-"/>
            </a:pPr>
            <a:r>
              <a:rPr lang="fi-FI" sz="1900">
                <a:solidFill>
                  <a:schemeClr val="dk1"/>
                </a:solidFill>
              </a:rPr>
              <a:t>Se antaa Googlelle hyödyllistä tietoa kuvan kohteesta.</a:t>
            </a:r>
            <a:endParaRPr sz="1900">
              <a:solidFill>
                <a:schemeClr val="dk1"/>
              </a:solidFill>
            </a:endParaRPr>
          </a:p>
          <a:p>
            <a:pPr indent="-349250" lvl="0" marL="457200" rtl="0" algn="l">
              <a:lnSpc>
                <a:spcPct val="90000"/>
              </a:lnSpc>
              <a:spcBef>
                <a:spcPts val="0"/>
              </a:spcBef>
              <a:spcAft>
                <a:spcPts val="0"/>
              </a:spcAft>
              <a:buClr>
                <a:schemeClr val="dk1"/>
              </a:buClr>
              <a:buSzPts val="1900"/>
              <a:buChar char="-"/>
            </a:pPr>
            <a:r>
              <a:rPr lang="fi-FI" sz="1900">
                <a:solidFill>
                  <a:schemeClr val="dk1"/>
                </a:solidFill>
              </a:rPr>
              <a:t>Alt-tekstin tarkoituksena on parantaa saavutettavuutta kuvaamalla, mitä kuva näyttää kävijöille, jotka eivät pysty näkemään kuvaa. Se auttaa kuitenkin myös hakukoneiden indeksoijia ja parantaa siten hakukoneiden hakukoneoptimointia.</a:t>
            </a:r>
            <a:endParaRPr b="1" sz="2900">
              <a:solidFill>
                <a:schemeClr val="dk1"/>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g2ad2ec311dd_0_0"/>
          <p:cNvSpPr txBox="1"/>
          <p:nvPr>
            <p:ph idx="1" type="body"/>
          </p:nvPr>
        </p:nvSpPr>
        <p:spPr>
          <a:xfrm>
            <a:off x="838200" y="1611991"/>
            <a:ext cx="10515600" cy="4443300"/>
          </a:xfrm>
          <a:prstGeom prst="rect">
            <a:avLst/>
          </a:prstGeom>
        </p:spPr>
        <p:txBody>
          <a:bodyPr anchorCtr="0" anchor="t" bIns="45700" lIns="91425" spcFirstLastPara="1" rIns="91425" wrap="square" tIns="45700">
            <a:normAutofit fontScale="92500" lnSpcReduction="10000"/>
          </a:bodyPr>
          <a:lstStyle/>
          <a:p>
            <a:pPr indent="0" lvl="0" marL="0" rtl="0" algn="l">
              <a:spcBef>
                <a:spcPts val="1000"/>
              </a:spcBef>
              <a:spcAft>
                <a:spcPts val="0"/>
              </a:spcAft>
              <a:buClr>
                <a:schemeClr val="dk1"/>
              </a:buClr>
              <a:buSzPct val="40740"/>
              <a:buFont typeface="Arial"/>
              <a:buNone/>
            </a:pPr>
            <a:r>
              <a:rPr lang="fi-FI" sz="2700"/>
              <a:t>DEMS-materiaalin tavoitteena on parantaa digitaalisen markkinoinnin taitoja korkea-asteen koulutuksessa ja ymmärtää organisaatioiden keskeiset tarpeet. Käytettävissäsi on laajat diasarjat, joissa on luokkatehtäviä ja -aktiviteetteja sekä yksityiskohtaiset käyttöohjeet opettajalle. </a:t>
            </a:r>
            <a:endParaRPr sz="2700"/>
          </a:p>
          <a:p>
            <a:pPr indent="0" lvl="0" marL="0" rtl="0" algn="l">
              <a:spcBef>
                <a:spcPts val="1000"/>
              </a:spcBef>
              <a:spcAft>
                <a:spcPts val="0"/>
              </a:spcAft>
              <a:buNone/>
            </a:pPr>
            <a:r>
              <a:t/>
            </a:r>
            <a:endParaRPr sz="2700"/>
          </a:p>
          <a:p>
            <a:pPr indent="0" lvl="0" marL="0" rtl="0" algn="l">
              <a:spcBef>
                <a:spcPts val="1000"/>
              </a:spcBef>
              <a:spcAft>
                <a:spcPts val="0"/>
              </a:spcAft>
              <a:buClr>
                <a:schemeClr val="dk1"/>
              </a:buClr>
              <a:buSzPct val="40740"/>
              <a:buFont typeface="Arial"/>
              <a:buNone/>
            </a:pPr>
            <a:r>
              <a:rPr lang="fi-FI" sz="2700"/>
              <a:t>Huomautus: Materiaali sisältää internetistä haettuja sisältöjä ja kuvioita, joten siihen voi tulla muutoksia. Lähteet on ilmoitettu reilun käytön sääntöjen mukaisesti. Kustantajan vastuu rajoittuu alkuperäiseen aineistoon, joka on tallennettu osoitteeseen www.dems.pro.  Kaikki aineisto on tuotettu vapaaseen käyttöön ja Erasmus+:n osarahoittamana. Euroopan komissio ei vastaa julkaisun sisällöstä.</a:t>
            </a:r>
            <a:endParaRPr sz="2700"/>
          </a:p>
          <a:p>
            <a:pPr indent="0" lvl="0" marL="0" rtl="0" algn="l">
              <a:spcBef>
                <a:spcPts val="1000"/>
              </a:spcBef>
              <a:spcAft>
                <a:spcPts val="0"/>
              </a:spcAft>
              <a:buNone/>
            </a:pPr>
            <a:r>
              <a:t/>
            </a:r>
            <a:endParaRPr sz="2700"/>
          </a:p>
        </p:txBody>
      </p:sp>
      <p:sp>
        <p:nvSpPr>
          <p:cNvPr id="446" name="Google Shape;446;g2ad2ec311dd_0_0"/>
          <p:cNvSpPr txBox="1"/>
          <p:nvPr>
            <p:ph type="title"/>
          </p:nvPr>
        </p:nvSpPr>
        <p:spPr>
          <a:xfrm>
            <a:off x="838200" y="365125"/>
            <a:ext cx="10515600" cy="790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SzPts val="1800"/>
              <a:buNone/>
            </a:pPr>
            <a:r>
              <a:rPr lang="fi-FI"/>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2023-01-25T13:34:01.0000000Z</dcterms:created>
  <dc:creator>Luukka Timo</dc:creator>
</cp:coreProperties>
</file>