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2" roundtripDataSignature="AMtx7mj0u9d7ITFowLP+ZPN+xtnTpN0o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E635DF3-F1B3-4227-A254-D19FD685DE4C}">
  <a:tblStyle styleId="{6E635DF3-F1B3-4227-A254-D19FD685DE4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highlight>
                <a:schemeClr val="accent2"/>
              </a:highlight>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4" name="Google Shape;15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2481729c776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g2481729c776_0_5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1" name="Google Shape;161;g2481729c776_0_5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249cfa4474c_0_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 name="Google Shape;166;g249cfa4474c_0_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7" name="Google Shape;167;g249cfa4474c_0_1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3" name="Google Shape;173;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URL-osoitteen (Uniform Resource Locator) jokaisella osalla on tietty tehtävä. Moduuli sisältää yhden tehtävän tästä aiheesta.</a:t>
            </a:r>
            <a:endParaRPr/>
          </a:p>
        </p:txBody>
      </p:sp>
      <p:sp>
        <p:nvSpPr>
          <p:cNvPr id="174" name="Google Shape;174;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SSL-varmenne on digitaalinen varmenne, joka muodostaa suojatun salatun yhteyden verkkopalvelimen (jossa verkkosivusto sijaitsee) ja verkkoselaimen (verkkosivuston käyttämiseen käytettävä ohjelmisto) välille. SSL-varmenteita käytetään suojaamaan arkaluonteisia tietoja, kuten salasanoja, luottokorttinumeroita ja henkilökohtaisia tietoja, hakkerien sieppaamiselta tai varastamiselta. Kun verkkosivustolle on asennettu SSL-varmenne, verkko-osoite alkaa "https"-merkillä "http"-merkin sijasta, ja selaimen osoitepalkkiin ilmestyy lukon kuvake, joka osoittaa, että yhteys on suojattu. SSL-varmenteet ovat tärkeä väline verkkoturvallisuuden ja yksityisyyden varmistamisessa.</a:t>
            </a:r>
            <a:endParaRPr/>
          </a:p>
        </p:txBody>
      </p:sp>
      <p:sp>
        <p:nvSpPr>
          <p:cNvPr id="192" name="Google Shape;19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1" name="Google Shape;22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fi-FI"/>
              <a:t>Aliverkkotunnus on osa suurempaa verkkotunnusta. Se on etuliite, joka lisätään pääverkkotunnukseen ja joka luo verkkosivuston erillisen osion tai osa-alueen. Aliverkkotunnus näkyy erillisenä kokonaisuutena, ja sitä voidaan käyttää sisällön järjestämiseen ja luokitteluun tai erillisten verkko-osoitteiden luomiseen eri tarkoituksiin.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FI"/>
              <a:t>Esimerkiksi URL-osoitteessa "blog.example.com" "blog" on aliverkkotunnus, kun taas "example.com" on pääverkkotunnus. Aliverkkotunnus "blogi" osoittaa, että kyseisessä osoitteessa ylläpidettävä verkkosisältö on tarkoitettu nimenomaan blogille.</a:t>
            </a:r>
            <a:endParaRPr/>
          </a:p>
          <a:p>
            <a:pPr indent="0" lvl="0" marL="0" rtl="0" algn="l">
              <a:lnSpc>
                <a:spcPct val="100000"/>
              </a:lnSpc>
              <a:spcBef>
                <a:spcPts val="0"/>
              </a:spcBef>
              <a:spcAft>
                <a:spcPts val="0"/>
              </a:spcAft>
              <a:buSzPts val="1400"/>
              <a:buNone/>
            </a:pPr>
            <a:r>
              <a:t/>
            </a:r>
            <a:endParaRPr/>
          </a:p>
        </p:txBody>
      </p:sp>
      <p:sp>
        <p:nvSpPr>
          <p:cNvPr id="229" name="Google Shape;22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Verkkotunnus on verkkosivuston osoitteen tai URL-osoitteen pääosa, joka yksilöi verkkosivuston internetissä. Se on pohjimmiltaan yksilöllinen nimi tai osoite, jonka käyttäjät kirjoittavat selaimiinsa päästäkseen tietylle verkkosivustolle.</a:t>
            </a:r>
            <a:endParaRPr/>
          </a:p>
        </p:txBody>
      </p:sp>
      <p:sp>
        <p:nvSpPr>
          <p:cNvPr id="235" name="Google Shape;235;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Verkkotunnuslaajennus on verkkotunnuksen nimen perässä oleva päätteeksi. Se yksilöi verkkosivuston tyypin tai luokan. Yleisiä verkkotunnuspäätteitä ovat ".com" (kaupallinen), ".org" (organisaatio), ".net" (verkko) ja maakohtaiset päätteet, kuten ".uk" (Yhdistynyt kuningaskunta) tai ".de" (Saksa).</a:t>
            </a:r>
            <a:endParaRPr/>
          </a:p>
        </p:txBody>
      </p:sp>
      <p:sp>
        <p:nvSpPr>
          <p:cNvPr id="241" name="Google Shape;24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4a987f3d29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7" name="Google Shape;247;g24a987f3d29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Jaettu isännöinti on eräänlainen web-hosting, jossa useita verkkosivustoja isännöidään samalla palvelimella. </a:t>
            </a:r>
            <a:endParaRPr/>
          </a:p>
          <a:p>
            <a:pPr indent="0" lvl="0" marL="0" rtl="0" algn="l">
              <a:lnSpc>
                <a:spcPct val="100000"/>
              </a:lnSpc>
              <a:spcBef>
                <a:spcPts val="0"/>
              </a:spcBef>
              <a:spcAft>
                <a:spcPts val="0"/>
              </a:spcAft>
              <a:buSzPts val="1400"/>
              <a:buNone/>
            </a:pPr>
            <a:r>
              <a:rPr lang="fi-FI"/>
              <a:t>Pilvipalvelinhostaus on eräänlainen verkkopalvelinhostaus, jossa verkkosivusto tai sovellus sijaitsee toisiinsa liitettyjen palvelimien verkossa, joka muodostaa pilvi-infrastruktuurin. Sen sijaan, että verkkosivusto tai sovellus sijaitsisi yhdellä fyysisellä palvelimella, se on hajautettu useille palvelimille, jotka sijaitsevat usein eri tietokeskuksissa ja maantieteellisissä paikoissa.</a:t>
            </a:r>
            <a:endParaRPr/>
          </a:p>
        </p:txBody>
      </p:sp>
      <p:sp>
        <p:nvSpPr>
          <p:cNvPr id="248" name="Google Shape;248;g24a987f3d29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Web-hosting-arkkitehtuurilla tarkoitetaan palvelimien ja muiden komponenttien rakennetta ja asetuksia, jotka isännöivät verkkosivustoja internetissä. Siihen kuuluu erilaisia elementtejä, jotka toimivat yhdessä varmistaakseen, että verkkosivustot ovat käytettävissä ja toimivat.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100"/>
              <a:buNone/>
            </a:pPr>
            <a:r>
              <a:rPr lang="fi-FI"/>
              <a:t>Isännöintiarkkitehtuuriin kuuluu mm:</a:t>
            </a:r>
            <a:endParaRPr/>
          </a:p>
          <a:p>
            <a:pPr indent="-317500" lvl="0" marL="457200" rtl="0" algn="l">
              <a:lnSpc>
                <a:spcPct val="100000"/>
              </a:lnSpc>
              <a:spcBef>
                <a:spcPts val="0"/>
              </a:spcBef>
              <a:spcAft>
                <a:spcPts val="0"/>
              </a:spcAft>
              <a:buSzPts val="1400"/>
              <a:buChar char="-"/>
            </a:pPr>
            <a:r>
              <a:rPr lang="fi-FI"/>
              <a:t>Verkkopalvelin (Verkkopalvelin on ohjelmisto tai laitteisto, joka tallentaa verkkosivuston tiedostoja ja vastaa verkkoselaimien pyyntöihin).</a:t>
            </a:r>
            <a:endParaRPr/>
          </a:p>
          <a:p>
            <a:pPr indent="-317500" lvl="0" marL="457200" rtl="0" algn="l">
              <a:lnSpc>
                <a:spcPct val="100000"/>
              </a:lnSpc>
              <a:spcBef>
                <a:spcPts val="0"/>
              </a:spcBef>
              <a:spcAft>
                <a:spcPts val="0"/>
              </a:spcAft>
              <a:buSzPts val="1400"/>
              <a:buChar char="-"/>
            </a:pPr>
            <a:r>
              <a:rPr lang="fi-FI"/>
              <a:t>Tietokantapalvelin (Tietokantapalvelin tallentaa ja hallinnoi verkkosivuston tietoja, kuten käyttäjätietoja, sisältöä ja asetuksia).</a:t>
            </a:r>
            <a:endParaRPr/>
          </a:p>
          <a:p>
            <a:pPr indent="-317500" lvl="0" marL="457200" rtl="0" algn="l">
              <a:lnSpc>
                <a:spcPct val="100000"/>
              </a:lnSpc>
              <a:spcBef>
                <a:spcPts val="0"/>
              </a:spcBef>
              <a:spcAft>
                <a:spcPts val="0"/>
              </a:spcAft>
              <a:buSzPts val="1400"/>
              <a:buChar char="-"/>
            </a:pPr>
            <a:r>
              <a:rPr lang="fi-FI"/>
              <a:t>Kuorman tasapainottaja (Tilanteissa, joissa käytetään useita verkkopalvelimia, kuorman tasapainottaja jakaa saapuvan verkkoliikenteen näille palvelimille.)</a:t>
            </a:r>
            <a:endParaRPr/>
          </a:p>
          <a:p>
            <a:pPr indent="-317500" lvl="0" marL="457200" rtl="0" algn="l">
              <a:lnSpc>
                <a:spcPct val="100000"/>
              </a:lnSpc>
              <a:spcBef>
                <a:spcPts val="0"/>
              </a:spcBef>
              <a:spcAft>
                <a:spcPts val="0"/>
              </a:spcAft>
              <a:buSzPts val="1400"/>
              <a:buChar char="-"/>
            </a:pPr>
            <a:r>
              <a:rPr lang="fi-FI"/>
              <a:t>Sisällönjakeluverkko (CDN:t ovat hajautettuja palvelinverkkoja, jotka sijaitsevat eri maantieteellisissä paikoissa).</a:t>
            </a:r>
            <a:endParaRPr/>
          </a:p>
          <a:p>
            <a:pPr indent="-317500" lvl="0" marL="457200" rtl="0" algn="l">
              <a:lnSpc>
                <a:spcPct val="100000"/>
              </a:lnSpc>
              <a:spcBef>
                <a:spcPts val="0"/>
              </a:spcBef>
              <a:spcAft>
                <a:spcPts val="0"/>
              </a:spcAft>
              <a:buSzPts val="1400"/>
              <a:buChar char="-"/>
            </a:pPr>
            <a:r>
              <a:rPr lang="fi-FI"/>
              <a:t>Palomuuri (Palomuuri on tietoturvatoimenpide, joka valvoo ja ohjaa saapuvaa ja lähtevää verkkoliikennettä.)</a:t>
            </a:r>
            <a:endParaRPr/>
          </a:p>
          <a:p>
            <a:pPr indent="-317500" lvl="0" marL="457200" rtl="0" algn="l">
              <a:lnSpc>
                <a:spcPct val="100000"/>
              </a:lnSpc>
              <a:spcBef>
                <a:spcPts val="0"/>
              </a:spcBef>
              <a:spcAft>
                <a:spcPts val="0"/>
              </a:spcAft>
              <a:buSzPts val="1400"/>
              <a:buChar char="-"/>
            </a:pPr>
            <a:r>
              <a:rPr lang="fi-FI"/>
              <a:t>Varmuuskopiointi ja katastrofien palautus (Web-hosting-arkkitehtuuri sisältää määräykset verkkosivujen tietojen säännöllisestä varmuuskopioinnista ja katastrofien palautussuunnitelman tietojen menetyksen minimoimiseksi ja liiketoiminnan jatkuvuuden varmistamiseksi palvelimen vikaantuessa tai hätätilanteissa).</a:t>
            </a:r>
            <a:endParaRPr/>
          </a:p>
          <a:p>
            <a:pPr indent="-317500" lvl="0" marL="457200" rtl="0" algn="l">
              <a:lnSpc>
                <a:spcPct val="100000"/>
              </a:lnSpc>
              <a:spcBef>
                <a:spcPts val="0"/>
              </a:spcBef>
              <a:spcAft>
                <a:spcPts val="0"/>
              </a:spcAft>
              <a:buSzPts val="1400"/>
              <a:buChar char="-"/>
            </a:pPr>
            <a:r>
              <a:rPr lang="fi-FI"/>
              <a:t>Skaalautuvuus ja redundanssi (Skaalautuva web-hosting-arkkitehtuuri pystyy käsittelemään kasvavaa verkkosivuston liikennettä ja resurssivaatimuksia lisäämällä palvelimia tai mukauttamalla resursseja. Redundanssilla varmistetaan, että jos yksi palvelin vikaantuu, toinen palvelin korvaa sen ja varmistaa sivuston keskeytymättömän saatavuuden.).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FI"/>
              <a:t>Nämä komponentit toimivat yhdessä tarjotakseen verkkosivustoille luotettavan, turvallisen ja suorituskykyisen hosting-ympäristön. Konkreettinen arkkitehtuuri voi vaihdella hosting-palveluntarjoajan, verkkosivuston vaatimusten ja web-hostausinfrastruktuurin laajuuden mukaan.</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fi-FI"/>
              <a:t>Kurssimateriaalissa on linkki videoon, jossa selitetään DNS-palvelimia ja web-isäntiä.</a:t>
            </a:r>
            <a:endParaRPr/>
          </a:p>
        </p:txBody>
      </p:sp>
      <p:sp>
        <p:nvSpPr>
          <p:cNvPr id="255" name="Google Shape;255;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0" name="Google Shape;280;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6" name="Google Shape;28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fi-FI"/>
              <a:t>Oikean kehitysalustan löytäminen yritykselle edellyttää useiden tekijöiden huolellista harkintaa. Seuraavassa on joitakin vaiheita, jotka auttavat sinua prosessissa:</a:t>
            </a:r>
            <a:endParaRPr/>
          </a:p>
          <a:p>
            <a:pPr indent="0" lvl="0" marL="0" rtl="0" algn="l">
              <a:lnSpc>
                <a:spcPct val="100000"/>
              </a:lnSpc>
              <a:spcBef>
                <a:spcPts val="0"/>
              </a:spcBef>
              <a:spcAft>
                <a:spcPts val="0"/>
              </a:spcAft>
              <a:buClr>
                <a:schemeClr val="dk1"/>
              </a:buClr>
              <a:buSzPts val="1100"/>
              <a:buFont typeface="Arial"/>
              <a:buNone/>
            </a:pPr>
            <a:r>
              <a:t/>
            </a:r>
            <a:endParaRPr/>
          </a:p>
          <a:p>
            <a:pPr indent="-317500" lvl="0" marL="457200" rtl="0" algn="l">
              <a:lnSpc>
                <a:spcPct val="100000"/>
              </a:lnSpc>
              <a:spcBef>
                <a:spcPts val="0"/>
              </a:spcBef>
              <a:spcAft>
                <a:spcPts val="0"/>
              </a:spcAft>
              <a:buSzPts val="1400"/>
              <a:buAutoNum type="arabicPeriod"/>
            </a:pPr>
            <a:r>
              <a:rPr lang="fi-FI"/>
              <a:t>Selvitä yrityksesi tarpeet ja tavoitteet: Ymmärrä yrityksesi erityisvaatimukset ja tavoitteet kehitysalustan suhteen.</a:t>
            </a:r>
            <a:endParaRPr/>
          </a:p>
          <a:p>
            <a:pPr indent="-317500" lvl="0" marL="457200" rtl="0" algn="l">
              <a:lnSpc>
                <a:spcPct val="100000"/>
              </a:lnSpc>
              <a:spcBef>
                <a:spcPts val="0"/>
              </a:spcBef>
              <a:spcAft>
                <a:spcPts val="0"/>
              </a:spcAft>
              <a:buSzPts val="1400"/>
              <a:buAutoNum type="arabicPeriod"/>
            </a:pPr>
            <a:r>
              <a:rPr lang="fi-FI"/>
              <a:t>Arvioi käytettävissä olevat alustat: Tutki ja arvioi erilaisia markkinoilla saatavilla olevia kehitysalustoja. </a:t>
            </a:r>
            <a:endParaRPr/>
          </a:p>
          <a:p>
            <a:pPr indent="-317500" lvl="0" marL="457200" rtl="0" algn="l">
              <a:lnSpc>
                <a:spcPct val="100000"/>
              </a:lnSpc>
              <a:spcBef>
                <a:spcPts val="0"/>
              </a:spcBef>
              <a:spcAft>
                <a:spcPts val="0"/>
              </a:spcAft>
              <a:buSzPts val="1400"/>
              <a:buAutoNum type="arabicPeriod"/>
            </a:pPr>
            <a:r>
              <a:rPr lang="fi-FI"/>
              <a:t>Mieti teknistä asiantuntemustasi: Arvioi tiimisi tekniset taidot ja asiantuntemus. Selvitä, hallitsevatko kehittäjiesi tietyt ohjelmointikielet, kehykset tai teknologiat, jotka sopivat tiettyihin kehitysalustoihin. </a:t>
            </a:r>
            <a:endParaRPr/>
          </a:p>
          <a:p>
            <a:pPr indent="-317500" lvl="0" marL="457200" rtl="0" algn="l">
              <a:lnSpc>
                <a:spcPct val="100000"/>
              </a:lnSpc>
              <a:spcBef>
                <a:spcPts val="0"/>
              </a:spcBef>
              <a:spcAft>
                <a:spcPts val="0"/>
              </a:spcAft>
              <a:buSzPts val="1400"/>
              <a:buAutoNum type="arabicPeriod"/>
            </a:pPr>
            <a:r>
              <a:rPr lang="fi-FI"/>
              <a:t>Arvioi skaalautuvuus ja joustavuus: Arvioi kehitysalustan skaalautuvuus ja joustavuus... Etsi ominaisuuksia, kuten pilviintegraatio, mikropalveluarkkitehtuuri ja tuki nykyaikaisille teknologioille.</a:t>
            </a:r>
            <a:endParaRPr/>
          </a:p>
          <a:p>
            <a:pPr indent="-317500" lvl="0" marL="457200" rtl="0" algn="l">
              <a:lnSpc>
                <a:spcPct val="100000"/>
              </a:lnSpc>
              <a:spcBef>
                <a:spcPts val="0"/>
              </a:spcBef>
              <a:spcAft>
                <a:spcPts val="0"/>
              </a:spcAft>
              <a:buSzPts val="1400"/>
              <a:buAutoNum type="arabicPeriod"/>
            </a:pPr>
            <a:r>
              <a:rPr lang="fi-FI"/>
              <a:t>Harkitse integrointimahdollisuuksia: Määritä alustan kyky integroitua olemassa oleviin järjestelmiin, tietokantoihin ja kolmannen osapuolen palveluihin.</a:t>
            </a:r>
            <a:endParaRPr/>
          </a:p>
          <a:p>
            <a:pPr indent="-317500" lvl="0" marL="457200" rtl="0" algn="l">
              <a:lnSpc>
                <a:spcPct val="100000"/>
              </a:lnSpc>
              <a:spcBef>
                <a:spcPts val="0"/>
              </a:spcBef>
              <a:spcAft>
                <a:spcPts val="0"/>
              </a:spcAft>
              <a:buSzPts val="1400"/>
              <a:buAutoNum type="arabicPeriod"/>
            </a:pPr>
            <a:r>
              <a:rPr lang="fi-FI"/>
              <a:t>Turvallisuus ja vaatimustenmukaisuus: Turvallisuus on ratkaisevan tärkeää mille tahansa kehitysalustalle. Arvioi alustan tietoturvaominaisuudet, todennusmekanismit, tietojen salausominaisuudet sekä toimialan säädösten ja vaatimustenmukaisuusstandardien noudattaminen yrityksesi kannalta.</a:t>
            </a:r>
            <a:endParaRPr/>
          </a:p>
          <a:p>
            <a:pPr indent="-317500" lvl="0" marL="457200" rtl="0" algn="l">
              <a:lnSpc>
                <a:spcPct val="100000"/>
              </a:lnSpc>
              <a:spcBef>
                <a:spcPts val="0"/>
              </a:spcBef>
              <a:spcAft>
                <a:spcPts val="0"/>
              </a:spcAft>
              <a:buSzPts val="1400"/>
              <a:buAutoNum type="arabicPeriod"/>
            </a:pPr>
            <a:r>
              <a:rPr lang="fi-FI"/>
              <a:t>Kustannusnäkökohdat: Arvioi kehitysalustan kustannusvaikutukset, mukaan lukien lisenssimaksut, isännöintikulut, ylläpitokustannukset ja tarvittavat lisätyökalut tai -resurssit. </a:t>
            </a:r>
            <a:endParaRPr/>
          </a:p>
          <a:p>
            <a:pPr indent="-317500" lvl="0" marL="457200" rtl="0" algn="l">
              <a:lnSpc>
                <a:spcPct val="100000"/>
              </a:lnSpc>
              <a:spcBef>
                <a:spcPts val="0"/>
              </a:spcBef>
              <a:spcAft>
                <a:spcPts val="0"/>
              </a:spcAft>
              <a:buSzPts val="1400"/>
              <a:buAutoNum type="arabicPeriod"/>
            </a:pPr>
            <a:r>
              <a:rPr lang="fi-FI"/>
              <a:t>Pyydä suosituksia ja arvosteluja: Kuule alan kollegoja, osallistu konferensseihin ja osallistu kehittäjäyhteisöihin kerätäksesi näkemyksiä ja suosituksia.</a:t>
            </a:r>
            <a:endParaRPr/>
          </a:p>
        </p:txBody>
      </p:sp>
      <p:sp>
        <p:nvSpPr>
          <p:cNvPr id="301" name="Google Shape;30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e372d57c9e_0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7" name="Google Shape;307;g1e372d57c9e_0_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8" name="Google Shape;308;g1e372d57c9e_0_3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5" name="Google Shape;315;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1e372d57c9e_0_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1" name="Google Shape;321;g1e372d57c9e_0_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6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7" name="Google Shape;327;p6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WordPress on suosituin kehitysalusta. Tässä on luettelo 11 parhaasta verkkosivuston rakentajasta, joissa on skaalautuvat ominaisuudet ja ammattimaisesti suunnitellut mallit. Ne ovat myös nopeita ottaa käyttöön, helppoja mukauttaa, aloittelijoille sopivia ja erittäin edullisia.</a:t>
            </a:r>
            <a:endParaRPr/>
          </a:p>
          <a:p>
            <a:pPr indent="0" lvl="0" marL="0" rtl="0" algn="l">
              <a:lnSpc>
                <a:spcPct val="100000"/>
              </a:lnSpc>
              <a:spcBef>
                <a:spcPts val="0"/>
              </a:spcBef>
              <a:spcAft>
                <a:spcPts val="0"/>
              </a:spcAft>
              <a:buSzPts val="1400"/>
              <a:buNone/>
            </a:pPr>
            <a:r>
              <a:rPr lang="fi-FI"/>
              <a:t>Ruth hankkii täällä tietoja forbes bv:lle. </a:t>
            </a:r>
            <a:endParaRPr/>
          </a:p>
        </p:txBody>
      </p:sp>
      <p:sp>
        <p:nvSpPr>
          <p:cNvPr id="333" name="Google Shape;333;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1e372d57c9e_0_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3" name="Google Shape;343;g1e372d57c9e_0_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4" name="Google Shape;344;g1e372d57c9e_0_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1" name="Google Shape;351;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2" name="Google Shape;352;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250c47f241d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g250c47f241d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1" name="Google Shape;361;g250c47f241d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2acf6357d1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2acf6357d11_0_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8.jpg"/><Relationship Id="rId6" Type="http://schemas.openxmlformats.org/officeDocument/2006/relationships/image" Target="../media/image15.png"/><Relationship Id="rId7" Type="http://schemas.openxmlformats.org/officeDocument/2006/relationships/image" Target="../media/image6.png"/><Relationship Id="rId8"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6.png"/><Relationship Id="rId6" Type="http://schemas.openxmlformats.org/officeDocument/2006/relationships/image" Target="../media/image1.png"/><Relationship Id="rId7" Type="http://schemas.openxmlformats.org/officeDocument/2006/relationships/image" Target="../media/image20.png"/><Relationship Id="rId8"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0.png"/><Relationship Id="rId4" Type="http://schemas.openxmlformats.org/officeDocument/2006/relationships/image" Target="../media/image3.png"/><Relationship Id="rId5"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20.png"/><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1.png"/><Relationship Id="rId4" Type="http://schemas.openxmlformats.org/officeDocument/2006/relationships/image" Target="../media/image20.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6.png"/><Relationship Id="rId6" Type="http://schemas.openxmlformats.org/officeDocument/2006/relationships/image" Target="../media/image2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6.png"/><Relationship Id="rId6" Type="http://schemas.openxmlformats.org/officeDocument/2006/relationships/image" Target="../media/image2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6.png"/><Relationship Id="rId6" Type="http://schemas.openxmlformats.org/officeDocument/2006/relationships/image" Target="../media/image20.png"/><Relationship Id="rId7" Type="http://schemas.openxmlformats.org/officeDocument/2006/relationships/image" Target="../media/image9.png"/><Relationship Id="rId8"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20.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20.png"/><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6.png"/><Relationship Id="rId6" Type="http://schemas.openxmlformats.org/officeDocument/2006/relationships/image" Target="../media/image20.png"/><Relationship Id="rId7" Type="http://schemas.openxmlformats.org/officeDocument/2006/relationships/image" Target="../media/image9.png"/><Relationship Id="rId8"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12" name="Shape 12"/>
        <p:cNvGrpSpPr/>
        <p:nvPr/>
      </p:nvGrpSpPr>
      <p:grpSpPr>
        <a:xfrm>
          <a:off x="0" y="0"/>
          <a:ext cx="0" cy="0"/>
          <a:chOff x="0" y="0"/>
          <a:chExt cx="0" cy="0"/>
        </a:xfrm>
      </p:grpSpPr>
      <p:pic>
        <p:nvPicPr>
          <p:cNvPr id="13" name="Google Shape;13;p71"/>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14" name="Google Shape;14;p71"/>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71"/>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6" name="Google Shape;16;p71"/>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7" name="Google Shape;17;p71"/>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70"/>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20" name="Google Shape;20;p70"/>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21" name="Google Shape;21;p70"/>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22" name="Google Shape;22;p70"/>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 name="Google Shape;23;p70"/>
          <p:cNvPicPr preferRelativeResize="0"/>
          <p:nvPr/>
        </p:nvPicPr>
        <p:blipFill rotWithShape="1">
          <a:blip r:embed="rId4">
            <a:alphaModFix/>
          </a:blip>
          <a:srcRect b="0" l="3024" r="3022" t="0"/>
          <a:stretch/>
        </p:blipFill>
        <p:spPr>
          <a:xfrm>
            <a:off x="433192" y="6037499"/>
            <a:ext cx="2650539" cy="586800"/>
          </a:xfrm>
          <a:prstGeom prst="rect">
            <a:avLst/>
          </a:prstGeom>
          <a:noFill/>
          <a:ln>
            <a:noFill/>
          </a:ln>
        </p:spPr>
      </p:pic>
      <p:pic>
        <p:nvPicPr>
          <p:cNvPr id="24" name="Google Shape;24;p70"/>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25" name="Google Shape;25;p70"/>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6" name="Google Shape;26;p70"/>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7" name="Google Shape;27;p70"/>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72"/>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72"/>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72"/>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b="0" l="3024" r="3022" t="0"/>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8" name="Google Shape;38;p72"/>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9" name="Shape 39"/>
        <p:cNvGrpSpPr/>
        <p:nvPr/>
      </p:nvGrpSpPr>
      <p:grpSpPr>
        <a:xfrm>
          <a:off x="0" y="0"/>
          <a:ext cx="0" cy="0"/>
          <a:chOff x="0" y="0"/>
          <a:chExt cx="0" cy="0"/>
        </a:xfrm>
      </p:grpSpPr>
      <p:pic>
        <p:nvPicPr>
          <p:cNvPr id="40" name="Google Shape;40;p74"/>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1" name="Google Shape;41;p74"/>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2" name="Google Shape;42;p74"/>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43" name="Shape 43"/>
        <p:cNvGrpSpPr/>
        <p:nvPr/>
      </p:nvGrpSpPr>
      <p:grpSpPr>
        <a:xfrm>
          <a:off x="0" y="0"/>
          <a:ext cx="0" cy="0"/>
          <a:chOff x="0" y="0"/>
          <a:chExt cx="0" cy="0"/>
        </a:xfrm>
      </p:grpSpPr>
      <p:pic>
        <p:nvPicPr>
          <p:cNvPr descr="A picture containing shape&#10;&#10;Description automatically generated" id="44" name="Google Shape;44;p73"/>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45" name="Google Shape;45;p73"/>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46" name="Google Shape;46;p73"/>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73"/>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48" name="Google Shape;48;p73"/>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49" name="Google Shape;49;p73"/>
          <p:cNvPicPr preferRelativeResize="0"/>
          <p:nvPr/>
        </p:nvPicPr>
        <p:blipFill rotWithShape="1">
          <a:blip r:embed="rId5">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75"/>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75"/>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53" name="Google Shape;53;p75"/>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sp>
        <p:nvSpPr>
          <p:cNvPr id="54" name="Google Shape;54;p75"/>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55" name="Google Shape;55;p75"/>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56" name="Google Shape;56;p75"/>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76"/>
          <p:cNvSpPr/>
          <p:nvPr/>
        </p:nvSpPr>
        <p:spPr>
          <a:xfrm flipH="1" rot="10800000">
            <a:off x="0" y="5915608"/>
            <a:ext cx="12192000" cy="104332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b="0" l="3024" r="3022" t="0"/>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b="0" l="0" r="63278" t="0"/>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1" name="Shape 61"/>
        <p:cNvGrpSpPr/>
        <p:nvPr/>
      </p:nvGrpSpPr>
      <p:grpSpPr>
        <a:xfrm>
          <a:off x="0" y="0"/>
          <a:ext cx="0" cy="0"/>
          <a:chOff x="0" y="0"/>
          <a:chExt cx="0" cy="0"/>
        </a:xfrm>
      </p:grpSpPr>
      <p:sp>
        <p:nvSpPr>
          <p:cNvPr id="62" name="Google Shape;62;p77"/>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77"/>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 name="Google Shape;64;p77"/>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77"/>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77"/>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3" name="Shape 73"/>
        <p:cNvGrpSpPr/>
        <p:nvPr/>
      </p:nvGrpSpPr>
      <p:grpSpPr>
        <a:xfrm>
          <a:off x="0" y="0"/>
          <a:ext cx="0" cy="0"/>
          <a:chOff x="0" y="0"/>
          <a:chExt cx="0" cy="0"/>
        </a:xfrm>
      </p:grpSpPr>
      <p:sp>
        <p:nvSpPr>
          <p:cNvPr id="74" name="Google Shape;74;p78"/>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78"/>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6" name="Google Shape;76;p78"/>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7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79" name="Google Shape;79;p7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5" name="Shape 85"/>
        <p:cNvGrpSpPr/>
        <p:nvPr/>
      </p:nvGrpSpPr>
      <p:grpSpPr>
        <a:xfrm>
          <a:off x="0" y="0"/>
          <a:ext cx="0" cy="0"/>
          <a:chOff x="0" y="0"/>
          <a:chExt cx="0" cy="0"/>
        </a:xfrm>
      </p:grpSpPr>
      <p:sp>
        <p:nvSpPr>
          <p:cNvPr id="86" name="Google Shape;86;p79"/>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79"/>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 name="Google Shape;88;p79"/>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79"/>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91" name="Google Shape;91;p79"/>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7" name="Shape 97"/>
        <p:cNvGrpSpPr/>
        <p:nvPr/>
      </p:nvGrpSpPr>
      <p:grpSpPr>
        <a:xfrm>
          <a:off x="0" y="0"/>
          <a:ext cx="0" cy="0"/>
          <a:chOff x="0" y="0"/>
          <a:chExt cx="0" cy="0"/>
        </a:xfrm>
      </p:grpSpPr>
      <p:sp>
        <p:nvSpPr>
          <p:cNvPr id="98" name="Google Shape;98;p80"/>
          <p:cNvSpPr txBox="1"/>
          <p:nvPr>
            <p:ph idx="1" type="body"/>
          </p:nvPr>
        </p:nvSpPr>
        <p:spPr>
          <a:xfrm>
            <a:off x="1120777" y="433106"/>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9" name="Google Shape;99;p80"/>
          <p:cNvSpPr txBox="1"/>
          <p:nvPr>
            <p:ph idx="2" type="body"/>
          </p:nvPr>
        </p:nvSpPr>
        <p:spPr>
          <a:xfrm>
            <a:off x="1120777" y="1183689"/>
            <a:ext cx="8818738" cy="3817814"/>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0" name="Google Shape;100;p80"/>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102" name="Google Shape;102;p80"/>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4"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cap="flat" cmpd="sng" w="15875">
            <a:solidFill>
              <a:srgbClr val="D12477"/>
            </a:solidFill>
            <a:prstDash val="solid"/>
            <a:miter lim="800000"/>
            <a:headEnd len="sm" w="sm" type="none"/>
            <a:tailEnd len="sm" w="sm" type="none"/>
          </a:ln>
        </p:spPr>
      </p:cxnSp>
      <p:sp>
        <p:nvSpPr>
          <p:cNvPr id="106" name="Google Shape;106;p81"/>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7" name="Google Shape;107;p81"/>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81"/>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13" name="Google Shape;113;p82"/>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82"/>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82"/>
          <p:cNvSpPr/>
          <p:nvPr>
            <p:ph idx="2" type="pic"/>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8" name="Shape 118"/>
        <p:cNvGrpSpPr/>
        <p:nvPr/>
      </p:nvGrpSpPr>
      <p:grpSpPr>
        <a:xfrm>
          <a:off x="0" y="0"/>
          <a:ext cx="0" cy="0"/>
          <a:chOff x="0" y="0"/>
          <a:chExt cx="0" cy="0"/>
        </a:xfrm>
      </p:grpSpPr>
      <p:sp>
        <p:nvSpPr>
          <p:cNvPr id="119" name="Google Shape;119;p83"/>
          <p:cNvSpPr/>
          <p:nvPr>
            <p:ph idx="2" type="pic"/>
          </p:nvPr>
        </p:nvSpPr>
        <p:spPr>
          <a:xfrm>
            <a:off x="0" y="1"/>
            <a:ext cx="12192000" cy="3428999"/>
          </a:xfrm>
          <a:prstGeom prst="rect">
            <a:avLst/>
          </a:prstGeom>
          <a:solidFill>
            <a:srgbClr val="D3EEEF"/>
          </a:solidFill>
          <a:ln>
            <a:noFill/>
          </a:ln>
        </p:spPr>
      </p:sp>
      <p:sp>
        <p:nvSpPr>
          <p:cNvPr id="120" name="Google Shape;120;p83"/>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83"/>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2" name="Google Shape;122;p83"/>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5"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27" name="Google Shape;127;p84"/>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84"/>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9" name="Google Shape;129;p84"/>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1" name="Shape 131"/>
        <p:cNvGrpSpPr/>
        <p:nvPr/>
      </p:nvGrpSpPr>
      <p:grpSpPr>
        <a:xfrm>
          <a:off x="0" y="0"/>
          <a:ext cx="0" cy="0"/>
          <a:chOff x="0" y="0"/>
          <a:chExt cx="0" cy="0"/>
        </a:xfrm>
      </p:grpSpPr>
      <p:sp>
        <p:nvSpPr>
          <p:cNvPr id="132" name="Google Shape;132;p85"/>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7" name="Google Shape;137;p85"/>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8" name="Google Shape;138;p8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9"/>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9"/>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7.png"/><Relationship Id="rId4" Type="http://schemas.openxmlformats.org/officeDocument/2006/relationships/image" Target="../media/image32.png"/><Relationship Id="rId9" Type="http://schemas.openxmlformats.org/officeDocument/2006/relationships/image" Target="../media/image28.png"/><Relationship Id="rId5" Type="http://schemas.openxmlformats.org/officeDocument/2006/relationships/hyperlink" Target="https://www.unique.com/" TargetMode="External"/><Relationship Id="rId6" Type="http://schemas.openxmlformats.org/officeDocument/2006/relationships/image" Target="../media/image21.png"/><Relationship Id="rId7" Type="http://schemas.openxmlformats.org/officeDocument/2006/relationships/hyperlink" Target="https://www.unique.com/" TargetMode="External"/><Relationship Id="rId8" Type="http://schemas.openxmlformats.org/officeDocument/2006/relationships/image" Target="../media/image3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www.unique.com/" TargetMode="External"/><Relationship Id="rId4" Type="http://schemas.openxmlformats.org/officeDocument/2006/relationships/hyperlink" Target="https://shop.unique.com/" TargetMode="External"/><Relationship Id="rId5" Type="http://schemas.openxmlformats.org/officeDocument/2006/relationships/hyperlink" Target="http://null" TargetMode="External"/><Relationship Id="rId6" Type="http://schemas.openxmlformats.org/officeDocument/2006/relationships/hyperlink" Target="https://gallery.unique.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1.png"/><Relationship Id="rId4" Type="http://schemas.openxmlformats.org/officeDocument/2006/relationships/image" Target="../media/image24.png"/><Relationship Id="rId5" Type="http://schemas.openxmlformats.org/officeDocument/2006/relationships/image" Target="../media/image3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hyperlink" Target="https://www.hostpapa.com/blog/web-hosting/definitive-guide-web-hosting/" TargetMode="External"/><Relationship Id="rId4" Type="http://schemas.openxmlformats.org/officeDocument/2006/relationships/hyperlink" Target="https://neilpatel.com/blog/loading-time/" TargetMode="External"/><Relationship Id="rId5" Type="http://schemas.openxmlformats.org/officeDocument/2006/relationships/hyperlink" Target="https://blog.optimizely.com/2016/07/13/how-does-page-load-time-impact-engagement/" TargetMode="External"/><Relationship Id="rId6" Type="http://schemas.openxmlformats.org/officeDocument/2006/relationships/hyperlink" Target="https://blog.optimizely.com/2016/07/13/how-does-page-load-time-impact-engagement/" TargetMode="External"/><Relationship Id="rId7" Type="http://schemas.openxmlformats.org/officeDocument/2006/relationships/hyperlink" Target="https://www.scmagazine.com/whitehat-security-release-website-security-statistics-report/article/536252/"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hyperlink" Target="https://www.hostpapa.com/email-hosting/" TargetMode="External"/><Relationship Id="rId4" Type="http://schemas.openxmlformats.org/officeDocument/2006/relationships/hyperlink" Target="https://www.hostpapa.com/blog/web-hosting/definitive-guide-web-hosting/" TargetMode="External"/></Relationships>
</file>

<file path=ppt/slides/_rels/slide16.xml.rels><?xml version="1.0" encoding="UTF-8" standalone="yes"?><Relationships xmlns="http://schemas.openxmlformats.org/package/2006/relationships"><Relationship Id="rId11" Type="http://schemas.openxmlformats.org/officeDocument/2006/relationships/hyperlink" Target="https://www.bluehost.com/resources/features-a-good-web-host-should-provide/#Support" TargetMode="External"/><Relationship Id="rId10" Type="http://schemas.openxmlformats.org/officeDocument/2006/relationships/hyperlink" Target="https://www.bluehost.com/resources/features-a-good-web-host-should-provide/#Website-Builder" TargetMode="External"/><Relationship Id="rId13" Type="http://schemas.openxmlformats.org/officeDocument/2006/relationships/hyperlink" Target="https://www.bluehost.com/resources/features-a-good-web-host-should-provide/" TargetMode="External"/><Relationship Id="rId12" Type="http://schemas.openxmlformats.org/officeDocument/2006/relationships/hyperlink" Target="https://www.bluehost.com/resources/features-a-good-web-host-should-provide/#Backups" TargetMode="External"/><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hyperlink" Target="https://www.bluehost.com/resources/features-a-good-web-host-should-provide/#Disk-Space" TargetMode="External"/><Relationship Id="rId4" Type="http://schemas.openxmlformats.org/officeDocument/2006/relationships/hyperlink" Target="https://www.bluehost.com/resources/features-a-good-web-host-should-provide/#Bandwidth" TargetMode="External"/><Relationship Id="rId9" Type="http://schemas.openxmlformats.org/officeDocument/2006/relationships/hyperlink" Target="https://www.bluehost.com/resources/features-a-good-web-host-should-provide/#Domain-Names" TargetMode="External"/><Relationship Id="rId5" Type="http://schemas.openxmlformats.org/officeDocument/2006/relationships/hyperlink" Target="https://www.bluehost.com/resources/features-a-good-web-host-should-provide/#Security" TargetMode="External"/><Relationship Id="rId6" Type="http://schemas.openxmlformats.org/officeDocument/2006/relationships/hyperlink" Target="https://www.bluehost.com/resources/features-a-good-web-host-should-provide/#Uptime" TargetMode="External"/><Relationship Id="rId7" Type="http://schemas.openxmlformats.org/officeDocument/2006/relationships/hyperlink" Target="https://www.bluehost.com/resources/features-a-good-web-host-should-provide/#Website-Speed" TargetMode="External"/><Relationship Id="rId8" Type="http://schemas.openxmlformats.org/officeDocument/2006/relationships/hyperlink" Target="https://www.bluehost.com/resources/features-a-good-web-host-should-provide/#Pre-Installed-App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hyperlink" Target="https://www.forbes.com/advisor/business/software/best-website-builder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3.png"/><Relationship Id="rId4" Type="http://schemas.openxmlformats.org/officeDocument/2006/relationships/hyperlink" Target="https://meetanshi.com/blog/cms-statistics/" TargetMode="External"/><Relationship Id="rId5" Type="http://schemas.openxmlformats.org/officeDocument/2006/relationships/image" Target="../media/image29.png"/><Relationship Id="rId6" Type="http://schemas.openxmlformats.org/officeDocument/2006/relationships/hyperlink" Target="https://www.searchenginejournal.com/cms-market-share-june-2022/455912/"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hyperlink" Target="https://www.forbes.com/advisor/business/software/best-website-builders/"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hyperlink" Target="https://99designs.com/blog/web-digital/best-web-platform-small-business/" TargetMode="External"/><Relationship Id="rId4" Type="http://schemas.openxmlformats.org/officeDocument/2006/relationships/hyperlink" Target="https://99designs.com/blog/web-digital/best-web-platform-small-business/" TargetMode="External"/><Relationship Id="rId5" Type="http://schemas.openxmlformats.org/officeDocument/2006/relationships/image" Target="../media/image30.png"/><Relationship Id="rId6" Type="http://schemas.openxmlformats.org/officeDocument/2006/relationships/hyperlink" Target="http://www.porternovelli.co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237625" y="1936825"/>
            <a:ext cx="7945200" cy="1435800"/>
          </a:xfrm>
          <a:prstGeom prst="rect">
            <a:avLst/>
          </a:prstGeom>
          <a:noFill/>
          <a:ln>
            <a:noFill/>
          </a:ln>
        </p:spPr>
        <p:txBody>
          <a:bodyPr anchorCtr="0" anchor="b" bIns="121900" lIns="121900" spcFirstLastPara="1" rIns="121900" wrap="square" tIns="121900">
            <a:normAutofit/>
          </a:bodyPr>
          <a:lstStyle/>
          <a:p>
            <a:pPr indent="0" lvl="0" marL="0" rtl="0" algn="ctr">
              <a:lnSpc>
                <a:spcPct val="90000"/>
              </a:lnSpc>
              <a:spcBef>
                <a:spcPts val="0"/>
              </a:spcBef>
              <a:spcAft>
                <a:spcPts val="0"/>
              </a:spcAft>
              <a:buClr>
                <a:schemeClr val="dk1"/>
              </a:buClr>
              <a:buSzPts val="6000"/>
              <a:buFont typeface="Calibri"/>
              <a:buNone/>
            </a:pPr>
            <a:r>
              <a:rPr lang="fi-FI"/>
              <a:t>Verkkosivut</a:t>
            </a:r>
            <a:endParaRPr/>
          </a:p>
        </p:txBody>
      </p:sp>
      <p:sp>
        <p:nvSpPr>
          <p:cNvPr id="145" name="Google Shape;145;p1"/>
          <p:cNvSpPr txBox="1"/>
          <p:nvPr>
            <p:ph idx="4294967295" type="subTitle"/>
          </p:nvPr>
        </p:nvSpPr>
        <p:spPr>
          <a:xfrm>
            <a:off x="66422" y="3638959"/>
            <a:ext cx="11360100" cy="1057200"/>
          </a:xfrm>
          <a:prstGeom prst="rect">
            <a:avLst/>
          </a:prstGeom>
          <a:noFill/>
          <a:ln>
            <a:noFill/>
          </a:ln>
        </p:spPr>
        <p:txBody>
          <a:bodyPr anchorCtr="0" anchor="t" bIns="121900" lIns="121900" spcFirstLastPara="1" rIns="121900" wrap="square" tIns="121900">
            <a:normAutofit/>
          </a:bodyPr>
          <a:lstStyle/>
          <a:p>
            <a:pPr indent="0" lvl="0" marL="457200" marR="0" rtl="0" algn="l">
              <a:lnSpc>
                <a:spcPct val="90000"/>
              </a:lnSpc>
              <a:spcBef>
                <a:spcPts val="1000"/>
              </a:spcBef>
              <a:spcAft>
                <a:spcPts val="0"/>
              </a:spcAft>
              <a:buClr>
                <a:srgbClr val="161249"/>
              </a:buClr>
              <a:buSzPts val="2800"/>
              <a:buFont typeface="Arial"/>
              <a:buNone/>
            </a:pPr>
            <a:r>
              <a:rPr b="1" i="0" lang="fi-FI" sz="4000" u="none" cap="none" strike="noStrike">
                <a:solidFill>
                  <a:schemeClr val="lt1"/>
                </a:solidFill>
                <a:latin typeface="Arial"/>
                <a:ea typeface="Arial"/>
                <a:cs typeface="Arial"/>
                <a:sym typeface="Arial"/>
              </a:rPr>
              <a:t>1B. Verkkosivuston tekniset näkökohdat</a:t>
            </a:r>
            <a:endParaRPr b="1" i="0" sz="4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4400"/>
              <a:buFont typeface="Arial"/>
              <a:buNone/>
            </a:pPr>
            <a:r>
              <a:rPr lang="fi-FI"/>
              <a:t>Oppimistavoitteet </a:t>
            </a:r>
            <a:br>
              <a:rPr lang="fi-FI"/>
            </a:br>
            <a:endParaRPr/>
          </a:p>
        </p:txBody>
      </p:sp>
      <p:sp>
        <p:nvSpPr>
          <p:cNvPr id="151" name="Google Shape;151;p2"/>
          <p:cNvSpPr txBox="1"/>
          <p:nvPr>
            <p:ph idx="1" type="body"/>
          </p:nvPr>
        </p:nvSpPr>
        <p:spPr>
          <a:xfrm>
            <a:off x="838200" y="1148258"/>
            <a:ext cx="10515600" cy="3874531"/>
          </a:xfrm>
          <a:prstGeom prst="rect">
            <a:avLst/>
          </a:prstGeom>
          <a:noFill/>
          <a:ln>
            <a:noFill/>
          </a:ln>
        </p:spPr>
        <p:txBody>
          <a:bodyPr anchorCtr="0" anchor="t" bIns="121900" lIns="121900" spcFirstLastPara="1" rIns="121900" wrap="square" tIns="121900">
            <a:normAutofit fontScale="92500" lnSpcReduction="20000"/>
          </a:bodyPr>
          <a:lstStyle/>
          <a:p>
            <a:pPr indent="0" lvl="0" marL="0" rtl="0" algn="l">
              <a:lnSpc>
                <a:spcPct val="150000"/>
              </a:lnSpc>
              <a:spcBef>
                <a:spcPts val="0"/>
              </a:spcBef>
              <a:spcAft>
                <a:spcPts val="0"/>
              </a:spcAft>
              <a:buClr>
                <a:schemeClr val="dk1"/>
              </a:buClr>
              <a:buSzPct val="54054"/>
              <a:buFont typeface="Arial"/>
              <a:buNone/>
            </a:pPr>
            <a:r>
              <a:rPr lang="fi-FI" sz="2400">
                <a:solidFill>
                  <a:schemeClr val="dk1"/>
                </a:solidFill>
              </a:rPr>
              <a:t>Opiskelijan osaamisedellytys moduulille: Pohjatiedoiksi suositellaan digitaalisen markkinoinnin perusteita.</a:t>
            </a:r>
            <a:endParaRPr/>
          </a:p>
          <a:p>
            <a:pPr indent="0" lvl="0" marL="0" marR="0" rtl="0" algn="l">
              <a:lnSpc>
                <a:spcPct val="150000"/>
              </a:lnSpc>
              <a:spcBef>
                <a:spcPts val="0"/>
              </a:spcBef>
              <a:spcAft>
                <a:spcPts val="0"/>
              </a:spcAft>
              <a:buClr>
                <a:srgbClr val="161249"/>
              </a:buClr>
              <a:buSzPct val="100000"/>
              <a:buNone/>
            </a:pPr>
            <a:r>
              <a:t/>
            </a:r>
            <a:endParaRPr b="0" i="0" sz="2400" u="none" cap="none" strike="noStrike"/>
          </a:p>
          <a:p>
            <a:pPr indent="-369570" lvl="0" marL="457200" marR="0" rtl="0" algn="l">
              <a:lnSpc>
                <a:spcPct val="150000"/>
              </a:lnSpc>
              <a:spcBef>
                <a:spcPts val="0"/>
              </a:spcBef>
              <a:spcAft>
                <a:spcPts val="0"/>
              </a:spcAft>
              <a:buClr>
                <a:schemeClr val="accent2"/>
              </a:buClr>
              <a:buSzPct val="100000"/>
              <a:buChar char="●"/>
            </a:pPr>
            <a:r>
              <a:rPr b="0" i="0" lang="fi-FI" sz="2400" u="none" cap="none" strike="noStrike"/>
              <a:t>Tavoitteena on lisätä tietoisuutta </a:t>
            </a:r>
            <a:r>
              <a:rPr lang="fi-FI" sz="2400"/>
              <a:t>ja tarjota konteksti</a:t>
            </a:r>
            <a:endParaRPr sz="2400"/>
          </a:p>
          <a:p>
            <a:pPr indent="-369569" lvl="1" marL="914400" marR="0" rtl="0" algn="l">
              <a:lnSpc>
                <a:spcPct val="150000"/>
              </a:lnSpc>
              <a:spcBef>
                <a:spcPts val="0"/>
              </a:spcBef>
              <a:spcAft>
                <a:spcPts val="0"/>
              </a:spcAft>
              <a:buClr>
                <a:schemeClr val="accent2"/>
              </a:buClr>
              <a:buSzPct val="100000"/>
              <a:buChar char="○"/>
            </a:pPr>
            <a:r>
              <a:rPr lang="fi-FI"/>
              <a:t>verkkosivustojen roolista digitaalisessa markkinoinnissa</a:t>
            </a:r>
            <a:endParaRPr/>
          </a:p>
          <a:p>
            <a:pPr indent="-393065" lvl="0" marL="457200" marR="0" rtl="0" algn="l">
              <a:lnSpc>
                <a:spcPct val="150000"/>
              </a:lnSpc>
              <a:spcBef>
                <a:spcPts val="0"/>
              </a:spcBef>
              <a:spcAft>
                <a:spcPts val="0"/>
              </a:spcAft>
              <a:buClr>
                <a:schemeClr val="accent2"/>
              </a:buClr>
              <a:buSzPct val="100000"/>
              <a:buChar char="●"/>
            </a:pPr>
            <a:r>
              <a:rPr lang="fi-FI"/>
              <a:t>Opiskelija oppii</a:t>
            </a:r>
            <a:endParaRPr/>
          </a:p>
          <a:p>
            <a:pPr indent="-369569" lvl="1" marL="914400" marR="0" rtl="0" algn="l">
              <a:lnSpc>
                <a:spcPct val="150000"/>
              </a:lnSpc>
              <a:spcBef>
                <a:spcPts val="0"/>
              </a:spcBef>
              <a:spcAft>
                <a:spcPts val="0"/>
              </a:spcAft>
              <a:buClr>
                <a:schemeClr val="accent2"/>
              </a:buClr>
              <a:buSzPct val="100000"/>
              <a:buChar char="○"/>
            </a:pPr>
            <a:r>
              <a:rPr lang="fi-FI"/>
              <a:t>verkkosivuston tekniset näkökohdat (esim. verkkotunnus, web-hosting).</a:t>
            </a:r>
            <a:endParaRPr/>
          </a:p>
          <a:p>
            <a:pPr indent="0" lvl="0" marL="0" rtl="0" algn="l">
              <a:lnSpc>
                <a:spcPct val="100000"/>
              </a:lnSpc>
              <a:spcBef>
                <a:spcPts val="0"/>
              </a:spcBef>
              <a:spcAft>
                <a:spcPts val="0"/>
              </a:spcAft>
              <a:buClr>
                <a:schemeClr val="dk1"/>
              </a:buClr>
              <a:buSzPct val="64850"/>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
          <p:cNvSpPr txBox="1"/>
          <p:nvPr>
            <p:ph type="title"/>
          </p:nvPr>
        </p:nvSpPr>
        <p:spPr>
          <a:xfrm>
            <a:off x="1647825" y="1986858"/>
            <a:ext cx="2562225" cy="9658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a:buNone/>
            </a:pPr>
            <a:r>
              <a:rPr lang="fi-FI"/>
              <a:t>Aiheet</a:t>
            </a:r>
            <a:endParaRPr/>
          </a:p>
        </p:txBody>
      </p:sp>
      <p:sp>
        <p:nvSpPr>
          <p:cNvPr id="157" name="Google Shape;157;p3"/>
          <p:cNvSpPr txBox="1"/>
          <p:nvPr>
            <p:ph idx="1" type="body"/>
          </p:nvPr>
        </p:nvSpPr>
        <p:spPr>
          <a:xfrm>
            <a:off x="5415605" y="811138"/>
            <a:ext cx="6141600" cy="51333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SzPts val="2000"/>
              <a:buNone/>
            </a:pPr>
            <a:r>
              <a:t/>
            </a:r>
            <a:endParaRPr/>
          </a:p>
          <a:p>
            <a:pPr indent="-285750" lvl="0" marL="285750" marR="0" rtl="0" algn="l">
              <a:lnSpc>
                <a:spcPct val="150000"/>
              </a:lnSpc>
              <a:spcBef>
                <a:spcPts val="0"/>
              </a:spcBef>
              <a:spcAft>
                <a:spcPts val="0"/>
              </a:spcAft>
              <a:buClr>
                <a:schemeClr val="lt1"/>
              </a:buClr>
              <a:buSzPts val="2500"/>
              <a:buFont typeface="Arial"/>
              <a:buChar char="●"/>
            </a:pPr>
            <a:r>
              <a:rPr lang="fi-FI"/>
              <a:t>Verkkosivuston tekniset näkökohdat</a:t>
            </a:r>
            <a:endParaRPr>
              <a:solidFill>
                <a:schemeClr val="dk1"/>
              </a:solidFill>
              <a:highlight>
                <a:srgbClr val="FFFF00"/>
              </a:highlight>
            </a:endParaRPr>
          </a:p>
          <a:p>
            <a:pPr indent="-254000" lvl="0" marL="285750" marR="0" rtl="0" algn="l">
              <a:lnSpc>
                <a:spcPct val="150000"/>
              </a:lnSpc>
              <a:spcBef>
                <a:spcPts val="0"/>
              </a:spcBef>
              <a:spcAft>
                <a:spcPts val="0"/>
              </a:spcAft>
              <a:buSzPts val="2000"/>
              <a:buChar char="●"/>
            </a:pPr>
            <a:r>
              <a:rPr lang="fi-FI"/>
              <a:t>Verkkotunnus</a:t>
            </a:r>
            <a:endParaRPr/>
          </a:p>
          <a:p>
            <a:pPr indent="-254000" lvl="0" marL="285750" marR="0" rtl="0" algn="l">
              <a:lnSpc>
                <a:spcPct val="150000"/>
              </a:lnSpc>
              <a:spcBef>
                <a:spcPts val="0"/>
              </a:spcBef>
              <a:spcAft>
                <a:spcPts val="0"/>
              </a:spcAft>
              <a:buSzPts val="2000"/>
              <a:buChar char="●"/>
            </a:pPr>
            <a:r>
              <a:rPr lang="fi-FI"/>
              <a:t>SSL-sertifikaatti</a:t>
            </a:r>
            <a:endParaRPr/>
          </a:p>
          <a:p>
            <a:pPr indent="-254000" lvl="0" marL="285750" marR="0" rtl="0" algn="l">
              <a:lnSpc>
                <a:spcPct val="150000"/>
              </a:lnSpc>
              <a:spcBef>
                <a:spcPts val="0"/>
              </a:spcBef>
              <a:spcAft>
                <a:spcPts val="0"/>
              </a:spcAft>
              <a:buSzPts val="2000"/>
              <a:buChar char="●"/>
            </a:pPr>
            <a:r>
              <a:rPr lang="fi-FI"/>
              <a:t>Mitä verkkosivustojen ylläpito on?</a:t>
            </a:r>
            <a:endParaRPr/>
          </a:p>
          <a:p>
            <a:pPr indent="-254000" lvl="0" marL="285750" marR="0" rtl="0" algn="l">
              <a:lnSpc>
                <a:spcPct val="150000"/>
              </a:lnSpc>
              <a:spcBef>
                <a:spcPts val="0"/>
              </a:spcBef>
              <a:spcAft>
                <a:spcPts val="0"/>
              </a:spcAft>
              <a:buSzPts val="2000"/>
              <a:buChar char="●"/>
            </a:pPr>
            <a:r>
              <a:rPr lang="fi-FI"/>
              <a:t>Hosting-arkkitehtuuri</a:t>
            </a:r>
            <a:endParaRPr/>
          </a:p>
          <a:p>
            <a:pPr indent="-254000" lvl="0" marL="285750" marR="0" rtl="0" algn="l">
              <a:lnSpc>
                <a:spcPct val="150000"/>
              </a:lnSpc>
              <a:spcBef>
                <a:spcPts val="0"/>
              </a:spcBef>
              <a:spcAft>
                <a:spcPts val="0"/>
              </a:spcAft>
              <a:buSzPts val="2000"/>
              <a:buChar char="●"/>
            </a:pPr>
            <a:r>
              <a:rPr lang="fi-FI"/>
              <a:t>Asioita, jotka on otettava huomioon valitessasi web-hosting-palveluntarjoajaa</a:t>
            </a:r>
            <a:endParaRPr/>
          </a:p>
          <a:p>
            <a:pPr indent="-254000" lvl="0" marL="285750" marR="0" rtl="0" algn="l">
              <a:lnSpc>
                <a:spcPct val="150000"/>
              </a:lnSpc>
              <a:spcBef>
                <a:spcPts val="0"/>
              </a:spcBef>
              <a:spcAft>
                <a:spcPts val="0"/>
              </a:spcAft>
              <a:buSzPts val="2000"/>
              <a:buChar char="●"/>
            </a:pPr>
            <a:r>
              <a:rPr lang="fi-FI"/>
              <a:t>Kuinka löytää oikea julkaisujärjestelmä verkkosivustolle?</a:t>
            </a:r>
            <a:endParaRPr/>
          </a:p>
          <a:p>
            <a:pPr indent="0" lvl="0" marL="457200" marR="0" rtl="0" algn="l">
              <a:lnSpc>
                <a:spcPct val="150000"/>
              </a:lnSpc>
              <a:spcBef>
                <a:spcPts val="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2481729c776_0_51"/>
          <p:cNvSpPr txBox="1"/>
          <p:nvPr/>
        </p:nvSpPr>
        <p:spPr>
          <a:xfrm>
            <a:off x="1280575" y="2970000"/>
            <a:ext cx="9272700" cy="1015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000"/>
              <a:buFont typeface="Arial"/>
              <a:buNone/>
            </a:pPr>
            <a:r>
              <a:rPr b="1" i="0" lang="fi-FI" sz="4000" u="none" cap="none" strike="noStrike">
                <a:solidFill>
                  <a:srgbClr val="161249"/>
                </a:solidFill>
                <a:latin typeface="Arial"/>
                <a:ea typeface="Arial"/>
                <a:cs typeface="Arial"/>
                <a:sym typeface="Arial"/>
              </a:rPr>
              <a:t>Verkkosivuston tekniset näkökohdat</a:t>
            </a:r>
            <a:endParaRPr b="1" i="0" sz="4000" u="none" cap="none" strike="noStrike">
              <a:solidFill>
                <a:srgbClr val="1612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g249cfa4474c_0_12"/>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Tärkeitä termejä</a:t>
            </a:r>
            <a:endParaRPr/>
          </a:p>
        </p:txBody>
      </p:sp>
      <p:sp>
        <p:nvSpPr>
          <p:cNvPr id="170" name="Google Shape;170;g249cfa4474c_0_12"/>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1000"/>
              </a:spcBef>
              <a:spcAft>
                <a:spcPts val="0"/>
              </a:spcAft>
              <a:buClr>
                <a:schemeClr val="dk1"/>
              </a:buClr>
              <a:buSzPct val="39285"/>
              <a:buFont typeface="Arial"/>
              <a:buNone/>
            </a:pPr>
            <a:r>
              <a:rPr b="1" lang="fi-FI"/>
              <a:t>CMS:</a:t>
            </a:r>
            <a:r>
              <a:rPr lang="fi-FI"/>
              <a:t>  Content Management System. Ohjelmisto, jolla voit luoda, ladata ja julkaista verkkosivustosi. Esim: WordPress.org ja Drupal. Tämä on yleensä ratkaisu edistyneille käyttäjille, jotka haluavat luoda suurempia ja joustavampia verkkosivustoja. Yleensä tarvitaan jonkin verran koodaustaitoja.</a:t>
            </a:r>
            <a:endParaRPr/>
          </a:p>
          <a:p>
            <a:pPr indent="0" lvl="0" marL="0" rtl="0" algn="l">
              <a:lnSpc>
                <a:spcPct val="90000"/>
              </a:lnSpc>
              <a:spcBef>
                <a:spcPts val="1000"/>
              </a:spcBef>
              <a:spcAft>
                <a:spcPts val="0"/>
              </a:spcAft>
              <a:buClr>
                <a:schemeClr val="dk1"/>
              </a:buClr>
              <a:buSzPct val="39285"/>
              <a:buFont typeface="Arial"/>
              <a:buNone/>
            </a:pPr>
            <a:r>
              <a:t/>
            </a:r>
            <a:endParaRPr/>
          </a:p>
          <a:p>
            <a:pPr indent="0" lvl="0" marL="0" rtl="0" algn="l">
              <a:lnSpc>
                <a:spcPct val="90000"/>
              </a:lnSpc>
              <a:spcBef>
                <a:spcPts val="1000"/>
              </a:spcBef>
              <a:spcAft>
                <a:spcPts val="0"/>
              </a:spcAft>
              <a:buClr>
                <a:schemeClr val="dk1"/>
              </a:buClr>
              <a:buSzPct val="39285"/>
              <a:buFont typeface="Arial"/>
              <a:buNone/>
            </a:pPr>
            <a:r>
              <a:rPr b="1" lang="fi-FI"/>
              <a:t>Website Builder</a:t>
            </a:r>
            <a:r>
              <a:rPr lang="fi-FI"/>
              <a:t>: CMS:n yksinkertaistettu versio, yleensä pienemmille verkkosivustoille. Se mahdollistaa verkkosivuston helpon muokkaamisen ja tarjoaa valmiita malleja, joista voit valita. Se toimii myös webhotellipalvelun tarjoajana. Esimerkkejä: Wix ja Squarespace. </a:t>
            </a:r>
            <a:endParaRPr/>
          </a:p>
          <a:p>
            <a:pPr indent="0" lvl="0" marL="0" rtl="0" algn="l">
              <a:lnSpc>
                <a:spcPct val="90000"/>
              </a:lnSpc>
              <a:spcBef>
                <a:spcPts val="1000"/>
              </a:spcBef>
              <a:spcAft>
                <a:spcPts val="0"/>
              </a:spcAft>
              <a:buClr>
                <a:schemeClr val="dk1"/>
              </a:buClr>
              <a:buSzPct val="39285"/>
              <a:buFont typeface="Arial"/>
              <a:buNone/>
            </a:pPr>
            <a:r>
              <a:t/>
            </a:r>
            <a:endParaRPr/>
          </a:p>
          <a:p>
            <a:pPr indent="0" lvl="0" marL="0" rtl="0" algn="l">
              <a:lnSpc>
                <a:spcPct val="90000"/>
              </a:lnSpc>
              <a:spcBef>
                <a:spcPts val="1000"/>
              </a:spcBef>
              <a:spcAft>
                <a:spcPts val="0"/>
              </a:spcAft>
              <a:buClr>
                <a:schemeClr val="dk1"/>
              </a:buClr>
              <a:buSzPct val="39285"/>
              <a:buFont typeface="Arial"/>
              <a:buNone/>
            </a:pPr>
            <a:r>
              <a:rPr b="1" lang="fi-FI"/>
              <a:t>Teema tai malli: </a:t>
            </a:r>
            <a:r>
              <a:rPr lang="fi-FI"/>
              <a:t>Verkkosivuston rakentajat sisältävät aina valikoiman valmiiksi konfiguroituja malleja, joita voit käyttää ja muokata. Teema keskittyy tiettyyn käyttötarkoitukseen tai liiketoimintaan. esim. portfoliosivustot, blogit, verkkokaupat, ravintolat, konsultit, muusikot jne. </a:t>
            </a:r>
            <a:endParaRPr/>
          </a:p>
          <a:p>
            <a:pPr indent="0" lvl="0" marL="0" rtl="0" algn="l">
              <a:lnSpc>
                <a:spcPct val="90000"/>
              </a:lnSpc>
              <a:spcBef>
                <a:spcPts val="1000"/>
              </a:spcBef>
              <a:spcAft>
                <a:spcPts val="0"/>
              </a:spcAft>
              <a:buClr>
                <a:schemeClr val="dk1"/>
              </a:buClr>
              <a:buSzPct val="39285"/>
              <a:buFont typeface="Arial"/>
              <a:buNone/>
            </a:pPr>
            <a:r>
              <a:t/>
            </a:r>
            <a:endParaRPr/>
          </a:p>
          <a:p>
            <a:pPr indent="0" lvl="0" marL="0" rtl="0" algn="l">
              <a:lnSpc>
                <a:spcPct val="90000"/>
              </a:lnSpc>
              <a:spcBef>
                <a:spcPts val="1000"/>
              </a:spcBef>
              <a:spcAft>
                <a:spcPts val="0"/>
              </a:spcAft>
              <a:buClr>
                <a:schemeClr val="dk1"/>
              </a:buClr>
              <a:buSzPct val="39285"/>
              <a:buFont typeface="Arial"/>
              <a:buNone/>
            </a:pPr>
            <a:r>
              <a:rPr b="1" lang="fi-FI"/>
              <a:t>Sovellukset, laajennukset, widgetit ja lisäosat: </a:t>
            </a:r>
            <a:r>
              <a:rPr lang="fi-FI"/>
              <a:t>nämä ovat lisäominaisuuksia, joita voit lisätä verkkosivustoosi. Esimerkiksi varausjärjestelmä tai online-ajanvarausjärjestelmä.</a:t>
            </a:r>
            <a:endParaRPr/>
          </a:p>
          <a:p>
            <a:pPr indent="0" lvl="0" marL="0" rtl="0" algn="l">
              <a:lnSpc>
                <a:spcPct val="90000"/>
              </a:lnSpc>
              <a:spcBef>
                <a:spcPts val="1000"/>
              </a:spcBef>
              <a:spcAft>
                <a:spcPts val="0"/>
              </a:spcAft>
              <a:buSzPct val="160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Verkkotunnus</a:t>
            </a:r>
            <a:endParaRPr/>
          </a:p>
        </p:txBody>
      </p:sp>
      <p:sp>
        <p:nvSpPr>
          <p:cNvPr id="177" name="Google Shape;177;p34"/>
          <p:cNvSpPr txBox="1"/>
          <p:nvPr/>
        </p:nvSpPr>
        <p:spPr>
          <a:xfrm>
            <a:off x="4258267" y="2455892"/>
            <a:ext cx="2859437"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Calibri"/>
              <a:buNone/>
            </a:pPr>
            <a:r>
              <a:rPr b="0" i="0" lang="fi-FI" sz="2000" u="none" cap="none" strike="noStrike">
                <a:solidFill>
                  <a:schemeClr val="dk1"/>
                </a:solidFill>
                <a:latin typeface="Calibri"/>
                <a:ea typeface="Calibri"/>
                <a:cs typeface="Calibri"/>
                <a:sym typeface="Calibri"/>
              </a:rPr>
              <a:t>https://www.unique.com</a:t>
            </a:r>
            <a:endParaRPr b="0" i="0" sz="1800" u="none" cap="none" strike="noStrike">
              <a:solidFill>
                <a:schemeClr val="dk1"/>
              </a:solidFill>
              <a:latin typeface="Calibri"/>
              <a:ea typeface="Calibri"/>
              <a:cs typeface="Calibri"/>
              <a:sym typeface="Calibri"/>
            </a:endParaRPr>
          </a:p>
        </p:txBody>
      </p:sp>
      <p:sp>
        <p:nvSpPr>
          <p:cNvPr id="178" name="Google Shape;178;p34"/>
          <p:cNvSpPr txBox="1"/>
          <p:nvPr/>
        </p:nvSpPr>
        <p:spPr>
          <a:xfrm>
            <a:off x="2584046" y="3421000"/>
            <a:ext cx="2027472" cy="1077178"/>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0" i="0" lang="fi-FI" sz="1600" u="none" cap="none" strike="noStrike">
                <a:solidFill>
                  <a:schemeClr val="dk1"/>
                </a:solidFill>
                <a:latin typeface="Arial"/>
                <a:ea typeface="Arial"/>
                <a:cs typeface="Arial"/>
                <a:sym typeface="Arial"/>
              </a:rPr>
              <a:t>Turvallinen siirtoprotokolla asiakkaan ja palvelimen välillä</a:t>
            </a:r>
            <a:endParaRPr b="0" i="0" sz="2800" u="none" cap="none" strike="noStrike">
              <a:solidFill>
                <a:schemeClr val="dk1"/>
              </a:solidFill>
              <a:latin typeface="Arial"/>
              <a:ea typeface="Arial"/>
              <a:cs typeface="Arial"/>
              <a:sym typeface="Arial"/>
            </a:endParaRPr>
          </a:p>
        </p:txBody>
      </p:sp>
      <p:sp>
        <p:nvSpPr>
          <p:cNvPr id="179" name="Google Shape;179;p34"/>
          <p:cNvSpPr txBox="1"/>
          <p:nvPr/>
        </p:nvSpPr>
        <p:spPr>
          <a:xfrm>
            <a:off x="4697545" y="4355936"/>
            <a:ext cx="2079828" cy="1323399"/>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0" i="0" lang="fi-FI" sz="1600" u="none" cap="none" strike="noStrike">
                <a:solidFill>
                  <a:schemeClr val="dk1"/>
                </a:solidFill>
                <a:latin typeface="Arial"/>
                <a:ea typeface="Arial"/>
                <a:cs typeface="Arial"/>
                <a:sym typeface="Arial"/>
              </a:rPr>
              <a:t>Subdomain määrittää sivuston osan, jossa nykyiset verkkosivut sijaitsevat.</a:t>
            </a:r>
            <a:endParaRPr b="0" i="0" sz="2800" u="none" cap="none" strike="noStrike">
              <a:solidFill>
                <a:schemeClr val="dk1"/>
              </a:solidFill>
              <a:latin typeface="Arial"/>
              <a:ea typeface="Arial"/>
              <a:cs typeface="Arial"/>
              <a:sym typeface="Arial"/>
            </a:endParaRPr>
          </a:p>
        </p:txBody>
      </p:sp>
      <p:sp>
        <p:nvSpPr>
          <p:cNvPr id="180" name="Google Shape;180;p34"/>
          <p:cNvSpPr txBox="1"/>
          <p:nvPr/>
        </p:nvSpPr>
        <p:spPr>
          <a:xfrm>
            <a:off x="5903306" y="3650787"/>
            <a:ext cx="2027472" cy="584735"/>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0" i="0" lang="fi-FI" sz="1600" u="none" cap="none" strike="noStrike">
                <a:solidFill>
                  <a:schemeClr val="dk1"/>
                </a:solidFill>
                <a:latin typeface="Arial"/>
                <a:ea typeface="Arial"/>
                <a:cs typeface="Arial"/>
                <a:sym typeface="Arial"/>
              </a:rPr>
              <a:t>Yksilöllinen verkkotunnuksesi</a:t>
            </a:r>
            <a:endParaRPr b="0" i="0" sz="2800" u="none" cap="none" strike="noStrike">
              <a:solidFill>
                <a:schemeClr val="dk1"/>
              </a:solidFill>
              <a:latin typeface="Arial"/>
              <a:ea typeface="Arial"/>
              <a:cs typeface="Arial"/>
              <a:sym typeface="Arial"/>
            </a:endParaRPr>
          </a:p>
        </p:txBody>
      </p:sp>
      <p:sp>
        <p:nvSpPr>
          <p:cNvPr id="181" name="Google Shape;181;p34"/>
          <p:cNvSpPr txBox="1"/>
          <p:nvPr/>
        </p:nvSpPr>
        <p:spPr>
          <a:xfrm>
            <a:off x="8097835" y="3902927"/>
            <a:ext cx="2172438" cy="1569620"/>
          </a:xfrm>
          <a:prstGeom prst="rect">
            <a:avLst/>
          </a:prstGeom>
          <a:no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0" i="0" lang="fi-FI" sz="1600" u="none" cap="none" strike="noStrike">
                <a:solidFill>
                  <a:schemeClr val="dk1"/>
                </a:solidFill>
                <a:latin typeface="Arial"/>
                <a:ea typeface="Arial"/>
                <a:cs typeface="Arial"/>
                <a:sym typeface="Arial"/>
              </a:rPr>
              <a:t>Verkkotunnuksesi laajennus, joka ilmaisee sivustosi aihealueen. Kutsutaan myös nimellä Top Level Domain = TLD.</a:t>
            </a:r>
            <a:endParaRPr b="0" i="0" sz="2800" u="none" cap="none" strike="noStrike">
              <a:solidFill>
                <a:schemeClr val="dk1"/>
              </a:solidFill>
              <a:latin typeface="Arial"/>
              <a:ea typeface="Arial"/>
              <a:cs typeface="Arial"/>
              <a:sym typeface="Arial"/>
            </a:endParaRPr>
          </a:p>
        </p:txBody>
      </p:sp>
      <p:sp>
        <p:nvSpPr>
          <p:cNvPr id="182" name="Google Shape;182;p34"/>
          <p:cNvSpPr/>
          <p:nvPr/>
        </p:nvSpPr>
        <p:spPr>
          <a:xfrm rot="-5400000">
            <a:off x="4491157" y="2524053"/>
            <a:ext cx="288572" cy="697586"/>
          </a:xfrm>
          <a:prstGeom prst="leftBrace">
            <a:avLst>
              <a:gd fmla="val 8333" name="adj1"/>
              <a:gd fmla="val 50000" name="adj2"/>
            </a:avLst>
          </a:prstGeom>
          <a:noFill/>
          <a:ln cap="flat" cmpd="sng" w="127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83" name="Google Shape;183;p34"/>
          <p:cNvSpPr/>
          <p:nvPr/>
        </p:nvSpPr>
        <p:spPr>
          <a:xfrm rot="-5400000">
            <a:off x="5249349" y="2569448"/>
            <a:ext cx="288571" cy="620012"/>
          </a:xfrm>
          <a:prstGeom prst="leftBrace">
            <a:avLst>
              <a:gd fmla="val 8333" name="adj1"/>
              <a:gd fmla="val 50000" name="adj2"/>
            </a:avLst>
          </a:prstGeom>
          <a:noFill/>
          <a:ln cap="flat" cmpd="sng" w="127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84" name="Google Shape;184;p34"/>
          <p:cNvSpPr/>
          <p:nvPr/>
        </p:nvSpPr>
        <p:spPr>
          <a:xfrm rot="-5400000">
            <a:off x="6621743" y="2654557"/>
            <a:ext cx="266421" cy="458728"/>
          </a:xfrm>
          <a:prstGeom prst="leftBrace">
            <a:avLst>
              <a:gd fmla="val 8333" name="adj1"/>
              <a:gd fmla="val 50000" name="adj2"/>
            </a:avLst>
          </a:prstGeom>
          <a:noFill/>
          <a:ln cap="flat" cmpd="sng" w="127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85" name="Google Shape;185;p34"/>
          <p:cNvSpPr/>
          <p:nvPr/>
        </p:nvSpPr>
        <p:spPr>
          <a:xfrm rot="-5400000">
            <a:off x="5973070" y="2492947"/>
            <a:ext cx="300949" cy="772171"/>
          </a:xfrm>
          <a:prstGeom prst="leftBrace">
            <a:avLst>
              <a:gd fmla="val 8333" name="adj1"/>
              <a:gd fmla="val 50000" name="adj2"/>
            </a:avLst>
          </a:prstGeom>
          <a:noFill/>
          <a:ln cap="flat" cmpd="sng" w="127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cxnSp>
        <p:nvCxnSpPr>
          <p:cNvPr id="186" name="Google Shape;186;p34"/>
          <p:cNvCxnSpPr>
            <a:stCxn id="182" idx="1"/>
            <a:endCxn id="178" idx="0"/>
          </p:cNvCxnSpPr>
          <p:nvPr/>
        </p:nvCxnSpPr>
        <p:spPr>
          <a:xfrm flipH="1">
            <a:off x="3597743" y="3017132"/>
            <a:ext cx="1037700" cy="403800"/>
          </a:xfrm>
          <a:prstGeom prst="straightConnector1">
            <a:avLst/>
          </a:prstGeom>
          <a:noFill/>
          <a:ln cap="flat" cmpd="sng" w="9525">
            <a:solidFill>
              <a:srgbClr val="0070C0"/>
            </a:solidFill>
            <a:prstDash val="solid"/>
            <a:miter lim="800000"/>
            <a:headEnd len="sm" w="sm" type="none"/>
            <a:tailEnd len="sm" w="sm" type="none"/>
          </a:ln>
        </p:spPr>
      </p:cxnSp>
      <p:cxnSp>
        <p:nvCxnSpPr>
          <p:cNvPr id="187" name="Google Shape;187;p34"/>
          <p:cNvCxnSpPr>
            <a:stCxn id="183" idx="1"/>
            <a:endCxn id="179" idx="0"/>
          </p:cNvCxnSpPr>
          <p:nvPr/>
        </p:nvCxnSpPr>
        <p:spPr>
          <a:xfrm>
            <a:off x="5393635" y="3023740"/>
            <a:ext cx="343800" cy="1332300"/>
          </a:xfrm>
          <a:prstGeom prst="straightConnector1">
            <a:avLst/>
          </a:prstGeom>
          <a:noFill/>
          <a:ln cap="flat" cmpd="sng" w="12700">
            <a:solidFill>
              <a:srgbClr val="0070C0"/>
            </a:solidFill>
            <a:prstDash val="solid"/>
            <a:miter lim="800000"/>
            <a:headEnd len="sm" w="sm" type="none"/>
            <a:tailEnd len="sm" w="sm" type="none"/>
          </a:ln>
        </p:spPr>
      </p:cxnSp>
      <p:cxnSp>
        <p:nvCxnSpPr>
          <p:cNvPr id="188" name="Google Shape;188;p34"/>
          <p:cNvCxnSpPr>
            <a:stCxn id="185" idx="1"/>
            <a:endCxn id="180" idx="0"/>
          </p:cNvCxnSpPr>
          <p:nvPr/>
        </p:nvCxnSpPr>
        <p:spPr>
          <a:xfrm>
            <a:off x="6123544" y="3029507"/>
            <a:ext cx="793500" cy="621300"/>
          </a:xfrm>
          <a:prstGeom prst="straightConnector1">
            <a:avLst/>
          </a:prstGeom>
          <a:noFill/>
          <a:ln cap="flat" cmpd="sng" w="12700">
            <a:solidFill>
              <a:srgbClr val="0070C0"/>
            </a:solidFill>
            <a:prstDash val="solid"/>
            <a:miter lim="800000"/>
            <a:headEnd len="sm" w="sm" type="none"/>
            <a:tailEnd len="sm" w="sm" type="none"/>
          </a:ln>
        </p:spPr>
      </p:cxnSp>
      <p:cxnSp>
        <p:nvCxnSpPr>
          <p:cNvPr id="189" name="Google Shape;189;p34"/>
          <p:cNvCxnSpPr>
            <a:stCxn id="184" idx="1"/>
            <a:endCxn id="181" idx="0"/>
          </p:cNvCxnSpPr>
          <p:nvPr/>
        </p:nvCxnSpPr>
        <p:spPr>
          <a:xfrm>
            <a:off x="6754954" y="3017132"/>
            <a:ext cx="2429100" cy="885900"/>
          </a:xfrm>
          <a:prstGeom prst="straightConnector1">
            <a:avLst/>
          </a:prstGeom>
          <a:noFill/>
          <a:ln cap="flat" cmpd="sng" w="12700">
            <a:solidFill>
              <a:srgbClr val="0070C0"/>
            </a:solidFill>
            <a:prstDash val="solid"/>
            <a:miter lim="800000"/>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5"/>
          <p:cNvSpPr/>
          <p:nvPr/>
        </p:nvSpPr>
        <p:spPr>
          <a:xfrm>
            <a:off x="667861" y="1717677"/>
            <a:ext cx="11188095" cy="2111440"/>
          </a:xfrm>
          <a:prstGeom prst="rect">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5" name="Google Shape;195;p35"/>
          <p:cNvSpPr/>
          <p:nvPr/>
        </p:nvSpPr>
        <p:spPr>
          <a:xfrm>
            <a:off x="667861" y="3822384"/>
            <a:ext cx="11188095" cy="2121303"/>
          </a:xfrm>
          <a:prstGeom prst="rect">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pic>
        <p:nvPicPr>
          <p:cNvPr id="196" name="Google Shape;196;p35"/>
          <p:cNvPicPr preferRelativeResize="0"/>
          <p:nvPr/>
        </p:nvPicPr>
        <p:blipFill rotWithShape="1">
          <a:blip r:embed="rId3">
            <a:alphaModFix/>
          </a:blip>
          <a:srcRect b="0" l="0" r="0" t="0"/>
          <a:stretch/>
        </p:blipFill>
        <p:spPr>
          <a:xfrm>
            <a:off x="869558" y="1682554"/>
            <a:ext cx="1905000" cy="1905000"/>
          </a:xfrm>
          <a:prstGeom prst="rect">
            <a:avLst/>
          </a:prstGeom>
          <a:noFill/>
          <a:ln>
            <a:noFill/>
          </a:ln>
        </p:spPr>
      </p:pic>
      <p:cxnSp>
        <p:nvCxnSpPr>
          <p:cNvPr id="197" name="Google Shape;197;p35"/>
          <p:cNvCxnSpPr/>
          <p:nvPr/>
        </p:nvCxnSpPr>
        <p:spPr>
          <a:xfrm>
            <a:off x="2945231" y="2635054"/>
            <a:ext cx="7050966" cy="0"/>
          </a:xfrm>
          <a:prstGeom prst="straightConnector1">
            <a:avLst/>
          </a:prstGeom>
          <a:noFill/>
          <a:ln cap="flat" cmpd="sng" w="12700">
            <a:solidFill>
              <a:schemeClr val="dk1"/>
            </a:solidFill>
            <a:prstDash val="solid"/>
            <a:miter lim="800000"/>
            <a:headEnd len="sm" w="sm" type="none"/>
            <a:tailEnd len="med" w="med" type="triangle"/>
          </a:ln>
        </p:spPr>
      </p:cxnSp>
      <p:cxnSp>
        <p:nvCxnSpPr>
          <p:cNvPr id="198" name="Google Shape;198;p35"/>
          <p:cNvCxnSpPr/>
          <p:nvPr/>
        </p:nvCxnSpPr>
        <p:spPr>
          <a:xfrm>
            <a:off x="3127950" y="4685598"/>
            <a:ext cx="7201667" cy="0"/>
          </a:xfrm>
          <a:prstGeom prst="straightConnector1">
            <a:avLst/>
          </a:prstGeom>
          <a:noFill/>
          <a:ln cap="flat" cmpd="sng" w="12700">
            <a:solidFill>
              <a:schemeClr val="dk1"/>
            </a:solidFill>
            <a:prstDash val="solid"/>
            <a:miter lim="800000"/>
            <a:headEnd len="sm" w="sm" type="none"/>
            <a:tailEnd len="med" w="med" type="triangle"/>
          </a:ln>
        </p:spPr>
      </p:cxnSp>
      <p:sp>
        <p:nvSpPr>
          <p:cNvPr id="199" name="Google Shape;199;p35"/>
          <p:cNvSpPr txBox="1"/>
          <p:nvPr>
            <p:ph type="title"/>
          </p:nvPr>
        </p:nvSpPr>
        <p:spPr>
          <a:xfrm>
            <a:off x="667861" y="390318"/>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fi-FI" sz="4000"/>
              <a:t>Siirtoprotokolla </a:t>
            </a:r>
            <a:r>
              <a:rPr b="0" lang="fi-FI" sz="2000"/>
              <a:t>https://www.unique.com</a:t>
            </a:r>
            <a:br>
              <a:rPr lang="fi-FI" sz="3200"/>
            </a:br>
            <a:endParaRPr/>
          </a:p>
        </p:txBody>
      </p:sp>
      <p:sp>
        <p:nvSpPr>
          <p:cNvPr id="200" name="Google Shape;200;p35"/>
          <p:cNvSpPr txBox="1"/>
          <p:nvPr>
            <p:ph idx="1" type="body"/>
          </p:nvPr>
        </p:nvSpPr>
        <p:spPr>
          <a:xfrm>
            <a:off x="670969" y="1315735"/>
            <a:ext cx="10983384" cy="628989"/>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chemeClr val="dk1"/>
              </a:buClr>
              <a:buSzPts val="2000"/>
              <a:buNone/>
            </a:pPr>
            <a:r>
              <a:rPr lang="fi-FI" sz="1900"/>
              <a:t>Jos haluat turvallisen tiedonsiirron verkkosivustollesi, valitse webhost, joka tarjoaa </a:t>
            </a:r>
            <a:r>
              <a:rPr b="1" lang="fi-FI" sz="1900"/>
              <a:t>SLL-sertifikaatin. </a:t>
            </a:r>
            <a:endParaRPr sz="1900"/>
          </a:p>
        </p:txBody>
      </p:sp>
      <p:pic>
        <p:nvPicPr>
          <p:cNvPr id="201" name="Google Shape;201;p35"/>
          <p:cNvPicPr preferRelativeResize="0"/>
          <p:nvPr/>
        </p:nvPicPr>
        <p:blipFill rotWithShape="1">
          <a:blip r:embed="rId4">
            <a:alphaModFix/>
          </a:blip>
          <a:srcRect b="0" l="0" r="0" t="0"/>
          <a:stretch/>
        </p:blipFill>
        <p:spPr>
          <a:xfrm>
            <a:off x="819514" y="3938833"/>
            <a:ext cx="2125717" cy="1500867"/>
          </a:xfrm>
          <a:prstGeom prst="rect">
            <a:avLst/>
          </a:prstGeom>
          <a:noFill/>
          <a:ln>
            <a:noFill/>
          </a:ln>
        </p:spPr>
      </p:pic>
      <p:sp>
        <p:nvSpPr>
          <p:cNvPr id="202" name="Google Shape;202;p35"/>
          <p:cNvSpPr txBox="1"/>
          <p:nvPr/>
        </p:nvSpPr>
        <p:spPr>
          <a:xfrm>
            <a:off x="5047245" y="1836634"/>
            <a:ext cx="1496714" cy="369291"/>
          </a:xfrm>
          <a:prstGeom prst="rect">
            <a:avLst/>
          </a:prstGeom>
          <a:solidFill>
            <a:srgbClr val="FFC000"/>
          </a:solidFill>
          <a:ln cap="flat" cmpd="sng" w="952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HTTP:n käyttäminen</a:t>
            </a:r>
            <a:endParaRPr b="0" i="0" sz="1800" u="none" cap="none" strike="noStrike">
              <a:solidFill>
                <a:schemeClr val="dk1"/>
              </a:solidFill>
              <a:latin typeface="Arial"/>
              <a:ea typeface="Arial"/>
              <a:cs typeface="Arial"/>
              <a:sym typeface="Arial"/>
            </a:endParaRPr>
          </a:p>
        </p:txBody>
      </p:sp>
      <p:sp>
        <p:nvSpPr>
          <p:cNvPr id="203" name="Google Shape;203;p35"/>
          <p:cNvSpPr txBox="1"/>
          <p:nvPr/>
        </p:nvSpPr>
        <p:spPr>
          <a:xfrm>
            <a:off x="2311560" y="3466410"/>
            <a:ext cx="4939652" cy="30773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0" i="0" lang="fi-FI" sz="1400" u="sng" cap="none" strike="noStrike">
                <a:solidFill>
                  <a:schemeClr val="dk1"/>
                </a:solidFill>
                <a:latin typeface="Arial"/>
                <a:ea typeface="Arial"/>
                <a:cs typeface="Arial"/>
                <a:sym typeface="Arial"/>
                <a:hlinkClick r:id="rId5">
                  <a:extLst>
                    <a:ext uri="{A12FA001-AC4F-418D-AE19-62706E023703}">
                      <ahyp:hlinkClr val="tx"/>
                    </a:ext>
                  </a:extLst>
                </a:hlinkClick>
              </a:rPr>
              <a:t>http://www.unique.com </a:t>
            </a:r>
            <a:r>
              <a:rPr b="0" i="0" lang="fi-FI" sz="1400" u="none" cap="none" strike="noStrike">
                <a:solidFill>
                  <a:schemeClr val="dk1"/>
                </a:solidFill>
                <a:latin typeface="Arial"/>
                <a:ea typeface="Arial"/>
                <a:cs typeface="Arial"/>
                <a:sym typeface="Arial"/>
              </a:rPr>
              <a:t>Salasana: qwerty987</a:t>
            </a:r>
            <a:endParaRPr b="0" i="0" sz="2000" u="none" cap="none" strike="noStrike">
              <a:solidFill>
                <a:schemeClr val="dk1"/>
              </a:solidFill>
              <a:latin typeface="Arial"/>
              <a:ea typeface="Arial"/>
              <a:cs typeface="Arial"/>
              <a:sym typeface="Arial"/>
            </a:endParaRPr>
          </a:p>
        </p:txBody>
      </p:sp>
      <p:pic>
        <p:nvPicPr>
          <p:cNvPr id="204" name="Google Shape;204;p35"/>
          <p:cNvPicPr preferRelativeResize="0"/>
          <p:nvPr/>
        </p:nvPicPr>
        <p:blipFill rotWithShape="1">
          <a:blip r:embed="rId6">
            <a:alphaModFix/>
          </a:blip>
          <a:srcRect b="0" l="0" r="0" t="0"/>
          <a:stretch/>
        </p:blipFill>
        <p:spPr>
          <a:xfrm>
            <a:off x="7513740" y="1883382"/>
            <a:ext cx="1285875" cy="890588"/>
          </a:xfrm>
          <a:prstGeom prst="rect">
            <a:avLst/>
          </a:prstGeom>
          <a:noFill/>
          <a:ln>
            <a:noFill/>
          </a:ln>
        </p:spPr>
      </p:pic>
      <p:sp>
        <p:nvSpPr>
          <p:cNvPr id="205" name="Google Shape;205;p35"/>
          <p:cNvSpPr txBox="1"/>
          <p:nvPr/>
        </p:nvSpPr>
        <p:spPr>
          <a:xfrm>
            <a:off x="7251212" y="2836427"/>
            <a:ext cx="2242500" cy="954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0" i="0" lang="fi-FI" sz="1400" u="none" cap="none" strike="noStrike">
                <a:solidFill>
                  <a:schemeClr val="dk1"/>
                </a:solidFill>
                <a:latin typeface="Arial"/>
                <a:ea typeface="Arial"/>
                <a:cs typeface="Arial"/>
                <a:sym typeface="Arial"/>
              </a:rPr>
              <a:t>HTTP </a:t>
            </a:r>
            <a:r>
              <a:rPr b="1" i="0" lang="fi-FI" sz="1400" u="sng" cap="none" strike="noStrike">
                <a:solidFill>
                  <a:schemeClr val="dk1"/>
                </a:solidFill>
                <a:latin typeface="Arial"/>
                <a:ea typeface="Arial"/>
                <a:cs typeface="Arial"/>
                <a:sym typeface="Arial"/>
              </a:rPr>
              <a:t>ei </a:t>
            </a:r>
            <a:r>
              <a:rPr lang="fi-FI">
                <a:solidFill>
                  <a:schemeClr val="dk1"/>
                </a:solidFill>
              </a:rPr>
              <a:t>sisällä salasana</a:t>
            </a:r>
            <a:r>
              <a:rPr b="0" i="0" lang="fi-FI" sz="1400" u="none" cap="none" strike="noStrike">
                <a:solidFill>
                  <a:schemeClr val="dk1"/>
                </a:solidFill>
                <a:latin typeface="Arial"/>
                <a:ea typeface="Arial"/>
                <a:cs typeface="Arial"/>
                <a:sym typeface="Arial"/>
              </a:rPr>
              <a:t>salau</a:t>
            </a:r>
            <a:r>
              <a:rPr lang="fi-FI">
                <a:solidFill>
                  <a:schemeClr val="dk1"/>
                </a:solidFill>
              </a:rPr>
              <a:t>sta,</a:t>
            </a:r>
            <a:r>
              <a:rPr b="0" i="0" lang="fi-FI" sz="1400" u="none" cap="none" strike="noStrike">
                <a:solidFill>
                  <a:schemeClr val="dk1"/>
                </a:solidFill>
                <a:latin typeface="Arial"/>
                <a:ea typeface="Arial"/>
                <a:cs typeface="Arial"/>
                <a:sym typeface="Arial"/>
              </a:rPr>
              <a:t> joten hakkeri </a:t>
            </a:r>
            <a:r>
              <a:rPr b="1" i="0" lang="fi-FI" sz="1400" u="sng" cap="none" strike="noStrike">
                <a:solidFill>
                  <a:schemeClr val="dk1"/>
                </a:solidFill>
                <a:latin typeface="Arial"/>
                <a:ea typeface="Arial"/>
                <a:cs typeface="Arial"/>
                <a:sym typeface="Arial"/>
              </a:rPr>
              <a:t>voi </a:t>
            </a:r>
            <a:r>
              <a:rPr b="0" i="0" lang="fi-FI" sz="1400" u="none" cap="none" strike="noStrike">
                <a:solidFill>
                  <a:schemeClr val="dk1"/>
                </a:solidFill>
                <a:latin typeface="Arial"/>
                <a:ea typeface="Arial"/>
                <a:cs typeface="Arial"/>
                <a:sym typeface="Arial"/>
              </a:rPr>
              <a:t>nähdä salasanasi </a:t>
            </a:r>
            <a:r>
              <a:rPr b="0" i="1" lang="fi-FI" sz="1400" u="none" cap="none" strike="noStrike">
                <a:solidFill>
                  <a:schemeClr val="dk1"/>
                </a:solidFill>
                <a:latin typeface="Arial"/>
                <a:ea typeface="Arial"/>
                <a:cs typeface="Arial"/>
                <a:sym typeface="Arial"/>
              </a:rPr>
              <a:t>qwerty987</a:t>
            </a:r>
            <a:endParaRPr b="0" i="1" sz="2000" u="none" cap="none" strike="noStrike">
              <a:solidFill>
                <a:schemeClr val="dk1"/>
              </a:solidFill>
              <a:latin typeface="Arial"/>
              <a:ea typeface="Arial"/>
              <a:cs typeface="Arial"/>
              <a:sym typeface="Arial"/>
            </a:endParaRPr>
          </a:p>
        </p:txBody>
      </p:sp>
      <p:sp>
        <p:nvSpPr>
          <p:cNvPr id="206" name="Google Shape;206;p35"/>
          <p:cNvSpPr txBox="1"/>
          <p:nvPr/>
        </p:nvSpPr>
        <p:spPr>
          <a:xfrm>
            <a:off x="4986330" y="3938833"/>
            <a:ext cx="1669951" cy="369291"/>
          </a:xfrm>
          <a:prstGeom prst="rect">
            <a:avLst/>
          </a:prstGeom>
          <a:solidFill>
            <a:srgbClr val="FFC000"/>
          </a:solidFill>
          <a:ln cap="flat" cmpd="sng" w="952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HTTPS:n käyttäminen</a:t>
            </a:r>
            <a:endParaRPr b="0" i="0" sz="1800" u="none" cap="none" strike="noStrike">
              <a:solidFill>
                <a:schemeClr val="dk1"/>
              </a:solidFill>
              <a:latin typeface="Arial"/>
              <a:ea typeface="Arial"/>
              <a:cs typeface="Arial"/>
              <a:sym typeface="Arial"/>
            </a:endParaRPr>
          </a:p>
        </p:txBody>
      </p:sp>
      <p:pic>
        <p:nvPicPr>
          <p:cNvPr id="207" name="Google Shape;207;p35"/>
          <p:cNvPicPr preferRelativeResize="0"/>
          <p:nvPr/>
        </p:nvPicPr>
        <p:blipFill rotWithShape="1">
          <a:blip r:embed="rId6">
            <a:alphaModFix/>
          </a:blip>
          <a:srcRect b="0" l="0" r="0" t="0"/>
          <a:stretch/>
        </p:blipFill>
        <p:spPr>
          <a:xfrm>
            <a:off x="7850012" y="4123499"/>
            <a:ext cx="1285875" cy="890588"/>
          </a:xfrm>
          <a:prstGeom prst="rect">
            <a:avLst/>
          </a:prstGeom>
          <a:noFill/>
          <a:ln>
            <a:noFill/>
          </a:ln>
        </p:spPr>
      </p:pic>
      <p:sp>
        <p:nvSpPr>
          <p:cNvPr id="208" name="Google Shape;208;p35"/>
          <p:cNvSpPr txBox="1"/>
          <p:nvPr/>
        </p:nvSpPr>
        <p:spPr>
          <a:xfrm>
            <a:off x="7513740" y="5037261"/>
            <a:ext cx="2242500" cy="954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0" i="0" lang="fi-FI" sz="1400" u="none" cap="none" strike="noStrike">
                <a:solidFill>
                  <a:schemeClr val="dk1"/>
                </a:solidFill>
                <a:latin typeface="Arial"/>
                <a:ea typeface="Arial"/>
                <a:cs typeface="Arial"/>
                <a:sym typeface="Arial"/>
              </a:rPr>
              <a:t>HTTPS:ssä on salasanojen salaus, joten hakkeri </a:t>
            </a:r>
            <a:r>
              <a:rPr b="1" i="0" lang="fi-FI" sz="1400" u="sng" cap="none" strike="noStrike">
                <a:solidFill>
                  <a:schemeClr val="dk1"/>
                </a:solidFill>
                <a:latin typeface="Arial"/>
                <a:ea typeface="Arial"/>
                <a:cs typeface="Arial"/>
                <a:sym typeface="Arial"/>
              </a:rPr>
              <a:t>ei </a:t>
            </a:r>
            <a:r>
              <a:rPr b="0" i="0" lang="fi-FI" sz="1400" u="none" cap="none" strike="noStrike">
                <a:solidFill>
                  <a:schemeClr val="dk1"/>
                </a:solidFill>
                <a:latin typeface="Arial"/>
                <a:ea typeface="Arial"/>
                <a:cs typeface="Arial"/>
                <a:sym typeface="Arial"/>
              </a:rPr>
              <a:t>näe salasanaasi </a:t>
            </a:r>
            <a:r>
              <a:rPr b="0" i="1" lang="fi-FI" sz="1400" u="none" cap="none" strike="noStrike">
                <a:solidFill>
                  <a:schemeClr val="dk1"/>
                </a:solidFill>
                <a:latin typeface="Arial"/>
                <a:ea typeface="Arial"/>
                <a:cs typeface="Arial"/>
                <a:sym typeface="Arial"/>
              </a:rPr>
              <a:t>qwerty987.</a:t>
            </a:r>
            <a:endParaRPr b="0" i="1" sz="2000" u="none" cap="none" strike="noStrike">
              <a:solidFill>
                <a:schemeClr val="dk1"/>
              </a:solidFill>
              <a:latin typeface="Arial"/>
              <a:ea typeface="Arial"/>
              <a:cs typeface="Arial"/>
              <a:sym typeface="Arial"/>
            </a:endParaRPr>
          </a:p>
        </p:txBody>
      </p:sp>
      <p:sp>
        <p:nvSpPr>
          <p:cNvPr id="209" name="Google Shape;209;p35"/>
          <p:cNvSpPr txBox="1"/>
          <p:nvPr/>
        </p:nvSpPr>
        <p:spPr>
          <a:xfrm>
            <a:off x="2514741" y="5637071"/>
            <a:ext cx="4939652" cy="30773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0" i="0" lang="fi-FI" sz="1400" u="sng" cap="none" strike="noStrike">
                <a:solidFill>
                  <a:schemeClr val="dk1"/>
                </a:solidFill>
                <a:latin typeface="Arial"/>
                <a:ea typeface="Arial"/>
                <a:cs typeface="Arial"/>
                <a:sym typeface="Arial"/>
                <a:hlinkClick r:id="rId7">
                  <a:extLst>
                    <a:ext uri="{A12FA001-AC4F-418D-AE19-62706E023703}">
                      <ahyp:hlinkClr val="tx"/>
                    </a:ext>
                  </a:extLst>
                </a:hlinkClick>
              </a:rPr>
              <a:t>https://www.unique.com </a:t>
            </a:r>
            <a:r>
              <a:rPr b="0" i="0" lang="fi-FI" sz="1400" u="none" cap="none" strike="noStrike">
                <a:solidFill>
                  <a:schemeClr val="dk1"/>
                </a:solidFill>
                <a:latin typeface="Arial"/>
                <a:ea typeface="Arial"/>
                <a:cs typeface="Arial"/>
                <a:sym typeface="Arial"/>
              </a:rPr>
              <a:t>Salasana: qwerty987</a:t>
            </a:r>
            <a:endParaRPr b="0" i="0" sz="2000" u="none" cap="none" strike="noStrike">
              <a:solidFill>
                <a:schemeClr val="dk1"/>
              </a:solidFill>
              <a:latin typeface="Arial"/>
              <a:ea typeface="Arial"/>
              <a:cs typeface="Arial"/>
              <a:sym typeface="Arial"/>
            </a:endParaRPr>
          </a:p>
        </p:txBody>
      </p:sp>
      <p:pic>
        <p:nvPicPr>
          <p:cNvPr id="210" name="Google Shape;210;p35"/>
          <p:cNvPicPr preferRelativeResize="0"/>
          <p:nvPr/>
        </p:nvPicPr>
        <p:blipFill rotWithShape="1">
          <a:blip r:embed="rId8">
            <a:alphaModFix/>
          </a:blip>
          <a:srcRect b="0" l="0" r="0" t="0"/>
          <a:stretch/>
        </p:blipFill>
        <p:spPr>
          <a:xfrm>
            <a:off x="10048875" y="1767595"/>
            <a:ext cx="2143125" cy="2143125"/>
          </a:xfrm>
          <a:prstGeom prst="rect">
            <a:avLst/>
          </a:prstGeom>
          <a:noFill/>
          <a:ln>
            <a:noFill/>
          </a:ln>
        </p:spPr>
      </p:pic>
      <p:pic>
        <p:nvPicPr>
          <p:cNvPr id="211" name="Google Shape;211;p35"/>
          <p:cNvPicPr preferRelativeResize="0"/>
          <p:nvPr/>
        </p:nvPicPr>
        <p:blipFill rotWithShape="1">
          <a:blip r:embed="rId9">
            <a:alphaModFix/>
          </a:blip>
          <a:srcRect b="0" l="0" r="0" t="0"/>
          <a:stretch/>
        </p:blipFill>
        <p:spPr>
          <a:xfrm>
            <a:off x="10562354" y="4294451"/>
            <a:ext cx="943586" cy="943586"/>
          </a:xfrm>
          <a:prstGeom prst="rect">
            <a:avLst/>
          </a:prstGeom>
          <a:noFill/>
          <a:ln>
            <a:noFill/>
          </a:ln>
        </p:spPr>
      </p:pic>
      <p:cxnSp>
        <p:nvCxnSpPr>
          <p:cNvPr id="212" name="Google Shape;212;p35"/>
          <p:cNvCxnSpPr/>
          <p:nvPr/>
        </p:nvCxnSpPr>
        <p:spPr>
          <a:xfrm flipH="1">
            <a:off x="7850012" y="4016011"/>
            <a:ext cx="1285875" cy="998076"/>
          </a:xfrm>
          <a:prstGeom prst="straightConnector1">
            <a:avLst/>
          </a:prstGeom>
          <a:noFill/>
          <a:ln cap="flat" cmpd="sng" w="76200">
            <a:solidFill>
              <a:srgbClr val="FF0000"/>
            </a:solidFill>
            <a:prstDash val="solid"/>
            <a:miter lim="800000"/>
            <a:headEnd len="sm" w="sm" type="none"/>
            <a:tailEnd len="sm" w="sm" type="none"/>
          </a:ln>
        </p:spPr>
      </p:cxnSp>
      <p:cxnSp>
        <p:nvCxnSpPr>
          <p:cNvPr id="213" name="Google Shape;213;p35"/>
          <p:cNvCxnSpPr/>
          <p:nvPr/>
        </p:nvCxnSpPr>
        <p:spPr>
          <a:xfrm>
            <a:off x="7850012" y="4004638"/>
            <a:ext cx="1285875" cy="1009449"/>
          </a:xfrm>
          <a:prstGeom prst="straightConnector1">
            <a:avLst/>
          </a:prstGeom>
          <a:noFill/>
          <a:ln cap="flat" cmpd="sng" w="76200">
            <a:solidFill>
              <a:srgbClr val="FF0000"/>
            </a:solidFill>
            <a:prstDash val="solid"/>
            <a:miter lim="800000"/>
            <a:headEnd len="sm" w="sm" type="none"/>
            <a:tailEnd len="sm" w="sm" type="none"/>
          </a:ln>
        </p:spPr>
      </p:cxnSp>
      <p:sp>
        <p:nvSpPr>
          <p:cNvPr id="214" name="Google Shape;214;p35"/>
          <p:cNvSpPr/>
          <p:nvPr/>
        </p:nvSpPr>
        <p:spPr>
          <a:xfrm>
            <a:off x="3349956" y="4629440"/>
            <a:ext cx="985668" cy="985668"/>
          </a:xfrm>
          <a:prstGeom prst="star10">
            <a:avLst>
              <a:gd fmla="val 42533" name="adj"/>
              <a:gd fmla="val 105146" name="hf"/>
            </a:avLst>
          </a:prstGeom>
          <a:solidFill>
            <a:srgbClr val="FFC000"/>
          </a:solidFill>
          <a:ln cap="flat" cmpd="sng" w="9525">
            <a:solidFill>
              <a:srgbClr val="FF0000"/>
            </a:solidFill>
            <a:prstDash val="solid"/>
            <a:miter lim="800000"/>
            <a:headEnd len="sm" w="sm" type="none"/>
            <a:tailEnd len="sm" w="sm" type="none"/>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1400"/>
              <a:buFont typeface="Arial"/>
              <a:buNone/>
            </a:pPr>
            <a:r>
              <a:rPr b="1" i="0" lang="fi-FI" sz="1100" u="none" cap="none" strike="noStrike">
                <a:solidFill>
                  <a:schemeClr val="dk1"/>
                </a:solidFill>
                <a:latin typeface="Arial"/>
                <a:ea typeface="Arial"/>
                <a:cs typeface="Arial"/>
                <a:sym typeface="Arial"/>
              </a:rPr>
              <a:t>SLL-todistus</a:t>
            </a:r>
            <a:endParaRPr b="1" i="0" sz="1100" u="none" cap="none" strike="noStrike">
              <a:solidFill>
                <a:schemeClr val="dk1"/>
              </a:solidFill>
              <a:latin typeface="Arial"/>
              <a:ea typeface="Arial"/>
              <a:cs typeface="Arial"/>
              <a:sym typeface="Arial"/>
            </a:endParaRPr>
          </a:p>
        </p:txBody>
      </p:sp>
      <p:cxnSp>
        <p:nvCxnSpPr>
          <p:cNvPr id="215" name="Google Shape;215;p35"/>
          <p:cNvCxnSpPr>
            <a:endCxn id="214" idx="5"/>
          </p:cNvCxnSpPr>
          <p:nvPr/>
        </p:nvCxnSpPr>
        <p:spPr>
          <a:xfrm flipH="1" rot="10800000">
            <a:off x="2859755" y="5274570"/>
            <a:ext cx="490200" cy="432600"/>
          </a:xfrm>
          <a:prstGeom prst="straightConnector1">
            <a:avLst/>
          </a:prstGeom>
          <a:noFill/>
          <a:ln cap="flat" cmpd="sng" w="12700">
            <a:solidFill>
              <a:schemeClr val="dk1"/>
            </a:solidFill>
            <a:prstDash val="solid"/>
            <a:miter lim="800000"/>
            <a:headEnd len="sm" w="sm" type="none"/>
            <a:tailEnd len="med" w="med" type="triangle"/>
          </a:ln>
        </p:spPr>
      </p:cxnSp>
      <p:sp>
        <p:nvSpPr>
          <p:cNvPr id="216" name="Google Shape;216;p35"/>
          <p:cNvSpPr/>
          <p:nvPr/>
        </p:nvSpPr>
        <p:spPr>
          <a:xfrm>
            <a:off x="3507362" y="2560569"/>
            <a:ext cx="931340" cy="931340"/>
          </a:xfrm>
          <a:prstGeom prst="star10">
            <a:avLst>
              <a:gd fmla="val 42533" name="adj"/>
              <a:gd fmla="val 105146" name="hf"/>
            </a:avLst>
          </a:prstGeom>
          <a:solidFill>
            <a:srgbClr val="FF0000"/>
          </a:solidFill>
          <a:ln cap="flat" cmpd="sng" w="9525">
            <a:solidFill>
              <a:srgbClr val="FF0000"/>
            </a:solidFill>
            <a:prstDash val="solid"/>
            <a:miter lim="800000"/>
            <a:headEnd len="sm" w="sm" type="none"/>
            <a:tailEnd len="sm" w="sm" type="none"/>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1400"/>
              <a:buFont typeface="Arial"/>
              <a:buNone/>
            </a:pPr>
            <a:r>
              <a:rPr b="1" i="0" lang="fi-FI" sz="1400" u="none" cap="none" strike="noStrike">
                <a:solidFill>
                  <a:schemeClr val="dk1"/>
                </a:solidFill>
                <a:latin typeface="Arial"/>
                <a:ea typeface="Arial"/>
                <a:cs typeface="Arial"/>
                <a:sym typeface="Arial"/>
              </a:rPr>
              <a:t>EI </a:t>
            </a:r>
            <a:r>
              <a:rPr b="1" i="0" lang="fi-FI" sz="1050" u="none" cap="none" strike="noStrike">
                <a:solidFill>
                  <a:schemeClr val="dk1"/>
                </a:solidFill>
                <a:latin typeface="Arial"/>
                <a:ea typeface="Arial"/>
                <a:cs typeface="Arial"/>
                <a:sym typeface="Arial"/>
              </a:rPr>
              <a:t>SLL-todistusta</a:t>
            </a:r>
            <a:endParaRPr b="1" i="0" sz="1050" u="none" cap="none" strike="noStrike">
              <a:solidFill>
                <a:schemeClr val="dk1"/>
              </a:solidFill>
              <a:latin typeface="Arial"/>
              <a:ea typeface="Arial"/>
              <a:cs typeface="Arial"/>
              <a:sym typeface="Arial"/>
            </a:endParaRPr>
          </a:p>
        </p:txBody>
      </p:sp>
      <p:cxnSp>
        <p:nvCxnSpPr>
          <p:cNvPr id="217" name="Google Shape;217;p35"/>
          <p:cNvCxnSpPr>
            <a:endCxn id="216" idx="5"/>
          </p:cNvCxnSpPr>
          <p:nvPr/>
        </p:nvCxnSpPr>
        <p:spPr>
          <a:xfrm flipH="1" rot="10800000">
            <a:off x="2696461" y="3170140"/>
            <a:ext cx="810900" cy="366600"/>
          </a:xfrm>
          <a:prstGeom prst="straightConnector1">
            <a:avLst/>
          </a:prstGeom>
          <a:noFill/>
          <a:ln cap="flat" cmpd="sng" w="12700">
            <a:solidFill>
              <a:schemeClr val="dk1"/>
            </a:solidFill>
            <a:prstDash val="solid"/>
            <a:miter lim="800000"/>
            <a:headEnd len="sm" w="sm" type="none"/>
            <a:tailEnd len="med" w="med" type="triangle"/>
          </a:ln>
        </p:spPr>
      </p:cxnSp>
      <p:sp>
        <p:nvSpPr>
          <p:cNvPr id="218" name="Google Shape;218;p35"/>
          <p:cNvSpPr/>
          <p:nvPr/>
        </p:nvSpPr>
        <p:spPr>
          <a:xfrm>
            <a:off x="6301669" y="671327"/>
            <a:ext cx="484580" cy="199538"/>
          </a:xfrm>
          <a:prstGeom prst="rightArrow">
            <a:avLst>
              <a:gd fmla="val 50000" name="adj1"/>
              <a:gd fmla="val 50000" name="adj2"/>
            </a:avLst>
          </a:prstGeom>
          <a:solidFill>
            <a:srgbClr val="ED7D31"/>
          </a:solidFill>
          <a:ln cap="flat" cmpd="sng" w="127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36"/>
          <p:cNvSpPr txBox="1"/>
          <p:nvPr>
            <p:ph type="title"/>
          </p:nvPr>
        </p:nvSpPr>
        <p:spPr>
          <a:xfrm>
            <a:off x="670932" y="40190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sz="3600"/>
              <a:t>Käytä vain suojattua viestintäprotokollaa</a:t>
            </a:r>
            <a:endParaRPr sz="3600"/>
          </a:p>
        </p:txBody>
      </p:sp>
      <p:sp>
        <p:nvSpPr>
          <p:cNvPr id="224" name="Google Shape;224;p36"/>
          <p:cNvSpPr txBox="1"/>
          <p:nvPr>
            <p:ph idx="1" type="body"/>
          </p:nvPr>
        </p:nvSpPr>
        <p:spPr>
          <a:xfrm>
            <a:off x="1118592" y="1256006"/>
            <a:ext cx="10515600" cy="387453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rPr lang="fi-FI" sz="2400"/>
              <a:t>HTTP - </a:t>
            </a:r>
            <a:r>
              <a:rPr b="0" i="1" lang="fi-FI" sz="2400">
                <a:latin typeface="Arial"/>
                <a:ea typeface="Arial"/>
                <a:cs typeface="Arial"/>
                <a:sym typeface="Arial"/>
              </a:rPr>
              <a:t>Hypertext Transfer Protocol </a:t>
            </a:r>
            <a:endParaRPr b="0" i="1" sz="2400">
              <a:latin typeface="Arial"/>
              <a:ea typeface="Arial"/>
              <a:cs typeface="Arial"/>
              <a:sym typeface="Arial"/>
            </a:endParaRPr>
          </a:p>
          <a:p>
            <a:pPr indent="0" lvl="0" marL="0" rtl="0" algn="l">
              <a:lnSpc>
                <a:spcPct val="90000"/>
              </a:lnSpc>
              <a:spcBef>
                <a:spcPts val="1000"/>
              </a:spcBef>
              <a:spcAft>
                <a:spcPts val="0"/>
              </a:spcAft>
              <a:buClr>
                <a:schemeClr val="dk1"/>
              </a:buClr>
              <a:buSzPct val="100000"/>
              <a:buNone/>
            </a:pPr>
            <a:r>
              <a:rPr b="0" i="1" lang="fi-FI" sz="2400">
                <a:latin typeface="Arial"/>
                <a:ea typeface="Arial"/>
                <a:cs typeface="Arial"/>
                <a:sym typeface="Arial"/>
              </a:rPr>
              <a:t>(Hypertekstinsiirtoprotokolla)</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b="1" lang="fi-FI" sz="2400" u="sng"/>
              <a:t>HTTPS </a:t>
            </a:r>
            <a:r>
              <a:rPr lang="fi-FI" sz="2400"/>
              <a:t>- </a:t>
            </a:r>
            <a:r>
              <a:rPr b="0" i="1" lang="fi-FI" sz="2400">
                <a:latin typeface="Arial"/>
                <a:ea typeface="Arial"/>
                <a:cs typeface="Arial"/>
                <a:sym typeface="Arial"/>
              </a:rPr>
              <a:t>Hypertext Transfer Protocol </a:t>
            </a:r>
            <a:r>
              <a:rPr b="1" i="1" lang="fi-FI" sz="2400" u="sng">
                <a:latin typeface="Arial"/>
                <a:ea typeface="Arial"/>
                <a:cs typeface="Arial"/>
                <a:sym typeface="Arial"/>
              </a:rPr>
              <a:t>Secure</a:t>
            </a:r>
            <a:endParaRPr b="1" i="1" sz="2400" u="sng">
              <a:latin typeface="Arial"/>
              <a:ea typeface="Arial"/>
              <a:cs typeface="Arial"/>
              <a:sym typeface="Arial"/>
            </a:endParaRPr>
          </a:p>
          <a:p>
            <a:pPr indent="0" lvl="0" marL="0" rtl="0" algn="l">
              <a:spcBef>
                <a:spcPts val="1000"/>
              </a:spcBef>
              <a:spcAft>
                <a:spcPts val="0"/>
              </a:spcAft>
              <a:buClr>
                <a:schemeClr val="dk1"/>
              </a:buClr>
              <a:buSzPct val="100000"/>
              <a:buFont typeface="Arial"/>
              <a:buNone/>
            </a:pPr>
            <a:r>
              <a:rPr i="1" lang="fi-FI" sz="2400"/>
              <a:t>(Suojattu hypertekstinsiirtoprotokolla)</a:t>
            </a:r>
            <a:endParaRPr i="1" sz="2400"/>
          </a:p>
        </p:txBody>
      </p:sp>
      <p:sp>
        <p:nvSpPr>
          <p:cNvPr id="225" name="Google Shape;225;p36"/>
          <p:cNvSpPr/>
          <p:nvPr/>
        </p:nvSpPr>
        <p:spPr>
          <a:xfrm>
            <a:off x="6376392" y="2173837"/>
            <a:ext cx="1478350" cy="1478350"/>
          </a:xfrm>
          <a:prstGeom prst="star10">
            <a:avLst>
              <a:gd fmla="val 42533" name="adj"/>
              <a:gd fmla="val 105146" name="hf"/>
            </a:avLst>
          </a:prstGeom>
          <a:solidFill>
            <a:srgbClr val="FF0000"/>
          </a:solidFill>
          <a:ln cap="flat" cmpd="sng" w="9525">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fi-FI" sz="1600" u="none" cap="none" strike="noStrike">
                <a:solidFill>
                  <a:schemeClr val="dk1"/>
                </a:solidFill>
                <a:latin typeface="Arial"/>
                <a:ea typeface="Arial"/>
                <a:cs typeface="Arial"/>
                <a:sym typeface="Arial"/>
              </a:rPr>
              <a:t>EI </a:t>
            </a:r>
            <a:r>
              <a:rPr b="1" i="0" lang="fi-FI" sz="1400" u="none" cap="none" strike="noStrike">
                <a:solidFill>
                  <a:schemeClr val="dk1"/>
                </a:solidFill>
                <a:latin typeface="Arial"/>
                <a:ea typeface="Arial"/>
                <a:cs typeface="Arial"/>
                <a:sym typeface="Arial"/>
              </a:rPr>
              <a:t>SLL-todistusta</a:t>
            </a:r>
            <a:endParaRPr b="1" i="0" sz="1600" u="none" cap="none" strike="noStrike">
              <a:solidFill>
                <a:schemeClr val="dk1"/>
              </a:solidFill>
              <a:latin typeface="Arial"/>
              <a:ea typeface="Arial"/>
              <a:cs typeface="Arial"/>
              <a:sym typeface="Arial"/>
            </a:endParaRPr>
          </a:p>
        </p:txBody>
      </p:sp>
      <p:sp>
        <p:nvSpPr>
          <p:cNvPr id="226" name="Google Shape;226;p36"/>
          <p:cNvSpPr/>
          <p:nvPr/>
        </p:nvSpPr>
        <p:spPr>
          <a:xfrm>
            <a:off x="7698626" y="4098560"/>
            <a:ext cx="1478350" cy="1478350"/>
          </a:xfrm>
          <a:prstGeom prst="star10">
            <a:avLst>
              <a:gd fmla="val 42533" name="adj"/>
              <a:gd fmla="val 105146" name="hf"/>
            </a:avLst>
          </a:prstGeom>
          <a:solidFill>
            <a:srgbClr val="FFC000"/>
          </a:solidFill>
          <a:ln cap="flat" cmpd="sng" w="952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fi-FI" sz="1400" u="none" cap="none" strike="noStrike">
                <a:solidFill>
                  <a:schemeClr val="dk1"/>
                </a:solidFill>
                <a:latin typeface="Arial"/>
                <a:ea typeface="Arial"/>
                <a:cs typeface="Arial"/>
                <a:sym typeface="Arial"/>
              </a:rPr>
              <a:t>SLL-todistus</a:t>
            </a:r>
            <a:endParaRPr b="1" i="0" sz="1600" u="none" cap="none" strike="noStrik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37"/>
          <p:cNvSpPr txBox="1"/>
          <p:nvPr>
            <p:ph type="title"/>
          </p:nvPr>
        </p:nvSpPr>
        <p:spPr>
          <a:xfrm>
            <a:off x="972014" y="33167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fi-FI" sz="4000"/>
              <a:t>Aliverkkotunnus </a:t>
            </a:r>
            <a:r>
              <a:rPr b="0" lang="fi-FI" sz="2000"/>
              <a:t>https:/</a:t>
            </a:r>
            <a:r>
              <a:rPr lang="fi-FI" sz="2000"/>
              <a:t>/</a:t>
            </a:r>
            <a:r>
              <a:rPr lang="fi-FI" sz="2000">
                <a:highlight>
                  <a:srgbClr val="00FF00"/>
                </a:highlight>
              </a:rPr>
              <a:t>www.</a:t>
            </a:r>
            <a:r>
              <a:rPr b="0" lang="fi-FI" sz="2000"/>
              <a:t>unique.com</a:t>
            </a:r>
            <a:br>
              <a:rPr lang="fi-FI" sz="3200"/>
            </a:br>
            <a:endParaRPr/>
          </a:p>
        </p:txBody>
      </p:sp>
      <p:sp>
        <p:nvSpPr>
          <p:cNvPr id="232" name="Google Shape;232;p37"/>
          <p:cNvSpPr txBox="1"/>
          <p:nvPr>
            <p:ph idx="1" type="body"/>
          </p:nvPr>
        </p:nvSpPr>
        <p:spPr>
          <a:xfrm>
            <a:off x="838200" y="1315845"/>
            <a:ext cx="10515600" cy="4384312"/>
          </a:xfrm>
          <a:prstGeom prst="rect">
            <a:avLst/>
          </a:prstGeom>
          <a:noFill/>
          <a:ln>
            <a:noFill/>
          </a:ln>
        </p:spPr>
        <p:txBody>
          <a:bodyPr anchorCtr="0" anchor="t" bIns="45700" lIns="91425" spcFirstLastPara="1" rIns="91425" wrap="square" tIns="45700">
            <a:normAutofit fontScale="62500" lnSpcReduction="20000"/>
          </a:bodyPr>
          <a:lstStyle/>
          <a:p>
            <a:pPr indent="-417194" lvl="0" marL="457200" rtl="0" algn="l">
              <a:lnSpc>
                <a:spcPct val="120000"/>
              </a:lnSpc>
              <a:spcBef>
                <a:spcPts val="0"/>
              </a:spcBef>
              <a:spcAft>
                <a:spcPts val="0"/>
              </a:spcAft>
              <a:buClr>
                <a:srgbClr val="ED7D31"/>
              </a:buClr>
              <a:buSzPct val="150000"/>
              <a:buFont typeface="Arial"/>
              <a:buChar char="•"/>
            </a:pPr>
            <a:r>
              <a:rPr lang="fi-FI"/>
              <a:t>Aliverkkotunnuksen (subdomain) avulla sinulla voi olla verkkosivustollasi erillinen osio, joka on keskittynyt tiettyyn sisältöön tai toimintoon.</a:t>
            </a:r>
            <a:endParaRPr/>
          </a:p>
          <a:p>
            <a:pPr indent="-250507" lvl="0" marL="621665" rtl="0" algn="l">
              <a:lnSpc>
                <a:spcPct val="120000"/>
              </a:lnSpc>
              <a:spcBef>
                <a:spcPts val="1000"/>
              </a:spcBef>
              <a:spcAft>
                <a:spcPts val="0"/>
              </a:spcAft>
              <a:buClr>
                <a:srgbClr val="ED7D31"/>
              </a:buClr>
              <a:buSzPct val="150000"/>
              <a:buFont typeface="Arial"/>
              <a:buNone/>
            </a:pPr>
            <a:r>
              <a:t/>
            </a:r>
            <a:endParaRPr/>
          </a:p>
          <a:p>
            <a:pPr indent="-417194" lvl="0" marL="457200" rtl="0" algn="l">
              <a:lnSpc>
                <a:spcPct val="120000"/>
              </a:lnSpc>
              <a:spcBef>
                <a:spcPts val="1000"/>
              </a:spcBef>
              <a:spcAft>
                <a:spcPts val="0"/>
              </a:spcAft>
              <a:buClr>
                <a:srgbClr val="ED7D31"/>
              </a:buClr>
              <a:buSzPct val="150000"/>
              <a:buFont typeface="Arial"/>
              <a:buChar char="•"/>
            </a:pPr>
            <a:r>
              <a:rPr lang="fi-FI"/>
              <a:t>Esimerkkejä (verkkosivustollasi </a:t>
            </a:r>
            <a:r>
              <a:rPr lang="fi-FI" u="sng">
                <a:solidFill>
                  <a:schemeClr val="hlink"/>
                </a:solidFill>
                <a:hlinkClick r:id="rId3"/>
              </a:rPr>
              <a:t>https://www.unique.com </a:t>
            </a:r>
            <a:r>
              <a:rPr lang="fi-FI"/>
              <a:t>voi olla esimerkiksi seuraavat aliverkkotunnuksia):</a:t>
            </a:r>
            <a:endParaRPr/>
          </a:p>
          <a:p>
            <a:pPr indent="-64135" lvl="0" marL="228600" rtl="0" algn="l">
              <a:lnSpc>
                <a:spcPct val="90000"/>
              </a:lnSpc>
              <a:spcBef>
                <a:spcPts val="1000"/>
              </a:spcBef>
              <a:spcAft>
                <a:spcPts val="0"/>
              </a:spcAft>
              <a:buClr>
                <a:schemeClr val="dk1"/>
              </a:buClr>
              <a:buSzPct val="100000"/>
              <a:buNone/>
            </a:pPr>
            <a:r>
              <a:t/>
            </a:r>
            <a:endParaRPr/>
          </a:p>
          <a:p>
            <a:pPr indent="0" lvl="1" marL="457200" rtl="0" algn="l">
              <a:lnSpc>
                <a:spcPct val="90000"/>
              </a:lnSpc>
              <a:spcBef>
                <a:spcPts val="500"/>
              </a:spcBef>
              <a:spcAft>
                <a:spcPts val="0"/>
              </a:spcAft>
              <a:buClr>
                <a:srgbClr val="000000"/>
              </a:buClr>
              <a:buSzPct val="100000"/>
              <a:buNone/>
            </a:pPr>
            <a:r>
              <a:rPr lang="fi-FI" sz="2000" u="sng">
                <a:solidFill>
                  <a:srgbClr val="000000"/>
                </a:solidFill>
                <a:hlinkClick r:id="rId4">
                  <a:extLst>
                    <a:ext uri="{A12FA001-AC4F-418D-AE19-62706E023703}">
                      <ahyp:hlinkClr val="tx"/>
                    </a:ext>
                  </a:extLst>
                </a:hlinkClick>
              </a:rPr>
              <a:t>https://shop.unique.com</a:t>
            </a:r>
            <a:endParaRPr sz="2000"/>
          </a:p>
          <a:p>
            <a:pPr indent="0" lvl="2" marL="857250" rtl="0" algn="l">
              <a:lnSpc>
                <a:spcPct val="90000"/>
              </a:lnSpc>
              <a:spcBef>
                <a:spcPts val="500"/>
              </a:spcBef>
              <a:spcAft>
                <a:spcPts val="0"/>
              </a:spcAft>
              <a:buClr>
                <a:schemeClr val="dk1"/>
              </a:buClr>
              <a:buSzPct val="100000"/>
              <a:buNone/>
            </a:pPr>
            <a:r>
              <a:rPr lang="fi-FI"/>
              <a:t>sisältää verkkokauppasi</a:t>
            </a:r>
            <a:endParaRPr/>
          </a:p>
          <a:p>
            <a:pPr indent="0" lvl="2" marL="857250" rtl="0" algn="l">
              <a:lnSpc>
                <a:spcPct val="90000"/>
              </a:lnSpc>
              <a:spcBef>
                <a:spcPts val="500"/>
              </a:spcBef>
              <a:spcAft>
                <a:spcPts val="0"/>
              </a:spcAft>
              <a:buClr>
                <a:schemeClr val="dk1"/>
              </a:buClr>
              <a:buSzPct val="100000"/>
              <a:buNone/>
            </a:pPr>
            <a:r>
              <a:t/>
            </a:r>
            <a:endParaRPr/>
          </a:p>
          <a:p>
            <a:pPr indent="0" lvl="1" marL="457200" rtl="0" algn="l">
              <a:lnSpc>
                <a:spcPct val="90000"/>
              </a:lnSpc>
              <a:spcBef>
                <a:spcPts val="500"/>
              </a:spcBef>
              <a:spcAft>
                <a:spcPts val="0"/>
              </a:spcAft>
              <a:buClr>
                <a:schemeClr val="dk1"/>
              </a:buClr>
              <a:buSzPct val="100000"/>
              <a:buNone/>
            </a:pPr>
            <a:r>
              <a:rPr lang="fi-FI" sz="2000" u="sng">
                <a:solidFill>
                  <a:schemeClr val="hlink"/>
                </a:solidFill>
                <a:hlinkClick r:id="rId5"/>
              </a:rPr>
              <a:t>https://support.unique.com</a:t>
            </a:r>
            <a:endParaRPr sz="2000"/>
          </a:p>
          <a:p>
            <a:pPr indent="0" lvl="2" marL="857250" rtl="0" algn="l">
              <a:lnSpc>
                <a:spcPct val="90000"/>
              </a:lnSpc>
              <a:spcBef>
                <a:spcPts val="500"/>
              </a:spcBef>
              <a:spcAft>
                <a:spcPts val="0"/>
              </a:spcAft>
              <a:buClr>
                <a:schemeClr val="dk1"/>
              </a:buClr>
              <a:buSzPct val="100000"/>
              <a:buNone/>
            </a:pPr>
            <a:r>
              <a:rPr lang="fi-FI"/>
              <a:t>on omistettu asiakastukisivuillesi</a:t>
            </a:r>
            <a:endParaRPr/>
          </a:p>
          <a:p>
            <a:pPr indent="0" lvl="2" marL="857250" rtl="0" algn="l">
              <a:lnSpc>
                <a:spcPct val="90000"/>
              </a:lnSpc>
              <a:spcBef>
                <a:spcPts val="500"/>
              </a:spcBef>
              <a:spcAft>
                <a:spcPts val="0"/>
              </a:spcAft>
              <a:buClr>
                <a:schemeClr val="dk1"/>
              </a:buClr>
              <a:buSzPct val="100000"/>
              <a:buNone/>
            </a:pPr>
            <a:r>
              <a:t/>
            </a:r>
            <a:endParaRPr/>
          </a:p>
          <a:p>
            <a:pPr indent="0" lvl="1" marL="457200" rtl="0" algn="l">
              <a:lnSpc>
                <a:spcPct val="90000"/>
              </a:lnSpc>
              <a:spcBef>
                <a:spcPts val="500"/>
              </a:spcBef>
              <a:spcAft>
                <a:spcPts val="0"/>
              </a:spcAft>
              <a:buClr>
                <a:schemeClr val="dk1"/>
              </a:buClr>
              <a:buSzPct val="100000"/>
              <a:buNone/>
            </a:pPr>
            <a:r>
              <a:rPr lang="fi-FI" sz="2000" u="sng">
                <a:solidFill>
                  <a:schemeClr val="hlink"/>
                </a:solidFill>
                <a:hlinkClick r:id="rId6"/>
              </a:rPr>
              <a:t>https://gallery.unique.com</a:t>
            </a:r>
            <a:endParaRPr sz="2000"/>
          </a:p>
          <a:p>
            <a:pPr indent="0" lvl="2" marL="857250" rtl="0" algn="l">
              <a:lnSpc>
                <a:spcPct val="90000"/>
              </a:lnSpc>
              <a:spcBef>
                <a:spcPts val="500"/>
              </a:spcBef>
              <a:spcAft>
                <a:spcPts val="0"/>
              </a:spcAft>
              <a:buClr>
                <a:schemeClr val="dk1"/>
              </a:buClr>
              <a:buSzPct val="100000"/>
              <a:buNone/>
            </a:pPr>
            <a:r>
              <a:rPr lang="fi-FI"/>
              <a:t>sisältää kuvagallerian</a:t>
            </a:r>
            <a:endParaRPr/>
          </a:p>
          <a:p>
            <a:pPr indent="0" lvl="1" marL="457200" rtl="0" algn="l">
              <a:lnSpc>
                <a:spcPct val="90000"/>
              </a:lnSpc>
              <a:spcBef>
                <a:spcPts val="500"/>
              </a:spcBef>
              <a:spcAft>
                <a:spcPts val="0"/>
              </a:spcAft>
              <a:buClr>
                <a:schemeClr val="dk1"/>
              </a:buClr>
              <a:buSzPct val="100000"/>
              <a:buNone/>
            </a:pPr>
            <a:r>
              <a:t/>
            </a:r>
            <a:endParaRPr/>
          </a:p>
          <a:p>
            <a:pPr indent="-64135"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8"/>
          <p:cNvSpPr txBox="1"/>
          <p:nvPr>
            <p:ph type="title"/>
          </p:nvPr>
        </p:nvSpPr>
        <p:spPr>
          <a:xfrm>
            <a:off x="838200" y="50006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Uniikki verkkotunnus </a:t>
            </a:r>
            <a:br>
              <a:rPr lang="fi-FI"/>
            </a:br>
            <a:endParaRPr/>
          </a:p>
        </p:txBody>
      </p:sp>
      <p:sp>
        <p:nvSpPr>
          <p:cNvPr id="238" name="Google Shape;238;p38"/>
          <p:cNvSpPr txBox="1"/>
          <p:nvPr>
            <p:ph idx="1" type="body"/>
          </p:nvPr>
        </p:nvSpPr>
        <p:spPr>
          <a:xfrm>
            <a:off x="927411" y="1592353"/>
            <a:ext cx="10515600" cy="367329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ED7D31"/>
              </a:buClr>
              <a:buSzPts val="8100"/>
              <a:buNone/>
            </a:pPr>
            <a:r>
              <a:rPr b="0" lang="fi-FI" sz="2800"/>
              <a:t>   https://www.</a:t>
            </a:r>
            <a:r>
              <a:rPr b="1" lang="fi-FI" sz="2800">
                <a:highlight>
                  <a:srgbClr val="00FF00"/>
                </a:highlight>
              </a:rPr>
              <a:t>unique</a:t>
            </a:r>
            <a:r>
              <a:rPr b="0" lang="fi-FI" sz="2800"/>
              <a:t>.com</a:t>
            </a:r>
            <a:endParaRPr/>
          </a:p>
          <a:p>
            <a:pPr indent="0" lvl="0" marL="228600" rtl="0" algn="l">
              <a:lnSpc>
                <a:spcPct val="90000"/>
              </a:lnSpc>
              <a:spcBef>
                <a:spcPts val="0"/>
              </a:spcBef>
              <a:spcAft>
                <a:spcPts val="0"/>
              </a:spcAft>
              <a:buClr>
                <a:srgbClr val="ED7D31"/>
              </a:buClr>
              <a:buSzPts val="4200"/>
              <a:buNone/>
            </a:pPr>
            <a:r>
              <a:t/>
            </a:r>
            <a:endParaRPr/>
          </a:p>
          <a:p>
            <a:pPr indent="-266700" lvl="0" marL="228600" rtl="0" algn="l">
              <a:lnSpc>
                <a:spcPct val="90000"/>
              </a:lnSpc>
              <a:spcBef>
                <a:spcPts val="0"/>
              </a:spcBef>
              <a:spcAft>
                <a:spcPts val="0"/>
              </a:spcAft>
              <a:buClr>
                <a:srgbClr val="ED7D31"/>
              </a:buClr>
              <a:buSzPts val="4200"/>
              <a:buChar char="•"/>
            </a:pPr>
            <a:r>
              <a:rPr lang="fi-FI"/>
              <a:t> Yksilöllinen verkkotunnus erottaa sivustosi kaikista muista sivustoista.</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9"/>
          <p:cNvSpPr txBox="1"/>
          <p:nvPr>
            <p:ph type="title"/>
          </p:nvPr>
        </p:nvSpPr>
        <p:spPr>
          <a:xfrm>
            <a:off x="838200" y="495062"/>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fi-FI"/>
              <a:t>Verkkotunnuksen laajennus</a:t>
            </a:r>
            <a:br>
              <a:rPr lang="fi-FI"/>
            </a:br>
            <a:r>
              <a:rPr b="0" lang="fi-FI" sz="2200"/>
              <a:t>      https://www.unique.</a:t>
            </a:r>
            <a:r>
              <a:rPr lang="fi-FI" sz="2200">
                <a:highlight>
                  <a:srgbClr val="00FF00"/>
                </a:highlight>
              </a:rPr>
              <a:t>com</a:t>
            </a:r>
            <a:br>
              <a:rPr lang="fi-FI" sz="3200"/>
            </a:br>
            <a:endParaRPr/>
          </a:p>
        </p:txBody>
      </p:sp>
      <p:sp>
        <p:nvSpPr>
          <p:cNvPr id="244" name="Google Shape;244;p39"/>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Autofit/>
          </a:bodyPr>
          <a:lstStyle/>
          <a:p>
            <a:pPr indent="-450850" lvl="0" marL="457200" rtl="0" algn="l">
              <a:lnSpc>
                <a:spcPct val="80000"/>
              </a:lnSpc>
              <a:spcBef>
                <a:spcPts val="0"/>
              </a:spcBef>
              <a:spcAft>
                <a:spcPts val="0"/>
              </a:spcAft>
              <a:buClr>
                <a:schemeClr val="accent2"/>
              </a:buClr>
              <a:buSzPts val="3470"/>
              <a:buFont typeface="Arial"/>
              <a:buChar char="•"/>
            </a:pPr>
            <a:r>
              <a:rPr lang="fi-FI" sz="2280"/>
              <a:t>Voit käyttää verkkotunnusta viestittääksesi enemmän yrityksestäsi tai sivustosi sisällöstä.</a:t>
            </a:r>
            <a:endParaRPr sz="2280"/>
          </a:p>
          <a:p>
            <a:pPr indent="-230505" lvl="0" marL="621665" rtl="0" algn="l">
              <a:lnSpc>
                <a:spcPct val="80000"/>
              </a:lnSpc>
              <a:spcBef>
                <a:spcPts val="1000"/>
              </a:spcBef>
              <a:spcAft>
                <a:spcPts val="0"/>
              </a:spcAft>
              <a:buClr>
                <a:schemeClr val="accent2"/>
              </a:buClr>
              <a:buSzPts val="3570"/>
              <a:buFont typeface="Arial"/>
              <a:buNone/>
            </a:pPr>
            <a:r>
              <a:t/>
            </a:r>
            <a:endParaRPr sz="2280"/>
          </a:p>
          <a:p>
            <a:pPr indent="-450850" lvl="0" marL="457200" rtl="0" algn="l">
              <a:lnSpc>
                <a:spcPct val="80000"/>
              </a:lnSpc>
              <a:spcBef>
                <a:spcPts val="1000"/>
              </a:spcBef>
              <a:spcAft>
                <a:spcPts val="0"/>
              </a:spcAft>
              <a:buClr>
                <a:schemeClr val="accent2"/>
              </a:buClr>
              <a:buSzPts val="3470"/>
              <a:buFont typeface="Arial"/>
              <a:buChar char="•"/>
            </a:pPr>
            <a:r>
              <a:rPr lang="fi-FI" sz="2280"/>
              <a:t>Esimerkkejä:</a:t>
            </a:r>
            <a:endParaRPr sz="2280"/>
          </a:p>
          <a:p>
            <a:pPr indent="0" lvl="2" marL="800100" rtl="0" algn="l">
              <a:lnSpc>
                <a:spcPct val="80000"/>
              </a:lnSpc>
              <a:spcBef>
                <a:spcPts val="500"/>
              </a:spcBef>
              <a:spcAft>
                <a:spcPts val="0"/>
              </a:spcAft>
              <a:buClr>
                <a:srgbClr val="36344D"/>
              </a:buClr>
              <a:buSzPts val="1700"/>
              <a:buNone/>
            </a:pPr>
            <a:r>
              <a:rPr b="1" i="0" lang="fi-FI" sz="1600">
                <a:latin typeface="Arial"/>
                <a:ea typeface="Arial"/>
                <a:cs typeface="Arial"/>
                <a:sym typeface="Arial"/>
              </a:rPr>
              <a:t>.com </a:t>
            </a:r>
            <a:r>
              <a:rPr b="0" i="0" lang="fi-FI" sz="1600">
                <a:latin typeface="Arial"/>
                <a:ea typeface="Arial"/>
                <a:cs typeface="Arial"/>
                <a:sym typeface="Arial"/>
              </a:rPr>
              <a:t>- alun perin käytetty kaupallisille sivustoille. Yleisimmin käytetty pääte (TLD).</a:t>
            </a:r>
            <a:endParaRPr sz="1600"/>
          </a:p>
          <a:p>
            <a:pPr indent="0" lvl="2" marL="800100" rtl="0" algn="l">
              <a:lnSpc>
                <a:spcPct val="80000"/>
              </a:lnSpc>
              <a:spcBef>
                <a:spcPts val="1100"/>
              </a:spcBef>
              <a:spcAft>
                <a:spcPts val="0"/>
              </a:spcAft>
              <a:buClr>
                <a:srgbClr val="36344D"/>
              </a:buClr>
              <a:buSzPts val="1700"/>
              <a:buNone/>
            </a:pPr>
            <a:r>
              <a:rPr b="1" i="0" lang="fi-FI" sz="1600">
                <a:latin typeface="Arial"/>
                <a:ea typeface="Arial"/>
                <a:cs typeface="Arial"/>
                <a:sym typeface="Arial"/>
              </a:rPr>
              <a:t>.org </a:t>
            </a:r>
            <a:r>
              <a:rPr b="0" i="0" lang="fi-FI" sz="1600">
                <a:latin typeface="Arial"/>
                <a:ea typeface="Arial"/>
                <a:cs typeface="Arial"/>
                <a:sym typeface="Arial"/>
              </a:rPr>
              <a:t>- liittyy pääasiassa erilaisiin voittoa tavoittelemattomiin järjestöihin tai hyväntekeväisyysjärjestöihin.</a:t>
            </a:r>
            <a:endParaRPr sz="1600"/>
          </a:p>
          <a:p>
            <a:pPr indent="0" lvl="2" marL="800100" rtl="0" algn="l">
              <a:lnSpc>
                <a:spcPct val="80000"/>
              </a:lnSpc>
              <a:spcBef>
                <a:spcPts val="1100"/>
              </a:spcBef>
              <a:spcAft>
                <a:spcPts val="0"/>
              </a:spcAft>
              <a:buClr>
                <a:srgbClr val="36344D"/>
              </a:buClr>
              <a:buSzPts val="1700"/>
              <a:buNone/>
            </a:pPr>
            <a:r>
              <a:rPr b="1" i="0" lang="fi-FI" sz="1600">
                <a:latin typeface="Arial"/>
                <a:ea typeface="Arial"/>
                <a:cs typeface="Arial"/>
                <a:sym typeface="Arial"/>
              </a:rPr>
              <a:t>.net </a:t>
            </a:r>
            <a:r>
              <a:rPr b="0" i="0" lang="fi-FI" sz="1600">
                <a:latin typeface="Arial"/>
                <a:ea typeface="Arial"/>
                <a:cs typeface="Arial"/>
                <a:sym typeface="Arial"/>
              </a:rPr>
              <a:t>- alun perin verkkoteknologian parissa työskentelevien yritysten käyttämä, nykyään yleisesti käytössä.</a:t>
            </a:r>
            <a:endParaRPr sz="1600"/>
          </a:p>
          <a:p>
            <a:pPr indent="0" lvl="2" marL="800100" rtl="0" algn="l">
              <a:lnSpc>
                <a:spcPct val="80000"/>
              </a:lnSpc>
              <a:spcBef>
                <a:spcPts val="1100"/>
              </a:spcBef>
              <a:spcAft>
                <a:spcPts val="0"/>
              </a:spcAft>
              <a:buClr>
                <a:srgbClr val="36344D"/>
              </a:buClr>
              <a:buSzPts val="1700"/>
              <a:buNone/>
            </a:pPr>
            <a:r>
              <a:rPr b="1" i="0" lang="fi-FI" sz="1600">
                <a:latin typeface="Arial"/>
                <a:ea typeface="Arial"/>
                <a:cs typeface="Arial"/>
                <a:sym typeface="Arial"/>
              </a:rPr>
              <a:t>.xyz </a:t>
            </a:r>
            <a:r>
              <a:rPr b="0" i="0" lang="fi-FI" sz="1600">
                <a:latin typeface="Arial"/>
                <a:ea typeface="Arial"/>
                <a:cs typeface="Arial"/>
                <a:sym typeface="Arial"/>
              </a:rPr>
              <a:t>tai </a:t>
            </a:r>
            <a:r>
              <a:rPr b="1" i="0" lang="fi-FI" sz="1600">
                <a:latin typeface="Arial"/>
                <a:ea typeface="Arial"/>
                <a:cs typeface="Arial"/>
                <a:sym typeface="Arial"/>
              </a:rPr>
              <a:t>.icu </a:t>
            </a:r>
            <a:r>
              <a:rPr b="0" i="0" lang="fi-FI" sz="1600">
                <a:latin typeface="Arial"/>
                <a:ea typeface="Arial"/>
                <a:cs typeface="Arial"/>
                <a:sym typeface="Arial"/>
              </a:rPr>
              <a:t>- yleiskäyttö, verkkokaupan sivustoista virastoihin.</a:t>
            </a:r>
            <a:endParaRPr sz="1600"/>
          </a:p>
          <a:p>
            <a:pPr indent="0" lvl="2" marL="800100" rtl="0" algn="l">
              <a:lnSpc>
                <a:spcPct val="80000"/>
              </a:lnSpc>
              <a:spcBef>
                <a:spcPts val="1100"/>
              </a:spcBef>
              <a:spcAft>
                <a:spcPts val="0"/>
              </a:spcAft>
              <a:buClr>
                <a:srgbClr val="36344D"/>
              </a:buClr>
              <a:buSzPts val="1700"/>
              <a:buNone/>
            </a:pPr>
            <a:r>
              <a:rPr b="1" i="0" lang="fi-FI" sz="1600">
                <a:latin typeface="Arial"/>
                <a:ea typeface="Arial"/>
                <a:cs typeface="Arial"/>
                <a:sym typeface="Arial"/>
              </a:rPr>
              <a:t>.biz </a:t>
            </a:r>
            <a:r>
              <a:rPr b="0" i="0" lang="fi-FI" sz="1600">
                <a:latin typeface="Arial"/>
                <a:ea typeface="Arial"/>
                <a:cs typeface="Arial"/>
                <a:sym typeface="Arial"/>
              </a:rPr>
              <a:t>- yleensä eri yritysten käytössä</a:t>
            </a:r>
            <a:endParaRPr sz="1600"/>
          </a:p>
          <a:p>
            <a:pPr indent="0" lvl="2" marL="800100" rtl="0" algn="l">
              <a:lnSpc>
                <a:spcPct val="80000"/>
              </a:lnSpc>
              <a:spcBef>
                <a:spcPts val="1100"/>
              </a:spcBef>
              <a:spcAft>
                <a:spcPts val="0"/>
              </a:spcAft>
              <a:buClr>
                <a:srgbClr val="36344D"/>
              </a:buClr>
              <a:buSzPts val="1700"/>
              <a:buNone/>
            </a:pPr>
            <a:r>
              <a:rPr b="1" i="0" lang="fi-FI" sz="1600">
                <a:latin typeface="Arial"/>
                <a:ea typeface="Arial"/>
                <a:cs typeface="Arial"/>
                <a:sym typeface="Arial"/>
              </a:rPr>
              <a:t>.tech </a:t>
            </a:r>
            <a:r>
              <a:rPr b="0" i="0" lang="fi-FI" sz="1600">
                <a:latin typeface="Arial"/>
                <a:ea typeface="Arial"/>
                <a:cs typeface="Arial"/>
                <a:sym typeface="Arial"/>
              </a:rPr>
              <a:t>- teknologiayritysten laajasti käyttämä</a:t>
            </a:r>
            <a:endParaRPr sz="1600"/>
          </a:p>
          <a:p>
            <a:pPr indent="0" lvl="2" marL="800100" rtl="0" algn="l">
              <a:lnSpc>
                <a:spcPct val="80000"/>
              </a:lnSpc>
              <a:spcBef>
                <a:spcPts val="1100"/>
              </a:spcBef>
              <a:spcAft>
                <a:spcPts val="0"/>
              </a:spcAft>
              <a:buClr>
                <a:srgbClr val="36344D"/>
              </a:buClr>
              <a:buSzPts val="1700"/>
              <a:buNone/>
            </a:pPr>
            <a:r>
              <a:rPr b="1" lang="fi-FI" sz="1600">
                <a:latin typeface="Arial"/>
                <a:ea typeface="Arial"/>
                <a:cs typeface="Arial"/>
                <a:sym typeface="Arial"/>
              </a:rPr>
              <a:t>.edu </a:t>
            </a:r>
            <a:r>
              <a:rPr lang="fi-FI" sz="1600">
                <a:latin typeface="Arial"/>
                <a:ea typeface="Arial"/>
                <a:cs typeface="Arial"/>
                <a:sym typeface="Arial"/>
              </a:rPr>
              <a:t>- käytössä oppilaitoksissa, lähinnä yliopistoissa</a:t>
            </a:r>
            <a:endParaRPr b="0" i="0" sz="1600">
              <a:latin typeface="Arial"/>
              <a:ea typeface="Arial"/>
              <a:cs typeface="Arial"/>
              <a:sym typeface="Arial"/>
            </a:endParaRPr>
          </a:p>
          <a:p>
            <a:pPr indent="-64135" lvl="0" marL="228600" rtl="0" algn="l">
              <a:lnSpc>
                <a:spcPct val="80000"/>
              </a:lnSpc>
              <a:spcBef>
                <a:spcPts val="1600"/>
              </a:spcBef>
              <a:spcAft>
                <a:spcPts val="0"/>
              </a:spcAft>
              <a:buClr>
                <a:schemeClr val="dk1"/>
              </a:buClr>
              <a:buSzPts val="2380"/>
              <a:buNone/>
            </a:pPr>
            <a:r>
              <a:t/>
            </a:r>
            <a:endParaRPr sz="2280"/>
          </a:p>
          <a:p>
            <a:pPr indent="-64135" lvl="0" marL="228600" rtl="0" algn="l">
              <a:lnSpc>
                <a:spcPct val="80000"/>
              </a:lnSpc>
              <a:spcBef>
                <a:spcPts val="1000"/>
              </a:spcBef>
              <a:spcAft>
                <a:spcPts val="0"/>
              </a:spcAft>
              <a:buClr>
                <a:schemeClr val="dk1"/>
              </a:buClr>
              <a:buSzPts val="2380"/>
              <a:buNone/>
            </a:pPr>
            <a:r>
              <a:t/>
            </a:r>
            <a:endParaRPr sz="228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g24a987f3d29_0_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Mitä on web-hosting?</a:t>
            </a:r>
            <a:endParaRPr/>
          </a:p>
        </p:txBody>
      </p:sp>
      <p:sp>
        <p:nvSpPr>
          <p:cNvPr id="251" name="Google Shape;251;g24a987f3d29_0_0"/>
          <p:cNvSpPr txBox="1"/>
          <p:nvPr>
            <p:ph idx="1" type="body"/>
          </p:nvPr>
        </p:nvSpPr>
        <p:spPr>
          <a:xfrm>
            <a:off x="838200" y="1825625"/>
            <a:ext cx="10675200" cy="4129200"/>
          </a:xfrm>
          <a:prstGeom prst="rect">
            <a:avLst/>
          </a:prstGeom>
          <a:noFill/>
          <a:ln>
            <a:noFill/>
          </a:ln>
        </p:spPr>
        <p:txBody>
          <a:bodyPr anchorCtr="0" anchor="t" bIns="45700" lIns="91425" spcFirstLastPara="1" rIns="91425" wrap="square" tIns="45700">
            <a:normAutofit/>
          </a:bodyPr>
          <a:lstStyle/>
          <a:p>
            <a:pPr indent="-406400" lvl="0" marL="457200" rtl="0" algn="l">
              <a:lnSpc>
                <a:spcPct val="90000"/>
              </a:lnSpc>
              <a:spcBef>
                <a:spcPts val="1000"/>
              </a:spcBef>
              <a:spcAft>
                <a:spcPts val="0"/>
              </a:spcAft>
              <a:buClr>
                <a:schemeClr val="accent2"/>
              </a:buClr>
              <a:buSzPts val="2800"/>
              <a:buChar char="●"/>
            </a:pPr>
            <a:r>
              <a:rPr lang="fi-FI"/>
              <a:t>Verkko-hosting tarkoittaa palvelua, joka tarjoaa palvelintilaa ja pääsyä verkkosivustoille internetissä. </a:t>
            </a:r>
            <a:endParaRPr/>
          </a:p>
          <a:p>
            <a:pPr indent="-406400" lvl="0" marL="457200" rtl="0" algn="l">
              <a:lnSpc>
                <a:spcPct val="90000"/>
              </a:lnSpc>
              <a:spcBef>
                <a:spcPts val="0"/>
              </a:spcBef>
              <a:spcAft>
                <a:spcPts val="0"/>
              </a:spcAft>
              <a:buClr>
                <a:schemeClr val="accent2"/>
              </a:buClr>
              <a:buSzPts val="2800"/>
              <a:buChar char="●"/>
            </a:pPr>
            <a:r>
              <a:rPr lang="fi-FI"/>
              <a:t>Siinä </a:t>
            </a:r>
            <a:r>
              <a:rPr b="1" lang="fi-FI"/>
              <a:t>verkkosivuston tiedostot ja tiedot tallennetaan palvelimelle, joka on yhteydessä internetiin</a:t>
            </a:r>
            <a:r>
              <a:rPr lang="fi-FI"/>
              <a:t>, jolloin käyttäjät voivat käyttää verkkosivustoa maailmanlaajuisesti. </a:t>
            </a:r>
            <a:endParaRPr/>
          </a:p>
          <a:p>
            <a:pPr indent="-406400" lvl="0" marL="457200" rtl="0" algn="l">
              <a:lnSpc>
                <a:spcPct val="90000"/>
              </a:lnSpc>
              <a:spcBef>
                <a:spcPts val="0"/>
              </a:spcBef>
              <a:spcAft>
                <a:spcPts val="0"/>
              </a:spcAft>
              <a:buClr>
                <a:schemeClr val="accent2"/>
              </a:buClr>
              <a:buSzPts val="2800"/>
              <a:buChar char="●"/>
            </a:pPr>
            <a:r>
              <a:rPr lang="fi-FI"/>
              <a:t>Web-hosting-yritykset tarjoavat yleensä erityyppisiä hosting-paketteja, esimerkiksi jaettua hostingia ja pilvihostingia. </a:t>
            </a:r>
            <a:endParaRPr/>
          </a:p>
          <a:p>
            <a:pPr indent="-406400" lvl="0" marL="457200" rtl="0" algn="l">
              <a:lnSpc>
                <a:spcPct val="90000"/>
              </a:lnSpc>
              <a:spcBef>
                <a:spcPts val="0"/>
              </a:spcBef>
              <a:spcAft>
                <a:spcPts val="0"/>
              </a:spcAft>
              <a:buClr>
                <a:schemeClr val="accent2"/>
              </a:buClr>
              <a:buSzPts val="2800"/>
              <a:buChar char="●"/>
            </a:pPr>
            <a:r>
              <a:rPr lang="fi-FI"/>
              <a:t>Webhotellin tarjoaja on vastuussa palvelimen ylläpidosta, sen käytettävyyden varmistamisesta ja teknisen tuen tarjoamisesta verkkosivuston omistajille.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40"/>
          <p:cNvSpPr txBox="1"/>
          <p:nvPr/>
        </p:nvSpPr>
        <p:spPr>
          <a:xfrm>
            <a:off x="2351677" y="1918321"/>
            <a:ext cx="1366969" cy="523617"/>
          </a:xfrm>
          <a:prstGeom prst="rect">
            <a:avLst/>
          </a:prstGeom>
          <a:solidFill>
            <a:srgbClr val="D5DBE5"/>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b="0" i="0" lang="fi-FI" sz="1400" u="none" cap="none" strike="noStrike">
                <a:solidFill>
                  <a:schemeClr val="dk1"/>
                </a:solidFill>
                <a:latin typeface="Arial"/>
                <a:ea typeface="Arial"/>
                <a:cs typeface="Arial"/>
                <a:sym typeface="Arial"/>
              </a:rPr>
              <a:t>DNS sisältää IP-osoitteet</a:t>
            </a:r>
            <a:endParaRPr b="0" i="0" sz="2000" u="none" cap="none" strike="noStrike">
              <a:solidFill>
                <a:schemeClr val="dk1"/>
              </a:solidFill>
              <a:latin typeface="Arial"/>
              <a:ea typeface="Arial"/>
              <a:cs typeface="Arial"/>
              <a:sym typeface="Arial"/>
            </a:endParaRPr>
          </a:p>
        </p:txBody>
      </p:sp>
      <p:sp>
        <p:nvSpPr>
          <p:cNvPr id="258" name="Google Shape;258;p40"/>
          <p:cNvSpPr txBox="1"/>
          <p:nvPr>
            <p:ph type="title"/>
          </p:nvPr>
        </p:nvSpPr>
        <p:spPr>
          <a:xfrm>
            <a:off x="1195038" y="143699"/>
            <a:ext cx="10524390" cy="132667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Hosting-arkkitehtuuri</a:t>
            </a:r>
            <a:endParaRPr/>
          </a:p>
        </p:txBody>
      </p:sp>
      <p:pic>
        <p:nvPicPr>
          <p:cNvPr id="259" name="Google Shape;259;p40"/>
          <p:cNvPicPr preferRelativeResize="0"/>
          <p:nvPr/>
        </p:nvPicPr>
        <p:blipFill rotWithShape="1">
          <a:blip r:embed="rId3">
            <a:alphaModFix/>
          </a:blip>
          <a:srcRect b="0" l="0" r="0" t="0"/>
          <a:stretch/>
        </p:blipFill>
        <p:spPr>
          <a:xfrm>
            <a:off x="3564298" y="4954569"/>
            <a:ext cx="1574352" cy="1333280"/>
          </a:xfrm>
          <a:prstGeom prst="rect">
            <a:avLst/>
          </a:prstGeom>
          <a:noFill/>
          <a:ln>
            <a:noFill/>
          </a:ln>
        </p:spPr>
      </p:pic>
      <p:pic>
        <p:nvPicPr>
          <p:cNvPr id="260" name="Google Shape;260;p40"/>
          <p:cNvPicPr preferRelativeResize="0"/>
          <p:nvPr/>
        </p:nvPicPr>
        <p:blipFill rotWithShape="1">
          <a:blip r:embed="rId4">
            <a:alphaModFix/>
          </a:blip>
          <a:srcRect b="0" l="0" r="0" t="0"/>
          <a:stretch/>
        </p:blipFill>
        <p:spPr>
          <a:xfrm>
            <a:off x="2627055" y="2550014"/>
            <a:ext cx="639922" cy="857627"/>
          </a:xfrm>
          <a:prstGeom prst="rect">
            <a:avLst/>
          </a:prstGeom>
          <a:noFill/>
          <a:ln>
            <a:noFill/>
          </a:ln>
        </p:spPr>
      </p:pic>
      <p:pic>
        <p:nvPicPr>
          <p:cNvPr id="261" name="Google Shape;261;p40"/>
          <p:cNvPicPr preferRelativeResize="0"/>
          <p:nvPr/>
        </p:nvPicPr>
        <p:blipFill rotWithShape="1">
          <a:blip r:embed="rId4">
            <a:alphaModFix/>
          </a:blip>
          <a:srcRect b="0" l="0" r="0" t="0"/>
          <a:stretch/>
        </p:blipFill>
        <p:spPr>
          <a:xfrm>
            <a:off x="7696210" y="2041617"/>
            <a:ext cx="668612" cy="896078"/>
          </a:xfrm>
          <a:prstGeom prst="rect">
            <a:avLst/>
          </a:prstGeom>
          <a:noFill/>
          <a:ln>
            <a:noFill/>
          </a:ln>
        </p:spPr>
      </p:pic>
      <p:sp>
        <p:nvSpPr>
          <p:cNvPr id="262" name="Google Shape;262;p40"/>
          <p:cNvSpPr txBox="1"/>
          <p:nvPr/>
        </p:nvSpPr>
        <p:spPr>
          <a:xfrm>
            <a:off x="7383905" y="1115687"/>
            <a:ext cx="1436710" cy="739240"/>
          </a:xfrm>
          <a:prstGeom prst="rect">
            <a:avLst/>
          </a:prstGeom>
          <a:solidFill>
            <a:srgbClr val="D5DBE5"/>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b="0" i="0" lang="fi-FI" sz="1400" u="none" cap="none" strike="noStrike">
                <a:solidFill>
                  <a:schemeClr val="dk1"/>
                </a:solidFill>
                <a:latin typeface="Arial"/>
                <a:ea typeface="Arial"/>
                <a:cs typeface="Arial"/>
                <a:sym typeface="Arial"/>
              </a:rPr>
              <a:t>Web hosting-palvelin</a:t>
            </a:r>
            <a:endParaRPr b="0" i="0" sz="20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400"/>
              <a:buFont typeface="Arial"/>
              <a:buNone/>
            </a:pPr>
            <a:r>
              <a:rPr b="0" i="0" lang="fi-FI" sz="1400" u="none" cap="none" strike="noStrike">
                <a:solidFill>
                  <a:schemeClr val="dk1"/>
                </a:solidFill>
                <a:latin typeface="Arial"/>
                <a:ea typeface="Arial"/>
                <a:cs typeface="Arial"/>
                <a:sym typeface="Arial"/>
              </a:rPr>
              <a:t>(123.456.7.89)</a:t>
            </a:r>
            <a:endParaRPr b="0" i="0" sz="2000" u="none" cap="none" strike="noStrike">
              <a:solidFill>
                <a:schemeClr val="dk1"/>
              </a:solidFill>
              <a:latin typeface="Arial"/>
              <a:ea typeface="Arial"/>
              <a:cs typeface="Arial"/>
              <a:sym typeface="Arial"/>
            </a:endParaRPr>
          </a:p>
        </p:txBody>
      </p:sp>
      <p:cxnSp>
        <p:nvCxnSpPr>
          <p:cNvPr id="263" name="Google Shape;263;p40"/>
          <p:cNvCxnSpPr/>
          <p:nvPr/>
        </p:nvCxnSpPr>
        <p:spPr>
          <a:xfrm flipH="1" rot="10800000">
            <a:off x="4817721" y="2750567"/>
            <a:ext cx="2698090" cy="2163528"/>
          </a:xfrm>
          <a:prstGeom prst="straightConnector1">
            <a:avLst/>
          </a:prstGeom>
          <a:noFill/>
          <a:ln cap="flat" cmpd="sng" w="12700">
            <a:solidFill>
              <a:srgbClr val="0070C0"/>
            </a:solidFill>
            <a:prstDash val="solid"/>
            <a:miter lim="800000"/>
            <a:headEnd len="sm" w="sm" type="none"/>
            <a:tailEnd len="med" w="med" type="triangle"/>
          </a:ln>
        </p:spPr>
      </p:cxnSp>
      <p:sp>
        <p:nvSpPr>
          <p:cNvPr id="264" name="Google Shape;264;p40"/>
          <p:cNvSpPr txBox="1"/>
          <p:nvPr/>
        </p:nvSpPr>
        <p:spPr>
          <a:xfrm>
            <a:off x="1554639" y="3494409"/>
            <a:ext cx="1325120" cy="1200288"/>
          </a:xfrm>
          <a:prstGeom prst="rect">
            <a:avLst/>
          </a:prstGeom>
          <a:solidFill>
            <a:schemeClr val="lt1"/>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136525" lvl="0" marL="136525" marR="0" rtl="0" algn="l">
              <a:lnSpc>
                <a:spcPct val="100000"/>
              </a:lnSpc>
              <a:spcBef>
                <a:spcPts val="0"/>
              </a:spcBef>
              <a:spcAft>
                <a:spcPts val="0"/>
              </a:spcAft>
              <a:buClr>
                <a:schemeClr val="dk1"/>
              </a:buClr>
              <a:buSzPts val="1200"/>
              <a:buFont typeface="Calibri"/>
              <a:buAutoNum type="arabicPeriod" startAt="2"/>
            </a:pPr>
            <a:r>
              <a:rPr b="0" i="0" lang="fi-FI" sz="1200" u="none" cap="none" strike="noStrike">
                <a:solidFill>
                  <a:schemeClr val="dk1"/>
                </a:solidFill>
                <a:latin typeface="Arial"/>
                <a:ea typeface="Arial"/>
                <a:cs typeface="Arial"/>
                <a:sym typeface="Arial"/>
              </a:rPr>
              <a:t>DNS-palvelin lähettää takaisin vastaavan IP-osoitteen: 123.456.7.89</a:t>
            </a:r>
            <a:endParaRPr b="0" i="0" sz="3200" u="none" cap="none" strike="noStrike">
              <a:solidFill>
                <a:schemeClr val="dk1"/>
              </a:solidFill>
              <a:latin typeface="Arial"/>
              <a:ea typeface="Arial"/>
              <a:cs typeface="Arial"/>
              <a:sym typeface="Arial"/>
            </a:endParaRPr>
          </a:p>
        </p:txBody>
      </p:sp>
      <p:sp>
        <p:nvSpPr>
          <p:cNvPr id="265" name="Google Shape;265;p40"/>
          <p:cNvSpPr txBox="1"/>
          <p:nvPr/>
        </p:nvSpPr>
        <p:spPr>
          <a:xfrm>
            <a:off x="5507728" y="3631160"/>
            <a:ext cx="1229113" cy="646830"/>
          </a:xfrm>
          <a:prstGeom prst="rect">
            <a:avLst/>
          </a:prstGeom>
          <a:solidFill>
            <a:schemeClr val="lt1"/>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136525" lvl="0" marL="136525" marR="0" rtl="0" algn="l">
              <a:lnSpc>
                <a:spcPct val="100000"/>
              </a:lnSpc>
              <a:spcBef>
                <a:spcPts val="0"/>
              </a:spcBef>
              <a:spcAft>
                <a:spcPts val="0"/>
              </a:spcAft>
              <a:buClr>
                <a:schemeClr val="dk1"/>
              </a:buClr>
              <a:buSzPts val="1200"/>
              <a:buFont typeface="Calibri"/>
              <a:buAutoNum type="arabicPeriod" startAt="3"/>
            </a:pPr>
            <a:r>
              <a:rPr b="0" i="0" lang="fi-FI" sz="1200" u="none" cap="none" strike="noStrike">
                <a:solidFill>
                  <a:schemeClr val="dk1"/>
                </a:solidFill>
                <a:latin typeface="Arial"/>
                <a:ea typeface="Arial"/>
                <a:cs typeface="Arial"/>
                <a:sym typeface="Arial"/>
              </a:rPr>
              <a:t>Selain kysyy 123.456.7.89:ää</a:t>
            </a:r>
            <a:endParaRPr b="0" i="0" sz="3200" u="none" cap="none" strike="noStrike">
              <a:solidFill>
                <a:schemeClr val="dk1"/>
              </a:solidFill>
              <a:latin typeface="Arial"/>
              <a:ea typeface="Arial"/>
              <a:cs typeface="Arial"/>
              <a:sym typeface="Arial"/>
            </a:endParaRPr>
          </a:p>
        </p:txBody>
      </p:sp>
      <p:cxnSp>
        <p:nvCxnSpPr>
          <p:cNvPr id="266" name="Google Shape;266;p40"/>
          <p:cNvCxnSpPr/>
          <p:nvPr/>
        </p:nvCxnSpPr>
        <p:spPr>
          <a:xfrm rot="10800000">
            <a:off x="3371085" y="3429000"/>
            <a:ext cx="830027" cy="1422481"/>
          </a:xfrm>
          <a:prstGeom prst="straightConnector1">
            <a:avLst/>
          </a:prstGeom>
          <a:noFill/>
          <a:ln cap="flat" cmpd="sng" w="12700">
            <a:solidFill>
              <a:srgbClr val="0070C0"/>
            </a:solidFill>
            <a:prstDash val="solid"/>
            <a:miter lim="800000"/>
            <a:headEnd len="sm" w="sm" type="none"/>
            <a:tailEnd len="med" w="med" type="triangle"/>
          </a:ln>
        </p:spPr>
      </p:cxnSp>
      <p:cxnSp>
        <p:nvCxnSpPr>
          <p:cNvPr id="267" name="Google Shape;267;p40"/>
          <p:cNvCxnSpPr/>
          <p:nvPr/>
        </p:nvCxnSpPr>
        <p:spPr>
          <a:xfrm>
            <a:off x="2879843" y="3631700"/>
            <a:ext cx="775393" cy="1453256"/>
          </a:xfrm>
          <a:prstGeom prst="straightConnector1">
            <a:avLst/>
          </a:prstGeom>
          <a:noFill/>
          <a:ln cap="flat" cmpd="sng" w="12700">
            <a:solidFill>
              <a:srgbClr val="0070C0"/>
            </a:solidFill>
            <a:prstDash val="solid"/>
            <a:miter lim="800000"/>
            <a:headEnd len="sm" w="sm" type="none"/>
            <a:tailEnd len="med" w="med" type="triangle"/>
          </a:ln>
        </p:spPr>
      </p:cxnSp>
      <p:sp>
        <p:nvSpPr>
          <p:cNvPr id="268" name="Google Shape;268;p40"/>
          <p:cNvSpPr/>
          <p:nvPr/>
        </p:nvSpPr>
        <p:spPr>
          <a:xfrm>
            <a:off x="3718646" y="4236567"/>
            <a:ext cx="428814" cy="428814"/>
          </a:xfrm>
          <a:prstGeom prst="ellipse">
            <a:avLst/>
          </a:prstGeom>
          <a:solidFill>
            <a:schemeClr val="lt1"/>
          </a:solidFill>
          <a:ln cap="flat" cmpd="sng" w="9525">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1800"/>
              <a:buFont typeface="Calibri"/>
              <a:buNone/>
            </a:pPr>
            <a:r>
              <a:rPr b="0" i="0" lang="fi-FI" sz="1800" u="none" cap="none" strike="noStrike">
                <a:solidFill>
                  <a:srgbClr val="0070C0"/>
                </a:solidFill>
                <a:latin typeface="Calibri"/>
                <a:ea typeface="Calibri"/>
                <a:cs typeface="Calibri"/>
                <a:sym typeface="Calibri"/>
              </a:rPr>
              <a:t>1</a:t>
            </a:r>
            <a:endParaRPr b="0" i="0" sz="1800" u="none" cap="none" strike="noStrike">
              <a:solidFill>
                <a:schemeClr val="dk1"/>
              </a:solidFill>
              <a:latin typeface="Calibri"/>
              <a:ea typeface="Calibri"/>
              <a:cs typeface="Calibri"/>
              <a:sym typeface="Calibri"/>
            </a:endParaRPr>
          </a:p>
        </p:txBody>
      </p:sp>
      <p:sp>
        <p:nvSpPr>
          <p:cNvPr id="269" name="Google Shape;269;p40"/>
          <p:cNvSpPr/>
          <p:nvPr/>
        </p:nvSpPr>
        <p:spPr>
          <a:xfrm>
            <a:off x="2903141" y="3786041"/>
            <a:ext cx="428814" cy="428814"/>
          </a:xfrm>
          <a:prstGeom prst="ellipse">
            <a:avLst/>
          </a:prstGeom>
          <a:solidFill>
            <a:schemeClr val="lt1"/>
          </a:solidFill>
          <a:ln cap="flat" cmpd="sng" w="9525">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1800"/>
              <a:buFont typeface="Calibri"/>
              <a:buNone/>
            </a:pPr>
            <a:r>
              <a:rPr b="0" i="0" lang="fi-FI" sz="1800" u="none" cap="none" strike="noStrike">
                <a:solidFill>
                  <a:srgbClr val="0070C0"/>
                </a:solidFill>
                <a:latin typeface="Calibri"/>
                <a:ea typeface="Calibri"/>
                <a:cs typeface="Calibri"/>
                <a:sym typeface="Calibri"/>
              </a:rPr>
              <a:t>2</a:t>
            </a:r>
            <a:endParaRPr b="0" i="0" sz="1800" u="none" cap="none" strike="noStrike">
              <a:solidFill>
                <a:schemeClr val="dk1"/>
              </a:solidFill>
              <a:latin typeface="Calibri"/>
              <a:ea typeface="Calibri"/>
              <a:cs typeface="Calibri"/>
              <a:sym typeface="Calibri"/>
            </a:endParaRPr>
          </a:p>
        </p:txBody>
      </p:sp>
      <p:sp>
        <p:nvSpPr>
          <p:cNvPr id="270" name="Google Shape;270;p40"/>
          <p:cNvSpPr txBox="1"/>
          <p:nvPr/>
        </p:nvSpPr>
        <p:spPr>
          <a:xfrm>
            <a:off x="3751384" y="3190561"/>
            <a:ext cx="1574352" cy="1016471"/>
          </a:xfrm>
          <a:prstGeom prst="rect">
            <a:avLst/>
          </a:prstGeom>
          <a:solidFill>
            <a:schemeClr val="lt1"/>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139700" lvl="0" marL="180975" marR="0" rtl="0" algn="l">
              <a:lnSpc>
                <a:spcPct val="100000"/>
              </a:lnSpc>
              <a:spcBef>
                <a:spcPts val="0"/>
              </a:spcBef>
              <a:spcAft>
                <a:spcPts val="0"/>
              </a:spcAft>
              <a:buClr>
                <a:schemeClr val="dk1"/>
              </a:buClr>
              <a:buSzPts val="1200"/>
              <a:buFont typeface="Calibri"/>
              <a:buAutoNum type="arabicPeriod"/>
            </a:pPr>
            <a:r>
              <a:rPr b="0" i="0" lang="fi-FI" sz="1200" u="none" cap="none" strike="noStrike">
                <a:solidFill>
                  <a:schemeClr val="dk1"/>
                </a:solidFill>
                <a:latin typeface="Arial"/>
                <a:ea typeface="Arial"/>
                <a:cs typeface="Arial"/>
                <a:sym typeface="Arial"/>
              </a:rPr>
              <a:t>Käyttäjät etsivät </a:t>
            </a:r>
            <a:r>
              <a:rPr b="0" i="0" lang="fi-FI" sz="1200" u="sng" cap="none" strike="noStrike">
                <a:solidFill>
                  <a:schemeClr val="dk1"/>
                </a:solidFill>
                <a:latin typeface="Arial"/>
                <a:ea typeface="Arial"/>
                <a:cs typeface="Arial"/>
                <a:sym typeface="Arial"/>
              </a:rPr>
              <a:t>www.unique.com </a:t>
            </a:r>
            <a:r>
              <a:rPr b="0" i="0" lang="fi-FI" sz="1200" u="none" cap="none" strike="noStrike">
                <a:solidFill>
                  <a:schemeClr val="dk1"/>
                </a:solidFill>
                <a:latin typeface="Arial"/>
                <a:ea typeface="Arial"/>
                <a:cs typeface="Arial"/>
                <a:sym typeface="Arial"/>
              </a:rPr>
              <a:t>lähettämällä kyselyn selaimestaan.</a:t>
            </a:r>
            <a:endParaRPr b="0" i="0" sz="3200" u="none" cap="none" strike="noStrike">
              <a:solidFill>
                <a:schemeClr val="dk1"/>
              </a:solidFill>
              <a:latin typeface="Arial"/>
              <a:ea typeface="Arial"/>
              <a:cs typeface="Arial"/>
              <a:sym typeface="Arial"/>
            </a:endParaRPr>
          </a:p>
        </p:txBody>
      </p:sp>
      <p:sp>
        <p:nvSpPr>
          <p:cNvPr id="271" name="Google Shape;271;p40"/>
          <p:cNvSpPr/>
          <p:nvPr/>
        </p:nvSpPr>
        <p:spPr>
          <a:xfrm>
            <a:off x="4899167" y="4482568"/>
            <a:ext cx="428814" cy="428814"/>
          </a:xfrm>
          <a:prstGeom prst="ellipse">
            <a:avLst/>
          </a:prstGeom>
          <a:solidFill>
            <a:schemeClr val="lt1"/>
          </a:solidFill>
          <a:ln cap="flat" cmpd="sng" w="9525">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1800"/>
              <a:buFont typeface="Calibri"/>
              <a:buNone/>
            </a:pPr>
            <a:r>
              <a:rPr b="0" i="0" lang="fi-FI" sz="1800" u="none" cap="none" strike="noStrike">
                <a:solidFill>
                  <a:srgbClr val="0070C0"/>
                </a:solidFill>
                <a:latin typeface="Calibri"/>
                <a:ea typeface="Calibri"/>
                <a:cs typeface="Calibri"/>
                <a:sym typeface="Calibri"/>
              </a:rPr>
              <a:t>3</a:t>
            </a:r>
            <a:endParaRPr b="0" i="0" sz="1800" u="none" cap="none" strike="noStrike">
              <a:solidFill>
                <a:schemeClr val="dk1"/>
              </a:solidFill>
              <a:latin typeface="Calibri"/>
              <a:ea typeface="Calibri"/>
              <a:cs typeface="Calibri"/>
              <a:sym typeface="Calibri"/>
            </a:endParaRPr>
          </a:p>
        </p:txBody>
      </p:sp>
      <p:sp>
        <p:nvSpPr>
          <p:cNvPr id="272" name="Google Shape;272;p40"/>
          <p:cNvSpPr txBox="1"/>
          <p:nvPr/>
        </p:nvSpPr>
        <p:spPr>
          <a:xfrm>
            <a:off x="7413349" y="4946621"/>
            <a:ext cx="1503539" cy="646830"/>
          </a:xfrm>
          <a:prstGeom prst="rect">
            <a:avLst/>
          </a:prstGeom>
          <a:solidFill>
            <a:schemeClr val="lt1"/>
          </a:solidFill>
          <a:ln cap="flat" cmpd="sng" w="9525">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136525" lvl="0" marL="136525" marR="0" rtl="0" algn="l">
              <a:lnSpc>
                <a:spcPct val="100000"/>
              </a:lnSpc>
              <a:spcBef>
                <a:spcPts val="0"/>
              </a:spcBef>
              <a:spcAft>
                <a:spcPts val="0"/>
              </a:spcAft>
              <a:buClr>
                <a:schemeClr val="dk1"/>
              </a:buClr>
              <a:buSzPts val="1200"/>
              <a:buFont typeface="Calibri"/>
              <a:buAutoNum type="arabicPeriod" startAt="4"/>
            </a:pPr>
            <a:r>
              <a:rPr b="0" i="0" lang="fi-FI" sz="1200" u="none" cap="none" strike="noStrike">
                <a:solidFill>
                  <a:schemeClr val="dk1"/>
                </a:solidFill>
                <a:latin typeface="Arial"/>
                <a:ea typeface="Arial"/>
                <a:cs typeface="Arial"/>
                <a:sym typeface="Arial"/>
              </a:rPr>
              <a:t>Verkkosivusto lähettää 123.45465.7.89 selaimelle.</a:t>
            </a:r>
            <a:endParaRPr b="0" i="0" sz="3200" u="none" cap="none" strike="noStrike">
              <a:solidFill>
                <a:schemeClr val="dk1"/>
              </a:solidFill>
              <a:latin typeface="Arial"/>
              <a:ea typeface="Arial"/>
              <a:cs typeface="Arial"/>
              <a:sym typeface="Arial"/>
            </a:endParaRPr>
          </a:p>
        </p:txBody>
      </p:sp>
      <p:cxnSp>
        <p:nvCxnSpPr>
          <p:cNvPr id="273" name="Google Shape;273;p40"/>
          <p:cNvCxnSpPr/>
          <p:nvPr/>
        </p:nvCxnSpPr>
        <p:spPr>
          <a:xfrm flipH="1" rot="10800000">
            <a:off x="5139583" y="3040783"/>
            <a:ext cx="2989656" cy="2589944"/>
          </a:xfrm>
          <a:prstGeom prst="straightConnector1">
            <a:avLst/>
          </a:prstGeom>
          <a:noFill/>
          <a:ln cap="flat" cmpd="sng" w="12700">
            <a:solidFill>
              <a:srgbClr val="0070C0"/>
            </a:solidFill>
            <a:prstDash val="solid"/>
            <a:miter lim="800000"/>
            <a:headEnd len="med" w="med" type="triangle"/>
            <a:tailEnd len="sm" w="sm" type="none"/>
          </a:ln>
        </p:spPr>
      </p:cxnSp>
      <p:sp>
        <p:nvSpPr>
          <p:cNvPr id="274" name="Google Shape;274;p40"/>
          <p:cNvSpPr/>
          <p:nvPr/>
        </p:nvSpPr>
        <p:spPr>
          <a:xfrm>
            <a:off x="5920798" y="4574260"/>
            <a:ext cx="428814" cy="428814"/>
          </a:xfrm>
          <a:prstGeom prst="ellipse">
            <a:avLst/>
          </a:prstGeom>
          <a:solidFill>
            <a:schemeClr val="lt1"/>
          </a:solidFill>
          <a:ln cap="flat" cmpd="sng" w="9525">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70C0"/>
              </a:buClr>
              <a:buSzPts val="1800"/>
              <a:buFont typeface="Calibri"/>
              <a:buNone/>
            </a:pPr>
            <a:r>
              <a:rPr b="0" i="0" lang="fi-FI" sz="1800" u="none" cap="none" strike="noStrike">
                <a:solidFill>
                  <a:srgbClr val="0070C0"/>
                </a:solidFill>
                <a:latin typeface="Calibri"/>
                <a:ea typeface="Calibri"/>
                <a:cs typeface="Calibri"/>
                <a:sym typeface="Calibri"/>
              </a:rPr>
              <a:t>4</a:t>
            </a:r>
            <a:endParaRPr b="0" i="0" sz="1800" u="none" cap="none" strike="noStrike">
              <a:solidFill>
                <a:schemeClr val="dk1"/>
              </a:solidFill>
              <a:latin typeface="Calibri"/>
              <a:ea typeface="Calibri"/>
              <a:cs typeface="Calibri"/>
              <a:sym typeface="Calibri"/>
            </a:endParaRPr>
          </a:p>
        </p:txBody>
      </p:sp>
      <p:grpSp>
        <p:nvGrpSpPr>
          <p:cNvPr id="275" name="Google Shape;275;p40"/>
          <p:cNvGrpSpPr/>
          <p:nvPr/>
        </p:nvGrpSpPr>
        <p:grpSpPr>
          <a:xfrm>
            <a:off x="7329658" y="3410385"/>
            <a:ext cx="2145553" cy="1441096"/>
            <a:chOff x="8966335" y="1999225"/>
            <a:chExt cx="2422071" cy="1626824"/>
          </a:xfrm>
        </p:grpSpPr>
        <p:pic>
          <p:nvPicPr>
            <p:cNvPr id="276" name="Google Shape;276;p40"/>
            <p:cNvPicPr preferRelativeResize="0"/>
            <p:nvPr/>
          </p:nvPicPr>
          <p:blipFill rotWithShape="1">
            <a:blip r:embed="rId5">
              <a:alphaModFix/>
            </a:blip>
            <a:srcRect b="0" l="0" r="0" t="0"/>
            <a:stretch/>
          </p:blipFill>
          <p:spPr>
            <a:xfrm>
              <a:off x="8966335" y="1999225"/>
              <a:ext cx="2422071" cy="1626824"/>
            </a:xfrm>
            <a:prstGeom prst="rect">
              <a:avLst/>
            </a:prstGeom>
            <a:noFill/>
            <a:ln cap="flat" cmpd="sng" w="9525">
              <a:solidFill>
                <a:srgbClr val="0070C0"/>
              </a:solidFill>
              <a:prstDash val="solid"/>
              <a:round/>
              <a:headEnd len="sm" w="sm" type="none"/>
              <a:tailEnd len="sm" w="sm" type="none"/>
            </a:ln>
          </p:spPr>
        </p:pic>
        <p:sp>
          <p:nvSpPr>
            <p:cNvPr id="277" name="Google Shape;277;p40"/>
            <p:cNvSpPr txBox="1"/>
            <p:nvPr/>
          </p:nvSpPr>
          <p:spPr>
            <a:xfrm>
              <a:off x="9691775" y="2045073"/>
              <a:ext cx="1513274" cy="20864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600"/>
                <a:buFont typeface="Calibri"/>
                <a:buNone/>
              </a:pPr>
              <a:r>
                <a:rPr b="0" i="0" lang="fi-FI" sz="600" u="none" cap="none" strike="noStrike">
                  <a:solidFill>
                    <a:schemeClr val="dk1"/>
                  </a:solidFill>
                  <a:latin typeface="Calibri"/>
                  <a:ea typeface="Calibri"/>
                  <a:cs typeface="Calibri"/>
                  <a:sym typeface="Calibri"/>
                </a:rPr>
                <a:t>www.unique.com</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41"/>
          <p:cNvSpPr txBox="1"/>
          <p:nvPr>
            <p:ph type="title"/>
          </p:nvPr>
        </p:nvSpPr>
        <p:spPr>
          <a:xfrm>
            <a:off x="464990" y="227687"/>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98765"/>
              <a:buFont typeface="Calibri"/>
              <a:buNone/>
            </a:pPr>
            <a:r>
              <a:rPr lang="fi-FI" sz="3600"/>
              <a:t>Asioita, jotka on otettava huomioon valitessasi web-hosting-palveluntarjoajaa</a:t>
            </a:r>
            <a:br>
              <a:rPr lang="fi-FI"/>
            </a:br>
            <a:r>
              <a:rPr b="0" lang="fi-FI" sz="1200" u="sng">
                <a:solidFill>
                  <a:schemeClr val="hlink"/>
                </a:solidFill>
                <a:hlinkClick r:id="rId3"/>
              </a:rPr>
              <a:t>Lähde: https://www.hostpapa.com/blog/web-hosting/definitive-guide-web-hosting/</a:t>
            </a:r>
            <a:br>
              <a:rPr lang="fi-FI" sz="1200"/>
            </a:br>
            <a:endParaRPr/>
          </a:p>
        </p:txBody>
      </p:sp>
      <p:sp>
        <p:nvSpPr>
          <p:cNvPr id="283" name="Google Shape;283;p41"/>
          <p:cNvSpPr txBox="1"/>
          <p:nvPr>
            <p:ph idx="1" type="body"/>
          </p:nvPr>
        </p:nvSpPr>
        <p:spPr>
          <a:xfrm>
            <a:off x="633919" y="1183599"/>
            <a:ext cx="10515600" cy="4789184"/>
          </a:xfrm>
          <a:prstGeom prst="rect">
            <a:avLst/>
          </a:prstGeom>
          <a:noFill/>
          <a:ln>
            <a:noFill/>
          </a:ln>
        </p:spPr>
        <p:txBody>
          <a:bodyPr anchorCtr="0" anchor="t" bIns="45700" lIns="91425" spcFirstLastPara="1" rIns="91425" wrap="square" tIns="45700">
            <a:noAutofit/>
          </a:bodyPr>
          <a:lstStyle/>
          <a:p>
            <a:pPr indent="-317500" lvl="0" marL="342900" rtl="0" algn="l">
              <a:lnSpc>
                <a:spcPct val="110000"/>
              </a:lnSpc>
              <a:spcBef>
                <a:spcPts val="0"/>
              </a:spcBef>
              <a:spcAft>
                <a:spcPts val="0"/>
              </a:spcAft>
              <a:buClr>
                <a:srgbClr val="ED7D31"/>
              </a:buClr>
              <a:buSzPts val="2660"/>
              <a:buChar char="•"/>
            </a:pPr>
            <a:r>
              <a:rPr lang="fi-FI" sz="1640"/>
              <a:t>1 sekunnin viive sivun latausajassa </a:t>
            </a:r>
            <a:r>
              <a:rPr lang="fi-FI" sz="1640" u="sng">
                <a:solidFill>
                  <a:schemeClr val="hlink"/>
                </a:solidFill>
                <a:hlinkClick r:id="rId4"/>
              </a:rPr>
              <a:t>vähentää konversioita 7 %.</a:t>
            </a:r>
            <a:endParaRPr sz="1640"/>
          </a:p>
          <a:p>
            <a:pPr indent="-317500" lvl="0" marL="342900" rtl="0" algn="l">
              <a:lnSpc>
                <a:spcPct val="110000"/>
              </a:lnSpc>
              <a:spcBef>
                <a:spcPts val="1600"/>
              </a:spcBef>
              <a:spcAft>
                <a:spcPts val="0"/>
              </a:spcAft>
              <a:buClr>
                <a:srgbClr val="ED7D31"/>
              </a:buClr>
              <a:buSzPts val="2660"/>
              <a:buChar char="•"/>
            </a:pPr>
            <a:r>
              <a:rPr lang="fi-FI" sz="1640"/>
              <a:t>4 sekunnin viive sivun latausajassa johtaa </a:t>
            </a:r>
            <a:r>
              <a:rPr lang="fi-FI" sz="1640" u="sng">
                <a:solidFill>
                  <a:schemeClr val="hlink"/>
                </a:solidFill>
                <a:hlinkClick r:id="rId5"/>
              </a:rPr>
              <a:t>vähintään 10 %:n </a:t>
            </a:r>
            <a:r>
              <a:rPr lang="fi-FI" sz="1640"/>
              <a:t>menetykseen </a:t>
            </a:r>
            <a:r>
              <a:rPr lang="fi-FI" sz="1640" u="sng">
                <a:solidFill>
                  <a:schemeClr val="hlink"/>
                </a:solidFill>
                <a:hlinkClick r:id="rId6"/>
              </a:rPr>
              <a:t>sivuston liikenteestä.</a:t>
            </a:r>
            <a:endParaRPr sz="1640"/>
          </a:p>
          <a:p>
            <a:pPr indent="-317500" lvl="0" marL="342900" rtl="0" algn="l">
              <a:lnSpc>
                <a:spcPct val="110000"/>
              </a:lnSpc>
              <a:spcBef>
                <a:spcPts val="1600"/>
              </a:spcBef>
              <a:spcAft>
                <a:spcPts val="0"/>
              </a:spcAft>
              <a:buClr>
                <a:srgbClr val="ED7D31"/>
              </a:buClr>
              <a:buSzPts val="2660"/>
              <a:buChar char="•"/>
            </a:pPr>
            <a:r>
              <a:rPr lang="fi-FI" sz="1640" u="sng">
                <a:solidFill>
                  <a:schemeClr val="hlink"/>
                </a:solidFill>
                <a:hlinkClick r:id="rId7"/>
              </a:rPr>
              <a:t>86 prosentilla verkkosivustoista </a:t>
            </a:r>
            <a:r>
              <a:rPr lang="fi-FI" sz="1640"/>
              <a:t>on vähintään yksi vakava tietoturva-aukko.</a:t>
            </a:r>
            <a:endParaRPr sz="1640"/>
          </a:p>
          <a:p>
            <a:pPr indent="-317500" lvl="0" marL="342900" rtl="0" algn="l">
              <a:lnSpc>
                <a:spcPct val="110000"/>
              </a:lnSpc>
              <a:spcBef>
                <a:spcPts val="1600"/>
              </a:spcBef>
              <a:spcAft>
                <a:spcPts val="0"/>
              </a:spcAft>
              <a:buClr>
                <a:srgbClr val="ED7D31"/>
              </a:buClr>
              <a:buSzPts val="2660"/>
              <a:buChar char="•"/>
            </a:pPr>
            <a:r>
              <a:rPr lang="fi-FI" sz="1640"/>
              <a:t>Siirtyminen toiselle isännälle voi maksaa tuhansia dollareita ja vaatia viikkoja, jopa kuukausia, suunnittelua.</a:t>
            </a:r>
            <a:endParaRPr sz="1979"/>
          </a:p>
          <a:p>
            <a:pPr indent="-317500" lvl="0" marL="342900" rtl="0" algn="l">
              <a:lnSpc>
                <a:spcPct val="110000"/>
              </a:lnSpc>
              <a:spcBef>
                <a:spcPts val="600"/>
              </a:spcBef>
              <a:spcAft>
                <a:spcPts val="0"/>
              </a:spcAft>
              <a:buClr>
                <a:srgbClr val="ED7D31"/>
              </a:buClr>
              <a:buSzPts val="2660"/>
              <a:buFont typeface="Arial"/>
              <a:buChar char="•"/>
            </a:pPr>
            <a:r>
              <a:rPr lang="fi-FI" sz="1640"/>
              <a:t>Minkälaista verkkosivustoa olet rakentamassa - onko se ensisijaisesti yritystietojen lähde vai tarvitaanko siihen enemmän vuorovaikutteisia elementtejä?</a:t>
            </a:r>
            <a:endParaRPr sz="1979"/>
          </a:p>
          <a:p>
            <a:pPr indent="-317500" lvl="0" marL="342900" rtl="0" algn="l">
              <a:lnSpc>
                <a:spcPct val="110000"/>
              </a:lnSpc>
              <a:spcBef>
                <a:spcPts val="600"/>
              </a:spcBef>
              <a:spcAft>
                <a:spcPts val="0"/>
              </a:spcAft>
              <a:buClr>
                <a:srgbClr val="ED7D31"/>
              </a:buClr>
              <a:buSzPts val="2660"/>
              <a:buFont typeface="Arial"/>
              <a:buChar char="•"/>
            </a:pPr>
            <a:r>
              <a:rPr lang="fi-FI" sz="1640"/>
              <a:t>Mitä toimintoja sivustosi sisältää - onko sinulla asiakastietokanta ja siirretäänkö yksityisiä ja turvallisia tietoja?</a:t>
            </a:r>
            <a:endParaRPr sz="1979"/>
          </a:p>
          <a:p>
            <a:pPr indent="-317500" lvl="0" marL="342900" rtl="0" algn="l">
              <a:lnSpc>
                <a:spcPct val="110000"/>
              </a:lnSpc>
              <a:spcBef>
                <a:spcPts val="600"/>
              </a:spcBef>
              <a:spcAft>
                <a:spcPts val="0"/>
              </a:spcAft>
              <a:buClr>
                <a:srgbClr val="ED7D31"/>
              </a:buClr>
              <a:buSzPts val="2660"/>
              <a:buFont typeface="Arial"/>
              <a:buChar char="•"/>
            </a:pPr>
            <a:r>
              <a:rPr lang="fi-FI" sz="1640"/>
              <a:t>Minkälaista liikenteen kasvua odotetaan - onko kyseessä blogi, jonka liikenne kasvaa tasaisesti ajan myötä, vai verkkokauppa, joka voi kokea voimakkaita liikennepiikkejä?</a:t>
            </a:r>
            <a:endParaRPr sz="1979"/>
          </a:p>
          <a:p>
            <a:pPr indent="-148590" lvl="0" marL="342900" rtl="0" algn="l">
              <a:lnSpc>
                <a:spcPct val="110000"/>
              </a:lnSpc>
              <a:spcBef>
                <a:spcPts val="1600"/>
              </a:spcBef>
              <a:spcAft>
                <a:spcPts val="0"/>
              </a:spcAft>
              <a:buClr>
                <a:srgbClr val="ED7D31"/>
              </a:buClr>
              <a:buSzPts val="3060"/>
              <a:buNone/>
            </a:pPr>
            <a:r>
              <a:t/>
            </a:r>
            <a:endParaRPr sz="1640"/>
          </a:p>
          <a:p>
            <a:pPr indent="-215900" lvl="0" marL="342900" rtl="0" algn="l">
              <a:lnSpc>
                <a:spcPct val="110000"/>
              </a:lnSpc>
              <a:spcBef>
                <a:spcPts val="1600"/>
              </a:spcBef>
              <a:spcAft>
                <a:spcPts val="0"/>
              </a:spcAft>
              <a:buClr>
                <a:schemeClr val="dk1"/>
              </a:buClr>
              <a:buSzPts val="2000"/>
              <a:buNone/>
            </a:pPr>
            <a:r>
              <a:t/>
            </a:r>
            <a:endParaRPr sz="13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3"/>
          <p:cNvSpPr txBox="1"/>
          <p:nvPr/>
        </p:nvSpPr>
        <p:spPr>
          <a:xfrm>
            <a:off x="334536" y="1263417"/>
            <a:ext cx="11768254" cy="5129484"/>
          </a:xfrm>
          <a:prstGeom prst="rect">
            <a:avLst/>
          </a:prstGeom>
          <a:noFill/>
          <a:ln>
            <a:noFill/>
          </a:ln>
        </p:spPr>
        <p:txBody>
          <a:bodyPr anchorCtr="0" anchor="t" bIns="45700" lIns="91425" spcFirstLastPara="1" rIns="91425" wrap="square" tIns="45700">
            <a:noAutofit/>
          </a:bodyPr>
          <a:lstStyle/>
          <a:p>
            <a:pPr indent="-215265" lvl="0" marL="285750" marR="0" rtl="0" algn="l">
              <a:lnSpc>
                <a:spcPct val="90000"/>
              </a:lnSpc>
              <a:spcBef>
                <a:spcPts val="1600"/>
              </a:spcBef>
              <a:spcAft>
                <a:spcPts val="0"/>
              </a:spcAft>
              <a:buClr>
                <a:schemeClr val="dk1"/>
              </a:buClr>
              <a:buSzPts val="1400"/>
              <a:buFont typeface="Arial"/>
              <a:buNone/>
            </a:pPr>
            <a:r>
              <a:t/>
            </a:r>
            <a:endParaRPr b="0" i="0" sz="1400" u="none" cap="none" strike="noStrike">
              <a:solidFill>
                <a:srgbClr val="161249"/>
              </a:solidFill>
              <a:latin typeface="Arial"/>
              <a:ea typeface="Arial"/>
              <a:cs typeface="Arial"/>
              <a:sym typeface="Arial"/>
            </a:endParaRPr>
          </a:p>
        </p:txBody>
      </p:sp>
      <p:sp>
        <p:nvSpPr>
          <p:cNvPr id="289" name="Google Shape;289;p33"/>
          <p:cNvSpPr txBox="1"/>
          <p:nvPr>
            <p:ph type="title"/>
          </p:nvPr>
        </p:nvSpPr>
        <p:spPr>
          <a:xfrm>
            <a:off x="334536" y="0"/>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fi-FI" sz="3600"/>
              <a:t>Asioita, jotka on otettava huomioon valitessasi web-hosting-palveluntarjoajaa</a:t>
            </a:r>
            <a:endParaRPr sz="4800"/>
          </a:p>
        </p:txBody>
      </p:sp>
      <p:sp>
        <p:nvSpPr>
          <p:cNvPr id="290" name="Google Shape;290;p33"/>
          <p:cNvSpPr txBox="1"/>
          <p:nvPr>
            <p:ph idx="1" type="body"/>
          </p:nvPr>
        </p:nvSpPr>
        <p:spPr>
          <a:xfrm>
            <a:off x="521319" y="1446018"/>
            <a:ext cx="11149361" cy="4946883"/>
          </a:xfrm>
          <a:prstGeom prst="rect">
            <a:avLst/>
          </a:prstGeom>
          <a:noFill/>
          <a:ln>
            <a:noFill/>
          </a:ln>
        </p:spPr>
        <p:txBody>
          <a:bodyPr anchorCtr="0" anchor="t" bIns="45700" lIns="91425" spcFirstLastPara="1" rIns="91425" wrap="square" tIns="45700">
            <a:noAutofit/>
          </a:bodyPr>
          <a:lstStyle/>
          <a:p>
            <a:pPr indent="-254000" lvl="0" marL="285750" rtl="0" algn="l">
              <a:lnSpc>
                <a:spcPct val="100000"/>
              </a:lnSpc>
              <a:spcBef>
                <a:spcPts val="0"/>
              </a:spcBef>
              <a:spcAft>
                <a:spcPts val="0"/>
              </a:spcAft>
              <a:buClr>
                <a:srgbClr val="ED7D31"/>
              </a:buClr>
              <a:buSzPts val="2500"/>
              <a:buFont typeface="Arial"/>
              <a:buChar char="•"/>
            </a:pPr>
            <a:r>
              <a:rPr lang="fi-FI" sz="1500"/>
              <a:t>Tarvitsetko isännöidä useita verkkosivustoja useilla alatunnuksilla sivustollesi?</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Suunnitteletko laajentamista ja uusien toimintojen lisäämistä liiketoiminnan kasvaessa?</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Tarvitsetko ohjelmistojen integrointia nyt tai tulevaisuudessa kolmannen osapuolen ohjelmistojen kanssa (esim. kirjanpito-ohjelmistot, asiakassuhteiden hallintaohjelmistot, toiminnanohjausjärjestelmät jne.)</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Onko sivustollasi erityisiä koodaustarpeita (php, java, .net jne.)?</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Minkälaista sisältöä tarjotaan - tarvitsetko merkittävän määrän luotettavaa kaistanleveyttä jatkuvasti kasvavaa yleisöä varten?</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Kuinka monta sivua sivustollasi on - jotkut palveluntarjoajat rajoittavat sallittujen sivujen lukumäärää edullisissa/edullisissa hosting-paketeissa.</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Onko sivustosi kriittinen liiketoimintasi menestykselle ja kasvulle - miten käyttökatkokset vaikuttavat tuloihisi? Onko käytettävyys kriittinen tekijä?</a:t>
            </a:r>
            <a:endParaRPr sz="2300"/>
          </a:p>
          <a:p>
            <a:pPr indent="-254000" lvl="0" marL="285750" rtl="0" algn="l">
              <a:lnSpc>
                <a:spcPct val="100000"/>
              </a:lnSpc>
              <a:spcBef>
                <a:spcPts val="600"/>
              </a:spcBef>
              <a:spcAft>
                <a:spcPts val="0"/>
              </a:spcAft>
              <a:buClr>
                <a:srgbClr val="ED7D31"/>
              </a:buClr>
              <a:buSzPts val="2500"/>
              <a:buFont typeface="Arial"/>
              <a:buChar char="•"/>
            </a:pPr>
            <a:r>
              <a:rPr lang="fi-FI" sz="1500"/>
              <a:t>Tarvitsetko </a:t>
            </a:r>
            <a:r>
              <a:rPr lang="fi-FI" sz="1500" u="sng">
                <a:solidFill>
                  <a:schemeClr val="hlink"/>
                </a:solidFill>
                <a:hlinkClick r:id="rId3"/>
              </a:rPr>
              <a:t>sähköposti hostingia </a:t>
            </a:r>
            <a:r>
              <a:rPr lang="fi-FI" sz="1500"/>
              <a:t>sivuston kanssa?</a:t>
            </a:r>
            <a:endParaRPr sz="2300"/>
          </a:p>
          <a:p>
            <a:pPr indent="-152400" lvl="0" marL="356235" rtl="0" algn="l">
              <a:lnSpc>
                <a:spcPct val="90000"/>
              </a:lnSpc>
              <a:spcBef>
                <a:spcPts val="1600"/>
              </a:spcBef>
              <a:spcAft>
                <a:spcPts val="0"/>
              </a:spcAft>
              <a:buClr>
                <a:srgbClr val="ED7D31"/>
              </a:buClr>
              <a:buSzPts val="2100"/>
              <a:buFont typeface="Arial"/>
              <a:buNone/>
            </a:pPr>
            <a:r>
              <a:t/>
            </a:r>
            <a:endParaRPr sz="900"/>
          </a:p>
        </p:txBody>
      </p:sp>
      <p:sp>
        <p:nvSpPr>
          <p:cNvPr id="291" name="Google Shape;291;p33"/>
          <p:cNvSpPr txBox="1"/>
          <p:nvPr/>
        </p:nvSpPr>
        <p:spPr>
          <a:xfrm>
            <a:off x="6359368" y="6027769"/>
            <a:ext cx="57435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fi-FI" sz="1200" u="sng" cap="none" strike="noStrike">
                <a:solidFill>
                  <a:srgbClr val="0563C1"/>
                </a:solidFill>
                <a:latin typeface="Arial"/>
                <a:ea typeface="Arial"/>
                <a:cs typeface="Arial"/>
                <a:sym typeface="Arial"/>
                <a:hlinkClick r:id="rId4">
                  <a:extLst>
                    <a:ext uri="{A12FA001-AC4F-418D-AE19-62706E023703}">
                      <ahyp:hlinkClr val="tx"/>
                    </a:ext>
                  </a:extLst>
                </a:hlinkClick>
              </a:rPr>
              <a:t>Lähde: https://www.hostpapa.com/blog/web-hosting/definitive-guide-web-hosting/</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42"/>
          <p:cNvSpPr txBox="1"/>
          <p:nvPr>
            <p:ph type="title"/>
          </p:nvPr>
        </p:nvSpPr>
        <p:spPr>
          <a:xfrm>
            <a:off x="601134" y="371749"/>
            <a:ext cx="9533466" cy="14760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sz="4000"/>
              <a:t>10 tärkeintä tekijää valittaessa </a:t>
            </a:r>
            <a:r>
              <a:rPr lang="fi-FI" sz="4000"/>
              <a:t>web-hosting-palveluntarjoajaa</a:t>
            </a:r>
            <a:br>
              <a:rPr lang="fi-FI"/>
            </a:br>
            <a:endParaRPr b="0" sz="1200">
              <a:solidFill>
                <a:srgbClr val="0070C0"/>
              </a:solidFill>
            </a:endParaRPr>
          </a:p>
        </p:txBody>
      </p:sp>
      <p:sp>
        <p:nvSpPr>
          <p:cNvPr id="297" name="Google Shape;297;p42"/>
          <p:cNvSpPr txBox="1"/>
          <p:nvPr>
            <p:ph idx="1" type="body"/>
          </p:nvPr>
        </p:nvSpPr>
        <p:spPr>
          <a:xfrm>
            <a:off x="838200" y="1609726"/>
            <a:ext cx="10515600" cy="4224246"/>
          </a:xfrm>
          <a:prstGeom prst="rect">
            <a:avLst/>
          </a:prstGeom>
          <a:noFill/>
          <a:ln>
            <a:noFill/>
          </a:ln>
        </p:spPr>
        <p:txBody>
          <a:bodyPr anchorCtr="0" anchor="t" bIns="45700" lIns="91425" spcFirstLastPara="1" rIns="91425" wrap="square" tIns="45700">
            <a:normAutofit fontScale="55000" lnSpcReduction="20000"/>
          </a:bodyPr>
          <a:lstStyle/>
          <a:p>
            <a:pPr indent="0" lvl="0" marL="0" rtl="0" algn="l">
              <a:lnSpc>
                <a:spcPct val="120000"/>
              </a:lnSpc>
              <a:spcBef>
                <a:spcPts val="0"/>
              </a:spcBef>
              <a:spcAft>
                <a:spcPts val="0"/>
              </a:spcAft>
              <a:buClr>
                <a:srgbClr val="3575D3"/>
              </a:buClr>
              <a:buSzPct val="133971"/>
              <a:buNone/>
            </a:pPr>
            <a:r>
              <a:rPr b="0" i="0" lang="fi-FI" sz="3800" u="sng">
                <a:solidFill>
                  <a:srgbClr val="3575D3"/>
                </a:solidFill>
                <a:hlinkClick r:id="rId3">
                  <a:extLst>
                    <a:ext uri="{A12FA001-AC4F-418D-AE19-62706E023703}">
                      <ahyp:hlinkClr val="tx"/>
                    </a:ext>
                  </a:extLst>
                </a:hlinkClick>
              </a:rPr>
              <a:t>1. Levytila</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4">
                  <a:extLst>
                    <a:ext uri="{A12FA001-AC4F-418D-AE19-62706E023703}">
                      <ahyp:hlinkClr val="tx"/>
                    </a:ext>
                  </a:extLst>
                </a:hlinkClick>
              </a:rPr>
              <a:t>2. Kaistanleveys</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5">
                  <a:extLst>
                    <a:ext uri="{A12FA001-AC4F-418D-AE19-62706E023703}">
                      <ahyp:hlinkClr val="tx"/>
                    </a:ext>
                  </a:extLst>
                </a:hlinkClick>
              </a:rPr>
              <a:t>3. Turvallisuus</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6">
                  <a:extLst>
                    <a:ext uri="{A12FA001-AC4F-418D-AE19-62706E023703}">
                      <ahyp:hlinkClr val="tx"/>
                    </a:ext>
                  </a:extLst>
                </a:hlinkClick>
              </a:rPr>
              <a:t>4. Käyntiaika</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7">
                  <a:extLst>
                    <a:ext uri="{A12FA001-AC4F-418D-AE19-62706E023703}">
                      <ahyp:hlinkClr val="tx"/>
                    </a:ext>
                  </a:extLst>
                </a:hlinkClick>
              </a:rPr>
              <a:t>5. Verkkosivuston nopeus</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8">
                  <a:extLst>
                    <a:ext uri="{A12FA001-AC4F-418D-AE19-62706E023703}">
                      <ahyp:hlinkClr val="tx"/>
                    </a:ext>
                  </a:extLst>
                </a:hlinkClick>
              </a:rPr>
              <a:t>6. Esiasennetut sovellukset</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9">
                  <a:extLst>
                    <a:ext uri="{A12FA001-AC4F-418D-AE19-62706E023703}">
                      <ahyp:hlinkClr val="tx"/>
                    </a:ext>
                  </a:extLst>
                </a:hlinkClick>
              </a:rPr>
              <a:t>7. Verkkotunnukset</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10">
                  <a:extLst>
                    <a:ext uri="{A12FA001-AC4F-418D-AE19-62706E023703}">
                      <ahyp:hlinkClr val="tx"/>
                    </a:ext>
                  </a:extLst>
                </a:hlinkClick>
              </a:rPr>
              <a:t>8. Verkkosivuston rakentaja</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11">
                  <a:extLst>
                    <a:ext uri="{A12FA001-AC4F-418D-AE19-62706E023703}">
                      <ahyp:hlinkClr val="tx"/>
                    </a:ext>
                  </a:extLst>
                </a:hlinkClick>
              </a:rPr>
              <a:t>9. Tuki</a:t>
            </a:r>
            <a:endParaRPr b="0" i="0" sz="3800">
              <a:solidFill>
                <a:srgbClr val="3D4E5E"/>
              </a:solidFill>
            </a:endParaRPr>
          </a:p>
          <a:p>
            <a:pPr indent="0" lvl="0" marL="0" rtl="0" algn="l">
              <a:lnSpc>
                <a:spcPct val="120000"/>
              </a:lnSpc>
              <a:spcBef>
                <a:spcPts val="600"/>
              </a:spcBef>
              <a:spcAft>
                <a:spcPts val="0"/>
              </a:spcAft>
              <a:buClr>
                <a:srgbClr val="3575D3"/>
              </a:buClr>
              <a:buSzPct val="133971"/>
              <a:buNone/>
            </a:pPr>
            <a:r>
              <a:rPr b="0" i="0" lang="fi-FI" sz="3800" u="sng">
                <a:solidFill>
                  <a:srgbClr val="3575D3"/>
                </a:solidFill>
                <a:hlinkClick r:id="rId12">
                  <a:extLst>
                    <a:ext uri="{A12FA001-AC4F-418D-AE19-62706E023703}">
                      <ahyp:hlinkClr val="tx"/>
                    </a:ext>
                  </a:extLst>
                </a:hlinkClick>
              </a:rPr>
              <a:t>10. Varmuuskopiot</a:t>
            </a:r>
            <a:endParaRPr b="0" i="0" sz="3800">
              <a:solidFill>
                <a:srgbClr val="3D4E5E"/>
              </a:solidFill>
            </a:endParaRPr>
          </a:p>
          <a:p>
            <a:pPr indent="-50800" lvl="0" marL="228600" rtl="0" algn="l">
              <a:lnSpc>
                <a:spcPct val="90000"/>
              </a:lnSpc>
              <a:spcBef>
                <a:spcPts val="600"/>
              </a:spcBef>
              <a:spcAft>
                <a:spcPts val="0"/>
              </a:spcAft>
              <a:buClr>
                <a:schemeClr val="dk1"/>
              </a:buClr>
              <a:buSzPct val="181818"/>
              <a:buNone/>
            </a:pPr>
            <a:r>
              <a:t/>
            </a:r>
            <a:endParaRPr/>
          </a:p>
        </p:txBody>
      </p:sp>
      <p:sp>
        <p:nvSpPr>
          <p:cNvPr id="298" name="Google Shape;298;p42"/>
          <p:cNvSpPr txBox="1"/>
          <p:nvPr/>
        </p:nvSpPr>
        <p:spPr>
          <a:xfrm>
            <a:off x="5662047" y="6085451"/>
            <a:ext cx="61122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fi-FI" sz="1200" u="none" cap="none" strike="noStrike">
                <a:solidFill>
                  <a:schemeClr val="dk1"/>
                </a:solidFill>
                <a:latin typeface="Arial"/>
                <a:ea typeface="Arial"/>
                <a:cs typeface="Arial"/>
                <a:sym typeface="Arial"/>
              </a:rPr>
              <a:t>Lähde: </a:t>
            </a:r>
            <a:r>
              <a:rPr b="0" i="0" lang="fi-FI" sz="1200" u="sng" cap="none" strike="noStrike">
                <a:solidFill>
                  <a:srgbClr val="0070C0"/>
                </a:solidFill>
                <a:latin typeface="Arial"/>
                <a:ea typeface="Arial"/>
                <a:cs typeface="Arial"/>
                <a:sym typeface="Arial"/>
                <a:hlinkClick r:id="rId13">
                  <a:extLst>
                    <a:ext uri="{A12FA001-AC4F-418D-AE19-62706E023703}">
                      <ahyp:hlinkClr val="tx"/>
                    </a:ext>
                  </a:extLst>
                </a:hlinkClick>
              </a:rPr>
              <a:t>https://www.bluehost.com/resources/features-a-good-web-host-should-provide/</a:t>
            </a:r>
            <a:endParaRPr b="0" i="0" sz="1200" u="none" cap="none" strike="noStrik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43"/>
          <p:cNvSpPr txBox="1"/>
          <p:nvPr>
            <p:ph type="title"/>
          </p:nvPr>
        </p:nvSpPr>
        <p:spPr>
          <a:xfrm>
            <a:off x="601134" y="371749"/>
            <a:ext cx="9794723" cy="14760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Kuinka löytää oikea julkaisujärjestelmä yrityksellesi?</a:t>
            </a:r>
            <a:endParaRPr/>
          </a:p>
        </p:txBody>
      </p:sp>
      <p:pic>
        <p:nvPicPr>
          <p:cNvPr id="304" name="Google Shape;304;p43"/>
          <p:cNvPicPr preferRelativeResize="0"/>
          <p:nvPr/>
        </p:nvPicPr>
        <p:blipFill rotWithShape="1">
          <a:blip r:embed="rId3">
            <a:alphaModFix/>
          </a:blip>
          <a:srcRect b="0" l="0" r="0" t="0"/>
          <a:stretch/>
        </p:blipFill>
        <p:spPr>
          <a:xfrm>
            <a:off x="2914650" y="2054594"/>
            <a:ext cx="5527221" cy="3957490"/>
          </a:xfrm>
          <a:prstGeom prst="rect">
            <a:avLst/>
          </a:prstGeom>
          <a:noFill/>
          <a:ln cap="flat" cmpd="sng" w="9525">
            <a:solidFill>
              <a:srgbClr val="0070C0"/>
            </a:solidFill>
            <a:prstDash val="solid"/>
            <a:round/>
            <a:headEnd len="sm" w="sm" type="none"/>
            <a:tailEnd len="sm" w="sm" type="none"/>
          </a:ln>
          <a:effectLst>
            <a:outerShdw blurRad="63500" sx="102000" rotWithShape="0" algn="ctr" sy="10200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g1e372d57c9e_0_31"/>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Aloita näistä kysymyksistä, kun valitset julkaisujärjestelmää:</a:t>
            </a:r>
            <a:endParaRPr/>
          </a:p>
        </p:txBody>
      </p:sp>
      <p:sp>
        <p:nvSpPr>
          <p:cNvPr id="311" name="Google Shape;311;g1e372d57c9e_0_31"/>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85000" lnSpcReduction="20000"/>
          </a:bodyPr>
          <a:lstStyle/>
          <a:p>
            <a:pPr indent="-379730" lvl="0" marL="457200" rtl="0" algn="l">
              <a:lnSpc>
                <a:spcPct val="100000"/>
              </a:lnSpc>
              <a:spcBef>
                <a:spcPts val="1000"/>
              </a:spcBef>
              <a:spcAft>
                <a:spcPts val="0"/>
              </a:spcAft>
              <a:buClr>
                <a:schemeClr val="accent2"/>
              </a:buClr>
              <a:buSzPct val="100000"/>
              <a:buChar char="●"/>
            </a:pPr>
            <a:r>
              <a:rPr lang="fi-FI"/>
              <a:t>Näytätkö vain tietoja vai pitäisikö sivuston kävijöiden pystyä toimimaan vuorovaikutuksessa sivujen kanssa?</a:t>
            </a:r>
            <a:endParaRPr/>
          </a:p>
          <a:p>
            <a:pPr indent="-379730" lvl="0" marL="457200" rtl="0" algn="l">
              <a:lnSpc>
                <a:spcPct val="100000"/>
              </a:lnSpc>
              <a:spcBef>
                <a:spcPts val="0"/>
              </a:spcBef>
              <a:spcAft>
                <a:spcPts val="0"/>
              </a:spcAft>
              <a:buClr>
                <a:schemeClr val="accent2"/>
              </a:buClr>
              <a:buSzPct val="100000"/>
              <a:buChar char="●"/>
            </a:pPr>
            <a:r>
              <a:rPr lang="fi-FI"/>
              <a:t>Aiotko myydä tuotteita tai palveluja?</a:t>
            </a:r>
            <a:endParaRPr/>
          </a:p>
          <a:p>
            <a:pPr indent="-379730" lvl="0" marL="457200" rtl="0" algn="l">
              <a:lnSpc>
                <a:spcPct val="100000"/>
              </a:lnSpc>
              <a:spcBef>
                <a:spcPts val="0"/>
              </a:spcBef>
              <a:spcAft>
                <a:spcPts val="0"/>
              </a:spcAft>
              <a:buClr>
                <a:schemeClr val="accent2"/>
              </a:buClr>
              <a:buSzPct val="100000"/>
              <a:buChar char="●"/>
            </a:pPr>
            <a:r>
              <a:rPr lang="fi-FI"/>
              <a:t>Tarvitsetko asiakastietoja (esim. yhteystietoja) sähköpostimarkkinointia tai myyntiä varten?</a:t>
            </a:r>
            <a:endParaRPr/>
          </a:p>
          <a:p>
            <a:pPr indent="-379730" lvl="0" marL="457200" rtl="0" algn="l">
              <a:lnSpc>
                <a:spcPct val="100000"/>
              </a:lnSpc>
              <a:spcBef>
                <a:spcPts val="0"/>
              </a:spcBef>
              <a:spcAft>
                <a:spcPts val="0"/>
              </a:spcAft>
              <a:buClr>
                <a:schemeClr val="accent2"/>
              </a:buClr>
              <a:buSzPct val="100000"/>
              <a:buChar char="●"/>
            </a:pPr>
            <a:r>
              <a:rPr lang="fi-FI"/>
              <a:t>Hoidatko sivustoa itse vai teetkö yhteistyötä kolmannen osapuolen palveluntarjoajan kanssa?</a:t>
            </a:r>
            <a:endParaRPr/>
          </a:p>
          <a:p>
            <a:pPr indent="-379730" lvl="0" marL="457200" rtl="0" algn="l">
              <a:lnSpc>
                <a:spcPct val="100000"/>
              </a:lnSpc>
              <a:spcBef>
                <a:spcPts val="0"/>
              </a:spcBef>
              <a:spcAft>
                <a:spcPts val="0"/>
              </a:spcAft>
              <a:buClr>
                <a:schemeClr val="accent2"/>
              </a:buClr>
              <a:buSzPct val="100000"/>
              <a:buChar char="●"/>
            </a:pPr>
            <a:r>
              <a:rPr lang="fi-FI"/>
              <a:t>Onko lisäominaisuuksiin varattu määrärahoja?</a:t>
            </a:r>
            <a:endParaRPr/>
          </a:p>
          <a:p>
            <a:pPr indent="-379730" lvl="0" marL="457200" rtl="0" algn="l">
              <a:lnSpc>
                <a:spcPct val="100000"/>
              </a:lnSpc>
              <a:spcBef>
                <a:spcPts val="0"/>
              </a:spcBef>
              <a:spcAft>
                <a:spcPts val="0"/>
              </a:spcAft>
              <a:buClr>
                <a:schemeClr val="accent2"/>
              </a:buClr>
              <a:buSzPct val="100000"/>
              <a:buChar char="●"/>
            </a:pPr>
            <a:r>
              <a:rPr lang="fi-FI"/>
              <a:t>Kuinka paljon haluat mukauttaa ulkoasua ja suunnittelua?</a:t>
            </a:r>
            <a:endParaRPr/>
          </a:p>
          <a:p>
            <a:pPr indent="-379730" lvl="0" marL="457200" rtl="0" algn="l">
              <a:lnSpc>
                <a:spcPct val="100000"/>
              </a:lnSpc>
              <a:spcBef>
                <a:spcPts val="0"/>
              </a:spcBef>
              <a:spcAft>
                <a:spcPts val="0"/>
              </a:spcAft>
              <a:buClr>
                <a:schemeClr val="accent2"/>
              </a:buClr>
              <a:buSzPct val="100000"/>
              <a:buChar char="●"/>
            </a:pPr>
            <a:r>
              <a:rPr lang="fi-FI"/>
              <a:t>Onko sinun luotava erityisiä toimintoja, kuten kilpailuja, lomakkeita tai uutiskirjeitä?</a:t>
            </a:r>
            <a:endParaRPr/>
          </a:p>
          <a:p>
            <a:pPr indent="0" lvl="0" marL="0" rtl="0" algn="l">
              <a:lnSpc>
                <a:spcPct val="90000"/>
              </a:lnSpc>
              <a:spcBef>
                <a:spcPts val="1000"/>
              </a:spcBef>
              <a:spcAft>
                <a:spcPts val="0"/>
              </a:spcAft>
              <a:buSzPct val="117647"/>
              <a:buNone/>
            </a:pPr>
            <a:r>
              <a:t/>
            </a:r>
            <a:endParaRPr/>
          </a:p>
        </p:txBody>
      </p:sp>
      <p:sp>
        <p:nvSpPr>
          <p:cNvPr id="312" name="Google Shape;312;g1e372d57c9e_0_31"/>
          <p:cNvSpPr txBox="1"/>
          <p:nvPr/>
        </p:nvSpPr>
        <p:spPr>
          <a:xfrm>
            <a:off x="2876600" y="6003350"/>
            <a:ext cx="8886900" cy="61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fi-FI" sz="1400" u="sng" cap="none" strike="noStrike">
                <a:solidFill>
                  <a:schemeClr val="hlink"/>
                </a:solidFill>
                <a:latin typeface="Arial"/>
                <a:ea typeface="Arial"/>
                <a:cs typeface="Arial"/>
                <a:sym typeface="Arial"/>
                <a:hlinkClick r:id="rId3"/>
              </a:rPr>
              <a:t>https://www.forbes.com/advisor/business/software/best-website-builders/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6"/>
          <p:cNvSpPr txBox="1"/>
          <p:nvPr>
            <p:ph idx="4294967295" type="title"/>
          </p:nvPr>
        </p:nvSpPr>
        <p:spPr>
          <a:xfrm>
            <a:off x="504825" y="161925"/>
            <a:ext cx="9963150" cy="97155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Calibri"/>
              <a:buNone/>
            </a:pPr>
            <a:r>
              <a:rPr lang="fi-FI" sz="3000"/>
              <a:t>Mitä sinun tulisi ottaa huomioon, kun valitset </a:t>
            </a:r>
            <a:br>
              <a:rPr lang="fi-FI" sz="3000"/>
            </a:br>
            <a:r>
              <a:rPr lang="fi-FI" sz="3000"/>
              <a:t>julkaisujärjestelmää?</a:t>
            </a:r>
            <a:endParaRPr sz="3000"/>
          </a:p>
        </p:txBody>
      </p:sp>
      <p:sp>
        <p:nvSpPr>
          <p:cNvPr id="318" name="Google Shape;318;p46"/>
          <p:cNvSpPr txBox="1"/>
          <p:nvPr>
            <p:ph idx="4294967295" type="body"/>
          </p:nvPr>
        </p:nvSpPr>
        <p:spPr>
          <a:xfrm>
            <a:off x="666750" y="1431351"/>
            <a:ext cx="11020500" cy="44121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1000"/>
              </a:spcBef>
              <a:spcAft>
                <a:spcPts val="0"/>
              </a:spcAft>
              <a:buClr>
                <a:srgbClr val="ED7D31"/>
              </a:buClr>
              <a:buSzPts val="2525"/>
              <a:buChar char="•"/>
            </a:pPr>
            <a:r>
              <a:rPr b="1" lang="fi-FI" sz="1750">
                <a:latin typeface="Arial"/>
                <a:ea typeface="Arial"/>
                <a:cs typeface="Arial"/>
                <a:sym typeface="Arial"/>
              </a:rPr>
              <a:t>Mobiilisivuston optimointi - responsiivinen suunnittelu</a:t>
            </a:r>
            <a:endParaRPr sz="1750"/>
          </a:p>
          <a:p>
            <a:pPr indent="-241300" lvl="1" marL="685800" rtl="0" algn="l">
              <a:lnSpc>
                <a:spcPct val="90000"/>
              </a:lnSpc>
              <a:spcBef>
                <a:spcPts val="500"/>
              </a:spcBef>
              <a:spcAft>
                <a:spcPts val="0"/>
              </a:spcAft>
              <a:buClr>
                <a:srgbClr val="ED7D31"/>
              </a:buClr>
              <a:buSzPts val="2525"/>
              <a:buChar char="•"/>
            </a:pPr>
            <a:r>
              <a:rPr lang="fi-FI" sz="1750">
                <a:latin typeface="Arial"/>
                <a:ea typeface="Arial"/>
                <a:cs typeface="Arial"/>
                <a:sym typeface="Arial"/>
              </a:rPr>
              <a:t>Mobiilioptimointi on välttämätöntä, sillä </a:t>
            </a:r>
            <a:r>
              <a:rPr lang="fi-FI" sz="1750"/>
              <a:t>mobiililiikenne on ohittanut desktop-liikenteen</a:t>
            </a:r>
            <a:r>
              <a:rPr lang="fi-FI" sz="1750">
                <a:latin typeface="Arial"/>
                <a:ea typeface="Arial"/>
                <a:cs typeface="Arial"/>
                <a:sym typeface="Arial"/>
              </a:rPr>
              <a:t>. Varmista, että verkkoalustasi tukee responsiivista suunnittelua, jolloin se voidaan optimoida sen mukaan</a:t>
            </a:r>
            <a:r>
              <a:rPr lang="fi-FI" sz="1750"/>
              <a:t>, millä </a:t>
            </a:r>
            <a:r>
              <a:rPr lang="fi-FI" sz="1750">
                <a:latin typeface="Arial"/>
                <a:ea typeface="Arial"/>
                <a:cs typeface="Arial"/>
                <a:sym typeface="Arial"/>
              </a:rPr>
              <a:t>laitteella sitä käytetään.</a:t>
            </a:r>
            <a:endParaRPr sz="1750"/>
          </a:p>
          <a:p>
            <a:pPr indent="-228600" lvl="0" marL="228600" rtl="0" algn="l">
              <a:lnSpc>
                <a:spcPct val="90000"/>
              </a:lnSpc>
              <a:spcBef>
                <a:spcPts val="1000"/>
              </a:spcBef>
              <a:spcAft>
                <a:spcPts val="0"/>
              </a:spcAft>
              <a:buClr>
                <a:srgbClr val="ED7D31"/>
              </a:buClr>
              <a:buSzPts val="2525"/>
              <a:buChar char="•"/>
            </a:pPr>
            <a:r>
              <a:rPr b="1" lang="fi-FI" sz="1750">
                <a:latin typeface="Arial"/>
                <a:ea typeface="Arial"/>
                <a:cs typeface="Arial"/>
                <a:sym typeface="Arial"/>
              </a:rPr>
              <a:t>SEO-vaihtoehdot</a:t>
            </a:r>
            <a:endParaRPr sz="1750"/>
          </a:p>
          <a:p>
            <a:pPr indent="-241300" lvl="1" marL="685800" rtl="0" algn="l">
              <a:lnSpc>
                <a:spcPct val="90000"/>
              </a:lnSpc>
              <a:spcBef>
                <a:spcPts val="500"/>
              </a:spcBef>
              <a:spcAft>
                <a:spcPts val="0"/>
              </a:spcAft>
              <a:buClr>
                <a:srgbClr val="ED7D31"/>
              </a:buClr>
              <a:buSzPts val="2525"/>
              <a:buChar char="•"/>
            </a:pPr>
            <a:r>
              <a:rPr lang="fi-FI" sz="1750">
                <a:latin typeface="Arial"/>
                <a:ea typeface="Arial"/>
                <a:cs typeface="Arial"/>
                <a:sym typeface="Arial"/>
              </a:rPr>
              <a:t>SEO-näkyvyys on </a:t>
            </a:r>
            <a:r>
              <a:rPr lang="fi-FI" sz="1750"/>
              <a:t>välttämättömyys</a:t>
            </a:r>
            <a:r>
              <a:rPr lang="fi-FI" sz="1750">
                <a:latin typeface="Arial"/>
                <a:ea typeface="Arial"/>
                <a:cs typeface="Arial"/>
                <a:sym typeface="Arial"/>
              </a:rPr>
              <a:t>. Varmista, että sivustosi antaa maksimaalisen tuen SEO:lle.</a:t>
            </a:r>
            <a:endParaRPr b="1" sz="1750">
              <a:latin typeface="Arial"/>
              <a:ea typeface="Arial"/>
              <a:cs typeface="Arial"/>
              <a:sym typeface="Arial"/>
            </a:endParaRPr>
          </a:p>
          <a:p>
            <a:pPr indent="-228600" lvl="0" marL="228600" rtl="0" algn="l">
              <a:lnSpc>
                <a:spcPct val="90000"/>
              </a:lnSpc>
              <a:spcBef>
                <a:spcPts val="1000"/>
              </a:spcBef>
              <a:spcAft>
                <a:spcPts val="0"/>
              </a:spcAft>
              <a:buClr>
                <a:srgbClr val="ED7D31"/>
              </a:buClr>
              <a:buSzPts val="2525"/>
              <a:buChar char="•"/>
            </a:pPr>
            <a:r>
              <a:rPr b="1" lang="fi-FI" sz="1750">
                <a:latin typeface="Arial"/>
                <a:ea typeface="Arial"/>
                <a:cs typeface="Arial"/>
                <a:sym typeface="Arial"/>
              </a:rPr>
              <a:t>Suunnittelun joustavuus</a:t>
            </a:r>
            <a:endParaRPr sz="1750"/>
          </a:p>
          <a:p>
            <a:pPr indent="-241300" lvl="1" marL="685800" rtl="0" algn="l">
              <a:lnSpc>
                <a:spcPct val="90000"/>
              </a:lnSpc>
              <a:spcBef>
                <a:spcPts val="500"/>
              </a:spcBef>
              <a:spcAft>
                <a:spcPts val="0"/>
              </a:spcAft>
              <a:buClr>
                <a:srgbClr val="ED7D31"/>
              </a:buClr>
              <a:buSzPts val="2525"/>
              <a:buChar char="•"/>
            </a:pPr>
            <a:r>
              <a:rPr lang="fi-FI" sz="1750">
                <a:latin typeface="Arial"/>
                <a:ea typeface="Arial"/>
                <a:cs typeface="Arial"/>
                <a:sym typeface="Arial"/>
              </a:rPr>
              <a:t>Suunnittelun joustavuus on elintärkeää. Haluat, että verkkosivustosi vastaa </a:t>
            </a:r>
            <a:r>
              <a:rPr lang="fi-FI" sz="1750"/>
              <a:t>yksilöllisiä erityistarpeitasi</a:t>
            </a:r>
            <a:r>
              <a:rPr lang="fi-FI" sz="1750">
                <a:latin typeface="Arial"/>
                <a:ea typeface="Arial"/>
                <a:cs typeface="Arial"/>
                <a:sym typeface="Arial"/>
              </a:rPr>
              <a:t>, ja haluat myös erottautua kilpailijoistasi. Jos aiot ylläpitää verkkosivustoasi itse, arvostat myös mahdollisimman suurta </a:t>
            </a:r>
            <a:r>
              <a:rPr lang="fi-FI" sz="1750"/>
              <a:t>joustavuutta </a:t>
            </a:r>
            <a:r>
              <a:rPr lang="fi-FI" sz="1750">
                <a:latin typeface="Arial"/>
                <a:ea typeface="Arial"/>
                <a:cs typeface="Arial"/>
                <a:sym typeface="Arial"/>
              </a:rPr>
              <a:t>ja helppokäyttöisyyttä.</a:t>
            </a:r>
            <a:endParaRPr sz="1750"/>
          </a:p>
          <a:p>
            <a:pPr indent="-228600" lvl="0" marL="228600" rtl="0" algn="l">
              <a:lnSpc>
                <a:spcPct val="90000"/>
              </a:lnSpc>
              <a:spcBef>
                <a:spcPts val="1000"/>
              </a:spcBef>
              <a:spcAft>
                <a:spcPts val="0"/>
              </a:spcAft>
              <a:buClr>
                <a:srgbClr val="ED7D31"/>
              </a:buClr>
              <a:buSzPts val="2525"/>
              <a:buChar char="•"/>
            </a:pPr>
            <a:r>
              <a:rPr b="1" lang="fi-FI" sz="1750">
                <a:latin typeface="Arial"/>
                <a:ea typeface="Arial"/>
                <a:cs typeface="Arial"/>
                <a:sym typeface="Arial"/>
              </a:rPr>
              <a:t>Teemat/mallit</a:t>
            </a:r>
            <a:endParaRPr sz="1750"/>
          </a:p>
          <a:p>
            <a:pPr indent="-241300" lvl="1" marL="685800" rtl="0" algn="l">
              <a:lnSpc>
                <a:spcPct val="90000"/>
              </a:lnSpc>
              <a:spcBef>
                <a:spcPts val="500"/>
              </a:spcBef>
              <a:spcAft>
                <a:spcPts val="0"/>
              </a:spcAft>
              <a:buClr>
                <a:srgbClr val="ED7D31"/>
              </a:buClr>
              <a:buSzPts val="2525"/>
              <a:buChar char="•"/>
            </a:pPr>
            <a:r>
              <a:rPr lang="fi-FI" sz="1750">
                <a:latin typeface="Arial"/>
                <a:ea typeface="Arial"/>
                <a:cs typeface="Arial"/>
                <a:sym typeface="Arial"/>
              </a:rPr>
              <a:t>Teemat ja mallit nopeuttavat suunnittelijoiden työtä huomattavasti. Olemassa olevia malleja on nopea muokata asiakkaiden tarpeiden mukaan verrattuna siihen, että aloittaisit alusta.</a:t>
            </a:r>
            <a:endParaRPr sz="17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1e372d57c9e_0_26"/>
          <p:cNvSpPr txBox="1"/>
          <p:nvPr>
            <p:ph idx="4294967295" type="title"/>
          </p:nvPr>
        </p:nvSpPr>
        <p:spPr>
          <a:xfrm>
            <a:off x="504825" y="161925"/>
            <a:ext cx="9963300" cy="971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Calibri"/>
              <a:buNone/>
            </a:pPr>
            <a:r>
              <a:rPr lang="fi-FI" sz="3000"/>
              <a:t>Mitä sinun tulisi ottaa huomioon, kun valitset </a:t>
            </a:r>
            <a:br>
              <a:rPr lang="fi-FI" sz="3000"/>
            </a:br>
            <a:r>
              <a:rPr lang="fi-FI" sz="3000"/>
              <a:t>julkaisujärjestelmää?</a:t>
            </a:r>
            <a:endParaRPr sz="3000"/>
          </a:p>
        </p:txBody>
      </p:sp>
      <p:sp>
        <p:nvSpPr>
          <p:cNvPr id="324" name="Google Shape;324;g1e372d57c9e_0_26"/>
          <p:cNvSpPr txBox="1"/>
          <p:nvPr>
            <p:ph idx="4294967295" type="body"/>
          </p:nvPr>
        </p:nvSpPr>
        <p:spPr>
          <a:xfrm>
            <a:off x="666750" y="1285451"/>
            <a:ext cx="11020500" cy="45582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1000"/>
              </a:spcBef>
              <a:spcAft>
                <a:spcPts val="0"/>
              </a:spcAft>
              <a:buClr>
                <a:schemeClr val="accent2"/>
              </a:buClr>
              <a:buSzPts val="2425"/>
              <a:buChar char="•"/>
            </a:pPr>
            <a:r>
              <a:rPr b="1" lang="fi-FI" sz="1650"/>
              <a:t>Helppokäyttöisyys</a:t>
            </a:r>
            <a:endParaRPr sz="1650"/>
          </a:p>
          <a:p>
            <a:pPr indent="-234950" lvl="1" marL="685800" rtl="0" algn="l">
              <a:lnSpc>
                <a:spcPct val="90000"/>
              </a:lnSpc>
              <a:spcBef>
                <a:spcPts val="500"/>
              </a:spcBef>
              <a:spcAft>
                <a:spcPts val="0"/>
              </a:spcAft>
              <a:buClr>
                <a:schemeClr val="accent2"/>
              </a:buClr>
              <a:buSzPts val="2425"/>
              <a:buChar char="•"/>
            </a:pPr>
            <a:r>
              <a:rPr lang="fi-FI" sz="1650"/>
              <a:t>Voivatko käyttäjät luoda, hallita ja päivittää verkkosivustoa itse vai tarvitaanko siihen (kallista ja aikaa vievää) ammattilaista?</a:t>
            </a:r>
            <a:endParaRPr sz="1650"/>
          </a:p>
          <a:p>
            <a:pPr indent="-228600" lvl="0" marL="228600" rtl="0" algn="l">
              <a:lnSpc>
                <a:spcPct val="90000"/>
              </a:lnSpc>
              <a:spcBef>
                <a:spcPts val="1000"/>
              </a:spcBef>
              <a:spcAft>
                <a:spcPts val="0"/>
              </a:spcAft>
              <a:buClr>
                <a:schemeClr val="accent2"/>
              </a:buClr>
              <a:buSzPts val="2425"/>
              <a:buChar char="•"/>
            </a:pPr>
            <a:r>
              <a:rPr b="1" lang="fi-FI" sz="1650"/>
              <a:t>Sosiaalisen median työkalut</a:t>
            </a:r>
            <a:endParaRPr sz="1650"/>
          </a:p>
          <a:p>
            <a:pPr indent="-234950" lvl="1" marL="685800" rtl="0" algn="l">
              <a:lnSpc>
                <a:spcPct val="90000"/>
              </a:lnSpc>
              <a:spcBef>
                <a:spcPts val="500"/>
              </a:spcBef>
              <a:spcAft>
                <a:spcPts val="0"/>
              </a:spcAft>
              <a:buClr>
                <a:schemeClr val="accent2"/>
              </a:buClr>
              <a:buSzPts val="2425"/>
              <a:buChar char="•"/>
            </a:pPr>
            <a:r>
              <a:rPr lang="fi-FI" sz="1650"/>
              <a:t>Vuorovaikutus ja kyky jakaa sisältöä eri sosiaalisen median sivustoille parantaa markkinointisi tehokkuutta. Varmista, että sivustosi tukee tätä.</a:t>
            </a:r>
            <a:endParaRPr sz="1650"/>
          </a:p>
          <a:p>
            <a:pPr indent="-374650" lvl="0" marL="457200" rtl="0" algn="l">
              <a:lnSpc>
                <a:spcPct val="100000"/>
              </a:lnSpc>
              <a:spcBef>
                <a:spcPts val="0"/>
              </a:spcBef>
              <a:spcAft>
                <a:spcPts val="0"/>
              </a:spcAft>
              <a:buClr>
                <a:schemeClr val="accent2"/>
              </a:buClr>
              <a:buSzPts val="2300"/>
              <a:buChar char="•"/>
            </a:pPr>
            <a:r>
              <a:rPr b="1" lang="fi-FI" sz="1500"/>
              <a:t>Lisäosat </a:t>
            </a:r>
            <a:r>
              <a:rPr b="1" lang="fi-FI" sz="1500"/>
              <a:t>ja moduulit</a:t>
            </a:r>
            <a:endParaRPr sz="1500"/>
          </a:p>
          <a:p>
            <a:pPr indent="-374650" lvl="1" marL="914400" rtl="0" algn="l">
              <a:lnSpc>
                <a:spcPct val="100000"/>
              </a:lnSpc>
              <a:spcBef>
                <a:spcPts val="500"/>
              </a:spcBef>
              <a:spcAft>
                <a:spcPts val="0"/>
              </a:spcAft>
              <a:buClr>
                <a:schemeClr val="accent2"/>
              </a:buClr>
              <a:buSzPts val="2300"/>
              <a:buChar char="•"/>
            </a:pPr>
            <a:r>
              <a:rPr lang="fi-FI" sz="1500"/>
              <a:t>Kyky käyttää kolmannen osapuolen lisäosia voi olla kätevä lisätä toiminnallisuutta sivustoosi.</a:t>
            </a:r>
            <a:endParaRPr sz="1500"/>
          </a:p>
          <a:p>
            <a:pPr indent="-374650" lvl="0" marL="457200" rtl="0" algn="l">
              <a:lnSpc>
                <a:spcPct val="100000"/>
              </a:lnSpc>
              <a:spcBef>
                <a:spcPts val="1000"/>
              </a:spcBef>
              <a:spcAft>
                <a:spcPts val="0"/>
              </a:spcAft>
              <a:buClr>
                <a:schemeClr val="accent2"/>
              </a:buClr>
              <a:buSzPts val="2300"/>
              <a:buChar char="•"/>
            </a:pPr>
            <a:r>
              <a:rPr b="1" lang="fi-FI" sz="1500"/>
              <a:t>Tuki</a:t>
            </a:r>
            <a:endParaRPr sz="1500"/>
          </a:p>
          <a:p>
            <a:pPr indent="-374650" lvl="1" marL="914400" rtl="0" algn="l">
              <a:lnSpc>
                <a:spcPct val="100000"/>
              </a:lnSpc>
              <a:spcBef>
                <a:spcPts val="500"/>
              </a:spcBef>
              <a:spcAft>
                <a:spcPts val="0"/>
              </a:spcAft>
              <a:buClr>
                <a:schemeClr val="accent2"/>
              </a:buClr>
              <a:buSzPts val="2300"/>
              <a:buChar char="•"/>
            </a:pPr>
            <a:r>
              <a:rPr lang="fi-FI" sz="1500"/>
              <a:t>24/7-tuki on erittäin hyödyllistä, koska et halua ylimääräistä seisokkiaikaa verkkosivustollesi.</a:t>
            </a:r>
            <a:endParaRPr b="1" sz="1500"/>
          </a:p>
          <a:p>
            <a:pPr indent="-374650" lvl="0" marL="457200" rtl="0" algn="l">
              <a:lnSpc>
                <a:spcPct val="100000"/>
              </a:lnSpc>
              <a:spcBef>
                <a:spcPts val="1000"/>
              </a:spcBef>
              <a:spcAft>
                <a:spcPts val="0"/>
              </a:spcAft>
              <a:buClr>
                <a:schemeClr val="accent2"/>
              </a:buClr>
              <a:buSzPts val="2300"/>
              <a:buChar char="•"/>
            </a:pPr>
            <a:r>
              <a:rPr b="1" lang="fi-FI" sz="1500"/>
              <a:t>Hinnoittelu</a:t>
            </a:r>
            <a:endParaRPr sz="1500"/>
          </a:p>
          <a:p>
            <a:pPr indent="-374650" lvl="1" marL="914400" rtl="0" algn="l">
              <a:lnSpc>
                <a:spcPct val="100000"/>
              </a:lnSpc>
              <a:spcBef>
                <a:spcPts val="500"/>
              </a:spcBef>
              <a:spcAft>
                <a:spcPts val="0"/>
              </a:spcAft>
              <a:buClr>
                <a:schemeClr val="accent2"/>
              </a:buClr>
              <a:buSzPts val="2300"/>
              <a:buChar char="•"/>
            </a:pPr>
            <a:r>
              <a:rPr lang="fi-FI" sz="1500"/>
              <a:t>Tarkista, että tarvitset kaiken, mistä maksat.</a:t>
            </a:r>
            <a:endParaRPr sz="1650"/>
          </a:p>
          <a:p>
            <a:pPr indent="0" lvl="0" marL="0" rtl="0" algn="l">
              <a:lnSpc>
                <a:spcPct val="90000"/>
              </a:lnSpc>
              <a:spcBef>
                <a:spcPts val="1000"/>
              </a:spcBef>
              <a:spcAft>
                <a:spcPts val="0"/>
              </a:spcAft>
              <a:buClr>
                <a:srgbClr val="ED7D31"/>
              </a:buClr>
              <a:buSzPts val="2250"/>
              <a:buNone/>
            </a:pPr>
            <a:r>
              <a:t/>
            </a:r>
            <a:endParaRPr sz="125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68"/>
          <p:cNvSpPr txBox="1"/>
          <p:nvPr/>
        </p:nvSpPr>
        <p:spPr>
          <a:xfrm>
            <a:off x="671209" y="0"/>
            <a:ext cx="9739616" cy="1476375"/>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3200"/>
              <a:buFont typeface="Calibri"/>
              <a:buNone/>
            </a:pPr>
            <a:r>
              <a:rPr b="1" i="0" lang="fi-FI" sz="3200" u="none" cap="none" strike="noStrike">
                <a:solidFill>
                  <a:srgbClr val="161249"/>
                </a:solidFill>
                <a:latin typeface="Arial"/>
                <a:ea typeface="Arial"/>
                <a:cs typeface="Arial"/>
                <a:sym typeface="Arial"/>
              </a:rPr>
              <a:t>Mitä sinun tulisi ottaa huomioon, kun valitset </a:t>
            </a:r>
            <a:r>
              <a:rPr b="1" lang="fi-FI" sz="3200">
                <a:solidFill>
                  <a:srgbClr val="161249"/>
                </a:solidFill>
              </a:rPr>
              <a:t>julkaisujärjestelmää?</a:t>
            </a:r>
            <a:endParaRPr b="0" i="0" sz="1400" u="none" cap="none" strike="noStrike">
              <a:solidFill>
                <a:srgbClr val="000000"/>
              </a:solidFill>
              <a:latin typeface="Arial"/>
              <a:ea typeface="Arial"/>
              <a:cs typeface="Arial"/>
              <a:sym typeface="Arial"/>
            </a:endParaRPr>
          </a:p>
        </p:txBody>
      </p:sp>
      <p:sp>
        <p:nvSpPr>
          <p:cNvPr id="330" name="Google Shape;330;p68"/>
          <p:cNvSpPr txBox="1"/>
          <p:nvPr/>
        </p:nvSpPr>
        <p:spPr>
          <a:xfrm>
            <a:off x="585309" y="1645957"/>
            <a:ext cx="11021400" cy="3735300"/>
          </a:xfrm>
          <a:prstGeom prst="rect">
            <a:avLst/>
          </a:prstGeom>
          <a:noFill/>
          <a:ln>
            <a:noFill/>
          </a:ln>
        </p:spPr>
        <p:txBody>
          <a:bodyPr anchorCtr="0" anchor="t" bIns="45700" lIns="91425" spcFirstLastPara="1" rIns="91425" wrap="square" tIns="45700">
            <a:spAutoFit/>
          </a:bodyPr>
          <a:lstStyle/>
          <a:p>
            <a:pPr indent="-279400" lvl="0" marL="285750" marR="0" rtl="0" algn="l">
              <a:lnSpc>
                <a:spcPct val="100000"/>
              </a:lnSpc>
              <a:spcBef>
                <a:spcPts val="1000"/>
              </a:spcBef>
              <a:spcAft>
                <a:spcPts val="0"/>
              </a:spcAft>
              <a:buClr>
                <a:schemeClr val="accent2"/>
              </a:buClr>
              <a:buSzPts val="2300"/>
              <a:buFont typeface="Arial"/>
              <a:buChar char="•"/>
            </a:pPr>
            <a:r>
              <a:rPr b="1" i="0" lang="fi-FI" sz="1500" u="none" cap="none" strike="noStrike">
                <a:solidFill>
                  <a:srgbClr val="161249"/>
                </a:solidFill>
                <a:latin typeface="Arial"/>
                <a:ea typeface="Arial"/>
                <a:cs typeface="Arial"/>
                <a:sym typeface="Arial"/>
              </a:rPr>
              <a:t>Suosio</a:t>
            </a:r>
            <a:endParaRPr b="0" i="0" sz="1500" u="none" cap="none" strike="noStrike">
              <a:solidFill>
                <a:srgbClr val="161249"/>
              </a:solidFill>
              <a:latin typeface="Arial"/>
              <a:ea typeface="Arial"/>
              <a:cs typeface="Arial"/>
              <a:sym typeface="Arial"/>
            </a:endParaRPr>
          </a:p>
          <a:p>
            <a:pPr indent="-279400" lvl="1" marL="742950" marR="0" rtl="0" algn="l">
              <a:lnSpc>
                <a:spcPct val="100000"/>
              </a:lnSpc>
              <a:spcBef>
                <a:spcPts val="500"/>
              </a:spcBef>
              <a:spcAft>
                <a:spcPts val="0"/>
              </a:spcAft>
              <a:buClr>
                <a:schemeClr val="accent2"/>
              </a:buClr>
              <a:buSzPts val="2300"/>
              <a:buFont typeface="Arial"/>
              <a:buChar char="•"/>
            </a:pPr>
            <a:r>
              <a:rPr b="0" i="0" lang="fi-FI" sz="1500" u="none" cap="none" strike="noStrike">
                <a:solidFill>
                  <a:srgbClr val="161249"/>
                </a:solidFill>
                <a:latin typeface="Arial"/>
                <a:ea typeface="Arial"/>
                <a:cs typeface="Arial"/>
                <a:sym typeface="Arial"/>
              </a:rPr>
              <a:t>Epäsuositut alustat voivat olla laadullisesti ongelmallisia, niiden tuki voi olla heikkoa tai niitä voi olla vaikea käyttää, kun taas käyttäjien ja verkkosivustojen suuri määrä merkitsee laadukkaita teknisiä ratkaisuja, hyvää tukea kehittäjiltä ja vertaisilta käyttäjiltä sekä sitä, että käyttäjät pitävät alustaa riittävän helppokäyttöisenä liiketoimintaansa varten.</a:t>
            </a:r>
            <a:endParaRPr b="0" i="0" sz="1500" u="none" cap="none" strike="noStrike">
              <a:solidFill>
                <a:srgbClr val="161249"/>
              </a:solidFill>
              <a:latin typeface="Arial"/>
              <a:ea typeface="Arial"/>
              <a:cs typeface="Arial"/>
              <a:sym typeface="Arial"/>
            </a:endParaRPr>
          </a:p>
          <a:p>
            <a:pPr indent="-279400" lvl="0" marL="285750" marR="0" rtl="0" algn="l">
              <a:lnSpc>
                <a:spcPct val="100000"/>
              </a:lnSpc>
              <a:spcBef>
                <a:spcPts val="1000"/>
              </a:spcBef>
              <a:spcAft>
                <a:spcPts val="0"/>
              </a:spcAft>
              <a:buClr>
                <a:schemeClr val="accent2"/>
              </a:buClr>
              <a:buSzPts val="2300"/>
              <a:buFont typeface="Arial"/>
              <a:buChar char="•"/>
            </a:pPr>
            <a:r>
              <a:rPr b="1" i="0" lang="fi-FI" sz="1500" u="none" cap="none" strike="noStrike">
                <a:solidFill>
                  <a:srgbClr val="161249"/>
                </a:solidFill>
                <a:latin typeface="Arial"/>
                <a:ea typeface="Arial"/>
                <a:cs typeface="Arial"/>
                <a:sym typeface="Arial"/>
              </a:rPr>
              <a:t>Uutiskirje</a:t>
            </a:r>
            <a:r>
              <a:rPr b="1" lang="fi-FI" sz="1500">
                <a:solidFill>
                  <a:srgbClr val="161249"/>
                </a:solidFill>
              </a:rPr>
              <a:t>ominaisuus</a:t>
            </a:r>
            <a:endParaRPr b="0" i="0" sz="1500" u="none" cap="none" strike="noStrike">
              <a:solidFill>
                <a:srgbClr val="161249"/>
              </a:solidFill>
              <a:latin typeface="Arial"/>
              <a:ea typeface="Arial"/>
              <a:cs typeface="Arial"/>
              <a:sym typeface="Arial"/>
            </a:endParaRPr>
          </a:p>
          <a:p>
            <a:pPr indent="-279400" lvl="1" marL="742950" marR="0" rtl="0" algn="l">
              <a:lnSpc>
                <a:spcPct val="100000"/>
              </a:lnSpc>
              <a:spcBef>
                <a:spcPts val="500"/>
              </a:spcBef>
              <a:spcAft>
                <a:spcPts val="0"/>
              </a:spcAft>
              <a:buClr>
                <a:schemeClr val="accent2"/>
              </a:buClr>
              <a:buSzPts val="2300"/>
              <a:buFont typeface="Arial"/>
              <a:buChar char="•"/>
            </a:pPr>
            <a:r>
              <a:rPr b="0" i="0" lang="fi-FI" sz="1500" u="none" cap="none" strike="noStrike">
                <a:solidFill>
                  <a:srgbClr val="161249"/>
                </a:solidFill>
                <a:latin typeface="Arial"/>
                <a:ea typeface="Arial"/>
                <a:cs typeface="Arial"/>
                <a:sym typeface="Arial"/>
              </a:rPr>
              <a:t>Uutiskirje</a:t>
            </a:r>
            <a:r>
              <a:rPr lang="fi-FI" sz="1500">
                <a:solidFill>
                  <a:srgbClr val="161249"/>
                </a:solidFill>
              </a:rPr>
              <a:t>ominaisuus (lisäosalla) </a:t>
            </a:r>
            <a:r>
              <a:rPr b="0" i="0" lang="fi-FI" sz="1500" u="none" cap="none" strike="noStrike">
                <a:solidFill>
                  <a:srgbClr val="161249"/>
                </a:solidFill>
                <a:latin typeface="Arial"/>
                <a:ea typeface="Arial"/>
                <a:cs typeface="Arial"/>
                <a:sym typeface="Arial"/>
              </a:rPr>
              <a:t>saattaa osoittautua erittäin hyödylliseksi, kun haluat pitää yhteyttä asiakaskuntaasi.</a:t>
            </a:r>
            <a:endParaRPr b="0" i="0" sz="1500" u="none" cap="none" strike="noStrike">
              <a:solidFill>
                <a:srgbClr val="161249"/>
              </a:solidFill>
              <a:latin typeface="Arial"/>
              <a:ea typeface="Arial"/>
              <a:cs typeface="Arial"/>
              <a:sym typeface="Arial"/>
            </a:endParaRPr>
          </a:p>
          <a:p>
            <a:pPr indent="-279400" lvl="0" marL="285750" marR="0" rtl="0" algn="l">
              <a:lnSpc>
                <a:spcPct val="100000"/>
              </a:lnSpc>
              <a:spcBef>
                <a:spcPts val="1000"/>
              </a:spcBef>
              <a:spcAft>
                <a:spcPts val="0"/>
              </a:spcAft>
              <a:buClr>
                <a:schemeClr val="accent2"/>
              </a:buClr>
              <a:buSzPts val="2300"/>
              <a:buFont typeface="Arial"/>
              <a:buChar char="•"/>
            </a:pPr>
            <a:r>
              <a:rPr b="1" i="0" lang="fi-FI" sz="1500" u="none" cap="none" strike="noStrike">
                <a:solidFill>
                  <a:srgbClr val="161249"/>
                </a:solidFill>
                <a:latin typeface="Arial"/>
                <a:ea typeface="Arial"/>
                <a:cs typeface="Arial"/>
                <a:sym typeface="Arial"/>
              </a:rPr>
              <a:t>Bloggaaminen, </a:t>
            </a:r>
            <a:r>
              <a:rPr b="1" lang="fi-FI" sz="1500">
                <a:solidFill>
                  <a:srgbClr val="161249"/>
                </a:solidFill>
              </a:rPr>
              <a:t>verkkokauppa</a:t>
            </a:r>
            <a:r>
              <a:rPr b="1" i="0" lang="fi-FI" sz="1500" u="none" cap="none" strike="noStrike">
                <a:solidFill>
                  <a:srgbClr val="161249"/>
                </a:solidFill>
                <a:latin typeface="Arial"/>
                <a:ea typeface="Arial"/>
                <a:cs typeface="Arial"/>
                <a:sym typeface="Arial"/>
              </a:rPr>
              <a:t>, </a:t>
            </a:r>
            <a:r>
              <a:rPr b="1" lang="fi-FI" sz="1500">
                <a:solidFill>
                  <a:srgbClr val="161249"/>
                </a:solidFill>
              </a:rPr>
              <a:t>jäsenyysominaisuus</a:t>
            </a:r>
            <a:endParaRPr b="0" i="0" sz="1500" u="none" cap="none" strike="noStrike">
              <a:solidFill>
                <a:srgbClr val="161249"/>
              </a:solidFill>
              <a:latin typeface="Arial"/>
              <a:ea typeface="Arial"/>
              <a:cs typeface="Arial"/>
              <a:sym typeface="Arial"/>
            </a:endParaRPr>
          </a:p>
          <a:p>
            <a:pPr indent="-279400" lvl="1" marL="742950" marR="0" rtl="0" algn="l">
              <a:lnSpc>
                <a:spcPct val="100000"/>
              </a:lnSpc>
              <a:spcBef>
                <a:spcPts val="500"/>
              </a:spcBef>
              <a:spcAft>
                <a:spcPts val="0"/>
              </a:spcAft>
              <a:buClr>
                <a:schemeClr val="accent2"/>
              </a:buClr>
              <a:buSzPts val="2300"/>
              <a:buFont typeface="Arial"/>
              <a:buChar char="•"/>
            </a:pPr>
            <a:r>
              <a:rPr b="0" i="0" lang="fi-FI" sz="1500" u="none" cap="none" strike="noStrike">
                <a:solidFill>
                  <a:srgbClr val="161249"/>
                </a:solidFill>
                <a:latin typeface="Arial"/>
                <a:ea typeface="Arial"/>
                <a:cs typeface="Arial"/>
                <a:sym typeface="Arial"/>
              </a:rPr>
              <a:t>Riippuen liiketoiminnastasi, nämä eivät aina ole välttämättömiä ominaisuuksia.</a:t>
            </a:r>
            <a:endParaRPr b="0" i="0" sz="1500" u="none" cap="none" strike="noStrike">
              <a:solidFill>
                <a:srgbClr val="161249"/>
              </a:solidFill>
              <a:latin typeface="Arial"/>
              <a:ea typeface="Arial"/>
              <a:cs typeface="Arial"/>
              <a:sym typeface="Arial"/>
            </a:endParaRPr>
          </a:p>
          <a:p>
            <a:pPr indent="-133350" lvl="1" marL="819150" marR="0" rtl="0" algn="l">
              <a:lnSpc>
                <a:spcPct val="90000"/>
              </a:lnSpc>
              <a:spcBef>
                <a:spcPts val="500"/>
              </a:spcBef>
              <a:spcAft>
                <a:spcPts val="0"/>
              </a:spcAft>
              <a:buClr>
                <a:srgbClr val="ED7D31"/>
              </a:buClr>
              <a:buSzPts val="2400"/>
              <a:buFont typeface="Arial"/>
              <a:buNone/>
            </a:pPr>
            <a:r>
              <a:t/>
            </a:r>
            <a:endParaRPr b="0" i="0" sz="1500" u="none" cap="none" strike="noStrike">
              <a:solidFill>
                <a:srgbClr val="161249"/>
              </a:solidFill>
              <a:latin typeface="Arial"/>
              <a:ea typeface="Arial"/>
              <a:cs typeface="Arial"/>
              <a:sym typeface="Arial"/>
            </a:endParaRPr>
          </a:p>
          <a:p>
            <a:pPr indent="-133350" lvl="0" marL="412750" marR="0" rtl="0" algn="l">
              <a:lnSpc>
                <a:spcPct val="90000"/>
              </a:lnSpc>
              <a:spcBef>
                <a:spcPts val="1000"/>
              </a:spcBef>
              <a:spcAft>
                <a:spcPts val="0"/>
              </a:spcAft>
              <a:buClr>
                <a:srgbClr val="ED7D31"/>
              </a:buClr>
              <a:buSzPts val="2400"/>
              <a:buFont typeface="Arial"/>
              <a:buNone/>
            </a:pPr>
            <a:r>
              <a:t/>
            </a:r>
            <a:endParaRPr b="0" i="0" sz="1500" u="none" cap="none" strike="noStrik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5"/>
          <p:cNvSpPr txBox="1"/>
          <p:nvPr>
            <p:ph type="title"/>
          </p:nvPr>
        </p:nvSpPr>
        <p:spPr>
          <a:xfrm>
            <a:off x="401109" y="210716"/>
            <a:ext cx="10419291" cy="1188948"/>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1"/>
              </a:buClr>
              <a:buSzPts val="3556"/>
              <a:buFont typeface="Calibri"/>
              <a:buNone/>
            </a:pPr>
            <a:r>
              <a:rPr lang="fi-FI" sz="3200"/>
              <a:t>WordPress hallitsee julkaisujärjestelmämarkkinoita</a:t>
            </a:r>
            <a:br>
              <a:rPr lang="fi-FI" sz="3200"/>
            </a:br>
            <a:r>
              <a:rPr b="0" lang="fi-FI" sz="2700"/>
              <a:t>        Muu markkina on hyvin </a:t>
            </a:r>
            <a:r>
              <a:rPr lang="fi-FI" sz="2700"/>
              <a:t>hajanaista</a:t>
            </a:r>
            <a:r>
              <a:rPr lang="fi-FI" sz="2700"/>
              <a:t>.           </a:t>
            </a:r>
            <a:endParaRPr b="0" sz="3200"/>
          </a:p>
        </p:txBody>
      </p:sp>
      <p:sp>
        <p:nvSpPr>
          <p:cNvPr id="336" name="Google Shape;336;p45"/>
          <p:cNvSpPr/>
          <p:nvPr/>
        </p:nvSpPr>
        <p:spPr>
          <a:xfrm>
            <a:off x="561975" y="968207"/>
            <a:ext cx="628650" cy="209068"/>
          </a:xfrm>
          <a:prstGeom prst="rightArrow">
            <a:avLst>
              <a:gd fmla="val 50000" name="adj1"/>
              <a:gd fmla="val 50000" name="adj2"/>
            </a:avLst>
          </a:prstGeom>
          <a:solidFill>
            <a:srgbClr val="ED7D31"/>
          </a:solidFill>
          <a:ln cap="flat" cmpd="sng" w="12700">
            <a:solidFill>
              <a:srgbClr val="ED7D3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37" name="Google Shape;337;p45"/>
          <p:cNvPicPr preferRelativeResize="0"/>
          <p:nvPr/>
        </p:nvPicPr>
        <p:blipFill rotWithShape="1">
          <a:blip r:embed="rId3">
            <a:alphaModFix/>
          </a:blip>
          <a:srcRect b="0" l="0" r="0" t="0"/>
          <a:stretch/>
        </p:blipFill>
        <p:spPr>
          <a:xfrm>
            <a:off x="-56937" y="1807287"/>
            <a:ext cx="6768634" cy="3228325"/>
          </a:xfrm>
          <a:prstGeom prst="rect">
            <a:avLst/>
          </a:prstGeom>
          <a:noFill/>
          <a:ln>
            <a:noFill/>
          </a:ln>
        </p:spPr>
      </p:pic>
      <p:sp>
        <p:nvSpPr>
          <p:cNvPr id="338" name="Google Shape;338;p45"/>
          <p:cNvSpPr txBox="1"/>
          <p:nvPr/>
        </p:nvSpPr>
        <p:spPr>
          <a:xfrm>
            <a:off x="561975" y="5443225"/>
            <a:ext cx="5530800" cy="615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fi-FI" sz="1400" u="sng" cap="none" strike="noStrike">
                <a:solidFill>
                  <a:schemeClr val="hlink"/>
                </a:solidFill>
                <a:latin typeface="Arial"/>
                <a:ea typeface="Arial"/>
                <a:cs typeface="Arial"/>
                <a:sym typeface="Arial"/>
                <a:hlinkClick r:id="rId4"/>
              </a:rPr>
              <a:t>https://meetanshi.com/blog/cms-statistics/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39" name="Google Shape;339;p45"/>
          <p:cNvPicPr preferRelativeResize="0"/>
          <p:nvPr/>
        </p:nvPicPr>
        <p:blipFill rotWithShape="1">
          <a:blip r:embed="rId5">
            <a:alphaModFix/>
          </a:blip>
          <a:srcRect b="0" l="0" r="0" t="0"/>
          <a:stretch/>
        </p:blipFill>
        <p:spPr>
          <a:xfrm>
            <a:off x="6092775" y="2126675"/>
            <a:ext cx="5962576" cy="3038074"/>
          </a:xfrm>
          <a:prstGeom prst="rect">
            <a:avLst/>
          </a:prstGeom>
          <a:noFill/>
          <a:ln>
            <a:noFill/>
          </a:ln>
        </p:spPr>
      </p:pic>
      <p:sp>
        <p:nvSpPr>
          <p:cNvPr id="340" name="Google Shape;340;p45"/>
          <p:cNvSpPr txBox="1"/>
          <p:nvPr/>
        </p:nvSpPr>
        <p:spPr>
          <a:xfrm>
            <a:off x="4168925" y="5891750"/>
            <a:ext cx="7407000" cy="6156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400"/>
              <a:buFont typeface="Arial"/>
              <a:buNone/>
            </a:pPr>
            <a:r>
              <a:rPr b="0" i="0" lang="fi-FI" sz="1400" u="sng" cap="none" strike="noStrike">
                <a:solidFill>
                  <a:schemeClr val="hlink"/>
                </a:solidFill>
                <a:latin typeface="Arial"/>
                <a:ea typeface="Arial"/>
                <a:cs typeface="Arial"/>
                <a:sym typeface="Arial"/>
                <a:hlinkClick r:id="rId6"/>
              </a:rPr>
              <a:t>https://www.searchenginejournal.com/cms-market-share-june-2022/455912/</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g1e372d57c9e_0_14"/>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40909"/>
              <a:buNone/>
            </a:pPr>
            <a:r>
              <a:rPr lang="fi-FI"/>
              <a:t>Vuoden 2023 parhaat julkaisujärjestelmät Forbes Advisorin mukaan</a:t>
            </a:r>
            <a:endParaRPr/>
          </a:p>
        </p:txBody>
      </p:sp>
      <p:sp>
        <p:nvSpPr>
          <p:cNvPr id="347" name="Google Shape;347;g1e372d57c9e_0_14"/>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92500" lnSpcReduction="20000"/>
          </a:bodyPr>
          <a:lstStyle/>
          <a:p>
            <a:pPr indent="-393065" lvl="0" marL="457200" rtl="0" algn="l">
              <a:lnSpc>
                <a:spcPct val="100000"/>
              </a:lnSpc>
              <a:spcBef>
                <a:spcPts val="1000"/>
              </a:spcBef>
              <a:spcAft>
                <a:spcPts val="0"/>
              </a:spcAft>
              <a:buClr>
                <a:schemeClr val="accent2"/>
              </a:buClr>
              <a:buSzPct val="100000"/>
              <a:buChar char="●"/>
            </a:pPr>
            <a:r>
              <a:rPr lang="fi-FI"/>
              <a:t>Weebly: "Paras kokonaisuus"</a:t>
            </a:r>
            <a:endParaRPr/>
          </a:p>
          <a:p>
            <a:pPr indent="-393065" lvl="0" marL="457200" rtl="0" algn="l">
              <a:lnSpc>
                <a:spcPct val="100000"/>
              </a:lnSpc>
              <a:spcBef>
                <a:spcPts val="0"/>
              </a:spcBef>
              <a:spcAft>
                <a:spcPts val="0"/>
              </a:spcAft>
              <a:buClr>
                <a:schemeClr val="accent2"/>
              </a:buClr>
              <a:buSzPct val="100000"/>
              <a:buChar char="●"/>
            </a:pPr>
            <a:r>
              <a:rPr lang="fi-FI"/>
              <a:t>GoDaddy: "Paras palveluntarjoajille"</a:t>
            </a:r>
            <a:endParaRPr/>
          </a:p>
          <a:p>
            <a:pPr indent="-393065" lvl="0" marL="457200" rtl="0" algn="l">
              <a:lnSpc>
                <a:spcPct val="100000"/>
              </a:lnSpc>
              <a:spcBef>
                <a:spcPts val="0"/>
              </a:spcBef>
              <a:spcAft>
                <a:spcPts val="0"/>
              </a:spcAft>
              <a:buClr>
                <a:schemeClr val="accent2"/>
              </a:buClr>
              <a:buSzPct val="100000"/>
              <a:buChar char="●"/>
            </a:pPr>
            <a:r>
              <a:rPr lang="fi-FI"/>
              <a:t>IONOS: "Paras aloitteleville yrityksille"</a:t>
            </a:r>
            <a:endParaRPr/>
          </a:p>
          <a:p>
            <a:pPr indent="-393065" lvl="0" marL="457200" rtl="0" algn="l">
              <a:lnSpc>
                <a:spcPct val="100000"/>
              </a:lnSpc>
              <a:spcBef>
                <a:spcPts val="0"/>
              </a:spcBef>
              <a:spcAft>
                <a:spcPts val="0"/>
              </a:spcAft>
              <a:buClr>
                <a:schemeClr val="accent2"/>
              </a:buClr>
              <a:buSzPct val="100000"/>
              <a:buChar char="●"/>
            </a:pPr>
            <a:r>
              <a:rPr lang="fi-FI"/>
              <a:t>Squarespace: "Paras luovan työn tekijöille"</a:t>
            </a:r>
            <a:endParaRPr/>
          </a:p>
          <a:p>
            <a:pPr indent="-393065" lvl="0" marL="457200" rtl="0" algn="l">
              <a:lnSpc>
                <a:spcPct val="100000"/>
              </a:lnSpc>
              <a:spcBef>
                <a:spcPts val="0"/>
              </a:spcBef>
              <a:spcAft>
                <a:spcPts val="0"/>
              </a:spcAft>
              <a:buClr>
                <a:schemeClr val="accent2"/>
              </a:buClr>
              <a:buSzPct val="100000"/>
              <a:buChar char="●"/>
            </a:pPr>
            <a:r>
              <a:rPr lang="fi-FI"/>
              <a:t>HostGator: "Paras yksinkertaisuudessa"</a:t>
            </a:r>
            <a:endParaRPr/>
          </a:p>
          <a:p>
            <a:pPr indent="-393065" lvl="0" marL="457200" rtl="0" algn="l">
              <a:lnSpc>
                <a:spcPct val="100000"/>
              </a:lnSpc>
              <a:spcBef>
                <a:spcPts val="0"/>
              </a:spcBef>
              <a:spcAft>
                <a:spcPts val="0"/>
              </a:spcAft>
              <a:buClr>
                <a:schemeClr val="accent2"/>
              </a:buClr>
              <a:buSzPct val="100000"/>
              <a:buChar char="●"/>
            </a:pPr>
            <a:r>
              <a:rPr lang="fi-FI"/>
              <a:t>Wix: "Paras koodittomiin mukautuksiin"</a:t>
            </a:r>
            <a:endParaRPr/>
          </a:p>
          <a:p>
            <a:pPr indent="-393065" lvl="0" marL="457200" rtl="0" algn="l">
              <a:lnSpc>
                <a:spcPct val="100000"/>
              </a:lnSpc>
              <a:spcBef>
                <a:spcPts val="0"/>
              </a:spcBef>
              <a:spcAft>
                <a:spcPts val="0"/>
              </a:spcAft>
              <a:buClr>
                <a:schemeClr val="accent2"/>
              </a:buClr>
              <a:buSzPct val="100000"/>
              <a:buChar char="●"/>
            </a:pPr>
            <a:r>
              <a:rPr lang="fi-FI"/>
              <a:t>Shopify: "Paras dropshipping-ominaisuuksiltaan"</a:t>
            </a:r>
            <a:endParaRPr/>
          </a:p>
          <a:p>
            <a:pPr indent="-393065" lvl="0" marL="457200" rtl="0" algn="l">
              <a:lnSpc>
                <a:spcPct val="100000"/>
              </a:lnSpc>
              <a:spcBef>
                <a:spcPts val="0"/>
              </a:spcBef>
              <a:spcAft>
                <a:spcPts val="0"/>
              </a:spcAft>
              <a:buClr>
                <a:schemeClr val="accent2"/>
              </a:buClr>
              <a:buSzPct val="100000"/>
              <a:buChar char="●"/>
            </a:pPr>
            <a:r>
              <a:rPr lang="fi-FI"/>
              <a:t>Zyro: "Paras edullisuuden kannalta"</a:t>
            </a:r>
            <a:endParaRPr/>
          </a:p>
          <a:p>
            <a:pPr indent="-393065" lvl="0" marL="457200" rtl="0" algn="l">
              <a:lnSpc>
                <a:spcPct val="100000"/>
              </a:lnSpc>
              <a:spcBef>
                <a:spcPts val="0"/>
              </a:spcBef>
              <a:spcAft>
                <a:spcPts val="0"/>
              </a:spcAft>
              <a:buClr>
                <a:schemeClr val="accent2"/>
              </a:buClr>
              <a:buSzPct val="100000"/>
              <a:buChar char="●"/>
            </a:pPr>
            <a:r>
              <a:rPr lang="fi-FI"/>
              <a:t>WordPress.org: "Paras monipuolisuuden kannalta"</a:t>
            </a:r>
            <a:endParaRPr/>
          </a:p>
          <a:p>
            <a:pPr indent="-393065" lvl="0" marL="457200" rtl="0" algn="l">
              <a:lnSpc>
                <a:spcPct val="100000"/>
              </a:lnSpc>
              <a:spcBef>
                <a:spcPts val="0"/>
              </a:spcBef>
              <a:spcAft>
                <a:spcPts val="0"/>
              </a:spcAft>
              <a:buClr>
                <a:schemeClr val="accent2"/>
              </a:buClr>
              <a:buSzPct val="100000"/>
              <a:buChar char="●"/>
            </a:pPr>
            <a:r>
              <a:rPr lang="fi-FI"/>
              <a:t>Duda: "Paras alan toimistoille"</a:t>
            </a:r>
            <a:endParaRPr/>
          </a:p>
          <a:p>
            <a:pPr indent="0" lvl="0" marL="0" rtl="0" algn="l">
              <a:lnSpc>
                <a:spcPct val="90000"/>
              </a:lnSpc>
              <a:spcBef>
                <a:spcPts val="1000"/>
              </a:spcBef>
              <a:spcAft>
                <a:spcPts val="0"/>
              </a:spcAft>
              <a:buSzPct val="108108"/>
              <a:buNone/>
            </a:pPr>
            <a:r>
              <a:t/>
            </a:r>
            <a:endParaRPr/>
          </a:p>
        </p:txBody>
      </p:sp>
      <p:sp>
        <p:nvSpPr>
          <p:cNvPr id="348" name="Google Shape;348;g1e372d57c9e_0_14"/>
          <p:cNvSpPr txBox="1"/>
          <p:nvPr/>
        </p:nvSpPr>
        <p:spPr>
          <a:xfrm>
            <a:off x="3208000" y="6033625"/>
            <a:ext cx="8650500" cy="615600"/>
          </a:xfrm>
          <a:prstGeom prst="rect">
            <a:avLst/>
          </a:prstGeom>
          <a:noFill/>
          <a:ln>
            <a:noFill/>
          </a:ln>
        </p:spPr>
        <p:txBody>
          <a:bodyPr anchorCtr="0" anchor="t" bIns="91425" lIns="91425" spcFirstLastPara="1" rIns="91425" wrap="square" tIns="91425">
            <a:spAutoFit/>
          </a:bodyPr>
          <a:lstStyle/>
          <a:p>
            <a:pPr indent="0" lvl="0" marL="0" marR="0" rtl="0" algn="r">
              <a:lnSpc>
                <a:spcPct val="100000"/>
              </a:lnSpc>
              <a:spcBef>
                <a:spcPts val="0"/>
              </a:spcBef>
              <a:spcAft>
                <a:spcPts val="0"/>
              </a:spcAft>
              <a:buClr>
                <a:srgbClr val="000000"/>
              </a:buClr>
              <a:buSzPts val="1400"/>
              <a:buFont typeface="Arial"/>
              <a:buNone/>
            </a:pPr>
            <a:r>
              <a:rPr b="0" i="0" lang="fi-FI" sz="1400" u="sng" cap="none" strike="noStrike">
                <a:solidFill>
                  <a:schemeClr val="hlink"/>
                </a:solidFill>
                <a:latin typeface="Arial"/>
                <a:ea typeface="Arial"/>
                <a:cs typeface="Arial"/>
                <a:sym typeface="Arial"/>
                <a:hlinkClick r:id="rId3"/>
              </a:rPr>
              <a:t>https://www.forbes.com/advisor/business/software/best-website-builders/</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44"/>
          <p:cNvSpPr txBox="1"/>
          <p:nvPr>
            <p:ph type="title"/>
          </p:nvPr>
        </p:nvSpPr>
        <p:spPr>
          <a:xfrm>
            <a:off x="420159" y="248544"/>
            <a:ext cx="9925352" cy="112305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Calibri"/>
              <a:buNone/>
            </a:pPr>
            <a:r>
              <a:rPr lang="fi-FI" sz="3200"/>
              <a:t>Julkaisualustoissa </a:t>
            </a:r>
            <a:r>
              <a:rPr lang="fi-FI" sz="3200"/>
              <a:t>on monia vaihtoehtoja.</a:t>
            </a:r>
            <a:endParaRPr sz="4800"/>
          </a:p>
        </p:txBody>
      </p:sp>
      <p:sp>
        <p:nvSpPr>
          <p:cNvPr id="355" name="Google Shape;355;p44"/>
          <p:cNvSpPr txBox="1"/>
          <p:nvPr>
            <p:ph idx="1" type="body"/>
          </p:nvPr>
        </p:nvSpPr>
        <p:spPr>
          <a:xfrm>
            <a:off x="199949" y="5555007"/>
            <a:ext cx="10983384" cy="28059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None/>
            </a:pPr>
            <a:r>
              <a:rPr lang="fi-FI" sz="1100" u="sng">
                <a:solidFill>
                  <a:schemeClr val="hlink"/>
                </a:solidFill>
                <a:hlinkClick r:id="rId3"/>
              </a:rPr>
              <a:t>Lähde: </a:t>
            </a:r>
            <a:r>
              <a:rPr lang="fi-FI" sz="1100" u="sng">
                <a:solidFill>
                  <a:srgbClr val="0070C0"/>
                </a:solidFill>
                <a:hlinkClick r:id="rId4">
                  <a:extLst>
                    <a:ext uri="{A12FA001-AC4F-418D-AE19-62706E023703}">
                      <ahyp:hlinkClr val="tx"/>
                    </a:ext>
                  </a:extLst>
                </a:hlinkClick>
              </a:rPr>
              <a:t>https://99designs.com/blog/web-digital/best-web-platform-small-business/</a:t>
            </a:r>
            <a:endParaRPr sz="1100">
              <a:solidFill>
                <a:srgbClr val="0070C0"/>
              </a:solidFill>
            </a:endParaRPr>
          </a:p>
          <a:p>
            <a:pPr indent="-158750" lvl="0" marL="228600" rtl="0" algn="l">
              <a:lnSpc>
                <a:spcPct val="90000"/>
              </a:lnSpc>
              <a:spcBef>
                <a:spcPts val="1000"/>
              </a:spcBef>
              <a:spcAft>
                <a:spcPts val="0"/>
              </a:spcAft>
              <a:buClr>
                <a:schemeClr val="dk1"/>
              </a:buClr>
              <a:buSzPts val="1100"/>
              <a:buNone/>
            </a:pPr>
            <a:r>
              <a:t/>
            </a:r>
            <a:endParaRPr sz="1100"/>
          </a:p>
        </p:txBody>
      </p:sp>
      <p:pic>
        <p:nvPicPr>
          <p:cNvPr id="356" name="Google Shape;356;p44"/>
          <p:cNvPicPr preferRelativeResize="0"/>
          <p:nvPr/>
        </p:nvPicPr>
        <p:blipFill rotWithShape="1">
          <a:blip r:embed="rId5">
            <a:alphaModFix/>
          </a:blip>
          <a:srcRect b="0" l="0" r="0" t="0"/>
          <a:stretch/>
        </p:blipFill>
        <p:spPr>
          <a:xfrm>
            <a:off x="6072836" y="1776802"/>
            <a:ext cx="5942044" cy="3653600"/>
          </a:xfrm>
          <a:prstGeom prst="rect">
            <a:avLst/>
          </a:prstGeom>
          <a:noFill/>
          <a:ln>
            <a:noFill/>
          </a:ln>
        </p:spPr>
      </p:pic>
      <p:graphicFrame>
        <p:nvGraphicFramePr>
          <p:cNvPr id="357" name="Google Shape;357;p44"/>
          <p:cNvGraphicFramePr/>
          <p:nvPr/>
        </p:nvGraphicFramePr>
        <p:xfrm>
          <a:off x="199949" y="1776802"/>
          <a:ext cx="3000000" cy="3000000"/>
        </p:xfrm>
        <a:graphic>
          <a:graphicData uri="http://schemas.openxmlformats.org/drawingml/2006/table">
            <a:tbl>
              <a:tblPr bandRow="1" firstRow="1">
                <a:noFill/>
                <a:tableStyleId>{6E635DF3-F1B3-4227-A254-D19FD685DE4C}</a:tableStyleId>
              </a:tblPr>
              <a:tblGrid>
                <a:gridCol w="1260700"/>
                <a:gridCol w="1387850"/>
                <a:gridCol w="1398450"/>
                <a:gridCol w="1629975"/>
              </a:tblGrid>
              <a:tr h="416725">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Alustan tyyppi</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Kuvaus</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Milloin käyttää</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Esimerkki</a:t>
                      </a:r>
                      <a:endParaRPr sz="1700" u="none" cap="none" strike="noStrike"/>
                    </a:p>
                  </a:txBody>
                  <a:tcPr marT="44500" marB="44500" marR="89000" marL="89000"/>
                </a:tc>
              </a:tr>
              <a:tr h="667925">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DIY (tee se itse)</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Helppokäyttöiset alustat valmiilla malleilla</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Kun yksinkertaisella toiminnallisuudella ja kustannussäästöillä on merkitystä</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WIX, Shopify jne.</a:t>
                      </a:r>
                      <a:endParaRPr sz="1700" u="none" cap="none" strike="noStrike"/>
                    </a:p>
                  </a:txBody>
                  <a:tcPr marT="44500" marB="44500" marR="89000" marL="89000"/>
                </a:tc>
              </a:tr>
              <a:tr h="856325">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DFM (tee se puolestani)</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Digitaalisen markkinoinnin toimisto on suunnitellut ja kehittänyt verkkosivuston</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Kun koodausta tarvitaan "asioiden hoitamiseksi oikein".</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hlink"/>
                        </a:buClr>
                        <a:buSzPts val="1100"/>
                        <a:buFont typeface="Calibri"/>
                        <a:buNone/>
                      </a:pPr>
                      <a:r>
                        <a:rPr lang="fi-FI" sz="1100" u="sng" cap="none" strike="noStrike">
                          <a:solidFill>
                            <a:schemeClr val="hlink"/>
                          </a:solidFill>
                          <a:hlinkClick r:id="rId6"/>
                        </a:rPr>
                        <a:t>www.porternovelli.com</a:t>
                      </a:r>
                      <a:endParaRPr sz="1100" u="none" cap="none" strike="noStrike"/>
                    </a:p>
                    <a:p>
                      <a:pPr indent="0" lvl="0" marL="0" marR="0" rtl="0" algn="l">
                        <a:lnSpc>
                          <a:spcPct val="100000"/>
                        </a:lnSpc>
                        <a:spcBef>
                          <a:spcPts val="0"/>
                        </a:spcBef>
                        <a:spcAft>
                          <a:spcPts val="0"/>
                        </a:spcAft>
                        <a:buClr>
                          <a:schemeClr val="dk1"/>
                        </a:buClr>
                        <a:buSzPts val="1100"/>
                        <a:buFont typeface="Calibri"/>
                        <a:buNone/>
                      </a:pPr>
                      <a:r>
                        <a:t/>
                      </a:r>
                      <a:endParaRPr sz="1100" u="none" cap="none" strike="noStrike"/>
                    </a:p>
                  </a:txBody>
                  <a:tcPr marT="44500" marB="44500" marR="89000" marL="89000"/>
                </a:tc>
              </a:tr>
              <a:tr h="1044700">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Freelancer</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Antaa sinulle ammattimaista tukea, mutta halvemmalla kuin digitaalinen markkinointitoimisto.</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Kun tarvitset apua, mutta voit </a:t>
                      </a:r>
                      <a:r>
                        <a:rPr lang="fi-FI" sz="1100"/>
                        <a:t>elää </a:t>
                      </a:r>
                      <a:r>
                        <a:rPr lang="fi-FI" sz="1100" u="none" cap="none" strike="noStrike"/>
                        <a:t>paikallisen kumppanin kanssa.</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Paikallinen web-kehittäjäsi pro</a:t>
                      </a:r>
                      <a:endParaRPr sz="1700" u="none" cap="none" strike="noStrike"/>
                    </a:p>
                  </a:txBody>
                  <a:tcPr marT="44500" marB="44500" marR="89000" marL="89000"/>
                </a:tc>
              </a:tr>
              <a:tr h="667925">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Hybridialustat</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DIY-alusta, joka mahdollistaa räätälöidyn koodauksen.</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Kun tee-se-itse-alustasi tarvitsee "vain vähän ekstraa".</a:t>
                      </a:r>
                      <a:endParaRPr sz="1700" u="none" cap="none" strike="noStrike"/>
                    </a:p>
                  </a:txBody>
                  <a:tcPr marT="44500" marB="44500" marR="89000" marL="89000"/>
                </a:tc>
                <a:tc>
                  <a:txBody>
                    <a:bodyPr/>
                    <a:lstStyle/>
                    <a:p>
                      <a:pPr indent="0" lvl="0" marL="0" marR="0" rtl="0" algn="l">
                        <a:lnSpc>
                          <a:spcPct val="100000"/>
                        </a:lnSpc>
                        <a:spcBef>
                          <a:spcPts val="0"/>
                        </a:spcBef>
                        <a:spcAft>
                          <a:spcPts val="0"/>
                        </a:spcAft>
                        <a:buClr>
                          <a:schemeClr val="dk1"/>
                        </a:buClr>
                        <a:buSzPts val="1100"/>
                        <a:buFont typeface="Calibri"/>
                        <a:buNone/>
                      </a:pPr>
                      <a:r>
                        <a:rPr lang="fi-FI" sz="1100" u="none" cap="none" strike="noStrike"/>
                        <a:t>WordPress</a:t>
                      </a:r>
                      <a:endParaRPr sz="1700" u="none" cap="none" strike="noStrike"/>
                    </a:p>
                  </a:txBody>
                  <a:tcPr marT="44500" marB="44500" marR="89000" marL="89000"/>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g250c47f241d_0_0"/>
          <p:cNvSpPr txBox="1"/>
          <p:nvPr>
            <p:ph idx="1" type="body"/>
          </p:nvPr>
        </p:nvSpPr>
        <p:spPr>
          <a:xfrm>
            <a:off x="1120775" y="488025"/>
            <a:ext cx="10509300" cy="8865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1000"/>
              </a:spcBef>
              <a:spcAft>
                <a:spcPts val="0"/>
              </a:spcAft>
              <a:buSzPts val="3200"/>
              <a:buNone/>
            </a:pPr>
            <a:r>
              <a:rPr lang="fi-FI"/>
              <a:t>Kotitehtävä osiolle #1B: Yrityksen verkkosivuston suunnittelun peruskäsitteet</a:t>
            </a:r>
            <a:endParaRPr b="1"/>
          </a:p>
        </p:txBody>
      </p:sp>
      <p:sp>
        <p:nvSpPr>
          <p:cNvPr id="364" name="Google Shape;364;g250c47f241d_0_0"/>
          <p:cNvSpPr txBox="1"/>
          <p:nvPr>
            <p:ph idx="2" type="body"/>
          </p:nvPr>
        </p:nvSpPr>
        <p:spPr>
          <a:xfrm>
            <a:off x="1120777" y="1646455"/>
            <a:ext cx="8818800" cy="37818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1000"/>
              </a:spcBef>
              <a:spcAft>
                <a:spcPts val="0"/>
              </a:spcAft>
              <a:buClr>
                <a:schemeClr val="dk1"/>
              </a:buClr>
              <a:buSzPts val="1100"/>
              <a:buFont typeface="Arial"/>
              <a:buNone/>
            </a:pPr>
            <a:r>
              <a:rPr b="1" lang="fi-FI" sz="1864"/>
              <a:t>Tiimityöskentely: 4-5 opiskelijaa yhdessä tiimissä</a:t>
            </a:r>
            <a:endParaRPr b="1" sz="1864"/>
          </a:p>
          <a:p>
            <a:pPr indent="0" lvl="0" marL="0" rtl="0" algn="l">
              <a:lnSpc>
                <a:spcPct val="90000"/>
              </a:lnSpc>
              <a:spcBef>
                <a:spcPts val="1000"/>
              </a:spcBef>
              <a:spcAft>
                <a:spcPts val="0"/>
              </a:spcAft>
              <a:buClr>
                <a:schemeClr val="dk1"/>
              </a:buClr>
              <a:buSzPts val="1100"/>
              <a:buFont typeface="Arial"/>
              <a:buNone/>
            </a:pPr>
            <a:r>
              <a:rPr lang="fi-FI" sz="1700"/>
              <a:t>Tämän tehtävän tavoitteena on, että opiskelijat voivat </a:t>
            </a:r>
            <a:endParaRPr sz="1700"/>
          </a:p>
          <a:p>
            <a:pPr indent="-336550" lvl="0" marL="457200" rtl="0" algn="l">
              <a:lnSpc>
                <a:spcPct val="90000"/>
              </a:lnSpc>
              <a:spcBef>
                <a:spcPts val="1000"/>
              </a:spcBef>
              <a:spcAft>
                <a:spcPts val="0"/>
              </a:spcAft>
              <a:buSzPts val="1700"/>
              <a:buChar char="●"/>
            </a:pPr>
            <a:r>
              <a:rPr lang="fi-FI" sz="1700"/>
              <a:t>tutustua verkkotunnuksen eri osatekijöihin.</a:t>
            </a:r>
            <a:endParaRPr sz="1700"/>
          </a:p>
          <a:p>
            <a:pPr indent="-336550" lvl="0" marL="457200" rtl="0" algn="l">
              <a:lnSpc>
                <a:spcPct val="90000"/>
              </a:lnSpc>
              <a:spcBef>
                <a:spcPts val="0"/>
              </a:spcBef>
              <a:spcAft>
                <a:spcPts val="0"/>
              </a:spcAft>
              <a:buSzPts val="1700"/>
              <a:buChar char="●"/>
            </a:pPr>
            <a:r>
              <a:rPr lang="fi-FI" sz="1700"/>
              <a:t>ymmärtää verkkotunnuspalvelimen ja web-hostingin käsitteet ja toiminnot.</a:t>
            </a:r>
            <a:endParaRPr sz="1700"/>
          </a:p>
          <a:p>
            <a:pPr indent="-336550" lvl="0" marL="457200" rtl="0" algn="l">
              <a:lnSpc>
                <a:spcPct val="90000"/>
              </a:lnSpc>
              <a:spcBef>
                <a:spcPts val="0"/>
              </a:spcBef>
              <a:spcAft>
                <a:spcPts val="0"/>
              </a:spcAft>
              <a:buSzPts val="1700"/>
              <a:buChar char="●"/>
            </a:pPr>
            <a:r>
              <a:rPr lang="fi-FI" sz="1700"/>
              <a:t>olla tietoisia verkkosivustojen kehittämiseen käytettävissä olevista eri alustoista.</a:t>
            </a:r>
            <a:endParaRPr sz="1700"/>
          </a:p>
          <a:p>
            <a:pPr indent="0" lvl="0" marL="0" rtl="0" algn="l">
              <a:lnSpc>
                <a:spcPct val="90000"/>
              </a:lnSpc>
              <a:spcBef>
                <a:spcPts val="1000"/>
              </a:spcBef>
              <a:spcAft>
                <a:spcPts val="0"/>
              </a:spcAft>
              <a:buClr>
                <a:schemeClr val="dk1"/>
              </a:buClr>
              <a:buSzPts val="1100"/>
              <a:buFont typeface="Arial"/>
              <a:buNone/>
            </a:pPr>
            <a:r>
              <a:t/>
            </a:r>
            <a:endParaRPr b="1" sz="1600"/>
          </a:p>
          <a:p>
            <a:pPr indent="0" lvl="0" marL="0" rtl="0" algn="l">
              <a:lnSpc>
                <a:spcPct val="90000"/>
              </a:lnSpc>
              <a:spcBef>
                <a:spcPts val="1000"/>
              </a:spcBef>
              <a:spcAft>
                <a:spcPts val="0"/>
              </a:spcAft>
              <a:buClr>
                <a:schemeClr val="dk1"/>
              </a:buClr>
              <a:buSzPts val="1100"/>
              <a:buFont typeface="Arial"/>
              <a:buNone/>
            </a:pPr>
            <a:r>
              <a:rPr b="1" lang="fi-FI" sz="1600"/>
              <a:t>Katso yksityiskohdat asiakirjasta (</a:t>
            </a:r>
            <a:r>
              <a:rPr b="1" lang="fi-FI" sz="1600"/>
              <a:t>Kotitehtävä osiolle #1B: Yrityksen verkkosivuston suunnittelun peruskäsitteet</a:t>
            </a:r>
            <a:r>
              <a:rPr b="1" lang="fi-FI" sz="1600"/>
              <a:t>).</a:t>
            </a:r>
            <a:endParaRPr b="1" sz="1600"/>
          </a:p>
          <a:p>
            <a:pPr indent="-323850" lvl="0" marL="457200" rtl="0" algn="l">
              <a:lnSpc>
                <a:spcPct val="90000"/>
              </a:lnSpc>
              <a:spcBef>
                <a:spcPts val="1000"/>
              </a:spcBef>
              <a:spcAft>
                <a:spcPts val="0"/>
              </a:spcAft>
              <a:buSzPts val="1500"/>
              <a:buChar char="-"/>
            </a:pPr>
            <a:r>
              <a:rPr lang="fi-FI" sz="1500"/>
              <a:t>Täyttäkää oheiset taulukot, jotka löytyvät asiakirjasta.</a:t>
            </a:r>
            <a:endParaRPr sz="1500"/>
          </a:p>
          <a:p>
            <a:pPr indent="-323850" lvl="0" marL="457200" rtl="0" algn="l">
              <a:lnSpc>
                <a:spcPct val="90000"/>
              </a:lnSpc>
              <a:spcBef>
                <a:spcPts val="0"/>
              </a:spcBef>
              <a:spcAft>
                <a:spcPts val="0"/>
              </a:spcAft>
              <a:buSzPts val="1500"/>
              <a:buChar char="-"/>
            </a:pPr>
            <a:r>
              <a:rPr lang="fi-FI" sz="1500"/>
              <a:t>Kun analysoit verkkotunnusta, kiinnitä huomiota siihen, minkä tyyppistä liiketoimintaa/toimintaa varten verkkotunnus on luotu.</a:t>
            </a:r>
            <a:endParaRPr sz="1500"/>
          </a:p>
          <a:p>
            <a:pPr indent="-323850" lvl="0" marL="457200" rtl="0" algn="l">
              <a:lnSpc>
                <a:spcPct val="90000"/>
              </a:lnSpc>
              <a:spcBef>
                <a:spcPts val="0"/>
              </a:spcBef>
              <a:spcAft>
                <a:spcPts val="0"/>
              </a:spcAft>
              <a:buSzPts val="1500"/>
              <a:buChar char="-"/>
            </a:pPr>
            <a:r>
              <a:rPr lang="fi-FI" sz="1500"/>
              <a:t>Kun analysoit web-isäntiä, vertaa teknisiä eroja ja kunkin tarjoamia palvelutasoja.</a:t>
            </a:r>
            <a:endParaRPr sz="1500"/>
          </a:p>
          <a:p>
            <a:pPr indent="-323850" lvl="0" marL="457200" rtl="0" algn="l">
              <a:lnSpc>
                <a:spcPct val="90000"/>
              </a:lnSpc>
              <a:spcBef>
                <a:spcPts val="0"/>
              </a:spcBef>
              <a:spcAft>
                <a:spcPts val="0"/>
              </a:spcAft>
              <a:buSzPts val="1500"/>
              <a:buChar char="-"/>
            </a:pPr>
            <a:r>
              <a:rPr lang="fi-FI" sz="1500"/>
              <a:t>Kun analysoit kehitysalustaa, kiinnitä huomiota suunnittelun joustavuuteen, asiakastukeen ja kustannuksiin.</a:t>
            </a:r>
            <a:endParaRPr sz="1500"/>
          </a:p>
          <a:p>
            <a:pPr indent="-323850" lvl="0" marL="457200" rtl="0" algn="l">
              <a:lnSpc>
                <a:spcPct val="90000"/>
              </a:lnSpc>
              <a:spcBef>
                <a:spcPts val="0"/>
              </a:spcBef>
              <a:spcAft>
                <a:spcPts val="0"/>
              </a:spcAft>
              <a:buSzPts val="1500"/>
              <a:buChar char="-"/>
            </a:pPr>
            <a:r>
              <a:rPr lang="fi-FI" sz="1500"/>
              <a:t>Valmistaudu esittämään diasi luokassa.</a:t>
            </a:r>
            <a:endParaRPr sz="1500"/>
          </a:p>
          <a:p>
            <a:pPr indent="0" lvl="0" marL="0" rtl="0" algn="l">
              <a:lnSpc>
                <a:spcPct val="108000"/>
              </a:lnSpc>
              <a:spcBef>
                <a:spcPts val="0"/>
              </a:spcBef>
              <a:spcAft>
                <a:spcPts val="0"/>
              </a:spcAft>
              <a:buSzPts val="2000"/>
              <a:buNone/>
            </a:pPr>
            <a:r>
              <a:t/>
            </a:r>
            <a:endParaRPr sz="16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g2acf6357d11_0_5"/>
          <p:cNvSpPr txBox="1"/>
          <p:nvPr>
            <p:ph idx="1" type="body"/>
          </p:nvPr>
        </p:nvSpPr>
        <p:spPr>
          <a:xfrm>
            <a:off x="838200" y="1611991"/>
            <a:ext cx="10515600" cy="4443300"/>
          </a:xfrm>
          <a:prstGeom prst="rect">
            <a:avLst/>
          </a:prstGeom>
        </p:spPr>
        <p:txBody>
          <a:bodyPr anchorCtr="0" anchor="t" bIns="45700" lIns="91425" spcFirstLastPara="1" rIns="91425" wrap="square" tIns="45700">
            <a:normAutofit fontScale="92500" lnSpcReduction="10000"/>
          </a:bodyPr>
          <a:lstStyle/>
          <a:p>
            <a:pPr indent="0" lvl="0" marL="0" rtl="0" algn="l">
              <a:spcBef>
                <a:spcPts val="1000"/>
              </a:spcBef>
              <a:spcAft>
                <a:spcPts val="0"/>
              </a:spcAft>
              <a:buClr>
                <a:schemeClr val="dk1"/>
              </a:buClr>
              <a:buSzPct val="40740"/>
              <a:buFont typeface="Arial"/>
              <a:buNone/>
            </a:pPr>
            <a:r>
              <a:rPr lang="fi-FI" sz="2700"/>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sz="2700"/>
          </a:p>
          <a:p>
            <a:pPr indent="0" lvl="0" marL="0" rtl="0" algn="l">
              <a:spcBef>
                <a:spcPts val="1000"/>
              </a:spcBef>
              <a:spcAft>
                <a:spcPts val="0"/>
              </a:spcAft>
              <a:buNone/>
            </a:pPr>
            <a:r>
              <a:t/>
            </a:r>
            <a:endParaRPr sz="2700"/>
          </a:p>
          <a:p>
            <a:pPr indent="0" lvl="0" marL="0" rtl="0" algn="l">
              <a:spcBef>
                <a:spcPts val="1000"/>
              </a:spcBef>
              <a:spcAft>
                <a:spcPts val="0"/>
              </a:spcAft>
              <a:buClr>
                <a:schemeClr val="dk1"/>
              </a:buClr>
              <a:buSzPct val="40740"/>
              <a:buFont typeface="Arial"/>
              <a:buNone/>
            </a:pPr>
            <a:r>
              <a:rPr lang="fi-FI" sz="2700"/>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sz="2700"/>
          </a:p>
          <a:p>
            <a:pPr indent="0" lvl="0" marL="0" rtl="0" algn="l">
              <a:spcBef>
                <a:spcPts val="1000"/>
              </a:spcBef>
              <a:spcAft>
                <a:spcPts val="0"/>
              </a:spcAft>
              <a:buNone/>
            </a:pPr>
            <a:r>
              <a:t/>
            </a:r>
            <a:endParaRPr sz="2700"/>
          </a:p>
        </p:txBody>
      </p:sp>
      <p:sp>
        <p:nvSpPr>
          <p:cNvPr id="370" name="Google Shape;370;g2acf6357d11_0_5"/>
          <p:cNvSpPr txBox="1"/>
          <p:nvPr>
            <p:ph type="title"/>
          </p:nvPr>
        </p:nvSpPr>
        <p:spPr>
          <a:xfrm>
            <a:off x="838200" y="365125"/>
            <a:ext cx="10515600" cy="790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2023-01-25T12:59:02.0000000Z</dcterms:created>
  <dc:creator>Luukka Timo</dc:creator>
</cp:coreProperties>
</file>