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4" roundtripDataSignature="AMtx7miGLF7z0jtvWG/6q9Mo54dJb+w9N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blog.hubspot.com/marketing/how-to-do-keyword-research-ht"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b="1"/>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highlight>
                <a:schemeClr val="accent2"/>
              </a:highlight>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415c6226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g2415c62265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Verkkosivustolla on keskeinen rooli onnistuneessa digitaalisessa markkinointistrategiassa.</a:t>
            </a:r>
            <a:endParaRPr/>
          </a:p>
          <a:p>
            <a:pPr marL="0" lvl="0" indent="0" algn="l" rtl="0">
              <a:lnSpc>
                <a:spcPct val="100000"/>
              </a:lnSpc>
              <a:spcBef>
                <a:spcPts val="0"/>
              </a:spcBef>
              <a:spcAft>
                <a:spcPts val="0"/>
              </a:spcAft>
              <a:buClr>
                <a:schemeClr val="dk1"/>
              </a:buClr>
              <a:buSzPts val="1100"/>
              <a:buFont typeface="Arial"/>
              <a:buNone/>
            </a:pPr>
            <a:r>
              <a:rPr lang="fi-FI"/>
              <a:t>Kaikkien muiden digitaalisen markkinoinnin elementtien tarkoituksena on lisätä liikennettä ja ohjata käyttäjiä verkkosivustolle.</a:t>
            </a:r>
            <a:endParaRPr/>
          </a:p>
          <a:p>
            <a:pPr marL="0" lvl="0" indent="0" algn="l" rtl="0">
              <a:lnSpc>
                <a:spcPct val="100000"/>
              </a:lnSpc>
              <a:spcBef>
                <a:spcPts val="0"/>
              </a:spcBef>
              <a:spcAft>
                <a:spcPts val="0"/>
              </a:spcAft>
              <a:buClr>
                <a:schemeClr val="dk1"/>
              </a:buClr>
              <a:buSzPts val="1100"/>
              <a:buFont typeface="Arial"/>
              <a:buNone/>
            </a:pPr>
            <a:r>
              <a:rPr lang="fi-FI"/>
              <a:t>Verkkosivustosi toimii brändisi keskeisenä keskuksena, joka edustaa identiteettiäsi ja arvojasi.</a:t>
            </a:r>
            <a:endParaRPr/>
          </a:p>
          <a:p>
            <a:pPr marL="0" lvl="0" indent="0" algn="l" rtl="0">
              <a:lnSpc>
                <a:spcPct val="100000"/>
              </a:lnSpc>
              <a:spcBef>
                <a:spcPts val="0"/>
              </a:spcBef>
              <a:spcAft>
                <a:spcPts val="0"/>
              </a:spcAft>
              <a:buClr>
                <a:schemeClr val="dk1"/>
              </a:buClr>
              <a:buSzPts val="1100"/>
              <a:buFont typeface="Arial"/>
              <a:buNone/>
            </a:pPr>
            <a:r>
              <a:rPr lang="fi-FI"/>
              <a:t>Se tarjoaa yrityksellesi ammattimaisen ja luotettavan verkkoläsnäolon.</a:t>
            </a:r>
            <a:endParaRPr/>
          </a:p>
          <a:p>
            <a:pPr marL="0" lvl="0" indent="0" algn="l" rtl="0">
              <a:lnSpc>
                <a:spcPct val="100000"/>
              </a:lnSpc>
              <a:spcBef>
                <a:spcPts val="0"/>
              </a:spcBef>
              <a:spcAft>
                <a:spcPts val="0"/>
              </a:spcAft>
              <a:buClr>
                <a:schemeClr val="dk1"/>
              </a:buClr>
              <a:buSzPts val="1100"/>
              <a:buFont typeface="Arial"/>
              <a:buNone/>
            </a:pPr>
            <a:r>
              <a:rPr lang="fi-FI"/>
              <a:t>Hyvin optimoitu verkkosivusto lisää mahdollisuuksia sijoittua korkeammalle hakukoneiden tuloksissa.</a:t>
            </a:r>
            <a:endParaRPr/>
          </a:p>
          <a:p>
            <a:pPr marL="0" lvl="0" indent="0" algn="l" rtl="0">
              <a:lnSpc>
                <a:spcPct val="100000"/>
              </a:lnSpc>
              <a:spcBef>
                <a:spcPts val="0"/>
              </a:spcBef>
              <a:spcAft>
                <a:spcPts val="0"/>
              </a:spcAft>
              <a:buClr>
                <a:schemeClr val="dk1"/>
              </a:buClr>
              <a:buSzPts val="1100"/>
              <a:buFont typeface="Arial"/>
              <a:buNone/>
            </a:pPr>
            <a:r>
              <a:rPr lang="fi-FI"/>
              <a:t>Tämä auttaa potentiaalisia asiakkaita löytämään yrityksesi orgaanisesti ja lisää orgaanista liikennettä sivustollesi.</a:t>
            </a:r>
            <a:endParaRPr/>
          </a:p>
          <a:p>
            <a:pPr marL="0" lvl="0" indent="0" algn="l" rtl="0">
              <a:lnSpc>
                <a:spcPct val="100000"/>
              </a:lnSpc>
              <a:spcBef>
                <a:spcPts val="0"/>
              </a:spcBef>
              <a:spcAft>
                <a:spcPts val="0"/>
              </a:spcAft>
              <a:buClr>
                <a:schemeClr val="dk1"/>
              </a:buClr>
              <a:buSzPts val="1100"/>
              <a:buFont typeface="Arial"/>
              <a:buNone/>
            </a:pPr>
            <a:r>
              <a:rPr lang="fi-FI"/>
              <a:t>Verkkosivustosi toimii virtuaalisena näyteikkunana, jonka avulla voit esitellä tarjontaasi maailmanlaajuiselle yleisölle.</a:t>
            </a:r>
            <a:endParaRPr/>
          </a:p>
          <a:p>
            <a:pPr marL="0" lvl="0" indent="0" algn="l" rtl="0">
              <a:lnSpc>
                <a:spcPct val="100000"/>
              </a:lnSpc>
              <a:spcBef>
                <a:spcPts val="0"/>
              </a:spcBef>
              <a:spcAft>
                <a:spcPts val="0"/>
              </a:spcAft>
              <a:buClr>
                <a:schemeClr val="dk1"/>
              </a:buClr>
              <a:buSzPts val="1100"/>
              <a:buFont typeface="Arial"/>
              <a:buNone/>
            </a:pPr>
            <a:r>
              <a:rPr lang="fi-FI"/>
              <a:t>Voit tarjota yksityiskohtaisia tietoja, kuvia ja videoita tuotteistasi ja palveluistasi.</a:t>
            </a:r>
            <a:endParaRPr/>
          </a:p>
          <a:p>
            <a:pPr marL="0" lvl="0" indent="0" algn="l" rtl="0">
              <a:lnSpc>
                <a:spcPct val="100000"/>
              </a:lnSpc>
              <a:spcBef>
                <a:spcPts val="0"/>
              </a:spcBef>
              <a:spcAft>
                <a:spcPts val="0"/>
              </a:spcAft>
              <a:buClr>
                <a:schemeClr val="dk1"/>
              </a:buClr>
              <a:buSzPts val="1100"/>
              <a:buFont typeface="Arial"/>
              <a:buNone/>
            </a:pPr>
            <a:r>
              <a:rPr lang="fi-FI"/>
              <a:t>Sisällyttämällä lead generation -lomakkeita ja call-to-action-painikkeita verkkosivustostasi tulee tehokas väline liidien keräämiseen.</a:t>
            </a:r>
            <a:endParaRPr/>
          </a:p>
          <a:p>
            <a:pPr marL="0" lvl="0" indent="0" algn="l" rtl="0">
              <a:lnSpc>
                <a:spcPct val="100000"/>
              </a:lnSpc>
              <a:spcBef>
                <a:spcPts val="0"/>
              </a:spcBef>
              <a:spcAft>
                <a:spcPts val="0"/>
              </a:spcAft>
              <a:buClr>
                <a:schemeClr val="dk1"/>
              </a:buClr>
              <a:buSzPts val="1100"/>
              <a:buFont typeface="Arial"/>
              <a:buNone/>
            </a:pPr>
            <a:r>
              <a:rPr lang="fi-FI"/>
              <a:t>Lisäksi voit käyttää sähköpostimarkkinointia ja henkilökohtaista sisältöä nykyisten asiakkaiden hoitamiseen ja sitouttamiseen.</a:t>
            </a:r>
            <a:endParaRPr/>
          </a:p>
          <a:p>
            <a:pPr marL="0" lvl="0" indent="0" algn="l" rtl="0">
              <a:lnSpc>
                <a:spcPct val="100000"/>
              </a:lnSpc>
              <a:spcBef>
                <a:spcPts val="0"/>
              </a:spcBef>
              <a:spcAft>
                <a:spcPts val="0"/>
              </a:spcAft>
              <a:buClr>
                <a:schemeClr val="dk1"/>
              </a:buClr>
              <a:buSzPts val="1100"/>
              <a:buFont typeface="Arial"/>
              <a:buNone/>
            </a:pPr>
            <a:r>
              <a:rPr lang="fi-FI"/>
              <a:t>Verkkosivustosi on ihanteellinen alusta arvokkaan sisällön, kuten blogikirjoitusten, artikkelien ja resurssien, julkaisemiseen.</a:t>
            </a:r>
            <a:endParaRPr/>
          </a:p>
          <a:p>
            <a:pPr marL="0" lvl="0" indent="0" algn="l" rtl="0">
              <a:lnSpc>
                <a:spcPct val="100000"/>
              </a:lnSpc>
              <a:spcBef>
                <a:spcPts val="0"/>
              </a:spcBef>
              <a:spcAft>
                <a:spcPts val="0"/>
              </a:spcAft>
              <a:buClr>
                <a:schemeClr val="dk1"/>
              </a:buClr>
              <a:buSzPts val="1100"/>
              <a:buFont typeface="Arial"/>
              <a:buNone/>
            </a:pPr>
            <a:r>
              <a:rPr lang="fi-FI"/>
              <a:t>Jakamalla informatiivista ja relevanttia sisältöä luot auktoriteettia ja kasvatat uskottavuutta omalla toimialallasi.</a:t>
            </a:r>
            <a:endParaRPr/>
          </a:p>
          <a:p>
            <a:pPr marL="0" lvl="0" indent="0" algn="l" rtl="0">
              <a:lnSpc>
                <a:spcPct val="100000"/>
              </a:lnSpc>
              <a:spcBef>
                <a:spcPts val="0"/>
              </a:spcBef>
              <a:spcAft>
                <a:spcPts val="0"/>
              </a:spcAft>
              <a:buClr>
                <a:schemeClr val="dk1"/>
              </a:buClr>
              <a:buSzPts val="1100"/>
              <a:buFont typeface="Arial"/>
              <a:buNone/>
            </a:pPr>
            <a:r>
              <a:rPr lang="fi-FI"/>
              <a:t>Verkkosivustosi tarjoaa viestintäkanavia, kuten yhteydenottolomakkeita, live-chat tai asiakastukiportaaleja.</a:t>
            </a:r>
            <a:endParaRPr/>
          </a:p>
          <a:p>
            <a:pPr marL="0" lvl="0" indent="0" algn="l" rtl="0">
              <a:lnSpc>
                <a:spcPct val="100000"/>
              </a:lnSpc>
              <a:spcBef>
                <a:spcPts val="0"/>
              </a:spcBef>
              <a:spcAft>
                <a:spcPts val="0"/>
              </a:spcAft>
              <a:buClr>
                <a:schemeClr val="dk1"/>
              </a:buClr>
              <a:buSzPts val="1100"/>
              <a:buFont typeface="Arial"/>
              <a:buNone/>
            </a:pPr>
            <a:r>
              <a:rPr lang="fi-FI"/>
              <a:t>Asiakkaat voivat ottaa yhteyttä tiedusteluihin, palautteeseen tai tukipyyntöihin, mikä parantaa asiakassuhteita.</a:t>
            </a:r>
            <a:endParaRPr/>
          </a:p>
          <a:p>
            <a:pPr marL="0" lvl="0" indent="0" algn="l" rtl="0">
              <a:lnSpc>
                <a:spcPct val="100000"/>
              </a:lnSpc>
              <a:spcBef>
                <a:spcPts val="0"/>
              </a:spcBef>
              <a:spcAft>
                <a:spcPts val="0"/>
              </a:spcAft>
              <a:buClr>
                <a:schemeClr val="dk1"/>
              </a:buClr>
              <a:buSzPts val="1100"/>
              <a:buFont typeface="Arial"/>
              <a:buNone/>
            </a:pPr>
            <a:r>
              <a:rPr lang="fi-FI"/>
              <a:t>Verkkosivustollasi voit esitellä suosittelut, tapaustutkimukset ja menestystarinat, joilla voit vaikuttaa potentiaalisiin asiakkaisiin.</a:t>
            </a:r>
            <a:endParaRPr/>
          </a:p>
          <a:p>
            <a:pPr marL="0" lvl="0" indent="0" algn="l" rtl="0">
              <a:lnSpc>
                <a:spcPct val="100000"/>
              </a:lnSpc>
              <a:spcBef>
                <a:spcPts val="0"/>
              </a:spcBef>
              <a:spcAft>
                <a:spcPts val="0"/>
              </a:spcAft>
              <a:buClr>
                <a:schemeClr val="dk1"/>
              </a:buClr>
              <a:buSzPts val="1100"/>
              <a:buFont typeface="Arial"/>
              <a:buNone/>
            </a:pPr>
            <a:r>
              <a:rPr lang="fi-FI"/>
              <a:t>Se tarjoaa tilaisuuden korostaa erikoistarjouksia, kampanjoita tai alennuksia, jotka edistävät konversioita.</a:t>
            </a:r>
            <a:endParaRPr/>
          </a:p>
          <a:p>
            <a:pPr marL="0" lvl="0" indent="0" algn="l" rtl="0">
              <a:lnSpc>
                <a:spcPct val="100000"/>
              </a:lnSpc>
              <a:spcBef>
                <a:spcPts val="0"/>
              </a:spcBef>
              <a:spcAft>
                <a:spcPts val="0"/>
              </a:spcAft>
              <a:buClr>
                <a:schemeClr val="dk1"/>
              </a:buClr>
              <a:buSzPts val="1100"/>
              <a:buFont typeface="Arial"/>
              <a:buNone/>
            </a:pPr>
            <a:r>
              <a:rPr lang="fi-FI"/>
              <a:t>Muista, että hyvin suunniteltu ja käyttäjäystävällinen verkkosivusto on olennainen osa tehokasta digitaalista markkinointistrategiaa. Se toimii verkkoläsnäolosi perustana ja auttaa sinua saavuttamaan liiketoimintasi tavoitteet.</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400"/>
              <a:buNone/>
            </a:pPr>
            <a:endParaRPr/>
          </a:p>
        </p:txBody>
      </p:sp>
      <p:sp>
        <p:nvSpPr>
          <p:cNvPr id="161" name="Google Shape;161;g2415c622653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Lue lisää moduulista 1. (Johdatus digitaaliseen markkinointiin, osa 1. Digitaalisen markkinoinnin konteksti)!</a:t>
            </a:r>
            <a:endParaRPr/>
          </a:p>
          <a:p>
            <a:pPr marL="0" lvl="0" indent="0" algn="l" rtl="0">
              <a:lnSpc>
                <a:spcPct val="100000"/>
              </a:lnSpc>
              <a:spcBef>
                <a:spcPts val="0"/>
              </a:spcBef>
              <a:spcAft>
                <a:spcPts val="0"/>
              </a:spcAft>
              <a:buSzPts val="1100"/>
              <a:buNone/>
            </a:pPr>
            <a:r>
              <a:rPr lang="fi-FI"/>
              <a:t>Verkkosivuston näkökulmasta digitaalisen markkinoinnin kokonaiskuva sisältää sen verkkoläsnäolon maksimoimisen, kävijämäärien lisäämisen ja tiettyjen tavoitteiden saavuttamisen.</a:t>
            </a:r>
            <a:endParaRPr/>
          </a:p>
          <a:p>
            <a:pPr marL="0" lvl="0" indent="0" algn="l" rtl="0">
              <a:lnSpc>
                <a:spcPct val="100000"/>
              </a:lnSpc>
              <a:spcBef>
                <a:spcPts val="0"/>
              </a:spcBef>
              <a:spcAft>
                <a:spcPts val="0"/>
              </a:spcAft>
              <a:buClr>
                <a:schemeClr val="dk1"/>
              </a:buClr>
              <a:buSzPts val="1100"/>
              <a:buFont typeface="Arial"/>
              <a:buNone/>
            </a:pPr>
            <a:r>
              <a:rPr lang="fi-FI"/>
              <a:t>Seuraavassa on muutamia keskeisiä näkökohtia, jotka on otettava huomioon:</a:t>
            </a:r>
            <a:endParaRPr/>
          </a:p>
          <a:p>
            <a:pPr marL="457200" lvl="0" indent="-317500" algn="l" rtl="0">
              <a:lnSpc>
                <a:spcPct val="100000"/>
              </a:lnSpc>
              <a:spcBef>
                <a:spcPts val="0"/>
              </a:spcBef>
              <a:spcAft>
                <a:spcPts val="0"/>
              </a:spcAft>
              <a:buSzPts val="1400"/>
              <a:buAutoNum type="arabicPeriod"/>
            </a:pPr>
            <a:r>
              <a:rPr lang="fi-FI"/>
              <a:t>Näkyvyys verkossa: Verkkosivuston ensisijainen tavoite on olla helposti kohdeyleisön löydettävissä. Tähän liittyy tehokkaiden hakukoneoptimointistrategioiden (SEO) toteuttaminen orgaanisten sijoitusten parantamiseksi hakukoneiden tuloksissa. Siihen kuuluu myös maksettujen mainoskampanjoiden, kuten hakukonemarkkinoinnin (SEM) tai display-mainosten, hyödyntäminen näkyvyyden lisäämiseksi asiaankuuluvilla alustoilla.</a:t>
            </a:r>
            <a:endParaRPr/>
          </a:p>
          <a:p>
            <a:pPr marL="457200" lvl="0" indent="-317500" algn="l" rtl="0">
              <a:lnSpc>
                <a:spcPct val="100000"/>
              </a:lnSpc>
              <a:spcBef>
                <a:spcPts val="0"/>
              </a:spcBef>
              <a:spcAft>
                <a:spcPts val="0"/>
              </a:spcAft>
              <a:buSzPts val="1400"/>
              <a:buAutoNum type="arabicPeriod"/>
            </a:pPr>
            <a:r>
              <a:rPr lang="fi-FI"/>
              <a:t>Käyttäjäkokemus: Verkkosivuston on tarjottava saumaton ja houkutteleva käyttäjäkokemus, jotta se houkuttelisi kävijöitä ja säilyttäisi heidät. Tähän sisältyy nopeat latausajat, mobiililaitteisiin reagointi, intuitiivinen navigointi ja visuaalisesti houkutteleva muotoilu. Käyttäjäkokemusta optimoimalla verkkosivusto voi rohkaista kävijöitä tutustumaan sivustoon tarkemmin, viettämään siellä enemmän aikaa ja lopulta ryhtymään haluttuihin toimiin.</a:t>
            </a:r>
            <a:endParaRPr/>
          </a:p>
          <a:p>
            <a:pPr marL="457200" lvl="0" indent="-317500" algn="l" rtl="0">
              <a:lnSpc>
                <a:spcPct val="100000"/>
              </a:lnSpc>
              <a:spcBef>
                <a:spcPts val="0"/>
              </a:spcBef>
              <a:spcAft>
                <a:spcPts val="0"/>
              </a:spcAft>
              <a:buSzPts val="1400"/>
              <a:buAutoNum type="arabicPeriod"/>
            </a:pPr>
            <a:r>
              <a:rPr lang="fi-FI"/>
              <a:t>Sisältöstrategia: Sisältö on ratkaisevassa asemassa digitaalisessa markkinoinnissa. Verkkosivustolla tulisi olla hyvin määritelty sisältöstrategia, joka vastaa kohdeyleisön tarpeita ja kiinnostuksen kohteita. Luomalla arvokasta ja relevanttia sisältöä, kuten blogikirjoituksia, artikkeleita, videoita tai infografiikkaa, verkkosivusto voi houkutella ja sitouttaa kävijöitä, luoda auktoriteettia alalla ja kannustaa sosiaaliseen jakamiseen ja takalinkkeihin.</a:t>
            </a:r>
            <a:endParaRPr/>
          </a:p>
          <a:p>
            <a:pPr marL="457200" lvl="0" indent="-317500" algn="l" rtl="0">
              <a:lnSpc>
                <a:spcPct val="100000"/>
              </a:lnSpc>
              <a:spcBef>
                <a:spcPts val="0"/>
              </a:spcBef>
              <a:spcAft>
                <a:spcPts val="0"/>
              </a:spcAft>
              <a:buSzPts val="1400"/>
              <a:buAutoNum type="arabicPeriod"/>
            </a:pPr>
            <a:r>
              <a:rPr lang="fi-FI"/>
              <a:t>Konversio-optimointi: Se tarkoittaa, että kävijöitä ohjataan tiettyihin toimiin, jotka ovat linjassa liiketoiminnan tavoitteiden kanssa. Tämä voi tarkoittaa esimerkiksi uutiskirjeen tilaamista, ostoksen tekemistä, lomakkeen täyttämistä tai tarjouksen pyytämistä. Ottamalla käyttöön vakuuttavia toimintakutsuja, selkeitä ja houkuttelevia aloitussivuja ja virtaviivaistettuja muuntoprosesseja verkkosivusto voi maksimoida muuntokertoimen.</a:t>
            </a:r>
            <a:endParaRPr/>
          </a:p>
          <a:p>
            <a:pPr marL="457200" lvl="0" indent="-317500" algn="l" rtl="0">
              <a:lnSpc>
                <a:spcPct val="100000"/>
              </a:lnSpc>
              <a:spcBef>
                <a:spcPts val="0"/>
              </a:spcBef>
              <a:spcAft>
                <a:spcPts val="0"/>
              </a:spcAft>
              <a:buSzPts val="1400"/>
              <a:buAutoNum type="arabicPeriod"/>
            </a:pPr>
            <a:r>
              <a:rPr lang="fi-FI"/>
              <a:t>Analytiikka ja mittaaminen: On tärkeää analysoida ja mitata keskeisiä mittareita, jotta verkkosivuston ja sen digitaalisen markkinoinnin tehokkuus voidaan ymmärtää. Tähän sisältyy verkkosivuston liikenteen, käyttäjien käyttäytymisen, muuntokurssien ja muiden asiaankuuluvien tietojen seuranta. Hyödyntämällä web-analytiikkatyökaluja, kuten Google Analyticsia, verkkosivusto voi saada tietoa kävijöiden demografisista ominaisuuksista, kiinnostuksen kohteista ja vuorovaikutuksesta, mikä voi antaa tietoa tulevista markkinointistrategioista ja optimoinneista.</a:t>
            </a:r>
            <a:endParaRPr/>
          </a:p>
          <a:p>
            <a:pPr marL="457200" lvl="0" indent="-317500" algn="l" rtl="0">
              <a:lnSpc>
                <a:spcPct val="100000"/>
              </a:lnSpc>
              <a:spcBef>
                <a:spcPts val="0"/>
              </a:spcBef>
              <a:spcAft>
                <a:spcPts val="0"/>
              </a:spcAft>
              <a:buSzPts val="1400"/>
              <a:buAutoNum type="arabicPeriod"/>
            </a:pPr>
            <a:r>
              <a:rPr lang="fi-FI"/>
              <a:t>Jatkuva parantaminen: On tärkeää pysyä ajan tasalla ja sopeutua muuttuviin trendeihin ja teknologioihin. Verkkosivuston suorituskyvyn säännöllinen seuranta ja optimointi, erilaisten strategioiden kokeilu sekä palautteen ja käyttäjien näkemysten hyödyntäminen voivat johtaa jatkuvaan parantamiseen ja parempiin tuloksiin ajan mittaan.</a:t>
            </a:r>
            <a:endParaRPr/>
          </a:p>
          <a:p>
            <a:pPr marL="0" lvl="0" indent="0" algn="l" rtl="0">
              <a:lnSpc>
                <a:spcPct val="100000"/>
              </a:lnSpc>
              <a:spcBef>
                <a:spcPts val="0"/>
              </a:spcBef>
              <a:spcAft>
                <a:spcPts val="0"/>
              </a:spcAft>
              <a:buClr>
                <a:schemeClr val="dk1"/>
              </a:buClr>
              <a:buSzPts val="1400"/>
              <a:buFont typeface="Arial"/>
              <a:buNone/>
            </a:pPr>
            <a:endParaRPr/>
          </a:p>
        </p:txBody>
      </p:sp>
      <p:sp>
        <p:nvSpPr>
          <p:cNvPr id="167" name="Google Shape;16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Kuvio havainnollistaa, mitä internetissä tapahtuu tyypillisessä minuutissa vuosina 2020 ja 2021. Sosiaalisessa mediassa on paljon toimintaa joka minuutti. Huomaa, että ihmiset eivät päädy verkkosivuillesi sattumalta.</a:t>
            </a:r>
            <a:endParaRPr/>
          </a:p>
        </p:txBody>
      </p:sp>
      <p:sp>
        <p:nvSpPr>
          <p:cNvPr id="173" name="Google Shape;173;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Sinun täytyy sitouttaa yleisösi sosiaalisessa mediassa, jotta voit houkutella heitä verkkosivustollesi. Lue lisää moduulista 3. (Sisältömarkkinointi ja sosiaalinen media, osa 4. Sosiaalinen media)!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Pähkinänkuoressa: Sosiaalisen median alustoilla on miljardeja aktiivisia käyttäjiä, mikä tarjoaa yrityksille valtavan potentiaalisen yleisön, jonka he voivat kohdistaa ja houkutella verkkosivuilleen.  Sosiaalisessa mediassa yritykset voivat jakaa houkuttelevaa sisältöä, kuten blogikirjoituksia, videoita ja infografiikoita, jotka voivat lisätä liikennettä verkkosivustolleen. Tarjoamalla arvokasta ja jaettavaa sisältöä yritykset voivat herättää käyttäjien huomion ja kannustaa heitä vierailemaan verkkosivustollaan saadakseen lisätietoja tai tehdäkseen ostoksia. Kaiken kaikkiaan sosiaalinen media toimii arvokkaana kanavana kohdennetun liikenteen ohjaamisessa verkkosivustolle hyödyntämällä sen laajaa käyttäjäkuntaa, houkuttelevia sisältömahdollisuuksia, suoraa linkitystä, sosiaalista todistusaineistoa ja uudelleenmarkkinointimahdollisuuksia konversioiden lisäämiseksi.</a:t>
            </a:r>
            <a:endParaRPr/>
          </a:p>
        </p:txBody>
      </p:sp>
      <p:sp>
        <p:nvSpPr>
          <p:cNvPr id="180" name="Google Shape;18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Tässä diassa esitellään eri työkaluja, joita käytetään kussakin inbound-markkinointiprosessin vaiheessa. Lue lisää moduulista 3. (Sisältömarkkinointi ja sosiaalinen media, osa 1. Sisältömarkkinointi - Määritelmä ja strategia)! Inbound-markkinointiprosessi on asiakaskeskeinen lähestymistapa, jossa keskitytään potentiaalisten asiakkaiden houkuttelemiseen, sitouttamiseen ja ilahduttamiseen arvokkaan sisällön ja kokemusten avulla. Siihen kuuluu useita vaiheita, jotka ohjaavat potentiaalisia asiakkaita ongelman tai tarpeen alkutietoisuudesta siihen, että heistä tulee uskollisia asiakkaita ja brändin puolestapuhujia.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Inbound-markkinointiprosessin tärkeimmät vaiheet ovat seuraavat: </a:t>
            </a:r>
            <a:endParaRPr/>
          </a:p>
          <a:p>
            <a:pPr marL="457200" lvl="0" indent="-317500" algn="l" rtl="0">
              <a:lnSpc>
                <a:spcPct val="100000"/>
              </a:lnSpc>
              <a:spcBef>
                <a:spcPts val="0"/>
              </a:spcBef>
              <a:spcAft>
                <a:spcPts val="0"/>
              </a:spcAft>
              <a:buSzPts val="1400"/>
              <a:buAutoNum type="arabicPeriod"/>
            </a:pPr>
            <a:r>
              <a:rPr lang="fi-FI"/>
              <a:t>Houkuttelu: Ensimmäinen vaihe on houkutella kohdeyleisön huomio. Tämä tehdään luomalla ja edistämällä merkityksellistä ja arvokasta sisältöä eri kanavien, kuten blogikirjoitusten, sosiaalisen median, hakukoneoptimoinnin (SEO) ja maksetun mainonnan, kautta. Tavoitteena on ohjata pätevää liikennettä verkkosivustolle tai laskeutumissivuille.</a:t>
            </a:r>
            <a:endParaRPr/>
          </a:p>
          <a:p>
            <a:pPr marL="457200" lvl="0" indent="-317500" algn="l" rtl="0">
              <a:lnSpc>
                <a:spcPct val="100000"/>
              </a:lnSpc>
              <a:spcBef>
                <a:spcPts val="0"/>
              </a:spcBef>
              <a:spcAft>
                <a:spcPts val="0"/>
              </a:spcAft>
              <a:buSzPts val="1400"/>
              <a:buAutoNum type="arabicPeriod"/>
            </a:pPr>
            <a:r>
              <a:rPr lang="fi-FI"/>
              <a:t>Käynti/muuntaminen: Kun yleisö on saatu houkuteltua, seuraava vaihe on muuntaa heidät liidiksi keräämällä heidän yhteystietonsa. Tämä tehdään yleensä liidimagneettien, kuten e-kirjojen, whitepaperien, webinaarien tai portitetun sisällön avulla. Tarjoamalla arvokasta sisältöä vastineeksi heidän tiedoistaan yritykset voivat alkaa rakentaa suhdetta liidien kanssa.</a:t>
            </a:r>
            <a:endParaRPr/>
          </a:p>
          <a:p>
            <a:pPr marL="457200" lvl="0" indent="-317500" algn="l" rtl="0">
              <a:lnSpc>
                <a:spcPct val="100000"/>
              </a:lnSpc>
              <a:spcBef>
                <a:spcPts val="0"/>
              </a:spcBef>
              <a:spcAft>
                <a:spcPts val="0"/>
              </a:spcAft>
              <a:buSzPts val="1400"/>
              <a:buAutoNum type="arabicPeriod"/>
            </a:pPr>
            <a:r>
              <a:rPr lang="fi-FI"/>
              <a:t>Kiinnostus/kasvatus: Kiinnostuksen ja kiinnostuksen lisääminen: Kun liidit on saatu kiinni, keskitytään niiden hoitamiseen kohdennetun ja yksilöllisen viestinnän avulla. Tämä tapahtuu sähköpostimarkkinoinnin, markkinoinnin automaation ja muiden taktiikoiden avulla, jotka tarjoavat relevanttia sisältöä liidien kiinnostuksen kohteiden ja tarpeiden perusteella. Tavoitteena on rakentaa luottamusta, kouluttaa ja ohjata liidit ostajan matkan läpi.</a:t>
            </a:r>
            <a:endParaRPr/>
          </a:p>
          <a:p>
            <a:pPr marL="457200" lvl="0" indent="-317500" algn="l" rtl="0">
              <a:lnSpc>
                <a:spcPct val="100000"/>
              </a:lnSpc>
              <a:spcBef>
                <a:spcPts val="0"/>
              </a:spcBef>
              <a:spcAft>
                <a:spcPts val="0"/>
              </a:spcAft>
              <a:buSzPts val="1400"/>
              <a:buAutoNum type="arabicPeriod"/>
            </a:pPr>
            <a:r>
              <a:rPr lang="fi-FI"/>
              <a:t>Osto/sulkeminen: Kun liidit on hoidettu ja pätevöitetty, seuraava vaihe on muuttaa ne asiakkaiksi. Tämä onnistuu tarjoamalla räätälöityjä tarjouksia, tuotetietoja ja kannustimia, jotka rohkaisevat heitä tekemään ostoksen. Myyntitiimillä voi olla myös rooli kauppojen loppuunsaattamisessa, kun ne käyvät suoraa viestintää ja puuttuvat erityistarpeisiin tai vastaväitteisiin.</a:t>
            </a:r>
            <a:endParaRPr/>
          </a:p>
          <a:p>
            <a:pPr marL="457200" lvl="0" indent="-317500" algn="l" rtl="0">
              <a:lnSpc>
                <a:spcPct val="100000"/>
              </a:lnSpc>
              <a:spcBef>
                <a:spcPts val="0"/>
              </a:spcBef>
              <a:spcAft>
                <a:spcPts val="0"/>
              </a:spcAft>
              <a:buSzPts val="1400"/>
              <a:buAutoNum type="arabicPeriod"/>
            </a:pPr>
            <a:r>
              <a:rPr lang="fi-FI"/>
              <a:t>Suosittele/ihastu: Inbound-markkinointiprosessi ei pääty myyntiin. Se ulottuu myös oston jälkeiseen vaiheeseen, jossa keskitytään poikkeuksellisen asiakaskokemuksen ja tuen tarjoamiseen. Tarjoamalla arvoa, käsittelemällä asiakkaiden huolenaiheita ja edistämällä asiakastyytyväisyyttä yritykset voivat tehdä asiakkaista brändin puolestapuhujia, jotka todennäköisesti mainostavat tuotetta tai palvelua muille.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20" name="Google Shape;220;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4" name="Google Shape;24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2481729c776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g2481729c776_0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Verkkosivustojen osalta organisaatioilla voi olla erilaisia liiketoiminnallisia tavoitteita. Joitakin yleisiä verkkosivuja koskevia liiketoiminnallisia tavoitteita ovat mm:</a:t>
            </a:r>
            <a:endParaRPr/>
          </a:p>
          <a:p>
            <a:pPr marL="0" lvl="0" indent="0" algn="l" rtl="0">
              <a:lnSpc>
                <a:spcPct val="100000"/>
              </a:lnSpc>
              <a:spcBef>
                <a:spcPts val="0"/>
              </a:spcBef>
              <a:spcAft>
                <a:spcPts val="0"/>
              </a:spcAft>
              <a:buClr>
                <a:schemeClr val="dk1"/>
              </a:buClr>
              <a:buSzPts val="1100"/>
              <a:buFont typeface="Arial"/>
              <a:buNone/>
            </a:pPr>
            <a:endParaRPr/>
          </a:p>
          <a:p>
            <a:pPr marL="457200" lvl="0" indent="-317500" algn="l" rtl="0">
              <a:lnSpc>
                <a:spcPct val="100000"/>
              </a:lnSpc>
              <a:spcBef>
                <a:spcPts val="0"/>
              </a:spcBef>
              <a:spcAft>
                <a:spcPts val="0"/>
              </a:spcAft>
              <a:buSzPts val="1400"/>
              <a:buAutoNum type="arabicPeriod"/>
            </a:pPr>
            <a:r>
              <a:rPr lang="fi-FI"/>
              <a:t>Lisää näkyvyyttä verkossa: Yksi tärkeimmistä tavoitteista on parantaa verkkosivuston näkyvyyttä hakukoneiden tuloksissa, lisätä orgaanista liikennettä ja houkutella sivustolle lisää kävijöitä.</a:t>
            </a:r>
            <a:endParaRPr/>
          </a:p>
          <a:p>
            <a:pPr marL="457200" lvl="0" indent="-317500" algn="l" rtl="0">
              <a:lnSpc>
                <a:spcPct val="100000"/>
              </a:lnSpc>
              <a:spcBef>
                <a:spcPts val="0"/>
              </a:spcBef>
              <a:spcAft>
                <a:spcPts val="0"/>
              </a:spcAft>
              <a:buSzPts val="1400"/>
              <a:buAutoNum type="arabicPeriod"/>
            </a:pPr>
            <a:r>
              <a:rPr lang="fi-FI"/>
              <a:t>Liidien tuotanto: Näin yritykset voivat rakentaa tietokannan potentiaalisista asiakkaista ja mahdollisista asiakkaista.</a:t>
            </a:r>
            <a:endParaRPr/>
          </a:p>
          <a:p>
            <a:pPr marL="457200" lvl="0" indent="-317500" algn="l" rtl="0">
              <a:lnSpc>
                <a:spcPct val="100000"/>
              </a:lnSpc>
              <a:spcBef>
                <a:spcPts val="0"/>
              </a:spcBef>
              <a:spcAft>
                <a:spcPts val="0"/>
              </a:spcAft>
              <a:buSzPts val="1400"/>
              <a:buAutoNum type="arabicPeriod"/>
            </a:pPr>
            <a:r>
              <a:rPr lang="fi-FI"/>
              <a:t>Konversioiden tuottaminen: Esimerkiksi ostoksen tekeminen, uutiskirjeen tilaaminen tai tarjouksen pyytäminen.</a:t>
            </a:r>
            <a:endParaRPr/>
          </a:p>
          <a:p>
            <a:pPr marL="457200" lvl="0" indent="-317500" algn="l" rtl="0">
              <a:lnSpc>
                <a:spcPct val="100000"/>
              </a:lnSpc>
              <a:spcBef>
                <a:spcPts val="0"/>
              </a:spcBef>
              <a:spcAft>
                <a:spcPts val="0"/>
              </a:spcAft>
              <a:buSzPts val="1400"/>
              <a:buAutoNum type="arabicPeriod"/>
            </a:pPr>
            <a:r>
              <a:rPr lang="fi-FI"/>
              <a:t>Brändin tunnettuuden parantaminen: Verkkosivut voivat toimia alustana, jossa esitellään brändin identiteettiä, arvoja ja tarjontaa, mikä auttaa luomaan tietoisuutta ja tunnettuutta kohdeyleisön keskuudessa.</a:t>
            </a:r>
            <a:endParaRPr/>
          </a:p>
          <a:p>
            <a:pPr marL="457200" lvl="0" indent="-317500" algn="l" rtl="0">
              <a:lnSpc>
                <a:spcPct val="100000"/>
              </a:lnSpc>
              <a:spcBef>
                <a:spcPts val="0"/>
              </a:spcBef>
              <a:spcAft>
                <a:spcPts val="0"/>
              </a:spcAft>
              <a:buSzPts val="1400"/>
              <a:buAutoNum type="arabicPeriod"/>
            </a:pPr>
            <a:r>
              <a:rPr lang="fi-FI"/>
              <a:t>Asiakastuen tarjoaminen: Sivustot voivat tarjota itsepalveluvaihtoehtoja, usein kysyttyjä kysymyksiä, tietopankkeja tai live-chat-toimintoja, jotka auttavat asiakkaita tiedusteluissa, tukipyynnöissä ja ongelmanratkaisussa.</a:t>
            </a:r>
            <a:endParaRPr/>
          </a:p>
          <a:p>
            <a:pPr marL="457200" lvl="0" indent="-317500" algn="l" rtl="0">
              <a:lnSpc>
                <a:spcPct val="100000"/>
              </a:lnSpc>
              <a:spcBef>
                <a:spcPts val="0"/>
              </a:spcBef>
              <a:spcAft>
                <a:spcPts val="0"/>
              </a:spcAft>
              <a:buSzPts val="1400"/>
              <a:buAutoNum type="arabicPeriod"/>
            </a:pPr>
            <a:r>
              <a:rPr lang="fi-FI"/>
              <a:t>Luo ajatusjohtajuus: Laadukkaan sisällön, kuten blogikirjoitusten, artikkeleiden tai whitepaperien, julkaiseminen voi tuoda yritykselle aseman alan asiantuntijana ja ajatusjohtajana, mikä lisää uskottavuutta ja mainetta.</a:t>
            </a:r>
            <a:endParaRPr/>
          </a:p>
          <a:p>
            <a:pPr marL="457200" lvl="0" indent="-317500" algn="l" rtl="0">
              <a:lnSpc>
                <a:spcPct val="100000"/>
              </a:lnSpc>
              <a:spcBef>
                <a:spcPts val="0"/>
              </a:spcBef>
              <a:spcAft>
                <a:spcPts val="0"/>
              </a:spcAft>
              <a:buSzPts val="1400"/>
              <a:buAutoNum type="arabicPeriod"/>
            </a:pPr>
            <a:r>
              <a:rPr lang="fi-FI"/>
              <a:t>Paranna asiakkaiden sitoutumista: Sivustot voidaan suunnitella siten, että ne kannustavat kävijöitä vuorovaikutukseen kommenttien, sosiaalisen jakamisen tai käyttäjien tuottaman sisällön avulla, mikä edistää sitoutumista ja rakentaa yhteisöä.</a:t>
            </a:r>
            <a:endParaRPr/>
          </a:p>
          <a:p>
            <a:pPr marL="457200" lvl="0" indent="-317500" algn="l" rtl="0">
              <a:lnSpc>
                <a:spcPct val="100000"/>
              </a:lnSpc>
              <a:spcBef>
                <a:spcPts val="0"/>
              </a:spcBef>
              <a:spcAft>
                <a:spcPts val="0"/>
              </a:spcAft>
              <a:buSzPts val="1400"/>
              <a:buAutoNum type="arabicPeriod"/>
            </a:pPr>
            <a:r>
              <a:rPr lang="fi-FI"/>
              <a:t>Paranna käyttäjäkokemusta: Tärkein tavoite voi olla saumattoman ja käyttäjäystävällisen käyttökokemuksen tarjoaminen, jolla varmistetaan helppo navigointi, nopeat latausajat, mobiililaitteiden reagointikyky ja saavutettavuus kaikille käyttäjille.</a:t>
            </a:r>
            <a:endParaRPr/>
          </a:p>
          <a:p>
            <a:pPr marL="457200" lvl="0" indent="-317500" algn="l" rtl="0">
              <a:lnSpc>
                <a:spcPct val="100000"/>
              </a:lnSpc>
              <a:spcBef>
                <a:spcPts val="0"/>
              </a:spcBef>
              <a:spcAft>
                <a:spcPts val="0"/>
              </a:spcAft>
              <a:buSzPts val="1400"/>
              <a:buAutoNum type="arabicPeriod"/>
            </a:pPr>
            <a:r>
              <a:rPr lang="fi-FI"/>
              <a:t>Myynnin ja sähköisen kaupankäynnin tukeminen: Verkkosivustot voivat toimia verkkokauppoina ja tarjota tuoteluetteloita, turvallisia maksuvaihtoehtoja ja tilausten käsittelyominaisuuksia myyntitapahtumien helpottamiseksi.</a:t>
            </a:r>
            <a:endParaRPr/>
          </a:p>
          <a:p>
            <a:pPr marL="457200" lvl="0" indent="-317500" algn="l" rtl="0">
              <a:lnSpc>
                <a:spcPct val="100000"/>
              </a:lnSpc>
              <a:spcBef>
                <a:spcPts val="0"/>
              </a:spcBef>
              <a:spcAft>
                <a:spcPts val="0"/>
              </a:spcAft>
              <a:buSzPts val="1400"/>
              <a:buAutoNum type="arabicPeriod"/>
            </a:pPr>
            <a:r>
              <a:rPr lang="fi-FI"/>
              <a:t>Kerää asiakaspalautetta ja näkemyksiä: Sivustot voivat sisältää kyselyitä, palautelomakkeita tai sosiaalisen kuuntelun työkaluja, joiden avulla voidaan kerätä arvokasta asiakaspalautetta ja tietoa tuotteiden, palvelujen ja yleisen asiakastyytyväisyyden parantamiseksi.</a:t>
            </a:r>
            <a:endParaRPr/>
          </a:p>
          <a:p>
            <a:pPr marL="0" lvl="0" indent="0" algn="l" rtl="0">
              <a:lnSpc>
                <a:spcPct val="100000"/>
              </a:lnSpc>
              <a:spcBef>
                <a:spcPts val="0"/>
              </a:spcBef>
              <a:spcAft>
                <a:spcPts val="0"/>
              </a:spcAft>
              <a:buSzPts val="1400"/>
              <a:buNone/>
            </a:pPr>
            <a:endParaRPr/>
          </a:p>
        </p:txBody>
      </p:sp>
      <p:sp>
        <p:nvSpPr>
          <p:cNvPr id="250" name="Google Shape;250;g2481729c776_0_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4a89ca01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6" name="Google Shape;256;g24a89ca01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Tässä on esimerkki siitä, miten yritykset voivat luoda ponnahdusikkunoita.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Ponnahdusikkuna on graafinen käyttöliittymäelementti, joka ilmestyy nykyisen verkkosivun tai sovellusikkunan päälle. Se näyttää yleensä lisätietoja, viestejä tai kehotuksia käyttäjälle. Ponnahdusikkunat voidaan käynnistää erilaisista tapahtumista, kuten painikkeen napsauttamisesta, lomakkeen lähettämisestä tai tietylle sivulle siirtymisestä. Ne</a:t>
            </a:r>
            <a:endParaRPr/>
          </a:p>
        </p:txBody>
      </p:sp>
      <p:sp>
        <p:nvSpPr>
          <p:cNvPr id="257" name="Google Shape;257;g24a89ca01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4a89ca0151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g24a89ca0151_0_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Apple on aina hyvä esimerkki hienosta ja järjestelmällisestä brändityöstä. Heidän verkkosivustonsa visuaaliset elementit ovat linjassa heidän muun markkinointinsa kanssa. Sivuston alatunnisteessa on myös paljon tietoa brändistä (esim. arvot).</a:t>
            </a:r>
            <a:endParaRPr/>
          </a:p>
        </p:txBody>
      </p:sp>
      <p:sp>
        <p:nvSpPr>
          <p:cNvPr id="266" name="Google Shape;266;g24a89ca0151_0_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4a89ca0151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5" name="Google Shape;275;g24a89ca0151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Walmart on monikansallinen vähittäiskaupan yritys, jolla oli alun perin fyysisiä myymälöitä. Se aloitti perinteisenä vähittäiskauppaketjuna, joka tarjosi fyysisissä toimipisteissään laajan tuotevalikoiman. Sähköisen kaupankäynnin yleistyttyä ja verkko-ostosten suosion kasvaessa Walmart huomasi kuitenkin tarpeen luoda digitaalinen läsnäolo. Vuosien mittaan Walmart on tehnyt merkittäviä investointeja sähköisen kaupankäynnin valmiuksiinsa ja lanseerannut verkkoalustansa Walmart.comin. Nykyään Walmartilla on sekä fyysisiä myymälöitä että vankka verkkokauppa-alusta, jonka avulla asiakkaat voivat tehdä ostoksia verkossa ja saada tuotteet kotiovelleen.</a:t>
            </a:r>
            <a:endParaRPr/>
          </a:p>
        </p:txBody>
      </p:sp>
      <p:sp>
        <p:nvSpPr>
          <p:cNvPr id="276" name="Google Shape;276;g24a89ca0151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4a89ca0151_0_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4" name="Google Shape;284;g24a89ca0151_0_3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Etsi lisää esimerkkejä omasta maastasi siitä, miten yritykset käyttävät verkkosivujaan liiketoiminnan tavoitteiden tukemiseen.</a:t>
            </a:r>
            <a:endParaRPr/>
          </a:p>
        </p:txBody>
      </p:sp>
      <p:sp>
        <p:nvSpPr>
          <p:cNvPr id="285" name="Google Shape;285;g24a89ca0151_0_3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 Verkkosivuston parhaat käytännöt on räätälöitävä juuri yrityksen yleisön, toimialan ja liiketoiminnan tavoitteiden mukaan. Arvioi ja optimoi verkkosivustoasi säännöllisesti, jotta se vastaa kehittyviä trendejä ja käyttäjien odotuksia.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Clr>
                <a:schemeClr val="dk1"/>
              </a:buClr>
              <a:buSzPts val="1100"/>
              <a:buFont typeface="Arial"/>
              <a:buNone/>
            </a:pPr>
            <a:r>
              <a:rPr lang="fi-FI"/>
              <a:t>Seuraavassa on muutama mainitsemisen arvoinen alue:</a:t>
            </a:r>
            <a:endParaRPr/>
          </a:p>
          <a:p>
            <a:pPr marL="0" lvl="0" indent="0" algn="l" rtl="0">
              <a:lnSpc>
                <a:spcPct val="100000"/>
              </a:lnSpc>
              <a:spcBef>
                <a:spcPts val="0"/>
              </a:spcBef>
              <a:spcAft>
                <a:spcPts val="0"/>
              </a:spcAft>
              <a:buClr>
                <a:schemeClr val="dk1"/>
              </a:buClr>
              <a:buSzPts val="1100"/>
              <a:buFont typeface="Arial"/>
              <a:buNone/>
            </a:pPr>
            <a:endParaRPr/>
          </a:p>
          <a:p>
            <a:pPr marL="457200" lvl="0" indent="-317500" algn="l" rtl="0">
              <a:lnSpc>
                <a:spcPct val="100000"/>
              </a:lnSpc>
              <a:spcBef>
                <a:spcPts val="0"/>
              </a:spcBef>
              <a:spcAft>
                <a:spcPts val="0"/>
              </a:spcAft>
              <a:buSzPts val="1400"/>
              <a:buAutoNum type="arabicPeriod"/>
            </a:pPr>
            <a:r>
              <a:rPr lang="fi-FI"/>
              <a:t>Verkkosivujen suunnittelu ja käyttäjäkokemus: Keskity esteettisesti miellyttävän ja käyttäjäystävällisen suunnittelun luomiseen, joka parantaa yleistä käyttäjäkokemusta.</a:t>
            </a:r>
            <a:endParaRPr/>
          </a:p>
          <a:p>
            <a:pPr marL="457200" lvl="0" indent="-317500" algn="l" rtl="0">
              <a:lnSpc>
                <a:spcPct val="100000"/>
              </a:lnSpc>
              <a:spcBef>
                <a:spcPts val="0"/>
              </a:spcBef>
              <a:spcAft>
                <a:spcPts val="0"/>
              </a:spcAft>
              <a:buSzPts val="1400"/>
              <a:buAutoNum type="arabicPeriod"/>
            </a:pPr>
            <a:r>
              <a:rPr lang="fi-FI"/>
              <a:t>Sisältöstrategia: Kehitä kattava sisältöstrategia, joka vastaa kohderyhmäsi kiinnostuksen kohteita ja tarjoaa arvokasta tietoa tai ratkaisuja.</a:t>
            </a:r>
            <a:endParaRPr/>
          </a:p>
          <a:p>
            <a:pPr marL="457200" lvl="0" indent="-317500" algn="l" rtl="0">
              <a:lnSpc>
                <a:spcPct val="100000"/>
              </a:lnSpc>
              <a:spcBef>
                <a:spcPts val="0"/>
              </a:spcBef>
              <a:spcAft>
                <a:spcPts val="0"/>
              </a:spcAft>
              <a:buSzPts val="1400"/>
              <a:buAutoNum type="arabicPeriod"/>
            </a:pPr>
            <a:r>
              <a:rPr lang="fi-FI"/>
              <a:t>Hakukoneoptimointi (SEO): Toteuta SEO-tekniikoita parantaaksesi verkkosivustosi näkyvyyttä hakukoneiden tuloksissa ja lisätäksesi orgaanista liikennettä.</a:t>
            </a:r>
            <a:endParaRPr/>
          </a:p>
          <a:p>
            <a:pPr marL="457200" lvl="0" indent="-317500" algn="l" rtl="0">
              <a:lnSpc>
                <a:spcPct val="100000"/>
              </a:lnSpc>
              <a:spcBef>
                <a:spcPts val="0"/>
              </a:spcBef>
              <a:spcAft>
                <a:spcPts val="0"/>
              </a:spcAft>
              <a:buSzPts val="1400"/>
              <a:buAutoNum type="arabicPeriod"/>
            </a:pPr>
            <a:r>
              <a:rPr lang="fi-FI"/>
              <a:t>Mobiilioptimointi: Varmista, että verkkosivustosi on optimoitu mobiililaitteita varten, jotta se vastaa mobiilikäyttäjien kasvavaa määrää.</a:t>
            </a:r>
            <a:endParaRPr/>
          </a:p>
          <a:p>
            <a:pPr marL="457200" lvl="0" indent="-317500" algn="l" rtl="0">
              <a:lnSpc>
                <a:spcPct val="100000"/>
              </a:lnSpc>
              <a:spcBef>
                <a:spcPts val="0"/>
              </a:spcBef>
              <a:spcAft>
                <a:spcPts val="0"/>
              </a:spcAft>
              <a:buSzPts val="1400"/>
              <a:buAutoNum type="arabicPeriod"/>
            </a:pPr>
            <a:r>
              <a:rPr lang="fi-FI"/>
              <a:t>Konversio-optimointi: Optimoi verkkosivustosi ulkoasu, toimintakutsut ja lomakkeet maksimoidaksesi konversiot ja saavuttaaksesi halutut tavoitteet.</a:t>
            </a:r>
            <a:endParaRPr/>
          </a:p>
          <a:p>
            <a:pPr marL="457200" lvl="0" indent="-317500" algn="l" rtl="0">
              <a:lnSpc>
                <a:spcPct val="100000"/>
              </a:lnSpc>
              <a:spcBef>
                <a:spcPts val="0"/>
              </a:spcBef>
              <a:spcAft>
                <a:spcPts val="0"/>
              </a:spcAft>
              <a:buSzPts val="1400"/>
              <a:buAutoNum type="arabicPeriod"/>
            </a:pPr>
            <a:r>
              <a:rPr lang="fi-FI"/>
              <a:t>Sosiaalisen median integrointi: Sisällytä sosiaalisen median painikkeet ja jakamisvaihtoehdot, jotta kävijöitä kannustetaan osallistumaan sisältöön ja jakamaan sitä verkostojensa kanssa.</a:t>
            </a:r>
            <a:endParaRPr/>
          </a:p>
          <a:p>
            <a:pPr marL="457200" lvl="0" indent="-317500" algn="l" rtl="0">
              <a:lnSpc>
                <a:spcPct val="100000"/>
              </a:lnSpc>
              <a:spcBef>
                <a:spcPts val="0"/>
              </a:spcBef>
              <a:spcAft>
                <a:spcPts val="0"/>
              </a:spcAft>
              <a:buSzPts val="1400"/>
              <a:buAutoNum type="arabicPeriod"/>
            </a:pPr>
            <a:r>
              <a:rPr lang="fi-FI"/>
              <a:t>Analytiikka ja seuranta: Hyödynnä web-analytiikkatyökaluja verkkosivuston suorituskyvyn, käyttäjien käyttäytymisen ja keskeisten tunnuslukujen seuraamiseen ja mittaamiseen jatkuvaa parantamista varten.</a:t>
            </a:r>
            <a:endParaRPr/>
          </a:p>
          <a:p>
            <a:pPr marL="457200" lvl="0" indent="-317500" algn="l" rtl="0">
              <a:lnSpc>
                <a:spcPct val="100000"/>
              </a:lnSpc>
              <a:spcBef>
                <a:spcPts val="0"/>
              </a:spcBef>
              <a:spcAft>
                <a:spcPts val="0"/>
              </a:spcAft>
              <a:buSzPts val="1400"/>
              <a:buAutoNum type="arabicPeriod"/>
            </a:pPr>
            <a:r>
              <a:rPr lang="fi-FI"/>
              <a:t>Turvallisuus ja luottamus: Toteuta tarvittavat turvatoimenpiteet, kuten SSL-varmenteet, varmistaaksesi käyttäjien tietosuoja ja rakentaaksesi luottamusta yleisösi kanssa.</a:t>
            </a:r>
            <a:endParaRPr/>
          </a:p>
          <a:p>
            <a:pPr marL="457200" lvl="0" indent="-317500" algn="l" rtl="0">
              <a:lnSpc>
                <a:spcPct val="100000"/>
              </a:lnSpc>
              <a:spcBef>
                <a:spcPts val="0"/>
              </a:spcBef>
              <a:spcAft>
                <a:spcPts val="0"/>
              </a:spcAft>
              <a:buSzPts val="1400"/>
              <a:buAutoNum type="arabicPeriod"/>
            </a:pPr>
            <a:r>
              <a:rPr lang="fi-FI"/>
              <a:t>Nopeus ja suorituskyky: Optimoi verkkosivustosi latausnopeus, jotta voit tarjota saumattoman selauskokemuksen ja vähentää hylkäysprosenttia.</a:t>
            </a:r>
            <a:endParaRPr/>
          </a:p>
          <a:p>
            <a:pPr marL="457200" lvl="0" indent="-317500" algn="l" rtl="0">
              <a:lnSpc>
                <a:spcPct val="100000"/>
              </a:lnSpc>
              <a:spcBef>
                <a:spcPts val="0"/>
              </a:spcBef>
              <a:spcAft>
                <a:spcPts val="0"/>
              </a:spcAft>
              <a:buSzPts val="1400"/>
              <a:buAutoNum type="arabicPeriod"/>
            </a:pPr>
            <a:r>
              <a:rPr lang="fi-FI"/>
              <a:t>Saavutettavuus: Varmista, että verkkosivustosi on kaikkien käyttäjien, myös vammaisten, saavutettavissa noudattamalla saavutettavuusohjeita ja -standardeja.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91" name="Google Shape;29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2467f7231bf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6" name="Google Shape;296;g2467f7231bf_0_4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Lyhyesti teknisestä osasta: </a:t>
            </a:r>
            <a:endParaRPr/>
          </a:p>
          <a:p>
            <a:pPr marL="0" lvl="0" indent="0" algn="l" rtl="0">
              <a:spcBef>
                <a:spcPts val="0"/>
              </a:spcBef>
              <a:spcAft>
                <a:spcPts val="0"/>
              </a:spcAft>
              <a:buClr>
                <a:schemeClr val="dk1"/>
              </a:buClr>
              <a:buSzPts val="1100"/>
              <a:buFont typeface="Arial"/>
              <a:buNone/>
            </a:pPr>
            <a:r>
              <a:rPr lang="fi-FI"/>
              <a:t>Indeksoitavuus: Hyvä verkkosivusto on helposti indeksoitavissa hakukonebottien toimesta, mahdollistaen niiden navigoida ja ymmärtää sivuston sisältö. Se käyttää myös tekniikoita kuten robots.txt ja XML-sivukarttoja osoittaakseen, mitä tulee ja ei tule indeksoida.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fi-FI"/>
              <a:t>Minimaaliset virheet: Hyvät verkkosivustot pyrkivät minimoimaan virheet ja ongelmat, jotka voivat haitata käyttäjäkokemusta ja hakukoneiden suorituskykyä. Säännöllinen ylläpito ja testaus auttavat tunnistamaan ja korjaamaan rikkinäiset linkit, puuttuvat sivut ja muut virheet.</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fi-FI"/>
              <a:t>Nopea latausnopeus: Hyvä verkkosivusto latautuu nopeasti, tarjoten saumattoman käyttökokemuksen käyttäjän sijainnista riippumatta. Kuvien optimointi, välimuistitekniikoiden hyödyntäminen ja sisällöntoimitusverkkojen (CDN) käyttö ovat joitakin strategioita varmistaakseen nopeat latausajat.</a:t>
            </a:r>
            <a:endParaRPr/>
          </a:p>
          <a:p>
            <a:pPr marL="0" lvl="0" indent="0" algn="l" rtl="0">
              <a:lnSpc>
                <a:spcPct val="100000"/>
              </a:lnSpc>
              <a:spcBef>
                <a:spcPts val="0"/>
              </a:spcBef>
              <a:spcAft>
                <a:spcPts val="0"/>
              </a:spcAft>
              <a:buSzPts val="1400"/>
              <a:buNone/>
            </a:pPr>
            <a:endParaRPr/>
          </a:p>
        </p:txBody>
      </p:sp>
      <p:sp>
        <p:nvSpPr>
          <p:cNvPr id="297" name="Google Shape;297;g2467f7231bf_0_4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467f7231bf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g2467f7231bf_0_5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SSL (Secure Sockets Layer) on tietoturvaprotokolla, joka mahdollistaa turvallisen tiedonsiirron internetissä. Se varmistaa, että käyttäjän selaimen ja verkkosivuston palvelimen välillä siirrettävät tiedot pysyvät salattuina, eivätkä luvattomat henkilöt voi siepata tai muuttaa niitä. SSL käyttää salausalgoritmeja suojatun yhteyden luomiseen asiakkaan ja palvelimen välille, mikä suojaa arkaluonteisia tietoja, kuten salasanoja, luottokorttitietoja ja henkilökohtaisia tietoja. Kun verkkosivustolle on asennettu SSL-varmenne, se näkyy URL-osoitteessa olevana "https://"-merkkinä ja selaimessa olevana riippulukkokuvakkeena, mikä antaa käyttäjille varmuuden siitä, että heidän tietonsa siirretään turvallisesti. SSL-varmenteita käytetään yleisesti sähköisen kaupankäynnin verkkosivustoilla, kirjautumissivuilla ja muissa verkkosovelluksissa, jotka edellyttävät turvallista tiedonsiirtoa. (katso lisää myöhemmin dioissa)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DDoS (Distributed Denial of Service) on tietoverkkohyökkäystyyppi, jonka tarkoituksena on tuhota kohteena oleva verkkosivusto tai verkkopalvelu tulvimalla siihen valtava määrä liikennettä. DDoS-hyökkäyksen tavoitteena on häiritä kohteena olevan järjestelmän normaalia toimintaa, jolloin se ei ole laillisten käyttäjien käytettävissä.</a:t>
            </a:r>
            <a:endParaRPr/>
          </a:p>
        </p:txBody>
      </p:sp>
      <p:sp>
        <p:nvSpPr>
          <p:cNvPr id="304" name="Google Shape;304;g2467f7231bf_0_5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467f7231bf_0_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0" name="Google Shape;310;g2467f7231bf_0_6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UX (User Experience) tarkoittaa yleistä kokemusta, jonka käyttäjä saa vuorovaikutuksessa verkkosivuston kanssa, erityisesti sen suhteen, kuinka helppoa tai miellyttävää sen käyttö on. Se kattaa kaikki käyttäjän vuorovaikutukseen liittyvät näkökohdat, mukaan lukien käyttäjän käsitykset, tunteet ja käyttäytyminen. UX-suunnittelussa keskitytään luomaan verkkosivustoja, tuotteita, palveluja ja kokemuksia, jotka ovat käyttäjäkeskeisiä, intuitiivisia ja tehokkaita täyttämään käyttäjien tarpeet ja tavoitteet. Siihen kuuluu kohdekäyttäjien, heidän käyttäytymisensä, motiiviensa ja kipupisteidensä ymmärtäminen sekä näiden tekijöiden huomioon ottavien ratkaisujen suunnittelu.</a:t>
            </a:r>
            <a:endParaRPr>
              <a:highlight>
                <a:schemeClr val="accent2"/>
              </a:highlight>
            </a:endParaRPr>
          </a:p>
        </p:txBody>
      </p:sp>
      <p:sp>
        <p:nvSpPr>
          <p:cNvPr id="311" name="Google Shape;311;g2467f7231bf_0_6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2467f7231bf_0_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7" name="Google Shape;317;g2467f7231bf_0_7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g2467f7231bf_0_7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249cfa4474c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4" name="Google Shape;324;g249cfa4474c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5" name="Google Shape;325;g249cfa4474c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1" name="Google Shape;33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467f7231bf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7" name="Google Shape;337;g2467f7231bf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179d13a55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g2179d13a5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2467f7231b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g2467f7231bf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Avainsanatutkimus on prosessi, jossa tunnistetaan ja analysoidaan tiettyjä sanoja ja lauseita, joita ihmiset käyttävät etsiessään tietoa, tuotteita tai palveluja hakukoneissa. Sillä on ratkaiseva merkitys hakukoneoptimoinnissa (SEO) ja sisältömarkkinointistrategioissa.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Yksityiskohtaiset ohjeet avainsanatutkimukseen löytyvät esimerkiksi täältä: </a:t>
            </a:r>
            <a:r>
              <a:rPr lang="fi-FI" u="sng">
                <a:solidFill>
                  <a:schemeClr val="hlink"/>
                </a:solidFill>
                <a:hlinkClick r:id="rId3"/>
              </a:rPr>
              <a:t>https://blog.hubspot.com/marketing/how-to-do-keyword-research-ht.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349" name="Google Shape;349;g2467f7231bf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467f7231bf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5" name="Google Shape;355;g2467f7231bf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Verkkosivuston MVP-tuotteella (Minimum Viable Product) tarkoitetaan verkkosivuston alkuperäistä versiota, joka sisältää olennaiset ominaisuudet ja toiminnot, joita tarvitaan ensimmäisten käyttäjien tyydyttämiseen ja palautteen keräämiseen jatkokehitystä varten. Se on yleisesti web-kehityksessä ja tuotehallinnassa käytetty strategia, jonka avulla voidaan nopeasti käynnistää verkkosivuston perusversio, jossa on keskeiset toiminnot, ja samalla minimoida aika- ja resurssi-investoinnit.</a:t>
            </a:r>
            <a:br>
              <a:rPr lang="fi-FI"/>
            </a:br>
            <a:r>
              <a:rPr lang="fi-FI">
                <a:highlight>
                  <a:schemeClr val="accent2"/>
                </a:highlight>
              </a:rPr>
              <a:t>Asiakaskohtainen suunnittelu, navigointi ja rakenne, ks. myös luento 2.</a:t>
            </a:r>
            <a:endParaRPr>
              <a:highlight>
                <a:schemeClr val="accent2"/>
              </a:highlight>
            </a:endParaRPr>
          </a:p>
        </p:txBody>
      </p:sp>
      <p:sp>
        <p:nvSpPr>
          <p:cNvPr id="356" name="Google Shape;356;g2467f7231bf_0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2467f7231bf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2" name="Google Shape;362;g2467f7231bf_0_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Lue lisää liikenteen tuottamisesta verkkosivustolle moduulissa 3. Sisältömarkkinointi ja sosiaalinen media</a:t>
            </a:r>
            <a:endParaRPr/>
          </a:p>
        </p:txBody>
      </p:sp>
      <p:sp>
        <p:nvSpPr>
          <p:cNvPr id="363" name="Google Shape;363;g2467f7231bf_0_2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67f7231bf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9" name="Google Shape;369;g2467f7231bf_0_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Screaming Frog on suosittu verkkosivujen indeksointi- ja SEO-työkalu, jota käytetään verkkosivujen analysointiin, tarkastukseen ja optimointiin. Se on työpöytäpohjainen ohjelmisto, joka käy läpi verkkosivuston URL-osoitteet ja analysoi eri näkökohtia, kuten sivun elementtejä, teknisiä SEO-ongelmia, rikkinäisiä linkkejä, päällekkäistä sisältöä ja paljon muuta.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Google Search Console on Googlen tarjoama ilmainen verkkopalvelu, jonka avulla verkkosivuston omistajat voivat seurata ja hallita verkkosivustonsa näkyvyyttä Googlen hakutuloksissa. Se tarjoaa arvokasta tietoa ja työkaluja, joiden avulla voi ymmärtää, miten Google näkee verkkosivustosi ja miten se toimii sen kanssa. Google Search Console -palvelun avulla voit lähettää verkkosivustosi sivukartan, joka auttaa Googlen indeksoijia löytämään ja indeksoimaan verkkosivusi tehokkaammin. Se varmistaa, että verkkosivustosi sisältö on mukana Googlen hakutuloksissa.</a:t>
            </a:r>
            <a:endParaRPr/>
          </a:p>
        </p:txBody>
      </p:sp>
      <p:sp>
        <p:nvSpPr>
          <p:cNvPr id="370" name="Google Shape;370;g2467f7231bf_0_3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24cd7b68f1a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g24cd7b68f1a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7" name="Google Shape;377;g24cd7b68f1a_1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27be8ba228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3" name="Google Shape;383;g27be8ba228b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g"/><Relationship Id="rId7"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2"/>
        <p:cNvGrpSpPr/>
        <p:nvPr/>
      </p:nvGrpSpPr>
      <p:grpSpPr>
        <a:xfrm>
          <a:off x="0" y="0"/>
          <a:ext cx="0" cy="0"/>
          <a:chOff x="0" y="0"/>
          <a:chExt cx="0" cy="0"/>
        </a:xfrm>
      </p:grpSpPr>
      <p:pic>
        <p:nvPicPr>
          <p:cNvPr id="13" name="Google Shape;13;p71"/>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14" name="Google Shape;14;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71"/>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6" name="Google Shape;16;p71"/>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7" name="Google Shape;17;p71"/>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8"/>
        <p:cNvGrpSpPr/>
        <p:nvPr/>
      </p:nvGrpSpPr>
      <p:grpSpPr>
        <a:xfrm>
          <a:off x="0" y="0"/>
          <a:ext cx="0" cy="0"/>
          <a:chOff x="0" y="0"/>
          <a:chExt cx="0" cy="0"/>
        </a:xfrm>
      </p:grpSpPr>
      <p:sp>
        <p:nvSpPr>
          <p:cNvPr id="19" name="Google Shape;19;p7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0" name="Google Shape;20;p7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21" name="Google Shape;21;p70"/>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22" name="Google Shape;22;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23;p70"/>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24" name="Google Shape;24;p7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25" name="Google Shape;25;p7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6" name="Google Shape;26;p7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7" name="Google Shape;27;p7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7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7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74"/>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7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74"/>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75"/>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75"/>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6" name="Google Shape;46;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47" name="Google Shape;47;p75"/>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8" name="Google Shape;48;p75"/>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49" name="Google Shape;49;p75"/>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0"/>
        <p:cNvGrpSpPr/>
        <p:nvPr/>
      </p:nvGrpSpPr>
      <p:grpSpPr>
        <a:xfrm>
          <a:off x="0" y="0"/>
          <a:ext cx="0" cy="0"/>
          <a:chOff x="0" y="0"/>
          <a:chExt cx="0" cy="0"/>
        </a:xfrm>
      </p:grpSpPr>
      <p:pic>
        <p:nvPicPr>
          <p:cNvPr id="51" name="Google Shape;51;p73"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52" name="Google Shape;52;p73"/>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53" name="Google Shape;53;p7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73"/>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5" name="Google Shape;55;p73"/>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56" name="Google Shape;56;p73"/>
          <p:cNvPicPr preferRelativeResize="0"/>
          <p:nvPr/>
        </p:nvPicPr>
        <p:blipFill rotWithShape="1">
          <a:blip r:embed="rId5">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7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l="3024" r="3022"/>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77"/>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77"/>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77"/>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7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7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7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7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6" name="Google Shape;76;p7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7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9" name="Google Shape;79;p7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7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7"/>
        <p:cNvGrpSpPr/>
        <p:nvPr/>
      </p:nvGrpSpPr>
      <p:grpSpPr>
        <a:xfrm>
          <a:off x="0" y="0"/>
          <a:ext cx="0" cy="0"/>
          <a:chOff x="0" y="0"/>
          <a:chExt cx="0" cy="0"/>
        </a:xfrm>
      </p:grpSpPr>
      <p:sp>
        <p:nvSpPr>
          <p:cNvPr id="98" name="Google Shape;98;p80"/>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9" name="Google Shape;99;p80"/>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80"/>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02" name="Google Shape;102;p80"/>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06" name="Google Shape;106;p8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7" name="Google Shape;107;p8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8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3" name="Google Shape;113;p82"/>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82"/>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82"/>
          <p:cNvSpPr>
            <a:spLocks noGrp="1"/>
          </p:cNvSpPr>
          <p:nvPr>
            <p:ph type="pic" idx="2"/>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8"/>
        <p:cNvGrpSpPr/>
        <p:nvPr/>
      </p:nvGrpSpPr>
      <p:grpSpPr>
        <a:xfrm>
          <a:off x="0" y="0"/>
          <a:ext cx="0" cy="0"/>
          <a:chOff x="0" y="0"/>
          <a:chExt cx="0" cy="0"/>
        </a:xfrm>
      </p:grpSpPr>
      <p:sp>
        <p:nvSpPr>
          <p:cNvPr id="119" name="Google Shape;119;p83"/>
          <p:cNvSpPr>
            <a:spLocks noGrp="1"/>
          </p:cNvSpPr>
          <p:nvPr>
            <p:ph type="pic" idx="2"/>
          </p:nvPr>
        </p:nvSpPr>
        <p:spPr>
          <a:xfrm>
            <a:off x="0" y="1"/>
            <a:ext cx="12192000" cy="3428999"/>
          </a:xfrm>
          <a:prstGeom prst="rect">
            <a:avLst/>
          </a:prstGeom>
          <a:solidFill>
            <a:srgbClr val="D3EEEF"/>
          </a:solidFill>
          <a:ln>
            <a:noFill/>
          </a:ln>
        </p:spPr>
      </p:sp>
      <p:sp>
        <p:nvSpPr>
          <p:cNvPr id="120" name="Google Shape;120;p83"/>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83"/>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3"/>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7" name="Google Shape;127;p8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8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9" name="Google Shape;129;p8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8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7" name="Google Shape;137;p8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8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9"/>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ediscoverytoday.com/2021/04/16/here-is-your-2021-internet-minute-infographic-ediscovery-trends/"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hyperlink" Target="https://www.mailerlite.com/blog/inspiring-examples-of-email-pop-ups-and-why-they-wor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apple.com/"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hyperlink" Target="https://www.walmart.com/"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ads.google.com/home/tools/keyword-planner/" TargetMode="External"/><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815975" y="1924050"/>
            <a:ext cx="7945211" cy="1435682"/>
          </a:xfrm>
          <a:prstGeom prst="rect">
            <a:avLst/>
          </a:prstGeom>
          <a:noFill/>
          <a:ln>
            <a:noFill/>
          </a:ln>
        </p:spPr>
        <p:txBody>
          <a:bodyPr spcFirstLastPara="1" wrap="square" lIns="121900" tIns="121900" rIns="121900" bIns="1219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a:t>Verkkosivut</a:t>
            </a:r>
            <a:endParaRPr/>
          </a:p>
        </p:txBody>
      </p:sp>
      <p:sp>
        <p:nvSpPr>
          <p:cNvPr id="145" name="Google Shape;145;p1"/>
          <p:cNvSpPr txBox="1">
            <a:spLocks noGrp="1"/>
          </p:cNvSpPr>
          <p:nvPr>
            <p:ph type="subTitle" idx="4294967295"/>
          </p:nvPr>
        </p:nvSpPr>
        <p:spPr>
          <a:xfrm>
            <a:off x="304547" y="3724484"/>
            <a:ext cx="11360100" cy="1057200"/>
          </a:xfrm>
          <a:prstGeom prst="rect">
            <a:avLst/>
          </a:prstGeom>
          <a:noFill/>
          <a:ln>
            <a:noFill/>
          </a:ln>
        </p:spPr>
        <p:txBody>
          <a:bodyPr spcFirstLastPara="1" wrap="square" lIns="121900" tIns="121900" rIns="121900" bIns="121900" anchor="t" anchorCtr="0">
            <a:normAutofit/>
          </a:bodyPr>
          <a:lstStyle/>
          <a:p>
            <a:pPr marL="228600" marR="0" lvl="0" indent="0" algn="l" rtl="0">
              <a:lnSpc>
                <a:spcPct val="90000"/>
              </a:lnSpc>
              <a:spcBef>
                <a:spcPts val="1000"/>
              </a:spcBef>
              <a:spcAft>
                <a:spcPts val="0"/>
              </a:spcAft>
              <a:buClr>
                <a:srgbClr val="161249"/>
              </a:buClr>
              <a:buSzPts val="2800"/>
              <a:buFont typeface="Arial"/>
              <a:buNone/>
            </a:pPr>
            <a:r>
              <a:rPr lang="fi-FI" sz="4000" b="1" i="0" u="none" strike="noStrike" cap="none">
                <a:solidFill>
                  <a:schemeClr val="lt1"/>
                </a:solidFill>
                <a:latin typeface="Arial"/>
                <a:ea typeface="Arial"/>
                <a:cs typeface="Arial"/>
                <a:sym typeface="Arial"/>
              </a:rPr>
              <a:t>1A. Johdatus verkkosivustoihin</a:t>
            </a:r>
            <a:endParaRPr sz="4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Oppimistavoitteet </a:t>
            </a:r>
            <a:br>
              <a:rPr lang="fi-FI"/>
            </a:br>
            <a:endParaRPr/>
          </a:p>
        </p:txBody>
      </p:sp>
      <p:sp>
        <p:nvSpPr>
          <p:cNvPr id="151" name="Google Shape;151;p2"/>
          <p:cNvSpPr txBox="1">
            <a:spLocks noGrp="1"/>
          </p:cNvSpPr>
          <p:nvPr>
            <p:ph type="body" idx="1"/>
          </p:nvPr>
        </p:nvSpPr>
        <p:spPr>
          <a:xfrm>
            <a:off x="838200" y="1148258"/>
            <a:ext cx="10515600" cy="3874531"/>
          </a:xfrm>
          <a:prstGeom prst="rect">
            <a:avLst/>
          </a:prstGeom>
          <a:noFill/>
          <a:ln>
            <a:noFill/>
          </a:ln>
        </p:spPr>
        <p:txBody>
          <a:bodyPr spcFirstLastPara="1" wrap="square" lIns="121900" tIns="121900" rIns="121900" bIns="121900" anchor="t" anchorCtr="0">
            <a:normAutofit fontScale="77500" lnSpcReduction="20000"/>
          </a:bodyPr>
          <a:lstStyle/>
          <a:p>
            <a:pPr marL="0" lvl="0" indent="0" algn="l" rtl="0">
              <a:lnSpc>
                <a:spcPct val="150000"/>
              </a:lnSpc>
              <a:spcBef>
                <a:spcPts val="0"/>
              </a:spcBef>
              <a:spcAft>
                <a:spcPts val="0"/>
              </a:spcAft>
              <a:buClr>
                <a:schemeClr val="dk1"/>
              </a:buClr>
              <a:buSzPct val="54054"/>
              <a:buNone/>
            </a:pPr>
            <a:r>
              <a:rPr lang="fi-FI" sz="2400">
                <a:solidFill>
                  <a:schemeClr val="dk1"/>
                </a:solidFill>
              </a:rPr>
              <a:t>Opiskelijan osaamisedellytys moduulille: Pohjatiedoiksi suositellaan digitaalisen markkinoinnin perusteita..</a:t>
            </a:r>
            <a:endParaRPr>
              <a:solidFill>
                <a:schemeClr val="dk1"/>
              </a:solidFill>
            </a:endParaRPr>
          </a:p>
          <a:p>
            <a:pPr marL="0" marR="0" lvl="0" indent="0" algn="l" rtl="0">
              <a:lnSpc>
                <a:spcPct val="150000"/>
              </a:lnSpc>
              <a:spcBef>
                <a:spcPts val="0"/>
              </a:spcBef>
              <a:spcAft>
                <a:spcPts val="0"/>
              </a:spcAft>
              <a:buClr>
                <a:srgbClr val="161249"/>
              </a:buClr>
              <a:buSzPct val="100000"/>
              <a:buNone/>
            </a:pPr>
            <a:endParaRPr sz="2400" b="0" i="0" u="none" strike="noStrike" cap="none"/>
          </a:p>
          <a:p>
            <a:pPr marL="457200" marR="0" lvl="0" indent="-365760" algn="l" rtl="0">
              <a:lnSpc>
                <a:spcPct val="150000"/>
              </a:lnSpc>
              <a:spcBef>
                <a:spcPts val="0"/>
              </a:spcBef>
              <a:spcAft>
                <a:spcPts val="0"/>
              </a:spcAft>
              <a:buClr>
                <a:schemeClr val="accent2"/>
              </a:buClr>
              <a:buSzPct val="100000"/>
              <a:buChar char="●"/>
            </a:pPr>
            <a:r>
              <a:rPr lang="fi-FI" sz="2787"/>
              <a:t>Moduulin tavoitteena </a:t>
            </a:r>
            <a:r>
              <a:rPr lang="fi-FI" sz="2787" b="0" i="0" u="none" strike="noStrike" cap="none"/>
              <a:t>on lisätä tietoisuutta </a:t>
            </a:r>
            <a:r>
              <a:rPr lang="fi-FI" sz="2787"/>
              <a:t>ja tarjota konteksti</a:t>
            </a:r>
            <a:endParaRPr sz="2787"/>
          </a:p>
          <a:p>
            <a:pPr marL="914400" marR="0" lvl="1" indent="-346710" algn="l" rtl="0">
              <a:lnSpc>
                <a:spcPct val="150000"/>
              </a:lnSpc>
              <a:spcBef>
                <a:spcPts val="0"/>
              </a:spcBef>
              <a:spcAft>
                <a:spcPts val="0"/>
              </a:spcAft>
              <a:buClr>
                <a:schemeClr val="accent2"/>
              </a:buClr>
              <a:buSzPct val="100000"/>
              <a:buChar char="○"/>
            </a:pPr>
            <a:r>
              <a:rPr lang="fi-FI"/>
              <a:t>verkkosivustojen roolista digitaalisessa markkinoinnissa</a:t>
            </a:r>
            <a:endParaRPr/>
          </a:p>
          <a:p>
            <a:pPr marL="457200" marR="0" lvl="0" indent="-366395" algn="l" rtl="0">
              <a:lnSpc>
                <a:spcPct val="150000"/>
              </a:lnSpc>
              <a:spcBef>
                <a:spcPts val="0"/>
              </a:spcBef>
              <a:spcAft>
                <a:spcPts val="0"/>
              </a:spcAft>
              <a:buClr>
                <a:schemeClr val="accent2"/>
              </a:buClr>
              <a:buSzPct val="100000"/>
              <a:buChar char="●"/>
            </a:pPr>
            <a:r>
              <a:rPr lang="fi-FI"/>
              <a:t>Opiskelija oppii</a:t>
            </a:r>
            <a:endParaRPr/>
          </a:p>
          <a:p>
            <a:pPr marL="914400" marR="0" lvl="1" indent="-346710" algn="l" rtl="0">
              <a:lnSpc>
                <a:spcPct val="150000"/>
              </a:lnSpc>
              <a:spcBef>
                <a:spcPts val="0"/>
              </a:spcBef>
              <a:spcAft>
                <a:spcPts val="0"/>
              </a:spcAft>
              <a:buClr>
                <a:schemeClr val="accent2"/>
              </a:buClr>
              <a:buSzPct val="100000"/>
              <a:buChar char="○"/>
            </a:pPr>
            <a:r>
              <a:rPr lang="fi-FI"/>
              <a:t>verkkosivuston keskeiset osatekijät, jotka vaikuttavat yrityksen verkkoläsnäoloon (esim. konversio, käyttäjäkokemus).</a:t>
            </a:r>
            <a:endParaRPr/>
          </a:p>
          <a:p>
            <a:pPr marL="914400" marR="0" lvl="1" indent="-346710" algn="l" rtl="0">
              <a:lnSpc>
                <a:spcPct val="150000"/>
              </a:lnSpc>
              <a:spcBef>
                <a:spcPts val="0"/>
              </a:spcBef>
              <a:spcAft>
                <a:spcPts val="0"/>
              </a:spcAft>
              <a:buClr>
                <a:schemeClr val="accent2"/>
              </a:buClr>
              <a:buSzPct val="100000"/>
              <a:buChar char="○"/>
            </a:pPr>
            <a:r>
              <a:rPr lang="fi-FI"/>
              <a:t>perusperiaatteet ja -näkökohdat verkkosivuston perustamiseen liittyen.</a:t>
            </a:r>
            <a:endParaRPr/>
          </a:p>
          <a:p>
            <a:pPr marL="0" lvl="0" indent="0" algn="l" rtl="0">
              <a:lnSpc>
                <a:spcPct val="100000"/>
              </a:lnSpc>
              <a:spcBef>
                <a:spcPts val="0"/>
              </a:spcBef>
              <a:spcAft>
                <a:spcPts val="0"/>
              </a:spcAft>
              <a:buClr>
                <a:schemeClr val="dk1"/>
              </a:buClr>
              <a:buSzPct val="64864"/>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
          <p:cNvSpPr txBox="1">
            <a:spLocks noGrp="1"/>
          </p:cNvSpPr>
          <p:nvPr>
            <p:ph type="title"/>
          </p:nvPr>
        </p:nvSpPr>
        <p:spPr>
          <a:xfrm>
            <a:off x="1647825" y="1986858"/>
            <a:ext cx="2562225" cy="96589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Aiheet</a:t>
            </a:r>
            <a:endParaRPr/>
          </a:p>
        </p:txBody>
      </p:sp>
      <p:sp>
        <p:nvSpPr>
          <p:cNvPr id="157" name="Google Shape;157;p3"/>
          <p:cNvSpPr txBox="1">
            <a:spLocks noGrp="1"/>
          </p:cNvSpPr>
          <p:nvPr>
            <p:ph type="body" idx="1"/>
          </p:nvPr>
        </p:nvSpPr>
        <p:spPr>
          <a:xfrm>
            <a:off x="5415605" y="811138"/>
            <a:ext cx="6141600" cy="37071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500"/>
              <a:buFont typeface="Arial"/>
              <a:buChar char="●"/>
            </a:pPr>
            <a:r>
              <a:rPr lang="fi-FI"/>
              <a:t>Miksi jokainen yritys tarvitsee verkkosivuston?</a:t>
            </a:r>
            <a:endParaRPr/>
          </a:p>
          <a:p>
            <a:pPr marL="285750" marR="0" lvl="0" indent="-285750" algn="l" rtl="0">
              <a:lnSpc>
                <a:spcPct val="150000"/>
              </a:lnSpc>
              <a:spcBef>
                <a:spcPts val="0"/>
              </a:spcBef>
              <a:spcAft>
                <a:spcPts val="0"/>
              </a:spcAft>
              <a:buClr>
                <a:schemeClr val="lt1"/>
              </a:buClr>
              <a:buSzPts val="2500"/>
              <a:buFont typeface="Arial"/>
              <a:buChar char="●"/>
            </a:pPr>
            <a:r>
              <a:rPr lang="fi-FI"/>
              <a:t>Kokonaiskuva verkkosivustoista</a:t>
            </a:r>
            <a:endParaRPr/>
          </a:p>
          <a:p>
            <a:pPr marL="285750" marR="0" lvl="0" indent="-285750" algn="l" rtl="0">
              <a:lnSpc>
                <a:spcPct val="150000"/>
              </a:lnSpc>
              <a:spcBef>
                <a:spcPts val="0"/>
              </a:spcBef>
              <a:spcAft>
                <a:spcPts val="0"/>
              </a:spcAft>
              <a:buClr>
                <a:schemeClr val="lt1"/>
              </a:buClr>
              <a:buSzPts val="2500"/>
              <a:buFont typeface="Arial"/>
              <a:buChar char="●"/>
            </a:pPr>
            <a:r>
              <a:rPr lang="fi-FI" b="0" i="0" u="none" strike="noStrike">
                <a:latin typeface="Arial"/>
                <a:ea typeface="Arial"/>
                <a:cs typeface="Arial"/>
                <a:sym typeface="Arial"/>
              </a:rPr>
              <a:t>Miten </a:t>
            </a:r>
            <a:r>
              <a:rPr lang="fi-FI"/>
              <a:t>verkkosivusto tukee </a:t>
            </a:r>
            <a:r>
              <a:rPr lang="fi-FI" b="0" i="0" u="none" strike="noStrike">
                <a:latin typeface="Arial"/>
                <a:ea typeface="Arial"/>
                <a:cs typeface="Arial"/>
                <a:sym typeface="Arial"/>
              </a:rPr>
              <a:t>erilaisia liiketoiminnan tavoitteita?</a:t>
            </a:r>
            <a:endParaRPr b="0" i="0" u="none" strike="noStrike">
              <a:latin typeface="Arial"/>
              <a:ea typeface="Arial"/>
              <a:cs typeface="Arial"/>
              <a:sym typeface="Arial"/>
            </a:endParaRPr>
          </a:p>
          <a:p>
            <a:pPr marL="285750" marR="0" lvl="0" indent="-254000" algn="l" rtl="0">
              <a:lnSpc>
                <a:spcPct val="150000"/>
              </a:lnSpc>
              <a:spcBef>
                <a:spcPts val="0"/>
              </a:spcBef>
              <a:spcAft>
                <a:spcPts val="0"/>
              </a:spcAft>
              <a:buSzPts val="2000"/>
              <a:buChar char="●"/>
            </a:pPr>
            <a:r>
              <a:rPr lang="fi-FI"/>
              <a:t>Hyvän verkkosivuston parhaat käytännöt</a:t>
            </a:r>
            <a:endParaRPr/>
          </a:p>
          <a:p>
            <a:pPr marL="285750" marR="0" lvl="0" indent="-254000" algn="l" rtl="0">
              <a:lnSpc>
                <a:spcPct val="150000"/>
              </a:lnSpc>
              <a:spcBef>
                <a:spcPts val="0"/>
              </a:spcBef>
              <a:spcAft>
                <a:spcPts val="0"/>
              </a:spcAft>
              <a:buSzPts val="2000"/>
              <a:buChar char="●"/>
            </a:pPr>
            <a:r>
              <a:rPr lang="fi-FI"/>
              <a:t>Verkkosivuston rakentaminen</a:t>
            </a:r>
            <a:endParaRPr sz="1200" b="0" i="0" u="none" strike="noStrike">
              <a:latin typeface="Arial"/>
              <a:ea typeface="Arial"/>
              <a:cs typeface="Arial"/>
              <a:sym typeface="Arial"/>
            </a:endParaRPr>
          </a:p>
          <a:p>
            <a:pPr marL="342900" lvl="0" indent="-152400" algn="l" rtl="0">
              <a:lnSpc>
                <a:spcPct val="100000"/>
              </a:lnSpc>
              <a:spcBef>
                <a:spcPts val="1000"/>
              </a:spcBef>
              <a:spcAft>
                <a:spcPts val="0"/>
              </a:spcAft>
              <a:buClr>
                <a:schemeClr val="lt1"/>
              </a:buClr>
              <a:buSzPts val="3000"/>
              <a:buFont typeface="Arial"/>
              <a:buNone/>
            </a:pP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2415c622653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solidFill>
                  <a:schemeClr val="dk1"/>
                </a:solidFill>
              </a:rPr>
              <a:t>Miksi jokainen yritys tarvitsee verkkosivuston?</a:t>
            </a:r>
            <a:endParaRPr/>
          </a:p>
        </p:txBody>
      </p:sp>
      <p:sp>
        <p:nvSpPr>
          <p:cNvPr id="164" name="Google Shape;164;g2415c622653_0_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Autofit/>
          </a:bodyPr>
          <a:lstStyle/>
          <a:p>
            <a:pPr marL="457200" lvl="0" indent="-355600" algn="l" rtl="0">
              <a:lnSpc>
                <a:spcPct val="90000"/>
              </a:lnSpc>
              <a:spcBef>
                <a:spcPts val="0"/>
              </a:spcBef>
              <a:spcAft>
                <a:spcPts val="0"/>
              </a:spcAft>
              <a:buClr>
                <a:schemeClr val="dk1"/>
              </a:buClr>
              <a:buSzPts val="2000"/>
              <a:buChar char="●"/>
            </a:pPr>
            <a:r>
              <a:rPr lang="fi-FI" sz="2000">
                <a:solidFill>
                  <a:schemeClr val="dk1"/>
                </a:solidFill>
              </a:rPr>
              <a:t>Verkkosivusto on </a:t>
            </a:r>
            <a:r>
              <a:rPr lang="fi-FI" sz="2000" b="1">
                <a:solidFill>
                  <a:schemeClr val="dk1"/>
                </a:solidFill>
              </a:rPr>
              <a:t>avain menestyksekkääseen digitaaliseen markkinointistrategiaan.</a:t>
            </a:r>
            <a:endParaRPr sz="2000" b="1">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Kaikki muut digitaalisen markkinoinnin elementit ohjaavat käyttäjät verkkosivustolle.</a:t>
            </a:r>
            <a:endParaRPr sz="2000">
              <a:solidFill>
                <a:schemeClr val="dk1"/>
              </a:solidFill>
            </a:endParaRPr>
          </a:p>
          <a:p>
            <a:pPr marL="914400" lvl="0" indent="0" algn="l" rtl="0">
              <a:lnSpc>
                <a:spcPct val="90000"/>
              </a:lnSpc>
              <a:spcBef>
                <a:spcPts val="0"/>
              </a:spcBef>
              <a:spcAft>
                <a:spcPts val="0"/>
              </a:spcAft>
              <a:buNone/>
            </a:pPr>
            <a:endParaRPr sz="2000">
              <a:solidFill>
                <a:schemeClr val="dk1"/>
              </a:solidFill>
            </a:endParaRPr>
          </a:p>
          <a:p>
            <a:pPr marL="457200" lvl="0" indent="-355600" algn="l" rtl="0">
              <a:lnSpc>
                <a:spcPct val="90000"/>
              </a:lnSpc>
              <a:spcBef>
                <a:spcPts val="0"/>
              </a:spcBef>
              <a:spcAft>
                <a:spcPts val="0"/>
              </a:spcAft>
              <a:buClr>
                <a:schemeClr val="dk1"/>
              </a:buClr>
              <a:buSzPts val="2000"/>
              <a:buChar char="●"/>
            </a:pPr>
            <a:r>
              <a:rPr lang="fi-FI" sz="2000">
                <a:solidFill>
                  <a:schemeClr val="dk1"/>
                </a:solidFill>
              </a:rPr>
              <a:t>Verkkosivusto:</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tukee brändiä ja lisää luottamusta</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mahdollistaa orgaanisen näkyvyyden hakutuloksissa</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esittelee tuotteita ja palveluita</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auttaa liidien hankkimisessa ja nykyisten asiakkaiden hoitamisessa</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välittää sisältöä ja arvoa</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tukee viestintää asiakkaiden kanssa</a:t>
            </a:r>
            <a:endParaRPr sz="2000">
              <a:solidFill>
                <a:schemeClr val="dk1"/>
              </a:solidFill>
            </a:endParaRPr>
          </a:p>
          <a:p>
            <a:pPr marL="914400" lvl="1" indent="-355600" algn="l" rtl="0">
              <a:lnSpc>
                <a:spcPct val="90000"/>
              </a:lnSpc>
              <a:spcBef>
                <a:spcPts val="0"/>
              </a:spcBef>
              <a:spcAft>
                <a:spcPts val="0"/>
              </a:spcAft>
              <a:buClr>
                <a:schemeClr val="dk1"/>
              </a:buClr>
              <a:buSzPts val="2000"/>
              <a:buChar char="○"/>
            </a:pPr>
            <a:r>
              <a:rPr lang="fi-FI" sz="2000">
                <a:solidFill>
                  <a:schemeClr val="dk1"/>
                </a:solidFill>
              </a:rPr>
              <a:t>tukee myyntiä</a:t>
            </a:r>
            <a:endParaRPr sz="2000">
              <a:solidFill>
                <a:schemeClr val="dk1"/>
              </a:solidFill>
            </a:endParaRPr>
          </a:p>
          <a:p>
            <a:pPr marL="0" lvl="0" indent="0" algn="l" rtl="0">
              <a:lnSpc>
                <a:spcPct val="90000"/>
              </a:lnSpc>
              <a:spcBef>
                <a:spcPts val="1000"/>
              </a:spcBef>
              <a:spcAft>
                <a:spcPts val="0"/>
              </a:spcAft>
              <a:buSzPts val="2800"/>
              <a:buNone/>
            </a:pPr>
            <a:endParaRPr sz="3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5"/>
          <p:cNvSpPr txBox="1">
            <a:spLocks noGrp="1"/>
          </p:cNvSpPr>
          <p:nvPr>
            <p:ph type="ctrTitle" idx="4294967295"/>
          </p:nvPr>
        </p:nvSpPr>
        <p:spPr>
          <a:xfrm>
            <a:off x="1595336" y="2767013"/>
            <a:ext cx="9144000" cy="661987"/>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000" b="1" i="0" u="none" strike="noStrike" cap="none">
                <a:solidFill>
                  <a:srgbClr val="161249"/>
                </a:solidFill>
                <a:latin typeface="Arial"/>
                <a:ea typeface="Arial"/>
                <a:cs typeface="Arial"/>
                <a:sym typeface="Arial"/>
              </a:rPr>
              <a:t>Kokonaiskuva</a:t>
            </a:r>
            <a:endParaRPr sz="40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13"/>
          <p:cNvPicPr preferRelativeResize="0"/>
          <p:nvPr/>
        </p:nvPicPr>
        <p:blipFill rotWithShape="1">
          <a:blip r:embed="rId3">
            <a:alphaModFix/>
          </a:blip>
          <a:srcRect/>
          <a:stretch/>
        </p:blipFill>
        <p:spPr>
          <a:xfrm>
            <a:off x="411545" y="356839"/>
            <a:ext cx="10070601" cy="5671858"/>
          </a:xfrm>
          <a:prstGeom prst="roundRect">
            <a:avLst>
              <a:gd name="adj" fmla="val 16667"/>
            </a:avLst>
          </a:prstGeom>
          <a:noFill/>
          <a:ln>
            <a:noFill/>
          </a:ln>
        </p:spPr>
      </p:pic>
      <p:sp>
        <p:nvSpPr>
          <p:cNvPr id="176" name="Google Shape;176;p13"/>
          <p:cNvSpPr txBox="1"/>
          <p:nvPr/>
        </p:nvSpPr>
        <p:spPr>
          <a:xfrm>
            <a:off x="7779600" y="6028700"/>
            <a:ext cx="4347600" cy="738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900"/>
              <a:buFont typeface="Arial"/>
              <a:buNone/>
            </a:pPr>
            <a:r>
              <a:rPr lang="fi-FI" sz="900" b="0" i="0" u="none" strike="noStrike" cap="none">
                <a:solidFill>
                  <a:srgbClr val="000000"/>
                </a:solidFill>
                <a:latin typeface="Arial"/>
                <a:ea typeface="Arial"/>
                <a:cs typeface="Arial"/>
                <a:sym typeface="Arial"/>
              </a:rPr>
              <a:t>Lähde: </a:t>
            </a:r>
            <a:r>
              <a:rPr lang="fi-FI" sz="900" b="0" i="0" u="sng" strike="noStrike" cap="none">
                <a:solidFill>
                  <a:schemeClr val="hlink"/>
                </a:solidFill>
                <a:latin typeface="Arial"/>
                <a:ea typeface="Arial"/>
                <a:cs typeface="Arial"/>
                <a:sym typeface="Arial"/>
                <a:hlinkClick r:id="rId4"/>
              </a:rPr>
              <a:t>https://ediscoverytoday.com/2021/04/16/here-is-your-2021-internet-minute-infographic-ediscovery-trends/</a:t>
            </a:r>
            <a:endParaRPr sz="9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4"/>
          <p:cNvSpPr/>
          <p:nvPr/>
        </p:nvSpPr>
        <p:spPr>
          <a:xfrm>
            <a:off x="5303976" y="3717032"/>
            <a:ext cx="1368152" cy="1368152"/>
          </a:xfrm>
          <a:prstGeom prst="ellipse">
            <a:avLst/>
          </a:prstGeom>
          <a:solidFill>
            <a:srgbClr val="6699FF"/>
          </a:solidFill>
          <a:ln w="762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600"/>
              <a:buFont typeface="Calibri"/>
              <a:buNone/>
            </a:pPr>
            <a:r>
              <a:rPr lang="fi-FI" sz="1600" b="1" i="0" u="none" strike="noStrike" cap="none">
                <a:solidFill>
                  <a:schemeClr val="lt1"/>
                </a:solidFill>
                <a:latin typeface="Calibri"/>
                <a:ea typeface="Calibri"/>
                <a:cs typeface="Calibri"/>
                <a:sym typeface="Calibri"/>
              </a:rPr>
              <a:t>Omat kotisivut</a:t>
            </a:r>
            <a:endParaRPr sz="1800" b="0" i="0" u="none" strike="noStrike" cap="none">
              <a:solidFill>
                <a:schemeClr val="dk1"/>
              </a:solidFill>
              <a:latin typeface="Calibri"/>
              <a:ea typeface="Calibri"/>
              <a:cs typeface="Calibri"/>
              <a:sym typeface="Calibri"/>
            </a:endParaRPr>
          </a:p>
        </p:txBody>
      </p:sp>
      <p:sp>
        <p:nvSpPr>
          <p:cNvPr id="183" name="Google Shape;183;p14"/>
          <p:cNvSpPr/>
          <p:nvPr/>
        </p:nvSpPr>
        <p:spPr>
          <a:xfrm rot="10800000" flipH="1">
            <a:off x="7184504" y="2148950"/>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4" name="Google Shape;184;p14"/>
          <p:cNvSpPr/>
          <p:nvPr/>
        </p:nvSpPr>
        <p:spPr>
          <a:xfrm rot="10800000" flipH="1">
            <a:off x="7870903" y="237497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5" name="Google Shape;185;p14"/>
          <p:cNvSpPr/>
          <p:nvPr/>
        </p:nvSpPr>
        <p:spPr>
          <a:xfrm rot="10800000" flipH="1">
            <a:off x="7429890" y="2723126"/>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6" name="Google Shape;186;p14"/>
          <p:cNvSpPr/>
          <p:nvPr/>
        </p:nvSpPr>
        <p:spPr>
          <a:xfrm rot="10800000" flipH="1">
            <a:off x="2927648" y="267977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7" name="Google Shape;187;p14"/>
          <p:cNvSpPr/>
          <p:nvPr/>
        </p:nvSpPr>
        <p:spPr>
          <a:xfrm rot="10800000" flipH="1">
            <a:off x="3724800" y="460103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8" name="Google Shape;188;p14"/>
          <p:cNvSpPr/>
          <p:nvPr/>
        </p:nvSpPr>
        <p:spPr>
          <a:xfrm rot="10800000" flipH="1">
            <a:off x="7474292" y="4969458"/>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9" name="Google Shape;189;p14"/>
          <p:cNvSpPr/>
          <p:nvPr/>
        </p:nvSpPr>
        <p:spPr>
          <a:xfrm rot="10800000" flipH="1">
            <a:off x="5591944" y="2831138"/>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0" name="Google Shape;190;p14"/>
          <p:cNvSpPr/>
          <p:nvPr/>
        </p:nvSpPr>
        <p:spPr>
          <a:xfrm rot="10800000" flipH="1">
            <a:off x="9080703" y="340700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1" name="Google Shape;191;p14"/>
          <p:cNvSpPr/>
          <p:nvPr/>
        </p:nvSpPr>
        <p:spPr>
          <a:xfrm rot="10800000" flipH="1">
            <a:off x="3940824" y="5877272"/>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2" name="Google Shape;192;p14"/>
          <p:cNvSpPr/>
          <p:nvPr/>
        </p:nvSpPr>
        <p:spPr>
          <a:xfrm rot="10800000" flipH="1">
            <a:off x="8448092" y="5857871"/>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3" name="Google Shape;193;p14"/>
          <p:cNvSpPr/>
          <p:nvPr/>
        </p:nvSpPr>
        <p:spPr>
          <a:xfrm rot="10800000" flipH="1">
            <a:off x="8613667" y="3629969"/>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4" name="Google Shape;194;p14"/>
          <p:cNvSpPr/>
          <p:nvPr/>
        </p:nvSpPr>
        <p:spPr>
          <a:xfrm rot="10800000" flipH="1">
            <a:off x="8708504" y="4709046"/>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5" name="Google Shape;195;p14"/>
          <p:cNvSpPr/>
          <p:nvPr/>
        </p:nvSpPr>
        <p:spPr>
          <a:xfrm rot="10800000" flipH="1">
            <a:off x="9188715" y="4925070"/>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cxnSp>
        <p:nvCxnSpPr>
          <p:cNvPr id="196" name="Google Shape;196;p14"/>
          <p:cNvCxnSpPr>
            <a:stCxn id="183" idx="0"/>
            <a:endCxn id="185" idx="3"/>
          </p:cNvCxnSpPr>
          <p:nvPr/>
        </p:nvCxnSpPr>
        <p:spPr>
          <a:xfrm>
            <a:off x="7292516" y="2364974"/>
            <a:ext cx="168900" cy="389700"/>
          </a:xfrm>
          <a:prstGeom prst="straightConnector1">
            <a:avLst/>
          </a:prstGeom>
          <a:noFill/>
          <a:ln w="9525" cap="flat" cmpd="sng">
            <a:solidFill>
              <a:schemeClr val="dk1"/>
            </a:solidFill>
            <a:prstDash val="solid"/>
            <a:miter lim="800000"/>
            <a:headEnd type="none" w="sm" len="sm"/>
            <a:tailEnd type="none" w="sm" len="sm"/>
          </a:ln>
        </p:spPr>
      </p:cxnSp>
      <p:cxnSp>
        <p:nvCxnSpPr>
          <p:cNvPr id="197" name="Google Shape;197;p14"/>
          <p:cNvCxnSpPr>
            <a:stCxn id="185" idx="5"/>
            <a:endCxn id="184" idx="1"/>
          </p:cNvCxnSpPr>
          <p:nvPr/>
        </p:nvCxnSpPr>
        <p:spPr>
          <a:xfrm rot="10800000" flipH="1">
            <a:off x="7614278" y="2559462"/>
            <a:ext cx="288300" cy="195300"/>
          </a:xfrm>
          <a:prstGeom prst="straightConnector1">
            <a:avLst/>
          </a:prstGeom>
          <a:noFill/>
          <a:ln w="9525" cap="flat" cmpd="sng">
            <a:solidFill>
              <a:schemeClr val="dk1"/>
            </a:solidFill>
            <a:prstDash val="solid"/>
            <a:miter lim="800000"/>
            <a:headEnd type="none" w="sm" len="sm"/>
            <a:tailEnd type="none" w="sm" len="sm"/>
          </a:ln>
        </p:spPr>
      </p:cxnSp>
      <p:cxnSp>
        <p:nvCxnSpPr>
          <p:cNvPr id="198" name="Google Shape;198;p14"/>
          <p:cNvCxnSpPr>
            <a:stCxn id="183" idx="6"/>
            <a:endCxn id="184" idx="3"/>
          </p:cNvCxnSpPr>
          <p:nvPr/>
        </p:nvCxnSpPr>
        <p:spPr>
          <a:xfrm>
            <a:off x="7400528" y="2256962"/>
            <a:ext cx="501900" cy="149700"/>
          </a:xfrm>
          <a:prstGeom prst="straightConnector1">
            <a:avLst/>
          </a:prstGeom>
          <a:noFill/>
          <a:ln w="9525" cap="flat" cmpd="sng">
            <a:solidFill>
              <a:schemeClr val="dk1"/>
            </a:solidFill>
            <a:prstDash val="solid"/>
            <a:miter lim="800000"/>
            <a:headEnd type="none" w="sm" len="sm"/>
            <a:tailEnd type="none" w="sm" len="sm"/>
          </a:ln>
        </p:spPr>
      </p:cxnSp>
      <p:cxnSp>
        <p:nvCxnSpPr>
          <p:cNvPr id="199" name="Google Shape;199;p14"/>
          <p:cNvCxnSpPr>
            <a:stCxn id="190" idx="1"/>
            <a:endCxn id="193" idx="5"/>
          </p:cNvCxnSpPr>
          <p:nvPr/>
        </p:nvCxnSpPr>
        <p:spPr>
          <a:xfrm flipH="1">
            <a:off x="8797939" y="3591392"/>
            <a:ext cx="314400" cy="70200"/>
          </a:xfrm>
          <a:prstGeom prst="straightConnector1">
            <a:avLst/>
          </a:prstGeom>
          <a:noFill/>
          <a:ln w="9525" cap="flat" cmpd="sng">
            <a:solidFill>
              <a:schemeClr val="dk1"/>
            </a:solidFill>
            <a:prstDash val="solid"/>
            <a:miter lim="800000"/>
            <a:headEnd type="none" w="sm" len="sm"/>
            <a:tailEnd type="none" w="sm" len="sm"/>
          </a:ln>
        </p:spPr>
      </p:cxnSp>
      <p:cxnSp>
        <p:nvCxnSpPr>
          <p:cNvPr id="200" name="Google Shape;200;p14"/>
          <p:cNvCxnSpPr>
            <a:stCxn id="193" idx="2"/>
          </p:cNvCxnSpPr>
          <p:nvPr/>
        </p:nvCxnSpPr>
        <p:spPr>
          <a:xfrm flipH="1">
            <a:off x="6672067" y="3737981"/>
            <a:ext cx="1941600" cy="483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1" name="Google Shape;201;p14"/>
          <p:cNvCxnSpPr>
            <a:stCxn id="183" idx="1"/>
            <a:endCxn id="182" idx="7"/>
          </p:cNvCxnSpPr>
          <p:nvPr/>
        </p:nvCxnSpPr>
        <p:spPr>
          <a:xfrm flipH="1">
            <a:off x="6471840" y="2333338"/>
            <a:ext cx="744300" cy="1584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2" name="Google Shape;202;p14"/>
          <p:cNvCxnSpPr>
            <a:stCxn id="189" idx="2"/>
            <a:endCxn id="186" idx="6"/>
          </p:cNvCxnSpPr>
          <p:nvPr/>
        </p:nvCxnSpPr>
        <p:spPr>
          <a:xfrm rot="10800000">
            <a:off x="3143644" y="2787650"/>
            <a:ext cx="2448300" cy="151500"/>
          </a:xfrm>
          <a:prstGeom prst="straightConnector1">
            <a:avLst/>
          </a:prstGeom>
          <a:noFill/>
          <a:ln w="9525" cap="flat" cmpd="sng">
            <a:solidFill>
              <a:schemeClr val="dk1"/>
            </a:solidFill>
            <a:prstDash val="solid"/>
            <a:miter lim="800000"/>
            <a:headEnd type="none" w="sm" len="sm"/>
            <a:tailEnd type="none" w="sm" len="sm"/>
          </a:ln>
        </p:spPr>
      </p:cxnSp>
      <p:cxnSp>
        <p:nvCxnSpPr>
          <p:cNvPr id="203" name="Google Shape;203;p14"/>
          <p:cNvCxnSpPr>
            <a:stCxn id="186" idx="0"/>
            <a:endCxn id="187" idx="3"/>
          </p:cNvCxnSpPr>
          <p:nvPr/>
        </p:nvCxnSpPr>
        <p:spPr>
          <a:xfrm>
            <a:off x="3035660" y="2895798"/>
            <a:ext cx="720900" cy="1737000"/>
          </a:xfrm>
          <a:prstGeom prst="straightConnector1">
            <a:avLst/>
          </a:prstGeom>
          <a:noFill/>
          <a:ln w="9525" cap="flat" cmpd="sng">
            <a:solidFill>
              <a:schemeClr val="dk1"/>
            </a:solidFill>
            <a:prstDash val="solid"/>
            <a:miter lim="800000"/>
            <a:headEnd type="none" w="sm" len="sm"/>
            <a:tailEnd type="none" w="sm" len="sm"/>
          </a:ln>
        </p:spPr>
      </p:cxnSp>
      <p:cxnSp>
        <p:nvCxnSpPr>
          <p:cNvPr id="204" name="Google Shape;204;p14"/>
          <p:cNvCxnSpPr>
            <a:stCxn id="187" idx="6"/>
          </p:cNvCxnSpPr>
          <p:nvPr/>
        </p:nvCxnSpPr>
        <p:spPr>
          <a:xfrm rot="10800000" flipH="1">
            <a:off x="3940824" y="4557546"/>
            <a:ext cx="1363200" cy="151500"/>
          </a:xfrm>
          <a:prstGeom prst="straightConnector1">
            <a:avLst/>
          </a:prstGeom>
          <a:noFill/>
          <a:ln w="76200" cap="flat" cmpd="sng">
            <a:solidFill>
              <a:srgbClr val="0070C0"/>
            </a:solidFill>
            <a:prstDash val="solid"/>
            <a:miter lim="800000"/>
            <a:headEnd type="none" w="sm" len="sm"/>
            <a:tailEnd type="triangle" w="med" len="med"/>
          </a:ln>
        </p:spPr>
      </p:cxnSp>
      <p:cxnSp>
        <p:nvCxnSpPr>
          <p:cNvPr id="205" name="Google Shape;205;p14"/>
          <p:cNvCxnSpPr>
            <a:stCxn id="194" idx="0"/>
            <a:endCxn id="192" idx="4"/>
          </p:cNvCxnSpPr>
          <p:nvPr/>
        </p:nvCxnSpPr>
        <p:spPr>
          <a:xfrm flipH="1">
            <a:off x="8556116" y="4925070"/>
            <a:ext cx="260400" cy="932700"/>
          </a:xfrm>
          <a:prstGeom prst="straightConnector1">
            <a:avLst/>
          </a:prstGeom>
          <a:noFill/>
          <a:ln w="9525" cap="flat" cmpd="sng">
            <a:solidFill>
              <a:schemeClr val="dk1"/>
            </a:solidFill>
            <a:prstDash val="solid"/>
            <a:miter lim="800000"/>
            <a:headEnd type="none" w="sm" len="sm"/>
            <a:tailEnd type="none" w="sm" len="sm"/>
          </a:ln>
        </p:spPr>
      </p:cxnSp>
      <p:cxnSp>
        <p:nvCxnSpPr>
          <p:cNvPr id="206" name="Google Shape;206;p14"/>
          <p:cNvCxnSpPr>
            <a:stCxn id="194" idx="7"/>
            <a:endCxn id="195" idx="3"/>
          </p:cNvCxnSpPr>
          <p:nvPr/>
        </p:nvCxnSpPr>
        <p:spPr>
          <a:xfrm>
            <a:off x="8892892" y="4893434"/>
            <a:ext cx="327600" cy="63300"/>
          </a:xfrm>
          <a:prstGeom prst="straightConnector1">
            <a:avLst/>
          </a:prstGeom>
          <a:noFill/>
          <a:ln w="9525" cap="flat" cmpd="sng">
            <a:solidFill>
              <a:schemeClr val="dk1"/>
            </a:solidFill>
            <a:prstDash val="solid"/>
            <a:miter lim="800000"/>
            <a:headEnd type="none" w="sm" len="sm"/>
            <a:tailEnd type="none" w="sm" len="sm"/>
          </a:ln>
        </p:spPr>
      </p:cxnSp>
      <p:cxnSp>
        <p:nvCxnSpPr>
          <p:cNvPr id="207" name="Google Shape;207;p14"/>
          <p:cNvCxnSpPr>
            <a:stCxn id="195" idx="1"/>
            <a:endCxn id="192" idx="5"/>
          </p:cNvCxnSpPr>
          <p:nvPr/>
        </p:nvCxnSpPr>
        <p:spPr>
          <a:xfrm flipH="1">
            <a:off x="8632351" y="5109458"/>
            <a:ext cx="588000" cy="780000"/>
          </a:xfrm>
          <a:prstGeom prst="straightConnector1">
            <a:avLst/>
          </a:prstGeom>
          <a:noFill/>
          <a:ln w="9525" cap="flat" cmpd="sng">
            <a:solidFill>
              <a:schemeClr val="dk1"/>
            </a:solidFill>
            <a:prstDash val="solid"/>
            <a:miter lim="800000"/>
            <a:headEnd type="none" w="sm" len="sm"/>
            <a:tailEnd type="none" w="sm" len="sm"/>
          </a:ln>
        </p:spPr>
      </p:cxnSp>
      <p:cxnSp>
        <p:nvCxnSpPr>
          <p:cNvPr id="208" name="Google Shape;208;p14"/>
          <p:cNvCxnSpPr>
            <a:stCxn id="192" idx="3"/>
            <a:endCxn id="188" idx="7"/>
          </p:cNvCxnSpPr>
          <p:nvPr/>
        </p:nvCxnSpPr>
        <p:spPr>
          <a:xfrm rot="10800000">
            <a:off x="7658628" y="5153907"/>
            <a:ext cx="821100" cy="735600"/>
          </a:xfrm>
          <a:prstGeom prst="straightConnector1">
            <a:avLst/>
          </a:prstGeom>
          <a:noFill/>
          <a:ln w="9525" cap="flat" cmpd="sng">
            <a:solidFill>
              <a:schemeClr val="dk1"/>
            </a:solidFill>
            <a:prstDash val="solid"/>
            <a:miter lim="800000"/>
            <a:headEnd type="none" w="sm" len="sm"/>
            <a:tailEnd type="none" w="sm" len="sm"/>
          </a:ln>
        </p:spPr>
      </p:cxnSp>
      <p:cxnSp>
        <p:nvCxnSpPr>
          <p:cNvPr id="209" name="Google Shape;209;p14"/>
          <p:cNvCxnSpPr>
            <a:stCxn id="188" idx="3"/>
          </p:cNvCxnSpPr>
          <p:nvPr/>
        </p:nvCxnSpPr>
        <p:spPr>
          <a:xfrm rot="10800000">
            <a:off x="6672228" y="4632694"/>
            <a:ext cx="833700" cy="368400"/>
          </a:xfrm>
          <a:prstGeom prst="straightConnector1">
            <a:avLst/>
          </a:prstGeom>
          <a:noFill/>
          <a:ln w="76200" cap="flat" cmpd="sng">
            <a:solidFill>
              <a:srgbClr val="0070C0"/>
            </a:solidFill>
            <a:prstDash val="solid"/>
            <a:miter lim="800000"/>
            <a:headEnd type="none" w="sm" len="sm"/>
            <a:tailEnd type="triangle" w="med" len="med"/>
          </a:ln>
        </p:spPr>
      </p:cxnSp>
      <p:cxnSp>
        <p:nvCxnSpPr>
          <p:cNvPr id="210" name="Google Shape;210;p14"/>
          <p:cNvCxnSpPr>
            <a:stCxn id="191" idx="3"/>
            <a:endCxn id="187" idx="0"/>
          </p:cNvCxnSpPr>
          <p:nvPr/>
        </p:nvCxnSpPr>
        <p:spPr>
          <a:xfrm rot="10800000">
            <a:off x="3832960" y="4817208"/>
            <a:ext cx="139500" cy="1091700"/>
          </a:xfrm>
          <a:prstGeom prst="straightConnector1">
            <a:avLst/>
          </a:prstGeom>
          <a:noFill/>
          <a:ln w="9525" cap="flat" cmpd="sng">
            <a:solidFill>
              <a:schemeClr val="dk1"/>
            </a:solidFill>
            <a:prstDash val="solid"/>
            <a:miter lim="800000"/>
            <a:headEnd type="none" w="sm" len="sm"/>
            <a:tailEnd type="none" w="sm" len="sm"/>
          </a:ln>
        </p:spPr>
      </p:cxnSp>
      <p:cxnSp>
        <p:nvCxnSpPr>
          <p:cNvPr id="211" name="Google Shape;211;p14"/>
          <p:cNvCxnSpPr>
            <a:stCxn id="191" idx="5"/>
            <a:endCxn id="182" idx="3"/>
          </p:cNvCxnSpPr>
          <p:nvPr/>
        </p:nvCxnSpPr>
        <p:spPr>
          <a:xfrm rot="10800000" flipH="1">
            <a:off x="4125212" y="4884708"/>
            <a:ext cx="1379100" cy="1024200"/>
          </a:xfrm>
          <a:prstGeom prst="straightConnector1">
            <a:avLst/>
          </a:prstGeom>
          <a:noFill/>
          <a:ln w="76200" cap="flat" cmpd="sng">
            <a:solidFill>
              <a:srgbClr val="0070C0"/>
            </a:solidFill>
            <a:prstDash val="solid"/>
            <a:miter lim="800000"/>
            <a:headEnd type="none" w="sm" len="sm"/>
            <a:tailEnd type="triangle" w="med" len="med"/>
          </a:ln>
        </p:spPr>
      </p:cxnSp>
      <p:sp>
        <p:nvSpPr>
          <p:cNvPr id="212" name="Google Shape;212;p14"/>
          <p:cNvSpPr/>
          <p:nvPr/>
        </p:nvSpPr>
        <p:spPr>
          <a:xfrm rot="812244">
            <a:off x="2081070" y="1260139"/>
            <a:ext cx="8379666" cy="5339082"/>
          </a:xfrm>
          <a:prstGeom prst="cloud">
            <a:avLst/>
          </a:prstGeom>
          <a:solidFill>
            <a:srgbClr val="C2ECFF">
              <a:alpha val="2392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3" name="Google Shape;213;p14"/>
          <p:cNvSpPr txBox="1"/>
          <p:nvPr/>
        </p:nvSpPr>
        <p:spPr>
          <a:xfrm>
            <a:off x="7978915" y="2748148"/>
            <a:ext cx="2481821"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70C0"/>
              </a:buClr>
              <a:buSzPts val="2000"/>
              <a:buFont typeface="Calibri"/>
              <a:buNone/>
            </a:pPr>
            <a:r>
              <a:rPr lang="fi-FI" sz="2000" b="1" i="0" u="none" strike="noStrike" cap="none">
                <a:solidFill>
                  <a:srgbClr val="0070C0"/>
                </a:solidFill>
                <a:latin typeface="Calibri"/>
                <a:ea typeface="Calibri"/>
                <a:cs typeface="Calibri"/>
                <a:sym typeface="Calibri"/>
              </a:rPr>
              <a:t>Sosiaalinen media</a:t>
            </a:r>
            <a:endParaRPr sz="1800" b="0" i="0" u="none" strike="noStrike" cap="none">
              <a:solidFill>
                <a:schemeClr val="dk1"/>
              </a:solidFill>
              <a:latin typeface="Calibri"/>
              <a:ea typeface="Calibri"/>
              <a:cs typeface="Calibri"/>
              <a:sym typeface="Calibri"/>
            </a:endParaRPr>
          </a:p>
        </p:txBody>
      </p:sp>
      <p:sp>
        <p:nvSpPr>
          <p:cNvPr id="214" name="Google Shape;214;p14"/>
          <p:cNvSpPr txBox="1"/>
          <p:nvPr/>
        </p:nvSpPr>
        <p:spPr>
          <a:xfrm>
            <a:off x="7953386" y="2706132"/>
            <a:ext cx="2157544" cy="400110"/>
          </a:xfrm>
          <a:prstGeom prst="rect">
            <a:avLst/>
          </a:prstGeom>
          <a:solidFill>
            <a:srgbClr val="F0FA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a:solidFill>
                  <a:srgbClr val="308ED0"/>
                </a:solidFill>
                <a:latin typeface="Arial"/>
                <a:ea typeface="Arial"/>
                <a:cs typeface="Arial"/>
                <a:sym typeface="Arial"/>
              </a:rPr>
              <a:t>Sosiaalinen media</a:t>
            </a:r>
            <a:endParaRPr sz="2000" b="1" i="0" u="none" strike="noStrike" cap="none">
              <a:solidFill>
                <a:srgbClr val="308ED0"/>
              </a:solidFill>
              <a:latin typeface="Arial"/>
              <a:ea typeface="Arial"/>
              <a:cs typeface="Arial"/>
              <a:sym typeface="Arial"/>
            </a:endParaRPr>
          </a:p>
        </p:txBody>
      </p:sp>
      <p:sp>
        <p:nvSpPr>
          <p:cNvPr id="215" name="Google Shape;215;p14"/>
          <p:cNvSpPr txBox="1"/>
          <p:nvPr/>
        </p:nvSpPr>
        <p:spPr>
          <a:xfrm>
            <a:off x="5462975" y="4165201"/>
            <a:ext cx="1050300" cy="646500"/>
          </a:xfrm>
          <a:prstGeom prst="rect">
            <a:avLst/>
          </a:prstGeom>
          <a:solidFill>
            <a:srgbClr val="7DADFF"/>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fi-FI" sz="1800" b="1" i="0" u="none" strike="noStrike" cap="none">
                <a:solidFill>
                  <a:srgbClr val="F0FAFF"/>
                </a:solidFill>
                <a:latin typeface="Arial"/>
                <a:ea typeface="Arial"/>
                <a:cs typeface="Arial"/>
                <a:sym typeface="Arial"/>
              </a:rPr>
              <a:t>Sivusto</a:t>
            </a:r>
            <a:endParaRPr sz="1800" b="1" i="0" u="none" strike="noStrike" cap="none">
              <a:solidFill>
                <a:srgbClr val="F0FAFF"/>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a:solidFill>
                <a:srgbClr val="F0FAFF"/>
              </a:solidFill>
            </a:endParaRPr>
          </a:p>
        </p:txBody>
      </p:sp>
      <p:sp>
        <p:nvSpPr>
          <p:cNvPr id="216" name="Google Shape;216;p14"/>
          <p:cNvSpPr txBox="1">
            <a:spLocks noGrp="1"/>
          </p:cNvSpPr>
          <p:nvPr>
            <p:ph type="title" idx="4294967295"/>
          </p:nvPr>
        </p:nvSpPr>
        <p:spPr>
          <a:xfrm>
            <a:off x="578575" y="258773"/>
            <a:ext cx="10407000" cy="1176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200"/>
              <a:buFont typeface="Calibri"/>
              <a:buNone/>
            </a:pPr>
            <a:r>
              <a:rPr lang="fi-FI" sz="3200"/>
              <a:t>Ohjaa keskustelu sosiaalisen median kanavilta</a:t>
            </a:r>
            <a:br>
              <a:rPr lang="fi-FI" sz="3200"/>
            </a:br>
            <a:r>
              <a:rPr lang="fi-FI" sz="3200"/>
              <a:t>verkkosivuillesi...</a:t>
            </a:r>
            <a:br>
              <a:rPr lang="fi-FI" sz="3200"/>
            </a:br>
            <a:r>
              <a:rPr lang="fi-FI" sz="3200"/>
              <a:t>...koska siellä saat heidän 100-prosenttisen huomionsa.</a:t>
            </a:r>
            <a:endParaRPr sz="32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7"/>
          <p:cNvPicPr preferRelativeResize="0"/>
          <p:nvPr/>
        </p:nvPicPr>
        <p:blipFill rotWithShape="1">
          <a:blip r:embed="rId3">
            <a:alphaModFix/>
          </a:blip>
          <a:srcRect/>
          <a:stretch/>
        </p:blipFill>
        <p:spPr>
          <a:xfrm>
            <a:off x="690980" y="1127940"/>
            <a:ext cx="10694906" cy="4390833"/>
          </a:xfrm>
          <a:prstGeom prst="rect">
            <a:avLst/>
          </a:prstGeom>
          <a:noFill/>
          <a:ln>
            <a:noFill/>
          </a:ln>
        </p:spPr>
      </p:pic>
      <p:sp>
        <p:nvSpPr>
          <p:cNvPr id="223" name="Google Shape;223;p17"/>
          <p:cNvSpPr txBox="1">
            <a:spLocks noGrp="1"/>
          </p:cNvSpPr>
          <p:nvPr>
            <p:ph type="title" idx="4294967295"/>
          </p:nvPr>
        </p:nvSpPr>
        <p:spPr>
          <a:xfrm>
            <a:off x="690980" y="-47449"/>
            <a:ext cx="10985500" cy="14763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a:t>Verkkosivustosi tehtävät</a:t>
            </a:r>
            <a:endParaRPr sz="3600"/>
          </a:p>
        </p:txBody>
      </p:sp>
      <p:grpSp>
        <p:nvGrpSpPr>
          <p:cNvPr id="224" name="Google Shape;224;p17"/>
          <p:cNvGrpSpPr/>
          <p:nvPr/>
        </p:nvGrpSpPr>
        <p:grpSpPr>
          <a:xfrm>
            <a:off x="11026708" y="1046479"/>
            <a:ext cx="436680" cy="416880"/>
            <a:chOff x="10590980" y="1866321"/>
            <a:chExt cx="436680" cy="416880"/>
          </a:xfrm>
        </p:grpSpPr>
        <p:pic>
          <p:nvPicPr>
            <p:cNvPr id="225" name="Google Shape;225;p17"/>
            <p:cNvPicPr preferRelativeResize="0"/>
            <p:nvPr/>
          </p:nvPicPr>
          <p:blipFill rotWithShape="1">
            <a:blip r:embed="rId4">
              <a:alphaModFix/>
            </a:blip>
            <a:srcRect/>
            <a:stretch/>
          </p:blipFill>
          <p:spPr>
            <a:xfrm>
              <a:off x="10590980" y="1866321"/>
              <a:ext cx="380880" cy="183960"/>
            </a:xfrm>
            <a:prstGeom prst="rect">
              <a:avLst/>
            </a:prstGeom>
            <a:noFill/>
            <a:ln>
              <a:noFill/>
            </a:ln>
          </p:spPr>
        </p:pic>
        <p:pic>
          <p:nvPicPr>
            <p:cNvPr id="226" name="Google Shape;226;p17"/>
            <p:cNvPicPr preferRelativeResize="0"/>
            <p:nvPr/>
          </p:nvPicPr>
          <p:blipFill rotWithShape="1">
            <a:blip r:embed="rId5">
              <a:alphaModFix/>
            </a:blip>
            <a:srcRect/>
            <a:stretch/>
          </p:blipFill>
          <p:spPr>
            <a:xfrm>
              <a:off x="10954580" y="1866321"/>
              <a:ext cx="73080" cy="416880"/>
            </a:xfrm>
            <a:prstGeom prst="rect">
              <a:avLst/>
            </a:prstGeom>
            <a:noFill/>
            <a:ln>
              <a:noFill/>
            </a:ln>
          </p:spPr>
        </p:pic>
      </p:grpSp>
      <p:grpSp>
        <p:nvGrpSpPr>
          <p:cNvPr id="227" name="Google Shape;227;p17"/>
          <p:cNvGrpSpPr/>
          <p:nvPr/>
        </p:nvGrpSpPr>
        <p:grpSpPr>
          <a:xfrm>
            <a:off x="3030746" y="3413275"/>
            <a:ext cx="2109352" cy="1939388"/>
            <a:chOff x="3030746" y="3413275"/>
            <a:chExt cx="2109352" cy="1939388"/>
          </a:xfrm>
        </p:grpSpPr>
        <p:pic>
          <p:nvPicPr>
            <p:cNvPr id="228" name="Google Shape;228;p17"/>
            <p:cNvPicPr preferRelativeResize="0"/>
            <p:nvPr/>
          </p:nvPicPr>
          <p:blipFill rotWithShape="1">
            <a:blip r:embed="rId6">
              <a:alphaModFix/>
            </a:blip>
            <a:srcRect/>
            <a:stretch/>
          </p:blipFill>
          <p:spPr>
            <a:xfrm>
              <a:off x="3030746" y="3777746"/>
              <a:ext cx="1574917" cy="1574917"/>
            </a:xfrm>
            <a:prstGeom prst="rect">
              <a:avLst/>
            </a:prstGeom>
            <a:noFill/>
            <a:ln>
              <a:noFill/>
            </a:ln>
          </p:spPr>
        </p:pic>
        <p:sp>
          <p:nvSpPr>
            <p:cNvPr id="229" name="Google Shape;229;p17"/>
            <p:cNvSpPr txBox="1"/>
            <p:nvPr/>
          </p:nvSpPr>
          <p:spPr>
            <a:xfrm>
              <a:off x="3989298" y="3413275"/>
              <a:ext cx="1150800" cy="369300"/>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a:solidFill>
                    <a:schemeClr val="dk1"/>
                  </a:solidFill>
                </a:rPr>
                <a:t>Vieraile</a:t>
              </a:r>
              <a:endParaRPr sz="1800" b="0" i="0" u="none" strike="noStrike" cap="none">
                <a:solidFill>
                  <a:schemeClr val="dk1"/>
                </a:solidFill>
                <a:latin typeface="Arial"/>
                <a:ea typeface="Arial"/>
                <a:cs typeface="Arial"/>
                <a:sym typeface="Arial"/>
              </a:endParaRPr>
            </a:p>
          </p:txBody>
        </p:sp>
      </p:grpSp>
      <p:grpSp>
        <p:nvGrpSpPr>
          <p:cNvPr id="230" name="Google Shape;230;p17"/>
          <p:cNvGrpSpPr/>
          <p:nvPr/>
        </p:nvGrpSpPr>
        <p:grpSpPr>
          <a:xfrm>
            <a:off x="601133" y="1839425"/>
            <a:ext cx="2440493" cy="1938321"/>
            <a:chOff x="601133" y="1839425"/>
            <a:chExt cx="2440493" cy="1938321"/>
          </a:xfrm>
        </p:grpSpPr>
        <p:pic>
          <p:nvPicPr>
            <p:cNvPr id="231" name="Google Shape;231;p17"/>
            <p:cNvPicPr preferRelativeResize="0"/>
            <p:nvPr/>
          </p:nvPicPr>
          <p:blipFill rotWithShape="1">
            <a:blip r:embed="rId7">
              <a:alphaModFix/>
            </a:blip>
            <a:srcRect/>
            <a:stretch/>
          </p:blipFill>
          <p:spPr>
            <a:xfrm>
              <a:off x="601133" y="2202829"/>
              <a:ext cx="1574917" cy="1574917"/>
            </a:xfrm>
            <a:prstGeom prst="rect">
              <a:avLst/>
            </a:prstGeom>
            <a:noFill/>
            <a:ln>
              <a:noFill/>
            </a:ln>
          </p:spPr>
        </p:pic>
        <p:sp>
          <p:nvSpPr>
            <p:cNvPr id="232" name="Google Shape;232;p17"/>
            <p:cNvSpPr txBox="1"/>
            <p:nvPr/>
          </p:nvSpPr>
          <p:spPr>
            <a:xfrm>
              <a:off x="1337326" y="1839425"/>
              <a:ext cx="1704300" cy="369300"/>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Houkuttele</a:t>
              </a:r>
              <a:endParaRPr sz="1800" b="0" i="0" u="none" strike="noStrike" cap="none">
                <a:solidFill>
                  <a:schemeClr val="dk1"/>
                </a:solidFill>
                <a:latin typeface="Arial"/>
                <a:ea typeface="Arial"/>
                <a:cs typeface="Arial"/>
                <a:sym typeface="Arial"/>
              </a:endParaRPr>
            </a:p>
          </p:txBody>
        </p:sp>
      </p:grpSp>
      <p:grpSp>
        <p:nvGrpSpPr>
          <p:cNvPr id="233" name="Google Shape;233;p17"/>
          <p:cNvGrpSpPr/>
          <p:nvPr/>
        </p:nvGrpSpPr>
        <p:grpSpPr>
          <a:xfrm>
            <a:off x="4934745" y="1833500"/>
            <a:ext cx="2099889" cy="1545267"/>
            <a:chOff x="4934745" y="1833500"/>
            <a:chExt cx="2099889" cy="1545267"/>
          </a:xfrm>
        </p:grpSpPr>
        <p:pic>
          <p:nvPicPr>
            <p:cNvPr id="234" name="Google Shape;234;p17"/>
            <p:cNvPicPr preferRelativeResize="0"/>
            <p:nvPr/>
          </p:nvPicPr>
          <p:blipFill rotWithShape="1">
            <a:blip r:embed="rId8">
              <a:alphaModFix/>
            </a:blip>
            <a:srcRect/>
            <a:stretch/>
          </p:blipFill>
          <p:spPr>
            <a:xfrm>
              <a:off x="4934745" y="2202829"/>
              <a:ext cx="2099889" cy="1175938"/>
            </a:xfrm>
            <a:prstGeom prst="rect">
              <a:avLst/>
            </a:prstGeom>
            <a:noFill/>
            <a:ln>
              <a:noFill/>
            </a:ln>
          </p:spPr>
        </p:pic>
        <p:sp>
          <p:nvSpPr>
            <p:cNvPr id="235" name="Google Shape;235;p17"/>
            <p:cNvSpPr txBox="1"/>
            <p:nvPr/>
          </p:nvSpPr>
          <p:spPr>
            <a:xfrm>
              <a:off x="4942525" y="1833500"/>
              <a:ext cx="2061300" cy="369300"/>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a:solidFill>
                    <a:schemeClr val="dk1"/>
                  </a:solidFill>
                </a:rPr>
                <a:t>Herätä kiinnostus</a:t>
              </a:r>
              <a:endParaRPr sz="1800" b="0" i="0" u="none" strike="noStrike" cap="none">
                <a:solidFill>
                  <a:schemeClr val="dk1"/>
                </a:solidFill>
                <a:latin typeface="Arial"/>
                <a:ea typeface="Arial"/>
                <a:cs typeface="Arial"/>
                <a:sym typeface="Arial"/>
              </a:endParaRPr>
            </a:p>
          </p:txBody>
        </p:sp>
      </p:grpSp>
      <p:grpSp>
        <p:nvGrpSpPr>
          <p:cNvPr id="236" name="Google Shape;236;p17"/>
          <p:cNvGrpSpPr/>
          <p:nvPr/>
        </p:nvGrpSpPr>
        <p:grpSpPr>
          <a:xfrm>
            <a:off x="7501339" y="3504650"/>
            <a:ext cx="1890187" cy="1645847"/>
            <a:chOff x="7501339" y="3504650"/>
            <a:chExt cx="1890187" cy="1645847"/>
          </a:xfrm>
        </p:grpSpPr>
        <p:sp>
          <p:nvSpPr>
            <p:cNvPr id="237" name="Google Shape;237;p17"/>
            <p:cNvSpPr txBox="1"/>
            <p:nvPr/>
          </p:nvSpPr>
          <p:spPr>
            <a:xfrm>
              <a:off x="7972226" y="3504650"/>
              <a:ext cx="1419300" cy="369300"/>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a:solidFill>
                    <a:schemeClr val="dk1"/>
                  </a:solidFill>
                </a:rPr>
                <a:t>Ostaminen</a:t>
              </a:r>
              <a:endParaRPr sz="1800" b="0" i="0" u="none" strike="noStrike" cap="none">
                <a:solidFill>
                  <a:schemeClr val="dk1"/>
                </a:solidFill>
                <a:latin typeface="Arial"/>
                <a:ea typeface="Arial"/>
                <a:cs typeface="Arial"/>
                <a:sym typeface="Arial"/>
              </a:endParaRPr>
            </a:p>
          </p:txBody>
        </p:sp>
        <p:pic>
          <p:nvPicPr>
            <p:cNvPr id="238" name="Google Shape;238;p17" descr="Kuva, joka sisältää kohteen teksti, clipart-kuva&#10;&#10;Kuvaus luotu automaattisesti"/>
            <p:cNvPicPr preferRelativeResize="0"/>
            <p:nvPr/>
          </p:nvPicPr>
          <p:blipFill rotWithShape="1">
            <a:blip r:embed="rId9">
              <a:alphaModFix/>
            </a:blip>
            <a:srcRect/>
            <a:stretch/>
          </p:blipFill>
          <p:spPr>
            <a:xfrm>
              <a:off x="7501339" y="3873940"/>
              <a:ext cx="1704270" cy="1276557"/>
            </a:xfrm>
            <a:prstGeom prst="rect">
              <a:avLst/>
            </a:prstGeom>
            <a:noFill/>
            <a:ln>
              <a:noFill/>
            </a:ln>
          </p:spPr>
        </p:pic>
      </p:grpSp>
      <p:grpSp>
        <p:nvGrpSpPr>
          <p:cNvPr id="239" name="Google Shape;239;p17"/>
          <p:cNvGrpSpPr/>
          <p:nvPr/>
        </p:nvGrpSpPr>
        <p:grpSpPr>
          <a:xfrm>
            <a:off x="9610806" y="1364334"/>
            <a:ext cx="1572904" cy="1938711"/>
            <a:chOff x="9610806" y="1364334"/>
            <a:chExt cx="1572904" cy="1938711"/>
          </a:xfrm>
        </p:grpSpPr>
        <p:sp>
          <p:nvSpPr>
            <p:cNvPr id="240" name="Google Shape;240;p17"/>
            <p:cNvSpPr txBox="1"/>
            <p:nvPr/>
          </p:nvSpPr>
          <p:spPr>
            <a:xfrm>
              <a:off x="9697234" y="1364334"/>
              <a:ext cx="1486476"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a:solidFill>
                    <a:schemeClr val="dk1"/>
                  </a:solidFill>
                </a:rPr>
                <a:t>Suosittelu</a:t>
              </a:r>
              <a:endParaRPr sz="1800" b="0" i="0" u="none" strike="noStrike" cap="none">
                <a:solidFill>
                  <a:schemeClr val="dk1"/>
                </a:solidFill>
                <a:latin typeface="Arial"/>
                <a:ea typeface="Arial"/>
                <a:cs typeface="Arial"/>
                <a:sym typeface="Arial"/>
              </a:endParaRPr>
            </a:p>
          </p:txBody>
        </p:sp>
        <p:pic>
          <p:nvPicPr>
            <p:cNvPr id="241" name="Google Shape;241;p17"/>
            <p:cNvPicPr preferRelativeResize="0"/>
            <p:nvPr/>
          </p:nvPicPr>
          <p:blipFill rotWithShape="1">
            <a:blip r:embed="rId10">
              <a:alphaModFix/>
            </a:blip>
            <a:srcRect/>
            <a:stretch/>
          </p:blipFill>
          <p:spPr>
            <a:xfrm>
              <a:off x="9610806" y="1724044"/>
              <a:ext cx="1572904" cy="1579001"/>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9"/>
          <p:cNvSpPr txBox="1">
            <a:spLocks noGrp="1"/>
          </p:cNvSpPr>
          <p:nvPr>
            <p:ph type="ctrTitle" idx="4294967295"/>
          </p:nvPr>
        </p:nvSpPr>
        <p:spPr>
          <a:xfrm>
            <a:off x="1524000" y="2717800"/>
            <a:ext cx="9144000" cy="7112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Liiketoiminnan tavoitteet</a:t>
            </a:r>
            <a:endParaRPr sz="4400" b="0"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2481729c776_0_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Verkkosivusoihin liittyvät yleiset liiketoimintatavoitteet</a:t>
            </a:r>
            <a:endParaRPr/>
          </a:p>
        </p:txBody>
      </p:sp>
      <p:sp>
        <p:nvSpPr>
          <p:cNvPr id="253" name="Google Shape;253;g2481729c776_0_9"/>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Autofit/>
          </a:bodyPr>
          <a:lstStyle/>
          <a:p>
            <a:pPr marL="457200" lvl="0" indent="-387350" algn="l" rtl="0">
              <a:lnSpc>
                <a:spcPct val="90000"/>
              </a:lnSpc>
              <a:spcBef>
                <a:spcPts val="1000"/>
              </a:spcBef>
              <a:spcAft>
                <a:spcPts val="0"/>
              </a:spcAft>
              <a:buClr>
                <a:schemeClr val="accent2"/>
              </a:buClr>
              <a:buSzPts val="2500"/>
              <a:buChar char="●"/>
            </a:pPr>
            <a:r>
              <a:rPr lang="fi-FI" sz="2500"/>
              <a:t>Verkkonäkyvyyden lisääminen</a:t>
            </a:r>
            <a:endParaRPr sz="2500"/>
          </a:p>
          <a:p>
            <a:pPr marL="457200" lvl="0" indent="-387350" algn="l" rtl="0">
              <a:lnSpc>
                <a:spcPct val="90000"/>
              </a:lnSpc>
              <a:spcBef>
                <a:spcPts val="0"/>
              </a:spcBef>
              <a:spcAft>
                <a:spcPts val="0"/>
              </a:spcAft>
              <a:buClr>
                <a:schemeClr val="accent2"/>
              </a:buClr>
              <a:buSzPts val="2500"/>
              <a:buChar char="●"/>
            </a:pPr>
            <a:r>
              <a:rPr lang="fi-FI" sz="2500"/>
              <a:t>Liidien tuottaminen</a:t>
            </a:r>
            <a:endParaRPr sz="2500"/>
          </a:p>
          <a:p>
            <a:pPr marL="457200" lvl="0" indent="-387350" algn="l" rtl="0">
              <a:lnSpc>
                <a:spcPct val="90000"/>
              </a:lnSpc>
              <a:spcBef>
                <a:spcPts val="0"/>
              </a:spcBef>
              <a:spcAft>
                <a:spcPts val="0"/>
              </a:spcAft>
              <a:buClr>
                <a:schemeClr val="accent2"/>
              </a:buClr>
              <a:buSzPts val="2500"/>
              <a:buChar char="●"/>
            </a:pPr>
            <a:r>
              <a:rPr lang="fi-FI" sz="2500"/>
              <a:t>Konversioiden synnyttäminen</a:t>
            </a:r>
            <a:endParaRPr sz="2500"/>
          </a:p>
          <a:p>
            <a:pPr marL="457200" lvl="0" indent="-387350" algn="l" rtl="0">
              <a:lnSpc>
                <a:spcPct val="90000"/>
              </a:lnSpc>
              <a:spcBef>
                <a:spcPts val="0"/>
              </a:spcBef>
              <a:spcAft>
                <a:spcPts val="0"/>
              </a:spcAft>
              <a:buClr>
                <a:schemeClr val="accent2"/>
              </a:buClr>
              <a:buSzPts val="2500"/>
              <a:buChar char="●"/>
            </a:pPr>
            <a:r>
              <a:rPr lang="fi-FI" sz="2500"/>
              <a:t>Brändin tunnettuuden parantaminen</a:t>
            </a:r>
            <a:endParaRPr sz="2500"/>
          </a:p>
          <a:p>
            <a:pPr marL="457200" lvl="0" indent="-387350" algn="l" rtl="0">
              <a:lnSpc>
                <a:spcPct val="90000"/>
              </a:lnSpc>
              <a:spcBef>
                <a:spcPts val="0"/>
              </a:spcBef>
              <a:spcAft>
                <a:spcPts val="0"/>
              </a:spcAft>
              <a:buClr>
                <a:schemeClr val="accent2"/>
              </a:buClr>
              <a:buSzPts val="2500"/>
              <a:buChar char="●"/>
            </a:pPr>
            <a:r>
              <a:rPr lang="fi-FI" sz="2500"/>
              <a:t>Asiakastuen tarjoaminen </a:t>
            </a:r>
            <a:endParaRPr sz="2500"/>
          </a:p>
          <a:p>
            <a:pPr marL="457200" lvl="0" indent="-387350" algn="l" rtl="0">
              <a:lnSpc>
                <a:spcPct val="90000"/>
              </a:lnSpc>
              <a:spcBef>
                <a:spcPts val="0"/>
              </a:spcBef>
              <a:spcAft>
                <a:spcPts val="0"/>
              </a:spcAft>
              <a:buClr>
                <a:schemeClr val="accent2"/>
              </a:buClr>
              <a:buSzPts val="2500"/>
              <a:buChar char="●"/>
            </a:pPr>
            <a:r>
              <a:rPr lang="fi-FI" sz="2500"/>
              <a:t>Ajatusjohtajuuden saavuttaminen</a:t>
            </a:r>
            <a:endParaRPr sz="2500"/>
          </a:p>
          <a:p>
            <a:pPr marL="457200" lvl="0" indent="-387350" algn="l" rtl="0">
              <a:lnSpc>
                <a:spcPct val="90000"/>
              </a:lnSpc>
              <a:spcBef>
                <a:spcPts val="0"/>
              </a:spcBef>
              <a:spcAft>
                <a:spcPts val="0"/>
              </a:spcAft>
              <a:buClr>
                <a:schemeClr val="accent2"/>
              </a:buClr>
              <a:buSzPts val="2500"/>
              <a:buChar char="●"/>
            </a:pPr>
            <a:r>
              <a:rPr lang="fi-FI" sz="2500"/>
              <a:t>Asiakkaiden sitoutumisen parantaminen</a:t>
            </a:r>
            <a:endParaRPr sz="2500"/>
          </a:p>
          <a:p>
            <a:pPr marL="457200" lvl="0" indent="-387350" algn="l" rtl="0">
              <a:lnSpc>
                <a:spcPct val="90000"/>
              </a:lnSpc>
              <a:spcBef>
                <a:spcPts val="0"/>
              </a:spcBef>
              <a:spcAft>
                <a:spcPts val="0"/>
              </a:spcAft>
              <a:buClr>
                <a:schemeClr val="accent2"/>
              </a:buClr>
              <a:buSzPts val="2500"/>
              <a:buChar char="●"/>
            </a:pPr>
            <a:r>
              <a:rPr lang="fi-FI" sz="2500"/>
              <a:t>Käyttäjäkokemuksen parantaminen</a:t>
            </a:r>
            <a:endParaRPr sz="2500"/>
          </a:p>
          <a:p>
            <a:pPr marL="457200" lvl="0" indent="-387350" algn="l" rtl="0">
              <a:lnSpc>
                <a:spcPct val="90000"/>
              </a:lnSpc>
              <a:spcBef>
                <a:spcPts val="0"/>
              </a:spcBef>
              <a:spcAft>
                <a:spcPts val="0"/>
              </a:spcAft>
              <a:buClr>
                <a:schemeClr val="accent2"/>
              </a:buClr>
              <a:buSzPts val="2500"/>
              <a:buChar char="●"/>
            </a:pPr>
            <a:r>
              <a:rPr lang="fi-FI" sz="2500"/>
              <a:t>Myynnin ja verkkokaupan tukeminen</a:t>
            </a:r>
            <a:endParaRPr sz="2500"/>
          </a:p>
          <a:p>
            <a:pPr marL="457200" lvl="0" indent="-387350" algn="l" rtl="0">
              <a:lnSpc>
                <a:spcPct val="90000"/>
              </a:lnSpc>
              <a:spcBef>
                <a:spcPts val="0"/>
              </a:spcBef>
              <a:spcAft>
                <a:spcPts val="0"/>
              </a:spcAft>
              <a:buClr>
                <a:schemeClr val="accent2"/>
              </a:buClr>
              <a:buSzPts val="2500"/>
              <a:buChar char="●"/>
            </a:pPr>
            <a:r>
              <a:rPr lang="fi-FI" sz="2500"/>
              <a:t>Asiakaspalautteiden ja -kokemusten kerääminen</a:t>
            </a:r>
            <a:endParaRPr sz="25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g24a89ca0151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Esimerkkejä verkkosivuston tavoitteista</a:t>
            </a:r>
            <a:endParaRPr/>
          </a:p>
        </p:txBody>
      </p:sp>
      <p:sp>
        <p:nvSpPr>
          <p:cNvPr id="260" name="Google Shape;260;g24a89ca0151_0_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Liidien tuottaminen:</a:t>
            </a:r>
            <a:endParaRPr/>
          </a:p>
        </p:txBody>
      </p:sp>
      <p:pic>
        <p:nvPicPr>
          <p:cNvPr id="261" name="Google Shape;261;g24a89ca0151_0_0"/>
          <p:cNvPicPr preferRelativeResize="0"/>
          <p:nvPr/>
        </p:nvPicPr>
        <p:blipFill rotWithShape="1">
          <a:blip r:embed="rId3">
            <a:alphaModFix/>
          </a:blip>
          <a:srcRect/>
          <a:stretch/>
        </p:blipFill>
        <p:spPr>
          <a:xfrm>
            <a:off x="4368025" y="1254425"/>
            <a:ext cx="6621426" cy="4481300"/>
          </a:xfrm>
          <a:prstGeom prst="rect">
            <a:avLst/>
          </a:prstGeom>
          <a:noFill/>
          <a:ln>
            <a:noFill/>
          </a:ln>
        </p:spPr>
      </p:pic>
      <p:sp>
        <p:nvSpPr>
          <p:cNvPr id="262" name="Google Shape;262;g24a89ca0151_0_0"/>
          <p:cNvSpPr txBox="1"/>
          <p:nvPr/>
        </p:nvSpPr>
        <p:spPr>
          <a:xfrm>
            <a:off x="3015950" y="5834925"/>
            <a:ext cx="8697300" cy="831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Lähde ja lisätietoja: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u="sng">
                <a:solidFill>
                  <a:schemeClr val="hlink"/>
                </a:solidFill>
                <a:hlinkClick r:id="rId4"/>
              </a:rPr>
              <a:t>https://www.mailerlite.com/blog/inspiring-examples-of-email-pop-ups-and-why-they-work?</a:t>
            </a:r>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g24a89ca0151_0_1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Esimerkkejä verkkosivuston tavoitteista</a:t>
            </a:r>
            <a:endParaRPr/>
          </a:p>
        </p:txBody>
      </p:sp>
      <p:sp>
        <p:nvSpPr>
          <p:cNvPr id="269" name="Google Shape;269;g24a89ca0151_0_11"/>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Brändin tunnettuuden parantaminen:</a:t>
            </a:r>
            <a:endParaRPr/>
          </a:p>
        </p:txBody>
      </p:sp>
      <p:sp>
        <p:nvSpPr>
          <p:cNvPr id="270" name="Google Shape;270;g24a89ca0151_0_11"/>
          <p:cNvSpPr txBox="1"/>
          <p:nvPr/>
        </p:nvSpPr>
        <p:spPr>
          <a:xfrm>
            <a:off x="1625375" y="5303925"/>
            <a:ext cx="86973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chemeClr val="hlink"/>
                </a:solidFill>
                <a:latin typeface="Arial"/>
                <a:ea typeface="Arial"/>
                <a:cs typeface="Arial"/>
                <a:sym typeface="Arial"/>
                <a:hlinkClick r:id="rId3"/>
              </a:rPr>
              <a:t>https://www.apple.com/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71" name="Google Shape;271;g24a89ca0151_0_11"/>
          <p:cNvPicPr preferRelativeResize="0"/>
          <p:nvPr/>
        </p:nvPicPr>
        <p:blipFill rotWithShape="1">
          <a:blip r:embed="rId4">
            <a:alphaModFix/>
          </a:blip>
          <a:srcRect/>
          <a:stretch/>
        </p:blipFill>
        <p:spPr>
          <a:xfrm>
            <a:off x="738400" y="2598309"/>
            <a:ext cx="5354526" cy="2161592"/>
          </a:xfrm>
          <a:prstGeom prst="rect">
            <a:avLst/>
          </a:prstGeom>
          <a:noFill/>
          <a:ln>
            <a:noFill/>
          </a:ln>
        </p:spPr>
      </p:pic>
      <p:pic>
        <p:nvPicPr>
          <p:cNvPr id="272" name="Google Shape;272;g24a89ca0151_0_11"/>
          <p:cNvPicPr preferRelativeResize="0"/>
          <p:nvPr/>
        </p:nvPicPr>
        <p:blipFill rotWithShape="1">
          <a:blip r:embed="rId5">
            <a:alphaModFix/>
          </a:blip>
          <a:srcRect/>
          <a:stretch/>
        </p:blipFill>
        <p:spPr>
          <a:xfrm>
            <a:off x="6208600" y="2617288"/>
            <a:ext cx="5796476" cy="248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g24a89ca0151_0_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Esimerkkejä verkkosivuston tavoitteista</a:t>
            </a:r>
            <a:endParaRPr/>
          </a:p>
        </p:txBody>
      </p:sp>
      <p:sp>
        <p:nvSpPr>
          <p:cNvPr id="279" name="Google Shape;279;g24a89ca0151_0_19"/>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Myynnin tukeminen (verkkokauppa):</a:t>
            </a:r>
            <a:endParaRPr/>
          </a:p>
        </p:txBody>
      </p:sp>
      <p:sp>
        <p:nvSpPr>
          <p:cNvPr id="280" name="Google Shape;280;g24a89ca0151_0_19"/>
          <p:cNvSpPr txBox="1"/>
          <p:nvPr/>
        </p:nvSpPr>
        <p:spPr>
          <a:xfrm>
            <a:off x="3022650" y="6073825"/>
            <a:ext cx="86973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chemeClr val="hlink"/>
                </a:solidFill>
                <a:latin typeface="Arial"/>
                <a:ea typeface="Arial"/>
                <a:cs typeface="Arial"/>
                <a:sym typeface="Arial"/>
                <a:hlinkClick r:id="rId3"/>
              </a:rPr>
              <a:t>https://www.walmart.com/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81" name="Google Shape;281;g24a89ca0151_0_19"/>
          <p:cNvPicPr preferRelativeResize="0"/>
          <p:nvPr/>
        </p:nvPicPr>
        <p:blipFill rotWithShape="1">
          <a:blip r:embed="rId4">
            <a:alphaModFix/>
          </a:blip>
          <a:srcRect/>
          <a:stretch/>
        </p:blipFill>
        <p:spPr>
          <a:xfrm>
            <a:off x="1040825" y="2398150"/>
            <a:ext cx="7342749" cy="35331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24a89ca0151_0_3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Esimerkkejä verkkosivuston tavoitteista</a:t>
            </a:r>
            <a:endParaRPr/>
          </a:p>
        </p:txBody>
      </p:sp>
      <p:sp>
        <p:nvSpPr>
          <p:cNvPr id="288" name="Google Shape;288;g24a89ca0151_0_35"/>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Lisää esimerkkejä?</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2"/>
          <p:cNvSpPr txBox="1">
            <a:spLocks noGrp="1"/>
          </p:cNvSpPr>
          <p:nvPr>
            <p:ph type="ctrTitle" idx="4294967295"/>
          </p:nvPr>
        </p:nvSpPr>
        <p:spPr>
          <a:xfrm>
            <a:off x="1524000" y="2795588"/>
            <a:ext cx="9144000" cy="633412"/>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226337"/>
              <a:buFont typeface="Calibri"/>
              <a:buNone/>
            </a:pPr>
            <a:r>
              <a:rPr lang="fi-FI"/>
              <a:t>Verkkosivuston</a:t>
            </a:r>
            <a:r>
              <a:rPr lang="fi-FI" sz="4400" b="1" i="0" u="none" strike="noStrike" cap="none">
                <a:solidFill>
                  <a:srgbClr val="161249"/>
                </a:solidFill>
                <a:latin typeface="Arial"/>
                <a:ea typeface="Arial"/>
                <a:cs typeface="Arial"/>
                <a:sym typeface="Arial"/>
              </a:rPr>
              <a:t> parhaat käytännöt</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2467f7231bf_0_48"/>
          <p:cNvSpPr txBox="1">
            <a:spLocks noGrp="1"/>
          </p:cNvSpPr>
          <p:nvPr>
            <p:ph type="title"/>
          </p:nvPr>
        </p:nvSpPr>
        <p:spPr>
          <a:xfrm>
            <a:off x="838200" y="365125"/>
            <a:ext cx="10515600" cy="702000"/>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SzPts val="1800"/>
              <a:buNone/>
            </a:pPr>
            <a:r>
              <a:rPr lang="fi-FI"/>
              <a:t>Verkkosivuston parhaat käytännöt</a:t>
            </a:r>
            <a:endParaRPr/>
          </a:p>
        </p:txBody>
      </p:sp>
      <p:sp>
        <p:nvSpPr>
          <p:cNvPr id="300" name="Google Shape;300;g2467f7231bf_0_48"/>
          <p:cNvSpPr txBox="1">
            <a:spLocks noGrp="1"/>
          </p:cNvSpPr>
          <p:nvPr>
            <p:ph type="body" idx="1"/>
          </p:nvPr>
        </p:nvSpPr>
        <p:spPr>
          <a:xfrm>
            <a:off x="838200" y="1857125"/>
            <a:ext cx="10515600" cy="3874500"/>
          </a:xfrm>
          <a:prstGeom prst="rect">
            <a:avLst/>
          </a:prstGeom>
          <a:noFill/>
          <a:ln>
            <a:noFill/>
          </a:ln>
        </p:spPr>
        <p:txBody>
          <a:bodyPr spcFirstLastPara="1" wrap="square" lIns="91425" tIns="45700" rIns="91425" bIns="45700" anchor="t" anchorCtr="0">
            <a:normAutofit fontScale="70000" lnSpcReduction="10000"/>
          </a:bodyPr>
          <a:lstStyle/>
          <a:p>
            <a:pPr marL="0" lvl="0" indent="0" algn="l" rtl="0">
              <a:lnSpc>
                <a:spcPct val="90000"/>
              </a:lnSpc>
              <a:spcBef>
                <a:spcPts val="1000"/>
              </a:spcBef>
              <a:spcAft>
                <a:spcPts val="0"/>
              </a:spcAft>
              <a:buClr>
                <a:schemeClr val="dk1"/>
              </a:buClr>
              <a:buSzPct val="39285"/>
              <a:buFont typeface="Arial"/>
              <a:buNone/>
            </a:pPr>
            <a:r>
              <a:rPr lang="fi-FI" b="1"/>
              <a:t>1. Verkkosivustosi vastaa käyttäjän tarkoitukseen ja sillä on selkeä tavoite.</a:t>
            </a:r>
            <a:endParaRPr b="1"/>
          </a:p>
          <a:p>
            <a:pPr marL="457200" lvl="0" indent="-353060" algn="l" rtl="0">
              <a:lnSpc>
                <a:spcPct val="100000"/>
              </a:lnSpc>
              <a:spcBef>
                <a:spcPts val="1000"/>
              </a:spcBef>
              <a:spcAft>
                <a:spcPts val="0"/>
              </a:spcAft>
              <a:buClr>
                <a:schemeClr val="accent2"/>
              </a:buClr>
              <a:buSzPct val="100000"/>
              <a:buChar char="●"/>
            </a:pPr>
            <a:r>
              <a:rPr lang="fi-FI"/>
              <a:t>Tunne yleisösi! Mitä he etsivät? Mitä he todella tarvitsevat?</a:t>
            </a:r>
            <a:endParaRPr/>
          </a:p>
          <a:p>
            <a:pPr marL="457200" lvl="0" indent="-353060" algn="l" rtl="0">
              <a:lnSpc>
                <a:spcPct val="100000"/>
              </a:lnSpc>
              <a:spcBef>
                <a:spcPts val="0"/>
              </a:spcBef>
              <a:spcAft>
                <a:spcPts val="0"/>
              </a:spcAft>
              <a:buClr>
                <a:schemeClr val="accent2"/>
              </a:buClr>
              <a:buSzPct val="100000"/>
              <a:buChar char="●"/>
            </a:pPr>
            <a:r>
              <a:rPr lang="fi-FI"/>
              <a:t>Selvitä kaikki eri tavat, joilla ihmiset voivat päätyä sivustollesi (esim. user journey mapin avulla), ja räätälöi sivustosi vastaamaan heidän kysymyksiinsä/tarpeisiinsa.</a:t>
            </a:r>
            <a:endParaRPr/>
          </a:p>
          <a:p>
            <a:pPr marL="457200" lvl="0" indent="-353060" algn="l" rtl="0">
              <a:lnSpc>
                <a:spcPct val="100000"/>
              </a:lnSpc>
              <a:spcBef>
                <a:spcPts val="0"/>
              </a:spcBef>
              <a:spcAft>
                <a:spcPts val="0"/>
              </a:spcAft>
              <a:buClr>
                <a:schemeClr val="accent2"/>
              </a:buClr>
              <a:buSzPct val="100000"/>
              <a:buChar char="●"/>
            </a:pPr>
            <a:r>
              <a:rPr lang="fi-FI"/>
              <a:t>Mitä konversioita tavoittelet?</a:t>
            </a:r>
            <a:endParaRPr/>
          </a:p>
          <a:p>
            <a:pPr marL="0" lvl="0" indent="0" algn="l" rtl="0">
              <a:lnSpc>
                <a:spcPct val="90000"/>
              </a:lnSpc>
              <a:spcBef>
                <a:spcPts val="1000"/>
              </a:spcBef>
              <a:spcAft>
                <a:spcPts val="0"/>
              </a:spcAft>
              <a:buSzPct val="129032"/>
              <a:buNone/>
            </a:pPr>
            <a:endParaRPr/>
          </a:p>
          <a:p>
            <a:pPr marL="0" lvl="0" indent="0" algn="l" rtl="0">
              <a:lnSpc>
                <a:spcPct val="90000"/>
              </a:lnSpc>
              <a:spcBef>
                <a:spcPts val="1000"/>
              </a:spcBef>
              <a:spcAft>
                <a:spcPts val="0"/>
              </a:spcAft>
              <a:buClr>
                <a:schemeClr val="dk1"/>
              </a:buClr>
              <a:buSzPct val="39285"/>
              <a:buFont typeface="Arial"/>
              <a:buNone/>
            </a:pPr>
            <a:r>
              <a:rPr lang="fi-FI" b="1"/>
              <a:t>2. Sivusto on teknisesti huoliteltu</a:t>
            </a:r>
            <a:endParaRPr b="1"/>
          </a:p>
          <a:p>
            <a:pPr marL="457200" lvl="0" indent="-353060" algn="l" rtl="0">
              <a:lnSpc>
                <a:spcPct val="100000"/>
              </a:lnSpc>
              <a:spcBef>
                <a:spcPts val="1000"/>
              </a:spcBef>
              <a:spcAft>
                <a:spcPts val="0"/>
              </a:spcAft>
              <a:buClr>
                <a:schemeClr val="accent2"/>
              </a:buClr>
              <a:buSzPct val="100000"/>
              <a:buChar char="●"/>
            </a:pPr>
            <a:r>
              <a:rPr lang="fi-FI"/>
              <a:t>Hyvä verkkosivusto on helposti indeksoitavissa ja näyttää hakukoneille, mitä ne voivat indeksoida ja mitä eivät. </a:t>
            </a:r>
            <a:endParaRPr/>
          </a:p>
          <a:p>
            <a:pPr marL="457200" lvl="0" indent="-353060" algn="l" rtl="0">
              <a:lnSpc>
                <a:spcPct val="100000"/>
              </a:lnSpc>
              <a:spcBef>
                <a:spcPts val="0"/>
              </a:spcBef>
              <a:spcAft>
                <a:spcPts val="0"/>
              </a:spcAft>
              <a:buClr>
                <a:schemeClr val="accent2"/>
              </a:buClr>
              <a:buSzPct val="100000"/>
              <a:buChar char="●"/>
            </a:pPr>
            <a:r>
              <a:rPr lang="fi-FI"/>
              <a:t>Hyvillä sivustoilla ei ole merkittävää määrää virheitä. </a:t>
            </a:r>
            <a:endParaRPr/>
          </a:p>
          <a:p>
            <a:pPr marL="457200" lvl="0" indent="-353060" algn="l" rtl="0">
              <a:lnSpc>
                <a:spcPct val="100000"/>
              </a:lnSpc>
              <a:spcBef>
                <a:spcPts val="0"/>
              </a:spcBef>
              <a:spcAft>
                <a:spcPts val="0"/>
              </a:spcAft>
              <a:buClr>
                <a:schemeClr val="accent2"/>
              </a:buClr>
              <a:buSzPct val="100000"/>
              <a:buChar char="●"/>
            </a:pPr>
            <a:r>
              <a:rPr lang="fi-FI"/>
              <a:t>Hyvä verkkosivusto latautuu nopeasti. </a:t>
            </a:r>
            <a:endParaRPr/>
          </a:p>
          <a:p>
            <a:pPr marL="0" lvl="0" indent="0" algn="l" rtl="0">
              <a:lnSpc>
                <a:spcPct val="100000"/>
              </a:lnSpc>
              <a:spcBef>
                <a:spcPts val="1000"/>
              </a:spcBef>
              <a:spcAft>
                <a:spcPts val="0"/>
              </a:spcAft>
              <a:buSzPct val="129032"/>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g2467f7231bf_0_5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dk1"/>
              </a:buClr>
              <a:buSzPts val="1800"/>
              <a:buFont typeface="Arial"/>
              <a:buNone/>
            </a:pPr>
            <a:r>
              <a:rPr lang="fi-FI"/>
              <a:t>Verkkosivuston parhaat käytännöt</a:t>
            </a:r>
            <a:endParaRPr/>
          </a:p>
          <a:p>
            <a:pPr marL="0" lvl="0" indent="0" algn="l" rtl="0">
              <a:lnSpc>
                <a:spcPct val="90000"/>
              </a:lnSpc>
              <a:spcBef>
                <a:spcPts val="0"/>
              </a:spcBef>
              <a:spcAft>
                <a:spcPts val="0"/>
              </a:spcAft>
              <a:buSzPts val="1800"/>
              <a:buNone/>
            </a:pPr>
            <a:endParaRPr/>
          </a:p>
        </p:txBody>
      </p:sp>
      <p:sp>
        <p:nvSpPr>
          <p:cNvPr id="307" name="Google Shape;307;g2467f7231bf_0_56"/>
          <p:cNvSpPr txBox="1">
            <a:spLocks noGrp="1"/>
          </p:cNvSpPr>
          <p:nvPr>
            <p:ph type="body" idx="1"/>
          </p:nvPr>
        </p:nvSpPr>
        <p:spPr>
          <a:xfrm>
            <a:off x="838200" y="1857125"/>
            <a:ext cx="10515600" cy="3874500"/>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100000"/>
              </a:lnSpc>
              <a:spcBef>
                <a:spcPts val="1000"/>
              </a:spcBef>
              <a:spcAft>
                <a:spcPts val="0"/>
              </a:spcAft>
              <a:buClr>
                <a:schemeClr val="dk1"/>
              </a:buClr>
              <a:buSzPct val="39285"/>
              <a:buFont typeface="Arial"/>
              <a:buNone/>
            </a:pPr>
            <a:r>
              <a:rPr lang="fi-FI" b="1"/>
              <a:t>3. Sivusto on luotettava, turvallinen ja suojattu.</a:t>
            </a:r>
            <a:endParaRPr b="1"/>
          </a:p>
          <a:p>
            <a:pPr marL="457200" lvl="0" indent="-366395" algn="l" rtl="0">
              <a:lnSpc>
                <a:spcPct val="100000"/>
              </a:lnSpc>
              <a:spcBef>
                <a:spcPts val="1000"/>
              </a:spcBef>
              <a:spcAft>
                <a:spcPts val="0"/>
              </a:spcAft>
              <a:buClr>
                <a:schemeClr val="accent2"/>
              </a:buClr>
              <a:buSzPct val="100000"/>
              <a:buChar char="●"/>
            </a:pPr>
            <a:r>
              <a:rPr lang="fi-FI"/>
              <a:t>Hakukoneet, kuten Google, haluavat antaa hakijoille parhaan mahdollisen tuloksen.</a:t>
            </a:r>
            <a:endParaRPr/>
          </a:p>
          <a:p>
            <a:pPr marL="457200" lvl="0" indent="-366395" algn="l" rtl="0">
              <a:lnSpc>
                <a:spcPct val="100000"/>
              </a:lnSpc>
              <a:spcBef>
                <a:spcPts val="0"/>
              </a:spcBef>
              <a:spcAft>
                <a:spcPts val="0"/>
              </a:spcAft>
              <a:buClr>
                <a:schemeClr val="accent2"/>
              </a:buClr>
              <a:buSzPct val="100000"/>
              <a:buChar char="●"/>
            </a:pPr>
            <a:r>
              <a:rPr lang="fi-FI"/>
              <a:t>Google näyttää ensimmäisenä tulokset, jotka ovat osoittautuneet hyviksi ja luotettaviksi Muista työskennellä luotettavuutesi eteen niin teknisesti kuin sisällöllisesti!</a:t>
            </a:r>
            <a:endParaRPr/>
          </a:p>
          <a:p>
            <a:pPr marL="457200" lvl="0" indent="-366395" algn="l" rtl="0">
              <a:lnSpc>
                <a:spcPct val="100000"/>
              </a:lnSpc>
              <a:spcBef>
                <a:spcPts val="0"/>
              </a:spcBef>
              <a:spcAft>
                <a:spcPts val="0"/>
              </a:spcAft>
              <a:buClr>
                <a:schemeClr val="accent2"/>
              </a:buClr>
              <a:buSzPct val="100000"/>
              <a:buChar char="●"/>
            </a:pPr>
            <a:r>
              <a:rPr lang="fi-FI"/>
              <a:t>Lisäksi sivuston pitäisi olla turvallinen paikka käyttäjille. </a:t>
            </a:r>
            <a:endParaRPr/>
          </a:p>
          <a:p>
            <a:pPr marL="457200" lvl="0" indent="-366395" algn="l" rtl="0">
              <a:lnSpc>
                <a:spcPct val="100000"/>
              </a:lnSpc>
              <a:spcBef>
                <a:spcPts val="0"/>
              </a:spcBef>
              <a:spcAft>
                <a:spcPts val="0"/>
              </a:spcAft>
              <a:buClr>
                <a:schemeClr val="accent2"/>
              </a:buClr>
              <a:buSzPct val="100000"/>
              <a:buChar char="●"/>
            </a:pPr>
            <a:r>
              <a:rPr lang="fi-FI"/>
              <a:t>Hakkeroitu sivusto on helpompi estää kuin korjata. </a:t>
            </a:r>
            <a:endParaRPr/>
          </a:p>
          <a:p>
            <a:pPr marL="457200" lvl="0" indent="-366395" algn="l" rtl="0">
              <a:lnSpc>
                <a:spcPct val="100000"/>
              </a:lnSpc>
              <a:spcBef>
                <a:spcPts val="0"/>
              </a:spcBef>
              <a:spcAft>
                <a:spcPts val="0"/>
              </a:spcAft>
              <a:buClr>
                <a:schemeClr val="accent2"/>
              </a:buClr>
              <a:buSzPct val="100000"/>
              <a:buChar char="●"/>
            </a:pPr>
            <a:r>
              <a:rPr lang="fi-FI"/>
              <a:t>Käytä ajantasaisia ohjelmistoja</a:t>
            </a:r>
            <a:endParaRPr/>
          </a:p>
          <a:p>
            <a:pPr marL="457200" lvl="0" indent="-366395" algn="l" rtl="0">
              <a:lnSpc>
                <a:spcPct val="100000"/>
              </a:lnSpc>
              <a:spcBef>
                <a:spcPts val="0"/>
              </a:spcBef>
              <a:spcAft>
                <a:spcPts val="0"/>
              </a:spcAft>
              <a:buClr>
                <a:schemeClr val="accent2"/>
              </a:buClr>
              <a:buSzPct val="100000"/>
              <a:buChar char="●"/>
            </a:pPr>
            <a:r>
              <a:rPr lang="fi-FI"/>
              <a:t>SSL (Secure Sockets Layer) on kunnossa.</a:t>
            </a:r>
            <a:endParaRPr/>
          </a:p>
          <a:p>
            <a:pPr marL="457200" lvl="0" indent="-366395" algn="l" rtl="0">
              <a:lnSpc>
                <a:spcPct val="100000"/>
              </a:lnSpc>
              <a:spcBef>
                <a:spcPts val="0"/>
              </a:spcBef>
              <a:spcAft>
                <a:spcPts val="0"/>
              </a:spcAft>
              <a:buClr>
                <a:schemeClr val="accent2"/>
              </a:buClr>
              <a:buSzPct val="100000"/>
              <a:buChar char="●"/>
            </a:pPr>
            <a:r>
              <a:rPr lang="fi-FI"/>
              <a:t>Luo vahvoja salasanoja</a:t>
            </a:r>
            <a:endParaRPr/>
          </a:p>
          <a:p>
            <a:pPr marL="457200" lvl="0" indent="-366395" algn="l" rtl="0">
              <a:lnSpc>
                <a:spcPct val="100000"/>
              </a:lnSpc>
              <a:spcBef>
                <a:spcPts val="0"/>
              </a:spcBef>
              <a:spcAft>
                <a:spcPts val="0"/>
              </a:spcAft>
              <a:buClr>
                <a:schemeClr val="accent2"/>
              </a:buClr>
              <a:buSzPct val="100000"/>
              <a:buChar char="●"/>
            </a:pPr>
            <a:r>
              <a:rPr lang="fi-FI"/>
              <a:t>Käytä Cloudflaren kaltaisia työkaluja sivustosi suojaamiseen DDoS-hyökkäyksiltä (hajautettu palvelunestohyökkäys).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2467f7231bf_0_6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dk1"/>
              </a:buClr>
              <a:buSzPts val="1800"/>
              <a:buFont typeface="Arial"/>
              <a:buNone/>
            </a:pPr>
            <a:r>
              <a:rPr lang="fi-FI"/>
              <a:t>Verkkosivuston parhaat käytännöt</a:t>
            </a:r>
            <a:endParaRPr/>
          </a:p>
          <a:p>
            <a:pPr marL="0" lvl="0" indent="0" algn="l" rtl="0">
              <a:lnSpc>
                <a:spcPct val="90000"/>
              </a:lnSpc>
              <a:spcBef>
                <a:spcPts val="0"/>
              </a:spcBef>
              <a:spcAft>
                <a:spcPts val="0"/>
              </a:spcAft>
              <a:buSzPts val="1800"/>
              <a:buNone/>
            </a:pPr>
            <a:endParaRPr/>
          </a:p>
        </p:txBody>
      </p:sp>
      <p:sp>
        <p:nvSpPr>
          <p:cNvPr id="314" name="Google Shape;314;g2467f7231bf_0_63"/>
          <p:cNvSpPr txBox="1">
            <a:spLocks noGrp="1"/>
          </p:cNvSpPr>
          <p:nvPr>
            <p:ph type="body" idx="1"/>
          </p:nvPr>
        </p:nvSpPr>
        <p:spPr>
          <a:xfrm>
            <a:off x="611450" y="1535575"/>
            <a:ext cx="10742400" cy="4196100"/>
          </a:xfrm>
          <a:prstGeom prst="rect">
            <a:avLst/>
          </a:prstGeom>
          <a:noFill/>
          <a:ln>
            <a:noFill/>
          </a:ln>
        </p:spPr>
        <p:txBody>
          <a:bodyPr spcFirstLastPara="1" wrap="square" lIns="91425" tIns="45700" rIns="91425" bIns="45700" anchor="t" anchorCtr="0">
            <a:normAutofit fontScale="70000" lnSpcReduction="20000"/>
          </a:bodyPr>
          <a:lstStyle/>
          <a:p>
            <a:pPr marL="0" lvl="0" indent="0" algn="l" rtl="0">
              <a:lnSpc>
                <a:spcPct val="100000"/>
              </a:lnSpc>
              <a:spcBef>
                <a:spcPts val="1000"/>
              </a:spcBef>
              <a:spcAft>
                <a:spcPts val="0"/>
              </a:spcAft>
              <a:buSzPct val="142857"/>
              <a:buNone/>
            </a:pPr>
            <a:r>
              <a:rPr lang="fi-FI" b="1"/>
              <a:t>4. Sivustosi on suunniteltu hyvin ja sen UX (käyttäjäkokemus) on viimeistelty.</a:t>
            </a:r>
            <a:endParaRPr b="1"/>
          </a:p>
          <a:p>
            <a:pPr marL="457200" lvl="0" indent="-353060" algn="l" rtl="0">
              <a:lnSpc>
                <a:spcPct val="100000"/>
              </a:lnSpc>
              <a:spcBef>
                <a:spcPts val="1000"/>
              </a:spcBef>
              <a:spcAft>
                <a:spcPts val="0"/>
              </a:spcAft>
              <a:buClr>
                <a:schemeClr val="accent2"/>
              </a:buClr>
              <a:buSzPct val="100000"/>
              <a:buChar char="●"/>
            </a:pPr>
            <a:r>
              <a:rPr lang="fi-FI"/>
              <a:t>Sivustosi kuvastaa yritystäsi, tuotteitasi, palveluitasi ja viime kädessä brändiäsi.</a:t>
            </a:r>
            <a:endParaRPr/>
          </a:p>
          <a:p>
            <a:pPr marL="457200" lvl="0" indent="-353060" algn="l" rtl="0">
              <a:lnSpc>
                <a:spcPct val="100000"/>
              </a:lnSpc>
              <a:spcBef>
                <a:spcPts val="0"/>
              </a:spcBef>
              <a:spcAft>
                <a:spcPts val="0"/>
              </a:spcAft>
              <a:buClr>
                <a:schemeClr val="accent2"/>
              </a:buClr>
              <a:buSzPct val="100000"/>
              <a:buChar char="●"/>
            </a:pPr>
            <a:r>
              <a:rPr lang="fi-FI"/>
              <a:t>Sivuston suunnittelun on autettava saavuttamaan asettamasi tavoitteet.</a:t>
            </a:r>
            <a:endParaRPr/>
          </a:p>
          <a:p>
            <a:pPr marL="457200" lvl="0" indent="-353060" algn="l" rtl="0">
              <a:lnSpc>
                <a:spcPct val="100000"/>
              </a:lnSpc>
              <a:spcBef>
                <a:spcPts val="0"/>
              </a:spcBef>
              <a:spcAft>
                <a:spcPts val="0"/>
              </a:spcAft>
              <a:buClr>
                <a:schemeClr val="accent2"/>
              </a:buClr>
              <a:buSzPct val="100000"/>
              <a:buChar char="●"/>
            </a:pPr>
            <a:r>
              <a:rPr lang="fi-FI"/>
              <a:t>Viestisi on tultava esiin myös verkkosivustosi kautta selkeästi. </a:t>
            </a:r>
            <a:endParaRPr/>
          </a:p>
          <a:p>
            <a:pPr marL="457200" lvl="0" indent="-353060" algn="l" rtl="0">
              <a:lnSpc>
                <a:spcPct val="100000"/>
              </a:lnSpc>
              <a:spcBef>
                <a:spcPts val="0"/>
              </a:spcBef>
              <a:spcAft>
                <a:spcPts val="0"/>
              </a:spcAft>
              <a:buClr>
                <a:schemeClr val="accent2"/>
              </a:buClr>
              <a:buSzPct val="100000"/>
              <a:buChar char="●"/>
            </a:pPr>
            <a:r>
              <a:rPr lang="fi-FI"/>
              <a:t>Sivuston on oltava selkeä ja helppokäyttöinen kaikille </a:t>
            </a:r>
            <a:r>
              <a:rPr lang="fi-FI">
                <a:highlight>
                  <a:schemeClr val="lt1"/>
                </a:highlight>
              </a:rPr>
              <a:t>(käytettävyys). </a:t>
            </a:r>
            <a:endParaRPr>
              <a:highlight>
                <a:schemeClr val="lt1"/>
              </a:highlight>
            </a:endParaRPr>
          </a:p>
          <a:p>
            <a:pPr marL="457200" lvl="0" indent="-353060" algn="l" rtl="0">
              <a:lnSpc>
                <a:spcPct val="100000"/>
              </a:lnSpc>
              <a:spcBef>
                <a:spcPts val="0"/>
              </a:spcBef>
              <a:spcAft>
                <a:spcPts val="0"/>
              </a:spcAft>
              <a:buClr>
                <a:schemeClr val="accent2"/>
              </a:buClr>
              <a:buSzPct val="100000"/>
              <a:buChar char="●"/>
            </a:pPr>
            <a:r>
              <a:rPr lang="fi-FI">
                <a:highlight>
                  <a:schemeClr val="lt1"/>
                </a:highlight>
              </a:rPr>
              <a:t>Sivuston tulisi olla kaikkien saavutettavissa, huomioi yksityiskohdat esim.:</a:t>
            </a:r>
            <a:endParaRPr>
              <a:highlight>
                <a:schemeClr val="lt1"/>
              </a:highlight>
            </a:endParaRPr>
          </a:p>
          <a:p>
            <a:pPr marL="914400" lvl="1" indent="-335280" algn="l" rtl="0">
              <a:lnSpc>
                <a:spcPct val="100000"/>
              </a:lnSpc>
              <a:spcBef>
                <a:spcPts val="0"/>
              </a:spcBef>
              <a:spcAft>
                <a:spcPts val="0"/>
              </a:spcAft>
              <a:buSzPct val="100000"/>
              <a:buChar char="○"/>
            </a:pPr>
            <a:r>
              <a:rPr lang="fi-FI">
                <a:highlight>
                  <a:schemeClr val="lt1"/>
                </a:highlight>
              </a:rPr>
              <a:t> asianmukainen vaihtoehtoinen teksti (alt-teksti)  kuvia varten</a:t>
            </a:r>
            <a:endParaRPr>
              <a:highlight>
                <a:schemeClr val="lt1"/>
              </a:highlight>
            </a:endParaRPr>
          </a:p>
          <a:p>
            <a:pPr marL="914400" lvl="1" indent="-335280" algn="l" rtl="0">
              <a:lnSpc>
                <a:spcPct val="100000"/>
              </a:lnSpc>
              <a:spcBef>
                <a:spcPts val="0"/>
              </a:spcBef>
              <a:spcAft>
                <a:spcPts val="0"/>
              </a:spcAft>
              <a:buSzPct val="100000"/>
              <a:buChar char="○"/>
            </a:pPr>
            <a:r>
              <a:rPr lang="fi-FI">
                <a:highlight>
                  <a:schemeClr val="lt1"/>
                </a:highlight>
              </a:rPr>
              <a:t>videot tekstitettynä</a:t>
            </a:r>
            <a:endParaRPr>
              <a:highlight>
                <a:schemeClr val="lt1"/>
              </a:highlight>
            </a:endParaRPr>
          </a:p>
          <a:p>
            <a:pPr marL="914400" lvl="0" indent="0" algn="l" rtl="0">
              <a:lnSpc>
                <a:spcPct val="100000"/>
              </a:lnSpc>
              <a:spcBef>
                <a:spcPts val="0"/>
              </a:spcBef>
              <a:spcAft>
                <a:spcPts val="0"/>
              </a:spcAft>
              <a:buNone/>
            </a:pPr>
            <a:endParaRPr>
              <a:highlight>
                <a:schemeClr val="lt1"/>
              </a:highlight>
            </a:endParaRPr>
          </a:p>
          <a:p>
            <a:pPr marL="457200" lvl="0" indent="-353060" algn="l" rtl="0">
              <a:lnSpc>
                <a:spcPct val="100000"/>
              </a:lnSpc>
              <a:spcBef>
                <a:spcPts val="0"/>
              </a:spcBef>
              <a:spcAft>
                <a:spcPts val="0"/>
              </a:spcAft>
              <a:buClr>
                <a:schemeClr val="accent2"/>
              </a:buClr>
              <a:buSzPct val="100000"/>
              <a:buChar char="●"/>
            </a:pPr>
            <a:r>
              <a:rPr lang="fi-FI"/>
              <a:t>Ota huomioon käyttäjäkokemus: </a:t>
            </a:r>
            <a:endParaRPr/>
          </a:p>
          <a:p>
            <a:pPr marL="914400" lvl="1" indent="-335280" algn="l" rtl="0">
              <a:lnSpc>
                <a:spcPct val="100000"/>
              </a:lnSpc>
              <a:spcBef>
                <a:spcPts val="0"/>
              </a:spcBef>
              <a:spcAft>
                <a:spcPts val="0"/>
              </a:spcAft>
              <a:buSzPct val="100000"/>
              <a:buChar char="○"/>
            </a:pPr>
            <a:r>
              <a:rPr lang="fi-FI"/>
              <a:t>käyttökokemuksen tulisi sisältää kaikki käyttäjän vuorovaikutuksen näkökohdat, mukaan lukien hänen odotuksensa, tunteensa ja verkkokäyttäytymisensä.</a:t>
            </a:r>
            <a:endParaRPr/>
          </a:p>
          <a:p>
            <a:pPr marL="914400" lvl="1" indent="-335280" algn="l" rtl="0">
              <a:lnSpc>
                <a:spcPct val="100000"/>
              </a:lnSpc>
              <a:spcBef>
                <a:spcPts val="0"/>
              </a:spcBef>
              <a:spcAft>
                <a:spcPts val="0"/>
              </a:spcAft>
              <a:buSzPct val="100000"/>
              <a:buChar char="○"/>
            </a:pPr>
            <a:r>
              <a:rPr lang="fi-FI"/>
              <a:t>pyri luomaan käyttäjäkeskeisiä, intuitiivisia verkkosivustoja, jotka täyttävät kohderyhmään kuuluvien käyttäjien tarpeet ja tavoitteet.</a:t>
            </a:r>
            <a:endParaRPr/>
          </a:p>
          <a:p>
            <a:pPr marL="914400" lvl="1" indent="-335280" algn="l" rtl="0">
              <a:lnSpc>
                <a:spcPct val="100000"/>
              </a:lnSpc>
              <a:spcBef>
                <a:spcPts val="0"/>
              </a:spcBef>
              <a:spcAft>
                <a:spcPts val="0"/>
              </a:spcAft>
              <a:buSzPct val="100000"/>
              <a:buChar char="○"/>
            </a:pPr>
            <a:r>
              <a:rPr lang="fi-FI"/>
              <a:t>edellyttää kohdekäyttäjän, hänen käyttäytymisensä, motiiviensa ja kipupisteidensä ymmärtämistä → </a:t>
            </a:r>
            <a:r>
              <a:rPr lang="fi-FI" b="1"/>
              <a:t>suunnittele ratkaisuja, jotka vastaavat näihin tekijöihin!</a:t>
            </a:r>
            <a:endParaRPr b="1"/>
          </a:p>
          <a:p>
            <a:pPr marL="0" lvl="0" indent="0" algn="l" rtl="0">
              <a:lnSpc>
                <a:spcPct val="100000"/>
              </a:lnSpc>
              <a:spcBef>
                <a:spcPts val="1000"/>
              </a:spcBef>
              <a:spcAft>
                <a:spcPts val="0"/>
              </a:spcAft>
              <a:buSzPct val="142857"/>
              <a:buNone/>
            </a:pPr>
            <a:r>
              <a:rPr lang="fi-FI" b="1"/>
              <a:t>Toimiva sivuston suunnittelu = Enemmän luottamusta = Enemmän konversioita</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g2467f7231bf_0_7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spcBef>
                <a:spcPts val="0"/>
              </a:spcBef>
              <a:spcAft>
                <a:spcPts val="0"/>
              </a:spcAft>
              <a:buClr>
                <a:schemeClr val="dk1"/>
              </a:buClr>
              <a:buSzPts val="1800"/>
              <a:buFont typeface="Arial"/>
              <a:buNone/>
            </a:pPr>
            <a:r>
              <a:rPr lang="fi-FI"/>
              <a:t>Verkkosivuston parhaat käytännöt</a:t>
            </a:r>
            <a:endParaRPr/>
          </a:p>
          <a:p>
            <a:pPr marL="0" lvl="0" indent="0" algn="l" rtl="0">
              <a:lnSpc>
                <a:spcPct val="90000"/>
              </a:lnSpc>
              <a:spcBef>
                <a:spcPts val="0"/>
              </a:spcBef>
              <a:spcAft>
                <a:spcPts val="0"/>
              </a:spcAft>
              <a:buSzPts val="1800"/>
              <a:buNone/>
            </a:pPr>
            <a:endParaRPr/>
          </a:p>
        </p:txBody>
      </p:sp>
      <p:sp>
        <p:nvSpPr>
          <p:cNvPr id="321" name="Google Shape;321;g2467f7231bf_0_70"/>
          <p:cNvSpPr txBox="1">
            <a:spLocks noGrp="1"/>
          </p:cNvSpPr>
          <p:nvPr>
            <p:ph type="body" idx="1"/>
          </p:nvPr>
        </p:nvSpPr>
        <p:spPr>
          <a:xfrm>
            <a:off x="838200" y="1475050"/>
            <a:ext cx="10515600" cy="4225200"/>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90000"/>
              </a:lnSpc>
              <a:spcBef>
                <a:spcPts val="1000"/>
              </a:spcBef>
              <a:spcAft>
                <a:spcPts val="0"/>
              </a:spcAft>
              <a:buClr>
                <a:schemeClr val="dk1"/>
              </a:buClr>
              <a:buSzPct val="39285"/>
              <a:buFont typeface="Arial"/>
              <a:buNone/>
            </a:pPr>
            <a:r>
              <a:rPr lang="fi-FI" b="1"/>
              <a:t>5. Sivustolla on hyödyllistä, relevanttia ja käyttäjäkeskeistä sisältöä.</a:t>
            </a:r>
            <a:endParaRPr b="1"/>
          </a:p>
          <a:p>
            <a:pPr marL="457200" lvl="0" indent="-366395" algn="l" rtl="0">
              <a:lnSpc>
                <a:spcPct val="100000"/>
              </a:lnSpc>
              <a:spcBef>
                <a:spcPts val="1000"/>
              </a:spcBef>
              <a:spcAft>
                <a:spcPts val="0"/>
              </a:spcAft>
              <a:buClr>
                <a:schemeClr val="accent2"/>
              </a:buClr>
              <a:buSzPct val="100000"/>
              <a:buChar char="●"/>
            </a:pPr>
            <a:r>
              <a:rPr lang="fi-FI"/>
              <a:t>Ole käyttäjäkeskeinen, älä yrityskeskeinen. </a:t>
            </a:r>
            <a:endParaRPr/>
          </a:p>
          <a:p>
            <a:pPr marL="457200" lvl="0" indent="-366395" algn="l" rtl="0">
              <a:lnSpc>
                <a:spcPct val="100000"/>
              </a:lnSpc>
              <a:spcBef>
                <a:spcPts val="0"/>
              </a:spcBef>
              <a:spcAft>
                <a:spcPts val="0"/>
              </a:spcAft>
              <a:buClr>
                <a:schemeClr val="accent2"/>
              </a:buClr>
              <a:buSzPct val="100000"/>
              <a:buChar char="●"/>
            </a:pPr>
            <a:r>
              <a:rPr lang="fi-FI"/>
              <a:t>Ymmärrä käyttäjiäsi ja heidän käyttäytymistään: hyvä sisältö auttaa käyttäjiä saavuttamaan tavoitteensa → tarjoa erilaista sisältöä asiakkaan ostopolulla, oikealla hetkellä, pitäen liiketoiminnan tavoitteet tiukasti mielessä. </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b="1"/>
              <a:t>6. Sivusto on mobiiliystävällinen (mielellään suunniteltu mobiili edellä).</a:t>
            </a:r>
            <a:endParaRPr b="1"/>
          </a:p>
          <a:p>
            <a:pPr marL="457200" lvl="0" indent="-366395" algn="l" rtl="0">
              <a:lnSpc>
                <a:spcPct val="100000"/>
              </a:lnSpc>
              <a:spcBef>
                <a:spcPts val="1000"/>
              </a:spcBef>
              <a:spcAft>
                <a:spcPts val="0"/>
              </a:spcAft>
              <a:buClr>
                <a:schemeClr val="accent2"/>
              </a:buClr>
              <a:buSzPct val="100000"/>
              <a:buChar char="●"/>
            </a:pPr>
            <a:r>
              <a:rPr lang="fi-FI"/>
              <a:t>Viimeisten parin vuoden aikana mobiililiikenne on kasvanut huomattavasti. </a:t>
            </a:r>
            <a:endParaRPr/>
          </a:p>
          <a:p>
            <a:pPr marL="457200" lvl="0" indent="-366395" algn="l" rtl="0">
              <a:lnSpc>
                <a:spcPct val="100000"/>
              </a:lnSpc>
              <a:spcBef>
                <a:spcPts val="0"/>
              </a:spcBef>
              <a:spcAft>
                <a:spcPts val="0"/>
              </a:spcAft>
              <a:buClr>
                <a:schemeClr val="accent2"/>
              </a:buClr>
              <a:buSzPct val="100000"/>
              <a:buChar char="●"/>
            </a:pPr>
            <a:r>
              <a:rPr lang="fi-FI"/>
              <a:t>Mobiili ensin -ajattelu/mobiilisuunnittelu (mobile-first) ei ole uusi käsite, mutta useimmat sivustot kehitetään edelleen työpöytä ensin -ajattelun mukaisesti. </a:t>
            </a:r>
            <a:endParaRPr/>
          </a:p>
          <a:p>
            <a:pPr marL="457200" lvl="0" indent="-366395" algn="l" rtl="0">
              <a:lnSpc>
                <a:spcPct val="100000"/>
              </a:lnSpc>
              <a:spcBef>
                <a:spcPts val="0"/>
              </a:spcBef>
              <a:spcAft>
                <a:spcPts val="0"/>
              </a:spcAft>
              <a:buClr>
                <a:schemeClr val="accent2"/>
              </a:buClr>
              <a:buSzPct val="100000"/>
              <a:buChar char="●"/>
            </a:pPr>
            <a:r>
              <a:rPr lang="fi-FI"/>
              <a:t>Mobiili ensin -ajattelutavan omaksuminen auttaa sinua keskittymään tehtäviin, jotka käyttäjien pitäisi pystyä suorittamaan sivustollasi mobiilisti.</a:t>
            </a:r>
            <a:endParaRPr/>
          </a:p>
          <a:p>
            <a:pPr marL="457200" lvl="0" indent="-366395" algn="l" rtl="0">
              <a:lnSpc>
                <a:spcPct val="100000"/>
              </a:lnSpc>
              <a:spcBef>
                <a:spcPts val="0"/>
              </a:spcBef>
              <a:spcAft>
                <a:spcPts val="0"/>
              </a:spcAft>
              <a:buClr>
                <a:schemeClr val="accent2"/>
              </a:buClr>
              <a:buSzPct val="100000"/>
              <a:buChar char="●"/>
            </a:pPr>
            <a:r>
              <a:rPr lang="fi-FI"/>
              <a:t>Auttaa luomaan minimalistisen ja tärkeimpiin asioihin keskitetyn suunnittelun → Vähemmän on enemmän!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49cfa4474c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highlight>
                  <a:schemeClr val="lt1"/>
                </a:highlight>
              </a:rPr>
              <a:t>Verkkosivuston parhaat käytännöt pähkinänkuoressa</a:t>
            </a:r>
            <a:endParaRPr>
              <a:highlight>
                <a:schemeClr val="lt1"/>
              </a:highlight>
            </a:endParaRPr>
          </a:p>
        </p:txBody>
      </p:sp>
      <p:sp>
        <p:nvSpPr>
          <p:cNvPr id="328" name="Google Shape;328;g249cfa4474c_0_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lnSpcReduction="10000"/>
          </a:bodyPr>
          <a:lstStyle/>
          <a:p>
            <a:pPr marL="457200" lvl="0" indent="-406400" algn="l" rtl="0">
              <a:lnSpc>
                <a:spcPct val="90000"/>
              </a:lnSpc>
              <a:spcBef>
                <a:spcPts val="1000"/>
              </a:spcBef>
              <a:spcAft>
                <a:spcPts val="0"/>
              </a:spcAft>
              <a:buSzPts val="2800"/>
              <a:buChar char="●"/>
            </a:pPr>
            <a:r>
              <a:rPr lang="fi-FI"/>
              <a:t>Hyvä verkkosivusto on tehokas</a:t>
            </a:r>
            <a:endParaRPr/>
          </a:p>
          <a:p>
            <a:pPr marL="914400" lvl="1" indent="-381000" algn="l" rtl="0">
              <a:lnSpc>
                <a:spcPct val="90000"/>
              </a:lnSpc>
              <a:spcBef>
                <a:spcPts val="0"/>
              </a:spcBef>
              <a:spcAft>
                <a:spcPts val="0"/>
              </a:spcAft>
              <a:buSzPts val="2400"/>
              <a:buChar char="○"/>
            </a:pPr>
            <a:r>
              <a:rPr lang="fi-FI"/>
              <a:t>verkkosivusto on tehokas, kun se edistää liiketoimintatavoitteiden saavuttamista.</a:t>
            </a:r>
            <a:endParaRPr/>
          </a:p>
          <a:p>
            <a:pPr marL="914400" lvl="1" indent="-381000" algn="l" rtl="0">
              <a:lnSpc>
                <a:spcPct val="90000"/>
              </a:lnSpc>
              <a:spcBef>
                <a:spcPts val="0"/>
              </a:spcBef>
              <a:spcAft>
                <a:spcPts val="0"/>
              </a:spcAft>
              <a:buSzPts val="2400"/>
              <a:buChar char="○"/>
            </a:pPr>
            <a:r>
              <a:rPr lang="fi-FI"/>
              <a:t>päätavoitteena on konversiot (ks. luento 3).</a:t>
            </a:r>
            <a:endParaRPr/>
          </a:p>
          <a:p>
            <a:pPr marL="914400" lvl="1" indent="-381000" algn="l" rtl="0">
              <a:lnSpc>
                <a:spcPct val="90000"/>
              </a:lnSpc>
              <a:spcBef>
                <a:spcPts val="0"/>
              </a:spcBef>
              <a:spcAft>
                <a:spcPts val="0"/>
              </a:spcAft>
              <a:buSzPts val="2400"/>
              <a:buChar char="○"/>
            </a:pPr>
            <a:r>
              <a:rPr lang="fi-FI"/>
              <a:t>positiivinen asiakaskokemus verkkosivustolla on avain onnistuneeseen konversioon.</a:t>
            </a:r>
            <a:endParaRPr/>
          </a:p>
          <a:p>
            <a:pPr marL="457200" lvl="0" indent="-406400" algn="l" rtl="0">
              <a:lnSpc>
                <a:spcPct val="90000"/>
              </a:lnSpc>
              <a:spcBef>
                <a:spcPts val="0"/>
              </a:spcBef>
              <a:spcAft>
                <a:spcPts val="0"/>
              </a:spcAft>
              <a:buSzPts val="2800"/>
              <a:buChar char="●"/>
            </a:pPr>
            <a:r>
              <a:rPr lang="fi-FI"/>
              <a:t>Hyvä verkkosivusto on käyttäjäystävällinen</a:t>
            </a:r>
            <a:endParaRPr/>
          </a:p>
          <a:p>
            <a:pPr marL="914400" lvl="1" indent="-381000" algn="l" rtl="0">
              <a:lnSpc>
                <a:spcPct val="90000"/>
              </a:lnSpc>
              <a:spcBef>
                <a:spcPts val="0"/>
              </a:spcBef>
              <a:spcAft>
                <a:spcPts val="0"/>
              </a:spcAft>
              <a:buSzPts val="2400"/>
              <a:buChar char="○"/>
            </a:pPr>
            <a:r>
              <a:rPr lang="fi-FI"/>
              <a:t>myönteisen asiakaskokemuksen saavuttamiseksi verkkosivuston suunnittelun ja rakenteen on oltava käyttäjäystävällinen. </a:t>
            </a:r>
            <a:endParaRPr/>
          </a:p>
          <a:p>
            <a:pPr marL="914400" lvl="1" indent="-381000" algn="l" rtl="0">
              <a:lnSpc>
                <a:spcPct val="90000"/>
              </a:lnSpc>
              <a:spcBef>
                <a:spcPts val="0"/>
              </a:spcBef>
              <a:spcAft>
                <a:spcPts val="0"/>
              </a:spcAft>
              <a:buSzPts val="2400"/>
              <a:buChar char="○"/>
            </a:pPr>
            <a:r>
              <a:rPr lang="fi-FI"/>
              <a:t>kävijän yleisen käyttökokemuksen verkkosivuston kanssa tulisi olla miellyttävä. </a:t>
            </a:r>
            <a:endParaRPr/>
          </a:p>
          <a:p>
            <a:pPr marL="914400" lvl="1" indent="-381000" algn="l" rtl="0">
              <a:lnSpc>
                <a:spcPct val="90000"/>
              </a:lnSpc>
              <a:spcBef>
                <a:spcPts val="0"/>
              </a:spcBef>
              <a:spcAft>
                <a:spcPts val="0"/>
              </a:spcAft>
              <a:buSzPts val="2400"/>
              <a:buChar char="○"/>
            </a:pPr>
            <a:r>
              <a:rPr lang="fi-FI"/>
              <a:t>UX on avain käyttäjäystävällisyyteen (ks. luento 4).</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1"/>
          <p:cNvSpPr txBox="1">
            <a:spLocks noGrp="1"/>
          </p:cNvSpPr>
          <p:nvPr>
            <p:ph type="body" idx="1"/>
          </p:nvPr>
        </p:nvSpPr>
        <p:spPr>
          <a:xfrm>
            <a:off x="1120777" y="417327"/>
            <a:ext cx="8818800" cy="8865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Luennon aikana (tai kotona) suoritettava tehtävä</a:t>
            </a:r>
            <a:endParaRPr/>
          </a:p>
        </p:txBody>
      </p:sp>
      <p:sp>
        <p:nvSpPr>
          <p:cNvPr id="334" name="Google Shape;334;p31"/>
          <p:cNvSpPr txBox="1">
            <a:spLocks noGrp="1"/>
          </p:cNvSpPr>
          <p:nvPr>
            <p:ph type="body" idx="2"/>
          </p:nvPr>
        </p:nvSpPr>
        <p:spPr>
          <a:xfrm>
            <a:off x="1120777" y="1179730"/>
            <a:ext cx="8818738" cy="4659095"/>
          </a:xfrm>
          <a:prstGeom prst="rect">
            <a:avLst/>
          </a:prstGeom>
          <a:noFill/>
          <a:ln>
            <a:noFill/>
          </a:ln>
        </p:spPr>
        <p:txBody>
          <a:bodyPr spcFirstLastPara="1" wrap="square" lIns="91425" tIns="45700" rIns="91425" bIns="45700" anchor="t" anchorCtr="0">
            <a:noAutofit/>
          </a:bodyPr>
          <a:lstStyle/>
          <a:p>
            <a:pPr marL="514350" lvl="0" indent="-482600" algn="l" rtl="0">
              <a:lnSpc>
                <a:spcPct val="110000"/>
              </a:lnSpc>
              <a:spcBef>
                <a:spcPts val="0"/>
              </a:spcBef>
              <a:spcAft>
                <a:spcPts val="0"/>
              </a:spcAft>
              <a:buClr>
                <a:srgbClr val="ED7D31"/>
              </a:buClr>
              <a:buSzPts val="2140"/>
              <a:buFont typeface="Calibri"/>
              <a:buAutoNum type="arabicPeriod"/>
            </a:pPr>
            <a:r>
              <a:rPr lang="fi-FI" sz="1700"/>
              <a:t>Muodostakaa 3-4 oppilaan ryhmiä</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Etsikää ja analysoikaa 2 erilaista yritysverkkosivustoa</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Keskustelkaa ryhmänne kanssa ja laatikaa PowerPoint-esitys, joka sisältää seuraavat asiat</a:t>
            </a:r>
            <a:endParaRPr sz="1700"/>
          </a:p>
          <a:p>
            <a:pPr marL="685800" lvl="1" indent="-196850" algn="l" rtl="0">
              <a:lnSpc>
                <a:spcPct val="110000"/>
              </a:lnSpc>
              <a:spcBef>
                <a:spcPts val="0"/>
              </a:spcBef>
              <a:spcAft>
                <a:spcPts val="0"/>
              </a:spcAft>
              <a:buClr>
                <a:srgbClr val="ED7D31"/>
              </a:buClr>
              <a:buSzPts val="2800"/>
              <a:buChar char="•"/>
            </a:pPr>
            <a:r>
              <a:rPr lang="fi-FI" sz="1700"/>
              <a:t> Miksi sivusto on hyvä? </a:t>
            </a:r>
            <a:endParaRPr sz="1700"/>
          </a:p>
          <a:p>
            <a:pPr marL="685800" lvl="1" indent="-196850" algn="l" rtl="0">
              <a:lnSpc>
                <a:spcPct val="110000"/>
              </a:lnSpc>
              <a:spcBef>
                <a:spcPts val="0"/>
              </a:spcBef>
              <a:spcAft>
                <a:spcPts val="0"/>
              </a:spcAft>
              <a:buClr>
                <a:srgbClr val="ED7D31"/>
              </a:buClr>
              <a:buSzPts val="2800"/>
              <a:buChar char="•"/>
            </a:pPr>
            <a:r>
              <a:rPr lang="fi-FI" sz="1700"/>
              <a:t> Miksi sivusto on huono? </a:t>
            </a:r>
            <a:endParaRPr sz="1700"/>
          </a:p>
          <a:p>
            <a:pPr marL="685800" lvl="1" indent="-196850" algn="l" rtl="0">
              <a:lnSpc>
                <a:spcPct val="110000"/>
              </a:lnSpc>
              <a:spcBef>
                <a:spcPts val="0"/>
              </a:spcBef>
              <a:spcAft>
                <a:spcPts val="0"/>
              </a:spcAft>
              <a:buClr>
                <a:srgbClr val="ED7D31"/>
              </a:buClr>
              <a:buSzPts val="2800"/>
              <a:buChar char="•"/>
            </a:pPr>
            <a:r>
              <a:rPr lang="fi-FI" sz="1700"/>
              <a:t> Miten päädyitte tähän johtopäätökseen?</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Esitelkää tuotokset luokassa.</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Käyttäkää 30 minuuttia analyysiin, 10 minuuttia esitykseen (5 min esitys +  5 min keskustelua).</a:t>
            </a:r>
            <a:endParaRPr sz="17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467f7231bf_0_44"/>
          <p:cNvSpPr txBox="1">
            <a:spLocks noGrp="1"/>
          </p:cNvSpPr>
          <p:nvPr>
            <p:ph type="ctrTitle" idx="4294967295"/>
          </p:nvPr>
        </p:nvSpPr>
        <p:spPr>
          <a:xfrm>
            <a:off x="1524000" y="2814488"/>
            <a:ext cx="9144000" cy="633300"/>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51515"/>
              <a:buFont typeface="Calibri"/>
              <a:buNone/>
            </a:pPr>
            <a:r>
              <a:rPr lang="fi-FI" sz="4400" b="1" i="0" u="none" strike="noStrike" cap="none">
                <a:solidFill>
                  <a:srgbClr val="161249"/>
                </a:solidFill>
                <a:latin typeface="Arial"/>
                <a:ea typeface="Arial"/>
                <a:cs typeface="Arial"/>
                <a:sym typeface="Arial"/>
              </a:rPr>
              <a:t>Miten </a:t>
            </a:r>
            <a:r>
              <a:rPr lang="fi-FI"/>
              <a:t>pystyttää </a:t>
            </a:r>
            <a:r>
              <a:rPr lang="fi-FI" sz="4400" b="1" i="0" u="none" strike="noStrike" cap="none">
                <a:solidFill>
                  <a:srgbClr val="161249"/>
                </a:solidFill>
                <a:latin typeface="Arial"/>
                <a:ea typeface="Arial"/>
                <a:cs typeface="Arial"/>
                <a:sym typeface="Arial"/>
              </a:rPr>
              <a:t>verkkosivusto?</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g2179d13a553_0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Tarvitset</a:t>
            </a:r>
            <a:endParaRPr/>
          </a:p>
        </p:txBody>
      </p:sp>
      <p:sp>
        <p:nvSpPr>
          <p:cNvPr id="345" name="Google Shape;345;g2179d13a553_0_0"/>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normAutofit/>
          </a:bodyPr>
          <a:lstStyle/>
          <a:p>
            <a:pPr marL="228600" lvl="0" indent="-228600" algn="l" rtl="0">
              <a:lnSpc>
                <a:spcPct val="150000"/>
              </a:lnSpc>
              <a:spcBef>
                <a:spcPts val="0"/>
              </a:spcBef>
              <a:spcAft>
                <a:spcPts val="0"/>
              </a:spcAft>
              <a:buClr>
                <a:srgbClr val="ED7D31"/>
              </a:buClr>
              <a:buSzPts val="4200"/>
              <a:buChar char="•"/>
            </a:pPr>
            <a:r>
              <a:rPr lang="fi-FI"/>
              <a:t> Verkkotunnuksen</a:t>
            </a:r>
            <a:endParaRPr/>
          </a:p>
          <a:p>
            <a:pPr marL="228600" lvl="0" indent="-228600" algn="l" rtl="0">
              <a:lnSpc>
                <a:spcPct val="150000"/>
              </a:lnSpc>
              <a:spcBef>
                <a:spcPts val="1000"/>
              </a:spcBef>
              <a:spcAft>
                <a:spcPts val="0"/>
              </a:spcAft>
              <a:buClr>
                <a:srgbClr val="ED7D31"/>
              </a:buClr>
              <a:buSzPts val="4200"/>
              <a:buChar char="•"/>
            </a:pPr>
            <a:r>
              <a:rPr lang="fi-FI"/>
              <a:t> Verkkosivuston ylläpidon ja palvelintilan (web-hosting)</a:t>
            </a:r>
            <a:endParaRPr/>
          </a:p>
          <a:p>
            <a:pPr marL="228600" lvl="0" indent="-228600" algn="l" rtl="0">
              <a:lnSpc>
                <a:spcPct val="150000"/>
              </a:lnSpc>
              <a:spcBef>
                <a:spcPts val="1000"/>
              </a:spcBef>
              <a:spcAft>
                <a:spcPts val="0"/>
              </a:spcAft>
              <a:buClr>
                <a:srgbClr val="ED7D31"/>
              </a:buClr>
              <a:buSzPts val="4200"/>
              <a:buChar char="•"/>
            </a:pPr>
            <a:r>
              <a:rPr lang="fi-FI"/>
              <a:t> Verkkokehitysalustan (julkaisujärjestelmän)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g2467f7231bf_0_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Miten pystyttää verkkosivusto?</a:t>
            </a:r>
            <a:endParaRPr/>
          </a:p>
        </p:txBody>
      </p:sp>
      <p:sp>
        <p:nvSpPr>
          <p:cNvPr id="352" name="Google Shape;352;g2467f7231bf_0_1"/>
          <p:cNvSpPr txBox="1">
            <a:spLocks noGrp="1"/>
          </p:cNvSpPr>
          <p:nvPr>
            <p:ph type="body" idx="1"/>
          </p:nvPr>
        </p:nvSpPr>
        <p:spPr>
          <a:xfrm>
            <a:off x="838200" y="1825623"/>
            <a:ext cx="10515600" cy="44433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1000"/>
              </a:spcBef>
              <a:spcAft>
                <a:spcPts val="0"/>
              </a:spcAft>
              <a:buClr>
                <a:schemeClr val="dk1"/>
              </a:buClr>
              <a:buSzPts val="1100"/>
              <a:buFont typeface="Arial"/>
              <a:buNone/>
            </a:pPr>
            <a:r>
              <a:rPr lang="fi-FI" sz="2000" b="1"/>
              <a:t>Vaihe 1: Valitse ja osta verkkotunnuksesi</a:t>
            </a:r>
            <a:endParaRPr sz="2000" b="1"/>
          </a:p>
          <a:p>
            <a:pPr marL="457200" lvl="0" indent="-355600" algn="l" rtl="0">
              <a:lnSpc>
                <a:spcPct val="90000"/>
              </a:lnSpc>
              <a:spcBef>
                <a:spcPts val="1000"/>
              </a:spcBef>
              <a:spcAft>
                <a:spcPts val="0"/>
              </a:spcAft>
              <a:buClr>
                <a:schemeClr val="accent2"/>
              </a:buClr>
              <a:buSzPts val="2000"/>
              <a:buChar char="●"/>
            </a:pPr>
            <a:r>
              <a:rPr lang="fi-FI" sz="2000"/>
              <a:t>"Verkkotunnus" tai "verkkosivuston osoite" on se, mitä vierailija kirjoittaa selaimeensa päästäkseen verkkosivustollesi.</a:t>
            </a:r>
            <a:endParaRPr sz="2000"/>
          </a:p>
          <a:p>
            <a:pPr marL="457200" lvl="0" indent="0" algn="l" rtl="0">
              <a:lnSpc>
                <a:spcPct val="90000"/>
              </a:lnSpc>
              <a:spcBef>
                <a:spcPts val="1000"/>
              </a:spcBef>
              <a:spcAft>
                <a:spcPts val="0"/>
              </a:spcAft>
              <a:buSzPts val="2800"/>
              <a:buNone/>
            </a:pPr>
            <a:endParaRPr sz="2000"/>
          </a:p>
          <a:p>
            <a:pPr marL="0" lvl="0" indent="0" algn="l" rtl="0">
              <a:lnSpc>
                <a:spcPct val="90000"/>
              </a:lnSpc>
              <a:spcBef>
                <a:spcPts val="1000"/>
              </a:spcBef>
              <a:spcAft>
                <a:spcPts val="0"/>
              </a:spcAft>
              <a:buClr>
                <a:schemeClr val="dk1"/>
              </a:buClr>
              <a:buSzPts val="1100"/>
              <a:buFont typeface="Arial"/>
              <a:buNone/>
            </a:pPr>
            <a:r>
              <a:rPr lang="fi-FI" sz="2000" b="1"/>
              <a:t>Vaihe 2: Valitse verkkosivuston julkaisujärjestelmä (CMS).</a:t>
            </a:r>
            <a:endParaRPr sz="2000" b="1"/>
          </a:p>
          <a:p>
            <a:pPr marL="457200" lvl="0" indent="-355600" algn="l" rtl="0">
              <a:lnSpc>
                <a:spcPct val="90000"/>
              </a:lnSpc>
              <a:spcBef>
                <a:spcPts val="1000"/>
              </a:spcBef>
              <a:spcAft>
                <a:spcPts val="0"/>
              </a:spcAft>
              <a:buClr>
                <a:schemeClr val="accent2"/>
              </a:buClr>
              <a:buSzPts val="2000"/>
              <a:buChar char="●"/>
            </a:pPr>
            <a:r>
              <a:rPr lang="fi-FI" sz="2000"/>
              <a:t>WordPress, Wix jne.</a:t>
            </a:r>
            <a:endParaRPr sz="2000"/>
          </a:p>
          <a:p>
            <a:pPr marL="457200" lvl="0" indent="0" algn="l" rtl="0">
              <a:lnSpc>
                <a:spcPct val="90000"/>
              </a:lnSpc>
              <a:spcBef>
                <a:spcPts val="1000"/>
              </a:spcBef>
              <a:spcAft>
                <a:spcPts val="0"/>
              </a:spcAft>
              <a:buSzPts val="2800"/>
              <a:buNone/>
            </a:pPr>
            <a:endParaRPr sz="2000"/>
          </a:p>
          <a:p>
            <a:pPr marL="0" lvl="0" indent="0" algn="l" rtl="0">
              <a:lnSpc>
                <a:spcPct val="90000"/>
              </a:lnSpc>
              <a:spcBef>
                <a:spcPts val="1000"/>
              </a:spcBef>
              <a:spcAft>
                <a:spcPts val="0"/>
              </a:spcAft>
              <a:buClr>
                <a:schemeClr val="dk1"/>
              </a:buClr>
              <a:buSzPts val="1100"/>
              <a:buFont typeface="Arial"/>
              <a:buNone/>
            </a:pPr>
            <a:r>
              <a:rPr lang="fi-FI" sz="2000" b="1"/>
              <a:t>Vaihe 3: Suorita avainsanatutkimus</a:t>
            </a:r>
            <a:endParaRPr sz="2000" b="1"/>
          </a:p>
          <a:p>
            <a:pPr marL="457200" lvl="0" indent="-355600" algn="l" rtl="0">
              <a:lnSpc>
                <a:spcPct val="90000"/>
              </a:lnSpc>
              <a:spcBef>
                <a:spcPts val="1000"/>
              </a:spcBef>
              <a:spcAft>
                <a:spcPts val="0"/>
              </a:spcAft>
              <a:buClr>
                <a:schemeClr val="accent2"/>
              </a:buClr>
              <a:buSzPts val="2000"/>
              <a:buChar char="●"/>
            </a:pPr>
            <a:r>
              <a:rPr lang="fi-FI" sz="2000"/>
              <a:t>Mitkä ovat yrityksesi kannalta tärkeimmät avainsanat? Miten haluat, että sinut löydetään Googlesta?</a:t>
            </a:r>
            <a:endParaRPr sz="2000"/>
          </a:p>
          <a:p>
            <a:pPr marL="457200" lvl="0" indent="-355600" algn="l" rtl="0">
              <a:lnSpc>
                <a:spcPct val="90000"/>
              </a:lnSpc>
              <a:spcBef>
                <a:spcPts val="0"/>
              </a:spcBef>
              <a:spcAft>
                <a:spcPts val="0"/>
              </a:spcAft>
              <a:buClr>
                <a:schemeClr val="accent2"/>
              </a:buClr>
              <a:buSzPts val="2000"/>
              <a:buChar char="●"/>
            </a:pPr>
            <a:r>
              <a:rPr lang="fi-FI" sz="2000"/>
              <a:t>Hyödynnä </a:t>
            </a:r>
            <a:r>
              <a:rPr lang="fi-FI" sz="2000" u="sng">
                <a:solidFill>
                  <a:schemeClr val="hlink"/>
                </a:solidFill>
                <a:hlinkClick r:id="rId3"/>
              </a:rPr>
              <a:t>Google Keyword Planner</a:t>
            </a:r>
            <a:r>
              <a:rPr lang="fi-FI" sz="2000"/>
              <a:t>ia</a:t>
            </a:r>
            <a:endParaRPr sz="2000"/>
          </a:p>
          <a:p>
            <a:pPr marL="0" lvl="0" indent="0" algn="l" rtl="0">
              <a:lnSpc>
                <a:spcPct val="90000"/>
              </a:lnSpc>
              <a:spcBef>
                <a:spcPts val="1000"/>
              </a:spcBef>
              <a:spcAft>
                <a:spcPts val="0"/>
              </a:spcAft>
              <a:buSzPts val="2800"/>
              <a:buNone/>
            </a:pPr>
            <a:endParaRPr sz="20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g2467f7231bf_0_1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Miten pystyttää verkkosivusto?</a:t>
            </a:r>
            <a:endParaRPr/>
          </a:p>
        </p:txBody>
      </p:sp>
      <p:sp>
        <p:nvSpPr>
          <p:cNvPr id="359" name="Google Shape;359;g2467f7231bf_0_10"/>
          <p:cNvSpPr txBox="1">
            <a:spLocks noGrp="1"/>
          </p:cNvSpPr>
          <p:nvPr>
            <p:ph type="body" idx="1"/>
          </p:nvPr>
        </p:nvSpPr>
        <p:spPr>
          <a:xfrm>
            <a:off x="838200" y="1825623"/>
            <a:ext cx="10515600" cy="40788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1000"/>
              </a:spcBef>
              <a:spcAft>
                <a:spcPts val="0"/>
              </a:spcAft>
              <a:buClr>
                <a:schemeClr val="dk1"/>
              </a:buClr>
              <a:buSzPts val="1100"/>
              <a:buFont typeface="Arial"/>
              <a:buNone/>
            </a:pPr>
            <a:r>
              <a:rPr lang="fi-FI" sz="2000" b="1"/>
              <a:t>Vaihe 4: Suunnittele ulkoasu ja navigointi</a:t>
            </a:r>
            <a:endParaRPr sz="2000" b="1"/>
          </a:p>
          <a:p>
            <a:pPr marL="457200" lvl="0" indent="-355600" algn="l" rtl="0">
              <a:lnSpc>
                <a:spcPct val="90000"/>
              </a:lnSpc>
              <a:spcBef>
                <a:spcPts val="1000"/>
              </a:spcBef>
              <a:spcAft>
                <a:spcPts val="0"/>
              </a:spcAft>
              <a:buClr>
                <a:schemeClr val="accent2"/>
              </a:buClr>
              <a:buSzPts val="2000"/>
              <a:buChar char="●"/>
            </a:pPr>
            <a:r>
              <a:rPr lang="fi-FI" sz="2000"/>
              <a:t>Kenelle suunnittelet sivustoa? Keitä ovat asiakkaitasi?</a:t>
            </a:r>
            <a:endParaRPr sz="2000"/>
          </a:p>
          <a:p>
            <a:pPr marL="457200" lvl="0" indent="-355600" algn="l" rtl="0">
              <a:lnSpc>
                <a:spcPct val="90000"/>
              </a:lnSpc>
              <a:spcBef>
                <a:spcPts val="0"/>
              </a:spcBef>
              <a:spcAft>
                <a:spcPts val="0"/>
              </a:spcAft>
              <a:buClr>
                <a:schemeClr val="accent2"/>
              </a:buClr>
              <a:buSzPts val="2000"/>
              <a:buChar char="●"/>
            </a:pPr>
            <a:r>
              <a:rPr lang="fi-FI" sz="2000"/>
              <a:t>Brändin värit, logo, fontit, valokuvat, videot... </a:t>
            </a:r>
            <a:endParaRPr sz="2000"/>
          </a:p>
          <a:p>
            <a:pPr marL="457200" lvl="0" indent="-355600" algn="l" rtl="0">
              <a:lnSpc>
                <a:spcPct val="90000"/>
              </a:lnSpc>
              <a:spcBef>
                <a:spcPts val="0"/>
              </a:spcBef>
              <a:spcAft>
                <a:spcPts val="0"/>
              </a:spcAft>
              <a:buClr>
                <a:schemeClr val="accent2"/>
              </a:buClr>
              <a:buSzPts val="2000"/>
              <a:buChar char="●"/>
            </a:pPr>
            <a:r>
              <a:rPr lang="fi-FI" sz="2000"/>
              <a:t>Selkeä navigointi auttaa käyttäjää löytämään etsimänsä.</a:t>
            </a:r>
            <a:endParaRPr sz="2000"/>
          </a:p>
          <a:p>
            <a:pPr marL="457200" lvl="0" indent="-355600" algn="l" rtl="0">
              <a:lnSpc>
                <a:spcPct val="90000"/>
              </a:lnSpc>
              <a:spcBef>
                <a:spcPts val="0"/>
              </a:spcBef>
              <a:spcAft>
                <a:spcPts val="0"/>
              </a:spcAft>
              <a:buClr>
                <a:schemeClr val="accent2"/>
              </a:buClr>
              <a:buSzPts val="2000"/>
              <a:buChar char="●"/>
            </a:pPr>
            <a:r>
              <a:rPr lang="fi-FI" sz="2000"/>
              <a:t>Mitkä ovat tärkeimmät avainsanat, tuotteet tai palvelut?</a:t>
            </a:r>
            <a:endParaRPr sz="2000"/>
          </a:p>
          <a:p>
            <a:pPr marL="457200" lvl="0" indent="-355600" algn="l" rtl="0">
              <a:lnSpc>
                <a:spcPct val="90000"/>
              </a:lnSpc>
              <a:spcBef>
                <a:spcPts val="0"/>
              </a:spcBef>
              <a:spcAft>
                <a:spcPts val="0"/>
              </a:spcAft>
              <a:buClr>
                <a:schemeClr val="accent2"/>
              </a:buClr>
              <a:buSzPts val="2000"/>
              <a:buChar char="●"/>
            </a:pPr>
            <a:r>
              <a:rPr lang="fi-FI" sz="2000"/>
              <a:t>Rakenne: sivut, alasivut, blogi?</a:t>
            </a:r>
            <a:endParaRPr sz="2000"/>
          </a:p>
          <a:p>
            <a:pPr marL="457200" lvl="0" indent="-355600" algn="l" rtl="0">
              <a:lnSpc>
                <a:spcPct val="90000"/>
              </a:lnSpc>
              <a:spcBef>
                <a:spcPts val="0"/>
              </a:spcBef>
              <a:spcAft>
                <a:spcPts val="0"/>
              </a:spcAft>
              <a:buClr>
                <a:schemeClr val="accent2"/>
              </a:buClr>
              <a:buSzPts val="2000"/>
              <a:buChar char="●"/>
            </a:pPr>
            <a:r>
              <a:rPr lang="fi-FI" sz="2000"/>
              <a:t>Mikä on verkkosivuston tarkoitus? Mikä on konversio?</a:t>
            </a:r>
            <a:endParaRPr sz="2000"/>
          </a:p>
          <a:p>
            <a:pPr marL="457200" lvl="0" indent="-355600" algn="l" rtl="0">
              <a:lnSpc>
                <a:spcPct val="90000"/>
              </a:lnSpc>
              <a:spcBef>
                <a:spcPts val="0"/>
              </a:spcBef>
              <a:spcAft>
                <a:spcPts val="0"/>
              </a:spcAft>
              <a:buClr>
                <a:schemeClr val="accent2"/>
              </a:buClr>
              <a:buSzPts val="2000"/>
              <a:buChar char="●"/>
            </a:pPr>
            <a:r>
              <a:rPr lang="fi-FI" sz="2000"/>
              <a:t>Rakenna “Pienin elinkelpoinen tuote” (Minimum Viable Product, MVP): MVP: MVP-versio voi olla sellainen, josta puuttuu ei-kriittisiä osia sivustosta, jotta sivusto saataisiin käyttöön nopeammin.</a:t>
            </a:r>
            <a:endParaRPr sz="2000"/>
          </a:p>
          <a:p>
            <a:pPr marL="457200" lvl="0" indent="-355600" algn="l" rtl="0">
              <a:lnSpc>
                <a:spcPct val="90000"/>
              </a:lnSpc>
              <a:spcBef>
                <a:spcPts val="0"/>
              </a:spcBef>
              <a:spcAft>
                <a:spcPts val="0"/>
              </a:spcAft>
              <a:buClr>
                <a:schemeClr val="accent2"/>
              </a:buClr>
              <a:buSzPts val="2000"/>
              <a:buChar char="●"/>
            </a:pPr>
            <a:r>
              <a:rPr lang="fi-FI" sz="2000"/>
              <a:t>Muista: Vähemmän on enemmän!</a:t>
            </a:r>
            <a:endParaRPr sz="2000"/>
          </a:p>
          <a:p>
            <a:pPr marL="0" lvl="0" indent="0" algn="l" rtl="0">
              <a:lnSpc>
                <a:spcPct val="90000"/>
              </a:lnSpc>
              <a:spcBef>
                <a:spcPts val="1000"/>
              </a:spcBef>
              <a:spcAft>
                <a:spcPts val="0"/>
              </a:spcAft>
              <a:buClr>
                <a:schemeClr val="dk1"/>
              </a:buClr>
              <a:buSzPts val="1100"/>
              <a:buFont typeface="Arial"/>
              <a:buNone/>
            </a:pPr>
            <a:endParaRPr sz="2000" b="1"/>
          </a:p>
          <a:p>
            <a:pPr marL="0" lvl="0" indent="0" algn="l" rtl="0">
              <a:lnSpc>
                <a:spcPct val="90000"/>
              </a:lnSpc>
              <a:spcBef>
                <a:spcPts val="1000"/>
              </a:spcBef>
              <a:spcAft>
                <a:spcPts val="0"/>
              </a:spcAft>
              <a:buSzPts val="2800"/>
              <a:buNone/>
            </a:pPr>
            <a:endParaRPr sz="2000"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g2467f7231bf_0_2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Miten pystyttää verkkosivusto?</a:t>
            </a:r>
            <a:endParaRPr/>
          </a:p>
        </p:txBody>
      </p:sp>
      <p:sp>
        <p:nvSpPr>
          <p:cNvPr id="366" name="Google Shape;366;g2467f7231bf_0_23"/>
          <p:cNvSpPr txBox="1">
            <a:spLocks noGrp="1"/>
          </p:cNvSpPr>
          <p:nvPr>
            <p:ph type="body" idx="1"/>
          </p:nvPr>
        </p:nvSpPr>
        <p:spPr>
          <a:xfrm>
            <a:off x="838200" y="1825623"/>
            <a:ext cx="10515600" cy="44844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1000"/>
              </a:spcBef>
              <a:spcAft>
                <a:spcPts val="0"/>
              </a:spcAft>
              <a:buClr>
                <a:schemeClr val="dk1"/>
              </a:buClr>
              <a:buSzPts val="1100"/>
              <a:buFont typeface="Arial"/>
              <a:buNone/>
            </a:pPr>
            <a:r>
              <a:rPr lang="fi-FI" sz="2000" b="1"/>
              <a:t>Vaihe 5: Valitse ja muokkaa brändiäsi edustava suunnittelumalli.</a:t>
            </a:r>
            <a:endParaRPr sz="2000" b="1"/>
          </a:p>
          <a:p>
            <a:pPr marL="457200" lvl="0" indent="-355600" algn="l" rtl="0">
              <a:lnSpc>
                <a:spcPct val="90000"/>
              </a:lnSpc>
              <a:spcBef>
                <a:spcPts val="1000"/>
              </a:spcBef>
              <a:spcAft>
                <a:spcPts val="0"/>
              </a:spcAft>
              <a:buClr>
                <a:schemeClr val="accent2"/>
              </a:buClr>
              <a:buSzPts val="2000"/>
              <a:buChar char="●"/>
            </a:pPr>
            <a:r>
              <a:rPr lang="fi-FI" sz="2000"/>
              <a:t>navigointipalkki (valikko)</a:t>
            </a:r>
            <a:endParaRPr sz="2000"/>
          </a:p>
          <a:p>
            <a:pPr marL="457200" lvl="0" indent="-355600" algn="l" rtl="0">
              <a:lnSpc>
                <a:spcPct val="90000"/>
              </a:lnSpc>
              <a:spcBef>
                <a:spcPts val="0"/>
              </a:spcBef>
              <a:spcAft>
                <a:spcPts val="0"/>
              </a:spcAft>
              <a:buClr>
                <a:schemeClr val="accent2"/>
              </a:buClr>
              <a:buSzPts val="2000"/>
              <a:buChar char="●"/>
            </a:pPr>
            <a:r>
              <a:rPr lang="fi-FI" sz="2000"/>
              <a:t>suunnittelu (tarvitaanko erityistä CSS-koodiosaamista?)</a:t>
            </a:r>
            <a:endParaRPr sz="2000"/>
          </a:p>
          <a:p>
            <a:pPr marL="457200" lvl="0" indent="-355600" algn="l" rtl="0">
              <a:lnSpc>
                <a:spcPct val="90000"/>
              </a:lnSpc>
              <a:spcBef>
                <a:spcPts val="0"/>
              </a:spcBef>
              <a:spcAft>
                <a:spcPts val="0"/>
              </a:spcAft>
              <a:buClr>
                <a:schemeClr val="accent2"/>
              </a:buClr>
              <a:buSzPts val="2000"/>
              <a:buChar char="●"/>
            </a:pPr>
            <a:r>
              <a:rPr lang="fi-FI" sz="2000"/>
              <a:t>toiminnallisuudet ja ominaisuudet (lisäosat, sovellukset, skeema-rakenteiset tiedot (schema structured data), yhteydenottolomakkeet, hakkeroinnin torjunta, välimuistitallennus, uutiskirjeen opt-in-lomakkeet ja tilausten hallinta, SEO-ohjelmistot, varmuuskopiointiohjelmat, XML-sivukartta...)</a:t>
            </a:r>
            <a:endParaRPr sz="2000"/>
          </a:p>
          <a:p>
            <a:pPr marL="457200" lvl="0" indent="0" algn="l" rtl="0">
              <a:lnSpc>
                <a:spcPct val="90000"/>
              </a:lnSpc>
              <a:spcBef>
                <a:spcPts val="1000"/>
              </a:spcBef>
              <a:spcAft>
                <a:spcPts val="0"/>
              </a:spcAft>
              <a:buSzPts val="2800"/>
              <a:buNone/>
            </a:pPr>
            <a:r>
              <a:rPr lang="fi-FI" sz="2000"/>
              <a:t>→ Apua web-kehittäjältä?</a:t>
            </a:r>
            <a:endParaRPr sz="2000" b="1"/>
          </a:p>
          <a:p>
            <a:pPr marL="0" lvl="0" indent="0" algn="l" rtl="0">
              <a:lnSpc>
                <a:spcPct val="90000"/>
              </a:lnSpc>
              <a:spcBef>
                <a:spcPts val="1000"/>
              </a:spcBef>
              <a:spcAft>
                <a:spcPts val="0"/>
              </a:spcAft>
              <a:buClr>
                <a:schemeClr val="dk1"/>
              </a:buClr>
              <a:buSzPts val="1100"/>
              <a:buFont typeface="Arial"/>
              <a:buNone/>
            </a:pPr>
            <a:r>
              <a:rPr lang="fi-FI" sz="2000" b="1"/>
              <a:t>Vaihe 6: Selvitä, mistä liikenne tulee? </a:t>
            </a:r>
            <a:endParaRPr sz="2000" b="1"/>
          </a:p>
          <a:p>
            <a:pPr marL="457200" lvl="0" indent="-355600" algn="l" rtl="0">
              <a:lnSpc>
                <a:spcPct val="90000"/>
              </a:lnSpc>
              <a:spcBef>
                <a:spcPts val="1000"/>
              </a:spcBef>
              <a:spcAft>
                <a:spcPts val="0"/>
              </a:spcAft>
              <a:buClr>
                <a:schemeClr val="accent2"/>
              </a:buClr>
              <a:buSzPts val="2000"/>
              <a:buChar char="●"/>
            </a:pPr>
            <a:r>
              <a:rPr lang="fi-FI" sz="2000"/>
              <a:t>Sosiaalisen median kanavat</a:t>
            </a:r>
            <a:endParaRPr sz="2000"/>
          </a:p>
          <a:p>
            <a:pPr marL="457200" lvl="0" indent="-355600" algn="l" rtl="0">
              <a:lnSpc>
                <a:spcPct val="90000"/>
              </a:lnSpc>
              <a:spcBef>
                <a:spcPts val="0"/>
              </a:spcBef>
              <a:spcAft>
                <a:spcPts val="0"/>
              </a:spcAft>
              <a:buClr>
                <a:schemeClr val="accent2"/>
              </a:buClr>
              <a:buSzPts val="2000"/>
              <a:buChar char="●"/>
            </a:pPr>
            <a:r>
              <a:rPr lang="fi-FI" sz="2000"/>
              <a:t>Blogi</a:t>
            </a:r>
            <a:endParaRPr sz="2000"/>
          </a:p>
          <a:p>
            <a:pPr marL="457200" lvl="0" indent="-355600" algn="l" rtl="0">
              <a:lnSpc>
                <a:spcPct val="90000"/>
              </a:lnSpc>
              <a:spcBef>
                <a:spcPts val="0"/>
              </a:spcBef>
              <a:spcAft>
                <a:spcPts val="0"/>
              </a:spcAft>
              <a:buClr>
                <a:schemeClr val="accent2"/>
              </a:buClr>
              <a:buSzPts val="2000"/>
              <a:buChar char="●"/>
            </a:pPr>
            <a:r>
              <a:rPr lang="fi-FI" sz="2000"/>
              <a:t>Backlinkit muilta sivustoilta</a:t>
            </a:r>
            <a:endParaRPr sz="2000"/>
          </a:p>
          <a:p>
            <a:pPr marL="457200" lvl="0" indent="-355600" algn="l" rtl="0">
              <a:lnSpc>
                <a:spcPct val="90000"/>
              </a:lnSpc>
              <a:spcBef>
                <a:spcPts val="0"/>
              </a:spcBef>
              <a:spcAft>
                <a:spcPts val="0"/>
              </a:spcAft>
              <a:buClr>
                <a:schemeClr val="accent2"/>
              </a:buClr>
              <a:buSzPts val="2000"/>
              <a:buChar char="●"/>
            </a:pPr>
            <a:r>
              <a:rPr lang="fi-FI" sz="2000"/>
              <a:t>Sähköpostimarkkinointi</a:t>
            </a:r>
            <a:endParaRPr sz="2000"/>
          </a:p>
          <a:p>
            <a:pPr marL="457200" lvl="0" indent="-355600" algn="l" rtl="0">
              <a:lnSpc>
                <a:spcPct val="90000"/>
              </a:lnSpc>
              <a:spcBef>
                <a:spcPts val="0"/>
              </a:spcBef>
              <a:spcAft>
                <a:spcPts val="0"/>
              </a:spcAft>
              <a:buClr>
                <a:schemeClr val="accent2"/>
              </a:buClr>
              <a:buSzPts val="2000"/>
              <a:buChar char="●"/>
            </a:pPr>
            <a:r>
              <a:rPr lang="fi-FI" sz="2000"/>
              <a:t>Sisältömarkkinointistrategia</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g2467f7231bf_0_3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Miten pystyttää verkkosivusto?</a:t>
            </a:r>
            <a:endParaRPr/>
          </a:p>
        </p:txBody>
      </p:sp>
      <p:sp>
        <p:nvSpPr>
          <p:cNvPr id="373" name="Google Shape;373;g2467f7231bf_0_31"/>
          <p:cNvSpPr txBox="1">
            <a:spLocks noGrp="1"/>
          </p:cNvSpPr>
          <p:nvPr>
            <p:ph type="body" idx="1"/>
          </p:nvPr>
        </p:nvSpPr>
        <p:spPr>
          <a:xfrm>
            <a:off x="838200" y="1825623"/>
            <a:ext cx="10515600" cy="35247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1000"/>
              </a:spcBef>
              <a:spcAft>
                <a:spcPts val="0"/>
              </a:spcAft>
              <a:buSzPts val="2800"/>
              <a:buNone/>
            </a:pPr>
            <a:r>
              <a:rPr lang="fi-FI" sz="2000" b="1"/>
              <a:t>Vaihe 7: Julkaisu</a:t>
            </a:r>
            <a:endParaRPr sz="2000" b="1"/>
          </a:p>
          <a:p>
            <a:pPr marL="457200" lvl="0" indent="-355600" algn="l" rtl="0">
              <a:lnSpc>
                <a:spcPct val="90000"/>
              </a:lnSpc>
              <a:spcBef>
                <a:spcPts val="1000"/>
              </a:spcBef>
              <a:spcAft>
                <a:spcPts val="0"/>
              </a:spcAft>
              <a:buClr>
                <a:schemeClr val="accent2"/>
              </a:buClr>
              <a:buSzPts val="2000"/>
              <a:buChar char="●"/>
            </a:pPr>
            <a:r>
              <a:rPr lang="fi-FI" sz="2000"/>
              <a:t>Vanhan sivuston crawling ja varmuuskopiointi</a:t>
            </a:r>
            <a:endParaRPr sz="2000"/>
          </a:p>
          <a:p>
            <a:pPr marL="457200" lvl="0" indent="-355600" algn="l" rtl="0">
              <a:lnSpc>
                <a:spcPct val="90000"/>
              </a:lnSpc>
              <a:spcBef>
                <a:spcPts val="0"/>
              </a:spcBef>
              <a:spcAft>
                <a:spcPts val="0"/>
              </a:spcAft>
              <a:buClr>
                <a:schemeClr val="accent2"/>
              </a:buClr>
              <a:buSzPts val="2000"/>
              <a:buChar char="●"/>
            </a:pPr>
            <a:r>
              <a:rPr lang="fi-FI" sz="2000"/>
              <a:t>Sivuston julkaiseminen</a:t>
            </a:r>
            <a:endParaRPr sz="2000"/>
          </a:p>
          <a:p>
            <a:pPr marL="457200" lvl="0" indent="-355600" algn="l" rtl="0">
              <a:lnSpc>
                <a:spcPct val="90000"/>
              </a:lnSpc>
              <a:spcBef>
                <a:spcPts val="0"/>
              </a:spcBef>
              <a:spcAft>
                <a:spcPts val="0"/>
              </a:spcAft>
              <a:buClr>
                <a:schemeClr val="accent2"/>
              </a:buClr>
              <a:buSzPts val="2000"/>
              <a:buChar char="●"/>
            </a:pPr>
            <a:r>
              <a:rPr lang="fi-FI" sz="2000"/>
              <a:t>Julkaisun jälkeinen diagnostiikka: rikkinäiset linkit, uudelleenohjaukset, puuttuvat resurssit jne. (esim. Screaming Frogin hyödyntäminen).</a:t>
            </a:r>
            <a:endParaRPr sz="2000"/>
          </a:p>
          <a:p>
            <a:pPr marL="457200" lvl="0" indent="-355600" algn="l" rtl="0">
              <a:lnSpc>
                <a:spcPct val="90000"/>
              </a:lnSpc>
              <a:spcBef>
                <a:spcPts val="0"/>
              </a:spcBef>
              <a:spcAft>
                <a:spcPts val="0"/>
              </a:spcAft>
              <a:buClr>
                <a:schemeClr val="accent2"/>
              </a:buClr>
              <a:buSzPts val="2000"/>
              <a:buChar char="●"/>
            </a:pPr>
            <a:r>
              <a:rPr lang="fi-FI" sz="2000"/>
              <a:t>Lisää sivustosi Google Search Consoleen indeksoitavaksi.</a:t>
            </a:r>
            <a:endParaRPr sz="2000"/>
          </a:p>
          <a:p>
            <a:pPr marL="457200" lvl="0" indent="-355600" algn="l" rtl="0">
              <a:lnSpc>
                <a:spcPct val="90000"/>
              </a:lnSpc>
              <a:spcBef>
                <a:spcPts val="0"/>
              </a:spcBef>
              <a:spcAft>
                <a:spcPts val="0"/>
              </a:spcAft>
              <a:buClr>
                <a:schemeClr val="accent2"/>
              </a:buClr>
              <a:buSzPts val="2000"/>
              <a:buChar char="●"/>
            </a:pPr>
            <a:r>
              <a:rPr lang="fi-FI" sz="2000"/>
              <a:t>Juhli lanseeraustasi sosiaalisessa mediassa ja muissa markkinointikanavissa!</a:t>
            </a:r>
            <a:endParaRPr sz="2000"/>
          </a:p>
          <a:p>
            <a:pPr marL="0" lvl="0" indent="0" algn="l" rtl="0">
              <a:lnSpc>
                <a:spcPct val="90000"/>
              </a:lnSpc>
              <a:spcBef>
                <a:spcPts val="1000"/>
              </a:spcBef>
              <a:spcAft>
                <a:spcPts val="0"/>
              </a:spcAft>
              <a:buSzPts val="2800"/>
              <a:buNone/>
            </a:pPr>
            <a:r>
              <a:rPr lang="fi-FI" sz="2000" b="1"/>
              <a:t>Vaihe 8: Miten menestystä mitataan?</a:t>
            </a:r>
            <a:endParaRPr sz="2000" b="1"/>
          </a:p>
          <a:p>
            <a:pPr marL="457200" lvl="0" indent="-355600" algn="l" rtl="0">
              <a:lnSpc>
                <a:spcPct val="90000"/>
              </a:lnSpc>
              <a:spcBef>
                <a:spcPts val="1000"/>
              </a:spcBef>
              <a:spcAft>
                <a:spcPts val="0"/>
              </a:spcAft>
              <a:buClr>
                <a:schemeClr val="accent2"/>
              </a:buClr>
              <a:buSzPts val="2000"/>
              <a:buChar char="●"/>
            </a:pPr>
            <a:r>
              <a:rPr lang="fi-FI" sz="2000"/>
              <a:t>SMART-tavoitteet</a:t>
            </a:r>
            <a:endParaRPr sz="2000"/>
          </a:p>
          <a:p>
            <a:pPr marL="457200" lvl="0" indent="-355600" algn="l" rtl="0">
              <a:lnSpc>
                <a:spcPct val="90000"/>
              </a:lnSpc>
              <a:spcBef>
                <a:spcPts val="0"/>
              </a:spcBef>
              <a:spcAft>
                <a:spcPts val="0"/>
              </a:spcAft>
              <a:buClr>
                <a:schemeClr val="accent2"/>
              </a:buClr>
              <a:buSzPts val="2000"/>
              <a:buChar char="●"/>
            </a:pPr>
            <a:r>
              <a:rPr lang="fi-FI" sz="2000"/>
              <a:t>Verkkosivuston KPI:t</a:t>
            </a:r>
            <a:endParaRPr sz="2000"/>
          </a:p>
          <a:p>
            <a:pPr marL="457200" lvl="0" indent="-355600" algn="l" rtl="0">
              <a:lnSpc>
                <a:spcPct val="90000"/>
              </a:lnSpc>
              <a:spcBef>
                <a:spcPts val="0"/>
              </a:spcBef>
              <a:spcAft>
                <a:spcPts val="0"/>
              </a:spcAft>
              <a:buClr>
                <a:schemeClr val="accent2"/>
              </a:buClr>
              <a:buSzPts val="2000"/>
              <a:buChar char="●"/>
            </a:pPr>
            <a:r>
              <a:rPr lang="fi-FI" sz="2000"/>
              <a:t>Google Search Console, Google Analytics 4, Meta Pixel...</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24cd7b68f1a_1_0"/>
          <p:cNvSpPr txBox="1">
            <a:spLocks noGrp="1"/>
          </p:cNvSpPr>
          <p:nvPr>
            <p:ph type="body" idx="1"/>
          </p:nvPr>
        </p:nvSpPr>
        <p:spPr>
          <a:xfrm>
            <a:off x="1120775" y="488025"/>
            <a:ext cx="10509300" cy="8865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1000"/>
              </a:spcBef>
              <a:spcAft>
                <a:spcPts val="0"/>
              </a:spcAft>
              <a:buSzPts val="3200"/>
              <a:buNone/>
            </a:pPr>
            <a:r>
              <a:rPr lang="fi-FI"/>
              <a:t>Kotitehtävä 1: Yrityksen verkkosivuston suunnittelu/oman sivuston rakentaminen</a:t>
            </a:r>
            <a:endParaRPr b="1"/>
          </a:p>
        </p:txBody>
      </p:sp>
      <p:sp>
        <p:nvSpPr>
          <p:cNvPr id="380" name="Google Shape;380;g24cd7b68f1a_1_0"/>
          <p:cNvSpPr txBox="1">
            <a:spLocks noGrp="1"/>
          </p:cNvSpPr>
          <p:nvPr>
            <p:ph type="body" idx="2"/>
          </p:nvPr>
        </p:nvSpPr>
        <p:spPr>
          <a:xfrm>
            <a:off x="1120777" y="1646455"/>
            <a:ext cx="8818800" cy="37818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1000"/>
              </a:spcBef>
              <a:spcAft>
                <a:spcPts val="0"/>
              </a:spcAft>
              <a:buClr>
                <a:schemeClr val="dk1"/>
              </a:buClr>
              <a:buSzPts val="1100"/>
              <a:buFont typeface="Arial"/>
              <a:buNone/>
            </a:pPr>
            <a:r>
              <a:rPr lang="fi-FI" sz="1864" b="1"/>
              <a:t>Tiimityö - 4 tai 5 oppilasta yhdessä tiimissä.</a:t>
            </a:r>
            <a:endParaRPr sz="1864" b="1"/>
          </a:p>
          <a:p>
            <a:pPr marL="0" lvl="0" indent="0" algn="l" rtl="0">
              <a:lnSpc>
                <a:spcPct val="90000"/>
              </a:lnSpc>
              <a:spcBef>
                <a:spcPts val="1000"/>
              </a:spcBef>
              <a:spcAft>
                <a:spcPts val="0"/>
              </a:spcAft>
              <a:buClr>
                <a:schemeClr val="dk1"/>
              </a:buClr>
              <a:buSzPts val="1100"/>
              <a:buFont typeface="Arial"/>
              <a:buNone/>
            </a:pPr>
            <a:r>
              <a:rPr lang="fi-FI" sz="2100" b="1"/>
              <a:t>"Tiimisi edustaa sellaisen vapaa-ajan yrityksen johtoryhmää, joka tarjoaa valitsemiasi majoitus- ja vapaa-ajanpalveluita."</a:t>
            </a:r>
            <a:endParaRPr sz="2100" b="1"/>
          </a:p>
          <a:p>
            <a:pPr marL="0" lvl="0" indent="0" algn="l" rtl="0">
              <a:lnSpc>
                <a:spcPct val="90000"/>
              </a:lnSpc>
              <a:spcBef>
                <a:spcPts val="1000"/>
              </a:spcBef>
              <a:spcAft>
                <a:spcPts val="0"/>
              </a:spcAft>
              <a:buClr>
                <a:schemeClr val="dk1"/>
              </a:buClr>
              <a:buSzPts val="1100"/>
              <a:buFont typeface="Arial"/>
              <a:buNone/>
            </a:pPr>
            <a:endParaRPr sz="2100" b="1"/>
          </a:p>
          <a:p>
            <a:pPr marL="0" lvl="0" indent="0" algn="l" rtl="0">
              <a:lnSpc>
                <a:spcPct val="90000"/>
              </a:lnSpc>
              <a:spcBef>
                <a:spcPts val="1000"/>
              </a:spcBef>
              <a:spcAft>
                <a:spcPts val="0"/>
              </a:spcAft>
              <a:buClr>
                <a:schemeClr val="dk1"/>
              </a:buClr>
              <a:buSzPts val="1100"/>
              <a:buFont typeface="Arial"/>
              <a:buNone/>
            </a:pPr>
            <a:r>
              <a:rPr lang="fi-FI" sz="2100" b="1"/>
              <a:t>Tämän tehtävän tavoitteena on luoda kuvitteellinen yritys.</a:t>
            </a:r>
            <a:endParaRPr sz="2100" b="1"/>
          </a:p>
          <a:p>
            <a:pPr marL="0" lvl="0" indent="0" algn="l" rtl="0">
              <a:lnSpc>
                <a:spcPct val="90000"/>
              </a:lnSpc>
              <a:spcBef>
                <a:spcPts val="1000"/>
              </a:spcBef>
              <a:spcAft>
                <a:spcPts val="0"/>
              </a:spcAft>
              <a:buClr>
                <a:schemeClr val="dk1"/>
              </a:buClr>
              <a:buSzPts val="1100"/>
              <a:buFont typeface="Arial"/>
              <a:buNone/>
            </a:pPr>
            <a:r>
              <a:rPr lang="fi-FI" sz="2100" b="1"/>
              <a:t>Harjoitus toimii pohjana kurssin muille tehtäville. </a:t>
            </a:r>
            <a:endParaRPr sz="2100" b="1"/>
          </a:p>
          <a:p>
            <a:pPr marL="0" lvl="0" indent="0" algn="l" rtl="0">
              <a:lnSpc>
                <a:spcPct val="90000"/>
              </a:lnSpc>
              <a:spcBef>
                <a:spcPts val="1000"/>
              </a:spcBef>
              <a:spcAft>
                <a:spcPts val="0"/>
              </a:spcAft>
              <a:buClr>
                <a:schemeClr val="dk1"/>
              </a:buClr>
              <a:buSzPts val="1100"/>
              <a:buFont typeface="Arial"/>
              <a:buNone/>
            </a:pPr>
            <a:endParaRPr sz="1600" b="1"/>
          </a:p>
          <a:p>
            <a:pPr marL="0" lvl="0" indent="0" algn="l" rtl="0">
              <a:lnSpc>
                <a:spcPct val="90000"/>
              </a:lnSpc>
              <a:spcBef>
                <a:spcPts val="1000"/>
              </a:spcBef>
              <a:spcAft>
                <a:spcPts val="0"/>
              </a:spcAft>
              <a:buClr>
                <a:schemeClr val="dk1"/>
              </a:buClr>
              <a:buSzPts val="1100"/>
              <a:buFont typeface="Arial"/>
              <a:buNone/>
            </a:pPr>
            <a:r>
              <a:rPr lang="fi-FI" sz="1600" b="1"/>
              <a:t>Ensimmäinen tehtävä:</a:t>
            </a:r>
            <a:endParaRPr sz="1600" b="1"/>
          </a:p>
          <a:p>
            <a:pPr marL="457200" lvl="0" indent="-330200" algn="l" rtl="0">
              <a:lnSpc>
                <a:spcPct val="90000"/>
              </a:lnSpc>
              <a:spcBef>
                <a:spcPts val="1000"/>
              </a:spcBef>
              <a:spcAft>
                <a:spcPts val="0"/>
              </a:spcAft>
              <a:buSzPts val="1600"/>
              <a:buChar char="-"/>
            </a:pPr>
            <a:r>
              <a:rPr lang="fi-FI" sz="1600" b="1"/>
              <a:t>määritellä yrityksen tuotteet ja palvelut</a:t>
            </a:r>
            <a:endParaRPr sz="1600" b="1"/>
          </a:p>
          <a:p>
            <a:pPr marL="457200" lvl="0" indent="-330200" algn="l" rtl="0">
              <a:lnSpc>
                <a:spcPct val="90000"/>
              </a:lnSpc>
              <a:spcBef>
                <a:spcPts val="0"/>
              </a:spcBef>
              <a:spcAft>
                <a:spcPts val="0"/>
              </a:spcAft>
              <a:buSzPts val="1600"/>
              <a:buChar char="-"/>
            </a:pPr>
            <a:r>
              <a:rPr lang="fi-FI" sz="1600" b="1"/>
              <a:t>määritellä markkinat ja markkinointitavoitteet seuraavaksi 12 kuukaudeksi.</a:t>
            </a:r>
            <a:endParaRPr sz="1600" b="1"/>
          </a:p>
          <a:p>
            <a:pPr marL="457200" lvl="0" indent="-330200" algn="l" rtl="0">
              <a:lnSpc>
                <a:spcPct val="90000"/>
              </a:lnSpc>
              <a:spcBef>
                <a:spcPts val="0"/>
              </a:spcBef>
              <a:spcAft>
                <a:spcPts val="0"/>
              </a:spcAft>
              <a:buSzPts val="1600"/>
              <a:buChar char="-"/>
            </a:pPr>
            <a:r>
              <a:rPr lang="fi-FI" sz="1600" b="1"/>
              <a:t>valita verkkotunnus</a:t>
            </a:r>
            <a:endParaRPr sz="2100" b="1"/>
          </a:p>
          <a:p>
            <a:pPr marL="0" lvl="0" indent="0" algn="l" rtl="0">
              <a:lnSpc>
                <a:spcPct val="108000"/>
              </a:lnSpc>
              <a:spcBef>
                <a:spcPts val="0"/>
              </a:spcBef>
              <a:spcAft>
                <a:spcPts val="0"/>
              </a:spcAft>
              <a:buSzPts val="2000"/>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g27be8ba228b_0_0"/>
          <p:cNvSpPr txBox="1">
            <a:spLocks noGrp="1"/>
          </p:cNvSpPr>
          <p:nvPr>
            <p:ph type="body" idx="1"/>
          </p:nvPr>
        </p:nvSpPr>
        <p:spPr>
          <a:xfrm>
            <a:off x="838200" y="1611991"/>
            <a:ext cx="10515600" cy="4443300"/>
          </a:xfrm>
          <a:prstGeom prst="rect">
            <a:avLst/>
          </a:prstGeom>
        </p:spPr>
        <p:txBody>
          <a:bodyPr spcFirstLastPara="1" wrap="square" lIns="91425" tIns="45700" rIns="91425" bIns="45700" anchor="t" anchorCtr="0">
            <a:normAutofit fontScale="92500" lnSpcReduction="10000"/>
          </a:bodyPr>
          <a:lstStyle/>
          <a:p>
            <a:pPr marL="0" lvl="0" indent="0" algn="l" rtl="0">
              <a:spcBef>
                <a:spcPts val="1000"/>
              </a:spcBef>
              <a:spcAft>
                <a:spcPts val="0"/>
              </a:spcAft>
              <a:buClr>
                <a:schemeClr val="dk1"/>
              </a:buClr>
              <a:buSzPct val="40740"/>
              <a:buFont typeface="Arial"/>
              <a:buNone/>
            </a:pPr>
            <a:r>
              <a:rPr lang="fi-FI" sz="2700"/>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sz="2700"/>
          </a:p>
          <a:p>
            <a:pPr marL="0" lvl="0" indent="0" algn="l" rtl="0">
              <a:spcBef>
                <a:spcPts val="1000"/>
              </a:spcBef>
              <a:spcAft>
                <a:spcPts val="0"/>
              </a:spcAft>
              <a:buNone/>
            </a:pPr>
            <a:endParaRPr sz="2700"/>
          </a:p>
          <a:p>
            <a:pPr marL="0" lvl="0" indent="0" algn="l" rtl="0">
              <a:spcBef>
                <a:spcPts val="1000"/>
              </a:spcBef>
              <a:spcAft>
                <a:spcPts val="0"/>
              </a:spcAft>
              <a:buClr>
                <a:schemeClr val="dk1"/>
              </a:buClr>
              <a:buSzPct val="40740"/>
              <a:buFont typeface="Arial"/>
              <a:buNone/>
            </a:pPr>
            <a:r>
              <a:rPr lang="fi-FI" sz="2700"/>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sz="2700"/>
          </a:p>
          <a:p>
            <a:pPr marL="0" lvl="0" indent="0" algn="l" rtl="0">
              <a:spcBef>
                <a:spcPts val="1000"/>
              </a:spcBef>
              <a:spcAft>
                <a:spcPts val="0"/>
              </a:spcAft>
              <a:buNone/>
            </a:pPr>
            <a:endParaRPr sz="2700"/>
          </a:p>
        </p:txBody>
      </p:sp>
      <p:sp>
        <p:nvSpPr>
          <p:cNvPr id="386" name="Google Shape;386;g27be8ba228b_0_0"/>
          <p:cNvSpPr txBox="1">
            <a:spLocks noGrp="1"/>
          </p:cNvSpPr>
          <p:nvPr>
            <p:ph type="title"/>
          </p:nvPr>
        </p:nvSpPr>
        <p:spPr>
          <a:xfrm>
            <a:off x="838200" y="365125"/>
            <a:ext cx="10515600" cy="790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3739</Words>
  <Application>Microsoft Office PowerPoint</Application>
  <PresentationFormat>Widescreen</PresentationFormat>
  <Paragraphs>306</Paragraphs>
  <Slides>29</Slides>
  <Notes>29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Arial</vt:lpstr>
      <vt:lpstr>Calibri</vt:lpstr>
      <vt:lpstr>DEMS NEW</vt:lpstr>
      <vt:lpstr>Verkkosivut</vt:lpstr>
      <vt:lpstr>Oppimistavoitteet  </vt:lpstr>
      <vt:lpstr>Aiheet</vt:lpstr>
      <vt:lpstr>Miksi jokainen yritys tarvitsee verkkosivuston?</vt:lpstr>
      <vt:lpstr>Kokonaiskuva</vt:lpstr>
      <vt:lpstr>PowerPoint Presentation</vt:lpstr>
      <vt:lpstr>Ohjaa keskustelu sosiaalisen median kanavilta verkkosivuillesi... ...koska siellä saat heidän 100-prosenttisen huomionsa.</vt:lpstr>
      <vt:lpstr>Verkkosivustosi tehtävät</vt:lpstr>
      <vt:lpstr>Liiketoiminnan tavoitteet</vt:lpstr>
      <vt:lpstr>Verkkosivusoihin liittyvät yleiset liiketoimintatavoitteet</vt:lpstr>
      <vt:lpstr>Esimerkkejä verkkosivuston tavoitteista</vt:lpstr>
      <vt:lpstr>Esimerkkejä verkkosivuston tavoitteista</vt:lpstr>
      <vt:lpstr>Esimerkkejä verkkosivuston tavoitteista</vt:lpstr>
      <vt:lpstr>Esimerkkejä verkkosivuston tavoitteista</vt:lpstr>
      <vt:lpstr>Verkkosivuston parhaat käytännöt</vt:lpstr>
      <vt:lpstr>Verkkosivuston parhaat käytännöt</vt:lpstr>
      <vt:lpstr>Verkkosivuston parhaat käytännöt </vt:lpstr>
      <vt:lpstr>Verkkosivuston parhaat käytännöt </vt:lpstr>
      <vt:lpstr>Verkkosivuston parhaat käytännöt </vt:lpstr>
      <vt:lpstr>Verkkosivuston parhaat käytännöt pähkinänkuoressa</vt:lpstr>
      <vt:lpstr>PowerPoint Presentation</vt:lpstr>
      <vt:lpstr>Miten pystyttää verkkosivusto?</vt:lpstr>
      <vt:lpstr>Tarvitset</vt:lpstr>
      <vt:lpstr>Miten pystyttää verkkosivusto?</vt:lpstr>
      <vt:lpstr>Miten pystyttää verkkosivusto?</vt:lpstr>
      <vt:lpstr>Miten pystyttää verkkosivusto?</vt:lpstr>
      <vt:lpstr>Miten pystyttää verkkosivusto?</vt:lpstr>
      <vt:lpstr>PowerPoint Presentation</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Verkkosivut</dc:title>
  <dc:creator>Luukka Timo</dc:creator>
  <cp:lastModifiedBy>Tikkanen Saara</cp:lastModifiedBy>
  <cp:revision>1</cp:revision>
  <dcterms:created xsi:type="dcterms:W3CDTF">2023-01-25T12:59:02Z</dcterms:created>
  <dcterms:modified xsi:type="dcterms:W3CDTF">2024-01-08T13:51:02Z</dcterms:modified>
</cp:coreProperties>
</file>