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6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Lst>
  <p:sldSz cx="9144000" cy="5143500" type="screen16x9"/>
  <p:notesSz cx="6858000" cy="9144000"/>
  <p:embeddedFontLst>
    <p:embeddedFont>
      <p:font typeface="Calibri" panose="020F0502020204030204" pitchFamily="34" charset="0"/>
      <p:regular r:id="rId61"/>
      <p:bold r:id="rId62"/>
      <p:italic r:id="rId63"/>
      <p:boldItalic r:id="rId64"/>
    </p:embeddedFont>
    <p:embeddedFont>
      <p:font typeface="Libre Franklin" pitchFamily="2" charset="77"/>
      <p:regular r:id="rId65"/>
      <p:bold r:id="rId66"/>
      <p:italic r:id="rId67"/>
      <p:boldItalic r:id="rId68"/>
    </p:embeddedFont>
    <p:embeddedFont>
      <p:font typeface="Proxima Nova" panose="02000506030000020004" pitchFamily="2" charset="0"/>
      <p:regular r:id="rId69"/>
      <p:bold r:id="rId70"/>
      <p:italic r:id="rId71"/>
      <p:boldItalic r:id="rId72"/>
    </p:embeddedFont>
    <p:embeddedFont>
      <p:font typeface="PT Sans" panose="020B0503020203020204" pitchFamily="34" charset="77"/>
      <p:regular r:id="rId73"/>
      <p:bold r:id="rId74"/>
      <p:italic r:id="rId75"/>
      <p:boldItalic r:id="rId76"/>
    </p:embeddedFont>
    <p:embeddedFont>
      <p:font typeface="Roboto" panose="02000000000000000000" pitchFamily="2" charset="0"/>
      <p:regular r:id="rId77"/>
      <p:bold r:id="rId78"/>
      <p:italic r:id="rId79"/>
      <p:boldItalic r:id="rId8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690">
          <p15:clr>
            <a:srgbClr val="A4A3A4"/>
          </p15:clr>
        </p15:guide>
        <p15:guide id="2" pos="408">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81" roundtripDataSignature="AMtx7mhAfaUc5NoE5kBdw82IbdTEX90Fx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75574"/>
  </p:normalViewPr>
  <p:slideViewPr>
    <p:cSldViewPr snapToGrid="0">
      <p:cViewPr varScale="1">
        <p:scale>
          <a:sx n="111" d="100"/>
          <a:sy n="111" d="100"/>
        </p:scale>
        <p:origin x="1680" y="192"/>
      </p:cViewPr>
      <p:guideLst>
        <p:guide orient="horz" pos="690"/>
        <p:guide pos="40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3.fntdata"/><Relationship Id="rId68" Type="http://schemas.openxmlformats.org/officeDocument/2006/relationships/font" Target="fonts/font8.fntdata"/><Relationship Id="rId84" Type="http://schemas.openxmlformats.org/officeDocument/2006/relationships/theme" Target="theme/theme1.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font" Target="fonts/font14.fntdata"/><Relationship Id="rId79" Type="http://schemas.openxmlformats.org/officeDocument/2006/relationships/font" Target="fonts/font19.fntdata"/><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4.fntdata"/><Relationship Id="rId69" Type="http://schemas.openxmlformats.org/officeDocument/2006/relationships/font" Target="fonts/font9.fntdata"/><Relationship Id="rId77" Type="http://schemas.openxmlformats.org/officeDocument/2006/relationships/font" Target="fonts/font17.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12.fntdata"/><Relationship Id="rId80" Type="http://schemas.openxmlformats.org/officeDocument/2006/relationships/font" Target="fonts/font20.fntdata"/><Relationship Id="rId85"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font" Target="fonts/font7.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2.fntdata"/><Relationship Id="rId70" Type="http://schemas.openxmlformats.org/officeDocument/2006/relationships/font" Target="fonts/font10.fntdata"/><Relationship Id="rId75" Type="http://schemas.openxmlformats.org/officeDocument/2006/relationships/font" Target="fonts/font15.fntdata"/><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65" Type="http://schemas.openxmlformats.org/officeDocument/2006/relationships/font" Target="fonts/font5.fntdata"/><Relationship Id="rId73" Type="http://schemas.openxmlformats.org/officeDocument/2006/relationships/font" Target="fonts/font13.fntdata"/><Relationship Id="rId78" Type="http://schemas.openxmlformats.org/officeDocument/2006/relationships/font" Target="fonts/font18.fntdata"/><Relationship Id="rId81"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font" Target="fonts/font16.fntdata"/><Relationship Id="rId7" Type="http://schemas.openxmlformats.org/officeDocument/2006/relationships/slide" Target="slides/slide6.xml"/><Relationship Id="rId71" Type="http://schemas.openxmlformats.org/officeDocument/2006/relationships/font" Target="fonts/font11.fntdata"/><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font" Target="fonts/font6.fntdata"/><Relationship Id="rId61" Type="http://schemas.openxmlformats.org/officeDocument/2006/relationships/font" Target="fonts/font1.fntdata"/><Relationship Id="rId8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s://www.davechaffey.com/digital-marketing-glossary/race-marketing-planning-model/" TargetMode="External"/><Relationship Id="rId2" Type="http://schemas.openxmlformats.org/officeDocument/2006/relationships/slide" Target="../slides/slide29.xml"/><Relationship Id="rId1" Type="http://schemas.openxmlformats.org/officeDocument/2006/relationships/notesMaster" Target="../notesMasters/notesMaster1.xml"/><Relationship Id="rId4" Type="http://schemas.openxmlformats.org/officeDocument/2006/relationships/hyperlink" Target="https://www.youtube.com/watch?v=Vsk6Bx3Erhw&amp;list=PLnMaC9MSukNqkcIoDiklg8zCY7eT2wjm9&amp;t=9s" TargetMode="Externa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3" Type="http://schemas.openxmlformats.org/officeDocument/2006/relationships/hyperlink" Target="https://www.davechaffey.com/digital-marketing-glossary/customer-journey-map/" TargetMode="External"/><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1" name="Google Shape;16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Na het bepalen van de strategie worden in dit hoofdstuk op korte termijn de instrumenten gepresenteerd om de doelstellingen te bereiken, d.w.z. waar en hoe we onze doelgroepen in de digitale omgevingen kunnen bereiken. Deze handelingen vormen het grootste deel van het dagelijkse werk van marketingactiviteiten.  </a:t>
            </a:r>
            <a:r>
              <a:rPr lang="fi" b="1"/>
              <a:t>Ze worden in detail behandeld in de modules 'Website en SEO', 'Digitaal adverteren' en 'Contentmarketing en sociale media'. </a:t>
            </a:r>
            <a:endParaRPr b="1"/>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1dbe8101a6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7" name="Google Shape;167;g1dbe8101a6a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Na deze cursus weet je hoe je:</a:t>
            </a:r>
            <a:br>
              <a:rPr lang="fi"/>
            </a:br>
            <a:r>
              <a:rPr lang="fi"/>
              <a:t>- Doelgroepen definieert die voortvloeien uit de bedrijfsstrategie</a:t>
            </a:r>
            <a:endParaRPr/>
          </a:p>
          <a:p>
            <a:pPr marL="0" lvl="0" indent="0" algn="l" rtl="0">
              <a:lnSpc>
                <a:spcPct val="100000"/>
              </a:lnSpc>
              <a:spcBef>
                <a:spcPts val="0"/>
              </a:spcBef>
              <a:spcAft>
                <a:spcPts val="0"/>
              </a:spcAft>
              <a:buSzPts val="1100"/>
              <a:buNone/>
            </a:pPr>
            <a:r>
              <a:rPr lang="fi"/>
              <a:t>- Outline.......etc. </a:t>
            </a:r>
            <a:br>
              <a:rPr lang="fi"/>
            </a:br>
            <a:br>
              <a:rPr lang="fi"/>
            </a:b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g1dbe8101a6a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4" name="Google Shape;174;g1dbe8101a6a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Dit zijn de onderwerpen die we in deze module zullen bespreken.</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0" name="Google Shape;180;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fi">
                <a:solidFill>
                  <a:srgbClr val="2A2B2C"/>
                </a:solidFill>
              </a:rPr>
              <a:t>Eerder heb je geleerd hoe je een digitale marketingstrategie opstelt. In dit deel leer je hoe je van een strategie naar implementatie gaat. Strategie-implementatie is het proces van het omzetten van je strategische plan in actie. Of je nu een nieuw online marketingplan uitvoert om de verkoop te verhogen of een nieuwe werkmanagementsoftware introduceert om de efficiëntie te verhogen, je plan is slechts zo waardevol als de implementatie. </a:t>
            </a:r>
            <a:endParaRPr>
              <a:solidFill>
                <a:srgbClr val="2A2B2C"/>
              </a:solidFill>
            </a:endParaRPr>
          </a:p>
          <a:p>
            <a:pPr marL="0" lvl="0" indent="0" algn="l" rtl="0">
              <a:lnSpc>
                <a:spcPct val="100000"/>
              </a:lnSpc>
              <a:spcBef>
                <a:spcPts val="0"/>
              </a:spcBef>
              <a:spcAft>
                <a:spcPts val="0"/>
              </a:spcAft>
              <a:buSzPts val="1100"/>
              <a:buNone/>
            </a:pPr>
            <a:endParaRPr/>
          </a:p>
        </p:txBody>
      </p:sp>
      <p:sp>
        <p:nvSpPr>
          <p:cNvPr id="185" name="Google Shape;185;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fi" sz="900"/>
              <a:t>In deze submodule gaan we in op digitale marketingtactieken en -activiteiten, dat wil zeggen welke marketinginstrumenten en -kanalen je moet inzetten om de gestelde doelen en doelstellingen te bereiken. Welke segmenten kun je definiëren in je doelgroep en wat betekent dat voor de digitale marketingmix? Wat is de waardepropositie? Wat ervaart je klant op de verschillende touchpoints van een bedrijf/organisatie/merk. En hoe meet en controleer je dat om te verbeteren. We zullen de belangrijkste elementen ervan onderzoeken en hoe ze moeten worden gebruikt, afhankelijk van de strategische parameters.</a:t>
            </a:r>
            <a:endParaRPr sz="900"/>
          </a:p>
        </p:txBody>
      </p:sp>
      <p:sp>
        <p:nvSpPr>
          <p:cNvPr id="191" name="Google Shape;19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6" name="Google Shape;226;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28600" algn="l" rtl="0">
              <a:lnSpc>
                <a:spcPct val="100000"/>
              </a:lnSpc>
              <a:spcBef>
                <a:spcPts val="0"/>
              </a:spcBef>
              <a:spcAft>
                <a:spcPts val="0"/>
              </a:spcAft>
              <a:buClr>
                <a:schemeClr val="dk1"/>
              </a:buClr>
              <a:buSzPts val="1100"/>
              <a:buFont typeface="Arial"/>
              <a:buNone/>
            </a:pPr>
            <a:r>
              <a:rPr lang="fi" dirty="0"/>
              <a:t>Deze onderwerpen werden aan het begin van deze module besproken. Klantwaardepropositie definiëren :</a:t>
            </a:r>
            <a:endParaRPr dirty="0"/>
          </a:p>
          <a:p>
            <a:pPr marL="457200" lvl="0" indent="-228600" algn="l" rtl="0">
              <a:lnSpc>
                <a:spcPct val="100000"/>
              </a:lnSpc>
              <a:spcBef>
                <a:spcPts val="0"/>
              </a:spcBef>
              <a:spcAft>
                <a:spcPts val="0"/>
              </a:spcAft>
              <a:buClr>
                <a:schemeClr val="dk1"/>
              </a:buClr>
              <a:buSzPts val="1100"/>
              <a:buFont typeface="Arial"/>
              <a:buNone/>
            </a:pPr>
            <a:r>
              <a:rPr lang="fi" dirty="0">
                <a:solidFill>
                  <a:schemeClr val="dk1"/>
                </a:solidFill>
              </a:rPr>
              <a:t>Een </a:t>
            </a:r>
            <a:r>
              <a:rPr lang="fi" b="1" dirty="0">
                <a:solidFill>
                  <a:schemeClr val="dk1"/>
                </a:solidFill>
              </a:rPr>
              <a:t>waardepropositie </a:t>
            </a:r>
            <a:r>
              <a:rPr lang="fi" dirty="0">
                <a:solidFill>
                  <a:schemeClr val="dk1"/>
                </a:solidFill>
              </a:rPr>
              <a:t>is een eenvoudige verklaring die duidelijk de voordelen van het product of de dienst communiceert die je belooft te leveren aan je klanten. Het is uiteindelijk wat je product aantrekkelijk maakt voor je ideale klant.</a:t>
            </a:r>
            <a:endParaRPr dirty="0">
              <a:solidFill>
                <a:schemeClr val="dk1"/>
              </a:solidFill>
            </a:endParaRPr>
          </a:p>
          <a:p>
            <a:pPr marL="228600" marR="0" lvl="0" indent="0" algn="l" rtl="0">
              <a:lnSpc>
                <a:spcPct val="100000"/>
              </a:lnSpc>
              <a:spcBef>
                <a:spcPts val="0"/>
              </a:spcBef>
              <a:spcAft>
                <a:spcPts val="0"/>
              </a:spcAft>
              <a:buClr>
                <a:schemeClr val="dk1"/>
              </a:buClr>
              <a:buSzPts val="1100"/>
              <a:buFont typeface="Arial"/>
              <a:buNone/>
            </a:pPr>
            <a:r>
              <a:rPr lang="fi" dirty="0"/>
              <a:t>In een </a:t>
            </a:r>
            <a:r>
              <a:rPr lang="fi" b="1" dirty="0"/>
              <a:t>kernboodschap </a:t>
            </a:r>
            <a:r>
              <a:rPr lang="fi" dirty="0"/>
              <a:t>beschrijf je de belangrijkste punten die je wilt dat je publiek onthoudt over je merk. Het is de essentie van wie je bent en wat je doet, samengevat in een paar zinnen of zinnen.</a:t>
            </a:r>
            <a:br>
              <a:rPr lang="fi" dirty="0"/>
            </a:br>
            <a:br>
              <a:rPr lang="fi" dirty="0"/>
            </a:br>
            <a:r>
              <a:rPr lang="fi" b="1" dirty="0"/>
              <a:t>Segmenten definiëren</a:t>
            </a:r>
            <a:br>
              <a:rPr lang="fi" dirty="0"/>
            </a:br>
            <a:r>
              <a:rPr lang="fi" dirty="0"/>
              <a:t>Het definiëren van verschillende segmenten voor je doelgroepen helpt je om je doelgroep beter te begrijpen en stelt bedrijven in staat om aan verschillende behoeften van klanten te voldoen door verschillende bundels en incentives aan te bieden. Verschillende vormen en promotieactiviteiten zullen worden gebruikt voor verschillende segmenten op basis van de behoeften/wensen en kenmerken van dat segment.</a:t>
            </a:r>
            <a:br>
              <a:rPr lang="fi" dirty="0"/>
            </a:br>
            <a:br>
              <a:rPr lang="fi" dirty="0"/>
            </a:br>
            <a:r>
              <a:rPr lang="fi" b="1" dirty="0"/>
              <a:t>Digitale marketingmix</a:t>
            </a:r>
            <a:br>
              <a:rPr lang="fi" b="1" dirty="0"/>
            </a:br>
            <a:r>
              <a:rPr lang="fi" dirty="0"/>
              <a:t>Na het definiëren van je doelgroep en segmenten analyseer je waar ze actief zijn. Welke media en kanalen gebruiken ze? Om de juiste media te selecteren om ze te bereiken. </a:t>
            </a:r>
            <a:endParaRPr dirty="0"/>
          </a:p>
          <a:p>
            <a:pPr marL="228600" marR="0" lvl="0" indent="0" algn="l" rtl="0">
              <a:lnSpc>
                <a:spcPct val="100000"/>
              </a:lnSpc>
              <a:spcBef>
                <a:spcPts val="0"/>
              </a:spcBef>
              <a:spcAft>
                <a:spcPts val="0"/>
              </a:spcAft>
              <a:buClr>
                <a:schemeClr val="dk1"/>
              </a:buClr>
              <a:buSzPts val="1100"/>
              <a:buFont typeface="Arial"/>
              <a:buNone/>
            </a:pPr>
            <a:endParaRPr dirty="0"/>
          </a:p>
          <a:p>
            <a:pPr marL="457200" marR="0" lvl="0" indent="-228600" algn="l" rtl="0">
              <a:lnSpc>
                <a:spcPct val="100000"/>
              </a:lnSpc>
              <a:spcBef>
                <a:spcPts val="0"/>
              </a:spcBef>
              <a:spcAft>
                <a:spcPts val="0"/>
              </a:spcAft>
              <a:buClr>
                <a:srgbClr val="000000"/>
              </a:buClr>
              <a:buSzPts val="1100"/>
              <a:buFont typeface="Arial"/>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g21f479b95c8_0_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38" name="Google Shape;238;g21f479b95c8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g1f683001436_0_1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3" name="Google Shape;243;g1f683001436_0_10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Clr>
                <a:schemeClr val="dk1"/>
              </a:buClr>
              <a:buSzPts val="1100"/>
              <a:buChar char="-"/>
            </a:pPr>
            <a:r>
              <a:rPr lang="fi" dirty="0">
                <a:solidFill>
                  <a:schemeClr val="dk1"/>
                </a:solidFill>
              </a:rPr>
              <a:t>Een </a:t>
            </a:r>
            <a:r>
              <a:rPr lang="fi" b="1" dirty="0">
                <a:solidFill>
                  <a:schemeClr val="dk1"/>
                </a:solidFill>
              </a:rPr>
              <a:t>waardepropositie </a:t>
            </a:r>
            <a:r>
              <a:rPr lang="fi" dirty="0">
                <a:solidFill>
                  <a:schemeClr val="dk1"/>
                </a:solidFill>
              </a:rPr>
              <a:t>is een eenvoudige verklaring die duidelijk de voordelen van het product of de dienst communiceert die je belooft te leveren aan je klanten. Het is uiteindelijk wat je product aantrekkelijk maakt voor je ideale klant. </a:t>
            </a:r>
            <a:endParaRPr dirty="0">
              <a:solidFill>
                <a:schemeClr val="dk1"/>
              </a:solidFill>
            </a:endParaRPr>
          </a:p>
          <a:p>
            <a:pPr marL="457200" lvl="0" indent="-298450" algn="l" rtl="0">
              <a:lnSpc>
                <a:spcPct val="100000"/>
              </a:lnSpc>
              <a:spcBef>
                <a:spcPts val="0"/>
              </a:spcBef>
              <a:spcAft>
                <a:spcPts val="0"/>
              </a:spcAft>
              <a:buClr>
                <a:schemeClr val="dk1"/>
              </a:buClr>
              <a:buSzPts val="1100"/>
              <a:buChar char="-"/>
            </a:pPr>
            <a:r>
              <a:rPr lang="fi" dirty="0">
                <a:solidFill>
                  <a:schemeClr val="dk1"/>
                </a:solidFill>
              </a:rPr>
              <a:t>In een </a:t>
            </a:r>
            <a:r>
              <a:rPr lang="fi" b="1" dirty="0">
                <a:solidFill>
                  <a:schemeClr val="dk1"/>
                </a:solidFill>
              </a:rPr>
              <a:t>kernboodschap </a:t>
            </a:r>
            <a:r>
              <a:rPr lang="fi" dirty="0">
                <a:solidFill>
                  <a:schemeClr val="dk1"/>
                </a:solidFill>
              </a:rPr>
              <a:t>beschrijf je de belangrijkste punten die je wilt dat je publiek onthoudt over je merk. Het is de essentie van wie je bent en wat je doet, samengevat in een paar zinnen of zinnen.</a:t>
            </a:r>
            <a:endParaRPr dirty="0">
              <a:solidFill>
                <a:schemeClr val="dk1"/>
              </a:solidFill>
            </a:endParaRPr>
          </a:p>
          <a:p>
            <a:pPr marL="457200" lvl="0" indent="-298450" algn="l" rtl="0">
              <a:lnSpc>
                <a:spcPct val="100000"/>
              </a:lnSpc>
              <a:spcBef>
                <a:spcPts val="0"/>
              </a:spcBef>
              <a:spcAft>
                <a:spcPts val="0"/>
              </a:spcAft>
              <a:buClr>
                <a:schemeClr val="dk1"/>
              </a:buClr>
              <a:buSzPts val="1100"/>
              <a:buChar char="-"/>
            </a:pPr>
            <a:r>
              <a:rPr lang="fi" dirty="0">
                <a:solidFill>
                  <a:schemeClr val="dk1"/>
                </a:solidFill>
              </a:rPr>
              <a:t>Een </a:t>
            </a:r>
            <a:r>
              <a:rPr lang="fi" b="1" dirty="0">
                <a:solidFill>
                  <a:schemeClr val="dk1"/>
                </a:solidFill>
              </a:rPr>
              <a:t>marketingboodschap </a:t>
            </a:r>
            <a:r>
              <a:rPr lang="fi" dirty="0">
                <a:solidFill>
                  <a:schemeClr val="dk1"/>
                </a:solidFill>
              </a:rPr>
              <a:t>zijn de woorden die je gebruikt om met je publiek te communiceren en hen te overtuigen om zaken met je te doen. Je boodschap is van invloed op het helpen van je doelgroep om je bedrijfsdoelen te bereiken, omdat het het verschil kan zijn tussen een nieuwe acquisitie of het doorsturen van een klant naar je concurrent. </a:t>
            </a:r>
            <a:br>
              <a:rPr lang="fi" dirty="0">
                <a:solidFill>
                  <a:schemeClr val="dk1"/>
                </a:solidFill>
              </a:rPr>
            </a:br>
            <a:endParaRPr dirty="0">
              <a:solidFill>
                <a:schemeClr val="dk1"/>
              </a:solidFill>
            </a:endParaRPr>
          </a:p>
          <a:p>
            <a:pPr marL="0" lvl="0" indent="0" algn="l" rtl="0">
              <a:lnSpc>
                <a:spcPct val="100000"/>
              </a:lnSpc>
              <a:spcBef>
                <a:spcPts val="0"/>
              </a:spcBef>
              <a:spcAft>
                <a:spcPts val="0"/>
              </a:spcAft>
              <a:buSzPts val="1100"/>
              <a:buNone/>
            </a:pPr>
            <a:r>
              <a:rPr lang="fi" dirty="0">
                <a:solidFill>
                  <a:schemeClr val="dk1"/>
                </a:solidFill>
              </a:rPr>
              <a:t>De waarde van een merk moet worden vertaald in een begrijpelijke boodschap. Dit kan ook in de loop van de tijd gebeuren; om het merk op te bouwen. Dit is zelden een individuele campagne. </a:t>
            </a:r>
            <a:endParaRPr dirty="0">
              <a:solidFill>
                <a:schemeClr val="dk1"/>
              </a:solidFill>
            </a:endParaRPr>
          </a:p>
          <a:p>
            <a:pPr marL="228600" lvl="0" indent="0" algn="l" rtl="0">
              <a:lnSpc>
                <a:spcPct val="100000"/>
              </a:lnSpc>
              <a:spcBef>
                <a:spcPts val="0"/>
              </a:spcBef>
              <a:spcAft>
                <a:spcPts val="0"/>
              </a:spcAft>
              <a:buClr>
                <a:schemeClr val="dk1"/>
              </a:buClr>
              <a:buSzPts val="1100"/>
              <a:buFont typeface="Arial"/>
              <a:buNone/>
            </a:pPr>
            <a:endParaRPr dirty="0">
              <a:solidFill>
                <a:schemeClr val="dk1"/>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g1f683001436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1" name="Google Shape;251;g1f683001436_0_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DEZE DIA KAN WORDEN VERWIJDERD</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Deze criteria zijn erg belangrijk als je een goede marketingboodschap wilt creëren. </a:t>
            </a:r>
            <a:endParaRPr/>
          </a:p>
        </p:txBody>
      </p:sp>
      <p:sp>
        <p:nvSpPr>
          <p:cNvPr id="257" name="Google Shape;257;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Bron: chipotle.nl</a:t>
            </a:r>
            <a:br>
              <a:rPr lang="fi" dirty="0"/>
            </a:br>
            <a:r>
              <a:rPr lang="fi" dirty="0"/>
              <a:t>Chipotle</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fi" dirty="0"/>
              <a:t>Vind je dit een goede marketingboodschap of niet? Waarom? </a:t>
            </a:r>
            <a:r>
              <a:rPr lang="fi" dirty="0">
                <a:solidFill>
                  <a:schemeClr val="dk1"/>
                </a:solidFill>
              </a:rPr>
              <a:t>(Je kunt vragen stellen over specifieke elementen om meer specifieke antwoorden te krijgen). </a:t>
            </a:r>
            <a:br>
              <a:rPr lang="fi" dirty="0"/>
            </a:br>
            <a:endParaRPr dirty="0"/>
          </a:p>
          <a:p>
            <a:pPr marL="0" lvl="0" indent="0" algn="l" rtl="0">
              <a:lnSpc>
                <a:spcPct val="100000"/>
              </a:lnSpc>
              <a:spcBef>
                <a:spcPts val="0"/>
              </a:spcBef>
              <a:spcAft>
                <a:spcPts val="0"/>
              </a:spcAft>
              <a:buSzPts val="1100"/>
              <a:buNone/>
            </a:pPr>
            <a:r>
              <a:rPr lang="fi" dirty="0"/>
              <a:t>Mensen met dieetbeperkingen of voedselvoorkeuren die niet overeenkomen met de gangbare ideeën over voeding, kunnen vaak geen eten vinden dat ze kunnen eten in fastfoodrestaurants.</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fi" dirty="0"/>
              <a:t>Chipotle's marketingboodschap, te zien in de afbeelding hieronder, luidt "Vind je plantaardige kracht". Het merk spreekt mensen met uiteenlopende behoeften rechtstreeks aan, nodigt hen uit om het uitgebreide menu met plantaardige opties te proberen en laat hen weten dat ze het gat in de markt voor hun behoeften herkennen.</a:t>
            </a:r>
            <a:endParaRPr dirty="0"/>
          </a:p>
        </p:txBody>
      </p:sp>
      <p:sp>
        <p:nvSpPr>
          <p:cNvPr id="266" name="Google Shape;266;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g22e50a1ae58_0_1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2" name="Google Shape;272;g22e50a1ae58_0_1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Deze activiteit kan het beste in tweetallen worden gedaan. Benodigde tijd ongeveer 20 minuten. Presentatie: 2-3 groepen presenteren hun werk. Discussie volgt.</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g21f479b95c8_0_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78" name="Google Shape;278;g21f479b95c8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g19db13479b5_0_2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3" name="Google Shape;283;g19db13479b5_0_2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Alle marketingacties kosten geld, dus 'targeting' is een belangrijk principe in marketing. Als je je doelgroep niet kent, zul je niet in staat zijn om a) boodschappen te formuleren die hen aanspreken, of b) de juiste kanalen te selecteren om hen te bereiken. Dit alles zou betekenen dat er veel geld wordt verspild. Hoe beter je je doelgroep en hun behoeften kunt identificeren, hoe beter je duidelijke boodschappen kunt formuleren, ze kunt bereiken en zo impact kunt krijgen voor je marketingactiviteiten.</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g21f479b95c8_0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2" name="Google Shape;292;g21f479b95c8_0_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Vraag aan de leerlingen: Waarom denk je dat ik deze video laat zien? </a:t>
            </a:r>
            <a:endParaRPr/>
          </a:p>
          <a:p>
            <a:pPr marL="0" lvl="0" indent="0" algn="l" rtl="0">
              <a:lnSpc>
                <a:spcPct val="100000"/>
              </a:lnSpc>
              <a:spcBef>
                <a:spcPts val="0"/>
              </a:spcBef>
              <a:spcAft>
                <a:spcPts val="0"/>
              </a:spcAft>
              <a:buSzPts val="1100"/>
              <a:buNone/>
            </a:pPr>
            <a:r>
              <a:rPr lang="fi"/>
              <a:t>De video zelf zou een breed scala aan gedachten moeten oproepen. Vraag je leerlingen om er een lijst van te maken! Bijvoorbeeld: Er wordt veel verwezen naar 'publiek' - de verschillen tussen mensen, mogelijkheden om ze in te delen, enz. Aan de andere kant is het bij communicatie en marketing essentieel om overeenkomsten te vinden. Eén dimensie is het bespreken van de boodschap die de video wil overbrengen (hij is geproduceerd door de Deense tv).</a:t>
            </a:r>
            <a:br>
              <a:rPr lang="fi"/>
            </a:br>
            <a:br>
              <a:rPr lang="fi"/>
            </a:br>
            <a:r>
              <a:rPr lang="fi" sz="1050">
                <a:solidFill>
                  <a:srgbClr val="0F0F0F"/>
                </a:solidFill>
                <a:latin typeface="Roboto"/>
                <a:ea typeface="Roboto"/>
                <a:cs typeface="Roboto"/>
                <a:sym typeface="Roboto"/>
              </a:rPr>
              <a:t>We leven in een tijd waarin we mensen snel in hokjes plaatsen. Zorg ervoor dat je bij het targeten de relevante 'groepen' kiest. </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g21f479b95c8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9" name="Google Shape;299;g21f479b95c8_0_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Demografische informatie alleen is misschien niet genoeg om programma's en producten te ontwerpen. Prins Charles en Ozzy Ozbourne zijn twee totaal verschillende persoonlijkheden met verschillende behoeften, problemen en uitdagingen. Zorg ervoor dat je relevante segmenten maakt.</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g1dc0dac36e4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6" name="Google Shape;306;g1dc0dac36e4_0_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Een touchpoint kan worden gedefinieerd als elke manier waarop een koper interactie heeft met een merk, of dat nu van persoon tot persoon is, via een website of een andere vorm van communicatie. Wanneer klanten met een merk interageren, krijgen ze de kans om hun eerdere percepties van het bedrijf te vergelijken en een mening te vormen.</a:t>
            </a:r>
            <a:endParaRPr dirty="0"/>
          </a:p>
          <a:p>
            <a:pPr marL="0" lvl="0" indent="0" algn="l" rtl="0">
              <a:lnSpc>
                <a:spcPct val="100000"/>
              </a:lnSpc>
              <a:spcBef>
                <a:spcPts val="0"/>
              </a:spcBef>
              <a:spcAft>
                <a:spcPts val="0"/>
              </a:spcAft>
              <a:buSzPts val="1100"/>
              <a:buNone/>
            </a:pPr>
            <a:br>
              <a:rPr lang="fi" dirty="0"/>
            </a:br>
            <a:r>
              <a:rPr lang="fi" dirty="0"/>
              <a:t>Het Brand Touchpoint Wheel geeft de verschillende manieren weer waarop consumenten met het merk van een organisatie interageren en zo een hogere merkeducatie (of aanwezigheid) creëren. Vier belangrijke touchpoints vertegenwoordigen over het algemeen de verschillende dimensies van de merk-consumentrelatie: pre-purchase touchpoints (factoren die beïnvloeden of een prospect zal overwegen een merk te kopen, zoals reclame, mond-tot-mondreclame, DM en online); aankoop touchpoints (factoren die een klant van overweging tot aankoop brengen, zoals buitendienst en fysieke winkels); post-purchase touchpoints (factoren die de aankoopbeslissing versterken, zoals klantenservice); en beïnvloedende touchpoints (factoren die indruk maken op klanten en verschillende stakeholders, zoals jaarverslagen, analistenrapporten, mond-tot-mondreclame en wervingsmateriaal). "Aankoopervaring" is het punt in het koopproces dat de potentiële klant omzet in een daadwerkelijke aankoop als ze zien dat de voordelen groot genoeg zijn. Het Brand Touchpoint Wheel toont aan dat het verkoopteam een grote bijdrage levert aan deze ervaring, omdat het de koper een tevreden of ontevreden gevoel geeft over het proces. </a:t>
            </a:r>
            <a:br>
              <a:rPr lang="fi" dirty="0"/>
            </a:br>
            <a:br>
              <a:rPr lang="fi" dirty="0"/>
            </a:br>
            <a:r>
              <a:rPr lang="fi" dirty="0"/>
              <a:t>Bij het analyseren van de klantcontactpunten is het goed om alle contactpunten te analyseren en niet alleen de digitale om een breed beeld te krijgen van de ervaringen van de klant en om te zien waar je met de digitale elementen verbeteringen kunt aanbrengen.</a:t>
            </a:r>
            <a:endParaRPr dirty="0"/>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14" name="Google Shape;31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fi"/>
              <a:t>Het verband tussen strategie en marketing wordt besproken in submodule 2 van deze cursus.</a:t>
            </a:r>
            <a:endParaRPr/>
          </a:p>
          <a:p>
            <a:pPr marL="0" lvl="0" indent="0" algn="l" rtl="0">
              <a:lnSpc>
                <a:spcPct val="115000"/>
              </a:lnSpc>
              <a:spcBef>
                <a:spcPts val="0"/>
              </a:spcBef>
              <a:spcAft>
                <a:spcPts val="0"/>
              </a:spcAft>
              <a:buClr>
                <a:schemeClr val="dk1"/>
              </a:buClr>
              <a:buSzPts val="1100"/>
              <a:buFont typeface="Arial"/>
              <a:buNone/>
            </a:pPr>
            <a:r>
              <a:rPr lang="fi"/>
              <a:t>Bron: "Hoe merken groeien" van Byron Sharp (deel 2), een must read. Het is gemakkelijker om aan een bestaande klant te verkopen, dus pas op dat je je niet alleen op nieuwe klanten richt.</a:t>
            </a:r>
            <a:endParaRPr/>
          </a:p>
          <a:p>
            <a:pPr marL="0" lvl="0" indent="0" algn="l" rtl="0">
              <a:lnSpc>
                <a:spcPct val="100000"/>
              </a:lnSpc>
              <a:spcBef>
                <a:spcPts val="0"/>
              </a:spcBef>
              <a:spcAft>
                <a:spcPts val="0"/>
              </a:spcAft>
              <a:buSzPts val="1100"/>
              <a:buNone/>
            </a:pPr>
            <a:endParaRPr/>
          </a:p>
        </p:txBody>
      </p:sp>
      <p:sp>
        <p:nvSpPr>
          <p:cNvPr id="319" name="Google Shape;319;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Het is niet ongewoon dat bedrijven hun hele doelgroep als een homogene massa beschouwen. In werkelijkheid zijn er mensen die net voor het eerst van een product of dienst hebben gehoord en mensen die al maanden verschillende opties met elkaar vergelijken. Bovendien horen en leren mensen over producten en diensten via verschillende kanalen en contactmomenten (zoals gepresenteerd in dia 17). </a:t>
            </a:r>
            <a:endParaRPr/>
          </a:p>
          <a:p>
            <a:pPr marL="0" lvl="0" indent="0" algn="l" rtl="0">
              <a:lnSpc>
                <a:spcPct val="100000"/>
              </a:lnSpc>
              <a:spcBef>
                <a:spcPts val="0"/>
              </a:spcBef>
              <a:spcAft>
                <a:spcPts val="0"/>
              </a:spcAft>
              <a:buSzPts val="1100"/>
              <a:buNone/>
            </a:pPr>
            <a:endParaRPr/>
          </a:p>
        </p:txBody>
      </p:sp>
      <p:sp>
        <p:nvSpPr>
          <p:cNvPr id="326" name="Google Shape;326;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g1dc0dac36e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2" name="Google Shape;332;g1dc0dac36e4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Vervolgens worden deze modellen in meer detail gepresenteerd. Aanvullende informatie kan ook op internet worden gevonden met deze zoekwoorden.</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Google Shape;337;g21f479b95c8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8" name="Google Shape;338;g21f479b95c8_0_6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De 'Marketing Funnel' is een nuttig model in het marketingplanningsproces. Het geeft een betere indicatie van welke onderwerpen relevant zijn in reclame en waar je moet adverteren. </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g21fdb5be240_3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6" name="Google Shape;346;g21fdb5be240_3_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Iedereen van ons heeft ervaring met aankoopprocessen. Denk aan hoe het was toen je de aankoop van je auto plande of een nieuwe tuin aanlegde ... . Voor een marketeer is het zeer waardevol om het karakter van kopersfasen te identificeren, en vooral de gedachten, twijfels en vragen die potentiële kopers hebben. </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g21fdb5be240_3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3" name="Google Shape;353;g21fdb5be240_3_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Het identificeren van de potentiële contactmomenten en media waar kopers informatie krijgen, helpt de marketeer bij het definiëren van de kanalen en media om de doelgroepen te bereiken.</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g22e50a1ae58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0" name="Google Shape;360;g22e50a1ae58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Deze activiteit kan het beste in tweetallen worden gedaan. Benodigde tijd ongeveer 20 minuten. Presentatie: 2-3 groepen presenteren hun werk. Discussie volgt.</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g21fdb5be240_3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6" name="Google Shape;366;g21fdb5be240_3_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Zoals we kunnen zien, omvat het RACE-model het gezichtspunt van de marketeer en suggereert het welke soorten activiteiten moeten worden ondernomen om de stadia van de kopers te beantwoorden.</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5"/>
        <p:cNvGrpSpPr/>
        <p:nvPr/>
      </p:nvGrpSpPr>
      <p:grpSpPr>
        <a:xfrm>
          <a:off x="0" y="0"/>
          <a:ext cx="0" cy="0"/>
          <a:chOff x="0" y="0"/>
          <a:chExt cx="0" cy="0"/>
        </a:xfrm>
      </p:grpSpPr>
      <p:sp>
        <p:nvSpPr>
          <p:cNvPr id="376" name="Google Shape;376;g21f479b95c8_0_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7" name="Google Shape;377;g21f479b95c8_0_7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Bron: smartinsights.com</a:t>
            </a:r>
            <a:br>
              <a:rPr lang="fi">
                <a:solidFill>
                  <a:schemeClr val="dk1"/>
                </a:solidFill>
              </a:rPr>
            </a:br>
            <a:br>
              <a:rPr lang="fi">
                <a:solidFill>
                  <a:schemeClr val="dk1"/>
                </a:solidFill>
              </a:rPr>
            </a:br>
            <a:r>
              <a:rPr lang="fi">
                <a:solidFill>
                  <a:schemeClr val="dk1"/>
                </a:solidFill>
              </a:rPr>
              <a:t>RACE omvat de volledige klantlevenscyclus of marketingtrechter: Reach &gt; Act &gt; Convert &gt; Engage (met een eerste Plan-fase voor uw doelen en programmadoel.) De vier stappen in het raamwerk (R&gt;A&gt;C&gt;E) komen overeen met uw digitale marketingactiviteiten, die erop gericht zijn uw potentiële klanten te betrekken bij hun hele besluitvormingsproces, van bewustwording en overweging, via uitproberen tot aankoop. </a:t>
            </a:r>
            <a:br>
              <a:rPr lang="fi">
                <a:solidFill>
                  <a:schemeClr val="dk1"/>
                </a:solidFill>
              </a:rPr>
            </a:br>
            <a:r>
              <a:rPr lang="fi">
                <a:solidFill>
                  <a:schemeClr val="dk1"/>
                </a:solidFill>
              </a:rPr>
              <a:t>Met het RACE-framework wordt het eenvoudiger om door de bomen het bos te zien en te focussen op de onderdelen die de leadgeneratie en verkoopkansen voor het bedrijf verbeteren.</a:t>
            </a:r>
            <a:endParaRPr>
              <a:solidFill>
                <a:schemeClr val="dk1"/>
              </a:solidFill>
            </a:endParaRPr>
          </a:p>
          <a:p>
            <a:pPr marL="0" lvl="0" indent="0" algn="l" rtl="0">
              <a:lnSpc>
                <a:spcPct val="100000"/>
              </a:lnSpc>
              <a:spcBef>
                <a:spcPts val="0"/>
              </a:spcBef>
              <a:spcAft>
                <a:spcPts val="0"/>
              </a:spcAft>
              <a:buSzPts val="1100"/>
              <a:buNone/>
            </a:pPr>
            <a:br>
              <a:rPr lang="fi">
                <a:solidFill>
                  <a:schemeClr val="dk1"/>
                </a:solidFill>
              </a:rPr>
            </a:b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g1cff6b90f0f_0_0: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Bron Dave Chaffey: </a:t>
            </a:r>
            <a:r>
              <a:rPr lang="fi" u="sng">
                <a:solidFill>
                  <a:schemeClr val="hlink"/>
                </a:solidFill>
                <a:hlinkClick r:id="rId3"/>
              </a:rPr>
              <a:t>https:</a:t>
            </a:r>
            <a:r>
              <a:rPr lang="fi"/>
              <a:t>//www.davechaffey.com/digital-marketing-glossary/race-marketing-planning-model/ </a:t>
            </a:r>
            <a:br>
              <a:rPr lang="fi"/>
            </a:br>
            <a:r>
              <a:rPr lang="fi"/>
              <a:t>Video: </a:t>
            </a:r>
            <a:r>
              <a:rPr lang="fi" u="sng">
                <a:solidFill>
                  <a:schemeClr val="hlink"/>
                </a:solidFill>
                <a:hlinkClick r:id="rId4"/>
              </a:rPr>
              <a:t>Het RACE-marketingplanningsraamwerk - YouTube</a:t>
            </a:r>
            <a:endParaRPr/>
          </a:p>
        </p:txBody>
      </p:sp>
      <p:sp>
        <p:nvSpPr>
          <p:cNvPr id="384" name="Google Shape;384;g1cff6b90f0f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9"/>
        <p:cNvGrpSpPr/>
        <p:nvPr/>
      </p:nvGrpSpPr>
      <p:grpSpPr>
        <a:xfrm>
          <a:off x="0" y="0"/>
          <a:ext cx="0" cy="0"/>
          <a:chOff x="0" y="0"/>
          <a:chExt cx="0" cy="0"/>
        </a:xfrm>
      </p:grpSpPr>
      <p:sp>
        <p:nvSpPr>
          <p:cNvPr id="390" name="Google Shape;390;g23b61c7370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1" name="Google Shape;391;g23b61c73700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Deze activiteit kan het beste in tweetallen worden gedaan. Benodigde tijd ongeveer 20 minuten. Presentatie: 2-3 groepen presenteren hun werk. Discussie volgt.</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g21f479b95c8_0_86: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Zoals we kunnen zien, lijkt het 'Customer journey'-model erg op de 'Sales funnel', zij het in horizontale dimensie. We kunnen het dus beschouwen als een alternatief voor of aanvulling op de sales funnel, in plaats van iets heel anders. Maar de klantreis dwingt ons om ons meer te richten op het gezichtspunt van de klant. </a:t>
            </a:r>
            <a:br>
              <a:rPr lang="fi" dirty="0"/>
            </a:br>
            <a:r>
              <a:rPr lang="fi" dirty="0"/>
              <a:t>Ongeacht welk product of welke dienst we verkopen, in elke branche is het belangrijk om de reis van onze toekomstige klanten te analyseren. De belangrijkste punten waarop klanten met ons product in aanraking komen, zijn vaak doorslaggevend voor het al dan niet afronden van een deal. Het identificeren van digitale touchpoints is de belangrijkste factor om van onze gasten betalende klanten te maken. In dit artikel laten we je zien hoe je potentiële klanten in drie fasen van hun klantreis kunt volgen met behulp van slechts één tool.</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fi" dirty="0"/>
              <a:t>Wat zijn uw belangrijkste digitale contactpunten?</a:t>
            </a:r>
            <a:endParaRPr dirty="0"/>
          </a:p>
          <a:p>
            <a:pPr marL="0" lvl="0" indent="0" algn="l" rtl="0">
              <a:lnSpc>
                <a:spcPct val="100000"/>
              </a:lnSpc>
              <a:spcBef>
                <a:spcPts val="0"/>
              </a:spcBef>
              <a:spcAft>
                <a:spcPts val="0"/>
              </a:spcAft>
              <a:buSzPts val="1100"/>
              <a:buNone/>
            </a:pPr>
            <a:r>
              <a:rPr lang="fi" dirty="0"/>
              <a:t>In het licht van de vele digitale en traditionele routes die ons bedrijf naar een potentiële klant leiden, is het gemakkelijk om te verdwalen. Het is moeilijk om te bepalen welke gebieden het belangrijkst zijn en welke absoluut niet kunnen en mogen worden verwaarloosd. Simpel gezegd - het zijn gewoon alle punten waarop we onze zakelijke relatie met een klant of gebruiker kunnen starten of verbeteren. </a:t>
            </a:r>
            <a:br>
              <a:rPr lang="fi" dirty="0"/>
            </a:br>
            <a:br>
              <a:rPr lang="fi" dirty="0"/>
            </a:br>
            <a:endParaRPr dirty="0"/>
          </a:p>
        </p:txBody>
      </p:sp>
      <p:sp>
        <p:nvSpPr>
          <p:cNvPr id="397" name="Google Shape;397;g21f479b95c8_0_8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g19922e704ba_0_2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4" name="Google Shape;404;g19922e704ba_0_27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Bron: </a:t>
            </a:r>
            <a:r>
              <a:rPr lang="fi" u="sng">
                <a:solidFill>
                  <a:schemeClr val="hlink"/>
                </a:solidFill>
                <a:hlinkClick r:id="rId3"/>
              </a:rPr>
              <a:t>Customer journey map definitie en voorbeelden - Wat is? - Verklarende woordenlijst digitale marketing (davechaffey.com)</a:t>
            </a:r>
            <a:br>
              <a:rPr lang="fi"/>
            </a:br>
            <a:r>
              <a:rPr lang="fi"/>
              <a:t>Retailvoorbeeld van een niet-lineair omnichannel kooptraject</a:t>
            </a:r>
            <a:endParaRPr/>
          </a:p>
          <a:p>
            <a:pPr marL="0" lvl="0" indent="0" algn="l" rtl="0">
              <a:lnSpc>
                <a:spcPct val="100000"/>
              </a:lnSpc>
              <a:spcBef>
                <a:spcPts val="0"/>
              </a:spcBef>
              <a:spcAft>
                <a:spcPts val="0"/>
              </a:spcAft>
              <a:buSzPts val="1100"/>
              <a:buNone/>
            </a:pPr>
            <a:r>
              <a:rPr lang="fi"/>
              <a:t>Dit voorbeeld van de Boston Consulting Group over de verkoop van een jurk toont de touchpoints in de fysieke winkel en buiten de winkel. Het richt zich op verschillende digitale interacties in het koopproces. Andere customer journey maps bevatten meer details over opties voor TOFU vs MOFU vs BOFU interacties als onderdeel van content mapping.</a:t>
            </a:r>
            <a:br>
              <a:rPr lang="fi"/>
            </a:br>
            <a:br>
              <a:rPr lang="fi"/>
            </a:br>
            <a:r>
              <a:rPr lang="fi"/>
              <a:t>Deze illustratie, gerelateerd aan 'het kopen van een designerjurk', toont de kanalen en contactmomenten met de klant en het type signalen dat betrokken is bij het proces. Op deze manier is het mogelijk om een 'klantreis' op te stellen voor elk product of dienst. De positie van de klant laat zien of de emotie positief of negatief is op de verschillende punten van de reis. Dit geeft inzicht in de ervaringen van de klant met het merk en de mogelijkheden om te verbeteren.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9"/>
        <p:cNvGrpSpPr/>
        <p:nvPr/>
      </p:nvGrpSpPr>
      <p:grpSpPr>
        <a:xfrm>
          <a:off x="0" y="0"/>
          <a:ext cx="0" cy="0"/>
          <a:chOff x="0" y="0"/>
          <a:chExt cx="0" cy="0"/>
        </a:xfrm>
      </p:grpSpPr>
      <p:sp>
        <p:nvSpPr>
          <p:cNvPr id="410" name="Google Shape;410;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11" name="Google Shape;411;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g1dc0dac36e4_0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7" name="Google Shape;417;g1dc0dac36e4_0_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0"/>
        <p:cNvGrpSpPr/>
        <p:nvPr/>
      </p:nvGrpSpPr>
      <p:grpSpPr>
        <a:xfrm>
          <a:off x="0" y="0"/>
          <a:ext cx="0" cy="0"/>
          <a:chOff x="0" y="0"/>
          <a:chExt cx="0" cy="0"/>
        </a:xfrm>
      </p:grpSpPr>
      <p:sp>
        <p:nvSpPr>
          <p:cNvPr id="421" name="Google Shape;421;g198c4f39775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2" name="Google Shape;422;g198c4f39775_0_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Deze figuur toont de beschikbare digitale 'instrumenten'. Promotie kan worden gezien als equivalent van 'digitale marketing'. Deze worden in deze module 'Introductie' slechts oppervlakkig beschreven. Gedetailleerder in 'Digitaal adverteren' en 'Contentmarketing en sociale media'.</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6"/>
        <p:cNvGrpSpPr/>
        <p:nvPr/>
      </p:nvGrpSpPr>
      <p:grpSpPr>
        <a:xfrm>
          <a:off x="0" y="0"/>
          <a:ext cx="0" cy="0"/>
          <a:chOff x="0" y="0"/>
          <a:chExt cx="0" cy="0"/>
        </a:xfrm>
      </p:grpSpPr>
      <p:sp>
        <p:nvSpPr>
          <p:cNvPr id="427" name="Google Shape;427;g198c4f39775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8" name="Google Shape;428;g198c4f39775_0_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Welke soorten organisaties gebruiken traditionele mediakanalen? Bijvoorbeeld: lokale winkels en dienstverlenende bedrijven.</a:t>
            </a:r>
            <a:endParaRPr/>
          </a:p>
          <a:p>
            <a:pPr marL="0" lvl="0" indent="0" algn="l" rtl="0">
              <a:lnSpc>
                <a:spcPct val="100000"/>
              </a:lnSpc>
              <a:spcBef>
                <a:spcPts val="0"/>
              </a:spcBef>
              <a:spcAft>
                <a:spcPts val="0"/>
              </a:spcAft>
              <a:buSzPts val="1100"/>
              <a:buNone/>
            </a:pPr>
            <a:r>
              <a:rPr lang="fi"/>
              <a:t>Wie onderscheidt zich in digitale media? Bijvoorbeeld: e-commerce bedrijven.</a:t>
            </a:r>
            <a:endParaRPr/>
          </a:p>
          <a:p>
            <a:pPr marL="0" lvl="0" indent="0" algn="l" rtl="0">
              <a:lnSpc>
                <a:spcPct val="100000"/>
              </a:lnSpc>
              <a:spcBef>
                <a:spcPts val="0"/>
              </a:spcBef>
              <a:spcAft>
                <a:spcPts val="0"/>
              </a:spcAft>
              <a:buSzPts val="1100"/>
              <a:buNone/>
            </a:pPr>
            <a:r>
              <a:rPr lang="fi"/>
              <a:t>Natuurlijk gebruiken de meeste organisaties zowel traditionele als digitale media (multichannel marketing).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5"/>
        <p:cNvGrpSpPr/>
        <p:nvPr/>
      </p:nvGrpSpPr>
      <p:grpSpPr>
        <a:xfrm>
          <a:off x="0" y="0"/>
          <a:ext cx="0" cy="0"/>
          <a:chOff x="0" y="0"/>
          <a:chExt cx="0" cy="0"/>
        </a:xfrm>
      </p:grpSpPr>
      <p:sp>
        <p:nvSpPr>
          <p:cNvPr id="436" name="Google Shape;436;g198c4f39775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7" name="Google Shape;437;g198c4f39775_0_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Dit fenomeen is duidelijk wanneer je verschillende media volgt. Bepaalde bedrijven lijken overal te zijn (nationale levensmiddelenbedrijven, grote reisbureaus, autoverkopers, verkopers van speciale goederen).</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3"/>
        <p:cNvGrpSpPr/>
        <p:nvPr/>
      </p:nvGrpSpPr>
      <p:grpSpPr>
        <a:xfrm>
          <a:off x="0" y="0"/>
          <a:ext cx="0" cy="0"/>
          <a:chOff x="0" y="0"/>
          <a:chExt cx="0" cy="0"/>
        </a:xfrm>
      </p:grpSpPr>
      <p:sp>
        <p:nvSpPr>
          <p:cNvPr id="444" name="Google Shape;444;g198c4f39775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5" name="Google Shape;445;g198c4f39775_0_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fi">
                <a:solidFill>
                  <a:schemeClr val="dk1"/>
                </a:solidFill>
              </a:rPr>
              <a:t>Deze dia legt de basisprincipes van sociale media uit. In de module 'Contentmarketing en sociale media' vind je meer materiaal.</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fi"/>
              <a:t>Sociale media' omvat een verscheidenheid aan platforms. Ze hebben gemeen dat verschillende groepen en soorten mensen verhalen, foto's, video's en andere inhoud publiceren, becommentariëren en volgen voor publieke zichtbaarheid. Sociale media' bieden veelzijdige media en kanalen voor een breed scala aan interesses, waaronder hobby's, persoonlijke onderwerpen en werk &amp; zakelijke kwesties. Dit betekent dat groepen en individuen met specifieke interesses er te vinden zijn.</a:t>
            </a:r>
            <a:br>
              <a:rPr lang="fi"/>
            </a:b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0"/>
        <p:cNvGrpSpPr/>
        <p:nvPr/>
      </p:nvGrpSpPr>
      <p:grpSpPr>
        <a:xfrm>
          <a:off x="0" y="0"/>
          <a:ext cx="0" cy="0"/>
          <a:chOff x="0" y="0"/>
          <a:chExt cx="0" cy="0"/>
        </a:xfrm>
      </p:grpSpPr>
      <p:sp>
        <p:nvSpPr>
          <p:cNvPr id="451" name="Google Shape;451;g198c4f39775_0_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2" name="Google Shape;452;g198c4f39775_0_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Deze dia legt de basisprincipes van websites uit. In de module 'Webpagina's en SEO' vind je meer materiaal.</a:t>
            </a:r>
            <a:br>
              <a:rPr lang="fi"/>
            </a:br>
            <a:br>
              <a:rPr lang="fi"/>
            </a:br>
            <a:r>
              <a:rPr lang="fi"/>
              <a:t>Deze dia belicht de centrale rol van de website in alle digitale promotieactiviteiten. Aangezien marketingacties gericht zijn op het behalen van specifieke doelstellingen (de bekendheid vergroten, verkoop creëren, het merk verbeteren, ...), kunnen de noodzakelijke elementen om deze doelstellingen te behalen op websites worden geplaatst. De belangrijkste rol van de andere digitale media (sociale media, Google-advertenties, e-mailmarketing) is dus vaak om bezoekers naar de website te leiden.</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7"/>
        <p:cNvGrpSpPr/>
        <p:nvPr/>
      </p:nvGrpSpPr>
      <p:grpSpPr>
        <a:xfrm>
          <a:off x="0" y="0"/>
          <a:ext cx="0" cy="0"/>
          <a:chOff x="0" y="0"/>
          <a:chExt cx="0" cy="0"/>
        </a:xfrm>
      </p:grpSpPr>
      <p:sp>
        <p:nvSpPr>
          <p:cNvPr id="458" name="Google Shape;458;g198c4f39775_0_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9" name="Google Shape;459;g198c4f39775_0_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Deze dia legt de basisprincipes van SEO uit. In de module 'Webpagina's &amp; SEO' vind je meer materiaal.</a:t>
            </a:r>
            <a:br>
              <a:rPr lang="fi">
                <a:solidFill>
                  <a:schemeClr val="dk1"/>
                </a:solidFill>
              </a:rPr>
            </a:br>
            <a:br>
              <a:rPr lang="fi"/>
            </a:br>
            <a:r>
              <a:rPr lang="fi"/>
              <a:t>Voor wie is SEO essentieel? - Voor alle websites die gevonden willen worden in zoekopdrachten op het web. Dat wil zeggen, bijna alle websites. Waarom zouden ze anders bestaan? Je zou het onderwerp 'SEO' kunnen starten door je leerlingen te vragen 'Welke producten/diensten denk je dat gezocht worden in google?' 'Welke niet?' Uit de discussie zal blijken dat de meeste producten/diensten gezocht worden in google (enkele uitzonderingen, bijv. lokale restaurants en kleine winkels). Er zijn sites die bijna iedereen al kent en direct vindt (bijv. lokale restaurants), maar waar niet-lokale reizigers en buitenlandse toeristen naar op zoek kunnen zijn.</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g198c4f39775_0_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6" name="Google Shape;466;g198c4f39775_0_5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Deze dia legt de basisprincipes van digitaal adverteren uit. In de module 'Digitaal adverteren' vindt u meer materiaal.</a:t>
            </a:r>
            <a:br>
              <a:rPr lang="fi"/>
            </a:br>
            <a:br>
              <a:rPr lang="fi"/>
            </a:br>
            <a:r>
              <a:rPr lang="fi"/>
              <a:t>De mogelijkheid om zelf digitale advertenties te maken en te publiceren op het Google-platform is een voordeel voor kleine organisaties, omdat er geen mediabedrijven nodig zijn. Bovendien kunnen dit soort advertenties worden uitgevoerd met lage budgetten (zelfs 10-100€). De situaties/voordelen om advertenties te gebruiken worden behandeld in verdere dia's.</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g198c4f39775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6" name="Google Shape;476;g198c4f39775_0_6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Deze dia legt de basisprincipes van Contentmarketing uit. In de module 'Contentmarketing en sociale media' vind je meer materiaal.</a:t>
            </a:r>
            <a:br>
              <a:rPr lang="fi">
                <a:solidFill>
                  <a:schemeClr val="dk1"/>
                </a:solidFill>
              </a:rPr>
            </a:br>
            <a:br>
              <a:rPr lang="fi"/>
            </a:br>
            <a:r>
              <a:rPr lang="fi"/>
              <a:t>Contentmarketing is een techniek die draait om het creëren en verspreiden van waardevolle content voor een specifieke doelgroep. Het doel is om die specifieke doelgroep te binden, te converteren en te behouden.</a:t>
            </a:r>
            <a:br>
              <a:rPr lang="fi"/>
            </a:br>
            <a:br>
              <a:rPr lang="fi"/>
            </a:b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1"/>
        <p:cNvGrpSpPr/>
        <p:nvPr/>
      </p:nvGrpSpPr>
      <p:grpSpPr>
        <a:xfrm>
          <a:off x="0" y="0"/>
          <a:ext cx="0" cy="0"/>
          <a:chOff x="0" y="0"/>
          <a:chExt cx="0" cy="0"/>
        </a:xfrm>
      </p:grpSpPr>
      <p:sp>
        <p:nvSpPr>
          <p:cNvPr id="482" name="Google Shape;482;g198c4f39775_0_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3" name="Google Shape;483;g198c4f39775_0_6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Deze dia legt de basisprincipes van e-mailmarketing uit. In de module 'Contentmarketing en Social media' vind je meer materiaal.</a:t>
            </a:r>
            <a:br>
              <a:rPr lang="fi"/>
            </a:br>
            <a:br>
              <a:rPr lang="fi"/>
            </a:br>
            <a:r>
              <a:rPr lang="fi"/>
              <a:t>E-mailmarketing is een vorm van Direct Marketing waarbij een bericht rechtstreeks naar de ontvanger wordt gestuurd. Bij e-mailmarketing sturen organisaties en bedrijven e-mails naar geïnteresseerden of klanten. In de e-mails staan bijvoorbeeld nieuws, aanbiedingen, aankoopbevestigingen of een klanttevredenheidsonderzoek. Het bekendste voorbeeld van e-mailmarketing is een nieuwsbrief waarin een organisatie haar laatste nieuws of aanbiedingen verstuurt.</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8"/>
        <p:cNvGrpSpPr/>
        <p:nvPr/>
      </p:nvGrpSpPr>
      <p:grpSpPr>
        <a:xfrm>
          <a:off x="0" y="0"/>
          <a:ext cx="0" cy="0"/>
          <a:chOff x="0" y="0"/>
          <a:chExt cx="0" cy="0"/>
        </a:xfrm>
      </p:grpSpPr>
      <p:sp>
        <p:nvSpPr>
          <p:cNvPr id="489" name="Google Shape;489;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Het Digital Marketing Landscape Ecosystem is een waardevol hulpmiddel om u te helpen het hele gebied van digitale marketing te overwegen en prioriteiten te stellen bij het besteden van uw middelen.</a:t>
            </a:r>
            <a:br>
              <a:rPr lang="fi"/>
            </a:br>
            <a:br>
              <a:rPr lang="fi"/>
            </a:br>
            <a:r>
              <a:rPr lang="fi"/>
              <a:t>Er zijn 8 secties in het Digital Marketing Landscape om te overwegen als onderdeel van je strategie. Je zult merken dat tools zoals AR/VR en AI niet apart worden vermeld, maar dat ze meestal zijn opgenomen in andere tools.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fi"/>
              <a:t>Ook al is er veel te doen over innovatieve nieuwe technologieën, de uitmuntende uitvoering van de beproefde marketingtools is de basis van je succes.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fi"/>
              <a:t>De kern is je Digitale Strategie - wat wil je precies bereiken? Bepaal dit EERST. Zorg ervoor dat je een duidelijk verband legt tussen je doel, strategie, doelstelling en tactiek.</a:t>
            </a:r>
            <a:endParaRPr/>
          </a:p>
        </p:txBody>
      </p:sp>
      <p:sp>
        <p:nvSpPr>
          <p:cNvPr id="490" name="Google Shape;490;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g23982b51697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8" name="Google Shape;498;g23982b51697_0_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Deze activiteit kan het beste in tweetallen worden gedaan. Benodigde tijd ongeveer 20 minuten. Presentatie: 2-3 groepen presenteren hun werk. Discussie volgt.</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Google Shape;503;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04" name="Google Shape;504;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7"/>
        <p:cNvGrpSpPr/>
        <p:nvPr/>
      </p:nvGrpSpPr>
      <p:grpSpPr>
        <a:xfrm>
          <a:off x="0" y="0"/>
          <a:ext cx="0" cy="0"/>
          <a:chOff x="0" y="0"/>
          <a:chExt cx="0" cy="0"/>
        </a:xfrm>
      </p:grpSpPr>
      <p:sp>
        <p:nvSpPr>
          <p:cNvPr id="508" name="Google Shape;508;g238a394e843_0_27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r>
              <a:rPr lang="fi" sz="1000"/>
              <a:t>Na het kiezen van de kanalen die de doelgroep en de verschillende segmenten het beste bereiken, is het belangrijk om de doelstellingen en targets te bepalen om het succes van digitale marketing te monitoren en te evalueren. En deze te gebruiken voor optimalisatie. Zorg ervoor dat deze doelstellingen bijdragen aan de hogere doelstellingen, zoals de bedrijfsdoelstellingen, de strategische doelstellingen en de tactische doelstellingen (zoals bijvoorbeeld Social Media Marketingdoelstellingen). </a:t>
            </a:r>
            <a:br>
              <a:rPr lang="fi" sz="1000"/>
            </a:br>
            <a:br>
              <a:rPr lang="fi" sz="1000"/>
            </a:br>
            <a:r>
              <a:rPr lang="fi" sz="1000">
                <a:solidFill>
                  <a:schemeClr val="dk1"/>
                </a:solidFill>
              </a:rPr>
              <a:t>De sleutel tot een succesvolle integratie is het integreren van content, data en analytics in elk aspect van je uitvoering en strategie. Zorg ervoor dat je goede content gebruikt die opvalt. Zorg ervoor dat je de tijd neemt om gegevens te gebruiken en te analyseren om je marketing na verloop van tijd te verbeteren.</a:t>
            </a:r>
            <a:endParaRPr sz="1000"/>
          </a:p>
        </p:txBody>
      </p:sp>
      <p:sp>
        <p:nvSpPr>
          <p:cNvPr id="509" name="Google Shape;509;g238a394e843_0_27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0"/>
        <p:cNvGrpSpPr/>
        <p:nvPr/>
      </p:nvGrpSpPr>
      <p:grpSpPr>
        <a:xfrm>
          <a:off x="0" y="0"/>
          <a:ext cx="0" cy="0"/>
          <a:chOff x="0" y="0"/>
          <a:chExt cx="0" cy="0"/>
        </a:xfrm>
      </p:grpSpPr>
      <p:sp>
        <p:nvSpPr>
          <p:cNvPr id="521" name="Google Shape;52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2" name="Google Shape;52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Het belang van het integreren van alle marketingactiviteiten en het bepalen van doelstellingen en doelen werd. Deze dia presenteert enkele alternatieve doelstellingen die kunnen worden bereikt door gebruik te maken van digitale marketing. </a:t>
            </a:r>
            <a:endParaRPr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7"/>
        <p:cNvGrpSpPr/>
        <p:nvPr/>
      </p:nvGrpSpPr>
      <p:grpSpPr>
        <a:xfrm>
          <a:off x="0" y="0"/>
          <a:ext cx="0" cy="0"/>
          <a:chOff x="0" y="0"/>
          <a:chExt cx="0" cy="0"/>
        </a:xfrm>
      </p:grpSpPr>
      <p:sp>
        <p:nvSpPr>
          <p:cNvPr id="528" name="Google Shape;528;g19922e704b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9" name="Google Shape;529;g19922e704ba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Digitale analytics zijn kwantitatieve metingen van de prestaties van online content, waaronder reclamecampagnes, sociale media en websites. Dat betekent dat digitale analytics informatie verschaft uit digitale bronnen over hoe klanten reageren op of interageren met uw content en marketingcampagnes.</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p7:notes"/>
          <p:cNvSpPr txBox="1">
            <a:spLocks noGrp="1"/>
          </p:cNvSpPr>
          <p:nvPr>
            <p:ph type="body" idx="1"/>
          </p:nvPr>
        </p:nvSpPr>
        <p:spPr>
          <a:xfrm>
            <a:off x="685801" y="4400555"/>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Bij het ontwikkelen van een zakelijke website laat website analytics veel dingen zien, bijvoorbeeld de verkeersbronnen van gebruikers. De dia toont een gemiddelde van de bronnen van websiteverkeer, natuurlijk hebben verschillende sites verschillende cijfers.</a:t>
            </a:r>
            <a:endParaRPr/>
          </a:p>
        </p:txBody>
      </p:sp>
      <p:sp>
        <p:nvSpPr>
          <p:cNvPr id="538" name="Google Shape;538;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7"/>
        <p:cNvGrpSpPr/>
        <p:nvPr/>
      </p:nvGrpSpPr>
      <p:grpSpPr>
        <a:xfrm>
          <a:off x="0" y="0"/>
          <a:ext cx="0" cy="0"/>
          <a:chOff x="0" y="0"/>
          <a:chExt cx="0" cy="0"/>
        </a:xfrm>
      </p:grpSpPr>
      <p:sp>
        <p:nvSpPr>
          <p:cNvPr id="558" name="Google Shape;558;p9:notes"/>
          <p:cNvSpPr txBox="1">
            <a:spLocks noGrp="1"/>
          </p:cNvSpPr>
          <p:nvPr>
            <p:ph type="body" idx="1"/>
          </p:nvPr>
        </p:nvSpPr>
        <p:spPr>
          <a:xfrm>
            <a:off x="685801" y="4400555"/>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Digital analytics maakt zichtbaar wat er gebeurt als we op advertenties of andere bronnen klikken en op websites terechtkomen (Web analytics wordt uitgebreider beschreven in module 5). Elke marketeer en website-eigenaar wil hoge percentages, maar het succes (=conversie) hangt af van hoe goed de advertenties zijn, hoe goed de landingspagina's werken en hoe bezoekers verder worden geleid op de website. Landingspagina' wordt behandeld in module 4 (Digitaal adverteren).</a:t>
            </a:r>
            <a:endParaRPr/>
          </a:p>
        </p:txBody>
      </p:sp>
      <p:sp>
        <p:nvSpPr>
          <p:cNvPr id="559" name="Google Shape;559;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4"/>
        <p:cNvGrpSpPr/>
        <p:nvPr/>
      </p:nvGrpSpPr>
      <p:grpSpPr>
        <a:xfrm>
          <a:off x="0" y="0"/>
          <a:ext cx="0" cy="0"/>
          <a:chOff x="0" y="0"/>
          <a:chExt cx="0" cy="0"/>
        </a:xfrm>
      </p:grpSpPr>
      <p:sp>
        <p:nvSpPr>
          <p:cNvPr id="585" name="Google Shape;585;g19922e704ba_0_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86" name="Google Shape;586;g19922e704ba_0_1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r>
              <a:rPr lang="fi"/>
              <a:t>Een algoritme in datamining (of machine learning) is een verzameling heuristieken en berekeningen die een model maakt van gegevens. Om een model te maken, analyseert het algoritme eerst de gegevens die je aanlevert, op zoek naar specifieke soorten patronen of trends. Het algoritme gebruikt de resultaten van deze analyse gedurende vele iteraties om de optimale parameters te vinden voor het creëren van het mijnmodel. Deze parameters worden vervolgens toegepast op de volledige dataset om bruikbare patronen en gedetailleerde statistieken te extraheren. </a:t>
            </a:r>
            <a:endParaRPr/>
          </a:p>
          <a:p>
            <a:pPr marL="0" lvl="0" indent="0" algn="l" rtl="0">
              <a:lnSpc>
                <a:spcPct val="100000"/>
              </a:lnSpc>
              <a:spcBef>
                <a:spcPts val="0"/>
              </a:spcBef>
              <a:spcAft>
                <a:spcPts val="0"/>
              </a:spcAft>
              <a:buSzPts val="1100"/>
              <a:buNone/>
            </a:pPr>
            <a:r>
              <a:rPr lang="fi"/>
              <a:t>Het mijnmodel dat een algoritme maakt van je gegevens kan verschillende vormen aannemen, waaronder:</a:t>
            </a:r>
            <a:endParaRPr/>
          </a:p>
          <a:p>
            <a:pPr marL="0" lvl="0" indent="0" algn="l" rtl="0">
              <a:lnSpc>
                <a:spcPct val="100000"/>
              </a:lnSpc>
              <a:spcBef>
                <a:spcPts val="0"/>
              </a:spcBef>
              <a:spcAft>
                <a:spcPts val="0"/>
              </a:spcAft>
              <a:buSzPts val="1100"/>
              <a:buNone/>
            </a:pPr>
            <a:r>
              <a:rPr lang="fi"/>
              <a:t>Een verzameling clusters die beschrijven hoe de gevallen in een dataset aan elkaar gerelateerd zijn.</a:t>
            </a:r>
            <a:endParaRPr/>
          </a:p>
          <a:p>
            <a:pPr marL="0" lvl="0" indent="0" algn="l" rtl="0">
              <a:lnSpc>
                <a:spcPct val="100000"/>
              </a:lnSpc>
              <a:spcBef>
                <a:spcPts val="0"/>
              </a:spcBef>
              <a:spcAft>
                <a:spcPts val="0"/>
              </a:spcAft>
              <a:buSzPts val="1100"/>
              <a:buNone/>
            </a:pPr>
            <a:r>
              <a:rPr lang="fi"/>
              <a:t>Een beslisboom die een uitkomst voorspelt en beschrijft hoe verschillende criteria die uitkomst beïnvloeden.</a:t>
            </a:r>
            <a:endParaRPr/>
          </a:p>
          <a:p>
            <a:pPr marL="0" lvl="0" indent="0" algn="l" rtl="0">
              <a:lnSpc>
                <a:spcPct val="100000"/>
              </a:lnSpc>
              <a:spcBef>
                <a:spcPts val="0"/>
              </a:spcBef>
              <a:spcAft>
                <a:spcPts val="0"/>
              </a:spcAft>
              <a:buSzPts val="1100"/>
              <a:buNone/>
            </a:pPr>
            <a:r>
              <a:rPr lang="fi"/>
              <a:t>Een wiskundig model dat de verkoop voorspelt.</a:t>
            </a:r>
            <a:endParaRPr/>
          </a:p>
          <a:p>
            <a:pPr marL="0" lvl="0" indent="0" algn="l" rtl="0">
              <a:lnSpc>
                <a:spcPct val="100000"/>
              </a:lnSpc>
              <a:spcBef>
                <a:spcPts val="0"/>
              </a:spcBef>
              <a:spcAft>
                <a:spcPts val="0"/>
              </a:spcAft>
              <a:buSzPts val="1100"/>
              <a:buNone/>
            </a:pPr>
            <a:r>
              <a:rPr lang="fi"/>
              <a:t>Een verzameling regels die beschrijven hoe producten worden gegroepeerd in een transactie en de waarschijnlijkheid dat producten samen worden gekocht.</a:t>
            </a:r>
            <a:endParaRPr/>
          </a:p>
        </p:txBody>
      </p:sp>
      <p:sp>
        <p:nvSpPr>
          <p:cNvPr id="587" name="Google Shape;587;g19922e704ba_0_1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52</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4"/>
        <p:cNvGrpSpPr/>
        <p:nvPr/>
      </p:nvGrpSpPr>
      <p:grpSpPr>
        <a:xfrm>
          <a:off x="0" y="0"/>
          <a:ext cx="0" cy="0"/>
          <a:chOff x="0" y="0"/>
          <a:chExt cx="0" cy="0"/>
        </a:xfrm>
      </p:grpSpPr>
      <p:sp>
        <p:nvSpPr>
          <p:cNvPr id="595" name="Google Shape;595;g23982b51697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6" name="Google Shape;596;g23982b51697_0_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Deze activiteit kan het beste in tweetallen worden gedaan. Benodigde tijd ongeveer 20 minuten. Presentatie: 2-3 groepen presenteren hun werk. Discussie volgt.</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0"/>
        <p:cNvGrpSpPr/>
        <p:nvPr/>
      </p:nvGrpSpPr>
      <p:grpSpPr>
        <a:xfrm>
          <a:off x="0" y="0"/>
          <a:ext cx="0" cy="0"/>
          <a:chOff x="0" y="0"/>
          <a:chExt cx="0" cy="0"/>
        </a:xfrm>
      </p:grpSpPr>
      <p:sp>
        <p:nvSpPr>
          <p:cNvPr id="601" name="Google Shape;601;p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Tip: om nog meer inzicht te krijgen in het klanttraject en het in kaart brengen van het klanttraject niet te baseren op aannames, kunnen studenten interviews houden met klanten/prospects om een beter beeld te krijgen van het kooptraject. </a:t>
            </a:r>
            <a:endParaRPr/>
          </a:p>
        </p:txBody>
      </p:sp>
      <p:sp>
        <p:nvSpPr>
          <p:cNvPr id="602" name="Google Shape;602;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6"/>
        <p:cNvGrpSpPr/>
        <p:nvPr/>
      </p:nvGrpSpPr>
      <p:grpSpPr>
        <a:xfrm>
          <a:off x="0" y="0"/>
          <a:ext cx="0" cy="0"/>
          <a:chOff x="0" y="0"/>
          <a:chExt cx="0" cy="0"/>
        </a:xfrm>
      </p:grpSpPr>
      <p:sp>
        <p:nvSpPr>
          <p:cNvPr id="607" name="Google Shape;607;g22e50a1ae58_0_13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08" name="Google Shape;608;g22e50a1ae58_0_1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2"/>
        <p:cNvGrpSpPr/>
        <p:nvPr/>
      </p:nvGrpSpPr>
      <p:grpSpPr>
        <a:xfrm>
          <a:off x="0" y="0"/>
          <a:ext cx="0" cy="0"/>
          <a:chOff x="0" y="0"/>
          <a:chExt cx="0" cy="0"/>
        </a:xfrm>
      </p:grpSpPr>
      <p:sp>
        <p:nvSpPr>
          <p:cNvPr id="613" name="Google Shape;613;g198c4f39775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4" name="Google Shape;614;g198c4f39775_0_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8"/>
        <p:cNvGrpSpPr/>
        <p:nvPr/>
      </p:nvGrpSpPr>
      <p:grpSpPr>
        <a:xfrm>
          <a:off x="0" y="0"/>
          <a:ext cx="0" cy="0"/>
          <a:chOff x="0" y="0"/>
          <a:chExt cx="0" cy="0"/>
        </a:xfrm>
      </p:grpSpPr>
      <p:sp>
        <p:nvSpPr>
          <p:cNvPr id="619" name="Google Shape;619;g238a394e843_0_2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0" name="Google Shape;620;g238a394e843_0_27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4"/>
        <p:cNvGrpSpPr/>
        <p:nvPr/>
      </p:nvGrpSpPr>
      <p:grpSpPr>
        <a:xfrm>
          <a:off x="0" y="0"/>
          <a:ext cx="0" cy="0"/>
          <a:chOff x="0" y="0"/>
          <a:chExt cx="0" cy="0"/>
        </a:xfrm>
      </p:grpSpPr>
      <p:sp>
        <p:nvSpPr>
          <p:cNvPr id="625" name="Google Shape;625;g2540d369300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26" name="Google Shape;626;g2540d36930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10.png"/><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4.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3.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5.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8"/>
        <p:cNvGrpSpPr/>
        <p:nvPr/>
      </p:nvGrpSpPr>
      <p:grpSpPr>
        <a:xfrm>
          <a:off x="0" y="0"/>
          <a:ext cx="0" cy="0"/>
          <a:chOff x="0" y="0"/>
          <a:chExt cx="0" cy="0"/>
        </a:xfrm>
      </p:grpSpPr>
      <p:sp>
        <p:nvSpPr>
          <p:cNvPr id="9" name="Google Shape;9;p48"/>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0" name="Google Shape;10;p48"/>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4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71000" y="467399"/>
            <a:ext cx="2218858" cy="824085"/>
          </a:xfrm>
          <a:prstGeom prst="rect">
            <a:avLst/>
          </a:prstGeom>
          <a:noFill/>
          <a:ln>
            <a:noFill/>
          </a:ln>
        </p:spPr>
      </p:pic>
      <p:sp>
        <p:nvSpPr>
          <p:cNvPr id="12" name="Google Shape;12;p4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13" name="Google Shape;13;p4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24895" y="4528124"/>
            <a:ext cx="1987904" cy="440100"/>
          </a:xfrm>
          <a:prstGeom prst="rect">
            <a:avLst/>
          </a:prstGeom>
          <a:noFill/>
          <a:ln>
            <a:noFill/>
          </a:ln>
        </p:spPr>
      </p:pic>
      <p:pic>
        <p:nvPicPr>
          <p:cNvPr id="14" name="Google Shape;14;p48"/>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5" name="Google Shape;15;p48"/>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6" name="Google Shape;16;p48"/>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7" name="Google Shape;17;p48"/>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18"/>
        <p:cNvGrpSpPr/>
        <p:nvPr/>
      </p:nvGrpSpPr>
      <p:grpSpPr>
        <a:xfrm>
          <a:off x="0" y="0"/>
          <a:ext cx="0" cy="0"/>
          <a:chOff x="0" y="0"/>
          <a:chExt cx="0" cy="0"/>
        </a:xfrm>
      </p:grpSpPr>
      <p:pic>
        <p:nvPicPr>
          <p:cNvPr id="19" name="Google Shape;19;p49"/>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20" name="Google Shape;20;p49"/>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49"/>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2" name="Google Shape;22;p4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23" name="Google Shape;23;p4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4"/>
        <p:cNvGrpSpPr/>
        <p:nvPr/>
      </p:nvGrpSpPr>
      <p:grpSpPr>
        <a:xfrm>
          <a:off x="0" y="0"/>
          <a:ext cx="0" cy="0"/>
          <a:chOff x="0" y="0"/>
          <a:chExt cx="0" cy="0"/>
        </a:xfrm>
      </p:grpSpPr>
      <p:sp>
        <p:nvSpPr>
          <p:cNvPr id="25" name="Google Shape;25;p50"/>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50"/>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7" name="Google Shape;27;p5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28" name="Google Shape;28;p5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9" name="Google Shape;29;p5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30" name="Google Shape;30;p50"/>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31" name="Google Shape;31;p50"/>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pic>
        <p:nvPicPr>
          <p:cNvPr id="32" name="Google Shape;32;p50"/>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cxnSp>
        <p:nvCxnSpPr>
          <p:cNvPr id="33" name="Google Shape;33;p50"/>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34" name="Google Shape;34;p50"/>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5"/>
        <p:cNvGrpSpPr/>
        <p:nvPr/>
      </p:nvGrpSpPr>
      <p:grpSpPr>
        <a:xfrm>
          <a:off x="0" y="0"/>
          <a:ext cx="0" cy="0"/>
          <a:chOff x="0" y="0"/>
          <a:chExt cx="0" cy="0"/>
        </a:xfrm>
      </p:grpSpPr>
      <p:pic>
        <p:nvPicPr>
          <p:cNvPr id="36" name="Google Shape;36;p51"/>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pic>
        <p:nvPicPr>
          <p:cNvPr id="37" name="Google Shape;37;p5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38" name="Google Shape;38;p51"/>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39"/>
        <p:cNvGrpSpPr/>
        <p:nvPr/>
      </p:nvGrpSpPr>
      <p:grpSpPr>
        <a:xfrm>
          <a:off x="0" y="0"/>
          <a:ext cx="0" cy="0"/>
          <a:chOff x="0" y="0"/>
          <a:chExt cx="0" cy="0"/>
        </a:xfrm>
      </p:grpSpPr>
      <p:pic>
        <p:nvPicPr>
          <p:cNvPr id="40" name="Google Shape;40;p52"/>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
        <p:nvSpPr>
          <p:cNvPr id="41" name="Google Shape;41;p52"/>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52"/>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43" name="Google Shape;43;p5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44" name="Google Shape;44;p52"/>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45"/>
        <p:cNvGrpSpPr/>
        <p:nvPr/>
      </p:nvGrpSpPr>
      <p:grpSpPr>
        <a:xfrm>
          <a:off x="0" y="0"/>
          <a:ext cx="0" cy="0"/>
          <a:chOff x="0" y="0"/>
          <a:chExt cx="0" cy="0"/>
        </a:xfrm>
      </p:grpSpPr>
      <p:pic>
        <p:nvPicPr>
          <p:cNvPr id="46" name="Google Shape;46;p53" descr="A picture containing shape&#10;&#10;Description automatically generated"/>
          <p:cNvPicPr preferRelativeResize="0"/>
          <p:nvPr/>
        </p:nvPicPr>
        <p:blipFill rotWithShape="1">
          <a:blip r:embed="rId2" cstate="email">
            <a:alphaModFix amt="27000"/>
            <a:extLst>
              <a:ext uri="{28A0092B-C50C-407E-A947-70E740481C1C}">
                <a14:useLocalDpi xmlns:a14="http://schemas.microsoft.com/office/drawing/2010/main"/>
              </a:ext>
            </a:extLst>
          </a:blip>
          <a:srcRect/>
          <a:stretch/>
        </p:blipFill>
        <p:spPr>
          <a:xfrm>
            <a:off x="5958140" y="2038825"/>
            <a:ext cx="3755545" cy="3437279"/>
          </a:xfrm>
          <a:prstGeom prst="rect">
            <a:avLst/>
          </a:prstGeom>
          <a:noFill/>
          <a:ln>
            <a:noFill/>
          </a:ln>
        </p:spPr>
      </p:pic>
      <p:pic>
        <p:nvPicPr>
          <p:cNvPr id="47" name="Google Shape;47;p5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48" name="Google Shape;48;p5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53"/>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50" name="Google Shape;50;p53"/>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51" name="Google Shape;51;p53"/>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austavärit puoliksi">
  <p:cSld name="Taustavärit puoliksi">
    <p:spTree>
      <p:nvGrpSpPr>
        <p:cNvPr id="1" name="Shape 52"/>
        <p:cNvGrpSpPr/>
        <p:nvPr/>
      </p:nvGrpSpPr>
      <p:grpSpPr>
        <a:xfrm>
          <a:off x="0" y="0"/>
          <a:ext cx="0" cy="0"/>
          <a:chOff x="0" y="0"/>
          <a:chExt cx="0" cy="0"/>
        </a:xfrm>
      </p:grpSpPr>
      <p:sp>
        <p:nvSpPr>
          <p:cNvPr id="53" name="Google Shape;53;p54"/>
          <p:cNvSpPr/>
          <p:nvPr/>
        </p:nvSpPr>
        <p:spPr>
          <a:xfrm>
            <a:off x="4568190" y="0"/>
            <a:ext cx="4575810" cy="5143500"/>
          </a:xfrm>
          <a:prstGeom prst="rect">
            <a:avLst/>
          </a:prstGeom>
          <a:solidFill>
            <a:srgbClr val="FDE9D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pic>
        <p:nvPicPr>
          <p:cNvPr id="54" name="Google Shape;54;p54"/>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3217772" y="4460707"/>
            <a:ext cx="1274218" cy="488417"/>
          </a:xfrm>
          <a:prstGeom prst="rect">
            <a:avLst/>
          </a:prstGeom>
          <a:noFill/>
          <a:ln>
            <a:noFill/>
          </a:ln>
        </p:spPr>
      </p:pic>
      <p:sp>
        <p:nvSpPr>
          <p:cNvPr id="55" name="Google Shape;55;p54"/>
          <p:cNvSpPr txBox="1">
            <a:spLocks noGrp="1"/>
          </p:cNvSpPr>
          <p:nvPr>
            <p:ph type="title"/>
          </p:nvPr>
        </p:nvSpPr>
        <p:spPr>
          <a:xfrm>
            <a:off x="501015" y="651684"/>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54"/>
          <p:cNvSpPr txBox="1">
            <a:spLocks noGrp="1"/>
          </p:cNvSpPr>
          <p:nvPr>
            <p:ph type="body" idx="1"/>
          </p:nvPr>
        </p:nvSpPr>
        <p:spPr>
          <a:xfrm>
            <a:off x="501015" y="1769886"/>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57" name="Google Shape;57;p5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58" name="Google Shape;58;p5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n-class activity">
  <p:cSld name="In-class activity">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59"/>
        <p:cNvGrpSpPr/>
        <p:nvPr/>
      </p:nvGrpSpPr>
      <p:grpSpPr>
        <a:xfrm>
          <a:off x="0" y="0"/>
          <a:ext cx="0" cy="0"/>
          <a:chOff x="0" y="0"/>
          <a:chExt cx="0" cy="0"/>
        </a:xfrm>
      </p:grpSpPr>
      <p:sp>
        <p:nvSpPr>
          <p:cNvPr id="60" name="Google Shape;60;p55"/>
          <p:cNvSpPr txBox="1">
            <a:spLocks noGrp="1"/>
          </p:cNvSpPr>
          <p:nvPr>
            <p:ph type="body" idx="1"/>
          </p:nvPr>
        </p:nvSpPr>
        <p:spPr>
          <a:xfrm>
            <a:off x="848795" y="369950"/>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1" name="Google Shape;61;p55"/>
          <p:cNvSpPr txBox="1">
            <a:spLocks noGrp="1"/>
          </p:cNvSpPr>
          <p:nvPr>
            <p:ph type="body" idx="2"/>
          </p:nvPr>
        </p:nvSpPr>
        <p:spPr>
          <a:xfrm>
            <a:off x="863071" y="871741"/>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2" name="Google Shape;62;p55"/>
          <p:cNvSpPr/>
          <p:nvPr/>
        </p:nvSpPr>
        <p:spPr>
          <a:xfrm rot="10800000" flipH="1">
            <a:off x="0" y="4625578"/>
            <a:ext cx="9144000" cy="593624"/>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63" name="Google Shape;63;p55"/>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64" name="Google Shape;64;p5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754532" y="4703401"/>
            <a:ext cx="1274218" cy="488417"/>
          </a:xfrm>
          <a:prstGeom prst="rect">
            <a:avLst/>
          </a:prstGeom>
          <a:noFill/>
          <a:ln>
            <a:noFill/>
          </a:ln>
        </p:spPr>
      </p:pic>
      <p:pic>
        <p:nvPicPr>
          <p:cNvPr id="65" name="Google Shape;65;p5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15251" y="4703400"/>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66"/>
        <p:cNvGrpSpPr/>
        <p:nvPr/>
      </p:nvGrpSpPr>
      <p:grpSpPr>
        <a:xfrm>
          <a:off x="0" y="0"/>
          <a:ext cx="0" cy="0"/>
          <a:chOff x="0" y="0"/>
          <a:chExt cx="0" cy="0"/>
        </a:xfrm>
      </p:grpSpPr>
      <p:sp>
        <p:nvSpPr>
          <p:cNvPr id="67" name="Google Shape;67;p56"/>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8" name="Google Shape;68;p56"/>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9" name="Google Shape;69;p56"/>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0" name="Google Shape;70;p56"/>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71" name="Google Shape;71;p56"/>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72" name="Google Shape;72;p5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73" name="Google Shape;73;p5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74" name="Google Shape;74;p56"/>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75" name="Google Shape;75;p56"/>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76" name="Google Shape;76;p56"/>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77" name="Google Shape;77;p56"/>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78"/>
        <p:cNvGrpSpPr/>
        <p:nvPr/>
      </p:nvGrpSpPr>
      <p:grpSpPr>
        <a:xfrm>
          <a:off x="0" y="0"/>
          <a:ext cx="0" cy="0"/>
          <a:chOff x="0" y="0"/>
          <a:chExt cx="0" cy="0"/>
        </a:xfrm>
      </p:grpSpPr>
      <p:sp>
        <p:nvSpPr>
          <p:cNvPr id="79" name="Google Shape;79;p57"/>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57"/>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1" name="Google Shape;81;p57"/>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2" name="Google Shape;82;p5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83" name="Google Shape;83;p57"/>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84" name="Google Shape;84;p5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85" name="Google Shape;85;p5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86" name="Google Shape;86;p57"/>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87" name="Google Shape;87;p57"/>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88" name="Google Shape;88;p57"/>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89" name="Google Shape;89;p57"/>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90"/>
        <p:cNvGrpSpPr/>
        <p:nvPr/>
      </p:nvGrpSpPr>
      <p:grpSpPr>
        <a:xfrm>
          <a:off x="0" y="0"/>
          <a:ext cx="0" cy="0"/>
          <a:chOff x="0" y="0"/>
          <a:chExt cx="0" cy="0"/>
        </a:xfrm>
      </p:grpSpPr>
      <p:sp>
        <p:nvSpPr>
          <p:cNvPr id="91" name="Google Shape;91;p58"/>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58"/>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3" name="Google Shape;93;p58"/>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4" name="Google Shape;94;p5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95" name="Google Shape;95;p58"/>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96" name="Google Shape;96;p5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97" name="Google Shape;97;p5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98" name="Google Shape;98;p58"/>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99" name="Google Shape;99;p58"/>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100" name="Google Shape;100;p58"/>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01" name="Google Shape;101;p58"/>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02"/>
        <p:cNvGrpSpPr/>
        <p:nvPr/>
      </p:nvGrpSpPr>
      <p:grpSpPr>
        <a:xfrm>
          <a:off x="0" y="0"/>
          <a:ext cx="0" cy="0"/>
          <a:chOff x="0" y="0"/>
          <a:chExt cx="0" cy="0"/>
        </a:xfrm>
      </p:grpSpPr>
      <p:pic>
        <p:nvPicPr>
          <p:cNvPr id="103" name="Google Shape;103;p59"/>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4147413" y="4437741"/>
            <a:ext cx="1274218" cy="488417"/>
          </a:xfrm>
          <a:prstGeom prst="rect">
            <a:avLst/>
          </a:prstGeom>
          <a:noFill/>
          <a:ln>
            <a:noFill/>
          </a:ln>
        </p:spPr>
      </p:pic>
      <p:sp>
        <p:nvSpPr>
          <p:cNvPr id="104" name="Google Shape;104;p59"/>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5" name="Google Shape;105;p59"/>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6" name="Google Shape;106;p59"/>
          <p:cNvSpPr>
            <a:spLocks noGrp="1"/>
          </p:cNvSpPr>
          <p:nvPr>
            <p:ph type="pic" idx="2"/>
          </p:nvPr>
        </p:nvSpPr>
        <p:spPr>
          <a:xfrm>
            <a:off x="5572125" y="1"/>
            <a:ext cx="3571875" cy="5029199"/>
          </a:xfrm>
          <a:prstGeom prst="rect">
            <a:avLst/>
          </a:prstGeom>
          <a:solidFill>
            <a:srgbClr val="D3EEEF"/>
          </a:solidFill>
          <a:ln>
            <a:noFill/>
          </a:ln>
        </p:spPr>
      </p:sp>
      <p:pic>
        <p:nvPicPr>
          <p:cNvPr id="107" name="Google Shape;107;p5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08" name="Google Shape;108;p5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09"/>
        <p:cNvGrpSpPr/>
        <p:nvPr/>
      </p:nvGrpSpPr>
      <p:grpSpPr>
        <a:xfrm>
          <a:off x="0" y="0"/>
          <a:ext cx="0" cy="0"/>
          <a:chOff x="0" y="0"/>
          <a:chExt cx="0" cy="0"/>
        </a:xfrm>
      </p:grpSpPr>
      <p:sp>
        <p:nvSpPr>
          <p:cNvPr id="110" name="Google Shape;110;p60"/>
          <p:cNvSpPr>
            <a:spLocks noGrp="1"/>
          </p:cNvSpPr>
          <p:nvPr>
            <p:ph type="pic" idx="2"/>
          </p:nvPr>
        </p:nvSpPr>
        <p:spPr>
          <a:xfrm>
            <a:off x="0" y="1"/>
            <a:ext cx="9144000" cy="2571749"/>
          </a:xfrm>
          <a:prstGeom prst="rect">
            <a:avLst/>
          </a:prstGeom>
          <a:solidFill>
            <a:srgbClr val="D3EEEF"/>
          </a:solidFill>
          <a:ln>
            <a:noFill/>
          </a:ln>
        </p:spPr>
      </p:sp>
      <p:sp>
        <p:nvSpPr>
          <p:cNvPr id="111" name="Google Shape;111;p60"/>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2" name="Google Shape;112;p60"/>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3" name="Google Shape;113;p60"/>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114" name="Google Shape;114;p6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15" name="Google Shape;115;p6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ustom Layout">
  <p:cSld name="Custom Layout">
    <p:spTree>
      <p:nvGrpSpPr>
        <p:cNvPr id="1" name="Shape 116"/>
        <p:cNvGrpSpPr/>
        <p:nvPr/>
      </p:nvGrpSpPr>
      <p:grpSpPr>
        <a:xfrm>
          <a:off x="0" y="0"/>
          <a:ext cx="0" cy="0"/>
          <a:chOff x="0" y="0"/>
          <a:chExt cx="0" cy="0"/>
        </a:xfrm>
      </p:grpSpPr>
      <p:sp>
        <p:nvSpPr>
          <p:cNvPr id="117" name="Google Shape;117;p61"/>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18"/>
        <p:cNvGrpSpPr/>
        <p:nvPr/>
      </p:nvGrpSpPr>
      <p:grpSpPr>
        <a:xfrm>
          <a:off x="0" y="0"/>
          <a:ext cx="0" cy="0"/>
          <a:chOff x="0" y="0"/>
          <a:chExt cx="0" cy="0"/>
        </a:xfrm>
      </p:grpSpPr>
      <p:sp>
        <p:nvSpPr>
          <p:cNvPr id="119" name="Google Shape;119;p6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120" name="Google Shape;120;p6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21" name="Google Shape;121;p62"/>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22" name="Google Shape;122;p62"/>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23" name="Google Shape;123;p62"/>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sp>
        <p:nvSpPr>
          <p:cNvPr id="124" name="Google Shape;124;p62"/>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25" name="Google Shape;125;p62"/>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26" name="Google Shape;126;p62"/>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27"/>
        <p:cNvGrpSpPr/>
        <p:nvPr/>
      </p:nvGrpSpPr>
      <p:grpSpPr>
        <a:xfrm>
          <a:off x="0" y="0"/>
          <a:ext cx="0" cy="0"/>
          <a:chOff x="0" y="0"/>
          <a:chExt cx="0" cy="0"/>
        </a:xfrm>
      </p:grpSpPr>
      <p:sp>
        <p:nvSpPr>
          <p:cNvPr id="128" name="Google Shape;128;p63"/>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Clr>
                <a:srgbClr val="161249"/>
              </a:buClr>
              <a:buSzPts val="5200"/>
              <a:buFont typeface="Arial"/>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29" name="Google Shape;129;p63"/>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161249"/>
              </a:buClr>
              <a:buSzPts val="2800"/>
              <a:buNone/>
              <a:defRPr sz="2800"/>
            </a:lvl1pPr>
            <a:lvl2pPr lvl="1" algn="ctr">
              <a:lnSpc>
                <a:spcPct val="100000"/>
              </a:lnSpc>
              <a:spcBef>
                <a:spcPts val="0"/>
              </a:spcBef>
              <a:spcAft>
                <a:spcPts val="0"/>
              </a:spcAft>
              <a:buClr>
                <a:srgbClr val="161249"/>
              </a:buClr>
              <a:buSzPts val="2800"/>
              <a:buNone/>
              <a:defRPr sz="2800"/>
            </a:lvl2pPr>
            <a:lvl3pPr lvl="2" algn="ctr">
              <a:lnSpc>
                <a:spcPct val="100000"/>
              </a:lnSpc>
              <a:spcBef>
                <a:spcPts val="0"/>
              </a:spcBef>
              <a:spcAft>
                <a:spcPts val="0"/>
              </a:spcAft>
              <a:buClr>
                <a:srgbClr val="161249"/>
              </a:buClr>
              <a:buSzPts val="2800"/>
              <a:buNone/>
              <a:defRPr sz="2800"/>
            </a:lvl3pPr>
            <a:lvl4pPr lvl="3" algn="ctr">
              <a:lnSpc>
                <a:spcPct val="100000"/>
              </a:lnSpc>
              <a:spcBef>
                <a:spcPts val="0"/>
              </a:spcBef>
              <a:spcAft>
                <a:spcPts val="0"/>
              </a:spcAft>
              <a:buClr>
                <a:srgbClr val="161249"/>
              </a:buClr>
              <a:buSzPts val="2800"/>
              <a:buNone/>
              <a:defRPr sz="2800"/>
            </a:lvl4pPr>
            <a:lvl5pPr lvl="4" algn="ctr">
              <a:lnSpc>
                <a:spcPct val="100000"/>
              </a:lnSpc>
              <a:spcBef>
                <a:spcPts val="0"/>
              </a:spcBef>
              <a:spcAft>
                <a:spcPts val="0"/>
              </a:spcAft>
              <a:buClr>
                <a:srgbClr val="161249"/>
              </a:buClr>
              <a:buSzPts val="2800"/>
              <a:buNone/>
              <a:defRPr sz="2800"/>
            </a:lvl5pPr>
            <a:lvl6pPr lvl="5" algn="ctr">
              <a:lnSpc>
                <a:spcPct val="100000"/>
              </a:lnSpc>
              <a:spcBef>
                <a:spcPts val="0"/>
              </a:spcBef>
              <a:spcAft>
                <a:spcPts val="0"/>
              </a:spcAft>
              <a:buClr>
                <a:schemeClr val="dk1"/>
              </a:buClr>
              <a:buSzPts val="2800"/>
              <a:buNone/>
              <a:defRPr sz="2800"/>
            </a:lvl6pPr>
            <a:lvl7pPr lvl="6" algn="ctr">
              <a:lnSpc>
                <a:spcPct val="100000"/>
              </a:lnSpc>
              <a:spcBef>
                <a:spcPts val="0"/>
              </a:spcBef>
              <a:spcAft>
                <a:spcPts val="0"/>
              </a:spcAft>
              <a:buClr>
                <a:schemeClr val="dk1"/>
              </a:buClr>
              <a:buSzPts val="2800"/>
              <a:buNone/>
              <a:defRPr sz="2800"/>
            </a:lvl7pPr>
            <a:lvl8pPr lvl="7" algn="ctr">
              <a:lnSpc>
                <a:spcPct val="100000"/>
              </a:lnSpc>
              <a:spcBef>
                <a:spcPts val="0"/>
              </a:spcBef>
              <a:spcAft>
                <a:spcPts val="0"/>
              </a:spcAft>
              <a:buClr>
                <a:schemeClr val="dk1"/>
              </a:buClr>
              <a:buSzPts val="2800"/>
              <a:buNone/>
              <a:defRPr sz="2800"/>
            </a:lvl8pPr>
            <a:lvl9pPr lvl="8" algn="ctr">
              <a:lnSpc>
                <a:spcPct val="100000"/>
              </a:lnSpc>
              <a:spcBef>
                <a:spcPts val="0"/>
              </a:spcBef>
              <a:spcAft>
                <a:spcPts val="0"/>
              </a:spcAft>
              <a:buClr>
                <a:schemeClr val="dk1"/>
              </a:buClr>
              <a:buSzPts val="2800"/>
              <a:buNone/>
              <a:defRPr sz="2800"/>
            </a:lvl9pPr>
          </a:lstStyle>
          <a:p>
            <a:endParaRPr/>
          </a:p>
        </p:txBody>
      </p:sp>
      <p:sp>
        <p:nvSpPr>
          <p:cNvPr id="130" name="Google Shape;130;p6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31"/>
        <p:cNvGrpSpPr/>
        <p:nvPr/>
      </p:nvGrpSpPr>
      <p:grpSpPr>
        <a:xfrm>
          <a:off x="0" y="0"/>
          <a:ext cx="0" cy="0"/>
          <a:chOff x="0" y="0"/>
          <a:chExt cx="0" cy="0"/>
        </a:xfrm>
      </p:grpSpPr>
      <p:sp>
        <p:nvSpPr>
          <p:cNvPr id="132" name="Google Shape;132;p6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33" name="Google Shape;133;p64"/>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Clr>
                <a:srgbClr val="161249"/>
              </a:buClr>
              <a:buSzPts val="1400"/>
              <a:buChar char="●"/>
              <a:defRPr sz="1400"/>
            </a:lvl1pPr>
            <a:lvl2pPr marL="914400" lvl="1" indent="-304800" algn="l">
              <a:lnSpc>
                <a:spcPct val="115000"/>
              </a:lnSpc>
              <a:spcBef>
                <a:spcPts val="0"/>
              </a:spcBef>
              <a:spcAft>
                <a:spcPts val="0"/>
              </a:spcAft>
              <a:buClr>
                <a:srgbClr val="161249"/>
              </a:buClr>
              <a:buSzPts val="1200"/>
              <a:buChar char="○"/>
              <a:defRPr sz="1200"/>
            </a:lvl2pPr>
            <a:lvl3pPr marL="1371600" lvl="2" indent="-304800" algn="l">
              <a:lnSpc>
                <a:spcPct val="115000"/>
              </a:lnSpc>
              <a:spcBef>
                <a:spcPts val="0"/>
              </a:spcBef>
              <a:spcAft>
                <a:spcPts val="0"/>
              </a:spcAft>
              <a:buClr>
                <a:srgbClr val="161249"/>
              </a:buClr>
              <a:buSzPts val="1200"/>
              <a:buChar char="■"/>
              <a:defRPr sz="1200"/>
            </a:lvl3pPr>
            <a:lvl4pPr marL="1828800" lvl="3" indent="-304800" algn="l">
              <a:lnSpc>
                <a:spcPct val="115000"/>
              </a:lnSpc>
              <a:spcBef>
                <a:spcPts val="0"/>
              </a:spcBef>
              <a:spcAft>
                <a:spcPts val="0"/>
              </a:spcAft>
              <a:buClr>
                <a:srgbClr val="161249"/>
              </a:buClr>
              <a:buSzPts val="1200"/>
              <a:buChar char="●"/>
              <a:defRPr sz="1200"/>
            </a:lvl4pPr>
            <a:lvl5pPr marL="2286000" lvl="4" indent="-304800" algn="l">
              <a:lnSpc>
                <a:spcPct val="115000"/>
              </a:lnSpc>
              <a:spcBef>
                <a:spcPts val="0"/>
              </a:spcBef>
              <a:spcAft>
                <a:spcPts val="0"/>
              </a:spcAft>
              <a:buClr>
                <a:srgbClr val="161249"/>
              </a:buClr>
              <a:buSzPts val="1200"/>
              <a:buChar char="○"/>
              <a:defRPr sz="1200"/>
            </a:lvl5pPr>
            <a:lvl6pPr marL="2743200" lvl="5" indent="-304800" algn="l">
              <a:lnSpc>
                <a:spcPct val="115000"/>
              </a:lnSpc>
              <a:spcBef>
                <a:spcPts val="0"/>
              </a:spcBef>
              <a:spcAft>
                <a:spcPts val="0"/>
              </a:spcAft>
              <a:buClr>
                <a:schemeClr val="dk1"/>
              </a:buClr>
              <a:buSzPts val="1200"/>
              <a:buChar char="■"/>
              <a:defRPr sz="1200"/>
            </a:lvl6pPr>
            <a:lvl7pPr marL="3200400" lvl="6" indent="-304800" algn="l">
              <a:lnSpc>
                <a:spcPct val="115000"/>
              </a:lnSpc>
              <a:spcBef>
                <a:spcPts val="0"/>
              </a:spcBef>
              <a:spcAft>
                <a:spcPts val="0"/>
              </a:spcAft>
              <a:buClr>
                <a:schemeClr val="dk1"/>
              </a:buClr>
              <a:buSzPts val="1200"/>
              <a:buChar char="●"/>
              <a:defRPr sz="1200"/>
            </a:lvl7pPr>
            <a:lvl8pPr marL="3657600" lvl="7" indent="-304800" algn="l">
              <a:lnSpc>
                <a:spcPct val="115000"/>
              </a:lnSpc>
              <a:spcBef>
                <a:spcPts val="0"/>
              </a:spcBef>
              <a:spcAft>
                <a:spcPts val="0"/>
              </a:spcAft>
              <a:buClr>
                <a:schemeClr val="dk1"/>
              </a:buClr>
              <a:buSzPts val="1200"/>
              <a:buChar char="○"/>
              <a:defRPr sz="1200"/>
            </a:lvl8pPr>
            <a:lvl9pPr marL="4114800" lvl="8" indent="-304800" algn="l">
              <a:lnSpc>
                <a:spcPct val="115000"/>
              </a:lnSpc>
              <a:spcBef>
                <a:spcPts val="0"/>
              </a:spcBef>
              <a:spcAft>
                <a:spcPts val="0"/>
              </a:spcAft>
              <a:buClr>
                <a:schemeClr val="dk1"/>
              </a:buClr>
              <a:buSzPts val="1200"/>
              <a:buChar char="■"/>
              <a:defRPr sz="1200"/>
            </a:lvl9pPr>
          </a:lstStyle>
          <a:p>
            <a:endParaRPr/>
          </a:p>
        </p:txBody>
      </p:sp>
      <p:sp>
        <p:nvSpPr>
          <p:cNvPr id="134" name="Google Shape;134;p64"/>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Clr>
                <a:srgbClr val="161249"/>
              </a:buClr>
              <a:buSzPts val="1400"/>
              <a:buChar char="●"/>
              <a:defRPr sz="1400"/>
            </a:lvl1pPr>
            <a:lvl2pPr marL="914400" lvl="1" indent="-304800" algn="l">
              <a:lnSpc>
                <a:spcPct val="115000"/>
              </a:lnSpc>
              <a:spcBef>
                <a:spcPts val="0"/>
              </a:spcBef>
              <a:spcAft>
                <a:spcPts val="0"/>
              </a:spcAft>
              <a:buClr>
                <a:srgbClr val="161249"/>
              </a:buClr>
              <a:buSzPts val="1200"/>
              <a:buChar char="○"/>
              <a:defRPr sz="1200"/>
            </a:lvl2pPr>
            <a:lvl3pPr marL="1371600" lvl="2" indent="-304800" algn="l">
              <a:lnSpc>
                <a:spcPct val="115000"/>
              </a:lnSpc>
              <a:spcBef>
                <a:spcPts val="0"/>
              </a:spcBef>
              <a:spcAft>
                <a:spcPts val="0"/>
              </a:spcAft>
              <a:buClr>
                <a:srgbClr val="161249"/>
              </a:buClr>
              <a:buSzPts val="1200"/>
              <a:buChar char="■"/>
              <a:defRPr sz="1200"/>
            </a:lvl3pPr>
            <a:lvl4pPr marL="1828800" lvl="3" indent="-304800" algn="l">
              <a:lnSpc>
                <a:spcPct val="115000"/>
              </a:lnSpc>
              <a:spcBef>
                <a:spcPts val="0"/>
              </a:spcBef>
              <a:spcAft>
                <a:spcPts val="0"/>
              </a:spcAft>
              <a:buClr>
                <a:srgbClr val="161249"/>
              </a:buClr>
              <a:buSzPts val="1200"/>
              <a:buChar char="●"/>
              <a:defRPr sz="1200"/>
            </a:lvl4pPr>
            <a:lvl5pPr marL="2286000" lvl="4" indent="-304800" algn="l">
              <a:lnSpc>
                <a:spcPct val="115000"/>
              </a:lnSpc>
              <a:spcBef>
                <a:spcPts val="0"/>
              </a:spcBef>
              <a:spcAft>
                <a:spcPts val="0"/>
              </a:spcAft>
              <a:buClr>
                <a:srgbClr val="161249"/>
              </a:buClr>
              <a:buSzPts val="1200"/>
              <a:buChar char="○"/>
              <a:defRPr sz="1200"/>
            </a:lvl5pPr>
            <a:lvl6pPr marL="2743200" lvl="5" indent="-304800" algn="l">
              <a:lnSpc>
                <a:spcPct val="115000"/>
              </a:lnSpc>
              <a:spcBef>
                <a:spcPts val="0"/>
              </a:spcBef>
              <a:spcAft>
                <a:spcPts val="0"/>
              </a:spcAft>
              <a:buClr>
                <a:schemeClr val="dk1"/>
              </a:buClr>
              <a:buSzPts val="1200"/>
              <a:buChar char="■"/>
              <a:defRPr sz="1200"/>
            </a:lvl6pPr>
            <a:lvl7pPr marL="3200400" lvl="6" indent="-304800" algn="l">
              <a:lnSpc>
                <a:spcPct val="115000"/>
              </a:lnSpc>
              <a:spcBef>
                <a:spcPts val="0"/>
              </a:spcBef>
              <a:spcAft>
                <a:spcPts val="0"/>
              </a:spcAft>
              <a:buClr>
                <a:schemeClr val="dk1"/>
              </a:buClr>
              <a:buSzPts val="1200"/>
              <a:buChar char="●"/>
              <a:defRPr sz="1200"/>
            </a:lvl7pPr>
            <a:lvl8pPr marL="3657600" lvl="7" indent="-304800" algn="l">
              <a:lnSpc>
                <a:spcPct val="115000"/>
              </a:lnSpc>
              <a:spcBef>
                <a:spcPts val="0"/>
              </a:spcBef>
              <a:spcAft>
                <a:spcPts val="0"/>
              </a:spcAft>
              <a:buClr>
                <a:schemeClr val="dk1"/>
              </a:buClr>
              <a:buSzPts val="1200"/>
              <a:buChar char="○"/>
              <a:defRPr sz="1200"/>
            </a:lvl8pPr>
            <a:lvl9pPr marL="4114800" lvl="8" indent="-304800" algn="l">
              <a:lnSpc>
                <a:spcPct val="115000"/>
              </a:lnSpc>
              <a:spcBef>
                <a:spcPts val="0"/>
              </a:spcBef>
              <a:spcAft>
                <a:spcPts val="0"/>
              </a:spcAft>
              <a:buClr>
                <a:schemeClr val="dk1"/>
              </a:buClr>
              <a:buSzPts val="1200"/>
              <a:buChar char="■"/>
              <a:defRPr sz="1200"/>
            </a:lvl9pPr>
          </a:lstStyle>
          <a:p>
            <a:endParaRPr/>
          </a:p>
        </p:txBody>
      </p:sp>
      <p:sp>
        <p:nvSpPr>
          <p:cNvPr id="135" name="Google Shape;135;p6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36"/>
        <p:cNvGrpSpPr/>
        <p:nvPr/>
      </p:nvGrpSpPr>
      <p:grpSpPr>
        <a:xfrm>
          <a:off x="0" y="0"/>
          <a:ext cx="0" cy="0"/>
          <a:chOff x="0" y="0"/>
          <a:chExt cx="0" cy="0"/>
        </a:xfrm>
      </p:grpSpPr>
      <p:sp>
        <p:nvSpPr>
          <p:cNvPr id="137" name="Google Shape;137;p6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8"/>
        <p:cNvGrpSpPr/>
        <p:nvPr/>
      </p:nvGrpSpPr>
      <p:grpSpPr>
        <a:xfrm>
          <a:off x="0" y="0"/>
          <a:ext cx="0" cy="0"/>
          <a:chOff x="0" y="0"/>
          <a:chExt cx="0" cy="0"/>
        </a:xfrm>
      </p:grpSpPr>
      <p:sp>
        <p:nvSpPr>
          <p:cNvPr id="139" name="Google Shape;139;p6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40" name="Google Shape;140;p66"/>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rgbClr val="161249"/>
              </a:buClr>
              <a:buSzPts val="1800"/>
              <a:buChar char="●"/>
              <a:defRPr/>
            </a:lvl1pPr>
            <a:lvl2pPr marL="914400" lvl="1" indent="-317500" algn="l">
              <a:lnSpc>
                <a:spcPct val="115000"/>
              </a:lnSpc>
              <a:spcBef>
                <a:spcPts val="0"/>
              </a:spcBef>
              <a:spcAft>
                <a:spcPts val="0"/>
              </a:spcAft>
              <a:buClr>
                <a:srgbClr val="161249"/>
              </a:buClr>
              <a:buSzPts val="1400"/>
              <a:buChar char="○"/>
              <a:defRPr/>
            </a:lvl2pPr>
            <a:lvl3pPr marL="1371600" lvl="2" indent="-317500" algn="l">
              <a:lnSpc>
                <a:spcPct val="115000"/>
              </a:lnSpc>
              <a:spcBef>
                <a:spcPts val="0"/>
              </a:spcBef>
              <a:spcAft>
                <a:spcPts val="0"/>
              </a:spcAft>
              <a:buClr>
                <a:srgbClr val="161249"/>
              </a:buClr>
              <a:buSzPts val="1400"/>
              <a:buChar char="■"/>
              <a:defRPr/>
            </a:lvl3pPr>
            <a:lvl4pPr marL="1828800" lvl="3" indent="-317500" algn="l">
              <a:lnSpc>
                <a:spcPct val="115000"/>
              </a:lnSpc>
              <a:spcBef>
                <a:spcPts val="0"/>
              </a:spcBef>
              <a:spcAft>
                <a:spcPts val="0"/>
              </a:spcAft>
              <a:buClr>
                <a:srgbClr val="161249"/>
              </a:buClr>
              <a:buSzPts val="1400"/>
              <a:buChar char="●"/>
              <a:defRPr/>
            </a:lvl4pPr>
            <a:lvl5pPr marL="2286000" lvl="4" indent="-317500" algn="l">
              <a:lnSpc>
                <a:spcPct val="115000"/>
              </a:lnSpc>
              <a:spcBef>
                <a:spcPts val="0"/>
              </a:spcBef>
              <a:spcAft>
                <a:spcPts val="0"/>
              </a:spcAft>
              <a:buClr>
                <a:srgbClr val="161249"/>
              </a:buClr>
              <a:buSzPts val="1400"/>
              <a:buChar char="○"/>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41" name="Google Shape;141;p6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142"/>
        <p:cNvGrpSpPr/>
        <p:nvPr/>
      </p:nvGrpSpPr>
      <p:grpSpPr>
        <a:xfrm>
          <a:off x="0" y="0"/>
          <a:ext cx="0" cy="0"/>
          <a:chOff x="0" y="0"/>
          <a:chExt cx="0" cy="0"/>
        </a:xfrm>
      </p:grpSpPr>
      <p:sp>
        <p:nvSpPr>
          <p:cNvPr id="143" name="Google Shape;143;p67"/>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Clr>
                <a:srgbClr val="161249"/>
              </a:buClr>
              <a:buSzPts val="4200"/>
              <a:buFont typeface="Arial"/>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144" name="Google Shape;144;p67"/>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161249"/>
              </a:buClr>
              <a:buSzPts val="2100"/>
              <a:buNone/>
              <a:defRPr sz="2100"/>
            </a:lvl1pPr>
            <a:lvl2pPr lvl="1" algn="ctr">
              <a:lnSpc>
                <a:spcPct val="100000"/>
              </a:lnSpc>
              <a:spcBef>
                <a:spcPts val="0"/>
              </a:spcBef>
              <a:spcAft>
                <a:spcPts val="0"/>
              </a:spcAft>
              <a:buClr>
                <a:srgbClr val="161249"/>
              </a:buClr>
              <a:buSzPts val="2100"/>
              <a:buNone/>
              <a:defRPr sz="2100"/>
            </a:lvl2pPr>
            <a:lvl3pPr lvl="2" algn="ctr">
              <a:lnSpc>
                <a:spcPct val="100000"/>
              </a:lnSpc>
              <a:spcBef>
                <a:spcPts val="0"/>
              </a:spcBef>
              <a:spcAft>
                <a:spcPts val="0"/>
              </a:spcAft>
              <a:buClr>
                <a:srgbClr val="161249"/>
              </a:buClr>
              <a:buSzPts val="2100"/>
              <a:buNone/>
              <a:defRPr sz="2100"/>
            </a:lvl3pPr>
            <a:lvl4pPr lvl="3" algn="ctr">
              <a:lnSpc>
                <a:spcPct val="100000"/>
              </a:lnSpc>
              <a:spcBef>
                <a:spcPts val="0"/>
              </a:spcBef>
              <a:spcAft>
                <a:spcPts val="0"/>
              </a:spcAft>
              <a:buClr>
                <a:srgbClr val="161249"/>
              </a:buClr>
              <a:buSzPts val="2100"/>
              <a:buNone/>
              <a:defRPr sz="2100"/>
            </a:lvl4pPr>
            <a:lvl5pPr lvl="4" algn="ctr">
              <a:lnSpc>
                <a:spcPct val="100000"/>
              </a:lnSpc>
              <a:spcBef>
                <a:spcPts val="0"/>
              </a:spcBef>
              <a:spcAft>
                <a:spcPts val="0"/>
              </a:spcAft>
              <a:buClr>
                <a:srgbClr val="161249"/>
              </a:buClr>
              <a:buSzPts val="2100"/>
              <a:buNone/>
              <a:defRPr sz="2100"/>
            </a:lvl5pPr>
            <a:lvl6pPr lvl="5" algn="ctr">
              <a:lnSpc>
                <a:spcPct val="100000"/>
              </a:lnSpc>
              <a:spcBef>
                <a:spcPts val="0"/>
              </a:spcBef>
              <a:spcAft>
                <a:spcPts val="0"/>
              </a:spcAft>
              <a:buClr>
                <a:schemeClr val="dk1"/>
              </a:buClr>
              <a:buSzPts val="2100"/>
              <a:buNone/>
              <a:defRPr sz="2100"/>
            </a:lvl6pPr>
            <a:lvl7pPr lvl="6" algn="ctr">
              <a:lnSpc>
                <a:spcPct val="100000"/>
              </a:lnSpc>
              <a:spcBef>
                <a:spcPts val="0"/>
              </a:spcBef>
              <a:spcAft>
                <a:spcPts val="0"/>
              </a:spcAft>
              <a:buClr>
                <a:schemeClr val="dk1"/>
              </a:buClr>
              <a:buSzPts val="2100"/>
              <a:buNone/>
              <a:defRPr sz="2100"/>
            </a:lvl7pPr>
            <a:lvl8pPr lvl="7" algn="ctr">
              <a:lnSpc>
                <a:spcPct val="100000"/>
              </a:lnSpc>
              <a:spcBef>
                <a:spcPts val="0"/>
              </a:spcBef>
              <a:spcAft>
                <a:spcPts val="0"/>
              </a:spcAft>
              <a:buClr>
                <a:schemeClr val="dk1"/>
              </a:buClr>
              <a:buSzPts val="2100"/>
              <a:buNone/>
              <a:defRPr sz="2100"/>
            </a:lvl8pPr>
            <a:lvl9pPr lvl="8" algn="ctr">
              <a:lnSpc>
                <a:spcPct val="100000"/>
              </a:lnSpc>
              <a:spcBef>
                <a:spcPts val="0"/>
              </a:spcBef>
              <a:spcAft>
                <a:spcPts val="0"/>
              </a:spcAft>
              <a:buClr>
                <a:schemeClr val="dk1"/>
              </a:buClr>
              <a:buSzPts val="2100"/>
              <a:buNone/>
              <a:defRPr sz="2100"/>
            </a:lvl9pPr>
          </a:lstStyle>
          <a:p>
            <a:endParaRPr/>
          </a:p>
        </p:txBody>
      </p:sp>
      <p:sp>
        <p:nvSpPr>
          <p:cNvPr id="145" name="Google Shape;145;p67"/>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Clr>
                <a:srgbClr val="161249"/>
              </a:buClr>
              <a:buSzPts val="1800"/>
              <a:buChar char="●"/>
              <a:defRPr/>
            </a:lvl1pPr>
            <a:lvl2pPr marL="914400" lvl="1" indent="-317500" algn="l">
              <a:lnSpc>
                <a:spcPct val="115000"/>
              </a:lnSpc>
              <a:spcBef>
                <a:spcPts val="0"/>
              </a:spcBef>
              <a:spcAft>
                <a:spcPts val="0"/>
              </a:spcAft>
              <a:buClr>
                <a:srgbClr val="161249"/>
              </a:buClr>
              <a:buSzPts val="1400"/>
              <a:buChar char="○"/>
              <a:defRPr/>
            </a:lvl2pPr>
            <a:lvl3pPr marL="1371600" lvl="2" indent="-317500" algn="l">
              <a:lnSpc>
                <a:spcPct val="115000"/>
              </a:lnSpc>
              <a:spcBef>
                <a:spcPts val="0"/>
              </a:spcBef>
              <a:spcAft>
                <a:spcPts val="0"/>
              </a:spcAft>
              <a:buClr>
                <a:srgbClr val="161249"/>
              </a:buClr>
              <a:buSzPts val="1400"/>
              <a:buChar char="■"/>
              <a:defRPr/>
            </a:lvl3pPr>
            <a:lvl4pPr marL="1828800" lvl="3" indent="-317500" algn="l">
              <a:lnSpc>
                <a:spcPct val="115000"/>
              </a:lnSpc>
              <a:spcBef>
                <a:spcPts val="0"/>
              </a:spcBef>
              <a:spcAft>
                <a:spcPts val="0"/>
              </a:spcAft>
              <a:buClr>
                <a:srgbClr val="161249"/>
              </a:buClr>
              <a:buSzPts val="1400"/>
              <a:buChar char="●"/>
              <a:defRPr/>
            </a:lvl4pPr>
            <a:lvl5pPr marL="2286000" lvl="4" indent="-317500" algn="l">
              <a:lnSpc>
                <a:spcPct val="115000"/>
              </a:lnSpc>
              <a:spcBef>
                <a:spcPts val="0"/>
              </a:spcBef>
              <a:spcAft>
                <a:spcPts val="0"/>
              </a:spcAft>
              <a:buClr>
                <a:srgbClr val="161249"/>
              </a:buClr>
              <a:buSzPts val="1400"/>
              <a:buChar char="○"/>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46" name="Google Shape;146;p6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47"/>
        <p:cNvGrpSpPr/>
        <p:nvPr/>
      </p:nvGrpSpPr>
      <p:grpSpPr>
        <a:xfrm>
          <a:off x="0" y="0"/>
          <a:ext cx="0" cy="0"/>
          <a:chOff x="0" y="0"/>
          <a:chExt cx="0" cy="0"/>
        </a:xfrm>
      </p:grpSpPr>
      <p:sp>
        <p:nvSpPr>
          <p:cNvPr id="148" name="Google Shape;148;p68"/>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Clr>
                <a:srgbClr val="161249"/>
              </a:buClr>
              <a:buSzPts val="3600"/>
              <a:buFont typeface="Arial"/>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49" name="Google Shape;149;p6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50"/>
        <p:cNvGrpSpPr/>
        <p:nvPr/>
      </p:nvGrpSpPr>
      <p:grpSpPr>
        <a:xfrm>
          <a:off x="0" y="0"/>
          <a:ext cx="0" cy="0"/>
          <a:chOff x="0" y="0"/>
          <a:chExt cx="0" cy="0"/>
        </a:xfrm>
      </p:grpSpPr>
      <p:sp>
        <p:nvSpPr>
          <p:cNvPr id="151" name="Google Shape;151;p6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2" name="Google Shape;152;p6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ext slide">
  <p:cSld name="text slide">
    <p:spTree>
      <p:nvGrpSpPr>
        <p:cNvPr id="1" name="Shape 153"/>
        <p:cNvGrpSpPr/>
        <p:nvPr/>
      </p:nvGrpSpPr>
      <p:grpSpPr>
        <a:xfrm>
          <a:off x="0" y="0"/>
          <a:ext cx="0" cy="0"/>
          <a:chOff x="0" y="0"/>
          <a:chExt cx="0" cy="0"/>
        </a:xfrm>
      </p:grpSpPr>
      <p:sp>
        <p:nvSpPr>
          <p:cNvPr id="154" name="Google Shape;154;p70"/>
          <p:cNvSpPr txBox="1">
            <a:spLocks noGrp="1"/>
          </p:cNvSpPr>
          <p:nvPr>
            <p:ph type="title"/>
          </p:nvPr>
        </p:nvSpPr>
        <p:spPr>
          <a:xfrm>
            <a:off x="414314" y="519113"/>
            <a:ext cx="8316600" cy="986100"/>
          </a:xfrm>
          <a:prstGeom prst="rect">
            <a:avLst/>
          </a:prstGeom>
          <a:noFill/>
          <a:ln>
            <a:noFill/>
          </a:ln>
        </p:spPr>
        <p:txBody>
          <a:bodyPr spcFirstLastPara="1" wrap="square" lIns="0" tIns="34275" rIns="68575" bIns="34275" anchor="t" anchorCtr="0">
            <a:normAutofit/>
          </a:bodyPr>
          <a:lstStyle>
            <a:lvl1pPr lvl="0" algn="l">
              <a:lnSpc>
                <a:spcPct val="90000"/>
              </a:lnSpc>
              <a:spcBef>
                <a:spcPts val="0"/>
              </a:spcBef>
              <a:spcAft>
                <a:spcPts val="0"/>
              </a:spcAft>
              <a:buClr>
                <a:srgbClr val="0099D4"/>
              </a:buClr>
              <a:buSzPts val="14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5" name="Google Shape;155;p70"/>
          <p:cNvSpPr txBox="1">
            <a:spLocks noGrp="1"/>
          </p:cNvSpPr>
          <p:nvPr>
            <p:ph type="body" idx="1"/>
          </p:nvPr>
        </p:nvSpPr>
        <p:spPr>
          <a:xfrm>
            <a:off x="413147" y="1512945"/>
            <a:ext cx="8316600" cy="3111600"/>
          </a:xfrm>
          <a:prstGeom prst="rect">
            <a:avLst/>
          </a:prstGeom>
          <a:noFill/>
          <a:ln>
            <a:noFill/>
          </a:ln>
        </p:spPr>
        <p:txBody>
          <a:bodyPr spcFirstLastPara="1" wrap="square" lIns="0" tIns="34275" rIns="68575" bIns="34275" anchor="t" anchorCtr="0">
            <a:normAutofit/>
          </a:bodyPr>
          <a:lstStyle>
            <a:lvl1pPr marL="457200" lvl="0" indent="-317500" algn="l">
              <a:lnSpc>
                <a:spcPct val="110000"/>
              </a:lnSpc>
              <a:spcBef>
                <a:spcPts val="500"/>
              </a:spcBef>
              <a:spcAft>
                <a:spcPts val="0"/>
              </a:spcAft>
              <a:buClr>
                <a:srgbClr val="161249"/>
              </a:buClr>
              <a:buSzPts val="1400"/>
              <a:buChar char="●"/>
              <a:defRPr/>
            </a:lvl1pPr>
            <a:lvl2pPr marL="914400" lvl="1" indent="-317500" algn="l">
              <a:lnSpc>
                <a:spcPct val="110000"/>
              </a:lnSpc>
              <a:spcBef>
                <a:spcPts val="500"/>
              </a:spcBef>
              <a:spcAft>
                <a:spcPts val="0"/>
              </a:spcAft>
              <a:buClr>
                <a:srgbClr val="161249"/>
              </a:buClr>
              <a:buSzPts val="1400"/>
              <a:buChar char="○"/>
              <a:defRPr/>
            </a:lvl2pPr>
            <a:lvl3pPr marL="1371600" lvl="2" indent="-317500" algn="l">
              <a:lnSpc>
                <a:spcPct val="110000"/>
              </a:lnSpc>
              <a:spcBef>
                <a:spcPts val="500"/>
              </a:spcBef>
              <a:spcAft>
                <a:spcPts val="0"/>
              </a:spcAft>
              <a:buClr>
                <a:srgbClr val="161249"/>
              </a:buClr>
              <a:buSzPts val="1400"/>
              <a:buChar char="■"/>
              <a:defRPr/>
            </a:lvl3pPr>
            <a:lvl4pPr marL="1828800" lvl="3" indent="-317500" algn="l">
              <a:lnSpc>
                <a:spcPct val="110000"/>
              </a:lnSpc>
              <a:spcBef>
                <a:spcPts val="500"/>
              </a:spcBef>
              <a:spcAft>
                <a:spcPts val="0"/>
              </a:spcAft>
              <a:buClr>
                <a:srgbClr val="161249"/>
              </a:buClr>
              <a:buSzPts val="1400"/>
              <a:buChar char="●"/>
              <a:defRPr/>
            </a:lvl4pPr>
            <a:lvl5pPr marL="2286000" lvl="4" indent="-317500" algn="l">
              <a:lnSpc>
                <a:spcPct val="110000"/>
              </a:lnSpc>
              <a:spcBef>
                <a:spcPts val="500"/>
              </a:spcBef>
              <a:spcAft>
                <a:spcPts val="0"/>
              </a:spcAft>
              <a:buClr>
                <a:srgbClr val="161249"/>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156" name="Google Shape;156;p70"/>
          <p:cNvSpPr txBox="1">
            <a:spLocks noGrp="1"/>
          </p:cNvSpPr>
          <p:nvPr>
            <p:ph type="dt" idx="10"/>
          </p:nvPr>
        </p:nvSpPr>
        <p:spPr>
          <a:xfrm>
            <a:off x="359532" y="4767263"/>
            <a:ext cx="2111100" cy="2739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9pPr>
          </a:lstStyle>
          <a:p>
            <a:endParaRPr/>
          </a:p>
        </p:txBody>
      </p:sp>
      <p:sp>
        <p:nvSpPr>
          <p:cNvPr id="157" name="Google Shape;157;p70"/>
          <p:cNvSpPr txBox="1">
            <a:spLocks noGrp="1"/>
          </p:cNvSpPr>
          <p:nvPr>
            <p:ph type="ftr" idx="11"/>
          </p:nvPr>
        </p:nvSpPr>
        <p:spPr>
          <a:xfrm>
            <a:off x="4951800" y="4767263"/>
            <a:ext cx="3564000" cy="272700"/>
          </a:xfrm>
          <a:prstGeom prst="rect">
            <a:avLst/>
          </a:prstGeom>
          <a:noFill/>
          <a:ln>
            <a:noFill/>
          </a:ln>
        </p:spPr>
        <p:txBody>
          <a:bodyPr spcFirstLastPara="1" wrap="square" lIns="68575" tIns="34275" rIns="68575" bIns="34275" anchor="ctr" anchorCtr="0">
            <a:noAutofit/>
          </a:bodyPr>
          <a:lstStyle>
            <a:lvl1pPr marR="0" lvl="0" algn="r"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9pPr>
          </a:lstStyle>
          <a:p>
            <a:endParaRPr/>
          </a:p>
        </p:txBody>
      </p:sp>
      <p:sp>
        <p:nvSpPr>
          <p:cNvPr id="158" name="Google Shape;158;p70"/>
          <p:cNvSpPr txBox="1">
            <a:spLocks noGrp="1"/>
          </p:cNvSpPr>
          <p:nvPr>
            <p:ph type="sldNum" idx="12"/>
          </p:nvPr>
        </p:nvSpPr>
        <p:spPr>
          <a:xfrm>
            <a:off x="8730854" y="4767263"/>
            <a:ext cx="274800" cy="273900"/>
          </a:xfrm>
          <a:prstGeom prst="rect">
            <a:avLst/>
          </a:prstGeom>
          <a:noFill/>
          <a:ln>
            <a:noFill/>
          </a:ln>
        </p:spPr>
        <p:txBody>
          <a:bodyPr spcFirstLastPara="1" wrap="square" lIns="68575" tIns="34275" rIns="68575" bIns="3427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47"/>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47"/>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hyperlink" Target="https://www.clixpert.com.au/blog/unique-value-proposition-marketing-campaign/"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hyperlink" Target="https://blog.hubspot.com/marketing/marketing-message#:~:text=A%20marketing%20message%20is%20the,customer%20on%20to%20your%20competitor."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5.xml"/><Relationship Id="rId4" Type="http://schemas.openxmlformats.org/officeDocument/2006/relationships/hyperlink" Target="https://digitalfloats.com/top-strategies-for-targeting-audience-in-digital-marketing/"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www.youtube.com/watch?v=jD8tjhVO1Tc" TargetMode="External"/><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22.jpg"/></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5.xml"/><Relationship Id="rId4" Type="http://schemas.openxmlformats.org/officeDocument/2006/relationships/hyperlink" Target="https://commons.wikimedia.org/wiki/File:2_Touch_Point_Wheel.jpg" TargetMode="Externa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hyperlink" Target="https://keap.com/product/sales-funnel" TargetMode="External"/><Relationship Id="rId2" Type="http://schemas.openxmlformats.org/officeDocument/2006/relationships/notesSlide" Target="../notesSlides/notesSlide23.xml"/><Relationship Id="rId1" Type="http://schemas.openxmlformats.org/officeDocument/2006/relationships/slideLayout" Target="../slideLayouts/slideLayout4.xml"/><Relationship Id="rId4" Type="http://schemas.openxmlformats.org/officeDocument/2006/relationships/image" Target="../media/image25.png"/></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7.xml"/><Relationship Id="rId1" Type="http://schemas.openxmlformats.org/officeDocument/2006/relationships/slideLayout" Target="../slideLayouts/slideLayout4.xml"/><Relationship Id="rId5" Type="http://schemas.openxmlformats.org/officeDocument/2006/relationships/image" Target="../media/image25.png"/><Relationship Id="rId4" Type="http://schemas.openxmlformats.org/officeDocument/2006/relationships/hyperlink" Target="https://www.youtube.com/watch?v=Vsk6Bx3Erhw&amp;list=PLnMaC9MSukNqkcIoDiklg8zCY7eT2wjm9&amp;t=9s"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8.xml"/><Relationship Id="rId1" Type="http://schemas.openxmlformats.org/officeDocument/2006/relationships/slideLayout" Target="../slideLayouts/slideLayout4.xml"/><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9.xml"/><Relationship Id="rId1" Type="http://schemas.openxmlformats.org/officeDocument/2006/relationships/slideLayout" Target="../slideLayouts/slideLayout5.xml"/><Relationship Id="rId4" Type="http://schemas.openxmlformats.org/officeDocument/2006/relationships/image" Target="../media/image30.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hyperlink" Target="https://deviniti.com/blog/customer-it-service/improve-customer-journey-using-digital-tools/"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hyperlink" Target="https://www.davechaffey.com/digital-marketing-glossary/customer-journey-map/" TargetMode="Externa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hyperlink" Target="https://merehead.com/blog/average-marketing-budget-different-business-areas/"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1.xml"/><Relationship Id="rId1" Type="http://schemas.openxmlformats.org/officeDocument/2006/relationships/slideLayout" Target="../slideLayouts/slideLayout4.xml"/><Relationship Id="rId4" Type="http://schemas.openxmlformats.org/officeDocument/2006/relationships/image" Target="../media/image39.png"/></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3.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4.xml"/><Relationship Id="rId1" Type="http://schemas.openxmlformats.org/officeDocument/2006/relationships/slideLayout" Target="../slideLayouts/slideLayout4.xml"/><Relationship Id="rId4" Type="http://schemas.openxmlformats.org/officeDocument/2006/relationships/hyperlink" Target="https://bootcampdigital.com/blog/the-digital-marketing-landscape-and-ecosystem/" TargetMode="Externa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7.xml"/><Relationship Id="rId1" Type="http://schemas.openxmlformats.org/officeDocument/2006/relationships/slideLayout" Target="../slideLayouts/slideLayout4.xml"/><Relationship Id="rId4" Type="http://schemas.openxmlformats.org/officeDocument/2006/relationships/image" Target="../media/image44.png"/></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49.xml"/><Relationship Id="rId1" Type="http://schemas.openxmlformats.org/officeDocument/2006/relationships/slideLayout" Target="../slideLayouts/slideLayout5.xml"/><Relationship Id="rId4" Type="http://schemas.openxmlformats.org/officeDocument/2006/relationships/hyperlink" Target="https://www.simplilearn.com/web-analytics-guide-for-newbies-article" TargetMode="External"/></Relationships>
</file>

<file path=ppt/slides/_rels/slide50.xml.rels><?xml version="1.0" encoding="UTF-8" standalone="yes"?>
<Relationships xmlns="http://schemas.openxmlformats.org/package/2006/relationships"><Relationship Id="rId3" Type="http://schemas.openxmlformats.org/officeDocument/2006/relationships/hyperlink" Target="https://www.lairedigital.com/blog/6-types-traffic-sources-for-websites" TargetMode="External"/><Relationship Id="rId2" Type="http://schemas.openxmlformats.org/officeDocument/2006/relationships/notesSlide" Target="../notesSlides/notesSlide50.xml"/><Relationship Id="rId1" Type="http://schemas.openxmlformats.org/officeDocument/2006/relationships/slideLayout" Target="../slideLayouts/slideLayout4.xml"/><Relationship Id="rId4" Type="http://schemas.openxmlformats.org/officeDocument/2006/relationships/hyperlink" Target="https://www.arimetrics.com/en/digital-glossary/traffic-source" TargetMode="External"/></Relationships>
</file>

<file path=ppt/slides/_rels/slide5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1.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52.xml"/><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8.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8.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8.xml"/></Relationships>
</file>

<file path=ppt/slides/_rels/slide56.xml.rels><?xml version="1.0" encoding="UTF-8" standalone="yes"?>
<Relationships xmlns="http://schemas.openxmlformats.org/package/2006/relationships"><Relationship Id="rId3" Type="http://schemas.openxmlformats.org/officeDocument/2006/relationships/hyperlink" Target="https://www.davechaffey.com/digital-marketing-glossary/customer-journey-map/" TargetMode="External"/><Relationship Id="rId2" Type="http://schemas.openxmlformats.org/officeDocument/2006/relationships/notesSlide" Target="../notesSlides/notesSlide56.xml"/><Relationship Id="rId1" Type="http://schemas.openxmlformats.org/officeDocument/2006/relationships/slideLayout" Target="../slideLayouts/slideLayout2.xml"/><Relationship Id="rId5" Type="http://schemas.openxmlformats.org/officeDocument/2006/relationships/hyperlink" Target="https://www.lairedigital.com/blog/6-types-traffic-sources-for-websites" TargetMode="External"/><Relationship Id="rId4" Type="http://schemas.openxmlformats.org/officeDocument/2006/relationships/hyperlink" Target="https://digitalfloats.com/top-strategies-for-targeting-audience-in-digital-marketing/" TargetMode="External"/></Relationships>
</file>

<file path=ppt/slides/_rels/slide57.xml.rels><?xml version="1.0" encoding="UTF-8" standalone="yes"?>
<Relationships xmlns="http://schemas.openxmlformats.org/package/2006/relationships"><Relationship Id="rId3" Type="http://schemas.openxmlformats.org/officeDocument/2006/relationships/hyperlink" Target="https://blog.hubspot.com/marketing/marketing-message" TargetMode="External"/><Relationship Id="rId2" Type="http://schemas.openxmlformats.org/officeDocument/2006/relationships/notesSlide" Target="../notesSlides/notesSlide57.xml"/><Relationship Id="rId1" Type="http://schemas.openxmlformats.org/officeDocument/2006/relationships/slideLayout" Target="../slideLayouts/slideLayout2.xml"/><Relationship Id="rId5" Type="http://schemas.openxmlformats.org/officeDocument/2006/relationships/hyperlink" Target="https://deviniti.com/blog/customer-it-service/improve-customer-journey-using-digital-tools/" TargetMode="External"/><Relationship Id="rId4" Type="http://schemas.openxmlformats.org/officeDocument/2006/relationships/hyperlink" Target="https://merehead.com/blog/average-marketing-budget-different-business-areas/" TargetMode="Externa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1"/>
          <p:cNvSpPr txBox="1">
            <a:spLocks noGrp="1"/>
          </p:cNvSpPr>
          <p:nvPr>
            <p:ph type="ctrTitle"/>
          </p:nvPr>
        </p:nvSpPr>
        <p:spPr>
          <a:xfrm>
            <a:off x="531724" y="2988032"/>
            <a:ext cx="7596278" cy="1884419"/>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Clr>
                <a:schemeClr val="lt1"/>
              </a:buClr>
              <a:buSzPct val="96296"/>
              <a:buFont typeface="Arial"/>
              <a:buNone/>
            </a:pPr>
            <a:br>
              <a:rPr lang="fi" dirty="0"/>
            </a:br>
            <a:br>
              <a:rPr lang="fi" dirty="0"/>
            </a:br>
            <a:br>
              <a:rPr lang="fi" dirty="0"/>
            </a:br>
            <a:br>
              <a:rPr lang="fi" dirty="0"/>
            </a:br>
            <a:br>
              <a:rPr lang="fi" dirty="0"/>
            </a:br>
            <a:r>
              <a:rPr lang="fi" dirty="0"/>
              <a:t>Inleiding tot digitale marketing</a:t>
            </a:r>
            <a:br>
              <a:rPr lang="fi" sz="3600" dirty="0"/>
            </a:br>
            <a:br>
              <a:rPr lang="fi" sz="3600" dirty="0"/>
            </a:br>
            <a:br>
              <a:rPr lang="fi" sz="3600" dirty="0"/>
            </a:br>
            <a:endParaRPr sz="3600" dirty="0"/>
          </a:p>
        </p:txBody>
      </p:sp>
      <p:sp>
        <p:nvSpPr>
          <p:cNvPr id="164" name="Google Shape;164;p1"/>
          <p:cNvSpPr txBox="1"/>
          <p:nvPr/>
        </p:nvSpPr>
        <p:spPr>
          <a:xfrm>
            <a:off x="531724" y="3283910"/>
            <a:ext cx="8080552"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600"/>
              <a:buFont typeface="Arial"/>
              <a:buNone/>
            </a:pPr>
            <a:r>
              <a:rPr lang="fi" sz="3600" b="1" i="0" u="none" strike="noStrike" cap="none">
                <a:solidFill>
                  <a:schemeClr val="lt1"/>
                </a:solidFill>
                <a:latin typeface="Arial"/>
                <a:ea typeface="Arial"/>
                <a:cs typeface="Arial"/>
                <a:sym typeface="Arial"/>
              </a:rPr>
              <a:t>3. Digitale tactieken en operaties</a:t>
            </a:r>
            <a:endParaRPr sz="3600" b="1"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g1dbe8101a6a_0_0"/>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 sz="4000"/>
              <a:t>Leerdoelen </a:t>
            </a:r>
            <a:br>
              <a:rPr lang="fi" sz="3600"/>
            </a:br>
            <a:endParaRPr sz="3600"/>
          </a:p>
        </p:txBody>
      </p:sp>
      <p:sp>
        <p:nvSpPr>
          <p:cNvPr id="170" name="Google Shape;170;g1dbe8101a6a_0_0"/>
          <p:cNvSpPr txBox="1">
            <a:spLocks noGrp="1"/>
          </p:cNvSpPr>
          <p:nvPr>
            <p:ph type="body" idx="1"/>
          </p:nvPr>
        </p:nvSpPr>
        <p:spPr>
          <a:xfrm>
            <a:off x="628650" y="908529"/>
            <a:ext cx="7886700" cy="2905898"/>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chemeClr val="dk1"/>
              </a:buClr>
              <a:buSzPts val="1100"/>
              <a:buFont typeface="Arial"/>
              <a:buNone/>
            </a:pPr>
            <a:r>
              <a:rPr lang="fi" sz="1600"/>
              <a:t>Vereisten: Digitale marketingcontext; Digitale marketingstrategie</a:t>
            </a:r>
            <a:endParaRPr sz="1600"/>
          </a:p>
        </p:txBody>
      </p:sp>
      <p:sp>
        <p:nvSpPr>
          <p:cNvPr id="171" name="Google Shape;171;g1dbe8101a6a_0_0"/>
          <p:cNvSpPr txBox="1">
            <a:spLocks noGrp="1"/>
          </p:cNvSpPr>
          <p:nvPr>
            <p:ph type="body" idx="4294967295"/>
          </p:nvPr>
        </p:nvSpPr>
        <p:spPr>
          <a:xfrm>
            <a:off x="628650" y="1347845"/>
            <a:ext cx="7510208" cy="4170363"/>
          </a:xfrm>
          <a:prstGeom prst="rect">
            <a:avLst/>
          </a:prstGeom>
          <a:noFill/>
          <a:ln>
            <a:noFill/>
          </a:ln>
        </p:spPr>
        <p:txBody>
          <a:bodyPr spcFirstLastPara="1" wrap="square" lIns="91425" tIns="91425" rIns="91425" bIns="91425" anchor="t" anchorCtr="0">
            <a:normAutofit/>
          </a:bodyPr>
          <a:lstStyle/>
          <a:p>
            <a:pPr marL="111888" lvl="0" indent="0" algn="just" rtl="0">
              <a:lnSpc>
                <a:spcPct val="100000"/>
              </a:lnSpc>
              <a:spcBef>
                <a:spcPts val="0"/>
              </a:spcBef>
              <a:spcAft>
                <a:spcPts val="0"/>
              </a:spcAft>
              <a:buClr>
                <a:srgbClr val="11AA81"/>
              </a:buClr>
              <a:buSzPts val="2700"/>
              <a:buNone/>
            </a:pPr>
            <a:r>
              <a:rPr lang="fi" sz="1800" b="1">
                <a:latin typeface="Calibri"/>
                <a:ea typeface="Calibri"/>
                <a:cs typeface="Calibri"/>
                <a:sym typeface="Calibri"/>
              </a:rPr>
              <a:t>De student is in staat om</a:t>
            </a:r>
            <a:endParaRPr/>
          </a:p>
          <a:p>
            <a:pPr marL="111888" lvl="0" indent="0" algn="just" rtl="0">
              <a:lnSpc>
                <a:spcPct val="100000"/>
              </a:lnSpc>
              <a:spcBef>
                <a:spcPts val="0"/>
              </a:spcBef>
              <a:spcAft>
                <a:spcPts val="0"/>
              </a:spcAft>
              <a:buClr>
                <a:srgbClr val="11AA81"/>
              </a:buClr>
              <a:buSzPts val="2700"/>
              <a:buNone/>
            </a:pPr>
            <a:endParaRPr sz="1800" b="1">
              <a:latin typeface="Calibri"/>
              <a:ea typeface="Calibri"/>
              <a:cs typeface="Calibri"/>
              <a:sym typeface="Calibri"/>
            </a:endParaRPr>
          </a:p>
          <a:p>
            <a:pPr marL="397638" lvl="0" indent="-285750" algn="just" rtl="0">
              <a:lnSpc>
                <a:spcPct val="100000"/>
              </a:lnSpc>
              <a:spcBef>
                <a:spcPts val="0"/>
              </a:spcBef>
              <a:spcAft>
                <a:spcPts val="0"/>
              </a:spcAft>
              <a:buClr>
                <a:srgbClr val="ED7D31"/>
              </a:buClr>
              <a:buSzPts val="2400"/>
              <a:buChar char="•"/>
            </a:pPr>
            <a:r>
              <a:rPr lang="fi" sz="1600">
                <a:latin typeface="Calibri"/>
                <a:ea typeface="Calibri"/>
                <a:cs typeface="Calibri"/>
                <a:sym typeface="Calibri"/>
              </a:rPr>
              <a:t>Doelgroepen definiëren op basis van de bedrijfsstrategie</a:t>
            </a:r>
            <a:endParaRPr sz="1600">
              <a:latin typeface="Calibri"/>
              <a:ea typeface="Calibri"/>
              <a:cs typeface="Calibri"/>
              <a:sym typeface="Calibri"/>
            </a:endParaRPr>
          </a:p>
          <a:p>
            <a:pPr marL="742950" lvl="0" indent="-133350" algn="just" rtl="0">
              <a:lnSpc>
                <a:spcPct val="100000"/>
              </a:lnSpc>
              <a:spcBef>
                <a:spcPts val="0"/>
              </a:spcBef>
              <a:spcAft>
                <a:spcPts val="0"/>
              </a:spcAft>
              <a:buClr>
                <a:srgbClr val="ED7D31"/>
              </a:buClr>
              <a:buSzPts val="2400"/>
              <a:buNone/>
            </a:pPr>
            <a:endParaRPr sz="1600">
              <a:latin typeface="Calibri"/>
              <a:ea typeface="Calibri"/>
              <a:cs typeface="Calibri"/>
              <a:sym typeface="Calibri"/>
            </a:endParaRPr>
          </a:p>
          <a:p>
            <a:pPr marL="397638" lvl="0" indent="-285750" algn="just" rtl="0">
              <a:lnSpc>
                <a:spcPct val="100000"/>
              </a:lnSpc>
              <a:spcBef>
                <a:spcPts val="0"/>
              </a:spcBef>
              <a:spcAft>
                <a:spcPts val="0"/>
              </a:spcAft>
              <a:buClr>
                <a:srgbClr val="ED7D31"/>
              </a:buClr>
              <a:buSzPts val="2400"/>
              <a:buChar char="•"/>
            </a:pPr>
            <a:r>
              <a:rPr lang="fi" sz="1600">
                <a:latin typeface="Calibri"/>
                <a:ea typeface="Calibri"/>
                <a:cs typeface="Calibri"/>
                <a:sym typeface="Calibri"/>
              </a:rPr>
              <a:t>Waardevoorstellen en marketingboodschappen schetsen</a:t>
            </a:r>
            <a:endParaRPr sz="1600">
              <a:latin typeface="Calibri"/>
              <a:ea typeface="Calibri"/>
              <a:cs typeface="Calibri"/>
              <a:sym typeface="Calibri"/>
            </a:endParaRPr>
          </a:p>
          <a:p>
            <a:pPr marL="742950" lvl="0" indent="-133350" algn="just" rtl="0">
              <a:lnSpc>
                <a:spcPct val="100000"/>
              </a:lnSpc>
              <a:spcBef>
                <a:spcPts val="0"/>
              </a:spcBef>
              <a:spcAft>
                <a:spcPts val="0"/>
              </a:spcAft>
              <a:buClr>
                <a:srgbClr val="ED7D31"/>
              </a:buClr>
              <a:buSzPts val="2400"/>
              <a:buNone/>
            </a:pPr>
            <a:endParaRPr sz="1600">
              <a:latin typeface="Calibri"/>
              <a:ea typeface="Calibri"/>
              <a:cs typeface="Calibri"/>
              <a:sym typeface="Calibri"/>
            </a:endParaRPr>
          </a:p>
          <a:p>
            <a:pPr marL="397638" lvl="0" indent="-285750" algn="just" rtl="0">
              <a:lnSpc>
                <a:spcPct val="100000"/>
              </a:lnSpc>
              <a:spcBef>
                <a:spcPts val="0"/>
              </a:spcBef>
              <a:spcAft>
                <a:spcPts val="0"/>
              </a:spcAft>
              <a:buClr>
                <a:srgbClr val="ED7D31"/>
              </a:buClr>
              <a:buSzPts val="2400"/>
              <a:buChar char="•"/>
            </a:pPr>
            <a:r>
              <a:rPr lang="fi" sz="1600">
                <a:latin typeface="Calibri"/>
                <a:ea typeface="Calibri"/>
                <a:cs typeface="Calibri"/>
                <a:sym typeface="Calibri"/>
              </a:rPr>
              <a:t>Digitale marketingkanalen analyseren en classificeren om doelgroepen te bereiken</a:t>
            </a:r>
            <a:endParaRPr sz="1600">
              <a:latin typeface="Calibri"/>
              <a:ea typeface="Calibri"/>
              <a:cs typeface="Calibri"/>
              <a:sym typeface="Calibri"/>
            </a:endParaRPr>
          </a:p>
          <a:p>
            <a:pPr marL="742950" lvl="0" indent="-133350" algn="just" rtl="0">
              <a:lnSpc>
                <a:spcPct val="100000"/>
              </a:lnSpc>
              <a:spcBef>
                <a:spcPts val="0"/>
              </a:spcBef>
              <a:spcAft>
                <a:spcPts val="0"/>
              </a:spcAft>
              <a:buClr>
                <a:srgbClr val="ED7D31"/>
              </a:buClr>
              <a:buSzPts val="2400"/>
              <a:buNone/>
            </a:pPr>
            <a:endParaRPr sz="1600">
              <a:latin typeface="Calibri"/>
              <a:ea typeface="Calibri"/>
              <a:cs typeface="Calibri"/>
              <a:sym typeface="Calibri"/>
            </a:endParaRPr>
          </a:p>
          <a:p>
            <a:pPr marL="397638" lvl="0" indent="-285750" algn="just" rtl="0">
              <a:lnSpc>
                <a:spcPct val="100000"/>
              </a:lnSpc>
              <a:spcBef>
                <a:spcPts val="0"/>
              </a:spcBef>
              <a:spcAft>
                <a:spcPts val="0"/>
              </a:spcAft>
              <a:buClr>
                <a:srgbClr val="ED7D31"/>
              </a:buClr>
              <a:buSzPts val="2400"/>
              <a:buChar char="•"/>
            </a:pPr>
            <a:r>
              <a:rPr lang="fi" sz="1600">
                <a:latin typeface="Calibri"/>
                <a:ea typeface="Calibri"/>
                <a:cs typeface="Calibri"/>
                <a:sym typeface="Calibri"/>
              </a:rPr>
              <a:t>Schetsen maken voor digitale marketingcampagnes die beantwoorden aan strategische doelstellingen</a:t>
            </a:r>
            <a:endParaRPr sz="1600">
              <a:latin typeface="Calibri"/>
              <a:ea typeface="Calibri"/>
              <a:cs typeface="Calibri"/>
              <a:sym typeface="Calibri"/>
            </a:endParaRPr>
          </a:p>
          <a:p>
            <a:pPr marL="742950" lvl="0" indent="-133350" algn="just" rtl="0">
              <a:lnSpc>
                <a:spcPct val="100000"/>
              </a:lnSpc>
              <a:spcBef>
                <a:spcPts val="0"/>
              </a:spcBef>
              <a:spcAft>
                <a:spcPts val="0"/>
              </a:spcAft>
              <a:buClr>
                <a:srgbClr val="ED7D31"/>
              </a:buClr>
              <a:buSzPts val="2400"/>
              <a:buNone/>
            </a:pPr>
            <a:endParaRPr sz="1600">
              <a:latin typeface="Calibri"/>
              <a:ea typeface="Calibri"/>
              <a:cs typeface="Calibri"/>
              <a:sym typeface="Calibri"/>
            </a:endParaRPr>
          </a:p>
          <a:p>
            <a:pPr marL="397638" lvl="0" indent="-285750" algn="just" rtl="0">
              <a:lnSpc>
                <a:spcPct val="100000"/>
              </a:lnSpc>
              <a:spcBef>
                <a:spcPts val="0"/>
              </a:spcBef>
              <a:spcAft>
                <a:spcPts val="0"/>
              </a:spcAft>
              <a:buClr>
                <a:srgbClr val="ED7D31"/>
              </a:buClr>
              <a:buSzPts val="2400"/>
              <a:buChar char="•"/>
            </a:pPr>
            <a:r>
              <a:rPr lang="fi" sz="1600">
                <a:latin typeface="Calibri"/>
                <a:ea typeface="Calibri"/>
                <a:cs typeface="Calibri"/>
                <a:sym typeface="Calibri"/>
              </a:rPr>
              <a:t>Tools en KPI's definiëren om resultaten te meten</a:t>
            </a:r>
            <a:endParaRPr sz="1600">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g1dbe8101a6a_0_5"/>
          <p:cNvSpPr txBox="1">
            <a:spLocks noGrp="1"/>
          </p:cNvSpPr>
          <p:nvPr>
            <p:ph type="title"/>
          </p:nvPr>
        </p:nvSpPr>
        <p:spPr>
          <a:xfrm>
            <a:off x="1113230" y="1548735"/>
            <a:ext cx="2863215" cy="475509"/>
          </a:xfrm>
          <a:prstGeom prst="rect">
            <a:avLst/>
          </a:prstGeom>
          <a:noFill/>
          <a:ln>
            <a:noFill/>
          </a:ln>
        </p:spPr>
        <p:txBody>
          <a:bodyPr spcFirstLastPara="1" wrap="square" lIns="91425" tIns="45700" rIns="91425" bIns="45700" anchor="t" anchorCtr="0">
            <a:normAutofit fontScale="90000"/>
          </a:bodyPr>
          <a:lstStyle/>
          <a:p>
            <a:pPr marL="0" lvl="0" indent="0" algn="l" rtl="0">
              <a:lnSpc>
                <a:spcPct val="90000"/>
              </a:lnSpc>
              <a:spcBef>
                <a:spcPts val="0"/>
              </a:spcBef>
              <a:spcAft>
                <a:spcPts val="0"/>
              </a:spcAft>
              <a:buClr>
                <a:schemeClr val="lt1"/>
              </a:buClr>
              <a:buSzPct val="100000"/>
              <a:buFont typeface="Arial"/>
              <a:buNone/>
            </a:pPr>
            <a:r>
              <a:rPr lang="fi"/>
              <a:t>Onderwerpen</a:t>
            </a:r>
            <a:endParaRPr/>
          </a:p>
        </p:txBody>
      </p:sp>
      <p:sp>
        <p:nvSpPr>
          <p:cNvPr id="177" name="Google Shape;177;g1dbe8101a6a_0_5"/>
          <p:cNvSpPr txBox="1">
            <a:spLocks noGrp="1"/>
          </p:cNvSpPr>
          <p:nvPr>
            <p:ph type="body" idx="1"/>
          </p:nvPr>
        </p:nvSpPr>
        <p:spPr>
          <a:xfrm>
            <a:off x="3976445" y="377132"/>
            <a:ext cx="4606283" cy="3726661"/>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Clr>
                <a:schemeClr val="lt1"/>
              </a:buClr>
              <a:buSzPts val="2250"/>
              <a:buFont typeface="Arial"/>
              <a:buChar char="•"/>
            </a:pPr>
            <a:r>
              <a:rPr lang="fi" sz="1800" b="0" i="0" u="none" strike="noStrike">
                <a:latin typeface="Arial"/>
                <a:ea typeface="Arial"/>
                <a:cs typeface="Arial"/>
                <a:sym typeface="Arial"/>
              </a:rPr>
              <a:t>Van strategie tot implementatie </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2250"/>
              <a:buFont typeface="Arial"/>
              <a:buChar char="•"/>
            </a:pPr>
            <a:r>
              <a:rPr lang="fi" sz="1800" b="0" i="0" u="none" strike="noStrike">
                <a:latin typeface="Arial"/>
                <a:ea typeface="Arial"/>
                <a:cs typeface="Arial"/>
                <a:sym typeface="Arial"/>
              </a:rPr>
              <a:t>Waardepropositie en marketingboodschap</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2250"/>
              <a:buFont typeface="Arial"/>
              <a:buChar char="•"/>
            </a:pPr>
            <a:r>
              <a:rPr lang="fi" sz="1800" b="0" i="0" u="none" strike="noStrike">
                <a:latin typeface="Arial"/>
                <a:ea typeface="Arial"/>
                <a:cs typeface="Arial"/>
                <a:sym typeface="Arial"/>
              </a:rPr>
              <a:t>Doelgroepen definiëren </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2250"/>
              <a:buFont typeface="Arial"/>
              <a:buChar char="•"/>
            </a:pPr>
            <a:r>
              <a:rPr lang="fi" sz="1800" b="0" i="0" u="none" strike="noStrike">
                <a:latin typeface="Arial"/>
                <a:ea typeface="Arial"/>
                <a:cs typeface="Arial"/>
                <a:sym typeface="Arial"/>
              </a:rPr>
              <a:t>Klantreis en marketingtrechter</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2250"/>
              <a:buFont typeface="Arial"/>
              <a:buChar char="•"/>
            </a:pPr>
            <a:r>
              <a:rPr lang="fi" sz="1800" b="0" i="0" u="none" strike="noStrike">
                <a:latin typeface="Arial"/>
                <a:ea typeface="Arial"/>
                <a:cs typeface="Arial"/>
                <a:sym typeface="Arial"/>
              </a:rPr>
              <a:t>Digitale media en kanalen</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2250"/>
              <a:buFont typeface="Arial"/>
              <a:buChar char="•"/>
            </a:pPr>
            <a:r>
              <a:rPr lang="fi" sz="1800" b="0" i="0" u="none" strike="noStrike">
                <a:latin typeface="Arial"/>
                <a:ea typeface="Arial"/>
                <a:cs typeface="Arial"/>
                <a:sym typeface="Arial"/>
              </a:rPr>
              <a:t>Doelstellingen bepalen</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2250"/>
              <a:buFont typeface="Arial"/>
              <a:buChar char="•"/>
            </a:pPr>
            <a:r>
              <a:rPr lang="fi" sz="1800" b="0" i="0" u="none" strike="noStrike">
                <a:latin typeface="Arial"/>
                <a:ea typeface="Arial"/>
                <a:cs typeface="Arial"/>
                <a:sym typeface="Arial"/>
              </a:rPr>
              <a:t>Marketingimpact meten</a:t>
            </a:r>
            <a:endParaRPr sz="1800" b="0" i="0" u="none" strike="noStrike">
              <a:latin typeface="Arial"/>
              <a:ea typeface="Arial"/>
              <a:cs typeface="Arial"/>
              <a:sym typeface="Arial"/>
            </a:endParaRPr>
          </a:p>
          <a:p>
            <a:pPr marL="385763" lvl="0" indent="-290513" algn="l" rtl="0">
              <a:lnSpc>
                <a:spcPct val="90000"/>
              </a:lnSpc>
              <a:spcBef>
                <a:spcPts val="750"/>
              </a:spcBef>
              <a:spcAft>
                <a:spcPts val="0"/>
              </a:spcAft>
              <a:buClr>
                <a:schemeClr val="lt1"/>
              </a:buClr>
              <a:buSzPts val="1500"/>
              <a:buFont typeface="Calibri"/>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8"/>
          <p:cNvSpPr txBox="1">
            <a:spLocks noGrp="1"/>
          </p:cNvSpPr>
          <p:nvPr>
            <p:ph type="title"/>
          </p:nvPr>
        </p:nvSpPr>
        <p:spPr>
          <a:xfrm>
            <a:off x="809613" y="2122950"/>
            <a:ext cx="7524774" cy="448800"/>
          </a:xfrm>
          <a:prstGeom prst="rect">
            <a:avLst/>
          </a:prstGeom>
          <a:noFill/>
          <a:ln>
            <a:noFill/>
          </a:ln>
        </p:spPr>
        <p:txBody>
          <a:bodyPr spcFirstLastPara="1" wrap="square" lIns="0" tIns="0" rIns="0" bIns="0" anchor="t" anchorCtr="0">
            <a:noAutofit/>
          </a:bodyPr>
          <a:lstStyle/>
          <a:p>
            <a:pPr marL="0" lvl="0" indent="0" algn="ctr" rtl="0">
              <a:lnSpc>
                <a:spcPct val="100000"/>
              </a:lnSpc>
              <a:spcBef>
                <a:spcPts val="0"/>
              </a:spcBef>
              <a:spcAft>
                <a:spcPts val="0"/>
              </a:spcAft>
              <a:buClr>
                <a:schemeClr val="dk1"/>
              </a:buClr>
              <a:buSzPts val="2700"/>
              <a:buFont typeface="PT Sans"/>
              <a:buNone/>
            </a:pPr>
            <a:r>
              <a:rPr lang="fi" sz="3600"/>
              <a:t>Van strategie tot implementatie </a:t>
            </a:r>
            <a:endParaRPr sz="36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p2"/>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fi"/>
              <a:t>Van strategie tot implementatie </a:t>
            </a:r>
            <a:endParaRPr/>
          </a:p>
        </p:txBody>
      </p:sp>
      <p:sp>
        <p:nvSpPr>
          <p:cNvPr id="188" name="Google Shape;188;p2"/>
          <p:cNvSpPr txBox="1">
            <a:spLocks noGrp="1"/>
          </p:cNvSpPr>
          <p:nvPr>
            <p:ph type="body" idx="1"/>
          </p:nvPr>
        </p:nvSpPr>
        <p:spPr>
          <a:xfrm>
            <a:off x="628650" y="887589"/>
            <a:ext cx="7886700" cy="2905898"/>
          </a:xfrm>
          <a:prstGeom prst="rect">
            <a:avLst/>
          </a:prstGeom>
          <a:noFill/>
          <a:ln>
            <a:noFill/>
          </a:ln>
        </p:spPr>
        <p:txBody>
          <a:bodyPr spcFirstLastPara="1" wrap="square" lIns="0" tIns="0" rIns="0" bIns="0" anchor="t" anchorCtr="0">
            <a:noAutofit/>
          </a:bodyPr>
          <a:lstStyle/>
          <a:p>
            <a:pPr marL="476250" lvl="0" indent="-342900" algn="l" rtl="0">
              <a:lnSpc>
                <a:spcPct val="100000"/>
              </a:lnSpc>
              <a:spcBef>
                <a:spcPts val="0"/>
              </a:spcBef>
              <a:spcAft>
                <a:spcPts val="0"/>
              </a:spcAft>
              <a:buClr>
                <a:srgbClr val="ED7D31"/>
              </a:buClr>
              <a:buSzPts val="2700"/>
              <a:buFont typeface="Arial"/>
              <a:buChar char="•"/>
            </a:pPr>
            <a:r>
              <a:rPr lang="fi" sz="1700" dirty="0"/>
              <a:t>Marketing moet passen bij de strategie die door de organisatie is bepaald (gepresenteerd in de submodule)</a:t>
            </a:r>
            <a:endParaRPr sz="1700" dirty="0"/>
          </a:p>
          <a:p>
            <a:pPr marL="571500" lvl="0" indent="-171450" algn="l" rtl="0">
              <a:lnSpc>
                <a:spcPct val="100000"/>
              </a:lnSpc>
              <a:spcBef>
                <a:spcPts val="0"/>
              </a:spcBef>
              <a:spcAft>
                <a:spcPts val="0"/>
              </a:spcAft>
              <a:buClr>
                <a:srgbClr val="ED7D31"/>
              </a:buClr>
              <a:buSzPts val="2700"/>
              <a:buFont typeface="Arial"/>
              <a:buNone/>
            </a:pPr>
            <a:endParaRPr sz="1700" dirty="0"/>
          </a:p>
          <a:p>
            <a:pPr marL="476250" lvl="0" indent="-342900" algn="l" rtl="0">
              <a:lnSpc>
                <a:spcPct val="100000"/>
              </a:lnSpc>
              <a:spcBef>
                <a:spcPts val="0"/>
              </a:spcBef>
              <a:spcAft>
                <a:spcPts val="0"/>
              </a:spcAft>
              <a:buClr>
                <a:srgbClr val="ED7D31"/>
              </a:buClr>
              <a:buSzPts val="2700"/>
              <a:buFont typeface="Arial"/>
              <a:buChar char="•"/>
            </a:pPr>
            <a:r>
              <a:rPr lang="fi" sz="1700" dirty="0"/>
              <a:t>Essentiële beperkingen die door de strategie worden bepaald zijn </a:t>
            </a:r>
            <a:br>
              <a:rPr lang="fi" sz="1700" dirty="0"/>
            </a:br>
            <a:r>
              <a:rPr lang="fi" sz="1700" dirty="0"/>
              <a:t>- potentieel van de markt en concurrenten</a:t>
            </a:r>
            <a:br>
              <a:rPr lang="fi" sz="1700" dirty="0"/>
            </a:br>
            <a:r>
              <a:rPr lang="fi" sz="1700" dirty="0"/>
              <a:t>- type en doel van de te bereiken webbezoekers</a:t>
            </a:r>
            <a:br>
              <a:rPr lang="fi" sz="1700" dirty="0"/>
            </a:br>
            <a:r>
              <a:rPr lang="fi" sz="1700" dirty="0"/>
              <a:t>	- nieuwe klanten werven ('awareness')</a:t>
            </a:r>
            <a:br>
              <a:rPr lang="fi" sz="1700" dirty="0"/>
            </a:br>
            <a:r>
              <a:rPr lang="fi" sz="1700" dirty="0"/>
              <a:t>	- klantenbinding ('interesse')</a:t>
            </a:r>
            <a:br>
              <a:rPr lang="fi" sz="1700" dirty="0"/>
            </a:br>
            <a:r>
              <a:rPr lang="fi" sz="1700" dirty="0"/>
              <a:t>	- klantervaring ('verlangen', 'beslissing')</a:t>
            </a:r>
            <a:br>
              <a:rPr lang="fi" sz="1700" dirty="0"/>
            </a:br>
            <a:r>
              <a:rPr lang="fi" sz="1700" dirty="0"/>
              <a:t>	- klantconversie ('actie')</a:t>
            </a:r>
            <a:endParaRPr sz="1700" dirty="0"/>
          </a:p>
          <a:p>
            <a:pPr marL="571500" lvl="0" indent="-171450" algn="l" rtl="0">
              <a:lnSpc>
                <a:spcPct val="100000"/>
              </a:lnSpc>
              <a:spcBef>
                <a:spcPts val="0"/>
              </a:spcBef>
              <a:spcAft>
                <a:spcPts val="0"/>
              </a:spcAft>
              <a:buClr>
                <a:srgbClr val="ED7D31"/>
              </a:buClr>
              <a:buSzPts val="2700"/>
              <a:buFont typeface="Arial"/>
              <a:buNone/>
            </a:pPr>
            <a:endParaRPr sz="1700" dirty="0"/>
          </a:p>
          <a:p>
            <a:pPr marL="476250" lvl="0" indent="-342900" algn="l" rtl="0">
              <a:lnSpc>
                <a:spcPct val="100000"/>
              </a:lnSpc>
              <a:spcBef>
                <a:spcPts val="0"/>
              </a:spcBef>
              <a:spcAft>
                <a:spcPts val="0"/>
              </a:spcAft>
              <a:buClr>
                <a:srgbClr val="ED7D31"/>
              </a:buClr>
              <a:buSzPts val="2700"/>
              <a:buFont typeface="Arial"/>
              <a:buChar char="•"/>
            </a:pPr>
            <a:r>
              <a:rPr lang="fi" sz="1700" dirty="0"/>
              <a:t>Tactieken en operaties hebben betrekking op de geselecteerde digitale communicatie en kanalen om deze strategische doelstellingen te bereiken.</a:t>
            </a:r>
            <a:endParaRPr sz="1700" dirty="0"/>
          </a:p>
          <a:p>
            <a:pPr marL="571500" lvl="0" indent="-171450" algn="l" rtl="0">
              <a:lnSpc>
                <a:spcPct val="100000"/>
              </a:lnSpc>
              <a:spcBef>
                <a:spcPts val="0"/>
              </a:spcBef>
              <a:spcAft>
                <a:spcPts val="0"/>
              </a:spcAft>
              <a:buClr>
                <a:srgbClr val="ED7D31"/>
              </a:buClr>
              <a:buSzPts val="2700"/>
              <a:buFont typeface="Arial"/>
              <a:buNone/>
            </a:pPr>
            <a:endParaRPr sz="1700" dirty="0"/>
          </a:p>
          <a:p>
            <a:pPr marL="571500" lvl="0" indent="-171450" algn="l" rtl="0">
              <a:lnSpc>
                <a:spcPct val="100000"/>
              </a:lnSpc>
              <a:spcBef>
                <a:spcPts val="0"/>
              </a:spcBef>
              <a:spcAft>
                <a:spcPts val="0"/>
              </a:spcAft>
              <a:buClr>
                <a:srgbClr val="ED7D31"/>
              </a:buClr>
              <a:buSzPts val="2700"/>
              <a:buFont typeface="Arial"/>
              <a:buNone/>
            </a:pPr>
            <a:endParaRPr sz="17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grpSp>
        <p:nvGrpSpPr>
          <p:cNvPr id="193" name="Google Shape;193;p4"/>
          <p:cNvGrpSpPr/>
          <p:nvPr/>
        </p:nvGrpSpPr>
        <p:grpSpPr>
          <a:xfrm>
            <a:off x="326010" y="160545"/>
            <a:ext cx="7836214" cy="4492628"/>
            <a:chOff x="297706" y="115894"/>
            <a:chExt cx="8769368" cy="5027619"/>
          </a:xfrm>
        </p:grpSpPr>
        <p:grpSp>
          <p:nvGrpSpPr>
            <p:cNvPr id="194" name="Google Shape;194;p4"/>
            <p:cNvGrpSpPr/>
            <p:nvPr/>
          </p:nvGrpSpPr>
          <p:grpSpPr>
            <a:xfrm>
              <a:off x="297706" y="115894"/>
              <a:ext cx="8769368" cy="5027619"/>
              <a:chOff x="396940" y="148854"/>
              <a:chExt cx="11692484" cy="6703492"/>
            </a:xfrm>
          </p:grpSpPr>
          <p:sp>
            <p:nvSpPr>
              <p:cNvPr id="195" name="Google Shape;195;p4"/>
              <p:cNvSpPr/>
              <p:nvPr/>
            </p:nvSpPr>
            <p:spPr>
              <a:xfrm>
                <a:off x="2232834" y="2690037"/>
                <a:ext cx="8963243" cy="1290024"/>
              </a:xfrm>
              <a:prstGeom prst="rect">
                <a:avLst/>
              </a:prstGeom>
              <a:solidFill>
                <a:srgbClr val="C2F6F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rgbClr val="FFFFFF"/>
                  </a:solidFill>
                  <a:latin typeface="Arial"/>
                  <a:ea typeface="Arial"/>
                  <a:cs typeface="Arial"/>
                  <a:sym typeface="Arial"/>
                </a:endParaRPr>
              </a:p>
            </p:txBody>
          </p:sp>
          <p:sp>
            <p:nvSpPr>
              <p:cNvPr id="196" name="Google Shape;196;p4"/>
              <p:cNvSpPr/>
              <p:nvPr/>
            </p:nvSpPr>
            <p:spPr>
              <a:xfrm>
                <a:off x="2232835" y="148854"/>
                <a:ext cx="8963243" cy="2541183"/>
              </a:xfrm>
              <a:prstGeom prst="rect">
                <a:avLst/>
              </a:prstGeom>
              <a:solidFill>
                <a:srgbClr val="FED2D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rgbClr val="FFFFFF"/>
                  </a:solidFill>
                  <a:latin typeface="Arial"/>
                  <a:ea typeface="Arial"/>
                  <a:cs typeface="Arial"/>
                  <a:sym typeface="Arial"/>
                </a:endParaRPr>
              </a:p>
            </p:txBody>
          </p:sp>
          <p:sp>
            <p:nvSpPr>
              <p:cNvPr id="197" name="Google Shape;197;p4"/>
              <p:cNvSpPr/>
              <p:nvPr/>
            </p:nvSpPr>
            <p:spPr>
              <a:xfrm>
                <a:off x="5629936" y="260477"/>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Zakelijke doelstellingen</a:t>
                </a:r>
                <a:endParaRPr sz="1200" b="0" i="0" u="none" strike="noStrike" cap="none">
                  <a:solidFill>
                    <a:srgbClr val="FFFFFF"/>
                  </a:solidFill>
                  <a:latin typeface="Arial"/>
                  <a:ea typeface="Arial"/>
                  <a:cs typeface="Arial"/>
                  <a:sym typeface="Arial"/>
                </a:endParaRPr>
              </a:p>
            </p:txBody>
          </p:sp>
          <p:sp>
            <p:nvSpPr>
              <p:cNvPr id="198" name="Google Shape;198;p4"/>
              <p:cNvSpPr/>
              <p:nvPr/>
            </p:nvSpPr>
            <p:spPr>
              <a:xfrm>
                <a:off x="5629936" y="1620566"/>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100" b="0" i="0" u="none" strike="noStrike" cap="none" dirty="0">
                    <a:solidFill>
                      <a:srgbClr val="FFFFFF"/>
                    </a:solidFill>
                    <a:latin typeface="Arial"/>
                    <a:ea typeface="Arial"/>
                    <a:cs typeface="Arial"/>
                    <a:sym typeface="Arial"/>
                  </a:rPr>
                  <a:t>Bepaal strategische doelstellingen voor digitale marketing</a:t>
                </a:r>
                <a:endParaRPr sz="1100" b="0" i="0" u="none" strike="noStrike" cap="none" dirty="0">
                  <a:solidFill>
                    <a:srgbClr val="FFFFFF"/>
                  </a:solidFill>
                  <a:latin typeface="Arial"/>
                  <a:ea typeface="Arial"/>
                  <a:cs typeface="Arial"/>
                  <a:sym typeface="Arial"/>
                </a:endParaRPr>
              </a:p>
            </p:txBody>
          </p:sp>
          <p:sp>
            <p:nvSpPr>
              <p:cNvPr id="199" name="Google Shape;199;p4"/>
              <p:cNvSpPr/>
              <p:nvPr/>
            </p:nvSpPr>
            <p:spPr>
              <a:xfrm>
                <a:off x="2759147" y="1620566"/>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Digitale marketingprestatis evalueren</a:t>
                </a:r>
                <a:endParaRPr sz="1400" b="0" i="0" u="none" strike="noStrike" cap="none" dirty="0">
                  <a:solidFill>
                    <a:srgbClr val="000000"/>
                  </a:solidFill>
                  <a:latin typeface="Arial"/>
                  <a:ea typeface="Arial"/>
                  <a:cs typeface="Arial"/>
                  <a:sym typeface="Arial"/>
                </a:endParaRPr>
              </a:p>
            </p:txBody>
          </p:sp>
          <p:sp>
            <p:nvSpPr>
              <p:cNvPr id="200" name="Google Shape;200;p4"/>
              <p:cNvSpPr/>
              <p:nvPr/>
            </p:nvSpPr>
            <p:spPr>
              <a:xfrm>
                <a:off x="8500726" y="1620566"/>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Online marktplaats beoordelen</a:t>
                </a:r>
                <a:endParaRPr sz="1200" b="0" i="0" u="none" strike="noStrike" cap="none">
                  <a:solidFill>
                    <a:srgbClr val="FFFFFF"/>
                  </a:solidFill>
                  <a:latin typeface="Arial"/>
                  <a:ea typeface="Arial"/>
                  <a:cs typeface="Arial"/>
                  <a:sym typeface="Arial"/>
                </a:endParaRPr>
              </a:p>
            </p:txBody>
          </p:sp>
          <p:sp>
            <p:nvSpPr>
              <p:cNvPr id="201" name="Google Shape;201;p4"/>
              <p:cNvSpPr/>
              <p:nvPr/>
            </p:nvSpPr>
            <p:spPr>
              <a:xfrm>
                <a:off x="396947" y="148854"/>
                <a:ext cx="1835888" cy="2541183"/>
              </a:xfrm>
              <a:prstGeom prst="rect">
                <a:avLst/>
              </a:prstGeom>
              <a:solidFill>
                <a:srgbClr val="FEE8E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r>
                  <a:rPr lang="fi" sz="1050" b="1" i="0" u="none" strike="noStrike" cap="none">
                    <a:solidFill>
                      <a:srgbClr val="262626"/>
                    </a:solidFill>
                    <a:latin typeface="Arial"/>
                    <a:ea typeface="Arial"/>
                    <a:cs typeface="Arial"/>
                    <a:sym typeface="Arial"/>
                  </a:rPr>
                  <a:t>De online kans definiëren</a:t>
                </a:r>
                <a:endParaRPr sz="1050" b="1" i="0" u="none" strike="noStrike" cap="none">
                  <a:solidFill>
                    <a:srgbClr val="262626"/>
                  </a:solidFill>
                  <a:latin typeface="Arial"/>
                  <a:ea typeface="Arial"/>
                  <a:cs typeface="Arial"/>
                  <a:sym typeface="Arial"/>
                </a:endParaRPr>
              </a:p>
            </p:txBody>
          </p:sp>
          <p:sp>
            <p:nvSpPr>
              <p:cNvPr id="202" name="Google Shape;202;p4"/>
              <p:cNvSpPr/>
              <p:nvPr/>
            </p:nvSpPr>
            <p:spPr>
              <a:xfrm>
                <a:off x="2232834" y="3974458"/>
                <a:ext cx="8963243" cy="2623061"/>
              </a:xfrm>
              <a:prstGeom prst="rect">
                <a:avLst/>
              </a:prstGeom>
              <a:solidFill>
                <a:srgbClr val="FDE5B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rgbClr val="FFFFFF"/>
                  </a:solidFill>
                  <a:latin typeface="Arial"/>
                  <a:ea typeface="Arial"/>
                  <a:cs typeface="Arial"/>
                  <a:sym typeface="Arial"/>
                </a:endParaRPr>
              </a:p>
            </p:txBody>
          </p:sp>
          <p:cxnSp>
            <p:nvCxnSpPr>
              <p:cNvPr id="203" name="Google Shape;203;p4"/>
              <p:cNvCxnSpPr/>
              <p:nvPr/>
            </p:nvCxnSpPr>
            <p:spPr>
              <a:xfrm>
                <a:off x="4960086" y="2045869"/>
                <a:ext cx="669850" cy="0"/>
              </a:xfrm>
              <a:prstGeom prst="straightConnector1">
                <a:avLst/>
              </a:prstGeom>
              <a:noFill/>
              <a:ln w="38100" cap="flat" cmpd="sng">
                <a:solidFill>
                  <a:schemeClr val="dk1"/>
                </a:solidFill>
                <a:prstDash val="solid"/>
                <a:round/>
                <a:headEnd type="none" w="sm" len="sm"/>
                <a:tailEnd type="triangle" w="med" len="med"/>
              </a:ln>
            </p:spPr>
          </p:cxnSp>
          <p:cxnSp>
            <p:nvCxnSpPr>
              <p:cNvPr id="204" name="Google Shape;204;p4"/>
              <p:cNvCxnSpPr/>
              <p:nvPr/>
            </p:nvCxnSpPr>
            <p:spPr>
              <a:xfrm>
                <a:off x="7830876" y="2064464"/>
                <a:ext cx="669850" cy="0"/>
              </a:xfrm>
              <a:prstGeom prst="straightConnector1">
                <a:avLst/>
              </a:prstGeom>
              <a:noFill/>
              <a:ln w="38100" cap="flat" cmpd="sng">
                <a:solidFill>
                  <a:schemeClr val="dk1"/>
                </a:solidFill>
                <a:prstDash val="solid"/>
                <a:round/>
                <a:headEnd type="triangle" w="med" len="med"/>
                <a:tailEnd type="none" w="sm" len="sm"/>
              </a:ln>
            </p:spPr>
          </p:cxnSp>
          <p:cxnSp>
            <p:nvCxnSpPr>
              <p:cNvPr id="205" name="Google Shape;205;p4"/>
              <p:cNvCxnSpPr/>
              <p:nvPr/>
            </p:nvCxnSpPr>
            <p:spPr>
              <a:xfrm rot="10800000">
                <a:off x="6730406" y="1111081"/>
                <a:ext cx="0" cy="509485"/>
              </a:xfrm>
              <a:prstGeom prst="straightConnector1">
                <a:avLst/>
              </a:prstGeom>
              <a:noFill/>
              <a:ln w="38100" cap="flat" cmpd="sng">
                <a:solidFill>
                  <a:schemeClr val="dk1"/>
                </a:solidFill>
                <a:prstDash val="solid"/>
                <a:round/>
                <a:headEnd type="triangle" w="med" len="med"/>
                <a:tailEnd type="none" w="sm" len="sm"/>
              </a:ln>
            </p:spPr>
          </p:cxnSp>
          <p:sp>
            <p:nvSpPr>
              <p:cNvPr id="206" name="Google Shape;206;p4"/>
              <p:cNvSpPr/>
              <p:nvPr/>
            </p:nvSpPr>
            <p:spPr>
              <a:xfrm>
                <a:off x="5629936" y="2965742"/>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Digitale marketingstrategie bepalen</a:t>
                </a:r>
                <a:endParaRPr sz="1200" b="0" i="0" u="none" strike="noStrike" cap="none">
                  <a:solidFill>
                    <a:srgbClr val="FFFFFF"/>
                  </a:solidFill>
                  <a:latin typeface="Arial"/>
                  <a:ea typeface="Arial"/>
                  <a:cs typeface="Arial"/>
                  <a:sym typeface="Arial"/>
                </a:endParaRPr>
              </a:p>
            </p:txBody>
          </p:sp>
          <p:sp>
            <p:nvSpPr>
              <p:cNvPr id="207" name="Google Shape;207;p4"/>
              <p:cNvSpPr/>
              <p:nvPr/>
            </p:nvSpPr>
            <p:spPr>
              <a:xfrm>
                <a:off x="2759147" y="2965742"/>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100" b="0" i="0" u="none" strike="noStrike" cap="none" dirty="0">
                    <a:solidFill>
                      <a:srgbClr val="FFFFFF"/>
                    </a:solidFill>
                    <a:latin typeface="Arial"/>
                    <a:ea typeface="Arial"/>
                    <a:cs typeface="Arial"/>
                    <a:sym typeface="Arial"/>
                  </a:rPr>
                  <a:t>De waardepropositie van de klant definiëren</a:t>
                </a:r>
                <a:endParaRPr sz="1100" b="0" i="0" u="none" strike="noStrike" cap="none" dirty="0">
                  <a:solidFill>
                    <a:srgbClr val="FFFFFF"/>
                  </a:solidFill>
                  <a:latin typeface="Arial"/>
                  <a:ea typeface="Arial"/>
                  <a:cs typeface="Arial"/>
                  <a:sym typeface="Arial"/>
                </a:endParaRPr>
              </a:p>
            </p:txBody>
          </p:sp>
          <p:sp>
            <p:nvSpPr>
              <p:cNvPr id="208" name="Google Shape;208;p4"/>
              <p:cNvSpPr/>
              <p:nvPr/>
            </p:nvSpPr>
            <p:spPr>
              <a:xfrm>
                <a:off x="8500726" y="2965742"/>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Segmenten definiëren</a:t>
                </a:r>
                <a:endParaRPr sz="1200" b="0" i="0" u="none" strike="noStrike" cap="none">
                  <a:solidFill>
                    <a:srgbClr val="FFFFFF"/>
                  </a:solidFill>
                  <a:latin typeface="Arial"/>
                  <a:ea typeface="Arial"/>
                  <a:cs typeface="Arial"/>
                  <a:sym typeface="Arial"/>
                </a:endParaRPr>
              </a:p>
            </p:txBody>
          </p:sp>
          <p:cxnSp>
            <p:nvCxnSpPr>
              <p:cNvPr id="209" name="Google Shape;209;p4"/>
              <p:cNvCxnSpPr/>
              <p:nvPr/>
            </p:nvCxnSpPr>
            <p:spPr>
              <a:xfrm>
                <a:off x="4960086" y="3391045"/>
                <a:ext cx="669850" cy="0"/>
              </a:xfrm>
              <a:prstGeom prst="straightConnector1">
                <a:avLst/>
              </a:prstGeom>
              <a:noFill/>
              <a:ln w="38100" cap="flat" cmpd="sng">
                <a:solidFill>
                  <a:schemeClr val="dk1"/>
                </a:solidFill>
                <a:prstDash val="solid"/>
                <a:round/>
                <a:headEnd type="none" w="sm" len="sm"/>
                <a:tailEnd type="triangle" w="med" len="med"/>
              </a:ln>
            </p:spPr>
          </p:cxnSp>
          <p:cxnSp>
            <p:nvCxnSpPr>
              <p:cNvPr id="210" name="Google Shape;210;p4"/>
              <p:cNvCxnSpPr/>
              <p:nvPr/>
            </p:nvCxnSpPr>
            <p:spPr>
              <a:xfrm>
                <a:off x="7830876" y="3409640"/>
                <a:ext cx="669850" cy="0"/>
              </a:xfrm>
              <a:prstGeom prst="straightConnector1">
                <a:avLst/>
              </a:prstGeom>
              <a:noFill/>
              <a:ln w="38100" cap="flat" cmpd="sng">
                <a:solidFill>
                  <a:schemeClr val="dk1"/>
                </a:solidFill>
                <a:prstDash val="solid"/>
                <a:round/>
                <a:headEnd type="triangle" w="med" len="med"/>
                <a:tailEnd type="none" w="sm" len="sm"/>
              </a:ln>
            </p:spPr>
          </p:cxnSp>
          <p:cxnSp>
            <p:nvCxnSpPr>
              <p:cNvPr id="211" name="Google Shape;211;p4"/>
              <p:cNvCxnSpPr/>
              <p:nvPr/>
            </p:nvCxnSpPr>
            <p:spPr>
              <a:xfrm rot="10800000">
                <a:off x="6730406" y="2456257"/>
                <a:ext cx="0" cy="509485"/>
              </a:xfrm>
              <a:prstGeom prst="straightConnector1">
                <a:avLst/>
              </a:prstGeom>
              <a:noFill/>
              <a:ln w="38100" cap="flat" cmpd="sng">
                <a:solidFill>
                  <a:schemeClr val="dk1"/>
                </a:solidFill>
                <a:prstDash val="solid"/>
                <a:round/>
                <a:headEnd type="triangle" w="med" len="med"/>
                <a:tailEnd type="none" w="sm" len="sm"/>
              </a:ln>
            </p:spPr>
          </p:cxnSp>
          <p:sp>
            <p:nvSpPr>
              <p:cNvPr id="212" name="Google Shape;212;p4"/>
              <p:cNvSpPr/>
              <p:nvPr/>
            </p:nvSpPr>
            <p:spPr>
              <a:xfrm>
                <a:off x="396943" y="3974460"/>
                <a:ext cx="1835888" cy="2623060"/>
              </a:xfrm>
              <a:prstGeom prst="rect">
                <a:avLst/>
              </a:prstGeom>
              <a:solidFill>
                <a:srgbClr val="FEE8E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r>
                  <a:rPr lang="fi" sz="1050" b="1" i="0" u="none" strike="noStrike" cap="none">
                    <a:solidFill>
                      <a:srgbClr val="262626"/>
                    </a:solidFill>
                    <a:latin typeface="Arial"/>
                    <a:ea typeface="Arial"/>
                    <a:cs typeface="Arial"/>
                    <a:sym typeface="Arial"/>
                  </a:rPr>
                  <a:t>Implementatie en praktijk</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050"/>
                  <a:buFont typeface="Arial"/>
                  <a:buNone/>
                </a:pPr>
                <a:endParaRPr sz="1050" b="1" i="0" u="none" strike="noStrike" cap="none">
                  <a:solidFill>
                    <a:srgbClr val="262626"/>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050"/>
                  <a:buFont typeface="Arial"/>
                  <a:buNone/>
                </a:pPr>
                <a:r>
                  <a:rPr lang="fi" sz="1050" b="1" i="0" u="none" strike="noStrike" cap="none">
                    <a:solidFill>
                      <a:srgbClr val="FF0000"/>
                    </a:solidFill>
                    <a:latin typeface="Arial"/>
                    <a:ea typeface="Arial"/>
                    <a:cs typeface="Arial"/>
                    <a:sym typeface="Arial"/>
                  </a:rPr>
                  <a:t>=Digitale marketingtactieken en -activiteiten</a:t>
                </a:r>
                <a:endParaRPr sz="1050" b="1" i="0" u="none" strike="noStrike" cap="none">
                  <a:solidFill>
                    <a:srgbClr val="FF0000"/>
                  </a:solidFill>
                  <a:latin typeface="Arial"/>
                  <a:ea typeface="Arial"/>
                  <a:cs typeface="Arial"/>
                  <a:sym typeface="Arial"/>
                </a:endParaRPr>
              </a:p>
            </p:txBody>
          </p:sp>
          <p:sp>
            <p:nvSpPr>
              <p:cNvPr id="213" name="Google Shape;213;p4"/>
              <p:cNvSpPr/>
              <p:nvPr/>
            </p:nvSpPr>
            <p:spPr>
              <a:xfrm>
                <a:off x="396940" y="2688977"/>
                <a:ext cx="1835888" cy="1290024"/>
              </a:xfrm>
              <a:prstGeom prst="rect">
                <a:avLst/>
              </a:prstGeom>
              <a:solidFill>
                <a:srgbClr val="E0FAF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r>
                  <a:rPr lang="fi" sz="1050" b="1" i="0" u="none" strike="noStrike" cap="none" dirty="0">
                    <a:solidFill>
                      <a:srgbClr val="262626"/>
                    </a:solidFill>
                    <a:latin typeface="Arial"/>
                    <a:ea typeface="Arial"/>
                    <a:cs typeface="Arial"/>
                    <a:sym typeface="Arial"/>
                  </a:rPr>
                  <a:t>De strategie kiezen</a:t>
                </a:r>
                <a:endParaRPr sz="1050" b="1" i="0" u="none" strike="noStrike" cap="none" dirty="0">
                  <a:solidFill>
                    <a:srgbClr val="262626"/>
                  </a:solidFill>
                  <a:latin typeface="Arial"/>
                  <a:ea typeface="Arial"/>
                  <a:cs typeface="Arial"/>
                  <a:sym typeface="Arial"/>
                </a:endParaRPr>
              </a:p>
            </p:txBody>
          </p:sp>
          <p:sp>
            <p:nvSpPr>
              <p:cNvPr id="214" name="Google Shape;214;p4"/>
              <p:cNvSpPr/>
              <p:nvPr/>
            </p:nvSpPr>
            <p:spPr>
              <a:xfrm>
                <a:off x="5629936" y="4294667"/>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Ervaring met digitale marketing</a:t>
                </a:r>
                <a:endParaRPr sz="1200" b="0" i="0" u="none" strike="noStrike" cap="none">
                  <a:solidFill>
                    <a:srgbClr val="FFFFFF"/>
                  </a:solidFill>
                  <a:latin typeface="Arial"/>
                  <a:ea typeface="Arial"/>
                  <a:cs typeface="Arial"/>
                  <a:sym typeface="Arial"/>
                </a:endParaRPr>
              </a:p>
            </p:txBody>
          </p:sp>
          <p:sp>
            <p:nvSpPr>
              <p:cNvPr id="215" name="Google Shape;215;p4"/>
              <p:cNvSpPr/>
              <p:nvPr/>
            </p:nvSpPr>
            <p:spPr>
              <a:xfrm>
                <a:off x="2759147" y="4294667"/>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Digitale relatiemarketing</a:t>
                </a:r>
                <a:endParaRPr sz="1400" b="0" i="0" u="none" strike="noStrike" cap="none">
                  <a:solidFill>
                    <a:srgbClr val="000000"/>
                  </a:solidFill>
                  <a:latin typeface="Arial"/>
                  <a:ea typeface="Arial"/>
                  <a:cs typeface="Arial"/>
                  <a:sym typeface="Arial"/>
                </a:endParaRPr>
              </a:p>
            </p:txBody>
          </p:sp>
          <p:sp>
            <p:nvSpPr>
              <p:cNvPr id="216" name="Google Shape;216;p4"/>
              <p:cNvSpPr/>
              <p:nvPr/>
            </p:nvSpPr>
            <p:spPr>
              <a:xfrm>
                <a:off x="8500726" y="4294667"/>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Digitale marketingmix</a:t>
                </a:r>
                <a:endParaRPr sz="1200" b="0" i="0" u="none" strike="noStrike" cap="none">
                  <a:solidFill>
                    <a:srgbClr val="FFFFFF"/>
                  </a:solidFill>
                  <a:latin typeface="Arial"/>
                  <a:ea typeface="Arial"/>
                  <a:cs typeface="Arial"/>
                  <a:sym typeface="Arial"/>
                </a:endParaRPr>
              </a:p>
            </p:txBody>
          </p:sp>
          <p:cxnSp>
            <p:nvCxnSpPr>
              <p:cNvPr id="217" name="Google Shape;217;p4"/>
              <p:cNvCxnSpPr/>
              <p:nvPr/>
            </p:nvCxnSpPr>
            <p:spPr>
              <a:xfrm>
                <a:off x="4960086" y="4719969"/>
                <a:ext cx="669850" cy="0"/>
              </a:xfrm>
              <a:prstGeom prst="straightConnector1">
                <a:avLst/>
              </a:prstGeom>
              <a:noFill/>
              <a:ln w="38100" cap="flat" cmpd="sng">
                <a:solidFill>
                  <a:schemeClr val="dk1"/>
                </a:solidFill>
                <a:prstDash val="solid"/>
                <a:round/>
                <a:headEnd type="none" w="sm" len="sm"/>
                <a:tailEnd type="triangle" w="med" len="med"/>
              </a:ln>
            </p:spPr>
          </p:cxnSp>
          <p:cxnSp>
            <p:nvCxnSpPr>
              <p:cNvPr id="218" name="Google Shape;218;p4"/>
              <p:cNvCxnSpPr/>
              <p:nvPr/>
            </p:nvCxnSpPr>
            <p:spPr>
              <a:xfrm>
                <a:off x="7830876" y="4738564"/>
                <a:ext cx="669850" cy="0"/>
              </a:xfrm>
              <a:prstGeom prst="straightConnector1">
                <a:avLst/>
              </a:prstGeom>
              <a:noFill/>
              <a:ln w="38100" cap="flat" cmpd="sng">
                <a:solidFill>
                  <a:schemeClr val="dk1"/>
                </a:solidFill>
                <a:prstDash val="solid"/>
                <a:round/>
                <a:headEnd type="triangle" w="med" len="med"/>
                <a:tailEnd type="none" w="sm" len="sm"/>
              </a:ln>
            </p:spPr>
          </p:cxnSp>
          <p:cxnSp>
            <p:nvCxnSpPr>
              <p:cNvPr id="219" name="Google Shape;219;p4"/>
              <p:cNvCxnSpPr/>
              <p:nvPr/>
            </p:nvCxnSpPr>
            <p:spPr>
              <a:xfrm rot="10800000">
                <a:off x="6730406" y="3785183"/>
                <a:ext cx="0" cy="509485"/>
              </a:xfrm>
              <a:prstGeom prst="straightConnector1">
                <a:avLst/>
              </a:prstGeom>
              <a:noFill/>
              <a:ln w="38100" cap="flat" cmpd="sng">
                <a:solidFill>
                  <a:schemeClr val="dk1"/>
                </a:solidFill>
                <a:prstDash val="solid"/>
                <a:round/>
                <a:headEnd type="triangle" w="med" len="med"/>
                <a:tailEnd type="none" w="sm" len="sm"/>
              </a:ln>
            </p:spPr>
          </p:cxnSp>
          <p:sp>
            <p:nvSpPr>
              <p:cNvPr id="220" name="Google Shape;220;p4"/>
              <p:cNvSpPr/>
              <p:nvPr/>
            </p:nvSpPr>
            <p:spPr>
              <a:xfrm>
                <a:off x="5629936" y="5632126"/>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Meten en controleren</a:t>
                </a:r>
                <a:endParaRPr sz="1200" b="0" i="0" u="none" strike="noStrike" cap="none">
                  <a:solidFill>
                    <a:srgbClr val="FFFFFF"/>
                  </a:solidFill>
                  <a:latin typeface="Arial"/>
                  <a:ea typeface="Arial"/>
                  <a:cs typeface="Arial"/>
                  <a:sym typeface="Arial"/>
                </a:endParaRPr>
              </a:p>
            </p:txBody>
          </p:sp>
          <p:cxnSp>
            <p:nvCxnSpPr>
              <p:cNvPr id="221" name="Google Shape;221;p4"/>
              <p:cNvCxnSpPr/>
              <p:nvPr/>
            </p:nvCxnSpPr>
            <p:spPr>
              <a:xfrm rot="10800000">
                <a:off x="6730406" y="5122641"/>
                <a:ext cx="0" cy="509485"/>
              </a:xfrm>
              <a:prstGeom prst="straightConnector1">
                <a:avLst/>
              </a:prstGeom>
              <a:noFill/>
              <a:ln w="38100" cap="flat" cmpd="sng">
                <a:solidFill>
                  <a:schemeClr val="dk1"/>
                </a:solidFill>
                <a:prstDash val="solid"/>
                <a:round/>
                <a:headEnd type="triangle" w="med" len="med"/>
                <a:tailEnd type="none" w="sm" len="sm"/>
              </a:ln>
            </p:spPr>
          </p:cxnSp>
          <p:sp>
            <p:nvSpPr>
              <p:cNvPr id="222" name="Google Shape;222;p4"/>
              <p:cNvSpPr txBox="1"/>
              <p:nvPr/>
            </p:nvSpPr>
            <p:spPr>
              <a:xfrm rot="-5400000">
                <a:off x="9188424" y="3951346"/>
                <a:ext cx="5181900" cy="6201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fi" sz="1050" b="1" i="0" u="none" strike="noStrike" cap="none">
                    <a:solidFill>
                      <a:srgbClr val="000000"/>
                    </a:solidFill>
                    <a:latin typeface="Arial"/>
                    <a:ea typeface="Arial"/>
                    <a:cs typeface="Arial"/>
                    <a:sym typeface="Arial"/>
                  </a:rPr>
                  <a:t>Ontwikkelingsproces digitale marketingstrategie</a:t>
                </a:r>
                <a:r>
                  <a:rPr lang="fi" sz="1050" b="0" i="0" u="none" strike="noStrike" cap="none">
                    <a:solidFill>
                      <a:srgbClr val="000000"/>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fi" sz="1050" b="0" i="0" u="none" strike="noStrike" cap="none">
                    <a:solidFill>
                      <a:srgbClr val="000000"/>
                    </a:solidFill>
                    <a:latin typeface="Arial"/>
                    <a:ea typeface="Arial"/>
                    <a:cs typeface="Arial"/>
                    <a:sym typeface="Arial"/>
                  </a:rPr>
                  <a:t>Bron: Aangepast van Chaffey &amp; Smith, 2017, p. 29.</a:t>
                </a:r>
                <a:endParaRPr sz="1400" b="0" i="0" u="none" strike="noStrike" cap="none">
                  <a:solidFill>
                    <a:srgbClr val="000000"/>
                  </a:solidFill>
                  <a:latin typeface="Arial"/>
                  <a:ea typeface="Arial"/>
                  <a:cs typeface="Arial"/>
                  <a:sym typeface="Arial"/>
                </a:endParaRPr>
              </a:p>
            </p:txBody>
          </p:sp>
        </p:grpSp>
        <p:sp>
          <p:nvSpPr>
            <p:cNvPr id="223" name="Google Shape;223;p4"/>
            <p:cNvSpPr/>
            <p:nvPr/>
          </p:nvSpPr>
          <p:spPr>
            <a:xfrm>
              <a:off x="1820700" y="1733500"/>
              <a:ext cx="6489900" cy="3153300"/>
            </a:xfrm>
            <a:prstGeom prst="ellipse">
              <a:avLst/>
            </a:prstGeom>
            <a:noFill/>
            <a:ln w="254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6"/>
          <p:cNvSpPr txBox="1">
            <a:spLocks noGrp="1"/>
          </p:cNvSpPr>
          <p:nvPr>
            <p:ph type="title" idx="4294967295"/>
          </p:nvPr>
        </p:nvSpPr>
        <p:spPr>
          <a:xfrm>
            <a:off x="477544" y="219827"/>
            <a:ext cx="7474223" cy="13843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fi" sz="3000" dirty="0"/>
              <a:t>Kernelementen en uitdagingen van marketingtactieken</a:t>
            </a:r>
            <a:br>
              <a:rPr lang="fi" sz="3200" dirty="0"/>
            </a:br>
            <a:endParaRPr sz="3200" dirty="0"/>
          </a:p>
        </p:txBody>
      </p:sp>
      <p:sp>
        <p:nvSpPr>
          <p:cNvPr id="229" name="Google Shape;229;p6"/>
          <p:cNvSpPr txBox="1"/>
          <p:nvPr/>
        </p:nvSpPr>
        <p:spPr>
          <a:xfrm>
            <a:off x="551203" y="2232042"/>
            <a:ext cx="2138967" cy="186200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Hoe vorm je je kernboodschap(pen)? </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1200"/>
              <a:buFont typeface="Arial"/>
              <a:buNone/>
            </a:pPr>
            <a:r>
              <a:rPr lang="fi" sz="1400" b="0" i="0" u="none" strike="noStrike" cap="none">
                <a:solidFill>
                  <a:srgbClr val="D12477"/>
                </a:solidFill>
                <a:latin typeface="Arial"/>
                <a:ea typeface="Arial"/>
                <a:cs typeface="Arial"/>
                <a:sym typeface="Arial"/>
              </a:rPr>
              <a:t>Je moet uniek zijn.</a:t>
            </a:r>
            <a:endParaRPr sz="1600" b="0" i="0" u="none" strike="noStrike" cap="none">
              <a:solidFill>
                <a:srgbClr val="D12477"/>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1200"/>
              <a:buFont typeface="Arial"/>
              <a:buNone/>
            </a:pPr>
            <a:r>
              <a:rPr lang="fi" sz="1400" b="0" i="0" u="none" strike="noStrike" cap="none">
                <a:solidFill>
                  <a:srgbClr val="D12477"/>
                </a:solidFill>
                <a:latin typeface="Arial"/>
                <a:ea typeface="Arial"/>
                <a:cs typeface="Arial"/>
                <a:sym typeface="Arial"/>
              </a:rPr>
              <a:t>Je moet overtuigend zijn</a:t>
            </a:r>
            <a:r>
              <a:rPr lang="fi" sz="1600" b="0" i="0" u="none" strike="noStrike" cap="none">
                <a:solidFill>
                  <a:srgbClr val="D12477"/>
                </a:solidFill>
                <a:latin typeface="Arial"/>
                <a:ea typeface="Arial"/>
                <a:cs typeface="Arial"/>
                <a:sym typeface="Arial"/>
              </a:rPr>
              <a:t>.</a:t>
            </a:r>
            <a:endParaRPr sz="1600" b="0" i="0" u="none" strike="noStrike" cap="none">
              <a:solidFill>
                <a:srgbClr val="D12477"/>
              </a:solidFill>
              <a:latin typeface="Arial"/>
              <a:ea typeface="Arial"/>
              <a:cs typeface="Arial"/>
              <a:sym typeface="Arial"/>
            </a:endParaRPr>
          </a:p>
        </p:txBody>
      </p:sp>
      <p:sp>
        <p:nvSpPr>
          <p:cNvPr id="230" name="Google Shape;230;p6"/>
          <p:cNvSpPr txBox="1"/>
          <p:nvPr/>
        </p:nvSpPr>
        <p:spPr>
          <a:xfrm>
            <a:off x="3037608" y="2227207"/>
            <a:ext cx="2703144" cy="252372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Wat zijn je doelgroepen?</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400" b="0" i="0" u="none" strike="noStrike" cap="none">
                <a:solidFill>
                  <a:srgbClr val="D12477"/>
                </a:solidFill>
                <a:latin typeface="Arial"/>
                <a:ea typeface="Arial"/>
                <a:cs typeface="Arial"/>
                <a:sym typeface="Arial"/>
              </a:rPr>
              <a:t>Ze moeten uitgebreid zijn.</a:t>
            </a:r>
            <a:br>
              <a:rPr lang="fi" sz="1400" b="0" i="0" u="none" strike="noStrike" cap="none">
                <a:solidFill>
                  <a:srgbClr val="D12477"/>
                </a:solidFill>
                <a:latin typeface="Arial"/>
                <a:ea typeface="Arial"/>
                <a:cs typeface="Arial"/>
                <a:sym typeface="Arial"/>
              </a:rPr>
            </a:br>
            <a:endParaRPr sz="1600" b="0" i="0" u="none" strike="noStrike" cap="none">
              <a:solidFill>
                <a:srgbClr val="D12477"/>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400" b="0" i="0" u="none" strike="noStrike" cap="none">
                <a:solidFill>
                  <a:srgbClr val="D12477"/>
                </a:solidFill>
                <a:latin typeface="Arial"/>
                <a:ea typeface="Arial"/>
                <a:cs typeface="Arial"/>
                <a:sym typeface="Arial"/>
              </a:rPr>
              <a:t>Ze moeten definieerbaar zijn.</a:t>
            </a:r>
            <a:br>
              <a:rPr lang="fi" sz="1400" b="0" i="0" u="none" strike="noStrike" cap="none">
                <a:solidFill>
                  <a:srgbClr val="D12477"/>
                </a:solidFill>
                <a:latin typeface="Arial"/>
                <a:ea typeface="Arial"/>
                <a:cs typeface="Arial"/>
                <a:sym typeface="Arial"/>
              </a:rPr>
            </a:br>
            <a:endParaRPr sz="1600" b="0" i="0" u="none" strike="noStrike" cap="none">
              <a:solidFill>
                <a:srgbClr val="D12477"/>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400" b="0" i="0" u="none" strike="noStrike" cap="none">
                <a:solidFill>
                  <a:srgbClr val="D12477"/>
                </a:solidFill>
                <a:latin typeface="Arial"/>
                <a:ea typeface="Arial"/>
                <a:cs typeface="Arial"/>
                <a:sym typeface="Arial"/>
              </a:rPr>
              <a:t>Je moet kanalen kunnen noemen waar je ze bereikt.    </a:t>
            </a:r>
            <a:endParaRPr sz="1400" b="0" i="0" u="none" strike="noStrike" cap="none">
              <a:solidFill>
                <a:srgbClr val="D12477"/>
              </a:solidFill>
              <a:latin typeface="Arial"/>
              <a:ea typeface="Arial"/>
              <a:cs typeface="Arial"/>
              <a:sym typeface="Arial"/>
            </a:endParaRPr>
          </a:p>
        </p:txBody>
      </p:sp>
      <p:sp>
        <p:nvSpPr>
          <p:cNvPr id="231" name="Google Shape;231;p6"/>
          <p:cNvSpPr txBox="1"/>
          <p:nvPr/>
        </p:nvSpPr>
        <p:spPr>
          <a:xfrm>
            <a:off x="5949075" y="2214648"/>
            <a:ext cx="2873051" cy="246217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Via welke media en kanalen kun je je doelgroepen bereiken?</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400" b="0" i="0" u="none" strike="noStrike" cap="none">
                <a:solidFill>
                  <a:srgbClr val="D12477"/>
                </a:solidFill>
                <a:latin typeface="Arial"/>
                <a:ea typeface="Arial"/>
                <a:cs typeface="Arial"/>
                <a:sym typeface="Arial"/>
              </a:rPr>
              <a:t>Hoe kies je uit de overvloed de juiste media?</a:t>
            </a:r>
            <a:endParaRPr sz="1600" b="0" i="0" u="none" strike="noStrike" cap="none">
              <a:solidFill>
                <a:srgbClr val="D12477"/>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400" b="0" i="0" u="none" strike="noStrike" cap="none">
              <a:solidFill>
                <a:srgbClr val="D12477"/>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400" b="0" i="0" u="none" strike="noStrike" cap="none">
                <a:solidFill>
                  <a:srgbClr val="D12477"/>
                </a:solidFill>
                <a:latin typeface="Arial"/>
                <a:ea typeface="Arial"/>
                <a:cs typeface="Arial"/>
                <a:sym typeface="Arial"/>
              </a:rPr>
              <a:t>Hoe vind je de beste ROI, d.w.z. de impact ten opzichte van de investering?</a:t>
            </a:r>
            <a:endParaRPr sz="1600" b="0" i="0" u="none" strike="noStrike" cap="none">
              <a:solidFill>
                <a:srgbClr val="D12477"/>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400" b="0" i="0" u="none" strike="noStrike" cap="none">
              <a:solidFill>
                <a:srgbClr val="D12477"/>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400" b="0" i="0" u="none" strike="noStrike" cap="none">
                <a:solidFill>
                  <a:srgbClr val="D12477"/>
                </a:solidFill>
                <a:latin typeface="Arial"/>
                <a:ea typeface="Arial"/>
                <a:cs typeface="Arial"/>
                <a:sym typeface="Arial"/>
              </a:rPr>
              <a:t>Hoe meet je de impact?</a:t>
            </a:r>
            <a:endParaRPr sz="1400" b="0" i="0" u="none" strike="noStrike" cap="none">
              <a:solidFill>
                <a:srgbClr val="D12477"/>
              </a:solidFill>
              <a:latin typeface="Arial"/>
              <a:ea typeface="Arial"/>
              <a:cs typeface="Arial"/>
              <a:sym typeface="Arial"/>
            </a:endParaRPr>
          </a:p>
        </p:txBody>
      </p:sp>
      <p:sp>
        <p:nvSpPr>
          <p:cNvPr id="232" name="Google Shape;232;p6"/>
          <p:cNvSpPr txBox="1"/>
          <p:nvPr/>
        </p:nvSpPr>
        <p:spPr>
          <a:xfrm rot="-5400000">
            <a:off x="-370277" y="3319813"/>
            <a:ext cx="1384301"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dirty="0">
                <a:solidFill>
                  <a:srgbClr val="11AA81"/>
                </a:solidFill>
                <a:latin typeface="Arial"/>
                <a:ea typeface="Arial"/>
                <a:cs typeface="Arial"/>
                <a:sym typeface="Arial"/>
              </a:rPr>
              <a:t>Uitdagingen</a:t>
            </a:r>
            <a:endParaRPr sz="1400" b="1" i="0" u="none" strike="noStrike" cap="none" dirty="0">
              <a:solidFill>
                <a:srgbClr val="11AA81"/>
              </a:solidFill>
              <a:latin typeface="Arial"/>
              <a:ea typeface="Arial"/>
              <a:cs typeface="Arial"/>
              <a:sym typeface="Arial"/>
            </a:endParaRPr>
          </a:p>
        </p:txBody>
      </p:sp>
      <p:sp>
        <p:nvSpPr>
          <p:cNvPr id="233" name="Google Shape;233;p6"/>
          <p:cNvSpPr/>
          <p:nvPr/>
        </p:nvSpPr>
        <p:spPr>
          <a:xfrm>
            <a:off x="617438" y="1299972"/>
            <a:ext cx="1787992" cy="691545"/>
          </a:xfrm>
          <a:prstGeom prst="rect">
            <a:avLst/>
          </a:prstGeom>
          <a:solidFill>
            <a:srgbClr val="11AA81"/>
          </a:solidFill>
          <a:ln w="12700" cap="flat" cmpd="sng">
            <a:solidFill>
              <a:srgbClr val="367D9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fi" sz="1600" b="0" i="0" u="none" strike="noStrike" cap="none" dirty="0">
                <a:solidFill>
                  <a:schemeClr val="lt1"/>
                </a:solidFill>
                <a:latin typeface="Arial"/>
                <a:ea typeface="Arial"/>
                <a:cs typeface="Arial"/>
                <a:sym typeface="Arial"/>
              </a:rPr>
              <a:t>Klant definiëren</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r>
              <a:rPr lang="fi" sz="1600" b="0" i="0" u="none" strike="noStrike" cap="none" dirty="0">
                <a:solidFill>
                  <a:schemeClr val="lt1"/>
                </a:solidFill>
                <a:latin typeface="Arial"/>
                <a:ea typeface="Arial"/>
                <a:cs typeface="Arial"/>
                <a:sym typeface="Arial"/>
              </a:rPr>
              <a:t>Waardevoorstel</a:t>
            </a:r>
            <a:endParaRPr sz="1600" b="0" i="0" u="none" strike="noStrike" cap="none" dirty="0">
              <a:solidFill>
                <a:schemeClr val="lt1"/>
              </a:solidFill>
              <a:latin typeface="Arial"/>
              <a:ea typeface="Arial"/>
              <a:cs typeface="Arial"/>
              <a:sym typeface="Arial"/>
            </a:endParaRPr>
          </a:p>
        </p:txBody>
      </p:sp>
      <p:sp>
        <p:nvSpPr>
          <p:cNvPr id="234" name="Google Shape;234;p6"/>
          <p:cNvSpPr/>
          <p:nvPr/>
        </p:nvSpPr>
        <p:spPr>
          <a:xfrm>
            <a:off x="3104552" y="1343744"/>
            <a:ext cx="1787992" cy="610662"/>
          </a:xfrm>
          <a:prstGeom prst="rect">
            <a:avLst/>
          </a:prstGeom>
          <a:solidFill>
            <a:srgbClr val="11AA8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fi" sz="1600" b="0" i="0" u="none" strike="noStrike" cap="none" dirty="0">
                <a:solidFill>
                  <a:schemeClr val="lt1"/>
                </a:solidFill>
                <a:latin typeface="Arial"/>
                <a:ea typeface="Arial"/>
                <a:cs typeface="Arial"/>
                <a:sym typeface="Arial"/>
              </a:rPr>
              <a:t>Segmenten definiëren</a:t>
            </a:r>
            <a:endParaRPr sz="1600" b="0" i="0" u="none" strike="noStrike" cap="none" dirty="0">
              <a:solidFill>
                <a:schemeClr val="lt1"/>
              </a:solidFill>
              <a:latin typeface="Arial"/>
              <a:ea typeface="Arial"/>
              <a:cs typeface="Arial"/>
              <a:sym typeface="Arial"/>
            </a:endParaRPr>
          </a:p>
        </p:txBody>
      </p:sp>
      <p:sp>
        <p:nvSpPr>
          <p:cNvPr id="235" name="Google Shape;235;p6"/>
          <p:cNvSpPr/>
          <p:nvPr/>
        </p:nvSpPr>
        <p:spPr>
          <a:xfrm>
            <a:off x="6023881" y="1299972"/>
            <a:ext cx="1984502" cy="691545"/>
          </a:xfrm>
          <a:prstGeom prst="rect">
            <a:avLst/>
          </a:prstGeom>
          <a:solidFill>
            <a:srgbClr val="11AA8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fi" sz="1600" b="0" i="0" u="none" strike="noStrike" cap="none">
                <a:solidFill>
                  <a:schemeClr val="lt1"/>
                </a:solidFill>
                <a:latin typeface="Arial"/>
                <a:ea typeface="Arial"/>
                <a:cs typeface="Arial"/>
                <a:sym typeface="Arial"/>
              </a:rPr>
              <a:t>Digitale marketingmix</a:t>
            </a:r>
            <a:endParaRPr sz="1600" b="0" i="0" u="none" strike="noStrike" cap="none">
              <a:solidFill>
                <a:schemeClr val="lt1"/>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sp>
        <p:nvSpPr>
          <p:cNvPr id="240" name="Google Shape;240;g21f479b95c8_0_6"/>
          <p:cNvSpPr txBox="1">
            <a:spLocks noGrp="1"/>
          </p:cNvSpPr>
          <p:nvPr>
            <p:ph type="title"/>
          </p:nvPr>
        </p:nvSpPr>
        <p:spPr>
          <a:xfrm>
            <a:off x="203550" y="2122950"/>
            <a:ext cx="8736900" cy="448800"/>
          </a:xfrm>
          <a:prstGeom prst="rect">
            <a:avLst/>
          </a:prstGeom>
          <a:noFill/>
          <a:ln>
            <a:noFill/>
          </a:ln>
        </p:spPr>
        <p:txBody>
          <a:bodyPr spcFirstLastPara="1" wrap="square" lIns="0" tIns="0" rIns="0" bIns="0" anchor="t" anchorCtr="0">
            <a:noAutofit/>
          </a:bodyPr>
          <a:lstStyle/>
          <a:p>
            <a:pPr marL="0" lvl="0" indent="0" algn="ctr" rtl="0">
              <a:lnSpc>
                <a:spcPct val="100000"/>
              </a:lnSpc>
              <a:spcBef>
                <a:spcPts val="0"/>
              </a:spcBef>
              <a:spcAft>
                <a:spcPts val="0"/>
              </a:spcAft>
              <a:buClr>
                <a:schemeClr val="dk1"/>
              </a:buClr>
              <a:buSzPts val="2700"/>
              <a:buFont typeface="PT Sans"/>
              <a:buNone/>
            </a:pPr>
            <a:r>
              <a:rPr lang="fi" sz="3200"/>
              <a:t>Waardepropositie en marketingboodschap</a:t>
            </a:r>
            <a:endParaRPr sz="32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pic>
        <p:nvPicPr>
          <p:cNvPr id="245" name="Google Shape;245;g1f683001436_0_10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238901" y="1016000"/>
            <a:ext cx="3670099" cy="2771425"/>
          </a:xfrm>
          <a:prstGeom prst="rect">
            <a:avLst/>
          </a:prstGeom>
          <a:noFill/>
          <a:ln w="28575" cap="flat" cmpd="sng">
            <a:solidFill>
              <a:srgbClr val="ED7D31"/>
            </a:solidFill>
            <a:prstDash val="solid"/>
            <a:round/>
            <a:headEnd type="none" w="sm" len="sm"/>
            <a:tailEnd type="none" w="sm" len="sm"/>
          </a:ln>
        </p:spPr>
      </p:pic>
      <p:sp>
        <p:nvSpPr>
          <p:cNvPr id="246" name="Google Shape;246;g1f683001436_0_107"/>
          <p:cNvSpPr txBox="1"/>
          <p:nvPr/>
        </p:nvSpPr>
        <p:spPr>
          <a:xfrm>
            <a:off x="7514850" y="3819279"/>
            <a:ext cx="2001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Bron: </a:t>
            </a:r>
            <a:r>
              <a:rPr lang="fi" sz="1400" b="0" i="0" u="sng" strike="noStrike" cap="none">
                <a:solidFill>
                  <a:schemeClr val="hlink"/>
                </a:solidFill>
                <a:latin typeface="Arial"/>
                <a:ea typeface="Arial"/>
                <a:cs typeface="Arial"/>
                <a:sym typeface="Arial"/>
                <a:hlinkClick r:id="rId4"/>
              </a:rPr>
              <a:t>Clixpert</a:t>
            </a:r>
            <a:endParaRPr sz="1400" b="0" i="0" u="none" strike="noStrike" cap="none">
              <a:solidFill>
                <a:srgbClr val="000000"/>
              </a:solidFill>
              <a:latin typeface="Arial"/>
              <a:ea typeface="Arial"/>
              <a:cs typeface="Arial"/>
              <a:sym typeface="Arial"/>
            </a:endParaRPr>
          </a:p>
        </p:txBody>
      </p:sp>
      <p:sp>
        <p:nvSpPr>
          <p:cNvPr id="247" name="Google Shape;247;g1f683001436_0_107"/>
          <p:cNvSpPr txBox="1">
            <a:spLocks noGrp="1"/>
          </p:cNvSpPr>
          <p:nvPr>
            <p:ph type="title"/>
          </p:nvPr>
        </p:nvSpPr>
        <p:spPr>
          <a:xfrm>
            <a:off x="558849" y="334048"/>
            <a:ext cx="4067175"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
              <a:t>Waardevoorstel</a:t>
            </a:r>
            <a:br>
              <a:rPr lang="fi"/>
            </a:br>
            <a:endParaRPr/>
          </a:p>
        </p:txBody>
      </p:sp>
      <p:sp>
        <p:nvSpPr>
          <p:cNvPr id="248" name="Google Shape;248;g1f683001436_0_107"/>
          <p:cNvSpPr txBox="1">
            <a:spLocks noGrp="1"/>
          </p:cNvSpPr>
          <p:nvPr>
            <p:ph type="body" idx="1"/>
          </p:nvPr>
        </p:nvSpPr>
        <p:spPr>
          <a:xfrm>
            <a:off x="628650" y="1016000"/>
            <a:ext cx="4540450" cy="3657600"/>
          </a:xfrm>
          <a:prstGeom prst="rect">
            <a:avLst/>
          </a:prstGeom>
          <a:noFill/>
          <a:ln>
            <a:noFill/>
          </a:ln>
        </p:spPr>
        <p:txBody>
          <a:bodyPr spcFirstLastPara="1" wrap="square" lIns="91425" tIns="45700" rIns="91425" bIns="45700" anchor="t" anchorCtr="0">
            <a:noAutofit/>
          </a:bodyPr>
          <a:lstStyle/>
          <a:p>
            <a:pPr marL="342900" lvl="0" indent="-342900" algn="l" rtl="0">
              <a:lnSpc>
                <a:spcPct val="120000"/>
              </a:lnSpc>
              <a:spcBef>
                <a:spcPts val="0"/>
              </a:spcBef>
              <a:spcAft>
                <a:spcPts val="0"/>
              </a:spcAft>
              <a:buClr>
                <a:srgbClr val="ED7D31"/>
              </a:buClr>
              <a:buSzPts val="2100"/>
              <a:buFont typeface="Arial"/>
              <a:buChar char="•"/>
            </a:pPr>
            <a:r>
              <a:rPr lang="fi" sz="1350" dirty="0"/>
              <a:t>Is nodig om je te onderscheiden van de concurrentie</a:t>
            </a:r>
            <a:endParaRPr sz="1350" dirty="0"/>
          </a:p>
          <a:p>
            <a:pPr marL="342900" lvl="0" indent="-342900" algn="l" rtl="0">
              <a:lnSpc>
                <a:spcPct val="120000"/>
              </a:lnSpc>
              <a:spcBef>
                <a:spcPts val="750"/>
              </a:spcBef>
              <a:spcAft>
                <a:spcPts val="0"/>
              </a:spcAft>
              <a:buClr>
                <a:srgbClr val="ED7D31"/>
              </a:buClr>
              <a:buSzPts val="2100"/>
              <a:buFont typeface="Arial"/>
              <a:buChar char="•"/>
            </a:pPr>
            <a:r>
              <a:rPr lang="fi" sz="1350" dirty="0"/>
              <a:t>Vertel beknopt waarom een product of dienst het meest geschikt is voor een bepaalde klant.</a:t>
            </a:r>
            <a:endParaRPr sz="1350" dirty="0"/>
          </a:p>
          <a:p>
            <a:pPr marL="342900" lvl="0" indent="-342900" algn="l" rtl="0">
              <a:lnSpc>
                <a:spcPct val="120000"/>
              </a:lnSpc>
              <a:spcBef>
                <a:spcPts val="750"/>
              </a:spcBef>
              <a:spcAft>
                <a:spcPts val="0"/>
              </a:spcAft>
              <a:buClr>
                <a:srgbClr val="ED7D31"/>
              </a:buClr>
              <a:buSzPts val="2100"/>
              <a:buFont typeface="Arial"/>
              <a:buChar char="•"/>
            </a:pPr>
            <a:r>
              <a:rPr lang="fi" sz="1350" dirty="0"/>
              <a:t>Vormt de kern van marketingboodschappen</a:t>
            </a:r>
            <a:endParaRPr sz="1350" dirty="0"/>
          </a:p>
          <a:p>
            <a:pPr marL="342900" lvl="0" indent="-342900" algn="l" rtl="0">
              <a:lnSpc>
                <a:spcPct val="120000"/>
              </a:lnSpc>
              <a:spcBef>
                <a:spcPts val="750"/>
              </a:spcBef>
              <a:spcAft>
                <a:spcPts val="0"/>
              </a:spcAft>
              <a:buClr>
                <a:srgbClr val="ED7D31"/>
              </a:buClr>
              <a:buSzPts val="2100"/>
              <a:buFont typeface="Arial"/>
              <a:buChar char="•"/>
            </a:pPr>
            <a:r>
              <a:rPr lang="fi" sz="1350" dirty="0"/>
              <a:t>Voorbeelden en meer lezen over waardeproposities</a:t>
            </a:r>
            <a:endParaRPr sz="1350" dirty="0"/>
          </a:p>
          <a:p>
            <a:pPr marL="0" lvl="0" indent="0" algn="l" rtl="0">
              <a:lnSpc>
                <a:spcPct val="120000"/>
              </a:lnSpc>
              <a:spcBef>
                <a:spcPts val="750"/>
              </a:spcBef>
              <a:spcAft>
                <a:spcPts val="0"/>
              </a:spcAft>
              <a:buClr>
                <a:srgbClr val="161249"/>
              </a:buClr>
              <a:buSzPts val="1400"/>
              <a:buNone/>
            </a:pPr>
            <a:br>
              <a:rPr lang="fi" sz="1350" dirty="0"/>
            </a:br>
            <a:r>
              <a:rPr lang="fi" sz="1350" dirty="0"/>
              <a:t>Opmerking: het verschil tussen waardepropositie en marketingboodschap is dat een waardepropositie een langdurige verklaring is die het bedrijfsmerk weerspiegelt, terwijl marketingboodschappen worden gecreëerd voor afzonderlijke campagnes. </a:t>
            </a:r>
            <a:endParaRPr sz="1350" dirty="0"/>
          </a:p>
          <a:p>
            <a:pPr marL="0" lvl="0" indent="0" algn="l" rtl="0">
              <a:lnSpc>
                <a:spcPct val="90000"/>
              </a:lnSpc>
              <a:spcBef>
                <a:spcPts val="750"/>
              </a:spcBef>
              <a:spcAft>
                <a:spcPts val="0"/>
              </a:spcAft>
              <a:buClr>
                <a:srgbClr val="161249"/>
              </a:buClr>
              <a:buSzPts val="1400"/>
              <a:buNone/>
            </a:pPr>
            <a:endParaRPr sz="13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Google Shape;253;g1f683001436_0_12"/>
          <p:cNvSpPr txBox="1">
            <a:spLocks noGrp="1"/>
          </p:cNvSpPr>
          <p:nvPr>
            <p:ph type="title"/>
          </p:nvPr>
        </p:nvSpPr>
        <p:spPr>
          <a:xfrm>
            <a:off x="628650" y="273844"/>
            <a:ext cx="7886700"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667"/>
              <a:buFont typeface="Arial"/>
              <a:buNone/>
            </a:pPr>
            <a:r>
              <a:rPr lang="fi"/>
              <a:t>Criteria voor goede reclame</a:t>
            </a:r>
            <a:endParaRPr/>
          </a:p>
        </p:txBody>
      </p:sp>
      <p:sp>
        <p:nvSpPr>
          <p:cNvPr id="254" name="Google Shape;254;g1f683001436_0_12"/>
          <p:cNvSpPr txBox="1">
            <a:spLocks noGrp="1"/>
          </p:cNvSpPr>
          <p:nvPr>
            <p:ph type="body" idx="1"/>
          </p:nvPr>
        </p:nvSpPr>
        <p:spPr>
          <a:xfrm>
            <a:off x="628650" y="1007269"/>
            <a:ext cx="7886700" cy="3607594"/>
          </a:xfrm>
          <a:prstGeom prst="rect">
            <a:avLst/>
          </a:prstGeom>
          <a:noFill/>
          <a:ln>
            <a:noFill/>
          </a:ln>
        </p:spPr>
        <p:txBody>
          <a:bodyPr spcFirstLastPara="1" wrap="square" lIns="91425" tIns="91425" rIns="91425" bIns="91425" anchor="t" anchorCtr="0">
            <a:normAutofit fontScale="70000" lnSpcReduction="20000"/>
          </a:bodyPr>
          <a:lstStyle/>
          <a:p>
            <a:pPr marL="457200" lvl="0" indent="-342900" algn="l" rtl="0">
              <a:lnSpc>
                <a:spcPct val="170000"/>
              </a:lnSpc>
              <a:spcBef>
                <a:spcPts val="0"/>
              </a:spcBef>
              <a:spcAft>
                <a:spcPts val="0"/>
              </a:spcAft>
              <a:buClr>
                <a:srgbClr val="ED7D31"/>
              </a:buClr>
              <a:buSzPct val="150000"/>
              <a:buFont typeface="Arial"/>
              <a:buChar char="•"/>
            </a:pPr>
            <a:r>
              <a:rPr lang="fi"/>
              <a:t>Consistent in </a:t>
            </a:r>
            <a:r>
              <a:rPr lang="fi" b="1"/>
              <a:t>uiterlijk </a:t>
            </a:r>
            <a:r>
              <a:rPr lang="fi"/>
              <a:t>en </a:t>
            </a:r>
            <a:r>
              <a:rPr lang="fi" b="1"/>
              <a:t>boodschap</a:t>
            </a:r>
            <a:endParaRPr b="1"/>
          </a:p>
          <a:p>
            <a:pPr marL="914400" lvl="1" indent="-317500" algn="l" rtl="0">
              <a:lnSpc>
                <a:spcPct val="170000"/>
              </a:lnSpc>
              <a:spcBef>
                <a:spcPts val="0"/>
              </a:spcBef>
              <a:spcAft>
                <a:spcPts val="0"/>
              </a:spcAft>
              <a:buClr>
                <a:srgbClr val="ED7D31"/>
              </a:buClr>
              <a:buSzPct val="125000"/>
              <a:buFont typeface="Courier New"/>
              <a:buChar char="o"/>
            </a:pPr>
            <a:r>
              <a:rPr lang="fi"/>
              <a:t>Afgestemd op de totale strategie van het bedrijf </a:t>
            </a:r>
            <a:endParaRPr/>
          </a:p>
          <a:p>
            <a:pPr marL="914400" lvl="1" indent="-317500" algn="l" rtl="0">
              <a:lnSpc>
                <a:spcPct val="170000"/>
              </a:lnSpc>
              <a:spcBef>
                <a:spcPts val="0"/>
              </a:spcBef>
              <a:spcAft>
                <a:spcPts val="0"/>
              </a:spcAft>
              <a:buClr>
                <a:srgbClr val="ED7D31"/>
              </a:buClr>
              <a:buSzPct val="125000"/>
              <a:buFont typeface="Courier New"/>
              <a:buChar char="o"/>
            </a:pPr>
            <a:r>
              <a:rPr lang="fi"/>
              <a:t>Dit creëert resonantie </a:t>
            </a:r>
            <a:endParaRPr/>
          </a:p>
          <a:p>
            <a:pPr marL="457200" lvl="0" indent="-342900" algn="l" rtl="0">
              <a:lnSpc>
                <a:spcPct val="170000"/>
              </a:lnSpc>
              <a:spcBef>
                <a:spcPts val="0"/>
              </a:spcBef>
              <a:spcAft>
                <a:spcPts val="0"/>
              </a:spcAft>
              <a:buClr>
                <a:srgbClr val="ED7D31"/>
              </a:buClr>
              <a:buSzPct val="150000"/>
              <a:buFont typeface="Arial"/>
              <a:buChar char="•"/>
            </a:pPr>
            <a:r>
              <a:rPr lang="fi"/>
              <a:t>Gericht op de juiste doelgroepen en relevant voor hen.</a:t>
            </a:r>
            <a:endParaRPr/>
          </a:p>
          <a:p>
            <a:pPr marL="914400" lvl="1" indent="-317500" algn="l" rtl="0">
              <a:lnSpc>
                <a:spcPct val="170000"/>
              </a:lnSpc>
              <a:spcBef>
                <a:spcPts val="0"/>
              </a:spcBef>
              <a:spcAft>
                <a:spcPts val="0"/>
              </a:spcAft>
              <a:buClr>
                <a:srgbClr val="ED7D31"/>
              </a:buClr>
              <a:buSzPct val="125000"/>
              <a:buFont typeface="Courier New"/>
              <a:buChar char="o"/>
            </a:pPr>
            <a:r>
              <a:rPr lang="fi"/>
              <a:t>Ontmoet de juiste personen op het juiste moment </a:t>
            </a:r>
            <a:endParaRPr/>
          </a:p>
          <a:p>
            <a:pPr marL="457200" lvl="0" indent="-342900" algn="l" rtl="0">
              <a:lnSpc>
                <a:spcPct val="170000"/>
              </a:lnSpc>
              <a:spcBef>
                <a:spcPts val="0"/>
              </a:spcBef>
              <a:spcAft>
                <a:spcPts val="0"/>
              </a:spcAft>
              <a:buClr>
                <a:srgbClr val="ED7D31"/>
              </a:buClr>
              <a:buSzPct val="150000"/>
              <a:buFont typeface="Arial"/>
              <a:buChar char="•"/>
            </a:pPr>
            <a:r>
              <a:rPr lang="fi"/>
              <a:t>Betrouwbaar en waardevol</a:t>
            </a:r>
            <a:endParaRPr/>
          </a:p>
          <a:p>
            <a:pPr marL="914400" lvl="1" indent="-317500" algn="l" rtl="0">
              <a:lnSpc>
                <a:spcPct val="170000"/>
              </a:lnSpc>
              <a:spcBef>
                <a:spcPts val="0"/>
              </a:spcBef>
              <a:spcAft>
                <a:spcPts val="0"/>
              </a:spcAft>
              <a:buClr>
                <a:srgbClr val="ED7D31"/>
              </a:buClr>
              <a:buSzPct val="125000"/>
              <a:buFont typeface="Courier New"/>
              <a:buChar char="o"/>
            </a:pPr>
            <a:r>
              <a:rPr lang="fi"/>
              <a:t>Bewijs presenteren over relevantie</a:t>
            </a:r>
            <a:endParaRPr/>
          </a:p>
          <a:p>
            <a:pPr marL="457200" lvl="0" indent="-342900" algn="l" rtl="0">
              <a:lnSpc>
                <a:spcPct val="170000"/>
              </a:lnSpc>
              <a:spcBef>
                <a:spcPts val="0"/>
              </a:spcBef>
              <a:spcAft>
                <a:spcPts val="0"/>
              </a:spcAft>
              <a:buClr>
                <a:srgbClr val="ED7D31"/>
              </a:buClr>
              <a:buSzPct val="150000"/>
              <a:buFont typeface="Arial"/>
              <a:buChar char="•"/>
            </a:pPr>
            <a:r>
              <a:rPr lang="fi"/>
              <a:t> Toegankelijk via relevante contactpunten met de klant</a:t>
            </a:r>
            <a:endParaRPr/>
          </a:p>
          <a:p>
            <a:pPr marL="914400" lvl="1" indent="-317500" algn="l" rtl="0">
              <a:lnSpc>
                <a:spcPct val="170000"/>
              </a:lnSpc>
              <a:spcBef>
                <a:spcPts val="0"/>
              </a:spcBef>
              <a:spcAft>
                <a:spcPts val="0"/>
              </a:spcAft>
              <a:buClr>
                <a:srgbClr val="ED7D31"/>
              </a:buClr>
              <a:buSzPct val="125000"/>
              <a:buFont typeface="Courier New"/>
              <a:buChar char="o"/>
            </a:pPr>
            <a:r>
              <a:rPr lang="fi"/>
              <a:t>Weet waar je klanten zich bewegen! </a:t>
            </a:r>
            <a:endParaRPr/>
          </a:p>
          <a:p>
            <a:pPr marL="457200" lvl="0" indent="-342900" algn="l" rtl="0">
              <a:lnSpc>
                <a:spcPct val="170000"/>
              </a:lnSpc>
              <a:spcBef>
                <a:spcPts val="0"/>
              </a:spcBef>
              <a:spcAft>
                <a:spcPts val="0"/>
              </a:spcAft>
              <a:buClr>
                <a:srgbClr val="ED7D31"/>
              </a:buClr>
              <a:buSzPct val="150000"/>
              <a:buFont typeface="Arial"/>
              <a:buChar char="•"/>
            </a:pPr>
            <a:r>
              <a:rPr lang="fi"/>
              <a:t>Meetbare impact</a:t>
            </a:r>
            <a:endParaRPr/>
          </a:p>
          <a:p>
            <a:pPr marL="914400" lvl="1" indent="-228600" algn="l" rtl="0">
              <a:lnSpc>
                <a:spcPct val="170000"/>
              </a:lnSpc>
              <a:spcBef>
                <a:spcPts val="0"/>
              </a:spcBef>
              <a:spcAft>
                <a:spcPts val="0"/>
              </a:spcAft>
              <a:buClr>
                <a:srgbClr val="161249"/>
              </a:buClr>
              <a:buSzPct val="111111"/>
              <a:buNone/>
            </a:pP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10"/>
          <p:cNvSpPr txBox="1">
            <a:spLocks noGrp="1"/>
          </p:cNvSpPr>
          <p:nvPr>
            <p:ph type="title"/>
          </p:nvPr>
        </p:nvSpPr>
        <p:spPr>
          <a:xfrm>
            <a:off x="368696" y="250948"/>
            <a:ext cx="7886700" cy="692318"/>
          </a:xfrm>
          <a:prstGeom prst="rect">
            <a:avLst/>
          </a:prstGeom>
          <a:noFill/>
          <a:ln>
            <a:noFill/>
          </a:ln>
        </p:spPr>
        <p:txBody>
          <a:bodyPr spcFirstLastPara="1" wrap="square" lIns="91425" tIns="91425" rIns="91425" bIns="91425" anchor="b" anchorCtr="0">
            <a:normAutofit fontScale="90000"/>
          </a:bodyPr>
          <a:lstStyle/>
          <a:p>
            <a:pPr marL="0" lvl="0" indent="0" algn="l" rtl="0">
              <a:lnSpc>
                <a:spcPct val="90000"/>
              </a:lnSpc>
              <a:spcBef>
                <a:spcPts val="0"/>
              </a:spcBef>
              <a:spcAft>
                <a:spcPts val="0"/>
              </a:spcAft>
              <a:buClr>
                <a:srgbClr val="161249"/>
              </a:buClr>
              <a:buSzPts val="3960"/>
              <a:buFont typeface="Arial"/>
              <a:buNone/>
            </a:pPr>
            <a:r>
              <a:rPr lang="fi" sz="2800" dirty="0"/>
              <a:t>Elementen van een goede marketingboodschap? </a:t>
            </a:r>
            <a:endParaRPr sz="2800" dirty="0"/>
          </a:p>
        </p:txBody>
      </p:sp>
      <p:sp>
        <p:nvSpPr>
          <p:cNvPr id="260" name="Google Shape;260;p10"/>
          <p:cNvSpPr txBox="1">
            <a:spLocks noGrp="1"/>
          </p:cNvSpPr>
          <p:nvPr>
            <p:ph type="body" idx="1"/>
          </p:nvPr>
        </p:nvSpPr>
        <p:spPr>
          <a:xfrm>
            <a:off x="628650" y="1369219"/>
            <a:ext cx="7886700" cy="2905898"/>
          </a:xfrm>
          <a:prstGeom prst="rect">
            <a:avLst/>
          </a:prstGeom>
          <a:noFill/>
          <a:ln>
            <a:noFill/>
          </a:ln>
        </p:spPr>
        <p:txBody>
          <a:bodyPr spcFirstLastPara="1" wrap="square" lIns="91425" tIns="91425" rIns="91425" bIns="91425" anchor="t" anchorCtr="0">
            <a:normAutofit/>
          </a:bodyPr>
          <a:lstStyle/>
          <a:p>
            <a:pPr marL="457200" lvl="0" indent="-342900" algn="ctr" rtl="0">
              <a:lnSpc>
                <a:spcPct val="100000"/>
              </a:lnSpc>
              <a:spcBef>
                <a:spcPts val="0"/>
              </a:spcBef>
              <a:spcAft>
                <a:spcPts val="0"/>
              </a:spcAft>
              <a:buClr>
                <a:srgbClr val="161249"/>
              </a:buClr>
              <a:buSzPts val="2100"/>
              <a:buNone/>
            </a:pPr>
            <a:endParaRPr sz="1600" i="1">
              <a:solidFill>
                <a:srgbClr val="232323"/>
              </a:solidFill>
              <a:latin typeface="Libre Franklin"/>
              <a:ea typeface="Libre Franklin"/>
              <a:cs typeface="Libre Franklin"/>
              <a:sym typeface="Libre Franklin"/>
            </a:endParaRPr>
          </a:p>
          <a:p>
            <a:pPr marL="457200" lvl="0" indent="-342900" algn="ctr" rtl="0">
              <a:lnSpc>
                <a:spcPct val="100000"/>
              </a:lnSpc>
              <a:spcBef>
                <a:spcPts val="0"/>
              </a:spcBef>
              <a:spcAft>
                <a:spcPts val="0"/>
              </a:spcAft>
              <a:buClr>
                <a:srgbClr val="161249"/>
              </a:buClr>
              <a:buSzPts val="2100"/>
              <a:buNone/>
            </a:pPr>
            <a:endParaRPr sz="1600" i="1">
              <a:solidFill>
                <a:srgbClr val="232323"/>
              </a:solidFill>
              <a:latin typeface="Libre Franklin"/>
              <a:ea typeface="Libre Franklin"/>
              <a:cs typeface="Libre Franklin"/>
              <a:sym typeface="Libre Franklin"/>
            </a:endParaRPr>
          </a:p>
          <a:p>
            <a:pPr marL="457200" lvl="0" indent="-342900" algn="ctr" rtl="0">
              <a:lnSpc>
                <a:spcPct val="100000"/>
              </a:lnSpc>
              <a:spcBef>
                <a:spcPts val="0"/>
              </a:spcBef>
              <a:spcAft>
                <a:spcPts val="0"/>
              </a:spcAft>
              <a:buClr>
                <a:srgbClr val="161249"/>
              </a:buClr>
              <a:buSzPts val="2100"/>
              <a:buNone/>
            </a:pPr>
            <a:endParaRPr sz="1600" i="1">
              <a:solidFill>
                <a:srgbClr val="232323"/>
              </a:solidFill>
              <a:latin typeface="Libre Franklin"/>
              <a:ea typeface="Libre Franklin"/>
              <a:cs typeface="Libre Franklin"/>
              <a:sym typeface="Libre Franklin"/>
            </a:endParaRPr>
          </a:p>
          <a:p>
            <a:pPr marL="457200" lvl="0" indent="-342900" algn="ctr" rtl="0">
              <a:lnSpc>
                <a:spcPct val="100000"/>
              </a:lnSpc>
              <a:spcBef>
                <a:spcPts val="0"/>
              </a:spcBef>
              <a:spcAft>
                <a:spcPts val="0"/>
              </a:spcAft>
              <a:buClr>
                <a:srgbClr val="161249"/>
              </a:buClr>
              <a:buSzPts val="2100"/>
              <a:buNone/>
            </a:pPr>
            <a:endParaRPr sz="1600" i="1"/>
          </a:p>
        </p:txBody>
      </p:sp>
      <p:sp>
        <p:nvSpPr>
          <p:cNvPr id="261" name="Google Shape;261;p10"/>
          <p:cNvSpPr txBox="1">
            <a:spLocks noGrp="1"/>
          </p:cNvSpPr>
          <p:nvPr>
            <p:ph type="body" idx="4294967295"/>
          </p:nvPr>
        </p:nvSpPr>
        <p:spPr>
          <a:xfrm>
            <a:off x="4707731" y="654436"/>
            <a:ext cx="4264819" cy="4335463"/>
          </a:xfrm>
          <a:prstGeom prst="rect">
            <a:avLst/>
          </a:prstGeom>
          <a:noFill/>
          <a:ln>
            <a:noFill/>
          </a:ln>
        </p:spPr>
        <p:txBody>
          <a:bodyPr spcFirstLastPara="1" wrap="square" lIns="91425" tIns="91425" rIns="91425" bIns="91425" anchor="ctr" anchorCtr="0">
            <a:normAutofit/>
          </a:bodyPr>
          <a:lstStyle/>
          <a:p>
            <a:pPr marL="466468" lvl="0" indent="-342900" algn="l" rtl="0">
              <a:lnSpc>
                <a:spcPct val="100000"/>
              </a:lnSpc>
              <a:spcBef>
                <a:spcPts val="0"/>
              </a:spcBef>
              <a:spcAft>
                <a:spcPts val="0"/>
              </a:spcAft>
              <a:buClr>
                <a:srgbClr val="ED7D31"/>
              </a:buClr>
              <a:buSzPts val="2400"/>
              <a:buChar char="•"/>
            </a:pPr>
            <a:r>
              <a:rPr lang="fi" sz="1600"/>
              <a:t>Speel in op de behoeften, waarden en stijl van je klant</a:t>
            </a:r>
            <a:endParaRPr sz="1600">
              <a:latin typeface="Proxima Nova"/>
              <a:ea typeface="Proxima Nova"/>
              <a:cs typeface="Proxima Nova"/>
              <a:sym typeface="Proxima Nova"/>
            </a:endParaRPr>
          </a:p>
          <a:p>
            <a:pPr marL="571500" lvl="0" indent="-190500" algn="l" rtl="0">
              <a:lnSpc>
                <a:spcPct val="100000"/>
              </a:lnSpc>
              <a:spcBef>
                <a:spcPts val="0"/>
              </a:spcBef>
              <a:spcAft>
                <a:spcPts val="0"/>
              </a:spcAft>
              <a:buClr>
                <a:srgbClr val="ED7D31"/>
              </a:buClr>
              <a:buSzPts val="2400"/>
              <a:buNone/>
            </a:pPr>
            <a:endParaRPr sz="1600">
              <a:latin typeface="Proxima Nova"/>
              <a:ea typeface="Proxima Nova"/>
              <a:cs typeface="Proxima Nova"/>
              <a:sym typeface="Proxima Nova"/>
            </a:endParaRPr>
          </a:p>
          <a:p>
            <a:pPr marL="466468" lvl="0" indent="-342900" algn="l" rtl="0">
              <a:lnSpc>
                <a:spcPct val="100000"/>
              </a:lnSpc>
              <a:spcBef>
                <a:spcPts val="0"/>
              </a:spcBef>
              <a:spcAft>
                <a:spcPts val="0"/>
              </a:spcAft>
              <a:buClr>
                <a:srgbClr val="ED7D31"/>
              </a:buClr>
              <a:buSzPts val="2400"/>
              <a:buChar char="•"/>
            </a:pPr>
            <a:r>
              <a:rPr lang="fi" sz="1600"/>
              <a:t>Beschrijf uw </a:t>
            </a:r>
            <a:r>
              <a:rPr lang="fi" sz="1600" b="0" i="0" u="none" strike="noStrike" cap="none">
                <a:latin typeface="Arial"/>
                <a:ea typeface="Arial"/>
                <a:cs typeface="Arial"/>
                <a:sym typeface="Arial"/>
              </a:rPr>
              <a:t>oplossingen en </a:t>
            </a:r>
            <a:r>
              <a:rPr lang="fi" sz="1600"/>
              <a:t>voordelen </a:t>
            </a:r>
            <a:br>
              <a:rPr lang="fi" sz="1600"/>
            </a:br>
            <a:r>
              <a:rPr lang="fi" sz="1600"/>
              <a:t>(en onderscheid je waar mogelijk van concurrenten)</a:t>
            </a:r>
            <a:endParaRPr sz="1600"/>
          </a:p>
          <a:p>
            <a:pPr marL="514350" lvl="0" indent="-133350" algn="l" rtl="0">
              <a:lnSpc>
                <a:spcPct val="100000"/>
              </a:lnSpc>
              <a:spcBef>
                <a:spcPts val="0"/>
              </a:spcBef>
              <a:spcAft>
                <a:spcPts val="0"/>
              </a:spcAft>
              <a:buClr>
                <a:srgbClr val="ED7D31"/>
              </a:buClr>
              <a:buSzPts val="2400"/>
              <a:buNone/>
            </a:pPr>
            <a:endParaRPr sz="1600" b="0" i="0" u="none" strike="noStrike" cap="none">
              <a:latin typeface="Arial"/>
              <a:ea typeface="Arial"/>
              <a:cs typeface="Arial"/>
              <a:sym typeface="Arial"/>
            </a:endParaRPr>
          </a:p>
          <a:p>
            <a:pPr marL="457200" lvl="0" indent="-333632" algn="l" rtl="0">
              <a:lnSpc>
                <a:spcPct val="100000"/>
              </a:lnSpc>
              <a:spcBef>
                <a:spcPts val="0"/>
              </a:spcBef>
              <a:spcAft>
                <a:spcPts val="0"/>
              </a:spcAft>
              <a:buClr>
                <a:srgbClr val="ED7D31"/>
              </a:buClr>
              <a:buSzPts val="2400"/>
              <a:buChar char="•"/>
            </a:pPr>
            <a:r>
              <a:rPr lang="fi" sz="1600" b="0" i="0" u="none" strike="noStrike" cap="none">
                <a:latin typeface="Arial"/>
                <a:ea typeface="Arial"/>
                <a:cs typeface="Arial"/>
                <a:sym typeface="Arial"/>
              </a:rPr>
              <a:t>Zeg iets origineels</a:t>
            </a:r>
            <a:endParaRPr sz="1600"/>
          </a:p>
          <a:p>
            <a:pPr marL="571500" lvl="0" indent="-190500" algn="l" rtl="0">
              <a:lnSpc>
                <a:spcPct val="100000"/>
              </a:lnSpc>
              <a:spcBef>
                <a:spcPts val="0"/>
              </a:spcBef>
              <a:spcAft>
                <a:spcPts val="0"/>
              </a:spcAft>
              <a:buClr>
                <a:srgbClr val="ED7D31"/>
              </a:buClr>
              <a:buSzPts val="2400"/>
              <a:buNone/>
            </a:pPr>
            <a:endParaRPr sz="1600"/>
          </a:p>
          <a:p>
            <a:pPr marL="457200" lvl="0" indent="-333632" algn="l" rtl="0">
              <a:lnSpc>
                <a:spcPct val="100000"/>
              </a:lnSpc>
              <a:spcBef>
                <a:spcPts val="0"/>
              </a:spcBef>
              <a:spcAft>
                <a:spcPts val="0"/>
              </a:spcAft>
              <a:buClr>
                <a:srgbClr val="ED7D31"/>
              </a:buClr>
              <a:buSzPts val="2400"/>
              <a:buChar char="•"/>
            </a:pPr>
            <a:r>
              <a:rPr lang="fi" sz="1600" b="0" i="0" u="none" strike="noStrike" cap="none">
                <a:latin typeface="Arial"/>
                <a:ea typeface="Arial"/>
                <a:cs typeface="Arial"/>
                <a:sym typeface="Arial"/>
              </a:rPr>
              <a:t>Houd het duidelijk en beknopt </a:t>
            </a:r>
            <a:endParaRPr sz="1600"/>
          </a:p>
          <a:p>
            <a:pPr marL="571500" lvl="0" indent="-190500" algn="l" rtl="0">
              <a:lnSpc>
                <a:spcPct val="100000"/>
              </a:lnSpc>
              <a:spcBef>
                <a:spcPts val="0"/>
              </a:spcBef>
              <a:spcAft>
                <a:spcPts val="0"/>
              </a:spcAft>
              <a:buClr>
                <a:srgbClr val="ED7D31"/>
              </a:buClr>
              <a:buSzPts val="2400"/>
              <a:buNone/>
            </a:pPr>
            <a:endParaRPr sz="1600"/>
          </a:p>
          <a:p>
            <a:pPr marL="466468" lvl="0" indent="-342900" algn="l" rtl="0">
              <a:lnSpc>
                <a:spcPct val="100000"/>
              </a:lnSpc>
              <a:spcBef>
                <a:spcPts val="0"/>
              </a:spcBef>
              <a:spcAft>
                <a:spcPts val="0"/>
              </a:spcAft>
              <a:buClr>
                <a:srgbClr val="ED7D31"/>
              </a:buClr>
              <a:buSzPts val="2400"/>
              <a:buChar char="•"/>
            </a:pPr>
            <a:r>
              <a:rPr lang="fi" sz="1600" u="sng">
                <a:solidFill>
                  <a:schemeClr val="hlink"/>
                </a:solidFill>
                <a:hlinkClick r:id="rId3"/>
              </a:rPr>
              <a:t>Meer voorbeelden en meer lezen over 'Hoe maak ik een marketingboodschap'. </a:t>
            </a:r>
            <a:endParaRPr sz="1600"/>
          </a:p>
          <a:p>
            <a:pPr marL="457200" lvl="0" indent="-228600" algn="l" rtl="0">
              <a:lnSpc>
                <a:spcPct val="115000"/>
              </a:lnSpc>
              <a:spcBef>
                <a:spcPts val="0"/>
              </a:spcBef>
              <a:spcAft>
                <a:spcPts val="0"/>
              </a:spcAft>
              <a:buClr>
                <a:srgbClr val="161249"/>
              </a:buClr>
              <a:buSzPts val="1730"/>
              <a:buFont typeface="Arial"/>
              <a:buNone/>
            </a:pPr>
            <a:endParaRPr sz="1600"/>
          </a:p>
        </p:txBody>
      </p:sp>
      <p:pic>
        <p:nvPicPr>
          <p:cNvPr id="262" name="Google Shape;262;p1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68870" y="1085250"/>
            <a:ext cx="2838619" cy="970719"/>
          </a:xfrm>
          <a:prstGeom prst="rect">
            <a:avLst/>
          </a:prstGeom>
          <a:noFill/>
          <a:ln>
            <a:noFill/>
          </a:ln>
        </p:spPr>
      </p:pic>
      <p:pic>
        <p:nvPicPr>
          <p:cNvPr id="263" name="Google Shape;263;p10"/>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368870" y="2448901"/>
            <a:ext cx="3547490" cy="1532407"/>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p11"/>
          <p:cNvSpPr txBox="1">
            <a:spLocks noGrp="1"/>
          </p:cNvSpPr>
          <p:nvPr>
            <p:ph type="title" idx="4294967295"/>
          </p:nvPr>
        </p:nvSpPr>
        <p:spPr>
          <a:xfrm>
            <a:off x="311942" y="210231"/>
            <a:ext cx="8520113" cy="842962"/>
          </a:xfrm>
          <a:prstGeom prst="rect">
            <a:avLst/>
          </a:prstGeom>
          <a:noFill/>
          <a:ln>
            <a:noFill/>
          </a:ln>
        </p:spPr>
        <p:txBody>
          <a:bodyPr spcFirstLastPara="1" wrap="square" lIns="91425" tIns="91425" rIns="91425" bIns="91425" anchor="ctr" anchorCtr="0">
            <a:normAutofit/>
          </a:bodyPr>
          <a:lstStyle/>
          <a:p>
            <a:pPr marL="0" lvl="0" indent="0" algn="l" rtl="0">
              <a:lnSpc>
                <a:spcPct val="100000"/>
              </a:lnSpc>
              <a:spcBef>
                <a:spcPts val="0"/>
              </a:spcBef>
              <a:spcAft>
                <a:spcPts val="0"/>
              </a:spcAft>
              <a:buClr>
                <a:srgbClr val="161249"/>
              </a:buClr>
              <a:buSzPts val="3600"/>
              <a:buFont typeface="Arial"/>
              <a:buNone/>
            </a:pPr>
            <a:r>
              <a:rPr lang="fi"/>
              <a:t>Voorbeeld van een marketingboodschap </a:t>
            </a:r>
            <a:endParaRPr/>
          </a:p>
        </p:txBody>
      </p:sp>
      <p:pic>
        <p:nvPicPr>
          <p:cNvPr id="269" name="Google Shape;269;p1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52400" y="1237675"/>
            <a:ext cx="8839199" cy="3183249"/>
          </a:xfrm>
          <a:prstGeom prst="rect">
            <a:avLst/>
          </a:prstGeom>
          <a:noFill/>
          <a:ln w="28575" cap="flat" cmpd="sng">
            <a:solidFill>
              <a:srgbClr val="ED7D31"/>
            </a:solidFill>
            <a:prstDash val="solid"/>
            <a:round/>
            <a:headEnd type="none" w="sm" len="sm"/>
            <a:tailEnd type="none" w="sm" len="sm"/>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Google Shape;274;g22e50a1ae58_0_127"/>
          <p:cNvSpPr txBox="1">
            <a:spLocks noGrp="1"/>
          </p:cNvSpPr>
          <p:nvPr>
            <p:ph type="body" idx="1"/>
          </p:nvPr>
        </p:nvSpPr>
        <p:spPr>
          <a:xfrm>
            <a:off x="848794" y="411515"/>
            <a:ext cx="7289400" cy="3324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a:t>Activiteit </a:t>
            </a:r>
            <a:r>
              <a:rPr lang="fi" sz="2400">
                <a:solidFill>
                  <a:schemeClr val="lt1"/>
                </a:solidFill>
              </a:rPr>
              <a:t>in de klas </a:t>
            </a:r>
            <a:endParaRPr/>
          </a:p>
        </p:txBody>
      </p:sp>
      <p:sp>
        <p:nvSpPr>
          <p:cNvPr id="275" name="Google Shape;275;g22e50a1ae58_0_127"/>
          <p:cNvSpPr txBox="1">
            <a:spLocks noGrp="1"/>
          </p:cNvSpPr>
          <p:nvPr>
            <p:ph type="body" idx="2"/>
          </p:nvPr>
        </p:nvSpPr>
        <p:spPr>
          <a:xfrm>
            <a:off x="848794" y="1267632"/>
            <a:ext cx="6614100" cy="2836200"/>
          </a:xfrm>
          <a:prstGeom prst="rect">
            <a:avLst/>
          </a:prstGeom>
          <a:noFill/>
          <a:ln>
            <a:noFill/>
          </a:ln>
        </p:spPr>
        <p:txBody>
          <a:bodyPr spcFirstLastPara="1" wrap="square" lIns="0" tIns="0" rIns="0" bIns="0" anchor="t" anchorCtr="0">
            <a:noAutofit/>
          </a:bodyPr>
          <a:lstStyle/>
          <a:p>
            <a:pPr marL="457200" lvl="0" indent="-330200" algn="l" rtl="0">
              <a:lnSpc>
                <a:spcPct val="100000"/>
              </a:lnSpc>
              <a:spcBef>
                <a:spcPts val="0"/>
              </a:spcBef>
              <a:spcAft>
                <a:spcPts val="0"/>
              </a:spcAft>
              <a:buSzPts val="1600"/>
              <a:buAutoNum type="arabicPeriod"/>
            </a:pPr>
            <a:r>
              <a:rPr lang="fi" sz="1600" dirty="0"/>
              <a:t>Zoek naar een marketingboodschap die volgens jou voldoet aan een goede boodschap. </a:t>
            </a:r>
            <a:br>
              <a:rPr lang="fi" sz="1600" dirty="0"/>
            </a:br>
            <a:endParaRPr lang="fi" sz="1600" dirty="0"/>
          </a:p>
          <a:p>
            <a:pPr marL="457200" lvl="0" indent="-330200" algn="l" rtl="0">
              <a:lnSpc>
                <a:spcPct val="100000"/>
              </a:lnSpc>
              <a:spcBef>
                <a:spcPts val="0"/>
              </a:spcBef>
              <a:spcAft>
                <a:spcPts val="0"/>
              </a:spcAft>
              <a:buSzPts val="1600"/>
              <a:buAutoNum type="arabicPeriod"/>
            </a:pPr>
            <a:r>
              <a:rPr lang="fi" sz="1600" dirty="0"/>
              <a:t>Analyseer wat het tot een goed bericht maakt (denk na over wat je hebt geleerd). </a:t>
            </a:r>
            <a:br>
              <a:rPr lang="fi" sz="1600" dirty="0"/>
            </a:br>
            <a:endParaRPr lang="fi" sz="1600" dirty="0"/>
          </a:p>
          <a:p>
            <a:pPr marL="457200" lvl="0" indent="-330200" algn="l" rtl="0">
              <a:lnSpc>
                <a:spcPct val="100000"/>
              </a:lnSpc>
              <a:spcBef>
                <a:spcPts val="0"/>
              </a:spcBef>
              <a:spcAft>
                <a:spcPts val="0"/>
              </a:spcAft>
              <a:buSzPts val="1600"/>
              <a:buAutoNum type="arabicPeriod"/>
            </a:pPr>
            <a:r>
              <a:rPr lang="fi" sz="1600" dirty="0"/>
              <a:t>Presenteer je voorbeeld in de klas. </a:t>
            </a:r>
            <a:endParaRPr sz="1600" dirty="0"/>
          </a:p>
          <a:p>
            <a:pPr marL="0" lvl="0" indent="0" algn="l" rtl="0">
              <a:lnSpc>
                <a:spcPct val="100000"/>
              </a:lnSpc>
              <a:spcBef>
                <a:spcPts val="0"/>
              </a:spcBef>
              <a:spcAft>
                <a:spcPts val="0"/>
              </a:spcAft>
              <a:buClr>
                <a:schemeClr val="lt1"/>
              </a:buClr>
              <a:buSzPts val="1600"/>
              <a:buNone/>
            </a:pPr>
            <a:endParaRPr sz="1600" dirty="0"/>
          </a:p>
          <a:p>
            <a:pPr marL="0" lvl="0" indent="0" algn="l" rtl="0">
              <a:lnSpc>
                <a:spcPct val="100000"/>
              </a:lnSpc>
              <a:spcBef>
                <a:spcPts val="0"/>
              </a:spcBef>
              <a:spcAft>
                <a:spcPts val="0"/>
              </a:spcAft>
              <a:buClr>
                <a:schemeClr val="lt1"/>
              </a:buClr>
              <a:buSzPts val="1500"/>
              <a:buNone/>
            </a:pPr>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g21f479b95c8_0_17"/>
          <p:cNvSpPr txBox="1">
            <a:spLocks noGrp="1"/>
          </p:cNvSpPr>
          <p:nvPr>
            <p:ph type="title" idx="4294967295"/>
          </p:nvPr>
        </p:nvSpPr>
        <p:spPr>
          <a:xfrm>
            <a:off x="311150" y="1828347"/>
            <a:ext cx="8521700" cy="841375"/>
          </a:xfrm>
          <a:prstGeom prst="rect">
            <a:avLst/>
          </a:prstGeom>
          <a:noFill/>
          <a:ln>
            <a:noFill/>
          </a:ln>
        </p:spPr>
        <p:txBody>
          <a:bodyPr spcFirstLastPara="1" wrap="square" lIns="91425" tIns="91425" rIns="91425" bIns="91425" anchor="ctr" anchorCtr="0">
            <a:normAutofit/>
          </a:bodyPr>
          <a:lstStyle/>
          <a:p>
            <a:pPr marL="0" lvl="0" indent="0" algn="ctr" rtl="0">
              <a:lnSpc>
                <a:spcPct val="100000"/>
              </a:lnSpc>
              <a:spcBef>
                <a:spcPts val="0"/>
              </a:spcBef>
              <a:spcAft>
                <a:spcPts val="0"/>
              </a:spcAft>
              <a:buClr>
                <a:srgbClr val="161249"/>
              </a:buClr>
              <a:buSzPts val="3600"/>
              <a:buFont typeface="Arial"/>
              <a:buNone/>
            </a:pPr>
            <a:r>
              <a:rPr lang="fi"/>
              <a:t>Doelgroepen definiëren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sp>
        <p:nvSpPr>
          <p:cNvPr id="285" name="Google Shape;285;g19db13479b5_0_246"/>
          <p:cNvSpPr txBox="1">
            <a:spLocks noGrp="1"/>
          </p:cNvSpPr>
          <p:nvPr>
            <p:ph type="title"/>
          </p:nvPr>
        </p:nvSpPr>
        <p:spPr>
          <a:xfrm>
            <a:off x="628649" y="286853"/>
            <a:ext cx="4067175"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a:t>Doelgroep  </a:t>
            </a:r>
            <a:endParaRPr/>
          </a:p>
        </p:txBody>
      </p:sp>
      <p:sp>
        <p:nvSpPr>
          <p:cNvPr id="286" name="Google Shape;286;g19db13479b5_0_246"/>
          <p:cNvSpPr txBox="1">
            <a:spLocks noGrp="1"/>
          </p:cNvSpPr>
          <p:nvPr>
            <p:ph type="body" idx="1"/>
          </p:nvPr>
        </p:nvSpPr>
        <p:spPr>
          <a:xfrm>
            <a:off x="390226" y="891683"/>
            <a:ext cx="4538613" cy="2240756"/>
          </a:xfrm>
          <a:prstGeom prst="rect">
            <a:avLst/>
          </a:prstGeom>
          <a:noFill/>
          <a:ln>
            <a:noFill/>
          </a:ln>
        </p:spPr>
        <p:txBody>
          <a:bodyPr spcFirstLastPara="1" wrap="square" lIns="0" tIns="0" rIns="0" bIns="0" anchor="t" anchorCtr="0">
            <a:noAutofit/>
          </a:bodyPr>
          <a:lstStyle/>
          <a:p>
            <a:pPr marL="457200" lvl="0" indent="-320675" algn="l" rtl="0">
              <a:lnSpc>
                <a:spcPct val="100000"/>
              </a:lnSpc>
              <a:spcBef>
                <a:spcPts val="0"/>
              </a:spcBef>
              <a:spcAft>
                <a:spcPts val="0"/>
              </a:spcAft>
              <a:buClr>
                <a:srgbClr val="ED7D31"/>
              </a:buClr>
              <a:buSzPts val="2250"/>
              <a:buFont typeface="Arial"/>
              <a:buChar char="•"/>
            </a:pPr>
            <a:r>
              <a:rPr lang="fi" sz="1500"/>
              <a:t>Digitale marketingcampagnes zijn gericht op doelgroepen die worden genoemd in de strategie</a:t>
            </a:r>
            <a:endParaRPr/>
          </a:p>
          <a:p>
            <a:pPr marL="457200" lvl="0" indent="-177800" algn="l" rtl="0">
              <a:lnSpc>
                <a:spcPct val="100000"/>
              </a:lnSpc>
              <a:spcBef>
                <a:spcPts val="0"/>
              </a:spcBef>
              <a:spcAft>
                <a:spcPts val="0"/>
              </a:spcAft>
              <a:buClr>
                <a:srgbClr val="ED7D31"/>
              </a:buClr>
              <a:buSzPts val="2250"/>
              <a:buFont typeface="Arial"/>
              <a:buNone/>
            </a:pPr>
            <a:endParaRPr sz="1500"/>
          </a:p>
          <a:p>
            <a:pPr marL="457200" lvl="0" indent="-320675" algn="l" rtl="0">
              <a:lnSpc>
                <a:spcPct val="100000"/>
              </a:lnSpc>
              <a:spcBef>
                <a:spcPts val="0"/>
              </a:spcBef>
              <a:spcAft>
                <a:spcPts val="0"/>
              </a:spcAft>
              <a:buClr>
                <a:srgbClr val="ED7D31"/>
              </a:buClr>
              <a:buSzPts val="2250"/>
              <a:buFont typeface="Arial"/>
              <a:buChar char="•"/>
            </a:pPr>
            <a:r>
              <a:rPr lang="fi" sz="1500"/>
              <a:t>Een doelgroep bestaat uit mensen die potentiële gebruikers zijn van het product/de dienst en er baat bij hebben</a:t>
            </a:r>
            <a:endParaRPr sz="1500"/>
          </a:p>
          <a:p>
            <a:pPr marL="514350" lvl="0" indent="-133350" algn="l" rtl="0">
              <a:lnSpc>
                <a:spcPct val="100000"/>
              </a:lnSpc>
              <a:spcBef>
                <a:spcPts val="0"/>
              </a:spcBef>
              <a:spcAft>
                <a:spcPts val="0"/>
              </a:spcAft>
              <a:buClr>
                <a:srgbClr val="ED7D31"/>
              </a:buClr>
              <a:buSzPts val="2400"/>
              <a:buFont typeface="Arial"/>
              <a:buNone/>
            </a:pPr>
            <a:endParaRPr sz="1600"/>
          </a:p>
          <a:p>
            <a:pPr marL="285750" lvl="0" indent="-147637" algn="l" rtl="0">
              <a:lnSpc>
                <a:spcPct val="100000"/>
              </a:lnSpc>
              <a:spcBef>
                <a:spcPts val="4000"/>
              </a:spcBef>
              <a:spcAft>
                <a:spcPts val="0"/>
              </a:spcAft>
              <a:buClr>
                <a:srgbClr val="ED7D31"/>
              </a:buClr>
              <a:buSzPts val="2175"/>
              <a:buFont typeface="Arial"/>
              <a:buNone/>
            </a:pPr>
            <a:endParaRPr sz="1450"/>
          </a:p>
          <a:p>
            <a:pPr marL="285750" lvl="0" indent="-147637" algn="l" rtl="0">
              <a:lnSpc>
                <a:spcPct val="100000"/>
              </a:lnSpc>
              <a:spcBef>
                <a:spcPts val="0"/>
              </a:spcBef>
              <a:spcAft>
                <a:spcPts val="0"/>
              </a:spcAft>
              <a:buClr>
                <a:srgbClr val="ED7D31"/>
              </a:buClr>
              <a:buSzPts val="2175"/>
              <a:buFont typeface="Arial"/>
              <a:buNone/>
            </a:pPr>
            <a:endParaRPr sz="1450"/>
          </a:p>
          <a:p>
            <a:pPr marL="285750" lvl="0" indent="-157162" algn="l" rtl="0">
              <a:lnSpc>
                <a:spcPct val="100000"/>
              </a:lnSpc>
              <a:spcBef>
                <a:spcPts val="0"/>
              </a:spcBef>
              <a:spcAft>
                <a:spcPts val="0"/>
              </a:spcAft>
              <a:buClr>
                <a:srgbClr val="ED7D31"/>
              </a:buClr>
              <a:buSzPts val="2025"/>
              <a:buFont typeface="Arial"/>
              <a:buNone/>
            </a:pPr>
            <a:endParaRPr sz="1350"/>
          </a:p>
        </p:txBody>
      </p:sp>
      <p:pic>
        <p:nvPicPr>
          <p:cNvPr id="287" name="Google Shape;287;g19db13479b5_0_24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110084" y="421410"/>
            <a:ext cx="3856913" cy="2015251"/>
          </a:xfrm>
          <a:prstGeom prst="rect">
            <a:avLst/>
          </a:prstGeom>
          <a:noFill/>
          <a:ln>
            <a:noFill/>
          </a:ln>
        </p:spPr>
      </p:pic>
      <p:sp>
        <p:nvSpPr>
          <p:cNvPr id="288" name="Google Shape;288;g19db13479b5_0_246"/>
          <p:cNvSpPr txBox="1"/>
          <p:nvPr/>
        </p:nvSpPr>
        <p:spPr>
          <a:xfrm>
            <a:off x="7454820" y="2337538"/>
            <a:ext cx="2333700"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a:solidFill>
                  <a:srgbClr val="000000"/>
                </a:solidFill>
                <a:latin typeface="Arial"/>
                <a:ea typeface="Arial"/>
                <a:cs typeface="Arial"/>
                <a:sym typeface="Arial"/>
              </a:rPr>
              <a:t>bron: </a:t>
            </a:r>
            <a:r>
              <a:rPr lang="fi" sz="1200" b="0" i="0" u="sng" strike="noStrike" cap="none">
                <a:solidFill>
                  <a:schemeClr val="hlink"/>
                </a:solidFill>
                <a:latin typeface="Arial"/>
                <a:ea typeface="Arial"/>
                <a:cs typeface="Arial"/>
                <a:sym typeface="Arial"/>
                <a:hlinkClick r:id="rId4"/>
              </a:rPr>
              <a:t>Digitale drijvers</a:t>
            </a:r>
            <a:endParaRPr sz="1200" b="0" i="0" u="none" strike="noStrike" cap="none">
              <a:solidFill>
                <a:srgbClr val="000000"/>
              </a:solidFill>
              <a:latin typeface="Arial"/>
              <a:ea typeface="Arial"/>
              <a:cs typeface="Arial"/>
              <a:sym typeface="Arial"/>
            </a:endParaRPr>
          </a:p>
        </p:txBody>
      </p:sp>
      <p:sp>
        <p:nvSpPr>
          <p:cNvPr id="289" name="Google Shape;289;g19db13479b5_0_246"/>
          <p:cNvSpPr txBox="1"/>
          <p:nvPr/>
        </p:nvSpPr>
        <p:spPr>
          <a:xfrm>
            <a:off x="306503" y="2436661"/>
            <a:ext cx="8547900" cy="2468100"/>
          </a:xfrm>
          <a:prstGeom prst="rect">
            <a:avLst/>
          </a:prstGeom>
          <a:noFill/>
          <a:ln>
            <a:noFill/>
          </a:ln>
        </p:spPr>
        <p:txBody>
          <a:bodyPr spcFirstLastPara="1" wrap="square" lIns="91425" tIns="45700" rIns="91425" bIns="45700" anchor="t" anchorCtr="0">
            <a:spAutoFit/>
          </a:bodyPr>
          <a:lstStyle/>
          <a:p>
            <a:pPr marL="457200" marR="0" lvl="0" indent="-85725" algn="l" rtl="0">
              <a:lnSpc>
                <a:spcPct val="100000"/>
              </a:lnSpc>
              <a:spcBef>
                <a:spcPts val="0"/>
              </a:spcBef>
              <a:spcAft>
                <a:spcPts val="0"/>
              </a:spcAft>
              <a:buClr>
                <a:srgbClr val="ED7D31"/>
              </a:buClr>
              <a:buSzPts val="2250"/>
              <a:buFont typeface="Arial"/>
              <a:buNone/>
            </a:pPr>
            <a:endParaRPr sz="1500" b="0" i="0" u="none" strike="noStrike" cap="none">
              <a:solidFill>
                <a:srgbClr val="161249"/>
              </a:solidFill>
              <a:latin typeface="Arial"/>
              <a:ea typeface="Arial"/>
              <a:cs typeface="Arial"/>
              <a:sym typeface="Arial"/>
            </a:endParaRPr>
          </a:p>
          <a:p>
            <a:pPr marL="457200" marR="0" lvl="0" indent="-327025" algn="l" rtl="0">
              <a:lnSpc>
                <a:spcPct val="100000"/>
              </a:lnSpc>
              <a:spcBef>
                <a:spcPts val="0"/>
              </a:spcBef>
              <a:spcAft>
                <a:spcPts val="0"/>
              </a:spcAft>
              <a:buClr>
                <a:srgbClr val="ED7D31"/>
              </a:buClr>
              <a:buSzPts val="2250"/>
              <a:buFont typeface="Arial"/>
              <a:buChar char="•"/>
            </a:pPr>
            <a:r>
              <a:rPr lang="fi" sz="1500" b="0" i="0" u="none" strike="noStrike" cap="none">
                <a:solidFill>
                  <a:srgbClr val="161249"/>
                </a:solidFill>
                <a:latin typeface="Arial"/>
                <a:ea typeface="Arial"/>
                <a:cs typeface="Arial"/>
                <a:sym typeface="Arial"/>
              </a:rPr>
              <a:t>Om de juiste boodschap en het juiste kanaal te kiezen, is het nodig om de kenmerken van de doelgroep en de media waar ze te vinden zijn te definiëren.</a:t>
            </a:r>
            <a:endParaRPr sz="1500" b="0" i="0" u="none" strike="noStrike" cap="none">
              <a:solidFill>
                <a:srgbClr val="161249"/>
              </a:solidFill>
              <a:latin typeface="Arial"/>
              <a:ea typeface="Arial"/>
              <a:cs typeface="Arial"/>
              <a:sym typeface="Arial"/>
            </a:endParaRPr>
          </a:p>
          <a:p>
            <a:pPr marL="457200" marR="0" lvl="0" indent="-327025" algn="l" rtl="0">
              <a:lnSpc>
                <a:spcPct val="100000"/>
              </a:lnSpc>
              <a:spcBef>
                <a:spcPts val="0"/>
              </a:spcBef>
              <a:spcAft>
                <a:spcPts val="0"/>
              </a:spcAft>
              <a:buClr>
                <a:srgbClr val="ED7D31"/>
              </a:buClr>
              <a:buSzPts val="2250"/>
              <a:buFont typeface="Arial"/>
              <a:buChar char="•"/>
            </a:pPr>
            <a:r>
              <a:rPr lang="fi" sz="1500" b="0" i="0" u="none" strike="noStrike" cap="none">
                <a:solidFill>
                  <a:srgbClr val="161249"/>
                </a:solidFill>
                <a:latin typeface="Arial"/>
                <a:ea typeface="Arial"/>
                <a:cs typeface="Arial"/>
                <a:sym typeface="Arial"/>
              </a:rPr>
              <a:t>Er zijn veel kenmerken waar je rekening mee moet houden als je je een beeld vormt van je doelgroep, bijvoorbeeld </a:t>
            </a:r>
            <a:endParaRPr sz="1400" b="0" i="0" u="none" strike="noStrike" cap="none">
              <a:solidFill>
                <a:srgbClr val="000000"/>
              </a:solidFill>
              <a:latin typeface="Arial"/>
              <a:ea typeface="Arial"/>
              <a:cs typeface="Arial"/>
              <a:sym typeface="Arial"/>
            </a:endParaRPr>
          </a:p>
          <a:p>
            <a:pPr marL="977900" marR="0" lvl="2" indent="-295275" algn="l" rtl="0">
              <a:lnSpc>
                <a:spcPct val="115000"/>
              </a:lnSpc>
              <a:spcBef>
                <a:spcPts val="0"/>
              </a:spcBef>
              <a:spcAft>
                <a:spcPts val="0"/>
              </a:spcAft>
              <a:buClr>
                <a:srgbClr val="ED7D31"/>
              </a:buClr>
              <a:buSzPts val="1950"/>
              <a:buFont typeface="Arial"/>
              <a:buChar char="•"/>
            </a:pPr>
            <a:r>
              <a:rPr lang="fi" sz="1300" b="0" i="0" u="none" strike="noStrike" cap="none">
                <a:solidFill>
                  <a:srgbClr val="161249"/>
                </a:solidFill>
                <a:latin typeface="Arial"/>
                <a:ea typeface="Arial"/>
                <a:cs typeface="Arial"/>
                <a:sym typeface="Arial"/>
              </a:rPr>
              <a:t>Leeftijd, inkomensniveau, hobby's, locatie, budget</a:t>
            </a:r>
            <a:endParaRPr sz="1400" b="0" i="0" u="none" strike="noStrike" cap="none">
              <a:solidFill>
                <a:srgbClr val="000000"/>
              </a:solidFill>
              <a:latin typeface="Arial"/>
              <a:ea typeface="Arial"/>
              <a:cs typeface="Arial"/>
              <a:sym typeface="Arial"/>
            </a:endParaRPr>
          </a:p>
          <a:p>
            <a:pPr marL="977900" marR="0" lvl="2" indent="-295275" algn="l" rtl="0">
              <a:lnSpc>
                <a:spcPct val="115000"/>
              </a:lnSpc>
              <a:spcBef>
                <a:spcPts val="0"/>
              </a:spcBef>
              <a:spcAft>
                <a:spcPts val="0"/>
              </a:spcAft>
              <a:buClr>
                <a:srgbClr val="ED7D31"/>
              </a:buClr>
              <a:buSzPts val="1950"/>
              <a:buFont typeface="Arial"/>
              <a:buChar char="•"/>
            </a:pPr>
            <a:r>
              <a:rPr lang="fi" sz="1300" b="0" i="0" u="none" strike="noStrike" cap="none">
                <a:solidFill>
                  <a:srgbClr val="161249"/>
                </a:solidFill>
                <a:latin typeface="Arial"/>
                <a:ea typeface="Arial"/>
                <a:cs typeface="Arial"/>
                <a:sym typeface="Arial"/>
              </a:rPr>
              <a:t>Internetapparaat</a:t>
            </a:r>
            <a:endParaRPr sz="1400" b="0" i="0" u="none" strike="noStrike" cap="none">
              <a:solidFill>
                <a:srgbClr val="000000"/>
              </a:solidFill>
              <a:latin typeface="Arial"/>
              <a:ea typeface="Arial"/>
              <a:cs typeface="Arial"/>
              <a:sym typeface="Arial"/>
            </a:endParaRPr>
          </a:p>
          <a:p>
            <a:pPr marL="977900" marR="0" lvl="2" indent="-295275" algn="l" rtl="0">
              <a:lnSpc>
                <a:spcPct val="115000"/>
              </a:lnSpc>
              <a:spcBef>
                <a:spcPts val="0"/>
              </a:spcBef>
              <a:spcAft>
                <a:spcPts val="0"/>
              </a:spcAft>
              <a:buClr>
                <a:srgbClr val="ED7D31"/>
              </a:buClr>
              <a:buSzPts val="1950"/>
              <a:buFont typeface="Arial"/>
              <a:buChar char="•"/>
            </a:pPr>
            <a:r>
              <a:rPr lang="fi" sz="1300" b="0" i="0" u="none" strike="noStrike" cap="none">
                <a:solidFill>
                  <a:srgbClr val="161249"/>
                </a:solidFill>
                <a:latin typeface="Arial"/>
                <a:ea typeface="Arial"/>
                <a:cs typeface="Arial"/>
                <a:sym typeface="Arial"/>
              </a:rPr>
              <a:t>Zoekgeschiedenis op internet, eerdere aankopen, eerdere ontmoetingen met uw bedrijf</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sp>
        <p:nvSpPr>
          <p:cNvPr id="294" name="Google Shape;294;g21f479b95c8_0_34"/>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a:t>Doelgroepen - doelgroep</a:t>
            </a:r>
            <a:endParaRPr/>
          </a:p>
        </p:txBody>
      </p:sp>
      <p:sp>
        <p:nvSpPr>
          <p:cNvPr id="295" name="Google Shape;295;g21f479b95c8_0_34"/>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pic>
        <p:nvPicPr>
          <p:cNvPr id="296" name="Google Shape;296;g21f479b95c8_0_34" descr="We live in a time where we quickly put people in boxes. Maybe we have more in common than what we think? Introducing All That We Share. The English version." title="TV 2 | All That We Share">
            <a:hlinkClick r:id="rId3"/>
          </p:cNvPr>
          <p:cNvPicPr preferRelativeResize="0"/>
          <p:nvPr/>
        </p:nvPicPr>
        <p:blipFill rotWithShape="1">
          <a:blip r:embed="rId4">
            <a:alphaModFix/>
            <a:extLst>
              <a:ext uri="{28A0092B-C50C-407E-A947-70E740481C1C}">
                <a14:useLocalDpi xmlns:a14="http://schemas.microsoft.com/office/drawing/2010/main" val="0"/>
              </a:ext>
            </a:extLst>
          </a:blip>
          <a:srcRect/>
          <a:stretch/>
        </p:blipFill>
        <p:spPr>
          <a:xfrm>
            <a:off x="628650" y="963162"/>
            <a:ext cx="6019800" cy="338615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6"/>
                                        </p:tgtEl>
                                        <p:attrNameLst>
                                          <p:attrName>style.visibility</p:attrName>
                                        </p:attrNameLst>
                                      </p:cBhvr>
                                      <p:to>
                                        <p:strVal val="visible"/>
                                      </p:to>
                                    </p:set>
                                    <p:animEffect transition="in" filter="fade">
                                      <p:cBhvr>
                                        <p:cTn id="7" dur="1000"/>
                                        <p:tgtEl>
                                          <p:spTgt spid="2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1" name="Google Shape;301;g21f479b95c8_0_45"/>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a:t>Doelgroepen - doelgroep</a:t>
            </a:r>
            <a:endParaRPr/>
          </a:p>
        </p:txBody>
      </p:sp>
      <p:sp>
        <p:nvSpPr>
          <p:cNvPr id="302" name="Google Shape;302;g21f479b95c8_0_45"/>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pic>
        <p:nvPicPr>
          <p:cNvPr id="303" name="Google Shape;303;g21f479b95c8_0_45"/>
          <p:cNvPicPr preferRelativeResize="0"/>
          <p:nvPr/>
        </p:nvPicPr>
        <p:blipFill rotWithShape="1">
          <a:blip r:embed="rId3">
            <a:alphaModFix/>
          </a:blip>
          <a:srcRect/>
          <a:stretch/>
        </p:blipFill>
        <p:spPr>
          <a:xfrm>
            <a:off x="522103" y="1243012"/>
            <a:ext cx="7334250" cy="26574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pic>
        <p:nvPicPr>
          <p:cNvPr id="308" name="Google Shape;308;g1dc0dac36e4_0_30"/>
          <p:cNvPicPr preferRelativeResize="0"/>
          <p:nvPr/>
        </p:nvPicPr>
        <p:blipFill rotWithShape="1">
          <a:blip r:embed="rId3" cstate="email">
            <a:alphaModFix amt="91000"/>
            <a:extLst>
              <a:ext uri="{28A0092B-C50C-407E-A947-70E740481C1C}">
                <a14:useLocalDpi xmlns:a14="http://schemas.microsoft.com/office/drawing/2010/main"/>
              </a:ext>
            </a:extLst>
          </a:blip>
          <a:srcRect/>
          <a:stretch/>
        </p:blipFill>
        <p:spPr>
          <a:xfrm>
            <a:off x="4917057" y="258792"/>
            <a:ext cx="4110793" cy="3993739"/>
          </a:xfrm>
          <a:prstGeom prst="flowChartConnector">
            <a:avLst/>
          </a:prstGeom>
          <a:noFill/>
          <a:ln>
            <a:noFill/>
          </a:ln>
        </p:spPr>
      </p:pic>
      <p:sp>
        <p:nvSpPr>
          <p:cNvPr id="309" name="Google Shape;309;g1dc0dac36e4_0_30"/>
          <p:cNvSpPr txBox="1">
            <a:spLocks noGrp="1"/>
          </p:cNvSpPr>
          <p:nvPr>
            <p:ph type="title"/>
          </p:nvPr>
        </p:nvSpPr>
        <p:spPr>
          <a:xfrm>
            <a:off x="628650" y="342395"/>
            <a:ext cx="4596493"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sz="2400" dirty="0"/>
              <a:t>Aanraakpunten voor klanten </a:t>
            </a:r>
            <a:endParaRPr sz="2400" dirty="0"/>
          </a:p>
        </p:txBody>
      </p:sp>
      <p:sp>
        <p:nvSpPr>
          <p:cNvPr id="310" name="Google Shape;310;g1dc0dac36e4_0_30"/>
          <p:cNvSpPr txBox="1">
            <a:spLocks noGrp="1"/>
          </p:cNvSpPr>
          <p:nvPr>
            <p:ph type="body" idx="1"/>
          </p:nvPr>
        </p:nvSpPr>
        <p:spPr>
          <a:xfrm>
            <a:off x="628649" y="741955"/>
            <a:ext cx="4474573" cy="2240756"/>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1500"/>
              <a:buNone/>
            </a:pPr>
            <a:endParaRPr sz="1500" dirty="0"/>
          </a:p>
          <a:p>
            <a:pPr marL="457200" lvl="0" indent="-323850" algn="l" rtl="0">
              <a:lnSpc>
                <a:spcPct val="100000"/>
              </a:lnSpc>
              <a:spcBef>
                <a:spcPts val="0"/>
              </a:spcBef>
              <a:spcAft>
                <a:spcPts val="0"/>
              </a:spcAft>
              <a:buClr>
                <a:srgbClr val="ED7D31"/>
              </a:buClr>
              <a:buSzPts val="2000"/>
              <a:buFont typeface="Arial"/>
              <a:buChar char="•"/>
            </a:pPr>
            <a:r>
              <a:rPr lang="fi" sz="1500" dirty="0"/>
              <a:t>Normaal gesproken heeft een bedrijf een aantal punten om zijn klanten te ontmoeten, en vice versa</a:t>
            </a:r>
            <a:endParaRPr sz="1500" dirty="0"/>
          </a:p>
          <a:p>
            <a:pPr marL="742950" lvl="0" indent="-158750" algn="l" rtl="0">
              <a:lnSpc>
                <a:spcPct val="100000"/>
              </a:lnSpc>
              <a:spcBef>
                <a:spcPts val="0"/>
              </a:spcBef>
              <a:spcAft>
                <a:spcPts val="0"/>
              </a:spcAft>
              <a:buClr>
                <a:srgbClr val="ED7D31"/>
              </a:buClr>
              <a:buSzPts val="2000"/>
              <a:buFont typeface="Arial"/>
              <a:buNone/>
            </a:pPr>
            <a:endParaRPr sz="1500" dirty="0"/>
          </a:p>
          <a:p>
            <a:pPr marL="457200" lvl="0" indent="-323850" algn="l" rtl="0">
              <a:lnSpc>
                <a:spcPct val="100000"/>
              </a:lnSpc>
              <a:spcBef>
                <a:spcPts val="0"/>
              </a:spcBef>
              <a:spcAft>
                <a:spcPts val="0"/>
              </a:spcAft>
              <a:buClr>
                <a:srgbClr val="ED7D31"/>
              </a:buClr>
              <a:buSzPts val="2000"/>
              <a:buFont typeface="Arial"/>
              <a:buChar char="•"/>
            </a:pPr>
            <a:r>
              <a:rPr lang="fi" sz="1500" dirty="0"/>
              <a:t>Het kan de website, de servicebalie of de winkel zijn.  </a:t>
            </a:r>
            <a:endParaRPr sz="1500" dirty="0"/>
          </a:p>
          <a:p>
            <a:pPr marL="742950" lvl="0" indent="-158750" algn="l" rtl="0">
              <a:lnSpc>
                <a:spcPct val="100000"/>
              </a:lnSpc>
              <a:spcBef>
                <a:spcPts val="0"/>
              </a:spcBef>
              <a:spcAft>
                <a:spcPts val="0"/>
              </a:spcAft>
              <a:buClr>
                <a:srgbClr val="ED7D31"/>
              </a:buClr>
              <a:buSzPts val="2000"/>
              <a:buFont typeface="Arial"/>
              <a:buNone/>
            </a:pPr>
            <a:endParaRPr sz="1500" dirty="0"/>
          </a:p>
          <a:p>
            <a:pPr marL="457200" lvl="0" indent="-323850" algn="l" rtl="0">
              <a:lnSpc>
                <a:spcPct val="100000"/>
              </a:lnSpc>
              <a:spcBef>
                <a:spcPts val="0"/>
              </a:spcBef>
              <a:spcAft>
                <a:spcPts val="0"/>
              </a:spcAft>
              <a:buClr>
                <a:srgbClr val="ED7D31"/>
              </a:buClr>
              <a:buSzPts val="2000"/>
              <a:buFont typeface="Arial"/>
              <a:buChar char="•"/>
            </a:pPr>
            <a:r>
              <a:rPr lang="fi" sz="1500" dirty="0"/>
              <a:t>Digitale touchpoints zijn de verschillende momenten waarop een klant via online kanalen in contact komt met een bedrijf.</a:t>
            </a:r>
            <a:endParaRPr sz="1500" dirty="0"/>
          </a:p>
          <a:p>
            <a:pPr marL="742950" lvl="0" indent="-158750" algn="l" rtl="0">
              <a:lnSpc>
                <a:spcPct val="100000"/>
              </a:lnSpc>
              <a:spcBef>
                <a:spcPts val="0"/>
              </a:spcBef>
              <a:spcAft>
                <a:spcPts val="0"/>
              </a:spcAft>
              <a:buClr>
                <a:srgbClr val="ED7D31"/>
              </a:buClr>
              <a:buSzPts val="2000"/>
              <a:buFont typeface="Arial"/>
              <a:buNone/>
            </a:pPr>
            <a:endParaRPr sz="1500" dirty="0"/>
          </a:p>
          <a:p>
            <a:pPr marL="457200" lvl="0" indent="-323850" algn="l" rtl="0">
              <a:lnSpc>
                <a:spcPct val="100000"/>
              </a:lnSpc>
              <a:spcBef>
                <a:spcPts val="0"/>
              </a:spcBef>
              <a:spcAft>
                <a:spcPts val="0"/>
              </a:spcAft>
              <a:buClr>
                <a:srgbClr val="ED7D31"/>
              </a:buClr>
              <a:buSzPts val="2000"/>
              <a:buFont typeface="Arial"/>
              <a:buChar char="•"/>
            </a:pPr>
            <a:r>
              <a:rPr lang="fi" sz="1500" dirty="0"/>
              <a:t>Het definiëren van deze contactmomenten is noodzakelijk voor de communicatie met de doelgroepen</a:t>
            </a:r>
            <a:endParaRPr sz="1500" dirty="0"/>
          </a:p>
        </p:txBody>
      </p:sp>
      <p:sp>
        <p:nvSpPr>
          <p:cNvPr id="311" name="Google Shape;311;g1dc0dac36e4_0_30"/>
          <p:cNvSpPr txBox="1"/>
          <p:nvPr/>
        </p:nvSpPr>
        <p:spPr>
          <a:xfrm>
            <a:off x="5225143" y="4136034"/>
            <a:ext cx="3081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Bron: </a:t>
            </a:r>
            <a:r>
              <a:rPr lang="fi" sz="1400" b="0" i="0" u="sng" strike="noStrike" cap="none">
                <a:solidFill>
                  <a:schemeClr val="hlink"/>
                </a:solidFill>
                <a:latin typeface="Arial"/>
                <a:ea typeface="Arial"/>
                <a:cs typeface="Arial"/>
                <a:sym typeface="Arial"/>
                <a:hlinkClick r:id="rId4"/>
              </a:rPr>
              <a:t>Wikimedia</a:t>
            </a:r>
            <a:r>
              <a:rPr lang="fi" sz="1400" b="0" i="0" u="none" strike="noStrike" cap="none">
                <a:solidFill>
                  <a:srgbClr val="000000"/>
                </a:solidFill>
                <a:latin typeface="Arial"/>
                <a:ea typeface="Arial"/>
                <a:cs typeface="Arial"/>
                <a:sym typeface="Arial"/>
              </a:rPr>
              <a:t>, Izzy Stangl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Google Shape;316;p12"/>
          <p:cNvSpPr txBox="1">
            <a:spLocks noGrp="1"/>
          </p:cNvSpPr>
          <p:nvPr>
            <p:ph type="title"/>
          </p:nvPr>
        </p:nvSpPr>
        <p:spPr>
          <a:xfrm>
            <a:off x="382200" y="2122950"/>
            <a:ext cx="8379600" cy="448800"/>
          </a:xfrm>
          <a:prstGeom prst="rect">
            <a:avLst/>
          </a:prstGeom>
          <a:noFill/>
          <a:ln>
            <a:noFill/>
          </a:ln>
        </p:spPr>
        <p:txBody>
          <a:bodyPr spcFirstLastPara="1" wrap="square" lIns="0" tIns="0" rIns="0" bIns="0" anchor="t" anchorCtr="0">
            <a:noAutofit/>
          </a:bodyPr>
          <a:lstStyle/>
          <a:p>
            <a:pPr marL="0" lvl="0" indent="0" algn="ctr" rtl="0">
              <a:lnSpc>
                <a:spcPct val="100000"/>
              </a:lnSpc>
              <a:spcBef>
                <a:spcPts val="0"/>
              </a:spcBef>
              <a:spcAft>
                <a:spcPts val="0"/>
              </a:spcAft>
              <a:buClr>
                <a:schemeClr val="dk1"/>
              </a:buClr>
              <a:buSzPts val="2700"/>
              <a:buFont typeface="PT Sans"/>
              <a:buNone/>
            </a:pPr>
            <a:r>
              <a:rPr lang="fi"/>
              <a:t>Klantreis </a:t>
            </a:r>
            <a:r>
              <a:rPr lang="fi" sz="3200"/>
              <a:t>en </a:t>
            </a:r>
            <a:r>
              <a:rPr lang="fi"/>
              <a:t>marketingtrechter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sp>
        <p:nvSpPr>
          <p:cNvPr id="321" name="Google Shape;321;p13"/>
          <p:cNvSpPr txBox="1">
            <a:spLocks noGrp="1"/>
          </p:cNvSpPr>
          <p:nvPr>
            <p:ph type="title"/>
          </p:nvPr>
        </p:nvSpPr>
        <p:spPr>
          <a:xfrm>
            <a:off x="526596" y="560918"/>
            <a:ext cx="5079817" cy="1833939"/>
          </a:xfrm>
          <a:prstGeom prst="rect">
            <a:avLst/>
          </a:prstGeom>
          <a:noFill/>
          <a:ln>
            <a:noFill/>
          </a:ln>
        </p:spPr>
        <p:txBody>
          <a:bodyPr spcFirstLastPara="1" wrap="square" lIns="91425" tIns="91425" rIns="91425" bIns="91425" anchor="b" anchorCtr="0">
            <a:normAutofit/>
          </a:bodyPr>
          <a:lstStyle/>
          <a:p>
            <a:pPr marL="0" lvl="0" indent="0" algn="l" rtl="0">
              <a:lnSpc>
                <a:spcPct val="90000"/>
              </a:lnSpc>
              <a:spcBef>
                <a:spcPts val="0"/>
              </a:spcBef>
              <a:spcAft>
                <a:spcPts val="0"/>
              </a:spcAft>
              <a:buClr>
                <a:srgbClr val="161249"/>
              </a:buClr>
              <a:buSzPts val="4200"/>
              <a:buFont typeface="Arial"/>
              <a:buNone/>
            </a:pPr>
            <a:r>
              <a:rPr lang="fi" sz="2800" dirty="0"/>
              <a:t>Elk bedrijf </a:t>
            </a:r>
            <a:br>
              <a:rPr lang="fi" sz="2800" dirty="0"/>
            </a:br>
            <a:r>
              <a:rPr lang="fi" sz="2800" dirty="0"/>
              <a:t>in een andere </a:t>
            </a:r>
            <a:br>
              <a:rPr lang="fi" sz="2800" dirty="0"/>
            </a:br>
            <a:r>
              <a:rPr lang="fi" sz="2800" b="1" dirty="0"/>
              <a:t>strategische positie</a:t>
            </a:r>
            <a:endParaRPr sz="2800" b="1" dirty="0"/>
          </a:p>
        </p:txBody>
      </p:sp>
      <p:sp>
        <p:nvSpPr>
          <p:cNvPr id="322" name="Google Shape;322;p13"/>
          <p:cNvSpPr txBox="1">
            <a:spLocks noGrp="1"/>
          </p:cNvSpPr>
          <p:nvPr>
            <p:ph type="body" idx="1"/>
          </p:nvPr>
        </p:nvSpPr>
        <p:spPr>
          <a:xfrm>
            <a:off x="421369" y="2571750"/>
            <a:ext cx="4067175" cy="2240756"/>
          </a:xfrm>
          <a:prstGeom prst="rect">
            <a:avLst/>
          </a:prstGeom>
          <a:noFill/>
          <a:ln>
            <a:noFill/>
          </a:ln>
        </p:spPr>
        <p:txBody>
          <a:bodyPr spcFirstLastPara="1" wrap="square" lIns="91425" tIns="91425" rIns="91425" bIns="91425" anchor="t" anchorCtr="0">
            <a:normAutofit/>
          </a:bodyPr>
          <a:lstStyle/>
          <a:p>
            <a:pPr marL="457200" marR="0" lvl="0" indent="-342900" algn="l" rtl="0">
              <a:lnSpc>
                <a:spcPct val="105000"/>
              </a:lnSpc>
              <a:spcBef>
                <a:spcPts val="0"/>
              </a:spcBef>
              <a:spcAft>
                <a:spcPts val="0"/>
              </a:spcAft>
              <a:buClr>
                <a:srgbClr val="ED7D31"/>
              </a:buClr>
              <a:buSzPts val="2400"/>
              <a:buFont typeface="Arial"/>
              <a:buChar char="•"/>
            </a:pPr>
            <a:r>
              <a:rPr lang="fi" sz="1600" b="0" i="0" u="none" strike="noStrike" cap="none">
                <a:latin typeface="Arial"/>
                <a:ea typeface="Arial"/>
                <a:cs typeface="Arial"/>
                <a:sym typeface="Arial"/>
              </a:rPr>
              <a:t>Marketingactiviteiten moeten worden aangepast aan de strategische positie </a:t>
            </a:r>
            <a:r>
              <a:rPr lang="fi" sz="1600"/>
              <a:t>van uw bedrijf </a:t>
            </a:r>
            <a:endParaRPr sz="1600"/>
          </a:p>
          <a:p>
            <a:pPr marL="457200" lvl="0" indent="-342900" algn="ctr" rtl="0">
              <a:lnSpc>
                <a:spcPct val="100000"/>
              </a:lnSpc>
              <a:spcBef>
                <a:spcPts val="600"/>
              </a:spcBef>
              <a:spcAft>
                <a:spcPts val="0"/>
              </a:spcAft>
              <a:buClr>
                <a:srgbClr val="161249"/>
              </a:buClr>
              <a:buSzPts val="2100"/>
              <a:buNone/>
            </a:pPr>
            <a:endParaRPr/>
          </a:p>
        </p:txBody>
      </p:sp>
      <p:sp>
        <p:nvSpPr>
          <p:cNvPr id="323" name="Google Shape;323;p13"/>
          <p:cNvSpPr txBox="1"/>
          <p:nvPr/>
        </p:nvSpPr>
        <p:spPr>
          <a:xfrm>
            <a:off x="4488544" y="234347"/>
            <a:ext cx="4655456" cy="4399626"/>
          </a:xfrm>
          <a:prstGeom prst="rect">
            <a:avLst/>
          </a:prstGeom>
          <a:noFill/>
          <a:ln>
            <a:noFill/>
          </a:ln>
        </p:spPr>
        <p:txBody>
          <a:bodyPr spcFirstLastPara="1" wrap="square" lIns="91425" tIns="45700" rIns="91425" bIns="45700" anchor="t" anchorCtr="0">
            <a:spAutoFit/>
          </a:bodyPr>
          <a:lstStyle/>
          <a:p>
            <a:pPr marL="457200" marR="0" lvl="0" indent="-333632" algn="l" rtl="0">
              <a:lnSpc>
                <a:spcPct val="105000"/>
              </a:lnSpc>
              <a:spcBef>
                <a:spcPts val="0"/>
              </a:spcBef>
              <a:spcAft>
                <a:spcPts val="0"/>
              </a:spcAft>
              <a:buClr>
                <a:srgbClr val="ED7D31"/>
              </a:buClr>
              <a:buSzPts val="2400"/>
              <a:buFont typeface="Arial"/>
              <a:buChar char="•"/>
            </a:pPr>
            <a:r>
              <a:rPr lang="fi" b="0" i="0" u="none" strike="noStrike" cap="none" dirty="0">
                <a:solidFill>
                  <a:srgbClr val="161249"/>
                </a:solidFill>
                <a:latin typeface="Arial"/>
                <a:ea typeface="Arial"/>
                <a:cs typeface="Arial"/>
                <a:sym typeface="Arial"/>
              </a:rPr>
              <a:t>Bedrijven bevinden zich in verschillende posities in hun markt (bijv. nieuwkomers, uitdagers, gevestigde of afnemende merken) </a:t>
            </a:r>
            <a:endParaRPr b="0" i="0" u="none" strike="noStrike" cap="none" dirty="0">
              <a:solidFill>
                <a:srgbClr val="000000"/>
              </a:solidFill>
              <a:latin typeface="Arial"/>
              <a:ea typeface="Arial"/>
              <a:cs typeface="Arial"/>
              <a:sym typeface="Arial"/>
            </a:endParaRPr>
          </a:p>
          <a:p>
            <a:pPr marL="742950" marR="0" lvl="0" indent="-133350" algn="l" rtl="0">
              <a:lnSpc>
                <a:spcPct val="105000"/>
              </a:lnSpc>
              <a:spcBef>
                <a:spcPts val="600"/>
              </a:spcBef>
              <a:spcAft>
                <a:spcPts val="0"/>
              </a:spcAft>
              <a:buClr>
                <a:srgbClr val="ED7D31"/>
              </a:buClr>
              <a:buSzPts val="2400"/>
              <a:buFont typeface="Arial"/>
              <a:buNone/>
            </a:pPr>
            <a:endParaRPr b="0" i="0" u="none" strike="noStrike" cap="none" dirty="0">
              <a:solidFill>
                <a:srgbClr val="161249"/>
              </a:solidFill>
              <a:latin typeface="Arial"/>
              <a:ea typeface="Arial"/>
              <a:cs typeface="Arial"/>
              <a:sym typeface="Arial"/>
            </a:endParaRPr>
          </a:p>
          <a:p>
            <a:pPr marL="457200" marR="0" lvl="0" indent="-333632" algn="l" rtl="0">
              <a:lnSpc>
                <a:spcPct val="105000"/>
              </a:lnSpc>
              <a:spcBef>
                <a:spcPts val="0"/>
              </a:spcBef>
              <a:spcAft>
                <a:spcPts val="0"/>
              </a:spcAft>
              <a:buClr>
                <a:srgbClr val="ED7D31"/>
              </a:buClr>
              <a:buSzPts val="2400"/>
              <a:buFont typeface="Arial"/>
              <a:buChar char="•"/>
            </a:pPr>
            <a:r>
              <a:rPr lang="fi" b="0" i="0" u="none" strike="noStrike" cap="none" dirty="0">
                <a:solidFill>
                  <a:srgbClr val="161249"/>
                </a:solidFill>
                <a:latin typeface="Arial"/>
                <a:ea typeface="Arial"/>
                <a:cs typeface="Arial"/>
                <a:sym typeface="Arial"/>
              </a:rPr>
              <a:t>Naast doelgroepen bestaat de markt ook uit concurrenten - ook deze moeten worden meegenomen in de strategie. </a:t>
            </a:r>
            <a:endParaRPr b="0" i="0" u="none" strike="noStrike" cap="none" dirty="0">
              <a:solidFill>
                <a:srgbClr val="000000"/>
              </a:solidFill>
              <a:latin typeface="Arial"/>
              <a:ea typeface="Arial"/>
              <a:cs typeface="Arial"/>
              <a:sym typeface="Arial"/>
            </a:endParaRPr>
          </a:p>
          <a:p>
            <a:pPr marL="742950" marR="0" lvl="0" indent="-133350" algn="l" rtl="0">
              <a:lnSpc>
                <a:spcPct val="105000"/>
              </a:lnSpc>
              <a:spcBef>
                <a:spcPts val="600"/>
              </a:spcBef>
              <a:spcAft>
                <a:spcPts val="0"/>
              </a:spcAft>
              <a:buClr>
                <a:srgbClr val="ED7D31"/>
              </a:buClr>
              <a:buSzPts val="2400"/>
              <a:buFont typeface="Arial"/>
              <a:buNone/>
            </a:pPr>
            <a:endParaRPr b="0" i="0" u="none" strike="noStrike" cap="none" dirty="0">
              <a:solidFill>
                <a:srgbClr val="161249"/>
              </a:solidFill>
              <a:latin typeface="Arial"/>
              <a:ea typeface="Arial"/>
              <a:cs typeface="Arial"/>
              <a:sym typeface="Arial"/>
            </a:endParaRPr>
          </a:p>
          <a:p>
            <a:pPr marL="457200" marR="0" lvl="0" indent="-333632" algn="l" rtl="0">
              <a:lnSpc>
                <a:spcPct val="105000"/>
              </a:lnSpc>
              <a:spcBef>
                <a:spcPts val="600"/>
              </a:spcBef>
              <a:spcAft>
                <a:spcPts val="0"/>
              </a:spcAft>
              <a:buClr>
                <a:srgbClr val="ED7D31"/>
              </a:buClr>
              <a:buSzPts val="2400"/>
              <a:buFont typeface="Arial"/>
              <a:buChar char="•"/>
            </a:pPr>
            <a:r>
              <a:rPr lang="fi" b="0" i="0" u="none" strike="noStrike" cap="none" dirty="0">
                <a:solidFill>
                  <a:srgbClr val="161249"/>
                </a:solidFill>
                <a:latin typeface="Arial"/>
                <a:ea typeface="Arial"/>
                <a:cs typeface="Arial"/>
                <a:sym typeface="Arial"/>
              </a:rPr>
              <a:t>Implicaties: </a:t>
            </a:r>
            <a:endParaRPr b="0" i="0" u="none" strike="noStrike" cap="none" dirty="0">
              <a:solidFill>
                <a:srgbClr val="000000"/>
              </a:solidFill>
              <a:latin typeface="Arial"/>
              <a:ea typeface="Arial"/>
              <a:cs typeface="Arial"/>
              <a:sym typeface="Arial"/>
            </a:endParaRPr>
          </a:p>
          <a:p>
            <a:pPr marL="914400" marR="0" lvl="1" indent="-310291" algn="l" rtl="0">
              <a:lnSpc>
                <a:spcPct val="105000"/>
              </a:lnSpc>
              <a:spcBef>
                <a:spcPts val="600"/>
              </a:spcBef>
              <a:spcAft>
                <a:spcPts val="0"/>
              </a:spcAft>
              <a:buClr>
                <a:srgbClr val="ED7D31"/>
              </a:buClr>
              <a:buSzPts val="2100"/>
              <a:buFont typeface="Arial"/>
              <a:buChar char="•"/>
            </a:pPr>
            <a:r>
              <a:rPr lang="fi" b="0" i="0" u="none" strike="noStrike" cap="none" dirty="0">
                <a:solidFill>
                  <a:srgbClr val="161249"/>
                </a:solidFill>
                <a:latin typeface="Arial"/>
                <a:ea typeface="Arial"/>
                <a:cs typeface="Arial"/>
                <a:sym typeface="Arial"/>
              </a:rPr>
              <a:t>Voor alle organisaties is het essentieel om hun strategische posities te identificeren </a:t>
            </a:r>
            <a:endParaRPr b="0" i="0" u="none" strike="noStrike" cap="none" dirty="0">
              <a:solidFill>
                <a:srgbClr val="000000"/>
              </a:solidFill>
              <a:latin typeface="Arial"/>
              <a:ea typeface="Arial"/>
              <a:cs typeface="Arial"/>
              <a:sym typeface="Arial"/>
            </a:endParaRPr>
          </a:p>
          <a:p>
            <a:pPr marL="914400" marR="0" lvl="1" indent="-310291" algn="l" rtl="0">
              <a:lnSpc>
                <a:spcPct val="105000"/>
              </a:lnSpc>
              <a:spcBef>
                <a:spcPts val="600"/>
              </a:spcBef>
              <a:spcAft>
                <a:spcPts val="0"/>
              </a:spcAft>
              <a:buClr>
                <a:srgbClr val="ED7D31"/>
              </a:buClr>
              <a:buSzPts val="2100"/>
              <a:buFont typeface="Arial"/>
              <a:buChar char="•"/>
            </a:pPr>
            <a:r>
              <a:rPr lang="fi" b="0" i="0" u="none" strike="noStrike" cap="none" dirty="0">
                <a:solidFill>
                  <a:srgbClr val="161249"/>
                </a:solidFill>
                <a:latin typeface="Arial"/>
                <a:ea typeface="Arial"/>
                <a:cs typeface="Arial"/>
                <a:sym typeface="Arial"/>
              </a:rPr>
              <a:t>Nieuwkomers hebben het veel moeilijker om bekendheid te creëren, vertrouwen te wekken en nieuwe klanten te bereiken</a:t>
            </a:r>
            <a:endParaRPr b="0" i="0" u="none" strike="noStrike" cap="none" dirty="0">
              <a:solidFill>
                <a:srgbClr val="000000"/>
              </a:solidFill>
              <a:latin typeface="Arial"/>
              <a:ea typeface="Arial"/>
              <a:cs typeface="Arial"/>
              <a:sym typeface="Arial"/>
            </a:endParaRPr>
          </a:p>
          <a:p>
            <a:pPr marL="914400" marR="0" lvl="1" indent="-310291" algn="l" rtl="0">
              <a:lnSpc>
                <a:spcPct val="105000"/>
              </a:lnSpc>
              <a:spcBef>
                <a:spcPts val="600"/>
              </a:spcBef>
              <a:spcAft>
                <a:spcPts val="0"/>
              </a:spcAft>
              <a:buClr>
                <a:srgbClr val="ED7D31"/>
              </a:buClr>
              <a:buSzPts val="2100"/>
              <a:buFont typeface="Arial"/>
              <a:buChar char="•"/>
            </a:pPr>
            <a:r>
              <a:rPr lang="fi" b="0" i="0" u="none" strike="noStrike" cap="none" dirty="0">
                <a:solidFill>
                  <a:srgbClr val="161249"/>
                </a:solidFill>
                <a:latin typeface="Arial"/>
                <a:ea typeface="Arial"/>
                <a:cs typeface="Arial"/>
                <a:sym typeface="Arial"/>
              </a:rPr>
              <a:t>Gevestigde organisaties kunnen meer moeite doen om hun klanten en merk te versterken</a:t>
            </a:r>
            <a:endParaRPr b="0" i="0" u="none" strike="noStrike" cap="none" dirty="0">
              <a:solidFill>
                <a:srgbClr val="000000"/>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8" name="Google Shape;328;p14"/>
          <p:cNvSpPr txBox="1">
            <a:spLocks noGrp="1"/>
          </p:cNvSpPr>
          <p:nvPr>
            <p:ph type="title"/>
          </p:nvPr>
        </p:nvSpPr>
        <p:spPr>
          <a:xfrm>
            <a:off x="230313" y="1195970"/>
            <a:ext cx="4067175" cy="994172"/>
          </a:xfrm>
          <a:prstGeom prst="rect">
            <a:avLst/>
          </a:prstGeom>
          <a:noFill/>
          <a:ln>
            <a:noFill/>
          </a:ln>
        </p:spPr>
        <p:txBody>
          <a:bodyPr spcFirstLastPara="1" wrap="square" lIns="91425" tIns="91425" rIns="91425" bIns="91425" anchor="t" anchorCtr="0">
            <a:noAutofit/>
          </a:bodyPr>
          <a:lstStyle/>
          <a:p>
            <a:pPr marL="0" lvl="0" indent="0" algn="ctr" rtl="0">
              <a:lnSpc>
                <a:spcPct val="90000"/>
              </a:lnSpc>
              <a:spcBef>
                <a:spcPts val="0"/>
              </a:spcBef>
              <a:spcAft>
                <a:spcPts val="0"/>
              </a:spcAft>
              <a:buClr>
                <a:srgbClr val="161249"/>
              </a:buClr>
              <a:buSzPts val="4200"/>
              <a:buFont typeface="Arial"/>
              <a:buNone/>
            </a:pPr>
            <a:r>
              <a:rPr lang="fi" sz="3200"/>
              <a:t>Doelgroep en hun </a:t>
            </a:r>
            <a:br>
              <a:rPr lang="fi" sz="3200"/>
            </a:br>
            <a:r>
              <a:rPr lang="fi" sz="3200"/>
              <a:t>koopprocessen</a:t>
            </a:r>
            <a:endParaRPr/>
          </a:p>
        </p:txBody>
      </p:sp>
      <p:sp>
        <p:nvSpPr>
          <p:cNvPr id="329" name="Google Shape;329;p14"/>
          <p:cNvSpPr txBox="1">
            <a:spLocks noGrp="1"/>
          </p:cNvSpPr>
          <p:nvPr>
            <p:ph type="body" idx="1"/>
          </p:nvPr>
        </p:nvSpPr>
        <p:spPr>
          <a:xfrm>
            <a:off x="4846512" y="199829"/>
            <a:ext cx="4067175" cy="4743841"/>
          </a:xfrm>
          <a:prstGeom prst="rect">
            <a:avLst/>
          </a:prstGeom>
          <a:noFill/>
          <a:ln>
            <a:noFill/>
          </a:ln>
        </p:spPr>
        <p:txBody>
          <a:bodyPr spcFirstLastPara="1" wrap="square" lIns="91425" tIns="91425" rIns="91425" bIns="91425" anchor="t" anchorCtr="0">
            <a:normAutofit fontScale="92500" lnSpcReduction="20000"/>
          </a:bodyPr>
          <a:lstStyle/>
          <a:p>
            <a:pPr marL="457200" lvl="0" indent="-314960" algn="l" rtl="0">
              <a:lnSpc>
                <a:spcPct val="90000"/>
              </a:lnSpc>
              <a:spcBef>
                <a:spcPts val="0"/>
              </a:spcBef>
              <a:spcAft>
                <a:spcPts val="0"/>
              </a:spcAft>
              <a:buClr>
                <a:srgbClr val="ED7D31"/>
              </a:buClr>
              <a:buSzPct val="150000"/>
              <a:buFont typeface="Arial"/>
              <a:buChar char="•"/>
            </a:pPr>
            <a:r>
              <a:rPr lang="fi" sz="1600" dirty="0"/>
              <a:t>Alleen bepaalde consumptiegoederen worden onmiddellijk gekocht </a:t>
            </a:r>
            <a:endParaRPr dirty="0"/>
          </a:p>
          <a:p>
            <a:pPr marL="514350" lvl="0" indent="-144780" algn="l" rtl="0">
              <a:lnSpc>
                <a:spcPct val="90000"/>
              </a:lnSpc>
              <a:spcBef>
                <a:spcPts val="600"/>
              </a:spcBef>
              <a:spcAft>
                <a:spcPts val="0"/>
              </a:spcAft>
              <a:buClr>
                <a:srgbClr val="ED7D31"/>
              </a:buClr>
              <a:buSzPct val="150000"/>
              <a:buFont typeface="Arial"/>
              <a:buNone/>
            </a:pPr>
            <a:endParaRPr sz="1600" dirty="0"/>
          </a:p>
          <a:p>
            <a:pPr marL="457200" lvl="0" indent="-314960" algn="l" rtl="0">
              <a:lnSpc>
                <a:spcPct val="90000"/>
              </a:lnSpc>
              <a:spcBef>
                <a:spcPts val="600"/>
              </a:spcBef>
              <a:spcAft>
                <a:spcPts val="0"/>
              </a:spcAft>
              <a:buClr>
                <a:srgbClr val="ED7D31"/>
              </a:buClr>
              <a:buSzPct val="150000"/>
              <a:buFont typeface="Arial"/>
              <a:buChar char="•"/>
            </a:pPr>
            <a:r>
              <a:rPr lang="fi" sz="1600" dirty="0"/>
              <a:t>Bij de handel in speciale goederen en B2B is er bij de meeste aankopen sprake van een 'aankoopproces'.</a:t>
            </a:r>
            <a:endParaRPr dirty="0"/>
          </a:p>
          <a:p>
            <a:pPr marL="742950" lvl="0" indent="-144780" algn="l" rtl="0">
              <a:lnSpc>
                <a:spcPct val="90000"/>
              </a:lnSpc>
              <a:spcBef>
                <a:spcPts val="600"/>
              </a:spcBef>
              <a:spcAft>
                <a:spcPts val="0"/>
              </a:spcAft>
              <a:buClr>
                <a:srgbClr val="ED7D31"/>
              </a:buClr>
              <a:buSzPct val="150000"/>
              <a:buFont typeface="Arial"/>
              <a:buNone/>
            </a:pPr>
            <a:endParaRPr sz="1600" dirty="0"/>
          </a:p>
          <a:p>
            <a:pPr marL="457200" lvl="0" indent="-314960" algn="l" rtl="0">
              <a:lnSpc>
                <a:spcPct val="90000"/>
              </a:lnSpc>
              <a:spcBef>
                <a:spcPts val="600"/>
              </a:spcBef>
              <a:spcAft>
                <a:spcPts val="0"/>
              </a:spcAft>
              <a:buClr>
                <a:srgbClr val="ED7D31"/>
              </a:buClr>
              <a:buSzPct val="150000"/>
              <a:buFont typeface="Arial"/>
              <a:buChar char="•"/>
            </a:pPr>
            <a:r>
              <a:rPr lang="fi" sz="1600" dirty="0"/>
              <a:t>Dit proces omvat evaluatie en vergelijking</a:t>
            </a:r>
            <a:endParaRPr dirty="0"/>
          </a:p>
          <a:p>
            <a:pPr marL="514350" lvl="0" indent="-144780" algn="l" rtl="0">
              <a:lnSpc>
                <a:spcPct val="90000"/>
              </a:lnSpc>
              <a:spcBef>
                <a:spcPts val="600"/>
              </a:spcBef>
              <a:spcAft>
                <a:spcPts val="0"/>
              </a:spcAft>
              <a:buClr>
                <a:srgbClr val="ED7D31"/>
              </a:buClr>
              <a:buSzPct val="150000"/>
              <a:buFont typeface="Arial"/>
              <a:buNone/>
            </a:pPr>
            <a:endParaRPr sz="1600" dirty="0"/>
          </a:p>
          <a:p>
            <a:pPr marL="457200" lvl="0" indent="-314960" algn="l" rtl="0">
              <a:lnSpc>
                <a:spcPct val="90000"/>
              </a:lnSpc>
              <a:spcBef>
                <a:spcPts val="600"/>
              </a:spcBef>
              <a:spcAft>
                <a:spcPts val="0"/>
              </a:spcAft>
              <a:buClr>
                <a:srgbClr val="ED7D31"/>
              </a:buClr>
              <a:buSzPct val="150000"/>
              <a:buFont typeface="Arial"/>
              <a:buChar char="•"/>
            </a:pPr>
            <a:r>
              <a:rPr lang="fi" sz="1600" dirty="0"/>
              <a:t>Het kan minuten, dagen of maanden duren </a:t>
            </a:r>
            <a:endParaRPr dirty="0"/>
          </a:p>
          <a:p>
            <a:pPr marL="285750" lvl="0" indent="-144780" algn="l" rtl="0">
              <a:lnSpc>
                <a:spcPct val="90000"/>
              </a:lnSpc>
              <a:spcBef>
                <a:spcPts val="600"/>
              </a:spcBef>
              <a:spcAft>
                <a:spcPts val="0"/>
              </a:spcAft>
              <a:buClr>
                <a:srgbClr val="ED7D31"/>
              </a:buClr>
              <a:buSzPct val="150000"/>
              <a:buFont typeface="Arial"/>
              <a:buNone/>
            </a:pPr>
            <a:endParaRPr sz="1600" dirty="0"/>
          </a:p>
          <a:p>
            <a:pPr marL="457200" lvl="0" indent="-314960" algn="l" rtl="0">
              <a:lnSpc>
                <a:spcPct val="90000"/>
              </a:lnSpc>
              <a:spcBef>
                <a:spcPts val="600"/>
              </a:spcBef>
              <a:spcAft>
                <a:spcPts val="0"/>
              </a:spcAft>
              <a:buClr>
                <a:srgbClr val="ED7D31"/>
              </a:buClr>
              <a:buSzPct val="150000"/>
              <a:buFont typeface="Arial"/>
              <a:buChar char="•"/>
            </a:pPr>
            <a:r>
              <a:rPr lang="fi" sz="1600" dirty="0"/>
              <a:t>Bij dit proces zijn verschillende digitale contactpunten met klanten betrokken (advertenties, sociale media, blogs, websites, enz.).</a:t>
            </a:r>
            <a:endParaRPr dirty="0"/>
          </a:p>
          <a:p>
            <a:pPr marL="514350" lvl="0" indent="-144780" algn="l" rtl="0">
              <a:lnSpc>
                <a:spcPct val="90000"/>
              </a:lnSpc>
              <a:spcBef>
                <a:spcPts val="600"/>
              </a:spcBef>
              <a:spcAft>
                <a:spcPts val="0"/>
              </a:spcAft>
              <a:buClr>
                <a:srgbClr val="ED7D31"/>
              </a:buClr>
              <a:buSzPct val="150000"/>
              <a:buFont typeface="Arial"/>
              <a:buNone/>
            </a:pPr>
            <a:endParaRPr sz="1600" dirty="0"/>
          </a:p>
          <a:p>
            <a:pPr marL="457200" lvl="0" indent="-314960" algn="l" rtl="0">
              <a:lnSpc>
                <a:spcPct val="90000"/>
              </a:lnSpc>
              <a:spcBef>
                <a:spcPts val="600"/>
              </a:spcBef>
              <a:spcAft>
                <a:spcPts val="0"/>
              </a:spcAft>
              <a:buClr>
                <a:srgbClr val="ED7D31"/>
              </a:buClr>
              <a:buSzPct val="150000"/>
              <a:buFont typeface="Arial"/>
              <a:buChar char="•"/>
            </a:pPr>
            <a:r>
              <a:rPr lang="fi" sz="1600" dirty="0"/>
              <a:t>Door met deze dingen rekening te houden, kan een bedrijf succesvolle marketing bedrijven</a:t>
            </a:r>
            <a:endParaRPr dirty="0"/>
          </a:p>
          <a:p>
            <a:pPr marL="514350" lvl="0" indent="-168275" algn="l" rtl="0">
              <a:lnSpc>
                <a:spcPct val="90000"/>
              </a:lnSpc>
              <a:spcBef>
                <a:spcPts val="600"/>
              </a:spcBef>
              <a:spcAft>
                <a:spcPts val="600"/>
              </a:spcAft>
              <a:buClr>
                <a:schemeClr val="accent5"/>
              </a:buClr>
              <a:buSzPct val="125000"/>
              <a:buFont typeface="Arial"/>
              <a:buNone/>
            </a:pPr>
            <a:endParaRPr sz="16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33"/>
        <p:cNvGrpSpPr/>
        <p:nvPr/>
      </p:nvGrpSpPr>
      <p:grpSpPr>
        <a:xfrm>
          <a:off x="0" y="0"/>
          <a:ext cx="0" cy="0"/>
          <a:chOff x="0" y="0"/>
          <a:chExt cx="0" cy="0"/>
        </a:xfrm>
      </p:grpSpPr>
      <p:sp>
        <p:nvSpPr>
          <p:cNvPr id="334" name="Google Shape;334;g1dc0dac36e4_0_0"/>
          <p:cNvSpPr txBox="1">
            <a:spLocks noGrp="1"/>
          </p:cNvSpPr>
          <p:nvPr>
            <p:ph type="title"/>
          </p:nvPr>
        </p:nvSpPr>
        <p:spPr>
          <a:xfrm>
            <a:off x="628650" y="273844"/>
            <a:ext cx="7886700" cy="994172"/>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ts val="3111"/>
              <a:buFont typeface="Arial"/>
              <a:buNone/>
            </a:pPr>
            <a:r>
              <a:rPr lang="fi" sz="2800" dirty="0"/>
              <a:t>Modellen om het koopproces te </a:t>
            </a:r>
            <a:br>
              <a:rPr lang="fi" sz="2800" dirty="0"/>
            </a:br>
            <a:r>
              <a:rPr lang="fi" sz="2800" dirty="0"/>
              <a:t>beschrijven</a:t>
            </a:r>
            <a:endParaRPr sz="2800" dirty="0"/>
          </a:p>
        </p:txBody>
      </p:sp>
      <p:sp>
        <p:nvSpPr>
          <p:cNvPr id="335" name="Google Shape;335;g1dc0dac36e4_0_0"/>
          <p:cNvSpPr txBox="1">
            <a:spLocks noGrp="1"/>
          </p:cNvSpPr>
          <p:nvPr>
            <p:ph type="body" idx="1"/>
          </p:nvPr>
        </p:nvSpPr>
        <p:spPr>
          <a:xfrm>
            <a:off x="628650" y="1268016"/>
            <a:ext cx="7886700" cy="3551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rgbClr val="161249"/>
              </a:buClr>
              <a:buSzPts val="1800"/>
              <a:buNone/>
            </a:pPr>
            <a:r>
              <a:rPr lang="fi" sz="1500" dirty="0"/>
              <a:t>In de afgelopen decennia zijn er veel modellen gemaakt om het koopproces te beschrijven.</a:t>
            </a:r>
            <a:endParaRPr sz="1500" dirty="0"/>
          </a:p>
          <a:p>
            <a:pPr marL="0" lvl="0" indent="0" algn="l" rtl="0">
              <a:lnSpc>
                <a:spcPct val="115000"/>
              </a:lnSpc>
              <a:spcBef>
                <a:spcPts val="0"/>
              </a:spcBef>
              <a:spcAft>
                <a:spcPts val="0"/>
              </a:spcAft>
              <a:buClr>
                <a:srgbClr val="161249"/>
              </a:buClr>
              <a:buSzPts val="1800"/>
              <a:buNone/>
            </a:pPr>
            <a:endParaRPr sz="1500" dirty="0"/>
          </a:p>
          <a:p>
            <a:pPr marL="0" lvl="0" indent="0" algn="l" rtl="0">
              <a:lnSpc>
                <a:spcPct val="115000"/>
              </a:lnSpc>
              <a:spcBef>
                <a:spcPts val="0"/>
              </a:spcBef>
              <a:spcAft>
                <a:spcPts val="0"/>
              </a:spcAft>
              <a:buClr>
                <a:srgbClr val="161249"/>
              </a:buClr>
              <a:buSzPts val="1800"/>
              <a:buNone/>
            </a:pPr>
            <a:r>
              <a:rPr lang="fi" sz="1500" dirty="0"/>
              <a:t>De meest gebruikte alternatieven zijn de </a:t>
            </a:r>
            <a:r>
              <a:rPr lang="fi" sz="1500" b="1" dirty="0"/>
              <a:t>Marketing Funnel (ook bekend als AIDA)</a:t>
            </a:r>
            <a:r>
              <a:rPr lang="fi" sz="1500" dirty="0"/>
              <a:t>, de </a:t>
            </a:r>
            <a:r>
              <a:rPr lang="fi" sz="1500" b="1" dirty="0"/>
              <a:t>Customer journey </a:t>
            </a:r>
            <a:r>
              <a:rPr lang="fi" sz="1500" dirty="0"/>
              <a:t>en de </a:t>
            </a:r>
            <a:r>
              <a:rPr lang="fi" sz="1500" b="1" dirty="0"/>
              <a:t>RACE </a:t>
            </a:r>
            <a:r>
              <a:rPr lang="fi" sz="1500" dirty="0"/>
              <a:t>modellen</a:t>
            </a:r>
            <a:r>
              <a:rPr lang="fi" sz="1500" b="1" dirty="0"/>
              <a:t>.</a:t>
            </a:r>
            <a:r>
              <a:rPr lang="fi" sz="1500" dirty="0"/>
              <a:t>  </a:t>
            </a:r>
            <a:endParaRPr sz="1500" dirty="0"/>
          </a:p>
          <a:p>
            <a:pPr marL="0" lvl="0" indent="0" algn="l" rtl="0">
              <a:lnSpc>
                <a:spcPct val="115000"/>
              </a:lnSpc>
              <a:spcBef>
                <a:spcPts val="0"/>
              </a:spcBef>
              <a:spcAft>
                <a:spcPts val="0"/>
              </a:spcAft>
              <a:buClr>
                <a:srgbClr val="161249"/>
              </a:buClr>
              <a:buSzPts val="1800"/>
              <a:buNone/>
            </a:pPr>
            <a:endParaRPr sz="1500" dirty="0"/>
          </a:p>
          <a:p>
            <a:pPr marL="0" lvl="0" indent="0" algn="l" rtl="0">
              <a:lnSpc>
                <a:spcPct val="115000"/>
              </a:lnSpc>
              <a:spcBef>
                <a:spcPts val="0"/>
              </a:spcBef>
              <a:spcAft>
                <a:spcPts val="0"/>
              </a:spcAft>
              <a:buClr>
                <a:srgbClr val="161249"/>
              </a:buClr>
              <a:buSzPts val="1800"/>
              <a:buNone/>
            </a:pPr>
            <a:r>
              <a:rPr lang="fi" sz="1500" dirty="0"/>
              <a:t>Deze modellen zijn nuttig bij het plannen van marketing- en reclametactieken en -activiteiten, omdat ze thema's aandragen voor boodschappen en kanalen om de klant te ontmoeten. Ze passen ook goed bij digitale marketingprocessen.</a:t>
            </a:r>
            <a:endParaRPr sz="1500" dirty="0"/>
          </a:p>
          <a:p>
            <a:pPr marL="0" lvl="0" indent="0" algn="l" rtl="0">
              <a:lnSpc>
                <a:spcPct val="115000"/>
              </a:lnSpc>
              <a:spcBef>
                <a:spcPts val="0"/>
              </a:spcBef>
              <a:spcAft>
                <a:spcPts val="0"/>
              </a:spcAft>
              <a:buClr>
                <a:srgbClr val="161249"/>
              </a:buClr>
              <a:buSzPts val="1800"/>
              <a:buNone/>
            </a:pPr>
            <a:endParaRPr sz="1500" dirty="0"/>
          </a:p>
          <a:p>
            <a:pPr marL="0" lvl="0" indent="0" algn="l" rtl="0">
              <a:lnSpc>
                <a:spcPct val="115000"/>
              </a:lnSpc>
              <a:spcBef>
                <a:spcPts val="0"/>
              </a:spcBef>
              <a:spcAft>
                <a:spcPts val="0"/>
              </a:spcAft>
              <a:buClr>
                <a:srgbClr val="161249"/>
              </a:buClr>
              <a:buSzPts val="1800"/>
              <a:buNone/>
            </a:pPr>
            <a:r>
              <a:rPr lang="fi" sz="1500" dirty="0"/>
              <a:t>AIDA en Customer journey zijn modellen om meer inzicht te krijgen in het standpunt van de koper. RACE helpt een organisatie om in te spelen op deze fasen van de koper.</a:t>
            </a:r>
            <a:endParaRPr sz="15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39"/>
        <p:cNvGrpSpPr/>
        <p:nvPr/>
      </p:nvGrpSpPr>
      <p:grpSpPr>
        <a:xfrm>
          <a:off x="0" y="0"/>
          <a:ext cx="0" cy="0"/>
          <a:chOff x="0" y="0"/>
          <a:chExt cx="0" cy="0"/>
        </a:xfrm>
      </p:grpSpPr>
      <p:sp>
        <p:nvSpPr>
          <p:cNvPr id="340" name="Google Shape;340;g21f479b95c8_0_64"/>
          <p:cNvSpPr txBox="1">
            <a:spLocks noGrp="1"/>
          </p:cNvSpPr>
          <p:nvPr>
            <p:ph type="title" idx="4294967295"/>
          </p:nvPr>
        </p:nvSpPr>
        <p:spPr>
          <a:xfrm>
            <a:off x="419449" y="147588"/>
            <a:ext cx="6616700" cy="5730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218"/>
              <a:buFont typeface="Arial"/>
              <a:buNone/>
            </a:pPr>
            <a:r>
              <a:rPr lang="fi" sz="2400" dirty="0"/>
              <a:t> Marketingtrechter (ook bekend als AIDA)</a:t>
            </a:r>
            <a:endParaRPr sz="2400" dirty="0"/>
          </a:p>
        </p:txBody>
      </p:sp>
      <p:sp>
        <p:nvSpPr>
          <p:cNvPr id="341" name="Google Shape;341;g21f479b95c8_0_64"/>
          <p:cNvSpPr txBox="1"/>
          <p:nvPr/>
        </p:nvSpPr>
        <p:spPr>
          <a:xfrm>
            <a:off x="4103700" y="720675"/>
            <a:ext cx="4859700" cy="43251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fi" b="0" i="0" u="none" strike="noStrike" cap="none" dirty="0">
                <a:solidFill>
                  <a:srgbClr val="161249"/>
                </a:solidFill>
                <a:latin typeface="Arial"/>
                <a:ea typeface="Arial"/>
                <a:cs typeface="Arial"/>
                <a:sym typeface="Arial"/>
              </a:rPr>
              <a:t>We ontvangen elke dag een groot aantal commerciële signalen en berichten - de meeste daarvan, evenals de bedrijven die ze aanbieden, blijven onbekend voor ons.</a:t>
            </a:r>
            <a:endParaRPr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endParaRPr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r>
              <a:rPr lang="fi" b="0" i="0" u="none" strike="noStrike" cap="none" dirty="0">
                <a:solidFill>
                  <a:srgbClr val="161249"/>
                </a:solidFill>
                <a:latin typeface="Arial"/>
                <a:ea typeface="Arial"/>
                <a:cs typeface="Arial"/>
                <a:sym typeface="Arial"/>
              </a:rPr>
              <a:t>Voordat we tot actie overgaan (op een link klikken, een winkel binnengaan, een aankoop doen), willen we meer weten over het bedrijf of het product, om overtuigd te raken.</a:t>
            </a:r>
            <a:endParaRPr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endParaRPr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r>
              <a:rPr lang="fi" b="0" i="0" u="none" strike="noStrike" cap="none" dirty="0">
                <a:solidFill>
                  <a:srgbClr val="161249"/>
                </a:solidFill>
                <a:latin typeface="Arial"/>
                <a:ea typeface="Arial"/>
                <a:cs typeface="Arial"/>
                <a:sym typeface="Arial"/>
              </a:rPr>
              <a:t>De Marketing Funnel biedt verschillende implicaties:</a:t>
            </a:r>
            <a:endParaRPr b="0" i="0" u="none" strike="noStrike" cap="none" dirty="0">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2250"/>
              <a:buFont typeface="Arial"/>
              <a:buChar char="•"/>
            </a:pPr>
            <a:r>
              <a:rPr lang="fi" b="0" i="0" u="none" strike="noStrike" cap="none" dirty="0">
                <a:solidFill>
                  <a:srgbClr val="161249"/>
                </a:solidFill>
                <a:latin typeface="Arial"/>
                <a:ea typeface="Arial"/>
                <a:cs typeface="Arial"/>
                <a:sym typeface="Arial"/>
              </a:rPr>
              <a:t>het koopproces omvat een bepaald pad waarin marketing en verkoop een grote rol spelen </a:t>
            </a:r>
            <a:endParaRPr b="0" i="0" u="none" strike="noStrike" cap="none" dirty="0">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2250"/>
              <a:buFont typeface="Arial"/>
              <a:buChar char="•"/>
            </a:pPr>
            <a:r>
              <a:rPr lang="fi" b="0" i="0" u="none" strike="noStrike" cap="none" dirty="0">
                <a:solidFill>
                  <a:srgbClr val="161249"/>
                </a:solidFill>
                <a:latin typeface="Arial"/>
                <a:ea typeface="Arial"/>
                <a:cs typeface="Arial"/>
                <a:sym typeface="Arial"/>
              </a:rPr>
              <a:t>in het bovenste gedeelte is massareclame nodig, terwijl het middelste gedeelte verkoopwerk is, ook wel het koesteren van de kopers genoemd</a:t>
            </a:r>
            <a:endParaRPr b="0" i="0" u="none" strike="noStrike" cap="none" dirty="0">
              <a:solidFill>
                <a:srgbClr val="161249"/>
              </a:solidFill>
              <a:latin typeface="Arial"/>
              <a:ea typeface="Arial"/>
              <a:cs typeface="Arial"/>
              <a:sym typeface="Arial"/>
            </a:endParaRPr>
          </a:p>
          <a:p>
            <a:pPr marL="457200" marR="0" lvl="2" indent="-323850" algn="l" rtl="0">
              <a:lnSpc>
                <a:spcPct val="100000"/>
              </a:lnSpc>
              <a:spcBef>
                <a:spcPts val="0"/>
              </a:spcBef>
              <a:spcAft>
                <a:spcPts val="0"/>
              </a:spcAft>
              <a:buClr>
                <a:srgbClr val="ED7D31"/>
              </a:buClr>
              <a:buSzPts val="2250"/>
              <a:buFont typeface="Arial"/>
              <a:buChar char="•"/>
            </a:pPr>
            <a:r>
              <a:rPr lang="fi" b="0" i="0" u="none" strike="noStrike" cap="none" dirty="0">
                <a:solidFill>
                  <a:srgbClr val="161249"/>
                </a:solidFill>
                <a:latin typeface="Arial"/>
                <a:ea typeface="Arial"/>
                <a:cs typeface="Arial"/>
                <a:sym typeface="Arial"/>
              </a:rPr>
              <a:t>slechts enkele processen leiden tot aankoop (actie)  </a:t>
            </a:r>
            <a:br>
              <a:rPr lang="fi" b="0" i="0" u="none" strike="noStrike" cap="none" dirty="0">
                <a:solidFill>
                  <a:srgbClr val="161249"/>
                </a:solidFill>
                <a:latin typeface="Arial"/>
                <a:ea typeface="Arial"/>
                <a:cs typeface="Arial"/>
                <a:sym typeface="Arial"/>
              </a:rPr>
            </a:br>
            <a:r>
              <a:rPr lang="fi" b="0" i="0" u="none" strike="noStrike" cap="none" dirty="0">
                <a:solidFill>
                  <a:srgbClr val="161249"/>
                </a:solidFill>
                <a:latin typeface="Arial"/>
                <a:ea typeface="Arial"/>
                <a:cs typeface="Arial"/>
                <a:sym typeface="Arial"/>
              </a:rPr>
              <a:t>-&gt; bedrijven streven ernaar de efficiëntie van hun trechter te verbeteren</a:t>
            </a:r>
            <a:endParaRPr b="0" i="0" u="none" strike="noStrike" cap="none" dirty="0">
              <a:solidFill>
                <a:srgbClr val="161249"/>
              </a:solidFill>
              <a:latin typeface="Arial"/>
              <a:ea typeface="Arial"/>
              <a:cs typeface="Arial"/>
              <a:sym typeface="Arial"/>
            </a:endParaRPr>
          </a:p>
          <a:p>
            <a:pPr marL="457200" marR="0" lvl="0" indent="0" algn="l" rtl="0">
              <a:lnSpc>
                <a:spcPct val="100000"/>
              </a:lnSpc>
              <a:spcBef>
                <a:spcPts val="0"/>
              </a:spcBef>
              <a:spcAft>
                <a:spcPts val="0"/>
              </a:spcAft>
              <a:buClr>
                <a:srgbClr val="000000"/>
              </a:buClr>
              <a:buSzPts val="1400"/>
              <a:buFont typeface="Arial"/>
              <a:buNone/>
            </a:pPr>
            <a:endParaRPr b="0" i="0" u="none" strike="noStrike" cap="none" dirty="0">
              <a:solidFill>
                <a:srgbClr val="161249"/>
              </a:solidFill>
              <a:latin typeface="Arial"/>
              <a:ea typeface="Arial"/>
              <a:cs typeface="Arial"/>
              <a:sym typeface="Arial"/>
            </a:endParaRPr>
          </a:p>
        </p:txBody>
      </p:sp>
      <p:sp>
        <p:nvSpPr>
          <p:cNvPr id="342" name="Google Shape;342;g21f479b95c8_0_64"/>
          <p:cNvSpPr txBox="1"/>
          <p:nvPr/>
        </p:nvSpPr>
        <p:spPr>
          <a:xfrm>
            <a:off x="2292025" y="4400616"/>
            <a:ext cx="174308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sng" strike="noStrike" cap="none">
                <a:solidFill>
                  <a:schemeClr val="hlink"/>
                </a:solidFill>
                <a:latin typeface="Arial"/>
                <a:ea typeface="Arial"/>
                <a:cs typeface="Arial"/>
                <a:sym typeface="Arial"/>
                <a:hlinkClick r:id="rId3"/>
              </a:rPr>
              <a:t>Verder lezen </a:t>
            </a:r>
            <a:endParaRPr sz="1400" b="0" i="0" u="none" strike="noStrike" cap="none">
              <a:solidFill>
                <a:srgbClr val="000000"/>
              </a:solidFill>
              <a:latin typeface="Arial"/>
              <a:ea typeface="Arial"/>
              <a:cs typeface="Arial"/>
              <a:sym typeface="Arial"/>
            </a:endParaRPr>
          </a:p>
        </p:txBody>
      </p:sp>
      <p:pic>
        <p:nvPicPr>
          <p:cNvPr id="343" name="Google Shape;343;g21f479b95c8_0_6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34617" y="867059"/>
            <a:ext cx="3546964" cy="3412948"/>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sp>
        <p:nvSpPr>
          <p:cNvPr id="348" name="Google Shape;348;g21fdb5be240_3_9"/>
          <p:cNvSpPr txBox="1">
            <a:spLocks noGrp="1"/>
          </p:cNvSpPr>
          <p:nvPr>
            <p:ph type="title" idx="4294967295"/>
          </p:nvPr>
        </p:nvSpPr>
        <p:spPr>
          <a:xfrm>
            <a:off x="529839" y="184442"/>
            <a:ext cx="7932738" cy="57308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433"/>
              <a:buFont typeface="Arial"/>
              <a:buNone/>
            </a:pPr>
            <a:r>
              <a:rPr lang="fi" sz="3200"/>
              <a:t> Marketingfunnel en koperfase</a:t>
            </a:r>
            <a:endParaRPr sz="3200"/>
          </a:p>
        </p:txBody>
      </p:sp>
      <p:sp>
        <p:nvSpPr>
          <p:cNvPr id="349" name="Google Shape;349;g21fdb5be240_3_9"/>
          <p:cNvSpPr txBox="1"/>
          <p:nvPr/>
        </p:nvSpPr>
        <p:spPr>
          <a:xfrm>
            <a:off x="4103700" y="1017725"/>
            <a:ext cx="4854000" cy="36779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700"/>
              <a:buFont typeface="Arial"/>
              <a:buNone/>
            </a:pPr>
            <a:r>
              <a:rPr lang="fi" sz="1600" b="1" i="0" u="none" strike="noStrike" cap="none">
                <a:solidFill>
                  <a:srgbClr val="161249"/>
                </a:solidFill>
                <a:latin typeface="Arial"/>
                <a:ea typeface="Arial"/>
                <a:cs typeface="Arial"/>
                <a:sym typeface="Arial"/>
              </a:rPr>
              <a:t>De potentiële koper:</a:t>
            </a:r>
            <a:endParaRPr sz="16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6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a:solidFill>
                  <a:srgbClr val="161249"/>
                </a:solidFill>
                <a:latin typeface="Arial"/>
                <a:ea typeface="Arial"/>
                <a:cs typeface="Arial"/>
                <a:sym typeface="Arial"/>
              </a:rPr>
              <a:t>Wordt zich bewust van zijn eigen behoefte of raakt beïnvloed door een bepaald merk</a:t>
            </a:r>
            <a:endParaRPr sz="1500" b="0" i="0" u="none" strike="noStrike" cap="none">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a:solidFill>
                  <a:srgbClr val="161249"/>
                </a:solidFill>
                <a:latin typeface="Arial"/>
                <a:ea typeface="Arial"/>
                <a:cs typeface="Arial"/>
                <a:sym typeface="Arial"/>
              </a:rPr>
              <a:t>Wil meer weten, zoekt informatie over merk/product/dienst</a:t>
            </a:r>
            <a:endParaRPr sz="1500" b="0" i="0" u="none" strike="noStrike" cap="none">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a:solidFill>
                  <a:srgbClr val="161249"/>
                </a:solidFill>
                <a:latin typeface="Arial"/>
                <a:ea typeface="Arial"/>
                <a:cs typeface="Arial"/>
                <a:sym typeface="Arial"/>
              </a:rPr>
              <a:t>Kennis is toegenomen; weegt zwaarder dan beste oplossingen</a:t>
            </a:r>
            <a:endParaRPr sz="1500" b="0" i="0" u="none" strike="noStrike" cap="none">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a:solidFill>
                  <a:srgbClr val="161249"/>
                </a:solidFill>
                <a:latin typeface="Arial"/>
                <a:ea typeface="Arial"/>
                <a:cs typeface="Arial"/>
                <a:sym typeface="Arial"/>
              </a:rPr>
              <a:t>Vergelijkt; evalueert; wil overtuigd worden</a:t>
            </a:r>
            <a:endParaRPr sz="1500" b="0" i="0" u="none" strike="noStrike" cap="none">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a:solidFill>
                  <a:srgbClr val="161249"/>
                </a:solidFill>
                <a:latin typeface="Arial"/>
                <a:ea typeface="Arial"/>
                <a:cs typeface="Arial"/>
                <a:sym typeface="Arial"/>
              </a:rPr>
              <a:t>Heeft de meest geschikte oplossing geselecteerd; neemt beslissing</a:t>
            </a:r>
            <a:endParaRPr sz="1500" b="0" i="0" u="none" strike="noStrike" cap="none">
              <a:solidFill>
                <a:srgbClr val="161249"/>
              </a:solidFill>
              <a:latin typeface="Arial"/>
              <a:ea typeface="Arial"/>
              <a:cs typeface="Arial"/>
              <a:sym typeface="Arial"/>
            </a:endParaRPr>
          </a:p>
        </p:txBody>
      </p:sp>
      <p:pic>
        <p:nvPicPr>
          <p:cNvPr id="350" name="Google Shape;350;g21fdb5be240_3_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29839" y="1014253"/>
            <a:ext cx="3573861" cy="3438828"/>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sp>
        <p:nvSpPr>
          <p:cNvPr id="355" name="Google Shape;355;g21fdb5be240_3_20"/>
          <p:cNvSpPr txBox="1">
            <a:spLocks noGrp="1"/>
          </p:cNvSpPr>
          <p:nvPr>
            <p:ph type="title" idx="4294967295"/>
          </p:nvPr>
        </p:nvSpPr>
        <p:spPr>
          <a:xfrm>
            <a:off x="406895" y="255820"/>
            <a:ext cx="7932738" cy="57308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004"/>
              <a:buFont typeface="Arial"/>
              <a:buNone/>
            </a:pPr>
            <a:r>
              <a:rPr lang="fi" sz="2300" dirty="0"/>
              <a:t> Marketingfunnel en contactmomenten met de koper</a:t>
            </a:r>
            <a:endParaRPr sz="2300" dirty="0"/>
          </a:p>
        </p:txBody>
      </p:sp>
      <p:sp>
        <p:nvSpPr>
          <p:cNvPr id="356" name="Google Shape;356;g21fdb5be240_3_20"/>
          <p:cNvSpPr txBox="1"/>
          <p:nvPr/>
        </p:nvSpPr>
        <p:spPr>
          <a:xfrm>
            <a:off x="3967786" y="954014"/>
            <a:ext cx="4981500" cy="364712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700"/>
              <a:buFont typeface="Arial"/>
              <a:buNone/>
            </a:pPr>
            <a:r>
              <a:rPr lang="fi" sz="1700" b="1" i="0" u="none" strike="noStrike" cap="none">
                <a:solidFill>
                  <a:srgbClr val="161249"/>
                </a:solidFill>
                <a:latin typeface="Arial"/>
                <a:ea typeface="Arial"/>
                <a:cs typeface="Arial"/>
                <a:sym typeface="Arial"/>
              </a:rPr>
              <a:t>Aanraakpunten voor kopers (digitaal):</a:t>
            </a:r>
            <a:endParaRPr sz="1700" b="1" i="0" u="none" strike="noStrike" cap="none">
              <a:solidFill>
                <a:srgbClr val="161249"/>
              </a:solidFill>
              <a:latin typeface="Arial"/>
              <a:ea typeface="Arial"/>
              <a:cs typeface="Arial"/>
              <a:sym typeface="Arial"/>
            </a:endParaRPr>
          </a:p>
          <a:p>
            <a:pPr marL="285750" marR="0" lvl="0" indent="-152400" algn="l" rtl="0">
              <a:lnSpc>
                <a:spcPct val="100000"/>
              </a:lnSpc>
              <a:spcBef>
                <a:spcPts val="0"/>
              </a:spcBef>
              <a:spcAft>
                <a:spcPts val="0"/>
              </a:spcAft>
              <a:buClr>
                <a:srgbClr val="ED7D31"/>
              </a:buClr>
              <a:buSzPts val="2100"/>
              <a:buFont typeface="Arial"/>
              <a:buNone/>
            </a:pPr>
            <a:endParaRPr sz="14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2250"/>
              <a:buFont typeface="Arial"/>
              <a:buChar char="•"/>
            </a:pPr>
            <a:r>
              <a:rPr lang="fi" sz="1500" b="0" i="0" u="none" strike="noStrike" cap="none">
                <a:solidFill>
                  <a:srgbClr val="161249"/>
                </a:solidFill>
                <a:latin typeface="Arial"/>
                <a:ea typeface="Arial"/>
                <a:cs typeface="Arial"/>
                <a:sym typeface="Arial"/>
              </a:rPr>
              <a:t>Advertentie (Google Ads, Display ads, Shopping, Local ads, Youtube ads, ...); Blogs; Websites</a:t>
            </a:r>
            <a:endParaRPr sz="1500" b="0" i="0" u="none" strike="noStrike" cap="none">
              <a:solidFill>
                <a:srgbClr val="161249"/>
              </a:solidFill>
              <a:latin typeface="Arial"/>
              <a:ea typeface="Arial"/>
              <a:cs typeface="Arial"/>
              <a:sym typeface="Arial"/>
            </a:endParaRPr>
          </a:p>
          <a:p>
            <a:pPr marL="285750" marR="0" lvl="0" indent="-142875" algn="l" rtl="0">
              <a:lnSpc>
                <a:spcPct val="100000"/>
              </a:lnSpc>
              <a:spcBef>
                <a:spcPts val="0"/>
              </a:spcBef>
              <a:spcAft>
                <a:spcPts val="0"/>
              </a:spcAft>
              <a:buClr>
                <a:srgbClr val="ED7D31"/>
              </a:buClr>
              <a:buSzPts val="2250"/>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2250"/>
              <a:buFont typeface="Arial"/>
              <a:buChar char="•"/>
            </a:pPr>
            <a:r>
              <a:rPr lang="fi" sz="1500" b="0" i="0" u="none" strike="noStrike" cap="none">
                <a:solidFill>
                  <a:srgbClr val="161249"/>
                </a:solidFill>
                <a:latin typeface="Arial"/>
                <a:ea typeface="Arial"/>
                <a:cs typeface="Arial"/>
                <a:sym typeface="Arial"/>
              </a:rPr>
              <a:t>Inhoud op websites van bedrijven; Sociale advertenties; Recensies</a:t>
            </a:r>
            <a:endParaRPr sz="1500" b="0" i="0" u="none" strike="noStrike" cap="none">
              <a:solidFill>
                <a:srgbClr val="161249"/>
              </a:solidFill>
              <a:latin typeface="Arial"/>
              <a:ea typeface="Arial"/>
              <a:cs typeface="Arial"/>
              <a:sym typeface="Arial"/>
            </a:endParaRPr>
          </a:p>
          <a:p>
            <a:pPr marL="285750" marR="0" lvl="0" indent="-142875" algn="l" rtl="0">
              <a:lnSpc>
                <a:spcPct val="100000"/>
              </a:lnSpc>
              <a:spcBef>
                <a:spcPts val="0"/>
              </a:spcBef>
              <a:spcAft>
                <a:spcPts val="0"/>
              </a:spcAft>
              <a:buClr>
                <a:srgbClr val="ED7D31"/>
              </a:buClr>
              <a:buSzPts val="2250"/>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2250"/>
              <a:buFont typeface="Arial"/>
              <a:buChar char="•"/>
            </a:pPr>
            <a:r>
              <a:rPr lang="fi" sz="1500" b="0" i="0" u="none" strike="noStrike" cap="none">
                <a:solidFill>
                  <a:srgbClr val="161249"/>
                </a:solidFill>
                <a:latin typeface="Arial"/>
                <a:ea typeface="Arial"/>
                <a:cs typeface="Arial"/>
                <a:sym typeface="Arial"/>
              </a:rPr>
              <a:t>Nieuwsbrieven; sociale media; vragen en antwoorden op websites van bedrijven; gepersonaliseerde e-mails</a:t>
            </a:r>
            <a:endParaRPr sz="1500" b="0" i="0" u="none" strike="noStrike" cap="none">
              <a:solidFill>
                <a:srgbClr val="161249"/>
              </a:solidFill>
              <a:latin typeface="Arial"/>
              <a:ea typeface="Arial"/>
              <a:cs typeface="Arial"/>
              <a:sym typeface="Arial"/>
            </a:endParaRPr>
          </a:p>
          <a:p>
            <a:pPr marL="285750" marR="0" lvl="0" indent="-142875" algn="l" rtl="0">
              <a:lnSpc>
                <a:spcPct val="100000"/>
              </a:lnSpc>
              <a:spcBef>
                <a:spcPts val="0"/>
              </a:spcBef>
              <a:spcAft>
                <a:spcPts val="0"/>
              </a:spcAft>
              <a:buClr>
                <a:srgbClr val="ED7D31"/>
              </a:buClr>
              <a:buSzPts val="2250"/>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2250"/>
              <a:buFont typeface="Arial"/>
              <a:buChar char="•"/>
            </a:pPr>
            <a:r>
              <a:rPr lang="fi" sz="1500" b="0" i="0" u="none" strike="noStrike" cap="none">
                <a:solidFill>
                  <a:srgbClr val="161249"/>
                </a:solidFill>
                <a:latin typeface="Arial"/>
                <a:ea typeface="Arial"/>
                <a:cs typeface="Arial"/>
                <a:sym typeface="Arial"/>
              </a:rPr>
              <a:t>Item-gerelateerde blogs &amp; websites; sociale media</a:t>
            </a:r>
            <a:endParaRPr sz="1500" b="0" i="0" u="none" strike="noStrike" cap="none">
              <a:solidFill>
                <a:srgbClr val="161249"/>
              </a:solidFill>
              <a:latin typeface="Arial"/>
              <a:ea typeface="Arial"/>
              <a:cs typeface="Arial"/>
              <a:sym typeface="Arial"/>
            </a:endParaRPr>
          </a:p>
          <a:p>
            <a:pPr marL="285750" marR="0" lvl="0" indent="-142875" algn="l" rtl="0">
              <a:lnSpc>
                <a:spcPct val="100000"/>
              </a:lnSpc>
              <a:spcBef>
                <a:spcPts val="0"/>
              </a:spcBef>
              <a:spcAft>
                <a:spcPts val="0"/>
              </a:spcAft>
              <a:buClr>
                <a:srgbClr val="ED7D31"/>
              </a:buClr>
              <a:buSzPts val="2250"/>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2250"/>
              <a:buFont typeface="Arial"/>
              <a:buChar char="•"/>
            </a:pPr>
            <a:r>
              <a:rPr lang="fi" sz="1500" b="0" i="0" u="none" strike="noStrike" cap="none">
                <a:solidFill>
                  <a:srgbClr val="161249"/>
                </a:solidFill>
                <a:latin typeface="Arial"/>
                <a:ea typeface="Arial"/>
                <a:cs typeface="Arial"/>
                <a:sym typeface="Arial"/>
              </a:rPr>
              <a:t>Aankoop doen - online bestellen en winkelen </a:t>
            </a:r>
            <a:endParaRPr sz="1500" b="0" i="0" u="none" strike="noStrike" cap="none">
              <a:solidFill>
                <a:srgbClr val="161249"/>
              </a:solidFill>
              <a:latin typeface="Arial"/>
              <a:ea typeface="Arial"/>
              <a:cs typeface="Arial"/>
              <a:sym typeface="Arial"/>
            </a:endParaRPr>
          </a:p>
          <a:p>
            <a:pPr marL="285750" marR="0" lvl="0" indent="-152400" algn="l" rtl="0">
              <a:lnSpc>
                <a:spcPct val="100000"/>
              </a:lnSpc>
              <a:spcBef>
                <a:spcPts val="0"/>
              </a:spcBef>
              <a:spcAft>
                <a:spcPts val="0"/>
              </a:spcAft>
              <a:buClr>
                <a:srgbClr val="ED7D31"/>
              </a:buClr>
              <a:buSzPts val="2100"/>
              <a:buFont typeface="Arial"/>
              <a:buNone/>
            </a:pPr>
            <a:endParaRPr sz="1400" b="0" i="0" u="none" strike="noStrike" cap="none">
              <a:solidFill>
                <a:srgbClr val="161249"/>
              </a:solidFill>
              <a:latin typeface="Arial"/>
              <a:ea typeface="Arial"/>
              <a:cs typeface="Arial"/>
              <a:sym typeface="Arial"/>
            </a:endParaRPr>
          </a:p>
        </p:txBody>
      </p:sp>
      <p:pic>
        <p:nvPicPr>
          <p:cNvPr id="357" name="Google Shape;357;g21fdb5be240_3_2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06895" y="954014"/>
            <a:ext cx="3601202" cy="3465136"/>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sp>
        <p:nvSpPr>
          <p:cNvPr id="362" name="Google Shape;362;g22e50a1ae58_0_0"/>
          <p:cNvSpPr txBox="1">
            <a:spLocks noGrp="1"/>
          </p:cNvSpPr>
          <p:nvPr>
            <p:ph type="body" idx="1"/>
          </p:nvPr>
        </p:nvSpPr>
        <p:spPr>
          <a:xfrm>
            <a:off x="848794" y="411515"/>
            <a:ext cx="7289400" cy="3324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sz="2400">
                <a:solidFill>
                  <a:schemeClr val="lt1"/>
                </a:solidFill>
              </a:rPr>
              <a:t>In-les </a:t>
            </a:r>
            <a:r>
              <a:rPr lang="fi"/>
              <a:t>activiteit </a:t>
            </a:r>
            <a:r>
              <a:rPr lang="fi" sz="2400">
                <a:solidFill>
                  <a:schemeClr val="lt1"/>
                </a:solidFill>
              </a:rPr>
              <a:t>voor het toepassen van het AIDA-model</a:t>
            </a:r>
            <a:endParaRPr/>
          </a:p>
        </p:txBody>
      </p:sp>
      <p:sp>
        <p:nvSpPr>
          <p:cNvPr id="363" name="Google Shape;363;g22e50a1ae58_0_0"/>
          <p:cNvSpPr txBox="1">
            <a:spLocks noGrp="1"/>
          </p:cNvSpPr>
          <p:nvPr>
            <p:ph type="body" idx="2"/>
          </p:nvPr>
        </p:nvSpPr>
        <p:spPr>
          <a:xfrm>
            <a:off x="848794" y="1267632"/>
            <a:ext cx="6614100" cy="2836200"/>
          </a:xfrm>
          <a:prstGeom prst="rect">
            <a:avLst/>
          </a:prstGeom>
          <a:noFill/>
          <a:ln>
            <a:noFill/>
          </a:ln>
        </p:spPr>
        <p:txBody>
          <a:bodyPr spcFirstLastPara="1" wrap="square" lIns="0" tIns="0" rIns="0" bIns="0" anchor="t" anchorCtr="0">
            <a:noAutofit/>
          </a:bodyPr>
          <a:lstStyle/>
          <a:p>
            <a:pPr marL="457200" lvl="0" indent="-330200" algn="l" rtl="0">
              <a:lnSpc>
                <a:spcPct val="100000"/>
              </a:lnSpc>
              <a:spcBef>
                <a:spcPts val="0"/>
              </a:spcBef>
              <a:spcAft>
                <a:spcPts val="0"/>
              </a:spcAft>
              <a:buSzPts val="1600"/>
              <a:buAutoNum type="arabicPeriod"/>
            </a:pPr>
            <a:r>
              <a:rPr lang="fi" sz="1600" dirty="0"/>
              <a:t>Kies een campagne die je aandacht trok. </a:t>
            </a:r>
            <a:br>
              <a:rPr lang="fi" sz="1600" dirty="0"/>
            </a:br>
            <a:endParaRPr lang="fi" sz="1600" dirty="0"/>
          </a:p>
          <a:p>
            <a:pPr marL="457200" lvl="0" indent="-330200" algn="l" rtl="0">
              <a:lnSpc>
                <a:spcPct val="100000"/>
              </a:lnSpc>
              <a:spcBef>
                <a:spcPts val="0"/>
              </a:spcBef>
              <a:spcAft>
                <a:spcPts val="0"/>
              </a:spcAft>
              <a:buSzPts val="1600"/>
              <a:buAutoNum type="arabicPeriod"/>
            </a:pPr>
            <a:r>
              <a:rPr lang="fi" sz="1600" dirty="0"/>
              <a:t>Analyseer hoe deze campagne verloopt volgens het AIDA-model (standpunt van de koper). Hoe creëert het bewustzijn, interesse, enzovoort?</a:t>
            </a:r>
            <a:br>
              <a:rPr lang="fi" sz="1600" dirty="0"/>
            </a:br>
            <a:endParaRPr lang="fi" sz="1600" dirty="0"/>
          </a:p>
          <a:p>
            <a:pPr marL="457200" lvl="0" indent="-330200" algn="l" rtl="0">
              <a:lnSpc>
                <a:spcPct val="100000"/>
              </a:lnSpc>
              <a:spcBef>
                <a:spcPts val="0"/>
              </a:spcBef>
              <a:spcAft>
                <a:spcPts val="0"/>
              </a:spcAft>
              <a:buSzPts val="1600"/>
              <a:buAutoNum type="arabicPeriod"/>
            </a:pPr>
            <a:r>
              <a:rPr lang="fi" sz="1600" dirty="0"/>
              <a:t>Presenteer je voorbeeld in de klas. </a:t>
            </a:r>
            <a:endParaRPr sz="1600" dirty="0"/>
          </a:p>
          <a:p>
            <a:pPr marL="0" lvl="0" indent="0" algn="l" rtl="0">
              <a:lnSpc>
                <a:spcPct val="100000"/>
              </a:lnSpc>
              <a:spcBef>
                <a:spcPts val="0"/>
              </a:spcBef>
              <a:spcAft>
                <a:spcPts val="0"/>
              </a:spcAft>
              <a:buClr>
                <a:schemeClr val="lt1"/>
              </a:buClr>
              <a:buSzPts val="1600"/>
              <a:buNone/>
            </a:pPr>
            <a:endParaRPr sz="1600" dirty="0"/>
          </a:p>
          <a:p>
            <a:pPr marL="0" lvl="0" indent="0" algn="l" rtl="0">
              <a:lnSpc>
                <a:spcPct val="100000"/>
              </a:lnSpc>
              <a:spcBef>
                <a:spcPts val="0"/>
              </a:spcBef>
              <a:spcAft>
                <a:spcPts val="0"/>
              </a:spcAft>
              <a:buClr>
                <a:schemeClr val="lt1"/>
              </a:buClr>
              <a:buSzPts val="1500"/>
              <a:buNone/>
            </a:pPr>
            <a:endParaRPr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67"/>
        <p:cNvGrpSpPr/>
        <p:nvPr/>
      </p:nvGrpSpPr>
      <p:grpSpPr>
        <a:xfrm>
          <a:off x="0" y="0"/>
          <a:ext cx="0" cy="0"/>
          <a:chOff x="0" y="0"/>
          <a:chExt cx="0" cy="0"/>
        </a:xfrm>
      </p:grpSpPr>
      <p:sp>
        <p:nvSpPr>
          <p:cNvPr id="368" name="Google Shape;368;g21fdb5be240_3_33"/>
          <p:cNvSpPr txBox="1">
            <a:spLocks noGrp="1"/>
          </p:cNvSpPr>
          <p:nvPr>
            <p:ph type="title" idx="4294967295"/>
          </p:nvPr>
        </p:nvSpPr>
        <p:spPr>
          <a:xfrm>
            <a:off x="175997" y="176362"/>
            <a:ext cx="7932738" cy="57308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218"/>
              <a:buFont typeface="Arial"/>
              <a:buNone/>
            </a:pPr>
            <a:r>
              <a:rPr lang="fi" sz="3000"/>
              <a:t> Het RACE-model</a:t>
            </a:r>
            <a:endParaRPr sz="3000"/>
          </a:p>
        </p:txBody>
      </p:sp>
      <p:pic>
        <p:nvPicPr>
          <p:cNvPr id="369" name="Google Shape;369;g21fdb5be240_3_3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046314" y="977334"/>
            <a:ext cx="1910459" cy="3311550"/>
          </a:xfrm>
          <a:prstGeom prst="rect">
            <a:avLst/>
          </a:prstGeom>
          <a:noFill/>
          <a:ln>
            <a:noFill/>
          </a:ln>
        </p:spPr>
      </p:pic>
      <p:sp>
        <p:nvSpPr>
          <p:cNvPr id="370" name="Google Shape;370;g21fdb5be240_3_33"/>
          <p:cNvSpPr txBox="1"/>
          <p:nvPr/>
        </p:nvSpPr>
        <p:spPr>
          <a:xfrm>
            <a:off x="5125034" y="1261426"/>
            <a:ext cx="4144162" cy="2985402"/>
          </a:xfrm>
          <a:prstGeom prst="rect">
            <a:avLst/>
          </a:prstGeom>
          <a:noFill/>
          <a:ln>
            <a:noFill/>
          </a:ln>
        </p:spPr>
        <p:txBody>
          <a:bodyPr spcFirstLastPara="1" wrap="square" lIns="91425" tIns="91425" rIns="91425" bIns="91425" anchor="t" anchorCtr="0">
            <a:spAutoFit/>
          </a:bodyPr>
          <a:lstStyle/>
          <a:p>
            <a:pPr marL="285750" marR="0" lvl="7" indent="-285750" algn="l" rtl="0">
              <a:lnSpc>
                <a:spcPct val="100000"/>
              </a:lnSpc>
              <a:spcBef>
                <a:spcPts val="0"/>
              </a:spcBef>
              <a:spcAft>
                <a:spcPts val="0"/>
              </a:spcAft>
              <a:buClr>
                <a:srgbClr val="ED7D31"/>
              </a:buClr>
              <a:buSzPts val="2100"/>
              <a:buFont typeface="Arial"/>
              <a:buChar char="•"/>
            </a:pPr>
            <a:r>
              <a:rPr lang="fi" sz="1400" b="0" i="0" u="none" strike="noStrike" cap="none">
                <a:solidFill>
                  <a:srgbClr val="161249"/>
                </a:solidFill>
                <a:latin typeface="Arial"/>
                <a:ea typeface="Arial"/>
                <a:cs typeface="Arial"/>
                <a:sym typeface="Arial"/>
              </a:rPr>
              <a:t>Maak een plan (voor verschillende doelgroepen) </a:t>
            </a:r>
            <a:endParaRPr sz="1400" b="0" i="0" u="none" strike="noStrike" cap="none">
              <a:solidFill>
                <a:srgbClr val="161249"/>
              </a:solidFill>
              <a:latin typeface="Arial"/>
              <a:ea typeface="Arial"/>
              <a:cs typeface="Arial"/>
              <a:sym typeface="Arial"/>
            </a:endParaRPr>
          </a:p>
          <a:p>
            <a:pPr marL="285750" marR="0" lvl="7" indent="-152400" algn="l" rtl="0">
              <a:lnSpc>
                <a:spcPct val="100000"/>
              </a:lnSpc>
              <a:spcBef>
                <a:spcPts val="0"/>
              </a:spcBef>
              <a:spcAft>
                <a:spcPts val="0"/>
              </a:spcAft>
              <a:buClr>
                <a:srgbClr val="ED7D31"/>
              </a:buClr>
              <a:buSzPts val="2100"/>
              <a:buFont typeface="Arial"/>
              <a:buNone/>
            </a:pPr>
            <a:endParaRPr sz="1400" b="0" i="0" u="none" strike="noStrike" cap="none">
              <a:solidFill>
                <a:srgbClr val="161249"/>
              </a:solidFill>
              <a:latin typeface="Arial"/>
              <a:ea typeface="Arial"/>
              <a:cs typeface="Arial"/>
              <a:sym typeface="Arial"/>
            </a:endParaRPr>
          </a:p>
          <a:p>
            <a:pPr marL="285750" marR="0" lvl="7" indent="-285750" algn="l" rtl="0">
              <a:lnSpc>
                <a:spcPct val="100000"/>
              </a:lnSpc>
              <a:spcBef>
                <a:spcPts val="0"/>
              </a:spcBef>
              <a:spcAft>
                <a:spcPts val="0"/>
              </a:spcAft>
              <a:buClr>
                <a:srgbClr val="ED7D31"/>
              </a:buClr>
              <a:buSzPts val="2100"/>
              <a:buFont typeface="Arial"/>
              <a:buChar char="•"/>
            </a:pPr>
            <a:r>
              <a:rPr lang="fi" sz="1400" b="0" i="0" u="none" strike="noStrike" cap="none">
                <a:solidFill>
                  <a:srgbClr val="161249"/>
                </a:solidFill>
                <a:latin typeface="Arial"/>
                <a:ea typeface="Arial"/>
                <a:cs typeface="Arial"/>
                <a:sym typeface="Arial"/>
              </a:rPr>
              <a:t>Klanten benaderen en </a:t>
            </a:r>
            <a:r>
              <a:rPr lang="fi" sz="1400" b="1" i="0" u="none" strike="noStrike" cap="none">
                <a:solidFill>
                  <a:srgbClr val="161249"/>
                </a:solidFill>
                <a:latin typeface="Arial"/>
                <a:ea typeface="Arial"/>
                <a:cs typeface="Arial"/>
                <a:sym typeface="Arial"/>
              </a:rPr>
              <a:t>bereiken </a:t>
            </a:r>
            <a:r>
              <a:rPr lang="fi" sz="1400" b="0" i="0" u="none" strike="noStrike" cap="none">
                <a:solidFill>
                  <a:srgbClr val="161249"/>
                </a:solidFill>
                <a:latin typeface="Arial"/>
                <a:ea typeface="Arial"/>
                <a:cs typeface="Arial"/>
                <a:sym typeface="Arial"/>
              </a:rPr>
              <a:t>- richt je op de juiste klanten op het juiste moment en de juiste plaats</a:t>
            </a:r>
            <a:endParaRPr sz="1400" b="0" i="0" u="none" strike="noStrike" cap="none">
              <a:solidFill>
                <a:srgbClr val="161249"/>
              </a:solidFill>
              <a:latin typeface="Arial"/>
              <a:ea typeface="Arial"/>
              <a:cs typeface="Arial"/>
              <a:sym typeface="Arial"/>
            </a:endParaRPr>
          </a:p>
          <a:p>
            <a:pPr marL="285750" marR="0" lvl="7" indent="-152400" algn="l" rtl="0">
              <a:lnSpc>
                <a:spcPct val="100000"/>
              </a:lnSpc>
              <a:spcBef>
                <a:spcPts val="0"/>
              </a:spcBef>
              <a:spcAft>
                <a:spcPts val="0"/>
              </a:spcAft>
              <a:buClr>
                <a:srgbClr val="ED7D31"/>
              </a:buClr>
              <a:buSzPts val="2100"/>
              <a:buFont typeface="Arial"/>
              <a:buNone/>
            </a:pPr>
            <a:endParaRPr sz="1400" b="0" i="0" u="none" strike="noStrike" cap="none">
              <a:solidFill>
                <a:srgbClr val="161249"/>
              </a:solidFill>
              <a:latin typeface="Arial"/>
              <a:ea typeface="Arial"/>
              <a:cs typeface="Arial"/>
              <a:sym typeface="Arial"/>
            </a:endParaRPr>
          </a:p>
          <a:p>
            <a:pPr marL="285750" marR="0" lvl="7" indent="-285750" algn="l" rtl="0">
              <a:lnSpc>
                <a:spcPct val="100000"/>
              </a:lnSpc>
              <a:spcBef>
                <a:spcPts val="0"/>
              </a:spcBef>
              <a:spcAft>
                <a:spcPts val="0"/>
              </a:spcAft>
              <a:buClr>
                <a:srgbClr val="ED7D31"/>
              </a:buClr>
              <a:buSzPts val="2100"/>
              <a:buFont typeface="Arial"/>
              <a:buChar char="•"/>
            </a:pPr>
            <a:r>
              <a:rPr lang="fi" sz="1400" b="0" i="0" u="none" strike="noStrike" cap="none">
                <a:solidFill>
                  <a:srgbClr val="161249"/>
                </a:solidFill>
                <a:latin typeface="Arial"/>
                <a:ea typeface="Arial"/>
                <a:cs typeface="Arial"/>
                <a:sym typeface="Arial"/>
              </a:rPr>
              <a:t>Onderneem </a:t>
            </a:r>
            <a:r>
              <a:rPr lang="fi" sz="1400" b="1" i="0" u="none" strike="noStrike" cap="none">
                <a:solidFill>
                  <a:srgbClr val="161249"/>
                </a:solidFill>
                <a:latin typeface="Arial"/>
                <a:ea typeface="Arial"/>
                <a:cs typeface="Arial"/>
                <a:sym typeface="Arial"/>
              </a:rPr>
              <a:t>actie </a:t>
            </a:r>
            <a:r>
              <a:rPr lang="fi" sz="1400" b="0" i="0" u="none" strike="noStrike" cap="none">
                <a:solidFill>
                  <a:srgbClr val="161249"/>
                </a:solidFill>
                <a:latin typeface="Arial"/>
                <a:ea typeface="Arial"/>
                <a:cs typeface="Arial"/>
                <a:sym typeface="Arial"/>
              </a:rPr>
              <a:t>- probeer verschillende dingen en bestudeer wat het beste werkt</a:t>
            </a:r>
            <a:endParaRPr sz="1400" b="0" i="0" u="none" strike="noStrike" cap="none">
              <a:solidFill>
                <a:srgbClr val="161249"/>
              </a:solidFill>
              <a:latin typeface="Arial"/>
              <a:ea typeface="Arial"/>
              <a:cs typeface="Arial"/>
              <a:sym typeface="Arial"/>
            </a:endParaRPr>
          </a:p>
          <a:p>
            <a:pPr marL="285750" marR="0" lvl="7" indent="-152400" algn="l" rtl="0">
              <a:lnSpc>
                <a:spcPct val="100000"/>
              </a:lnSpc>
              <a:spcBef>
                <a:spcPts val="0"/>
              </a:spcBef>
              <a:spcAft>
                <a:spcPts val="0"/>
              </a:spcAft>
              <a:buClr>
                <a:srgbClr val="ED7D31"/>
              </a:buClr>
              <a:buSzPts val="2100"/>
              <a:buFont typeface="Arial"/>
              <a:buNone/>
            </a:pPr>
            <a:endParaRPr sz="1400" b="0" i="0" u="none" strike="noStrike" cap="none">
              <a:solidFill>
                <a:srgbClr val="161249"/>
              </a:solidFill>
              <a:latin typeface="Arial"/>
              <a:ea typeface="Arial"/>
              <a:cs typeface="Arial"/>
              <a:sym typeface="Arial"/>
            </a:endParaRPr>
          </a:p>
          <a:p>
            <a:pPr marL="285750" marR="0" lvl="7" indent="-285750" algn="l" rtl="0">
              <a:lnSpc>
                <a:spcPct val="100000"/>
              </a:lnSpc>
              <a:spcBef>
                <a:spcPts val="0"/>
              </a:spcBef>
              <a:spcAft>
                <a:spcPts val="0"/>
              </a:spcAft>
              <a:buClr>
                <a:srgbClr val="ED7D31"/>
              </a:buClr>
              <a:buSzPts val="2100"/>
              <a:buFont typeface="Arial"/>
              <a:buChar char="•"/>
            </a:pPr>
            <a:r>
              <a:rPr lang="fi" sz="1400" b="1" i="0" u="none" strike="noStrike" cap="none">
                <a:solidFill>
                  <a:srgbClr val="161249"/>
                </a:solidFill>
                <a:latin typeface="Arial"/>
                <a:ea typeface="Arial"/>
                <a:cs typeface="Arial"/>
                <a:sym typeface="Arial"/>
              </a:rPr>
              <a:t>Zet leads om in klanten </a:t>
            </a:r>
            <a:r>
              <a:rPr lang="fi" sz="1400" b="0" i="0" u="none" strike="noStrike" cap="none">
                <a:solidFill>
                  <a:srgbClr val="161249"/>
                </a:solidFill>
                <a:latin typeface="Arial"/>
                <a:ea typeface="Arial"/>
                <a:cs typeface="Arial"/>
                <a:sym typeface="Arial"/>
              </a:rPr>
              <a:t>en maak uw marketinginspanningen te gelde</a:t>
            </a:r>
            <a:endParaRPr sz="1400" b="0" i="0" u="none" strike="noStrike" cap="none">
              <a:solidFill>
                <a:srgbClr val="161249"/>
              </a:solidFill>
              <a:latin typeface="Arial"/>
              <a:ea typeface="Arial"/>
              <a:cs typeface="Arial"/>
              <a:sym typeface="Arial"/>
            </a:endParaRPr>
          </a:p>
          <a:p>
            <a:pPr marL="285750" marR="0" lvl="7" indent="-152400" algn="l" rtl="0">
              <a:lnSpc>
                <a:spcPct val="100000"/>
              </a:lnSpc>
              <a:spcBef>
                <a:spcPts val="0"/>
              </a:spcBef>
              <a:spcAft>
                <a:spcPts val="0"/>
              </a:spcAft>
              <a:buClr>
                <a:srgbClr val="ED7D31"/>
              </a:buClr>
              <a:buSzPts val="2100"/>
              <a:buFont typeface="Arial"/>
              <a:buNone/>
            </a:pPr>
            <a:endParaRPr sz="1400" b="0" i="0" u="none" strike="noStrike" cap="none">
              <a:solidFill>
                <a:srgbClr val="161249"/>
              </a:solidFill>
              <a:latin typeface="Arial"/>
              <a:ea typeface="Arial"/>
              <a:cs typeface="Arial"/>
              <a:sym typeface="Arial"/>
            </a:endParaRPr>
          </a:p>
          <a:p>
            <a:pPr marL="285750" marR="0" lvl="7" indent="-285750" algn="l" rtl="0">
              <a:lnSpc>
                <a:spcPct val="100000"/>
              </a:lnSpc>
              <a:spcBef>
                <a:spcPts val="0"/>
              </a:spcBef>
              <a:spcAft>
                <a:spcPts val="0"/>
              </a:spcAft>
              <a:buClr>
                <a:srgbClr val="ED7D31"/>
              </a:buClr>
              <a:buSzPts val="2100"/>
              <a:buFont typeface="Arial"/>
              <a:buChar char="•"/>
            </a:pPr>
            <a:r>
              <a:rPr lang="fi" sz="1400" b="0" i="0" u="none" strike="noStrike" cap="none">
                <a:solidFill>
                  <a:srgbClr val="161249"/>
                </a:solidFill>
                <a:latin typeface="Arial"/>
                <a:ea typeface="Arial"/>
                <a:cs typeface="Arial"/>
                <a:sym typeface="Arial"/>
              </a:rPr>
              <a:t>Bouw </a:t>
            </a:r>
            <a:r>
              <a:rPr lang="fi" sz="1400" b="1" i="0" u="none" strike="noStrike" cap="none">
                <a:solidFill>
                  <a:srgbClr val="161249"/>
                </a:solidFill>
                <a:latin typeface="Arial"/>
                <a:ea typeface="Arial"/>
                <a:cs typeface="Arial"/>
                <a:sym typeface="Arial"/>
              </a:rPr>
              <a:t>klantentrouw </a:t>
            </a:r>
            <a:r>
              <a:rPr lang="fi" sz="1400" b="0" i="0" u="none" strike="noStrike" cap="none">
                <a:solidFill>
                  <a:srgbClr val="161249"/>
                </a:solidFill>
                <a:latin typeface="Arial"/>
                <a:ea typeface="Arial"/>
                <a:cs typeface="Arial"/>
                <a:sym typeface="Arial"/>
              </a:rPr>
              <a:t>op - tevreden klanten zullen een goed woordje doen</a:t>
            </a:r>
            <a:endParaRPr sz="1400" b="0" i="0" u="none" strike="noStrike" cap="none">
              <a:solidFill>
                <a:srgbClr val="161249"/>
              </a:solidFill>
              <a:latin typeface="Arial"/>
              <a:ea typeface="Arial"/>
              <a:cs typeface="Arial"/>
              <a:sym typeface="Arial"/>
            </a:endParaRPr>
          </a:p>
        </p:txBody>
      </p:sp>
      <p:sp>
        <p:nvSpPr>
          <p:cNvPr id="371" name="Google Shape;371;g21fdb5be240_3_33"/>
          <p:cNvSpPr txBox="1"/>
          <p:nvPr/>
        </p:nvSpPr>
        <p:spPr>
          <a:xfrm>
            <a:off x="175997" y="4172104"/>
            <a:ext cx="2499000" cy="3540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fi" sz="1100" b="0" i="0" u="none" strike="noStrike" cap="none">
                <a:solidFill>
                  <a:srgbClr val="161249"/>
                </a:solidFill>
                <a:latin typeface="Arial"/>
                <a:ea typeface="Arial"/>
                <a:cs typeface="Arial"/>
                <a:sym typeface="Arial"/>
              </a:rPr>
              <a:t>Bron: smartinsights.com</a:t>
            </a:r>
            <a:endParaRPr sz="1400" b="0" i="0" u="none" strike="noStrike" cap="none">
              <a:solidFill>
                <a:srgbClr val="161249"/>
              </a:solidFill>
              <a:latin typeface="Arial"/>
              <a:ea typeface="Arial"/>
              <a:cs typeface="Arial"/>
              <a:sym typeface="Arial"/>
            </a:endParaRPr>
          </a:p>
        </p:txBody>
      </p:sp>
      <p:sp>
        <p:nvSpPr>
          <p:cNvPr id="372" name="Google Shape;372;g21fdb5be240_3_33"/>
          <p:cNvSpPr txBox="1"/>
          <p:nvPr/>
        </p:nvSpPr>
        <p:spPr>
          <a:xfrm>
            <a:off x="5359477" y="4628929"/>
            <a:ext cx="3376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Verder lezen: </a:t>
            </a:r>
            <a:r>
              <a:rPr lang="fi" sz="1400" b="0" i="0" u="sng" strike="noStrike" cap="none">
                <a:solidFill>
                  <a:schemeClr val="hlink"/>
                </a:solidFill>
                <a:latin typeface="Arial"/>
                <a:ea typeface="Arial"/>
                <a:cs typeface="Arial"/>
                <a:sym typeface="Arial"/>
                <a:hlinkClick r:id="rId4"/>
              </a:rPr>
              <a:t>video </a:t>
            </a:r>
            <a:r>
              <a:rPr lang="fi" sz="1400" b="0" i="0" u="none" strike="noStrike" cap="none">
                <a:solidFill>
                  <a:srgbClr val="000000"/>
                </a:solidFill>
                <a:latin typeface="Arial"/>
                <a:ea typeface="Arial"/>
                <a:cs typeface="Arial"/>
                <a:sym typeface="Arial"/>
              </a:rPr>
              <a:t>van Dave Chaffey</a:t>
            </a:r>
            <a:endParaRPr sz="1400" b="0" i="0" u="none" strike="noStrike" cap="none">
              <a:solidFill>
                <a:srgbClr val="000000"/>
              </a:solidFill>
              <a:latin typeface="Arial"/>
              <a:ea typeface="Arial"/>
              <a:cs typeface="Arial"/>
              <a:sym typeface="Arial"/>
            </a:endParaRPr>
          </a:p>
        </p:txBody>
      </p:sp>
      <p:sp>
        <p:nvSpPr>
          <p:cNvPr id="373" name="Google Shape;373;g21fdb5be240_3_33"/>
          <p:cNvSpPr txBox="1"/>
          <p:nvPr/>
        </p:nvSpPr>
        <p:spPr>
          <a:xfrm>
            <a:off x="3271729" y="799631"/>
            <a:ext cx="5997467" cy="61551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fi" sz="1700" b="1" i="0" u="none" strike="noStrike" cap="none" dirty="0">
                <a:solidFill>
                  <a:srgbClr val="ED7D31"/>
                </a:solidFill>
                <a:latin typeface="Arial"/>
                <a:ea typeface="Arial"/>
                <a:cs typeface="Arial"/>
                <a:sym typeface="Arial"/>
              </a:rPr>
              <a:t>Hoe een bedrijf kan reageren op de fasen van de koper:</a:t>
            </a:r>
            <a:endParaRPr sz="1700" b="0" i="0" u="none" strike="noStrike" cap="none" dirty="0">
              <a:solidFill>
                <a:srgbClr val="ED7D3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700" b="0" i="0" u="none" strike="noStrike" cap="none" dirty="0">
              <a:solidFill>
                <a:srgbClr val="ED7D31"/>
              </a:solidFill>
              <a:latin typeface="Arial"/>
              <a:ea typeface="Arial"/>
              <a:cs typeface="Arial"/>
              <a:sym typeface="Arial"/>
            </a:endParaRPr>
          </a:p>
        </p:txBody>
      </p:sp>
      <p:pic>
        <p:nvPicPr>
          <p:cNvPr id="374" name="Google Shape;374;g21fdb5be240_3_33"/>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75997" y="1258775"/>
            <a:ext cx="2970536" cy="2858299"/>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78"/>
        <p:cNvGrpSpPr/>
        <p:nvPr/>
      </p:nvGrpSpPr>
      <p:grpSpPr>
        <a:xfrm>
          <a:off x="0" y="0"/>
          <a:ext cx="0" cy="0"/>
          <a:chOff x="0" y="0"/>
          <a:chExt cx="0" cy="0"/>
        </a:xfrm>
      </p:grpSpPr>
      <p:sp>
        <p:nvSpPr>
          <p:cNvPr id="379" name="Google Shape;379;g21f479b95c8_0_71"/>
          <p:cNvSpPr txBox="1">
            <a:spLocks noGrp="1"/>
          </p:cNvSpPr>
          <p:nvPr>
            <p:ph type="title" idx="4294967295"/>
          </p:nvPr>
        </p:nvSpPr>
        <p:spPr>
          <a:xfrm>
            <a:off x="622300" y="217924"/>
            <a:ext cx="8521700" cy="573088"/>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ct val="107279"/>
              <a:buFont typeface="Arial"/>
              <a:buNone/>
            </a:pPr>
            <a:r>
              <a:rPr lang="fi" sz="2900"/>
              <a:t>RACE</a:t>
            </a:r>
            <a:endParaRPr sz="2900"/>
          </a:p>
        </p:txBody>
      </p:sp>
      <p:pic>
        <p:nvPicPr>
          <p:cNvPr id="380" name="Google Shape;380;g21f479b95c8_0_7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9828" y="661262"/>
            <a:ext cx="5285526" cy="3820975"/>
          </a:xfrm>
          <a:prstGeom prst="rect">
            <a:avLst/>
          </a:prstGeom>
          <a:noFill/>
          <a:ln>
            <a:noFill/>
          </a:ln>
        </p:spPr>
      </p:pic>
      <p:pic>
        <p:nvPicPr>
          <p:cNvPr id="381" name="Google Shape;381;g21f479b95c8_0_71"/>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365354" y="1627712"/>
            <a:ext cx="3606225" cy="201782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85"/>
        <p:cNvGrpSpPr/>
        <p:nvPr/>
      </p:nvGrpSpPr>
      <p:grpSpPr>
        <a:xfrm>
          <a:off x="0" y="0"/>
          <a:ext cx="0" cy="0"/>
          <a:chOff x="0" y="0"/>
          <a:chExt cx="0" cy="0"/>
        </a:xfrm>
      </p:grpSpPr>
      <p:sp>
        <p:nvSpPr>
          <p:cNvPr id="386" name="Google Shape;386;g1cff6b90f0f_0_0"/>
          <p:cNvSpPr txBox="1"/>
          <p:nvPr/>
        </p:nvSpPr>
        <p:spPr>
          <a:xfrm>
            <a:off x="363713" y="1155458"/>
            <a:ext cx="3830781" cy="184662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900"/>
              <a:buFont typeface="Arial"/>
              <a:buNone/>
            </a:pPr>
            <a:r>
              <a:rPr lang="fi" sz="3600" b="1" i="0" u="none" strike="noStrike" cap="none">
                <a:solidFill>
                  <a:srgbClr val="161249"/>
                </a:solidFill>
                <a:latin typeface="Arial"/>
                <a:ea typeface="Arial"/>
                <a:cs typeface="Arial"/>
                <a:sym typeface="Arial"/>
              </a:rPr>
              <a:t>Verdere implicaties van het RACE-model</a:t>
            </a:r>
            <a:endParaRPr sz="1400" b="0" i="0" u="none" strike="noStrike" cap="none">
              <a:solidFill>
                <a:srgbClr val="000000"/>
              </a:solidFill>
              <a:latin typeface="Arial"/>
              <a:ea typeface="Arial"/>
              <a:cs typeface="Arial"/>
              <a:sym typeface="Arial"/>
            </a:endParaRPr>
          </a:p>
        </p:txBody>
      </p:sp>
      <p:pic>
        <p:nvPicPr>
          <p:cNvPr id="387" name="Google Shape;387;g1cff6b90f0f_0_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055097" y="0"/>
            <a:ext cx="4088904" cy="5023695"/>
          </a:xfrm>
          <a:prstGeom prst="rect">
            <a:avLst/>
          </a:prstGeom>
          <a:noFill/>
          <a:ln>
            <a:noFill/>
          </a:ln>
        </p:spPr>
      </p:pic>
      <p:pic>
        <p:nvPicPr>
          <p:cNvPr id="388" name="Google Shape;388;g1cff6b90f0f_0_0"/>
          <p:cNvPicPr preferRelativeResize="0"/>
          <p:nvPr/>
        </p:nvPicPr>
        <p:blipFill rotWithShape="1">
          <a:blip r:embed="rId4">
            <a:alphaModFix/>
          </a:blip>
          <a:srcRect/>
          <a:stretch/>
        </p:blipFill>
        <p:spPr>
          <a:xfrm>
            <a:off x="3408682" y="4404570"/>
            <a:ext cx="1571625" cy="61912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92"/>
        <p:cNvGrpSpPr/>
        <p:nvPr/>
      </p:nvGrpSpPr>
      <p:grpSpPr>
        <a:xfrm>
          <a:off x="0" y="0"/>
          <a:ext cx="0" cy="0"/>
          <a:chOff x="0" y="0"/>
          <a:chExt cx="0" cy="0"/>
        </a:xfrm>
      </p:grpSpPr>
      <p:sp>
        <p:nvSpPr>
          <p:cNvPr id="393" name="Google Shape;393;g23b61c73700_0_0"/>
          <p:cNvSpPr txBox="1">
            <a:spLocks noGrp="1"/>
          </p:cNvSpPr>
          <p:nvPr>
            <p:ph type="body" idx="1"/>
          </p:nvPr>
        </p:nvSpPr>
        <p:spPr>
          <a:xfrm>
            <a:off x="848794" y="411515"/>
            <a:ext cx="7289400" cy="3324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a:t>Klasactiviteit </a:t>
            </a:r>
            <a:r>
              <a:rPr lang="fi" sz="2400">
                <a:solidFill>
                  <a:schemeClr val="lt1"/>
                </a:solidFill>
              </a:rPr>
              <a:t>voor het toepassen van het RACE-model</a:t>
            </a:r>
            <a:endParaRPr/>
          </a:p>
        </p:txBody>
      </p:sp>
      <p:sp>
        <p:nvSpPr>
          <p:cNvPr id="394" name="Google Shape;394;g23b61c73700_0_0"/>
          <p:cNvSpPr txBox="1">
            <a:spLocks noGrp="1"/>
          </p:cNvSpPr>
          <p:nvPr>
            <p:ph type="body" idx="2"/>
          </p:nvPr>
        </p:nvSpPr>
        <p:spPr>
          <a:xfrm>
            <a:off x="848794" y="1267632"/>
            <a:ext cx="6614100" cy="2836200"/>
          </a:xfrm>
          <a:prstGeom prst="rect">
            <a:avLst/>
          </a:prstGeom>
          <a:noFill/>
          <a:ln>
            <a:noFill/>
          </a:ln>
        </p:spPr>
        <p:txBody>
          <a:bodyPr spcFirstLastPara="1" wrap="square" lIns="0" tIns="0" rIns="0" bIns="0" anchor="t" anchorCtr="0">
            <a:noAutofit/>
          </a:bodyPr>
          <a:lstStyle/>
          <a:p>
            <a:pPr marL="457200" lvl="0" indent="-330200" algn="l" rtl="0">
              <a:lnSpc>
                <a:spcPct val="100000"/>
              </a:lnSpc>
              <a:spcBef>
                <a:spcPts val="0"/>
              </a:spcBef>
              <a:spcAft>
                <a:spcPts val="0"/>
              </a:spcAft>
              <a:buSzPts val="1600"/>
              <a:buAutoNum type="arabicPeriod"/>
            </a:pPr>
            <a:r>
              <a:rPr lang="fi" sz="1600" dirty="0"/>
              <a:t>Kies een campagne die je aandacht trok. </a:t>
            </a:r>
            <a:br>
              <a:rPr lang="fi" sz="1600" dirty="0"/>
            </a:br>
            <a:endParaRPr lang="fi" sz="1600" dirty="0"/>
          </a:p>
          <a:p>
            <a:pPr marL="457200" lvl="0" indent="-330200" algn="l" rtl="0">
              <a:lnSpc>
                <a:spcPct val="100000"/>
              </a:lnSpc>
              <a:spcBef>
                <a:spcPts val="0"/>
              </a:spcBef>
              <a:spcAft>
                <a:spcPts val="0"/>
              </a:spcAft>
              <a:buSzPts val="1600"/>
              <a:buAutoNum type="arabicPeriod"/>
            </a:pPr>
            <a:r>
              <a:rPr lang="fi" sz="1600" dirty="0"/>
              <a:t>Analyseer hoe deze campagne verloopt volgens het RACE-model (vanuit het oogpunt van het bedrijf). Hoe bereikt het klanten? Wat zijn de volgende stappen die klanten tot actie aanzetten en een relatie opbouwen? </a:t>
            </a:r>
            <a:br>
              <a:rPr lang="fi" sz="1600" dirty="0"/>
            </a:br>
            <a:endParaRPr lang="fi" sz="1600" dirty="0"/>
          </a:p>
          <a:p>
            <a:pPr marL="457200" lvl="0" indent="-330200" algn="l" rtl="0">
              <a:lnSpc>
                <a:spcPct val="100000"/>
              </a:lnSpc>
              <a:spcBef>
                <a:spcPts val="0"/>
              </a:spcBef>
              <a:spcAft>
                <a:spcPts val="0"/>
              </a:spcAft>
              <a:buSzPts val="1600"/>
              <a:buAutoNum type="arabicPeriod"/>
            </a:pPr>
            <a:r>
              <a:rPr lang="fi" sz="1600" dirty="0"/>
              <a:t>Presenteer je voorbeeld in de klas. </a:t>
            </a:r>
            <a:endParaRPr sz="1600" dirty="0"/>
          </a:p>
          <a:p>
            <a:pPr marL="0" lvl="0" indent="0" algn="l" rtl="0">
              <a:lnSpc>
                <a:spcPct val="100000"/>
              </a:lnSpc>
              <a:spcBef>
                <a:spcPts val="0"/>
              </a:spcBef>
              <a:spcAft>
                <a:spcPts val="0"/>
              </a:spcAft>
              <a:buClr>
                <a:schemeClr val="lt1"/>
              </a:buClr>
              <a:buSzPts val="1600"/>
              <a:buNone/>
            </a:pPr>
            <a:endParaRPr sz="1600" dirty="0"/>
          </a:p>
          <a:p>
            <a:pPr marL="0" lvl="0" indent="0" algn="l" rtl="0">
              <a:lnSpc>
                <a:spcPct val="100000"/>
              </a:lnSpc>
              <a:spcBef>
                <a:spcPts val="0"/>
              </a:spcBef>
              <a:spcAft>
                <a:spcPts val="0"/>
              </a:spcAft>
              <a:buClr>
                <a:schemeClr val="lt1"/>
              </a:buClr>
              <a:buSzPts val="1500"/>
              <a:buNone/>
            </a:pPr>
            <a:endParaRPr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399" name="Google Shape;399;g21f479b95c8_0_8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58012" y="780737"/>
            <a:ext cx="7837594" cy="3582025"/>
          </a:xfrm>
          <a:prstGeom prst="rect">
            <a:avLst/>
          </a:prstGeom>
          <a:noFill/>
          <a:ln w="28575" cap="flat" cmpd="sng">
            <a:solidFill>
              <a:srgbClr val="ED7D31"/>
            </a:solidFill>
            <a:prstDash val="solid"/>
            <a:round/>
            <a:headEnd type="none" w="sm" len="sm"/>
            <a:tailEnd type="none" w="sm" len="sm"/>
          </a:ln>
        </p:spPr>
      </p:pic>
      <p:sp>
        <p:nvSpPr>
          <p:cNvPr id="400" name="Google Shape;400;g21f479b95c8_0_86"/>
          <p:cNvSpPr txBox="1"/>
          <p:nvPr/>
        </p:nvSpPr>
        <p:spPr>
          <a:xfrm>
            <a:off x="4476809" y="4453807"/>
            <a:ext cx="3912447" cy="430857"/>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0" i="0" u="none" strike="noStrike" cap="none">
                <a:solidFill>
                  <a:srgbClr val="161249"/>
                </a:solidFill>
                <a:latin typeface="Arial"/>
                <a:ea typeface="Arial"/>
                <a:cs typeface="Arial"/>
                <a:sym typeface="Arial"/>
              </a:rPr>
              <a:t>Bron en verder lezen: </a:t>
            </a:r>
            <a:r>
              <a:rPr lang="fi" sz="1600" b="0" i="0" u="sng" strike="noStrike" cap="none">
                <a:solidFill>
                  <a:schemeClr val="hlink"/>
                </a:solidFill>
                <a:latin typeface="Arial"/>
                <a:ea typeface="Arial"/>
                <a:cs typeface="Arial"/>
                <a:sym typeface="Arial"/>
                <a:hlinkClick r:id="rId4"/>
              </a:rPr>
              <a:t>Deviniti.com</a:t>
            </a:r>
            <a:endParaRPr sz="1600" b="0" i="0" u="none" strike="noStrike" cap="none">
              <a:solidFill>
                <a:srgbClr val="000000"/>
              </a:solidFill>
              <a:latin typeface="Arial"/>
              <a:ea typeface="Arial"/>
              <a:cs typeface="Arial"/>
              <a:sym typeface="Arial"/>
            </a:endParaRPr>
          </a:p>
        </p:txBody>
      </p:sp>
      <p:sp>
        <p:nvSpPr>
          <p:cNvPr id="401" name="Google Shape;401;g21f479b95c8_0_86"/>
          <p:cNvSpPr txBox="1">
            <a:spLocks noGrp="1"/>
          </p:cNvSpPr>
          <p:nvPr>
            <p:ph type="title"/>
          </p:nvPr>
        </p:nvSpPr>
        <p:spPr>
          <a:xfrm>
            <a:off x="628650" y="201272"/>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
              <a:t>Klantreis</a:t>
            </a:r>
            <a:br>
              <a:rPr lang="fi"/>
            </a:br>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05"/>
        <p:cNvGrpSpPr/>
        <p:nvPr/>
      </p:nvGrpSpPr>
      <p:grpSpPr>
        <a:xfrm>
          <a:off x="0" y="0"/>
          <a:ext cx="0" cy="0"/>
          <a:chOff x="0" y="0"/>
          <a:chExt cx="0" cy="0"/>
        </a:xfrm>
      </p:grpSpPr>
      <p:pic>
        <p:nvPicPr>
          <p:cNvPr id="406" name="Google Shape;406;g19922e704ba_0_27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203318" y="600101"/>
            <a:ext cx="6456940" cy="4188996"/>
          </a:xfrm>
          <a:prstGeom prst="snip2DiagRect">
            <a:avLst>
              <a:gd name="adj1" fmla="val 0"/>
              <a:gd name="adj2" fmla="val 16667"/>
            </a:avLst>
          </a:prstGeom>
          <a:noFill/>
          <a:ln>
            <a:noFill/>
          </a:ln>
        </p:spPr>
      </p:pic>
      <p:sp>
        <p:nvSpPr>
          <p:cNvPr id="407" name="Google Shape;407;g19922e704ba_0_270"/>
          <p:cNvSpPr txBox="1"/>
          <p:nvPr/>
        </p:nvSpPr>
        <p:spPr>
          <a:xfrm>
            <a:off x="6909175" y="4514000"/>
            <a:ext cx="20421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Bron: </a:t>
            </a:r>
            <a:r>
              <a:rPr lang="fi" sz="1400" b="0" i="0" u="sng" strike="noStrike" cap="none">
                <a:solidFill>
                  <a:schemeClr val="hlink"/>
                </a:solidFill>
                <a:latin typeface="Arial"/>
                <a:ea typeface="Arial"/>
                <a:cs typeface="Arial"/>
                <a:sym typeface="Arial"/>
                <a:hlinkClick r:id="rId4"/>
              </a:rPr>
              <a:t>Chaffey</a:t>
            </a:r>
            <a:r>
              <a:rPr lang="fi" sz="1400" b="0" i="0" u="none" strike="noStrike" cap="none">
                <a:solidFill>
                  <a:srgbClr val="000000"/>
                </a:solidFill>
                <a:latin typeface="Arial"/>
                <a:ea typeface="Arial"/>
                <a:cs typeface="Arial"/>
                <a:sym typeface="Arial"/>
              </a:rPr>
              <a:t>, 2020</a:t>
            </a:r>
            <a:endParaRPr sz="1400" b="0" i="0" u="none" strike="noStrike" cap="none">
              <a:solidFill>
                <a:srgbClr val="000000"/>
              </a:solidFill>
              <a:latin typeface="Arial"/>
              <a:ea typeface="Arial"/>
              <a:cs typeface="Arial"/>
              <a:sym typeface="Arial"/>
            </a:endParaRPr>
          </a:p>
        </p:txBody>
      </p:sp>
      <p:sp>
        <p:nvSpPr>
          <p:cNvPr id="408" name="Google Shape;408;g19922e704ba_0_270"/>
          <p:cNvSpPr txBox="1"/>
          <p:nvPr/>
        </p:nvSpPr>
        <p:spPr>
          <a:xfrm>
            <a:off x="159656" y="0"/>
            <a:ext cx="7641771" cy="553968"/>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fi" sz="2400" b="1" i="0" u="none" strike="noStrike" cap="none">
                <a:solidFill>
                  <a:srgbClr val="161249"/>
                </a:solidFill>
                <a:latin typeface="Arial"/>
                <a:ea typeface="Arial"/>
                <a:cs typeface="Arial"/>
                <a:sym typeface="Arial"/>
              </a:rPr>
              <a:t>Voorbeeld van 'klantreis' - een jurk kopen</a:t>
            </a:r>
            <a:endParaRPr sz="2400" b="1" i="0" u="none" strike="noStrike" cap="none">
              <a:solidFill>
                <a:srgbClr val="161249"/>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12"/>
        <p:cNvGrpSpPr/>
        <p:nvPr/>
      </p:nvGrpSpPr>
      <p:grpSpPr>
        <a:xfrm>
          <a:off x="0" y="0"/>
          <a:ext cx="0" cy="0"/>
          <a:chOff x="0" y="0"/>
          <a:chExt cx="0" cy="0"/>
        </a:xfrm>
      </p:grpSpPr>
      <p:sp>
        <p:nvSpPr>
          <p:cNvPr id="413" name="Google Shape;413;p15"/>
          <p:cNvSpPr txBox="1">
            <a:spLocks noGrp="1"/>
          </p:cNvSpPr>
          <p:nvPr>
            <p:ph type="body" idx="1"/>
          </p:nvPr>
        </p:nvSpPr>
        <p:spPr>
          <a:xfrm>
            <a:off x="863071" y="337293"/>
            <a:ext cx="661405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a:t>Activiteit in de klas </a:t>
            </a:r>
            <a:endParaRPr/>
          </a:p>
        </p:txBody>
      </p:sp>
      <p:sp>
        <p:nvSpPr>
          <p:cNvPr id="414" name="Google Shape;414;p15"/>
          <p:cNvSpPr txBox="1">
            <a:spLocks noGrp="1"/>
          </p:cNvSpPr>
          <p:nvPr>
            <p:ph type="body" idx="2"/>
          </p:nvPr>
        </p:nvSpPr>
        <p:spPr>
          <a:xfrm>
            <a:off x="863071" y="822755"/>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500"/>
              <a:buNone/>
            </a:pPr>
            <a:r>
              <a:rPr lang="fi"/>
              <a:t>Zoek een koperproces uit en inspecteer het. Hieronder enkele suggesties (voel je vrij om ook andere te kiezen)</a:t>
            </a:r>
            <a:endParaRPr/>
          </a:p>
          <a:p>
            <a:pPr marL="0" lvl="0" indent="0" algn="l" rtl="0">
              <a:lnSpc>
                <a:spcPct val="108000"/>
              </a:lnSpc>
              <a:spcBef>
                <a:spcPts val="0"/>
              </a:spcBef>
              <a:spcAft>
                <a:spcPts val="0"/>
              </a:spcAft>
              <a:buClr>
                <a:schemeClr val="lt1"/>
              </a:buClr>
              <a:buSzPts val="1500"/>
              <a:buNone/>
            </a:pPr>
            <a:endParaRPr/>
          </a:p>
          <a:p>
            <a:pPr marL="342900" lvl="1" indent="0" algn="l" rtl="0">
              <a:lnSpc>
                <a:spcPct val="100000"/>
              </a:lnSpc>
              <a:spcBef>
                <a:spcPts val="0"/>
              </a:spcBef>
              <a:spcAft>
                <a:spcPts val="0"/>
              </a:spcAft>
              <a:buClr>
                <a:schemeClr val="lt1"/>
              </a:buClr>
              <a:buSzPts val="1500"/>
              <a:buNone/>
            </a:pPr>
            <a:r>
              <a:rPr lang="fi" sz="1500"/>
              <a:t>een voertuig (auto, fiets, boot, ...)</a:t>
            </a:r>
            <a:endParaRPr/>
          </a:p>
          <a:p>
            <a:pPr marL="342900" lvl="1" indent="0" algn="l" rtl="0">
              <a:lnSpc>
                <a:spcPct val="100000"/>
              </a:lnSpc>
              <a:spcBef>
                <a:spcPts val="0"/>
              </a:spcBef>
              <a:spcAft>
                <a:spcPts val="0"/>
              </a:spcAft>
              <a:buClr>
                <a:schemeClr val="lt1"/>
              </a:buClr>
              <a:buSzPts val="1500"/>
              <a:buNone/>
            </a:pPr>
            <a:r>
              <a:rPr lang="fi" sz="1500"/>
              <a:t>consumentenelektronica</a:t>
            </a:r>
            <a:endParaRPr/>
          </a:p>
          <a:p>
            <a:pPr marL="342900" lvl="1" indent="0" algn="l" rtl="0">
              <a:lnSpc>
                <a:spcPct val="100000"/>
              </a:lnSpc>
              <a:spcBef>
                <a:spcPts val="0"/>
              </a:spcBef>
              <a:spcAft>
                <a:spcPts val="0"/>
              </a:spcAft>
              <a:buClr>
                <a:schemeClr val="lt1"/>
              </a:buClr>
              <a:buSzPts val="1500"/>
              <a:buNone/>
            </a:pPr>
            <a:r>
              <a:rPr lang="fi" sz="1500"/>
              <a:t>hobby of sport </a:t>
            </a:r>
            <a:endParaRPr/>
          </a:p>
          <a:p>
            <a:pPr marL="342900" lvl="1" indent="0" algn="l" rtl="0">
              <a:lnSpc>
                <a:spcPct val="100000"/>
              </a:lnSpc>
              <a:spcBef>
                <a:spcPts val="0"/>
              </a:spcBef>
              <a:spcAft>
                <a:spcPts val="0"/>
              </a:spcAft>
              <a:buClr>
                <a:schemeClr val="lt1"/>
              </a:buClr>
              <a:buSzPts val="1500"/>
              <a:buNone/>
            </a:pPr>
            <a:r>
              <a:rPr lang="fi" sz="1500"/>
              <a:t>gezondheidszorg (individueel, familie, huisdier,..)</a:t>
            </a:r>
            <a:endParaRPr/>
          </a:p>
          <a:p>
            <a:pPr marL="342900" lvl="1" indent="0" algn="l" rtl="0">
              <a:lnSpc>
                <a:spcPct val="100000"/>
              </a:lnSpc>
              <a:spcBef>
                <a:spcPts val="0"/>
              </a:spcBef>
              <a:spcAft>
                <a:spcPts val="0"/>
              </a:spcAft>
              <a:buClr>
                <a:schemeClr val="lt1"/>
              </a:buClr>
              <a:buSzPts val="1500"/>
              <a:buNone/>
            </a:pPr>
            <a:r>
              <a:rPr lang="fi" sz="1500"/>
              <a:t>interieurontwerp </a:t>
            </a:r>
            <a:endParaRPr/>
          </a:p>
          <a:p>
            <a:pPr marL="342900" lvl="1" indent="0" algn="l" rtl="0">
              <a:lnSpc>
                <a:spcPct val="100000"/>
              </a:lnSpc>
              <a:spcBef>
                <a:spcPts val="0"/>
              </a:spcBef>
              <a:spcAft>
                <a:spcPts val="0"/>
              </a:spcAft>
              <a:buClr>
                <a:schemeClr val="lt1"/>
              </a:buClr>
              <a:buSzPts val="1500"/>
              <a:buNone/>
            </a:pPr>
            <a:r>
              <a:rPr lang="fi" sz="1500"/>
              <a:t>andere </a:t>
            </a:r>
            <a:endParaRPr/>
          </a:p>
          <a:p>
            <a:pPr marL="0" lvl="0" indent="0" algn="l" rtl="0">
              <a:lnSpc>
                <a:spcPct val="108000"/>
              </a:lnSpc>
              <a:spcBef>
                <a:spcPts val="0"/>
              </a:spcBef>
              <a:spcAft>
                <a:spcPts val="0"/>
              </a:spcAft>
              <a:buClr>
                <a:schemeClr val="lt1"/>
              </a:buClr>
              <a:buSzPts val="1500"/>
              <a:buNone/>
            </a:pPr>
            <a:endParaRPr/>
          </a:p>
          <a:p>
            <a:pPr marL="285750" lvl="0" indent="-285750" algn="l" rtl="0">
              <a:lnSpc>
                <a:spcPct val="100000"/>
              </a:lnSpc>
              <a:spcBef>
                <a:spcPts val="0"/>
              </a:spcBef>
              <a:spcAft>
                <a:spcPts val="0"/>
              </a:spcAft>
              <a:buClr>
                <a:schemeClr val="lt1"/>
              </a:buClr>
              <a:buSzPts val="2250"/>
              <a:buFont typeface="Arial"/>
              <a:buChar char="•"/>
            </a:pPr>
            <a:r>
              <a:rPr lang="fi"/>
              <a:t>Uitzoeken hoe de verschillende stadia in het kopersproces verlopen? </a:t>
            </a:r>
            <a:endParaRPr/>
          </a:p>
          <a:p>
            <a:pPr marL="285750" lvl="0" indent="-285750" algn="l" rtl="0">
              <a:lnSpc>
                <a:spcPct val="100000"/>
              </a:lnSpc>
              <a:spcBef>
                <a:spcPts val="0"/>
              </a:spcBef>
              <a:spcAft>
                <a:spcPts val="0"/>
              </a:spcAft>
              <a:buClr>
                <a:schemeClr val="lt1"/>
              </a:buClr>
              <a:buSzPts val="2250"/>
              <a:buFont typeface="Arial"/>
              <a:buChar char="•"/>
            </a:pPr>
            <a:r>
              <a:rPr lang="fi"/>
              <a:t>Welke soorten triggers kunnen leiden tot 'bewustwording'. </a:t>
            </a:r>
            <a:endParaRPr/>
          </a:p>
          <a:p>
            <a:pPr marL="285750" lvl="0" indent="-285750" algn="l" rtl="0">
              <a:lnSpc>
                <a:spcPct val="100000"/>
              </a:lnSpc>
              <a:spcBef>
                <a:spcPts val="0"/>
              </a:spcBef>
              <a:spcAft>
                <a:spcPts val="0"/>
              </a:spcAft>
              <a:buClr>
                <a:schemeClr val="lt1"/>
              </a:buClr>
              <a:buSzPts val="2250"/>
              <a:buFont typeface="Arial"/>
              <a:buChar char="•"/>
            </a:pPr>
            <a:r>
              <a:rPr lang="fi"/>
              <a:t>Hoe intensief is het proces van informatie zoeken? </a:t>
            </a:r>
            <a:endParaRPr/>
          </a:p>
          <a:p>
            <a:pPr marL="285750" lvl="0" indent="-285750" algn="l" rtl="0">
              <a:lnSpc>
                <a:spcPct val="100000"/>
              </a:lnSpc>
              <a:spcBef>
                <a:spcPts val="0"/>
              </a:spcBef>
              <a:spcAft>
                <a:spcPts val="0"/>
              </a:spcAft>
              <a:buClr>
                <a:schemeClr val="lt1"/>
              </a:buClr>
              <a:buSzPts val="2250"/>
              <a:buFont typeface="Arial"/>
              <a:buChar char="•"/>
            </a:pPr>
            <a:r>
              <a:rPr lang="fi"/>
              <a:t>Wat is er nodig om over te gaan tot 'aankoop'? </a:t>
            </a:r>
            <a:endParaRPr/>
          </a:p>
          <a:p>
            <a:pPr marL="285750" lvl="0" indent="-285750" algn="l" rtl="0">
              <a:lnSpc>
                <a:spcPct val="100000"/>
              </a:lnSpc>
              <a:spcBef>
                <a:spcPts val="0"/>
              </a:spcBef>
              <a:spcAft>
                <a:spcPts val="0"/>
              </a:spcAft>
              <a:buClr>
                <a:schemeClr val="lt1"/>
              </a:buClr>
              <a:buSzPts val="2250"/>
              <a:buFont typeface="Arial"/>
              <a:buChar char="•"/>
            </a:pPr>
            <a:r>
              <a:rPr lang="fi"/>
              <a:t>Wat betekent 'retentie' vanuit het oogpunt van de verkoper/koper?</a:t>
            </a:r>
            <a:endParaRPr/>
          </a:p>
          <a:p>
            <a:pPr marL="285750" lvl="0" indent="-285750" algn="l" rtl="0">
              <a:lnSpc>
                <a:spcPct val="100000"/>
              </a:lnSpc>
              <a:spcBef>
                <a:spcPts val="0"/>
              </a:spcBef>
              <a:spcAft>
                <a:spcPts val="0"/>
              </a:spcAft>
              <a:buClr>
                <a:schemeClr val="lt1"/>
              </a:buClr>
              <a:buSzPts val="2250"/>
              <a:buFont typeface="Arial"/>
              <a:buChar char="•"/>
            </a:pPr>
            <a:r>
              <a:rPr lang="fi"/>
              <a:t>Welke kanalen en media zijn betrokken bij de verschillende fasen?</a:t>
            </a:r>
            <a:endParaRPr/>
          </a:p>
          <a:p>
            <a:pPr marL="0" lvl="0" indent="0" algn="l" rtl="0">
              <a:lnSpc>
                <a:spcPct val="108000"/>
              </a:lnSpc>
              <a:spcBef>
                <a:spcPts val="0"/>
              </a:spcBef>
              <a:spcAft>
                <a:spcPts val="0"/>
              </a:spcAft>
              <a:buClr>
                <a:schemeClr val="lt1"/>
              </a:buClr>
              <a:buSzPts val="1500"/>
              <a:buNone/>
            </a:pPr>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18"/>
        <p:cNvGrpSpPr/>
        <p:nvPr/>
      </p:nvGrpSpPr>
      <p:grpSpPr>
        <a:xfrm>
          <a:off x="0" y="0"/>
          <a:ext cx="0" cy="0"/>
          <a:chOff x="0" y="0"/>
          <a:chExt cx="0" cy="0"/>
        </a:xfrm>
      </p:grpSpPr>
      <p:sp>
        <p:nvSpPr>
          <p:cNvPr id="419" name="Google Shape;419;g1dc0dac36e4_0_25"/>
          <p:cNvSpPr txBox="1">
            <a:spLocks noGrp="1"/>
          </p:cNvSpPr>
          <p:nvPr>
            <p:ph type="title"/>
          </p:nvPr>
        </p:nvSpPr>
        <p:spPr>
          <a:xfrm>
            <a:off x="496500" y="2122950"/>
            <a:ext cx="8151000" cy="448800"/>
          </a:xfrm>
          <a:prstGeom prst="rect">
            <a:avLst/>
          </a:prstGeom>
          <a:noFill/>
          <a:ln>
            <a:noFill/>
          </a:ln>
        </p:spPr>
        <p:txBody>
          <a:bodyPr spcFirstLastPara="1" wrap="square" lIns="0" tIns="0" rIns="0" bIns="0" anchor="t" anchorCtr="0">
            <a:noAutofit/>
          </a:bodyPr>
          <a:lstStyle/>
          <a:p>
            <a:pPr marL="0" lvl="0" indent="0" algn="ctr" rtl="0">
              <a:lnSpc>
                <a:spcPct val="100000"/>
              </a:lnSpc>
              <a:spcBef>
                <a:spcPts val="0"/>
              </a:spcBef>
              <a:spcAft>
                <a:spcPts val="0"/>
              </a:spcAft>
              <a:buClr>
                <a:srgbClr val="161249"/>
              </a:buClr>
              <a:buSzPts val="2700"/>
              <a:buFont typeface="Arial"/>
              <a:buNone/>
            </a:pPr>
            <a:r>
              <a:rPr lang="fi" sz="3600"/>
              <a:t>Digitale media en kanalen </a:t>
            </a:r>
            <a:endParaRPr sz="360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23"/>
        <p:cNvGrpSpPr/>
        <p:nvPr/>
      </p:nvGrpSpPr>
      <p:grpSpPr>
        <a:xfrm>
          <a:off x="0" y="0"/>
          <a:ext cx="0" cy="0"/>
          <a:chOff x="0" y="0"/>
          <a:chExt cx="0" cy="0"/>
        </a:xfrm>
      </p:grpSpPr>
      <p:sp>
        <p:nvSpPr>
          <p:cNvPr id="424" name="Google Shape;424;g198c4f39775_0_1"/>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a:t>Digitale media en kanalen  </a:t>
            </a:r>
            <a:endParaRPr/>
          </a:p>
        </p:txBody>
      </p:sp>
      <p:sp>
        <p:nvSpPr>
          <p:cNvPr id="425" name="Google Shape;425;g198c4f39775_0_1"/>
          <p:cNvSpPr txBox="1">
            <a:spLocks noGrp="1"/>
          </p:cNvSpPr>
          <p:nvPr>
            <p:ph type="body" idx="1"/>
          </p:nvPr>
        </p:nvSpPr>
        <p:spPr>
          <a:xfrm>
            <a:off x="628650" y="1067294"/>
            <a:ext cx="7886700" cy="1419363"/>
          </a:xfrm>
          <a:prstGeom prst="rect">
            <a:avLst/>
          </a:prstGeom>
          <a:noFill/>
          <a:ln>
            <a:noFill/>
          </a:ln>
        </p:spPr>
        <p:txBody>
          <a:bodyPr spcFirstLastPara="1" wrap="square" lIns="0" tIns="0" rIns="0" bIns="0" anchor="t" anchorCtr="0">
            <a:noAutofit/>
          </a:bodyPr>
          <a:lstStyle/>
          <a:p>
            <a:pPr marL="457200" lvl="0" indent="-317500" algn="l" rtl="0">
              <a:lnSpc>
                <a:spcPct val="100000"/>
              </a:lnSpc>
              <a:spcBef>
                <a:spcPts val="0"/>
              </a:spcBef>
              <a:spcAft>
                <a:spcPts val="0"/>
              </a:spcAft>
              <a:buClr>
                <a:srgbClr val="ED7D31"/>
              </a:buClr>
              <a:buSzPts val="2400"/>
              <a:buFont typeface="Arial"/>
              <a:buChar char="•"/>
            </a:pPr>
            <a:r>
              <a:rPr lang="fi" sz="1500" dirty="0"/>
              <a:t>Na het definiëren van de doelgroepen en hun fase in het koopproces, heeft de marketeer beperkingen om de kanalen te kiezen </a:t>
            </a:r>
            <a:endParaRPr sz="1500" dirty="0"/>
          </a:p>
          <a:p>
            <a:pPr marL="514350" lvl="0" indent="-133350" algn="l" rtl="0">
              <a:lnSpc>
                <a:spcPct val="100000"/>
              </a:lnSpc>
              <a:spcBef>
                <a:spcPts val="0"/>
              </a:spcBef>
              <a:spcAft>
                <a:spcPts val="0"/>
              </a:spcAft>
              <a:buClr>
                <a:srgbClr val="ED7D31"/>
              </a:buClr>
              <a:buSzPts val="2400"/>
              <a:buFont typeface="Arial"/>
              <a:buNone/>
            </a:pPr>
            <a:endParaRPr sz="1500" dirty="0"/>
          </a:p>
          <a:p>
            <a:pPr marL="457200" lvl="0" indent="-317500" algn="l" rtl="0">
              <a:lnSpc>
                <a:spcPct val="100000"/>
              </a:lnSpc>
              <a:spcBef>
                <a:spcPts val="0"/>
              </a:spcBef>
              <a:spcAft>
                <a:spcPts val="0"/>
              </a:spcAft>
              <a:buClr>
                <a:srgbClr val="ED7D31"/>
              </a:buClr>
              <a:buSzPts val="2400"/>
              <a:buFont typeface="Arial"/>
              <a:buChar char="•"/>
            </a:pPr>
            <a:r>
              <a:rPr lang="fi" sz="1500" dirty="0"/>
              <a:t>De afbeelding toont het scala aan digitale media en instrumenten dat beschikbaar is</a:t>
            </a:r>
            <a:endParaRPr sz="1500" dirty="0"/>
          </a:p>
          <a:p>
            <a:pPr marL="514350" lvl="0" indent="-133350" algn="l" rtl="0">
              <a:lnSpc>
                <a:spcPct val="100000"/>
              </a:lnSpc>
              <a:spcBef>
                <a:spcPts val="0"/>
              </a:spcBef>
              <a:spcAft>
                <a:spcPts val="0"/>
              </a:spcAft>
              <a:buClr>
                <a:srgbClr val="ED7D31"/>
              </a:buClr>
              <a:buSzPts val="2400"/>
              <a:buFont typeface="Arial"/>
              <a:buNone/>
            </a:pPr>
            <a:endParaRPr sz="1500" dirty="0"/>
          </a:p>
          <a:p>
            <a:pPr marL="457200" lvl="0" indent="-317500" algn="l" rtl="0">
              <a:lnSpc>
                <a:spcPct val="100000"/>
              </a:lnSpc>
              <a:spcBef>
                <a:spcPts val="0"/>
              </a:spcBef>
              <a:spcAft>
                <a:spcPts val="0"/>
              </a:spcAft>
              <a:buClr>
                <a:srgbClr val="ED7D31"/>
              </a:buClr>
              <a:buSzPts val="2400"/>
              <a:buFont typeface="Arial"/>
              <a:buChar char="•"/>
            </a:pPr>
            <a:r>
              <a:rPr lang="fi" sz="1500" dirty="0"/>
              <a:t>Via hen kan elke doelgroep worden bereikt in digitale 'ecosystemen en omgevingen'. </a:t>
            </a:r>
            <a:endParaRPr sz="1500" dirty="0"/>
          </a:p>
          <a:p>
            <a:pPr marL="514350" lvl="0" indent="-133350" algn="l" rtl="0">
              <a:lnSpc>
                <a:spcPct val="100000"/>
              </a:lnSpc>
              <a:spcBef>
                <a:spcPts val="0"/>
              </a:spcBef>
              <a:spcAft>
                <a:spcPts val="0"/>
              </a:spcAft>
              <a:buClr>
                <a:srgbClr val="ED7D31"/>
              </a:buClr>
              <a:buSzPts val="2400"/>
              <a:buFont typeface="Arial"/>
              <a:buNone/>
            </a:pPr>
            <a:endParaRPr sz="1500" dirty="0"/>
          </a:p>
          <a:p>
            <a:pPr marL="457200" lvl="0" indent="-317500" algn="l" rtl="0">
              <a:lnSpc>
                <a:spcPct val="100000"/>
              </a:lnSpc>
              <a:spcBef>
                <a:spcPts val="0"/>
              </a:spcBef>
              <a:spcAft>
                <a:spcPts val="0"/>
              </a:spcAft>
              <a:buClr>
                <a:srgbClr val="ED7D31"/>
              </a:buClr>
              <a:buSzPts val="2400"/>
              <a:buFont typeface="Arial"/>
              <a:buChar char="•"/>
            </a:pPr>
            <a:r>
              <a:rPr lang="fi" sz="1500" dirty="0"/>
              <a:t>Hun keuzes en inzet worden bepaald op basis van de strategie, de boodschap en de doelgroepen. </a:t>
            </a:r>
            <a:endParaRPr sz="1500" dirty="0"/>
          </a:p>
          <a:p>
            <a:pPr marL="514350" lvl="0" indent="-133350" algn="l" rtl="0">
              <a:lnSpc>
                <a:spcPct val="100000"/>
              </a:lnSpc>
              <a:spcBef>
                <a:spcPts val="0"/>
              </a:spcBef>
              <a:spcAft>
                <a:spcPts val="0"/>
              </a:spcAft>
              <a:buClr>
                <a:srgbClr val="ED7D31"/>
              </a:buClr>
              <a:buSzPts val="2400"/>
              <a:buFont typeface="Arial"/>
              <a:buNone/>
            </a:pPr>
            <a:endParaRPr sz="1500" dirty="0"/>
          </a:p>
          <a:p>
            <a:pPr marL="457200" lvl="0" indent="-317500" algn="l" rtl="0">
              <a:lnSpc>
                <a:spcPct val="100000"/>
              </a:lnSpc>
              <a:spcBef>
                <a:spcPts val="0"/>
              </a:spcBef>
              <a:spcAft>
                <a:spcPts val="0"/>
              </a:spcAft>
              <a:buClr>
                <a:srgbClr val="ED7D31"/>
              </a:buClr>
              <a:buSzPts val="2400"/>
              <a:buFont typeface="Arial"/>
              <a:buChar char="•"/>
            </a:pPr>
            <a:r>
              <a:rPr lang="fi" sz="1500" b="1" dirty="0"/>
              <a:t>Opmerking: </a:t>
            </a:r>
            <a:r>
              <a:rPr lang="fi" sz="1500" dirty="0"/>
              <a:t>Het beste resultaat wordt bereikt wanneer digitale instrumenten en media worden gecombineerd met traditionele marketingmedia (multichannelmarketing).</a:t>
            </a:r>
            <a:endParaRPr sz="15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29"/>
        <p:cNvGrpSpPr/>
        <p:nvPr/>
      </p:nvGrpSpPr>
      <p:grpSpPr>
        <a:xfrm>
          <a:off x="0" y="0"/>
          <a:ext cx="0" cy="0"/>
          <a:chOff x="0" y="0"/>
          <a:chExt cx="0" cy="0"/>
        </a:xfrm>
      </p:grpSpPr>
      <p:sp>
        <p:nvSpPr>
          <p:cNvPr id="430" name="Google Shape;430;g198c4f39775_0_24"/>
          <p:cNvSpPr txBox="1">
            <a:spLocks noGrp="1"/>
          </p:cNvSpPr>
          <p:nvPr>
            <p:ph type="title"/>
          </p:nvPr>
        </p:nvSpPr>
        <p:spPr>
          <a:xfrm>
            <a:off x="628650" y="256180"/>
            <a:ext cx="6294664"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sz="3000"/>
              <a:t>Traditionele - digitale media?</a:t>
            </a:r>
            <a:endParaRPr sz="3000"/>
          </a:p>
        </p:txBody>
      </p:sp>
      <p:sp>
        <p:nvSpPr>
          <p:cNvPr id="431" name="Google Shape;431;g198c4f39775_0_24"/>
          <p:cNvSpPr txBox="1">
            <a:spLocks noGrp="1"/>
          </p:cNvSpPr>
          <p:nvPr>
            <p:ph type="body" idx="1"/>
          </p:nvPr>
        </p:nvSpPr>
        <p:spPr>
          <a:xfrm>
            <a:off x="612322" y="3702040"/>
            <a:ext cx="4449535" cy="2240756"/>
          </a:xfrm>
          <a:prstGeom prst="rect">
            <a:avLst/>
          </a:prstGeom>
          <a:noFill/>
          <a:ln>
            <a:noFill/>
          </a:ln>
        </p:spPr>
        <p:txBody>
          <a:bodyPr spcFirstLastPara="1" wrap="square" lIns="0" tIns="0" rIns="0" bIns="0" anchor="t" anchorCtr="0">
            <a:noAutofit/>
          </a:bodyPr>
          <a:lstStyle/>
          <a:p>
            <a:pPr marL="285750" lvl="0" indent="-133350" algn="l" rtl="0">
              <a:lnSpc>
                <a:spcPct val="100000"/>
              </a:lnSpc>
              <a:spcBef>
                <a:spcPts val="0"/>
              </a:spcBef>
              <a:spcAft>
                <a:spcPts val="0"/>
              </a:spcAft>
              <a:buClr>
                <a:srgbClr val="ED7D31"/>
              </a:buClr>
              <a:buSzPts val="2400"/>
              <a:buFont typeface="Arial"/>
              <a:buNone/>
            </a:pPr>
            <a:endParaRPr sz="1600"/>
          </a:p>
          <a:p>
            <a:pPr marL="285750" lvl="0" indent="-285750" algn="l" rtl="0">
              <a:lnSpc>
                <a:spcPct val="100000"/>
              </a:lnSpc>
              <a:spcBef>
                <a:spcPts val="0"/>
              </a:spcBef>
              <a:spcAft>
                <a:spcPts val="0"/>
              </a:spcAft>
              <a:buClr>
                <a:srgbClr val="ED7D31"/>
              </a:buClr>
              <a:buSzPts val="2400"/>
              <a:buFont typeface="Arial"/>
              <a:buChar char="•"/>
            </a:pPr>
            <a:r>
              <a:rPr lang="fi" sz="1600"/>
              <a:t>Het is duidelijk dat er enorme verschillen zijn tussen verschillende soorten organisaties</a:t>
            </a:r>
            <a:endParaRPr sz="1600"/>
          </a:p>
          <a:p>
            <a:pPr marL="0" lvl="0" indent="0" algn="l" rtl="0">
              <a:lnSpc>
                <a:spcPct val="100000"/>
              </a:lnSpc>
              <a:spcBef>
                <a:spcPts val="0"/>
              </a:spcBef>
              <a:spcAft>
                <a:spcPts val="0"/>
              </a:spcAft>
              <a:buClr>
                <a:srgbClr val="161249"/>
              </a:buClr>
              <a:buSzPts val="1500"/>
              <a:buNone/>
            </a:pPr>
            <a:endParaRPr sz="1600"/>
          </a:p>
        </p:txBody>
      </p:sp>
      <p:sp>
        <p:nvSpPr>
          <p:cNvPr id="432" name="Google Shape;432;g198c4f39775_0_24"/>
          <p:cNvSpPr txBox="1"/>
          <p:nvPr/>
        </p:nvSpPr>
        <p:spPr>
          <a:xfrm>
            <a:off x="6841280" y="3577500"/>
            <a:ext cx="3331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Bron: Statista (2022)</a:t>
            </a:r>
            <a:endParaRPr sz="1400" b="0" i="0" u="none" strike="noStrike" cap="none">
              <a:solidFill>
                <a:srgbClr val="161249"/>
              </a:solidFill>
              <a:latin typeface="Arial"/>
              <a:ea typeface="Arial"/>
              <a:cs typeface="Arial"/>
              <a:sym typeface="Arial"/>
            </a:endParaRPr>
          </a:p>
        </p:txBody>
      </p:sp>
      <p:pic>
        <p:nvPicPr>
          <p:cNvPr id="433" name="Google Shape;433;g198c4f39775_0_2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535135" y="903924"/>
            <a:ext cx="5261775" cy="2648949"/>
          </a:xfrm>
          <a:prstGeom prst="rect">
            <a:avLst/>
          </a:prstGeom>
          <a:noFill/>
          <a:ln w="28575" cap="flat" cmpd="sng">
            <a:solidFill>
              <a:srgbClr val="ED7D31"/>
            </a:solidFill>
            <a:prstDash val="solid"/>
            <a:round/>
            <a:headEnd type="none" w="sm" len="sm"/>
            <a:tailEnd type="none" w="sm" len="sm"/>
          </a:ln>
        </p:spPr>
      </p:pic>
      <p:sp>
        <p:nvSpPr>
          <p:cNvPr id="434" name="Google Shape;434;g198c4f39775_0_24"/>
          <p:cNvSpPr txBox="1"/>
          <p:nvPr/>
        </p:nvSpPr>
        <p:spPr>
          <a:xfrm>
            <a:off x="518432" y="764910"/>
            <a:ext cx="3065700" cy="31707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ED7D31"/>
              </a:buClr>
              <a:buSzPts val="2400"/>
              <a:buFont typeface="Arial"/>
              <a:buChar char="•"/>
            </a:pPr>
            <a:r>
              <a:rPr lang="fi" sz="1600" b="0" i="0" u="none" strike="noStrike" cap="none">
                <a:solidFill>
                  <a:srgbClr val="161249"/>
                </a:solidFill>
                <a:latin typeface="Arial"/>
                <a:ea typeface="Arial"/>
                <a:cs typeface="Arial"/>
                <a:sym typeface="Arial"/>
              </a:rPr>
              <a:t>Door de concurrentie blijven de reclame-uitgaven van organisaties stijgen, sinds 2017</a:t>
            </a:r>
            <a:endParaRPr sz="1400" b="0" i="0" u="none" strike="noStrike" cap="none">
              <a:solidFill>
                <a:srgbClr val="000000"/>
              </a:solidFill>
              <a:latin typeface="Arial"/>
              <a:ea typeface="Arial"/>
              <a:cs typeface="Arial"/>
              <a:sym typeface="Arial"/>
            </a:endParaRPr>
          </a:p>
          <a:p>
            <a:pPr marL="285750" marR="0" lvl="0" indent="-133350" algn="l" rtl="0">
              <a:lnSpc>
                <a:spcPct val="100000"/>
              </a:lnSpc>
              <a:spcBef>
                <a:spcPts val="0"/>
              </a:spcBef>
              <a:spcAft>
                <a:spcPts val="0"/>
              </a:spcAft>
              <a:buClr>
                <a:srgbClr val="ED7D31"/>
              </a:buClr>
              <a:buSzPts val="2400"/>
              <a:buFont typeface="Arial"/>
              <a:buNone/>
            </a:pPr>
            <a:endParaRPr sz="16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2400"/>
              <a:buFont typeface="Arial"/>
              <a:buChar char="•"/>
            </a:pPr>
            <a:r>
              <a:rPr lang="fi" sz="1600" b="0" i="0" u="none" strike="noStrike" cap="none">
                <a:solidFill>
                  <a:srgbClr val="161249"/>
                </a:solidFill>
                <a:latin typeface="Arial"/>
                <a:ea typeface="Arial"/>
                <a:cs typeface="Arial"/>
                <a:sym typeface="Arial"/>
              </a:rPr>
              <a:t>Het aandeel van digitale media stijgt, maar traditionele marketingmedia worden nog steeds voornamelijk gebruikt</a:t>
            </a:r>
            <a:endParaRPr sz="16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2400"/>
              <a:buFont typeface="Arial"/>
              <a:buChar char="•"/>
            </a:pPr>
            <a:r>
              <a:rPr lang="fi" sz="1600" b="0" i="0" u="none" strike="noStrike" cap="none">
                <a:solidFill>
                  <a:srgbClr val="161249"/>
                </a:solidFill>
                <a:latin typeface="Arial"/>
                <a:ea typeface="Arial"/>
                <a:cs typeface="Arial"/>
                <a:sym typeface="Arial"/>
              </a:rPr>
              <a:t>De grafiek toont een gemiddelde van alle adverteerders</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sp>
        <p:nvSpPr>
          <p:cNvPr id="439" name="Google Shape;439;g198c4f39775_0_30"/>
          <p:cNvSpPr txBox="1">
            <a:spLocks noGrp="1"/>
          </p:cNvSpPr>
          <p:nvPr>
            <p:ph type="title"/>
          </p:nvPr>
        </p:nvSpPr>
        <p:spPr>
          <a:xfrm>
            <a:off x="366959" y="376851"/>
            <a:ext cx="8237400" cy="4488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sz="2600" dirty="0"/>
              <a:t>Sommige takken promoveren meer dan andere</a:t>
            </a:r>
            <a:endParaRPr sz="2600" dirty="0"/>
          </a:p>
        </p:txBody>
      </p:sp>
      <p:sp>
        <p:nvSpPr>
          <p:cNvPr id="440" name="Google Shape;440;g198c4f39775_0_30"/>
          <p:cNvSpPr txBox="1">
            <a:spLocks noGrp="1"/>
          </p:cNvSpPr>
          <p:nvPr>
            <p:ph type="body" idx="1"/>
          </p:nvPr>
        </p:nvSpPr>
        <p:spPr>
          <a:xfrm>
            <a:off x="366959" y="1085652"/>
            <a:ext cx="3246900" cy="34542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1500"/>
              <a:buNone/>
            </a:pPr>
            <a:r>
              <a:rPr lang="fi" sz="1600"/>
              <a:t>De behoefte aan promotie is essentieel als er veel concurrentie is (zoals bij voedingsmiddelen, consumentenelektronica, enz.)</a:t>
            </a:r>
            <a:endParaRPr sz="1600"/>
          </a:p>
          <a:p>
            <a:pPr marL="0" lvl="0" indent="0" algn="l" rtl="0">
              <a:lnSpc>
                <a:spcPct val="100000"/>
              </a:lnSpc>
              <a:spcBef>
                <a:spcPts val="0"/>
              </a:spcBef>
              <a:spcAft>
                <a:spcPts val="0"/>
              </a:spcAft>
              <a:buClr>
                <a:srgbClr val="161249"/>
              </a:buClr>
              <a:buSzPts val="1500"/>
              <a:buNone/>
            </a:pPr>
            <a:endParaRPr sz="1600"/>
          </a:p>
          <a:p>
            <a:pPr marL="0" lvl="0" indent="0" algn="l" rtl="0">
              <a:lnSpc>
                <a:spcPct val="100000"/>
              </a:lnSpc>
              <a:spcBef>
                <a:spcPts val="0"/>
              </a:spcBef>
              <a:spcAft>
                <a:spcPts val="0"/>
              </a:spcAft>
              <a:buClr>
                <a:srgbClr val="161249"/>
              </a:buClr>
              <a:buSzPts val="1500"/>
              <a:buNone/>
            </a:pPr>
            <a:r>
              <a:rPr lang="fi" sz="1600"/>
              <a:t>Grotere bedrijven hebben de neiging om een groter deel van hun totale budget aan marketing te besteden</a:t>
            </a:r>
            <a:endParaRPr sz="1600"/>
          </a:p>
          <a:p>
            <a:pPr marL="0" lvl="0" indent="0" algn="l" rtl="0">
              <a:lnSpc>
                <a:spcPct val="100000"/>
              </a:lnSpc>
              <a:spcBef>
                <a:spcPts val="0"/>
              </a:spcBef>
              <a:spcAft>
                <a:spcPts val="0"/>
              </a:spcAft>
              <a:buClr>
                <a:srgbClr val="161249"/>
              </a:buClr>
              <a:buSzPts val="1500"/>
              <a:buNone/>
            </a:pPr>
            <a:endParaRPr sz="1600"/>
          </a:p>
          <a:p>
            <a:pPr marL="0" lvl="0" indent="0" algn="l" rtl="0">
              <a:lnSpc>
                <a:spcPct val="100000"/>
              </a:lnSpc>
              <a:spcBef>
                <a:spcPts val="0"/>
              </a:spcBef>
              <a:spcAft>
                <a:spcPts val="0"/>
              </a:spcAft>
              <a:buClr>
                <a:srgbClr val="161249"/>
              </a:buClr>
              <a:buSzPts val="1500"/>
              <a:buNone/>
            </a:pPr>
            <a:r>
              <a:rPr lang="fi" sz="1600"/>
              <a:t>Over het algemeen geven B2C-bedrijven hogere budgetten uit dan B2B-bedrijven</a:t>
            </a:r>
            <a:endParaRPr sz="1600"/>
          </a:p>
          <a:p>
            <a:pPr marL="0" lvl="0" indent="0" algn="l" rtl="0">
              <a:lnSpc>
                <a:spcPct val="100000"/>
              </a:lnSpc>
              <a:spcBef>
                <a:spcPts val="0"/>
              </a:spcBef>
              <a:spcAft>
                <a:spcPts val="0"/>
              </a:spcAft>
              <a:buClr>
                <a:srgbClr val="161249"/>
              </a:buClr>
              <a:buSzPts val="1500"/>
              <a:buNone/>
            </a:pPr>
            <a:endParaRPr sz="1600"/>
          </a:p>
          <a:p>
            <a:pPr marL="0" lvl="0" indent="0" algn="l" rtl="0">
              <a:lnSpc>
                <a:spcPct val="100000"/>
              </a:lnSpc>
              <a:spcBef>
                <a:spcPts val="0"/>
              </a:spcBef>
              <a:spcAft>
                <a:spcPts val="0"/>
              </a:spcAft>
              <a:buClr>
                <a:srgbClr val="161249"/>
              </a:buClr>
              <a:buSzPts val="1500"/>
              <a:buNone/>
            </a:pPr>
            <a:endParaRPr sz="1600"/>
          </a:p>
        </p:txBody>
      </p:sp>
      <p:pic>
        <p:nvPicPr>
          <p:cNvPr id="441" name="Google Shape;441;g198c4f39775_0_3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651808" y="1149677"/>
            <a:ext cx="5312510" cy="3072234"/>
          </a:xfrm>
          <a:prstGeom prst="rect">
            <a:avLst/>
          </a:prstGeom>
          <a:noFill/>
          <a:ln w="28575" cap="flat" cmpd="sng">
            <a:solidFill>
              <a:srgbClr val="ED7D31"/>
            </a:solidFill>
            <a:prstDash val="solid"/>
            <a:round/>
            <a:headEnd type="none" w="sm" len="sm"/>
            <a:tailEnd type="none" w="sm" len="sm"/>
          </a:ln>
        </p:spPr>
      </p:pic>
      <p:sp>
        <p:nvSpPr>
          <p:cNvPr id="442" name="Google Shape;442;g198c4f39775_0_30"/>
          <p:cNvSpPr txBox="1"/>
          <p:nvPr/>
        </p:nvSpPr>
        <p:spPr>
          <a:xfrm>
            <a:off x="6933405" y="4300725"/>
            <a:ext cx="3777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Bron: </a:t>
            </a:r>
            <a:r>
              <a:rPr lang="fi" sz="1400" b="0" i="0" u="sng" strike="noStrike" cap="none">
                <a:solidFill>
                  <a:schemeClr val="hlink"/>
                </a:solidFill>
                <a:latin typeface="Arial"/>
                <a:ea typeface="Arial"/>
                <a:cs typeface="Arial"/>
                <a:sym typeface="Arial"/>
                <a:hlinkClick r:id="rId4"/>
              </a:rPr>
              <a:t>Merehead, </a:t>
            </a:r>
            <a:r>
              <a:rPr lang="fi" sz="1400" b="0" i="0" u="none" strike="noStrike" cap="none">
                <a:solidFill>
                  <a:srgbClr val="000000"/>
                </a:solidFill>
                <a:latin typeface="Arial"/>
                <a:ea typeface="Arial"/>
                <a:cs typeface="Arial"/>
                <a:sym typeface="Arial"/>
              </a:rPr>
              <a:t>2021</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46"/>
        <p:cNvGrpSpPr/>
        <p:nvPr/>
      </p:nvGrpSpPr>
      <p:grpSpPr>
        <a:xfrm>
          <a:off x="0" y="0"/>
          <a:ext cx="0" cy="0"/>
          <a:chOff x="0" y="0"/>
          <a:chExt cx="0" cy="0"/>
        </a:xfrm>
      </p:grpSpPr>
      <p:sp>
        <p:nvSpPr>
          <p:cNvPr id="447" name="Google Shape;447;g198c4f39775_0_43"/>
          <p:cNvSpPr txBox="1">
            <a:spLocks noGrp="1"/>
          </p:cNvSpPr>
          <p:nvPr>
            <p:ph type="title"/>
          </p:nvPr>
        </p:nvSpPr>
        <p:spPr>
          <a:xfrm>
            <a:off x="628650" y="306274"/>
            <a:ext cx="4067175"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667"/>
              <a:buFont typeface="Arial"/>
              <a:buNone/>
            </a:pPr>
            <a:r>
              <a:rPr lang="fi"/>
              <a:t>Sociale media  </a:t>
            </a:r>
            <a:endParaRPr/>
          </a:p>
        </p:txBody>
      </p:sp>
      <p:sp>
        <p:nvSpPr>
          <p:cNvPr id="448" name="Google Shape;448;g198c4f39775_0_43"/>
          <p:cNvSpPr txBox="1">
            <a:spLocks noGrp="1"/>
          </p:cNvSpPr>
          <p:nvPr>
            <p:ph type="body" idx="1"/>
          </p:nvPr>
        </p:nvSpPr>
        <p:spPr>
          <a:xfrm>
            <a:off x="628650" y="1198228"/>
            <a:ext cx="8221436" cy="3293107"/>
          </a:xfrm>
          <a:prstGeom prst="rect">
            <a:avLst/>
          </a:prstGeom>
          <a:noFill/>
          <a:ln>
            <a:noFill/>
          </a:ln>
        </p:spPr>
        <p:txBody>
          <a:bodyPr spcFirstLastPara="1" wrap="square" lIns="91425" tIns="91425" rIns="91425" bIns="91425" anchor="t" anchorCtr="0">
            <a:noAutofit/>
          </a:bodyPr>
          <a:lstStyle/>
          <a:p>
            <a:pPr marL="133350" lvl="0" indent="0" algn="l" rtl="0">
              <a:lnSpc>
                <a:spcPct val="120000"/>
              </a:lnSpc>
              <a:spcBef>
                <a:spcPts val="0"/>
              </a:spcBef>
              <a:spcAft>
                <a:spcPts val="0"/>
              </a:spcAft>
              <a:buClr>
                <a:srgbClr val="161249"/>
              </a:buClr>
              <a:buSzPct val="108107"/>
              <a:buNone/>
            </a:pPr>
            <a:r>
              <a:rPr lang="fi" sz="1150" b="1" dirty="0"/>
              <a:t>Wat &amp; Waarom</a:t>
            </a:r>
            <a:r>
              <a:rPr lang="fi" sz="1150" dirty="0"/>
              <a:t>? </a:t>
            </a:r>
            <a:endParaRPr sz="1150" dirty="0"/>
          </a:p>
          <a:p>
            <a:pPr marL="457200" lvl="0" indent="-323884" algn="l" rtl="0">
              <a:lnSpc>
                <a:spcPct val="120000"/>
              </a:lnSpc>
              <a:spcBef>
                <a:spcPts val="0"/>
              </a:spcBef>
              <a:spcAft>
                <a:spcPts val="0"/>
              </a:spcAft>
              <a:buClr>
                <a:srgbClr val="ED7D31"/>
              </a:buClr>
              <a:buSzPct val="108107"/>
              <a:buChar char="●"/>
            </a:pPr>
            <a:r>
              <a:rPr lang="fi" sz="1150" dirty="0"/>
              <a:t>Onder 'sociale media' vallen verschillende platforms waarop iedereen kan publiceren en reageren (bijv. Facebook, Instagram, LinkedIn, blogs, Youtube, Twitter, TikTok). </a:t>
            </a:r>
            <a:endParaRPr sz="1150" dirty="0"/>
          </a:p>
          <a:p>
            <a:pPr marL="457200" lvl="0" indent="-323884" algn="l" rtl="0">
              <a:lnSpc>
                <a:spcPct val="120000"/>
              </a:lnSpc>
              <a:spcBef>
                <a:spcPts val="0"/>
              </a:spcBef>
              <a:spcAft>
                <a:spcPts val="0"/>
              </a:spcAft>
              <a:buClr>
                <a:srgbClr val="ED7D31"/>
              </a:buClr>
              <a:buSzPct val="108107"/>
              <a:buChar char="●"/>
            </a:pPr>
            <a:r>
              <a:rPr lang="fi" sz="1150" dirty="0"/>
              <a:t>Zij die interessante 'posts' publiceren verdienen volgers (de meeste personen zijn volgers, slechts een paar zijn uitgevers)</a:t>
            </a:r>
            <a:endParaRPr sz="1150" dirty="0"/>
          </a:p>
          <a:p>
            <a:pPr marL="457200" lvl="0" indent="-323884" algn="l" rtl="0">
              <a:lnSpc>
                <a:spcPct val="120000"/>
              </a:lnSpc>
              <a:spcBef>
                <a:spcPts val="0"/>
              </a:spcBef>
              <a:spcAft>
                <a:spcPts val="0"/>
              </a:spcAft>
              <a:buClr>
                <a:srgbClr val="ED7D31"/>
              </a:buClr>
              <a:buSzPct val="108107"/>
              <a:buChar char="●"/>
            </a:pPr>
            <a:r>
              <a:rPr lang="fi" sz="1150" dirty="0"/>
              <a:t>Berichten kunnen verder worden gedeeld in netwerken en 'viraal' gaan - dit creëert 'verdiende publiciteit'.</a:t>
            </a:r>
            <a:endParaRPr sz="1150" dirty="0"/>
          </a:p>
          <a:p>
            <a:pPr marL="457200" lvl="0" indent="-323884" algn="l" rtl="0">
              <a:lnSpc>
                <a:spcPct val="120000"/>
              </a:lnSpc>
              <a:spcBef>
                <a:spcPts val="0"/>
              </a:spcBef>
              <a:spcAft>
                <a:spcPts val="0"/>
              </a:spcAft>
              <a:buClr>
                <a:srgbClr val="ED7D31"/>
              </a:buClr>
              <a:buSzPct val="108107"/>
              <a:buChar char="●"/>
            </a:pPr>
            <a:r>
              <a:rPr lang="fi" sz="1150" dirty="0"/>
              <a:t>Sociale mediaplatforms maken het ook mogelijk om te adverteren bij zorgvuldig geselecteerde doelgroepen</a:t>
            </a:r>
            <a:endParaRPr sz="1150" dirty="0"/>
          </a:p>
          <a:p>
            <a:pPr marL="0" lvl="0" indent="0" algn="l" rtl="0">
              <a:lnSpc>
                <a:spcPct val="120000"/>
              </a:lnSpc>
              <a:spcBef>
                <a:spcPts val="0"/>
              </a:spcBef>
              <a:spcAft>
                <a:spcPts val="0"/>
              </a:spcAft>
              <a:buClr>
                <a:srgbClr val="161249"/>
              </a:buClr>
              <a:buSzPct val="129729"/>
              <a:buNone/>
            </a:pPr>
            <a:endParaRPr sz="1150" dirty="0"/>
          </a:p>
          <a:p>
            <a:pPr marL="0" lvl="0" indent="0" algn="l" rtl="0">
              <a:lnSpc>
                <a:spcPct val="120000"/>
              </a:lnSpc>
              <a:spcBef>
                <a:spcPts val="0"/>
              </a:spcBef>
              <a:spcAft>
                <a:spcPts val="0"/>
              </a:spcAft>
              <a:buClr>
                <a:srgbClr val="161249"/>
              </a:buClr>
              <a:buSzPct val="129729"/>
              <a:buNone/>
            </a:pPr>
            <a:r>
              <a:rPr lang="fi" sz="1150" b="1" dirty="0"/>
              <a:t>Hoe? </a:t>
            </a:r>
            <a:endParaRPr sz="1150" b="1" dirty="0"/>
          </a:p>
          <a:p>
            <a:pPr marL="457200" lvl="0" indent="-323884" algn="l" rtl="0">
              <a:lnSpc>
                <a:spcPct val="120000"/>
              </a:lnSpc>
              <a:spcBef>
                <a:spcPts val="0"/>
              </a:spcBef>
              <a:spcAft>
                <a:spcPts val="0"/>
              </a:spcAft>
              <a:buClr>
                <a:srgbClr val="ED7D31"/>
              </a:buClr>
              <a:buSzPct val="108107"/>
              <a:buFont typeface="Noto Sans Symbols"/>
              <a:buChar char="⮚"/>
            </a:pPr>
            <a:r>
              <a:rPr lang="fi" sz="1150" dirty="0"/>
              <a:t>Maak accounts aan op de sociale mediaplatforms waar je klanten waarschijnlijk zijn</a:t>
            </a:r>
            <a:endParaRPr sz="1150" dirty="0"/>
          </a:p>
          <a:p>
            <a:pPr marL="457200" lvl="0" indent="-323884" algn="l" rtl="0">
              <a:lnSpc>
                <a:spcPct val="120000"/>
              </a:lnSpc>
              <a:spcBef>
                <a:spcPts val="0"/>
              </a:spcBef>
              <a:spcAft>
                <a:spcPts val="0"/>
              </a:spcAft>
              <a:buClr>
                <a:srgbClr val="ED7D31"/>
              </a:buClr>
              <a:buSzPct val="108107"/>
              <a:buFont typeface="Noto Sans Symbols"/>
              <a:buChar char="⮚"/>
            </a:pPr>
            <a:r>
              <a:rPr lang="fi" sz="1150" dirty="0"/>
              <a:t>Begin met het publiceren van inhoud waarvan je denkt dat deze je doelgroepen zal interesseren, rekening houdend met de </a:t>
            </a:r>
            <a:endParaRPr sz="1150" dirty="0"/>
          </a:p>
          <a:p>
            <a:pPr marL="457200" lvl="0" indent="0" algn="l" rtl="0">
              <a:lnSpc>
                <a:spcPct val="120000"/>
              </a:lnSpc>
              <a:spcBef>
                <a:spcPts val="0"/>
              </a:spcBef>
              <a:spcAft>
                <a:spcPts val="0"/>
              </a:spcAft>
              <a:buClr>
                <a:srgbClr val="ED7D31"/>
              </a:buClr>
              <a:buSzPct val="129729"/>
              <a:buNone/>
            </a:pPr>
            <a:r>
              <a:rPr lang="fi" sz="1150" dirty="0"/>
              <a:t>geschikt type inhoud van respectieve media</a:t>
            </a:r>
            <a:endParaRPr sz="1150" dirty="0"/>
          </a:p>
          <a:p>
            <a:pPr marL="457200" lvl="0" indent="-323884" algn="l" rtl="0">
              <a:lnSpc>
                <a:spcPct val="120000"/>
              </a:lnSpc>
              <a:spcBef>
                <a:spcPts val="0"/>
              </a:spcBef>
              <a:spcAft>
                <a:spcPts val="0"/>
              </a:spcAft>
              <a:buClr>
                <a:srgbClr val="ED7D31"/>
              </a:buClr>
              <a:buSzPct val="108107"/>
              <a:buFont typeface="Noto Sans Symbols"/>
              <a:buChar char="⮚"/>
            </a:pPr>
            <a:r>
              <a:rPr lang="fi" sz="1150" dirty="0"/>
              <a:t>Promoot je berichten en/of maak nieuwe advertenties, gebruik de targetingtools van de respectieve sociale media</a:t>
            </a:r>
            <a:endParaRPr sz="1150" dirty="0"/>
          </a:p>
          <a:p>
            <a:pPr marL="457200" lvl="0" indent="-323884" algn="l" rtl="0">
              <a:lnSpc>
                <a:spcPct val="120000"/>
              </a:lnSpc>
              <a:spcBef>
                <a:spcPts val="0"/>
              </a:spcBef>
              <a:spcAft>
                <a:spcPts val="0"/>
              </a:spcAft>
              <a:buClr>
                <a:srgbClr val="ED7D31"/>
              </a:buClr>
              <a:buSzPct val="108107"/>
              <a:buFont typeface="Noto Sans Symbols"/>
              <a:buChar char="⮚"/>
            </a:pPr>
            <a:r>
              <a:rPr lang="fi" sz="1150" dirty="0"/>
              <a:t>Als je enige tijd doorgaat, heb je de mogelijkheid om een nieuw publiek te bereiken en te activeren</a:t>
            </a:r>
            <a:endParaRPr sz="1150" dirty="0"/>
          </a:p>
        </p:txBody>
      </p:sp>
      <p:pic>
        <p:nvPicPr>
          <p:cNvPr id="449" name="Google Shape;449;g198c4f39775_0_4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769636" y="322846"/>
            <a:ext cx="1745714" cy="977600"/>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53"/>
        <p:cNvGrpSpPr/>
        <p:nvPr/>
      </p:nvGrpSpPr>
      <p:grpSpPr>
        <a:xfrm>
          <a:off x="0" y="0"/>
          <a:ext cx="0" cy="0"/>
          <a:chOff x="0" y="0"/>
          <a:chExt cx="0" cy="0"/>
        </a:xfrm>
      </p:grpSpPr>
      <p:sp>
        <p:nvSpPr>
          <p:cNvPr id="454" name="Google Shape;454;g198c4f39775_0_48"/>
          <p:cNvSpPr txBox="1">
            <a:spLocks noGrp="1"/>
          </p:cNvSpPr>
          <p:nvPr>
            <p:ph type="title"/>
          </p:nvPr>
        </p:nvSpPr>
        <p:spPr>
          <a:xfrm>
            <a:off x="628650" y="254651"/>
            <a:ext cx="4067175"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667"/>
              <a:buFont typeface="Arial"/>
              <a:buNone/>
            </a:pPr>
            <a:r>
              <a:rPr lang="fi"/>
              <a:t>Website </a:t>
            </a:r>
            <a:endParaRPr/>
          </a:p>
        </p:txBody>
      </p:sp>
      <p:sp>
        <p:nvSpPr>
          <p:cNvPr id="455" name="Google Shape;455;g198c4f39775_0_48"/>
          <p:cNvSpPr txBox="1">
            <a:spLocks noGrp="1"/>
          </p:cNvSpPr>
          <p:nvPr>
            <p:ph type="body" idx="1"/>
          </p:nvPr>
        </p:nvSpPr>
        <p:spPr>
          <a:xfrm>
            <a:off x="639850" y="1106105"/>
            <a:ext cx="8111949" cy="2931289"/>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1800"/>
              <a:buNone/>
            </a:pPr>
            <a:r>
              <a:rPr lang="fi" sz="1300" b="1" dirty="0"/>
              <a:t>Wat &amp; Waarom</a:t>
            </a:r>
            <a:r>
              <a:rPr lang="fi" sz="1300" dirty="0"/>
              <a:t>? </a:t>
            </a:r>
            <a:endParaRPr sz="1300" dirty="0"/>
          </a:p>
          <a:p>
            <a:pPr marL="457200" lvl="0" indent="-323850" algn="l" rtl="0">
              <a:lnSpc>
                <a:spcPct val="100000"/>
              </a:lnSpc>
              <a:spcBef>
                <a:spcPts val="0"/>
              </a:spcBef>
              <a:spcAft>
                <a:spcPts val="0"/>
              </a:spcAft>
              <a:buClr>
                <a:srgbClr val="ED7D31"/>
              </a:buClr>
              <a:buSzPts val="1500"/>
              <a:buChar char="●"/>
            </a:pPr>
            <a:r>
              <a:rPr lang="fi" sz="1300" dirty="0"/>
              <a:t>Steeds meer producten en diensten worden gezocht op internet - 'als je er niet bent, besta je niet'.</a:t>
            </a:r>
            <a:endParaRPr sz="1300" dirty="0"/>
          </a:p>
          <a:p>
            <a:pPr marL="457200" lvl="0" indent="-323850" algn="l" rtl="0">
              <a:lnSpc>
                <a:spcPct val="100000"/>
              </a:lnSpc>
              <a:spcBef>
                <a:spcPts val="0"/>
              </a:spcBef>
              <a:spcAft>
                <a:spcPts val="0"/>
              </a:spcAft>
              <a:buClr>
                <a:srgbClr val="ED7D31"/>
              </a:buClr>
              <a:buSzPts val="1500"/>
              <a:buChar char="●"/>
            </a:pPr>
            <a:r>
              <a:rPr lang="fi" sz="1300" dirty="0"/>
              <a:t>Uw website maakt het mogelijk om een breed scala aan informatie te vinden en zichtbaar te maken voor de hele wereld.</a:t>
            </a:r>
            <a:endParaRPr sz="1300" dirty="0"/>
          </a:p>
          <a:p>
            <a:pPr marL="457200" lvl="0" indent="-323850" algn="l" rtl="0">
              <a:lnSpc>
                <a:spcPct val="100000"/>
              </a:lnSpc>
              <a:spcBef>
                <a:spcPts val="0"/>
              </a:spcBef>
              <a:spcAft>
                <a:spcPts val="0"/>
              </a:spcAft>
              <a:buClr>
                <a:srgbClr val="ED7D31"/>
              </a:buClr>
              <a:buSzPts val="1500"/>
              <a:buChar char="●"/>
            </a:pPr>
            <a:r>
              <a:rPr lang="fi" sz="1300" dirty="0"/>
              <a:t>Deze informatie kan worden aangeboden in de vorm van tekst, productbeschrijvingen, visuele elementen, video's en links.</a:t>
            </a:r>
            <a:endParaRPr sz="1300" dirty="0"/>
          </a:p>
          <a:p>
            <a:pPr marL="457200" lvl="0" indent="-323850" algn="l" rtl="0">
              <a:lnSpc>
                <a:spcPct val="100000"/>
              </a:lnSpc>
              <a:spcBef>
                <a:spcPts val="0"/>
              </a:spcBef>
              <a:spcAft>
                <a:spcPts val="0"/>
              </a:spcAft>
              <a:buClr>
                <a:srgbClr val="ED7D31"/>
              </a:buClr>
              <a:buSzPts val="1500"/>
              <a:buChar char="●"/>
            </a:pPr>
            <a:r>
              <a:rPr lang="fi" sz="1300" dirty="0"/>
              <a:t>Het is altijd en overal toegankelijk voor iedereen, waardoor de organisatie 24/7 beschikbaar is.</a:t>
            </a:r>
            <a:endParaRPr sz="1300" dirty="0"/>
          </a:p>
          <a:p>
            <a:pPr marL="457200" lvl="0" indent="-323850" algn="l" rtl="0">
              <a:lnSpc>
                <a:spcPct val="100000"/>
              </a:lnSpc>
              <a:spcBef>
                <a:spcPts val="0"/>
              </a:spcBef>
              <a:spcAft>
                <a:spcPts val="0"/>
              </a:spcAft>
              <a:buClr>
                <a:srgbClr val="ED7D31"/>
              </a:buClr>
              <a:buSzPts val="1500"/>
              <a:buChar char="●"/>
            </a:pPr>
            <a:r>
              <a:rPr lang="fi" sz="1300" dirty="0"/>
              <a:t>Een gekwalificeerde websitevergunning om het merk van je organisatie te verbeteren</a:t>
            </a:r>
            <a:endParaRPr sz="1300" dirty="0"/>
          </a:p>
          <a:p>
            <a:pPr marL="457200" lvl="0" indent="-323850" algn="l" rtl="0">
              <a:lnSpc>
                <a:spcPct val="100000"/>
              </a:lnSpc>
              <a:spcBef>
                <a:spcPts val="0"/>
              </a:spcBef>
              <a:spcAft>
                <a:spcPts val="0"/>
              </a:spcAft>
              <a:buClr>
                <a:srgbClr val="ED7D31"/>
              </a:buClr>
              <a:buSzPts val="1500"/>
              <a:buChar char="●"/>
            </a:pPr>
            <a:r>
              <a:rPr lang="fi" sz="1300" dirty="0"/>
              <a:t>De rol van de website staat ook centraal, aangezien de meeste van je sociale media en advertenties naar de website leiden. </a:t>
            </a:r>
            <a:endParaRPr sz="1300" dirty="0"/>
          </a:p>
          <a:p>
            <a:pPr marL="0" lvl="0" indent="0" algn="l" rtl="0">
              <a:lnSpc>
                <a:spcPct val="100000"/>
              </a:lnSpc>
              <a:spcBef>
                <a:spcPts val="0"/>
              </a:spcBef>
              <a:spcAft>
                <a:spcPts val="0"/>
              </a:spcAft>
              <a:buClr>
                <a:srgbClr val="161249"/>
              </a:buClr>
              <a:buSzPts val="1800"/>
              <a:buNone/>
            </a:pPr>
            <a:endParaRPr sz="1300" dirty="0"/>
          </a:p>
          <a:p>
            <a:pPr marL="0" lvl="0" indent="0" algn="l" rtl="0">
              <a:lnSpc>
                <a:spcPct val="100000"/>
              </a:lnSpc>
              <a:spcBef>
                <a:spcPts val="0"/>
              </a:spcBef>
              <a:spcAft>
                <a:spcPts val="0"/>
              </a:spcAft>
              <a:buClr>
                <a:srgbClr val="161249"/>
              </a:buClr>
              <a:buSzPts val="1800"/>
              <a:buNone/>
            </a:pPr>
            <a:r>
              <a:rPr lang="fi" sz="1300" b="1" dirty="0"/>
              <a:t>Hoe?</a:t>
            </a:r>
            <a:endParaRPr sz="1300" b="1" dirty="0"/>
          </a:p>
          <a:p>
            <a:pPr marL="457200" lvl="0" indent="-323850" algn="l" rtl="0">
              <a:lnSpc>
                <a:spcPct val="100000"/>
              </a:lnSpc>
              <a:spcBef>
                <a:spcPts val="0"/>
              </a:spcBef>
              <a:spcAft>
                <a:spcPts val="0"/>
              </a:spcAft>
              <a:buClr>
                <a:srgbClr val="ED7D31"/>
              </a:buClr>
              <a:buSzPts val="1500"/>
              <a:buChar char="➢"/>
            </a:pPr>
            <a:r>
              <a:rPr lang="fi" sz="1300" dirty="0"/>
              <a:t>Kleinere organisaties doen het zelf (Wordpress, WIX, etc.); grotere organisaties besteden het uit.</a:t>
            </a:r>
            <a:endParaRPr sz="1300" dirty="0"/>
          </a:p>
          <a:p>
            <a:pPr marL="457200" lvl="0" indent="-323850" algn="l" rtl="0">
              <a:lnSpc>
                <a:spcPct val="100000"/>
              </a:lnSpc>
              <a:spcBef>
                <a:spcPts val="0"/>
              </a:spcBef>
              <a:spcAft>
                <a:spcPts val="0"/>
              </a:spcAft>
              <a:buClr>
                <a:srgbClr val="ED7D31"/>
              </a:buClr>
              <a:buSzPts val="1500"/>
              <a:buChar char="➢"/>
            </a:pPr>
            <a:r>
              <a:rPr lang="fi" sz="1300" dirty="0"/>
              <a:t>Websites moeten worden gepland voor de doelgroepen en hun vertegenwoordigers ('buyer personas')</a:t>
            </a:r>
            <a:endParaRPr sz="1300" dirty="0"/>
          </a:p>
        </p:txBody>
      </p:sp>
      <p:pic>
        <p:nvPicPr>
          <p:cNvPr id="456" name="Google Shape;456;g198c4f39775_0_4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955224" y="213925"/>
            <a:ext cx="1785375" cy="1034900"/>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60"/>
        <p:cNvGrpSpPr/>
        <p:nvPr/>
      </p:nvGrpSpPr>
      <p:grpSpPr>
        <a:xfrm>
          <a:off x="0" y="0"/>
          <a:ext cx="0" cy="0"/>
          <a:chOff x="0" y="0"/>
          <a:chExt cx="0" cy="0"/>
        </a:xfrm>
      </p:grpSpPr>
      <p:sp>
        <p:nvSpPr>
          <p:cNvPr id="461" name="Google Shape;461;g198c4f39775_0_53"/>
          <p:cNvSpPr txBox="1">
            <a:spLocks noGrp="1"/>
          </p:cNvSpPr>
          <p:nvPr>
            <p:ph type="title"/>
          </p:nvPr>
        </p:nvSpPr>
        <p:spPr>
          <a:xfrm>
            <a:off x="628650" y="291014"/>
            <a:ext cx="6841671"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111"/>
              <a:buFont typeface="Arial"/>
              <a:buNone/>
            </a:pPr>
            <a:r>
              <a:rPr lang="fi" sz="2800"/>
              <a:t>SEO (zoekmachineoptimalisatie) </a:t>
            </a:r>
            <a:endParaRPr sz="2800"/>
          </a:p>
        </p:txBody>
      </p:sp>
      <p:sp>
        <p:nvSpPr>
          <p:cNvPr id="462" name="Google Shape;462;g198c4f39775_0_53"/>
          <p:cNvSpPr txBox="1">
            <a:spLocks noGrp="1"/>
          </p:cNvSpPr>
          <p:nvPr>
            <p:ph type="body" idx="1"/>
          </p:nvPr>
        </p:nvSpPr>
        <p:spPr>
          <a:xfrm>
            <a:off x="628650" y="1061358"/>
            <a:ext cx="7911193" cy="3355522"/>
          </a:xfrm>
          <a:prstGeom prst="rect">
            <a:avLst/>
          </a:prstGeom>
          <a:noFill/>
          <a:ln>
            <a:noFill/>
          </a:ln>
        </p:spPr>
        <p:txBody>
          <a:bodyPr spcFirstLastPara="1" wrap="square" lIns="91425" tIns="91425" rIns="91425" bIns="91425" anchor="t" anchorCtr="0">
            <a:normAutofit fontScale="92500" lnSpcReduction="20000"/>
          </a:bodyPr>
          <a:lstStyle/>
          <a:p>
            <a:pPr marL="0" lvl="0" indent="0" algn="l" rtl="0">
              <a:lnSpc>
                <a:spcPct val="120000"/>
              </a:lnSpc>
              <a:spcBef>
                <a:spcPts val="0"/>
              </a:spcBef>
              <a:spcAft>
                <a:spcPts val="0"/>
              </a:spcAft>
              <a:buClr>
                <a:srgbClr val="161249"/>
              </a:buClr>
              <a:buSzPct val="121621"/>
              <a:buNone/>
            </a:pPr>
            <a:r>
              <a:rPr lang="fi" sz="1400" b="1" dirty="0"/>
              <a:t>Wat &amp; waarom?</a:t>
            </a:r>
            <a:endParaRPr sz="1400" b="1" dirty="0"/>
          </a:p>
          <a:p>
            <a:pPr marL="457200" lvl="0" indent="-323850" algn="l" rtl="0">
              <a:lnSpc>
                <a:spcPct val="120000"/>
              </a:lnSpc>
              <a:spcBef>
                <a:spcPts val="0"/>
              </a:spcBef>
              <a:spcAft>
                <a:spcPts val="0"/>
              </a:spcAft>
              <a:buClr>
                <a:srgbClr val="ED7D31"/>
              </a:buClr>
              <a:buSzPct val="101351"/>
              <a:buChar char="●"/>
            </a:pPr>
            <a:r>
              <a:rPr lang="fi" sz="1400" dirty="0"/>
              <a:t>Zoekmachines (bijv. Google) proberen relevante webpagina's te ordenen om voor elke individuele zoeker de juiste resultaten te kunnen bieden (zo niet, dan heeft Google geen bedrijf)</a:t>
            </a:r>
            <a:endParaRPr sz="1400" dirty="0"/>
          </a:p>
          <a:p>
            <a:pPr marL="457200" lvl="0" indent="-323850" algn="l" rtl="0">
              <a:lnSpc>
                <a:spcPct val="120000"/>
              </a:lnSpc>
              <a:spcBef>
                <a:spcPts val="0"/>
              </a:spcBef>
              <a:spcAft>
                <a:spcPts val="0"/>
              </a:spcAft>
              <a:buClr>
                <a:srgbClr val="ED7D31"/>
              </a:buClr>
              <a:buSzPct val="101351"/>
              <a:buChar char="●"/>
            </a:pPr>
            <a:r>
              <a:rPr lang="fi" sz="1400" dirty="0"/>
              <a:t>Om hierin te slagen, beoordeelt en rangschikt Google elke website voortdurend, om te bepalen hoeveel nuttige informatie ze bevatten voor elke zoekopdracht  </a:t>
            </a:r>
            <a:endParaRPr sz="1400" dirty="0"/>
          </a:p>
          <a:p>
            <a:pPr marL="457200" lvl="0" indent="-323850" algn="l" rtl="0">
              <a:lnSpc>
                <a:spcPct val="120000"/>
              </a:lnSpc>
              <a:spcBef>
                <a:spcPts val="0"/>
              </a:spcBef>
              <a:spcAft>
                <a:spcPts val="0"/>
              </a:spcAft>
              <a:buClr>
                <a:srgbClr val="ED7D31"/>
              </a:buClr>
              <a:buSzPct val="101351"/>
              <a:buChar char="●"/>
            </a:pPr>
            <a:r>
              <a:rPr lang="fi" sz="1400" dirty="0"/>
              <a:t>Zoekresultaten zijn ook de belangrijkste bron voor websiteverkeer </a:t>
            </a:r>
            <a:endParaRPr sz="1400" dirty="0"/>
          </a:p>
          <a:p>
            <a:pPr marL="457200" lvl="0" indent="-323850" algn="l" rtl="0">
              <a:lnSpc>
                <a:spcPct val="120000"/>
              </a:lnSpc>
              <a:spcBef>
                <a:spcPts val="0"/>
              </a:spcBef>
              <a:spcAft>
                <a:spcPts val="0"/>
              </a:spcAft>
              <a:buClr>
                <a:srgbClr val="ED7D31"/>
              </a:buClr>
              <a:buSzPct val="101351"/>
              <a:buChar char="●"/>
            </a:pPr>
            <a:r>
              <a:rPr lang="fi" sz="1400" dirty="0"/>
              <a:t>Daarom is het van vitaal belang om een goede positie te hebben op de resultatenpagina van de zoekmachine (SERP)</a:t>
            </a:r>
            <a:endParaRPr sz="1400" dirty="0"/>
          </a:p>
          <a:p>
            <a:pPr marL="457200" lvl="0" indent="-323850" algn="l" rtl="0">
              <a:lnSpc>
                <a:spcPct val="120000"/>
              </a:lnSpc>
              <a:spcBef>
                <a:spcPts val="0"/>
              </a:spcBef>
              <a:spcAft>
                <a:spcPts val="0"/>
              </a:spcAft>
              <a:buClr>
                <a:srgbClr val="ED7D31"/>
              </a:buClr>
              <a:buSzPct val="101351"/>
              <a:buChar char="●"/>
            </a:pPr>
            <a:r>
              <a:rPr lang="fi" sz="1400" dirty="0"/>
              <a:t>SEO verwijst naar alle activiteiten die de positie in de zoekresultaten verbeteren, in overeenstemming met de Google-criteria voor 'kwaliteit van de website'.</a:t>
            </a:r>
            <a:endParaRPr sz="1400" dirty="0"/>
          </a:p>
          <a:p>
            <a:pPr marL="0" lvl="0" indent="0" algn="l" rtl="0">
              <a:lnSpc>
                <a:spcPct val="120000"/>
              </a:lnSpc>
              <a:spcBef>
                <a:spcPts val="0"/>
              </a:spcBef>
              <a:spcAft>
                <a:spcPts val="0"/>
              </a:spcAft>
              <a:buClr>
                <a:srgbClr val="161249"/>
              </a:buClr>
              <a:buSzPct val="121621"/>
              <a:buNone/>
            </a:pPr>
            <a:r>
              <a:rPr lang="fi" sz="1400" b="1" dirty="0"/>
              <a:t>Hoe?</a:t>
            </a:r>
            <a:endParaRPr sz="1400" b="1" dirty="0"/>
          </a:p>
          <a:p>
            <a:pPr marL="457200" lvl="0" indent="-323850" algn="l" rtl="0">
              <a:lnSpc>
                <a:spcPct val="120000"/>
              </a:lnSpc>
              <a:spcBef>
                <a:spcPts val="0"/>
              </a:spcBef>
              <a:spcAft>
                <a:spcPts val="0"/>
              </a:spcAft>
              <a:buClr>
                <a:srgbClr val="ED7D31"/>
              </a:buClr>
              <a:buSzPct val="101351"/>
              <a:buChar char="➢"/>
            </a:pPr>
            <a:r>
              <a:rPr lang="fi" sz="1400" dirty="0"/>
              <a:t>SEO kan op veel manieren worden uitgevoerd: verkeer naar de website leiden, de website koppelen aan andere websites uit/in, de sleutelwoorden definiëren en inhoud toevoegen die hiermee verband houdt, zinvolle metatexts schrijven en zorgen voor de technische prestaties en veiligheid.</a:t>
            </a:r>
            <a:endParaRPr sz="1400" b="1" dirty="0"/>
          </a:p>
        </p:txBody>
      </p:sp>
      <p:pic>
        <p:nvPicPr>
          <p:cNvPr id="463" name="Google Shape;463;g198c4f39775_0_5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509775" y="71162"/>
            <a:ext cx="2143125" cy="1320425"/>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67"/>
        <p:cNvGrpSpPr/>
        <p:nvPr/>
      </p:nvGrpSpPr>
      <p:grpSpPr>
        <a:xfrm>
          <a:off x="0" y="0"/>
          <a:ext cx="0" cy="0"/>
          <a:chOff x="0" y="0"/>
          <a:chExt cx="0" cy="0"/>
        </a:xfrm>
      </p:grpSpPr>
      <p:sp>
        <p:nvSpPr>
          <p:cNvPr id="468" name="Google Shape;468;g198c4f39775_0_58"/>
          <p:cNvSpPr txBox="1">
            <a:spLocks noGrp="1"/>
          </p:cNvSpPr>
          <p:nvPr>
            <p:ph type="body" idx="4294967295"/>
          </p:nvPr>
        </p:nvSpPr>
        <p:spPr>
          <a:xfrm>
            <a:off x="561882" y="720045"/>
            <a:ext cx="5446713" cy="414587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ct val="121621"/>
              <a:buNone/>
            </a:pPr>
            <a:r>
              <a:rPr lang="fi" sz="1300" b="1" dirty="0"/>
              <a:t>Wat &amp; Waarom?</a:t>
            </a:r>
            <a:endParaRPr sz="1300" b="1" dirty="0"/>
          </a:p>
          <a:p>
            <a:pPr marL="457200" lvl="0" indent="-323850" algn="l" rtl="0">
              <a:lnSpc>
                <a:spcPct val="100000"/>
              </a:lnSpc>
              <a:spcBef>
                <a:spcPts val="0"/>
              </a:spcBef>
              <a:spcAft>
                <a:spcPts val="0"/>
              </a:spcAft>
              <a:buClr>
                <a:srgbClr val="ED7D31"/>
              </a:buClr>
              <a:buSzPct val="101351"/>
              <a:buChar char="●"/>
            </a:pPr>
            <a:r>
              <a:rPr lang="fi" sz="1300" b="1" dirty="0"/>
              <a:t>Zoekmachine adverteren </a:t>
            </a:r>
            <a:r>
              <a:rPr lang="fi" sz="1300" dirty="0"/>
              <a:t>(SEA) maakt het mogelijk om bovenaan de zoekresultaten te verschijnen met een advertentie</a:t>
            </a:r>
            <a:endParaRPr sz="1300" dirty="0"/>
          </a:p>
          <a:p>
            <a:pPr marL="457200" lvl="0" indent="-323850" algn="l" rtl="0">
              <a:lnSpc>
                <a:spcPct val="100000"/>
              </a:lnSpc>
              <a:spcBef>
                <a:spcPts val="0"/>
              </a:spcBef>
              <a:spcAft>
                <a:spcPts val="0"/>
              </a:spcAft>
              <a:buClr>
                <a:srgbClr val="ED7D31"/>
              </a:buClr>
              <a:buSzPct val="101351"/>
              <a:buChar char="●"/>
            </a:pPr>
            <a:r>
              <a:rPr lang="fi" sz="1300" dirty="0"/>
              <a:t>Ze worden getoond aan gebruikers die bepaalde zoekwoorden gebruiken</a:t>
            </a:r>
            <a:endParaRPr sz="1300" dirty="0"/>
          </a:p>
          <a:p>
            <a:pPr marL="457200" lvl="0" indent="-323850" algn="l" rtl="0">
              <a:lnSpc>
                <a:spcPct val="100000"/>
              </a:lnSpc>
              <a:spcBef>
                <a:spcPts val="0"/>
              </a:spcBef>
              <a:spcAft>
                <a:spcPts val="0"/>
              </a:spcAft>
              <a:buClr>
                <a:srgbClr val="ED7D31"/>
              </a:buClr>
              <a:buSzPct val="101351"/>
              <a:buChar char="●"/>
            </a:pPr>
            <a:r>
              <a:rPr lang="fi" sz="1300" dirty="0"/>
              <a:t>Dit helpt om verkeer naar een website te leiden en om nieuwe producten of bedrijven bekend te maken bij een breder publiek.</a:t>
            </a:r>
            <a:endParaRPr sz="1300" dirty="0"/>
          </a:p>
          <a:p>
            <a:pPr marL="457200" lvl="0" indent="-323850" algn="l" rtl="0">
              <a:lnSpc>
                <a:spcPct val="100000"/>
              </a:lnSpc>
              <a:spcBef>
                <a:spcPts val="0"/>
              </a:spcBef>
              <a:spcAft>
                <a:spcPts val="0"/>
              </a:spcAft>
              <a:buClr>
                <a:srgbClr val="ED7D31"/>
              </a:buClr>
              <a:buSzPct val="101351"/>
              <a:buChar char="●"/>
            </a:pPr>
            <a:r>
              <a:rPr lang="fi" sz="1300" b="1" dirty="0"/>
              <a:t>Display Advertising </a:t>
            </a:r>
            <a:r>
              <a:rPr lang="fi" sz="1300" dirty="0"/>
              <a:t>vindt plaats in vele soorten digitale media, waarbij specifieke doelgroepen worden bereikt via display-netwerken</a:t>
            </a:r>
            <a:endParaRPr sz="1300" dirty="0"/>
          </a:p>
          <a:p>
            <a:pPr marL="457200" lvl="0" indent="-323850" algn="l" rtl="0">
              <a:lnSpc>
                <a:spcPct val="100000"/>
              </a:lnSpc>
              <a:spcBef>
                <a:spcPts val="0"/>
              </a:spcBef>
              <a:spcAft>
                <a:spcPts val="0"/>
              </a:spcAft>
              <a:buClr>
                <a:srgbClr val="ED7D31"/>
              </a:buClr>
              <a:buSzPct val="101351"/>
              <a:buChar char="●"/>
            </a:pPr>
            <a:r>
              <a:rPr lang="fi" sz="1300" dirty="0"/>
              <a:t>Het helpt de naamsbekendheid te vergroten door potentiële klanten te bereiken die je merk nog niet kennen.</a:t>
            </a:r>
            <a:endParaRPr sz="1300" dirty="0"/>
          </a:p>
          <a:p>
            <a:pPr marL="0" lvl="0" indent="0" algn="l" rtl="0">
              <a:lnSpc>
                <a:spcPct val="100000"/>
              </a:lnSpc>
              <a:spcBef>
                <a:spcPts val="0"/>
              </a:spcBef>
              <a:spcAft>
                <a:spcPts val="0"/>
              </a:spcAft>
              <a:buClr>
                <a:srgbClr val="161249"/>
              </a:buClr>
              <a:buSzPct val="121621"/>
              <a:buNone/>
            </a:pPr>
            <a:endParaRPr sz="1300" b="1" dirty="0"/>
          </a:p>
          <a:p>
            <a:pPr marL="0" lvl="0" indent="0" algn="l" rtl="0">
              <a:lnSpc>
                <a:spcPct val="100000"/>
              </a:lnSpc>
              <a:spcBef>
                <a:spcPts val="0"/>
              </a:spcBef>
              <a:spcAft>
                <a:spcPts val="0"/>
              </a:spcAft>
              <a:buClr>
                <a:srgbClr val="161249"/>
              </a:buClr>
              <a:buSzPct val="121621"/>
              <a:buNone/>
            </a:pPr>
            <a:r>
              <a:rPr lang="fi" sz="1300" b="1" dirty="0"/>
              <a:t>Hoe?</a:t>
            </a:r>
            <a:endParaRPr sz="1300" dirty="0"/>
          </a:p>
          <a:p>
            <a:pPr marL="457200" lvl="0" indent="-323850" algn="l" rtl="0">
              <a:lnSpc>
                <a:spcPct val="100000"/>
              </a:lnSpc>
              <a:spcBef>
                <a:spcPts val="0"/>
              </a:spcBef>
              <a:spcAft>
                <a:spcPts val="0"/>
              </a:spcAft>
              <a:buClr>
                <a:srgbClr val="ED7D31"/>
              </a:buClr>
              <a:buSzPct val="101351"/>
              <a:buChar char="➢"/>
            </a:pPr>
            <a:r>
              <a:rPr lang="fi" sz="1300" dirty="0"/>
              <a:t>SEA kan direct op zoekmachineplatforms worden gekocht en ingesteld</a:t>
            </a:r>
            <a:endParaRPr sz="1300" dirty="0"/>
          </a:p>
          <a:p>
            <a:pPr marL="457200" lvl="0" indent="-323850" algn="l" rtl="0">
              <a:lnSpc>
                <a:spcPct val="100000"/>
              </a:lnSpc>
              <a:spcBef>
                <a:spcPts val="0"/>
              </a:spcBef>
              <a:spcAft>
                <a:spcPts val="0"/>
              </a:spcAft>
              <a:buClr>
                <a:srgbClr val="ED7D31"/>
              </a:buClr>
              <a:buSzPct val="101351"/>
              <a:buChar char="➢"/>
            </a:pPr>
            <a:r>
              <a:rPr lang="fi" sz="1300" dirty="0"/>
              <a:t>Display-advertenties kunnen worden gekocht bij digitale media huizen  </a:t>
            </a:r>
            <a:endParaRPr sz="1300" dirty="0"/>
          </a:p>
        </p:txBody>
      </p:sp>
      <p:sp>
        <p:nvSpPr>
          <p:cNvPr id="469" name="Google Shape;469;g198c4f39775_0_58"/>
          <p:cNvSpPr txBox="1">
            <a:spLocks noGrp="1"/>
          </p:cNvSpPr>
          <p:nvPr>
            <p:ph type="title" idx="4294967295"/>
          </p:nvPr>
        </p:nvSpPr>
        <p:spPr>
          <a:xfrm>
            <a:off x="561882" y="146957"/>
            <a:ext cx="5446713" cy="5730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ct val="111111"/>
              <a:buFont typeface="Arial"/>
              <a:buNone/>
            </a:pPr>
            <a:r>
              <a:rPr lang="fi" sz="2400" dirty="0"/>
              <a:t>Advertenties - Digitaal adverteren </a:t>
            </a:r>
            <a:endParaRPr sz="2400" dirty="0"/>
          </a:p>
        </p:txBody>
      </p:sp>
      <p:pic>
        <p:nvPicPr>
          <p:cNvPr id="470" name="Google Shape;470;g198c4f39775_0_5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245662" y="3306020"/>
            <a:ext cx="2550525" cy="1020200"/>
          </a:xfrm>
          <a:prstGeom prst="rect">
            <a:avLst/>
          </a:prstGeom>
          <a:noFill/>
          <a:ln w="28575" cap="flat" cmpd="sng">
            <a:solidFill>
              <a:srgbClr val="ED7D31"/>
            </a:solidFill>
            <a:prstDash val="solid"/>
            <a:round/>
            <a:headEnd type="none" w="sm" len="sm"/>
            <a:tailEnd type="none" w="sm" len="sm"/>
          </a:ln>
        </p:spPr>
      </p:pic>
      <p:pic>
        <p:nvPicPr>
          <p:cNvPr id="471" name="Google Shape;471;g198c4f39775_0_5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6141563" y="786039"/>
            <a:ext cx="2758724" cy="1908828"/>
          </a:xfrm>
          <a:prstGeom prst="rect">
            <a:avLst/>
          </a:prstGeom>
          <a:noFill/>
          <a:ln w="28575" cap="flat" cmpd="sng">
            <a:solidFill>
              <a:srgbClr val="ED7D31"/>
            </a:solidFill>
            <a:prstDash val="solid"/>
            <a:round/>
            <a:headEnd type="none" w="sm" len="sm"/>
            <a:tailEnd type="none" w="sm" len="sm"/>
          </a:ln>
        </p:spPr>
      </p:pic>
      <p:sp>
        <p:nvSpPr>
          <p:cNvPr id="472" name="Google Shape;472;g198c4f39775_0_58"/>
          <p:cNvSpPr txBox="1"/>
          <p:nvPr/>
        </p:nvSpPr>
        <p:spPr>
          <a:xfrm>
            <a:off x="6815725" y="2694867"/>
            <a:ext cx="2758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zoekmachine adverteren</a:t>
            </a:r>
            <a:endParaRPr sz="1400" b="0" i="0" u="none" strike="noStrike" cap="none">
              <a:solidFill>
                <a:srgbClr val="161249"/>
              </a:solidFill>
              <a:latin typeface="Arial"/>
              <a:ea typeface="Arial"/>
              <a:cs typeface="Arial"/>
              <a:sym typeface="Arial"/>
            </a:endParaRPr>
          </a:p>
        </p:txBody>
      </p:sp>
      <p:sp>
        <p:nvSpPr>
          <p:cNvPr id="473" name="Google Shape;473;g198c4f39775_0_58"/>
          <p:cNvSpPr txBox="1"/>
          <p:nvPr/>
        </p:nvSpPr>
        <p:spPr>
          <a:xfrm>
            <a:off x="6456610" y="4357461"/>
            <a:ext cx="2912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display advertising (=banner)</a:t>
            </a:r>
            <a:endParaRPr sz="1400" b="0" i="0" u="none" strike="noStrike" cap="none">
              <a:solidFill>
                <a:srgbClr val="161249"/>
              </a:solidFill>
              <a:latin typeface="Arial"/>
              <a:ea typeface="Arial"/>
              <a:cs typeface="Arial"/>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77"/>
        <p:cNvGrpSpPr/>
        <p:nvPr/>
      </p:nvGrpSpPr>
      <p:grpSpPr>
        <a:xfrm>
          <a:off x="0" y="0"/>
          <a:ext cx="0" cy="0"/>
          <a:chOff x="0" y="0"/>
          <a:chExt cx="0" cy="0"/>
        </a:xfrm>
      </p:grpSpPr>
      <p:sp>
        <p:nvSpPr>
          <p:cNvPr id="478" name="Google Shape;478;g198c4f39775_0_63"/>
          <p:cNvSpPr txBox="1">
            <a:spLocks noGrp="1"/>
          </p:cNvSpPr>
          <p:nvPr>
            <p:ph type="title"/>
          </p:nvPr>
        </p:nvSpPr>
        <p:spPr>
          <a:xfrm>
            <a:off x="628650" y="130297"/>
            <a:ext cx="4067175" cy="994172"/>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667"/>
              <a:buFont typeface="Arial"/>
              <a:buNone/>
            </a:pPr>
            <a:r>
              <a:rPr lang="fi" sz="2800" dirty="0"/>
              <a:t>Marketing van inhoud</a:t>
            </a:r>
            <a:endParaRPr sz="2800" dirty="0"/>
          </a:p>
        </p:txBody>
      </p:sp>
      <p:pic>
        <p:nvPicPr>
          <p:cNvPr id="479" name="Google Shape;479;g198c4f39775_0_6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519373" y="305676"/>
            <a:ext cx="2399525" cy="1390900"/>
          </a:xfrm>
          <a:prstGeom prst="rect">
            <a:avLst/>
          </a:prstGeom>
          <a:noFill/>
          <a:ln>
            <a:noFill/>
          </a:ln>
        </p:spPr>
      </p:pic>
      <p:sp>
        <p:nvSpPr>
          <p:cNvPr id="480" name="Google Shape;480;g198c4f39775_0_63"/>
          <p:cNvSpPr txBox="1">
            <a:spLocks noGrp="1"/>
          </p:cNvSpPr>
          <p:nvPr>
            <p:ph type="body" idx="1"/>
          </p:nvPr>
        </p:nvSpPr>
        <p:spPr>
          <a:xfrm>
            <a:off x="628650" y="811346"/>
            <a:ext cx="7780564" cy="3802358"/>
          </a:xfrm>
          <a:prstGeom prst="rect">
            <a:avLst/>
          </a:prstGeom>
          <a:noFill/>
          <a:ln>
            <a:noFill/>
          </a:ln>
        </p:spPr>
        <p:txBody>
          <a:bodyPr spcFirstLastPara="1" wrap="square" lIns="91425" tIns="108000" rIns="91425" bIns="91425" anchor="t" anchorCtr="0">
            <a:spAutoFit/>
          </a:bodyPr>
          <a:lstStyle/>
          <a:p>
            <a:pPr marL="0" lvl="0" indent="0" algn="l" rtl="0">
              <a:lnSpc>
                <a:spcPct val="100000"/>
              </a:lnSpc>
              <a:spcBef>
                <a:spcPts val="0"/>
              </a:spcBef>
              <a:spcAft>
                <a:spcPts val="0"/>
              </a:spcAft>
              <a:buClr>
                <a:srgbClr val="161249"/>
              </a:buClr>
              <a:buSzPts val="1800"/>
              <a:buNone/>
            </a:pPr>
            <a:r>
              <a:rPr lang="fi" sz="1300" b="1" dirty="0"/>
              <a:t>Wat en waarom?</a:t>
            </a:r>
            <a:endParaRPr sz="1300" b="1" dirty="0"/>
          </a:p>
          <a:p>
            <a:pPr marL="457200" lvl="0" indent="-323850" algn="l" rtl="0">
              <a:lnSpc>
                <a:spcPct val="100000"/>
              </a:lnSpc>
              <a:spcBef>
                <a:spcPts val="0"/>
              </a:spcBef>
              <a:spcAft>
                <a:spcPts val="0"/>
              </a:spcAft>
              <a:buClr>
                <a:srgbClr val="ED7D31"/>
              </a:buClr>
              <a:buSzPts val="1500"/>
              <a:buChar char="●"/>
            </a:pPr>
            <a:r>
              <a:rPr lang="fi" sz="1300" dirty="0"/>
              <a:t>Contentmarketing is een marketingstrategie die wordt gebruikt om een </a:t>
            </a:r>
            <a:br>
              <a:rPr lang="fi" sz="1300" dirty="0"/>
            </a:br>
            <a:r>
              <a:rPr lang="fi" sz="1300" dirty="0"/>
              <a:t>publiek aan te trekken, te betrekken, en een publiek te behouden door </a:t>
            </a:r>
            <a:br>
              <a:rPr lang="fi" sz="1300" dirty="0"/>
            </a:br>
            <a:r>
              <a:rPr lang="fi" sz="1300" dirty="0"/>
              <a:t>relevante artikelen te maken en te delen, video's, podcasts en andere media</a:t>
            </a:r>
            <a:endParaRPr sz="1300" dirty="0"/>
          </a:p>
          <a:p>
            <a:pPr marL="457200" lvl="0" indent="-323850" algn="l" rtl="0">
              <a:lnSpc>
                <a:spcPct val="100000"/>
              </a:lnSpc>
              <a:spcBef>
                <a:spcPts val="0"/>
              </a:spcBef>
              <a:spcAft>
                <a:spcPts val="0"/>
              </a:spcAft>
              <a:buClr>
                <a:srgbClr val="ED7D31"/>
              </a:buClr>
              <a:buSzPts val="1500"/>
              <a:buChar char="●"/>
            </a:pPr>
            <a:r>
              <a:rPr lang="fi" sz="1300" dirty="0"/>
              <a:t>Het wordt vaak gebruikt door bedrijven om de volgende doelen te bereiken: de aandacht trekken en leads genereren, hun klantenbestand uitbreiden, online verkoop genereren of verhogen, de merkbekendheid of geloofwaardigheid vergroten en een online gemeenschap van gebruikers erbij betrekken. </a:t>
            </a:r>
            <a:endParaRPr sz="1300" dirty="0"/>
          </a:p>
          <a:p>
            <a:pPr marL="457200" lvl="0" indent="-323850" algn="l" rtl="0">
              <a:lnSpc>
                <a:spcPct val="100000"/>
              </a:lnSpc>
              <a:spcBef>
                <a:spcPts val="0"/>
              </a:spcBef>
              <a:spcAft>
                <a:spcPts val="0"/>
              </a:spcAft>
              <a:buClr>
                <a:srgbClr val="ED7D31"/>
              </a:buClr>
              <a:buSzPts val="1500"/>
              <a:buChar char="●"/>
            </a:pPr>
            <a:r>
              <a:rPr lang="fi" sz="1300" dirty="0"/>
              <a:t>Contentmarketing trekt nieuwe klanten aan door gratis waardevolle inhoud te creëren en te delen. Het helpt bedrijven om duurzame merkloyaliteit te creëren, biedt waardevolle informatie aan consumenten en creëert de bereidheid om in de toekomst producten van het bedrijf te kopen.</a:t>
            </a:r>
            <a:endParaRPr sz="1300" dirty="0"/>
          </a:p>
          <a:p>
            <a:pPr marL="0" lvl="0" indent="0" algn="l" rtl="0">
              <a:lnSpc>
                <a:spcPct val="100000"/>
              </a:lnSpc>
              <a:spcBef>
                <a:spcPts val="0"/>
              </a:spcBef>
              <a:spcAft>
                <a:spcPts val="0"/>
              </a:spcAft>
              <a:buClr>
                <a:srgbClr val="161249"/>
              </a:buClr>
              <a:buSzPts val="1800"/>
              <a:buNone/>
            </a:pPr>
            <a:endParaRPr sz="1300" dirty="0"/>
          </a:p>
          <a:p>
            <a:pPr marL="0" lvl="0" indent="0" algn="l" rtl="0">
              <a:lnSpc>
                <a:spcPct val="100000"/>
              </a:lnSpc>
              <a:spcBef>
                <a:spcPts val="0"/>
              </a:spcBef>
              <a:spcAft>
                <a:spcPts val="0"/>
              </a:spcAft>
              <a:buClr>
                <a:srgbClr val="161249"/>
              </a:buClr>
              <a:buSzPts val="1800"/>
              <a:buNone/>
            </a:pPr>
            <a:r>
              <a:rPr lang="fi" sz="1300" b="1" dirty="0"/>
              <a:t>Hoe?</a:t>
            </a:r>
            <a:endParaRPr sz="1300" b="1" dirty="0"/>
          </a:p>
          <a:p>
            <a:pPr marL="457200" lvl="0" indent="-323850" algn="l" rtl="0">
              <a:lnSpc>
                <a:spcPct val="100000"/>
              </a:lnSpc>
              <a:spcBef>
                <a:spcPts val="0"/>
              </a:spcBef>
              <a:spcAft>
                <a:spcPts val="0"/>
              </a:spcAft>
              <a:buClr>
                <a:srgbClr val="ED7D31"/>
              </a:buClr>
              <a:buSzPts val="1500"/>
              <a:buChar char="➢"/>
            </a:pPr>
            <a:r>
              <a:rPr lang="fi" sz="1300" dirty="0"/>
              <a:t>Het begint allemaal met de behoeften van je doelgroepen en hun positie in het 'klanttraject'.</a:t>
            </a:r>
            <a:endParaRPr sz="1300" dirty="0"/>
          </a:p>
          <a:p>
            <a:pPr marL="457200" lvl="0" indent="-323850" algn="l" rtl="0">
              <a:lnSpc>
                <a:spcPct val="100000"/>
              </a:lnSpc>
              <a:spcBef>
                <a:spcPts val="0"/>
              </a:spcBef>
              <a:spcAft>
                <a:spcPts val="0"/>
              </a:spcAft>
              <a:buClr>
                <a:srgbClr val="ED7D31"/>
              </a:buClr>
              <a:buSzPts val="1500"/>
              <a:buChar char="➢"/>
            </a:pPr>
            <a:r>
              <a:rPr lang="fi" sz="1300" dirty="0"/>
              <a:t>Goede inhoud geeft hen antwoorden op hun vragen, nuttige tips of andere waardevolle informatie</a:t>
            </a:r>
            <a:endParaRPr sz="1300" dirty="0"/>
          </a:p>
          <a:p>
            <a:pPr marL="457200" lvl="0" indent="-323850" algn="l" rtl="0">
              <a:lnSpc>
                <a:spcPct val="100000"/>
              </a:lnSpc>
              <a:spcBef>
                <a:spcPts val="0"/>
              </a:spcBef>
              <a:spcAft>
                <a:spcPts val="0"/>
              </a:spcAft>
              <a:buClr>
                <a:srgbClr val="ED7D31"/>
              </a:buClr>
              <a:buSzPts val="1500"/>
              <a:buChar char="➢"/>
            </a:pPr>
            <a:r>
              <a:rPr lang="fi" sz="1300" dirty="0"/>
              <a:t>De vorm en de kanalen moeten worden gekozen op basis van waar de doelgroepen zich bevinden   </a:t>
            </a:r>
            <a:endParaRPr sz="130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84"/>
        <p:cNvGrpSpPr/>
        <p:nvPr/>
      </p:nvGrpSpPr>
      <p:grpSpPr>
        <a:xfrm>
          <a:off x="0" y="0"/>
          <a:ext cx="0" cy="0"/>
          <a:chOff x="0" y="0"/>
          <a:chExt cx="0" cy="0"/>
        </a:xfrm>
      </p:grpSpPr>
      <p:sp>
        <p:nvSpPr>
          <p:cNvPr id="485" name="Google Shape;485;g198c4f39775_0_68"/>
          <p:cNvSpPr txBox="1">
            <a:spLocks noGrp="1"/>
          </p:cNvSpPr>
          <p:nvPr>
            <p:ph type="title"/>
          </p:nvPr>
        </p:nvSpPr>
        <p:spPr>
          <a:xfrm>
            <a:off x="623618" y="293313"/>
            <a:ext cx="4067175"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667"/>
              <a:buFont typeface="Arial"/>
              <a:buNone/>
            </a:pPr>
            <a:r>
              <a:rPr lang="fi"/>
              <a:t>E-mailmarketing</a:t>
            </a:r>
            <a:endParaRPr/>
          </a:p>
        </p:txBody>
      </p:sp>
      <p:sp>
        <p:nvSpPr>
          <p:cNvPr id="486" name="Google Shape;486;g198c4f39775_0_68"/>
          <p:cNvSpPr txBox="1">
            <a:spLocks noGrp="1"/>
          </p:cNvSpPr>
          <p:nvPr>
            <p:ph type="body" idx="1"/>
          </p:nvPr>
        </p:nvSpPr>
        <p:spPr>
          <a:xfrm>
            <a:off x="623618" y="1073659"/>
            <a:ext cx="8144414" cy="3466585"/>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rgbClr val="161249"/>
              </a:buClr>
              <a:buSzPts val="1800"/>
              <a:buNone/>
            </a:pPr>
            <a:r>
              <a:rPr lang="fi" sz="1400" b="1" dirty="0"/>
              <a:t>Wat en waarom?</a:t>
            </a:r>
            <a:endParaRPr sz="1400" b="1" dirty="0"/>
          </a:p>
          <a:p>
            <a:pPr marL="457200" lvl="0" indent="-323850" algn="l" rtl="0">
              <a:lnSpc>
                <a:spcPct val="115000"/>
              </a:lnSpc>
              <a:spcBef>
                <a:spcPts val="0"/>
              </a:spcBef>
              <a:spcAft>
                <a:spcPts val="0"/>
              </a:spcAft>
              <a:buClr>
                <a:srgbClr val="ED7D31"/>
              </a:buClr>
              <a:buSzPts val="1500"/>
              <a:buChar char="●"/>
            </a:pPr>
            <a:r>
              <a:rPr lang="fi" sz="1400" dirty="0"/>
              <a:t>Een marketingformulier waarmee je gerichte berichten in grote hoeveelheden naar geregistreerde klanten kunt sturen</a:t>
            </a:r>
            <a:endParaRPr sz="1400" dirty="0"/>
          </a:p>
          <a:p>
            <a:pPr marL="457200" lvl="0" indent="-323850" algn="l" rtl="0">
              <a:lnSpc>
                <a:spcPct val="115000"/>
              </a:lnSpc>
              <a:spcBef>
                <a:spcPts val="0"/>
              </a:spcBef>
              <a:spcAft>
                <a:spcPts val="0"/>
              </a:spcAft>
              <a:buClr>
                <a:srgbClr val="ED7D31"/>
              </a:buClr>
              <a:buSzPts val="1500"/>
              <a:buChar char="●"/>
            </a:pPr>
            <a:r>
              <a:rPr lang="fi" sz="1400" dirty="0"/>
              <a:t>De kosten zijn laag en de e-mails bereiken de ontvangers zonder 'algoritmefilter'.</a:t>
            </a:r>
            <a:endParaRPr sz="1400" dirty="0"/>
          </a:p>
          <a:p>
            <a:pPr marL="457200" lvl="0" indent="-323850" algn="l" rtl="0">
              <a:lnSpc>
                <a:spcPct val="115000"/>
              </a:lnSpc>
              <a:spcBef>
                <a:spcPts val="0"/>
              </a:spcBef>
              <a:spcAft>
                <a:spcPts val="0"/>
              </a:spcAft>
              <a:buClr>
                <a:srgbClr val="ED7D31"/>
              </a:buClr>
              <a:buSzPts val="1500"/>
              <a:buChar char="●"/>
            </a:pPr>
            <a:r>
              <a:rPr lang="fi" sz="1400" dirty="0"/>
              <a:t>E-mailmarketingcampagnes kunnen worden gebruikt voor het promoten van speciale aanbiedingen, nieuwe productlanceringen, publicaties of je merk in het algemeen.</a:t>
            </a:r>
            <a:endParaRPr sz="1400" dirty="0"/>
          </a:p>
          <a:p>
            <a:pPr marL="457200" lvl="0" indent="-323850" algn="l" rtl="0">
              <a:lnSpc>
                <a:spcPct val="115000"/>
              </a:lnSpc>
              <a:spcBef>
                <a:spcPts val="0"/>
              </a:spcBef>
              <a:spcAft>
                <a:spcPts val="0"/>
              </a:spcAft>
              <a:buClr>
                <a:srgbClr val="ED7D31"/>
              </a:buClr>
              <a:buSzPts val="1500"/>
              <a:buChar char="●"/>
            </a:pPr>
            <a:r>
              <a:rPr lang="fi" sz="1400" dirty="0"/>
              <a:t>Een manier om merk- en klantentrouw te versterken</a:t>
            </a:r>
            <a:endParaRPr sz="1400" dirty="0"/>
          </a:p>
          <a:p>
            <a:pPr marL="0" lvl="0" indent="0" algn="l" rtl="0">
              <a:lnSpc>
                <a:spcPct val="115000"/>
              </a:lnSpc>
              <a:spcBef>
                <a:spcPts val="0"/>
              </a:spcBef>
              <a:spcAft>
                <a:spcPts val="0"/>
              </a:spcAft>
              <a:buClr>
                <a:srgbClr val="161249"/>
              </a:buClr>
              <a:buSzPts val="1800"/>
              <a:buNone/>
            </a:pPr>
            <a:endParaRPr sz="1400" dirty="0"/>
          </a:p>
          <a:p>
            <a:pPr marL="0" lvl="0" indent="0" algn="l" rtl="0">
              <a:lnSpc>
                <a:spcPct val="115000"/>
              </a:lnSpc>
              <a:spcBef>
                <a:spcPts val="0"/>
              </a:spcBef>
              <a:spcAft>
                <a:spcPts val="0"/>
              </a:spcAft>
              <a:buClr>
                <a:srgbClr val="161249"/>
              </a:buClr>
              <a:buSzPts val="1800"/>
              <a:buNone/>
            </a:pPr>
            <a:r>
              <a:rPr lang="fi" sz="1400" b="1" dirty="0"/>
              <a:t>Hoe?</a:t>
            </a:r>
            <a:endParaRPr sz="1400" dirty="0"/>
          </a:p>
          <a:p>
            <a:pPr marL="457200" lvl="0" indent="-323850" algn="l" rtl="0">
              <a:lnSpc>
                <a:spcPct val="115000"/>
              </a:lnSpc>
              <a:spcBef>
                <a:spcPts val="0"/>
              </a:spcBef>
              <a:spcAft>
                <a:spcPts val="0"/>
              </a:spcAft>
              <a:buClr>
                <a:srgbClr val="ED7D31"/>
              </a:buClr>
              <a:buSzPts val="1500"/>
              <a:buChar char="➢"/>
            </a:pPr>
            <a:r>
              <a:rPr lang="fi" sz="1400" dirty="0"/>
              <a:t>De presentatietekst en afbeeldingen van de e-mails moeten persoonlijk en aantrekkelijk zijn</a:t>
            </a:r>
            <a:endParaRPr sz="1400" dirty="0"/>
          </a:p>
          <a:p>
            <a:pPr marL="457200" lvl="0" indent="-323850" algn="l" rtl="0">
              <a:lnSpc>
                <a:spcPct val="115000"/>
              </a:lnSpc>
              <a:spcBef>
                <a:spcPts val="0"/>
              </a:spcBef>
              <a:spcAft>
                <a:spcPts val="0"/>
              </a:spcAft>
              <a:buClr>
                <a:srgbClr val="ED7D31"/>
              </a:buClr>
              <a:buSzPts val="1500"/>
              <a:buChar char="➢"/>
            </a:pPr>
            <a:r>
              <a:rPr lang="fi" sz="1400" dirty="0"/>
              <a:t>Als ze nuttig en aantrekkelijk zijn, raken de ontvangers betrokken en blijven ze ze openen</a:t>
            </a:r>
            <a:endParaRPr sz="1400" dirty="0"/>
          </a:p>
          <a:p>
            <a:pPr marL="0" lvl="0" indent="0" algn="l" rtl="0">
              <a:lnSpc>
                <a:spcPct val="115000"/>
              </a:lnSpc>
              <a:spcBef>
                <a:spcPts val="0"/>
              </a:spcBef>
              <a:spcAft>
                <a:spcPts val="0"/>
              </a:spcAft>
              <a:buClr>
                <a:srgbClr val="161249"/>
              </a:buClr>
              <a:buSzPts val="1800"/>
              <a:buNone/>
            </a:pPr>
            <a:endParaRPr sz="1400" dirty="0"/>
          </a:p>
        </p:txBody>
      </p:sp>
      <p:pic>
        <p:nvPicPr>
          <p:cNvPr id="487" name="Google Shape;487;g198c4f39775_0_6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992868" y="198974"/>
            <a:ext cx="1517450" cy="1182850"/>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91"/>
        <p:cNvGrpSpPr/>
        <p:nvPr/>
      </p:nvGrpSpPr>
      <p:grpSpPr>
        <a:xfrm>
          <a:off x="0" y="0"/>
          <a:ext cx="0" cy="0"/>
          <a:chOff x="0" y="0"/>
          <a:chExt cx="0" cy="0"/>
        </a:xfrm>
      </p:grpSpPr>
      <p:pic>
        <p:nvPicPr>
          <p:cNvPr id="492" name="Google Shape;492;p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255868" y="820263"/>
            <a:ext cx="4705644" cy="3829463"/>
          </a:xfrm>
          <a:prstGeom prst="rect">
            <a:avLst/>
          </a:prstGeom>
          <a:noFill/>
          <a:ln>
            <a:noFill/>
          </a:ln>
        </p:spPr>
      </p:pic>
      <p:sp>
        <p:nvSpPr>
          <p:cNvPr id="493" name="Google Shape;493;p3"/>
          <p:cNvSpPr txBox="1">
            <a:spLocks noGrp="1"/>
          </p:cNvSpPr>
          <p:nvPr>
            <p:ph type="body" idx="4294967295"/>
          </p:nvPr>
        </p:nvSpPr>
        <p:spPr>
          <a:xfrm>
            <a:off x="500332" y="820263"/>
            <a:ext cx="3987800" cy="3678237"/>
          </a:xfrm>
          <a:prstGeom prst="rect">
            <a:avLst/>
          </a:prstGeom>
          <a:noFill/>
          <a:ln>
            <a:noFill/>
          </a:ln>
        </p:spPr>
        <p:txBody>
          <a:bodyPr spcFirstLastPara="1" wrap="square" lIns="91425" tIns="91425" rIns="91425" bIns="91425" anchor="t" anchorCtr="0">
            <a:noAutofit/>
          </a:bodyPr>
          <a:lstStyle/>
          <a:p>
            <a:pPr marL="457200" lvl="0" indent="-323850" algn="l" rtl="0">
              <a:lnSpc>
                <a:spcPct val="115000"/>
              </a:lnSpc>
              <a:spcBef>
                <a:spcPts val="0"/>
              </a:spcBef>
              <a:spcAft>
                <a:spcPts val="0"/>
              </a:spcAft>
              <a:buClr>
                <a:srgbClr val="ED7D31"/>
              </a:buClr>
              <a:buSzPts val="1500"/>
              <a:buChar char="●"/>
            </a:pPr>
            <a:r>
              <a:rPr lang="fi" sz="1400" dirty="0"/>
              <a:t>Geschikt voor </a:t>
            </a:r>
            <a:r>
              <a:rPr lang="fi" sz="1400" b="1" dirty="0"/>
              <a:t>nieuwkomers/bewustmaking</a:t>
            </a:r>
            <a:r>
              <a:rPr lang="fi" sz="1400" dirty="0"/>
              <a:t>: </a:t>
            </a:r>
            <a:endParaRPr sz="1400" dirty="0"/>
          </a:p>
          <a:p>
            <a:pPr marL="914400" lvl="1" indent="-323850" algn="l" rtl="0">
              <a:lnSpc>
                <a:spcPct val="115000"/>
              </a:lnSpc>
              <a:spcBef>
                <a:spcPts val="0"/>
              </a:spcBef>
              <a:spcAft>
                <a:spcPts val="0"/>
              </a:spcAft>
              <a:buClr>
                <a:srgbClr val="ED7D31"/>
              </a:buClr>
              <a:buSzPts val="1500"/>
              <a:buChar char="○"/>
            </a:pPr>
            <a:r>
              <a:rPr lang="fi" sz="1400" dirty="0"/>
              <a:t>Sociaal </a:t>
            </a:r>
            <a:endParaRPr sz="1400" dirty="0"/>
          </a:p>
          <a:p>
            <a:pPr marL="914400" lvl="1" indent="-323850" algn="l" rtl="0">
              <a:lnSpc>
                <a:spcPct val="115000"/>
              </a:lnSpc>
              <a:spcBef>
                <a:spcPts val="0"/>
              </a:spcBef>
              <a:spcAft>
                <a:spcPts val="0"/>
              </a:spcAft>
              <a:buClr>
                <a:srgbClr val="ED7D31"/>
              </a:buClr>
              <a:buSzPts val="1500"/>
              <a:buChar char="○"/>
            </a:pPr>
            <a:r>
              <a:rPr lang="fi" sz="1400" dirty="0"/>
              <a:t>Website (+mobiel opt.)</a:t>
            </a:r>
            <a:endParaRPr sz="1400" dirty="0"/>
          </a:p>
          <a:p>
            <a:pPr marL="914400" lvl="1" indent="-323850" algn="l" rtl="0">
              <a:lnSpc>
                <a:spcPct val="115000"/>
              </a:lnSpc>
              <a:spcBef>
                <a:spcPts val="0"/>
              </a:spcBef>
              <a:spcAft>
                <a:spcPts val="0"/>
              </a:spcAft>
              <a:buClr>
                <a:srgbClr val="ED7D31"/>
              </a:buClr>
              <a:buSzPts val="1500"/>
              <a:buChar char="○"/>
            </a:pPr>
            <a:r>
              <a:rPr lang="fi" sz="1400" dirty="0"/>
              <a:t>SEO</a:t>
            </a:r>
            <a:endParaRPr sz="1400" dirty="0"/>
          </a:p>
          <a:p>
            <a:pPr marL="914400" lvl="1" indent="-323850" algn="l" rtl="0">
              <a:lnSpc>
                <a:spcPct val="115000"/>
              </a:lnSpc>
              <a:spcBef>
                <a:spcPts val="0"/>
              </a:spcBef>
              <a:spcAft>
                <a:spcPts val="0"/>
              </a:spcAft>
              <a:buClr>
                <a:srgbClr val="ED7D31"/>
              </a:buClr>
              <a:buSzPts val="1500"/>
              <a:buChar char="○"/>
            </a:pPr>
            <a:r>
              <a:rPr lang="fi" sz="1400" dirty="0"/>
              <a:t>beginnen met contentmarketing</a:t>
            </a:r>
            <a:endParaRPr sz="1400" dirty="0"/>
          </a:p>
          <a:p>
            <a:pPr marL="914400" lvl="1" indent="-323850" algn="l" rtl="0">
              <a:lnSpc>
                <a:spcPct val="115000"/>
              </a:lnSpc>
              <a:spcBef>
                <a:spcPts val="0"/>
              </a:spcBef>
              <a:spcAft>
                <a:spcPts val="0"/>
              </a:spcAft>
              <a:buClr>
                <a:srgbClr val="ED7D31"/>
              </a:buClr>
              <a:buSzPts val="1500"/>
              <a:buChar char="○"/>
            </a:pPr>
            <a:r>
              <a:rPr lang="fi" sz="1400" dirty="0"/>
              <a:t>Advertentie</a:t>
            </a:r>
            <a:endParaRPr sz="1400" dirty="0"/>
          </a:p>
          <a:p>
            <a:pPr marL="0" lvl="0" indent="0" algn="l" rtl="0">
              <a:lnSpc>
                <a:spcPct val="115000"/>
              </a:lnSpc>
              <a:spcBef>
                <a:spcPts val="0"/>
              </a:spcBef>
              <a:spcAft>
                <a:spcPts val="0"/>
              </a:spcAft>
              <a:buClr>
                <a:srgbClr val="161249"/>
              </a:buClr>
              <a:buSzPts val="1800"/>
              <a:buNone/>
            </a:pPr>
            <a:endParaRPr sz="1400" dirty="0"/>
          </a:p>
          <a:p>
            <a:pPr marL="0" lvl="0" indent="0" algn="l" rtl="0">
              <a:lnSpc>
                <a:spcPct val="115000"/>
              </a:lnSpc>
              <a:spcBef>
                <a:spcPts val="0"/>
              </a:spcBef>
              <a:spcAft>
                <a:spcPts val="0"/>
              </a:spcAft>
              <a:buClr>
                <a:srgbClr val="161249"/>
              </a:buClr>
              <a:buSzPts val="1800"/>
              <a:buNone/>
            </a:pPr>
            <a:endParaRPr sz="1400" dirty="0"/>
          </a:p>
          <a:p>
            <a:pPr marL="457200" lvl="0" indent="-323850" algn="l" rtl="0">
              <a:lnSpc>
                <a:spcPct val="115000"/>
              </a:lnSpc>
              <a:spcBef>
                <a:spcPts val="0"/>
              </a:spcBef>
              <a:spcAft>
                <a:spcPts val="0"/>
              </a:spcAft>
              <a:buClr>
                <a:srgbClr val="ED7D31"/>
              </a:buClr>
              <a:buSzPts val="1500"/>
              <a:buChar char="●"/>
            </a:pPr>
            <a:r>
              <a:rPr lang="fi" sz="1400" dirty="0"/>
              <a:t>Geschikt om een </a:t>
            </a:r>
            <a:r>
              <a:rPr lang="fi" sz="1400" b="1" dirty="0"/>
              <a:t>bestaand </a:t>
            </a:r>
            <a:r>
              <a:rPr lang="fi" sz="1400" dirty="0"/>
              <a:t>bedrijf een boost te geven </a:t>
            </a:r>
            <a:endParaRPr sz="1400" dirty="0"/>
          </a:p>
          <a:p>
            <a:pPr marL="914400" lvl="1" indent="-323850" algn="l" rtl="0">
              <a:lnSpc>
                <a:spcPct val="115000"/>
              </a:lnSpc>
              <a:spcBef>
                <a:spcPts val="0"/>
              </a:spcBef>
              <a:spcAft>
                <a:spcPts val="0"/>
              </a:spcAft>
              <a:buClr>
                <a:srgbClr val="ED7D31"/>
              </a:buClr>
              <a:buSzPts val="1500"/>
              <a:buChar char="○"/>
            </a:pPr>
            <a:r>
              <a:rPr lang="fi" sz="1400" dirty="0"/>
              <a:t>voortdurende contentmarketing</a:t>
            </a:r>
            <a:endParaRPr sz="1400" dirty="0"/>
          </a:p>
          <a:p>
            <a:pPr marL="914400" lvl="1" indent="-323850" algn="l" rtl="0">
              <a:lnSpc>
                <a:spcPct val="115000"/>
              </a:lnSpc>
              <a:spcBef>
                <a:spcPts val="0"/>
              </a:spcBef>
              <a:spcAft>
                <a:spcPts val="0"/>
              </a:spcAft>
              <a:buClr>
                <a:srgbClr val="ED7D31"/>
              </a:buClr>
              <a:buSzPts val="1500"/>
              <a:buChar char="○"/>
            </a:pPr>
            <a:r>
              <a:rPr lang="fi" sz="1400" dirty="0"/>
              <a:t>e-mail</a:t>
            </a:r>
            <a:endParaRPr sz="1400" dirty="0"/>
          </a:p>
          <a:p>
            <a:pPr marL="914400" lvl="1" indent="-323850" algn="l" rtl="0">
              <a:lnSpc>
                <a:spcPct val="115000"/>
              </a:lnSpc>
              <a:spcBef>
                <a:spcPts val="0"/>
              </a:spcBef>
              <a:spcAft>
                <a:spcPts val="0"/>
              </a:spcAft>
              <a:buClr>
                <a:srgbClr val="ED7D31"/>
              </a:buClr>
              <a:buSzPts val="1500"/>
              <a:buChar char="○"/>
            </a:pPr>
            <a:r>
              <a:rPr lang="fi" sz="1400" dirty="0"/>
              <a:t>conversatiemarketing</a:t>
            </a:r>
            <a:endParaRPr sz="1400" dirty="0"/>
          </a:p>
          <a:p>
            <a:pPr marL="914400" lvl="1" indent="-323850" algn="l" rtl="0">
              <a:lnSpc>
                <a:spcPct val="115000"/>
              </a:lnSpc>
              <a:spcBef>
                <a:spcPts val="0"/>
              </a:spcBef>
              <a:spcAft>
                <a:spcPts val="0"/>
              </a:spcAft>
              <a:buClr>
                <a:srgbClr val="ED7D31"/>
              </a:buClr>
              <a:buSzPts val="1500"/>
              <a:buChar char="○"/>
            </a:pPr>
            <a:r>
              <a:rPr lang="fi" sz="1400" dirty="0"/>
              <a:t>CRM</a:t>
            </a:r>
            <a:endParaRPr sz="1400" dirty="0"/>
          </a:p>
          <a:p>
            <a:pPr marL="0" lvl="0" indent="0" algn="l" rtl="0">
              <a:lnSpc>
                <a:spcPct val="115000"/>
              </a:lnSpc>
              <a:spcBef>
                <a:spcPts val="0"/>
              </a:spcBef>
              <a:spcAft>
                <a:spcPts val="0"/>
              </a:spcAft>
              <a:buClr>
                <a:srgbClr val="161249"/>
              </a:buClr>
              <a:buSzPts val="1800"/>
              <a:buNone/>
            </a:pPr>
            <a:endParaRPr sz="1400" dirty="0"/>
          </a:p>
        </p:txBody>
      </p:sp>
      <p:sp>
        <p:nvSpPr>
          <p:cNvPr id="494" name="Google Shape;494;p3"/>
          <p:cNvSpPr txBox="1">
            <a:spLocks noGrp="1"/>
          </p:cNvSpPr>
          <p:nvPr>
            <p:ph type="title" idx="4294967295"/>
          </p:nvPr>
        </p:nvSpPr>
        <p:spPr>
          <a:xfrm>
            <a:off x="500332" y="101125"/>
            <a:ext cx="8521700" cy="5715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ct val="111111"/>
              <a:buFont typeface="Arial"/>
              <a:buNone/>
            </a:pPr>
            <a:r>
              <a:rPr lang="fi" sz="2800" dirty="0"/>
              <a:t> Instrumenten voor verschillende fasen</a:t>
            </a:r>
            <a:endParaRPr sz="2800" dirty="0"/>
          </a:p>
        </p:txBody>
      </p:sp>
      <p:sp>
        <p:nvSpPr>
          <p:cNvPr id="495" name="Google Shape;495;p3"/>
          <p:cNvSpPr txBox="1"/>
          <p:nvPr/>
        </p:nvSpPr>
        <p:spPr>
          <a:xfrm>
            <a:off x="3218400" y="4440575"/>
            <a:ext cx="25077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fi" u="sng">
                <a:solidFill>
                  <a:schemeClr val="hlink"/>
                </a:solidFill>
                <a:hlinkClick r:id="rId4"/>
              </a:rPr>
              <a:t>Verder lezen</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sp>
        <p:nvSpPr>
          <p:cNvPr id="500" name="Google Shape;500;g23982b51697_0_6"/>
          <p:cNvSpPr txBox="1">
            <a:spLocks noGrp="1"/>
          </p:cNvSpPr>
          <p:nvPr>
            <p:ph type="body" idx="1"/>
          </p:nvPr>
        </p:nvSpPr>
        <p:spPr>
          <a:xfrm>
            <a:off x="848794" y="411515"/>
            <a:ext cx="7289400" cy="6651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dirty="0"/>
              <a:t>Klasactiviteit voor het analyseren van de verschillende instrumenten</a:t>
            </a:r>
            <a:endParaRPr dirty="0"/>
          </a:p>
        </p:txBody>
      </p:sp>
      <p:sp>
        <p:nvSpPr>
          <p:cNvPr id="501" name="Google Shape;501;g23982b51697_0_6"/>
          <p:cNvSpPr txBox="1">
            <a:spLocks noGrp="1"/>
          </p:cNvSpPr>
          <p:nvPr>
            <p:ph type="body" idx="2"/>
          </p:nvPr>
        </p:nvSpPr>
        <p:spPr>
          <a:xfrm>
            <a:off x="848794" y="1267632"/>
            <a:ext cx="6614100" cy="2836200"/>
          </a:xfrm>
          <a:prstGeom prst="rect">
            <a:avLst/>
          </a:prstGeom>
          <a:noFill/>
          <a:ln>
            <a:noFill/>
          </a:ln>
        </p:spPr>
        <p:txBody>
          <a:bodyPr spcFirstLastPara="1" wrap="square" lIns="0" tIns="0" rIns="0" bIns="0" anchor="t" anchorCtr="0">
            <a:noAutofit/>
          </a:bodyPr>
          <a:lstStyle/>
          <a:p>
            <a:pPr marL="457200" lvl="0" indent="-330200" algn="l" rtl="0">
              <a:lnSpc>
                <a:spcPct val="100000"/>
              </a:lnSpc>
              <a:spcBef>
                <a:spcPts val="0"/>
              </a:spcBef>
              <a:spcAft>
                <a:spcPts val="0"/>
              </a:spcAft>
              <a:buSzPts val="1600"/>
              <a:buAutoNum type="arabicPeriod"/>
            </a:pPr>
            <a:r>
              <a:rPr lang="fi" sz="1600"/>
              <a:t>Ga terug naar de campagne die je hebt gekozen om het RACE-model toe te passen.  </a:t>
            </a:r>
            <a:br>
              <a:rPr lang="fi" sz="1600"/>
            </a:br>
            <a:endParaRPr sz="1600"/>
          </a:p>
          <a:p>
            <a:pPr marL="457200" lvl="0" indent="-330200" algn="l" rtl="0">
              <a:lnSpc>
                <a:spcPct val="100000"/>
              </a:lnSpc>
              <a:spcBef>
                <a:spcPts val="0"/>
              </a:spcBef>
              <a:spcAft>
                <a:spcPts val="0"/>
              </a:spcAft>
              <a:buSzPts val="1600"/>
              <a:buAutoNum type="arabicPeriod"/>
            </a:pPr>
            <a:r>
              <a:rPr lang="fi" sz="1600"/>
              <a:t>Analyseer welke instrumenten worden gebruikt voor deze campagne in de verschillende fasen.  </a:t>
            </a:r>
            <a:endParaRPr sz="1600"/>
          </a:p>
          <a:p>
            <a:pPr marL="0" lvl="0" indent="0" algn="l" rtl="0">
              <a:lnSpc>
                <a:spcPct val="100000"/>
              </a:lnSpc>
              <a:spcBef>
                <a:spcPts val="0"/>
              </a:spcBef>
              <a:spcAft>
                <a:spcPts val="0"/>
              </a:spcAft>
              <a:buNone/>
            </a:pPr>
            <a:endParaRPr sz="1600"/>
          </a:p>
          <a:p>
            <a:pPr marL="457200" lvl="0" indent="-330200" algn="l" rtl="0">
              <a:lnSpc>
                <a:spcPct val="100000"/>
              </a:lnSpc>
              <a:spcBef>
                <a:spcPts val="0"/>
              </a:spcBef>
              <a:spcAft>
                <a:spcPts val="0"/>
              </a:spcAft>
              <a:buSzPts val="1600"/>
              <a:buAutoNum type="arabicPeriod"/>
            </a:pPr>
            <a:r>
              <a:rPr lang="fi" sz="1600"/>
              <a:t>Overweeg of je deze instrumenten geschikt vindt en leg uit waarom. </a:t>
            </a:r>
            <a:endParaRPr sz="1600"/>
          </a:p>
          <a:p>
            <a:pPr marL="0" lvl="0" indent="0" algn="l" rtl="0">
              <a:lnSpc>
                <a:spcPct val="100000"/>
              </a:lnSpc>
              <a:spcBef>
                <a:spcPts val="0"/>
              </a:spcBef>
              <a:spcAft>
                <a:spcPts val="0"/>
              </a:spcAft>
              <a:buClr>
                <a:schemeClr val="lt1"/>
              </a:buClr>
              <a:buSzPts val="1600"/>
              <a:buNone/>
            </a:pPr>
            <a:endParaRPr sz="1600"/>
          </a:p>
          <a:p>
            <a:pPr marL="457200" lvl="0" indent="-330200" algn="l" rtl="0">
              <a:lnSpc>
                <a:spcPct val="100000"/>
              </a:lnSpc>
              <a:spcBef>
                <a:spcPts val="0"/>
              </a:spcBef>
              <a:spcAft>
                <a:spcPts val="0"/>
              </a:spcAft>
              <a:buSzPts val="1600"/>
              <a:buAutoNum type="arabicPeriod"/>
            </a:pPr>
            <a:r>
              <a:rPr lang="fi" sz="1600"/>
              <a:t>Presenteer je voorbeeld in de klas. </a:t>
            </a:r>
            <a:endParaRPr sz="1600"/>
          </a:p>
          <a:p>
            <a:pPr marL="0" lvl="0" indent="0" algn="l" rtl="0">
              <a:lnSpc>
                <a:spcPct val="100000"/>
              </a:lnSpc>
              <a:spcBef>
                <a:spcPts val="0"/>
              </a:spcBef>
              <a:spcAft>
                <a:spcPts val="0"/>
              </a:spcAft>
              <a:buClr>
                <a:schemeClr val="lt1"/>
              </a:buClr>
              <a:buSzPts val="1600"/>
              <a:buNone/>
            </a:pPr>
            <a:endParaRPr sz="1600"/>
          </a:p>
          <a:p>
            <a:pPr marL="0" lvl="0" indent="0" algn="l" rtl="0">
              <a:lnSpc>
                <a:spcPct val="100000"/>
              </a:lnSpc>
              <a:spcBef>
                <a:spcPts val="0"/>
              </a:spcBef>
              <a:spcAft>
                <a:spcPts val="0"/>
              </a:spcAft>
              <a:buClr>
                <a:schemeClr val="lt1"/>
              </a:buClr>
              <a:buSzPts val="1500"/>
              <a:buNone/>
            </a:pPr>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05"/>
        <p:cNvGrpSpPr/>
        <p:nvPr/>
      </p:nvGrpSpPr>
      <p:grpSpPr>
        <a:xfrm>
          <a:off x="0" y="0"/>
          <a:ext cx="0" cy="0"/>
          <a:chOff x="0" y="0"/>
          <a:chExt cx="0" cy="0"/>
        </a:xfrm>
      </p:grpSpPr>
      <p:sp>
        <p:nvSpPr>
          <p:cNvPr id="506" name="Google Shape;506;p32"/>
          <p:cNvSpPr txBox="1">
            <a:spLocks noGrp="1"/>
          </p:cNvSpPr>
          <p:nvPr>
            <p:ph type="title" idx="4294967295"/>
          </p:nvPr>
        </p:nvSpPr>
        <p:spPr>
          <a:xfrm>
            <a:off x="417512" y="2000250"/>
            <a:ext cx="8308975" cy="5715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161249"/>
              </a:buClr>
              <a:buSzPts val="2800"/>
              <a:buFont typeface="Arial"/>
              <a:buNone/>
            </a:pPr>
            <a:r>
              <a:rPr lang="fi" sz="3620"/>
              <a:t>Doelstellingen en maatregelen</a:t>
            </a:r>
            <a:endParaRPr sz="362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10"/>
        <p:cNvGrpSpPr/>
        <p:nvPr/>
      </p:nvGrpSpPr>
      <p:grpSpPr>
        <a:xfrm>
          <a:off x="0" y="0"/>
          <a:ext cx="0" cy="0"/>
          <a:chOff x="0" y="0"/>
          <a:chExt cx="0" cy="0"/>
        </a:xfrm>
      </p:grpSpPr>
      <p:pic>
        <p:nvPicPr>
          <p:cNvPr id="511" name="Google Shape;511;g238a394e843_0_279" descr="https://ad962edbae8ba7b03b7f-d10007df79b5b7a4e475a291e50a08cf.ssl.cf3.rackcdn.com/tam-sam-som/tam-sam-som.png"/>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872652" y="577290"/>
            <a:ext cx="983048" cy="999787"/>
          </a:xfrm>
          <a:prstGeom prst="rect">
            <a:avLst/>
          </a:prstGeom>
          <a:noFill/>
          <a:ln>
            <a:noFill/>
          </a:ln>
        </p:spPr>
      </p:pic>
      <p:sp>
        <p:nvSpPr>
          <p:cNvPr id="512" name="Google Shape;512;g238a394e843_0_279"/>
          <p:cNvSpPr txBox="1"/>
          <p:nvPr/>
        </p:nvSpPr>
        <p:spPr>
          <a:xfrm>
            <a:off x="5872652" y="1882453"/>
            <a:ext cx="2793000" cy="1916400"/>
          </a:xfrm>
          <a:prstGeom prst="rect">
            <a:avLst/>
          </a:prstGeom>
          <a:noFill/>
          <a:ln>
            <a:noFill/>
          </a:ln>
        </p:spPr>
        <p:txBody>
          <a:bodyPr spcFirstLastPara="1" wrap="square" lIns="68550" tIns="34275" rIns="68550" bIns="3427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 sz="1200" b="1" i="0" u="none" strike="noStrike" cap="none">
                <a:solidFill>
                  <a:srgbClr val="151149"/>
                </a:solidFill>
                <a:latin typeface="Arial"/>
                <a:ea typeface="Arial"/>
                <a:cs typeface="Arial"/>
                <a:sym typeface="Arial"/>
              </a:rPr>
              <a:t>TAM </a:t>
            </a:r>
            <a:r>
              <a:rPr lang="fi" sz="1200" b="0" i="0" u="none" strike="noStrike" cap="none">
                <a:solidFill>
                  <a:srgbClr val="151149"/>
                </a:solidFill>
                <a:latin typeface="Arial"/>
                <a:ea typeface="Arial"/>
                <a:cs typeface="Arial"/>
                <a:sym typeface="Arial"/>
              </a:rPr>
              <a:t>of Total Available Market is de totale marktvraag naar een product of dienst.</a:t>
            </a:r>
            <a:endParaRPr sz="1350" b="0" i="0" u="none" strike="noStrike" cap="none">
              <a:solidFill>
                <a:srgbClr val="1511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200" b="1" i="0" u="none" strike="noStrike" cap="none">
                <a:solidFill>
                  <a:srgbClr val="151149"/>
                </a:solidFill>
                <a:latin typeface="Arial"/>
                <a:ea typeface="Arial"/>
                <a:cs typeface="Arial"/>
                <a:sym typeface="Arial"/>
              </a:rPr>
              <a:t>SAM </a:t>
            </a:r>
            <a:r>
              <a:rPr lang="fi" sz="1200" b="0" i="0" u="none" strike="noStrike" cap="none">
                <a:solidFill>
                  <a:srgbClr val="151149"/>
                </a:solidFill>
                <a:latin typeface="Arial"/>
                <a:ea typeface="Arial"/>
                <a:cs typeface="Arial"/>
                <a:sym typeface="Arial"/>
              </a:rPr>
              <a:t>of Serviceable Available Market is het segment van de TAM waarop je producten en diensten zich richten en dat binnen je geografische bereik ligt.</a:t>
            </a:r>
            <a:endParaRPr sz="1350" b="0" i="0" u="none" strike="noStrike" cap="none">
              <a:solidFill>
                <a:srgbClr val="1511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200" b="1" i="0" u="none" strike="noStrike" cap="none">
                <a:solidFill>
                  <a:srgbClr val="151149"/>
                </a:solidFill>
                <a:latin typeface="Arial"/>
                <a:ea typeface="Arial"/>
                <a:cs typeface="Arial"/>
                <a:sym typeface="Arial"/>
              </a:rPr>
              <a:t>SOM </a:t>
            </a:r>
            <a:r>
              <a:rPr lang="fi" sz="1200" b="0" i="0" u="none" strike="noStrike" cap="none">
                <a:solidFill>
                  <a:srgbClr val="151149"/>
                </a:solidFill>
                <a:latin typeface="Arial"/>
                <a:ea typeface="Arial"/>
                <a:cs typeface="Arial"/>
                <a:sym typeface="Arial"/>
              </a:rPr>
              <a:t>of Serviceable Obtainable Market is het deel van SAM dat je kunt veroveren.</a:t>
            </a:r>
            <a:endParaRPr sz="1350" b="0" i="0" u="none" strike="noStrike" cap="none">
              <a:solidFill>
                <a:srgbClr val="151149"/>
              </a:solidFill>
              <a:latin typeface="Arial"/>
              <a:ea typeface="Arial"/>
              <a:cs typeface="Arial"/>
              <a:sym typeface="Arial"/>
            </a:endParaRPr>
          </a:p>
        </p:txBody>
      </p:sp>
      <p:sp>
        <p:nvSpPr>
          <p:cNvPr id="513" name="Google Shape;513;g238a394e843_0_279"/>
          <p:cNvSpPr txBox="1"/>
          <p:nvPr/>
        </p:nvSpPr>
        <p:spPr>
          <a:xfrm>
            <a:off x="5872652" y="3865004"/>
            <a:ext cx="2460300" cy="438600"/>
          </a:xfrm>
          <a:prstGeom prst="rect">
            <a:avLst/>
          </a:prstGeom>
          <a:noFill/>
          <a:ln>
            <a:noFill/>
          </a:ln>
        </p:spPr>
        <p:txBody>
          <a:bodyPr spcFirstLastPara="1" wrap="square" lIns="68550" tIns="34275" rIns="68550" bIns="3427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 sz="1200" b="0" i="0" u="none" strike="noStrike" cap="none">
                <a:solidFill>
                  <a:srgbClr val="151149"/>
                </a:solidFill>
                <a:latin typeface="Arial"/>
                <a:ea typeface="Arial"/>
                <a:cs typeface="Arial"/>
                <a:sym typeface="Arial"/>
              </a:rPr>
              <a:t>NPbT= Genormaliseerde winst vóór belastingen</a:t>
            </a:r>
            <a:endParaRPr sz="1200" b="0" i="0" u="none" strike="noStrike" cap="none">
              <a:solidFill>
                <a:srgbClr val="151149"/>
              </a:solidFill>
              <a:latin typeface="Arial"/>
              <a:ea typeface="Arial"/>
              <a:cs typeface="Arial"/>
              <a:sym typeface="Arial"/>
            </a:endParaRPr>
          </a:p>
        </p:txBody>
      </p:sp>
      <p:pic>
        <p:nvPicPr>
          <p:cNvPr id="514" name="Google Shape;514;g238a394e843_0_27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71731" y="1259187"/>
            <a:ext cx="5225100" cy="2856506"/>
          </a:xfrm>
          <a:prstGeom prst="rect">
            <a:avLst/>
          </a:prstGeom>
          <a:noFill/>
          <a:ln>
            <a:noFill/>
          </a:ln>
          <a:effectLst>
            <a:outerShdw blurRad="63500" sx="102000" sy="102000" algn="ctr" rotWithShape="0">
              <a:srgbClr val="000000">
                <a:alpha val="40000"/>
              </a:srgbClr>
            </a:outerShdw>
          </a:effectLst>
        </p:spPr>
      </p:pic>
      <p:sp>
        <p:nvSpPr>
          <p:cNvPr id="515" name="Google Shape;515;g238a394e843_0_279"/>
          <p:cNvSpPr txBox="1"/>
          <p:nvPr/>
        </p:nvSpPr>
        <p:spPr>
          <a:xfrm>
            <a:off x="444155" y="304847"/>
            <a:ext cx="52251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fi" sz="3600" b="1" i="0" u="none" strike="noStrike" cap="none">
                <a:solidFill>
                  <a:srgbClr val="151149"/>
                </a:solidFill>
                <a:latin typeface="Arial"/>
                <a:ea typeface="Arial"/>
                <a:cs typeface="Arial"/>
                <a:sym typeface="Arial"/>
              </a:rPr>
              <a:t>Doelstelling niveaus</a:t>
            </a:r>
            <a:endParaRPr sz="1800" b="0" i="0" u="none" strike="noStrike" cap="none">
              <a:solidFill>
                <a:srgbClr val="151149"/>
              </a:solidFill>
              <a:latin typeface="Arial"/>
              <a:ea typeface="Arial"/>
              <a:cs typeface="Arial"/>
              <a:sym typeface="Arial"/>
            </a:endParaRPr>
          </a:p>
        </p:txBody>
      </p:sp>
      <p:sp>
        <p:nvSpPr>
          <p:cNvPr id="516" name="Google Shape;516;g238a394e843_0_279"/>
          <p:cNvSpPr txBox="1"/>
          <p:nvPr/>
        </p:nvSpPr>
        <p:spPr>
          <a:xfrm>
            <a:off x="2286000" y="2423577"/>
            <a:ext cx="45720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517" name="Google Shape;517;g238a394e843_0_279"/>
          <p:cNvSpPr txBox="1"/>
          <p:nvPr/>
        </p:nvSpPr>
        <p:spPr>
          <a:xfrm>
            <a:off x="2286000" y="2423577"/>
            <a:ext cx="45720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518" name="Google Shape;518;g238a394e843_0_279"/>
          <p:cNvSpPr txBox="1"/>
          <p:nvPr/>
        </p:nvSpPr>
        <p:spPr>
          <a:xfrm>
            <a:off x="371731" y="4176617"/>
            <a:ext cx="2216100" cy="253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fi" sz="1050" b="0" i="0" u="none" strike="noStrike" cap="none">
                <a:solidFill>
                  <a:srgbClr val="151149"/>
                </a:solidFill>
                <a:latin typeface="Arial"/>
                <a:ea typeface="Arial"/>
                <a:cs typeface="Arial"/>
                <a:sym typeface="Arial"/>
              </a:rPr>
              <a:t>Bron: Barker et al., 2017, blz. 34.</a:t>
            </a:r>
            <a:endParaRPr sz="1050" b="0" i="0" u="none" strike="noStrike" cap="none">
              <a:solidFill>
                <a:srgbClr val="151149"/>
              </a:solidFill>
              <a:latin typeface="Arial"/>
              <a:ea typeface="Arial"/>
              <a:cs typeface="Arial"/>
              <a:sym typeface="Arial"/>
            </a:endParaRPr>
          </a:p>
        </p:txBody>
      </p:sp>
      <p:sp>
        <p:nvSpPr>
          <p:cNvPr id="519" name="Google Shape;519;g238a394e843_0_279"/>
          <p:cNvSpPr txBox="1"/>
          <p:nvPr/>
        </p:nvSpPr>
        <p:spPr>
          <a:xfrm>
            <a:off x="6855700" y="1283345"/>
            <a:ext cx="2216100" cy="230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fi" sz="900" b="0" i="0" u="none" strike="noStrike" cap="none">
                <a:solidFill>
                  <a:srgbClr val="151149"/>
                </a:solidFill>
                <a:latin typeface="Arial"/>
                <a:ea typeface="Arial"/>
                <a:cs typeface="Arial"/>
                <a:sym typeface="Arial"/>
              </a:rPr>
              <a:t>Bron: Aangepast van HubSpot</a:t>
            </a:r>
            <a:endParaRPr sz="900" b="0" i="0" u="none" strike="noStrike" cap="none">
              <a:solidFill>
                <a:srgbClr val="151149"/>
              </a:solidFill>
              <a:latin typeface="Arial"/>
              <a:ea typeface="Arial"/>
              <a:cs typeface="Arial"/>
              <a:sym typeface="Aria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23"/>
        <p:cNvGrpSpPr/>
        <p:nvPr/>
      </p:nvGrpSpPr>
      <p:grpSpPr>
        <a:xfrm>
          <a:off x="0" y="0"/>
          <a:ext cx="0" cy="0"/>
          <a:chOff x="0" y="0"/>
          <a:chExt cx="0" cy="0"/>
        </a:xfrm>
      </p:grpSpPr>
      <p:sp>
        <p:nvSpPr>
          <p:cNvPr id="524" name="Google Shape;524;p5"/>
          <p:cNvSpPr txBox="1">
            <a:spLocks noGrp="1"/>
          </p:cNvSpPr>
          <p:nvPr>
            <p:ph type="body" idx="4294967295"/>
          </p:nvPr>
        </p:nvSpPr>
        <p:spPr>
          <a:xfrm>
            <a:off x="311150" y="1040382"/>
            <a:ext cx="4000500" cy="3416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rgbClr val="161249"/>
              </a:buClr>
              <a:buSzPts val="1400"/>
              <a:buNone/>
            </a:pPr>
            <a:endParaRPr sz="1600" dirty="0">
              <a:solidFill>
                <a:schemeClr val="dk1"/>
              </a:solidFill>
            </a:endParaRPr>
          </a:p>
          <a:p>
            <a:pPr marL="457200" lvl="0" indent="-317500" algn="l" rtl="0">
              <a:lnSpc>
                <a:spcPct val="115000"/>
              </a:lnSpc>
              <a:spcBef>
                <a:spcPts val="0"/>
              </a:spcBef>
              <a:spcAft>
                <a:spcPts val="0"/>
              </a:spcAft>
              <a:buClr>
                <a:srgbClr val="ED7D31"/>
              </a:buClr>
              <a:buSzPts val="1400"/>
              <a:buChar char="●"/>
            </a:pPr>
            <a:r>
              <a:rPr lang="fi" sz="1600" dirty="0">
                <a:solidFill>
                  <a:schemeClr val="dk1"/>
                </a:solidFill>
              </a:rPr>
              <a:t>productinformatie verstrekken</a:t>
            </a:r>
            <a:endParaRPr sz="1600" dirty="0">
              <a:solidFill>
                <a:schemeClr val="dk1"/>
              </a:solidFill>
            </a:endParaRPr>
          </a:p>
          <a:p>
            <a:pPr marL="457200" lvl="0" indent="-317500" algn="l" rtl="0">
              <a:lnSpc>
                <a:spcPct val="115000"/>
              </a:lnSpc>
              <a:spcBef>
                <a:spcPts val="0"/>
              </a:spcBef>
              <a:spcAft>
                <a:spcPts val="0"/>
              </a:spcAft>
              <a:buClr>
                <a:srgbClr val="ED7D31"/>
              </a:buClr>
              <a:buSzPts val="1400"/>
              <a:buChar char="●"/>
            </a:pPr>
            <a:r>
              <a:rPr lang="fi" sz="1600" dirty="0">
                <a:solidFill>
                  <a:schemeClr val="dk1"/>
                </a:solidFill>
              </a:rPr>
              <a:t>bewustwording vergroten</a:t>
            </a:r>
            <a:endParaRPr sz="1600" dirty="0">
              <a:solidFill>
                <a:schemeClr val="dk1"/>
              </a:solidFill>
            </a:endParaRPr>
          </a:p>
          <a:p>
            <a:pPr marL="457200" lvl="0" indent="-317500" algn="l" rtl="0">
              <a:lnSpc>
                <a:spcPct val="115000"/>
              </a:lnSpc>
              <a:spcBef>
                <a:spcPts val="0"/>
              </a:spcBef>
              <a:spcAft>
                <a:spcPts val="0"/>
              </a:spcAft>
              <a:buClr>
                <a:srgbClr val="ED7D31"/>
              </a:buClr>
              <a:buSzPts val="1400"/>
              <a:buChar char="●"/>
            </a:pPr>
            <a:r>
              <a:rPr lang="fi" sz="1600" dirty="0">
                <a:solidFill>
                  <a:schemeClr val="dk1"/>
                </a:solidFill>
              </a:rPr>
              <a:t>verkeer naar website leiden</a:t>
            </a:r>
            <a:endParaRPr sz="1600" dirty="0">
              <a:solidFill>
                <a:schemeClr val="dk1"/>
              </a:solidFill>
            </a:endParaRPr>
          </a:p>
          <a:p>
            <a:pPr marL="457200" lvl="0" indent="-317500" algn="l" rtl="0">
              <a:lnSpc>
                <a:spcPct val="115000"/>
              </a:lnSpc>
              <a:spcBef>
                <a:spcPts val="0"/>
              </a:spcBef>
              <a:spcAft>
                <a:spcPts val="0"/>
              </a:spcAft>
              <a:buClr>
                <a:srgbClr val="ED7D31"/>
              </a:buClr>
              <a:buSzPts val="1400"/>
              <a:buChar char="●"/>
            </a:pPr>
            <a:r>
              <a:rPr lang="fi" sz="1600" dirty="0">
                <a:solidFill>
                  <a:schemeClr val="dk1"/>
                </a:solidFill>
              </a:rPr>
              <a:t>verkoop creëren</a:t>
            </a:r>
            <a:endParaRPr sz="1600" dirty="0">
              <a:solidFill>
                <a:schemeClr val="dk1"/>
              </a:solidFill>
            </a:endParaRPr>
          </a:p>
          <a:p>
            <a:pPr marL="457200" lvl="0" indent="-317500" algn="l" rtl="0">
              <a:lnSpc>
                <a:spcPct val="115000"/>
              </a:lnSpc>
              <a:spcBef>
                <a:spcPts val="0"/>
              </a:spcBef>
              <a:spcAft>
                <a:spcPts val="0"/>
              </a:spcAft>
              <a:buClr>
                <a:srgbClr val="ED7D31"/>
              </a:buClr>
              <a:buSzPts val="1400"/>
              <a:buChar char="●"/>
            </a:pPr>
            <a:r>
              <a:rPr lang="fi" sz="1600" dirty="0">
                <a:solidFill>
                  <a:schemeClr val="dk1"/>
                </a:solidFill>
              </a:rPr>
              <a:t>een gemeenschap vormen </a:t>
            </a:r>
            <a:endParaRPr sz="1600" dirty="0">
              <a:solidFill>
                <a:schemeClr val="dk1"/>
              </a:solidFill>
            </a:endParaRPr>
          </a:p>
          <a:p>
            <a:pPr marL="457200" lvl="0" indent="-317500" algn="l" rtl="0">
              <a:lnSpc>
                <a:spcPct val="115000"/>
              </a:lnSpc>
              <a:spcBef>
                <a:spcPts val="0"/>
              </a:spcBef>
              <a:spcAft>
                <a:spcPts val="0"/>
              </a:spcAft>
              <a:buClr>
                <a:srgbClr val="ED7D31"/>
              </a:buClr>
              <a:buSzPts val="1400"/>
              <a:buChar char="●"/>
            </a:pPr>
            <a:r>
              <a:rPr lang="fi" sz="1600" dirty="0">
                <a:solidFill>
                  <a:schemeClr val="dk1"/>
                </a:solidFill>
              </a:rPr>
              <a:t>klanten overhalen terug te komen</a:t>
            </a:r>
            <a:endParaRPr sz="1600" dirty="0">
              <a:solidFill>
                <a:schemeClr val="dk1"/>
              </a:solidFill>
            </a:endParaRPr>
          </a:p>
          <a:p>
            <a:pPr marL="457200" lvl="0" indent="-317500" algn="l" rtl="0">
              <a:lnSpc>
                <a:spcPct val="115000"/>
              </a:lnSpc>
              <a:spcBef>
                <a:spcPts val="0"/>
              </a:spcBef>
              <a:spcAft>
                <a:spcPts val="0"/>
              </a:spcAft>
              <a:buClr>
                <a:srgbClr val="ED7D31"/>
              </a:buClr>
              <a:buSzPts val="1400"/>
              <a:buChar char="●"/>
            </a:pPr>
            <a:r>
              <a:rPr lang="fi" sz="1600" dirty="0">
                <a:solidFill>
                  <a:schemeClr val="dk1"/>
                </a:solidFill>
              </a:rPr>
              <a:t>expertiseprofiel versterken</a:t>
            </a:r>
            <a:endParaRPr sz="1600" dirty="0">
              <a:solidFill>
                <a:schemeClr val="dk1"/>
              </a:solidFill>
            </a:endParaRPr>
          </a:p>
          <a:p>
            <a:pPr marL="457200" lvl="0" indent="-317500" algn="l" rtl="0">
              <a:lnSpc>
                <a:spcPct val="115000"/>
              </a:lnSpc>
              <a:spcBef>
                <a:spcPts val="0"/>
              </a:spcBef>
              <a:spcAft>
                <a:spcPts val="0"/>
              </a:spcAft>
              <a:buClr>
                <a:srgbClr val="ED7D31"/>
              </a:buClr>
              <a:buSzPts val="1400"/>
              <a:buChar char="●"/>
            </a:pPr>
            <a:r>
              <a:rPr lang="fi" sz="1600" dirty="0">
                <a:solidFill>
                  <a:schemeClr val="dk1"/>
                </a:solidFill>
              </a:rPr>
              <a:t>bedrijfsmerk versterken </a:t>
            </a:r>
            <a:endParaRPr sz="1600" dirty="0">
              <a:solidFill>
                <a:schemeClr val="dk1"/>
              </a:solidFill>
            </a:endParaRPr>
          </a:p>
          <a:p>
            <a:pPr marL="0" lvl="0" indent="0" algn="l" rtl="0">
              <a:lnSpc>
                <a:spcPct val="115000"/>
              </a:lnSpc>
              <a:spcBef>
                <a:spcPts val="0"/>
              </a:spcBef>
              <a:spcAft>
                <a:spcPts val="0"/>
              </a:spcAft>
              <a:buClr>
                <a:srgbClr val="161249"/>
              </a:buClr>
              <a:buSzPts val="1400"/>
              <a:buNone/>
            </a:pPr>
            <a:endParaRPr sz="1600" dirty="0"/>
          </a:p>
          <a:p>
            <a:pPr marL="0" lvl="0" indent="0" algn="l" rtl="0">
              <a:lnSpc>
                <a:spcPct val="115000"/>
              </a:lnSpc>
              <a:spcBef>
                <a:spcPts val="0"/>
              </a:spcBef>
              <a:spcAft>
                <a:spcPts val="0"/>
              </a:spcAft>
              <a:buClr>
                <a:srgbClr val="161249"/>
              </a:buClr>
              <a:buSzPts val="1400"/>
              <a:buNone/>
            </a:pPr>
            <a:endParaRPr sz="1600" dirty="0"/>
          </a:p>
          <a:p>
            <a:pPr marL="0" lvl="0" indent="0" algn="l" rtl="0">
              <a:lnSpc>
                <a:spcPct val="115000"/>
              </a:lnSpc>
              <a:spcBef>
                <a:spcPts val="0"/>
              </a:spcBef>
              <a:spcAft>
                <a:spcPts val="0"/>
              </a:spcAft>
              <a:buClr>
                <a:srgbClr val="161249"/>
              </a:buClr>
              <a:buSzPts val="1400"/>
              <a:buNone/>
            </a:pPr>
            <a:endParaRPr sz="1600" dirty="0"/>
          </a:p>
        </p:txBody>
      </p:sp>
      <p:sp>
        <p:nvSpPr>
          <p:cNvPr id="525" name="Google Shape;525;p5"/>
          <p:cNvSpPr txBox="1">
            <a:spLocks noGrp="1"/>
          </p:cNvSpPr>
          <p:nvPr>
            <p:ph type="title" idx="4294967295"/>
          </p:nvPr>
        </p:nvSpPr>
        <p:spPr>
          <a:xfrm>
            <a:off x="571502" y="558889"/>
            <a:ext cx="8521700" cy="573088"/>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ct val="111111"/>
              <a:buFont typeface="Arial"/>
              <a:buNone/>
            </a:pPr>
            <a:r>
              <a:rPr lang="fi"/>
              <a:t>Voorbeeld van doelen... en KPI's</a:t>
            </a:r>
            <a:endParaRPr/>
          </a:p>
        </p:txBody>
      </p:sp>
      <p:sp>
        <p:nvSpPr>
          <p:cNvPr id="526" name="Google Shape;526;p5"/>
          <p:cNvSpPr txBox="1">
            <a:spLocks noGrp="1"/>
          </p:cNvSpPr>
          <p:nvPr>
            <p:ph type="body" idx="4294967295"/>
          </p:nvPr>
        </p:nvSpPr>
        <p:spPr>
          <a:xfrm>
            <a:off x="5143500" y="1040382"/>
            <a:ext cx="4000500" cy="3416300"/>
          </a:xfrm>
          <a:prstGeom prst="rect">
            <a:avLst/>
          </a:prstGeom>
          <a:noFill/>
          <a:ln>
            <a:noFill/>
          </a:ln>
        </p:spPr>
        <p:txBody>
          <a:bodyPr spcFirstLastPara="1" wrap="square" lIns="91425" tIns="91425" rIns="91425" bIns="91425" anchor="t" anchorCtr="0">
            <a:normAutofit/>
          </a:bodyPr>
          <a:lstStyle/>
          <a:p>
            <a:pPr marL="0" lvl="0" indent="0" algn="l" rtl="0">
              <a:lnSpc>
                <a:spcPct val="115000"/>
              </a:lnSpc>
              <a:spcBef>
                <a:spcPts val="0"/>
              </a:spcBef>
              <a:spcAft>
                <a:spcPts val="0"/>
              </a:spcAft>
              <a:buClr>
                <a:srgbClr val="161249"/>
              </a:buClr>
              <a:buSzPct val="72072"/>
              <a:buNone/>
            </a:pPr>
            <a:endParaRPr sz="1600" dirty="0"/>
          </a:p>
          <a:p>
            <a:pPr marL="457200" lvl="0" indent="-317522" algn="l" rtl="0">
              <a:lnSpc>
                <a:spcPct val="115000"/>
              </a:lnSpc>
              <a:spcBef>
                <a:spcPts val="0"/>
              </a:spcBef>
              <a:spcAft>
                <a:spcPts val="0"/>
              </a:spcAft>
              <a:buClr>
                <a:srgbClr val="ED7D31"/>
              </a:buClr>
              <a:buSzPct val="72072"/>
              <a:buChar char="➢"/>
            </a:pPr>
            <a:r>
              <a:rPr lang="fi" sz="1600" dirty="0">
                <a:solidFill>
                  <a:schemeClr val="dk1"/>
                </a:solidFill>
              </a:rPr>
              <a:t>aantal klantcontacten</a:t>
            </a:r>
            <a:endParaRPr sz="1600" dirty="0">
              <a:solidFill>
                <a:schemeClr val="dk1"/>
              </a:solidFill>
            </a:endParaRPr>
          </a:p>
          <a:p>
            <a:pPr marL="457200" lvl="0" indent="-317522" algn="l" rtl="0">
              <a:lnSpc>
                <a:spcPct val="115000"/>
              </a:lnSpc>
              <a:spcBef>
                <a:spcPts val="0"/>
              </a:spcBef>
              <a:spcAft>
                <a:spcPts val="0"/>
              </a:spcAft>
              <a:buClr>
                <a:srgbClr val="ED7D31"/>
              </a:buClr>
              <a:buSzPct val="72072"/>
              <a:buChar char="➢"/>
            </a:pPr>
            <a:r>
              <a:rPr lang="fi" sz="1600" dirty="0">
                <a:solidFill>
                  <a:schemeClr val="dk1"/>
                </a:solidFill>
              </a:rPr>
              <a:t>bewustzijn %</a:t>
            </a:r>
            <a:endParaRPr sz="1600" dirty="0">
              <a:solidFill>
                <a:schemeClr val="dk1"/>
              </a:solidFill>
            </a:endParaRPr>
          </a:p>
          <a:p>
            <a:pPr marL="457200" lvl="0" indent="-317522" algn="l" rtl="0">
              <a:lnSpc>
                <a:spcPct val="115000"/>
              </a:lnSpc>
              <a:spcBef>
                <a:spcPts val="0"/>
              </a:spcBef>
              <a:spcAft>
                <a:spcPts val="0"/>
              </a:spcAft>
              <a:buClr>
                <a:srgbClr val="ED7D31"/>
              </a:buClr>
              <a:buSzPct val="72072"/>
              <a:buChar char="➢"/>
            </a:pPr>
            <a:r>
              <a:rPr lang="fi" sz="1600" dirty="0">
                <a:solidFill>
                  <a:schemeClr val="dk1"/>
                </a:solidFill>
              </a:rPr>
              <a:t>bezoekersaantallen op website</a:t>
            </a:r>
            <a:endParaRPr sz="1600" dirty="0">
              <a:solidFill>
                <a:schemeClr val="dk1"/>
              </a:solidFill>
            </a:endParaRPr>
          </a:p>
          <a:p>
            <a:pPr marL="457200" lvl="0" indent="-317522" algn="l" rtl="0">
              <a:lnSpc>
                <a:spcPct val="115000"/>
              </a:lnSpc>
              <a:spcBef>
                <a:spcPts val="0"/>
              </a:spcBef>
              <a:spcAft>
                <a:spcPts val="0"/>
              </a:spcAft>
              <a:buClr>
                <a:srgbClr val="ED7D31"/>
              </a:buClr>
              <a:buSzPct val="72072"/>
              <a:buChar char="➢"/>
            </a:pPr>
            <a:r>
              <a:rPr lang="fi" sz="1600" dirty="0">
                <a:solidFill>
                  <a:schemeClr val="dk1"/>
                </a:solidFill>
              </a:rPr>
              <a:t>verkoop €</a:t>
            </a:r>
            <a:endParaRPr sz="1600" dirty="0">
              <a:solidFill>
                <a:schemeClr val="dk1"/>
              </a:solidFill>
            </a:endParaRPr>
          </a:p>
          <a:p>
            <a:pPr marL="457200" lvl="0" indent="-317522" algn="l" rtl="0">
              <a:lnSpc>
                <a:spcPct val="115000"/>
              </a:lnSpc>
              <a:spcBef>
                <a:spcPts val="0"/>
              </a:spcBef>
              <a:spcAft>
                <a:spcPts val="0"/>
              </a:spcAft>
              <a:buClr>
                <a:srgbClr val="ED7D31"/>
              </a:buClr>
              <a:buSzPct val="72072"/>
              <a:buChar char="➢"/>
            </a:pPr>
            <a:r>
              <a:rPr lang="fi" sz="1600" dirty="0">
                <a:solidFill>
                  <a:schemeClr val="dk1"/>
                </a:solidFill>
              </a:rPr>
              <a:t>leden in social media communities</a:t>
            </a:r>
            <a:endParaRPr sz="1600" dirty="0">
              <a:solidFill>
                <a:schemeClr val="dk1"/>
              </a:solidFill>
            </a:endParaRPr>
          </a:p>
          <a:p>
            <a:pPr marL="457200" lvl="0" indent="-317522" algn="l" rtl="0">
              <a:lnSpc>
                <a:spcPct val="115000"/>
              </a:lnSpc>
              <a:spcBef>
                <a:spcPts val="0"/>
              </a:spcBef>
              <a:spcAft>
                <a:spcPts val="0"/>
              </a:spcAft>
              <a:buClr>
                <a:srgbClr val="ED7D31"/>
              </a:buClr>
              <a:buSzPct val="72072"/>
              <a:buChar char="➢"/>
            </a:pPr>
            <a:r>
              <a:rPr lang="fi" sz="1600" dirty="0">
                <a:solidFill>
                  <a:schemeClr val="dk1"/>
                </a:solidFill>
              </a:rPr>
              <a:t>percentage terugkerende bezoekers, tijd doorgebracht op de site</a:t>
            </a:r>
            <a:endParaRPr sz="1600" dirty="0">
              <a:solidFill>
                <a:schemeClr val="dk1"/>
              </a:solidFill>
            </a:endParaRPr>
          </a:p>
          <a:p>
            <a:pPr marL="457200" lvl="0" indent="-317522" algn="l" rtl="0">
              <a:lnSpc>
                <a:spcPct val="115000"/>
              </a:lnSpc>
              <a:spcBef>
                <a:spcPts val="0"/>
              </a:spcBef>
              <a:spcAft>
                <a:spcPts val="0"/>
              </a:spcAft>
              <a:buClr>
                <a:srgbClr val="ED7D31"/>
              </a:buClr>
              <a:buSzPct val="72072"/>
              <a:buChar char="➢"/>
            </a:pPr>
            <a:r>
              <a:rPr lang="fi" sz="1600" dirty="0">
                <a:solidFill>
                  <a:schemeClr val="dk1"/>
                </a:solidFill>
              </a:rPr>
              <a:t>merk &amp; loyaliteit peilingen, NPS</a:t>
            </a:r>
            <a:endParaRPr sz="1600" dirty="0">
              <a:solidFill>
                <a:schemeClr val="dk1"/>
              </a:solidFil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0"/>
        <p:cNvGrpSpPr/>
        <p:nvPr/>
      </p:nvGrpSpPr>
      <p:grpSpPr>
        <a:xfrm>
          <a:off x="0" y="0"/>
          <a:ext cx="0" cy="0"/>
          <a:chOff x="0" y="0"/>
          <a:chExt cx="0" cy="0"/>
        </a:xfrm>
      </p:grpSpPr>
      <p:pic>
        <p:nvPicPr>
          <p:cNvPr id="531" name="Google Shape;531;g19922e704ba_0_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585741" y="971550"/>
            <a:ext cx="3338159" cy="2068332"/>
          </a:xfrm>
          <a:prstGeom prst="rect">
            <a:avLst/>
          </a:prstGeom>
          <a:noFill/>
          <a:ln>
            <a:noFill/>
          </a:ln>
        </p:spPr>
      </p:pic>
      <p:sp>
        <p:nvSpPr>
          <p:cNvPr id="532" name="Google Shape;532;g19922e704ba_0_0"/>
          <p:cNvSpPr txBox="1">
            <a:spLocks noGrp="1"/>
          </p:cNvSpPr>
          <p:nvPr>
            <p:ph type="title"/>
          </p:nvPr>
        </p:nvSpPr>
        <p:spPr>
          <a:xfrm>
            <a:off x="334115" y="174920"/>
            <a:ext cx="4067175"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333"/>
              <a:buFont typeface="Arial"/>
              <a:buNone/>
            </a:pPr>
            <a:r>
              <a:rPr lang="fi" sz="3000"/>
              <a:t>Digitale analyse</a:t>
            </a:r>
            <a:endParaRPr sz="3000"/>
          </a:p>
        </p:txBody>
      </p:sp>
      <p:sp>
        <p:nvSpPr>
          <p:cNvPr id="533" name="Google Shape;533;g19922e704ba_0_0"/>
          <p:cNvSpPr txBox="1"/>
          <p:nvPr/>
        </p:nvSpPr>
        <p:spPr>
          <a:xfrm>
            <a:off x="334115" y="672006"/>
            <a:ext cx="5878906" cy="276995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fi" b="1" i="0" u="none" strike="noStrike" cap="none" dirty="0">
                <a:solidFill>
                  <a:srgbClr val="161249"/>
                </a:solidFill>
                <a:latin typeface="Arial"/>
                <a:ea typeface="Arial"/>
                <a:cs typeface="Arial"/>
                <a:sym typeface="Arial"/>
              </a:rPr>
              <a:t>Wat en waarom?</a:t>
            </a:r>
            <a:endParaRPr b="1" i="0" u="none" strike="noStrike" cap="none" dirty="0">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b="0" i="0" u="none" strike="noStrike" cap="none" dirty="0">
                <a:solidFill>
                  <a:srgbClr val="161249"/>
                </a:solidFill>
                <a:latin typeface="Arial"/>
                <a:ea typeface="Arial"/>
                <a:cs typeface="Arial"/>
                <a:sym typeface="Arial"/>
              </a:rPr>
              <a:t>Digitale platforms maken het mogelijk om hun prestaties te </a:t>
            </a:r>
            <a:br>
              <a:rPr lang="fi" b="0" i="0" u="none" strike="noStrike" cap="none" dirty="0">
                <a:solidFill>
                  <a:srgbClr val="161249"/>
                </a:solidFill>
                <a:latin typeface="Arial"/>
                <a:ea typeface="Arial"/>
                <a:cs typeface="Arial"/>
                <a:sym typeface="Arial"/>
              </a:rPr>
            </a:br>
            <a:r>
              <a:rPr lang="fi" b="0" i="0" u="none" strike="noStrike" cap="none" dirty="0">
                <a:solidFill>
                  <a:srgbClr val="161249"/>
                </a:solidFill>
                <a:latin typeface="Arial"/>
                <a:ea typeface="Arial"/>
                <a:cs typeface="Arial"/>
                <a:sym typeface="Arial"/>
              </a:rPr>
              <a:t>meten, acties en het gedrag van hun bezoekers.</a:t>
            </a:r>
            <a:endParaRPr b="0" i="0" u="none" strike="noStrike" cap="none" dirty="0">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b="0" i="0" u="none" strike="noStrike" cap="none" dirty="0">
                <a:solidFill>
                  <a:srgbClr val="161249"/>
                </a:solidFill>
                <a:latin typeface="Arial"/>
                <a:ea typeface="Arial"/>
                <a:cs typeface="Arial"/>
                <a:sym typeface="Arial"/>
              </a:rPr>
              <a:t>Het verzamelen, rapporteren en analyseren van dergelijke gegevens wordt webanalyse genoemd. dergelijke gegevens </a:t>
            </a:r>
            <a:br>
              <a:rPr lang="fi" b="0" i="0" u="none" strike="noStrike" cap="none" dirty="0">
                <a:solidFill>
                  <a:srgbClr val="161249"/>
                </a:solidFill>
                <a:latin typeface="Arial"/>
                <a:ea typeface="Arial"/>
                <a:cs typeface="Arial"/>
                <a:sym typeface="Arial"/>
              </a:rPr>
            </a:br>
            <a:r>
              <a:rPr lang="fi" b="0" i="0" u="none" strike="noStrike" cap="none" dirty="0">
                <a:solidFill>
                  <a:srgbClr val="161249"/>
                </a:solidFill>
                <a:latin typeface="Arial"/>
                <a:ea typeface="Arial"/>
                <a:cs typeface="Arial"/>
                <a:sym typeface="Arial"/>
              </a:rPr>
              <a:t>wordt </a:t>
            </a:r>
            <a:r>
              <a:rPr lang="fi" b="0" i="1" u="none" strike="noStrike" cap="none" dirty="0">
                <a:solidFill>
                  <a:srgbClr val="161249"/>
                </a:solidFill>
                <a:latin typeface="Arial"/>
                <a:ea typeface="Arial"/>
                <a:cs typeface="Arial"/>
                <a:sym typeface="Arial"/>
              </a:rPr>
              <a:t>webanalyse genoemd</a:t>
            </a:r>
            <a:r>
              <a:rPr lang="fi" b="0" i="0" u="none" strike="noStrike" cap="none" dirty="0">
                <a:solidFill>
                  <a:srgbClr val="161249"/>
                </a:solidFill>
                <a:latin typeface="Arial"/>
                <a:ea typeface="Arial"/>
                <a:cs typeface="Arial"/>
                <a:sym typeface="Arial"/>
              </a:rPr>
              <a:t>. </a:t>
            </a:r>
            <a:endParaRPr b="0" i="0" u="none" strike="noStrike" cap="none" dirty="0">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b="0" i="0" u="none" strike="noStrike" cap="none" dirty="0">
                <a:solidFill>
                  <a:srgbClr val="161249"/>
                </a:solidFill>
                <a:latin typeface="Arial"/>
                <a:ea typeface="Arial"/>
                <a:cs typeface="Arial"/>
                <a:sym typeface="Arial"/>
              </a:rPr>
              <a:t>Veelzijdige gegevens kunnen bijvoorbeeld worden </a:t>
            </a:r>
            <a:br>
              <a:rPr lang="fi" b="0" i="0" u="none" strike="noStrike" cap="none" dirty="0">
                <a:solidFill>
                  <a:srgbClr val="161249"/>
                </a:solidFill>
                <a:latin typeface="Arial"/>
                <a:ea typeface="Arial"/>
                <a:cs typeface="Arial"/>
                <a:sym typeface="Arial"/>
              </a:rPr>
            </a:br>
            <a:r>
              <a:rPr lang="fi" b="0" i="0" u="none" strike="noStrike" cap="none" dirty="0">
                <a:solidFill>
                  <a:srgbClr val="161249"/>
                </a:solidFill>
                <a:latin typeface="Arial"/>
                <a:ea typeface="Arial"/>
                <a:cs typeface="Arial"/>
                <a:sym typeface="Arial"/>
              </a:rPr>
              <a:t>verkregen van websites, Facebook- en IG-accounts, blogs, advertenties en bannercampagnes, enz.</a:t>
            </a:r>
            <a:endParaRPr b="0" i="0" u="none" strike="noStrike" cap="none" dirty="0">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b="0" i="0" u="none" strike="noStrike" cap="none" dirty="0">
                <a:solidFill>
                  <a:srgbClr val="161249"/>
                </a:solidFill>
                <a:latin typeface="Arial"/>
                <a:ea typeface="Arial"/>
                <a:cs typeface="Arial"/>
                <a:sym typeface="Arial"/>
              </a:rPr>
              <a:t>Deze gegevens helpen virtueel bij het lanceren van </a:t>
            </a:r>
            <a:br>
              <a:rPr lang="fi" b="0" i="0" u="none" strike="noStrike" cap="none" dirty="0">
                <a:solidFill>
                  <a:srgbClr val="161249"/>
                </a:solidFill>
                <a:latin typeface="Arial"/>
                <a:ea typeface="Arial"/>
                <a:cs typeface="Arial"/>
                <a:sym typeface="Arial"/>
              </a:rPr>
            </a:br>
            <a:r>
              <a:rPr lang="fi" b="0" i="0" u="none" strike="noStrike" cap="none" dirty="0">
                <a:solidFill>
                  <a:srgbClr val="161249"/>
                </a:solidFill>
                <a:latin typeface="Arial"/>
                <a:ea typeface="Arial"/>
                <a:cs typeface="Arial"/>
                <a:sym typeface="Arial"/>
              </a:rPr>
              <a:t>succesvollere campagnes en het verbeteren van de klantervaring </a:t>
            </a:r>
            <a:endParaRPr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endParaRPr b="0" i="0" u="none" strike="noStrike" cap="none" dirty="0">
              <a:solidFill>
                <a:srgbClr val="161249"/>
              </a:solidFill>
              <a:latin typeface="Arial"/>
              <a:ea typeface="Arial"/>
              <a:cs typeface="Arial"/>
              <a:sym typeface="Arial"/>
            </a:endParaRPr>
          </a:p>
        </p:txBody>
      </p:sp>
      <p:sp>
        <p:nvSpPr>
          <p:cNvPr id="534" name="Google Shape;534;g19922e704ba_0_0"/>
          <p:cNvSpPr txBox="1"/>
          <p:nvPr/>
        </p:nvSpPr>
        <p:spPr>
          <a:xfrm>
            <a:off x="7442009" y="3011524"/>
            <a:ext cx="2860241"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a:solidFill>
                  <a:srgbClr val="000000"/>
                </a:solidFill>
                <a:latin typeface="Arial"/>
                <a:ea typeface="Arial"/>
                <a:cs typeface="Arial"/>
                <a:sym typeface="Arial"/>
              </a:rPr>
              <a:t>Bron: </a:t>
            </a:r>
            <a:r>
              <a:rPr lang="fi" sz="1200" b="0" i="0" u="sng" strike="noStrike" cap="none">
                <a:solidFill>
                  <a:schemeClr val="hlink"/>
                </a:solidFill>
                <a:latin typeface="Arial"/>
                <a:ea typeface="Arial"/>
                <a:cs typeface="Arial"/>
                <a:sym typeface="Arial"/>
                <a:hlinkClick r:id="rId4"/>
              </a:rPr>
              <a:t>Simplilearn</a:t>
            </a:r>
            <a:endParaRPr sz="1200" b="0" i="0" u="none" strike="noStrike" cap="none">
              <a:solidFill>
                <a:srgbClr val="000000"/>
              </a:solidFill>
              <a:latin typeface="Arial"/>
              <a:ea typeface="Arial"/>
              <a:cs typeface="Arial"/>
              <a:sym typeface="Arial"/>
            </a:endParaRPr>
          </a:p>
        </p:txBody>
      </p:sp>
      <p:sp>
        <p:nvSpPr>
          <p:cNvPr id="535" name="Google Shape;535;g19922e704ba_0_0"/>
          <p:cNvSpPr txBox="1"/>
          <p:nvPr/>
        </p:nvSpPr>
        <p:spPr>
          <a:xfrm>
            <a:off x="334115" y="3301983"/>
            <a:ext cx="8409835" cy="116951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fi" b="1" i="0" u="none" strike="noStrike" cap="none" dirty="0">
                <a:solidFill>
                  <a:srgbClr val="161249"/>
                </a:solidFill>
                <a:latin typeface="Arial"/>
                <a:ea typeface="Arial"/>
                <a:cs typeface="Arial"/>
                <a:sym typeface="Arial"/>
              </a:rPr>
              <a:t>Hoe?</a:t>
            </a:r>
            <a:endParaRPr b="0" i="0" u="none" strike="noStrike" cap="none" dirty="0">
              <a:solidFill>
                <a:srgbClr val="000000"/>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b="0" i="0" u="none" strike="noStrike" cap="none" dirty="0">
                <a:solidFill>
                  <a:srgbClr val="161249"/>
                </a:solidFill>
                <a:latin typeface="Arial"/>
                <a:ea typeface="Arial"/>
                <a:cs typeface="Arial"/>
                <a:sym typeface="Arial"/>
              </a:rPr>
              <a:t>Ga uit van je doelstellingen en KPI's en welke acties relevant zijn om deze te meten</a:t>
            </a:r>
            <a:endParaRPr b="0" i="0" u="none" strike="noStrike" cap="none" dirty="0">
              <a:solidFill>
                <a:srgbClr val="000000"/>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b="0" i="0" u="none" strike="noStrike" cap="none" dirty="0">
                <a:solidFill>
                  <a:srgbClr val="161249"/>
                </a:solidFill>
                <a:latin typeface="Arial"/>
                <a:ea typeface="Arial"/>
                <a:cs typeface="Arial"/>
                <a:sym typeface="Arial"/>
              </a:rPr>
              <a:t>Neem de benodigde analytics-elementen op in de code van uw website</a:t>
            </a:r>
            <a:endParaRPr b="0" i="0" u="none" strike="noStrike" cap="none" dirty="0">
              <a:solidFill>
                <a:srgbClr val="000000"/>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b="0" i="0" u="none" strike="noStrike" cap="none" dirty="0">
                <a:solidFill>
                  <a:srgbClr val="161249"/>
                </a:solidFill>
                <a:latin typeface="Arial"/>
                <a:ea typeface="Arial"/>
                <a:cs typeface="Arial"/>
                <a:sym typeface="Arial"/>
              </a:rPr>
              <a:t>Als tools kun je google analytics gebruiken, of een breed scala aan andere </a:t>
            </a:r>
            <a:r>
              <a:rPr lang="fi" b="0" i="1" u="none" strike="noStrike" cap="none" dirty="0">
                <a:solidFill>
                  <a:srgbClr val="161249"/>
                </a:solidFill>
                <a:latin typeface="Arial"/>
                <a:ea typeface="Arial"/>
                <a:cs typeface="Arial"/>
                <a:sym typeface="Arial"/>
              </a:rPr>
              <a:t>algoritmegestuurde </a:t>
            </a:r>
            <a:r>
              <a:rPr lang="fi" b="0" i="0" u="none" strike="noStrike" cap="none" dirty="0">
                <a:solidFill>
                  <a:srgbClr val="161249"/>
                </a:solidFill>
                <a:latin typeface="Arial"/>
                <a:ea typeface="Arial"/>
                <a:cs typeface="Arial"/>
                <a:sym typeface="Arial"/>
              </a:rPr>
              <a:t>analytische tools </a:t>
            </a:r>
            <a:endParaRPr b="1" i="0" u="none" strike="noStrike" cap="none" dirty="0">
              <a:solidFill>
                <a:srgbClr val="161249"/>
              </a:solidFill>
              <a:latin typeface="Arial"/>
              <a:ea typeface="Arial"/>
              <a:cs typeface="Arial"/>
              <a:sym typeface="Aria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39"/>
        <p:cNvGrpSpPr/>
        <p:nvPr/>
      </p:nvGrpSpPr>
      <p:grpSpPr>
        <a:xfrm>
          <a:off x="0" y="0"/>
          <a:ext cx="0" cy="0"/>
          <a:chOff x="0" y="0"/>
          <a:chExt cx="0" cy="0"/>
        </a:xfrm>
      </p:grpSpPr>
      <p:sp>
        <p:nvSpPr>
          <p:cNvPr id="540" name="Google Shape;540;p7"/>
          <p:cNvSpPr/>
          <p:nvPr/>
        </p:nvSpPr>
        <p:spPr>
          <a:xfrm>
            <a:off x="2971809" y="2449329"/>
            <a:ext cx="1419900" cy="946500"/>
          </a:xfrm>
          <a:prstGeom prst="roundRect">
            <a:avLst>
              <a:gd name="adj" fmla="val 16667"/>
            </a:avLst>
          </a:prstGeom>
          <a:solidFill>
            <a:srgbClr val="ED7D3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a:solidFill>
                  <a:schemeClr val="lt1"/>
                </a:solidFill>
                <a:latin typeface="PT Sans"/>
                <a:ea typeface="PT Sans"/>
                <a:cs typeface="PT Sans"/>
                <a:sym typeface="PT Sans"/>
              </a:rPr>
              <a:t>Bedrijfswebsite</a:t>
            </a:r>
            <a:endParaRPr sz="1400" b="0" i="0" u="none" strike="noStrike" cap="none">
              <a:solidFill>
                <a:schemeClr val="lt1"/>
              </a:solidFill>
              <a:latin typeface="PT Sans"/>
              <a:ea typeface="PT Sans"/>
              <a:cs typeface="PT Sans"/>
              <a:sym typeface="PT Sans"/>
            </a:endParaRPr>
          </a:p>
        </p:txBody>
      </p:sp>
      <p:sp>
        <p:nvSpPr>
          <p:cNvPr id="541" name="Google Shape;541;p7"/>
          <p:cNvSpPr/>
          <p:nvPr/>
        </p:nvSpPr>
        <p:spPr>
          <a:xfrm>
            <a:off x="647700" y="847300"/>
            <a:ext cx="1217400" cy="1339800"/>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a:solidFill>
                  <a:schemeClr val="lt1"/>
                </a:solidFill>
                <a:latin typeface="PT Sans"/>
                <a:ea typeface="PT Sans"/>
                <a:cs typeface="PT Sans"/>
                <a:sym typeface="PT Sans"/>
              </a:rPr>
              <a:t>Zoekmachines </a:t>
            </a:r>
            <a:endParaRPr sz="1100" b="0" i="0" u="none" strike="noStrike" cap="none">
              <a:solidFill>
                <a:srgbClr val="000000"/>
              </a:solidFill>
              <a:latin typeface="Arial"/>
              <a:ea typeface="Arial"/>
              <a:cs typeface="Arial"/>
              <a:sym typeface="Arial"/>
            </a:endParaRPr>
          </a:p>
        </p:txBody>
      </p:sp>
      <p:sp>
        <p:nvSpPr>
          <p:cNvPr id="542" name="Google Shape;542;p7"/>
          <p:cNvSpPr/>
          <p:nvPr/>
        </p:nvSpPr>
        <p:spPr>
          <a:xfrm>
            <a:off x="2145524" y="4009498"/>
            <a:ext cx="868500" cy="464700"/>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a:solidFill>
                  <a:schemeClr val="lt1"/>
                </a:solidFill>
                <a:latin typeface="PT Sans"/>
                <a:ea typeface="PT Sans"/>
                <a:cs typeface="PT Sans"/>
                <a:sym typeface="PT Sans"/>
              </a:rPr>
              <a:t>Pagina's van verwijzing </a:t>
            </a:r>
            <a:endParaRPr sz="1100" b="0" i="0" u="none" strike="noStrike" cap="none">
              <a:solidFill>
                <a:srgbClr val="000000"/>
              </a:solidFill>
              <a:latin typeface="Arial"/>
              <a:ea typeface="Arial"/>
              <a:cs typeface="Arial"/>
              <a:sym typeface="Arial"/>
            </a:endParaRPr>
          </a:p>
        </p:txBody>
      </p:sp>
      <p:sp>
        <p:nvSpPr>
          <p:cNvPr id="543" name="Google Shape;543;p7"/>
          <p:cNvSpPr/>
          <p:nvPr/>
        </p:nvSpPr>
        <p:spPr>
          <a:xfrm>
            <a:off x="2776846" y="614597"/>
            <a:ext cx="703500" cy="834900"/>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a:solidFill>
                  <a:schemeClr val="lt1"/>
                </a:solidFill>
                <a:latin typeface="PT Sans"/>
                <a:ea typeface="PT Sans"/>
                <a:cs typeface="PT Sans"/>
                <a:sym typeface="PT Sans"/>
              </a:rPr>
              <a:t>Sociale media </a:t>
            </a:r>
            <a:endParaRPr sz="1100" b="0" i="0" u="none" strike="noStrike" cap="none">
              <a:solidFill>
                <a:srgbClr val="000000"/>
              </a:solidFill>
              <a:latin typeface="Arial"/>
              <a:ea typeface="Arial"/>
              <a:cs typeface="Arial"/>
              <a:sym typeface="Arial"/>
            </a:endParaRPr>
          </a:p>
        </p:txBody>
      </p:sp>
      <p:sp>
        <p:nvSpPr>
          <p:cNvPr id="544" name="Google Shape;544;p7"/>
          <p:cNvSpPr/>
          <p:nvPr/>
        </p:nvSpPr>
        <p:spPr>
          <a:xfrm>
            <a:off x="3903050" y="4179500"/>
            <a:ext cx="703500" cy="294600"/>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a:solidFill>
                  <a:schemeClr val="lt1"/>
                </a:solidFill>
                <a:latin typeface="PT Sans"/>
                <a:ea typeface="PT Sans"/>
                <a:cs typeface="PT Sans"/>
                <a:sym typeface="PT Sans"/>
              </a:rPr>
              <a:t>E-mail </a:t>
            </a:r>
            <a:endParaRPr sz="1100" b="0" i="0" u="none" strike="noStrike" cap="none">
              <a:solidFill>
                <a:srgbClr val="000000"/>
              </a:solidFill>
              <a:latin typeface="Arial"/>
              <a:ea typeface="Arial"/>
              <a:cs typeface="Arial"/>
              <a:sym typeface="Arial"/>
            </a:endParaRPr>
          </a:p>
        </p:txBody>
      </p:sp>
      <p:sp>
        <p:nvSpPr>
          <p:cNvPr id="545" name="Google Shape;545;p7"/>
          <p:cNvSpPr/>
          <p:nvPr/>
        </p:nvSpPr>
        <p:spPr>
          <a:xfrm>
            <a:off x="734700" y="3125550"/>
            <a:ext cx="1217400" cy="615600"/>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a:solidFill>
                  <a:schemeClr val="lt1"/>
                </a:solidFill>
                <a:latin typeface="PT Sans"/>
                <a:ea typeface="PT Sans"/>
                <a:cs typeface="PT Sans"/>
                <a:sym typeface="PT Sans"/>
              </a:rPr>
              <a:t>Campagne</a:t>
            </a:r>
            <a:r>
              <a:rPr lang="fi" sz="1400" b="0" i="0" u="none" strike="noStrike" cap="none">
                <a:solidFill>
                  <a:schemeClr val="lt1"/>
                </a:solidFill>
                <a:latin typeface="PT Sans"/>
                <a:ea typeface="PT Sans"/>
                <a:cs typeface="PT Sans"/>
                <a:sym typeface="PT Sans"/>
              </a:rPr>
              <a:t>s </a:t>
            </a:r>
            <a:endParaRPr sz="1100" b="0" i="0" u="none" strike="noStrike" cap="none">
              <a:solidFill>
                <a:srgbClr val="000000"/>
              </a:solidFill>
              <a:latin typeface="Arial"/>
              <a:ea typeface="Arial"/>
              <a:cs typeface="Arial"/>
              <a:sym typeface="Arial"/>
            </a:endParaRPr>
          </a:p>
        </p:txBody>
      </p:sp>
      <p:sp>
        <p:nvSpPr>
          <p:cNvPr id="546" name="Google Shape;546;p7"/>
          <p:cNvSpPr/>
          <p:nvPr/>
        </p:nvSpPr>
        <p:spPr>
          <a:xfrm>
            <a:off x="3903050" y="765737"/>
            <a:ext cx="1035300" cy="946500"/>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a:solidFill>
                  <a:schemeClr val="lt1"/>
                </a:solidFill>
                <a:latin typeface="PT Sans"/>
                <a:ea typeface="PT Sans"/>
                <a:cs typeface="PT Sans"/>
                <a:sym typeface="PT Sans"/>
              </a:rPr>
              <a:t>Direct </a:t>
            </a:r>
            <a:r>
              <a:rPr lang="fi" sz="1400" b="0" i="0" u="none" strike="noStrike" cap="none">
                <a:solidFill>
                  <a:schemeClr val="lt1"/>
                </a:solidFill>
                <a:latin typeface="PT Sans"/>
                <a:ea typeface="PT Sans"/>
                <a:cs typeface="PT Sans"/>
                <a:sym typeface="PT Sans"/>
              </a:rPr>
              <a:t>verkeer </a:t>
            </a:r>
            <a:endParaRPr sz="1100" b="0" i="0" u="none" strike="noStrike" cap="none">
              <a:solidFill>
                <a:srgbClr val="000000"/>
              </a:solidFill>
              <a:latin typeface="Arial"/>
              <a:ea typeface="Arial"/>
              <a:cs typeface="Arial"/>
              <a:sym typeface="Arial"/>
            </a:endParaRPr>
          </a:p>
        </p:txBody>
      </p:sp>
      <p:sp>
        <p:nvSpPr>
          <p:cNvPr id="547" name="Google Shape;547;p7"/>
          <p:cNvSpPr/>
          <p:nvPr/>
        </p:nvSpPr>
        <p:spPr>
          <a:xfrm rot="1228548">
            <a:off x="2115512" y="2185514"/>
            <a:ext cx="426229" cy="351896"/>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48" name="Google Shape;548;p7"/>
          <p:cNvSpPr/>
          <p:nvPr/>
        </p:nvSpPr>
        <p:spPr>
          <a:xfrm rot="7154457">
            <a:off x="3880883" y="1920378"/>
            <a:ext cx="609233" cy="351763"/>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49" name="Google Shape;549;p7"/>
          <p:cNvSpPr/>
          <p:nvPr/>
        </p:nvSpPr>
        <p:spPr>
          <a:xfrm rot="-2484950">
            <a:off x="3042327" y="3526740"/>
            <a:ext cx="386837" cy="351758"/>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50" name="Google Shape;550;p7"/>
          <p:cNvSpPr/>
          <p:nvPr/>
        </p:nvSpPr>
        <p:spPr>
          <a:xfrm rot="-651779">
            <a:off x="2248924" y="3129371"/>
            <a:ext cx="633553" cy="351607"/>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51" name="Google Shape;551;p7"/>
          <p:cNvSpPr/>
          <p:nvPr/>
        </p:nvSpPr>
        <p:spPr>
          <a:xfrm rot="-5949094">
            <a:off x="3880873" y="3611891"/>
            <a:ext cx="609255" cy="351557"/>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52" name="Google Shape;552;p7"/>
          <p:cNvSpPr/>
          <p:nvPr/>
        </p:nvSpPr>
        <p:spPr>
          <a:xfrm rot="4262848">
            <a:off x="2994149" y="1686010"/>
            <a:ext cx="483089" cy="351503"/>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53" name="Google Shape;553;p7"/>
          <p:cNvSpPr txBox="1">
            <a:spLocks noGrp="1"/>
          </p:cNvSpPr>
          <p:nvPr>
            <p:ph type="title" idx="4294967295"/>
          </p:nvPr>
        </p:nvSpPr>
        <p:spPr>
          <a:xfrm>
            <a:off x="485747" y="172784"/>
            <a:ext cx="7886700" cy="651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fi" sz="2200" dirty="0"/>
              <a:t>Wat zijn de bronnen van verkeer naar onze website?</a:t>
            </a:r>
            <a:endParaRPr sz="2200" dirty="0"/>
          </a:p>
        </p:txBody>
      </p:sp>
      <p:sp>
        <p:nvSpPr>
          <p:cNvPr id="554" name="Google Shape;554;p7"/>
          <p:cNvSpPr txBox="1"/>
          <p:nvPr/>
        </p:nvSpPr>
        <p:spPr>
          <a:xfrm>
            <a:off x="5338900" y="750100"/>
            <a:ext cx="3422700" cy="1046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555" name="Google Shape;555;p7"/>
          <p:cNvSpPr txBox="1"/>
          <p:nvPr/>
        </p:nvSpPr>
        <p:spPr>
          <a:xfrm>
            <a:off x="5187625" y="4388100"/>
            <a:ext cx="22881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
              <a:t>Verder lezen: </a:t>
            </a:r>
            <a:endParaRPr/>
          </a:p>
          <a:p>
            <a:pPr marL="0" lvl="0" indent="0" algn="l" rtl="0">
              <a:spcBef>
                <a:spcPts val="0"/>
              </a:spcBef>
              <a:spcAft>
                <a:spcPts val="0"/>
              </a:spcAft>
              <a:buNone/>
            </a:pPr>
            <a:r>
              <a:rPr lang="fi" u="sng">
                <a:solidFill>
                  <a:schemeClr val="hlink"/>
                </a:solidFill>
                <a:hlinkClick r:id="rId3"/>
              </a:rPr>
              <a:t>Laire digitaal</a:t>
            </a:r>
            <a:r>
              <a:rPr lang="fi"/>
              <a:t>; </a:t>
            </a:r>
            <a:r>
              <a:rPr lang="fi" u="sng">
                <a:solidFill>
                  <a:schemeClr val="hlink"/>
                </a:solidFill>
                <a:hlinkClick r:id="rId4"/>
              </a:rPr>
              <a:t>Arimetrie</a:t>
            </a:r>
            <a:endParaRPr/>
          </a:p>
        </p:txBody>
      </p:sp>
      <p:sp>
        <p:nvSpPr>
          <p:cNvPr id="556" name="Google Shape;556;p7"/>
          <p:cNvSpPr txBox="1"/>
          <p:nvPr/>
        </p:nvSpPr>
        <p:spPr>
          <a:xfrm>
            <a:off x="5361050" y="755400"/>
            <a:ext cx="3611700" cy="3447067"/>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 sz="1200" b="1" dirty="0"/>
              <a:t>Zoekmachines</a:t>
            </a:r>
            <a:r>
              <a:rPr lang="fi" sz="1200" dirty="0"/>
              <a:t>: Bezoekers die je website ontdekken via een zoekmachine.</a:t>
            </a:r>
            <a:endParaRPr sz="1200" dirty="0"/>
          </a:p>
          <a:p>
            <a:pPr marL="0" lvl="0" indent="0" algn="l" rtl="0">
              <a:spcBef>
                <a:spcPts val="0"/>
              </a:spcBef>
              <a:spcAft>
                <a:spcPts val="0"/>
              </a:spcAft>
              <a:buNone/>
            </a:pPr>
            <a:endParaRPr sz="1200" dirty="0"/>
          </a:p>
          <a:p>
            <a:pPr marL="0" lvl="0" indent="0" algn="l" rtl="0">
              <a:spcBef>
                <a:spcPts val="0"/>
              </a:spcBef>
              <a:spcAft>
                <a:spcPts val="0"/>
              </a:spcAft>
              <a:buNone/>
            </a:pPr>
            <a:r>
              <a:rPr lang="fi" sz="1200" b="1" dirty="0"/>
              <a:t>Direct verkeer:</a:t>
            </a:r>
            <a:r>
              <a:rPr lang="fi" sz="1200" dirty="0"/>
              <a:t> Bezoekers die uw site bezoeken door uw URL in hun browser te typen.</a:t>
            </a:r>
            <a:endParaRPr sz="1200" dirty="0"/>
          </a:p>
          <a:p>
            <a:pPr marL="0" lvl="0" indent="0" algn="l" rtl="0">
              <a:spcBef>
                <a:spcPts val="0"/>
              </a:spcBef>
              <a:spcAft>
                <a:spcPts val="0"/>
              </a:spcAft>
              <a:buNone/>
            </a:pPr>
            <a:endParaRPr sz="1200" dirty="0"/>
          </a:p>
          <a:p>
            <a:pPr marL="0" lvl="0" indent="0" algn="l" rtl="0">
              <a:spcBef>
                <a:spcPts val="0"/>
              </a:spcBef>
              <a:spcAft>
                <a:spcPts val="0"/>
              </a:spcAft>
              <a:buNone/>
            </a:pPr>
            <a:r>
              <a:rPr lang="fi" sz="1200" b="1" dirty="0"/>
              <a:t>Sociale media: </a:t>
            </a:r>
            <a:r>
              <a:rPr lang="fi" sz="1200" dirty="0"/>
              <a:t>Gebruikers die op een link klikken in berichten of advertenties op sociale media.</a:t>
            </a:r>
            <a:endParaRPr sz="1200" dirty="0"/>
          </a:p>
          <a:p>
            <a:pPr marL="0" lvl="0" indent="0" algn="l" rtl="0">
              <a:spcBef>
                <a:spcPts val="0"/>
              </a:spcBef>
              <a:spcAft>
                <a:spcPts val="0"/>
              </a:spcAft>
              <a:buNone/>
            </a:pPr>
            <a:endParaRPr sz="1200" dirty="0"/>
          </a:p>
          <a:p>
            <a:pPr marL="0" lvl="0" indent="0" algn="l" rtl="0">
              <a:spcBef>
                <a:spcPts val="0"/>
              </a:spcBef>
              <a:spcAft>
                <a:spcPts val="0"/>
              </a:spcAft>
              <a:buNone/>
            </a:pPr>
            <a:r>
              <a:rPr lang="fi" sz="1200" b="1" dirty="0"/>
              <a:t>Campagnes:</a:t>
            </a:r>
            <a:r>
              <a:rPr lang="fi" sz="1200" dirty="0"/>
              <a:t> Je advertenties op andere sites of zoekmachines.</a:t>
            </a:r>
            <a:endParaRPr sz="1200" dirty="0"/>
          </a:p>
          <a:p>
            <a:pPr marL="0" lvl="0" indent="0" algn="l" rtl="0">
              <a:spcBef>
                <a:spcPts val="0"/>
              </a:spcBef>
              <a:spcAft>
                <a:spcPts val="0"/>
              </a:spcAft>
              <a:buNone/>
            </a:pPr>
            <a:endParaRPr sz="1200" dirty="0"/>
          </a:p>
          <a:p>
            <a:pPr marL="0" lvl="0" indent="0" algn="l" rtl="0">
              <a:spcBef>
                <a:spcPts val="0"/>
              </a:spcBef>
              <a:spcAft>
                <a:spcPts val="0"/>
              </a:spcAft>
              <a:buNone/>
            </a:pPr>
            <a:r>
              <a:rPr lang="fi" sz="1200" b="1" dirty="0"/>
              <a:t>E-mail:</a:t>
            </a:r>
            <a:r>
              <a:rPr lang="fi" sz="1200" dirty="0"/>
              <a:t> Link aangeklikt in je e-mail</a:t>
            </a:r>
            <a:endParaRPr sz="1200" dirty="0"/>
          </a:p>
          <a:p>
            <a:pPr marL="0" lvl="0" indent="0" algn="l" rtl="0">
              <a:spcBef>
                <a:spcPts val="0"/>
              </a:spcBef>
              <a:spcAft>
                <a:spcPts val="0"/>
              </a:spcAft>
              <a:buNone/>
            </a:pPr>
            <a:br>
              <a:rPr lang="fi" sz="1200" b="1" dirty="0"/>
            </a:br>
            <a:r>
              <a:rPr lang="fi" sz="1200" b="1" dirty="0"/>
              <a:t>Pagina's met verwijzingsverkeer</a:t>
            </a:r>
            <a:r>
              <a:rPr lang="fi" sz="1200" dirty="0"/>
              <a:t>: Bezoekers die je site bezoeken door op een URL op een andere website te klikken.</a:t>
            </a:r>
            <a:endParaRPr sz="1200"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60"/>
        <p:cNvGrpSpPr/>
        <p:nvPr/>
      </p:nvGrpSpPr>
      <p:grpSpPr>
        <a:xfrm>
          <a:off x="0" y="0"/>
          <a:ext cx="0" cy="0"/>
          <a:chOff x="0" y="0"/>
          <a:chExt cx="0" cy="0"/>
        </a:xfrm>
      </p:grpSpPr>
      <p:cxnSp>
        <p:nvCxnSpPr>
          <p:cNvPr id="561" name="Google Shape;561;p9"/>
          <p:cNvCxnSpPr/>
          <p:nvPr/>
        </p:nvCxnSpPr>
        <p:spPr>
          <a:xfrm flipH="1">
            <a:off x="2848088" y="2215094"/>
            <a:ext cx="3590181" cy="1989278"/>
          </a:xfrm>
          <a:prstGeom prst="straightConnector1">
            <a:avLst/>
          </a:prstGeom>
          <a:noFill/>
          <a:ln w="28575" cap="flat" cmpd="sng">
            <a:solidFill>
              <a:srgbClr val="ED7D31"/>
            </a:solidFill>
            <a:prstDash val="solid"/>
            <a:miter lim="800000"/>
            <a:headEnd type="none" w="sm" len="sm"/>
            <a:tailEnd type="triangle" w="med" len="med"/>
          </a:ln>
        </p:spPr>
      </p:cxnSp>
      <p:cxnSp>
        <p:nvCxnSpPr>
          <p:cNvPr id="562" name="Google Shape;562;p9"/>
          <p:cNvCxnSpPr/>
          <p:nvPr/>
        </p:nvCxnSpPr>
        <p:spPr>
          <a:xfrm flipH="1">
            <a:off x="4613931" y="2285628"/>
            <a:ext cx="2132368" cy="1909388"/>
          </a:xfrm>
          <a:prstGeom prst="straightConnector1">
            <a:avLst/>
          </a:prstGeom>
          <a:noFill/>
          <a:ln w="28575" cap="flat" cmpd="sng">
            <a:solidFill>
              <a:srgbClr val="ED7D31"/>
            </a:solidFill>
            <a:prstDash val="solid"/>
            <a:miter lim="800000"/>
            <a:headEnd type="none" w="sm" len="sm"/>
            <a:tailEnd type="triangle" w="med" len="med"/>
          </a:ln>
        </p:spPr>
      </p:cxnSp>
      <p:cxnSp>
        <p:nvCxnSpPr>
          <p:cNvPr id="563" name="Google Shape;563;p9"/>
          <p:cNvCxnSpPr>
            <a:endCxn id="564" idx="0"/>
          </p:cNvCxnSpPr>
          <p:nvPr/>
        </p:nvCxnSpPr>
        <p:spPr>
          <a:xfrm flipH="1">
            <a:off x="6363821" y="2236228"/>
            <a:ext cx="1042800" cy="2009100"/>
          </a:xfrm>
          <a:prstGeom prst="straightConnector1">
            <a:avLst/>
          </a:prstGeom>
          <a:noFill/>
          <a:ln w="28575" cap="flat" cmpd="sng">
            <a:solidFill>
              <a:srgbClr val="ED7D31"/>
            </a:solidFill>
            <a:prstDash val="solid"/>
            <a:miter lim="800000"/>
            <a:headEnd type="none" w="sm" len="sm"/>
            <a:tailEnd type="triangle" w="med" len="med"/>
          </a:ln>
        </p:spPr>
      </p:cxnSp>
      <p:cxnSp>
        <p:nvCxnSpPr>
          <p:cNvPr id="565" name="Google Shape;565;p9"/>
          <p:cNvCxnSpPr/>
          <p:nvPr/>
        </p:nvCxnSpPr>
        <p:spPr>
          <a:xfrm>
            <a:off x="7565043" y="2377234"/>
            <a:ext cx="500620" cy="1817782"/>
          </a:xfrm>
          <a:prstGeom prst="straightConnector1">
            <a:avLst/>
          </a:prstGeom>
          <a:noFill/>
          <a:ln w="28575" cap="flat" cmpd="sng">
            <a:solidFill>
              <a:srgbClr val="ED7D31"/>
            </a:solidFill>
            <a:prstDash val="solid"/>
            <a:miter lim="800000"/>
            <a:headEnd type="none" w="sm" len="sm"/>
            <a:tailEnd type="triangle" w="med" len="med"/>
          </a:ln>
        </p:spPr>
      </p:cxnSp>
      <p:sp>
        <p:nvSpPr>
          <p:cNvPr id="566" name="Google Shape;566;p9"/>
          <p:cNvSpPr/>
          <p:nvPr/>
        </p:nvSpPr>
        <p:spPr>
          <a:xfrm>
            <a:off x="5764075" y="694388"/>
            <a:ext cx="3254799" cy="1773765"/>
          </a:xfrm>
          <a:prstGeom prst="cloudCallout">
            <a:avLst>
              <a:gd name="adj1" fmla="val -20833"/>
              <a:gd name="adj2" fmla="val 62500"/>
            </a:avLst>
          </a:prstGeom>
          <a:solidFill>
            <a:srgbClr val="B6DDE7"/>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500"/>
              <a:buFont typeface="Arial"/>
              <a:buNone/>
            </a:pPr>
            <a:r>
              <a:rPr lang="fi" b="1" i="0" u="none" strike="noStrike" cap="none" dirty="0">
                <a:solidFill>
                  <a:srgbClr val="161249"/>
                </a:solidFill>
                <a:latin typeface="Arial"/>
                <a:ea typeface="Arial"/>
                <a:cs typeface="Arial"/>
                <a:sym typeface="Arial"/>
              </a:rPr>
              <a:t>Wat kan er worden gedaan om de percentages </a:t>
            </a:r>
            <a:r>
              <a:rPr lang="fi" b="1" dirty="0">
                <a:solidFill>
                  <a:srgbClr val="161249"/>
                </a:solidFill>
              </a:rPr>
              <a:t>('conversie') te </a:t>
            </a:r>
            <a:r>
              <a:rPr lang="fi" b="1" i="0" u="none" strike="noStrike" cap="none" dirty="0">
                <a:solidFill>
                  <a:srgbClr val="161249"/>
                </a:solidFill>
                <a:latin typeface="Arial"/>
                <a:ea typeface="Arial"/>
                <a:cs typeface="Arial"/>
                <a:sym typeface="Arial"/>
              </a:rPr>
              <a:t>verbeteren</a:t>
            </a:r>
            <a:r>
              <a:rPr lang="fi" b="1" dirty="0">
                <a:solidFill>
                  <a:srgbClr val="161249"/>
                </a:solidFill>
              </a:rPr>
              <a:t>?</a:t>
            </a:r>
            <a:endParaRPr sz="1050" b="1" i="0" u="none" strike="noStrike" cap="none" dirty="0">
              <a:solidFill>
                <a:srgbClr val="161249"/>
              </a:solidFill>
              <a:latin typeface="Arial"/>
              <a:ea typeface="Arial"/>
              <a:cs typeface="Arial"/>
              <a:sym typeface="Arial"/>
            </a:endParaRPr>
          </a:p>
        </p:txBody>
      </p:sp>
      <p:sp>
        <p:nvSpPr>
          <p:cNvPr id="567" name="Google Shape;567;p9"/>
          <p:cNvSpPr txBox="1"/>
          <p:nvPr/>
        </p:nvSpPr>
        <p:spPr>
          <a:xfrm>
            <a:off x="771840" y="164905"/>
            <a:ext cx="6897300" cy="531000"/>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3000"/>
              <a:buFont typeface="Arial"/>
              <a:buNone/>
            </a:pPr>
            <a:r>
              <a:rPr lang="fi" sz="3000" b="1" i="0" u="none" strike="noStrike" cap="none">
                <a:solidFill>
                  <a:srgbClr val="161249"/>
                </a:solidFill>
                <a:latin typeface="Arial"/>
                <a:ea typeface="Arial"/>
                <a:cs typeface="Arial"/>
                <a:sym typeface="Arial"/>
              </a:rPr>
              <a:t>Wat gebeurt er na de 'klik'? </a:t>
            </a:r>
            <a:endParaRPr sz="1100" b="1" i="0" u="none" strike="noStrike" cap="none">
              <a:solidFill>
                <a:srgbClr val="161249"/>
              </a:solidFill>
              <a:latin typeface="Arial"/>
              <a:ea typeface="Arial"/>
              <a:cs typeface="Arial"/>
              <a:sym typeface="Arial"/>
            </a:endParaRPr>
          </a:p>
        </p:txBody>
      </p:sp>
      <p:sp>
        <p:nvSpPr>
          <p:cNvPr id="568" name="Google Shape;568;p9"/>
          <p:cNvSpPr txBox="1"/>
          <p:nvPr/>
        </p:nvSpPr>
        <p:spPr>
          <a:xfrm>
            <a:off x="825370" y="3184658"/>
            <a:ext cx="1122600" cy="253885"/>
          </a:xfrm>
          <a:prstGeom prst="rect">
            <a:avLst/>
          </a:prstGeom>
          <a:solidFill>
            <a:srgbClr val="FABF8E"/>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dirty="0">
                <a:solidFill>
                  <a:schemeClr val="dk1"/>
                </a:solidFill>
                <a:latin typeface="Arial"/>
                <a:ea typeface="Arial"/>
                <a:cs typeface="Arial"/>
                <a:sym typeface="Arial"/>
              </a:rPr>
              <a:t>100.000 zien  </a:t>
            </a:r>
            <a:endParaRPr sz="1050" b="0" i="0" u="none" strike="noStrike" cap="none" dirty="0">
              <a:solidFill>
                <a:srgbClr val="000000"/>
              </a:solidFill>
              <a:latin typeface="Arial"/>
              <a:ea typeface="Arial"/>
              <a:cs typeface="Arial"/>
              <a:sym typeface="Arial"/>
            </a:endParaRPr>
          </a:p>
        </p:txBody>
      </p:sp>
      <p:sp>
        <p:nvSpPr>
          <p:cNvPr id="569" name="Google Shape;569;p9"/>
          <p:cNvSpPr txBox="1"/>
          <p:nvPr/>
        </p:nvSpPr>
        <p:spPr>
          <a:xfrm>
            <a:off x="1879667" y="2556514"/>
            <a:ext cx="860244" cy="284700"/>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chemeClr val="dk1"/>
                </a:solidFill>
                <a:latin typeface="Arial"/>
                <a:ea typeface="Arial"/>
                <a:cs typeface="Arial"/>
                <a:sym typeface="Arial"/>
              </a:rPr>
              <a:t>CTR 5%</a:t>
            </a:r>
            <a:endParaRPr sz="1100" b="1" i="0" u="none" strike="noStrike" cap="none">
              <a:solidFill>
                <a:srgbClr val="000000"/>
              </a:solidFill>
              <a:latin typeface="Arial"/>
              <a:ea typeface="Arial"/>
              <a:cs typeface="Arial"/>
              <a:sym typeface="Arial"/>
            </a:endParaRPr>
          </a:p>
        </p:txBody>
      </p:sp>
      <p:sp>
        <p:nvSpPr>
          <p:cNvPr id="570" name="Google Shape;570;p9"/>
          <p:cNvSpPr txBox="1"/>
          <p:nvPr/>
        </p:nvSpPr>
        <p:spPr>
          <a:xfrm>
            <a:off x="3499093" y="2571750"/>
            <a:ext cx="1668899" cy="438551"/>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1" i="0" u="none" strike="noStrike" cap="none" dirty="0">
                <a:solidFill>
                  <a:schemeClr val="dk1"/>
                </a:solidFill>
                <a:latin typeface="Arial"/>
                <a:ea typeface="Arial"/>
                <a:cs typeface="Arial"/>
                <a:sym typeface="Arial"/>
              </a:rPr>
              <a:t>bouncepercentage 70%</a:t>
            </a:r>
            <a:endParaRPr sz="1050" b="1" i="0" u="none" strike="noStrike" cap="none" dirty="0">
              <a:solidFill>
                <a:srgbClr val="000000"/>
              </a:solidFill>
              <a:latin typeface="Arial"/>
              <a:ea typeface="Arial"/>
              <a:cs typeface="Arial"/>
              <a:sym typeface="Arial"/>
            </a:endParaRPr>
          </a:p>
        </p:txBody>
      </p:sp>
      <p:sp>
        <p:nvSpPr>
          <p:cNvPr id="571" name="Google Shape;571;p9"/>
          <p:cNvSpPr txBox="1"/>
          <p:nvPr/>
        </p:nvSpPr>
        <p:spPr>
          <a:xfrm>
            <a:off x="1249734" y="4228389"/>
            <a:ext cx="1908000" cy="284663"/>
          </a:xfrm>
          <a:prstGeom prst="rect">
            <a:avLst/>
          </a:prstGeom>
          <a:solidFill>
            <a:srgbClr val="E36C09"/>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chemeClr val="dk1"/>
                </a:solidFill>
                <a:latin typeface="Arial"/>
                <a:ea typeface="Arial"/>
                <a:cs typeface="Arial"/>
                <a:sym typeface="Arial"/>
              </a:rPr>
              <a:t>95.000 klikken niet...</a:t>
            </a:r>
            <a:endParaRPr sz="1100" b="1" i="0" u="none" strike="noStrike" cap="none">
              <a:solidFill>
                <a:schemeClr val="dk1"/>
              </a:solidFill>
              <a:latin typeface="Arial"/>
              <a:ea typeface="Arial"/>
              <a:cs typeface="Arial"/>
              <a:sym typeface="Arial"/>
            </a:endParaRPr>
          </a:p>
        </p:txBody>
      </p:sp>
      <p:sp>
        <p:nvSpPr>
          <p:cNvPr id="572" name="Google Shape;572;p9"/>
          <p:cNvSpPr txBox="1"/>
          <p:nvPr/>
        </p:nvSpPr>
        <p:spPr>
          <a:xfrm>
            <a:off x="3560988" y="4226674"/>
            <a:ext cx="1632900" cy="500100"/>
          </a:xfrm>
          <a:prstGeom prst="rect">
            <a:avLst/>
          </a:prstGeom>
          <a:solidFill>
            <a:srgbClr val="E36C09"/>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chemeClr val="dk1"/>
                </a:solidFill>
                <a:latin typeface="Arial"/>
                <a:ea typeface="Arial"/>
                <a:cs typeface="Arial"/>
                <a:sym typeface="Arial"/>
              </a:rPr>
              <a:t>3.500 vertrekken onmiddellijk...</a:t>
            </a:r>
            <a:endParaRPr sz="1100" b="1" i="0" u="none" strike="noStrike" cap="none">
              <a:solidFill>
                <a:schemeClr val="dk1"/>
              </a:solidFill>
              <a:latin typeface="Arial"/>
              <a:ea typeface="Arial"/>
              <a:cs typeface="Arial"/>
              <a:sym typeface="Arial"/>
            </a:endParaRPr>
          </a:p>
        </p:txBody>
      </p:sp>
      <p:sp>
        <p:nvSpPr>
          <p:cNvPr id="564" name="Google Shape;564;p9"/>
          <p:cNvSpPr txBox="1"/>
          <p:nvPr/>
        </p:nvSpPr>
        <p:spPr>
          <a:xfrm>
            <a:off x="5514581" y="4245328"/>
            <a:ext cx="1698480" cy="500107"/>
          </a:xfrm>
          <a:prstGeom prst="rect">
            <a:avLst/>
          </a:prstGeom>
          <a:solidFill>
            <a:srgbClr val="E36C09"/>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chemeClr val="dk1"/>
                </a:solidFill>
                <a:latin typeface="Arial"/>
                <a:ea typeface="Arial"/>
                <a:cs typeface="Arial"/>
                <a:sym typeface="Arial"/>
              </a:rPr>
              <a:t>1.200 niet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chemeClr val="dk1"/>
                </a:solidFill>
                <a:latin typeface="Arial"/>
                <a:ea typeface="Arial"/>
                <a:cs typeface="Arial"/>
                <a:sym typeface="Arial"/>
              </a:rPr>
              <a:t>Terugkeren...</a:t>
            </a:r>
            <a:endParaRPr sz="1100" b="1" i="0" u="none" strike="noStrike" cap="none">
              <a:solidFill>
                <a:schemeClr val="dk1"/>
              </a:solidFill>
              <a:latin typeface="Arial"/>
              <a:ea typeface="Arial"/>
              <a:cs typeface="Arial"/>
              <a:sym typeface="Arial"/>
            </a:endParaRPr>
          </a:p>
        </p:txBody>
      </p:sp>
      <p:sp>
        <p:nvSpPr>
          <p:cNvPr id="573" name="Google Shape;573;p9"/>
          <p:cNvSpPr txBox="1"/>
          <p:nvPr/>
        </p:nvSpPr>
        <p:spPr>
          <a:xfrm>
            <a:off x="7415970" y="4199058"/>
            <a:ext cx="1450392" cy="500107"/>
          </a:xfrm>
          <a:prstGeom prst="rect">
            <a:avLst/>
          </a:prstGeom>
          <a:solidFill>
            <a:srgbClr val="E36C09"/>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chemeClr val="dk1"/>
                </a:solidFill>
                <a:latin typeface="Arial"/>
                <a:ea typeface="Arial"/>
                <a:cs typeface="Arial"/>
                <a:sym typeface="Arial"/>
              </a:rPr>
              <a:t>250 niet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chemeClr val="dk1"/>
                </a:solidFill>
                <a:latin typeface="Arial"/>
                <a:ea typeface="Arial"/>
                <a:cs typeface="Arial"/>
                <a:sym typeface="Arial"/>
              </a:rPr>
              <a:t>kopen...</a:t>
            </a:r>
            <a:endParaRPr sz="1100" b="1" i="0" u="none" strike="noStrike" cap="none">
              <a:solidFill>
                <a:schemeClr val="dk1"/>
              </a:solidFill>
              <a:latin typeface="Arial"/>
              <a:ea typeface="Arial"/>
              <a:cs typeface="Arial"/>
              <a:sym typeface="Arial"/>
            </a:endParaRPr>
          </a:p>
        </p:txBody>
      </p:sp>
      <p:sp>
        <p:nvSpPr>
          <p:cNvPr id="574" name="Google Shape;574;p9"/>
          <p:cNvSpPr/>
          <p:nvPr/>
        </p:nvSpPr>
        <p:spPr>
          <a:xfrm>
            <a:off x="875359" y="892645"/>
            <a:ext cx="1864551" cy="627257"/>
          </a:xfrm>
          <a:prstGeom prst="wedgeRectCallout">
            <a:avLst>
              <a:gd name="adj1" fmla="val -19780"/>
              <a:gd name="adj2" fmla="val 75516"/>
            </a:avLst>
          </a:prstGeom>
          <a:solidFill>
            <a:srgbClr val="4F81BD"/>
          </a:solidFill>
          <a:ln w="9525" cap="flat" cmpd="sng">
            <a:solidFill>
              <a:schemeClr val="dk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100"/>
              <a:buFont typeface="Arial"/>
              <a:buNone/>
            </a:pPr>
            <a:r>
              <a:rPr lang="fi" b="1" i="0" u="none" strike="noStrike" cap="none" dirty="0">
                <a:solidFill>
                  <a:schemeClr val="lt1"/>
                </a:solidFill>
                <a:latin typeface="Arial"/>
                <a:ea typeface="Arial"/>
                <a:cs typeface="Arial"/>
                <a:sym typeface="Arial"/>
              </a:rPr>
              <a:t>Bijvoorbeeld een banneradvertentie:</a:t>
            </a:r>
            <a:endParaRPr b="1" i="0" u="none" strike="noStrike" cap="none" dirty="0">
              <a:solidFill>
                <a:schemeClr val="lt1"/>
              </a:solidFill>
              <a:latin typeface="Arial"/>
              <a:ea typeface="Arial"/>
              <a:cs typeface="Arial"/>
              <a:sym typeface="Arial"/>
            </a:endParaRPr>
          </a:p>
        </p:txBody>
      </p:sp>
      <p:pic>
        <p:nvPicPr>
          <p:cNvPr id="575" name="Google Shape;575;p9" descr="What is a Banner Ad? [+4 Tips for Creating Stunning Banner Ads]"/>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57004" y="1803242"/>
            <a:ext cx="4566060" cy="593589"/>
          </a:xfrm>
          <a:prstGeom prst="rect">
            <a:avLst/>
          </a:prstGeom>
          <a:noFill/>
          <a:ln w="28575" cap="flat" cmpd="sng">
            <a:solidFill>
              <a:srgbClr val="ED7D31"/>
            </a:solidFill>
            <a:prstDash val="solid"/>
            <a:round/>
            <a:headEnd type="none" w="sm" len="sm"/>
            <a:tailEnd type="none" w="sm" len="sm"/>
          </a:ln>
        </p:spPr>
      </p:pic>
      <p:sp>
        <p:nvSpPr>
          <p:cNvPr id="576" name="Google Shape;576;p9"/>
          <p:cNvSpPr txBox="1"/>
          <p:nvPr/>
        </p:nvSpPr>
        <p:spPr>
          <a:xfrm>
            <a:off x="2275123" y="3207458"/>
            <a:ext cx="1533068" cy="253885"/>
          </a:xfrm>
          <a:prstGeom prst="rect">
            <a:avLst/>
          </a:prstGeom>
          <a:solidFill>
            <a:srgbClr val="FABF8E"/>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dirty="0">
                <a:solidFill>
                  <a:schemeClr val="dk1"/>
                </a:solidFill>
                <a:latin typeface="Arial"/>
                <a:ea typeface="Arial"/>
                <a:cs typeface="Arial"/>
                <a:sym typeface="Arial"/>
              </a:rPr>
              <a:t>5.000 klik naar site</a:t>
            </a:r>
            <a:endParaRPr sz="1200" b="0" i="0" u="none" strike="noStrike" cap="none" dirty="0">
              <a:solidFill>
                <a:schemeClr val="dk1"/>
              </a:solidFill>
              <a:latin typeface="Arial"/>
              <a:ea typeface="Arial"/>
              <a:cs typeface="Arial"/>
              <a:sym typeface="Arial"/>
            </a:endParaRPr>
          </a:p>
        </p:txBody>
      </p:sp>
      <p:sp>
        <p:nvSpPr>
          <p:cNvPr id="577" name="Google Shape;577;p9"/>
          <p:cNvSpPr txBox="1"/>
          <p:nvPr/>
        </p:nvSpPr>
        <p:spPr>
          <a:xfrm>
            <a:off x="4058501" y="3222836"/>
            <a:ext cx="1839162" cy="253885"/>
          </a:xfrm>
          <a:prstGeom prst="rect">
            <a:avLst/>
          </a:prstGeom>
          <a:solidFill>
            <a:srgbClr val="FABF8E"/>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dirty="0">
                <a:solidFill>
                  <a:schemeClr val="dk1"/>
                </a:solidFill>
                <a:latin typeface="Arial"/>
                <a:ea typeface="Arial"/>
                <a:cs typeface="Arial"/>
                <a:sym typeface="Arial"/>
              </a:rPr>
              <a:t>  1.500 blijven en lezen</a:t>
            </a:r>
            <a:endParaRPr sz="1200" b="0" i="0" u="none" strike="noStrike" cap="none" dirty="0">
              <a:solidFill>
                <a:schemeClr val="dk1"/>
              </a:solidFill>
              <a:latin typeface="Arial"/>
              <a:ea typeface="Arial"/>
              <a:cs typeface="Arial"/>
              <a:sym typeface="Arial"/>
            </a:endParaRPr>
          </a:p>
        </p:txBody>
      </p:sp>
      <p:sp>
        <p:nvSpPr>
          <p:cNvPr id="578" name="Google Shape;578;p9"/>
          <p:cNvSpPr txBox="1"/>
          <p:nvPr/>
        </p:nvSpPr>
        <p:spPr>
          <a:xfrm>
            <a:off x="6190281" y="3229675"/>
            <a:ext cx="1010100" cy="253885"/>
          </a:xfrm>
          <a:prstGeom prst="rect">
            <a:avLst/>
          </a:prstGeom>
          <a:solidFill>
            <a:srgbClr val="FABF8E"/>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dirty="0">
                <a:solidFill>
                  <a:schemeClr val="dk1"/>
                </a:solidFill>
                <a:latin typeface="Arial"/>
                <a:ea typeface="Arial"/>
                <a:cs typeface="Arial"/>
                <a:sym typeface="Arial"/>
              </a:rPr>
              <a:t>300 retour  </a:t>
            </a:r>
            <a:endParaRPr sz="1050" b="0" i="0" u="none" strike="noStrike" cap="none" dirty="0">
              <a:solidFill>
                <a:srgbClr val="000000"/>
              </a:solidFill>
              <a:latin typeface="Arial"/>
              <a:ea typeface="Arial"/>
              <a:cs typeface="Arial"/>
              <a:sym typeface="Arial"/>
            </a:endParaRPr>
          </a:p>
        </p:txBody>
      </p:sp>
      <p:sp>
        <p:nvSpPr>
          <p:cNvPr id="579" name="Google Shape;579;p9"/>
          <p:cNvSpPr txBox="1"/>
          <p:nvPr/>
        </p:nvSpPr>
        <p:spPr>
          <a:xfrm>
            <a:off x="7376007" y="3229675"/>
            <a:ext cx="1010099" cy="253885"/>
          </a:xfrm>
          <a:prstGeom prst="rect">
            <a:avLst/>
          </a:prstGeom>
          <a:solidFill>
            <a:srgbClr val="FABF8E"/>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dirty="0">
                <a:solidFill>
                  <a:schemeClr val="dk1"/>
                </a:solidFill>
                <a:latin typeface="Arial"/>
                <a:ea typeface="Arial"/>
                <a:cs typeface="Arial"/>
                <a:sym typeface="Arial"/>
              </a:rPr>
              <a:t>  50 kopen</a:t>
            </a:r>
            <a:endParaRPr sz="1200" b="0" i="0" u="none" strike="noStrike" cap="none" dirty="0">
              <a:solidFill>
                <a:schemeClr val="dk1"/>
              </a:solidFill>
              <a:latin typeface="Arial"/>
              <a:ea typeface="Arial"/>
              <a:cs typeface="Arial"/>
              <a:sym typeface="Arial"/>
            </a:endParaRPr>
          </a:p>
        </p:txBody>
      </p:sp>
      <p:sp>
        <p:nvSpPr>
          <p:cNvPr id="580" name="Google Shape;580;p9"/>
          <p:cNvSpPr/>
          <p:nvPr/>
        </p:nvSpPr>
        <p:spPr>
          <a:xfrm rot="3591182">
            <a:off x="1698439" y="3589301"/>
            <a:ext cx="676348" cy="523522"/>
          </a:xfrm>
          <a:prstGeom prst="stripedRightArrow">
            <a:avLst>
              <a:gd name="adj1" fmla="val 50000"/>
              <a:gd name="adj2" fmla="val 50000"/>
            </a:avLst>
          </a:prstGeom>
          <a:solidFill>
            <a:schemeClr val="accent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581" name="Google Shape;581;p9"/>
          <p:cNvSpPr/>
          <p:nvPr/>
        </p:nvSpPr>
        <p:spPr>
          <a:xfrm rot="3591182">
            <a:off x="3640443" y="3578746"/>
            <a:ext cx="718260" cy="523522"/>
          </a:xfrm>
          <a:prstGeom prst="stripedRightArrow">
            <a:avLst>
              <a:gd name="adj1" fmla="val 50000"/>
              <a:gd name="adj2" fmla="val 50000"/>
            </a:avLst>
          </a:prstGeom>
          <a:solidFill>
            <a:schemeClr val="accent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582" name="Google Shape;582;p9"/>
          <p:cNvSpPr/>
          <p:nvPr/>
        </p:nvSpPr>
        <p:spPr>
          <a:xfrm rot="3591182">
            <a:off x="5693244" y="3605528"/>
            <a:ext cx="699798" cy="523522"/>
          </a:xfrm>
          <a:prstGeom prst="stripedRightArrow">
            <a:avLst>
              <a:gd name="adj1" fmla="val 50000"/>
              <a:gd name="adj2" fmla="val 50000"/>
            </a:avLst>
          </a:prstGeom>
          <a:solidFill>
            <a:schemeClr val="accent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583" name="Google Shape;583;p9"/>
          <p:cNvSpPr/>
          <p:nvPr/>
        </p:nvSpPr>
        <p:spPr>
          <a:xfrm rot="3591182">
            <a:off x="8064044" y="3617249"/>
            <a:ext cx="644123" cy="523522"/>
          </a:xfrm>
          <a:prstGeom prst="stripedRightArrow">
            <a:avLst>
              <a:gd name="adj1" fmla="val 50000"/>
              <a:gd name="adj2" fmla="val 50000"/>
            </a:avLst>
          </a:prstGeom>
          <a:solidFill>
            <a:schemeClr val="accent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88"/>
        <p:cNvGrpSpPr/>
        <p:nvPr/>
      </p:nvGrpSpPr>
      <p:grpSpPr>
        <a:xfrm>
          <a:off x="0" y="0"/>
          <a:ext cx="0" cy="0"/>
          <a:chOff x="0" y="0"/>
          <a:chExt cx="0" cy="0"/>
        </a:xfrm>
      </p:grpSpPr>
      <p:pic>
        <p:nvPicPr>
          <p:cNvPr id="589" name="Google Shape;589;g19922e704ba_0_16" descr="Image"/>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295774" y="1363286"/>
            <a:ext cx="4632124" cy="2886031"/>
          </a:xfrm>
          <a:prstGeom prst="rect">
            <a:avLst/>
          </a:prstGeom>
          <a:noFill/>
          <a:ln>
            <a:noFill/>
          </a:ln>
        </p:spPr>
      </p:pic>
      <p:sp>
        <p:nvSpPr>
          <p:cNvPr id="590" name="Google Shape;590;g19922e704ba_0_16"/>
          <p:cNvSpPr txBox="1">
            <a:spLocks noGrp="1"/>
          </p:cNvSpPr>
          <p:nvPr>
            <p:ph type="sldNum" idx="12"/>
          </p:nvPr>
        </p:nvSpPr>
        <p:spPr>
          <a:xfrm>
            <a:off x="8869363" y="4767263"/>
            <a:ext cx="274637" cy="274637"/>
          </a:xfrm>
          <a:prstGeom prst="rect">
            <a:avLst/>
          </a:prstGeom>
          <a:noFill/>
          <a:ln>
            <a:noFill/>
          </a:ln>
        </p:spPr>
        <p:txBody>
          <a:bodyPr spcFirstLastPara="1" wrap="square" lIns="68575" tIns="34275" rIns="68575" bIns="34275" anchor="ctr" anchorCtr="0">
            <a:normAutofit fontScale="62500" lnSpcReduction="20000"/>
          </a:bodyPr>
          <a:lstStyle/>
          <a:p>
            <a:pPr marL="0" marR="0" lvl="0" indent="0" algn="r" rtl="0">
              <a:lnSpc>
                <a:spcPct val="100000"/>
              </a:lnSpc>
              <a:spcBef>
                <a:spcPts val="0"/>
              </a:spcBef>
              <a:spcAft>
                <a:spcPts val="0"/>
              </a:spcAft>
              <a:buClr>
                <a:srgbClr val="000000"/>
              </a:buClr>
              <a:buSzPct val="108107"/>
              <a:buFont typeface="Arial"/>
              <a:buNone/>
            </a:pPr>
            <a:fld id="{00000000-1234-1234-1234-123412341234}" type="slidenum">
              <a:rPr lang="fi" sz="1400" b="0" i="0" u="none" strike="noStrike" cap="none">
                <a:solidFill>
                  <a:srgbClr val="000000"/>
                </a:solidFill>
                <a:latin typeface="Arial"/>
                <a:ea typeface="Arial"/>
                <a:cs typeface="Arial"/>
                <a:sym typeface="Arial"/>
              </a:rPr>
              <a:t>52</a:t>
            </a:fld>
            <a:endParaRPr sz="1400" b="0" i="0" u="none" strike="noStrike" cap="none">
              <a:solidFill>
                <a:srgbClr val="000000"/>
              </a:solidFill>
              <a:latin typeface="Arial"/>
              <a:ea typeface="Arial"/>
              <a:cs typeface="Arial"/>
              <a:sym typeface="Arial"/>
            </a:endParaRPr>
          </a:p>
        </p:txBody>
      </p:sp>
      <p:sp>
        <p:nvSpPr>
          <p:cNvPr id="591" name="Google Shape;591;g19922e704ba_0_16"/>
          <p:cNvSpPr txBox="1">
            <a:spLocks noGrp="1"/>
          </p:cNvSpPr>
          <p:nvPr>
            <p:ph type="body" idx="4294967295"/>
          </p:nvPr>
        </p:nvSpPr>
        <p:spPr>
          <a:xfrm>
            <a:off x="610986" y="919340"/>
            <a:ext cx="4562475" cy="3433763"/>
          </a:xfrm>
          <a:prstGeom prst="rect">
            <a:avLst/>
          </a:prstGeom>
          <a:noFill/>
          <a:ln>
            <a:noFill/>
          </a:ln>
        </p:spPr>
        <p:txBody>
          <a:bodyPr spcFirstLastPara="1" wrap="square" lIns="0" tIns="34275" rIns="68575" bIns="34275" anchor="t" anchorCtr="0">
            <a:noAutofit/>
          </a:bodyPr>
          <a:lstStyle/>
          <a:p>
            <a:pPr marL="215900" lvl="0" indent="-202952" algn="l" rtl="0">
              <a:lnSpc>
                <a:spcPct val="100000"/>
              </a:lnSpc>
              <a:spcBef>
                <a:spcPts val="0"/>
              </a:spcBef>
              <a:spcAft>
                <a:spcPts val="0"/>
              </a:spcAft>
              <a:buClr>
                <a:srgbClr val="ED7D31"/>
              </a:buClr>
              <a:buSzPts val="2259"/>
              <a:buFont typeface="Arial"/>
              <a:buChar char="•"/>
            </a:pPr>
            <a:r>
              <a:rPr lang="fi" sz="1400" dirty="0"/>
              <a:t>Nu digitale gegevens exponentieel groeien, is er behoefte om deze gegevens te structureren en te sorteren door algoritmen toe te passen, zodat ze bruikbaar worden. </a:t>
            </a:r>
            <a:endParaRPr sz="1400" dirty="0"/>
          </a:p>
          <a:p>
            <a:pPr marL="0" lvl="0" indent="0" algn="l" rtl="0">
              <a:lnSpc>
                <a:spcPct val="100000"/>
              </a:lnSpc>
              <a:spcBef>
                <a:spcPts val="0"/>
              </a:spcBef>
              <a:spcAft>
                <a:spcPts val="0"/>
              </a:spcAft>
              <a:buClr>
                <a:srgbClr val="002060"/>
              </a:buClr>
              <a:buSzPts val="1506"/>
              <a:buNone/>
            </a:pPr>
            <a:endParaRPr sz="1400" dirty="0"/>
          </a:p>
          <a:p>
            <a:pPr marL="285750" lvl="1" indent="-285750" algn="l" rtl="0">
              <a:lnSpc>
                <a:spcPct val="100000"/>
              </a:lnSpc>
              <a:spcBef>
                <a:spcPts val="0"/>
              </a:spcBef>
              <a:spcAft>
                <a:spcPts val="0"/>
              </a:spcAft>
              <a:buClr>
                <a:srgbClr val="ED7D31"/>
              </a:buClr>
              <a:buSzPts val="1500"/>
              <a:buFont typeface="Courier New"/>
              <a:buChar char="o"/>
            </a:pPr>
            <a:r>
              <a:rPr lang="fi" sz="1400" dirty="0"/>
              <a:t>Een </a:t>
            </a:r>
            <a:r>
              <a:rPr lang="fi" sz="1400" b="1" dirty="0"/>
              <a:t>algoritme </a:t>
            </a:r>
            <a:r>
              <a:rPr lang="fi" sz="1400" dirty="0"/>
              <a:t>is een wiskundige formule die factoren bevat die essentieel worden geacht in de fenomenen</a:t>
            </a:r>
            <a:endParaRPr sz="1400" dirty="0"/>
          </a:p>
          <a:p>
            <a:pPr marL="203200" lvl="1" indent="-107950" algn="l" rtl="0">
              <a:lnSpc>
                <a:spcPct val="100000"/>
              </a:lnSpc>
              <a:spcBef>
                <a:spcPts val="0"/>
              </a:spcBef>
              <a:spcAft>
                <a:spcPts val="0"/>
              </a:spcAft>
              <a:buClr>
                <a:srgbClr val="002060"/>
              </a:buClr>
              <a:buSzPts val="1500"/>
              <a:buNone/>
            </a:pPr>
            <a:endParaRPr sz="1400" dirty="0"/>
          </a:p>
          <a:p>
            <a:pPr marL="0" lvl="0" indent="0" algn="l" rtl="0">
              <a:lnSpc>
                <a:spcPct val="100000"/>
              </a:lnSpc>
              <a:spcBef>
                <a:spcPts val="0"/>
              </a:spcBef>
              <a:spcAft>
                <a:spcPts val="0"/>
              </a:spcAft>
              <a:buClr>
                <a:srgbClr val="161249"/>
              </a:buClr>
              <a:buSzPts val="1400"/>
              <a:buNone/>
            </a:pPr>
            <a:r>
              <a:rPr lang="fi" sz="1400" dirty="0"/>
              <a:t>Bijvoorbeeld in website analytics: aantal bezoekers, tijd gespendeerd op de website, aantal sleutelwoorden, ... </a:t>
            </a:r>
            <a:endParaRPr sz="1400" dirty="0"/>
          </a:p>
          <a:p>
            <a:pPr marL="0" lvl="0" indent="0" algn="l" rtl="0">
              <a:lnSpc>
                <a:spcPct val="100000"/>
              </a:lnSpc>
              <a:spcBef>
                <a:spcPts val="0"/>
              </a:spcBef>
              <a:spcAft>
                <a:spcPts val="0"/>
              </a:spcAft>
              <a:buClr>
                <a:srgbClr val="161249"/>
              </a:buClr>
              <a:buSzPts val="605"/>
              <a:buNone/>
            </a:pPr>
            <a:endParaRPr sz="1400" dirty="0"/>
          </a:p>
          <a:p>
            <a:pPr marL="285750" lvl="1" indent="-285750" algn="l" rtl="0">
              <a:lnSpc>
                <a:spcPct val="100000"/>
              </a:lnSpc>
              <a:spcBef>
                <a:spcPts val="0"/>
              </a:spcBef>
              <a:spcAft>
                <a:spcPts val="0"/>
              </a:spcAft>
              <a:buClr>
                <a:srgbClr val="ED7D31"/>
              </a:buClr>
              <a:buSzPts val="1506"/>
              <a:buFont typeface="Courier New"/>
              <a:buChar char="o"/>
            </a:pPr>
            <a:r>
              <a:rPr lang="fi" sz="1400" dirty="0"/>
              <a:t>Op deze manier worden sociale, culturele en maatschappelijke interacties vertaald in </a:t>
            </a:r>
            <a:br>
              <a:rPr lang="fi" sz="1400" dirty="0"/>
            </a:br>
            <a:r>
              <a:rPr lang="fi" sz="1400" dirty="0"/>
              <a:t>leesbare gegevens. </a:t>
            </a:r>
            <a:endParaRPr sz="1400" dirty="0"/>
          </a:p>
          <a:p>
            <a:pPr marL="0" lvl="0" indent="0" algn="l" rtl="0">
              <a:lnSpc>
                <a:spcPct val="100000"/>
              </a:lnSpc>
              <a:spcBef>
                <a:spcPts val="500"/>
              </a:spcBef>
              <a:spcAft>
                <a:spcPts val="0"/>
              </a:spcAft>
              <a:buClr>
                <a:srgbClr val="161249"/>
              </a:buClr>
              <a:buSzPts val="770"/>
              <a:buNone/>
            </a:pPr>
            <a:endParaRPr sz="1400" dirty="0"/>
          </a:p>
        </p:txBody>
      </p:sp>
      <p:sp>
        <p:nvSpPr>
          <p:cNvPr id="592" name="Google Shape;592;g19922e704ba_0_16"/>
          <p:cNvSpPr txBox="1">
            <a:spLocks noGrp="1"/>
          </p:cNvSpPr>
          <p:nvPr>
            <p:ph type="title" idx="4294967295"/>
          </p:nvPr>
        </p:nvSpPr>
        <p:spPr>
          <a:xfrm>
            <a:off x="610986" y="247775"/>
            <a:ext cx="8316912" cy="603250"/>
          </a:xfrm>
          <a:prstGeom prst="rect">
            <a:avLst/>
          </a:prstGeom>
          <a:noFill/>
          <a:ln>
            <a:noFill/>
          </a:ln>
        </p:spPr>
        <p:txBody>
          <a:bodyPr spcFirstLastPara="1" wrap="square" lIns="0" tIns="34275" rIns="68575" bIns="34275" anchor="t" anchorCtr="0">
            <a:normAutofit fontScale="90000"/>
          </a:bodyPr>
          <a:lstStyle/>
          <a:p>
            <a:pPr marL="0" lvl="0" indent="0" algn="l" rtl="0">
              <a:lnSpc>
                <a:spcPct val="90000"/>
              </a:lnSpc>
              <a:spcBef>
                <a:spcPts val="0"/>
              </a:spcBef>
              <a:spcAft>
                <a:spcPts val="0"/>
              </a:spcAft>
              <a:buClr>
                <a:srgbClr val="0099D4"/>
              </a:buClr>
              <a:buSzPct val="117857"/>
              <a:buFont typeface="Arial"/>
              <a:buNone/>
            </a:pPr>
            <a:r>
              <a:rPr lang="fi"/>
              <a:t>De basis van analytics: algoritmen</a:t>
            </a:r>
            <a:br>
              <a:rPr lang="fi"/>
            </a:br>
            <a:endParaRPr/>
          </a:p>
        </p:txBody>
      </p:sp>
      <p:sp>
        <p:nvSpPr>
          <p:cNvPr id="593" name="Google Shape;593;g19922e704ba_0_16"/>
          <p:cNvSpPr txBox="1"/>
          <p:nvPr/>
        </p:nvSpPr>
        <p:spPr>
          <a:xfrm>
            <a:off x="7992864" y="4360866"/>
            <a:ext cx="1080300" cy="183300"/>
          </a:xfrm>
          <a:prstGeom prst="rect">
            <a:avLst/>
          </a:prstGeom>
          <a:noFill/>
          <a:ln>
            <a:noFill/>
          </a:ln>
        </p:spPr>
        <p:txBody>
          <a:bodyPr spcFirstLastPara="1" wrap="square" lIns="0" tIns="34275" rIns="68575" bIns="34275" anchor="t" anchorCtr="0">
            <a:normAutofit fontScale="62500" lnSpcReduction="20000"/>
          </a:bodyPr>
          <a:lstStyle/>
          <a:p>
            <a:pPr marL="0" marR="0" lvl="0" indent="0" algn="l" rtl="0">
              <a:lnSpc>
                <a:spcPct val="100000"/>
              </a:lnSpc>
              <a:spcBef>
                <a:spcPts val="0"/>
              </a:spcBef>
              <a:spcAft>
                <a:spcPts val="0"/>
              </a:spcAft>
              <a:buClr>
                <a:srgbClr val="000000"/>
              </a:buClr>
              <a:buSzPct val="100000"/>
              <a:buFont typeface="Arial"/>
              <a:buNone/>
            </a:pPr>
            <a:r>
              <a:rPr lang="fi" sz="1400" b="0" i="0" u="none" strike="noStrike" cap="none">
                <a:solidFill>
                  <a:srgbClr val="002060"/>
                </a:solidFill>
                <a:latin typeface="Arial"/>
                <a:ea typeface="Arial"/>
                <a:cs typeface="Arial"/>
                <a:sym typeface="Arial"/>
              </a:rPr>
              <a:t>(Urricchio, 2011)</a:t>
            </a:r>
            <a:endParaRPr sz="11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ct val="100000"/>
              <a:buFont typeface="Arial"/>
              <a:buNone/>
            </a:pPr>
            <a:endParaRPr sz="1400" b="0" i="0" u="none" strike="noStrike" cap="none">
              <a:solidFill>
                <a:schemeClr val="dk1"/>
              </a:solidFill>
              <a:latin typeface="Arial"/>
              <a:ea typeface="Arial"/>
              <a:cs typeface="Arial"/>
              <a:sym typeface="Aria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sp>
        <p:nvSpPr>
          <p:cNvPr id="598" name="Google Shape;598;g23982b51697_0_11"/>
          <p:cNvSpPr txBox="1">
            <a:spLocks noGrp="1"/>
          </p:cNvSpPr>
          <p:nvPr>
            <p:ph type="body" idx="1"/>
          </p:nvPr>
        </p:nvSpPr>
        <p:spPr>
          <a:xfrm>
            <a:off x="848794" y="411515"/>
            <a:ext cx="7289400" cy="4985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sz="1800" dirty="0"/>
              <a:t>Activiteit</a:t>
            </a:r>
            <a:r>
              <a:rPr lang="fi" sz="1800" dirty="0">
                <a:solidFill>
                  <a:schemeClr val="lt1"/>
                </a:solidFill>
              </a:rPr>
              <a:t> in de klas voor het stellen van doelen </a:t>
            </a:r>
            <a:r>
              <a:rPr lang="fi" sz="1800" dirty="0"/>
              <a:t>voor het monitoren en evalueren van de verschillende instrumenten of kanalen </a:t>
            </a:r>
            <a:endParaRPr sz="1800" dirty="0"/>
          </a:p>
        </p:txBody>
      </p:sp>
      <p:sp>
        <p:nvSpPr>
          <p:cNvPr id="599" name="Google Shape;599;g23982b51697_0_11"/>
          <p:cNvSpPr txBox="1">
            <a:spLocks noGrp="1"/>
          </p:cNvSpPr>
          <p:nvPr>
            <p:ph type="body" idx="2"/>
          </p:nvPr>
        </p:nvSpPr>
        <p:spPr>
          <a:xfrm>
            <a:off x="848794" y="1267632"/>
            <a:ext cx="6614100" cy="2836200"/>
          </a:xfrm>
          <a:prstGeom prst="rect">
            <a:avLst/>
          </a:prstGeom>
          <a:noFill/>
          <a:ln>
            <a:noFill/>
          </a:ln>
        </p:spPr>
        <p:txBody>
          <a:bodyPr spcFirstLastPara="1" wrap="square" lIns="0" tIns="0" rIns="0" bIns="0" anchor="t" anchorCtr="0">
            <a:noAutofit/>
          </a:bodyPr>
          <a:lstStyle/>
          <a:p>
            <a:pPr marL="457200" lvl="0" indent="-330200" algn="l" rtl="0">
              <a:lnSpc>
                <a:spcPct val="100000"/>
              </a:lnSpc>
              <a:spcBef>
                <a:spcPts val="0"/>
              </a:spcBef>
              <a:spcAft>
                <a:spcPts val="0"/>
              </a:spcAft>
              <a:buSzPts val="1600"/>
              <a:buAutoNum type="arabicPeriod"/>
            </a:pPr>
            <a:r>
              <a:rPr lang="fi" sz="1400" dirty="0"/>
              <a:t>Ga terug naar de verschillende instrumenten die je zou gebruiken voor de campagne die je hebt geanalyseerd. </a:t>
            </a:r>
            <a:endParaRPr sz="1400" dirty="0"/>
          </a:p>
          <a:p>
            <a:pPr marL="457200" lvl="0" indent="0" algn="l" rtl="0">
              <a:lnSpc>
                <a:spcPct val="100000"/>
              </a:lnSpc>
              <a:spcBef>
                <a:spcPts val="0"/>
              </a:spcBef>
              <a:spcAft>
                <a:spcPts val="0"/>
              </a:spcAft>
              <a:buNone/>
            </a:pPr>
            <a:endParaRPr sz="1400" dirty="0"/>
          </a:p>
          <a:p>
            <a:pPr marL="457200" lvl="0" indent="-330200" algn="l" rtl="0">
              <a:lnSpc>
                <a:spcPct val="100000"/>
              </a:lnSpc>
              <a:spcBef>
                <a:spcPts val="0"/>
              </a:spcBef>
              <a:spcAft>
                <a:spcPts val="0"/>
              </a:spcAft>
              <a:buSzPts val="1600"/>
              <a:buAutoNum type="arabicPeriod"/>
            </a:pPr>
            <a:r>
              <a:rPr lang="fi" sz="1400" dirty="0"/>
              <a:t>Definieer de verschillende doelen en kpi's die je kunt gebruiken om het succes van de verschillende instrumenten te controleren en te evalueren. </a:t>
            </a:r>
            <a:endParaRPr sz="1400" dirty="0"/>
          </a:p>
          <a:p>
            <a:pPr marL="0" lvl="0" indent="0" algn="l" rtl="0">
              <a:lnSpc>
                <a:spcPct val="100000"/>
              </a:lnSpc>
              <a:spcBef>
                <a:spcPts val="0"/>
              </a:spcBef>
              <a:spcAft>
                <a:spcPts val="0"/>
              </a:spcAft>
              <a:buNone/>
            </a:pPr>
            <a:endParaRPr sz="1400" dirty="0"/>
          </a:p>
          <a:p>
            <a:pPr marL="457200" lvl="0" indent="-330200" algn="l" rtl="0">
              <a:lnSpc>
                <a:spcPct val="100000"/>
              </a:lnSpc>
              <a:spcBef>
                <a:spcPts val="0"/>
              </a:spcBef>
              <a:spcAft>
                <a:spcPts val="0"/>
              </a:spcAft>
              <a:buSzPts val="1600"/>
              <a:buAutoNum type="arabicPeriod"/>
            </a:pPr>
            <a:r>
              <a:rPr lang="fi" sz="1400" dirty="0"/>
              <a:t>Leg uit hoe deze doelen en kpi's bijdragen aan de bedrijfs- en marketingdoelstellingen.</a:t>
            </a:r>
            <a:br>
              <a:rPr lang="fi" sz="1400" dirty="0"/>
            </a:br>
            <a:endParaRPr sz="1400" dirty="0"/>
          </a:p>
          <a:p>
            <a:pPr marL="457200" lvl="0" indent="-330200" algn="l" rtl="0">
              <a:lnSpc>
                <a:spcPct val="100000"/>
              </a:lnSpc>
              <a:spcBef>
                <a:spcPts val="0"/>
              </a:spcBef>
              <a:spcAft>
                <a:spcPts val="0"/>
              </a:spcAft>
              <a:buSzPts val="1600"/>
              <a:buAutoNum type="arabicPeriod"/>
            </a:pPr>
            <a:r>
              <a:rPr lang="fi" sz="1400" dirty="0"/>
              <a:t>Presenteer je voorbeeld in de klas. </a:t>
            </a:r>
            <a:endParaRPr sz="1400" dirty="0"/>
          </a:p>
          <a:p>
            <a:pPr marL="457200" lvl="0" indent="0" algn="l" rtl="0">
              <a:lnSpc>
                <a:spcPct val="100000"/>
              </a:lnSpc>
              <a:spcBef>
                <a:spcPts val="0"/>
              </a:spcBef>
              <a:spcAft>
                <a:spcPts val="0"/>
              </a:spcAft>
              <a:buNone/>
            </a:pPr>
            <a:endParaRPr sz="1400" dirty="0"/>
          </a:p>
          <a:p>
            <a:pPr marL="0" lvl="0" indent="0" algn="l" rtl="0">
              <a:lnSpc>
                <a:spcPct val="100000"/>
              </a:lnSpc>
              <a:spcBef>
                <a:spcPts val="0"/>
              </a:spcBef>
              <a:spcAft>
                <a:spcPts val="0"/>
              </a:spcAft>
              <a:buClr>
                <a:schemeClr val="lt1"/>
              </a:buClr>
              <a:buSzPts val="1600"/>
              <a:buNone/>
            </a:pPr>
            <a:endParaRPr sz="1400" dirty="0"/>
          </a:p>
          <a:p>
            <a:pPr marL="0" lvl="0" indent="0" algn="l" rtl="0">
              <a:lnSpc>
                <a:spcPct val="100000"/>
              </a:lnSpc>
              <a:spcBef>
                <a:spcPts val="0"/>
              </a:spcBef>
              <a:spcAft>
                <a:spcPts val="0"/>
              </a:spcAft>
              <a:buClr>
                <a:schemeClr val="lt1"/>
              </a:buClr>
              <a:buSzPts val="1500"/>
              <a:buNone/>
            </a:pPr>
            <a:endParaRPr sz="1400"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603"/>
        <p:cNvGrpSpPr/>
        <p:nvPr/>
      </p:nvGrpSpPr>
      <p:grpSpPr>
        <a:xfrm>
          <a:off x="0" y="0"/>
          <a:ext cx="0" cy="0"/>
          <a:chOff x="0" y="0"/>
          <a:chExt cx="0" cy="0"/>
        </a:xfrm>
      </p:grpSpPr>
      <p:sp>
        <p:nvSpPr>
          <p:cNvPr id="604" name="Google Shape;604;p46"/>
          <p:cNvSpPr txBox="1">
            <a:spLocks noGrp="1"/>
          </p:cNvSpPr>
          <p:nvPr>
            <p:ph type="body" idx="1"/>
          </p:nvPr>
        </p:nvSpPr>
        <p:spPr>
          <a:xfrm>
            <a:off x="863071" y="318192"/>
            <a:ext cx="7751741" cy="2769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sz="2000" dirty="0"/>
              <a:t>Opdracht "Keuze van digitale marketingkanalen". </a:t>
            </a:r>
            <a:endParaRPr sz="2000" dirty="0"/>
          </a:p>
        </p:txBody>
      </p:sp>
      <p:sp>
        <p:nvSpPr>
          <p:cNvPr id="605" name="Google Shape;605;p46"/>
          <p:cNvSpPr txBox="1">
            <a:spLocks noGrp="1"/>
          </p:cNvSpPr>
          <p:nvPr>
            <p:ph type="body" idx="2"/>
          </p:nvPr>
        </p:nvSpPr>
        <p:spPr>
          <a:xfrm>
            <a:off x="863075" y="716475"/>
            <a:ext cx="7332000" cy="38808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500"/>
              <a:buNone/>
            </a:pPr>
            <a:r>
              <a:rPr lang="fi" sz="1600" b="1" dirty="0"/>
              <a:t>Groepswerk Zelfgekozen casus (studenten kunnen een bedrijf kiezen)</a:t>
            </a:r>
            <a:endParaRPr dirty="0"/>
          </a:p>
          <a:p>
            <a:pPr marL="0" lvl="0" indent="0" algn="l" rtl="0">
              <a:lnSpc>
                <a:spcPct val="100000"/>
              </a:lnSpc>
              <a:spcBef>
                <a:spcPts val="0"/>
              </a:spcBef>
              <a:spcAft>
                <a:spcPts val="0"/>
              </a:spcAft>
              <a:buClr>
                <a:schemeClr val="lt1"/>
              </a:buClr>
              <a:buSzPts val="1500"/>
              <a:buNone/>
            </a:pPr>
            <a:endParaRPr dirty="0"/>
          </a:p>
          <a:p>
            <a:pPr marL="0" lvl="0" indent="0" algn="l" rtl="0">
              <a:lnSpc>
                <a:spcPct val="100000"/>
              </a:lnSpc>
              <a:spcBef>
                <a:spcPts val="0"/>
              </a:spcBef>
              <a:spcAft>
                <a:spcPts val="0"/>
              </a:spcAft>
              <a:buClr>
                <a:schemeClr val="lt1"/>
              </a:buClr>
              <a:buSzPts val="1500"/>
              <a:buNone/>
            </a:pPr>
            <a:r>
              <a:rPr lang="fi" dirty="0"/>
              <a:t>Uw bedrijf is al enkele jaren actief op de markt voor consumentengoederen. U wilt de verkoop stimuleren en plant een marketingcampagne op digitale media. Maak een plan voor elke koopfase (A-C-P-R-A) waarbij je de Customer journey toepast. Gebruik cursusmateriaal en internetbronnen.</a:t>
            </a:r>
            <a:endParaRPr dirty="0"/>
          </a:p>
          <a:p>
            <a:pPr marL="0" lvl="0" indent="0" algn="l" rtl="0">
              <a:lnSpc>
                <a:spcPct val="100000"/>
              </a:lnSpc>
              <a:spcBef>
                <a:spcPts val="0"/>
              </a:spcBef>
              <a:spcAft>
                <a:spcPts val="0"/>
              </a:spcAft>
              <a:buClr>
                <a:schemeClr val="lt1"/>
              </a:buClr>
              <a:buSzPts val="1500"/>
              <a:buNone/>
            </a:pPr>
            <a:endParaRPr dirty="0"/>
          </a:p>
          <a:p>
            <a:pPr marL="457200" lvl="0" indent="-323850" algn="l" rtl="0">
              <a:lnSpc>
                <a:spcPct val="100000"/>
              </a:lnSpc>
              <a:spcBef>
                <a:spcPts val="0"/>
              </a:spcBef>
              <a:spcAft>
                <a:spcPts val="0"/>
              </a:spcAft>
              <a:buClr>
                <a:schemeClr val="lt1"/>
              </a:buClr>
              <a:buSzPts val="1500"/>
              <a:buAutoNum type="arabicPeriod"/>
            </a:pPr>
            <a:r>
              <a:rPr lang="fi" dirty="0"/>
              <a:t>Kies een bedrijf en maak er kennis mee via hun website (ook vraag en antwoord). </a:t>
            </a:r>
            <a:endParaRPr dirty="0"/>
          </a:p>
          <a:p>
            <a:pPr marL="457200" lvl="0" indent="-323850" algn="l" rtl="0">
              <a:lnSpc>
                <a:spcPct val="100000"/>
              </a:lnSpc>
              <a:spcBef>
                <a:spcPts val="0"/>
              </a:spcBef>
              <a:spcAft>
                <a:spcPts val="0"/>
              </a:spcAft>
              <a:buClr>
                <a:schemeClr val="lt1"/>
              </a:buClr>
              <a:buSzPts val="1500"/>
              <a:buAutoNum type="arabicPeriod"/>
            </a:pPr>
            <a:r>
              <a:rPr lang="fi" dirty="0"/>
              <a:t>Definieer 3-4 doelgroepen. Stel je voor dat ze zich in verschillende fasen van hun kooptraject bevinden.</a:t>
            </a:r>
            <a:endParaRPr dirty="0"/>
          </a:p>
          <a:p>
            <a:pPr marL="457200" lvl="0" indent="-323850" algn="l" rtl="0">
              <a:lnSpc>
                <a:spcPct val="100000"/>
              </a:lnSpc>
              <a:spcBef>
                <a:spcPts val="0"/>
              </a:spcBef>
              <a:spcAft>
                <a:spcPts val="0"/>
              </a:spcAft>
              <a:buSzPts val="1500"/>
              <a:buAutoNum type="arabicPeriod"/>
            </a:pPr>
            <a:r>
              <a:rPr lang="fi" dirty="0"/>
              <a:t>Maak een persona voor elke doelgroep. </a:t>
            </a:r>
            <a:endParaRPr dirty="0"/>
          </a:p>
          <a:p>
            <a:pPr marL="457200" lvl="0" indent="-323850" algn="l" rtl="0">
              <a:lnSpc>
                <a:spcPct val="100000"/>
              </a:lnSpc>
              <a:spcBef>
                <a:spcPts val="0"/>
              </a:spcBef>
              <a:spcAft>
                <a:spcPts val="0"/>
              </a:spcAft>
              <a:buSzPts val="1500"/>
              <a:buAutoNum type="arabicPeriod"/>
            </a:pPr>
            <a:r>
              <a:rPr lang="fi" dirty="0"/>
              <a:t>Vul een customer journey map in en ontdek wat de ervaringen zijn vanuit het oogpunt van de klant. </a:t>
            </a:r>
            <a:endParaRPr dirty="0"/>
          </a:p>
          <a:p>
            <a:pPr marL="457200" lvl="0" indent="-323850" algn="l" rtl="0">
              <a:lnSpc>
                <a:spcPct val="100000"/>
              </a:lnSpc>
              <a:spcBef>
                <a:spcPts val="0"/>
              </a:spcBef>
              <a:spcAft>
                <a:spcPts val="0"/>
              </a:spcAft>
              <a:buSzPts val="1500"/>
              <a:buAutoNum type="arabicPeriod"/>
            </a:pPr>
            <a:r>
              <a:rPr lang="fi" dirty="0"/>
              <a:t>Plan op basis van jouw kijk op het bedrijf een kernboodschap (3-4 zinnen) voor elke groep, om hen verder in het koopproces aan te moedigen. </a:t>
            </a:r>
            <a:endParaRPr dirty="0"/>
          </a:p>
          <a:p>
            <a:pPr marL="0" lvl="0" indent="0" algn="l" rtl="0">
              <a:lnSpc>
                <a:spcPct val="100000"/>
              </a:lnSpc>
              <a:spcBef>
                <a:spcPts val="0"/>
              </a:spcBef>
              <a:spcAft>
                <a:spcPts val="0"/>
              </a:spcAft>
              <a:buClr>
                <a:schemeClr val="lt1"/>
              </a:buClr>
              <a:buSzPts val="1500"/>
              <a:buNone/>
            </a:pPr>
            <a:endParaRPr sz="1400" dirty="0"/>
          </a:p>
          <a:p>
            <a:pPr marL="457200" lvl="0" indent="-228600" algn="l" rtl="0">
              <a:lnSpc>
                <a:spcPct val="100000"/>
              </a:lnSpc>
              <a:spcBef>
                <a:spcPts val="0"/>
              </a:spcBef>
              <a:spcAft>
                <a:spcPts val="0"/>
              </a:spcAft>
              <a:buClr>
                <a:schemeClr val="lt1"/>
              </a:buClr>
              <a:buSzPts val="1800"/>
              <a:buNone/>
            </a:pPr>
            <a:endParaRPr sz="1400" dirty="0"/>
          </a:p>
          <a:p>
            <a:pPr marL="0" lvl="0" indent="0" algn="l" rtl="0">
              <a:lnSpc>
                <a:spcPct val="100000"/>
              </a:lnSpc>
              <a:spcBef>
                <a:spcPts val="0"/>
              </a:spcBef>
              <a:spcAft>
                <a:spcPts val="0"/>
              </a:spcAft>
              <a:buClr>
                <a:schemeClr val="lt1"/>
              </a:buClr>
              <a:buSzPts val="1500"/>
              <a:buNone/>
            </a:pPr>
            <a:endParaRPr sz="1400" dirty="0"/>
          </a:p>
          <a:p>
            <a:pPr marL="0" lvl="0" indent="0" algn="l" rtl="0">
              <a:lnSpc>
                <a:spcPct val="115714"/>
              </a:lnSpc>
              <a:spcBef>
                <a:spcPts val="0"/>
              </a:spcBef>
              <a:spcAft>
                <a:spcPts val="0"/>
              </a:spcAft>
              <a:buClr>
                <a:schemeClr val="lt1"/>
              </a:buClr>
              <a:buSzPts val="1400"/>
              <a:buNone/>
            </a:pPr>
            <a:endParaRPr sz="1400"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609"/>
        <p:cNvGrpSpPr/>
        <p:nvPr/>
      </p:nvGrpSpPr>
      <p:grpSpPr>
        <a:xfrm>
          <a:off x="0" y="0"/>
          <a:ext cx="0" cy="0"/>
          <a:chOff x="0" y="0"/>
          <a:chExt cx="0" cy="0"/>
        </a:xfrm>
      </p:grpSpPr>
      <p:sp>
        <p:nvSpPr>
          <p:cNvPr id="610" name="Google Shape;610;g22e50a1ae58_0_137"/>
          <p:cNvSpPr txBox="1">
            <a:spLocks noGrp="1"/>
          </p:cNvSpPr>
          <p:nvPr>
            <p:ph type="body" idx="1"/>
          </p:nvPr>
        </p:nvSpPr>
        <p:spPr>
          <a:xfrm>
            <a:off x="863071" y="318192"/>
            <a:ext cx="7751700" cy="2769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sz="2000" dirty="0"/>
              <a:t>Opdracht "Keuze van digitale marketingkanalen". </a:t>
            </a:r>
            <a:endParaRPr sz="2000" dirty="0"/>
          </a:p>
        </p:txBody>
      </p:sp>
      <p:sp>
        <p:nvSpPr>
          <p:cNvPr id="611" name="Google Shape;611;g22e50a1ae58_0_137"/>
          <p:cNvSpPr txBox="1">
            <a:spLocks noGrp="1"/>
          </p:cNvSpPr>
          <p:nvPr>
            <p:ph type="body" idx="2"/>
          </p:nvPr>
        </p:nvSpPr>
        <p:spPr>
          <a:xfrm>
            <a:off x="863075" y="716475"/>
            <a:ext cx="7332000" cy="41517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500"/>
              <a:buNone/>
            </a:pPr>
            <a:r>
              <a:rPr lang="fi" sz="1600" b="1" dirty="0"/>
              <a:t>Groepswerk Zelfgekozen casus (studenten kunnen een bedrijf kiezen)</a:t>
            </a:r>
            <a:endParaRPr dirty="0"/>
          </a:p>
          <a:p>
            <a:pPr marL="0" lvl="0" indent="0" algn="l" rtl="0">
              <a:lnSpc>
                <a:spcPct val="100000"/>
              </a:lnSpc>
              <a:spcBef>
                <a:spcPts val="0"/>
              </a:spcBef>
              <a:spcAft>
                <a:spcPts val="0"/>
              </a:spcAft>
              <a:buClr>
                <a:schemeClr val="lt1"/>
              </a:buClr>
              <a:buSzPts val="1500"/>
              <a:buNone/>
            </a:pPr>
            <a:endParaRPr dirty="0"/>
          </a:p>
          <a:p>
            <a:pPr marL="0" lvl="0" indent="0" algn="l" rtl="0">
              <a:lnSpc>
                <a:spcPct val="100000"/>
              </a:lnSpc>
              <a:spcBef>
                <a:spcPts val="0"/>
              </a:spcBef>
              <a:spcAft>
                <a:spcPts val="0"/>
              </a:spcAft>
              <a:buNone/>
            </a:pPr>
            <a:endParaRPr dirty="0"/>
          </a:p>
          <a:p>
            <a:pPr marL="0" lvl="0" indent="0" algn="l" rtl="0">
              <a:lnSpc>
                <a:spcPct val="100000"/>
              </a:lnSpc>
              <a:spcBef>
                <a:spcPts val="0"/>
              </a:spcBef>
              <a:spcAft>
                <a:spcPts val="0"/>
              </a:spcAft>
              <a:buNone/>
            </a:pPr>
            <a:r>
              <a:rPr lang="fi" dirty="0"/>
              <a:t>6. Bepaal digitale media en kanalen om de doelgroepen te bereiken (voor elke boodschap).</a:t>
            </a:r>
            <a:endParaRPr dirty="0"/>
          </a:p>
          <a:p>
            <a:pPr marL="0" lvl="0" indent="0" algn="l" rtl="0">
              <a:lnSpc>
                <a:spcPct val="100000"/>
              </a:lnSpc>
              <a:spcBef>
                <a:spcPts val="0"/>
              </a:spcBef>
              <a:spcAft>
                <a:spcPts val="0"/>
              </a:spcAft>
              <a:buNone/>
            </a:pPr>
            <a:endParaRPr dirty="0"/>
          </a:p>
          <a:p>
            <a:pPr marL="0" lvl="0" indent="0" algn="l" rtl="0">
              <a:lnSpc>
                <a:spcPct val="100000"/>
              </a:lnSpc>
              <a:spcBef>
                <a:spcPts val="0"/>
              </a:spcBef>
              <a:spcAft>
                <a:spcPts val="0"/>
              </a:spcAft>
              <a:buNone/>
            </a:pPr>
            <a:r>
              <a:rPr lang="fi" dirty="0"/>
              <a:t>7. Stel doelen en kpi's op voor die digitale media en kanalen met behulp van de verschillende stadia van een digitale marketing funnel framework. </a:t>
            </a:r>
            <a:endParaRPr dirty="0"/>
          </a:p>
          <a:p>
            <a:pPr marL="0" lvl="0" indent="0" algn="l" rtl="0">
              <a:lnSpc>
                <a:spcPct val="100000"/>
              </a:lnSpc>
              <a:spcBef>
                <a:spcPts val="0"/>
              </a:spcBef>
              <a:spcAft>
                <a:spcPts val="0"/>
              </a:spcAft>
              <a:buNone/>
            </a:pPr>
            <a:endParaRPr dirty="0"/>
          </a:p>
          <a:p>
            <a:pPr marL="0" lvl="0" indent="0" algn="l" rtl="0">
              <a:lnSpc>
                <a:spcPct val="100000"/>
              </a:lnSpc>
              <a:spcBef>
                <a:spcPts val="0"/>
              </a:spcBef>
              <a:spcAft>
                <a:spcPts val="0"/>
              </a:spcAft>
              <a:buNone/>
            </a:pPr>
            <a:r>
              <a:rPr lang="fi" dirty="0"/>
              <a:t>8. Bepaal hoe je de acties gaat monitoren, meten en evalueren om te leren en te verbeteren. </a:t>
            </a:r>
            <a:endParaRPr dirty="0"/>
          </a:p>
          <a:p>
            <a:pPr marL="0" lvl="0" indent="0" algn="l" rtl="0">
              <a:lnSpc>
                <a:spcPct val="100000"/>
              </a:lnSpc>
              <a:spcBef>
                <a:spcPts val="0"/>
              </a:spcBef>
              <a:spcAft>
                <a:spcPts val="0"/>
              </a:spcAft>
              <a:buNone/>
            </a:pPr>
            <a:endParaRPr dirty="0"/>
          </a:p>
          <a:p>
            <a:pPr marL="0" lvl="0" indent="0" algn="l" rtl="0">
              <a:lnSpc>
                <a:spcPct val="100000"/>
              </a:lnSpc>
              <a:spcBef>
                <a:spcPts val="0"/>
              </a:spcBef>
              <a:spcAft>
                <a:spcPts val="0"/>
              </a:spcAft>
              <a:buNone/>
            </a:pPr>
            <a:r>
              <a:rPr lang="fi" dirty="0"/>
              <a:t>9. Presenteer in 12-15 ppt dia's. Noteer 7-8 gebruikte bronnen (voor argumentatieonderwerpen 1-4).</a:t>
            </a:r>
            <a:endParaRPr dirty="0"/>
          </a:p>
          <a:p>
            <a:pPr marL="0" lvl="0" indent="0" algn="l" rtl="0">
              <a:lnSpc>
                <a:spcPct val="100000"/>
              </a:lnSpc>
              <a:spcBef>
                <a:spcPts val="0"/>
              </a:spcBef>
              <a:spcAft>
                <a:spcPts val="0"/>
              </a:spcAft>
              <a:buNone/>
            </a:pPr>
            <a:endParaRPr dirty="0"/>
          </a:p>
          <a:p>
            <a:pPr marL="0" lvl="0" indent="0" algn="l" rtl="0">
              <a:lnSpc>
                <a:spcPct val="100000"/>
              </a:lnSpc>
              <a:spcBef>
                <a:spcPts val="0"/>
              </a:spcBef>
              <a:spcAft>
                <a:spcPts val="0"/>
              </a:spcAft>
              <a:buClr>
                <a:schemeClr val="lt1"/>
              </a:buClr>
              <a:buSzPts val="1500"/>
              <a:buNone/>
            </a:pPr>
            <a:endParaRPr sz="1400" dirty="0"/>
          </a:p>
          <a:p>
            <a:pPr marL="457200" lvl="0" indent="-228600" algn="l" rtl="0">
              <a:lnSpc>
                <a:spcPct val="100000"/>
              </a:lnSpc>
              <a:spcBef>
                <a:spcPts val="0"/>
              </a:spcBef>
              <a:spcAft>
                <a:spcPts val="0"/>
              </a:spcAft>
              <a:buClr>
                <a:schemeClr val="lt1"/>
              </a:buClr>
              <a:buSzPts val="1800"/>
              <a:buNone/>
            </a:pPr>
            <a:endParaRPr sz="1400" dirty="0"/>
          </a:p>
          <a:p>
            <a:pPr marL="0" lvl="0" indent="0" algn="l" rtl="0">
              <a:lnSpc>
                <a:spcPct val="100000"/>
              </a:lnSpc>
              <a:spcBef>
                <a:spcPts val="0"/>
              </a:spcBef>
              <a:spcAft>
                <a:spcPts val="0"/>
              </a:spcAft>
              <a:buClr>
                <a:schemeClr val="lt1"/>
              </a:buClr>
              <a:buSzPts val="1500"/>
              <a:buNone/>
            </a:pPr>
            <a:endParaRPr sz="1400" dirty="0"/>
          </a:p>
          <a:p>
            <a:pPr marL="0" lvl="0" indent="0" algn="l" rtl="0">
              <a:lnSpc>
                <a:spcPct val="115714"/>
              </a:lnSpc>
              <a:spcBef>
                <a:spcPts val="0"/>
              </a:spcBef>
              <a:spcAft>
                <a:spcPts val="0"/>
              </a:spcAft>
              <a:buClr>
                <a:schemeClr val="lt1"/>
              </a:buClr>
              <a:buSzPts val="1400"/>
              <a:buNone/>
            </a:pPr>
            <a:endParaRPr sz="1400"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615"/>
        <p:cNvGrpSpPr/>
        <p:nvPr/>
      </p:nvGrpSpPr>
      <p:grpSpPr>
        <a:xfrm>
          <a:off x="0" y="0"/>
          <a:ext cx="0" cy="0"/>
          <a:chOff x="0" y="0"/>
          <a:chExt cx="0" cy="0"/>
        </a:xfrm>
      </p:grpSpPr>
      <p:sp>
        <p:nvSpPr>
          <p:cNvPr id="616" name="Google Shape;616;g198c4f39775_0_10"/>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sz="2400"/>
              <a:t>Bronnen</a:t>
            </a:r>
            <a:endParaRPr sz="2400"/>
          </a:p>
        </p:txBody>
      </p:sp>
      <p:sp>
        <p:nvSpPr>
          <p:cNvPr id="617" name="Google Shape;617;g198c4f39775_0_10"/>
          <p:cNvSpPr txBox="1">
            <a:spLocks noGrp="1"/>
          </p:cNvSpPr>
          <p:nvPr>
            <p:ph type="body" idx="1"/>
          </p:nvPr>
        </p:nvSpPr>
        <p:spPr>
          <a:xfrm>
            <a:off x="647700" y="807300"/>
            <a:ext cx="7886700" cy="3720900"/>
          </a:xfrm>
          <a:prstGeom prst="rect">
            <a:avLst/>
          </a:prstGeom>
          <a:noFill/>
          <a:ln>
            <a:noFill/>
          </a:ln>
        </p:spPr>
        <p:txBody>
          <a:bodyPr spcFirstLastPara="1" wrap="square" lIns="0" tIns="0" rIns="0" bIns="0" anchor="t" anchorCtr="0">
            <a:noAutofit/>
          </a:bodyPr>
          <a:lstStyle/>
          <a:p>
            <a:pPr marL="0" lvl="0" indent="0" algn="just" rtl="0">
              <a:lnSpc>
                <a:spcPct val="100000"/>
              </a:lnSpc>
              <a:spcBef>
                <a:spcPts val="0"/>
              </a:spcBef>
              <a:spcAft>
                <a:spcPts val="0"/>
              </a:spcAft>
              <a:buNone/>
            </a:pPr>
            <a:r>
              <a:rPr lang="fi" sz="1400">
                <a:solidFill>
                  <a:srgbClr val="151149"/>
                </a:solidFill>
              </a:rPr>
              <a:t>Barker, M. S., Barker, D. I., Bormann, N. F., Roberts, M. L., &amp; Zahay, D. (2017). </a:t>
            </a:r>
            <a:r>
              <a:rPr lang="fi" sz="1400" i="1">
                <a:solidFill>
                  <a:srgbClr val="151149"/>
                </a:solidFill>
              </a:rPr>
              <a:t>Social Media Marketing: a Strategic Approach </a:t>
            </a:r>
            <a:r>
              <a:rPr lang="fi" sz="1400">
                <a:solidFill>
                  <a:srgbClr val="151149"/>
                </a:solidFill>
              </a:rPr>
              <a:t>(2</a:t>
            </a:r>
            <a:r>
              <a:rPr lang="fi" sz="1400" baseline="30000">
                <a:solidFill>
                  <a:srgbClr val="151149"/>
                </a:solidFill>
              </a:rPr>
              <a:t>nd </a:t>
            </a:r>
            <a:r>
              <a:rPr lang="fi" sz="1400">
                <a:solidFill>
                  <a:srgbClr val="151149"/>
                </a:solidFill>
              </a:rPr>
              <a:t> ed.). Cengage Leren</a:t>
            </a:r>
            <a:endParaRPr sz="1400">
              <a:solidFill>
                <a:srgbClr val="151149"/>
              </a:solidFill>
            </a:endParaRPr>
          </a:p>
          <a:p>
            <a:pPr marL="0" lvl="0" indent="0" algn="l" rtl="0">
              <a:lnSpc>
                <a:spcPct val="100000"/>
              </a:lnSpc>
              <a:spcBef>
                <a:spcPts val="1000"/>
              </a:spcBef>
              <a:spcAft>
                <a:spcPts val="0"/>
              </a:spcAft>
              <a:buNone/>
            </a:pPr>
            <a:r>
              <a:rPr lang="fi" sz="1400">
                <a:solidFill>
                  <a:srgbClr val="151149"/>
                </a:solidFill>
              </a:rPr>
              <a:t>Chaffey, D., &amp; Ellis-Chadwick, F. (2016). </a:t>
            </a:r>
            <a:r>
              <a:rPr lang="fi" sz="1400" i="1">
                <a:solidFill>
                  <a:srgbClr val="151149"/>
                </a:solidFill>
              </a:rPr>
              <a:t>Digitale marketing: strategie, implementatie en praktijk </a:t>
            </a:r>
            <a:r>
              <a:rPr lang="fi" sz="1400">
                <a:solidFill>
                  <a:srgbClr val="151149"/>
                </a:solidFill>
              </a:rPr>
              <a:t>(6</a:t>
            </a:r>
            <a:r>
              <a:rPr lang="fi" sz="1400" baseline="30000">
                <a:solidFill>
                  <a:srgbClr val="151149"/>
                </a:solidFill>
              </a:rPr>
              <a:t>th</a:t>
            </a:r>
            <a:r>
              <a:rPr lang="fi" sz="1400">
                <a:solidFill>
                  <a:srgbClr val="151149"/>
                </a:solidFill>
              </a:rPr>
              <a:t> ed). Pearson Education Limited.</a:t>
            </a:r>
            <a:endParaRPr sz="1400">
              <a:solidFill>
                <a:srgbClr val="151149"/>
              </a:solidFill>
            </a:endParaRPr>
          </a:p>
          <a:p>
            <a:pPr marL="0" lvl="0" indent="0" algn="l" rtl="0">
              <a:lnSpc>
                <a:spcPct val="100000"/>
              </a:lnSpc>
              <a:spcBef>
                <a:spcPts val="1000"/>
              </a:spcBef>
              <a:spcAft>
                <a:spcPts val="0"/>
              </a:spcAft>
              <a:buClr>
                <a:schemeClr val="dk1"/>
              </a:buClr>
              <a:buSzPts val="1100"/>
              <a:buFont typeface="Arial"/>
              <a:buNone/>
            </a:pPr>
            <a:r>
              <a:rPr lang="fi" sz="1400">
                <a:solidFill>
                  <a:srgbClr val="151149"/>
                </a:solidFill>
              </a:rPr>
              <a:t>Chaffey, D., &amp; Smith, PR (2017). </a:t>
            </a:r>
            <a:r>
              <a:rPr lang="fi" sz="1400" i="1">
                <a:solidFill>
                  <a:srgbClr val="151149"/>
                </a:solidFill>
              </a:rPr>
              <a:t>Digital Marketing Excellence </a:t>
            </a:r>
            <a:r>
              <a:rPr lang="fi" sz="1400">
                <a:solidFill>
                  <a:srgbClr val="151149"/>
                </a:solidFill>
              </a:rPr>
              <a:t>(5</a:t>
            </a:r>
            <a:r>
              <a:rPr lang="fi" sz="1400" baseline="30000">
                <a:solidFill>
                  <a:srgbClr val="151149"/>
                </a:solidFill>
              </a:rPr>
              <a:t>th</a:t>
            </a:r>
            <a:r>
              <a:rPr lang="fi" sz="1400">
                <a:solidFill>
                  <a:srgbClr val="151149"/>
                </a:solidFill>
              </a:rPr>
              <a:t> ed.). Routledge</a:t>
            </a:r>
            <a:endParaRPr sz="1400">
              <a:solidFill>
                <a:srgbClr val="151149"/>
              </a:solidFill>
            </a:endParaRPr>
          </a:p>
          <a:p>
            <a:pPr marL="0" lvl="0" indent="0" algn="l" rtl="0">
              <a:spcBef>
                <a:spcPts val="1200"/>
              </a:spcBef>
              <a:spcAft>
                <a:spcPts val="0"/>
              </a:spcAft>
              <a:buClr>
                <a:srgbClr val="161249"/>
              </a:buClr>
              <a:buSzPts val="2100"/>
              <a:buFont typeface="Arial"/>
              <a:buNone/>
            </a:pPr>
            <a:r>
              <a:rPr lang="fi" sz="1400"/>
              <a:t>Chaffey (2012): </a:t>
            </a:r>
            <a:r>
              <a:rPr lang="fi" sz="1400" i="1"/>
              <a:t>Digitale marketing - strategie, implementatie en praktijk</a:t>
            </a:r>
            <a:endParaRPr sz="1400" i="1"/>
          </a:p>
          <a:p>
            <a:pPr marL="0" lvl="0" indent="0" algn="l" rtl="0">
              <a:lnSpc>
                <a:spcPct val="100000"/>
              </a:lnSpc>
              <a:spcBef>
                <a:spcPts val="0"/>
              </a:spcBef>
              <a:spcAft>
                <a:spcPts val="0"/>
              </a:spcAft>
              <a:buNone/>
            </a:pPr>
            <a:br>
              <a:rPr lang="fi" sz="1400">
                <a:solidFill>
                  <a:srgbClr val="151149"/>
                </a:solidFill>
              </a:rPr>
            </a:br>
            <a:r>
              <a:rPr lang="fi" sz="1400">
                <a:solidFill>
                  <a:srgbClr val="151149"/>
                </a:solidFill>
              </a:rPr>
              <a:t>Chaffey, D. (2020, 8 juli). </a:t>
            </a:r>
            <a:r>
              <a:rPr lang="fi" sz="1400" i="1">
                <a:solidFill>
                  <a:srgbClr val="151149"/>
                </a:solidFill>
              </a:rPr>
              <a:t>Customer journey map, </a:t>
            </a:r>
            <a:br>
              <a:rPr lang="fi" sz="1400">
                <a:solidFill>
                  <a:srgbClr val="151149"/>
                </a:solidFill>
              </a:rPr>
            </a:br>
            <a:r>
              <a:rPr lang="fi" sz="1400" u="sng">
                <a:solidFill>
                  <a:schemeClr val="hlink"/>
                </a:solidFill>
                <a:hlinkClick r:id="rId3"/>
              </a:rPr>
              <a:t>Customer journey map definitie en voorbeelden - Wat is? - Verklarende woordenlijst digitale marketing (davechaffey.com)</a:t>
            </a:r>
            <a:endParaRPr sz="1400">
              <a:solidFill>
                <a:srgbClr val="151149"/>
              </a:solidFill>
            </a:endParaRPr>
          </a:p>
          <a:p>
            <a:pPr marL="0" lvl="0" indent="0" algn="l" rtl="0">
              <a:lnSpc>
                <a:spcPct val="100000"/>
              </a:lnSpc>
              <a:spcBef>
                <a:spcPts val="1000"/>
              </a:spcBef>
              <a:spcAft>
                <a:spcPts val="0"/>
              </a:spcAft>
              <a:buNone/>
            </a:pPr>
            <a:r>
              <a:rPr lang="fi" sz="1400">
                <a:solidFill>
                  <a:srgbClr val="151149"/>
                </a:solidFill>
              </a:rPr>
              <a:t>Digital Floats (2018, 28 juli) </a:t>
            </a:r>
            <a:r>
              <a:rPr lang="fi" sz="1400" i="1">
                <a:solidFill>
                  <a:srgbClr val="151149"/>
                </a:solidFill>
              </a:rPr>
              <a:t>Topstrategieën voor doelgroepbenadering in digitale marketing, </a:t>
            </a:r>
            <a:br>
              <a:rPr lang="fi" sz="1400" i="1">
                <a:solidFill>
                  <a:srgbClr val="151149"/>
                </a:solidFill>
              </a:rPr>
            </a:br>
            <a:r>
              <a:rPr lang="fi" sz="1400" u="sng">
                <a:solidFill>
                  <a:schemeClr val="hlink"/>
                </a:solidFill>
                <a:hlinkClick r:id="rId4"/>
              </a:rPr>
              <a:t>Topstrategieën voor doelgroepbenadering in digitale marketing | Digital Floats</a:t>
            </a:r>
            <a:endParaRPr sz="1400" i="1">
              <a:solidFill>
                <a:srgbClr val="151149"/>
              </a:solidFill>
            </a:endParaRPr>
          </a:p>
          <a:p>
            <a:pPr marL="0" lvl="0" indent="0" algn="l" rtl="0">
              <a:lnSpc>
                <a:spcPct val="100000"/>
              </a:lnSpc>
              <a:spcBef>
                <a:spcPts val="1000"/>
              </a:spcBef>
              <a:spcAft>
                <a:spcPts val="0"/>
              </a:spcAft>
              <a:buClr>
                <a:schemeClr val="dk1"/>
              </a:buClr>
              <a:buSzPts val="1100"/>
              <a:buFont typeface="Arial"/>
              <a:buNone/>
            </a:pPr>
            <a:r>
              <a:rPr lang="fi" sz="1400">
                <a:solidFill>
                  <a:srgbClr val="151149"/>
                </a:solidFill>
              </a:rPr>
              <a:t>Laura Laire (2021, 31 december) </a:t>
            </a:r>
            <a:r>
              <a:rPr lang="fi" sz="1400" i="1">
                <a:solidFill>
                  <a:srgbClr val="151149"/>
                </a:solidFill>
              </a:rPr>
              <a:t>Opsplitsing van bronnen voor websiteverkeer: Wat is het verschil?</a:t>
            </a:r>
            <a:br>
              <a:rPr lang="fi" sz="1400" i="1">
                <a:solidFill>
                  <a:srgbClr val="151149"/>
                </a:solidFill>
              </a:rPr>
            </a:br>
            <a:r>
              <a:rPr lang="fi" sz="1400" u="sng">
                <a:solidFill>
                  <a:schemeClr val="hlink"/>
                </a:solidFill>
                <a:hlinkClick r:id="rId5"/>
              </a:rPr>
              <a:t>Opsplitsing van bronnen voor websiteverkeer: Wat is het verschil? (lairedigital.nl)</a:t>
            </a:r>
            <a:endParaRPr sz="1400" i="1">
              <a:solidFill>
                <a:srgbClr val="151149"/>
              </a:solidFill>
            </a:endParaRPr>
          </a:p>
          <a:p>
            <a:pPr marL="0" lvl="0" indent="0" algn="l" rtl="0">
              <a:lnSpc>
                <a:spcPct val="100000"/>
              </a:lnSpc>
              <a:spcBef>
                <a:spcPts val="1000"/>
              </a:spcBef>
              <a:spcAft>
                <a:spcPts val="0"/>
              </a:spcAft>
              <a:buNone/>
            </a:pPr>
            <a:endParaRPr sz="1400">
              <a:solidFill>
                <a:srgbClr val="151149"/>
              </a:solidFill>
            </a:endParaRPr>
          </a:p>
          <a:p>
            <a:pPr marL="0" lvl="0" indent="0" algn="l" rtl="0">
              <a:lnSpc>
                <a:spcPct val="100000"/>
              </a:lnSpc>
              <a:spcBef>
                <a:spcPts val="1000"/>
              </a:spcBef>
              <a:spcAft>
                <a:spcPts val="0"/>
              </a:spcAft>
              <a:buNone/>
            </a:pPr>
            <a:endParaRPr sz="1400" i="1">
              <a:solidFill>
                <a:srgbClr val="151149"/>
              </a:solidFill>
            </a:endParaRPr>
          </a:p>
          <a:p>
            <a:pPr marL="0" lvl="0" indent="0" algn="l" rtl="0">
              <a:lnSpc>
                <a:spcPct val="100000"/>
              </a:lnSpc>
              <a:spcBef>
                <a:spcPts val="1000"/>
              </a:spcBef>
              <a:spcAft>
                <a:spcPts val="0"/>
              </a:spcAft>
              <a:buNone/>
            </a:pPr>
            <a:endParaRPr sz="1400">
              <a:solidFill>
                <a:srgbClr val="151149"/>
              </a:solidFill>
            </a:endParaRPr>
          </a:p>
          <a:p>
            <a:pPr marL="0" lvl="0" indent="0" algn="just" rtl="0">
              <a:lnSpc>
                <a:spcPct val="100000"/>
              </a:lnSpc>
              <a:spcBef>
                <a:spcPts val="1000"/>
              </a:spcBef>
              <a:spcAft>
                <a:spcPts val="1000"/>
              </a:spcAft>
              <a:buClr>
                <a:schemeClr val="dk1"/>
              </a:buClr>
              <a:buSzPts val="1600"/>
              <a:buFont typeface="Arial"/>
              <a:buNone/>
            </a:pPr>
            <a:endParaRPr sz="1400">
              <a:solidFill>
                <a:srgbClr val="151149"/>
              </a:solidFill>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621"/>
        <p:cNvGrpSpPr/>
        <p:nvPr/>
      </p:nvGrpSpPr>
      <p:grpSpPr>
        <a:xfrm>
          <a:off x="0" y="0"/>
          <a:ext cx="0" cy="0"/>
          <a:chOff x="0" y="0"/>
          <a:chExt cx="0" cy="0"/>
        </a:xfrm>
      </p:grpSpPr>
      <p:sp>
        <p:nvSpPr>
          <p:cNvPr id="622" name="Google Shape;622;g238a394e843_0_274"/>
          <p:cNvSpPr txBox="1">
            <a:spLocks noGrp="1"/>
          </p:cNvSpPr>
          <p:nvPr>
            <p:ph type="title"/>
          </p:nvPr>
        </p:nvSpPr>
        <p:spPr>
          <a:xfrm>
            <a:off x="628650" y="273844"/>
            <a:ext cx="7886700" cy="9942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sz="2400"/>
              <a:t>Bronnen</a:t>
            </a:r>
            <a:endParaRPr sz="2400"/>
          </a:p>
        </p:txBody>
      </p:sp>
      <p:sp>
        <p:nvSpPr>
          <p:cNvPr id="623" name="Google Shape;623;g238a394e843_0_274"/>
          <p:cNvSpPr txBox="1">
            <a:spLocks noGrp="1"/>
          </p:cNvSpPr>
          <p:nvPr>
            <p:ph type="body" idx="1"/>
          </p:nvPr>
        </p:nvSpPr>
        <p:spPr>
          <a:xfrm>
            <a:off x="647700" y="807300"/>
            <a:ext cx="7886700" cy="37209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None/>
            </a:pPr>
            <a:r>
              <a:rPr lang="fi" sz="1400">
                <a:solidFill>
                  <a:srgbClr val="151149"/>
                </a:solidFill>
              </a:rPr>
              <a:t>Needle, F. (2021, december 15) </a:t>
            </a:r>
            <a:r>
              <a:rPr lang="fi" sz="1400" i="1">
                <a:solidFill>
                  <a:srgbClr val="151149"/>
                </a:solidFill>
              </a:rPr>
              <a:t>Hoe u uw belangrijkste marketingboodschap kunt identificeren, </a:t>
            </a:r>
            <a:r>
              <a:rPr lang="fi" sz="1400" u="sng">
                <a:solidFill>
                  <a:schemeClr val="hlink"/>
                </a:solidFill>
                <a:hlinkClick r:id="rId3"/>
              </a:rPr>
              <a:t>https://blog.hubspot.com/marketing/marketing-message</a:t>
            </a:r>
            <a:endParaRPr sz="1400">
              <a:solidFill>
                <a:schemeClr val="dk1"/>
              </a:solidFill>
              <a:highlight>
                <a:srgbClr val="FFFFFF"/>
              </a:highlight>
            </a:endParaRPr>
          </a:p>
          <a:p>
            <a:pPr marL="0" lvl="0" indent="0" algn="l" rtl="0">
              <a:lnSpc>
                <a:spcPct val="100000"/>
              </a:lnSpc>
              <a:spcBef>
                <a:spcPts val="1000"/>
              </a:spcBef>
              <a:spcAft>
                <a:spcPts val="0"/>
              </a:spcAft>
              <a:buNone/>
            </a:pPr>
            <a:r>
              <a:rPr lang="fi" sz="1400">
                <a:solidFill>
                  <a:schemeClr val="dk1"/>
                </a:solidFill>
                <a:highlight>
                  <a:srgbClr val="FFFFFF"/>
                </a:highlight>
                <a:latin typeface="Roboto"/>
                <a:ea typeface="Roboto"/>
                <a:cs typeface="Roboto"/>
                <a:sym typeface="Roboto"/>
              </a:rPr>
              <a:t>Neher, K. (2019) </a:t>
            </a:r>
            <a:r>
              <a:rPr lang="fi" sz="1400" i="1">
                <a:solidFill>
                  <a:schemeClr val="dk1"/>
                </a:solidFill>
                <a:highlight>
                  <a:srgbClr val="FFFFFF"/>
                </a:highlight>
              </a:rPr>
              <a:t>Digitale marketing die echt werkt</a:t>
            </a:r>
            <a:endParaRPr sz="1400" i="1">
              <a:solidFill>
                <a:schemeClr val="dk1"/>
              </a:solidFill>
              <a:highlight>
                <a:srgbClr val="FFFFFF"/>
              </a:highlight>
              <a:latin typeface="Roboto"/>
              <a:ea typeface="Roboto"/>
              <a:cs typeface="Roboto"/>
              <a:sym typeface="Roboto"/>
            </a:endParaRPr>
          </a:p>
          <a:p>
            <a:pPr marL="0" lvl="0" indent="0" algn="l" rtl="0">
              <a:lnSpc>
                <a:spcPct val="100000"/>
              </a:lnSpc>
              <a:spcBef>
                <a:spcPts val="1000"/>
              </a:spcBef>
              <a:spcAft>
                <a:spcPts val="0"/>
              </a:spcAft>
              <a:buNone/>
            </a:pPr>
            <a:r>
              <a:rPr lang="fi" sz="1400">
                <a:solidFill>
                  <a:schemeClr val="dk1"/>
                </a:solidFill>
                <a:highlight>
                  <a:srgbClr val="FFFFFF"/>
                </a:highlight>
              </a:rPr>
              <a:t>Shepetyuk, I. (2023, maart 14) </a:t>
            </a:r>
            <a:r>
              <a:rPr lang="fi" sz="1400" i="1">
                <a:solidFill>
                  <a:schemeClr val="dk1"/>
                </a:solidFill>
                <a:highlight>
                  <a:srgbClr val="FFFFFF"/>
                </a:highlight>
              </a:rPr>
              <a:t>Wat is het gemiddelde marketingbudget per bedrijfstak</a:t>
            </a:r>
            <a:r>
              <a:rPr lang="fi" sz="1400">
                <a:solidFill>
                  <a:schemeClr val="dk1"/>
                </a:solidFill>
                <a:highlight>
                  <a:srgbClr val="FFFFFF"/>
                </a:highlight>
              </a:rPr>
              <a:t>? </a:t>
            </a:r>
            <a:br>
              <a:rPr lang="fi" sz="1400">
                <a:solidFill>
                  <a:schemeClr val="dk1"/>
                </a:solidFill>
                <a:highlight>
                  <a:srgbClr val="FFFFFF"/>
                </a:highlight>
              </a:rPr>
            </a:br>
            <a:r>
              <a:rPr lang="fi" sz="1400" u="sng">
                <a:solidFill>
                  <a:schemeClr val="hlink"/>
                </a:solidFill>
                <a:hlinkClick r:id="rId4"/>
              </a:rPr>
              <a:t>Wat is het gemiddelde marketingbudget per bedrijfstak? - Domkop</a:t>
            </a:r>
            <a:endParaRPr sz="1400" i="1">
              <a:solidFill>
                <a:schemeClr val="dk1"/>
              </a:solidFill>
            </a:endParaRPr>
          </a:p>
          <a:p>
            <a:pPr marL="0" lvl="0" indent="0" algn="l" rtl="0">
              <a:lnSpc>
                <a:spcPct val="100000"/>
              </a:lnSpc>
              <a:spcBef>
                <a:spcPts val="1000"/>
              </a:spcBef>
              <a:spcAft>
                <a:spcPts val="0"/>
              </a:spcAft>
              <a:buNone/>
            </a:pPr>
            <a:r>
              <a:rPr lang="fi" sz="1400">
                <a:solidFill>
                  <a:srgbClr val="151149"/>
                </a:solidFill>
              </a:rPr>
              <a:t>Wísnik, M. (2021, februari 11) </a:t>
            </a:r>
            <a:r>
              <a:rPr lang="fi" sz="1400" i="1">
                <a:solidFill>
                  <a:srgbClr val="151149"/>
                </a:solidFill>
              </a:rPr>
              <a:t>Hoe de klantreis te verbeteren met behulp van digitale tools,</a:t>
            </a:r>
            <a:br>
              <a:rPr lang="fi" sz="1400" i="1">
                <a:solidFill>
                  <a:srgbClr val="151149"/>
                </a:solidFill>
              </a:rPr>
            </a:br>
            <a:r>
              <a:rPr lang="fi" sz="1400" u="sng">
                <a:solidFill>
                  <a:schemeClr val="hlink"/>
                </a:solidFill>
                <a:hlinkClick r:id="rId5"/>
              </a:rPr>
              <a:t>Hoe de klantreis te verbeteren met behulp van digitale tools (deviniti.com)</a:t>
            </a:r>
            <a:endParaRPr sz="1400" i="1">
              <a:solidFill>
                <a:schemeClr val="dk1"/>
              </a:solidFill>
            </a:endParaRPr>
          </a:p>
          <a:p>
            <a:pPr marL="0" lvl="0" indent="0" algn="l" rtl="0">
              <a:lnSpc>
                <a:spcPct val="100000"/>
              </a:lnSpc>
              <a:spcBef>
                <a:spcPts val="1000"/>
              </a:spcBef>
              <a:spcAft>
                <a:spcPts val="0"/>
              </a:spcAft>
              <a:buClr>
                <a:schemeClr val="dk1"/>
              </a:buClr>
              <a:buSzPts val="1100"/>
              <a:buFont typeface="Arial"/>
              <a:buNone/>
            </a:pPr>
            <a:endParaRPr sz="1400">
              <a:solidFill>
                <a:schemeClr val="dk1"/>
              </a:solidFill>
            </a:endParaRPr>
          </a:p>
          <a:p>
            <a:pPr marL="0" lvl="0" indent="0" algn="just" rtl="0">
              <a:lnSpc>
                <a:spcPct val="100000"/>
              </a:lnSpc>
              <a:spcBef>
                <a:spcPts val="1000"/>
              </a:spcBef>
              <a:spcAft>
                <a:spcPts val="1000"/>
              </a:spcAft>
              <a:buNone/>
            </a:pPr>
            <a:endParaRPr sz="1400">
              <a:solidFill>
                <a:srgbClr val="151149"/>
              </a:solidFil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627"/>
        <p:cNvGrpSpPr/>
        <p:nvPr/>
      </p:nvGrpSpPr>
      <p:grpSpPr>
        <a:xfrm>
          <a:off x="0" y="0"/>
          <a:ext cx="0" cy="0"/>
          <a:chOff x="0" y="0"/>
          <a:chExt cx="0" cy="0"/>
        </a:xfrm>
      </p:grpSpPr>
      <p:sp>
        <p:nvSpPr>
          <p:cNvPr id="628" name="Google Shape;628;g2540d369300_0_0"/>
          <p:cNvSpPr txBox="1">
            <a:spLocks noGrp="1"/>
          </p:cNvSpPr>
          <p:nvPr>
            <p:ph type="body" idx="1"/>
          </p:nvPr>
        </p:nvSpPr>
        <p:spPr>
          <a:xfrm>
            <a:off x="628650" y="655325"/>
            <a:ext cx="5391000" cy="3009900"/>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90000"/>
              </a:lnSpc>
              <a:spcBef>
                <a:spcPts val="750"/>
              </a:spcBef>
              <a:spcAft>
                <a:spcPts val="0"/>
              </a:spcAft>
              <a:buClr>
                <a:srgbClr val="FFFFFF"/>
              </a:buClr>
              <a:buSzPts val="1500"/>
              <a:buNone/>
            </a:pPr>
            <a:r>
              <a:rPr lang="fi">
                <a:solidFill>
                  <a:srgbClr val="FFFFFF"/>
                </a:solidFill>
              </a:rPr>
              <a:t>Het DEMS-materiaal is gericht op het verbeteren van digitale marketingvaardigheden in het hoger onderwijs en speelt in op de behoeften in het bedrijfsleven en organisaties. U hebt toegang tot uitgebreide diasets met klassikale activiteiten en opdrachten, evenals gedetailleerde gebruikersinstructies voor docenten. U bent vrij om het beschikbare materiaal geheel of gedeeltelijk te gebruiken.</a:t>
            </a:r>
            <a:endParaRPr>
              <a:solidFill>
                <a:srgbClr val="FFFFFF"/>
              </a:solidFill>
            </a:endParaRPr>
          </a:p>
          <a:p>
            <a:pPr marL="0" lvl="0" indent="0" algn="l" rtl="0">
              <a:lnSpc>
                <a:spcPct val="90000"/>
              </a:lnSpc>
              <a:spcBef>
                <a:spcPts val="750"/>
              </a:spcBef>
              <a:spcAft>
                <a:spcPts val="0"/>
              </a:spcAft>
              <a:buClr>
                <a:srgbClr val="FFFFFF"/>
              </a:buClr>
              <a:buSzPts val="1500"/>
              <a:buNone/>
            </a:pPr>
            <a:endParaRPr>
              <a:solidFill>
                <a:srgbClr val="FFFFFF"/>
              </a:solidFill>
            </a:endParaRPr>
          </a:p>
          <a:p>
            <a:pPr marL="0" lvl="0" indent="0" algn="l" rtl="0">
              <a:lnSpc>
                <a:spcPct val="90000"/>
              </a:lnSpc>
              <a:spcBef>
                <a:spcPts val="750"/>
              </a:spcBef>
              <a:spcAft>
                <a:spcPts val="0"/>
              </a:spcAft>
              <a:buClr>
                <a:srgbClr val="FFFFFF"/>
              </a:buClr>
              <a:buSzPts val="1500"/>
              <a:buNone/>
            </a:pPr>
            <a:r>
              <a:rPr lang="fi">
                <a:solidFill>
                  <a:srgbClr val="FFFFFF"/>
                </a:solidFill>
              </a:rPr>
              <a:t>Het materiaal bevat inhoud en cijfers die van het internet zijn gehaald en is dus onderhevig aan wijzigingen. De bronnen zijn bekendgemaakt volgens de regels van fair use. Het materiaal kan in zijn geheel worden bekeken en gedownload op www.dems.pro. Al het materiaal is geproduceerd voor open gebruik en medegefinancierd door Erasmus +.</a:t>
            </a:r>
            <a:endParaRPr>
              <a:solidFill>
                <a:srgbClr val="FFFFFF"/>
              </a:solidFill>
            </a:endParaRPr>
          </a:p>
        </p:txBody>
      </p:sp>
    </p:spTree>
  </p:cSld>
  <p:clrMapOvr>
    <a:masterClrMapping/>
  </p:clrMapOvr>
</p:sld>
</file>

<file path=ppt/theme/theme1.xml><?xml version="1.0" encoding="utf-8"?>
<a:theme xmlns:a="http://schemas.openxmlformats.org/drawingml/2006/main" name="DEMS">
  <a:themeElements>
    <a:clrScheme name="Office 2007-2010">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5915</TotalTime>
  <Words>7867</Words>
  <Application>Microsoft Macintosh PowerPoint</Application>
  <PresentationFormat>On-screen Show (16:9)</PresentationFormat>
  <Paragraphs>581</Paragraphs>
  <Slides>58</Slides>
  <Notes>58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58</vt:i4>
      </vt:variant>
    </vt:vector>
  </HeadingPairs>
  <TitlesOfParts>
    <vt:vector size="67" baseType="lpstr">
      <vt:lpstr>PT Sans</vt:lpstr>
      <vt:lpstr>Libre Franklin</vt:lpstr>
      <vt:lpstr>Courier New</vt:lpstr>
      <vt:lpstr>Proxima Nova</vt:lpstr>
      <vt:lpstr>Arial</vt:lpstr>
      <vt:lpstr>Roboto</vt:lpstr>
      <vt:lpstr>Calibri</vt:lpstr>
      <vt:lpstr>Noto Sans Symbols</vt:lpstr>
      <vt:lpstr>DEMS</vt:lpstr>
      <vt:lpstr>     Inleiding tot digitale marketing   </vt:lpstr>
      <vt:lpstr>Leerdoelen  </vt:lpstr>
      <vt:lpstr>Onderwerpen</vt:lpstr>
      <vt:lpstr>Van strategie tot implementatie </vt:lpstr>
      <vt:lpstr>Van strategie tot implementatie </vt:lpstr>
      <vt:lpstr>PowerPoint Presentation</vt:lpstr>
      <vt:lpstr>Kernelementen en uitdagingen van marketingtactieken </vt:lpstr>
      <vt:lpstr>Waardepropositie en marketingboodschap</vt:lpstr>
      <vt:lpstr>Waardevoorstel </vt:lpstr>
      <vt:lpstr>Criteria voor goede reclame</vt:lpstr>
      <vt:lpstr>Elementen van een goede marketingboodschap? </vt:lpstr>
      <vt:lpstr>Voorbeeld van een marketingboodschap </vt:lpstr>
      <vt:lpstr>PowerPoint Presentation</vt:lpstr>
      <vt:lpstr>Doelgroepen definiëren </vt:lpstr>
      <vt:lpstr>Doelgroep  </vt:lpstr>
      <vt:lpstr>Doelgroepen - doelgroep</vt:lpstr>
      <vt:lpstr>Doelgroepen - doelgroep</vt:lpstr>
      <vt:lpstr>Aanraakpunten voor klanten </vt:lpstr>
      <vt:lpstr>Klantreis en marketingtrechter </vt:lpstr>
      <vt:lpstr>Elk bedrijf  in een andere  strategische positie</vt:lpstr>
      <vt:lpstr>Doelgroep en hun  koopprocessen</vt:lpstr>
      <vt:lpstr>Modellen om het koopproces te  beschrijven</vt:lpstr>
      <vt:lpstr> Marketingtrechter (ook bekend als AIDA)</vt:lpstr>
      <vt:lpstr> Marketingfunnel en koperfase</vt:lpstr>
      <vt:lpstr> Marketingfunnel en contactmomenten met de koper</vt:lpstr>
      <vt:lpstr>PowerPoint Presentation</vt:lpstr>
      <vt:lpstr> Het RACE-model</vt:lpstr>
      <vt:lpstr>RACE</vt:lpstr>
      <vt:lpstr>PowerPoint Presentation</vt:lpstr>
      <vt:lpstr>PowerPoint Presentation</vt:lpstr>
      <vt:lpstr>Klantreis </vt:lpstr>
      <vt:lpstr>PowerPoint Presentation</vt:lpstr>
      <vt:lpstr>PowerPoint Presentation</vt:lpstr>
      <vt:lpstr>Digitale media en kanalen </vt:lpstr>
      <vt:lpstr>Digitale media en kanalen  </vt:lpstr>
      <vt:lpstr>Traditionele - digitale media?</vt:lpstr>
      <vt:lpstr>Sommige takken promoveren meer dan andere</vt:lpstr>
      <vt:lpstr>Sociale media  </vt:lpstr>
      <vt:lpstr>Website </vt:lpstr>
      <vt:lpstr>SEO (zoekmachineoptimalisatie) </vt:lpstr>
      <vt:lpstr>Advertenties - Digitaal adverteren </vt:lpstr>
      <vt:lpstr>Marketing van inhoud</vt:lpstr>
      <vt:lpstr>E-mailmarketing</vt:lpstr>
      <vt:lpstr> Instrumenten voor verschillende fasen</vt:lpstr>
      <vt:lpstr>PowerPoint Presentation</vt:lpstr>
      <vt:lpstr>Doelstellingen en maatregelen</vt:lpstr>
      <vt:lpstr>PowerPoint Presentation</vt:lpstr>
      <vt:lpstr>Voorbeeld van doelen... en KPI's</vt:lpstr>
      <vt:lpstr>Digitale analyse</vt:lpstr>
      <vt:lpstr>Wat zijn de bronnen van verkeer naar onze website?</vt:lpstr>
      <vt:lpstr>PowerPoint Presentation</vt:lpstr>
      <vt:lpstr>De basis van analytics: algoritmen </vt:lpstr>
      <vt:lpstr>PowerPoint Presentation</vt:lpstr>
      <vt:lpstr>PowerPoint Presentation</vt:lpstr>
      <vt:lpstr>PowerPoint Presentation</vt:lpstr>
      <vt:lpstr>Bronnen</vt:lpstr>
      <vt:lpstr>Bronnen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Introduction to Digital Marketing   </dc:title>
  <dc:creator>Schleutker Kai</dc:creator>
  <cp:keywords>, docId:B0F2386C45145CB25D6AB991032F0F6A</cp:keywords>
  <cp:lastModifiedBy>Mila Ekkelkamp</cp:lastModifiedBy>
  <cp:revision>3</cp:revision>
  <dcterms:modified xsi:type="dcterms:W3CDTF">2023-11-19T18:10:45Z</dcterms:modified>
</cp:coreProperties>
</file>