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6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Lst>
  <p:sldSz cx="9144000" cy="5143500" type="screen16x9"/>
  <p:notesSz cx="6858000" cy="9144000"/>
  <p:embeddedFontLst>
    <p:embeddedFont>
      <p:font typeface="Calibri" panose="020F0502020204030204" pitchFamily="34" charset="0"/>
      <p:regular r:id="rId68"/>
      <p:bold r:id="rId69"/>
      <p:italic r:id="rId70"/>
      <p:boldItalic r:id="rId71"/>
    </p:embeddedFont>
    <p:embeddedFont>
      <p:font typeface="Dancing Script" pitchFamily="2" charset="77"/>
      <p:regular r:id="rId72"/>
      <p:bold r:id="rId73"/>
    </p:embeddedFont>
    <p:embeddedFont>
      <p:font typeface="Roboto" panose="02000000000000000000" pitchFamily="2" charset="0"/>
      <p:regular r:id="rId74"/>
      <p:bold r:id="rId75"/>
      <p:italic r:id="rId76"/>
      <p:boldItalic r:id="rId7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8" roundtripDataSignature="AMtx7mgef+5LU+eJbwu7YTUOAYX2GrbOo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F810729-2096-4495-9946-B26703FF68C0}">
  <a:tblStyle styleId="{7F810729-2096-4495-9946-B26703FF68C0}" styleName="Table_0">
    <a:wholeTbl>
      <a:tcTxStyle b="off" i="off">
        <a:font>
          <a:latin typeface="Arial"/>
          <a:ea typeface="Arial"/>
          <a:cs typeface="Aria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7EEFC"/>
          </a:solidFill>
        </a:fill>
      </a:tcStyle>
    </a:wholeTbl>
    <a:band1H>
      <a:tcTxStyle b="off" i="off"/>
      <a:tcStyle>
        <a:tcBdr/>
        <a:fill>
          <a:solidFill>
            <a:srgbClr val="CBDCFA"/>
          </a:solidFill>
        </a:fill>
      </a:tcStyle>
    </a:band1H>
    <a:band2H>
      <a:tcTxStyle b="off" i="off"/>
      <a:tcStyle>
        <a:tcBdr/>
      </a:tcStyle>
    </a:band2H>
    <a:band1V>
      <a:tcTxStyle b="off" i="off"/>
      <a:tcStyle>
        <a:tcBdr/>
        <a:fill>
          <a:solidFill>
            <a:srgbClr val="CBDCFA"/>
          </a:solidFill>
        </a:fill>
      </a:tcStyle>
    </a:band1V>
    <a:band2V>
      <a:tcTxStyle b="off" i="off"/>
      <a:tcStyle>
        <a:tcBdr/>
      </a:tcStyle>
    </a:band2V>
    <a:lastCol>
      <a:tcTxStyle b="on" i="off">
        <a:font>
          <a:latin typeface="Arial"/>
          <a:ea typeface="Arial"/>
          <a:cs typeface="Arial"/>
        </a:font>
        <a:schemeClr val="lt1"/>
      </a:tcTxStyle>
      <a:tcStyle>
        <a:tcBdr/>
        <a:fill>
          <a:solidFill>
            <a:schemeClr val="accent1"/>
          </a:solidFill>
        </a:fill>
      </a:tcStyle>
    </a:lastCol>
    <a:firstCol>
      <a:tcTxStyle b="on" i="off">
        <a:font>
          <a:latin typeface="Arial"/>
          <a:ea typeface="Arial"/>
          <a:cs typeface="Arial"/>
        </a:font>
        <a:schemeClr val="lt1"/>
      </a:tcTxStyle>
      <a:tcStyle>
        <a:tcBdr/>
        <a:fill>
          <a:solidFill>
            <a:schemeClr val="accent1"/>
          </a:solidFill>
        </a:fill>
      </a:tcStyle>
    </a:firstCol>
    <a:lastRow>
      <a:tcTxStyle b="on" i="off">
        <a:font>
          <a:latin typeface="Arial"/>
          <a:ea typeface="Arial"/>
          <a:cs typeface="Arial"/>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Arial"/>
          <a:ea typeface="Arial"/>
          <a:cs typeface="Arial"/>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54064"/>
  </p:normalViewPr>
  <p:slideViewPr>
    <p:cSldViewPr snapToGrid="0">
      <p:cViewPr>
        <p:scale>
          <a:sx n="98" d="100"/>
          <a:sy n="98" d="100"/>
        </p:scale>
        <p:origin x="2040" y="14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font" Target="fonts/font1.fntdata"/><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font" Target="fonts/font7.fntdata"/><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font" Target="fonts/font2.fntdata"/><Relationship Id="rId77" Type="http://schemas.openxmlformats.org/officeDocument/2006/relationships/font" Target="fonts/font10.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5.fntdata"/><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font" Target="fonts/font3.fntdata"/><Relationship Id="rId75"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font" Target="fonts/font6.fntdata"/><Relationship Id="rId78" Type="http://customschemas.google.com/relationships/presentationmetadata" Target="metadata"/><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font" Target="fonts/font9.fntdata"/><Relationship Id="rId7" Type="http://schemas.openxmlformats.org/officeDocument/2006/relationships/slide" Target="slides/slide6.xml"/><Relationship Id="rId71" Type="http://schemas.openxmlformats.org/officeDocument/2006/relationships/font" Target="fonts/font4.fntdata"/><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www.rivaliq.com/social-media-competitive-audit-course/"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1f6844db22d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4" name="Google Shape;144;g1f6844db22d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9" name="Google Shape;149;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 name="Google Shape;155;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1" name="Google Shape;161;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00000"/>
              </a:lnSpc>
              <a:spcBef>
                <a:spcPts val="0"/>
              </a:spcBef>
              <a:spcAft>
                <a:spcPts val="0"/>
              </a:spcAft>
              <a:buClr>
                <a:schemeClr val="dk1"/>
              </a:buClr>
              <a:buSzPts val="1100"/>
              <a:buFont typeface="Arial"/>
              <a:buNone/>
            </a:pPr>
            <a:r>
              <a:rPr lang="en-US" sz="900"/>
              <a:t>In de submodule "Een strategie bepalen" proberen we 12 punten te behandelen. We beginnen met een korte benadering van het begrip strategie. Daarna volgen we aan de hand van een model een aantal stappen en proberen we antwoord te geven op drie vragen:</a:t>
            </a:r>
            <a:endParaRPr sz="900"/>
          </a:p>
          <a:p>
            <a:pPr marL="0" lvl="0" indent="0" algn="l" rtl="0">
              <a:lnSpc>
                <a:spcPct val="100000"/>
              </a:lnSpc>
              <a:spcBef>
                <a:spcPts val="0"/>
              </a:spcBef>
              <a:spcAft>
                <a:spcPts val="0"/>
              </a:spcAft>
              <a:buClr>
                <a:schemeClr val="dk1"/>
              </a:buClr>
              <a:buSzPts val="1100"/>
              <a:buFont typeface="Arial"/>
              <a:buNone/>
            </a:pPr>
            <a:r>
              <a:rPr lang="en-US" sz="900"/>
              <a:t>Waar zijn we?</a:t>
            </a:r>
            <a:endParaRPr sz="900"/>
          </a:p>
          <a:p>
            <a:pPr marL="0" lvl="0" indent="0" algn="l" rtl="0">
              <a:lnSpc>
                <a:spcPct val="100000"/>
              </a:lnSpc>
              <a:spcBef>
                <a:spcPts val="0"/>
              </a:spcBef>
              <a:spcAft>
                <a:spcPts val="0"/>
              </a:spcAft>
              <a:buSzPts val="1100"/>
              <a:buNone/>
            </a:pPr>
            <a:r>
              <a:rPr lang="en-US" sz="900"/>
              <a:t>Waar willen we naartoe?</a:t>
            </a:r>
            <a:endParaRPr sz="900"/>
          </a:p>
          <a:p>
            <a:pPr marL="0" lvl="0" indent="0" algn="l" rtl="0">
              <a:lnSpc>
                <a:spcPct val="100000"/>
              </a:lnSpc>
              <a:spcBef>
                <a:spcPts val="0"/>
              </a:spcBef>
              <a:spcAft>
                <a:spcPts val="0"/>
              </a:spcAft>
              <a:buSzPts val="1100"/>
              <a:buNone/>
            </a:pPr>
            <a:r>
              <a:rPr lang="en-US" sz="900"/>
              <a:t>Hoe gaat het?</a:t>
            </a:r>
            <a:endParaRPr sz="9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8" name="Google Shape;168;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1200"/>
              </a:spcBef>
              <a:spcAft>
                <a:spcPts val="0"/>
              </a:spcAft>
              <a:buClr>
                <a:schemeClr val="dk1"/>
              </a:buClr>
              <a:buSzPts val="1100"/>
              <a:buFont typeface="Arial"/>
              <a:buNone/>
            </a:pPr>
            <a:r>
              <a:rPr lang="en-US" sz="900"/>
              <a:t>Als een bedrijf of een organisatie (bijvoorbeeld een NGO) geen strategie heeft, betekent dit dat het gaat drijven met de wind, met de getijden, het is als een boot zonder stuurman. In feite worden deze winden, deze getijden bepaald door de strategieën van de concurrerende bedrijven.</a:t>
            </a:r>
            <a:endParaRPr sz="9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3" name="Google Shape;173;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1200"/>
              </a:spcBef>
              <a:spcAft>
                <a:spcPts val="0"/>
              </a:spcAft>
              <a:buSzPts val="1100"/>
              <a:buNone/>
            </a:pPr>
            <a:r>
              <a:rPr lang="en-US" sz="900"/>
              <a:t>Laten we beginnen met te bespreken waar marketingstrategie uit bestaat en waar digitale marketingstrategie in past.</a:t>
            </a:r>
            <a:endParaRPr sz="9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9" name="Google Shape;179;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00000"/>
              </a:lnSpc>
              <a:spcBef>
                <a:spcPts val="0"/>
              </a:spcBef>
              <a:spcAft>
                <a:spcPts val="0"/>
              </a:spcAft>
              <a:buClr>
                <a:schemeClr val="dk1"/>
              </a:buClr>
              <a:buSzPts val="1100"/>
              <a:buFont typeface="Arial"/>
              <a:buNone/>
            </a:pPr>
            <a:r>
              <a:rPr lang="en-US" sz="900" dirty="0" err="1"/>
              <a:t>Aangezien</a:t>
            </a:r>
            <a:r>
              <a:rPr lang="en-US" sz="900" dirty="0"/>
              <a:t> marketing </a:t>
            </a:r>
            <a:r>
              <a:rPr lang="en-US" sz="900" dirty="0" err="1"/>
              <a:t>geen</a:t>
            </a:r>
            <a:r>
              <a:rPr lang="en-US" sz="900" dirty="0"/>
              <a:t> </a:t>
            </a:r>
            <a:r>
              <a:rPr lang="en-US" sz="900" dirty="0" err="1"/>
              <a:t>exacte</a:t>
            </a:r>
            <a:r>
              <a:rPr lang="en-US" sz="900" dirty="0"/>
              <a:t> </a:t>
            </a:r>
            <a:r>
              <a:rPr lang="en-US" sz="900" dirty="0" err="1"/>
              <a:t>wetenschap</a:t>
            </a:r>
            <a:r>
              <a:rPr lang="en-US" sz="900" dirty="0"/>
              <a:t> is, is het </a:t>
            </a:r>
            <a:r>
              <a:rPr lang="en-US" sz="900" dirty="0" err="1"/>
              <a:t>niet</a:t>
            </a:r>
            <a:r>
              <a:rPr lang="en-US" sz="900" dirty="0"/>
              <a:t> </a:t>
            </a:r>
            <a:r>
              <a:rPr lang="en-US" sz="900" dirty="0" err="1"/>
              <a:t>verwonderlijk</a:t>
            </a:r>
            <a:r>
              <a:rPr lang="en-US" sz="900" dirty="0"/>
              <a:t> </a:t>
            </a:r>
            <a:r>
              <a:rPr lang="en-US" sz="900" dirty="0" err="1"/>
              <a:t>dat</a:t>
            </a:r>
            <a:r>
              <a:rPr lang="en-US" sz="900" dirty="0"/>
              <a:t> er </a:t>
            </a:r>
            <a:r>
              <a:rPr lang="en-US" sz="900" dirty="0" err="1"/>
              <a:t>verschillende</a:t>
            </a:r>
            <a:r>
              <a:rPr lang="en-US" sz="900" dirty="0"/>
              <a:t> </a:t>
            </a:r>
            <a:r>
              <a:rPr lang="en-US" sz="900" dirty="0" err="1"/>
              <a:t>definities</a:t>
            </a:r>
            <a:r>
              <a:rPr lang="en-US" sz="900" dirty="0"/>
              <a:t> van </a:t>
            </a:r>
            <a:r>
              <a:rPr lang="en-US" sz="900" dirty="0" err="1"/>
              <a:t>marketingstrategie</a:t>
            </a:r>
            <a:r>
              <a:rPr lang="en-US" sz="900" dirty="0"/>
              <a:t> </a:t>
            </a:r>
            <a:r>
              <a:rPr lang="en-US" sz="900" dirty="0" err="1"/>
              <a:t>bestaan</a:t>
            </a:r>
            <a:r>
              <a:rPr lang="en-US" sz="900" dirty="0"/>
              <a:t>. </a:t>
            </a:r>
            <a:r>
              <a:rPr lang="en-US" sz="900" dirty="0" err="1"/>
              <a:t>Sommige</a:t>
            </a:r>
            <a:r>
              <a:rPr lang="en-US" sz="900" dirty="0"/>
              <a:t> </a:t>
            </a:r>
            <a:r>
              <a:rPr lang="en-US" sz="900" dirty="0" err="1"/>
              <a:t>zijn</a:t>
            </a:r>
            <a:r>
              <a:rPr lang="en-US" sz="900" dirty="0"/>
              <a:t> </a:t>
            </a:r>
            <a:r>
              <a:rPr lang="en-US" sz="900" dirty="0" err="1"/>
              <a:t>korter</a:t>
            </a:r>
            <a:r>
              <a:rPr lang="en-US" sz="900" dirty="0"/>
              <a:t>, </a:t>
            </a:r>
            <a:r>
              <a:rPr lang="en-US" sz="900" dirty="0" err="1"/>
              <a:t>andere</a:t>
            </a:r>
            <a:r>
              <a:rPr lang="en-US" sz="900" dirty="0"/>
              <a:t> </a:t>
            </a:r>
            <a:r>
              <a:rPr lang="en-US" sz="900" dirty="0" err="1"/>
              <a:t>langer</a:t>
            </a:r>
            <a:r>
              <a:rPr lang="en-US" sz="900" dirty="0"/>
              <a:t>. In </a:t>
            </a:r>
            <a:r>
              <a:rPr lang="en-US" sz="900" dirty="0" err="1"/>
              <a:t>deze</a:t>
            </a:r>
            <a:r>
              <a:rPr lang="en-US" sz="900" dirty="0"/>
              <a:t> </a:t>
            </a:r>
            <a:r>
              <a:rPr lang="en-US" sz="900" dirty="0" err="1"/>
              <a:t>dia</a:t>
            </a:r>
            <a:r>
              <a:rPr lang="en-US" sz="900" dirty="0"/>
              <a:t> </a:t>
            </a:r>
            <a:r>
              <a:rPr lang="en-US" sz="900" dirty="0" err="1"/>
              <a:t>zien</a:t>
            </a:r>
            <a:r>
              <a:rPr lang="en-US" sz="900" dirty="0"/>
              <a:t> we </a:t>
            </a:r>
            <a:r>
              <a:rPr lang="en-US" sz="900" dirty="0" err="1"/>
              <a:t>één</a:t>
            </a:r>
            <a:r>
              <a:rPr lang="en-US" sz="900" dirty="0"/>
              <a:t> </a:t>
            </a:r>
            <a:r>
              <a:rPr lang="en-US" sz="900" dirty="0" err="1"/>
              <a:t>definitie</a:t>
            </a:r>
            <a:r>
              <a:rPr lang="en-US" sz="900" dirty="0"/>
              <a:t>, </a:t>
            </a:r>
            <a:r>
              <a:rPr lang="en-US" sz="900" dirty="0" err="1"/>
              <a:t>geschreven</a:t>
            </a:r>
            <a:r>
              <a:rPr lang="en-US" sz="900" dirty="0"/>
              <a:t> door Philip Kotler. </a:t>
            </a:r>
            <a:r>
              <a:rPr lang="en-US" sz="900" dirty="0" err="1"/>
              <a:t>Voordat</a:t>
            </a:r>
            <a:r>
              <a:rPr lang="en-US" sz="900" dirty="0"/>
              <a:t> we het over de </a:t>
            </a:r>
            <a:r>
              <a:rPr lang="en-US" sz="900" dirty="0" err="1"/>
              <a:t>definitie</a:t>
            </a:r>
            <a:r>
              <a:rPr lang="en-US" sz="900" dirty="0"/>
              <a:t> </a:t>
            </a:r>
            <a:r>
              <a:rPr lang="en-US" sz="900" dirty="0" err="1"/>
              <a:t>zelf</a:t>
            </a:r>
            <a:r>
              <a:rPr lang="en-US" sz="900" dirty="0"/>
              <a:t> </a:t>
            </a:r>
            <a:r>
              <a:rPr lang="en-US" sz="900" dirty="0" err="1"/>
              <a:t>hebben</a:t>
            </a:r>
            <a:r>
              <a:rPr lang="en-US" sz="900" dirty="0"/>
              <a:t>, </a:t>
            </a:r>
            <a:r>
              <a:rPr lang="en-US" sz="900" dirty="0" err="1"/>
              <a:t>een</a:t>
            </a:r>
            <a:r>
              <a:rPr lang="en-US" sz="900" dirty="0"/>
              <a:t> </a:t>
            </a:r>
            <a:r>
              <a:rPr lang="en-US" sz="900" dirty="0" err="1"/>
              <a:t>paar</a:t>
            </a:r>
            <a:r>
              <a:rPr lang="en-US" sz="900" dirty="0"/>
              <a:t> </a:t>
            </a:r>
            <a:r>
              <a:rPr lang="en-US" sz="900" dirty="0" err="1"/>
              <a:t>eenvoudige</a:t>
            </a:r>
            <a:r>
              <a:rPr lang="en-US" sz="900" dirty="0"/>
              <a:t> </a:t>
            </a:r>
            <a:r>
              <a:rPr lang="en-US" sz="900" dirty="0" err="1"/>
              <a:t>opmerkingen</a:t>
            </a:r>
            <a:r>
              <a:rPr lang="en-US" sz="900" dirty="0"/>
              <a:t> over Philip Kotler: </a:t>
            </a:r>
            <a:r>
              <a:rPr lang="en-US" sz="900" dirty="0" err="1"/>
              <a:t>hij</a:t>
            </a:r>
            <a:r>
              <a:rPr lang="en-US" sz="900" dirty="0"/>
              <a:t> is de </a:t>
            </a:r>
            <a:r>
              <a:rPr lang="en-US" sz="900" dirty="0" err="1"/>
              <a:t>beroemdste</a:t>
            </a:r>
            <a:r>
              <a:rPr lang="en-US" sz="900" dirty="0"/>
              <a:t> auteur op het </a:t>
            </a:r>
            <a:r>
              <a:rPr lang="en-US" sz="900" dirty="0" err="1"/>
              <a:t>gebied</a:t>
            </a:r>
            <a:r>
              <a:rPr lang="en-US" sz="900" dirty="0"/>
              <a:t> van marketing, met </a:t>
            </a:r>
            <a:r>
              <a:rPr lang="en-US" sz="900" dirty="0" err="1"/>
              <a:t>meer</a:t>
            </a:r>
            <a:r>
              <a:rPr lang="en-US" sz="900" dirty="0"/>
              <a:t> </a:t>
            </a:r>
            <a:r>
              <a:rPr lang="en-US" sz="900" dirty="0" err="1"/>
              <a:t>algemene</a:t>
            </a:r>
            <a:r>
              <a:rPr lang="en-US" sz="900" dirty="0"/>
              <a:t> </a:t>
            </a:r>
            <a:r>
              <a:rPr lang="en-US" sz="900" dirty="0" err="1"/>
              <a:t>boeken</a:t>
            </a:r>
            <a:r>
              <a:rPr lang="en-US" sz="900" dirty="0"/>
              <a:t> </a:t>
            </a:r>
            <a:r>
              <a:rPr lang="en-US" sz="900" dirty="0" err="1"/>
              <a:t>en</a:t>
            </a:r>
            <a:r>
              <a:rPr lang="en-US" sz="900" dirty="0"/>
              <a:t> </a:t>
            </a:r>
            <a:r>
              <a:rPr lang="en-US" sz="900" dirty="0" err="1"/>
              <a:t>andere</a:t>
            </a:r>
            <a:r>
              <a:rPr lang="en-US" sz="900" dirty="0"/>
              <a:t> </a:t>
            </a:r>
            <a:r>
              <a:rPr lang="en-US" sz="900" dirty="0" err="1"/>
              <a:t>meer</a:t>
            </a:r>
            <a:r>
              <a:rPr lang="en-US" sz="900" dirty="0"/>
              <a:t> </a:t>
            </a:r>
            <a:r>
              <a:rPr lang="en-US" sz="900" dirty="0" err="1"/>
              <a:t>specifieke</a:t>
            </a:r>
            <a:r>
              <a:rPr lang="en-US" sz="900" dirty="0"/>
              <a:t> </a:t>
            </a:r>
            <a:r>
              <a:rPr lang="en-US" sz="900" dirty="0" err="1"/>
              <a:t>boeken</a:t>
            </a:r>
            <a:r>
              <a:rPr lang="en-US" sz="900" dirty="0"/>
              <a:t>, </a:t>
            </a:r>
            <a:r>
              <a:rPr lang="en-US" sz="900" dirty="0" err="1"/>
              <a:t>zoals</a:t>
            </a:r>
            <a:r>
              <a:rPr lang="en-US" sz="900" dirty="0"/>
              <a:t> </a:t>
            </a:r>
            <a:r>
              <a:rPr lang="en-US" sz="900" dirty="0" err="1"/>
              <a:t>bijvoorbeeld</a:t>
            </a:r>
            <a:r>
              <a:rPr lang="en-US" sz="900" dirty="0"/>
              <a:t> Marketing in </a:t>
            </a:r>
            <a:r>
              <a:rPr lang="en-US" sz="900" dirty="0" err="1"/>
              <a:t>Toerisme</a:t>
            </a:r>
            <a:r>
              <a:rPr lang="en-US" sz="900" dirty="0"/>
              <a:t>. </a:t>
            </a:r>
            <a:r>
              <a:rPr lang="en-US" sz="900" dirty="0" err="1"/>
              <a:t>Hij</a:t>
            </a:r>
            <a:r>
              <a:rPr lang="en-US" sz="900" dirty="0"/>
              <a:t> </a:t>
            </a:r>
            <a:r>
              <a:rPr lang="en-US" sz="900" dirty="0" err="1"/>
              <a:t>werd</a:t>
            </a:r>
            <a:r>
              <a:rPr lang="en-US" sz="900" dirty="0"/>
              <a:t> </a:t>
            </a:r>
            <a:r>
              <a:rPr lang="en-US" sz="900" dirty="0" err="1"/>
              <a:t>geboren</a:t>
            </a:r>
            <a:r>
              <a:rPr lang="en-US" sz="900" dirty="0"/>
              <a:t> in 1932 </a:t>
            </a:r>
            <a:r>
              <a:rPr lang="en-US" sz="900" dirty="0" err="1"/>
              <a:t>en</a:t>
            </a:r>
            <a:r>
              <a:rPr lang="en-US" sz="900" dirty="0"/>
              <a:t> </a:t>
            </a:r>
            <a:r>
              <a:rPr lang="en-US" sz="900" dirty="0" err="1"/>
              <a:t>wordt</a:t>
            </a:r>
            <a:r>
              <a:rPr lang="en-US" sz="900" dirty="0"/>
              <a:t> </a:t>
            </a:r>
            <a:r>
              <a:rPr lang="en-US" sz="900" dirty="0" err="1"/>
              <a:t>beschouwd</a:t>
            </a:r>
            <a:r>
              <a:rPr lang="en-US" sz="900" dirty="0"/>
              <a:t> </a:t>
            </a:r>
            <a:r>
              <a:rPr lang="en-US" sz="900" dirty="0" err="1"/>
              <a:t>als</a:t>
            </a:r>
            <a:r>
              <a:rPr lang="en-US" sz="900" dirty="0"/>
              <a:t> de </a:t>
            </a:r>
            <a:r>
              <a:rPr lang="en-US" sz="900" dirty="0" err="1"/>
              <a:t>vader</a:t>
            </a:r>
            <a:r>
              <a:rPr lang="en-US" sz="900" dirty="0"/>
              <a:t> van Marketing. </a:t>
            </a:r>
            <a:r>
              <a:rPr lang="en-US" sz="900" dirty="0" err="1"/>
              <a:t>Praten</a:t>
            </a:r>
            <a:r>
              <a:rPr lang="en-US" sz="900" dirty="0"/>
              <a:t> over Marketing </a:t>
            </a:r>
            <a:r>
              <a:rPr lang="en-US" sz="900" dirty="0" err="1"/>
              <a:t>zonder</a:t>
            </a:r>
            <a:r>
              <a:rPr lang="en-US" sz="900" dirty="0"/>
              <a:t> </a:t>
            </a:r>
            <a:r>
              <a:rPr lang="en-US" sz="900" dirty="0" err="1"/>
              <a:t>rekening</a:t>
            </a:r>
            <a:r>
              <a:rPr lang="en-US" sz="900" dirty="0"/>
              <a:t> </a:t>
            </a:r>
            <a:r>
              <a:rPr lang="en-US" sz="900" dirty="0" err="1"/>
              <a:t>te</a:t>
            </a:r>
            <a:r>
              <a:rPr lang="en-US" sz="900" dirty="0"/>
              <a:t> </a:t>
            </a:r>
            <a:r>
              <a:rPr lang="en-US" sz="900" dirty="0" err="1"/>
              <a:t>houden</a:t>
            </a:r>
            <a:r>
              <a:rPr lang="en-US" sz="900" dirty="0"/>
              <a:t> met Kotler is </a:t>
            </a:r>
            <a:r>
              <a:rPr lang="en-US" sz="900" dirty="0" err="1"/>
              <a:t>als</a:t>
            </a:r>
            <a:r>
              <a:rPr lang="en-US" sz="900" dirty="0"/>
              <a:t> </a:t>
            </a:r>
            <a:r>
              <a:rPr lang="en-US" sz="900" dirty="0" err="1"/>
              <a:t>praten</a:t>
            </a:r>
            <a:r>
              <a:rPr lang="en-US" sz="900" dirty="0"/>
              <a:t> over </a:t>
            </a:r>
            <a:r>
              <a:rPr lang="en-US" sz="900" dirty="0" err="1"/>
              <a:t>rockmuziek</a:t>
            </a:r>
            <a:r>
              <a:rPr lang="en-US" sz="900" dirty="0"/>
              <a:t> </a:t>
            </a:r>
            <a:r>
              <a:rPr lang="en-US" sz="900" dirty="0" err="1"/>
              <a:t>en</a:t>
            </a:r>
            <a:r>
              <a:rPr lang="en-US" sz="900" dirty="0"/>
              <a:t> de Beatles </a:t>
            </a:r>
            <a:r>
              <a:rPr lang="en-US" sz="900" dirty="0" err="1"/>
              <a:t>vergeten</a:t>
            </a:r>
            <a:r>
              <a:rPr lang="en-US" sz="900" dirty="0"/>
              <a:t>.</a:t>
            </a:r>
            <a:endParaRPr sz="900" dirty="0"/>
          </a:p>
          <a:p>
            <a:pPr marL="0" lvl="0" indent="0" algn="just" rtl="0">
              <a:lnSpc>
                <a:spcPct val="100000"/>
              </a:lnSpc>
              <a:spcBef>
                <a:spcPts val="0"/>
              </a:spcBef>
              <a:spcAft>
                <a:spcPts val="0"/>
              </a:spcAft>
              <a:buClr>
                <a:schemeClr val="dk1"/>
              </a:buClr>
              <a:buSzPts val="1100"/>
              <a:buFont typeface="Arial"/>
              <a:buNone/>
            </a:pPr>
            <a:endParaRPr sz="900" dirty="0"/>
          </a:p>
          <a:p>
            <a:pPr marL="0" lvl="0" indent="0" algn="just" rtl="0">
              <a:lnSpc>
                <a:spcPct val="100000"/>
              </a:lnSpc>
              <a:spcBef>
                <a:spcPts val="0"/>
              </a:spcBef>
              <a:spcAft>
                <a:spcPts val="0"/>
              </a:spcAft>
              <a:buClr>
                <a:schemeClr val="dk1"/>
              </a:buClr>
              <a:buSzPts val="1100"/>
              <a:buFont typeface="Arial"/>
              <a:buNone/>
            </a:pPr>
            <a:r>
              <a:rPr lang="en-US" sz="900" dirty="0"/>
              <a:t>In </a:t>
            </a:r>
            <a:r>
              <a:rPr lang="en-US" sz="900" dirty="0" err="1"/>
              <a:t>deze</a:t>
            </a:r>
            <a:r>
              <a:rPr lang="en-US" sz="900" dirty="0"/>
              <a:t> </a:t>
            </a:r>
            <a:r>
              <a:rPr lang="en-US" sz="900" dirty="0" err="1"/>
              <a:t>definitie</a:t>
            </a:r>
            <a:r>
              <a:rPr lang="en-US" sz="900" dirty="0"/>
              <a:t> </a:t>
            </a:r>
            <a:r>
              <a:rPr lang="en-US" sz="900" dirty="0" err="1"/>
              <a:t>kunnen</a:t>
            </a:r>
            <a:r>
              <a:rPr lang="en-US" sz="900" dirty="0"/>
              <a:t> we </a:t>
            </a:r>
            <a:r>
              <a:rPr lang="en-US" sz="900" dirty="0" err="1"/>
              <a:t>enkele</a:t>
            </a:r>
            <a:r>
              <a:rPr lang="en-US" sz="900" dirty="0"/>
              <a:t> </a:t>
            </a:r>
            <a:r>
              <a:rPr lang="en-US" sz="900" dirty="0" err="1"/>
              <a:t>aspecten</a:t>
            </a:r>
            <a:r>
              <a:rPr lang="en-US" sz="900" dirty="0"/>
              <a:t> </a:t>
            </a:r>
            <a:r>
              <a:rPr lang="en-US" sz="900" dirty="0" err="1"/>
              <a:t>benadrukken</a:t>
            </a:r>
            <a:r>
              <a:rPr lang="en-US" sz="900" dirty="0"/>
              <a:t>: om </a:t>
            </a:r>
            <a:r>
              <a:rPr lang="en-US" sz="900" dirty="0" err="1"/>
              <a:t>een</a:t>
            </a:r>
            <a:r>
              <a:rPr lang="en-US" sz="900" dirty="0"/>
              <a:t> </a:t>
            </a:r>
            <a:r>
              <a:rPr lang="en-US" sz="900" dirty="0" err="1"/>
              <a:t>marketingstrategie</a:t>
            </a:r>
            <a:r>
              <a:rPr lang="en-US" sz="900" dirty="0"/>
              <a:t> </a:t>
            </a:r>
            <a:r>
              <a:rPr lang="en-US" sz="900" dirty="0" err="1"/>
              <a:t>te</a:t>
            </a:r>
            <a:r>
              <a:rPr lang="en-US" sz="900" dirty="0"/>
              <a:t> </a:t>
            </a:r>
            <a:r>
              <a:rPr lang="en-US" sz="900" dirty="0" err="1"/>
              <a:t>hebben</a:t>
            </a:r>
            <a:r>
              <a:rPr lang="en-US" sz="900" dirty="0"/>
              <a:t>, is het </a:t>
            </a:r>
            <a:r>
              <a:rPr lang="en-US" sz="900" dirty="0" err="1"/>
              <a:t>belangrijk</a:t>
            </a:r>
            <a:r>
              <a:rPr lang="en-US" sz="900" dirty="0"/>
              <a:t> </a:t>
            </a:r>
            <a:r>
              <a:rPr lang="en-US" sz="900" dirty="0" err="1"/>
              <a:t>dat</a:t>
            </a:r>
            <a:r>
              <a:rPr lang="en-US" sz="900" dirty="0"/>
              <a:t> de </a:t>
            </a:r>
            <a:r>
              <a:rPr lang="en-US" sz="900" dirty="0" err="1"/>
              <a:t>organisatie</a:t>
            </a:r>
            <a:r>
              <a:rPr lang="en-US" sz="900" dirty="0"/>
              <a:t> is </a:t>
            </a:r>
            <a:r>
              <a:rPr lang="en-US" sz="900" dirty="0" err="1"/>
              <a:t>gestructureerd</a:t>
            </a:r>
            <a:r>
              <a:rPr lang="en-US" sz="900" dirty="0"/>
              <a:t> met </a:t>
            </a:r>
            <a:r>
              <a:rPr lang="en-US" sz="900" dirty="0" err="1"/>
              <a:t>een</a:t>
            </a:r>
            <a:r>
              <a:rPr lang="en-US" sz="900" dirty="0"/>
              <a:t> </a:t>
            </a:r>
            <a:r>
              <a:rPr lang="en-US" sz="900" dirty="0" err="1"/>
              <a:t>functioneel</a:t>
            </a:r>
            <a:r>
              <a:rPr lang="en-US" sz="900" dirty="0"/>
              <a:t> </a:t>
            </a:r>
            <a:r>
              <a:rPr lang="en-US" sz="900" dirty="0" err="1"/>
              <a:t>gebied</a:t>
            </a:r>
            <a:r>
              <a:rPr lang="en-US" sz="900" dirty="0"/>
              <a:t> </a:t>
            </a:r>
            <a:r>
              <a:rPr lang="en-US" sz="900" dirty="0" err="1"/>
              <a:t>dat</a:t>
            </a:r>
            <a:r>
              <a:rPr lang="en-US" sz="900" dirty="0"/>
              <a:t> de </a:t>
            </a:r>
            <a:r>
              <a:rPr lang="en-US" sz="900" dirty="0" err="1"/>
              <a:t>ontwikkeling</a:t>
            </a:r>
            <a:r>
              <a:rPr lang="en-US" sz="900" dirty="0"/>
              <a:t> van alle </a:t>
            </a:r>
            <a:r>
              <a:rPr lang="en-US" sz="900" dirty="0" err="1"/>
              <a:t>activiteiten</a:t>
            </a:r>
            <a:r>
              <a:rPr lang="en-US" sz="900" dirty="0"/>
              <a:t> die de </a:t>
            </a:r>
            <a:r>
              <a:rPr lang="en-US" sz="900" dirty="0" err="1"/>
              <a:t>uitvoering</a:t>
            </a:r>
            <a:r>
              <a:rPr lang="en-US" sz="900" dirty="0"/>
              <a:t> van </a:t>
            </a:r>
            <a:r>
              <a:rPr lang="en-US" sz="900" dirty="0" err="1"/>
              <a:t>deze</a:t>
            </a:r>
            <a:r>
              <a:rPr lang="en-US" sz="900" dirty="0"/>
              <a:t> </a:t>
            </a:r>
            <a:r>
              <a:rPr lang="en-US" sz="900" dirty="0" err="1"/>
              <a:t>strategie</a:t>
            </a:r>
            <a:r>
              <a:rPr lang="en-US" sz="900" dirty="0"/>
              <a:t> </a:t>
            </a:r>
            <a:r>
              <a:rPr lang="en-US" sz="900" dirty="0" err="1"/>
              <a:t>mogelijk</a:t>
            </a:r>
            <a:r>
              <a:rPr lang="en-US" sz="900" dirty="0"/>
              <a:t> </a:t>
            </a:r>
            <a:r>
              <a:rPr lang="en-US" sz="900" dirty="0" err="1"/>
              <a:t>maken</a:t>
            </a:r>
            <a:r>
              <a:rPr lang="en-US" sz="900" dirty="0"/>
              <a:t>, </a:t>
            </a:r>
            <a:r>
              <a:rPr lang="en-US" sz="900" dirty="0" err="1"/>
              <a:t>mogelijk</a:t>
            </a:r>
            <a:r>
              <a:rPr lang="en-US" sz="900" dirty="0"/>
              <a:t> </a:t>
            </a:r>
            <a:r>
              <a:rPr lang="en-US" sz="900" dirty="0" err="1"/>
              <a:t>maakt</a:t>
            </a:r>
            <a:r>
              <a:rPr lang="en-US" sz="900" dirty="0"/>
              <a:t>. </a:t>
            </a:r>
            <a:r>
              <a:rPr lang="en-US" sz="900" dirty="0" err="1"/>
              <a:t>Dit</a:t>
            </a:r>
            <a:r>
              <a:rPr lang="en-US" sz="900" dirty="0"/>
              <a:t> </a:t>
            </a:r>
            <a:r>
              <a:rPr lang="en-US" sz="900" dirty="0" err="1"/>
              <a:t>veronderstelt</a:t>
            </a:r>
            <a:r>
              <a:rPr lang="en-US" sz="900" dirty="0"/>
              <a:t> </a:t>
            </a:r>
            <a:r>
              <a:rPr lang="en-US" sz="900" dirty="0" err="1"/>
              <a:t>ook</a:t>
            </a:r>
            <a:r>
              <a:rPr lang="en-US" sz="900" dirty="0"/>
              <a:t> </a:t>
            </a:r>
            <a:r>
              <a:rPr lang="en-US" sz="900" dirty="0" err="1"/>
              <a:t>dat</a:t>
            </a:r>
            <a:r>
              <a:rPr lang="en-US" sz="900" dirty="0"/>
              <a:t> de </a:t>
            </a:r>
            <a:r>
              <a:rPr lang="en-US" sz="900" dirty="0" err="1"/>
              <a:t>organisatie</a:t>
            </a:r>
            <a:r>
              <a:rPr lang="en-US" sz="900" dirty="0"/>
              <a:t> met de </a:t>
            </a:r>
            <a:r>
              <a:rPr lang="en-US" sz="900" dirty="0" err="1"/>
              <a:t>gedefinieerde</a:t>
            </a:r>
            <a:r>
              <a:rPr lang="en-US" sz="900" dirty="0"/>
              <a:t> </a:t>
            </a:r>
            <a:r>
              <a:rPr lang="en-US" sz="900" dirty="0" err="1"/>
              <a:t>strategie</a:t>
            </a:r>
            <a:r>
              <a:rPr lang="en-US" sz="900" dirty="0"/>
              <a:t> </a:t>
            </a:r>
            <a:r>
              <a:rPr lang="en-US" sz="900" dirty="0" err="1"/>
              <a:t>streeft</a:t>
            </a:r>
            <a:r>
              <a:rPr lang="en-US" sz="900" dirty="0"/>
              <a:t> </a:t>
            </a:r>
            <a:r>
              <a:rPr lang="en-US" sz="900" dirty="0" err="1"/>
              <a:t>naar</a:t>
            </a:r>
            <a:r>
              <a:rPr lang="en-US" sz="900" dirty="0"/>
              <a:t> </a:t>
            </a:r>
            <a:r>
              <a:rPr lang="en-US" sz="900" dirty="0" err="1"/>
              <a:t>een</a:t>
            </a:r>
            <a:r>
              <a:rPr lang="en-US" sz="900" dirty="0"/>
              <a:t> </a:t>
            </a:r>
            <a:r>
              <a:rPr lang="en-US" sz="900" dirty="0" err="1"/>
              <a:t>winstgevende</a:t>
            </a:r>
            <a:r>
              <a:rPr lang="en-US" sz="900" dirty="0"/>
              <a:t> </a:t>
            </a:r>
            <a:r>
              <a:rPr lang="en-US" sz="900" dirty="0" err="1"/>
              <a:t>groei</a:t>
            </a:r>
            <a:r>
              <a:rPr lang="en-US" sz="900" dirty="0"/>
              <a:t> van de </a:t>
            </a:r>
            <a:r>
              <a:rPr lang="en-US" sz="900" dirty="0" err="1"/>
              <a:t>verkoop</a:t>
            </a:r>
            <a:r>
              <a:rPr lang="en-US" sz="900" dirty="0"/>
              <a:t>, </a:t>
            </a:r>
            <a:r>
              <a:rPr lang="en-US" sz="900" dirty="0" err="1"/>
              <a:t>ondersteund</a:t>
            </a:r>
            <a:r>
              <a:rPr lang="en-US" sz="900" dirty="0"/>
              <a:t> door de </a:t>
            </a:r>
            <a:r>
              <a:rPr lang="en-US" sz="900" dirty="0" err="1"/>
              <a:t>tactische</a:t>
            </a:r>
            <a:r>
              <a:rPr lang="en-US" sz="900" dirty="0"/>
              <a:t> component van de </a:t>
            </a:r>
            <a:r>
              <a:rPr lang="en-US" sz="900" dirty="0" err="1"/>
              <a:t>marketingmix</a:t>
            </a:r>
            <a:r>
              <a:rPr lang="en-US" sz="900" dirty="0"/>
              <a:t>.</a:t>
            </a:r>
            <a:endParaRPr sz="900" dirty="0"/>
          </a:p>
          <a:p>
            <a:pPr marL="0" lvl="0" indent="0" algn="just" rtl="0">
              <a:lnSpc>
                <a:spcPct val="100000"/>
              </a:lnSpc>
              <a:spcBef>
                <a:spcPts val="0"/>
              </a:spcBef>
              <a:spcAft>
                <a:spcPts val="0"/>
              </a:spcAft>
              <a:buClr>
                <a:schemeClr val="dk1"/>
              </a:buClr>
              <a:buSzPts val="1100"/>
              <a:buFont typeface="Arial"/>
              <a:buNone/>
            </a:pPr>
            <a:r>
              <a:rPr lang="en-US" sz="900" dirty="0"/>
              <a:t>Laten we </a:t>
            </a:r>
            <a:r>
              <a:rPr lang="en-US" sz="900" dirty="0" err="1"/>
              <a:t>als</a:t>
            </a:r>
            <a:r>
              <a:rPr lang="en-US" sz="900" dirty="0"/>
              <a:t> </a:t>
            </a:r>
            <a:r>
              <a:rPr lang="en-US" sz="900" dirty="0" err="1"/>
              <a:t>marketingmix</a:t>
            </a:r>
            <a:r>
              <a:rPr lang="en-US" sz="900" dirty="0"/>
              <a:t> de </a:t>
            </a:r>
            <a:r>
              <a:rPr lang="en-US" sz="900" dirty="0" err="1"/>
              <a:t>ook</a:t>
            </a:r>
            <a:r>
              <a:rPr lang="en-US" sz="900" dirty="0"/>
              <a:t> </a:t>
            </a:r>
            <a:r>
              <a:rPr lang="en-US" sz="900" dirty="0" err="1"/>
              <a:t>wel</a:t>
            </a:r>
            <a:r>
              <a:rPr lang="en-US" sz="900" dirty="0"/>
              <a:t> 4P's </a:t>
            </a:r>
            <a:r>
              <a:rPr lang="en-US" sz="900" dirty="0" err="1"/>
              <a:t>beschouwen</a:t>
            </a:r>
            <a:r>
              <a:rPr lang="en-US" sz="900" dirty="0"/>
              <a:t>: product, </a:t>
            </a:r>
            <a:r>
              <a:rPr lang="en-US" sz="900" dirty="0" err="1"/>
              <a:t>prijs</a:t>
            </a:r>
            <a:r>
              <a:rPr lang="en-US" sz="900" dirty="0"/>
              <a:t>, </a:t>
            </a:r>
            <a:r>
              <a:rPr lang="en-US" sz="900" dirty="0" err="1"/>
              <a:t>plaatsing</a:t>
            </a:r>
            <a:r>
              <a:rPr lang="en-US" sz="900" dirty="0"/>
              <a:t> </a:t>
            </a:r>
            <a:r>
              <a:rPr lang="en-US" sz="900" dirty="0" err="1"/>
              <a:t>en</a:t>
            </a:r>
            <a:r>
              <a:rPr lang="en-US" sz="900" dirty="0"/>
              <a:t> </a:t>
            </a:r>
            <a:r>
              <a:rPr lang="en-US" sz="900" dirty="0" err="1"/>
              <a:t>promotie</a:t>
            </a:r>
            <a:r>
              <a:rPr lang="en-US" sz="900" dirty="0"/>
              <a:t>.</a:t>
            </a:r>
            <a:endParaRPr sz="900" dirty="0"/>
          </a:p>
          <a:p>
            <a:pPr marL="0" lvl="0" indent="0" algn="just" rtl="0">
              <a:lnSpc>
                <a:spcPct val="100000"/>
              </a:lnSpc>
              <a:spcBef>
                <a:spcPts val="0"/>
              </a:spcBef>
              <a:spcAft>
                <a:spcPts val="0"/>
              </a:spcAft>
              <a:buClr>
                <a:schemeClr val="dk1"/>
              </a:buClr>
              <a:buSzPts val="1100"/>
              <a:buFont typeface="Arial"/>
              <a:buNone/>
            </a:pPr>
            <a:endParaRPr sz="900" dirty="0"/>
          </a:p>
          <a:p>
            <a:pPr marL="0" lvl="0" indent="0" algn="just" rtl="0">
              <a:lnSpc>
                <a:spcPct val="100000"/>
              </a:lnSpc>
              <a:spcBef>
                <a:spcPts val="0"/>
              </a:spcBef>
              <a:spcAft>
                <a:spcPts val="0"/>
              </a:spcAft>
              <a:buClr>
                <a:schemeClr val="dk1"/>
              </a:buClr>
              <a:buSzPts val="1100"/>
              <a:buFont typeface="Arial"/>
              <a:buNone/>
            </a:pPr>
            <a:r>
              <a:rPr lang="en-US" sz="900" dirty="0"/>
              <a:t>Als we het </a:t>
            </a:r>
            <a:r>
              <a:rPr lang="en-US" sz="900" dirty="0" err="1"/>
              <a:t>hebben</a:t>
            </a:r>
            <a:r>
              <a:rPr lang="en-US" sz="900" dirty="0"/>
              <a:t> over </a:t>
            </a:r>
            <a:r>
              <a:rPr lang="en-US" sz="900" dirty="0" err="1"/>
              <a:t>een</a:t>
            </a:r>
            <a:r>
              <a:rPr lang="en-US" sz="900" dirty="0"/>
              <a:t> </a:t>
            </a:r>
            <a:r>
              <a:rPr lang="en-US" sz="900" dirty="0" err="1"/>
              <a:t>bedrijf</a:t>
            </a:r>
            <a:r>
              <a:rPr lang="en-US" sz="900" dirty="0"/>
              <a:t> in de </a:t>
            </a:r>
            <a:r>
              <a:rPr lang="en-US" sz="900" dirty="0" err="1"/>
              <a:t>dienstensector</a:t>
            </a:r>
            <a:r>
              <a:rPr lang="en-US" sz="900" dirty="0"/>
              <a:t>, is de </a:t>
            </a:r>
            <a:r>
              <a:rPr lang="en-US" sz="900" dirty="0" err="1"/>
              <a:t>uitgebreide</a:t>
            </a:r>
            <a:r>
              <a:rPr lang="en-US" sz="900" dirty="0"/>
              <a:t> </a:t>
            </a:r>
            <a:r>
              <a:rPr lang="en-US" sz="900" dirty="0" err="1"/>
              <a:t>marketingmix</a:t>
            </a:r>
            <a:r>
              <a:rPr lang="en-US" sz="900" dirty="0"/>
              <a:t> (7P's) van </a:t>
            </a:r>
            <a:r>
              <a:rPr lang="en-US" sz="900" dirty="0" err="1"/>
              <a:t>toepassing</a:t>
            </a:r>
            <a:r>
              <a:rPr lang="en-US" sz="900" dirty="0"/>
              <a:t>, die </a:t>
            </a:r>
            <a:r>
              <a:rPr lang="en-US" sz="900" dirty="0" err="1"/>
              <a:t>naast</a:t>
            </a:r>
            <a:r>
              <a:rPr lang="en-US" sz="900" dirty="0"/>
              <a:t> de 4 </a:t>
            </a:r>
            <a:r>
              <a:rPr lang="en-US" sz="900" dirty="0" err="1"/>
              <a:t>genoemde</a:t>
            </a:r>
            <a:r>
              <a:rPr lang="en-US" sz="900" dirty="0"/>
              <a:t> P's </a:t>
            </a:r>
            <a:r>
              <a:rPr lang="en-US" sz="900" dirty="0" err="1"/>
              <a:t>omvat</a:t>
            </a:r>
            <a:r>
              <a:rPr lang="en-US" sz="900" dirty="0"/>
              <a:t>: </a:t>
            </a:r>
            <a:r>
              <a:rPr lang="en-US" sz="900" dirty="0" err="1"/>
              <a:t>Mensen</a:t>
            </a:r>
            <a:r>
              <a:rPr lang="en-US" sz="900" dirty="0"/>
              <a:t>, </a:t>
            </a:r>
            <a:r>
              <a:rPr lang="en-US" sz="900" dirty="0" err="1"/>
              <a:t>Proces</a:t>
            </a:r>
            <a:r>
              <a:rPr lang="en-US" sz="900" dirty="0"/>
              <a:t>, </a:t>
            </a:r>
            <a:r>
              <a:rPr lang="en-US" sz="900" dirty="0" err="1"/>
              <a:t>Fysiek</a:t>
            </a:r>
            <a:r>
              <a:rPr lang="en-US" sz="900" dirty="0"/>
              <a:t> </a:t>
            </a:r>
            <a:r>
              <a:rPr lang="en-US" sz="900" dirty="0" err="1"/>
              <a:t>Bewijs</a:t>
            </a:r>
            <a:r>
              <a:rPr lang="en-US" sz="900" dirty="0"/>
              <a:t>.</a:t>
            </a:r>
            <a:endParaRPr sz="900" dirty="0"/>
          </a:p>
          <a:p>
            <a:pPr marL="0" lvl="0" indent="0" algn="just" rtl="0">
              <a:lnSpc>
                <a:spcPct val="100000"/>
              </a:lnSpc>
              <a:spcBef>
                <a:spcPts val="0"/>
              </a:spcBef>
              <a:spcAft>
                <a:spcPts val="0"/>
              </a:spcAft>
              <a:buClr>
                <a:schemeClr val="dk1"/>
              </a:buClr>
              <a:buSzPts val="1100"/>
              <a:buFont typeface="Arial"/>
              <a:buNone/>
            </a:pPr>
            <a:r>
              <a:rPr lang="en-US" sz="900" dirty="0"/>
              <a:t>In de </a:t>
            </a:r>
            <a:r>
              <a:rPr lang="en-US" sz="900" dirty="0" err="1"/>
              <a:t>definitie</a:t>
            </a:r>
            <a:r>
              <a:rPr lang="en-US" sz="900" dirty="0"/>
              <a:t> </a:t>
            </a:r>
            <a:r>
              <a:rPr lang="en-US" sz="900" dirty="0" err="1"/>
              <a:t>noemt</a:t>
            </a:r>
            <a:r>
              <a:rPr lang="en-US" sz="900" dirty="0"/>
              <a:t> Kotler het </a:t>
            </a:r>
            <a:r>
              <a:rPr lang="en-US" sz="900" dirty="0" err="1"/>
              <a:t>perspectief</a:t>
            </a:r>
            <a:r>
              <a:rPr lang="en-US" sz="900" dirty="0"/>
              <a:t> van de </a:t>
            </a:r>
            <a:r>
              <a:rPr lang="en-US" sz="900" dirty="0" err="1"/>
              <a:t>marketingstrategie</a:t>
            </a:r>
            <a:r>
              <a:rPr lang="en-US" sz="900" dirty="0"/>
              <a:t> die </a:t>
            </a:r>
            <a:r>
              <a:rPr lang="en-US" sz="900" dirty="0" err="1"/>
              <a:t>moet</a:t>
            </a:r>
            <a:r>
              <a:rPr lang="en-US" sz="900" dirty="0"/>
              <a:t> </a:t>
            </a:r>
            <a:r>
              <a:rPr lang="en-US" sz="900" dirty="0" err="1"/>
              <a:t>worden</a:t>
            </a:r>
            <a:r>
              <a:rPr lang="en-US" sz="900" dirty="0"/>
              <a:t> </a:t>
            </a:r>
            <a:r>
              <a:rPr lang="en-US" sz="900" dirty="0" err="1"/>
              <a:t>gezien</a:t>
            </a:r>
            <a:r>
              <a:rPr lang="en-US" sz="900" dirty="0"/>
              <a:t> </a:t>
            </a:r>
            <a:r>
              <a:rPr lang="en-US" sz="900" dirty="0" err="1"/>
              <a:t>als</a:t>
            </a:r>
            <a:r>
              <a:rPr lang="en-US" sz="900" dirty="0"/>
              <a:t> </a:t>
            </a:r>
            <a:r>
              <a:rPr lang="en-US" sz="900" dirty="0" err="1"/>
              <a:t>een</a:t>
            </a:r>
            <a:r>
              <a:rPr lang="en-US" sz="900" dirty="0"/>
              <a:t> plan. We </a:t>
            </a:r>
            <a:r>
              <a:rPr lang="en-US" sz="900" dirty="0" err="1"/>
              <a:t>kunnen</a:t>
            </a:r>
            <a:r>
              <a:rPr lang="en-US" sz="900" dirty="0"/>
              <a:t> </a:t>
            </a:r>
            <a:r>
              <a:rPr lang="en-US" sz="900" dirty="0" err="1"/>
              <a:t>ook</a:t>
            </a:r>
            <a:r>
              <a:rPr lang="en-US" sz="900" dirty="0"/>
              <a:t> </a:t>
            </a:r>
            <a:r>
              <a:rPr lang="en-US" sz="900" dirty="0" err="1"/>
              <a:t>zien</a:t>
            </a:r>
            <a:r>
              <a:rPr lang="en-US" sz="900" dirty="0"/>
              <a:t> </a:t>
            </a:r>
            <a:r>
              <a:rPr lang="en-US" sz="900" dirty="0" err="1"/>
              <a:t>dat</a:t>
            </a:r>
            <a:r>
              <a:rPr lang="en-US" sz="900" dirty="0"/>
              <a:t> het </a:t>
            </a:r>
            <a:r>
              <a:rPr lang="en-US" sz="900" dirty="0" err="1"/>
              <a:t>ook</a:t>
            </a:r>
            <a:r>
              <a:rPr lang="en-US" sz="900" dirty="0"/>
              <a:t> de </a:t>
            </a:r>
            <a:r>
              <a:rPr lang="en-US" sz="900" dirty="0" err="1"/>
              <a:t>zorg</a:t>
            </a:r>
            <a:r>
              <a:rPr lang="en-US" sz="900" dirty="0"/>
              <a:t> is die de </a:t>
            </a:r>
            <a:r>
              <a:rPr lang="en-US" sz="900" dirty="0" err="1"/>
              <a:t>organisatie</a:t>
            </a:r>
            <a:r>
              <a:rPr lang="en-US" sz="900" dirty="0"/>
              <a:t> </a:t>
            </a:r>
            <a:r>
              <a:rPr lang="en-US" sz="900" dirty="0" err="1"/>
              <a:t>moet</a:t>
            </a:r>
            <a:r>
              <a:rPr lang="en-US" sz="900" dirty="0"/>
              <a:t> </a:t>
            </a:r>
            <a:r>
              <a:rPr lang="en-US" sz="900" dirty="0" err="1"/>
              <a:t>hebben</a:t>
            </a:r>
            <a:r>
              <a:rPr lang="en-US" sz="900" dirty="0"/>
              <a:t> </a:t>
            </a:r>
            <a:r>
              <a:rPr lang="en-US" sz="900" dirty="0" err="1"/>
              <a:t>bij</a:t>
            </a:r>
            <a:r>
              <a:rPr lang="en-US" sz="900" dirty="0"/>
              <a:t> het </a:t>
            </a:r>
            <a:r>
              <a:rPr lang="en-US" sz="900" dirty="0" err="1"/>
              <a:t>definiëren</a:t>
            </a:r>
            <a:r>
              <a:rPr lang="en-US" sz="900" dirty="0"/>
              <a:t> van </a:t>
            </a:r>
            <a:r>
              <a:rPr lang="en-US" sz="900" dirty="0" err="1"/>
              <a:t>een</a:t>
            </a:r>
            <a:r>
              <a:rPr lang="en-US" sz="900" dirty="0"/>
              <a:t> plan, </a:t>
            </a:r>
            <a:r>
              <a:rPr lang="en-US" sz="900" dirty="0" err="1"/>
              <a:t>waarin</a:t>
            </a:r>
            <a:r>
              <a:rPr lang="en-US" sz="900" dirty="0"/>
              <a:t> het </a:t>
            </a:r>
            <a:r>
              <a:rPr lang="en-US" sz="900" dirty="0" err="1"/>
              <a:t>expliciet</a:t>
            </a:r>
            <a:r>
              <a:rPr lang="en-US" sz="900" dirty="0"/>
              <a:t> is hoe het de </a:t>
            </a:r>
            <a:r>
              <a:rPr lang="en-US" sz="900" dirty="0" err="1"/>
              <a:t>gedefinieerde</a:t>
            </a:r>
            <a:r>
              <a:rPr lang="en-US" sz="900" dirty="0"/>
              <a:t> </a:t>
            </a:r>
            <a:r>
              <a:rPr lang="en-US" sz="900" dirty="0" err="1"/>
              <a:t>doelstellingen</a:t>
            </a:r>
            <a:r>
              <a:rPr lang="en-US" sz="900" dirty="0"/>
              <a:t> </a:t>
            </a:r>
            <a:r>
              <a:rPr lang="en-US" sz="900" dirty="0" err="1"/>
              <a:t>zal</a:t>
            </a:r>
            <a:r>
              <a:rPr lang="en-US" sz="900" dirty="0"/>
              <a:t> </a:t>
            </a:r>
            <a:r>
              <a:rPr lang="en-US" sz="900" dirty="0" err="1"/>
              <a:t>bereiken</a:t>
            </a:r>
            <a:r>
              <a:rPr lang="en-US" sz="900" dirty="0"/>
              <a:t>. Er </a:t>
            </a:r>
            <a:r>
              <a:rPr lang="en-US" sz="900" dirty="0" err="1"/>
              <a:t>wordt</a:t>
            </a:r>
            <a:r>
              <a:rPr lang="en-US" sz="900" dirty="0"/>
              <a:t> </a:t>
            </a:r>
            <a:r>
              <a:rPr lang="en-US" sz="900" dirty="0" err="1"/>
              <a:t>ook</a:t>
            </a:r>
            <a:r>
              <a:rPr lang="en-US" sz="900" dirty="0"/>
              <a:t> </a:t>
            </a:r>
            <a:r>
              <a:rPr lang="en-US" sz="900" dirty="0" err="1"/>
              <a:t>geverifieerd</a:t>
            </a:r>
            <a:r>
              <a:rPr lang="en-US" sz="900" dirty="0"/>
              <a:t> </a:t>
            </a:r>
            <a:r>
              <a:rPr lang="en-US" sz="900" dirty="0" err="1"/>
              <a:t>dat</a:t>
            </a:r>
            <a:r>
              <a:rPr lang="en-US" sz="900" dirty="0"/>
              <a:t> de </a:t>
            </a:r>
            <a:r>
              <a:rPr lang="en-US" sz="900" dirty="0" err="1"/>
              <a:t>marketingstrategie</a:t>
            </a:r>
            <a:r>
              <a:rPr lang="en-US" sz="900" dirty="0"/>
              <a:t> </a:t>
            </a:r>
            <a:r>
              <a:rPr lang="en-US" sz="900" dirty="0" err="1"/>
              <a:t>moet</a:t>
            </a:r>
            <a:r>
              <a:rPr lang="en-US" sz="900" dirty="0"/>
              <a:t> </a:t>
            </a:r>
            <a:r>
              <a:rPr lang="en-US" sz="900" dirty="0" err="1"/>
              <a:t>worden</a:t>
            </a:r>
            <a:r>
              <a:rPr lang="en-US" sz="900" dirty="0"/>
              <a:t> </a:t>
            </a:r>
            <a:r>
              <a:rPr lang="en-US" sz="900" dirty="0" err="1"/>
              <a:t>gedefinieerd</a:t>
            </a:r>
            <a:r>
              <a:rPr lang="en-US" sz="900" dirty="0"/>
              <a:t> op de </a:t>
            </a:r>
            <a:r>
              <a:rPr lang="en-US" sz="900" dirty="0" err="1"/>
              <a:t>lange</a:t>
            </a:r>
            <a:r>
              <a:rPr lang="en-US" sz="900" dirty="0"/>
              <a:t> </a:t>
            </a:r>
            <a:r>
              <a:rPr lang="en-US" sz="900" dirty="0" err="1"/>
              <a:t>termijn</a:t>
            </a:r>
            <a:r>
              <a:rPr lang="en-US" sz="900" dirty="0"/>
              <a:t> (</a:t>
            </a:r>
            <a:r>
              <a:rPr lang="en-US" sz="900" dirty="0" err="1"/>
              <a:t>natuurlijk</a:t>
            </a:r>
            <a:r>
              <a:rPr lang="en-US" sz="900" dirty="0"/>
              <a:t> </a:t>
            </a:r>
            <a:r>
              <a:rPr lang="en-US" sz="900" dirty="0" err="1"/>
              <a:t>kan</a:t>
            </a:r>
            <a:r>
              <a:rPr lang="en-US" sz="900" dirty="0"/>
              <a:t> het begrip </a:t>
            </a:r>
            <a:r>
              <a:rPr lang="en-US" sz="900" dirty="0" err="1"/>
              <a:t>termijn</a:t>
            </a:r>
            <a:r>
              <a:rPr lang="en-US" sz="900" dirty="0"/>
              <a:t> </a:t>
            </a:r>
            <a:r>
              <a:rPr lang="en-US" sz="900" dirty="0" err="1"/>
              <a:t>verschillen</a:t>
            </a:r>
            <a:r>
              <a:rPr lang="en-US" sz="900" dirty="0"/>
              <a:t> per </a:t>
            </a:r>
            <a:r>
              <a:rPr lang="en-US" sz="900" dirty="0" err="1"/>
              <a:t>cultuur</a:t>
            </a:r>
            <a:r>
              <a:rPr lang="en-US" sz="900" dirty="0"/>
              <a:t>; de </a:t>
            </a:r>
            <a:r>
              <a:rPr lang="en-US" sz="900" dirty="0" err="1"/>
              <a:t>lange</a:t>
            </a:r>
            <a:r>
              <a:rPr lang="en-US" sz="900" dirty="0"/>
              <a:t> </a:t>
            </a:r>
            <a:r>
              <a:rPr lang="en-US" sz="900" dirty="0" err="1"/>
              <a:t>termijn</a:t>
            </a:r>
            <a:r>
              <a:rPr lang="en-US" sz="900" dirty="0"/>
              <a:t> </a:t>
            </a:r>
            <a:r>
              <a:rPr lang="en-US" sz="900" dirty="0" err="1"/>
              <a:t>voor</a:t>
            </a:r>
            <a:r>
              <a:rPr lang="en-US" sz="900" dirty="0"/>
              <a:t> </a:t>
            </a:r>
            <a:r>
              <a:rPr lang="en-US" sz="900" dirty="0" err="1"/>
              <a:t>een</a:t>
            </a:r>
            <a:r>
              <a:rPr lang="en-US" sz="900" dirty="0"/>
              <a:t> </a:t>
            </a:r>
            <a:r>
              <a:rPr lang="en-US" sz="900" dirty="0" err="1"/>
              <a:t>Europeaan</a:t>
            </a:r>
            <a:r>
              <a:rPr lang="en-US" sz="900" dirty="0"/>
              <a:t> </a:t>
            </a:r>
            <a:r>
              <a:rPr lang="en-US" sz="900" dirty="0" err="1"/>
              <a:t>heeft</a:t>
            </a:r>
            <a:r>
              <a:rPr lang="en-US" sz="900" dirty="0"/>
              <a:t> </a:t>
            </a:r>
            <a:r>
              <a:rPr lang="en-US" sz="900" dirty="0" err="1"/>
              <a:t>niet</a:t>
            </a:r>
            <a:r>
              <a:rPr lang="en-US" sz="900" dirty="0"/>
              <a:t> </a:t>
            </a:r>
            <a:r>
              <a:rPr lang="en-US" sz="900" dirty="0" err="1"/>
              <a:t>hetzelfde</a:t>
            </a:r>
            <a:r>
              <a:rPr lang="en-US" sz="900" dirty="0"/>
              <a:t> </a:t>
            </a:r>
            <a:r>
              <a:rPr lang="en-US" sz="900" dirty="0" err="1"/>
              <a:t>kader</a:t>
            </a:r>
            <a:r>
              <a:rPr lang="en-US" sz="900" dirty="0"/>
              <a:t> </a:t>
            </a:r>
            <a:r>
              <a:rPr lang="en-US" sz="900" dirty="0" err="1"/>
              <a:t>als</a:t>
            </a:r>
            <a:r>
              <a:rPr lang="en-US" sz="900" dirty="0"/>
              <a:t> </a:t>
            </a:r>
            <a:r>
              <a:rPr lang="en-US" sz="900" dirty="0" err="1"/>
              <a:t>voor</a:t>
            </a:r>
            <a:r>
              <a:rPr lang="en-US" sz="900" dirty="0"/>
              <a:t> </a:t>
            </a:r>
            <a:r>
              <a:rPr lang="en-US" sz="900" dirty="0" err="1"/>
              <a:t>een</a:t>
            </a:r>
            <a:r>
              <a:rPr lang="en-US" sz="900" dirty="0"/>
              <a:t> Japanner).</a:t>
            </a:r>
            <a:endParaRPr sz="90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1abb8a74c70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7" name="Google Shape;187;g1abb8a74c70_0_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sz="900" dirty="0"/>
              <a:t>In </a:t>
            </a:r>
            <a:r>
              <a:rPr lang="en-US" sz="900" dirty="0" err="1"/>
              <a:t>deze</a:t>
            </a:r>
            <a:r>
              <a:rPr lang="en-US" sz="900" dirty="0"/>
              <a:t> </a:t>
            </a:r>
            <a:r>
              <a:rPr lang="en-US" sz="900" dirty="0" err="1"/>
              <a:t>definitie</a:t>
            </a:r>
            <a:r>
              <a:rPr lang="en-US" sz="900" dirty="0"/>
              <a:t>, </a:t>
            </a:r>
            <a:r>
              <a:rPr lang="en-US" sz="900" dirty="0" err="1"/>
              <a:t>geïntroduceerd</a:t>
            </a:r>
            <a:r>
              <a:rPr lang="en-US" sz="900" dirty="0"/>
              <a:t> door Dave Chaffey, </a:t>
            </a:r>
            <a:r>
              <a:rPr lang="en-US" sz="900" dirty="0" err="1"/>
              <a:t>een</a:t>
            </a:r>
            <a:r>
              <a:rPr lang="en-US" sz="900" dirty="0"/>
              <a:t> </a:t>
            </a:r>
            <a:r>
              <a:rPr lang="en-US" sz="900" dirty="0" err="1"/>
              <a:t>digitale</a:t>
            </a:r>
            <a:r>
              <a:rPr lang="en-US" sz="900" dirty="0"/>
              <a:t> </a:t>
            </a:r>
            <a:r>
              <a:rPr lang="en-US" sz="900" dirty="0" err="1"/>
              <a:t>marketingwetenschapper</a:t>
            </a:r>
            <a:r>
              <a:rPr lang="en-US" sz="900" dirty="0"/>
              <a:t>, is het </a:t>
            </a:r>
            <a:r>
              <a:rPr lang="en-US" sz="900" dirty="0" err="1"/>
              <a:t>belangrijk</a:t>
            </a:r>
            <a:r>
              <a:rPr lang="en-US" sz="900" dirty="0"/>
              <a:t> </a:t>
            </a:r>
            <a:r>
              <a:rPr lang="en-US" sz="900" dirty="0" err="1"/>
              <a:t>dat</a:t>
            </a:r>
            <a:r>
              <a:rPr lang="en-US" sz="900" dirty="0"/>
              <a:t> er </a:t>
            </a:r>
            <a:r>
              <a:rPr lang="en-US" sz="900" dirty="0" err="1"/>
              <a:t>een</a:t>
            </a:r>
            <a:r>
              <a:rPr lang="en-US" sz="900" dirty="0"/>
              <a:t> </a:t>
            </a:r>
            <a:r>
              <a:rPr lang="en-US" sz="900" dirty="0" err="1"/>
              <a:t>digitale</a:t>
            </a:r>
            <a:r>
              <a:rPr lang="en-US" sz="900" dirty="0"/>
              <a:t> </a:t>
            </a:r>
            <a:r>
              <a:rPr lang="en-US" sz="900" dirty="0" err="1"/>
              <a:t>marketingstrategie</a:t>
            </a:r>
            <a:r>
              <a:rPr lang="en-US" sz="900" dirty="0"/>
              <a:t> is, </a:t>
            </a:r>
            <a:r>
              <a:rPr lang="en-US" sz="900" dirty="0" err="1"/>
              <a:t>zodat</a:t>
            </a:r>
            <a:r>
              <a:rPr lang="en-US" sz="900" dirty="0"/>
              <a:t> de </a:t>
            </a:r>
            <a:r>
              <a:rPr lang="en-US" sz="900" dirty="0" err="1"/>
              <a:t>activiteiten</a:t>
            </a:r>
            <a:r>
              <a:rPr lang="en-US" sz="900" dirty="0"/>
              <a:t> die het </a:t>
            </a:r>
            <a:r>
              <a:rPr lang="en-US" sz="900" dirty="0" err="1"/>
              <a:t>bedrijf</a:t>
            </a:r>
            <a:r>
              <a:rPr lang="en-US" sz="900" dirty="0"/>
              <a:t> online </a:t>
            </a:r>
            <a:r>
              <a:rPr lang="en-US" sz="900" dirty="0" err="1"/>
              <a:t>ontwikkelt</a:t>
            </a:r>
            <a:r>
              <a:rPr lang="en-US" sz="900" dirty="0"/>
              <a:t>, consistent </a:t>
            </a:r>
            <a:r>
              <a:rPr lang="en-US" sz="900" dirty="0" err="1"/>
              <a:t>zijn</a:t>
            </a:r>
            <a:r>
              <a:rPr lang="en-US" sz="900" dirty="0"/>
              <a:t> </a:t>
            </a:r>
            <a:r>
              <a:rPr lang="en-US" sz="900" dirty="0" err="1"/>
              <a:t>en</a:t>
            </a:r>
            <a:r>
              <a:rPr lang="en-US" sz="900" dirty="0"/>
              <a:t> </a:t>
            </a:r>
            <a:r>
              <a:rPr lang="en-US" sz="900" dirty="0" err="1"/>
              <a:t>niet</a:t>
            </a:r>
            <a:r>
              <a:rPr lang="en-US" sz="900" dirty="0"/>
              <a:t> in </a:t>
            </a:r>
            <a:r>
              <a:rPr lang="en-US" sz="900" dirty="0" err="1"/>
              <a:t>tegenspraak</a:t>
            </a:r>
            <a:r>
              <a:rPr lang="en-US" sz="900" dirty="0"/>
              <a:t> </a:t>
            </a:r>
            <a:r>
              <a:rPr lang="en-US" sz="900" dirty="0" err="1"/>
              <a:t>zijn</a:t>
            </a:r>
            <a:r>
              <a:rPr lang="en-US" sz="900" dirty="0"/>
              <a:t> met </a:t>
            </a:r>
            <a:r>
              <a:rPr lang="en-US" sz="900" dirty="0" err="1"/>
              <a:t>andere</a:t>
            </a:r>
            <a:r>
              <a:rPr lang="en-US" sz="900" dirty="0"/>
              <a:t> </a:t>
            </a:r>
            <a:r>
              <a:rPr lang="en-US" sz="900" dirty="0" err="1"/>
              <a:t>activiteiten</a:t>
            </a:r>
            <a:r>
              <a:rPr lang="en-US" sz="900" dirty="0"/>
              <a:t> die </a:t>
            </a:r>
            <a:r>
              <a:rPr lang="en-US" sz="900" dirty="0" err="1"/>
              <a:t>worden</a:t>
            </a:r>
            <a:r>
              <a:rPr lang="en-US" sz="900" dirty="0"/>
              <a:t> </a:t>
            </a:r>
            <a:r>
              <a:rPr lang="en-US" sz="900" dirty="0" err="1"/>
              <a:t>toegepast</a:t>
            </a:r>
            <a:r>
              <a:rPr lang="en-US" sz="900" dirty="0"/>
              <a:t>, </a:t>
            </a:r>
            <a:r>
              <a:rPr lang="en-US" sz="900" dirty="0" err="1"/>
              <a:t>namelijk</a:t>
            </a:r>
            <a:r>
              <a:rPr lang="en-US" sz="900" dirty="0"/>
              <a:t> via offline marketing. In de </a:t>
            </a:r>
            <a:r>
              <a:rPr lang="en-US" sz="900" dirty="0" err="1"/>
              <a:t>praktijk</a:t>
            </a:r>
            <a:r>
              <a:rPr lang="en-US" sz="900" dirty="0"/>
              <a:t> </a:t>
            </a:r>
            <a:r>
              <a:rPr lang="en-US" sz="900" dirty="0" err="1"/>
              <a:t>moet</a:t>
            </a:r>
            <a:r>
              <a:rPr lang="en-US" sz="900" dirty="0"/>
              <a:t> de </a:t>
            </a:r>
            <a:r>
              <a:rPr lang="en-US" sz="900" dirty="0" err="1"/>
              <a:t>digitale</a:t>
            </a:r>
            <a:r>
              <a:rPr lang="en-US" sz="900" dirty="0"/>
              <a:t> </a:t>
            </a:r>
            <a:r>
              <a:rPr lang="en-US" sz="900" dirty="0" err="1"/>
              <a:t>marketingstrategie</a:t>
            </a:r>
            <a:r>
              <a:rPr lang="en-US" sz="900" dirty="0"/>
              <a:t> </a:t>
            </a:r>
            <a:r>
              <a:rPr lang="en-US" sz="900" dirty="0" err="1"/>
              <a:t>worden</a:t>
            </a:r>
            <a:r>
              <a:rPr lang="en-US" sz="900" dirty="0"/>
              <a:t> </a:t>
            </a:r>
            <a:r>
              <a:rPr lang="en-US" sz="900" dirty="0" err="1"/>
              <a:t>gezien</a:t>
            </a:r>
            <a:r>
              <a:rPr lang="en-US" sz="900" dirty="0"/>
              <a:t> </a:t>
            </a:r>
            <a:r>
              <a:rPr lang="en-US" sz="900" dirty="0" err="1"/>
              <a:t>als</a:t>
            </a:r>
            <a:r>
              <a:rPr lang="en-US" sz="900" dirty="0"/>
              <a:t> </a:t>
            </a:r>
            <a:r>
              <a:rPr lang="en-US" sz="900" dirty="0" err="1"/>
              <a:t>een</a:t>
            </a:r>
            <a:r>
              <a:rPr lang="en-US" sz="900" dirty="0"/>
              <a:t> </a:t>
            </a:r>
            <a:r>
              <a:rPr lang="en-US" sz="900" dirty="0" err="1"/>
              <a:t>specificiteit</a:t>
            </a:r>
            <a:r>
              <a:rPr lang="en-US" sz="900" dirty="0"/>
              <a:t> van de </a:t>
            </a:r>
            <a:r>
              <a:rPr lang="en-US" sz="900" dirty="0" err="1"/>
              <a:t>marketingstrategie</a:t>
            </a:r>
            <a:r>
              <a:rPr lang="en-US" sz="900" dirty="0"/>
              <a:t>, </a:t>
            </a:r>
            <a:r>
              <a:rPr lang="en-US" sz="900" dirty="0" err="1"/>
              <a:t>wanneer</a:t>
            </a:r>
            <a:r>
              <a:rPr lang="en-US" sz="900" dirty="0"/>
              <a:t> </a:t>
            </a:r>
            <a:r>
              <a:rPr lang="en-US" sz="900" dirty="0" err="1"/>
              <a:t>deze</a:t>
            </a:r>
            <a:r>
              <a:rPr lang="en-US" sz="900" dirty="0"/>
              <a:t> </a:t>
            </a:r>
            <a:r>
              <a:rPr lang="en-US" sz="900" dirty="0" err="1"/>
              <a:t>wordt</a:t>
            </a:r>
            <a:r>
              <a:rPr lang="en-US" sz="900" dirty="0"/>
              <a:t> </a:t>
            </a:r>
            <a:r>
              <a:rPr lang="en-US" sz="900" dirty="0" err="1"/>
              <a:t>ondersteund</a:t>
            </a:r>
            <a:r>
              <a:rPr lang="en-US" sz="900" dirty="0"/>
              <a:t> door </a:t>
            </a:r>
            <a:r>
              <a:rPr lang="en-US" sz="900" dirty="0" err="1"/>
              <a:t>digitale</a:t>
            </a:r>
            <a:r>
              <a:rPr lang="en-US" sz="900" dirty="0"/>
              <a:t> </a:t>
            </a:r>
            <a:r>
              <a:rPr lang="en-US" sz="900" dirty="0" err="1"/>
              <a:t>kanalen</a:t>
            </a:r>
            <a:r>
              <a:rPr lang="en-US" sz="900" dirty="0"/>
              <a:t>.</a:t>
            </a:r>
            <a:endParaRPr sz="90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5" name="Google Shape;195;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a:t>De digitale marketingstrategie moet bepalen hoe deze zal bijdragen aan de doelstellingen die de organisatie wil bereiken. Deze doelstellingen kunnen de marketingdoelstellingen zijn, maar uiteindelijk kunnen we ook doelstellingen definiëren die meer gericht zijn op de digitale aanwezigheid van de organisatie.</a:t>
            </a:r>
            <a:endParaRPr sz="900"/>
          </a:p>
          <a:p>
            <a:pPr marL="0" lvl="0" indent="0" algn="l" rtl="0">
              <a:lnSpc>
                <a:spcPct val="100000"/>
              </a:lnSpc>
              <a:spcBef>
                <a:spcPts val="0"/>
              </a:spcBef>
              <a:spcAft>
                <a:spcPts val="0"/>
              </a:spcAft>
              <a:buClr>
                <a:schemeClr val="dk1"/>
              </a:buClr>
              <a:buSzPts val="1100"/>
              <a:buFont typeface="Arial"/>
              <a:buNone/>
            </a:pPr>
            <a:r>
              <a:rPr lang="en-US" sz="900"/>
              <a:t>Het is ook de bedoeling dat de digitale marketingstrategie de rol definieert die de verschillende digitale kanalen zullen spelen in de ontwikkeling van de strategie, en hoe de kanalen met elkaar zullen worden geïntegreerd, hoe ze winstgevend te maken in een synergetisch perspectief.</a:t>
            </a:r>
            <a:endParaRPr sz="900"/>
          </a:p>
          <a:p>
            <a:pPr marL="0" lvl="0" indent="0" algn="l" rtl="0">
              <a:lnSpc>
                <a:spcPct val="100000"/>
              </a:lnSpc>
              <a:spcBef>
                <a:spcPts val="0"/>
              </a:spcBef>
              <a:spcAft>
                <a:spcPts val="0"/>
              </a:spcAft>
              <a:buClr>
                <a:schemeClr val="dk1"/>
              </a:buClr>
              <a:buSzPts val="1100"/>
              <a:buFont typeface="Arial"/>
              <a:buNone/>
            </a:pPr>
            <a:r>
              <a:rPr lang="en-US" sz="900"/>
              <a:t>Als belangrijkste digitale marketingkanalen kunnen we noemen: de website, de blog, interactieve applicaties, sociale media (met speciale aandacht voor sociale netwerken, maar ook aggregatieve kanalen, analysesites, virtuele netwerken - bijvoorbeeld: Metaverse), e-mailing en reclame.</a:t>
            </a:r>
            <a:endParaRPr sz="900"/>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3" name="Google Shape;203;p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dirty="0" err="1"/>
              <a:t>Wanneer</a:t>
            </a:r>
            <a:r>
              <a:rPr lang="en-US" sz="900" dirty="0"/>
              <a:t> je </a:t>
            </a:r>
            <a:r>
              <a:rPr lang="en-US" sz="900" dirty="0" err="1"/>
              <a:t>nadenkt</a:t>
            </a:r>
            <a:r>
              <a:rPr lang="en-US" sz="900" dirty="0"/>
              <a:t> over de </a:t>
            </a:r>
            <a:r>
              <a:rPr lang="en-US" sz="900" dirty="0" err="1"/>
              <a:t>digitale</a:t>
            </a:r>
            <a:r>
              <a:rPr lang="en-US" sz="900" dirty="0"/>
              <a:t> component van marketing, </a:t>
            </a:r>
            <a:r>
              <a:rPr lang="en-US" sz="900" dirty="0" err="1"/>
              <a:t>moet</a:t>
            </a:r>
            <a:r>
              <a:rPr lang="en-US" sz="900" dirty="0"/>
              <a:t> je </a:t>
            </a:r>
            <a:r>
              <a:rPr lang="en-US" sz="900" dirty="0" err="1"/>
              <a:t>nadenken</a:t>
            </a:r>
            <a:r>
              <a:rPr lang="en-US" sz="900" dirty="0"/>
              <a:t> over hoe de </a:t>
            </a:r>
            <a:r>
              <a:rPr lang="en-US" sz="900" dirty="0" err="1"/>
              <a:t>strategische</a:t>
            </a:r>
            <a:r>
              <a:rPr lang="en-US" sz="900" dirty="0"/>
              <a:t> </a:t>
            </a:r>
            <a:r>
              <a:rPr lang="en-US" sz="900" dirty="0" err="1"/>
              <a:t>beslissingen</a:t>
            </a:r>
            <a:r>
              <a:rPr lang="en-US" sz="900" dirty="0"/>
              <a:t> die </a:t>
            </a:r>
            <a:r>
              <a:rPr lang="en-US" sz="900" dirty="0" err="1"/>
              <a:t>zullen</a:t>
            </a:r>
            <a:r>
              <a:rPr lang="en-US" sz="900" dirty="0"/>
              <a:t> </a:t>
            </a:r>
            <a:r>
              <a:rPr lang="en-US" sz="900" dirty="0" err="1"/>
              <a:t>worden</a:t>
            </a:r>
            <a:r>
              <a:rPr lang="en-US" sz="900" dirty="0"/>
              <a:t> </a:t>
            </a:r>
            <a:r>
              <a:rPr lang="en-US" sz="900" dirty="0" err="1"/>
              <a:t>genomen</a:t>
            </a:r>
            <a:r>
              <a:rPr lang="en-US" sz="900" dirty="0"/>
              <a:t>, </a:t>
            </a:r>
            <a:r>
              <a:rPr lang="en-US" sz="900" dirty="0" err="1"/>
              <a:t>zullen</a:t>
            </a:r>
            <a:r>
              <a:rPr lang="en-US" sz="900" dirty="0"/>
              <a:t> </a:t>
            </a:r>
            <a:r>
              <a:rPr lang="en-US" sz="900" dirty="0" err="1"/>
              <a:t>samenvallen</a:t>
            </a:r>
            <a:r>
              <a:rPr lang="en-US" sz="900" dirty="0"/>
              <a:t> met </a:t>
            </a:r>
            <a:r>
              <a:rPr lang="en-US" sz="900" dirty="0" err="1"/>
              <a:t>beslissingen</a:t>
            </a:r>
            <a:r>
              <a:rPr lang="en-US" sz="900" dirty="0"/>
              <a:t> die </a:t>
            </a:r>
            <a:r>
              <a:rPr lang="en-US" sz="900" dirty="0" err="1"/>
              <a:t>vanuit</a:t>
            </a:r>
            <a:r>
              <a:rPr lang="en-US" sz="900" dirty="0"/>
              <a:t> </a:t>
            </a:r>
            <a:r>
              <a:rPr lang="en-US" sz="900" dirty="0" err="1"/>
              <a:t>een</a:t>
            </a:r>
            <a:r>
              <a:rPr lang="en-US" sz="900" dirty="0"/>
              <a:t> </a:t>
            </a:r>
            <a:r>
              <a:rPr lang="en-US" sz="900" dirty="0" err="1"/>
              <a:t>niet-digitaal</a:t>
            </a:r>
            <a:r>
              <a:rPr lang="en-US" sz="900" dirty="0"/>
              <a:t> </a:t>
            </a:r>
            <a:r>
              <a:rPr lang="en-US" sz="900" dirty="0" err="1"/>
              <a:t>perspectief</a:t>
            </a:r>
            <a:r>
              <a:rPr lang="en-US" sz="900" dirty="0"/>
              <a:t> </a:t>
            </a:r>
            <a:r>
              <a:rPr lang="en-US" sz="900" dirty="0" err="1"/>
              <a:t>worden</a:t>
            </a:r>
            <a:r>
              <a:rPr lang="en-US" sz="900" dirty="0"/>
              <a:t> </a:t>
            </a:r>
            <a:r>
              <a:rPr lang="en-US" sz="900" dirty="0" err="1"/>
              <a:t>genomen</a:t>
            </a:r>
            <a:r>
              <a:rPr lang="en-US" sz="900" dirty="0"/>
              <a:t>. </a:t>
            </a:r>
            <a:r>
              <a:rPr lang="en-US" sz="900" dirty="0" err="1"/>
              <a:t>Bijvoorbeeld</a:t>
            </a:r>
            <a:r>
              <a:rPr lang="en-US" sz="900" dirty="0"/>
              <a:t>, </a:t>
            </a:r>
            <a:r>
              <a:rPr lang="en-US" sz="900" dirty="0" err="1"/>
              <a:t>zijn</a:t>
            </a:r>
            <a:r>
              <a:rPr lang="en-US" sz="900" dirty="0"/>
              <a:t> de </a:t>
            </a:r>
            <a:r>
              <a:rPr lang="en-US" sz="900" dirty="0" err="1"/>
              <a:t>segmenten</a:t>
            </a:r>
            <a:r>
              <a:rPr lang="en-US" sz="900" dirty="0"/>
              <a:t> die het </a:t>
            </a:r>
            <a:r>
              <a:rPr lang="en-US" sz="900" dirty="0" err="1"/>
              <a:t>bedrijf</a:t>
            </a:r>
            <a:r>
              <a:rPr lang="en-US" sz="900" dirty="0"/>
              <a:t> online </a:t>
            </a:r>
            <a:r>
              <a:rPr lang="en-US" sz="900" dirty="0" err="1"/>
              <a:t>zal</a:t>
            </a:r>
            <a:r>
              <a:rPr lang="en-US" sz="900" dirty="0"/>
              <a:t> </a:t>
            </a:r>
            <a:r>
              <a:rPr lang="en-US" sz="900" dirty="0" err="1"/>
              <a:t>bewerken</a:t>
            </a:r>
            <a:r>
              <a:rPr lang="en-US" sz="900" dirty="0"/>
              <a:t> congruent met de offline </a:t>
            </a:r>
            <a:r>
              <a:rPr lang="en-US" sz="900" dirty="0" err="1"/>
              <a:t>segmenten</a:t>
            </a:r>
            <a:r>
              <a:rPr lang="en-US" sz="900" dirty="0"/>
              <a:t>? Hoe </a:t>
            </a:r>
            <a:r>
              <a:rPr lang="en-US" sz="900" dirty="0" err="1"/>
              <a:t>wordt</a:t>
            </a:r>
            <a:r>
              <a:rPr lang="en-US" sz="900" dirty="0"/>
              <a:t> er </a:t>
            </a:r>
            <a:r>
              <a:rPr lang="en-US" sz="900" dirty="0" err="1"/>
              <a:t>gezorgd</a:t>
            </a:r>
            <a:r>
              <a:rPr lang="en-US" sz="900" dirty="0"/>
              <a:t> </a:t>
            </a:r>
            <a:r>
              <a:rPr lang="en-US" sz="900" dirty="0" err="1"/>
              <a:t>voor</a:t>
            </a:r>
            <a:r>
              <a:rPr lang="en-US" sz="900" dirty="0"/>
              <a:t> </a:t>
            </a:r>
            <a:r>
              <a:rPr lang="en-US" sz="900" dirty="0" err="1"/>
              <a:t>één</a:t>
            </a:r>
            <a:r>
              <a:rPr lang="en-US" sz="900" dirty="0"/>
              <a:t> </a:t>
            </a:r>
            <a:r>
              <a:rPr lang="en-US" sz="900" dirty="0" err="1"/>
              <a:t>enkele</a:t>
            </a:r>
            <a:r>
              <a:rPr lang="en-US" sz="900" dirty="0"/>
              <a:t> </a:t>
            </a:r>
            <a:r>
              <a:rPr lang="en-US" sz="900" dirty="0" err="1"/>
              <a:t>ervaring</a:t>
            </a:r>
            <a:r>
              <a:rPr lang="en-US" sz="900" dirty="0"/>
              <a:t>, </a:t>
            </a:r>
            <a:r>
              <a:rPr lang="en-US" sz="900" dirty="0" err="1"/>
              <a:t>ongeacht</a:t>
            </a:r>
            <a:r>
              <a:rPr lang="en-US" sz="900" dirty="0"/>
              <a:t> of de touchpoints online </a:t>
            </a:r>
            <a:r>
              <a:rPr lang="en-US" sz="900" dirty="0" err="1"/>
              <a:t>en</a:t>
            </a:r>
            <a:r>
              <a:rPr lang="en-US" sz="900" dirty="0"/>
              <a:t> offline </a:t>
            </a:r>
            <a:r>
              <a:rPr lang="en-US" sz="900" dirty="0" err="1"/>
              <a:t>zijn</a:t>
            </a:r>
            <a:r>
              <a:rPr lang="en-US" sz="900" dirty="0"/>
              <a:t>, </a:t>
            </a:r>
            <a:r>
              <a:rPr lang="en-US" sz="900" dirty="0" err="1"/>
              <a:t>en</a:t>
            </a:r>
            <a:r>
              <a:rPr lang="en-US" sz="900" dirty="0"/>
              <a:t> </a:t>
            </a:r>
            <a:r>
              <a:rPr lang="en-US" sz="900" dirty="0" err="1"/>
              <a:t>wordt</a:t>
            </a:r>
            <a:r>
              <a:rPr lang="en-US" sz="900" dirty="0"/>
              <a:t> er </a:t>
            </a:r>
            <a:r>
              <a:rPr lang="en-US" sz="900" dirty="0" err="1"/>
              <a:t>één</a:t>
            </a:r>
            <a:r>
              <a:rPr lang="en-US" sz="900" dirty="0"/>
              <a:t> </a:t>
            </a:r>
            <a:r>
              <a:rPr lang="en-US" sz="900" dirty="0" err="1"/>
              <a:t>enkel</a:t>
            </a:r>
            <a:r>
              <a:rPr lang="en-US" sz="900" dirty="0"/>
              <a:t> </a:t>
            </a:r>
            <a:r>
              <a:rPr lang="en-US" sz="900" dirty="0" err="1"/>
              <a:t>beeld</a:t>
            </a:r>
            <a:r>
              <a:rPr lang="en-US" sz="900" dirty="0"/>
              <a:t> van het merk </a:t>
            </a:r>
            <a:r>
              <a:rPr lang="en-US" sz="900" dirty="0" err="1"/>
              <a:t>gegeven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endParaRPr sz="900" dirty="0"/>
          </a:p>
          <a:p>
            <a:pPr marL="0" lvl="0" indent="0" algn="l" rtl="0">
              <a:lnSpc>
                <a:spcPct val="100000"/>
              </a:lnSpc>
              <a:spcBef>
                <a:spcPts val="0"/>
              </a:spcBef>
              <a:spcAft>
                <a:spcPts val="0"/>
              </a:spcAft>
              <a:buClr>
                <a:schemeClr val="dk1"/>
              </a:buClr>
              <a:buSzPts val="1100"/>
              <a:buFont typeface="Arial"/>
              <a:buNone/>
            </a:pPr>
            <a:r>
              <a:rPr lang="en-US" sz="900" dirty="0" err="1"/>
              <a:t>Bij</a:t>
            </a:r>
            <a:r>
              <a:rPr lang="en-US" sz="900" dirty="0"/>
              <a:t> het </a:t>
            </a:r>
            <a:r>
              <a:rPr lang="en-US" sz="900" dirty="0" err="1"/>
              <a:t>bepalen</a:t>
            </a:r>
            <a:r>
              <a:rPr lang="en-US" sz="900" dirty="0"/>
              <a:t> van de </a:t>
            </a:r>
            <a:r>
              <a:rPr lang="en-US" sz="900" dirty="0" err="1"/>
              <a:t>digitale</a:t>
            </a:r>
            <a:r>
              <a:rPr lang="en-US" sz="900" dirty="0"/>
              <a:t> </a:t>
            </a:r>
            <a:r>
              <a:rPr lang="en-US" sz="900" dirty="0" err="1"/>
              <a:t>marketingstrategie</a:t>
            </a:r>
            <a:r>
              <a:rPr lang="en-US" sz="900" dirty="0"/>
              <a:t> is het </a:t>
            </a:r>
            <a:r>
              <a:rPr lang="en-US" sz="900" dirty="0" err="1"/>
              <a:t>ook</a:t>
            </a:r>
            <a:r>
              <a:rPr lang="en-US" sz="900" dirty="0"/>
              <a:t> </a:t>
            </a:r>
            <a:r>
              <a:rPr lang="en-US" sz="900" dirty="0" err="1"/>
              <a:t>noodzakelijk</a:t>
            </a:r>
            <a:r>
              <a:rPr lang="en-US" sz="900" dirty="0"/>
              <a:t> om </a:t>
            </a:r>
            <a:r>
              <a:rPr lang="en-US" sz="900" dirty="0" err="1"/>
              <a:t>na</a:t>
            </a:r>
            <a:r>
              <a:rPr lang="en-US" sz="900" dirty="0"/>
              <a:t> </a:t>
            </a:r>
            <a:r>
              <a:rPr lang="en-US" sz="900" dirty="0" err="1"/>
              <a:t>te</a:t>
            </a:r>
            <a:r>
              <a:rPr lang="en-US" sz="900" dirty="0"/>
              <a:t> </a:t>
            </a:r>
            <a:r>
              <a:rPr lang="en-US" sz="900" dirty="0" err="1"/>
              <a:t>denken</a:t>
            </a:r>
            <a:r>
              <a:rPr lang="en-US" sz="900" dirty="0"/>
              <a:t> over de </a:t>
            </a:r>
            <a:r>
              <a:rPr lang="en-US" sz="900" dirty="0" err="1"/>
              <a:t>middelen</a:t>
            </a:r>
            <a:r>
              <a:rPr lang="en-US" sz="900" dirty="0"/>
              <a:t> die </a:t>
            </a:r>
            <a:r>
              <a:rPr lang="en-US" sz="900" dirty="0" err="1"/>
              <a:t>nodig</a:t>
            </a:r>
            <a:r>
              <a:rPr lang="en-US" sz="900" dirty="0"/>
              <a:t> </a:t>
            </a:r>
            <a:r>
              <a:rPr lang="en-US" sz="900" dirty="0" err="1"/>
              <a:t>zijn</a:t>
            </a:r>
            <a:r>
              <a:rPr lang="en-US" sz="900" dirty="0"/>
              <a:t> om </a:t>
            </a:r>
            <a:r>
              <a:rPr lang="en-US" sz="900" dirty="0" err="1"/>
              <a:t>deze</a:t>
            </a:r>
            <a:r>
              <a:rPr lang="en-US" sz="900" dirty="0"/>
              <a:t> </a:t>
            </a:r>
            <a:r>
              <a:rPr lang="en-US" sz="900" dirty="0" err="1"/>
              <a:t>strategie</a:t>
            </a:r>
            <a:r>
              <a:rPr lang="en-US" sz="900" dirty="0"/>
              <a:t> </a:t>
            </a:r>
            <a:r>
              <a:rPr lang="en-US" sz="900" dirty="0" err="1"/>
              <a:t>te</a:t>
            </a:r>
            <a:r>
              <a:rPr lang="en-US" sz="900" dirty="0"/>
              <a:t> </a:t>
            </a:r>
            <a:r>
              <a:rPr lang="en-US" sz="900" dirty="0" err="1"/>
              <a:t>realiseren</a:t>
            </a:r>
            <a:r>
              <a:rPr lang="en-US" sz="900" dirty="0"/>
              <a:t>. </a:t>
            </a:r>
            <a:r>
              <a:rPr lang="en-US" sz="900" dirty="0" err="1"/>
              <a:t>Deze</a:t>
            </a:r>
            <a:r>
              <a:rPr lang="en-US" sz="900" dirty="0"/>
              <a:t> </a:t>
            </a:r>
            <a:r>
              <a:rPr lang="en-US" sz="900" dirty="0" err="1"/>
              <a:t>middelen</a:t>
            </a:r>
            <a:r>
              <a:rPr lang="en-US" sz="900" dirty="0"/>
              <a:t> </a:t>
            </a:r>
            <a:r>
              <a:rPr lang="en-US" sz="900" dirty="0" err="1"/>
              <a:t>kunnen</a:t>
            </a:r>
            <a:r>
              <a:rPr lang="en-US" sz="900" dirty="0"/>
              <a:t> </a:t>
            </a:r>
            <a:r>
              <a:rPr lang="en-US" sz="900" dirty="0" err="1"/>
              <a:t>financieel</a:t>
            </a:r>
            <a:r>
              <a:rPr lang="en-US" sz="900" dirty="0"/>
              <a:t>, </a:t>
            </a:r>
            <a:r>
              <a:rPr lang="en-US" sz="900" dirty="0" err="1"/>
              <a:t>personeel</a:t>
            </a:r>
            <a:r>
              <a:rPr lang="en-US" sz="900" dirty="0"/>
              <a:t>, </a:t>
            </a:r>
            <a:r>
              <a:rPr lang="en-US" sz="900" dirty="0" err="1"/>
              <a:t>technologie</a:t>
            </a:r>
            <a:r>
              <a:rPr lang="en-US" sz="900" dirty="0"/>
              <a:t>, </a:t>
            </a:r>
            <a:r>
              <a:rPr lang="en-US" sz="900" dirty="0" err="1"/>
              <a:t>marketingkennis</a:t>
            </a:r>
            <a:r>
              <a:rPr lang="en-US" sz="900" dirty="0"/>
              <a:t>, </a:t>
            </a:r>
            <a:r>
              <a:rPr lang="en-US" sz="900" dirty="0" err="1"/>
              <a:t>enz</a:t>
            </a:r>
            <a:r>
              <a:rPr lang="en-US" sz="900" dirty="0"/>
              <a:t>. </a:t>
            </a:r>
            <a:r>
              <a:rPr lang="en-US" sz="900" dirty="0" err="1"/>
              <a:t>zijn</a:t>
            </a:r>
            <a:r>
              <a:rPr lang="en-US" sz="900" dirty="0"/>
              <a:t>.</a:t>
            </a:r>
            <a:endParaRPr sz="900" dirty="0"/>
          </a:p>
          <a:p>
            <a:pPr marL="0" lvl="0" indent="0" algn="l" rtl="0">
              <a:lnSpc>
                <a:spcPct val="100000"/>
              </a:lnSpc>
              <a:spcBef>
                <a:spcPts val="0"/>
              </a:spcBef>
              <a:spcAft>
                <a:spcPts val="0"/>
              </a:spcAft>
              <a:buSzPts val="1100"/>
              <a:buNone/>
            </a:pPr>
            <a:r>
              <a:rPr lang="en-US" sz="900" dirty="0"/>
              <a:t>Met de </a:t>
            </a:r>
            <a:r>
              <a:rPr lang="en-US" sz="900" dirty="0" err="1"/>
              <a:t>toepassing</a:t>
            </a:r>
            <a:r>
              <a:rPr lang="en-US" sz="900" dirty="0"/>
              <a:t> van </a:t>
            </a:r>
            <a:r>
              <a:rPr lang="en-US" sz="900" dirty="0" err="1"/>
              <a:t>een</a:t>
            </a:r>
            <a:r>
              <a:rPr lang="en-US" sz="900" dirty="0"/>
              <a:t> </a:t>
            </a:r>
            <a:r>
              <a:rPr lang="en-US" sz="900" dirty="0" err="1"/>
              <a:t>marketingstrategie</a:t>
            </a:r>
            <a:r>
              <a:rPr lang="en-US" sz="900" dirty="0"/>
              <a:t> is het </a:t>
            </a:r>
            <a:r>
              <a:rPr lang="en-US" sz="900" dirty="0" err="1"/>
              <a:t>niet</a:t>
            </a:r>
            <a:r>
              <a:rPr lang="en-US" sz="900" dirty="0"/>
              <a:t> </a:t>
            </a:r>
            <a:r>
              <a:rPr lang="en-US" sz="900" dirty="0" err="1"/>
              <a:t>verwonderlijk</a:t>
            </a:r>
            <a:r>
              <a:rPr lang="en-US" sz="900" dirty="0"/>
              <a:t> </a:t>
            </a:r>
            <a:r>
              <a:rPr lang="en-US" sz="900" dirty="0" err="1"/>
              <a:t>dat</a:t>
            </a:r>
            <a:r>
              <a:rPr lang="en-US" sz="900" dirty="0"/>
              <a:t> er </a:t>
            </a:r>
            <a:r>
              <a:rPr lang="en-US" sz="900" dirty="0" err="1"/>
              <a:t>behoefte</a:t>
            </a:r>
            <a:r>
              <a:rPr lang="en-US" sz="900" dirty="0"/>
              <a:t> is </a:t>
            </a:r>
            <a:r>
              <a:rPr lang="en-US" sz="900" dirty="0" err="1"/>
              <a:t>aan</a:t>
            </a:r>
            <a:r>
              <a:rPr lang="en-US" sz="900" dirty="0"/>
              <a:t> het </a:t>
            </a:r>
            <a:r>
              <a:rPr lang="en-US" sz="900" dirty="0" err="1"/>
              <a:t>heroverwegen</a:t>
            </a:r>
            <a:r>
              <a:rPr lang="en-US" sz="900" dirty="0"/>
              <a:t> van </a:t>
            </a:r>
            <a:r>
              <a:rPr lang="en-US" sz="900" dirty="0" err="1"/>
              <a:t>processen</a:t>
            </a:r>
            <a:r>
              <a:rPr lang="en-US" sz="900" dirty="0"/>
              <a:t> (</a:t>
            </a:r>
            <a:r>
              <a:rPr lang="en-US" sz="900" dirty="0" err="1"/>
              <a:t>zowel</a:t>
            </a:r>
            <a:r>
              <a:rPr lang="en-US" sz="900" dirty="0"/>
              <a:t> </a:t>
            </a:r>
            <a:r>
              <a:rPr lang="en-US" sz="900" dirty="0" err="1"/>
              <a:t>backoffice</a:t>
            </a:r>
            <a:r>
              <a:rPr lang="en-US" sz="900" dirty="0"/>
              <a:t> </a:t>
            </a:r>
            <a:r>
              <a:rPr lang="en-US" sz="900" dirty="0" err="1"/>
              <a:t>als</a:t>
            </a:r>
            <a:r>
              <a:rPr lang="en-US" sz="900" dirty="0"/>
              <a:t> met </a:t>
            </a:r>
            <a:r>
              <a:rPr lang="en-US" sz="900" dirty="0" err="1"/>
              <a:t>betrekking</a:t>
            </a:r>
            <a:r>
              <a:rPr lang="en-US" sz="900" dirty="0"/>
              <a:t> tot </a:t>
            </a:r>
            <a:r>
              <a:rPr lang="en-US" sz="900" dirty="0" err="1"/>
              <a:t>klantinteractie</a:t>
            </a:r>
            <a:r>
              <a:rPr lang="en-US" sz="900" dirty="0"/>
              <a:t>), om de </a:t>
            </a:r>
            <a:r>
              <a:rPr lang="en-US" sz="900" dirty="0" err="1"/>
              <a:t>klantervaring</a:t>
            </a:r>
            <a:r>
              <a:rPr lang="en-US" sz="900" dirty="0"/>
              <a:t> </a:t>
            </a:r>
            <a:r>
              <a:rPr lang="en-US" sz="900" dirty="0" err="1"/>
              <a:t>aantrekkelijker</a:t>
            </a:r>
            <a:r>
              <a:rPr lang="en-US" sz="900" dirty="0"/>
              <a:t> </a:t>
            </a:r>
            <a:r>
              <a:rPr lang="en-US" sz="900" dirty="0" err="1"/>
              <a:t>te</a:t>
            </a:r>
            <a:r>
              <a:rPr lang="en-US" sz="900" dirty="0"/>
              <a:t> </a:t>
            </a:r>
            <a:r>
              <a:rPr lang="en-US" sz="900" dirty="0" err="1"/>
              <a:t>maken</a:t>
            </a:r>
            <a:r>
              <a:rPr lang="en-US" sz="900" dirty="0"/>
              <a:t> </a:t>
            </a:r>
            <a:r>
              <a:rPr lang="en-US" sz="900" dirty="0" err="1"/>
              <a:t>en</a:t>
            </a:r>
            <a:r>
              <a:rPr lang="en-US" sz="900" dirty="0"/>
              <a:t> </a:t>
            </a:r>
            <a:r>
              <a:rPr lang="en-US" sz="900" dirty="0" err="1"/>
              <a:t>bij</a:t>
            </a:r>
            <a:r>
              <a:rPr lang="en-US" sz="900" dirty="0"/>
              <a:t> </a:t>
            </a:r>
            <a:r>
              <a:rPr lang="en-US" sz="900" dirty="0" err="1"/>
              <a:t>te</a:t>
            </a:r>
            <a:r>
              <a:rPr lang="en-US" sz="900" dirty="0"/>
              <a:t> </a:t>
            </a:r>
            <a:r>
              <a:rPr lang="en-US" sz="900" dirty="0" err="1"/>
              <a:t>dragen</a:t>
            </a:r>
            <a:r>
              <a:rPr lang="en-US" sz="900" dirty="0"/>
              <a:t> </a:t>
            </a:r>
            <a:r>
              <a:rPr lang="en-US" sz="900" dirty="0" err="1"/>
              <a:t>aan</a:t>
            </a:r>
            <a:r>
              <a:rPr lang="en-US" sz="900" dirty="0"/>
              <a:t> het </a:t>
            </a:r>
            <a:r>
              <a:rPr lang="en-US" sz="900" dirty="0" err="1"/>
              <a:t>verhogen</a:t>
            </a:r>
            <a:r>
              <a:rPr lang="en-US" sz="900" dirty="0"/>
              <a:t> van de </a:t>
            </a:r>
            <a:r>
              <a:rPr lang="en-US" sz="900" dirty="0" err="1"/>
              <a:t>klantwaarde</a:t>
            </a:r>
            <a:r>
              <a:rPr lang="en-US" sz="900" dirty="0"/>
              <a:t>. </a:t>
            </a:r>
            <a:r>
              <a:rPr lang="en-US" sz="900" dirty="0" err="1"/>
              <a:t>Alles</a:t>
            </a:r>
            <a:r>
              <a:rPr lang="en-US" sz="900" dirty="0"/>
              <a:t> wat het </a:t>
            </a:r>
            <a:r>
              <a:rPr lang="en-US" sz="900" dirty="0" err="1"/>
              <a:t>bedrijf</a:t>
            </a:r>
            <a:r>
              <a:rPr lang="en-US" sz="900" dirty="0"/>
              <a:t> </a:t>
            </a:r>
            <a:r>
              <a:rPr lang="en-US" sz="900" dirty="0" err="1"/>
              <a:t>doet</a:t>
            </a:r>
            <a:r>
              <a:rPr lang="en-US" sz="900" dirty="0"/>
              <a:t>, </a:t>
            </a:r>
            <a:r>
              <a:rPr lang="en-US" sz="900" dirty="0" err="1"/>
              <a:t>moet</a:t>
            </a:r>
            <a:r>
              <a:rPr lang="en-US" sz="900" dirty="0"/>
              <a:t> </a:t>
            </a:r>
            <a:r>
              <a:rPr lang="en-US" sz="900" dirty="0" err="1"/>
              <a:t>voldoen</a:t>
            </a:r>
            <a:r>
              <a:rPr lang="en-US" sz="900" dirty="0"/>
              <a:t> </a:t>
            </a:r>
            <a:r>
              <a:rPr lang="en-US" sz="900" dirty="0" err="1"/>
              <a:t>aan</a:t>
            </a:r>
            <a:r>
              <a:rPr lang="en-US" sz="900" dirty="0"/>
              <a:t> de </a:t>
            </a:r>
            <a:r>
              <a:rPr lang="en-US" sz="900" dirty="0" err="1"/>
              <a:t>verwachtingen</a:t>
            </a:r>
            <a:r>
              <a:rPr lang="en-US" sz="900" dirty="0"/>
              <a:t> van de </a:t>
            </a:r>
            <a:r>
              <a:rPr lang="en-US" sz="900" dirty="0" err="1"/>
              <a:t>klant</a:t>
            </a:r>
            <a:r>
              <a:rPr lang="en-US" sz="900" dirty="0"/>
              <a:t> </a:t>
            </a:r>
            <a:r>
              <a:rPr lang="en-US" sz="900" dirty="0" err="1"/>
              <a:t>en</a:t>
            </a:r>
            <a:r>
              <a:rPr lang="en-US" sz="900" dirty="0"/>
              <a:t> </a:t>
            </a:r>
            <a:r>
              <a:rPr lang="en-US" sz="900" dirty="0" err="1"/>
              <a:t>bijdragen</a:t>
            </a:r>
            <a:r>
              <a:rPr lang="en-US" sz="900" dirty="0"/>
              <a:t> </a:t>
            </a:r>
            <a:r>
              <a:rPr lang="en-US" sz="900" dirty="0" err="1"/>
              <a:t>aan</a:t>
            </a:r>
            <a:r>
              <a:rPr lang="en-US" sz="900" dirty="0"/>
              <a:t> </a:t>
            </a:r>
            <a:r>
              <a:rPr lang="en-US" sz="900" dirty="0" err="1"/>
              <a:t>klantloyaliteit</a:t>
            </a:r>
            <a:r>
              <a:rPr lang="en-US" sz="900" dirty="0"/>
              <a:t>. </a:t>
            </a:r>
            <a:r>
              <a:rPr lang="en-US" sz="900" dirty="0" err="1"/>
              <a:t>Voor</a:t>
            </a:r>
            <a:r>
              <a:rPr lang="en-US" sz="900" dirty="0"/>
              <a:t> de </a:t>
            </a:r>
            <a:r>
              <a:rPr lang="en-US" sz="900" dirty="0" err="1"/>
              <a:t>implementatie</a:t>
            </a:r>
            <a:r>
              <a:rPr lang="en-US" sz="900" dirty="0"/>
              <a:t> van </a:t>
            </a:r>
            <a:r>
              <a:rPr lang="en-US" sz="900" dirty="0" err="1"/>
              <a:t>herontworpen</a:t>
            </a:r>
            <a:r>
              <a:rPr lang="en-US" sz="900" dirty="0"/>
              <a:t> of </a:t>
            </a:r>
            <a:r>
              <a:rPr lang="en-US" sz="900" dirty="0" err="1"/>
              <a:t>nieuwe</a:t>
            </a:r>
            <a:r>
              <a:rPr lang="en-US" sz="900" dirty="0"/>
              <a:t> </a:t>
            </a:r>
            <a:r>
              <a:rPr lang="en-US" sz="900" dirty="0" err="1"/>
              <a:t>processen</a:t>
            </a:r>
            <a:r>
              <a:rPr lang="en-US" sz="900" dirty="0"/>
              <a:t> </a:t>
            </a:r>
            <a:r>
              <a:rPr lang="en-US" sz="900" dirty="0" err="1"/>
              <a:t>kan</a:t>
            </a:r>
            <a:r>
              <a:rPr lang="en-US" sz="900" dirty="0"/>
              <a:t> het </a:t>
            </a:r>
            <a:r>
              <a:rPr lang="en-US" sz="900" dirty="0" err="1"/>
              <a:t>gebruik</a:t>
            </a:r>
            <a:r>
              <a:rPr lang="en-US" sz="900" dirty="0"/>
              <a:t> van </a:t>
            </a:r>
            <a:r>
              <a:rPr lang="en-US" sz="900" dirty="0" err="1"/>
              <a:t>technologie</a:t>
            </a:r>
            <a:r>
              <a:rPr lang="en-US" sz="900" dirty="0"/>
              <a:t> </a:t>
            </a:r>
            <a:r>
              <a:rPr lang="en-US" sz="900" dirty="0" err="1"/>
              <a:t>nodig</a:t>
            </a:r>
            <a:r>
              <a:rPr lang="en-US" sz="900" dirty="0"/>
              <a:t> </a:t>
            </a:r>
            <a:r>
              <a:rPr lang="en-US" sz="900" dirty="0" err="1"/>
              <a:t>zijn</a:t>
            </a:r>
            <a:r>
              <a:rPr lang="en-US" sz="900" dirty="0"/>
              <a:t>, </a:t>
            </a:r>
            <a:r>
              <a:rPr lang="en-US" sz="900" dirty="0" err="1"/>
              <a:t>zoals</a:t>
            </a:r>
            <a:r>
              <a:rPr lang="en-US" sz="900" dirty="0"/>
              <a:t> CRM-software (Customer Relationship Management), software </a:t>
            </a:r>
            <a:r>
              <a:rPr lang="en-US" sz="900" dirty="0" err="1"/>
              <a:t>voor</a:t>
            </a:r>
            <a:r>
              <a:rPr lang="en-US" sz="900" dirty="0"/>
              <a:t> </a:t>
            </a:r>
            <a:r>
              <a:rPr lang="en-US" sz="900" dirty="0" err="1"/>
              <a:t>nieuwsbriefbeheer</a:t>
            </a:r>
            <a:r>
              <a:rPr lang="en-US" sz="900" dirty="0"/>
              <a:t>.</a:t>
            </a:r>
            <a:endParaRPr sz="900"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1" name="Google Shape;211;p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dirty="0"/>
              <a:t>Om </a:t>
            </a:r>
            <a:r>
              <a:rPr lang="en-US" sz="900" dirty="0" err="1"/>
              <a:t>een</a:t>
            </a:r>
            <a:r>
              <a:rPr lang="en-US" sz="900" dirty="0"/>
              <a:t> </a:t>
            </a:r>
            <a:r>
              <a:rPr lang="en-US" sz="900" dirty="0" err="1"/>
              <a:t>digitale</a:t>
            </a:r>
            <a:r>
              <a:rPr lang="en-US" sz="900" dirty="0"/>
              <a:t> </a:t>
            </a:r>
            <a:r>
              <a:rPr lang="en-US" sz="900" dirty="0" err="1"/>
              <a:t>marketingstrategie</a:t>
            </a:r>
            <a:r>
              <a:rPr lang="en-US" sz="900" dirty="0"/>
              <a:t> </a:t>
            </a:r>
            <a:r>
              <a:rPr lang="en-US" sz="900" dirty="0" err="1"/>
              <a:t>te</a:t>
            </a:r>
            <a:r>
              <a:rPr lang="en-US" sz="900" dirty="0"/>
              <a:t> </a:t>
            </a:r>
            <a:r>
              <a:rPr lang="en-US" sz="900" dirty="0" err="1"/>
              <a:t>kunnen</a:t>
            </a:r>
            <a:r>
              <a:rPr lang="en-US" sz="900" dirty="0"/>
              <a:t> </a:t>
            </a:r>
            <a:r>
              <a:rPr lang="en-US" sz="900" dirty="0" err="1"/>
              <a:t>definiëren</a:t>
            </a:r>
            <a:r>
              <a:rPr lang="en-US" sz="900" dirty="0"/>
              <a:t>, </a:t>
            </a:r>
            <a:r>
              <a:rPr lang="en-US" sz="900" dirty="0" err="1"/>
              <a:t>moet</a:t>
            </a:r>
            <a:r>
              <a:rPr lang="en-US" sz="900" dirty="0"/>
              <a:t> je </a:t>
            </a:r>
            <a:r>
              <a:rPr lang="en-US" sz="900" dirty="0" err="1"/>
              <a:t>rekening</a:t>
            </a:r>
            <a:r>
              <a:rPr lang="en-US" sz="900" dirty="0"/>
              <a:t> </a:t>
            </a:r>
            <a:r>
              <a:rPr lang="en-US" sz="900" dirty="0" err="1"/>
              <a:t>houden</a:t>
            </a:r>
            <a:r>
              <a:rPr lang="en-US" sz="900" dirty="0"/>
              <a:t> met </a:t>
            </a:r>
            <a:r>
              <a:rPr lang="en-US" sz="900" dirty="0" err="1"/>
              <a:t>een</a:t>
            </a:r>
            <a:r>
              <a:rPr lang="en-US" sz="900" dirty="0"/>
              <a:t> minimum </a:t>
            </a:r>
            <a:r>
              <a:rPr lang="en-US" sz="900" dirty="0" err="1"/>
              <a:t>aan</a:t>
            </a:r>
            <a:r>
              <a:rPr lang="en-US" sz="900" dirty="0"/>
              <a:t> </a:t>
            </a:r>
            <a:r>
              <a:rPr lang="en-US" sz="900" dirty="0" err="1"/>
              <a:t>elementen</a:t>
            </a:r>
            <a:r>
              <a:rPr lang="en-US" sz="900" dirty="0"/>
              <a:t> om de </a:t>
            </a:r>
            <a:r>
              <a:rPr lang="en-US" sz="900" dirty="0" err="1"/>
              <a:t>strategie</a:t>
            </a:r>
            <a:r>
              <a:rPr lang="en-US" sz="900" dirty="0"/>
              <a:t> op </a:t>
            </a:r>
            <a:r>
              <a:rPr lang="en-US" sz="900" dirty="0" err="1"/>
              <a:t>een</a:t>
            </a:r>
            <a:r>
              <a:rPr lang="en-US" sz="900" dirty="0"/>
              <a:t> </a:t>
            </a:r>
            <a:r>
              <a:rPr lang="en-US" sz="900" dirty="0" err="1"/>
              <a:t>solide</a:t>
            </a:r>
            <a:r>
              <a:rPr lang="en-US" sz="900" dirty="0"/>
              <a:t> basis </a:t>
            </a:r>
            <a:r>
              <a:rPr lang="en-US" sz="900" dirty="0" err="1"/>
              <a:t>te</a:t>
            </a:r>
            <a:r>
              <a:rPr lang="en-US" sz="900" dirty="0"/>
              <a:t> </a:t>
            </a:r>
            <a:r>
              <a:rPr lang="en-US" sz="900" dirty="0" err="1"/>
              <a:t>kunnen</a:t>
            </a:r>
            <a:r>
              <a:rPr lang="en-US" sz="900" dirty="0"/>
              <a:t> </a:t>
            </a:r>
            <a:r>
              <a:rPr lang="en-US" sz="900" dirty="0" err="1"/>
              <a:t>bouwen</a:t>
            </a:r>
            <a:r>
              <a:rPr lang="en-US" sz="900" dirty="0"/>
              <a:t>. </a:t>
            </a:r>
            <a:r>
              <a:rPr lang="en-US" sz="900" dirty="0" err="1"/>
              <a:t>Opgemerkt</a:t>
            </a:r>
            <a:r>
              <a:rPr lang="en-US" sz="900" dirty="0"/>
              <a:t> </a:t>
            </a:r>
            <a:r>
              <a:rPr lang="en-US" sz="900" dirty="0" err="1"/>
              <a:t>moet</a:t>
            </a:r>
            <a:r>
              <a:rPr lang="en-US" sz="900" dirty="0"/>
              <a:t> </a:t>
            </a:r>
            <a:r>
              <a:rPr lang="en-US" sz="900" dirty="0" err="1"/>
              <a:t>worden</a:t>
            </a:r>
            <a:r>
              <a:rPr lang="en-US" sz="900" dirty="0"/>
              <a:t> </a:t>
            </a:r>
            <a:r>
              <a:rPr lang="en-US" sz="900" dirty="0" err="1"/>
              <a:t>dat</a:t>
            </a:r>
            <a:r>
              <a:rPr lang="en-US" sz="900" dirty="0"/>
              <a:t> </a:t>
            </a:r>
            <a:r>
              <a:rPr lang="en-US" sz="900" dirty="0" err="1"/>
              <a:t>wanneer</a:t>
            </a:r>
            <a:r>
              <a:rPr lang="en-US" sz="900" dirty="0"/>
              <a:t> de </a:t>
            </a:r>
            <a:r>
              <a:rPr lang="en-US" sz="900" dirty="0" err="1"/>
              <a:t>strategie</a:t>
            </a:r>
            <a:r>
              <a:rPr lang="en-US" sz="900" dirty="0"/>
              <a:t> </a:t>
            </a:r>
            <a:r>
              <a:rPr lang="en-US" sz="900" dirty="0" err="1"/>
              <a:t>wordt</a:t>
            </a:r>
            <a:r>
              <a:rPr lang="en-US" sz="900" dirty="0"/>
              <a:t> </a:t>
            </a:r>
            <a:r>
              <a:rPr lang="en-US" sz="900" dirty="0" err="1"/>
              <a:t>gedefinieerd</a:t>
            </a:r>
            <a:r>
              <a:rPr lang="en-US" sz="900" dirty="0"/>
              <a:t>, </a:t>
            </a:r>
            <a:r>
              <a:rPr lang="en-US" sz="900" dirty="0" err="1"/>
              <a:t>dit</a:t>
            </a:r>
            <a:r>
              <a:rPr lang="en-US" sz="900" dirty="0"/>
              <a:t> </a:t>
            </a:r>
            <a:r>
              <a:rPr lang="en-US" sz="900" dirty="0" err="1"/>
              <a:t>gebeurt</a:t>
            </a:r>
            <a:r>
              <a:rPr lang="en-US" sz="900" dirty="0"/>
              <a:t> op basis van </a:t>
            </a:r>
            <a:r>
              <a:rPr lang="en-US" sz="900" dirty="0" err="1"/>
              <a:t>een</a:t>
            </a:r>
            <a:r>
              <a:rPr lang="en-US" sz="900" dirty="0"/>
              <a:t> reeks </a:t>
            </a:r>
            <a:r>
              <a:rPr lang="en-US" sz="900" dirty="0" err="1"/>
              <a:t>aannames</a:t>
            </a:r>
            <a:r>
              <a:rPr lang="en-US" sz="900" dirty="0"/>
              <a:t> die </a:t>
            </a:r>
            <a:r>
              <a:rPr lang="en-US" sz="900" dirty="0" err="1"/>
              <a:t>kunnen</a:t>
            </a:r>
            <a:r>
              <a:rPr lang="en-US" sz="900" dirty="0"/>
              <a:t> </a:t>
            </a:r>
            <a:r>
              <a:rPr lang="en-US" sz="900" dirty="0" err="1"/>
              <a:t>en</a:t>
            </a:r>
            <a:r>
              <a:rPr lang="en-US" sz="900" dirty="0"/>
              <a:t> </a:t>
            </a:r>
            <a:r>
              <a:rPr lang="en-US" sz="900" dirty="0" err="1"/>
              <a:t>natuurlijk</a:t>
            </a:r>
            <a:r>
              <a:rPr lang="en-US" sz="900" dirty="0"/>
              <a:t> de </a:t>
            </a:r>
            <a:r>
              <a:rPr lang="en-US" sz="900" dirty="0" err="1"/>
              <a:t>neiging</a:t>
            </a:r>
            <a:r>
              <a:rPr lang="en-US" sz="900" dirty="0"/>
              <a:t> </a:t>
            </a:r>
            <a:r>
              <a:rPr lang="en-US" sz="900" dirty="0" err="1"/>
              <a:t>hebben</a:t>
            </a:r>
            <a:r>
              <a:rPr lang="en-US" sz="900" dirty="0"/>
              <a:t> om </a:t>
            </a:r>
            <a:r>
              <a:rPr lang="en-US" sz="900" dirty="0" err="1"/>
              <a:t>te</a:t>
            </a:r>
            <a:r>
              <a:rPr lang="en-US" sz="900" dirty="0"/>
              <a:t> </a:t>
            </a:r>
            <a:r>
              <a:rPr lang="en-US" sz="900" dirty="0" err="1"/>
              <a:t>veranderen</a:t>
            </a:r>
            <a:r>
              <a:rPr lang="en-US" sz="900" dirty="0"/>
              <a:t>. </a:t>
            </a:r>
            <a:r>
              <a:rPr lang="en-US" sz="900" dirty="0" err="1"/>
              <a:t>Uiteindelijk</a:t>
            </a:r>
            <a:r>
              <a:rPr lang="en-US" sz="900" dirty="0"/>
              <a:t> </a:t>
            </a:r>
            <a:r>
              <a:rPr lang="en-US" sz="900" dirty="0" err="1"/>
              <a:t>kunnen</a:t>
            </a:r>
            <a:r>
              <a:rPr lang="en-US" sz="900" dirty="0"/>
              <a:t> </a:t>
            </a:r>
            <a:r>
              <a:rPr lang="en-US" sz="900" dirty="0" err="1"/>
              <a:t>zich</a:t>
            </a:r>
            <a:r>
              <a:rPr lang="en-US" sz="900" dirty="0"/>
              <a:t> </a:t>
            </a:r>
            <a:r>
              <a:rPr lang="en-US" sz="900" dirty="0" err="1"/>
              <a:t>bijzondere</a:t>
            </a:r>
            <a:r>
              <a:rPr lang="en-US" sz="900" dirty="0"/>
              <a:t> </a:t>
            </a:r>
            <a:r>
              <a:rPr lang="en-US" sz="900" dirty="0" err="1"/>
              <a:t>omstandigheden</a:t>
            </a:r>
            <a:r>
              <a:rPr lang="en-US" sz="900" dirty="0"/>
              <a:t> </a:t>
            </a:r>
            <a:r>
              <a:rPr lang="en-US" sz="900" dirty="0" err="1"/>
              <a:t>voordoen</a:t>
            </a:r>
            <a:r>
              <a:rPr lang="en-US" sz="900" dirty="0"/>
              <a:t> die </a:t>
            </a:r>
            <a:r>
              <a:rPr lang="en-US" sz="900" dirty="0" err="1"/>
              <a:t>zelfs</a:t>
            </a:r>
            <a:r>
              <a:rPr lang="en-US" sz="900" dirty="0"/>
              <a:t> </a:t>
            </a:r>
            <a:r>
              <a:rPr lang="en-US" sz="900" dirty="0" err="1"/>
              <a:t>een</a:t>
            </a:r>
            <a:r>
              <a:rPr lang="en-US" sz="900" dirty="0"/>
              <a:t> </a:t>
            </a:r>
            <a:r>
              <a:rPr lang="en-US" sz="900" dirty="0" err="1"/>
              <a:t>radicale</a:t>
            </a:r>
            <a:r>
              <a:rPr lang="en-US" sz="900" dirty="0"/>
              <a:t> </a:t>
            </a:r>
            <a:r>
              <a:rPr lang="en-US" sz="900" dirty="0" err="1"/>
              <a:t>verandering</a:t>
            </a:r>
            <a:r>
              <a:rPr lang="en-US" sz="900" dirty="0"/>
              <a:t> van de </a:t>
            </a:r>
            <a:r>
              <a:rPr lang="en-US" sz="900" dirty="0" err="1"/>
              <a:t>gevolgde</a:t>
            </a:r>
            <a:r>
              <a:rPr lang="en-US" sz="900" dirty="0"/>
              <a:t> </a:t>
            </a:r>
            <a:r>
              <a:rPr lang="en-US" sz="900" dirty="0" err="1"/>
              <a:t>strategie</a:t>
            </a:r>
            <a:r>
              <a:rPr lang="en-US" sz="900" dirty="0"/>
              <a:t> </a:t>
            </a:r>
            <a:r>
              <a:rPr lang="en-US" sz="900" dirty="0" err="1"/>
              <a:t>noodzakelijk</a:t>
            </a:r>
            <a:r>
              <a:rPr lang="en-US" sz="900" dirty="0"/>
              <a:t> </a:t>
            </a:r>
            <a:r>
              <a:rPr lang="en-US" sz="900" dirty="0" err="1"/>
              <a:t>maken</a:t>
            </a:r>
            <a:r>
              <a:rPr lang="en-US" sz="900" dirty="0"/>
              <a:t>. </a:t>
            </a:r>
            <a:r>
              <a:rPr lang="en-US" sz="900" dirty="0" err="1"/>
              <a:t>Bijvoorbeeld</a:t>
            </a:r>
            <a:r>
              <a:rPr lang="en-US" sz="900" dirty="0"/>
              <a:t>, de </a:t>
            </a:r>
            <a:r>
              <a:rPr lang="en-US" sz="900" dirty="0" err="1"/>
              <a:t>pandemie</a:t>
            </a:r>
            <a:r>
              <a:rPr lang="en-US" sz="900" dirty="0"/>
              <a:t> </a:t>
            </a:r>
            <a:r>
              <a:rPr lang="en-US" sz="900" dirty="0" err="1"/>
              <a:t>veroorzaakt</a:t>
            </a:r>
            <a:r>
              <a:rPr lang="en-US" sz="900" dirty="0"/>
              <a:t> door COVID-19 </a:t>
            </a:r>
            <a:r>
              <a:rPr lang="en-US" sz="900" dirty="0" err="1"/>
              <a:t>dwong</a:t>
            </a:r>
            <a:r>
              <a:rPr lang="en-US" sz="900" dirty="0"/>
              <a:t> de </a:t>
            </a:r>
            <a:r>
              <a:rPr lang="en-US" sz="900" dirty="0" err="1"/>
              <a:t>meeste</a:t>
            </a:r>
            <a:r>
              <a:rPr lang="en-US" sz="900" dirty="0"/>
              <a:t> </a:t>
            </a:r>
            <a:r>
              <a:rPr lang="en-US" sz="900" dirty="0" err="1"/>
              <a:t>bedrijven</a:t>
            </a:r>
            <a:r>
              <a:rPr lang="en-US" sz="900" dirty="0"/>
              <a:t> om </a:t>
            </a:r>
            <a:r>
              <a:rPr lang="en-US" sz="900" dirty="0" err="1"/>
              <a:t>hun</a:t>
            </a:r>
            <a:r>
              <a:rPr lang="en-US" sz="900" dirty="0"/>
              <a:t> </a:t>
            </a:r>
            <a:r>
              <a:rPr lang="en-US" sz="900" dirty="0" err="1"/>
              <a:t>strategische</a:t>
            </a:r>
            <a:r>
              <a:rPr lang="en-US" sz="900" dirty="0"/>
              <a:t> </a:t>
            </a:r>
            <a:r>
              <a:rPr lang="en-US" sz="900" dirty="0" err="1"/>
              <a:t>marketingplan</a:t>
            </a:r>
            <a:r>
              <a:rPr lang="en-US" sz="900" dirty="0"/>
              <a:t> </a:t>
            </a:r>
            <a:r>
              <a:rPr lang="en-US" sz="900" dirty="0" err="1"/>
              <a:t>te</a:t>
            </a:r>
            <a:r>
              <a:rPr lang="en-US" sz="900" dirty="0"/>
              <a:t> </a:t>
            </a:r>
            <a:r>
              <a:rPr lang="en-US" sz="900" dirty="0" err="1"/>
              <a:t>herzien</a:t>
            </a:r>
            <a:r>
              <a:rPr lang="en-US" sz="900" dirty="0"/>
              <a:t>, om </a:t>
            </a:r>
            <a:r>
              <a:rPr lang="en-US" sz="900" dirty="0" err="1"/>
              <a:t>hun</a:t>
            </a:r>
            <a:r>
              <a:rPr lang="en-US" sz="900" dirty="0"/>
              <a:t> </a:t>
            </a:r>
            <a:r>
              <a:rPr lang="en-US" sz="900" dirty="0" err="1"/>
              <a:t>aanwezigheid</a:t>
            </a:r>
            <a:r>
              <a:rPr lang="en-US" sz="900" dirty="0"/>
              <a:t> in </a:t>
            </a:r>
            <a:r>
              <a:rPr lang="en-US" sz="900" dirty="0" err="1"/>
              <a:t>digitale</a:t>
            </a:r>
            <a:r>
              <a:rPr lang="en-US" sz="900" dirty="0"/>
              <a:t> marketing </a:t>
            </a:r>
            <a:r>
              <a:rPr lang="en-US" sz="900" dirty="0" err="1"/>
              <a:t>te</a:t>
            </a:r>
            <a:r>
              <a:rPr lang="en-US" sz="900" dirty="0"/>
              <a:t> </a:t>
            </a:r>
            <a:r>
              <a:rPr lang="en-US" sz="900" dirty="0" err="1"/>
              <a:t>herzien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endParaRPr sz="900" dirty="0"/>
          </a:p>
          <a:p>
            <a:pPr marL="0" lvl="0" indent="0" algn="l" rtl="0">
              <a:lnSpc>
                <a:spcPct val="100000"/>
              </a:lnSpc>
              <a:spcBef>
                <a:spcPts val="0"/>
              </a:spcBef>
              <a:spcAft>
                <a:spcPts val="0"/>
              </a:spcAft>
              <a:buClr>
                <a:schemeClr val="dk1"/>
              </a:buClr>
              <a:buSzPts val="1100"/>
              <a:buFont typeface="Arial"/>
              <a:buNone/>
            </a:pPr>
            <a:r>
              <a:rPr lang="en-US" sz="900" dirty="0"/>
              <a:t>Om </a:t>
            </a:r>
            <a:r>
              <a:rPr lang="en-US" sz="900" dirty="0" err="1"/>
              <a:t>een</a:t>
            </a:r>
            <a:r>
              <a:rPr lang="en-US" sz="900" dirty="0"/>
              <a:t> </a:t>
            </a:r>
            <a:r>
              <a:rPr lang="en-US" sz="900" dirty="0" err="1"/>
              <a:t>digitale</a:t>
            </a:r>
            <a:r>
              <a:rPr lang="en-US" sz="900" dirty="0"/>
              <a:t> </a:t>
            </a:r>
            <a:r>
              <a:rPr lang="en-US" sz="900" dirty="0" err="1"/>
              <a:t>marketingstrategie</a:t>
            </a:r>
            <a:r>
              <a:rPr lang="en-US" sz="900" dirty="0"/>
              <a:t> </a:t>
            </a:r>
            <a:r>
              <a:rPr lang="en-US" sz="900" dirty="0" err="1"/>
              <a:t>te</a:t>
            </a:r>
            <a:r>
              <a:rPr lang="en-US" sz="900" dirty="0"/>
              <a:t> </a:t>
            </a:r>
            <a:r>
              <a:rPr lang="en-US" sz="900" dirty="0" err="1"/>
              <a:t>bepalen</a:t>
            </a:r>
            <a:r>
              <a:rPr lang="en-US" sz="900" dirty="0"/>
              <a:t>, </a:t>
            </a:r>
            <a:r>
              <a:rPr lang="en-US" sz="900" dirty="0" err="1"/>
              <a:t>wordt</a:t>
            </a:r>
            <a:r>
              <a:rPr lang="en-US" sz="900" dirty="0"/>
              <a:t> </a:t>
            </a:r>
            <a:r>
              <a:rPr lang="en-US" sz="900" dirty="0" err="1"/>
              <a:t>dus</a:t>
            </a:r>
            <a:r>
              <a:rPr lang="en-US" sz="900" dirty="0"/>
              <a:t> </a:t>
            </a:r>
            <a:r>
              <a:rPr lang="en-US" sz="900" dirty="0" err="1"/>
              <a:t>voorgesteld</a:t>
            </a:r>
            <a:r>
              <a:rPr lang="en-US" sz="900" dirty="0"/>
              <a:t> </a:t>
            </a:r>
            <a:r>
              <a:rPr lang="en-US" sz="900" dirty="0" err="1"/>
              <a:t>dat</a:t>
            </a:r>
            <a:r>
              <a:rPr lang="en-US" sz="900" dirty="0"/>
              <a:t> het </a:t>
            </a:r>
            <a:r>
              <a:rPr lang="en-US" sz="900" dirty="0" err="1"/>
              <a:t>bedrijf</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Maak </a:t>
            </a:r>
            <a:r>
              <a:rPr lang="en-US" sz="900" dirty="0" err="1"/>
              <a:t>een</a:t>
            </a:r>
            <a:r>
              <a:rPr lang="en-US" sz="900" dirty="0"/>
              <a:t> interne </a:t>
            </a:r>
            <a:r>
              <a:rPr lang="en-US" sz="900" dirty="0" err="1"/>
              <a:t>analyse</a:t>
            </a:r>
            <a:r>
              <a:rPr lang="en-US" sz="900" dirty="0"/>
              <a:t>: </a:t>
            </a:r>
            <a:r>
              <a:rPr lang="en-US" sz="900" dirty="0" err="1"/>
              <a:t>analyseer</a:t>
            </a:r>
            <a:r>
              <a:rPr lang="en-US" sz="900" dirty="0"/>
              <a:t> wat het </a:t>
            </a:r>
            <a:r>
              <a:rPr lang="en-US" sz="900" dirty="0" err="1"/>
              <a:t>bedrijf</a:t>
            </a:r>
            <a:r>
              <a:rPr lang="en-US" sz="900" dirty="0"/>
              <a:t> </a:t>
            </a:r>
            <a:r>
              <a:rPr lang="en-US" sz="900" dirty="0" err="1"/>
              <a:t>heeft</a:t>
            </a:r>
            <a:r>
              <a:rPr lang="en-US" sz="900" dirty="0"/>
              <a:t> </a:t>
            </a:r>
            <a:r>
              <a:rPr lang="en-US" sz="900" dirty="0" err="1"/>
              <a:t>gedaan</a:t>
            </a:r>
            <a:r>
              <a:rPr lang="en-US" sz="900" dirty="0"/>
              <a:t> op het </a:t>
            </a:r>
            <a:r>
              <a:rPr lang="en-US" sz="900" dirty="0" err="1"/>
              <a:t>gebied</a:t>
            </a:r>
            <a:r>
              <a:rPr lang="en-US" sz="900" dirty="0"/>
              <a:t> van </a:t>
            </a:r>
            <a:r>
              <a:rPr lang="en-US" sz="900" dirty="0" err="1"/>
              <a:t>digitaal</a:t>
            </a:r>
            <a:r>
              <a:rPr lang="en-US" sz="900" dirty="0"/>
              <a:t>, wat </a:t>
            </a:r>
            <a:r>
              <a:rPr lang="en-US" sz="900" dirty="0" err="1"/>
              <a:t>zijn</a:t>
            </a:r>
            <a:r>
              <a:rPr lang="en-US" sz="900" dirty="0"/>
              <a:t> </a:t>
            </a:r>
            <a:r>
              <a:rPr lang="en-US" sz="900" dirty="0" err="1"/>
              <a:t>competenties</a:t>
            </a:r>
            <a:r>
              <a:rPr lang="en-US" sz="900" dirty="0"/>
              <a:t> </a:t>
            </a:r>
            <a:r>
              <a:rPr lang="en-US" sz="900" dirty="0" err="1"/>
              <a:t>zijn</a:t>
            </a:r>
            <a:r>
              <a:rPr lang="en-US" sz="900" dirty="0"/>
              <a:t>, </a:t>
            </a:r>
            <a:r>
              <a:rPr lang="en-US" sz="900" dirty="0" err="1"/>
              <a:t>welke</a:t>
            </a:r>
            <a:r>
              <a:rPr lang="en-US" sz="900" dirty="0"/>
              <a:t> </a:t>
            </a:r>
            <a:r>
              <a:rPr lang="en-US" sz="900" dirty="0" err="1"/>
              <a:t>evolutie</a:t>
            </a:r>
            <a:r>
              <a:rPr lang="en-US" sz="900" dirty="0"/>
              <a:t> er </a:t>
            </a:r>
            <a:r>
              <a:rPr lang="en-US" sz="900" dirty="0" err="1"/>
              <a:t>heeft</a:t>
            </a:r>
            <a:r>
              <a:rPr lang="en-US" sz="900" dirty="0"/>
              <a:t> </a:t>
            </a:r>
            <a:r>
              <a:rPr lang="en-US" sz="900" dirty="0" err="1"/>
              <a:t>plaatsgevonden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Voer</a:t>
            </a:r>
            <a:r>
              <a:rPr lang="en-US" sz="900" dirty="0"/>
              <a:t> </a:t>
            </a:r>
            <a:r>
              <a:rPr lang="en-US" sz="900" dirty="0" err="1"/>
              <a:t>een</a:t>
            </a:r>
            <a:r>
              <a:rPr lang="en-US" sz="900" dirty="0"/>
              <a:t> </a:t>
            </a:r>
            <a:r>
              <a:rPr lang="en-US" sz="900" dirty="0" err="1"/>
              <a:t>externe</a:t>
            </a:r>
            <a:r>
              <a:rPr lang="en-US" sz="900" dirty="0"/>
              <a:t> </a:t>
            </a:r>
            <a:r>
              <a:rPr lang="en-US" sz="900" dirty="0" err="1"/>
              <a:t>analyse</a:t>
            </a:r>
            <a:r>
              <a:rPr lang="en-US" sz="900" dirty="0"/>
              <a:t> </a:t>
            </a:r>
            <a:r>
              <a:rPr lang="en-US" sz="900" dirty="0" err="1"/>
              <a:t>uit</a:t>
            </a:r>
            <a:r>
              <a:rPr lang="en-US" sz="900" dirty="0"/>
              <a:t>: </a:t>
            </a:r>
            <a:r>
              <a:rPr lang="en-US" sz="900" dirty="0" err="1"/>
              <a:t>welke</a:t>
            </a:r>
            <a:r>
              <a:rPr lang="en-US" sz="900" dirty="0"/>
              <a:t> </a:t>
            </a:r>
            <a:r>
              <a:rPr lang="en-US" sz="900" dirty="0" err="1"/>
              <a:t>beperkingen</a:t>
            </a:r>
            <a:r>
              <a:rPr lang="en-US" sz="900" dirty="0"/>
              <a:t>, </a:t>
            </a:r>
            <a:r>
              <a:rPr lang="en-US" sz="900" dirty="0" err="1"/>
              <a:t>welke</a:t>
            </a:r>
            <a:r>
              <a:rPr lang="en-US" sz="900" dirty="0"/>
              <a:t> </a:t>
            </a:r>
            <a:r>
              <a:rPr lang="en-US" sz="900" dirty="0" err="1"/>
              <a:t>gunstige</a:t>
            </a:r>
            <a:r>
              <a:rPr lang="en-US" sz="900" dirty="0"/>
              <a:t> </a:t>
            </a:r>
            <a:r>
              <a:rPr lang="en-US" sz="900" dirty="0" err="1"/>
              <a:t>factoren</a:t>
            </a:r>
            <a:r>
              <a:rPr lang="en-US" sz="900" dirty="0"/>
              <a:t> </a:t>
            </a:r>
            <a:r>
              <a:rPr lang="en-US" sz="900" dirty="0" err="1"/>
              <a:t>zijn</a:t>
            </a:r>
            <a:r>
              <a:rPr lang="en-US" sz="900" dirty="0"/>
              <a:t> er op </a:t>
            </a:r>
            <a:r>
              <a:rPr lang="en-US" sz="900" dirty="0" err="1"/>
              <a:t>digitaal</a:t>
            </a:r>
            <a:r>
              <a:rPr lang="en-US" sz="900" dirty="0"/>
              <a:t> </a:t>
            </a:r>
            <a:r>
              <a:rPr lang="en-US" sz="900" dirty="0" err="1"/>
              <a:t>gebied</a:t>
            </a:r>
            <a:r>
              <a:rPr lang="en-US" sz="900" dirty="0"/>
              <a:t>, wat </a:t>
            </a:r>
            <a:r>
              <a:rPr lang="en-US" sz="900" dirty="0" err="1"/>
              <a:t>zijn</a:t>
            </a:r>
            <a:r>
              <a:rPr lang="en-US" sz="900" dirty="0"/>
              <a:t> de trends. </a:t>
            </a:r>
            <a:r>
              <a:rPr lang="en-US" sz="900" dirty="0" err="1"/>
              <a:t>Hierbij</a:t>
            </a:r>
            <a:r>
              <a:rPr lang="en-US" sz="900" dirty="0"/>
              <a:t> </a:t>
            </a:r>
            <a:r>
              <a:rPr lang="en-US" sz="900" dirty="0" err="1"/>
              <a:t>moet</a:t>
            </a:r>
            <a:r>
              <a:rPr lang="en-US" sz="900" dirty="0"/>
              <a:t> je </a:t>
            </a:r>
            <a:r>
              <a:rPr lang="en-US" sz="900" dirty="0" err="1"/>
              <a:t>rekening</a:t>
            </a:r>
            <a:r>
              <a:rPr lang="en-US" sz="900" dirty="0"/>
              <a:t> </a:t>
            </a:r>
            <a:r>
              <a:rPr lang="en-US" sz="900" dirty="0" err="1"/>
              <a:t>houden</a:t>
            </a:r>
            <a:r>
              <a:rPr lang="en-US" sz="900" dirty="0"/>
              <a:t> met de </a:t>
            </a:r>
            <a:r>
              <a:rPr lang="en-US" sz="900" dirty="0" err="1"/>
              <a:t>concurrentie</a:t>
            </a:r>
            <a:r>
              <a:rPr lang="en-US" sz="900" dirty="0"/>
              <a:t> </a:t>
            </a:r>
            <a:r>
              <a:rPr lang="en-US" sz="900" dirty="0" err="1"/>
              <a:t>en</a:t>
            </a:r>
            <a:r>
              <a:rPr lang="en-US" sz="900" dirty="0"/>
              <a:t> het </a:t>
            </a:r>
            <a:r>
              <a:rPr lang="en-US" sz="900" dirty="0" err="1"/>
              <a:t>consumentengedrag</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Bepaal</a:t>
            </a:r>
            <a:r>
              <a:rPr lang="en-US" sz="900" dirty="0"/>
              <a:t> </a:t>
            </a:r>
            <a:r>
              <a:rPr lang="en-US" sz="900" dirty="0" err="1"/>
              <a:t>duidelijk</a:t>
            </a:r>
            <a:r>
              <a:rPr lang="en-US" sz="900" dirty="0"/>
              <a:t>, </a:t>
            </a:r>
            <a:r>
              <a:rPr lang="en-US" sz="900" dirty="0" err="1"/>
              <a:t>objectief</a:t>
            </a:r>
            <a:r>
              <a:rPr lang="en-US" sz="900" dirty="0"/>
              <a:t> </a:t>
            </a:r>
            <a:r>
              <a:rPr lang="en-US" sz="900" dirty="0" err="1"/>
              <a:t>en</a:t>
            </a:r>
            <a:r>
              <a:rPr lang="en-US" sz="900" dirty="0"/>
              <a:t> </a:t>
            </a:r>
            <a:r>
              <a:rPr lang="en-US" sz="900" dirty="0" err="1"/>
              <a:t>realistisch</a:t>
            </a:r>
            <a:r>
              <a:rPr lang="en-US" sz="900" dirty="0"/>
              <a:t> wat je wilt </a:t>
            </a:r>
            <a:r>
              <a:rPr lang="en-US" sz="900" dirty="0" err="1"/>
              <a:t>bereiken</a:t>
            </a:r>
            <a:r>
              <a:rPr lang="en-US" sz="900" dirty="0"/>
              <a:t> met </a:t>
            </a:r>
            <a:r>
              <a:rPr lang="en-US" sz="900" dirty="0" err="1"/>
              <a:t>digitale</a:t>
            </a:r>
            <a:r>
              <a:rPr lang="en-US" sz="900" dirty="0"/>
              <a:t> marketing.</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Geef</a:t>
            </a:r>
            <a:r>
              <a:rPr lang="en-US" sz="900" dirty="0"/>
              <a:t> </a:t>
            </a:r>
            <a:r>
              <a:rPr lang="en-US" sz="900" dirty="0" err="1"/>
              <a:t>aan</a:t>
            </a:r>
            <a:r>
              <a:rPr lang="en-US" sz="900" dirty="0"/>
              <a:t> welk segment of </a:t>
            </a:r>
            <a:r>
              <a:rPr lang="en-US" sz="900" dirty="0" err="1"/>
              <a:t>welke</a:t>
            </a:r>
            <a:r>
              <a:rPr lang="en-US" sz="900" dirty="0"/>
              <a:t> </a:t>
            </a:r>
            <a:r>
              <a:rPr lang="en-US" sz="900" dirty="0" err="1"/>
              <a:t>segmenten</a:t>
            </a:r>
            <a:r>
              <a:rPr lang="en-US" sz="900" dirty="0"/>
              <a:t> je wilt </a:t>
            </a:r>
            <a:r>
              <a:rPr lang="en-US" sz="900" dirty="0" err="1"/>
              <a:t>bereiken</a:t>
            </a:r>
            <a:r>
              <a:rPr lang="en-US" sz="900" dirty="0"/>
              <a:t> met </a:t>
            </a:r>
            <a:r>
              <a:rPr lang="en-US" sz="900" dirty="0" err="1"/>
              <a:t>digitale</a:t>
            </a:r>
            <a:r>
              <a:rPr lang="en-US" sz="900" dirty="0"/>
              <a:t> marketing.</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Bepaal</a:t>
            </a:r>
            <a:r>
              <a:rPr lang="en-US" sz="900" dirty="0"/>
              <a:t> de </a:t>
            </a:r>
            <a:r>
              <a:rPr lang="en-US" sz="900" dirty="0" err="1"/>
              <a:t>waardepropositie</a:t>
            </a:r>
            <a:r>
              <a:rPr lang="en-US" sz="900" dirty="0"/>
              <a:t>, </a:t>
            </a:r>
            <a:r>
              <a:rPr lang="en-US" sz="900" dirty="0" err="1"/>
              <a:t>d.w.z</a:t>
            </a:r>
            <a:r>
              <a:rPr lang="en-US" sz="900" dirty="0"/>
              <a:t>. wat de </a:t>
            </a:r>
            <a:r>
              <a:rPr lang="en-US" sz="900" dirty="0" err="1"/>
              <a:t>klant</a:t>
            </a:r>
            <a:r>
              <a:rPr lang="en-US" sz="900" dirty="0"/>
              <a:t> </a:t>
            </a:r>
            <a:r>
              <a:rPr lang="en-US" sz="900" dirty="0" err="1"/>
              <a:t>als</a:t>
            </a:r>
            <a:r>
              <a:rPr lang="en-US" sz="900" dirty="0"/>
              <a:t> </a:t>
            </a:r>
            <a:r>
              <a:rPr lang="en-US" sz="900" dirty="0" err="1"/>
              <a:t>speciaal</a:t>
            </a:r>
            <a:r>
              <a:rPr lang="en-US" sz="900" dirty="0"/>
              <a:t> </a:t>
            </a:r>
            <a:r>
              <a:rPr lang="en-US" sz="900" dirty="0" err="1"/>
              <a:t>aan</a:t>
            </a:r>
            <a:r>
              <a:rPr lang="en-US" sz="900" dirty="0"/>
              <a:t> het merk </a:t>
            </a:r>
            <a:r>
              <a:rPr lang="en-US" sz="900" dirty="0" err="1"/>
              <a:t>en</a:t>
            </a:r>
            <a:r>
              <a:rPr lang="en-US" sz="900" dirty="0"/>
              <a:t> het </a:t>
            </a:r>
            <a:r>
              <a:rPr lang="en-US" sz="900" dirty="0" err="1"/>
              <a:t>bedrijf</a:t>
            </a:r>
            <a:r>
              <a:rPr lang="en-US" sz="900" dirty="0"/>
              <a:t> </a:t>
            </a:r>
            <a:r>
              <a:rPr lang="en-US" sz="900" dirty="0" err="1"/>
              <a:t>zal</a:t>
            </a:r>
            <a:r>
              <a:rPr lang="en-US" sz="900" dirty="0"/>
              <a:t> </a:t>
            </a:r>
            <a:r>
              <a:rPr lang="en-US" sz="900" dirty="0" err="1"/>
              <a:t>zien</a:t>
            </a:r>
            <a:r>
              <a:rPr lang="en-US" sz="900" dirty="0"/>
              <a:t>. </a:t>
            </a:r>
            <a:r>
              <a:rPr lang="en-US" sz="900" dirty="0" err="1"/>
              <a:t>Deze</a:t>
            </a:r>
            <a:r>
              <a:rPr lang="en-US" sz="900" dirty="0"/>
              <a:t> </a:t>
            </a:r>
            <a:r>
              <a:rPr lang="en-US" sz="900" dirty="0" err="1"/>
              <a:t>waardepropositie</a:t>
            </a:r>
            <a:r>
              <a:rPr lang="en-US" sz="900" dirty="0"/>
              <a:t> </a:t>
            </a:r>
            <a:r>
              <a:rPr lang="en-US" sz="900" dirty="0" err="1"/>
              <a:t>moet</a:t>
            </a:r>
            <a:r>
              <a:rPr lang="en-US" sz="900" dirty="0"/>
              <a:t> </a:t>
            </a:r>
            <a:r>
              <a:rPr lang="en-US" sz="900" dirty="0" err="1"/>
              <a:t>uniek</a:t>
            </a:r>
            <a:r>
              <a:rPr lang="en-US" sz="900" dirty="0"/>
              <a:t>, </a:t>
            </a:r>
            <a:r>
              <a:rPr lang="en-US" sz="900" dirty="0" err="1"/>
              <a:t>duurzaam</a:t>
            </a:r>
            <a:r>
              <a:rPr lang="en-US" sz="900" dirty="0"/>
              <a:t> </a:t>
            </a:r>
            <a:r>
              <a:rPr lang="en-US" sz="900" dirty="0" err="1"/>
              <a:t>en</a:t>
            </a:r>
            <a:r>
              <a:rPr lang="en-US" sz="900" dirty="0"/>
              <a:t> </a:t>
            </a:r>
            <a:r>
              <a:rPr lang="en-US" sz="900" dirty="0" err="1"/>
              <a:t>blijvend</a:t>
            </a:r>
            <a:r>
              <a:rPr lang="en-US" sz="900" dirty="0"/>
              <a:t> </a:t>
            </a:r>
            <a:r>
              <a:rPr lang="en-US" sz="900" dirty="0" err="1"/>
              <a:t>zijn</a:t>
            </a:r>
            <a:r>
              <a:rPr lang="en-US" sz="900" dirty="0"/>
              <a:t>. </a:t>
            </a:r>
            <a:r>
              <a:rPr lang="en-US" sz="900" dirty="0" err="1"/>
              <a:t>Digitale</a:t>
            </a:r>
            <a:r>
              <a:rPr lang="en-US" sz="900" dirty="0"/>
              <a:t> marketing </a:t>
            </a:r>
            <a:r>
              <a:rPr lang="en-US" sz="900" dirty="0" err="1"/>
              <a:t>moet</a:t>
            </a:r>
            <a:r>
              <a:rPr lang="en-US" sz="900" dirty="0"/>
              <a:t> </a:t>
            </a:r>
            <a:r>
              <a:rPr lang="en-US" sz="900" dirty="0" err="1"/>
              <a:t>deze</a:t>
            </a:r>
            <a:r>
              <a:rPr lang="en-US" sz="900" dirty="0"/>
              <a:t> </a:t>
            </a:r>
            <a:r>
              <a:rPr lang="en-US" sz="900" dirty="0" err="1"/>
              <a:t>waardepropositie</a:t>
            </a:r>
            <a:r>
              <a:rPr lang="en-US" sz="900" dirty="0"/>
              <a:t> </a:t>
            </a:r>
            <a:r>
              <a:rPr lang="en-US" sz="900" dirty="0" err="1"/>
              <a:t>kunnen</a:t>
            </a:r>
            <a:r>
              <a:rPr lang="en-US" sz="900" dirty="0"/>
              <a:t> </a:t>
            </a:r>
            <a:r>
              <a:rPr lang="en-US" sz="900" dirty="0" err="1"/>
              <a:t>communiceren</a:t>
            </a:r>
            <a:r>
              <a:rPr lang="en-US" sz="900" dirty="0"/>
              <a:t> </a:t>
            </a:r>
            <a:r>
              <a:rPr lang="en-US" sz="900" dirty="0" err="1"/>
              <a:t>naar</a:t>
            </a:r>
            <a:r>
              <a:rPr lang="en-US" sz="900" dirty="0"/>
              <a:t> de </a:t>
            </a:r>
            <a:r>
              <a:rPr lang="en-US" sz="900" dirty="0" err="1"/>
              <a:t>doelsegmenten</a:t>
            </a:r>
            <a:r>
              <a:rPr lang="en-US" sz="900" dirty="0"/>
              <a:t>. Om </a:t>
            </a:r>
            <a:r>
              <a:rPr lang="en-US" sz="900" dirty="0" err="1"/>
              <a:t>een</a:t>
            </a:r>
            <a:r>
              <a:rPr lang="en-US" sz="900" dirty="0"/>
              <a:t> </a:t>
            </a:r>
            <a:r>
              <a:rPr lang="en-US" sz="900" dirty="0" err="1"/>
              <a:t>waardepropositie</a:t>
            </a:r>
            <a:r>
              <a:rPr lang="en-US" sz="900" dirty="0"/>
              <a:t> </a:t>
            </a:r>
            <a:r>
              <a:rPr lang="en-US" sz="900" dirty="0" err="1"/>
              <a:t>te</a:t>
            </a:r>
            <a:r>
              <a:rPr lang="en-US" sz="900" dirty="0"/>
              <a:t> </a:t>
            </a:r>
            <a:r>
              <a:rPr lang="en-US" sz="900" dirty="0" err="1"/>
              <a:t>zijn</a:t>
            </a:r>
            <a:r>
              <a:rPr lang="en-US" sz="900" dirty="0"/>
              <a:t>, </a:t>
            </a:r>
            <a:r>
              <a:rPr lang="en-US" sz="900" dirty="0" err="1"/>
              <a:t>moet</a:t>
            </a:r>
            <a:r>
              <a:rPr lang="en-US" sz="900" dirty="0"/>
              <a:t> het </a:t>
            </a:r>
            <a:r>
              <a:rPr lang="en-US" sz="900" dirty="0" err="1"/>
              <a:t>speciale</a:t>
            </a:r>
            <a:r>
              <a:rPr lang="en-US" sz="900" dirty="0"/>
              <a:t> </a:t>
            </a:r>
            <a:r>
              <a:rPr lang="en-US" sz="900" dirty="0" err="1"/>
              <a:t>voordeel</a:t>
            </a:r>
            <a:r>
              <a:rPr lang="en-US" sz="900" dirty="0"/>
              <a:t> </a:t>
            </a:r>
            <a:r>
              <a:rPr lang="en-US" sz="900" dirty="0" err="1"/>
              <a:t>dat</a:t>
            </a:r>
            <a:r>
              <a:rPr lang="en-US" sz="900" dirty="0"/>
              <a:t> we </a:t>
            </a:r>
            <a:r>
              <a:rPr lang="en-US" sz="900" dirty="0" err="1"/>
              <a:t>onze</a:t>
            </a:r>
            <a:r>
              <a:rPr lang="en-US" sz="900" dirty="0"/>
              <a:t> </a:t>
            </a:r>
            <a:r>
              <a:rPr lang="en-US" sz="900" dirty="0" err="1"/>
              <a:t>klant</a:t>
            </a:r>
            <a:r>
              <a:rPr lang="en-US" sz="900" dirty="0"/>
              <a:t> </a:t>
            </a:r>
            <a:r>
              <a:rPr lang="en-US" sz="900" dirty="0" err="1"/>
              <a:t>willen</a:t>
            </a:r>
            <a:r>
              <a:rPr lang="en-US" sz="900" dirty="0"/>
              <a:t> </a:t>
            </a:r>
            <a:r>
              <a:rPr lang="en-US" sz="900" dirty="0" err="1"/>
              <a:t>bieden</a:t>
            </a:r>
            <a:r>
              <a:rPr lang="en-US" sz="900" dirty="0"/>
              <a:t> </a:t>
            </a:r>
            <a:r>
              <a:rPr lang="en-US" sz="900" dirty="0" err="1"/>
              <a:t>natuurlijk</a:t>
            </a:r>
            <a:r>
              <a:rPr lang="en-US" sz="900" dirty="0"/>
              <a:t> door hem </a:t>
            </a:r>
            <a:r>
              <a:rPr lang="en-US" sz="900" dirty="0" err="1"/>
              <a:t>worden</a:t>
            </a:r>
            <a:r>
              <a:rPr lang="en-US" sz="900" dirty="0"/>
              <a:t> </a:t>
            </a:r>
            <a:r>
              <a:rPr lang="en-US" sz="900" dirty="0" err="1"/>
              <a:t>gewaardeerd</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Bouw </a:t>
            </a:r>
            <a:r>
              <a:rPr lang="en-US" sz="900" dirty="0" err="1"/>
              <a:t>een</a:t>
            </a:r>
            <a:r>
              <a:rPr lang="en-US" sz="900" dirty="0"/>
              <a:t> </a:t>
            </a:r>
            <a:r>
              <a:rPr lang="en-US" sz="900" dirty="0" err="1"/>
              <a:t>relatie</a:t>
            </a:r>
            <a:r>
              <a:rPr lang="en-US" sz="900" dirty="0"/>
              <a:t> op met de </a:t>
            </a:r>
            <a:r>
              <a:rPr lang="en-US" sz="900" dirty="0" err="1"/>
              <a:t>klant</a:t>
            </a:r>
            <a:r>
              <a:rPr lang="en-US" sz="900" dirty="0"/>
              <a:t> (</a:t>
            </a:r>
            <a:r>
              <a:rPr lang="en-US" sz="900" dirty="0" err="1"/>
              <a:t>als</a:t>
            </a:r>
            <a:r>
              <a:rPr lang="en-US" sz="900" dirty="0"/>
              <a:t> </a:t>
            </a:r>
            <a:r>
              <a:rPr lang="en-US" sz="900" dirty="0" err="1"/>
              <a:t>dat</a:t>
            </a:r>
            <a:r>
              <a:rPr lang="en-US" sz="900" dirty="0"/>
              <a:t> de </a:t>
            </a:r>
            <a:r>
              <a:rPr lang="en-US" sz="900" dirty="0" err="1"/>
              <a:t>bedoeling</a:t>
            </a:r>
            <a:r>
              <a:rPr lang="en-US" sz="900" dirty="0"/>
              <a:t> is van het </a:t>
            </a:r>
            <a:r>
              <a:rPr lang="en-US" sz="900" dirty="0" err="1"/>
              <a:t>bedrijf</a:t>
            </a:r>
            <a:r>
              <a:rPr lang="en-US" sz="900" dirty="0"/>
              <a:t>), </a:t>
            </a:r>
            <a:r>
              <a:rPr lang="en-US" sz="900" dirty="0" err="1"/>
              <a:t>maak</a:t>
            </a:r>
            <a:r>
              <a:rPr lang="en-US" sz="900" dirty="0"/>
              <a:t> </a:t>
            </a:r>
            <a:r>
              <a:rPr lang="en-US" sz="900" dirty="0" err="1"/>
              <a:t>gebruik</a:t>
            </a:r>
            <a:r>
              <a:rPr lang="en-US" sz="900" dirty="0"/>
              <a:t> van </a:t>
            </a:r>
            <a:r>
              <a:rPr lang="en-US" sz="900" dirty="0" err="1"/>
              <a:t>zijn</a:t>
            </a:r>
            <a:r>
              <a:rPr lang="en-US" sz="900" dirty="0"/>
              <a:t> </a:t>
            </a:r>
            <a:r>
              <a:rPr lang="en-US" sz="900" dirty="0" err="1"/>
              <a:t>levenslange</a:t>
            </a:r>
            <a:r>
              <a:rPr lang="en-US" sz="900" dirty="0"/>
              <a:t> </a:t>
            </a:r>
            <a:r>
              <a:rPr lang="en-US" sz="900" dirty="0" err="1"/>
              <a:t>waarde</a:t>
            </a:r>
            <a:r>
              <a:rPr lang="en-US" sz="900" dirty="0"/>
              <a:t> (de </a:t>
            </a:r>
            <a:r>
              <a:rPr lang="en-US" sz="900" dirty="0" err="1"/>
              <a:t>waarde</a:t>
            </a:r>
            <a:r>
              <a:rPr lang="en-US" sz="900" dirty="0"/>
              <a:t> die de </a:t>
            </a:r>
            <a:r>
              <a:rPr lang="en-US" sz="900" dirty="0" err="1"/>
              <a:t>klant</a:t>
            </a:r>
            <a:r>
              <a:rPr lang="en-US" sz="900" dirty="0"/>
              <a:t> </a:t>
            </a:r>
            <a:r>
              <a:rPr lang="en-US" sz="900" dirty="0" err="1"/>
              <a:t>kan</a:t>
            </a:r>
            <a:r>
              <a:rPr lang="en-US" sz="900" dirty="0"/>
              <a:t> </a:t>
            </a:r>
            <a:r>
              <a:rPr lang="en-US" sz="900" dirty="0" err="1"/>
              <a:t>hebben</a:t>
            </a:r>
            <a:r>
              <a:rPr lang="en-US" sz="900" dirty="0"/>
              <a:t> </a:t>
            </a:r>
            <a:r>
              <a:rPr lang="en-US" sz="900" dirty="0" err="1"/>
              <a:t>voor</a:t>
            </a:r>
            <a:r>
              <a:rPr lang="en-US" sz="900" dirty="0"/>
              <a:t> het </a:t>
            </a:r>
            <a:r>
              <a:rPr lang="en-US" sz="900" dirty="0" err="1"/>
              <a:t>bedrijf</a:t>
            </a:r>
            <a:r>
              <a:rPr lang="en-US" sz="900" dirty="0"/>
              <a:t> </a:t>
            </a:r>
            <a:r>
              <a:rPr lang="en-US" sz="900" dirty="0" err="1"/>
              <a:t>gedurende</a:t>
            </a:r>
            <a:r>
              <a:rPr lang="en-US" sz="900" dirty="0"/>
              <a:t> de hele </a:t>
            </a:r>
            <a:r>
              <a:rPr lang="en-US" sz="900" dirty="0" err="1"/>
              <a:t>relatie</a:t>
            </a:r>
            <a:r>
              <a:rPr lang="en-US" sz="900" dirty="0"/>
              <a:t> met het </a:t>
            </a:r>
            <a:r>
              <a:rPr lang="en-US" sz="900" dirty="0" err="1"/>
              <a:t>bedrijf</a:t>
            </a:r>
            <a:r>
              <a:rPr lang="en-US" sz="900" dirty="0"/>
              <a:t>). De </a:t>
            </a:r>
            <a:r>
              <a:rPr lang="en-US" sz="900" dirty="0" err="1"/>
              <a:t>strategie</a:t>
            </a:r>
            <a:r>
              <a:rPr lang="en-US" sz="900" dirty="0"/>
              <a:t> </a:t>
            </a:r>
            <a:r>
              <a:rPr lang="en-US" sz="900" dirty="0" err="1"/>
              <a:t>moet</a:t>
            </a:r>
            <a:r>
              <a:rPr lang="en-US" sz="900" dirty="0"/>
              <a:t> </a:t>
            </a:r>
            <a:r>
              <a:rPr lang="en-US" sz="900" dirty="0" err="1"/>
              <a:t>gericht</a:t>
            </a:r>
            <a:r>
              <a:rPr lang="en-US" sz="900" dirty="0"/>
              <a:t> </a:t>
            </a:r>
            <a:r>
              <a:rPr lang="en-US" sz="900" dirty="0" err="1"/>
              <a:t>zijn</a:t>
            </a:r>
            <a:r>
              <a:rPr lang="en-US" sz="900" dirty="0"/>
              <a:t> op het </a:t>
            </a:r>
            <a:r>
              <a:rPr lang="en-US" sz="900" dirty="0" err="1"/>
              <a:t>te</a:t>
            </a:r>
            <a:r>
              <a:rPr lang="en-US" sz="900" dirty="0"/>
              <a:t> </a:t>
            </a:r>
            <a:r>
              <a:rPr lang="en-US" sz="900" dirty="0" err="1"/>
              <a:t>gelde</a:t>
            </a:r>
            <a:r>
              <a:rPr lang="en-US" sz="900" dirty="0"/>
              <a:t> </a:t>
            </a:r>
            <a:r>
              <a:rPr lang="en-US" sz="900" dirty="0" err="1"/>
              <a:t>maken</a:t>
            </a:r>
            <a:r>
              <a:rPr lang="en-US" sz="900" dirty="0"/>
              <a:t> van de </a:t>
            </a:r>
            <a:r>
              <a:rPr lang="en-US" sz="900" dirty="0" err="1"/>
              <a:t>digitale</a:t>
            </a:r>
            <a:r>
              <a:rPr lang="en-US" sz="900" dirty="0"/>
              <a:t> component om </a:t>
            </a:r>
            <a:r>
              <a:rPr lang="en-US" sz="900" dirty="0" err="1"/>
              <a:t>diezelfde</a:t>
            </a:r>
            <a:r>
              <a:rPr lang="en-US" sz="900" dirty="0"/>
              <a:t> </a:t>
            </a:r>
            <a:r>
              <a:rPr lang="en-US" sz="900" dirty="0" err="1"/>
              <a:t>relatie</a:t>
            </a:r>
            <a:r>
              <a:rPr lang="en-US" sz="900" dirty="0"/>
              <a:t> </a:t>
            </a:r>
            <a:r>
              <a:rPr lang="en-US" sz="900" dirty="0" err="1"/>
              <a:t>te</a:t>
            </a:r>
            <a:r>
              <a:rPr lang="en-US" sz="900" dirty="0"/>
              <a:t> </a:t>
            </a:r>
            <a:r>
              <a:rPr lang="en-US" sz="900" dirty="0" err="1"/>
              <a:t>versterken</a:t>
            </a:r>
            <a:r>
              <a:rPr lang="en-US" sz="900" dirty="0"/>
              <a:t> </a:t>
            </a:r>
            <a:r>
              <a:rPr lang="en-US" sz="900" dirty="0" err="1"/>
              <a:t>en</a:t>
            </a:r>
            <a:r>
              <a:rPr lang="en-US" sz="900" dirty="0"/>
              <a:t> zo </a:t>
            </a:r>
            <a:r>
              <a:rPr lang="en-US" sz="900" dirty="0" err="1"/>
              <a:t>bij</a:t>
            </a:r>
            <a:r>
              <a:rPr lang="en-US" sz="900" dirty="0"/>
              <a:t> </a:t>
            </a:r>
            <a:r>
              <a:rPr lang="en-US" sz="900" dirty="0" err="1"/>
              <a:t>te</a:t>
            </a:r>
            <a:r>
              <a:rPr lang="en-US" sz="900" dirty="0"/>
              <a:t> </a:t>
            </a:r>
            <a:r>
              <a:rPr lang="en-US" sz="900" dirty="0" err="1"/>
              <a:t>dragen</a:t>
            </a:r>
            <a:r>
              <a:rPr lang="en-US" sz="900" dirty="0"/>
              <a:t> </a:t>
            </a:r>
            <a:r>
              <a:rPr lang="en-US" sz="900" dirty="0" err="1"/>
              <a:t>aan</a:t>
            </a:r>
            <a:r>
              <a:rPr lang="en-US" sz="900" dirty="0"/>
              <a:t> het </a:t>
            </a:r>
            <a:r>
              <a:rPr lang="en-US" sz="900" dirty="0" err="1"/>
              <a:t>vergroten</a:t>
            </a:r>
            <a:r>
              <a:rPr lang="en-US" sz="900" dirty="0"/>
              <a:t> van de </a:t>
            </a:r>
            <a:r>
              <a:rPr lang="en-US" sz="900" dirty="0" err="1"/>
              <a:t>klantloyaliteit</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Wanneer</a:t>
            </a:r>
            <a:r>
              <a:rPr lang="en-US" sz="900" dirty="0"/>
              <a:t> we </a:t>
            </a:r>
            <a:r>
              <a:rPr lang="en-US" sz="900" dirty="0" err="1"/>
              <a:t>nadenken</a:t>
            </a:r>
            <a:r>
              <a:rPr lang="en-US" sz="900" dirty="0"/>
              <a:t> over de </a:t>
            </a:r>
            <a:r>
              <a:rPr lang="en-US" sz="900" dirty="0" err="1"/>
              <a:t>digitale</a:t>
            </a:r>
            <a:r>
              <a:rPr lang="en-US" sz="900" dirty="0"/>
              <a:t> </a:t>
            </a:r>
            <a:r>
              <a:rPr lang="en-US" sz="900" dirty="0" err="1"/>
              <a:t>strategie</a:t>
            </a:r>
            <a:r>
              <a:rPr lang="en-US" sz="900" dirty="0"/>
              <a:t>, </a:t>
            </a:r>
            <a:r>
              <a:rPr lang="en-US" sz="900" dirty="0" err="1"/>
              <a:t>moeten</a:t>
            </a:r>
            <a:r>
              <a:rPr lang="en-US" sz="900" dirty="0"/>
              <a:t> we </a:t>
            </a:r>
            <a:r>
              <a:rPr lang="en-US" sz="900" dirty="0" err="1"/>
              <a:t>bepalen</a:t>
            </a:r>
            <a:r>
              <a:rPr lang="en-US" sz="900" dirty="0"/>
              <a:t> hoe de </a:t>
            </a:r>
            <a:r>
              <a:rPr lang="en-US" sz="900" dirty="0" err="1"/>
              <a:t>digitale</a:t>
            </a:r>
            <a:r>
              <a:rPr lang="en-US" sz="900" dirty="0"/>
              <a:t> </a:t>
            </a:r>
            <a:r>
              <a:rPr lang="en-US" sz="900" dirty="0" err="1"/>
              <a:t>marketingmix</a:t>
            </a:r>
            <a:r>
              <a:rPr lang="en-US" sz="900" dirty="0"/>
              <a:t> </a:t>
            </a:r>
            <a:r>
              <a:rPr lang="en-US" sz="900" dirty="0" err="1"/>
              <a:t>aanwezig</a:t>
            </a:r>
            <a:r>
              <a:rPr lang="en-US" sz="900" dirty="0"/>
              <a:t> </a:t>
            </a:r>
            <a:r>
              <a:rPr lang="en-US" sz="900" dirty="0" err="1"/>
              <a:t>zal</a:t>
            </a:r>
            <a:r>
              <a:rPr lang="en-US" sz="900" dirty="0"/>
              <a:t> </a:t>
            </a:r>
            <a:r>
              <a:rPr lang="en-US" sz="900" dirty="0" err="1"/>
              <a:t>zijn</a:t>
            </a:r>
            <a:r>
              <a:rPr lang="en-US" sz="900" dirty="0"/>
              <a:t>, </a:t>
            </a:r>
            <a:r>
              <a:rPr lang="en-US" sz="900" dirty="0" err="1"/>
              <a:t>welke</a:t>
            </a:r>
            <a:r>
              <a:rPr lang="en-US" sz="900" dirty="0"/>
              <a:t> </a:t>
            </a:r>
            <a:r>
              <a:rPr lang="en-US" sz="900" dirty="0" err="1"/>
              <a:t>bijdrage</a:t>
            </a:r>
            <a:r>
              <a:rPr lang="en-US" sz="900" dirty="0"/>
              <a:t> </a:t>
            </a:r>
            <a:r>
              <a:rPr lang="en-US" sz="900" dirty="0" err="1"/>
              <a:t>deze</a:t>
            </a:r>
            <a:r>
              <a:rPr lang="en-US" sz="900" dirty="0"/>
              <a:t> </a:t>
            </a:r>
            <a:r>
              <a:rPr lang="en-US" sz="900" dirty="0" err="1"/>
              <a:t>zal</a:t>
            </a:r>
            <a:r>
              <a:rPr lang="en-US" sz="900" dirty="0"/>
              <a:t> </a:t>
            </a:r>
            <a:r>
              <a:rPr lang="en-US" sz="900" dirty="0" err="1"/>
              <a:t>leveren</a:t>
            </a:r>
            <a:r>
              <a:rPr lang="en-US" sz="900" dirty="0"/>
              <a:t> </a:t>
            </a:r>
            <a:r>
              <a:rPr lang="en-US" sz="900" dirty="0" err="1"/>
              <a:t>aan</a:t>
            </a:r>
            <a:r>
              <a:rPr lang="en-US" sz="900" dirty="0"/>
              <a:t> het </a:t>
            </a:r>
            <a:r>
              <a:rPr lang="en-US" sz="900" dirty="0" err="1"/>
              <a:t>opbouwen</a:t>
            </a:r>
            <a:r>
              <a:rPr lang="en-US" sz="900" dirty="0"/>
              <a:t> van het merk. </a:t>
            </a:r>
            <a:endParaRPr sz="900"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a:t>In deze afbeelding zie je de voorgestelde methodologie voor het toepassen van een digitale marketingstrategie. Deze methodologie bestaat uit drie fasen.</a:t>
            </a:r>
            <a:endParaRPr sz="900"/>
          </a:p>
          <a:p>
            <a:pPr marL="457200" lvl="0" indent="-285750" algn="l" rtl="0">
              <a:lnSpc>
                <a:spcPct val="100000"/>
              </a:lnSpc>
              <a:spcBef>
                <a:spcPts val="0"/>
              </a:spcBef>
              <a:spcAft>
                <a:spcPts val="0"/>
              </a:spcAft>
              <a:buSzPts val="900"/>
              <a:buChar char="●"/>
            </a:pPr>
            <a:r>
              <a:rPr lang="en-US" sz="900"/>
              <a:t>In de eerste fase worden de online kansen gedefinieerd, waarbij de digitale marketingdoelstellingen worden bepaald, rekening houdend met het feit dat deze in lijn moeten zijn met de doelstellingen van de organisatie. Er moet ook rekening worden gehouden met de huidige prestaties van de digitale marketing van het bedrijf en het vermogen om te evolueren, evenals met alle externe elementen die de prestaties kunnen beperken of kansen kunnen bieden.</a:t>
            </a:r>
            <a:endParaRPr sz="900"/>
          </a:p>
          <a:p>
            <a:pPr marL="457200" lvl="0" indent="-285750" algn="l" rtl="0">
              <a:lnSpc>
                <a:spcPct val="100000"/>
              </a:lnSpc>
              <a:spcBef>
                <a:spcPts val="0"/>
              </a:spcBef>
              <a:spcAft>
                <a:spcPts val="0"/>
              </a:spcAft>
              <a:buSzPts val="900"/>
              <a:buChar char="●"/>
            </a:pPr>
            <a:r>
              <a:rPr lang="en-US" sz="900"/>
              <a:t>In de tweede fase wordt de juiste strategie gekozen, rekening houdend met de doelstellingen die moeten worden bereikt, de segmenten die moeten worden bediend en de gedefinieerde waardepropositie.</a:t>
            </a:r>
            <a:endParaRPr sz="900"/>
          </a:p>
          <a:p>
            <a:pPr marL="457200" lvl="0" indent="-285750" algn="l" rtl="0">
              <a:lnSpc>
                <a:spcPct val="100000"/>
              </a:lnSpc>
              <a:spcBef>
                <a:spcPts val="0"/>
              </a:spcBef>
              <a:spcAft>
                <a:spcPts val="0"/>
              </a:spcAft>
              <a:buSzPts val="900"/>
              <a:buChar char="●"/>
            </a:pPr>
            <a:r>
              <a:rPr lang="en-US" sz="900"/>
              <a:t>De derde fase bestaat uit de implementatie en realisatie van de strategie, waarbij de tactische en operationele componenten bijdragen aan het succes. In deze fase wordt de online ervaring gedefinieerd, namelijk met behulp van technieken zoals de consumer journey. Deze online ervaring wordt gestuurd door de gedefinieerde digitale marketingmix en door de dynamiek van de klantrelatie die het bedrijf wil bereiken ondersteund door digitaal.</a:t>
            </a:r>
            <a:endParaRPr sz="900"/>
          </a:p>
          <a:p>
            <a:pPr marL="0" lvl="0" indent="0" algn="l" rtl="0">
              <a:lnSpc>
                <a:spcPct val="100000"/>
              </a:lnSpc>
              <a:spcBef>
                <a:spcPts val="0"/>
              </a:spcBef>
              <a:spcAft>
                <a:spcPts val="0"/>
              </a:spcAft>
              <a:buSzPts val="1100"/>
              <a:buNone/>
            </a:pPr>
            <a:r>
              <a:rPr lang="en-US" sz="900"/>
              <a:t>Tot slot is het noodzakelijk om de hele online ervaring die de klant heeft met de organisatie te meten en te controleren, om de nodige aanpassingen te kunnen doen, niet alleen vanwege mogelijke afwijkingen tussen wat was gepland en wat werd geverifieerd, maar ook vanwege de dynamiek van de markt, de evolutie van de technologie en de innovatie van digitale marketing zelf.</a:t>
            </a:r>
            <a:endParaRPr sz="900"/>
          </a:p>
        </p:txBody>
      </p:sp>
      <p:sp>
        <p:nvSpPr>
          <p:cNvPr id="219" name="Google Shape;219;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g200e5ce3493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2" name="Google Shape;252;g200e5ce3493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dirty="0" err="1"/>
              <a:t>Stellingen</a:t>
            </a:r>
            <a:r>
              <a:rPr lang="en-US" sz="900" dirty="0"/>
              <a:t> 1, 2 </a:t>
            </a:r>
            <a:r>
              <a:rPr lang="en-US" sz="900" dirty="0" err="1"/>
              <a:t>en</a:t>
            </a:r>
            <a:r>
              <a:rPr lang="en-US" sz="900" dirty="0"/>
              <a:t> 4 </a:t>
            </a:r>
            <a:r>
              <a:rPr lang="en-US" sz="900" dirty="0" err="1"/>
              <a:t>zijn</a:t>
            </a:r>
            <a:r>
              <a:rPr lang="en-US" sz="900" dirty="0"/>
              <a:t> </a:t>
            </a:r>
            <a:r>
              <a:rPr lang="en-US" sz="900" dirty="0" err="1"/>
              <a:t>onwaar</a:t>
            </a:r>
            <a:r>
              <a:rPr lang="en-US" sz="900" dirty="0"/>
              <a:t>. Stelling 3 is </a:t>
            </a:r>
            <a:r>
              <a:rPr lang="en-US" sz="900" dirty="0" err="1"/>
              <a:t>waar</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1. De door het </a:t>
            </a:r>
            <a:r>
              <a:rPr lang="en-US" sz="900" dirty="0" err="1"/>
              <a:t>bedrijf</a:t>
            </a:r>
            <a:r>
              <a:rPr lang="en-US" sz="900" dirty="0"/>
              <a:t> </a:t>
            </a:r>
            <a:r>
              <a:rPr lang="en-US" sz="900" dirty="0" err="1"/>
              <a:t>gekozen</a:t>
            </a:r>
            <a:r>
              <a:rPr lang="en-US" sz="900" dirty="0"/>
              <a:t> </a:t>
            </a:r>
            <a:r>
              <a:rPr lang="en-US" sz="900" dirty="0" err="1"/>
              <a:t>strategie</a:t>
            </a:r>
            <a:r>
              <a:rPr lang="en-US" sz="900" dirty="0"/>
              <a:t> is de </a:t>
            </a:r>
            <a:r>
              <a:rPr lang="en-US" sz="900" dirty="0" err="1"/>
              <a:t>strategie</a:t>
            </a:r>
            <a:r>
              <a:rPr lang="en-US" sz="900" dirty="0"/>
              <a:t> die </a:t>
            </a:r>
            <a:r>
              <a:rPr lang="en-US" sz="900" dirty="0" err="1"/>
              <a:t>als</a:t>
            </a:r>
            <a:r>
              <a:rPr lang="en-US" sz="900" dirty="0"/>
              <a:t> de </a:t>
            </a:r>
            <a:r>
              <a:rPr lang="en-US" sz="900" dirty="0" err="1"/>
              <a:t>beste</a:t>
            </a:r>
            <a:r>
              <a:rPr lang="en-US" sz="900" dirty="0"/>
              <a:t> </a:t>
            </a:r>
            <a:r>
              <a:rPr lang="en-US" sz="900" dirty="0" err="1"/>
              <a:t>wordt</a:t>
            </a:r>
            <a:r>
              <a:rPr lang="en-US" sz="900" dirty="0"/>
              <a:t> </a:t>
            </a:r>
            <a:r>
              <a:rPr lang="en-US" sz="900" dirty="0" err="1"/>
              <a:t>beschouwd</a:t>
            </a:r>
            <a:r>
              <a:rPr lang="en-US" sz="900" dirty="0"/>
              <a:t> om de </a:t>
            </a:r>
            <a:r>
              <a:rPr lang="en-US" sz="900" dirty="0" err="1"/>
              <a:t>gedefinieerde</a:t>
            </a:r>
            <a:r>
              <a:rPr lang="en-US" sz="900" dirty="0"/>
              <a:t> </a:t>
            </a:r>
            <a:r>
              <a:rPr lang="en-US" sz="900" dirty="0" err="1"/>
              <a:t>doelstellingen</a:t>
            </a:r>
            <a:r>
              <a:rPr lang="en-US" sz="900" dirty="0"/>
              <a:t> </a:t>
            </a:r>
            <a:r>
              <a:rPr lang="en-US" sz="900" dirty="0" err="1"/>
              <a:t>te</a:t>
            </a:r>
            <a:r>
              <a:rPr lang="en-US" sz="900" dirty="0"/>
              <a:t> </a:t>
            </a:r>
            <a:r>
              <a:rPr lang="en-US" sz="900" dirty="0" err="1"/>
              <a:t>bereiken</a:t>
            </a:r>
            <a:r>
              <a:rPr lang="en-US" sz="900" dirty="0"/>
              <a:t>, </a:t>
            </a:r>
            <a:r>
              <a:rPr lang="en-US" sz="900" dirty="0" err="1"/>
              <a:t>rekening</a:t>
            </a:r>
            <a:r>
              <a:rPr lang="en-US" sz="900" dirty="0"/>
              <a:t> </a:t>
            </a:r>
            <a:r>
              <a:rPr lang="en-US" sz="900" dirty="0" err="1"/>
              <a:t>houdend</a:t>
            </a:r>
            <a:r>
              <a:rPr lang="en-US" sz="900" dirty="0"/>
              <a:t> met de </a:t>
            </a:r>
            <a:r>
              <a:rPr lang="en-US" sz="900" dirty="0" err="1"/>
              <a:t>realiteit</a:t>
            </a:r>
            <a:r>
              <a:rPr lang="en-US" sz="900" dirty="0"/>
              <a:t> van het </a:t>
            </a:r>
            <a:r>
              <a:rPr lang="en-US" sz="900" dirty="0" err="1"/>
              <a:t>bedrijf</a:t>
            </a:r>
            <a:r>
              <a:rPr lang="en-US" sz="900" dirty="0"/>
              <a:t> </a:t>
            </a:r>
            <a:r>
              <a:rPr lang="en-US" sz="900" dirty="0" err="1"/>
              <a:t>en</a:t>
            </a:r>
            <a:r>
              <a:rPr lang="en-US" sz="900" dirty="0"/>
              <a:t> de </a:t>
            </a:r>
            <a:r>
              <a:rPr lang="en-US" sz="900" dirty="0" err="1"/>
              <a:t>omgeving</a:t>
            </a:r>
            <a:r>
              <a:rPr lang="en-US" sz="900" dirty="0"/>
              <a:t>, met </a:t>
            </a:r>
            <a:r>
              <a:rPr lang="en-US" sz="900" dirty="0" err="1"/>
              <a:t>speciale</a:t>
            </a:r>
            <a:r>
              <a:rPr lang="en-US" sz="900" dirty="0"/>
              <a:t> </a:t>
            </a:r>
            <a:r>
              <a:rPr lang="en-US" sz="900" dirty="0" err="1"/>
              <a:t>aandacht</a:t>
            </a:r>
            <a:r>
              <a:rPr lang="en-US" sz="900" dirty="0"/>
              <a:t> </a:t>
            </a:r>
            <a:r>
              <a:rPr lang="en-US" sz="900" dirty="0" err="1"/>
              <a:t>voor</a:t>
            </a:r>
            <a:r>
              <a:rPr lang="en-US" sz="900" dirty="0"/>
              <a:t> de </a:t>
            </a:r>
            <a:r>
              <a:rPr lang="en-US" sz="900" dirty="0" err="1"/>
              <a:t>concurrentie</a:t>
            </a:r>
            <a:r>
              <a:rPr lang="en-US" sz="900" dirty="0"/>
              <a:t>. Twee </a:t>
            </a:r>
            <a:r>
              <a:rPr lang="en-US" sz="900" dirty="0" err="1"/>
              <a:t>bedrijven</a:t>
            </a:r>
            <a:r>
              <a:rPr lang="en-US" sz="900" dirty="0"/>
              <a:t> </a:t>
            </a:r>
            <a:r>
              <a:rPr lang="en-US" sz="900" dirty="0" err="1"/>
              <a:t>kunnen</a:t>
            </a:r>
            <a:r>
              <a:rPr lang="en-US" sz="900" dirty="0"/>
              <a:t> </a:t>
            </a:r>
            <a:r>
              <a:rPr lang="en-US" sz="900" dirty="0" err="1"/>
              <a:t>dezelfde</a:t>
            </a:r>
            <a:r>
              <a:rPr lang="en-US" sz="900" dirty="0"/>
              <a:t> </a:t>
            </a:r>
            <a:r>
              <a:rPr lang="en-US" sz="900" dirty="0" err="1"/>
              <a:t>doelstellingen</a:t>
            </a:r>
            <a:r>
              <a:rPr lang="en-US" sz="900" dirty="0"/>
              <a:t> </a:t>
            </a:r>
            <a:r>
              <a:rPr lang="en-US" sz="900" dirty="0" err="1"/>
              <a:t>hebben</a:t>
            </a:r>
            <a:r>
              <a:rPr lang="en-US" sz="900" dirty="0"/>
              <a:t>, maar </a:t>
            </a:r>
            <a:r>
              <a:rPr lang="en-US" sz="900" dirty="0" err="1"/>
              <a:t>verschillende</a:t>
            </a:r>
            <a:r>
              <a:rPr lang="en-US" sz="900" dirty="0"/>
              <a:t> </a:t>
            </a:r>
            <a:r>
              <a:rPr lang="en-US" sz="900" dirty="0" err="1"/>
              <a:t>strategieën</a:t>
            </a:r>
            <a:r>
              <a:rPr lang="en-US" sz="900" dirty="0"/>
              <a:t>. Het </a:t>
            </a:r>
            <a:r>
              <a:rPr lang="en-US" sz="900" dirty="0" err="1"/>
              <a:t>heeft</a:t>
            </a:r>
            <a:r>
              <a:rPr lang="en-US" sz="900" dirty="0"/>
              <a:t> </a:t>
            </a:r>
            <a:r>
              <a:rPr lang="en-US" sz="900" dirty="0" err="1"/>
              <a:t>geen</a:t>
            </a:r>
            <a:r>
              <a:rPr lang="en-US" sz="900" dirty="0"/>
              <a:t> zin om </a:t>
            </a:r>
            <a:r>
              <a:rPr lang="en-US" sz="900" dirty="0" err="1"/>
              <a:t>te</a:t>
            </a:r>
            <a:r>
              <a:rPr lang="en-US" sz="900" dirty="0"/>
              <a:t> </a:t>
            </a:r>
            <a:r>
              <a:rPr lang="en-US" sz="900" dirty="0" err="1"/>
              <a:t>bepalen</a:t>
            </a:r>
            <a:r>
              <a:rPr lang="en-US" sz="900" dirty="0"/>
              <a:t> hoe we </a:t>
            </a:r>
            <a:r>
              <a:rPr lang="en-US" sz="900" dirty="0" err="1"/>
              <a:t>verder</a:t>
            </a:r>
            <a:r>
              <a:rPr lang="en-US" sz="900" dirty="0"/>
              <a:t> </a:t>
            </a:r>
            <a:r>
              <a:rPr lang="en-US" sz="900" dirty="0" err="1"/>
              <a:t>gaan</a:t>
            </a:r>
            <a:r>
              <a:rPr lang="en-US" sz="900" dirty="0"/>
              <a:t> (</a:t>
            </a:r>
            <a:r>
              <a:rPr lang="en-US" sz="900" dirty="0" err="1"/>
              <a:t>strategie</a:t>
            </a:r>
            <a:r>
              <a:rPr lang="en-US" sz="900" dirty="0"/>
              <a:t>) </a:t>
            </a:r>
            <a:r>
              <a:rPr lang="en-US" sz="900" dirty="0" err="1"/>
              <a:t>zonder</a:t>
            </a:r>
            <a:r>
              <a:rPr lang="en-US" sz="900" dirty="0"/>
              <a:t> </a:t>
            </a:r>
            <a:r>
              <a:rPr lang="en-US" sz="900" dirty="0" err="1"/>
              <a:t>te</a:t>
            </a:r>
            <a:r>
              <a:rPr lang="en-US" sz="900" dirty="0"/>
              <a:t> </a:t>
            </a:r>
            <a:r>
              <a:rPr lang="en-US" sz="900" dirty="0" err="1"/>
              <a:t>weten</a:t>
            </a:r>
            <a:r>
              <a:rPr lang="en-US" sz="900" dirty="0"/>
              <a:t> </a:t>
            </a:r>
            <a:r>
              <a:rPr lang="en-US" sz="900" dirty="0" err="1"/>
              <a:t>waar</a:t>
            </a:r>
            <a:r>
              <a:rPr lang="en-US" sz="900" dirty="0"/>
              <a:t> we </a:t>
            </a:r>
            <a:r>
              <a:rPr lang="en-US" sz="900" dirty="0" err="1"/>
              <a:t>naartoe</a:t>
            </a:r>
            <a:r>
              <a:rPr lang="en-US" sz="900" dirty="0"/>
              <a:t> </a:t>
            </a:r>
            <a:r>
              <a:rPr lang="en-US" sz="900" dirty="0" err="1"/>
              <a:t>willen</a:t>
            </a:r>
            <a:r>
              <a:rPr lang="en-US" sz="900" dirty="0"/>
              <a:t> (</a:t>
            </a:r>
            <a:r>
              <a:rPr lang="en-US" sz="900" dirty="0" err="1"/>
              <a:t>doelstellingen</a:t>
            </a:r>
            <a:r>
              <a:rPr lang="en-US" sz="900" dirty="0"/>
              <a:t>). </a:t>
            </a:r>
            <a:endParaRPr sz="900" dirty="0"/>
          </a:p>
          <a:p>
            <a:pPr marL="0" lvl="0" indent="0" algn="l" rtl="0">
              <a:lnSpc>
                <a:spcPct val="100000"/>
              </a:lnSpc>
              <a:spcBef>
                <a:spcPts val="0"/>
              </a:spcBef>
              <a:spcAft>
                <a:spcPts val="0"/>
              </a:spcAft>
              <a:buClr>
                <a:schemeClr val="dk1"/>
              </a:buClr>
              <a:buSzPts val="1100"/>
              <a:buFont typeface="Arial"/>
              <a:buNone/>
            </a:pPr>
            <a:r>
              <a:rPr lang="en-US" sz="900" dirty="0"/>
              <a:t>2. Het is </a:t>
            </a:r>
            <a:r>
              <a:rPr lang="en-US" sz="900" dirty="0" err="1"/>
              <a:t>waar</a:t>
            </a:r>
            <a:r>
              <a:rPr lang="en-US" sz="900" dirty="0"/>
              <a:t> </a:t>
            </a:r>
            <a:r>
              <a:rPr lang="en-US" sz="900" dirty="0" err="1"/>
              <a:t>dat</a:t>
            </a:r>
            <a:r>
              <a:rPr lang="en-US" sz="900" dirty="0"/>
              <a:t> de </a:t>
            </a:r>
            <a:r>
              <a:rPr lang="en-US" sz="900" dirty="0" err="1"/>
              <a:t>omgeving</a:t>
            </a:r>
            <a:r>
              <a:rPr lang="en-US" sz="900" dirty="0"/>
              <a:t> de </a:t>
            </a:r>
            <a:r>
              <a:rPr lang="en-US" sz="900" dirty="0" err="1"/>
              <a:t>strategie</a:t>
            </a:r>
            <a:r>
              <a:rPr lang="en-US" sz="900" dirty="0"/>
              <a:t> </a:t>
            </a:r>
            <a:r>
              <a:rPr lang="en-US" sz="900" dirty="0" err="1"/>
              <a:t>bepaalt</a:t>
            </a:r>
            <a:r>
              <a:rPr lang="en-US" sz="900" dirty="0"/>
              <a:t>. </a:t>
            </a:r>
            <a:r>
              <a:rPr lang="en-US" sz="900" dirty="0" err="1"/>
              <a:t>Een</a:t>
            </a:r>
            <a:r>
              <a:rPr lang="en-US" sz="900" dirty="0"/>
              <a:t> </a:t>
            </a:r>
            <a:r>
              <a:rPr lang="en-US" sz="900" dirty="0" err="1"/>
              <a:t>bedrijf</a:t>
            </a:r>
            <a:r>
              <a:rPr lang="en-US" sz="900" dirty="0"/>
              <a:t> </a:t>
            </a:r>
            <a:r>
              <a:rPr lang="en-US" sz="900" dirty="0" err="1"/>
              <a:t>dat</a:t>
            </a:r>
            <a:r>
              <a:rPr lang="en-US" sz="900" dirty="0"/>
              <a:t> </a:t>
            </a:r>
            <a:r>
              <a:rPr lang="en-US" sz="900" dirty="0" err="1"/>
              <a:t>bijvoorbeeld</a:t>
            </a:r>
            <a:r>
              <a:rPr lang="en-US" sz="900" dirty="0"/>
              <a:t> </a:t>
            </a:r>
            <a:r>
              <a:rPr lang="en-US" sz="900" dirty="0" err="1"/>
              <a:t>geconfronteerd</a:t>
            </a:r>
            <a:r>
              <a:rPr lang="en-US" sz="900" dirty="0"/>
              <a:t> </a:t>
            </a:r>
            <a:r>
              <a:rPr lang="en-US" sz="900" dirty="0" err="1"/>
              <a:t>wordt</a:t>
            </a:r>
            <a:r>
              <a:rPr lang="en-US" sz="900" dirty="0"/>
              <a:t> met </a:t>
            </a:r>
            <a:r>
              <a:rPr lang="en-US" sz="900" dirty="0" err="1"/>
              <a:t>een</a:t>
            </a:r>
            <a:r>
              <a:rPr lang="en-US" sz="900" dirty="0"/>
              <a:t> </a:t>
            </a:r>
            <a:r>
              <a:rPr lang="en-US" sz="900" dirty="0" err="1"/>
              <a:t>economische</a:t>
            </a:r>
            <a:r>
              <a:rPr lang="en-US" sz="900" dirty="0"/>
              <a:t> crisis, </a:t>
            </a:r>
            <a:r>
              <a:rPr lang="en-US" sz="900" dirty="0" err="1"/>
              <a:t>kan</a:t>
            </a:r>
            <a:r>
              <a:rPr lang="en-US" sz="900" dirty="0"/>
              <a:t> </a:t>
            </a:r>
            <a:r>
              <a:rPr lang="en-US" sz="900" dirty="0" err="1"/>
              <a:t>ervoor</a:t>
            </a:r>
            <a:r>
              <a:rPr lang="en-US" sz="900" dirty="0"/>
              <a:t> </a:t>
            </a:r>
            <a:r>
              <a:rPr lang="en-US" sz="900" dirty="0" err="1"/>
              <a:t>kiezen</a:t>
            </a:r>
            <a:r>
              <a:rPr lang="en-US" sz="900" dirty="0"/>
              <a:t> om </a:t>
            </a:r>
            <a:r>
              <a:rPr lang="en-US" sz="900" dirty="0" err="1"/>
              <a:t>een</a:t>
            </a:r>
            <a:r>
              <a:rPr lang="en-US" sz="900" dirty="0"/>
              <a:t> </a:t>
            </a:r>
            <a:r>
              <a:rPr lang="en-US" sz="900" dirty="0" err="1"/>
              <a:t>goedkoop</a:t>
            </a:r>
            <a:r>
              <a:rPr lang="en-US" sz="900" dirty="0"/>
              <a:t> merk </a:t>
            </a:r>
            <a:r>
              <a:rPr lang="en-US" sz="900" dirty="0" err="1"/>
              <a:t>te</a:t>
            </a:r>
            <a:r>
              <a:rPr lang="en-US" sz="900" dirty="0"/>
              <a:t> </a:t>
            </a:r>
            <a:r>
              <a:rPr lang="en-US" sz="900" dirty="0" err="1"/>
              <a:t>creëren</a:t>
            </a:r>
            <a:r>
              <a:rPr lang="en-US" sz="900" dirty="0"/>
              <a:t> </a:t>
            </a:r>
            <a:r>
              <a:rPr lang="en-US" sz="900" dirty="0" err="1"/>
              <a:t>dat</a:t>
            </a:r>
            <a:r>
              <a:rPr lang="en-US" sz="900" dirty="0"/>
              <a:t> </a:t>
            </a:r>
            <a:r>
              <a:rPr lang="en-US" sz="900" dirty="0" err="1"/>
              <a:t>alleen</a:t>
            </a:r>
            <a:r>
              <a:rPr lang="en-US" sz="900" dirty="0"/>
              <a:t> online op de </a:t>
            </a:r>
            <a:r>
              <a:rPr lang="en-US" sz="900" dirty="0" err="1"/>
              <a:t>markt</a:t>
            </a:r>
            <a:r>
              <a:rPr lang="en-US" sz="900" dirty="0"/>
              <a:t> </a:t>
            </a:r>
            <a:r>
              <a:rPr lang="en-US" sz="900" dirty="0" err="1"/>
              <a:t>wordt</a:t>
            </a:r>
            <a:r>
              <a:rPr lang="en-US" sz="900" dirty="0"/>
              <a:t> </a:t>
            </a:r>
            <a:r>
              <a:rPr lang="en-US" sz="900" dirty="0" err="1"/>
              <a:t>gebracht</a:t>
            </a:r>
            <a:r>
              <a:rPr lang="en-US" sz="900" dirty="0"/>
              <a:t>. Maar er </a:t>
            </a:r>
            <a:r>
              <a:rPr lang="en-US" sz="900" dirty="0" err="1"/>
              <a:t>zijn</a:t>
            </a:r>
            <a:r>
              <a:rPr lang="en-US" sz="900" dirty="0"/>
              <a:t> </a:t>
            </a:r>
            <a:r>
              <a:rPr lang="en-US" sz="900" dirty="0" err="1"/>
              <a:t>nog</a:t>
            </a:r>
            <a:r>
              <a:rPr lang="en-US" sz="900" dirty="0"/>
              <a:t> </a:t>
            </a:r>
            <a:r>
              <a:rPr lang="en-US" sz="900" dirty="0" err="1"/>
              <a:t>andere</a:t>
            </a:r>
            <a:r>
              <a:rPr lang="en-US" sz="900" dirty="0"/>
              <a:t> </a:t>
            </a:r>
            <a:r>
              <a:rPr lang="en-US" sz="900" dirty="0" err="1"/>
              <a:t>voorwaarden</a:t>
            </a:r>
            <a:r>
              <a:rPr lang="en-US" sz="900" dirty="0"/>
              <a:t>, </a:t>
            </a:r>
            <a:r>
              <a:rPr lang="en-US" sz="900" dirty="0" err="1"/>
              <a:t>zoals</a:t>
            </a:r>
            <a:r>
              <a:rPr lang="en-US" sz="900" dirty="0"/>
              <a:t> de interne </a:t>
            </a:r>
            <a:r>
              <a:rPr lang="en-US" sz="900" dirty="0" err="1"/>
              <a:t>middelen</a:t>
            </a:r>
            <a:r>
              <a:rPr lang="en-US" sz="900" dirty="0"/>
              <a:t> die het </a:t>
            </a:r>
            <a:r>
              <a:rPr lang="en-US" sz="900" dirty="0" err="1"/>
              <a:t>bedrijf</a:t>
            </a:r>
            <a:r>
              <a:rPr lang="en-US" sz="900" dirty="0"/>
              <a:t> </a:t>
            </a:r>
            <a:r>
              <a:rPr lang="en-US" sz="900" dirty="0" err="1"/>
              <a:t>ter</a:t>
            </a:r>
            <a:r>
              <a:rPr lang="en-US" sz="900" dirty="0"/>
              <a:t> </a:t>
            </a:r>
            <a:r>
              <a:rPr lang="en-US" sz="900" dirty="0" err="1"/>
              <a:t>beschikking</a:t>
            </a:r>
            <a:r>
              <a:rPr lang="en-US" sz="900" dirty="0"/>
              <a:t> </a:t>
            </a:r>
            <a:r>
              <a:rPr lang="en-US" sz="900" dirty="0" err="1"/>
              <a:t>heeft</a:t>
            </a:r>
            <a:r>
              <a:rPr lang="en-US" sz="900" dirty="0"/>
              <a:t> om de </a:t>
            </a:r>
            <a:r>
              <a:rPr lang="en-US" sz="900" dirty="0" err="1"/>
              <a:t>strategie</a:t>
            </a:r>
            <a:r>
              <a:rPr lang="en-US" sz="900" dirty="0"/>
              <a:t> </a:t>
            </a:r>
            <a:r>
              <a:rPr lang="en-US" sz="900" dirty="0" err="1"/>
              <a:t>uit</a:t>
            </a:r>
            <a:r>
              <a:rPr lang="en-US" sz="900" dirty="0"/>
              <a:t> </a:t>
            </a:r>
            <a:r>
              <a:rPr lang="en-US" sz="900" dirty="0" err="1"/>
              <a:t>te</a:t>
            </a:r>
            <a:r>
              <a:rPr lang="en-US" sz="900" dirty="0"/>
              <a:t> </a:t>
            </a:r>
            <a:r>
              <a:rPr lang="en-US" sz="900" dirty="0" err="1"/>
              <a:t>voeren</a:t>
            </a:r>
            <a:r>
              <a:rPr lang="en-US" sz="900" dirty="0"/>
              <a:t>. De </a:t>
            </a:r>
            <a:r>
              <a:rPr lang="en-US" sz="900" dirty="0" err="1"/>
              <a:t>keuze</a:t>
            </a:r>
            <a:r>
              <a:rPr lang="en-US" sz="900" dirty="0"/>
              <a:t> van de </a:t>
            </a:r>
            <a:r>
              <a:rPr lang="en-US" sz="900" dirty="0" err="1"/>
              <a:t>strategie</a:t>
            </a:r>
            <a:r>
              <a:rPr lang="en-US" sz="900" dirty="0"/>
              <a:t> </a:t>
            </a:r>
            <a:r>
              <a:rPr lang="en-US" sz="900" dirty="0" err="1"/>
              <a:t>wordt</a:t>
            </a:r>
            <a:r>
              <a:rPr lang="en-US" sz="900" dirty="0"/>
              <a:t> </a:t>
            </a:r>
            <a:r>
              <a:rPr lang="en-US" sz="900" dirty="0" err="1"/>
              <a:t>ook</a:t>
            </a:r>
            <a:r>
              <a:rPr lang="en-US" sz="900" dirty="0"/>
              <a:t> </a:t>
            </a:r>
            <a:r>
              <a:rPr lang="en-US" sz="900" dirty="0" err="1"/>
              <a:t>bepaald</a:t>
            </a:r>
            <a:r>
              <a:rPr lang="en-US" sz="900" dirty="0"/>
              <a:t> door de </a:t>
            </a:r>
            <a:r>
              <a:rPr lang="en-US" sz="900" dirty="0" err="1"/>
              <a:t>doelstellingen</a:t>
            </a:r>
            <a:r>
              <a:rPr lang="en-US" sz="900" dirty="0"/>
              <a:t> </a:t>
            </a:r>
            <a:r>
              <a:rPr lang="en-US" sz="900" dirty="0" err="1"/>
              <a:t>zelf</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3. </a:t>
            </a:r>
            <a:r>
              <a:rPr lang="en-US" sz="900" dirty="0" err="1"/>
              <a:t>Gewoonlijk</a:t>
            </a:r>
            <a:r>
              <a:rPr lang="en-US" sz="900" dirty="0"/>
              <a:t> </a:t>
            </a:r>
            <a:r>
              <a:rPr lang="en-US" sz="900" dirty="0" err="1"/>
              <a:t>houdt</a:t>
            </a:r>
            <a:r>
              <a:rPr lang="en-US" sz="900" dirty="0"/>
              <a:t> marketing </a:t>
            </a:r>
            <a:r>
              <a:rPr lang="en-US" sz="900" dirty="0" err="1"/>
              <a:t>zich</a:t>
            </a:r>
            <a:r>
              <a:rPr lang="en-US" sz="900" dirty="0"/>
              <a:t> </a:t>
            </a:r>
            <a:r>
              <a:rPr lang="en-US" sz="900" dirty="0" err="1"/>
              <a:t>bezig</a:t>
            </a:r>
            <a:r>
              <a:rPr lang="en-US" sz="900" dirty="0"/>
              <a:t> met het </a:t>
            </a:r>
            <a:r>
              <a:rPr lang="en-US" sz="900" dirty="0" err="1"/>
              <a:t>onderscheiden</a:t>
            </a:r>
            <a:r>
              <a:rPr lang="en-US" sz="900" dirty="0"/>
              <a:t> van het merk </a:t>
            </a:r>
            <a:r>
              <a:rPr lang="en-US" sz="900" dirty="0" err="1"/>
              <a:t>en</a:t>
            </a:r>
            <a:r>
              <a:rPr lang="en-US" sz="900" dirty="0"/>
              <a:t> de </a:t>
            </a:r>
            <a:r>
              <a:rPr lang="en-US" sz="900" dirty="0" err="1"/>
              <a:t>producten</a:t>
            </a:r>
            <a:r>
              <a:rPr lang="en-US" sz="900" dirty="0"/>
              <a:t> van wat er op de </a:t>
            </a:r>
            <a:r>
              <a:rPr lang="en-US" sz="900" dirty="0" err="1"/>
              <a:t>markt</a:t>
            </a:r>
            <a:r>
              <a:rPr lang="en-US" sz="900" dirty="0"/>
              <a:t> is, van wat er </a:t>
            </a:r>
            <a:r>
              <a:rPr lang="en-US" sz="900" dirty="0" err="1"/>
              <a:t>bij</a:t>
            </a:r>
            <a:r>
              <a:rPr lang="en-US" sz="900" dirty="0"/>
              <a:t> de </a:t>
            </a:r>
            <a:r>
              <a:rPr lang="en-US" sz="900" dirty="0" err="1"/>
              <a:t>concurrentie</a:t>
            </a:r>
            <a:r>
              <a:rPr lang="en-US" sz="900" dirty="0"/>
              <a:t> </a:t>
            </a:r>
            <a:r>
              <a:rPr lang="en-US" sz="900" dirty="0" err="1"/>
              <a:t>verkrijgbaar</a:t>
            </a:r>
            <a:r>
              <a:rPr lang="en-US" sz="900" dirty="0"/>
              <a:t> is. Het </a:t>
            </a:r>
            <a:r>
              <a:rPr lang="en-US" sz="900" dirty="0" err="1"/>
              <a:t>bedrijf</a:t>
            </a:r>
            <a:r>
              <a:rPr lang="en-US" sz="900" dirty="0"/>
              <a:t> </a:t>
            </a:r>
            <a:r>
              <a:rPr lang="en-US" sz="900" dirty="0" err="1"/>
              <a:t>kan</a:t>
            </a:r>
            <a:r>
              <a:rPr lang="en-US" sz="900" dirty="0"/>
              <a:t> er </a:t>
            </a:r>
            <a:r>
              <a:rPr lang="en-US" sz="900" dirty="0" err="1"/>
              <a:t>echter</a:t>
            </a:r>
            <a:r>
              <a:rPr lang="en-US" sz="900" dirty="0"/>
              <a:t> </a:t>
            </a:r>
            <a:r>
              <a:rPr lang="en-US" sz="900" dirty="0" err="1"/>
              <a:t>voor</a:t>
            </a:r>
            <a:r>
              <a:rPr lang="en-US" sz="900" dirty="0"/>
              <a:t> </a:t>
            </a:r>
            <a:r>
              <a:rPr lang="en-US" sz="900" dirty="0" err="1"/>
              <a:t>kiezen</a:t>
            </a:r>
            <a:r>
              <a:rPr lang="en-US" sz="900" dirty="0"/>
              <a:t> om "vast </a:t>
            </a:r>
            <a:r>
              <a:rPr lang="en-US" sz="900" dirty="0" err="1"/>
              <a:t>te</a:t>
            </a:r>
            <a:r>
              <a:rPr lang="en-US" sz="900" dirty="0"/>
              <a:t> </a:t>
            </a:r>
            <a:r>
              <a:rPr lang="en-US" sz="900" dirty="0" err="1"/>
              <a:t>houden</a:t>
            </a:r>
            <a:r>
              <a:rPr lang="en-US" sz="900" dirty="0"/>
              <a:t>" </a:t>
            </a:r>
            <a:r>
              <a:rPr lang="en-US" sz="900" dirty="0" err="1"/>
              <a:t>aan</a:t>
            </a:r>
            <a:r>
              <a:rPr lang="en-US" sz="900" dirty="0"/>
              <a:t> </a:t>
            </a:r>
            <a:r>
              <a:rPr lang="en-US" sz="900" dirty="0" err="1"/>
              <a:t>een</a:t>
            </a:r>
            <a:r>
              <a:rPr lang="en-US" sz="900" dirty="0"/>
              <a:t> concurrent, </a:t>
            </a:r>
            <a:r>
              <a:rPr lang="en-US" sz="900" dirty="0" err="1"/>
              <a:t>normaal</a:t>
            </a:r>
            <a:r>
              <a:rPr lang="en-US" sz="900" dirty="0"/>
              <a:t> </a:t>
            </a:r>
            <a:r>
              <a:rPr lang="en-US" sz="900" dirty="0" err="1"/>
              <a:t>gesproken</a:t>
            </a:r>
            <a:r>
              <a:rPr lang="en-US" sz="900" dirty="0"/>
              <a:t> de </a:t>
            </a:r>
            <a:r>
              <a:rPr lang="en-US" sz="900" dirty="0" err="1"/>
              <a:t>marktleider</a:t>
            </a:r>
            <a:r>
              <a:rPr lang="en-US" sz="900" dirty="0"/>
              <a:t>, in </a:t>
            </a:r>
            <a:r>
              <a:rPr lang="en-US" sz="900" dirty="0" err="1"/>
              <a:t>een</a:t>
            </a:r>
            <a:r>
              <a:rPr lang="en-US" sz="900" dirty="0"/>
              <a:t> </a:t>
            </a:r>
            <a:r>
              <a:rPr lang="en-US" sz="900" dirty="0" err="1"/>
              <a:t>poging</a:t>
            </a:r>
            <a:r>
              <a:rPr lang="en-US" sz="900" dirty="0"/>
              <a:t> om de </a:t>
            </a:r>
            <a:r>
              <a:rPr lang="en-US" sz="900" dirty="0" err="1"/>
              <a:t>consument</a:t>
            </a:r>
            <a:r>
              <a:rPr lang="en-US" sz="900" dirty="0"/>
              <a:t> in </a:t>
            </a:r>
            <a:r>
              <a:rPr lang="en-US" sz="900" dirty="0" err="1"/>
              <a:t>verwarring</a:t>
            </a:r>
            <a:r>
              <a:rPr lang="en-US" sz="900" dirty="0"/>
              <a:t> </a:t>
            </a:r>
            <a:r>
              <a:rPr lang="en-US" sz="900" dirty="0" err="1"/>
              <a:t>te</a:t>
            </a:r>
            <a:r>
              <a:rPr lang="en-US" sz="900" dirty="0"/>
              <a:t> </a:t>
            </a:r>
            <a:r>
              <a:rPr lang="en-US" sz="900" dirty="0" err="1"/>
              <a:t>brengen</a:t>
            </a:r>
            <a:r>
              <a:rPr lang="en-US" sz="900" dirty="0"/>
              <a:t>. Met </a:t>
            </a:r>
            <a:r>
              <a:rPr lang="en-US" sz="900" dirty="0" err="1"/>
              <a:t>andere</a:t>
            </a:r>
            <a:r>
              <a:rPr lang="en-US" sz="900" dirty="0"/>
              <a:t> </a:t>
            </a:r>
            <a:r>
              <a:rPr lang="en-US" sz="900" dirty="0" err="1"/>
              <a:t>woorden</a:t>
            </a:r>
            <a:r>
              <a:rPr lang="en-US" sz="900" dirty="0"/>
              <a:t>, er is </a:t>
            </a:r>
            <a:r>
              <a:rPr lang="en-US" sz="900" dirty="0" err="1"/>
              <a:t>bezorgdheid</a:t>
            </a:r>
            <a:r>
              <a:rPr lang="en-US" sz="900" dirty="0"/>
              <a:t> over het </a:t>
            </a:r>
            <a:r>
              <a:rPr lang="en-US" sz="900" dirty="0" err="1"/>
              <a:t>imiteren</a:t>
            </a:r>
            <a:r>
              <a:rPr lang="en-US" sz="900" dirty="0"/>
              <a:t> van de </a:t>
            </a:r>
            <a:r>
              <a:rPr lang="en-US" sz="900" dirty="0" err="1"/>
              <a:t>strategie</a:t>
            </a:r>
            <a:r>
              <a:rPr lang="en-US" sz="900" dirty="0"/>
              <a:t> van de concurrent, </a:t>
            </a:r>
            <a:r>
              <a:rPr lang="en-US" sz="900" dirty="0" err="1"/>
              <a:t>zelfs</a:t>
            </a:r>
            <a:r>
              <a:rPr lang="en-US" sz="900" dirty="0"/>
              <a:t> </a:t>
            </a:r>
            <a:r>
              <a:rPr lang="en-US" sz="900" dirty="0" err="1"/>
              <a:t>als</a:t>
            </a:r>
            <a:r>
              <a:rPr lang="en-US" sz="900" dirty="0"/>
              <a:t> de </a:t>
            </a:r>
            <a:r>
              <a:rPr lang="en-US" sz="900" dirty="0" err="1"/>
              <a:t>verpakking</a:t>
            </a:r>
            <a:r>
              <a:rPr lang="en-US" sz="900" dirty="0"/>
              <a:t> van de </a:t>
            </a:r>
            <a:r>
              <a:rPr lang="en-US" sz="900" dirty="0" err="1"/>
              <a:t>producten</a:t>
            </a:r>
            <a:r>
              <a:rPr lang="en-US" sz="900" dirty="0"/>
              <a:t> </a:t>
            </a:r>
            <a:r>
              <a:rPr lang="en-US" sz="900" dirty="0" err="1"/>
              <a:t>vergelijkbaar</a:t>
            </a:r>
            <a:r>
              <a:rPr lang="en-US" sz="900" dirty="0"/>
              <a:t> is.</a:t>
            </a:r>
            <a:endParaRPr sz="900" dirty="0"/>
          </a:p>
          <a:p>
            <a:pPr marL="0" lvl="0" indent="0" algn="l" rtl="0">
              <a:lnSpc>
                <a:spcPct val="100000"/>
              </a:lnSpc>
              <a:spcBef>
                <a:spcPts val="0"/>
              </a:spcBef>
              <a:spcAft>
                <a:spcPts val="0"/>
              </a:spcAft>
              <a:buClr>
                <a:schemeClr val="dk1"/>
              </a:buClr>
              <a:buSzPts val="1100"/>
              <a:buFont typeface="Arial"/>
              <a:buNone/>
            </a:pPr>
            <a:r>
              <a:rPr lang="en-US" sz="900" dirty="0"/>
              <a:t>4. De marketing van </a:t>
            </a:r>
            <a:r>
              <a:rPr lang="en-US" sz="900" dirty="0" err="1"/>
              <a:t>een</a:t>
            </a:r>
            <a:r>
              <a:rPr lang="en-US" sz="900" dirty="0"/>
              <a:t> </a:t>
            </a:r>
            <a:r>
              <a:rPr lang="en-US" sz="900" dirty="0" err="1"/>
              <a:t>bedrijf</a:t>
            </a:r>
            <a:r>
              <a:rPr lang="en-US" sz="900" dirty="0"/>
              <a:t> is </a:t>
            </a:r>
            <a:r>
              <a:rPr lang="en-US" sz="900" dirty="0" err="1"/>
              <a:t>één</a:t>
            </a:r>
            <a:r>
              <a:rPr lang="en-US" sz="900" dirty="0"/>
              <a:t>. </a:t>
            </a:r>
            <a:r>
              <a:rPr lang="en-US" sz="900" dirty="0" err="1"/>
              <a:t>Digitale</a:t>
            </a:r>
            <a:r>
              <a:rPr lang="en-US" sz="900" dirty="0"/>
              <a:t> marketing </a:t>
            </a:r>
            <a:r>
              <a:rPr lang="en-US" sz="900" dirty="0" err="1"/>
              <a:t>weerspiegelt</a:t>
            </a:r>
            <a:r>
              <a:rPr lang="en-US" sz="900" dirty="0"/>
              <a:t> de </a:t>
            </a:r>
            <a:r>
              <a:rPr lang="en-US" sz="900" dirty="0" err="1"/>
              <a:t>zorg</a:t>
            </a:r>
            <a:r>
              <a:rPr lang="en-US" sz="900" dirty="0"/>
              <a:t> van het </a:t>
            </a:r>
            <a:r>
              <a:rPr lang="en-US" sz="900" dirty="0" err="1"/>
              <a:t>bedrijf</a:t>
            </a:r>
            <a:r>
              <a:rPr lang="en-US" sz="900" dirty="0"/>
              <a:t> om </a:t>
            </a:r>
            <a:r>
              <a:rPr lang="en-US" sz="900" dirty="0" err="1"/>
              <a:t>zijn</a:t>
            </a:r>
            <a:r>
              <a:rPr lang="en-US" sz="900" dirty="0"/>
              <a:t> </a:t>
            </a:r>
            <a:r>
              <a:rPr lang="en-US" sz="900" dirty="0" err="1"/>
              <a:t>digitale</a:t>
            </a:r>
            <a:r>
              <a:rPr lang="en-US" sz="900" dirty="0"/>
              <a:t> </a:t>
            </a:r>
            <a:r>
              <a:rPr lang="en-US" sz="900" dirty="0" err="1"/>
              <a:t>aanwezigheid</a:t>
            </a:r>
            <a:r>
              <a:rPr lang="en-US" sz="900" dirty="0"/>
              <a:t> </a:t>
            </a:r>
            <a:r>
              <a:rPr lang="en-US" sz="900" dirty="0" err="1"/>
              <a:t>zoveel</a:t>
            </a:r>
            <a:r>
              <a:rPr lang="en-US" sz="900" dirty="0"/>
              <a:t> </a:t>
            </a:r>
            <a:r>
              <a:rPr lang="en-US" sz="900" dirty="0" err="1"/>
              <a:t>mogelijk</a:t>
            </a:r>
            <a:r>
              <a:rPr lang="en-US" sz="900" dirty="0"/>
              <a:t> </a:t>
            </a:r>
            <a:r>
              <a:rPr lang="en-US" sz="900" dirty="0" err="1"/>
              <a:t>te</a:t>
            </a:r>
            <a:r>
              <a:rPr lang="en-US" sz="900" dirty="0"/>
              <a:t> </a:t>
            </a:r>
            <a:r>
              <a:rPr lang="en-US" sz="900" dirty="0" err="1"/>
              <a:t>optimaliseren</a:t>
            </a:r>
            <a:r>
              <a:rPr lang="en-US" sz="900" dirty="0"/>
              <a:t> </a:t>
            </a:r>
            <a:r>
              <a:rPr lang="en-US" sz="900" dirty="0" err="1"/>
              <a:t>en</a:t>
            </a:r>
            <a:r>
              <a:rPr lang="en-US" sz="900" dirty="0"/>
              <a:t> </a:t>
            </a:r>
            <a:r>
              <a:rPr lang="en-US" sz="900" dirty="0" err="1"/>
              <a:t>gebruik</a:t>
            </a:r>
            <a:r>
              <a:rPr lang="en-US" sz="900" dirty="0"/>
              <a:t> </a:t>
            </a:r>
            <a:r>
              <a:rPr lang="en-US" sz="900" dirty="0" err="1"/>
              <a:t>te</a:t>
            </a:r>
            <a:r>
              <a:rPr lang="en-US" sz="900" dirty="0"/>
              <a:t> </a:t>
            </a:r>
            <a:r>
              <a:rPr lang="en-US" sz="900" dirty="0" err="1"/>
              <a:t>maken</a:t>
            </a:r>
            <a:r>
              <a:rPr lang="en-US" sz="900" dirty="0"/>
              <a:t> van </a:t>
            </a:r>
            <a:r>
              <a:rPr lang="en-US" sz="900" dirty="0" err="1"/>
              <a:t>bepaalde</a:t>
            </a:r>
            <a:r>
              <a:rPr lang="en-US" sz="900" dirty="0"/>
              <a:t> </a:t>
            </a:r>
            <a:r>
              <a:rPr lang="en-US" sz="900" dirty="0" err="1"/>
              <a:t>tactieken</a:t>
            </a:r>
            <a:r>
              <a:rPr lang="en-US" sz="900" dirty="0"/>
              <a:t> die inherent </a:t>
            </a:r>
            <a:r>
              <a:rPr lang="en-US" sz="900" dirty="0" err="1"/>
              <a:t>zijn</a:t>
            </a:r>
            <a:r>
              <a:rPr lang="en-US" sz="900" dirty="0"/>
              <a:t> </a:t>
            </a:r>
            <a:r>
              <a:rPr lang="en-US" sz="900" dirty="0" err="1"/>
              <a:t>aan</a:t>
            </a:r>
            <a:r>
              <a:rPr lang="en-US" sz="900" dirty="0"/>
              <a:t> </a:t>
            </a:r>
            <a:r>
              <a:rPr lang="en-US" sz="900" dirty="0" err="1"/>
              <a:t>technologie</a:t>
            </a:r>
            <a:r>
              <a:rPr lang="en-US" sz="900" dirty="0"/>
              <a:t> </a:t>
            </a:r>
            <a:r>
              <a:rPr lang="en-US" sz="900" dirty="0" err="1"/>
              <a:t>en</a:t>
            </a:r>
            <a:r>
              <a:rPr lang="en-US" sz="900" dirty="0"/>
              <a:t> die </a:t>
            </a:r>
            <a:r>
              <a:rPr lang="en-US" sz="900" dirty="0" err="1"/>
              <a:t>vervolgens</a:t>
            </a:r>
            <a:r>
              <a:rPr lang="en-US" sz="900" dirty="0"/>
              <a:t> </a:t>
            </a:r>
            <a:r>
              <a:rPr lang="en-US" sz="900" dirty="0" err="1"/>
              <a:t>worden</a:t>
            </a:r>
            <a:r>
              <a:rPr lang="en-US" sz="900" dirty="0"/>
              <a:t> </a:t>
            </a:r>
            <a:r>
              <a:rPr lang="en-US" sz="900" dirty="0" err="1"/>
              <a:t>vertaald</a:t>
            </a:r>
            <a:r>
              <a:rPr lang="en-US" sz="900" dirty="0"/>
              <a:t> in </a:t>
            </a:r>
            <a:r>
              <a:rPr lang="en-US" sz="900" dirty="0" err="1"/>
              <a:t>operationele</a:t>
            </a:r>
            <a:r>
              <a:rPr lang="en-US" sz="900" dirty="0"/>
              <a:t> </a:t>
            </a:r>
            <a:r>
              <a:rPr lang="en-US" sz="900" dirty="0" err="1"/>
              <a:t>acties</a:t>
            </a:r>
            <a:r>
              <a:rPr lang="en-US" sz="900" dirty="0"/>
              <a:t>, </a:t>
            </a:r>
            <a:r>
              <a:rPr lang="en-US" sz="900" dirty="0" err="1"/>
              <a:t>zoals</a:t>
            </a:r>
            <a:r>
              <a:rPr lang="en-US" sz="900" dirty="0"/>
              <a:t> </a:t>
            </a:r>
            <a:r>
              <a:rPr lang="en-US" sz="900" dirty="0" err="1"/>
              <a:t>bijvoorbeeld</a:t>
            </a:r>
            <a:r>
              <a:rPr lang="en-US" sz="900" dirty="0"/>
              <a:t> de </a:t>
            </a:r>
            <a:r>
              <a:rPr lang="en-US" sz="900" dirty="0" err="1"/>
              <a:t>ontwikkeling</a:t>
            </a:r>
            <a:r>
              <a:rPr lang="en-US" sz="900" dirty="0"/>
              <a:t> van </a:t>
            </a:r>
            <a:r>
              <a:rPr lang="en-US" sz="900" dirty="0" err="1"/>
              <a:t>een</a:t>
            </a:r>
            <a:r>
              <a:rPr lang="en-US" sz="900" dirty="0"/>
              <a:t> Facebook-</a:t>
            </a:r>
            <a:r>
              <a:rPr lang="en-US" sz="900" dirty="0" err="1"/>
              <a:t>advertentiecampagne</a:t>
            </a:r>
            <a:r>
              <a:rPr lang="en-US" sz="900" dirty="0"/>
              <a:t>.</a:t>
            </a:r>
            <a:endParaRPr sz="900"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0" name="Google Shape;260;p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6" name="Google Shape;266;p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Om </a:t>
            </a:r>
            <a:r>
              <a:rPr lang="en-US" sz="900" dirty="0" err="1">
                <a:solidFill>
                  <a:schemeClr val="dk1"/>
                </a:solidFill>
              </a:rPr>
              <a:t>te</a:t>
            </a:r>
            <a:r>
              <a:rPr lang="en-US" sz="900" dirty="0">
                <a:solidFill>
                  <a:schemeClr val="dk1"/>
                </a:solidFill>
              </a:rPr>
              <a:t> </a:t>
            </a:r>
            <a:r>
              <a:rPr lang="en-US" sz="900" dirty="0" err="1">
                <a:solidFill>
                  <a:schemeClr val="dk1"/>
                </a:solidFill>
              </a:rPr>
              <a:t>weten</a:t>
            </a:r>
            <a:r>
              <a:rPr lang="en-US" sz="900" dirty="0">
                <a:solidFill>
                  <a:schemeClr val="dk1"/>
                </a:solidFill>
              </a:rPr>
              <a:t> </a:t>
            </a:r>
            <a:r>
              <a:rPr lang="en-US" sz="900" dirty="0" err="1">
                <a:solidFill>
                  <a:schemeClr val="dk1"/>
                </a:solidFill>
              </a:rPr>
              <a:t>waar</a:t>
            </a:r>
            <a:r>
              <a:rPr lang="en-US" sz="900" dirty="0">
                <a:solidFill>
                  <a:schemeClr val="dk1"/>
                </a:solidFill>
              </a:rPr>
              <a:t> we </a:t>
            </a:r>
            <a:r>
              <a:rPr lang="en-US" sz="900" dirty="0" err="1">
                <a:solidFill>
                  <a:schemeClr val="dk1"/>
                </a:solidFill>
              </a:rPr>
              <a:t>naartoe</a:t>
            </a:r>
            <a:r>
              <a:rPr lang="en-US" sz="900" dirty="0">
                <a:solidFill>
                  <a:schemeClr val="dk1"/>
                </a:solidFill>
              </a:rPr>
              <a:t> </a:t>
            </a:r>
            <a:r>
              <a:rPr lang="en-US" sz="900" dirty="0" err="1">
                <a:solidFill>
                  <a:schemeClr val="dk1"/>
                </a:solidFill>
              </a:rPr>
              <a:t>gaan</a:t>
            </a:r>
            <a:r>
              <a:rPr lang="en-US" sz="900" dirty="0">
                <a:solidFill>
                  <a:schemeClr val="dk1"/>
                </a:solidFill>
              </a:rPr>
              <a:t>, </a:t>
            </a:r>
            <a:r>
              <a:rPr lang="en-US" sz="900" dirty="0" err="1">
                <a:solidFill>
                  <a:schemeClr val="dk1"/>
                </a:solidFill>
              </a:rPr>
              <a:t>moeten</a:t>
            </a:r>
            <a:r>
              <a:rPr lang="en-US" sz="900" dirty="0">
                <a:solidFill>
                  <a:schemeClr val="dk1"/>
                </a:solidFill>
              </a:rPr>
              <a:t> we </a:t>
            </a:r>
            <a:r>
              <a:rPr lang="en-US" sz="900" dirty="0" err="1">
                <a:solidFill>
                  <a:schemeClr val="dk1"/>
                </a:solidFill>
              </a:rPr>
              <a:t>weten</a:t>
            </a:r>
            <a:r>
              <a:rPr lang="en-US" sz="900" dirty="0">
                <a:solidFill>
                  <a:schemeClr val="dk1"/>
                </a:solidFill>
              </a:rPr>
              <a:t> </a:t>
            </a:r>
            <a:r>
              <a:rPr lang="en-US" sz="900" dirty="0" err="1">
                <a:solidFill>
                  <a:schemeClr val="dk1"/>
                </a:solidFill>
              </a:rPr>
              <a:t>waar</a:t>
            </a:r>
            <a:r>
              <a:rPr lang="en-US" sz="900" dirty="0">
                <a:solidFill>
                  <a:schemeClr val="dk1"/>
                </a:solidFill>
              </a:rPr>
              <a:t> we </a:t>
            </a:r>
            <a:r>
              <a:rPr lang="en-US" sz="900" dirty="0" err="1">
                <a:solidFill>
                  <a:schemeClr val="dk1"/>
                </a:solidFill>
              </a:rPr>
              <a:t>zijn</a:t>
            </a:r>
            <a:r>
              <a:rPr lang="en-US" sz="900" dirty="0">
                <a:solidFill>
                  <a:schemeClr val="dk1"/>
                </a:solidFill>
              </a:rPr>
              <a:t> op het </a:t>
            </a:r>
            <a:r>
              <a:rPr lang="en-US" sz="900" dirty="0" err="1">
                <a:solidFill>
                  <a:schemeClr val="dk1"/>
                </a:solidFill>
              </a:rPr>
              <a:t>gebied</a:t>
            </a:r>
            <a:r>
              <a:rPr lang="en-US" sz="900" dirty="0">
                <a:solidFill>
                  <a:schemeClr val="dk1"/>
                </a:solidFill>
              </a:rPr>
              <a:t> van </a:t>
            </a:r>
            <a:r>
              <a:rPr lang="en-US" sz="900" dirty="0" err="1">
                <a:solidFill>
                  <a:schemeClr val="dk1"/>
                </a:solidFill>
              </a:rPr>
              <a:t>digitale</a:t>
            </a:r>
            <a:r>
              <a:rPr lang="en-US" sz="900" dirty="0">
                <a:solidFill>
                  <a:schemeClr val="dk1"/>
                </a:solidFill>
              </a:rPr>
              <a:t> marketing. Het is </a:t>
            </a:r>
            <a:r>
              <a:rPr lang="en-US" sz="900" dirty="0" err="1">
                <a:solidFill>
                  <a:schemeClr val="dk1"/>
                </a:solidFill>
              </a:rPr>
              <a:t>mogelijk</a:t>
            </a:r>
            <a:r>
              <a:rPr lang="en-US" sz="900" dirty="0">
                <a:solidFill>
                  <a:schemeClr val="dk1"/>
                </a:solidFill>
              </a:rPr>
              <a:t> om </a:t>
            </a:r>
            <a:r>
              <a:rPr lang="en-US" sz="900" dirty="0" err="1">
                <a:solidFill>
                  <a:schemeClr val="dk1"/>
                </a:solidFill>
              </a:rPr>
              <a:t>aan</a:t>
            </a:r>
            <a:r>
              <a:rPr lang="en-US" sz="900" dirty="0">
                <a:solidFill>
                  <a:schemeClr val="dk1"/>
                </a:solidFill>
              </a:rPr>
              <a:t> de hand van </a:t>
            </a:r>
            <a:r>
              <a:rPr lang="en-US" sz="900" dirty="0" err="1">
                <a:solidFill>
                  <a:schemeClr val="dk1"/>
                </a:solidFill>
              </a:rPr>
              <a:t>modellen</a:t>
            </a:r>
            <a:r>
              <a:rPr lang="en-US" sz="900" dirty="0">
                <a:solidFill>
                  <a:schemeClr val="dk1"/>
                </a:solidFill>
              </a:rPr>
              <a:t> </a:t>
            </a:r>
            <a:r>
              <a:rPr lang="en-US" sz="900" dirty="0" err="1">
                <a:solidFill>
                  <a:schemeClr val="dk1"/>
                </a:solidFill>
              </a:rPr>
              <a:t>te</a:t>
            </a:r>
            <a:r>
              <a:rPr lang="en-US" sz="900" dirty="0">
                <a:solidFill>
                  <a:schemeClr val="dk1"/>
                </a:solidFill>
              </a:rPr>
              <a:t> </a:t>
            </a:r>
            <a:r>
              <a:rPr lang="en-US" sz="900" dirty="0" err="1">
                <a:solidFill>
                  <a:schemeClr val="dk1"/>
                </a:solidFill>
              </a:rPr>
              <a:t>analyseren</a:t>
            </a:r>
            <a:r>
              <a:rPr lang="en-US" sz="900" dirty="0">
                <a:solidFill>
                  <a:schemeClr val="dk1"/>
                </a:solidFill>
              </a:rPr>
              <a:t> in </a:t>
            </a:r>
            <a:r>
              <a:rPr lang="en-US" sz="900" dirty="0" err="1">
                <a:solidFill>
                  <a:schemeClr val="dk1"/>
                </a:solidFill>
              </a:rPr>
              <a:t>welke</a:t>
            </a:r>
            <a:r>
              <a:rPr lang="en-US" sz="900" dirty="0">
                <a:solidFill>
                  <a:schemeClr val="dk1"/>
                </a:solidFill>
              </a:rPr>
              <a:t> </a:t>
            </a:r>
            <a:r>
              <a:rPr lang="en-US" sz="900" dirty="0" err="1">
                <a:solidFill>
                  <a:schemeClr val="dk1"/>
                </a:solidFill>
              </a:rPr>
              <a:t>fase</a:t>
            </a:r>
            <a:r>
              <a:rPr lang="en-US" sz="900" dirty="0">
                <a:solidFill>
                  <a:schemeClr val="dk1"/>
                </a:solidFill>
              </a:rPr>
              <a:t> van de </a:t>
            </a:r>
            <a:r>
              <a:rPr lang="en-US" sz="900" dirty="0" err="1">
                <a:solidFill>
                  <a:schemeClr val="dk1"/>
                </a:solidFill>
              </a:rPr>
              <a:t>digitale</a:t>
            </a:r>
            <a:r>
              <a:rPr lang="en-US" sz="900" dirty="0">
                <a:solidFill>
                  <a:schemeClr val="dk1"/>
                </a:solidFill>
              </a:rPr>
              <a:t> </a:t>
            </a:r>
            <a:r>
              <a:rPr lang="en-US" sz="900" dirty="0" err="1">
                <a:solidFill>
                  <a:schemeClr val="dk1"/>
                </a:solidFill>
              </a:rPr>
              <a:t>marketingtoepassing</a:t>
            </a:r>
            <a:r>
              <a:rPr lang="en-US" sz="900" dirty="0">
                <a:solidFill>
                  <a:schemeClr val="dk1"/>
                </a:solidFill>
              </a:rPr>
              <a:t> het </a:t>
            </a:r>
            <a:r>
              <a:rPr lang="en-US" sz="900" dirty="0" err="1">
                <a:solidFill>
                  <a:schemeClr val="dk1"/>
                </a:solidFill>
              </a:rPr>
              <a:t>bedrijf</a:t>
            </a:r>
            <a:r>
              <a:rPr lang="en-US" sz="900" dirty="0">
                <a:solidFill>
                  <a:schemeClr val="dk1"/>
                </a:solidFill>
              </a:rPr>
              <a:t> </a:t>
            </a:r>
            <a:r>
              <a:rPr lang="en-US" sz="900" dirty="0" err="1">
                <a:solidFill>
                  <a:schemeClr val="dk1"/>
                </a:solidFill>
              </a:rPr>
              <a:t>zich</a:t>
            </a:r>
            <a:r>
              <a:rPr lang="en-US" sz="900" dirty="0">
                <a:solidFill>
                  <a:schemeClr val="dk1"/>
                </a:solidFill>
              </a:rPr>
              <a:t> </a:t>
            </a:r>
            <a:r>
              <a:rPr lang="en-US" sz="900" dirty="0" err="1">
                <a:solidFill>
                  <a:schemeClr val="dk1"/>
                </a:solidFill>
              </a:rPr>
              <a:t>bevindt</a:t>
            </a:r>
            <a:r>
              <a:rPr lang="en-US" sz="900" dirty="0">
                <a:solidFill>
                  <a:schemeClr val="dk1"/>
                </a:solidFill>
              </a:rPr>
              <a:t>. Maar het </a:t>
            </a:r>
            <a:r>
              <a:rPr lang="en-US" sz="900" dirty="0" err="1">
                <a:solidFill>
                  <a:schemeClr val="dk1"/>
                </a:solidFill>
              </a:rPr>
              <a:t>belangrijkste</a:t>
            </a:r>
            <a:r>
              <a:rPr lang="en-US" sz="900" dirty="0">
                <a:solidFill>
                  <a:schemeClr val="dk1"/>
                </a:solidFill>
              </a:rPr>
              <a:t> </a:t>
            </a:r>
            <a:r>
              <a:rPr lang="en-US" sz="900" dirty="0" err="1">
                <a:solidFill>
                  <a:schemeClr val="dk1"/>
                </a:solidFill>
              </a:rPr>
              <a:t>doel</a:t>
            </a:r>
            <a:r>
              <a:rPr lang="en-US" sz="900" dirty="0">
                <a:solidFill>
                  <a:schemeClr val="dk1"/>
                </a:solidFill>
              </a:rPr>
              <a:t> is </a:t>
            </a:r>
            <a:r>
              <a:rPr lang="en-US" sz="900" dirty="0" err="1">
                <a:solidFill>
                  <a:schemeClr val="dk1"/>
                </a:solidFill>
              </a:rPr>
              <a:t>dat</a:t>
            </a:r>
            <a:r>
              <a:rPr lang="en-US" sz="900" dirty="0">
                <a:solidFill>
                  <a:schemeClr val="dk1"/>
                </a:solidFill>
              </a:rPr>
              <a:t> het </a:t>
            </a:r>
            <a:r>
              <a:rPr lang="en-US" sz="900" dirty="0" err="1">
                <a:solidFill>
                  <a:schemeClr val="dk1"/>
                </a:solidFill>
              </a:rPr>
              <a:t>bedrijf</a:t>
            </a:r>
            <a:r>
              <a:rPr lang="en-US" sz="900" dirty="0">
                <a:solidFill>
                  <a:schemeClr val="dk1"/>
                </a:solidFill>
              </a:rPr>
              <a:t> </a:t>
            </a:r>
            <a:r>
              <a:rPr lang="en-US" sz="900" dirty="0" err="1">
                <a:solidFill>
                  <a:schemeClr val="dk1"/>
                </a:solidFill>
              </a:rPr>
              <a:t>weergeeft</a:t>
            </a:r>
            <a:r>
              <a:rPr lang="en-US" sz="900" dirty="0">
                <a:solidFill>
                  <a:schemeClr val="dk1"/>
                </a:solidFill>
              </a:rPr>
              <a:t> hoe het de </a:t>
            </a:r>
            <a:r>
              <a:rPr lang="en-US" sz="900" dirty="0" err="1">
                <a:solidFill>
                  <a:schemeClr val="dk1"/>
                </a:solidFill>
              </a:rPr>
              <a:t>belangrijkste</a:t>
            </a:r>
            <a:r>
              <a:rPr lang="en-US" sz="900" dirty="0">
                <a:solidFill>
                  <a:schemeClr val="dk1"/>
                </a:solidFill>
              </a:rPr>
              <a:t> </a:t>
            </a:r>
            <a:r>
              <a:rPr lang="en-US" sz="900" dirty="0" err="1">
                <a:solidFill>
                  <a:schemeClr val="dk1"/>
                </a:solidFill>
              </a:rPr>
              <a:t>digitale</a:t>
            </a:r>
            <a:r>
              <a:rPr lang="en-US" sz="900" dirty="0">
                <a:solidFill>
                  <a:schemeClr val="dk1"/>
                </a:solidFill>
              </a:rPr>
              <a:t> </a:t>
            </a:r>
            <a:r>
              <a:rPr lang="en-US" sz="900" dirty="0" err="1">
                <a:solidFill>
                  <a:schemeClr val="dk1"/>
                </a:solidFill>
              </a:rPr>
              <a:t>kanalen</a:t>
            </a:r>
            <a:r>
              <a:rPr lang="en-US" sz="900" dirty="0">
                <a:solidFill>
                  <a:schemeClr val="dk1"/>
                </a:solidFill>
              </a:rPr>
              <a:t> </a:t>
            </a:r>
            <a:r>
              <a:rPr lang="en-US" sz="900" dirty="0" err="1">
                <a:solidFill>
                  <a:schemeClr val="dk1"/>
                </a:solidFill>
              </a:rPr>
              <a:t>kwantitatief</a:t>
            </a:r>
            <a:r>
              <a:rPr lang="en-US" sz="900" dirty="0">
                <a:solidFill>
                  <a:schemeClr val="dk1"/>
                </a:solidFill>
              </a:rPr>
              <a:t> </a:t>
            </a:r>
            <a:r>
              <a:rPr lang="en-US" sz="900" dirty="0" err="1">
                <a:solidFill>
                  <a:schemeClr val="dk1"/>
                </a:solidFill>
              </a:rPr>
              <a:t>en</a:t>
            </a:r>
            <a:r>
              <a:rPr lang="en-US" sz="900" dirty="0">
                <a:solidFill>
                  <a:schemeClr val="dk1"/>
                </a:solidFill>
              </a:rPr>
              <a:t> </a:t>
            </a:r>
            <a:r>
              <a:rPr lang="en-US" sz="900" dirty="0" err="1">
                <a:solidFill>
                  <a:schemeClr val="dk1"/>
                </a:solidFill>
              </a:rPr>
              <a:t>kwalitatief</a:t>
            </a:r>
            <a:r>
              <a:rPr lang="en-US" sz="900" dirty="0">
                <a:solidFill>
                  <a:schemeClr val="dk1"/>
                </a:solidFill>
              </a:rPr>
              <a:t> </a:t>
            </a:r>
            <a:r>
              <a:rPr lang="en-US" sz="900" dirty="0" err="1">
                <a:solidFill>
                  <a:schemeClr val="dk1"/>
                </a:solidFill>
              </a:rPr>
              <a:t>te</a:t>
            </a:r>
            <a:r>
              <a:rPr lang="en-US" sz="900" dirty="0">
                <a:solidFill>
                  <a:schemeClr val="dk1"/>
                </a:solidFill>
              </a:rPr>
              <a:t> </a:t>
            </a:r>
            <a:r>
              <a:rPr lang="en-US" sz="900" dirty="0" err="1">
                <a:solidFill>
                  <a:schemeClr val="dk1"/>
                </a:solidFill>
              </a:rPr>
              <a:t>gelde</a:t>
            </a:r>
            <a:r>
              <a:rPr lang="en-US" sz="900" dirty="0">
                <a:solidFill>
                  <a:schemeClr val="dk1"/>
                </a:solidFill>
              </a:rPr>
              <a:t> </a:t>
            </a:r>
            <a:r>
              <a:rPr lang="en-US" sz="900" dirty="0" err="1">
                <a:solidFill>
                  <a:schemeClr val="dk1"/>
                </a:solidFill>
              </a:rPr>
              <a:t>maakt</a:t>
            </a:r>
            <a:r>
              <a:rPr lang="en-US" sz="900" dirty="0">
                <a:solidFill>
                  <a:schemeClr val="dk1"/>
                </a:solidFill>
              </a:rPr>
              <a:t>. Het </a:t>
            </a:r>
            <a:r>
              <a:rPr lang="en-US" sz="900" dirty="0" err="1">
                <a:solidFill>
                  <a:schemeClr val="dk1"/>
                </a:solidFill>
              </a:rPr>
              <a:t>bedrijf</a:t>
            </a:r>
            <a:r>
              <a:rPr lang="en-US" sz="900" dirty="0">
                <a:solidFill>
                  <a:schemeClr val="dk1"/>
                </a:solidFill>
              </a:rPr>
              <a:t> </a:t>
            </a:r>
            <a:r>
              <a:rPr lang="en-US" sz="900" dirty="0" err="1">
                <a:solidFill>
                  <a:schemeClr val="dk1"/>
                </a:solidFill>
              </a:rPr>
              <a:t>moet</a:t>
            </a:r>
            <a:r>
              <a:rPr lang="en-US" sz="900" dirty="0">
                <a:solidFill>
                  <a:schemeClr val="dk1"/>
                </a:solidFill>
              </a:rPr>
              <a:t> </a:t>
            </a:r>
            <a:r>
              <a:rPr lang="en-US" sz="900" dirty="0" err="1">
                <a:solidFill>
                  <a:schemeClr val="dk1"/>
                </a:solidFill>
              </a:rPr>
              <a:t>dus</a:t>
            </a:r>
            <a:r>
              <a:rPr lang="en-US" sz="900" dirty="0">
                <a:solidFill>
                  <a:schemeClr val="dk1"/>
                </a:solidFill>
              </a:rPr>
              <a:t> </a:t>
            </a:r>
            <a:r>
              <a:rPr lang="en-US" sz="900" dirty="0" err="1">
                <a:solidFill>
                  <a:schemeClr val="dk1"/>
                </a:solidFill>
              </a:rPr>
              <a:t>proberen</a:t>
            </a:r>
            <a:r>
              <a:rPr lang="en-US" sz="900" dirty="0">
                <a:solidFill>
                  <a:schemeClr val="dk1"/>
                </a:solidFill>
              </a:rPr>
              <a:t> de website, het </a:t>
            </a:r>
            <a:r>
              <a:rPr lang="en-US" sz="900" dirty="0" err="1">
                <a:solidFill>
                  <a:schemeClr val="dk1"/>
                </a:solidFill>
              </a:rPr>
              <a:t>gebruik</a:t>
            </a:r>
            <a:r>
              <a:rPr lang="en-US" sz="900" dirty="0">
                <a:solidFill>
                  <a:schemeClr val="dk1"/>
                </a:solidFill>
              </a:rPr>
              <a:t> van e-mail, de </a:t>
            </a:r>
            <a:r>
              <a:rPr lang="en-US" sz="900" dirty="0" err="1">
                <a:solidFill>
                  <a:schemeClr val="dk1"/>
                </a:solidFill>
              </a:rPr>
              <a:t>aanwezigheid</a:t>
            </a:r>
            <a:r>
              <a:rPr lang="en-US" sz="900" dirty="0">
                <a:solidFill>
                  <a:schemeClr val="dk1"/>
                </a:solidFill>
              </a:rPr>
              <a:t> op </a:t>
            </a:r>
            <a:r>
              <a:rPr lang="en-US" sz="900" dirty="0" err="1">
                <a:solidFill>
                  <a:schemeClr val="dk1"/>
                </a:solidFill>
              </a:rPr>
              <a:t>sociale</a:t>
            </a:r>
            <a:r>
              <a:rPr lang="en-US" sz="900" dirty="0">
                <a:solidFill>
                  <a:schemeClr val="dk1"/>
                </a:solidFill>
              </a:rPr>
              <a:t> </a:t>
            </a:r>
            <a:r>
              <a:rPr lang="en-US" sz="900" dirty="0" err="1">
                <a:solidFill>
                  <a:schemeClr val="dk1"/>
                </a:solidFill>
              </a:rPr>
              <a:t>netwerken</a:t>
            </a:r>
            <a:r>
              <a:rPr lang="en-US" sz="900" dirty="0">
                <a:solidFill>
                  <a:schemeClr val="dk1"/>
                </a:solidFill>
              </a:rPr>
              <a:t> </a:t>
            </a:r>
            <a:r>
              <a:rPr lang="en-US" sz="900" dirty="0" err="1">
                <a:solidFill>
                  <a:schemeClr val="dk1"/>
                </a:solidFill>
              </a:rPr>
              <a:t>en</a:t>
            </a:r>
            <a:r>
              <a:rPr lang="en-US" sz="900" dirty="0">
                <a:solidFill>
                  <a:schemeClr val="dk1"/>
                </a:solidFill>
              </a:rPr>
              <a:t> het </a:t>
            </a:r>
            <a:r>
              <a:rPr lang="en-US" sz="900" dirty="0" err="1">
                <a:solidFill>
                  <a:schemeClr val="dk1"/>
                </a:solidFill>
              </a:rPr>
              <a:t>gebruik</a:t>
            </a:r>
            <a:r>
              <a:rPr lang="en-US" sz="900" dirty="0">
                <a:solidFill>
                  <a:schemeClr val="dk1"/>
                </a:solidFill>
              </a:rPr>
              <a:t> van </a:t>
            </a:r>
            <a:r>
              <a:rPr lang="en-US" sz="900" dirty="0" err="1">
                <a:solidFill>
                  <a:schemeClr val="dk1"/>
                </a:solidFill>
              </a:rPr>
              <a:t>advertenties</a:t>
            </a:r>
            <a:r>
              <a:rPr lang="en-US" sz="900" dirty="0">
                <a:solidFill>
                  <a:schemeClr val="dk1"/>
                </a:solidFill>
              </a:rPr>
              <a:t> </a:t>
            </a:r>
            <a:r>
              <a:rPr lang="en-US" sz="900" dirty="0" err="1">
                <a:solidFill>
                  <a:schemeClr val="dk1"/>
                </a:solidFill>
              </a:rPr>
              <a:t>te</a:t>
            </a:r>
            <a:r>
              <a:rPr lang="en-US" sz="900" dirty="0">
                <a:solidFill>
                  <a:schemeClr val="dk1"/>
                </a:solidFill>
              </a:rPr>
              <a:t> </a:t>
            </a:r>
            <a:r>
              <a:rPr lang="en-US" sz="900" dirty="0" err="1">
                <a:solidFill>
                  <a:schemeClr val="dk1"/>
                </a:solidFill>
              </a:rPr>
              <a:t>analyseren</a:t>
            </a:r>
            <a:r>
              <a:rPr lang="en-US" sz="900" dirty="0">
                <a:solidFill>
                  <a:schemeClr val="dk1"/>
                </a:solidFill>
              </a:rPr>
              <a:t>. </a:t>
            </a:r>
            <a:r>
              <a:rPr lang="en-US" sz="900" dirty="0" err="1">
                <a:solidFill>
                  <a:schemeClr val="dk1"/>
                </a:solidFill>
              </a:rPr>
              <a:t>Idealiter</a:t>
            </a:r>
            <a:r>
              <a:rPr lang="en-US" sz="900" dirty="0">
                <a:solidFill>
                  <a:schemeClr val="dk1"/>
                </a:solidFill>
              </a:rPr>
              <a:t> </a:t>
            </a:r>
            <a:r>
              <a:rPr lang="en-US" sz="900" dirty="0" err="1">
                <a:solidFill>
                  <a:schemeClr val="dk1"/>
                </a:solidFill>
              </a:rPr>
              <a:t>zou</a:t>
            </a:r>
            <a:r>
              <a:rPr lang="en-US" sz="900" dirty="0">
                <a:solidFill>
                  <a:schemeClr val="dk1"/>
                </a:solidFill>
              </a:rPr>
              <a:t> </a:t>
            </a:r>
            <a:r>
              <a:rPr lang="en-US" sz="900" dirty="0" err="1">
                <a:solidFill>
                  <a:schemeClr val="dk1"/>
                </a:solidFill>
              </a:rPr>
              <a:t>deze</a:t>
            </a:r>
            <a:r>
              <a:rPr lang="en-US" sz="900" dirty="0">
                <a:solidFill>
                  <a:schemeClr val="dk1"/>
                </a:solidFill>
              </a:rPr>
              <a:t> </a:t>
            </a:r>
            <a:r>
              <a:rPr lang="en-US" sz="900" dirty="0" err="1">
                <a:solidFill>
                  <a:schemeClr val="dk1"/>
                </a:solidFill>
              </a:rPr>
              <a:t>analyse</a:t>
            </a:r>
            <a:r>
              <a:rPr lang="en-US" sz="900" dirty="0">
                <a:solidFill>
                  <a:schemeClr val="dk1"/>
                </a:solidFill>
              </a:rPr>
              <a:t> </a:t>
            </a:r>
            <a:r>
              <a:rPr lang="en-US" sz="900" dirty="0" err="1">
                <a:solidFill>
                  <a:schemeClr val="dk1"/>
                </a:solidFill>
              </a:rPr>
              <a:t>niet</a:t>
            </a:r>
            <a:r>
              <a:rPr lang="en-US" sz="900" dirty="0">
                <a:solidFill>
                  <a:schemeClr val="dk1"/>
                </a:solidFill>
              </a:rPr>
              <a:t> </a:t>
            </a:r>
            <a:r>
              <a:rPr lang="en-US" sz="900" dirty="0" err="1">
                <a:solidFill>
                  <a:schemeClr val="dk1"/>
                </a:solidFill>
              </a:rPr>
              <a:t>alleen</a:t>
            </a:r>
            <a:r>
              <a:rPr lang="en-US" sz="900" dirty="0">
                <a:solidFill>
                  <a:schemeClr val="dk1"/>
                </a:solidFill>
              </a:rPr>
              <a:t> op het </a:t>
            </a:r>
            <a:r>
              <a:rPr lang="en-US" sz="900" dirty="0" err="1">
                <a:solidFill>
                  <a:schemeClr val="dk1"/>
                </a:solidFill>
              </a:rPr>
              <a:t>huidige</a:t>
            </a:r>
            <a:r>
              <a:rPr lang="en-US" sz="900" dirty="0">
                <a:solidFill>
                  <a:schemeClr val="dk1"/>
                </a:solidFill>
              </a:rPr>
              <a:t> moment </a:t>
            </a:r>
            <a:r>
              <a:rPr lang="en-US" sz="900" dirty="0" err="1">
                <a:solidFill>
                  <a:schemeClr val="dk1"/>
                </a:solidFill>
              </a:rPr>
              <a:t>moeten</a:t>
            </a:r>
            <a:r>
              <a:rPr lang="en-US" sz="900" dirty="0">
                <a:solidFill>
                  <a:schemeClr val="dk1"/>
                </a:solidFill>
              </a:rPr>
              <a:t> </a:t>
            </a:r>
            <a:r>
              <a:rPr lang="en-US" sz="900" dirty="0" err="1">
                <a:solidFill>
                  <a:schemeClr val="dk1"/>
                </a:solidFill>
              </a:rPr>
              <a:t>worden</a:t>
            </a:r>
            <a:r>
              <a:rPr lang="en-US" sz="900" dirty="0">
                <a:solidFill>
                  <a:schemeClr val="dk1"/>
                </a:solidFill>
              </a:rPr>
              <a:t> </a:t>
            </a:r>
            <a:r>
              <a:rPr lang="en-US" sz="900" dirty="0" err="1">
                <a:solidFill>
                  <a:schemeClr val="dk1"/>
                </a:solidFill>
              </a:rPr>
              <a:t>uitgevoerd</a:t>
            </a:r>
            <a:r>
              <a:rPr lang="en-US" sz="900" dirty="0">
                <a:solidFill>
                  <a:schemeClr val="dk1"/>
                </a:solidFill>
              </a:rPr>
              <a:t>, maar </a:t>
            </a:r>
            <a:r>
              <a:rPr lang="en-US" sz="900" dirty="0" err="1">
                <a:solidFill>
                  <a:schemeClr val="dk1"/>
                </a:solidFill>
              </a:rPr>
              <a:t>zou</a:t>
            </a:r>
            <a:r>
              <a:rPr lang="en-US" sz="900" dirty="0">
                <a:solidFill>
                  <a:schemeClr val="dk1"/>
                </a:solidFill>
              </a:rPr>
              <a:t> het </a:t>
            </a:r>
            <a:r>
              <a:rPr lang="en-US" sz="900" dirty="0" err="1">
                <a:solidFill>
                  <a:schemeClr val="dk1"/>
                </a:solidFill>
              </a:rPr>
              <a:t>ook</a:t>
            </a:r>
            <a:r>
              <a:rPr lang="en-US" sz="900" dirty="0">
                <a:solidFill>
                  <a:schemeClr val="dk1"/>
                </a:solidFill>
              </a:rPr>
              <a:t> </a:t>
            </a:r>
            <a:r>
              <a:rPr lang="en-US" sz="900" dirty="0" err="1">
                <a:solidFill>
                  <a:schemeClr val="dk1"/>
                </a:solidFill>
              </a:rPr>
              <a:t>mogelijk</a:t>
            </a:r>
            <a:r>
              <a:rPr lang="en-US" sz="900" dirty="0">
                <a:solidFill>
                  <a:schemeClr val="dk1"/>
                </a:solidFill>
              </a:rPr>
              <a:t> </a:t>
            </a:r>
            <a:r>
              <a:rPr lang="en-US" sz="900" dirty="0" err="1">
                <a:solidFill>
                  <a:schemeClr val="dk1"/>
                </a:solidFill>
              </a:rPr>
              <a:t>moeten</a:t>
            </a:r>
            <a:r>
              <a:rPr lang="en-US" sz="900" dirty="0">
                <a:solidFill>
                  <a:schemeClr val="dk1"/>
                </a:solidFill>
              </a:rPr>
              <a:t> </a:t>
            </a:r>
            <a:r>
              <a:rPr lang="en-US" sz="900" dirty="0" err="1">
                <a:solidFill>
                  <a:schemeClr val="dk1"/>
                </a:solidFill>
              </a:rPr>
              <a:t>zijn</a:t>
            </a:r>
            <a:r>
              <a:rPr lang="en-US" sz="900" dirty="0">
                <a:solidFill>
                  <a:schemeClr val="dk1"/>
                </a:solidFill>
              </a:rPr>
              <a:t> om </a:t>
            </a:r>
            <a:r>
              <a:rPr lang="en-US" sz="900" dirty="0" err="1">
                <a:solidFill>
                  <a:schemeClr val="dk1"/>
                </a:solidFill>
              </a:rPr>
              <a:t>een</a:t>
            </a:r>
            <a:r>
              <a:rPr lang="en-US" sz="900" dirty="0">
                <a:solidFill>
                  <a:schemeClr val="dk1"/>
                </a:solidFill>
              </a:rPr>
              <a:t> </a:t>
            </a:r>
            <a:r>
              <a:rPr lang="en-US" sz="900" dirty="0" err="1">
                <a:solidFill>
                  <a:schemeClr val="dk1"/>
                </a:solidFill>
              </a:rPr>
              <a:t>beeld</a:t>
            </a:r>
            <a:r>
              <a:rPr lang="en-US" sz="900" dirty="0">
                <a:solidFill>
                  <a:schemeClr val="dk1"/>
                </a:solidFill>
              </a:rPr>
              <a:t> </a:t>
            </a:r>
            <a:r>
              <a:rPr lang="en-US" sz="900" dirty="0" err="1">
                <a:solidFill>
                  <a:schemeClr val="dk1"/>
                </a:solidFill>
              </a:rPr>
              <a:t>te</a:t>
            </a:r>
            <a:r>
              <a:rPr lang="en-US" sz="900" dirty="0">
                <a:solidFill>
                  <a:schemeClr val="dk1"/>
                </a:solidFill>
              </a:rPr>
              <a:t> </a:t>
            </a:r>
            <a:r>
              <a:rPr lang="en-US" sz="900" dirty="0" err="1">
                <a:solidFill>
                  <a:schemeClr val="dk1"/>
                </a:solidFill>
              </a:rPr>
              <a:t>krijgen</a:t>
            </a:r>
            <a:r>
              <a:rPr lang="en-US" sz="900" dirty="0">
                <a:solidFill>
                  <a:schemeClr val="dk1"/>
                </a:solidFill>
              </a:rPr>
              <a:t> van de </a:t>
            </a:r>
            <a:r>
              <a:rPr lang="en-US" sz="900" dirty="0" err="1">
                <a:solidFill>
                  <a:schemeClr val="dk1"/>
                </a:solidFill>
              </a:rPr>
              <a:t>afgelopen</a:t>
            </a:r>
            <a:r>
              <a:rPr lang="en-US" sz="900" dirty="0">
                <a:solidFill>
                  <a:schemeClr val="dk1"/>
                </a:solidFill>
              </a:rPr>
              <a:t> 3 </a:t>
            </a:r>
            <a:r>
              <a:rPr lang="en-US" sz="900" dirty="0" err="1">
                <a:solidFill>
                  <a:schemeClr val="dk1"/>
                </a:solidFill>
              </a:rPr>
              <a:t>jaar</a:t>
            </a:r>
            <a:r>
              <a:rPr lang="en-US" sz="900" dirty="0">
                <a:solidFill>
                  <a:schemeClr val="dk1"/>
                </a:solidFill>
              </a:rPr>
              <a:t>, om </a:t>
            </a:r>
            <a:r>
              <a:rPr lang="en-US" sz="900" dirty="0" err="1">
                <a:solidFill>
                  <a:schemeClr val="dk1"/>
                </a:solidFill>
              </a:rPr>
              <a:t>te</a:t>
            </a:r>
            <a:r>
              <a:rPr lang="en-US" sz="900" dirty="0">
                <a:solidFill>
                  <a:schemeClr val="dk1"/>
                </a:solidFill>
              </a:rPr>
              <a:t> </a:t>
            </a:r>
            <a:r>
              <a:rPr lang="en-US" sz="900" dirty="0" err="1">
                <a:solidFill>
                  <a:schemeClr val="dk1"/>
                </a:solidFill>
              </a:rPr>
              <a:t>controleren</a:t>
            </a:r>
            <a:r>
              <a:rPr lang="en-US" sz="900" dirty="0">
                <a:solidFill>
                  <a:schemeClr val="dk1"/>
                </a:solidFill>
              </a:rPr>
              <a:t> of er </a:t>
            </a:r>
            <a:r>
              <a:rPr lang="en-US" sz="900" dirty="0" err="1">
                <a:solidFill>
                  <a:schemeClr val="dk1"/>
                </a:solidFill>
              </a:rPr>
              <a:t>sprake</a:t>
            </a:r>
            <a:r>
              <a:rPr lang="en-US" sz="900" dirty="0">
                <a:solidFill>
                  <a:schemeClr val="dk1"/>
                </a:solidFill>
              </a:rPr>
              <a:t> is van </a:t>
            </a:r>
            <a:r>
              <a:rPr lang="en-US" sz="900" dirty="0" err="1">
                <a:solidFill>
                  <a:schemeClr val="dk1"/>
                </a:solidFill>
              </a:rPr>
              <a:t>enige</a:t>
            </a:r>
            <a:r>
              <a:rPr lang="en-US" sz="900" dirty="0">
                <a:solidFill>
                  <a:schemeClr val="dk1"/>
                </a:solidFill>
              </a:rPr>
              <a:t> </a:t>
            </a:r>
            <a:r>
              <a:rPr lang="en-US" sz="900" dirty="0" err="1">
                <a:solidFill>
                  <a:schemeClr val="dk1"/>
                </a:solidFill>
              </a:rPr>
              <a:t>evolutie</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Om de </a:t>
            </a:r>
            <a:r>
              <a:rPr lang="en-US" sz="900" dirty="0" err="1">
                <a:solidFill>
                  <a:schemeClr val="dk1"/>
                </a:solidFill>
              </a:rPr>
              <a:t>huidige</a:t>
            </a:r>
            <a:r>
              <a:rPr lang="en-US" sz="900" dirty="0">
                <a:solidFill>
                  <a:schemeClr val="dk1"/>
                </a:solidFill>
              </a:rPr>
              <a:t> </a:t>
            </a:r>
            <a:r>
              <a:rPr lang="en-US" sz="900" dirty="0" err="1">
                <a:solidFill>
                  <a:schemeClr val="dk1"/>
                </a:solidFill>
              </a:rPr>
              <a:t>digitale</a:t>
            </a:r>
            <a:r>
              <a:rPr lang="en-US" sz="900" dirty="0">
                <a:solidFill>
                  <a:schemeClr val="dk1"/>
                </a:solidFill>
              </a:rPr>
              <a:t> </a:t>
            </a:r>
            <a:r>
              <a:rPr lang="en-US" sz="900" dirty="0" err="1">
                <a:solidFill>
                  <a:schemeClr val="dk1"/>
                </a:solidFill>
              </a:rPr>
              <a:t>aanwezigheid</a:t>
            </a:r>
            <a:r>
              <a:rPr lang="en-US" sz="900" dirty="0">
                <a:solidFill>
                  <a:schemeClr val="dk1"/>
                </a:solidFill>
              </a:rPr>
              <a:t> </a:t>
            </a:r>
            <a:r>
              <a:rPr lang="en-US" sz="900" dirty="0" err="1">
                <a:solidFill>
                  <a:schemeClr val="dk1"/>
                </a:solidFill>
              </a:rPr>
              <a:t>te</a:t>
            </a:r>
            <a:r>
              <a:rPr lang="en-US" sz="900" dirty="0">
                <a:solidFill>
                  <a:schemeClr val="dk1"/>
                </a:solidFill>
              </a:rPr>
              <a:t> </a:t>
            </a:r>
            <a:r>
              <a:rPr lang="en-US" sz="900" dirty="0" err="1">
                <a:solidFill>
                  <a:schemeClr val="dk1"/>
                </a:solidFill>
              </a:rPr>
              <a:t>analyseren</a:t>
            </a:r>
            <a:r>
              <a:rPr lang="en-US" sz="900" dirty="0">
                <a:solidFill>
                  <a:schemeClr val="dk1"/>
                </a:solidFill>
              </a:rPr>
              <a:t>, </a:t>
            </a:r>
            <a:r>
              <a:rPr lang="en-US" sz="900" dirty="0" err="1">
                <a:solidFill>
                  <a:schemeClr val="dk1"/>
                </a:solidFill>
              </a:rPr>
              <a:t>wordt</a:t>
            </a:r>
            <a:r>
              <a:rPr lang="en-US" sz="900" dirty="0">
                <a:solidFill>
                  <a:schemeClr val="dk1"/>
                </a:solidFill>
              </a:rPr>
              <a:t> </a:t>
            </a:r>
            <a:r>
              <a:rPr lang="en-US" sz="900" dirty="0" err="1">
                <a:solidFill>
                  <a:schemeClr val="dk1"/>
                </a:solidFill>
              </a:rPr>
              <a:t>voorgesteld</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Website</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ZOEKMACHINEOPTIMALISATIE</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Bruikbaarheid</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Snelheid</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Tijdigheid</a:t>
            </a:r>
            <a:r>
              <a:rPr lang="en-US" sz="900" dirty="0">
                <a:solidFill>
                  <a:schemeClr val="dk1"/>
                </a:solidFill>
              </a:rPr>
              <a:t> van </a:t>
            </a:r>
            <a:r>
              <a:rPr lang="en-US" sz="900" dirty="0" err="1">
                <a:solidFill>
                  <a:schemeClr val="dk1"/>
                </a:solidFill>
              </a:rPr>
              <a:t>informatie</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Conversie</a:t>
            </a:r>
            <a:r>
              <a:rPr lang="en-US" sz="900" dirty="0">
                <a:solidFill>
                  <a:schemeClr val="dk1"/>
                </a:solidFill>
              </a:rPr>
              <a:t> </a:t>
            </a:r>
            <a:r>
              <a:rPr lang="en-US" sz="900" dirty="0" err="1">
                <a:solidFill>
                  <a:schemeClr val="dk1"/>
                </a:solidFill>
              </a:rPr>
              <a:t>optimalisatie</a:t>
            </a:r>
            <a:r>
              <a:rPr lang="en-US" sz="900" dirty="0">
                <a:solidFill>
                  <a:schemeClr val="dk1"/>
                </a:solidFill>
              </a:rPr>
              <a:t> (CRO)</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E-</a:t>
            </a:r>
            <a:r>
              <a:rPr lang="en-US" sz="900" dirty="0" err="1">
                <a:solidFill>
                  <a:schemeClr val="dk1"/>
                </a:solidFill>
              </a:rPr>
              <a:t>mailanalyses</a:t>
            </a:r>
            <a:r>
              <a:rPr lang="en-US" sz="900" dirty="0">
                <a:solidFill>
                  <a:schemeClr val="dk1"/>
                </a:solidFill>
              </a:rPr>
              <a:t> </a:t>
            </a:r>
            <a:r>
              <a:rPr lang="en-US" sz="900" dirty="0" err="1">
                <a:solidFill>
                  <a:schemeClr val="dk1"/>
                </a:solidFill>
              </a:rPr>
              <a:t>bij</a:t>
            </a:r>
            <a:r>
              <a:rPr lang="en-US" sz="900" dirty="0">
                <a:solidFill>
                  <a:schemeClr val="dk1"/>
                </a:solidFill>
              </a:rPr>
              <a:t> het </a:t>
            </a:r>
            <a:r>
              <a:rPr lang="en-US" sz="900" dirty="0" err="1">
                <a:solidFill>
                  <a:schemeClr val="dk1"/>
                </a:solidFill>
              </a:rPr>
              <a:t>verzenden</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Nieuwsbrieven</a:t>
            </a:r>
            <a:r>
              <a:rPr lang="en-US" sz="900" dirty="0">
                <a:solidFill>
                  <a:schemeClr val="dk1"/>
                </a:solidFill>
              </a:rPr>
              <a:t> - </a:t>
            </a:r>
            <a:r>
              <a:rPr lang="en-US" sz="900" dirty="0" err="1">
                <a:solidFill>
                  <a:schemeClr val="dk1"/>
                </a:solidFill>
              </a:rPr>
              <a:t>helpt</a:t>
            </a:r>
            <a:r>
              <a:rPr lang="en-US" sz="900" dirty="0">
                <a:solidFill>
                  <a:schemeClr val="dk1"/>
                </a:solidFill>
              </a:rPr>
              <a:t> om de </a:t>
            </a:r>
            <a:r>
              <a:rPr lang="en-US" sz="900" dirty="0" err="1">
                <a:solidFill>
                  <a:schemeClr val="dk1"/>
                </a:solidFill>
              </a:rPr>
              <a:t>merkbekendheid</a:t>
            </a:r>
            <a:r>
              <a:rPr lang="en-US" sz="900" dirty="0">
                <a:solidFill>
                  <a:schemeClr val="dk1"/>
                </a:solidFill>
              </a:rPr>
              <a:t> </a:t>
            </a:r>
            <a:r>
              <a:rPr lang="en-US" sz="900" dirty="0" err="1">
                <a:solidFill>
                  <a:schemeClr val="dk1"/>
                </a:solidFill>
              </a:rPr>
              <a:t>te</a:t>
            </a:r>
            <a:r>
              <a:rPr lang="en-US" sz="900" dirty="0">
                <a:solidFill>
                  <a:schemeClr val="dk1"/>
                </a:solidFill>
              </a:rPr>
              <a:t> </a:t>
            </a:r>
            <a:r>
              <a:rPr lang="en-US" sz="900" dirty="0" err="1">
                <a:solidFill>
                  <a:schemeClr val="dk1"/>
                </a:solidFill>
              </a:rPr>
              <a:t>vergroten</a:t>
            </a:r>
            <a:r>
              <a:rPr lang="en-US" sz="900" dirty="0">
                <a:solidFill>
                  <a:schemeClr val="dk1"/>
                </a:solidFill>
              </a:rPr>
              <a:t> </a:t>
            </a:r>
            <a:r>
              <a:rPr lang="en-US" sz="900" dirty="0" err="1">
                <a:solidFill>
                  <a:schemeClr val="dk1"/>
                </a:solidFill>
              </a:rPr>
              <a:t>en</a:t>
            </a:r>
            <a:r>
              <a:rPr lang="en-US" sz="900" dirty="0">
                <a:solidFill>
                  <a:schemeClr val="dk1"/>
                </a:solidFill>
              </a:rPr>
              <a:t> </a:t>
            </a:r>
            <a:r>
              <a:rPr lang="en-US" sz="900" dirty="0" err="1">
                <a:solidFill>
                  <a:schemeClr val="dk1"/>
                </a:solidFill>
              </a:rPr>
              <a:t>verkeer</a:t>
            </a:r>
            <a:r>
              <a:rPr lang="en-US" sz="900" dirty="0">
                <a:solidFill>
                  <a:schemeClr val="dk1"/>
                </a:solidFill>
              </a:rPr>
              <a:t> </a:t>
            </a:r>
            <a:r>
              <a:rPr lang="en-US" sz="900" dirty="0" err="1">
                <a:solidFill>
                  <a:schemeClr val="dk1"/>
                </a:solidFill>
              </a:rPr>
              <a:t>te</a:t>
            </a:r>
            <a:r>
              <a:rPr lang="en-US" sz="900" dirty="0">
                <a:solidFill>
                  <a:schemeClr val="dk1"/>
                </a:solidFill>
              </a:rPr>
              <a:t> </a:t>
            </a:r>
            <a:r>
              <a:rPr lang="en-US" sz="900" dirty="0" err="1">
                <a:solidFill>
                  <a:schemeClr val="dk1"/>
                </a:solidFill>
              </a:rPr>
              <a:t>genereren</a:t>
            </a:r>
            <a:r>
              <a:rPr lang="en-US" sz="900" dirty="0">
                <a:solidFill>
                  <a:schemeClr val="dk1"/>
                </a:solidFill>
              </a:rPr>
              <a:t> met wat er </a:t>
            </a:r>
            <a:r>
              <a:rPr lang="en-US" sz="900" dirty="0" err="1">
                <a:solidFill>
                  <a:schemeClr val="dk1"/>
                </a:solidFill>
              </a:rPr>
              <a:t>nieuw</a:t>
            </a:r>
            <a:r>
              <a:rPr lang="en-US" sz="900" dirty="0">
                <a:solidFill>
                  <a:schemeClr val="dk1"/>
                </a:solidFill>
              </a:rPr>
              <a:t> is op de website.</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Seizoensgebonden</a:t>
            </a:r>
            <a:r>
              <a:rPr lang="en-US" sz="900" dirty="0">
                <a:solidFill>
                  <a:schemeClr val="dk1"/>
                </a:solidFill>
              </a:rPr>
              <a:t> e-mails - </a:t>
            </a:r>
            <a:r>
              <a:rPr lang="en-US" sz="900" dirty="0" err="1">
                <a:solidFill>
                  <a:schemeClr val="dk1"/>
                </a:solidFill>
              </a:rPr>
              <a:t>maakt</a:t>
            </a:r>
            <a:r>
              <a:rPr lang="en-US" sz="900" dirty="0">
                <a:solidFill>
                  <a:schemeClr val="dk1"/>
                </a:solidFill>
              </a:rPr>
              <a:t> het </a:t>
            </a:r>
            <a:r>
              <a:rPr lang="en-US" sz="900" dirty="0" err="1">
                <a:solidFill>
                  <a:schemeClr val="dk1"/>
                </a:solidFill>
              </a:rPr>
              <a:t>gemakkelijker</a:t>
            </a:r>
            <a:r>
              <a:rPr lang="en-US" sz="900" dirty="0">
                <a:solidFill>
                  <a:schemeClr val="dk1"/>
                </a:solidFill>
              </a:rPr>
              <a:t> </a:t>
            </a:r>
            <a:r>
              <a:rPr lang="en-US" sz="900" dirty="0" err="1">
                <a:solidFill>
                  <a:schemeClr val="dk1"/>
                </a:solidFill>
              </a:rPr>
              <a:t>voor</a:t>
            </a:r>
            <a:r>
              <a:rPr lang="en-US" sz="900" dirty="0">
                <a:solidFill>
                  <a:schemeClr val="dk1"/>
                </a:solidFill>
              </a:rPr>
              <a:t> het merk om op de radar van </a:t>
            </a:r>
            <a:r>
              <a:rPr lang="en-US" sz="900" dirty="0" err="1">
                <a:solidFill>
                  <a:schemeClr val="dk1"/>
                </a:solidFill>
              </a:rPr>
              <a:t>klanten</a:t>
            </a:r>
            <a:r>
              <a:rPr lang="en-US" sz="900" dirty="0">
                <a:solidFill>
                  <a:schemeClr val="dk1"/>
                </a:solidFill>
              </a:rPr>
              <a:t> </a:t>
            </a:r>
            <a:r>
              <a:rPr lang="en-US" sz="900" dirty="0" err="1">
                <a:solidFill>
                  <a:schemeClr val="dk1"/>
                </a:solidFill>
              </a:rPr>
              <a:t>te</a:t>
            </a:r>
            <a:r>
              <a:rPr lang="en-US" sz="900" dirty="0">
                <a:solidFill>
                  <a:schemeClr val="dk1"/>
                </a:solidFill>
              </a:rPr>
              <a:t> </a:t>
            </a:r>
            <a:r>
              <a:rPr lang="en-US" sz="900" dirty="0" err="1">
                <a:solidFill>
                  <a:schemeClr val="dk1"/>
                </a:solidFill>
              </a:rPr>
              <a:t>blijven</a:t>
            </a:r>
            <a:r>
              <a:rPr lang="en-US" sz="900" dirty="0">
                <a:solidFill>
                  <a:schemeClr val="dk1"/>
                </a:solidFill>
              </a:rPr>
              <a:t> (</a:t>
            </a:r>
            <a:r>
              <a:rPr lang="en-US" sz="900" dirty="0" err="1">
                <a:solidFill>
                  <a:schemeClr val="dk1"/>
                </a:solidFill>
              </a:rPr>
              <a:t>voorbeelden</a:t>
            </a:r>
            <a:r>
              <a:rPr lang="en-US" sz="900" dirty="0">
                <a:solidFill>
                  <a:schemeClr val="dk1"/>
                </a:solidFill>
              </a:rPr>
              <a:t>: </a:t>
            </a:r>
            <a:r>
              <a:rPr lang="en-US" sz="900" dirty="0" err="1">
                <a:solidFill>
                  <a:schemeClr val="dk1"/>
                </a:solidFill>
              </a:rPr>
              <a:t>Kerst</a:t>
            </a:r>
            <a:r>
              <a:rPr lang="en-US" sz="900" dirty="0">
                <a:solidFill>
                  <a:schemeClr val="dk1"/>
                </a:solidFill>
              </a:rPr>
              <a:t>- of </a:t>
            </a:r>
            <a:r>
              <a:rPr lang="en-US" sz="900" dirty="0" err="1">
                <a:solidFill>
                  <a:schemeClr val="dk1"/>
                </a:solidFill>
              </a:rPr>
              <a:t>verjaardagsmails</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Exclusieve</a:t>
            </a:r>
            <a:r>
              <a:rPr lang="en-US" sz="900" dirty="0">
                <a:solidFill>
                  <a:schemeClr val="dk1"/>
                </a:solidFill>
              </a:rPr>
              <a:t> </a:t>
            </a:r>
            <a:r>
              <a:rPr lang="en-US" sz="900" dirty="0" err="1">
                <a:solidFill>
                  <a:schemeClr val="dk1"/>
                </a:solidFill>
              </a:rPr>
              <a:t>aanbiedingen</a:t>
            </a:r>
            <a:r>
              <a:rPr lang="en-US" sz="900" dirty="0">
                <a:solidFill>
                  <a:schemeClr val="dk1"/>
                </a:solidFill>
              </a:rPr>
              <a:t> - </a:t>
            </a:r>
            <a:r>
              <a:rPr lang="en-US" sz="900" dirty="0" err="1">
                <a:solidFill>
                  <a:schemeClr val="dk1"/>
                </a:solidFill>
              </a:rPr>
              <a:t>hiermee</a:t>
            </a:r>
            <a:r>
              <a:rPr lang="en-US" sz="900" dirty="0">
                <a:solidFill>
                  <a:schemeClr val="dk1"/>
                </a:solidFill>
              </a:rPr>
              <a:t> </a:t>
            </a:r>
            <a:r>
              <a:rPr lang="en-US" sz="900" dirty="0" err="1">
                <a:solidFill>
                  <a:schemeClr val="dk1"/>
                </a:solidFill>
              </a:rPr>
              <a:t>kun</a:t>
            </a:r>
            <a:r>
              <a:rPr lang="en-US" sz="900" dirty="0">
                <a:solidFill>
                  <a:schemeClr val="dk1"/>
                </a:solidFill>
              </a:rPr>
              <a:t> je </a:t>
            </a:r>
            <a:r>
              <a:rPr lang="en-US" sz="900" dirty="0" err="1">
                <a:solidFill>
                  <a:schemeClr val="dk1"/>
                </a:solidFill>
              </a:rPr>
              <a:t>trouwe</a:t>
            </a:r>
            <a:r>
              <a:rPr lang="en-US" sz="900" dirty="0">
                <a:solidFill>
                  <a:schemeClr val="dk1"/>
                </a:solidFill>
              </a:rPr>
              <a:t> </a:t>
            </a:r>
            <a:r>
              <a:rPr lang="en-US" sz="900" dirty="0" err="1">
                <a:solidFill>
                  <a:schemeClr val="dk1"/>
                </a:solidFill>
              </a:rPr>
              <a:t>klanten</a:t>
            </a:r>
            <a:r>
              <a:rPr lang="en-US" sz="900" dirty="0">
                <a:solidFill>
                  <a:schemeClr val="dk1"/>
                </a:solidFill>
              </a:rPr>
              <a:t> </a:t>
            </a:r>
            <a:r>
              <a:rPr lang="en-US" sz="900" dirty="0" err="1">
                <a:solidFill>
                  <a:schemeClr val="dk1"/>
                </a:solidFill>
              </a:rPr>
              <a:t>een</a:t>
            </a:r>
            <a:r>
              <a:rPr lang="en-US" sz="900" dirty="0">
                <a:solidFill>
                  <a:schemeClr val="dk1"/>
                </a:solidFill>
              </a:rPr>
              <a:t> </a:t>
            </a:r>
            <a:r>
              <a:rPr lang="en-US" sz="900" dirty="0" err="1">
                <a:solidFill>
                  <a:schemeClr val="dk1"/>
                </a:solidFill>
              </a:rPr>
              <a:t>speciaal</a:t>
            </a:r>
            <a:r>
              <a:rPr lang="en-US" sz="900" dirty="0">
                <a:solidFill>
                  <a:schemeClr val="dk1"/>
                </a:solidFill>
              </a:rPr>
              <a:t> </a:t>
            </a:r>
            <a:r>
              <a:rPr lang="en-US" sz="900" dirty="0" err="1">
                <a:solidFill>
                  <a:schemeClr val="dk1"/>
                </a:solidFill>
              </a:rPr>
              <a:t>gevoel</a:t>
            </a:r>
            <a:r>
              <a:rPr lang="en-US" sz="900" dirty="0">
                <a:solidFill>
                  <a:schemeClr val="dk1"/>
                </a:solidFill>
              </a:rPr>
              <a:t> </a:t>
            </a:r>
            <a:r>
              <a:rPr lang="en-US" sz="900" dirty="0" err="1">
                <a:solidFill>
                  <a:schemeClr val="dk1"/>
                </a:solidFill>
              </a:rPr>
              <a:t>geven</a:t>
            </a:r>
            <a:r>
              <a:rPr lang="en-US" sz="900" dirty="0">
                <a:solidFill>
                  <a:schemeClr val="dk1"/>
                </a:solidFill>
              </a:rPr>
              <a:t> met </a:t>
            </a:r>
            <a:r>
              <a:rPr lang="en-US" sz="900" dirty="0" err="1">
                <a:solidFill>
                  <a:schemeClr val="dk1"/>
                </a:solidFill>
              </a:rPr>
              <a:t>een</a:t>
            </a:r>
            <a:r>
              <a:rPr lang="en-US" sz="900" dirty="0">
                <a:solidFill>
                  <a:schemeClr val="dk1"/>
                </a:solidFill>
              </a:rPr>
              <a:t> </a:t>
            </a:r>
            <a:r>
              <a:rPr lang="en-US" sz="900" dirty="0" err="1">
                <a:solidFill>
                  <a:schemeClr val="dk1"/>
                </a:solidFill>
              </a:rPr>
              <a:t>speciale</a:t>
            </a:r>
            <a:r>
              <a:rPr lang="en-US" sz="900" dirty="0">
                <a:solidFill>
                  <a:schemeClr val="dk1"/>
                </a:solidFill>
              </a:rPr>
              <a:t> </a:t>
            </a:r>
            <a:r>
              <a:rPr lang="en-US" sz="900" dirty="0" err="1">
                <a:solidFill>
                  <a:schemeClr val="dk1"/>
                </a:solidFill>
              </a:rPr>
              <a:t>korting</a:t>
            </a:r>
            <a:r>
              <a:rPr lang="en-US" sz="900" dirty="0">
                <a:solidFill>
                  <a:schemeClr val="dk1"/>
                </a:solidFill>
              </a:rPr>
              <a:t> of </a:t>
            </a:r>
            <a:r>
              <a:rPr lang="en-US" sz="900" dirty="0" err="1">
                <a:solidFill>
                  <a:schemeClr val="dk1"/>
                </a:solidFill>
              </a:rPr>
              <a:t>aanbieding</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Herinneringen</a:t>
            </a:r>
            <a:r>
              <a:rPr lang="en-US" sz="900" dirty="0">
                <a:solidFill>
                  <a:schemeClr val="dk1"/>
                </a:solidFill>
              </a:rPr>
              <a:t> - </a:t>
            </a:r>
            <a:r>
              <a:rPr lang="en-US" sz="900" dirty="0" err="1">
                <a:solidFill>
                  <a:schemeClr val="dk1"/>
                </a:solidFill>
              </a:rPr>
              <a:t>helpt</a:t>
            </a:r>
            <a:r>
              <a:rPr lang="en-US" sz="900" dirty="0">
                <a:solidFill>
                  <a:schemeClr val="dk1"/>
                </a:solidFill>
              </a:rPr>
              <a:t> </a:t>
            </a:r>
            <a:r>
              <a:rPr lang="en-US" sz="900" dirty="0" err="1">
                <a:solidFill>
                  <a:schemeClr val="dk1"/>
                </a:solidFill>
              </a:rPr>
              <a:t>bij</a:t>
            </a:r>
            <a:r>
              <a:rPr lang="en-US" sz="900" dirty="0">
                <a:solidFill>
                  <a:schemeClr val="dk1"/>
                </a:solidFill>
              </a:rPr>
              <a:t> het </a:t>
            </a:r>
            <a:r>
              <a:rPr lang="en-US" sz="900" dirty="0" err="1">
                <a:solidFill>
                  <a:schemeClr val="dk1"/>
                </a:solidFill>
              </a:rPr>
              <a:t>herinneren</a:t>
            </a:r>
            <a:r>
              <a:rPr lang="en-US" sz="900" dirty="0">
                <a:solidFill>
                  <a:schemeClr val="dk1"/>
                </a:solidFill>
              </a:rPr>
              <a:t> </a:t>
            </a:r>
            <a:r>
              <a:rPr lang="en-US" sz="900" dirty="0" err="1">
                <a:solidFill>
                  <a:schemeClr val="dk1"/>
                </a:solidFill>
              </a:rPr>
              <a:t>en</a:t>
            </a:r>
            <a:r>
              <a:rPr lang="en-US" sz="900" dirty="0">
                <a:solidFill>
                  <a:schemeClr val="dk1"/>
                </a:solidFill>
              </a:rPr>
              <a:t> </a:t>
            </a:r>
            <a:r>
              <a:rPr lang="en-US" sz="900" dirty="0" err="1">
                <a:solidFill>
                  <a:schemeClr val="dk1"/>
                </a:solidFill>
              </a:rPr>
              <a:t>uiteindelijk</a:t>
            </a:r>
            <a:r>
              <a:rPr lang="en-US" sz="900" dirty="0">
                <a:solidFill>
                  <a:schemeClr val="dk1"/>
                </a:solidFill>
              </a:rPr>
              <a:t> </a:t>
            </a:r>
            <a:r>
              <a:rPr lang="en-US" sz="900" dirty="0" err="1">
                <a:solidFill>
                  <a:schemeClr val="dk1"/>
                </a:solidFill>
              </a:rPr>
              <a:t>leiden</a:t>
            </a:r>
            <a:r>
              <a:rPr lang="en-US" sz="900" dirty="0">
                <a:solidFill>
                  <a:schemeClr val="dk1"/>
                </a:solidFill>
              </a:rPr>
              <a:t> tot </a:t>
            </a:r>
            <a:r>
              <a:rPr lang="en-US" sz="900" dirty="0" err="1">
                <a:solidFill>
                  <a:schemeClr val="dk1"/>
                </a:solidFill>
              </a:rPr>
              <a:t>een</a:t>
            </a:r>
            <a:r>
              <a:rPr lang="en-US" sz="900" dirty="0">
                <a:solidFill>
                  <a:schemeClr val="dk1"/>
                </a:solidFill>
              </a:rPr>
              <a:t> </a:t>
            </a:r>
            <a:r>
              <a:rPr lang="en-US" sz="900" dirty="0" err="1">
                <a:solidFill>
                  <a:schemeClr val="dk1"/>
                </a:solidFill>
              </a:rPr>
              <a:t>bepaalde</a:t>
            </a:r>
            <a:r>
              <a:rPr lang="en-US" sz="900" dirty="0">
                <a:solidFill>
                  <a:schemeClr val="dk1"/>
                </a:solidFill>
              </a:rPr>
              <a:t> </a:t>
            </a:r>
            <a:r>
              <a:rPr lang="en-US" sz="900" dirty="0" err="1">
                <a:solidFill>
                  <a:schemeClr val="dk1"/>
                </a:solidFill>
              </a:rPr>
              <a:t>actie</a:t>
            </a:r>
            <a:r>
              <a:rPr lang="en-US" sz="900" dirty="0">
                <a:solidFill>
                  <a:schemeClr val="dk1"/>
                </a:solidFill>
              </a:rPr>
              <a:t> (</a:t>
            </a:r>
            <a:r>
              <a:rPr lang="en-US" sz="900" dirty="0" err="1">
                <a:solidFill>
                  <a:schemeClr val="dk1"/>
                </a:solidFill>
              </a:rPr>
              <a:t>bijv</a:t>
            </a:r>
            <a:r>
              <a:rPr lang="en-US" sz="900" dirty="0">
                <a:solidFill>
                  <a:schemeClr val="dk1"/>
                </a:solidFill>
              </a:rPr>
              <a:t>. </a:t>
            </a:r>
            <a:r>
              <a:rPr lang="en-US" sz="900" dirty="0" err="1">
                <a:solidFill>
                  <a:schemeClr val="dk1"/>
                </a:solidFill>
              </a:rPr>
              <a:t>verzenden</a:t>
            </a:r>
            <a:r>
              <a:rPr lang="en-US" sz="900" dirty="0">
                <a:solidFill>
                  <a:schemeClr val="dk1"/>
                </a:solidFill>
              </a:rPr>
              <a:t> </a:t>
            </a:r>
            <a:r>
              <a:rPr lang="en-US" sz="900" dirty="0" err="1">
                <a:solidFill>
                  <a:schemeClr val="dk1"/>
                </a:solidFill>
              </a:rPr>
              <a:t>als</a:t>
            </a:r>
            <a:r>
              <a:rPr lang="en-US" sz="900" dirty="0">
                <a:solidFill>
                  <a:schemeClr val="dk1"/>
                </a:solidFill>
              </a:rPr>
              <a:t> </a:t>
            </a:r>
            <a:r>
              <a:rPr lang="en-US" sz="900" dirty="0" err="1">
                <a:solidFill>
                  <a:schemeClr val="dk1"/>
                </a:solidFill>
              </a:rPr>
              <a:t>een</a:t>
            </a:r>
            <a:r>
              <a:rPr lang="en-US" sz="900" dirty="0">
                <a:solidFill>
                  <a:schemeClr val="dk1"/>
                </a:solidFill>
              </a:rPr>
              <a:t> abonnement </a:t>
            </a:r>
            <a:r>
              <a:rPr lang="en-US" sz="900" dirty="0" err="1">
                <a:solidFill>
                  <a:schemeClr val="dk1"/>
                </a:solidFill>
              </a:rPr>
              <a:t>afloopt</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Flitsadvertenties</a:t>
            </a:r>
            <a:r>
              <a:rPr lang="en-US" sz="900" dirty="0">
                <a:solidFill>
                  <a:schemeClr val="dk1"/>
                </a:solidFill>
              </a:rPr>
              <a:t> - </a:t>
            </a:r>
            <a:r>
              <a:rPr lang="en-US" sz="900" dirty="0" err="1">
                <a:solidFill>
                  <a:schemeClr val="dk1"/>
                </a:solidFill>
              </a:rPr>
              <a:t>verhoog</a:t>
            </a:r>
            <a:r>
              <a:rPr lang="en-US" sz="900" dirty="0">
                <a:solidFill>
                  <a:schemeClr val="dk1"/>
                </a:solidFill>
              </a:rPr>
              <a:t> de </a:t>
            </a:r>
            <a:r>
              <a:rPr lang="en-US" sz="900" dirty="0" err="1">
                <a:solidFill>
                  <a:schemeClr val="dk1"/>
                </a:solidFill>
              </a:rPr>
              <a:t>verkoop</a:t>
            </a:r>
            <a:r>
              <a:rPr lang="en-US" sz="900" dirty="0">
                <a:solidFill>
                  <a:schemeClr val="dk1"/>
                </a:solidFill>
              </a:rPr>
              <a:t> met </a:t>
            </a:r>
            <a:r>
              <a:rPr lang="en-US" sz="900" dirty="0" err="1">
                <a:solidFill>
                  <a:schemeClr val="dk1"/>
                </a:solidFill>
              </a:rPr>
              <a:t>flitskortingen</a:t>
            </a:r>
            <a:r>
              <a:rPr lang="en-US" sz="900" dirty="0">
                <a:solidFill>
                  <a:schemeClr val="dk1"/>
                </a:solidFill>
              </a:rPr>
              <a:t>, </a:t>
            </a:r>
            <a:r>
              <a:rPr lang="en-US" sz="900" dirty="0" err="1">
                <a:solidFill>
                  <a:schemeClr val="dk1"/>
                </a:solidFill>
              </a:rPr>
              <a:t>zoals</a:t>
            </a:r>
            <a:r>
              <a:rPr lang="en-US" sz="900" dirty="0">
                <a:solidFill>
                  <a:schemeClr val="dk1"/>
                </a:solidFill>
              </a:rPr>
              <a:t> </a:t>
            </a:r>
            <a:r>
              <a:rPr lang="en-US" sz="900" dirty="0" err="1">
                <a:solidFill>
                  <a:schemeClr val="dk1"/>
                </a:solidFill>
              </a:rPr>
              <a:t>een</a:t>
            </a:r>
            <a:r>
              <a:rPr lang="en-US" sz="900" dirty="0">
                <a:solidFill>
                  <a:schemeClr val="dk1"/>
                </a:solidFill>
              </a:rPr>
              <a:t> 48-uurs </a:t>
            </a:r>
            <a:r>
              <a:rPr lang="en-US" sz="900" dirty="0" err="1">
                <a:solidFill>
                  <a:schemeClr val="dk1"/>
                </a:solidFill>
              </a:rPr>
              <a:t>uitverkoop</a:t>
            </a:r>
            <a:r>
              <a:rPr lang="en-US" sz="900" dirty="0">
                <a:solidFill>
                  <a:schemeClr val="dk1"/>
                </a:solidFill>
              </a:rPr>
              <a:t>.</a:t>
            </a:r>
            <a:endParaRPr sz="900" dirty="0">
              <a:solidFill>
                <a:schemeClr val="dk1"/>
              </a:solidFill>
            </a:endParaRPr>
          </a:p>
          <a:p>
            <a:pPr marL="0" marR="0" lvl="0" indent="45720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Aanwezigheid</a:t>
            </a:r>
            <a:r>
              <a:rPr lang="en-US" sz="900" dirty="0">
                <a:solidFill>
                  <a:schemeClr val="dk1"/>
                </a:solidFill>
              </a:rPr>
              <a:t> in </a:t>
            </a:r>
            <a:r>
              <a:rPr lang="en-US" sz="900" dirty="0" err="1">
                <a:solidFill>
                  <a:schemeClr val="dk1"/>
                </a:solidFill>
              </a:rPr>
              <a:t>sociale</a:t>
            </a:r>
            <a:r>
              <a:rPr lang="en-US" sz="900" dirty="0">
                <a:solidFill>
                  <a:schemeClr val="dk1"/>
                </a:solidFill>
              </a:rPr>
              <a:t> media </a:t>
            </a:r>
            <a:r>
              <a:rPr lang="en-US" sz="900" dirty="0" err="1">
                <a:solidFill>
                  <a:schemeClr val="dk1"/>
                </a:solidFill>
              </a:rPr>
              <a:t>moet</a:t>
            </a:r>
            <a:r>
              <a:rPr lang="en-US" sz="900" dirty="0">
                <a:solidFill>
                  <a:schemeClr val="dk1"/>
                </a:solidFill>
              </a:rPr>
              <a:t> </a:t>
            </a:r>
            <a:r>
              <a:rPr lang="en-US" sz="900" dirty="0" err="1">
                <a:solidFill>
                  <a:schemeClr val="dk1"/>
                </a:solidFill>
              </a:rPr>
              <a:t>worden</a:t>
            </a:r>
            <a:r>
              <a:rPr lang="en-US" sz="900" dirty="0">
                <a:solidFill>
                  <a:schemeClr val="dk1"/>
                </a:solidFill>
              </a:rPr>
              <a:t> </a:t>
            </a:r>
            <a:r>
              <a:rPr lang="en-US" sz="900" dirty="0" err="1">
                <a:solidFill>
                  <a:schemeClr val="dk1"/>
                </a:solidFill>
              </a:rPr>
              <a:t>geanalyseerd</a:t>
            </a:r>
            <a:r>
              <a:rPr lang="en-US" sz="900" dirty="0">
                <a:solidFill>
                  <a:schemeClr val="dk1"/>
                </a:solidFill>
              </a:rPr>
              <a:t> </a:t>
            </a:r>
            <a:r>
              <a:rPr lang="en-US" sz="900" dirty="0" err="1">
                <a:solidFill>
                  <a:schemeClr val="dk1"/>
                </a:solidFill>
              </a:rPr>
              <a:t>vanuit</a:t>
            </a:r>
            <a:r>
              <a:rPr lang="en-US" sz="900" dirty="0">
                <a:solidFill>
                  <a:schemeClr val="dk1"/>
                </a:solidFill>
              </a:rPr>
              <a:t> </a:t>
            </a:r>
            <a:r>
              <a:rPr lang="en-US" sz="900" dirty="0" err="1">
                <a:solidFill>
                  <a:schemeClr val="dk1"/>
                </a:solidFill>
              </a:rPr>
              <a:t>een</a:t>
            </a:r>
            <a:r>
              <a:rPr lang="en-US" sz="900" dirty="0">
                <a:solidFill>
                  <a:schemeClr val="dk1"/>
                </a:solidFill>
              </a:rPr>
              <a:t> </a:t>
            </a:r>
            <a:r>
              <a:rPr lang="en-US" sz="900" dirty="0" err="1">
                <a:solidFill>
                  <a:schemeClr val="dk1"/>
                </a:solidFill>
              </a:rPr>
              <a:t>kwantitatief</a:t>
            </a:r>
            <a:r>
              <a:rPr lang="en-US" sz="900" dirty="0">
                <a:solidFill>
                  <a:schemeClr val="dk1"/>
                </a:solidFill>
              </a:rPr>
              <a:t> (</a:t>
            </a:r>
            <a:r>
              <a:rPr lang="en-US" sz="900" dirty="0" err="1">
                <a:solidFill>
                  <a:schemeClr val="dk1"/>
                </a:solidFill>
              </a:rPr>
              <a:t>bijv</a:t>
            </a:r>
            <a:r>
              <a:rPr lang="en-US" sz="900" dirty="0">
                <a:solidFill>
                  <a:schemeClr val="dk1"/>
                </a:solidFill>
              </a:rPr>
              <a:t>. </a:t>
            </a:r>
            <a:r>
              <a:rPr lang="en-US" sz="900" dirty="0" err="1">
                <a:solidFill>
                  <a:schemeClr val="dk1"/>
                </a:solidFill>
              </a:rPr>
              <a:t>aantal</a:t>
            </a:r>
            <a:r>
              <a:rPr lang="en-US" sz="900" dirty="0">
                <a:solidFill>
                  <a:schemeClr val="dk1"/>
                </a:solidFill>
              </a:rPr>
              <a:t> posts, mate van </a:t>
            </a:r>
            <a:r>
              <a:rPr lang="en-US" sz="900" dirty="0" err="1">
                <a:solidFill>
                  <a:schemeClr val="dk1"/>
                </a:solidFill>
              </a:rPr>
              <a:t>betrokkenheid</a:t>
            </a:r>
            <a:r>
              <a:rPr lang="en-US" sz="900" dirty="0">
                <a:solidFill>
                  <a:schemeClr val="dk1"/>
                </a:solidFill>
              </a:rPr>
              <a:t>, ...) </a:t>
            </a:r>
            <a:r>
              <a:rPr lang="en-US" sz="900" dirty="0" err="1">
                <a:solidFill>
                  <a:schemeClr val="dk1"/>
                </a:solidFill>
              </a:rPr>
              <a:t>en</a:t>
            </a:r>
            <a:r>
              <a:rPr lang="en-US" sz="900" dirty="0">
                <a:solidFill>
                  <a:schemeClr val="dk1"/>
                </a:solidFill>
              </a:rPr>
              <a:t> </a:t>
            </a:r>
            <a:r>
              <a:rPr lang="en-US" sz="900" dirty="0" err="1">
                <a:solidFill>
                  <a:schemeClr val="dk1"/>
                </a:solidFill>
              </a:rPr>
              <a:t>kwalitatief</a:t>
            </a:r>
            <a:r>
              <a:rPr lang="en-US" sz="900" dirty="0">
                <a:solidFill>
                  <a:schemeClr val="dk1"/>
                </a:solidFill>
              </a:rPr>
              <a:t> </a:t>
            </a:r>
            <a:r>
              <a:rPr lang="en-US" sz="900" dirty="0" err="1">
                <a:solidFill>
                  <a:schemeClr val="dk1"/>
                </a:solidFill>
              </a:rPr>
              <a:t>perspectief</a:t>
            </a:r>
            <a:r>
              <a:rPr lang="en-US" sz="900" dirty="0">
                <a:solidFill>
                  <a:schemeClr val="dk1"/>
                </a:solidFill>
              </a:rPr>
              <a:t> (</a:t>
            </a:r>
            <a:r>
              <a:rPr lang="en-US" sz="900" dirty="0" err="1">
                <a:solidFill>
                  <a:schemeClr val="dk1"/>
                </a:solidFill>
              </a:rPr>
              <a:t>coherentie</a:t>
            </a:r>
            <a:r>
              <a:rPr lang="en-US" sz="900" dirty="0">
                <a:solidFill>
                  <a:schemeClr val="dk1"/>
                </a:solidFill>
              </a:rPr>
              <a:t> van de </a:t>
            </a:r>
            <a:r>
              <a:rPr lang="en-US" sz="900" dirty="0" err="1">
                <a:solidFill>
                  <a:schemeClr val="dk1"/>
                </a:solidFill>
              </a:rPr>
              <a:t>boodschap</a:t>
            </a:r>
            <a:r>
              <a:rPr lang="en-US" sz="900" dirty="0">
                <a:solidFill>
                  <a:schemeClr val="dk1"/>
                </a:solidFill>
              </a:rPr>
              <a:t>, tone of voice, ...) </a:t>
            </a:r>
            <a:r>
              <a:rPr lang="en-US" sz="900" dirty="0" err="1">
                <a:solidFill>
                  <a:schemeClr val="dk1"/>
                </a:solidFill>
              </a:rPr>
              <a:t>rekening</a:t>
            </a:r>
            <a:r>
              <a:rPr lang="en-US" sz="900" dirty="0">
                <a:solidFill>
                  <a:schemeClr val="dk1"/>
                </a:solidFill>
              </a:rPr>
              <a:t> </a:t>
            </a:r>
            <a:r>
              <a:rPr lang="en-US" sz="900" dirty="0" err="1">
                <a:solidFill>
                  <a:schemeClr val="dk1"/>
                </a:solidFill>
              </a:rPr>
              <a:t>houdend</a:t>
            </a:r>
            <a:r>
              <a:rPr lang="en-US" sz="900" dirty="0">
                <a:solidFill>
                  <a:schemeClr val="dk1"/>
                </a:solidFill>
              </a:rPr>
              <a:t> met de </a:t>
            </a:r>
            <a:r>
              <a:rPr lang="en-US" sz="900" dirty="0" err="1">
                <a:solidFill>
                  <a:schemeClr val="dk1"/>
                </a:solidFill>
              </a:rPr>
              <a:t>specificiteit</a:t>
            </a:r>
            <a:r>
              <a:rPr lang="en-US" sz="900" dirty="0">
                <a:solidFill>
                  <a:schemeClr val="dk1"/>
                </a:solidFill>
              </a:rPr>
              <a:t> van elk </a:t>
            </a:r>
            <a:r>
              <a:rPr lang="en-US" sz="900" dirty="0" err="1">
                <a:solidFill>
                  <a:schemeClr val="dk1"/>
                </a:solidFill>
              </a:rPr>
              <a:t>netwerk</a:t>
            </a:r>
            <a:r>
              <a:rPr lang="en-US" sz="900" dirty="0">
                <a:solidFill>
                  <a:schemeClr val="dk1"/>
                </a:solidFill>
              </a:rPr>
              <a:t>. </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Om de </a:t>
            </a:r>
            <a:r>
              <a:rPr lang="en-US" sz="900" dirty="0" err="1">
                <a:solidFill>
                  <a:schemeClr val="dk1"/>
                </a:solidFill>
              </a:rPr>
              <a:t>aanwezigheid</a:t>
            </a:r>
            <a:r>
              <a:rPr lang="en-US" sz="900" dirty="0">
                <a:solidFill>
                  <a:schemeClr val="dk1"/>
                </a:solidFill>
              </a:rPr>
              <a:t> van het merk op het </a:t>
            </a:r>
            <a:r>
              <a:rPr lang="en-US" sz="900" dirty="0" err="1">
                <a:solidFill>
                  <a:schemeClr val="dk1"/>
                </a:solidFill>
              </a:rPr>
              <a:t>sociale</a:t>
            </a:r>
            <a:r>
              <a:rPr lang="en-US" sz="900" dirty="0">
                <a:solidFill>
                  <a:schemeClr val="dk1"/>
                </a:solidFill>
              </a:rPr>
              <a:t> </a:t>
            </a:r>
            <a:r>
              <a:rPr lang="en-US" sz="900" dirty="0" err="1">
                <a:solidFill>
                  <a:schemeClr val="dk1"/>
                </a:solidFill>
              </a:rPr>
              <a:t>netwerk</a:t>
            </a:r>
            <a:r>
              <a:rPr lang="en-US" sz="900" dirty="0">
                <a:solidFill>
                  <a:schemeClr val="dk1"/>
                </a:solidFill>
              </a:rPr>
              <a:t> Facebook </a:t>
            </a:r>
            <a:r>
              <a:rPr lang="en-US" sz="900" dirty="0" err="1">
                <a:solidFill>
                  <a:schemeClr val="dk1"/>
                </a:solidFill>
              </a:rPr>
              <a:t>te</a:t>
            </a:r>
            <a:r>
              <a:rPr lang="en-US" sz="900" dirty="0">
                <a:solidFill>
                  <a:schemeClr val="dk1"/>
                </a:solidFill>
              </a:rPr>
              <a:t> </a:t>
            </a:r>
            <a:r>
              <a:rPr lang="en-US" sz="900" dirty="0" err="1">
                <a:solidFill>
                  <a:schemeClr val="dk1"/>
                </a:solidFill>
              </a:rPr>
              <a:t>beoordelen</a:t>
            </a:r>
            <a:r>
              <a:rPr lang="en-US" sz="900" dirty="0">
                <a:solidFill>
                  <a:schemeClr val="dk1"/>
                </a:solidFill>
              </a:rPr>
              <a:t>, </a:t>
            </a:r>
            <a:r>
              <a:rPr lang="en-US" sz="900" dirty="0" err="1">
                <a:solidFill>
                  <a:schemeClr val="dk1"/>
                </a:solidFill>
              </a:rPr>
              <a:t>wordt</a:t>
            </a:r>
            <a:r>
              <a:rPr lang="en-US" sz="900" dirty="0">
                <a:solidFill>
                  <a:schemeClr val="dk1"/>
                </a:solidFill>
              </a:rPr>
              <a:t> </a:t>
            </a:r>
            <a:r>
              <a:rPr lang="en-US" sz="900" dirty="0" err="1">
                <a:solidFill>
                  <a:schemeClr val="dk1"/>
                </a:solidFill>
              </a:rPr>
              <a:t>voorgesteld</a:t>
            </a:r>
            <a:r>
              <a:rPr lang="en-US" sz="900" dirty="0">
                <a:solidFill>
                  <a:schemeClr val="dk1"/>
                </a:solidFill>
              </a:rPr>
              <a:t> </a:t>
            </a:r>
            <a:r>
              <a:rPr lang="en-US" sz="900" dirty="0" err="1">
                <a:solidFill>
                  <a:schemeClr val="dk1"/>
                </a:solidFill>
              </a:rPr>
              <a:t>dat</a:t>
            </a:r>
            <a:r>
              <a:rPr lang="en-US" sz="900" dirty="0">
                <a:solidFill>
                  <a:schemeClr val="dk1"/>
                </a:solidFill>
              </a:rPr>
              <a:t> het </a:t>
            </a:r>
            <a:r>
              <a:rPr lang="en-US" sz="900" dirty="0" err="1">
                <a:solidFill>
                  <a:schemeClr val="dk1"/>
                </a:solidFill>
              </a:rPr>
              <a:t>bedrijf</a:t>
            </a:r>
            <a:r>
              <a:rPr lang="en-US" sz="900" dirty="0">
                <a:solidFill>
                  <a:schemeClr val="dk1"/>
                </a:solidFill>
              </a:rPr>
              <a:t> </a:t>
            </a:r>
            <a:r>
              <a:rPr lang="en-US" sz="900" dirty="0" err="1">
                <a:solidFill>
                  <a:schemeClr val="dk1"/>
                </a:solidFill>
              </a:rPr>
              <a:t>een</a:t>
            </a:r>
            <a:r>
              <a:rPr lang="en-US" sz="900" dirty="0">
                <a:solidFill>
                  <a:schemeClr val="dk1"/>
                </a:solidFill>
              </a:rPr>
              <a:t> </a:t>
            </a:r>
            <a:r>
              <a:rPr lang="en-US" sz="900" dirty="0" err="1">
                <a:solidFill>
                  <a:schemeClr val="dk1"/>
                </a:solidFill>
              </a:rPr>
              <a:t>aantal</a:t>
            </a:r>
            <a:r>
              <a:rPr lang="en-US" sz="900" dirty="0">
                <a:solidFill>
                  <a:schemeClr val="dk1"/>
                </a:solidFill>
              </a:rPr>
              <a:t> </a:t>
            </a:r>
            <a:r>
              <a:rPr lang="en-US" sz="900" dirty="0" err="1">
                <a:solidFill>
                  <a:schemeClr val="dk1"/>
                </a:solidFill>
              </a:rPr>
              <a:t>vragen</a:t>
            </a:r>
            <a:r>
              <a:rPr lang="en-US" sz="900" dirty="0">
                <a:solidFill>
                  <a:schemeClr val="dk1"/>
                </a:solidFill>
              </a:rPr>
              <a:t> </a:t>
            </a:r>
            <a:r>
              <a:rPr lang="en-US" sz="900" dirty="0" err="1">
                <a:solidFill>
                  <a:schemeClr val="dk1"/>
                </a:solidFill>
              </a:rPr>
              <a:t>beantwoordt</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SzPts val="1100"/>
              <a:buNone/>
            </a:pPr>
            <a:r>
              <a:rPr lang="en-US" sz="900" dirty="0">
                <a:solidFill>
                  <a:schemeClr val="dk1"/>
                </a:solidFill>
              </a:rPr>
              <a:t>- </a:t>
            </a:r>
            <a:r>
              <a:rPr lang="en-US" sz="900" dirty="0" err="1">
                <a:solidFill>
                  <a:schemeClr val="dk1"/>
                </a:solidFill>
              </a:rPr>
              <a:t>Hoeveel</a:t>
            </a:r>
            <a:r>
              <a:rPr lang="en-US" sz="900" dirty="0">
                <a:solidFill>
                  <a:schemeClr val="dk1"/>
                </a:solidFill>
              </a:rPr>
              <a:t> likes </a:t>
            </a:r>
            <a:r>
              <a:rPr lang="en-US" sz="900" dirty="0" err="1">
                <a:solidFill>
                  <a:schemeClr val="dk1"/>
                </a:solidFill>
              </a:rPr>
              <a:t>hebben</a:t>
            </a:r>
            <a:r>
              <a:rPr lang="en-US" sz="900" dirty="0">
                <a:solidFill>
                  <a:schemeClr val="dk1"/>
                </a:solidFill>
              </a:rPr>
              <a:t> we?</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Hoe </a:t>
            </a:r>
            <a:r>
              <a:rPr lang="en-US" sz="900" dirty="0" err="1">
                <a:solidFill>
                  <a:schemeClr val="dk1"/>
                </a:solidFill>
              </a:rPr>
              <a:t>vaak</a:t>
            </a:r>
            <a:r>
              <a:rPr lang="en-US" sz="900" dirty="0">
                <a:solidFill>
                  <a:schemeClr val="dk1"/>
                </a:solidFill>
              </a:rPr>
              <a:t> </a:t>
            </a:r>
            <a:r>
              <a:rPr lang="en-US" sz="900" dirty="0" err="1">
                <a:solidFill>
                  <a:schemeClr val="dk1"/>
                </a:solidFill>
              </a:rPr>
              <a:t>posten</a:t>
            </a:r>
            <a:r>
              <a:rPr lang="en-US" sz="900" dirty="0">
                <a:solidFill>
                  <a:schemeClr val="dk1"/>
                </a:solidFill>
              </a:rPr>
              <a:t> we?</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Wat is </a:t>
            </a:r>
            <a:r>
              <a:rPr lang="en-US" sz="900" dirty="0" err="1">
                <a:solidFill>
                  <a:schemeClr val="dk1"/>
                </a:solidFill>
              </a:rPr>
              <a:t>onze</a:t>
            </a:r>
            <a:r>
              <a:rPr lang="en-US" sz="900" dirty="0">
                <a:solidFill>
                  <a:schemeClr val="dk1"/>
                </a:solidFill>
              </a:rPr>
              <a:t> push/pull-mix? (push=</a:t>
            </a:r>
            <a:r>
              <a:rPr lang="en-US" sz="900" dirty="0" err="1">
                <a:solidFill>
                  <a:schemeClr val="dk1"/>
                </a:solidFill>
              </a:rPr>
              <a:t>reclame</a:t>
            </a:r>
            <a:r>
              <a:rPr lang="en-US" sz="900" dirty="0">
                <a:solidFill>
                  <a:schemeClr val="dk1"/>
                </a:solidFill>
              </a:rPr>
              <a:t>; pull=</a:t>
            </a:r>
            <a:r>
              <a:rPr lang="en-US" sz="900" dirty="0" err="1">
                <a:solidFill>
                  <a:schemeClr val="dk1"/>
                </a:solidFill>
              </a:rPr>
              <a:t>verkoopbevordering</a:t>
            </a:r>
            <a:r>
              <a:rPr lang="en-US" sz="900" dirty="0">
                <a:solidFill>
                  <a:schemeClr val="dk1"/>
                </a:solidFill>
              </a:rPr>
              <a:t>, PR, direct marketing, </a:t>
            </a:r>
            <a:r>
              <a:rPr lang="en-US" sz="900" dirty="0" err="1">
                <a:solidFill>
                  <a:schemeClr val="dk1"/>
                </a:solidFill>
              </a:rPr>
              <a:t>verkoopteam</a:t>
            </a:r>
            <a:r>
              <a:rPr lang="en-US" sz="900" dirty="0">
                <a:solidFill>
                  <a:schemeClr val="dk1"/>
                </a:solidFill>
              </a:rPr>
              <a:t>, </a:t>
            </a:r>
            <a:r>
              <a:rPr lang="en-US" sz="900" dirty="0" err="1">
                <a:solidFill>
                  <a:schemeClr val="dk1"/>
                </a:solidFill>
              </a:rPr>
              <a:t>mecenaat</a:t>
            </a:r>
            <a:r>
              <a:rPr lang="en-US" sz="900" dirty="0">
                <a:solidFill>
                  <a:schemeClr val="dk1"/>
                </a:solidFill>
              </a:rPr>
              <a:t>/sponsoring; merchandising)</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Welke</a:t>
            </a:r>
            <a:r>
              <a:rPr lang="en-US" sz="900" dirty="0">
                <a:solidFill>
                  <a:schemeClr val="dk1"/>
                </a:solidFill>
              </a:rPr>
              <a:t> </a:t>
            </a:r>
            <a:r>
              <a:rPr lang="en-US" sz="900" dirty="0" err="1">
                <a:solidFill>
                  <a:schemeClr val="dk1"/>
                </a:solidFill>
              </a:rPr>
              <a:t>soorten</a:t>
            </a:r>
            <a:r>
              <a:rPr lang="en-US" sz="900" dirty="0">
                <a:solidFill>
                  <a:schemeClr val="dk1"/>
                </a:solidFill>
              </a:rPr>
              <a:t> media </a:t>
            </a:r>
            <a:r>
              <a:rPr lang="en-US" sz="900" dirty="0" err="1">
                <a:solidFill>
                  <a:schemeClr val="dk1"/>
                </a:solidFill>
              </a:rPr>
              <a:t>gebruiken</a:t>
            </a:r>
            <a:r>
              <a:rPr lang="en-US" sz="900" dirty="0">
                <a:solidFill>
                  <a:schemeClr val="dk1"/>
                </a:solidFill>
              </a:rPr>
              <a:t> we?</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Linkt</a:t>
            </a:r>
            <a:r>
              <a:rPr lang="en-US" sz="900" dirty="0">
                <a:solidFill>
                  <a:schemeClr val="dk1"/>
                </a:solidFill>
              </a:rPr>
              <a:t> </a:t>
            </a:r>
            <a:r>
              <a:rPr lang="en-US" sz="900" dirty="0" err="1">
                <a:solidFill>
                  <a:schemeClr val="dk1"/>
                </a:solidFill>
              </a:rPr>
              <a:t>onze</a:t>
            </a:r>
            <a:r>
              <a:rPr lang="en-US" sz="900" dirty="0">
                <a:solidFill>
                  <a:schemeClr val="dk1"/>
                </a:solidFill>
              </a:rPr>
              <a:t> Facebook-</a:t>
            </a:r>
            <a:r>
              <a:rPr lang="en-US" sz="900" dirty="0" err="1">
                <a:solidFill>
                  <a:schemeClr val="dk1"/>
                </a:solidFill>
              </a:rPr>
              <a:t>pagina</a:t>
            </a:r>
            <a:r>
              <a:rPr lang="en-US" sz="900" dirty="0">
                <a:solidFill>
                  <a:schemeClr val="dk1"/>
                </a:solidFill>
              </a:rPr>
              <a:t> </a:t>
            </a:r>
            <a:r>
              <a:rPr lang="en-US" sz="900" dirty="0" err="1">
                <a:solidFill>
                  <a:schemeClr val="dk1"/>
                </a:solidFill>
              </a:rPr>
              <a:t>naar</a:t>
            </a:r>
            <a:r>
              <a:rPr lang="en-US" sz="900" dirty="0">
                <a:solidFill>
                  <a:schemeClr val="dk1"/>
                </a:solidFill>
              </a:rPr>
              <a:t> </a:t>
            </a:r>
            <a:r>
              <a:rPr lang="en-US" sz="900" dirty="0" err="1">
                <a:solidFill>
                  <a:schemeClr val="dk1"/>
                </a:solidFill>
              </a:rPr>
              <a:t>onze</a:t>
            </a:r>
            <a:r>
              <a:rPr lang="en-US" sz="900" dirty="0">
                <a:solidFill>
                  <a:schemeClr val="dk1"/>
                </a:solidFill>
              </a:rPr>
              <a:t> website?</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Hebben</a:t>
            </a:r>
            <a:r>
              <a:rPr lang="en-US" sz="900" dirty="0">
                <a:solidFill>
                  <a:schemeClr val="dk1"/>
                </a:solidFill>
              </a:rPr>
              <a:t> we </a:t>
            </a:r>
            <a:r>
              <a:rPr lang="en-US" sz="900" dirty="0" err="1">
                <a:solidFill>
                  <a:schemeClr val="dk1"/>
                </a:solidFill>
              </a:rPr>
              <a:t>een</a:t>
            </a:r>
            <a:r>
              <a:rPr lang="en-US" sz="900" dirty="0">
                <a:solidFill>
                  <a:schemeClr val="dk1"/>
                </a:solidFill>
              </a:rPr>
              <a:t> </a:t>
            </a:r>
            <a:r>
              <a:rPr lang="en-US" sz="900" dirty="0" err="1">
                <a:solidFill>
                  <a:schemeClr val="dk1"/>
                </a:solidFill>
              </a:rPr>
              <a:t>bijgewerkte</a:t>
            </a:r>
            <a:r>
              <a:rPr lang="en-US" sz="900" dirty="0">
                <a:solidFill>
                  <a:schemeClr val="dk1"/>
                </a:solidFill>
              </a:rPr>
              <a:t> cover </a:t>
            </a:r>
            <a:r>
              <a:rPr lang="en-US" sz="900" dirty="0" err="1">
                <a:solidFill>
                  <a:schemeClr val="dk1"/>
                </a:solidFill>
              </a:rPr>
              <a:t>en</a:t>
            </a:r>
            <a:r>
              <a:rPr lang="en-US" sz="900" dirty="0">
                <a:solidFill>
                  <a:schemeClr val="dk1"/>
                </a:solidFill>
              </a:rPr>
              <a:t> </a:t>
            </a:r>
            <a:r>
              <a:rPr lang="en-US" sz="900" dirty="0" err="1">
                <a:solidFill>
                  <a:schemeClr val="dk1"/>
                </a:solidFill>
              </a:rPr>
              <a:t>profiel</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Reageren</a:t>
            </a:r>
            <a:r>
              <a:rPr lang="en-US" sz="900" dirty="0">
                <a:solidFill>
                  <a:schemeClr val="dk1"/>
                </a:solidFill>
              </a:rPr>
              <a:t> we op </a:t>
            </a:r>
            <a:r>
              <a:rPr lang="en-US" sz="900" dirty="0" err="1">
                <a:solidFill>
                  <a:schemeClr val="dk1"/>
                </a:solidFill>
              </a:rPr>
              <a:t>opmerkingen</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Hebben</a:t>
            </a:r>
            <a:r>
              <a:rPr lang="en-US" sz="900" dirty="0">
                <a:solidFill>
                  <a:schemeClr val="dk1"/>
                </a:solidFill>
              </a:rPr>
              <a:t> we </a:t>
            </a:r>
            <a:r>
              <a:rPr lang="en-US" sz="900" dirty="0" err="1">
                <a:solidFill>
                  <a:schemeClr val="dk1"/>
                </a:solidFill>
              </a:rPr>
              <a:t>een</a:t>
            </a:r>
            <a:r>
              <a:rPr lang="en-US" sz="900" dirty="0">
                <a:solidFill>
                  <a:schemeClr val="dk1"/>
                </a:solidFill>
              </a:rPr>
              <a:t> </a:t>
            </a:r>
            <a:r>
              <a:rPr lang="en-US" sz="900" dirty="0" err="1">
                <a:solidFill>
                  <a:schemeClr val="dk1"/>
                </a:solidFill>
              </a:rPr>
              <a:t>beoordeling</a:t>
            </a:r>
            <a:r>
              <a:rPr lang="en-US" sz="900" dirty="0">
                <a:solidFill>
                  <a:schemeClr val="dk1"/>
                </a:solidFill>
              </a:rPr>
              <a:t>? Wat is het?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Wat is </a:t>
            </a:r>
            <a:r>
              <a:rPr lang="en-US" sz="900" dirty="0" err="1">
                <a:solidFill>
                  <a:schemeClr val="dk1"/>
                </a:solidFill>
              </a:rPr>
              <a:t>onze</a:t>
            </a:r>
            <a:r>
              <a:rPr lang="en-US" sz="900" dirty="0">
                <a:solidFill>
                  <a:schemeClr val="dk1"/>
                </a:solidFill>
              </a:rPr>
              <a:t> social media-stem?</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Wat </a:t>
            </a:r>
            <a:r>
              <a:rPr lang="en-US" sz="900" dirty="0" err="1">
                <a:solidFill>
                  <a:schemeClr val="dk1"/>
                </a:solidFill>
              </a:rPr>
              <a:t>zeggen</a:t>
            </a:r>
            <a:r>
              <a:rPr lang="en-US" sz="900" dirty="0">
                <a:solidFill>
                  <a:schemeClr val="dk1"/>
                </a:solidFill>
              </a:rPr>
              <a:t> de </a:t>
            </a:r>
            <a:r>
              <a:rPr lang="en-US" sz="900" dirty="0" err="1">
                <a:solidFill>
                  <a:schemeClr val="dk1"/>
                </a:solidFill>
              </a:rPr>
              <a:t>reacties</a:t>
            </a:r>
            <a:r>
              <a:rPr lang="en-US" sz="900" dirty="0">
                <a:solidFill>
                  <a:schemeClr val="dk1"/>
                </a:solidFill>
              </a:rPr>
              <a:t> op </a:t>
            </a:r>
            <a:r>
              <a:rPr lang="en-US" sz="900" dirty="0" err="1">
                <a:solidFill>
                  <a:schemeClr val="dk1"/>
                </a:solidFill>
              </a:rPr>
              <a:t>onze</a:t>
            </a:r>
            <a:r>
              <a:rPr lang="en-US" sz="900" dirty="0">
                <a:solidFill>
                  <a:schemeClr val="dk1"/>
                </a:solidFill>
              </a:rPr>
              <a:t> </a:t>
            </a:r>
            <a:r>
              <a:rPr lang="en-US" sz="900" dirty="0" err="1">
                <a:solidFill>
                  <a:schemeClr val="dk1"/>
                </a:solidFill>
              </a:rPr>
              <a:t>pagina</a:t>
            </a:r>
            <a:r>
              <a:rPr lang="en-US" sz="900" dirty="0">
                <a:solidFill>
                  <a:schemeClr val="dk1"/>
                </a:solidFill>
              </a:rPr>
              <a:t> </a:t>
            </a:r>
            <a:r>
              <a:rPr lang="en-US" sz="900" dirty="0" err="1">
                <a:solidFill>
                  <a:schemeClr val="dk1"/>
                </a:solidFill>
              </a:rPr>
              <a:t>en</a:t>
            </a:r>
            <a:r>
              <a:rPr lang="en-US" sz="900" dirty="0">
                <a:solidFill>
                  <a:schemeClr val="dk1"/>
                </a:solidFill>
              </a:rPr>
              <a:t> </a:t>
            </a:r>
            <a:r>
              <a:rPr lang="en-US" sz="900" dirty="0" err="1">
                <a:solidFill>
                  <a:schemeClr val="dk1"/>
                </a:solidFill>
              </a:rPr>
              <a:t>foto's</a:t>
            </a:r>
            <a:r>
              <a:rPr lang="en-US" sz="900" dirty="0">
                <a:solidFill>
                  <a:schemeClr val="dk1"/>
                </a:solidFill>
              </a:rPr>
              <a:t> </a:t>
            </a:r>
            <a:r>
              <a:rPr lang="en-US" sz="900" dirty="0" err="1">
                <a:solidFill>
                  <a:schemeClr val="dk1"/>
                </a:solidFill>
              </a:rPr>
              <a:t>meestal</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Delen</a:t>
            </a:r>
            <a:r>
              <a:rPr lang="en-US" sz="900" dirty="0">
                <a:solidFill>
                  <a:schemeClr val="dk1"/>
                </a:solidFill>
              </a:rPr>
              <a:t> we </a:t>
            </a:r>
            <a:r>
              <a:rPr lang="en-US" sz="900" dirty="0" err="1">
                <a:solidFill>
                  <a:schemeClr val="dk1"/>
                </a:solidFill>
              </a:rPr>
              <a:t>artikelen</a:t>
            </a:r>
            <a:r>
              <a:rPr lang="en-US" sz="900" dirty="0">
                <a:solidFill>
                  <a:schemeClr val="dk1"/>
                </a:solidFill>
              </a:rPr>
              <a:t>? Hoe </a:t>
            </a:r>
            <a:r>
              <a:rPr lang="en-US" sz="900" dirty="0" err="1">
                <a:solidFill>
                  <a:schemeClr val="dk1"/>
                </a:solidFill>
              </a:rPr>
              <a:t>vaak</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Met </a:t>
            </a:r>
            <a:r>
              <a:rPr lang="en-US" sz="900" dirty="0" err="1">
                <a:solidFill>
                  <a:schemeClr val="dk1"/>
                </a:solidFill>
              </a:rPr>
              <a:t>betrekking</a:t>
            </a:r>
            <a:r>
              <a:rPr lang="en-US" sz="900" dirty="0">
                <a:solidFill>
                  <a:schemeClr val="dk1"/>
                </a:solidFill>
              </a:rPr>
              <a:t> tot Instagram </a:t>
            </a:r>
            <a:r>
              <a:rPr lang="en-US" sz="900" dirty="0" err="1">
                <a:solidFill>
                  <a:schemeClr val="dk1"/>
                </a:solidFill>
              </a:rPr>
              <a:t>kan</a:t>
            </a:r>
            <a:r>
              <a:rPr lang="en-US" sz="900" dirty="0">
                <a:solidFill>
                  <a:schemeClr val="dk1"/>
                </a:solidFill>
              </a:rPr>
              <a:t> men </a:t>
            </a:r>
            <a:r>
              <a:rPr lang="en-US" sz="900" dirty="0" err="1">
                <a:solidFill>
                  <a:schemeClr val="dk1"/>
                </a:solidFill>
              </a:rPr>
              <a:t>ook</a:t>
            </a:r>
            <a:r>
              <a:rPr lang="en-US" sz="900" dirty="0">
                <a:solidFill>
                  <a:schemeClr val="dk1"/>
                </a:solidFill>
              </a:rPr>
              <a:t> de </a:t>
            </a:r>
            <a:r>
              <a:rPr lang="en-US" sz="900" dirty="0" err="1">
                <a:solidFill>
                  <a:schemeClr val="dk1"/>
                </a:solidFill>
              </a:rPr>
              <a:t>volgende</a:t>
            </a:r>
            <a:r>
              <a:rPr lang="en-US" sz="900" dirty="0">
                <a:solidFill>
                  <a:schemeClr val="dk1"/>
                </a:solidFill>
              </a:rPr>
              <a:t> </a:t>
            </a:r>
            <a:r>
              <a:rPr lang="en-US" sz="900" dirty="0" err="1">
                <a:solidFill>
                  <a:schemeClr val="dk1"/>
                </a:solidFill>
              </a:rPr>
              <a:t>vragen</a:t>
            </a:r>
            <a:r>
              <a:rPr lang="en-US" sz="900" dirty="0">
                <a:solidFill>
                  <a:schemeClr val="dk1"/>
                </a:solidFill>
              </a:rPr>
              <a:t> </a:t>
            </a:r>
            <a:r>
              <a:rPr lang="en-US" sz="900" dirty="0" err="1">
                <a:solidFill>
                  <a:schemeClr val="dk1"/>
                </a:solidFill>
              </a:rPr>
              <a:t>proberen</a:t>
            </a:r>
            <a:r>
              <a:rPr lang="en-US" sz="900" dirty="0">
                <a:solidFill>
                  <a:schemeClr val="dk1"/>
                </a:solidFill>
              </a:rPr>
              <a:t> </a:t>
            </a:r>
            <a:r>
              <a:rPr lang="en-US" sz="900" dirty="0" err="1">
                <a:solidFill>
                  <a:schemeClr val="dk1"/>
                </a:solidFill>
              </a:rPr>
              <a:t>te</a:t>
            </a:r>
            <a:r>
              <a:rPr lang="en-US" sz="900" dirty="0">
                <a:solidFill>
                  <a:schemeClr val="dk1"/>
                </a:solidFill>
              </a:rPr>
              <a:t> </a:t>
            </a:r>
            <a:r>
              <a:rPr lang="en-US" sz="900" dirty="0" err="1">
                <a:solidFill>
                  <a:schemeClr val="dk1"/>
                </a:solidFill>
              </a:rPr>
              <a:t>beantwoorden</a:t>
            </a:r>
            <a:r>
              <a:rPr lang="en-US" sz="900" dirty="0">
                <a:solidFill>
                  <a:schemeClr val="dk1"/>
                </a:solidFill>
              </a:rPr>
              <a:t> om de </a:t>
            </a:r>
            <a:r>
              <a:rPr lang="en-US" sz="900" dirty="0" err="1">
                <a:solidFill>
                  <a:schemeClr val="dk1"/>
                </a:solidFill>
              </a:rPr>
              <a:t>winstgevendheid</a:t>
            </a:r>
            <a:r>
              <a:rPr lang="en-US" sz="900" dirty="0">
                <a:solidFill>
                  <a:schemeClr val="dk1"/>
                </a:solidFill>
              </a:rPr>
              <a:t> van </a:t>
            </a:r>
            <a:r>
              <a:rPr lang="en-US" sz="900" dirty="0" err="1">
                <a:solidFill>
                  <a:schemeClr val="dk1"/>
                </a:solidFill>
              </a:rPr>
              <a:t>dit</a:t>
            </a:r>
            <a:r>
              <a:rPr lang="en-US" sz="900" dirty="0">
                <a:solidFill>
                  <a:schemeClr val="dk1"/>
                </a:solidFill>
              </a:rPr>
              <a:t> </a:t>
            </a:r>
            <a:r>
              <a:rPr lang="en-US" sz="900" dirty="0" err="1">
                <a:solidFill>
                  <a:schemeClr val="dk1"/>
                </a:solidFill>
              </a:rPr>
              <a:t>sociale</a:t>
            </a:r>
            <a:r>
              <a:rPr lang="en-US" sz="900" dirty="0">
                <a:solidFill>
                  <a:schemeClr val="dk1"/>
                </a:solidFill>
              </a:rPr>
              <a:t> </a:t>
            </a:r>
            <a:r>
              <a:rPr lang="en-US" sz="900" dirty="0" err="1">
                <a:solidFill>
                  <a:schemeClr val="dk1"/>
                </a:solidFill>
              </a:rPr>
              <a:t>netwerk</a:t>
            </a:r>
            <a:r>
              <a:rPr lang="en-US" sz="900" dirty="0">
                <a:solidFill>
                  <a:schemeClr val="dk1"/>
                </a:solidFill>
              </a:rPr>
              <a:t> </a:t>
            </a:r>
            <a:r>
              <a:rPr lang="en-US" sz="900" dirty="0" err="1">
                <a:solidFill>
                  <a:schemeClr val="dk1"/>
                </a:solidFill>
              </a:rPr>
              <a:t>te</a:t>
            </a:r>
            <a:r>
              <a:rPr lang="en-US" sz="900" dirty="0">
                <a:solidFill>
                  <a:schemeClr val="dk1"/>
                </a:solidFill>
              </a:rPr>
              <a:t> </a:t>
            </a:r>
            <a:r>
              <a:rPr lang="en-US" sz="900" dirty="0" err="1">
                <a:solidFill>
                  <a:schemeClr val="dk1"/>
                </a:solidFill>
              </a:rPr>
              <a:t>beoordelen</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Hoeveel</a:t>
            </a:r>
            <a:r>
              <a:rPr lang="en-US" sz="900" dirty="0">
                <a:solidFill>
                  <a:schemeClr val="dk1"/>
                </a:solidFill>
              </a:rPr>
              <a:t> </a:t>
            </a:r>
            <a:r>
              <a:rPr lang="en-US" sz="900" dirty="0" err="1">
                <a:solidFill>
                  <a:schemeClr val="dk1"/>
                </a:solidFill>
              </a:rPr>
              <a:t>volgers</a:t>
            </a:r>
            <a:r>
              <a:rPr lang="en-US" sz="900" dirty="0">
                <a:solidFill>
                  <a:schemeClr val="dk1"/>
                </a:solidFill>
              </a:rPr>
              <a:t> </a:t>
            </a:r>
            <a:r>
              <a:rPr lang="en-US" sz="900" dirty="0" err="1">
                <a:solidFill>
                  <a:schemeClr val="dk1"/>
                </a:solidFill>
              </a:rPr>
              <a:t>hebben</a:t>
            </a:r>
            <a:r>
              <a:rPr lang="en-US" sz="900" dirty="0">
                <a:solidFill>
                  <a:schemeClr val="dk1"/>
                </a:solidFill>
              </a:rPr>
              <a:t> we?</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Wat is </a:t>
            </a:r>
            <a:r>
              <a:rPr lang="en-US" sz="900" dirty="0" err="1">
                <a:solidFill>
                  <a:schemeClr val="dk1"/>
                </a:solidFill>
              </a:rPr>
              <a:t>onze</a:t>
            </a:r>
            <a:r>
              <a:rPr lang="en-US" sz="900" dirty="0">
                <a:solidFill>
                  <a:schemeClr val="dk1"/>
                </a:solidFill>
              </a:rPr>
              <a:t> </a:t>
            </a:r>
            <a:r>
              <a:rPr lang="en-US" sz="900" dirty="0" err="1">
                <a:solidFill>
                  <a:schemeClr val="dk1"/>
                </a:solidFill>
              </a:rPr>
              <a:t>mediamix</a:t>
            </a:r>
            <a:r>
              <a:rPr lang="en-US" sz="900" dirty="0">
                <a:solidFill>
                  <a:schemeClr val="dk1"/>
                </a:solidFill>
              </a:rPr>
              <a:t> </a:t>
            </a:r>
            <a:r>
              <a:rPr lang="en-US" sz="900" dirty="0" err="1">
                <a:solidFill>
                  <a:schemeClr val="dk1"/>
                </a:solidFill>
              </a:rPr>
              <a:t>voor</a:t>
            </a:r>
            <a:r>
              <a:rPr lang="en-US" sz="900" dirty="0">
                <a:solidFill>
                  <a:schemeClr val="dk1"/>
                </a:solidFill>
              </a:rPr>
              <a:t> </a:t>
            </a:r>
            <a:r>
              <a:rPr lang="en-US" sz="900" dirty="0" err="1">
                <a:solidFill>
                  <a:schemeClr val="dk1"/>
                </a:solidFill>
              </a:rPr>
              <a:t>berichten</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Wat </a:t>
            </a:r>
            <a:r>
              <a:rPr lang="en-US" sz="900" dirty="0" err="1">
                <a:solidFill>
                  <a:schemeClr val="dk1"/>
                </a:solidFill>
              </a:rPr>
              <a:t>voor</a:t>
            </a:r>
            <a:r>
              <a:rPr lang="en-US" sz="900" dirty="0">
                <a:solidFill>
                  <a:schemeClr val="dk1"/>
                </a:solidFill>
              </a:rPr>
              <a:t> hashtags </a:t>
            </a:r>
            <a:r>
              <a:rPr lang="en-US" sz="900" dirty="0" err="1">
                <a:solidFill>
                  <a:schemeClr val="dk1"/>
                </a:solidFill>
              </a:rPr>
              <a:t>gebruiken</a:t>
            </a:r>
            <a:r>
              <a:rPr lang="en-US" sz="900" dirty="0">
                <a:solidFill>
                  <a:schemeClr val="dk1"/>
                </a:solidFill>
              </a:rPr>
              <a:t> we?</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Linkt</a:t>
            </a:r>
            <a:r>
              <a:rPr lang="en-US" sz="900" dirty="0">
                <a:solidFill>
                  <a:schemeClr val="dk1"/>
                </a:solidFill>
              </a:rPr>
              <a:t> </a:t>
            </a:r>
            <a:r>
              <a:rPr lang="en-US" sz="900" dirty="0" err="1">
                <a:solidFill>
                  <a:schemeClr val="dk1"/>
                </a:solidFill>
              </a:rPr>
              <a:t>ons</a:t>
            </a:r>
            <a:r>
              <a:rPr lang="en-US" sz="900" dirty="0">
                <a:solidFill>
                  <a:schemeClr val="dk1"/>
                </a:solidFill>
              </a:rPr>
              <a:t> </a:t>
            </a:r>
            <a:r>
              <a:rPr lang="en-US" sz="900" dirty="0" err="1">
                <a:solidFill>
                  <a:schemeClr val="dk1"/>
                </a:solidFill>
              </a:rPr>
              <a:t>profiel</a:t>
            </a:r>
            <a:r>
              <a:rPr lang="en-US" sz="900" dirty="0">
                <a:solidFill>
                  <a:schemeClr val="dk1"/>
                </a:solidFill>
              </a:rPr>
              <a:t> </a:t>
            </a:r>
            <a:r>
              <a:rPr lang="en-US" sz="900" dirty="0" err="1">
                <a:solidFill>
                  <a:schemeClr val="dk1"/>
                </a:solidFill>
              </a:rPr>
              <a:t>naar</a:t>
            </a:r>
            <a:r>
              <a:rPr lang="en-US" sz="900" dirty="0">
                <a:solidFill>
                  <a:schemeClr val="dk1"/>
                </a:solidFill>
              </a:rPr>
              <a:t> </a:t>
            </a:r>
            <a:r>
              <a:rPr lang="en-US" sz="900" dirty="0" err="1">
                <a:solidFill>
                  <a:schemeClr val="dk1"/>
                </a:solidFill>
              </a:rPr>
              <a:t>onze</a:t>
            </a:r>
            <a:r>
              <a:rPr lang="en-US" sz="900" dirty="0">
                <a:solidFill>
                  <a:schemeClr val="dk1"/>
                </a:solidFill>
              </a:rPr>
              <a:t> website?</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Wat is </a:t>
            </a:r>
            <a:r>
              <a:rPr lang="en-US" sz="900" dirty="0" err="1">
                <a:solidFill>
                  <a:schemeClr val="dk1"/>
                </a:solidFill>
              </a:rPr>
              <a:t>onze</a:t>
            </a:r>
            <a:r>
              <a:rPr lang="en-US" sz="900" dirty="0">
                <a:solidFill>
                  <a:schemeClr val="dk1"/>
                </a:solidFill>
              </a:rPr>
              <a:t> social media-stem?</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Wie </a:t>
            </a:r>
            <a:r>
              <a:rPr lang="en-US" sz="900" dirty="0" err="1">
                <a:solidFill>
                  <a:schemeClr val="dk1"/>
                </a:solidFill>
              </a:rPr>
              <a:t>volgen</a:t>
            </a:r>
            <a:r>
              <a:rPr lang="en-US" sz="900" dirty="0">
                <a:solidFill>
                  <a:schemeClr val="dk1"/>
                </a:solidFill>
              </a:rPr>
              <a:t> we?</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Reageren</a:t>
            </a:r>
            <a:r>
              <a:rPr lang="en-US" sz="900" dirty="0">
                <a:solidFill>
                  <a:schemeClr val="dk1"/>
                </a:solidFill>
              </a:rPr>
              <a:t> we op </a:t>
            </a:r>
            <a:r>
              <a:rPr lang="en-US" sz="900" dirty="0" err="1">
                <a:solidFill>
                  <a:schemeClr val="dk1"/>
                </a:solidFill>
              </a:rPr>
              <a:t>opmerkingen</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Wat </a:t>
            </a:r>
            <a:r>
              <a:rPr lang="en-US" sz="900" dirty="0" err="1">
                <a:solidFill>
                  <a:schemeClr val="dk1"/>
                </a:solidFill>
              </a:rPr>
              <a:t>zeggen</a:t>
            </a:r>
            <a:r>
              <a:rPr lang="en-US" sz="900" dirty="0">
                <a:solidFill>
                  <a:schemeClr val="dk1"/>
                </a:solidFill>
              </a:rPr>
              <a:t> de </a:t>
            </a:r>
            <a:r>
              <a:rPr lang="en-US" sz="900" dirty="0" err="1">
                <a:solidFill>
                  <a:schemeClr val="dk1"/>
                </a:solidFill>
              </a:rPr>
              <a:t>reacties</a:t>
            </a:r>
            <a:r>
              <a:rPr lang="en-US" sz="900" dirty="0">
                <a:solidFill>
                  <a:schemeClr val="dk1"/>
                </a:solidFill>
              </a:rPr>
              <a:t> op </a:t>
            </a:r>
            <a:r>
              <a:rPr lang="en-US" sz="900" dirty="0" err="1">
                <a:solidFill>
                  <a:schemeClr val="dk1"/>
                </a:solidFill>
              </a:rPr>
              <a:t>onze</a:t>
            </a:r>
            <a:r>
              <a:rPr lang="en-US" sz="900" dirty="0">
                <a:solidFill>
                  <a:schemeClr val="dk1"/>
                </a:solidFill>
              </a:rPr>
              <a:t> </a:t>
            </a:r>
            <a:r>
              <a:rPr lang="en-US" sz="900" dirty="0" err="1">
                <a:solidFill>
                  <a:schemeClr val="dk1"/>
                </a:solidFill>
              </a:rPr>
              <a:t>foto's</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Wat is </a:t>
            </a:r>
            <a:r>
              <a:rPr lang="en-US" sz="900" dirty="0" err="1">
                <a:solidFill>
                  <a:schemeClr val="dk1"/>
                </a:solidFill>
              </a:rPr>
              <a:t>onze</a:t>
            </a:r>
            <a:r>
              <a:rPr lang="en-US" sz="900" dirty="0">
                <a:solidFill>
                  <a:schemeClr val="dk1"/>
                </a:solidFill>
              </a:rPr>
              <a:t> push/pull-mix?</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YouTube is </a:t>
            </a:r>
            <a:r>
              <a:rPr lang="en-US" sz="900" dirty="0" err="1">
                <a:solidFill>
                  <a:schemeClr val="dk1"/>
                </a:solidFill>
              </a:rPr>
              <a:t>ook</a:t>
            </a:r>
            <a:r>
              <a:rPr lang="en-US" sz="900" dirty="0">
                <a:solidFill>
                  <a:schemeClr val="dk1"/>
                </a:solidFill>
              </a:rPr>
              <a:t> </a:t>
            </a:r>
            <a:r>
              <a:rPr lang="en-US" sz="900" dirty="0" err="1">
                <a:solidFill>
                  <a:schemeClr val="dk1"/>
                </a:solidFill>
              </a:rPr>
              <a:t>een</a:t>
            </a:r>
            <a:r>
              <a:rPr lang="en-US" sz="900" dirty="0">
                <a:solidFill>
                  <a:schemeClr val="dk1"/>
                </a:solidFill>
              </a:rPr>
              <a:t> </a:t>
            </a:r>
            <a:r>
              <a:rPr lang="en-US" sz="900" dirty="0" err="1">
                <a:solidFill>
                  <a:schemeClr val="dk1"/>
                </a:solidFill>
              </a:rPr>
              <a:t>sociaal</a:t>
            </a:r>
            <a:r>
              <a:rPr lang="en-US" sz="900" dirty="0">
                <a:solidFill>
                  <a:schemeClr val="dk1"/>
                </a:solidFill>
              </a:rPr>
              <a:t> </a:t>
            </a:r>
            <a:r>
              <a:rPr lang="en-US" sz="900" dirty="0" err="1">
                <a:solidFill>
                  <a:schemeClr val="dk1"/>
                </a:solidFill>
              </a:rPr>
              <a:t>netwerk</a:t>
            </a:r>
            <a:r>
              <a:rPr lang="en-US" sz="900" dirty="0">
                <a:solidFill>
                  <a:schemeClr val="dk1"/>
                </a:solidFill>
              </a:rPr>
              <a:t> </a:t>
            </a:r>
            <a:r>
              <a:rPr lang="en-US" sz="900" dirty="0" err="1">
                <a:solidFill>
                  <a:schemeClr val="dk1"/>
                </a:solidFill>
              </a:rPr>
              <a:t>dat</a:t>
            </a:r>
            <a:r>
              <a:rPr lang="en-US" sz="900" dirty="0">
                <a:solidFill>
                  <a:schemeClr val="dk1"/>
                </a:solidFill>
              </a:rPr>
              <a:t> </a:t>
            </a:r>
            <a:r>
              <a:rPr lang="en-US" sz="900" dirty="0" err="1">
                <a:solidFill>
                  <a:schemeClr val="dk1"/>
                </a:solidFill>
              </a:rPr>
              <a:t>veel</a:t>
            </a:r>
            <a:r>
              <a:rPr lang="en-US" sz="900" dirty="0">
                <a:solidFill>
                  <a:schemeClr val="dk1"/>
                </a:solidFill>
              </a:rPr>
              <a:t> </a:t>
            </a:r>
            <a:r>
              <a:rPr lang="en-US" sz="900" dirty="0" err="1">
                <a:solidFill>
                  <a:schemeClr val="dk1"/>
                </a:solidFill>
              </a:rPr>
              <a:t>gebruikt</a:t>
            </a:r>
            <a:r>
              <a:rPr lang="en-US" sz="900" dirty="0">
                <a:solidFill>
                  <a:schemeClr val="dk1"/>
                </a:solidFill>
              </a:rPr>
              <a:t> </a:t>
            </a:r>
            <a:r>
              <a:rPr lang="en-US" sz="900" dirty="0" err="1">
                <a:solidFill>
                  <a:schemeClr val="dk1"/>
                </a:solidFill>
              </a:rPr>
              <a:t>wordt</a:t>
            </a:r>
            <a:r>
              <a:rPr lang="en-US" sz="900" dirty="0">
                <a:solidFill>
                  <a:schemeClr val="dk1"/>
                </a:solidFill>
              </a:rPr>
              <a:t> door </a:t>
            </a:r>
            <a:r>
              <a:rPr lang="en-US" sz="900" dirty="0" err="1">
                <a:solidFill>
                  <a:schemeClr val="dk1"/>
                </a:solidFill>
              </a:rPr>
              <a:t>bedrijven</a:t>
            </a:r>
            <a:r>
              <a:rPr lang="en-US" sz="900" dirty="0">
                <a:solidFill>
                  <a:schemeClr val="dk1"/>
                </a:solidFill>
              </a:rPr>
              <a:t> </a:t>
            </a:r>
            <a:r>
              <a:rPr lang="en-US" sz="900" dirty="0" err="1">
                <a:solidFill>
                  <a:schemeClr val="dk1"/>
                </a:solidFill>
              </a:rPr>
              <a:t>en</a:t>
            </a:r>
            <a:r>
              <a:rPr lang="en-US" sz="900" dirty="0">
                <a:solidFill>
                  <a:schemeClr val="dk1"/>
                </a:solidFill>
              </a:rPr>
              <a:t>, in die zin, </a:t>
            </a:r>
            <a:r>
              <a:rPr lang="en-US" sz="900" dirty="0" err="1">
                <a:solidFill>
                  <a:schemeClr val="dk1"/>
                </a:solidFill>
              </a:rPr>
              <a:t>als</a:t>
            </a:r>
            <a:r>
              <a:rPr lang="en-US" sz="900" dirty="0">
                <a:solidFill>
                  <a:schemeClr val="dk1"/>
                </a:solidFill>
              </a:rPr>
              <a:t> het </a:t>
            </a:r>
            <a:r>
              <a:rPr lang="en-US" sz="900" dirty="0" err="1">
                <a:solidFill>
                  <a:schemeClr val="dk1"/>
                </a:solidFill>
              </a:rPr>
              <a:t>bedrijf</a:t>
            </a:r>
            <a:r>
              <a:rPr lang="en-US" sz="900" dirty="0">
                <a:solidFill>
                  <a:schemeClr val="dk1"/>
                </a:solidFill>
              </a:rPr>
              <a:t> </a:t>
            </a:r>
            <a:r>
              <a:rPr lang="en-US" sz="900" dirty="0" err="1">
                <a:solidFill>
                  <a:schemeClr val="dk1"/>
                </a:solidFill>
              </a:rPr>
              <a:t>dat</a:t>
            </a:r>
            <a:r>
              <a:rPr lang="en-US" sz="900" dirty="0">
                <a:solidFill>
                  <a:schemeClr val="dk1"/>
                </a:solidFill>
              </a:rPr>
              <a:t> </a:t>
            </a:r>
            <a:r>
              <a:rPr lang="en-US" sz="900" dirty="0" err="1">
                <a:solidFill>
                  <a:schemeClr val="dk1"/>
                </a:solidFill>
              </a:rPr>
              <a:t>geanalyseerd</a:t>
            </a:r>
            <a:r>
              <a:rPr lang="en-US" sz="900" dirty="0">
                <a:solidFill>
                  <a:schemeClr val="dk1"/>
                </a:solidFill>
              </a:rPr>
              <a:t> </a:t>
            </a:r>
            <a:r>
              <a:rPr lang="en-US" sz="900" dirty="0" err="1">
                <a:solidFill>
                  <a:schemeClr val="dk1"/>
                </a:solidFill>
              </a:rPr>
              <a:t>wordt</a:t>
            </a:r>
            <a:r>
              <a:rPr lang="en-US" sz="900" dirty="0">
                <a:solidFill>
                  <a:schemeClr val="dk1"/>
                </a:solidFill>
              </a:rPr>
              <a:t> </a:t>
            </a:r>
            <a:r>
              <a:rPr lang="en-US" sz="900" dirty="0" err="1">
                <a:solidFill>
                  <a:schemeClr val="dk1"/>
                </a:solidFill>
              </a:rPr>
              <a:t>dit</a:t>
            </a:r>
            <a:r>
              <a:rPr lang="en-US" sz="900" dirty="0">
                <a:solidFill>
                  <a:schemeClr val="dk1"/>
                </a:solidFill>
              </a:rPr>
              <a:t> </a:t>
            </a:r>
            <a:r>
              <a:rPr lang="en-US" sz="900" dirty="0" err="1">
                <a:solidFill>
                  <a:schemeClr val="dk1"/>
                </a:solidFill>
              </a:rPr>
              <a:t>netwerk</a:t>
            </a:r>
            <a:r>
              <a:rPr lang="en-US" sz="900" dirty="0">
                <a:solidFill>
                  <a:schemeClr val="dk1"/>
                </a:solidFill>
              </a:rPr>
              <a:t> </a:t>
            </a:r>
            <a:r>
              <a:rPr lang="en-US" sz="900" dirty="0" err="1">
                <a:solidFill>
                  <a:schemeClr val="dk1"/>
                </a:solidFill>
              </a:rPr>
              <a:t>gebruikt</a:t>
            </a:r>
            <a:r>
              <a:rPr lang="en-US" sz="900" dirty="0">
                <a:solidFill>
                  <a:schemeClr val="dk1"/>
                </a:solidFill>
              </a:rPr>
              <a:t>, </a:t>
            </a:r>
            <a:r>
              <a:rPr lang="en-US" sz="900" dirty="0" err="1">
                <a:solidFill>
                  <a:schemeClr val="dk1"/>
                </a:solidFill>
              </a:rPr>
              <a:t>moet</a:t>
            </a:r>
            <a:r>
              <a:rPr lang="en-US" sz="900" dirty="0">
                <a:solidFill>
                  <a:schemeClr val="dk1"/>
                </a:solidFill>
              </a:rPr>
              <a:t> het </a:t>
            </a:r>
            <a:r>
              <a:rPr lang="en-US" sz="900" dirty="0" err="1">
                <a:solidFill>
                  <a:schemeClr val="dk1"/>
                </a:solidFill>
              </a:rPr>
              <a:t>geanalyseerd</a:t>
            </a:r>
            <a:r>
              <a:rPr lang="en-US" sz="900" dirty="0">
                <a:solidFill>
                  <a:schemeClr val="dk1"/>
                </a:solidFill>
              </a:rPr>
              <a:t> </a:t>
            </a:r>
            <a:r>
              <a:rPr lang="en-US" sz="900" dirty="0" err="1">
                <a:solidFill>
                  <a:schemeClr val="dk1"/>
                </a:solidFill>
              </a:rPr>
              <a:t>worden</a:t>
            </a:r>
            <a:r>
              <a:rPr lang="en-US" sz="900" dirty="0">
                <a:solidFill>
                  <a:schemeClr val="dk1"/>
                </a:solidFill>
              </a:rPr>
              <a:t> </a:t>
            </a:r>
            <a:r>
              <a:rPr lang="en-US" sz="900" dirty="0" err="1">
                <a:solidFill>
                  <a:schemeClr val="dk1"/>
                </a:solidFill>
              </a:rPr>
              <a:t>rekening</a:t>
            </a:r>
            <a:r>
              <a:rPr lang="en-US" sz="900" dirty="0">
                <a:solidFill>
                  <a:schemeClr val="dk1"/>
                </a:solidFill>
              </a:rPr>
              <a:t> </a:t>
            </a:r>
            <a:r>
              <a:rPr lang="en-US" sz="900" dirty="0" err="1">
                <a:solidFill>
                  <a:schemeClr val="dk1"/>
                </a:solidFill>
              </a:rPr>
              <a:t>houdend</a:t>
            </a:r>
            <a:r>
              <a:rPr lang="en-US" sz="900" dirty="0">
                <a:solidFill>
                  <a:schemeClr val="dk1"/>
                </a:solidFill>
              </a:rPr>
              <a:t> met </a:t>
            </a:r>
            <a:r>
              <a:rPr lang="en-US" sz="900" dirty="0" err="1">
                <a:solidFill>
                  <a:schemeClr val="dk1"/>
                </a:solidFill>
              </a:rPr>
              <a:t>deze</a:t>
            </a:r>
            <a:r>
              <a:rPr lang="en-US" sz="900" dirty="0">
                <a:solidFill>
                  <a:schemeClr val="dk1"/>
                </a:solidFill>
              </a:rPr>
              <a:t> </a:t>
            </a:r>
            <a:r>
              <a:rPr lang="en-US" sz="900" dirty="0" err="1">
                <a:solidFill>
                  <a:schemeClr val="dk1"/>
                </a:solidFill>
              </a:rPr>
              <a:t>vragen</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Gebruiken</a:t>
            </a:r>
            <a:r>
              <a:rPr lang="en-US" sz="900" dirty="0">
                <a:solidFill>
                  <a:schemeClr val="dk1"/>
                </a:solidFill>
              </a:rPr>
              <a:t> we YouTube?</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Wat </a:t>
            </a:r>
            <a:r>
              <a:rPr lang="en-US" sz="900" dirty="0" err="1">
                <a:solidFill>
                  <a:schemeClr val="dk1"/>
                </a:solidFill>
              </a:rPr>
              <a:t>voor</a:t>
            </a:r>
            <a:r>
              <a:rPr lang="en-US" sz="900" dirty="0">
                <a:solidFill>
                  <a:schemeClr val="dk1"/>
                </a:solidFill>
              </a:rPr>
              <a:t> </a:t>
            </a:r>
            <a:r>
              <a:rPr lang="en-US" sz="900" dirty="0" err="1">
                <a:solidFill>
                  <a:schemeClr val="dk1"/>
                </a:solidFill>
              </a:rPr>
              <a:t>soort</a:t>
            </a:r>
            <a:r>
              <a:rPr lang="en-US" sz="900" dirty="0">
                <a:solidFill>
                  <a:schemeClr val="dk1"/>
                </a:solidFill>
              </a:rPr>
              <a:t> video-</a:t>
            </a:r>
            <a:r>
              <a:rPr lang="en-US" sz="900" dirty="0" err="1">
                <a:solidFill>
                  <a:schemeClr val="dk1"/>
                </a:solidFill>
              </a:rPr>
              <a:t>inhoud</a:t>
            </a:r>
            <a:r>
              <a:rPr lang="en-US" sz="900" dirty="0">
                <a:solidFill>
                  <a:schemeClr val="dk1"/>
                </a:solidFill>
              </a:rPr>
              <a:t> </a:t>
            </a:r>
            <a:r>
              <a:rPr lang="en-US" sz="900" dirty="0" err="1">
                <a:solidFill>
                  <a:schemeClr val="dk1"/>
                </a:solidFill>
              </a:rPr>
              <a:t>plaatsen</a:t>
            </a:r>
            <a:r>
              <a:rPr lang="en-US" sz="900" dirty="0">
                <a:solidFill>
                  <a:schemeClr val="dk1"/>
                </a:solidFill>
              </a:rPr>
              <a:t> we?</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Worden </a:t>
            </a:r>
            <a:r>
              <a:rPr lang="en-US" sz="900" dirty="0" err="1">
                <a:solidFill>
                  <a:schemeClr val="dk1"/>
                </a:solidFill>
              </a:rPr>
              <a:t>deze</a:t>
            </a:r>
            <a:r>
              <a:rPr lang="en-US" sz="900" dirty="0">
                <a:solidFill>
                  <a:schemeClr val="dk1"/>
                </a:solidFill>
              </a:rPr>
              <a:t> video's </a:t>
            </a:r>
            <a:r>
              <a:rPr lang="en-US" sz="900" dirty="0" err="1">
                <a:solidFill>
                  <a:schemeClr val="dk1"/>
                </a:solidFill>
              </a:rPr>
              <a:t>gedeeld</a:t>
            </a:r>
            <a:r>
              <a:rPr lang="en-US" sz="900" dirty="0">
                <a:solidFill>
                  <a:schemeClr val="dk1"/>
                </a:solidFill>
              </a:rPr>
              <a:t> op </a:t>
            </a:r>
            <a:r>
              <a:rPr lang="en-US" sz="900" dirty="0" err="1">
                <a:solidFill>
                  <a:schemeClr val="dk1"/>
                </a:solidFill>
              </a:rPr>
              <a:t>onze</a:t>
            </a:r>
            <a:r>
              <a:rPr lang="en-US" sz="900" dirty="0">
                <a:solidFill>
                  <a:schemeClr val="dk1"/>
                </a:solidFill>
              </a:rPr>
              <a:t> </a:t>
            </a:r>
            <a:r>
              <a:rPr lang="en-US" sz="900" dirty="0" err="1">
                <a:solidFill>
                  <a:schemeClr val="dk1"/>
                </a:solidFill>
              </a:rPr>
              <a:t>andere</a:t>
            </a:r>
            <a:r>
              <a:rPr lang="en-US" sz="900" dirty="0">
                <a:solidFill>
                  <a:schemeClr val="dk1"/>
                </a:solidFill>
              </a:rPr>
              <a:t> </a:t>
            </a:r>
            <a:r>
              <a:rPr lang="en-US" sz="900" dirty="0" err="1">
                <a:solidFill>
                  <a:schemeClr val="dk1"/>
                </a:solidFill>
              </a:rPr>
              <a:t>sociale</a:t>
            </a:r>
            <a:r>
              <a:rPr lang="en-US" sz="900" dirty="0">
                <a:solidFill>
                  <a:schemeClr val="dk1"/>
                </a:solidFill>
              </a:rPr>
              <a:t> </a:t>
            </a:r>
            <a:r>
              <a:rPr lang="en-US" sz="900" dirty="0" err="1">
                <a:solidFill>
                  <a:schemeClr val="dk1"/>
                </a:solidFill>
              </a:rPr>
              <a:t>kanalen</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Hoeveel</a:t>
            </a:r>
            <a:r>
              <a:rPr lang="en-US" sz="900" dirty="0">
                <a:solidFill>
                  <a:schemeClr val="dk1"/>
                </a:solidFill>
              </a:rPr>
              <a:t> </a:t>
            </a:r>
            <a:r>
              <a:rPr lang="en-US" sz="900" dirty="0" err="1">
                <a:solidFill>
                  <a:schemeClr val="dk1"/>
                </a:solidFill>
              </a:rPr>
              <a:t>abonnees</a:t>
            </a:r>
            <a:r>
              <a:rPr lang="en-US" sz="900" dirty="0">
                <a:solidFill>
                  <a:schemeClr val="dk1"/>
                </a:solidFill>
              </a:rPr>
              <a:t> </a:t>
            </a:r>
            <a:r>
              <a:rPr lang="en-US" sz="900" dirty="0" err="1">
                <a:solidFill>
                  <a:schemeClr val="dk1"/>
                </a:solidFill>
              </a:rPr>
              <a:t>hebben</a:t>
            </a:r>
            <a:r>
              <a:rPr lang="en-US" sz="900" dirty="0">
                <a:solidFill>
                  <a:schemeClr val="dk1"/>
                </a:solidFill>
              </a:rPr>
              <a:t> we?</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Wat </a:t>
            </a:r>
            <a:r>
              <a:rPr lang="en-US" sz="900" dirty="0" err="1">
                <a:solidFill>
                  <a:schemeClr val="dk1"/>
                </a:solidFill>
              </a:rPr>
              <a:t>zeggen</a:t>
            </a:r>
            <a:r>
              <a:rPr lang="en-US" sz="900" dirty="0">
                <a:solidFill>
                  <a:schemeClr val="dk1"/>
                </a:solidFill>
              </a:rPr>
              <a:t> de </a:t>
            </a:r>
            <a:r>
              <a:rPr lang="en-US" sz="900" dirty="0" err="1">
                <a:solidFill>
                  <a:schemeClr val="dk1"/>
                </a:solidFill>
              </a:rPr>
              <a:t>reacties</a:t>
            </a:r>
            <a:r>
              <a:rPr lang="en-US" sz="900" dirty="0">
                <a:solidFill>
                  <a:schemeClr val="dk1"/>
                </a:solidFill>
              </a:rPr>
              <a:t> op </a:t>
            </a:r>
            <a:r>
              <a:rPr lang="en-US" sz="900" dirty="0" err="1">
                <a:solidFill>
                  <a:schemeClr val="dk1"/>
                </a:solidFill>
              </a:rPr>
              <a:t>onze</a:t>
            </a:r>
            <a:r>
              <a:rPr lang="en-US" sz="900" dirty="0">
                <a:solidFill>
                  <a:schemeClr val="dk1"/>
                </a:solidFill>
              </a:rPr>
              <a:t> video's?</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Reageren</a:t>
            </a:r>
            <a:r>
              <a:rPr lang="en-US" sz="900" dirty="0">
                <a:solidFill>
                  <a:schemeClr val="dk1"/>
                </a:solidFill>
              </a:rPr>
              <a:t> we op </a:t>
            </a:r>
            <a:r>
              <a:rPr lang="en-US" sz="900" dirty="0" err="1">
                <a:solidFill>
                  <a:schemeClr val="dk1"/>
                </a:solidFill>
              </a:rPr>
              <a:t>opmerkingen</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Linkt</a:t>
            </a:r>
            <a:r>
              <a:rPr lang="en-US" sz="900" dirty="0">
                <a:solidFill>
                  <a:schemeClr val="dk1"/>
                </a:solidFill>
              </a:rPr>
              <a:t> </a:t>
            </a:r>
            <a:r>
              <a:rPr lang="en-US" sz="900" dirty="0" err="1">
                <a:solidFill>
                  <a:schemeClr val="dk1"/>
                </a:solidFill>
              </a:rPr>
              <a:t>ons</a:t>
            </a:r>
            <a:r>
              <a:rPr lang="en-US" sz="900" dirty="0">
                <a:solidFill>
                  <a:schemeClr val="dk1"/>
                </a:solidFill>
              </a:rPr>
              <a:t> </a:t>
            </a:r>
            <a:r>
              <a:rPr lang="en-US" sz="900" dirty="0" err="1">
                <a:solidFill>
                  <a:schemeClr val="dk1"/>
                </a:solidFill>
              </a:rPr>
              <a:t>profiel</a:t>
            </a:r>
            <a:r>
              <a:rPr lang="en-US" sz="900" dirty="0">
                <a:solidFill>
                  <a:schemeClr val="dk1"/>
                </a:solidFill>
              </a:rPr>
              <a:t> </a:t>
            </a:r>
            <a:r>
              <a:rPr lang="en-US" sz="900" dirty="0" err="1">
                <a:solidFill>
                  <a:schemeClr val="dk1"/>
                </a:solidFill>
              </a:rPr>
              <a:t>naar</a:t>
            </a:r>
            <a:r>
              <a:rPr lang="en-US" sz="900" dirty="0">
                <a:solidFill>
                  <a:schemeClr val="dk1"/>
                </a:solidFill>
              </a:rPr>
              <a:t> </a:t>
            </a:r>
            <a:r>
              <a:rPr lang="en-US" sz="900" dirty="0" err="1">
                <a:solidFill>
                  <a:schemeClr val="dk1"/>
                </a:solidFill>
              </a:rPr>
              <a:t>onze</a:t>
            </a:r>
            <a:r>
              <a:rPr lang="en-US" sz="900" dirty="0">
                <a:solidFill>
                  <a:schemeClr val="dk1"/>
                </a:solidFill>
              </a:rPr>
              <a:t> website?</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Hoeveel</a:t>
            </a:r>
            <a:r>
              <a:rPr lang="en-US" sz="900" dirty="0">
                <a:solidFill>
                  <a:schemeClr val="dk1"/>
                </a:solidFill>
              </a:rPr>
              <a:t> </a:t>
            </a:r>
            <a:r>
              <a:rPr lang="en-US" sz="900" dirty="0" err="1">
                <a:solidFill>
                  <a:schemeClr val="dk1"/>
                </a:solidFill>
              </a:rPr>
              <a:t>keer</a:t>
            </a:r>
            <a:r>
              <a:rPr lang="en-US" sz="900" dirty="0">
                <a:solidFill>
                  <a:schemeClr val="dk1"/>
                </a:solidFill>
              </a:rPr>
              <a:t> </a:t>
            </a:r>
            <a:r>
              <a:rPr lang="en-US" sz="900" dirty="0" err="1">
                <a:solidFill>
                  <a:schemeClr val="dk1"/>
                </a:solidFill>
              </a:rPr>
              <a:t>wordt</a:t>
            </a:r>
            <a:r>
              <a:rPr lang="en-US" sz="900" dirty="0">
                <a:solidFill>
                  <a:schemeClr val="dk1"/>
                </a:solidFill>
              </a:rPr>
              <a:t> </a:t>
            </a:r>
            <a:r>
              <a:rPr lang="en-US" sz="900" dirty="0" err="1">
                <a:solidFill>
                  <a:schemeClr val="dk1"/>
                </a:solidFill>
              </a:rPr>
              <a:t>een</a:t>
            </a:r>
            <a:r>
              <a:rPr lang="en-US" sz="900" dirty="0">
                <a:solidFill>
                  <a:schemeClr val="dk1"/>
                </a:solidFill>
              </a:rPr>
              <a:t> video </a:t>
            </a:r>
            <a:r>
              <a:rPr lang="en-US" sz="900" dirty="0" err="1">
                <a:solidFill>
                  <a:schemeClr val="dk1"/>
                </a:solidFill>
              </a:rPr>
              <a:t>gemiddeld</a:t>
            </a:r>
            <a:r>
              <a:rPr lang="en-US" sz="900" dirty="0">
                <a:solidFill>
                  <a:schemeClr val="dk1"/>
                </a:solidFill>
              </a:rPr>
              <a:t> </a:t>
            </a:r>
            <a:r>
              <a:rPr lang="en-US" sz="900" dirty="0" err="1">
                <a:solidFill>
                  <a:schemeClr val="dk1"/>
                </a:solidFill>
              </a:rPr>
              <a:t>bekeken</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Hoeveel</a:t>
            </a:r>
            <a:r>
              <a:rPr lang="en-US" sz="900" dirty="0">
                <a:solidFill>
                  <a:schemeClr val="dk1"/>
                </a:solidFill>
              </a:rPr>
              <a:t> Likes </a:t>
            </a:r>
            <a:r>
              <a:rPr lang="en-US" sz="900" dirty="0" err="1">
                <a:solidFill>
                  <a:schemeClr val="dk1"/>
                </a:solidFill>
              </a:rPr>
              <a:t>ontvangen</a:t>
            </a:r>
            <a:r>
              <a:rPr lang="en-US" sz="900" dirty="0">
                <a:solidFill>
                  <a:schemeClr val="dk1"/>
                </a:solidFill>
              </a:rPr>
              <a:t> we </a:t>
            </a:r>
            <a:r>
              <a:rPr lang="en-US" sz="900" dirty="0" err="1">
                <a:solidFill>
                  <a:schemeClr val="dk1"/>
                </a:solidFill>
              </a:rPr>
              <a:t>gemiddeld</a:t>
            </a:r>
            <a:r>
              <a:rPr lang="en-US" sz="900" dirty="0">
                <a:solidFill>
                  <a:schemeClr val="dk1"/>
                </a:solidFill>
              </a:rPr>
              <a:t> </a:t>
            </a:r>
            <a:r>
              <a:rPr lang="en-US" sz="900" dirty="0" err="1">
                <a:solidFill>
                  <a:schemeClr val="dk1"/>
                </a:solidFill>
              </a:rPr>
              <a:t>voor</a:t>
            </a:r>
            <a:r>
              <a:rPr lang="en-US" sz="900" dirty="0">
                <a:solidFill>
                  <a:schemeClr val="dk1"/>
                </a:solidFill>
              </a:rPr>
              <a:t> </a:t>
            </a:r>
            <a:r>
              <a:rPr lang="en-US" sz="900" dirty="0" err="1">
                <a:solidFill>
                  <a:schemeClr val="dk1"/>
                </a:solidFill>
              </a:rPr>
              <a:t>een</a:t>
            </a:r>
            <a:r>
              <a:rPr lang="en-US" sz="900" dirty="0">
                <a:solidFill>
                  <a:schemeClr val="dk1"/>
                </a:solidFill>
              </a:rPr>
              <a:t> video?</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Het </a:t>
            </a:r>
            <a:r>
              <a:rPr lang="en-US" sz="900" dirty="0" err="1">
                <a:solidFill>
                  <a:schemeClr val="dk1"/>
                </a:solidFill>
              </a:rPr>
              <a:t>sociale</a:t>
            </a:r>
            <a:r>
              <a:rPr lang="en-US" sz="900" dirty="0">
                <a:solidFill>
                  <a:schemeClr val="dk1"/>
                </a:solidFill>
              </a:rPr>
              <a:t> </a:t>
            </a:r>
            <a:r>
              <a:rPr lang="en-US" sz="900" dirty="0" err="1">
                <a:solidFill>
                  <a:schemeClr val="dk1"/>
                </a:solidFill>
              </a:rPr>
              <a:t>netwerk</a:t>
            </a:r>
            <a:r>
              <a:rPr lang="en-US" sz="900" dirty="0">
                <a:solidFill>
                  <a:schemeClr val="dk1"/>
                </a:solidFill>
              </a:rPr>
              <a:t> LinkedIn </a:t>
            </a:r>
            <a:r>
              <a:rPr lang="en-US" sz="900" dirty="0" err="1">
                <a:solidFill>
                  <a:schemeClr val="dk1"/>
                </a:solidFill>
              </a:rPr>
              <a:t>laat</a:t>
            </a:r>
            <a:r>
              <a:rPr lang="en-US" sz="900" dirty="0">
                <a:solidFill>
                  <a:schemeClr val="dk1"/>
                </a:solidFill>
              </a:rPr>
              <a:t> je toe om </a:t>
            </a:r>
            <a:r>
              <a:rPr lang="en-US" sz="900" dirty="0" err="1">
                <a:solidFill>
                  <a:schemeClr val="dk1"/>
                </a:solidFill>
              </a:rPr>
              <a:t>pagina's</a:t>
            </a:r>
            <a:r>
              <a:rPr lang="en-US" sz="900" dirty="0">
                <a:solidFill>
                  <a:schemeClr val="dk1"/>
                </a:solidFill>
              </a:rPr>
              <a:t> </a:t>
            </a:r>
            <a:r>
              <a:rPr lang="en-US" sz="900" dirty="0" err="1">
                <a:solidFill>
                  <a:schemeClr val="dk1"/>
                </a:solidFill>
              </a:rPr>
              <a:t>aan</a:t>
            </a:r>
            <a:r>
              <a:rPr lang="en-US" sz="900" dirty="0">
                <a:solidFill>
                  <a:schemeClr val="dk1"/>
                </a:solidFill>
              </a:rPr>
              <a:t> </a:t>
            </a:r>
            <a:r>
              <a:rPr lang="en-US" sz="900" dirty="0" err="1">
                <a:solidFill>
                  <a:schemeClr val="dk1"/>
                </a:solidFill>
              </a:rPr>
              <a:t>te</a:t>
            </a:r>
            <a:r>
              <a:rPr lang="en-US" sz="900" dirty="0">
                <a:solidFill>
                  <a:schemeClr val="dk1"/>
                </a:solidFill>
              </a:rPr>
              <a:t> </a:t>
            </a:r>
            <a:r>
              <a:rPr lang="en-US" sz="900" dirty="0" err="1">
                <a:solidFill>
                  <a:schemeClr val="dk1"/>
                </a:solidFill>
              </a:rPr>
              <a:t>maken</a:t>
            </a:r>
            <a:r>
              <a:rPr lang="en-US" sz="900" dirty="0">
                <a:solidFill>
                  <a:schemeClr val="dk1"/>
                </a:solidFill>
              </a:rPr>
              <a:t> die </a:t>
            </a:r>
            <a:r>
              <a:rPr lang="en-US" sz="900" dirty="0" err="1">
                <a:solidFill>
                  <a:schemeClr val="dk1"/>
                </a:solidFill>
              </a:rPr>
              <a:t>verbonden</a:t>
            </a:r>
            <a:r>
              <a:rPr lang="en-US" sz="900" dirty="0">
                <a:solidFill>
                  <a:schemeClr val="dk1"/>
                </a:solidFill>
              </a:rPr>
              <a:t> </a:t>
            </a:r>
            <a:r>
              <a:rPr lang="en-US" sz="900" dirty="0" err="1">
                <a:solidFill>
                  <a:schemeClr val="dk1"/>
                </a:solidFill>
              </a:rPr>
              <a:t>zijn</a:t>
            </a:r>
            <a:r>
              <a:rPr lang="en-US" sz="900" dirty="0">
                <a:solidFill>
                  <a:schemeClr val="dk1"/>
                </a:solidFill>
              </a:rPr>
              <a:t> </a:t>
            </a:r>
            <a:r>
              <a:rPr lang="en-US" sz="900" dirty="0" err="1">
                <a:solidFill>
                  <a:schemeClr val="dk1"/>
                </a:solidFill>
              </a:rPr>
              <a:t>aan</a:t>
            </a:r>
            <a:r>
              <a:rPr lang="en-US" sz="900" dirty="0">
                <a:solidFill>
                  <a:schemeClr val="dk1"/>
                </a:solidFill>
              </a:rPr>
              <a:t> </a:t>
            </a:r>
            <a:r>
              <a:rPr lang="en-US" sz="900" dirty="0" err="1">
                <a:solidFill>
                  <a:schemeClr val="dk1"/>
                </a:solidFill>
              </a:rPr>
              <a:t>entiteiten</a:t>
            </a:r>
            <a:r>
              <a:rPr lang="en-US" sz="900" dirty="0">
                <a:solidFill>
                  <a:schemeClr val="dk1"/>
                </a:solidFill>
              </a:rPr>
              <a:t>, </a:t>
            </a:r>
            <a:r>
              <a:rPr lang="en-US" sz="900" dirty="0" err="1">
                <a:solidFill>
                  <a:schemeClr val="dk1"/>
                </a:solidFill>
              </a:rPr>
              <a:t>projecten</a:t>
            </a:r>
            <a:r>
              <a:rPr lang="en-US" sz="900" dirty="0">
                <a:solidFill>
                  <a:schemeClr val="dk1"/>
                </a:solidFill>
              </a:rPr>
              <a:t>, ... </a:t>
            </a:r>
            <a:r>
              <a:rPr lang="en-US" sz="900" dirty="0" err="1">
                <a:solidFill>
                  <a:schemeClr val="dk1"/>
                </a:solidFill>
              </a:rPr>
              <a:t>dat</a:t>
            </a:r>
            <a:r>
              <a:rPr lang="en-US" sz="900" dirty="0">
                <a:solidFill>
                  <a:schemeClr val="dk1"/>
                </a:solidFill>
              </a:rPr>
              <a:t> </a:t>
            </a:r>
            <a:r>
              <a:rPr lang="en-US" sz="900" dirty="0" err="1">
                <a:solidFill>
                  <a:schemeClr val="dk1"/>
                </a:solidFill>
              </a:rPr>
              <a:t>wil</a:t>
            </a:r>
            <a:r>
              <a:rPr lang="en-US" sz="900" dirty="0">
                <a:solidFill>
                  <a:schemeClr val="dk1"/>
                </a:solidFill>
              </a:rPr>
              <a:t> </a:t>
            </a:r>
            <a:r>
              <a:rPr lang="en-US" sz="900" dirty="0" err="1">
                <a:solidFill>
                  <a:schemeClr val="dk1"/>
                </a:solidFill>
              </a:rPr>
              <a:t>zeggen</a:t>
            </a:r>
            <a:r>
              <a:rPr lang="en-US" sz="900" dirty="0">
                <a:solidFill>
                  <a:schemeClr val="dk1"/>
                </a:solidFill>
              </a:rPr>
              <a:t>, </a:t>
            </a:r>
            <a:r>
              <a:rPr lang="en-US" sz="900" dirty="0" err="1">
                <a:solidFill>
                  <a:schemeClr val="dk1"/>
                </a:solidFill>
              </a:rPr>
              <a:t>pagina's</a:t>
            </a:r>
            <a:r>
              <a:rPr lang="en-US" sz="900" dirty="0">
                <a:solidFill>
                  <a:schemeClr val="dk1"/>
                </a:solidFill>
              </a:rPr>
              <a:t> die </a:t>
            </a:r>
            <a:r>
              <a:rPr lang="en-US" sz="900" dirty="0" err="1">
                <a:solidFill>
                  <a:schemeClr val="dk1"/>
                </a:solidFill>
              </a:rPr>
              <a:t>niet</a:t>
            </a:r>
            <a:r>
              <a:rPr lang="en-US" sz="900" dirty="0">
                <a:solidFill>
                  <a:schemeClr val="dk1"/>
                </a:solidFill>
              </a:rPr>
              <a:t> </a:t>
            </a:r>
            <a:r>
              <a:rPr lang="en-US" sz="900" dirty="0" err="1">
                <a:solidFill>
                  <a:schemeClr val="dk1"/>
                </a:solidFill>
              </a:rPr>
              <a:t>persoonlijk</a:t>
            </a:r>
            <a:r>
              <a:rPr lang="en-US" sz="900" dirty="0">
                <a:solidFill>
                  <a:schemeClr val="dk1"/>
                </a:solidFill>
              </a:rPr>
              <a:t> </a:t>
            </a:r>
            <a:r>
              <a:rPr lang="en-US" sz="900" dirty="0" err="1">
                <a:solidFill>
                  <a:schemeClr val="dk1"/>
                </a:solidFill>
              </a:rPr>
              <a:t>zijn</a:t>
            </a:r>
            <a:r>
              <a:rPr lang="en-US" sz="900" dirty="0">
                <a:solidFill>
                  <a:schemeClr val="dk1"/>
                </a:solidFill>
              </a:rPr>
              <a:t>. </a:t>
            </a:r>
            <a:r>
              <a:rPr lang="en-US" sz="900" dirty="0" err="1">
                <a:solidFill>
                  <a:schemeClr val="dk1"/>
                </a:solidFill>
              </a:rPr>
              <a:t>Deze</a:t>
            </a:r>
            <a:r>
              <a:rPr lang="en-US" sz="900" dirty="0">
                <a:solidFill>
                  <a:schemeClr val="dk1"/>
                </a:solidFill>
              </a:rPr>
              <a:t> </a:t>
            </a:r>
            <a:r>
              <a:rPr lang="en-US" sz="900" dirty="0" err="1">
                <a:solidFill>
                  <a:schemeClr val="dk1"/>
                </a:solidFill>
              </a:rPr>
              <a:t>pagina's</a:t>
            </a:r>
            <a:r>
              <a:rPr lang="en-US" sz="900" dirty="0">
                <a:solidFill>
                  <a:schemeClr val="dk1"/>
                </a:solidFill>
              </a:rPr>
              <a:t> </a:t>
            </a:r>
            <a:r>
              <a:rPr lang="en-US" sz="900" dirty="0" err="1">
                <a:solidFill>
                  <a:schemeClr val="dk1"/>
                </a:solidFill>
              </a:rPr>
              <a:t>hebben</a:t>
            </a:r>
            <a:r>
              <a:rPr lang="en-US" sz="900" dirty="0">
                <a:solidFill>
                  <a:schemeClr val="dk1"/>
                </a:solidFill>
              </a:rPr>
              <a:t> </a:t>
            </a:r>
            <a:r>
              <a:rPr lang="en-US" sz="900" dirty="0" err="1">
                <a:solidFill>
                  <a:schemeClr val="dk1"/>
                </a:solidFill>
              </a:rPr>
              <a:t>verschillende</a:t>
            </a:r>
            <a:r>
              <a:rPr lang="en-US" sz="900" dirty="0">
                <a:solidFill>
                  <a:schemeClr val="dk1"/>
                </a:solidFill>
              </a:rPr>
              <a:t> </a:t>
            </a:r>
            <a:r>
              <a:rPr lang="en-US" sz="900" dirty="0" err="1">
                <a:solidFill>
                  <a:schemeClr val="dk1"/>
                </a:solidFill>
              </a:rPr>
              <a:t>mogelijkheden</a:t>
            </a:r>
            <a:r>
              <a:rPr lang="en-US" sz="900" dirty="0">
                <a:solidFill>
                  <a:schemeClr val="dk1"/>
                </a:solidFill>
              </a:rPr>
              <a:t>, </a:t>
            </a:r>
            <a:r>
              <a:rPr lang="en-US" sz="900" dirty="0" err="1">
                <a:solidFill>
                  <a:schemeClr val="dk1"/>
                </a:solidFill>
              </a:rPr>
              <a:t>namelijk</a:t>
            </a:r>
            <a:r>
              <a:rPr lang="en-US" sz="900" dirty="0">
                <a:solidFill>
                  <a:schemeClr val="dk1"/>
                </a:solidFill>
              </a:rPr>
              <a:t> </a:t>
            </a:r>
            <a:r>
              <a:rPr lang="en-US" sz="900" dirty="0" err="1">
                <a:solidFill>
                  <a:schemeClr val="dk1"/>
                </a:solidFill>
              </a:rPr>
              <a:t>institutionele</a:t>
            </a:r>
            <a:r>
              <a:rPr lang="en-US" sz="900" dirty="0">
                <a:solidFill>
                  <a:schemeClr val="dk1"/>
                </a:solidFill>
              </a:rPr>
              <a:t> </a:t>
            </a:r>
            <a:r>
              <a:rPr lang="en-US" sz="900" dirty="0" err="1">
                <a:solidFill>
                  <a:schemeClr val="dk1"/>
                </a:solidFill>
              </a:rPr>
              <a:t>communicatie</a:t>
            </a:r>
            <a:r>
              <a:rPr lang="en-US" sz="900" dirty="0">
                <a:solidFill>
                  <a:schemeClr val="dk1"/>
                </a:solidFill>
              </a:rPr>
              <a:t>, </a:t>
            </a:r>
            <a:r>
              <a:rPr lang="en-US" sz="900" dirty="0" err="1">
                <a:solidFill>
                  <a:schemeClr val="dk1"/>
                </a:solidFill>
              </a:rPr>
              <a:t>promotie</a:t>
            </a:r>
            <a:r>
              <a:rPr lang="en-US" sz="900" dirty="0">
                <a:solidFill>
                  <a:schemeClr val="dk1"/>
                </a:solidFill>
              </a:rPr>
              <a:t> van </a:t>
            </a:r>
            <a:r>
              <a:rPr lang="en-US" sz="900" dirty="0" err="1">
                <a:solidFill>
                  <a:schemeClr val="dk1"/>
                </a:solidFill>
              </a:rPr>
              <a:t>evenementen</a:t>
            </a:r>
            <a:r>
              <a:rPr lang="en-US" sz="900" dirty="0">
                <a:solidFill>
                  <a:schemeClr val="dk1"/>
                </a:solidFill>
              </a:rPr>
              <a:t>, </a:t>
            </a:r>
            <a:r>
              <a:rPr lang="en-US" sz="900" dirty="0" err="1">
                <a:solidFill>
                  <a:schemeClr val="dk1"/>
                </a:solidFill>
              </a:rPr>
              <a:t>werving</a:t>
            </a:r>
            <a:r>
              <a:rPr lang="en-US" sz="900" dirty="0">
                <a:solidFill>
                  <a:schemeClr val="dk1"/>
                </a:solidFill>
              </a:rPr>
              <a:t>, </a:t>
            </a:r>
            <a:r>
              <a:rPr lang="en-US" sz="900" dirty="0" err="1">
                <a:solidFill>
                  <a:schemeClr val="dk1"/>
                </a:solidFill>
              </a:rPr>
              <a:t>producten</a:t>
            </a:r>
            <a:r>
              <a:rPr lang="en-US" sz="900" dirty="0">
                <a:solidFill>
                  <a:schemeClr val="dk1"/>
                </a:solidFill>
              </a:rPr>
              <a:t>, ... Het </a:t>
            </a:r>
            <a:r>
              <a:rPr lang="en-US" sz="900" dirty="0" err="1">
                <a:solidFill>
                  <a:schemeClr val="dk1"/>
                </a:solidFill>
              </a:rPr>
              <a:t>kan</a:t>
            </a:r>
            <a:r>
              <a:rPr lang="en-US" sz="900" dirty="0">
                <a:solidFill>
                  <a:schemeClr val="dk1"/>
                </a:solidFill>
              </a:rPr>
              <a:t> </a:t>
            </a:r>
            <a:r>
              <a:rPr lang="en-US" sz="900" dirty="0" err="1">
                <a:solidFill>
                  <a:schemeClr val="dk1"/>
                </a:solidFill>
              </a:rPr>
              <a:t>gebruikt</a:t>
            </a:r>
            <a:r>
              <a:rPr lang="en-US" sz="900" dirty="0">
                <a:solidFill>
                  <a:schemeClr val="dk1"/>
                </a:solidFill>
              </a:rPr>
              <a:t> </a:t>
            </a:r>
            <a:r>
              <a:rPr lang="en-US" sz="900" dirty="0" err="1">
                <a:solidFill>
                  <a:schemeClr val="dk1"/>
                </a:solidFill>
              </a:rPr>
              <a:t>worden</a:t>
            </a:r>
            <a:r>
              <a:rPr lang="en-US" sz="900" dirty="0">
                <a:solidFill>
                  <a:schemeClr val="dk1"/>
                </a:solidFill>
              </a:rPr>
              <a:t> in </a:t>
            </a:r>
            <a:r>
              <a:rPr lang="en-US" sz="900" dirty="0" err="1">
                <a:solidFill>
                  <a:schemeClr val="dk1"/>
                </a:solidFill>
              </a:rPr>
              <a:t>een</a:t>
            </a:r>
            <a:r>
              <a:rPr lang="en-US" sz="900" dirty="0">
                <a:solidFill>
                  <a:schemeClr val="dk1"/>
                </a:solidFill>
              </a:rPr>
              <a:t> intern </a:t>
            </a:r>
            <a:r>
              <a:rPr lang="en-US" sz="900" dirty="0" err="1">
                <a:solidFill>
                  <a:schemeClr val="dk1"/>
                </a:solidFill>
              </a:rPr>
              <a:t>marketingperspectief</a:t>
            </a:r>
            <a:r>
              <a:rPr lang="en-US" sz="900" dirty="0">
                <a:solidFill>
                  <a:schemeClr val="dk1"/>
                </a:solidFill>
              </a:rPr>
              <a:t>, maar </a:t>
            </a:r>
            <a:r>
              <a:rPr lang="en-US" sz="900" dirty="0" err="1">
                <a:solidFill>
                  <a:schemeClr val="dk1"/>
                </a:solidFill>
              </a:rPr>
              <a:t>ook</a:t>
            </a:r>
            <a:r>
              <a:rPr lang="en-US" sz="900" dirty="0">
                <a:solidFill>
                  <a:schemeClr val="dk1"/>
                </a:solidFill>
              </a:rPr>
              <a:t> om </a:t>
            </a:r>
            <a:r>
              <a:rPr lang="en-US" sz="900" dirty="0" err="1">
                <a:solidFill>
                  <a:schemeClr val="dk1"/>
                </a:solidFill>
              </a:rPr>
              <a:t>te</a:t>
            </a:r>
            <a:r>
              <a:rPr lang="en-US" sz="900" dirty="0">
                <a:solidFill>
                  <a:schemeClr val="dk1"/>
                </a:solidFill>
              </a:rPr>
              <a:t> </a:t>
            </a:r>
            <a:r>
              <a:rPr lang="en-US" sz="900" dirty="0" err="1">
                <a:solidFill>
                  <a:schemeClr val="dk1"/>
                </a:solidFill>
              </a:rPr>
              <a:t>communiceren</a:t>
            </a:r>
            <a:r>
              <a:rPr lang="en-US" sz="900" dirty="0">
                <a:solidFill>
                  <a:schemeClr val="dk1"/>
                </a:solidFill>
              </a:rPr>
              <a:t> met </a:t>
            </a:r>
            <a:r>
              <a:rPr lang="en-US" sz="900" dirty="0" err="1">
                <a:solidFill>
                  <a:schemeClr val="dk1"/>
                </a:solidFill>
              </a:rPr>
              <a:t>klanten</a:t>
            </a:r>
            <a:r>
              <a:rPr lang="en-US" sz="900" dirty="0">
                <a:solidFill>
                  <a:schemeClr val="dk1"/>
                </a:solidFill>
              </a:rPr>
              <a:t>, met </a:t>
            </a:r>
            <a:r>
              <a:rPr lang="en-US" sz="900" dirty="0" err="1">
                <a:solidFill>
                  <a:schemeClr val="dk1"/>
                </a:solidFill>
              </a:rPr>
              <a:t>beïnvloeders</a:t>
            </a:r>
            <a:r>
              <a:rPr lang="en-US" sz="900" dirty="0">
                <a:solidFill>
                  <a:schemeClr val="dk1"/>
                </a:solidFill>
              </a:rPr>
              <a:t>, met </a:t>
            </a:r>
            <a:r>
              <a:rPr lang="en-US" sz="900" dirty="0" err="1">
                <a:solidFill>
                  <a:schemeClr val="dk1"/>
                </a:solidFill>
              </a:rPr>
              <a:t>distributeurs</a:t>
            </a:r>
            <a:r>
              <a:rPr lang="en-US" sz="900" dirty="0">
                <a:solidFill>
                  <a:schemeClr val="dk1"/>
                </a:solidFill>
              </a:rPr>
              <a:t>, </a:t>
            </a:r>
            <a:r>
              <a:rPr lang="en-US" sz="900" dirty="0" err="1">
                <a:solidFill>
                  <a:schemeClr val="dk1"/>
                </a:solidFill>
              </a:rPr>
              <a:t>dat</a:t>
            </a:r>
            <a:r>
              <a:rPr lang="en-US" sz="900" dirty="0">
                <a:solidFill>
                  <a:schemeClr val="dk1"/>
                </a:solidFill>
              </a:rPr>
              <a:t> </a:t>
            </a:r>
            <a:r>
              <a:rPr lang="en-US" sz="900" dirty="0" err="1">
                <a:solidFill>
                  <a:schemeClr val="dk1"/>
                </a:solidFill>
              </a:rPr>
              <a:t>wil</a:t>
            </a:r>
            <a:r>
              <a:rPr lang="en-US" sz="900" dirty="0">
                <a:solidFill>
                  <a:schemeClr val="dk1"/>
                </a:solidFill>
              </a:rPr>
              <a:t> </a:t>
            </a:r>
            <a:r>
              <a:rPr lang="en-US" sz="900" dirty="0" err="1">
                <a:solidFill>
                  <a:schemeClr val="dk1"/>
                </a:solidFill>
              </a:rPr>
              <a:t>zeggen</a:t>
            </a:r>
            <a:r>
              <a:rPr lang="en-US" sz="900" dirty="0">
                <a:solidFill>
                  <a:schemeClr val="dk1"/>
                </a:solidFill>
              </a:rPr>
              <a:t>, je </a:t>
            </a:r>
            <a:r>
              <a:rPr lang="en-US" sz="900" dirty="0" err="1">
                <a:solidFill>
                  <a:schemeClr val="dk1"/>
                </a:solidFill>
              </a:rPr>
              <a:t>kunt</a:t>
            </a:r>
            <a:r>
              <a:rPr lang="en-US" sz="900" dirty="0">
                <a:solidFill>
                  <a:schemeClr val="dk1"/>
                </a:solidFill>
              </a:rPr>
              <a:t> de </a:t>
            </a:r>
            <a:r>
              <a:rPr lang="en-US" sz="900" dirty="0" err="1">
                <a:solidFill>
                  <a:schemeClr val="dk1"/>
                </a:solidFill>
              </a:rPr>
              <a:t>publicaties</a:t>
            </a:r>
            <a:r>
              <a:rPr lang="en-US" sz="900" dirty="0">
                <a:solidFill>
                  <a:schemeClr val="dk1"/>
                </a:solidFill>
              </a:rPr>
              <a:t> </a:t>
            </a:r>
            <a:r>
              <a:rPr lang="en-US" sz="900" dirty="0" err="1">
                <a:solidFill>
                  <a:schemeClr val="dk1"/>
                </a:solidFill>
              </a:rPr>
              <a:t>richten</a:t>
            </a:r>
            <a:r>
              <a:rPr lang="en-US" sz="900" dirty="0">
                <a:solidFill>
                  <a:schemeClr val="dk1"/>
                </a:solidFill>
              </a:rPr>
              <a:t> op </a:t>
            </a:r>
            <a:r>
              <a:rPr lang="en-US" sz="900" dirty="0" err="1">
                <a:solidFill>
                  <a:schemeClr val="dk1"/>
                </a:solidFill>
              </a:rPr>
              <a:t>verschillende</a:t>
            </a:r>
            <a:r>
              <a:rPr lang="en-US" sz="900" dirty="0">
                <a:solidFill>
                  <a:schemeClr val="dk1"/>
                </a:solidFill>
              </a:rPr>
              <a:t> </a:t>
            </a:r>
            <a:r>
              <a:rPr lang="en-US" sz="900" dirty="0" err="1">
                <a:solidFill>
                  <a:schemeClr val="dk1"/>
                </a:solidFill>
              </a:rPr>
              <a:t>doelgroepen</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Dus</a:t>
            </a:r>
            <a:r>
              <a:rPr lang="en-US" sz="900" dirty="0">
                <a:solidFill>
                  <a:schemeClr val="dk1"/>
                </a:solidFill>
              </a:rPr>
              <a:t> </a:t>
            </a:r>
            <a:r>
              <a:rPr lang="en-US" sz="900" dirty="0" err="1">
                <a:solidFill>
                  <a:schemeClr val="dk1"/>
                </a:solidFill>
              </a:rPr>
              <a:t>als</a:t>
            </a:r>
            <a:r>
              <a:rPr lang="en-US" sz="900" dirty="0">
                <a:solidFill>
                  <a:schemeClr val="dk1"/>
                </a:solidFill>
              </a:rPr>
              <a:t> het </a:t>
            </a:r>
            <a:r>
              <a:rPr lang="en-US" sz="900" dirty="0" err="1">
                <a:solidFill>
                  <a:schemeClr val="dk1"/>
                </a:solidFill>
              </a:rPr>
              <a:t>bedrijf</a:t>
            </a:r>
            <a:r>
              <a:rPr lang="en-US" sz="900" dirty="0">
                <a:solidFill>
                  <a:schemeClr val="dk1"/>
                </a:solidFill>
              </a:rPr>
              <a:t> </a:t>
            </a:r>
            <a:r>
              <a:rPr lang="en-US" sz="900" dirty="0" err="1">
                <a:solidFill>
                  <a:schemeClr val="dk1"/>
                </a:solidFill>
              </a:rPr>
              <a:t>een</a:t>
            </a:r>
            <a:r>
              <a:rPr lang="en-US" sz="900" dirty="0">
                <a:solidFill>
                  <a:schemeClr val="dk1"/>
                </a:solidFill>
              </a:rPr>
              <a:t> </a:t>
            </a:r>
            <a:r>
              <a:rPr lang="en-US" sz="900" dirty="0" err="1">
                <a:solidFill>
                  <a:schemeClr val="dk1"/>
                </a:solidFill>
              </a:rPr>
              <a:t>Linkedin</a:t>
            </a:r>
            <a:r>
              <a:rPr lang="en-US" sz="900" dirty="0">
                <a:solidFill>
                  <a:schemeClr val="dk1"/>
                </a:solidFill>
              </a:rPr>
              <a:t> </a:t>
            </a:r>
            <a:r>
              <a:rPr lang="en-US" sz="900" dirty="0" err="1">
                <a:solidFill>
                  <a:schemeClr val="dk1"/>
                </a:solidFill>
              </a:rPr>
              <a:t>aanwezigheid</a:t>
            </a:r>
            <a:r>
              <a:rPr lang="en-US" sz="900" dirty="0">
                <a:solidFill>
                  <a:schemeClr val="dk1"/>
                </a:solidFill>
              </a:rPr>
              <a:t> </a:t>
            </a:r>
            <a:r>
              <a:rPr lang="en-US" sz="900" dirty="0" err="1">
                <a:solidFill>
                  <a:schemeClr val="dk1"/>
                </a:solidFill>
              </a:rPr>
              <a:t>heeft</a:t>
            </a:r>
            <a:r>
              <a:rPr lang="en-US" sz="900" dirty="0">
                <a:solidFill>
                  <a:schemeClr val="dk1"/>
                </a:solidFill>
              </a:rPr>
              <a:t>, is het </a:t>
            </a:r>
            <a:r>
              <a:rPr lang="en-US" sz="900" dirty="0" err="1">
                <a:solidFill>
                  <a:schemeClr val="dk1"/>
                </a:solidFill>
              </a:rPr>
              <a:t>noodzakelijk</a:t>
            </a:r>
            <a:r>
              <a:rPr lang="en-US" sz="900" dirty="0">
                <a:solidFill>
                  <a:schemeClr val="dk1"/>
                </a:solidFill>
              </a:rPr>
              <a:t> om </a:t>
            </a:r>
            <a:r>
              <a:rPr lang="en-US" sz="900" dirty="0" err="1">
                <a:solidFill>
                  <a:schemeClr val="dk1"/>
                </a:solidFill>
              </a:rPr>
              <a:t>te</a:t>
            </a:r>
            <a:r>
              <a:rPr lang="en-US" sz="900" dirty="0">
                <a:solidFill>
                  <a:schemeClr val="dk1"/>
                </a:solidFill>
              </a:rPr>
              <a:t> </a:t>
            </a:r>
            <a:r>
              <a:rPr lang="en-US" sz="900" dirty="0" err="1">
                <a:solidFill>
                  <a:schemeClr val="dk1"/>
                </a:solidFill>
              </a:rPr>
              <a:t>analyseren</a:t>
            </a:r>
            <a:r>
              <a:rPr lang="en-US" sz="900" dirty="0">
                <a:solidFill>
                  <a:schemeClr val="dk1"/>
                </a:solidFill>
              </a:rPr>
              <a:t> hoe er van </a:t>
            </a:r>
            <a:r>
              <a:rPr lang="en-US" sz="900" dirty="0" err="1">
                <a:solidFill>
                  <a:schemeClr val="dk1"/>
                </a:solidFill>
              </a:rPr>
              <a:t>wordt</a:t>
            </a:r>
            <a:r>
              <a:rPr lang="en-US" sz="900" dirty="0">
                <a:solidFill>
                  <a:schemeClr val="dk1"/>
                </a:solidFill>
              </a:rPr>
              <a:t> </a:t>
            </a:r>
            <a:r>
              <a:rPr lang="en-US" sz="900" dirty="0" err="1">
                <a:solidFill>
                  <a:schemeClr val="dk1"/>
                </a:solidFill>
              </a:rPr>
              <a:t>geprofiteerd</a:t>
            </a:r>
            <a:r>
              <a:rPr lang="en-US" sz="900" dirty="0">
                <a:solidFill>
                  <a:schemeClr val="dk1"/>
                </a:solidFill>
              </a:rPr>
              <a:t> door de </a:t>
            </a:r>
            <a:r>
              <a:rPr lang="en-US" sz="900" dirty="0" err="1">
                <a:solidFill>
                  <a:schemeClr val="dk1"/>
                </a:solidFill>
              </a:rPr>
              <a:t>volgende</a:t>
            </a:r>
            <a:r>
              <a:rPr lang="en-US" sz="900" dirty="0">
                <a:solidFill>
                  <a:schemeClr val="dk1"/>
                </a:solidFill>
              </a:rPr>
              <a:t> </a:t>
            </a:r>
            <a:r>
              <a:rPr lang="en-US" sz="900" dirty="0" err="1">
                <a:solidFill>
                  <a:schemeClr val="dk1"/>
                </a:solidFill>
              </a:rPr>
              <a:t>vragen</a:t>
            </a:r>
            <a:r>
              <a:rPr lang="en-US" sz="900" dirty="0">
                <a:solidFill>
                  <a:schemeClr val="dk1"/>
                </a:solidFill>
              </a:rPr>
              <a:t> </a:t>
            </a:r>
            <a:r>
              <a:rPr lang="en-US" sz="900" dirty="0" err="1">
                <a:solidFill>
                  <a:schemeClr val="dk1"/>
                </a:solidFill>
              </a:rPr>
              <a:t>te</a:t>
            </a:r>
            <a:r>
              <a:rPr lang="en-US" sz="900" dirty="0">
                <a:solidFill>
                  <a:schemeClr val="dk1"/>
                </a:solidFill>
              </a:rPr>
              <a:t> </a:t>
            </a:r>
            <a:r>
              <a:rPr lang="en-US" sz="900" dirty="0" err="1">
                <a:solidFill>
                  <a:schemeClr val="dk1"/>
                </a:solidFill>
              </a:rPr>
              <a:t>beantwoorden</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Wordt</a:t>
            </a:r>
            <a:r>
              <a:rPr lang="en-US" sz="900" dirty="0">
                <a:solidFill>
                  <a:schemeClr val="dk1"/>
                </a:solidFill>
              </a:rPr>
              <a:t> </a:t>
            </a:r>
            <a:r>
              <a:rPr lang="en-US" sz="900" dirty="0" err="1">
                <a:solidFill>
                  <a:schemeClr val="dk1"/>
                </a:solidFill>
              </a:rPr>
              <a:t>CompanyPage</a:t>
            </a:r>
            <a:r>
              <a:rPr lang="en-US" sz="900" dirty="0">
                <a:solidFill>
                  <a:schemeClr val="dk1"/>
                </a:solidFill>
              </a:rPr>
              <a:t> </a:t>
            </a:r>
            <a:r>
              <a:rPr lang="en-US" sz="900" dirty="0" err="1">
                <a:solidFill>
                  <a:schemeClr val="dk1"/>
                </a:solidFill>
              </a:rPr>
              <a:t>gestimuleerd</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Worden de </a:t>
            </a:r>
            <a:r>
              <a:rPr lang="en-US" sz="900" dirty="0" err="1">
                <a:solidFill>
                  <a:schemeClr val="dk1"/>
                </a:solidFill>
              </a:rPr>
              <a:t>showpages</a:t>
            </a:r>
            <a:r>
              <a:rPr lang="en-US" sz="900" dirty="0">
                <a:solidFill>
                  <a:schemeClr val="dk1"/>
                </a:solidFill>
              </a:rPr>
              <a:t> </a:t>
            </a:r>
            <a:r>
              <a:rPr lang="en-US" sz="900" dirty="0" err="1">
                <a:solidFill>
                  <a:schemeClr val="dk1"/>
                </a:solidFill>
              </a:rPr>
              <a:t>gemonetariseerd</a:t>
            </a:r>
            <a:r>
              <a:rPr lang="en-US" sz="900" dirty="0">
                <a:solidFill>
                  <a:schemeClr val="dk1"/>
                </a:solidFill>
              </a:rPr>
              <a:t>? (Showcase Pages </a:t>
            </a:r>
            <a:r>
              <a:rPr lang="en-US" sz="900" dirty="0" err="1">
                <a:solidFill>
                  <a:schemeClr val="dk1"/>
                </a:solidFill>
              </a:rPr>
              <a:t>zijn</a:t>
            </a:r>
            <a:r>
              <a:rPr lang="en-US" sz="900" dirty="0">
                <a:solidFill>
                  <a:schemeClr val="dk1"/>
                </a:solidFill>
              </a:rPr>
              <a:t> </a:t>
            </a:r>
            <a:r>
              <a:rPr lang="en-US" sz="900" dirty="0" err="1">
                <a:solidFill>
                  <a:schemeClr val="dk1"/>
                </a:solidFill>
              </a:rPr>
              <a:t>extensies</a:t>
            </a:r>
            <a:r>
              <a:rPr lang="en-US" sz="900" dirty="0">
                <a:solidFill>
                  <a:schemeClr val="dk1"/>
                </a:solidFill>
              </a:rPr>
              <a:t> van de LinkedIn </a:t>
            </a:r>
            <a:r>
              <a:rPr lang="en-US" sz="900" dirty="0" err="1">
                <a:solidFill>
                  <a:schemeClr val="dk1"/>
                </a:solidFill>
              </a:rPr>
              <a:t>CompanyPage</a:t>
            </a:r>
            <a:r>
              <a:rPr lang="en-US" sz="900" dirty="0">
                <a:solidFill>
                  <a:schemeClr val="dk1"/>
                </a:solidFill>
              </a:rPr>
              <a:t>, </a:t>
            </a:r>
            <a:r>
              <a:rPr lang="en-US" sz="900" dirty="0" err="1">
                <a:solidFill>
                  <a:schemeClr val="dk1"/>
                </a:solidFill>
              </a:rPr>
              <a:t>ideaal</a:t>
            </a:r>
            <a:r>
              <a:rPr lang="en-US" sz="900" dirty="0">
                <a:solidFill>
                  <a:schemeClr val="dk1"/>
                </a:solidFill>
              </a:rPr>
              <a:t> om </a:t>
            </a:r>
            <a:r>
              <a:rPr lang="en-US" sz="900" dirty="0" err="1">
                <a:solidFill>
                  <a:schemeClr val="dk1"/>
                </a:solidFill>
              </a:rPr>
              <a:t>individuele</a:t>
            </a:r>
            <a:r>
              <a:rPr lang="en-US" sz="900" dirty="0">
                <a:solidFill>
                  <a:schemeClr val="dk1"/>
                </a:solidFill>
              </a:rPr>
              <a:t> </a:t>
            </a:r>
            <a:r>
              <a:rPr lang="en-US" sz="900" dirty="0" err="1">
                <a:solidFill>
                  <a:schemeClr val="dk1"/>
                </a:solidFill>
              </a:rPr>
              <a:t>merken</a:t>
            </a:r>
            <a:r>
              <a:rPr lang="en-US" sz="900" dirty="0">
                <a:solidFill>
                  <a:schemeClr val="dk1"/>
                </a:solidFill>
              </a:rPr>
              <a:t>, business units </a:t>
            </a:r>
            <a:r>
              <a:rPr lang="en-US" sz="900" dirty="0" err="1">
                <a:solidFill>
                  <a:schemeClr val="dk1"/>
                </a:solidFill>
              </a:rPr>
              <a:t>en</a:t>
            </a:r>
            <a:r>
              <a:rPr lang="en-US" sz="900" dirty="0">
                <a:solidFill>
                  <a:schemeClr val="dk1"/>
                </a:solidFill>
              </a:rPr>
              <a:t> </a:t>
            </a:r>
            <a:r>
              <a:rPr lang="en-US" sz="900" dirty="0" err="1">
                <a:solidFill>
                  <a:schemeClr val="dk1"/>
                </a:solidFill>
              </a:rPr>
              <a:t>initiatieven</a:t>
            </a:r>
            <a:r>
              <a:rPr lang="en-US" sz="900" dirty="0">
                <a:solidFill>
                  <a:schemeClr val="dk1"/>
                </a:solidFill>
              </a:rPr>
              <a:t> in de </a:t>
            </a:r>
            <a:r>
              <a:rPr lang="en-US" sz="900" dirty="0" err="1">
                <a:solidFill>
                  <a:schemeClr val="dk1"/>
                </a:solidFill>
              </a:rPr>
              <a:t>kijker</a:t>
            </a:r>
            <a:r>
              <a:rPr lang="en-US" sz="900" dirty="0">
                <a:solidFill>
                  <a:schemeClr val="dk1"/>
                </a:solidFill>
              </a:rPr>
              <a:t> </a:t>
            </a:r>
            <a:r>
              <a:rPr lang="en-US" sz="900" dirty="0" err="1">
                <a:solidFill>
                  <a:schemeClr val="dk1"/>
                </a:solidFill>
              </a:rPr>
              <a:t>te</a:t>
            </a:r>
            <a:r>
              <a:rPr lang="en-US" sz="900" dirty="0">
                <a:solidFill>
                  <a:schemeClr val="dk1"/>
                </a:solidFill>
              </a:rPr>
              <a:t> </a:t>
            </a:r>
            <a:r>
              <a:rPr lang="en-US" sz="900" dirty="0" err="1">
                <a:solidFill>
                  <a:schemeClr val="dk1"/>
                </a:solidFill>
              </a:rPr>
              <a:t>zetten</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Zijn</a:t>
            </a:r>
            <a:r>
              <a:rPr lang="en-US" sz="900" dirty="0">
                <a:solidFill>
                  <a:schemeClr val="dk1"/>
                </a:solidFill>
              </a:rPr>
              <a:t> de </a:t>
            </a:r>
            <a:r>
              <a:rPr lang="en-US" sz="900" dirty="0" err="1">
                <a:solidFill>
                  <a:schemeClr val="dk1"/>
                </a:solidFill>
              </a:rPr>
              <a:t>werknemers</a:t>
            </a:r>
            <a:r>
              <a:rPr lang="en-US" sz="900" dirty="0">
                <a:solidFill>
                  <a:schemeClr val="dk1"/>
                </a:solidFill>
              </a:rPr>
              <a:t> </a:t>
            </a:r>
            <a:r>
              <a:rPr lang="en-US" sz="900" dirty="0" err="1">
                <a:solidFill>
                  <a:schemeClr val="dk1"/>
                </a:solidFill>
              </a:rPr>
              <a:t>verbonden</a:t>
            </a:r>
            <a:r>
              <a:rPr lang="en-US" sz="900" dirty="0">
                <a:solidFill>
                  <a:schemeClr val="dk1"/>
                </a:solidFill>
              </a:rPr>
              <a:t> met de </a:t>
            </a:r>
            <a:r>
              <a:rPr lang="en-US" sz="900" dirty="0" err="1">
                <a:solidFill>
                  <a:schemeClr val="dk1"/>
                </a:solidFill>
              </a:rPr>
              <a:t>bedrijfspagina</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Delen</a:t>
            </a:r>
            <a:r>
              <a:rPr lang="en-US" sz="900" dirty="0">
                <a:solidFill>
                  <a:schemeClr val="dk1"/>
                </a:solidFill>
              </a:rPr>
              <a:t> </a:t>
            </a:r>
            <a:r>
              <a:rPr lang="en-US" sz="900" dirty="0" err="1">
                <a:solidFill>
                  <a:schemeClr val="dk1"/>
                </a:solidFill>
              </a:rPr>
              <a:t>werknemers</a:t>
            </a:r>
            <a:r>
              <a:rPr lang="en-US" sz="900" dirty="0">
                <a:solidFill>
                  <a:schemeClr val="dk1"/>
                </a:solidFill>
              </a:rPr>
              <a:t> de posts op de </a:t>
            </a:r>
            <a:r>
              <a:rPr lang="en-US" sz="900" dirty="0" err="1">
                <a:solidFill>
                  <a:schemeClr val="dk1"/>
                </a:solidFill>
              </a:rPr>
              <a:t>bedrijfspagina</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Wordt</a:t>
            </a:r>
            <a:r>
              <a:rPr lang="en-US" sz="900" dirty="0">
                <a:solidFill>
                  <a:schemeClr val="dk1"/>
                </a:solidFill>
              </a:rPr>
              <a:t> de 4-1-1 regel </a:t>
            </a:r>
            <a:r>
              <a:rPr lang="en-US" sz="900" dirty="0" err="1">
                <a:solidFill>
                  <a:schemeClr val="dk1"/>
                </a:solidFill>
              </a:rPr>
              <a:t>toegepast</a:t>
            </a:r>
            <a:r>
              <a:rPr lang="en-US" sz="900" dirty="0">
                <a:solidFill>
                  <a:schemeClr val="dk1"/>
                </a:solidFill>
              </a:rPr>
              <a:t>? (De 4-1-1 regel </a:t>
            </a:r>
            <a:r>
              <a:rPr lang="en-US" sz="900" dirty="0" err="1">
                <a:solidFill>
                  <a:schemeClr val="dk1"/>
                </a:solidFill>
              </a:rPr>
              <a:t>zegt</a:t>
            </a:r>
            <a:r>
              <a:rPr lang="en-US" sz="900" dirty="0">
                <a:solidFill>
                  <a:schemeClr val="dk1"/>
                </a:solidFill>
              </a:rPr>
              <a:t> </a:t>
            </a:r>
            <a:r>
              <a:rPr lang="en-US" sz="900" dirty="0" err="1">
                <a:solidFill>
                  <a:schemeClr val="dk1"/>
                </a:solidFill>
              </a:rPr>
              <a:t>dat</a:t>
            </a:r>
            <a:r>
              <a:rPr lang="en-US" sz="900" dirty="0">
                <a:solidFill>
                  <a:schemeClr val="dk1"/>
                </a:solidFill>
              </a:rPr>
              <a:t> je </a:t>
            </a:r>
            <a:r>
              <a:rPr lang="en-US" sz="900" dirty="0" err="1">
                <a:solidFill>
                  <a:schemeClr val="dk1"/>
                </a:solidFill>
              </a:rPr>
              <a:t>voor</a:t>
            </a:r>
            <a:r>
              <a:rPr lang="en-US" sz="900" dirty="0">
                <a:solidFill>
                  <a:schemeClr val="dk1"/>
                </a:solidFill>
              </a:rPr>
              <a:t> elk </a:t>
            </a:r>
            <a:r>
              <a:rPr lang="en-US" sz="900" dirty="0" err="1">
                <a:solidFill>
                  <a:schemeClr val="dk1"/>
                </a:solidFill>
              </a:rPr>
              <a:t>stukje</a:t>
            </a:r>
            <a:r>
              <a:rPr lang="en-US" sz="900" dirty="0">
                <a:solidFill>
                  <a:schemeClr val="dk1"/>
                </a:solidFill>
              </a:rPr>
              <a:t> content </a:t>
            </a:r>
            <a:r>
              <a:rPr lang="en-US" sz="900" dirty="0" err="1">
                <a:solidFill>
                  <a:schemeClr val="dk1"/>
                </a:solidFill>
              </a:rPr>
              <a:t>dat</a:t>
            </a:r>
            <a:r>
              <a:rPr lang="en-US" sz="900" dirty="0">
                <a:solidFill>
                  <a:schemeClr val="dk1"/>
                </a:solidFill>
              </a:rPr>
              <a:t> je over </a:t>
            </a:r>
            <a:r>
              <a:rPr lang="en-US" sz="900" dirty="0" err="1">
                <a:solidFill>
                  <a:schemeClr val="dk1"/>
                </a:solidFill>
              </a:rPr>
              <a:t>jezelf</a:t>
            </a:r>
            <a:r>
              <a:rPr lang="en-US" sz="900" dirty="0">
                <a:solidFill>
                  <a:schemeClr val="dk1"/>
                </a:solidFill>
              </a:rPr>
              <a:t> (of je </a:t>
            </a:r>
            <a:r>
              <a:rPr lang="en-US" sz="900" dirty="0" err="1">
                <a:solidFill>
                  <a:schemeClr val="dk1"/>
                </a:solidFill>
              </a:rPr>
              <a:t>organisatie</a:t>
            </a:r>
            <a:r>
              <a:rPr lang="en-US" sz="900" dirty="0">
                <a:solidFill>
                  <a:schemeClr val="dk1"/>
                </a:solidFill>
              </a:rPr>
              <a:t>) </a:t>
            </a:r>
            <a:r>
              <a:rPr lang="en-US" sz="900" dirty="0" err="1">
                <a:solidFill>
                  <a:schemeClr val="dk1"/>
                </a:solidFill>
              </a:rPr>
              <a:t>deelt</a:t>
            </a:r>
            <a:r>
              <a:rPr lang="en-US" sz="900" dirty="0">
                <a:solidFill>
                  <a:schemeClr val="dk1"/>
                </a:solidFill>
              </a:rPr>
              <a:t>, </a:t>
            </a:r>
            <a:r>
              <a:rPr lang="en-US" sz="900" dirty="0" err="1">
                <a:solidFill>
                  <a:schemeClr val="dk1"/>
                </a:solidFill>
              </a:rPr>
              <a:t>een</a:t>
            </a:r>
            <a:r>
              <a:rPr lang="en-US" sz="900" dirty="0">
                <a:solidFill>
                  <a:schemeClr val="dk1"/>
                </a:solidFill>
              </a:rPr>
              <a:t> update van </a:t>
            </a:r>
            <a:r>
              <a:rPr lang="en-US" sz="900" dirty="0" err="1">
                <a:solidFill>
                  <a:schemeClr val="dk1"/>
                </a:solidFill>
              </a:rPr>
              <a:t>een</a:t>
            </a:r>
            <a:r>
              <a:rPr lang="en-US" sz="900" dirty="0">
                <a:solidFill>
                  <a:schemeClr val="dk1"/>
                </a:solidFill>
              </a:rPr>
              <a:t> </a:t>
            </a:r>
            <a:r>
              <a:rPr lang="en-US" sz="900" dirty="0" err="1">
                <a:solidFill>
                  <a:schemeClr val="dk1"/>
                </a:solidFill>
              </a:rPr>
              <a:t>andere</a:t>
            </a:r>
            <a:r>
              <a:rPr lang="en-US" sz="900" dirty="0">
                <a:solidFill>
                  <a:schemeClr val="dk1"/>
                </a:solidFill>
              </a:rPr>
              <a:t> </a:t>
            </a:r>
            <a:r>
              <a:rPr lang="en-US" sz="900" dirty="0" err="1">
                <a:solidFill>
                  <a:schemeClr val="dk1"/>
                </a:solidFill>
              </a:rPr>
              <a:t>bron</a:t>
            </a:r>
            <a:r>
              <a:rPr lang="en-US" sz="900" dirty="0">
                <a:solidFill>
                  <a:schemeClr val="dk1"/>
                </a:solidFill>
              </a:rPr>
              <a:t> </a:t>
            </a:r>
            <a:r>
              <a:rPr lang="en-US" sz="900" dirty="0" err="1">
                <a:solidFill>
                  <a:schemeClr val="dk1"/>
                </a:solidFill>
              </a:rPr>
              <a:t>moet</a:t>
            </a:r>
            <a:r>
              <a:rPr lang="en-US" sz="900" dirty="0">
                <a:solidFill>
                  <a:schemeClr val="dk1"/>
                </a:solidFill>
              </a:rPr>
              <a:t> </a:t>
            </a:r>
            <a:r>
              <a:rPr lang="en-US" sz="900" dirty="0" err="1">
                <a:solidFill>
                  <a:schemeClr val="dk1"/>
                </a:solidFill>
              </a:rPr>
              <a:t>delen</a:t>
            </a:r>
            <a:r>
              <a:rPr lang="en-US" sz="900" dirty="0">
                <a:solidFill>
                  <a:schemeClr val="dk1"/>
                </a:solidFill>
              </a:rPr>
              <a:t> </a:t>
            </a:r>
            <a:r>
              <a:rPr lang="en-US" sz="900" dirty="0" err="1">
                <a:solidFill>
                  <a:schemeClr val="dk1"/>
                </a:solidFill>
              </a:rPr>
              <a:t>en</a:t>
            </a:r>
            <a:r>
              <a:rPr lang="en-US" sz="900" dirty="0">
                <a:solidFill>
                  <a:schemeClr val="dk1"/>
                </a:solidFill>
              </a:rPr>
              <a:t> </a:t>
            </a:r>
            <a:r>
              <a:rPr lang="en-US" sz="900" dirty="0" err="1">
                <a:solidFill>
                  <a:schemeClr val="dk1"/>
                </a:solidFill>
              </a:rPr>
              <a:t>vooral</a:t>
            </a:r>
            <a:r>
              <a:rPr lang="en-US" sz="900" dirty="0">
                <a:solidFill>
                  <a:schemeClr val="dk1"/>
                </a:solidFill>
              </a:rPr>
              <a:t> </a:t>
            </a:r>
            <a:r>
              <a:rPr lang="en-US" sz="900" dirty="0" err="1">
                <a:solidFill>
                  <a:schemeClr val="dk1"/>
                </a:solidFill>
              </a:rPr>
              <a:t>vier</a:t>
            </a:r>
            <a:r>
              <a:rPr lang="en-US" sz="900" dirty="0">
                <a:solidFill>
                  <a:schemeClr val="dk1"/>
                </a:solidFill>
              </a:rPr>
              <a:t> </a:t>
            </a:r>
            <a:r>
              <a:rPr lang="en-US" sz="900" dirty="0" err="1">
                <a:solidFill>
                  <a:schemeClr val="dk1"/>
                </a:solidFill>
              </a:rPr>
              <a:t>stukjes</a:t>
            </a:r>
            <a:r>
              <a:rPr lang="en-US" sz="900" dirty="0">
                <a:solidFill>
                  <a:schemeClr val="dk1"/>
                </a:solidFill>
              </a:rPr>
              <a:t> content </a:t>
            </a:r>
            <a:r>
              <a:rPr lang="en-US" sz="900" dirty="0" err="1">
                <a:solidFill>
                  <a:schemeClr val="dk1"/>
                </a:solidFill>
              </a:rPr>
              <a:t>moet</a:t>
            </a:r>
            <a:r>
              <a:rPr lang="en-US" sz="900" dirty="0">
                <a:solidFill>
                  <a:schemeClr val="dk1"/>
                </a:solidFill>
              </a:rPr>
              <a:t> </a:t>
            </a:r>
            <a:r>
              <a:rPr lang="en-US" sz="900" dirty="0" err="1">
                <a:solidFill>
                  <a:schemeClr val="dk1"/>
                </a:solidFill>
              </a:rPr>
              <a:t>delen</a:t>
            </a:r>
            <a:r>
              <a:rPr lang="en-US" sz="900" dirty="0">
                <a:solidFill>
                  <a:schemeClr val="dk1"/>
                </a:solidFill>
              </a:rPr>
              <a:t> die door </a:t>
            </a:r>
            <a:r>
              <a:rPr lang="en-US" sz="900" dirty="0" err="1">
                <a:solidFill>
                  <a:schemeClr val="dk1"/>
                </a:solidFill>
              </a:rPr>
              <a:t>anderen</a:t>
            </a:r>
            <a:r>
              <a:rPr lang="en-US" sz="900" dirty="0">
                <a:solidFill>
                  <a:schemeClr val="dk1"/>
                </a:solidFill>
              </a:rPr>
              <a:t> </a:t>
            </a:r>
            <a:r>
              <a:rPr lang="en-US" sz="900" dirty="0" err="1">
                <a:solidFill>
                  <a:schemeClr val="dk1"/>
                </a:solidFill>
              </a:rPr>
              <a:t>zijn</a:t>
            </a:r>
            <a:r>
              <a:rPr lang="en-US" sz="900" dirty="0">
                <a:solidFill>
                  <a:schemeClr val="dk1"/>
                </a:solidFill>
              </a:rPr>
              <a:t> </a:t>
            </a:r>
            <a:r>
              <a:rPr lang="en-US" sz="900" dirty="0" err="1">
                <a:solidFill>
                  <a:schemeClr val="dk1"/>
                </a:solidFill>
              </a:rPr>
              <a:t>geschreven</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Hoe </a:t>
            </a:r>
            <a:r>
              <a:rPr lang="en-US" sz="900" dirty="0" err="1">
                <a:solidFill>
                  <a:schemeClr val="dk1"/>
                </a:solidFill>
              </a:rPr>
              <a:t>doen</a:t>
            </a:r>
            <a:r>
              <a:rPr lang="en-US" sz="900" dirty="0">
                <a:solidFill>
                  <a:schemeClr val="dk1"/>
                </a:solidFill>
              </a:rPr>
              <a:t> we het op het </a:t>
            </a:r>
            <a:r>
              <a:rPr lang="en-US" sz="900" dirty="0" err="1">
                <a:solidFill>
                  <a:schemeClr val="dk1"/>
                </a:solidFill>
              </a:rPr>
              <a:t>gebied</a:t>
            </a:r>
            <a:r>
              <a:rPr lang="en-US" sz="900" dirty="0">
                <a:solidFill>
                  <a:schemeClr val="dk1"/>
                </a:solidFill>
              </a:rPr>
              <a:t> van </a:t>
            </a:r>
            <a:r>
              <a:rPr lang="en-US" sz="900" dirty="0" err="1">
                <a:solidFill>
                  <a:schemeClr val="dk1"/>
                </a:solidFill>
              </a:rPr>
              <a:t>statistieken</a:t>
            </a:r>
            <a:r>
              <a:rPr lang="en-US" sz="900" dirty="0">
                <a:solidFill>
                  <a:schemeClr val="dk1"/>
                </a:solidFill>
              </a:rPr>
              <a:t> (</a:t>
            </a:r>
            <a:r>
              <a:rPr lang="en-US" sz="900" dirty="0" err="1">
                <a:solidFill>
                  <a:schemeClr val="dk1"/>
                </a:solidFill>
              </a:rPr>
              <a:t>paginavolgers</a:t>
            </a:r>
            <a:r>
              <a:rPr lang="en-US" sz="900" dirty="0">
                <a:solidFill>
                  <a:schemeClr val="dk1"/>
                </a:solidFill>
              </a:rPr>
              <a:t>; </a:t>
            </a:r>
            <a:r>
              <a:rPr lang="en-US" sz="900" dirty="0" err="1">
                <a:solidFill>
                  <a:schemeClr val="dk1"/>
                </a:solidFill>
              </a:rPr>
              <a:t>klikken</a:t>
            </a:r>
            <a:r>
              <a:rPr lang="en-US" sz="900" dirty="0">
                <a:solidFill>
                  <a:schemeClr val="dk1"/>
                </a:solidFill>
              </a:rPr>
              <a:t> op </a:t>
            </a:r>
            <a:r>
              <a:rPr lang="en-US" sz="900" dirty="0" err="1">
                <a:solidFill>
                  <a:schemeClr val="dk1"/>
                </a:solidFill>
              </a:rPr>
              <a:t>berichten</a:t>
            </a:r>
            <a:r>
              <a:rPr lang="en-US" sz="900" dirty="0">
                <a:solidFill>
                  <a:schemeClr val="dk1"/>
                </a:solidFill>
              </a:rPr>
              <a:t>; </a:t>
            </a:r>
            <a:r>
              <a:rPr lang="en-US" sz="900" dirty="0" err="1">
                <a:solidFill>
                  <a:schemeClr val="dk1"/>
                </a:solidFill>
              </a:rPr>
              <a:t>betrokkenheid</a:t>
            </a:r>
            <a:r>
              <a:rPr lang="en-US" sz="900" dirty="0">
                <a:solidFill>
                  <a:schemeClr val="dk1"/>
                </a:solidFill>
              </a:rPr>
              <a:t>; </a:t>
            </a:r>
            <a:r>
              <a:rPr lang="en-US" sz="900" dirty="0" err="1">
                <a:solidFill>
                  <a:schemeClr val="dk1"/>
                </a:solidFill>
              </a:rPr>
              <a:t>vragen</a:t>
            </a:r>
            <a:r>
              <a:rPr lang="en-US" sz="900" dirty="0">
                <a:solidFill>
                  <a:schemeClr val="dk1"/>
                </a:solidFill>
              </a:rPr>
              <a:t> </a:t>
            </a:r>
            <a:r>
              <a:rPr lang="en-US" sz="900" dirty="0" err="1">
                <a:solidFill>
                  <a:schemeClr val="dk1"/>
                </a:solidFill>
              </a:rPr>
              <a:t>en</a:t>
            </a:r>
            <a:r>
              <a:rPr lang="en-US" sz="900" dirty="0">
                <a:solidFill>
                  <a:schemeClr val="dk1"/>
                </a:solidFill>
              </a:rPr>
              <a:t> leads; </a:t>
            </a:r>
            <a:r>
              <a:rPr lang="en-US" sz="900" dirty="0" err="1">
                <a:solidFill>
                  <a:schemeClr val="dk1"/>
                </a:solidFill>
              </a:rPr>
              <a:t>inschrijvingen</a:t>
            </a:r>
            <a:r>
              <a:rPr lang="en-US" sz="900" dirty="0">
                <a:solidFill>
                  <a:schemeClr val="dk1"/>
                </a:solidFill>
              </a:rPr>
              <a:t> </a:t>
            </a:r>
            <a:r>
              <a:rPr lang="en-US" sz="900" dirty="0" err="1">
                <a:solidFill>
                  <a:schemeClr val="dk1"/>
                </a:solidFill>
              </a:rPr>
              <a:t>voor</a:t>
            </a:r>
            <a:r>
              <a:rPr lang="en-US" sz="900" dirty="0">
                <a:solidFill>
                  <a:schemeClr val="dk1"/>
                </a:solidFill>
              </a:rPr>
              <a:t> </a:t>
            </a:r>
            <a:r>
              <a:rPr lang="en-US" sz="900" dirty="0" err="1">
                <a:solidFill>
                  <a:schemeClr val="dk1"/>
                </a:solidFill>
              </a:rPr>
              <a:t>evenementen</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g200e5ce3493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4" name="Google Shape;274;g200e5ce3493_0_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1"/>
              </a:buClr>
              <a:buSzPts val="1100"/>
              <a:buFont typeface="Arial"/>
              <a:buNone/>
            </a:pPr>
            <a:r>
              <a:rPr lang="en-US" sz="900"/>
              <a:t>Doel van deze activiteit: een tool gebruiken om de prestaties van websites te evalueren; door 3 of 4 merken te vergelijken wordt het mogelijk om een breder beeld te krijgen van de resultaten.</a:t>
            </a:r>
            <a:endParaRPr sz="900"/>
          </a:p>
          <a:p>
            <a:pPr marL="0" marR="0" lvl="0" indent="0" algn="l" rtl="0">
              <a:lnSpc>
                <a:spcPct val="100000"/>
              </a:lnSpc>
              <a:spcBef>
                <a:spcPts val="0"/>
              </a:spcBef>
              <a:spcAft>
                <a:spcPts val="0"/>
              </a:spcAft>
              <a:buClr>
                <a:schemeClr val="dk1"/>
              </a:buClr>
              <a:buSzPts val="1100"/>
              <a:buFont typeface="Arial"/>
              <a:buNone/>
            </a:pPr>
            <a:endParaRPr sz="900"/>
          </a:p>
          <a:p>
            <a:pPr marL="0" marR="0" lvl="0" indent="0" algn="l" rtl="0">
              <a:lnSpc>
                <a:spcPct val="100000"/>
              </a:lnSpc>
              <a:spcBef>
                <a:spcPts val="0"/>
              </a:spcBef>
              <a:spcAft>
                <a:spcPts val="0"/>
              </a:spcAft>
              <a:buClr>
                <a:schemeClr val="dk1"/>
              </a:buClr>
              <a:buSzPts val="1100"/>
              <a:buFont typeface="Arial"/>
              <a:buNone/>
            </a:pPr>
            <a:r>
              <a:rPr lang="en-US" sz="900"/>
              <a:t>Via deze link kan documentatie worden verkregen over de werking van het in de activiteit voorgestelde hulpmiddel: https://developers.google.com/speed/docs/insights/v5/about</a:t>
            </a:r>
            <a:endParaRPr sz="900"/>
          </a:p>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2" name="Google Shape;282;p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p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8" name="Google Shape;288;p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dirty="0"/>
              <a:t>Het </a:t>
            </a:r>
            <a:r>
              <a:rPr lang="en-US" sz="900" dirty="0" err="1"/>
              <a:t>bedrijf</a:t>
            </a:r>
            <a:r>
              <a:rPr lang="en-US" sz="900" dirty="0"/>
              <a:t> </a:t>
            </a:r>
            <a:r>
              <a:rPr lang="en-US" sz="900" dirty="0" err="1"/>
              <a:t>moet</a:t>
            </a:r>
            <a:r>
              <a:rPr lang="en-US" sz="900" dirty="0"/>
              <a:t> de </a:t>
            </a:r>
            <a:r>
              <a:rPr lang="en-US" sz="900" dirty="0" err="1"/>
              <a:t>krachten</a:t>
            </a:r>
            <a:r>
              <a:rPr lang="en-US" sz="900" dirty="0"/>
              <a:t> in de </a:t>
            </a:r>
            <a:r>
              <a:rPr lang="en-US" sz="900" dirty="0" err="1"/>
              <a:t>gaten</a:t>
            </a:r>
            <a:r>
              <a:rPr lang="en-US" sz="900" dirty="0"/>
              <a:t> </a:t>
            </a:r>
            <a:r>
              <a:rPr lang="en-US" sz="900" dirty="0" err="1"/>
              <a:t>houden</a:t>
            </a:r>
            <a:r>
              <a:rPr lang="en-US" sz="900" dirty="0"/>
              <a:t> die </a:t>
            </a:r>
            <a:r>
              <a:rPr lang="en-US" sz="900" dirty="0" err="1"/>
              <a:t>werken</a:t>
            </a:r>
            <a:r>
              <a:rPr lang="en-US" sz="900" dirty="0"/>
              <a:t> in de </a:t>
            </a:r>
            <a:r>
              <a:rPr lang="en-US" sz="900" dirty="0" err="1"/>
              <a:t>maatschappij</a:t>
            </a:r>
            <a:r>
              <a:rPr lang="en-US" sz="900" dirty="0"/>
              <a:t> </a:t>
            </a:r>
            <a:r>
              <a:rPr lang="en-US" sz="900" dirty="0" err="1"/>
              <a:t>waarin</a:t>
            </a:r>
            <a:r>
              <a:rPr lang="en-US" sz="900" dirty="0"/>
              <a:t> het </a:t>
            </a:r>
            <a:r>
              <a:rPr lang="en-US" sz="900" dirty="0" err="1"/>
              <a:t>actief</a:t>
            </a:r>
            <a:r>
              <a:rPr lang="en-US" sz="900" dirty="0"/>
              <a:t> is. Er </a:t>
            </a:r>
            <a:r>
              <a:rPr lang="en-US" sz="900" dirty="0" err="1"/>
              <a:t>zijn</a:t>
            </a:r>
            <a:r>
              <a:rPr lang="en-US" sz="900" dirty="0"/>
              <a:t> </a:t>
            </a:r>
            <a:r>
              <a:rPr lang="en-US" sz="900" dirty="0" err="1"/>
              <a:t>specifieke</a:t>
            </a:r>
            <a:r>
              <a:rPr lang="en-US" sz="900" dirty="0"/>
              <a:t> </a:t>
            </a:r>
            <a:r>
              <a:rPr lang="en-US" sz="900" dirty="0" err="1"/>
              <a:t>krachten</a:t>
            </a:r>
            <a:r>
              <a:rPr lang="en-US" sz="900" dirty="0"/>
              <a:t> die </a:t>
            </a:r>
            <a:r>
              <a:rPr lang="en-US" sz="900" dirty="0" err="1"/>
              <a:t>verband</a:t>
            </a:r>
            <a:r>
              <a:rPr lang="en-US" sz="900" dirty="0"/>
              <a:t> </a:t>
            </a:r>
            <a:r>
              <a:rPr lang="en-US" sz="900" dirty="0" err="1"/>
              <a:t>houden</a:t>
            </a:r>
            <a:r>
              <a:rPr lang="en-US" sz="900" dirty="0"/>
              <a:t> met de </a:t>
            </a:r>
            <a:r>
              <a:rPr lang="en-US" sz="900" dirty="0" err="1"/>
              <a:t>activiteitensector</a:t>
            </a:r>
            <a:r>
              <a:rPr lang="en-US" sz="900" dirty="0"/>
              <a:t> </a:t>
            </a:r>
            <a:r>
              <a:rPr lang="en-US" sz="900" dirty="0" err="1"/>
              <a:t>waarin</a:t>
            </a:r>
            <a:r>
              <a:rPr lang="en-US" sz="900" dirty="0"/>
              <a:t> het </a:t>
            </a:r>
            <a:r>
              <a:rPr lang="en-US" sz="900" dirty="0" err="1"/>
              <a:t>bedrijf</a:t>
            </a:r>
            <a:r>
              <a:rPr lang="en-US" sz="900" dirty="0"/>
              <a:t> </a:t>
            </a:r>
            <a:r>
              <a:rPr lang="en-US" sz="900" dirty="0" err="1"/>
              <a:t>actief</a:t>
            </a:r>
            <a:r>
              <a:rPr lang="en-US" sz="900" dirty="0"/>
              <a:t> is (de </a:t>
            </a:r>
            <a:r>
              <a:rPr lang="en-US" sz="900" dirty="0" err="1"/>
              <a:t>zogenaamde</a:t>
            </a:r>
            <a:r>
              <a:rPr lang="en-US" sz="900" dirty="0"/>
              <a:t> </a:t>
            </a:r>
            <a:r>
              <a:rPr lang="en-US" sz="900" dirty="0" err="1"/>
              <a:t>transactieomgeving</a:t>
            </a:r>
            <a:r>
              <a:rPr lang="en-US" sz="900" dirty="0"/>
              <a:t> of </a:t>
            </a:r>
            <a:r>
              <a:rPr lang="en-US" sz="900" dirty="0" err="1"/>
              <a:t>ook</a:t>
            </a:r>
            <a:r>
              <a:rPr lang="en-US" sz="900" dirty="0"/>
              <a:t> </a:t>
            </a:r>
            <a:r>
              <a:rPr lang="en-US" sz="900" dirty="0" err="1"/>
              <a:t>wel</a:t>
            </a:r>
            <a:r>
              <a:rPr lang="en-US" sz="900" dirty="0"/>
              <a:t> micro-</a:t>
            </a:r>
            <a:r>
              <a:rPr lang="en-US" sz="900" dirty="0" err="1"/>
              <a:t>omgeving</a:t>
            </a:r>
            <a:r>
              <a:rPr lang="en-US" sz="900" dirty="0"/>
              <a:t> </a:t>
            </a:r>
            <a:r>
              <a:rPr lang="en-US" sz="900" dirty="0" err="1"/>
              <a:t>genoemd</a:t>
            </a:r>
            <a:r>
              <a:rPr lang="en-US" sz="900" dirty="0"/>
              <a:t>) </a:t>
            </a:r>
            <a:r>
              <a:rPr lang="en-US" sz="900" dirty="0" err="1"/>
              <a:t>en</a:t>
            </a:r>
            <a:r>
              <a:rPr lang="en-US" sz="900" dirty="0"/>
              <a:t> er </a:t>
            </a:r>
            <a:r>
              <a:rPr lang="en-US" sz="900" dirty="0" err="1"/>
              <a:t>zijn</a:t>
            </a:r>
            <a:r>
              <a:rPr lang="en-US" sz="900" dirty="0"/>
              <a:t> </a:t>
            </a:r>
            <a:r>
              <a:rPr lang="en-US" sz="900" dirty="0" err="1"/>
              <a:t>andere</a:t>
            </a:r>
            <a:r>
              <a:rPr lang="en-US" sz="900" dirty="0"/>
              <a:t>, </a:t>
            </a:r>
            <a:r>
              <a:rPr lang="en-US" sz="900" dirty="0" err="1"/>
              <a:t>meer</a:t>
            </a:r>
            <a:r>
              <a:rPr lang="en-US" sz="900" dirty="0"/>
              <a:t> </a:t>
            </a:r>
            <a:r>
              <a:rPr lang="en-US" sz="900" dirty="0" err="1"/>
              <a:t>algemene</a:t>
            </a:r>
            <a:r>
              <a:rPr lang="en-US" sz="900" dirty="0"/>
              <a:t> </a:t>
            </a:r>
            <a:r>
              <a:rPr lang="en-US" sz="900" dirty="0" err="1"/>
              <a:t>krachten</a:t>
            </a:r>
            <a:r>
              <a:rPr lang="en-US" sz="900" dirty="0"/>
              <a:t> die </a:t>
            </a:r>
            <a:r>
              <a:rPr lang="en-US" sz="900" dirty="0" err="1"/>
              <a:t>inwerken</a:t>
            </a:r>
            <a:r>
              <a:rPr lang="en-US" sz="900" dirty="0"/>
              <a:t> op de </a:t>
            </a:r>
            <a:r>
              <a:rPr lang="en-US" sz="900" dirty="0" err="1"/>
              <a:t>transactieomgeving</a:t>
            </a:r>
            <a:r>
              <a:rPr lang="en-US" sz="900" dirty="0"/>
              <a:t> </a:t>
            </a:r>
            <a:r>
              <a:rPr lang="en-US" sz="900" dirty="0" err="1"/>
              <a:t>en</a:t>
            </a:r>
            <a:r>
              <a:rPr lang="en-US" sz="900" dirty="0"/>
              <a:t> </a:t>
            </a:r>
            <a:r>
              <a:rPr lang="en-US" sz="900" dirty="0" err="1"/>
              <a:t>ook</a:t>
            </a:r>
            <a:r>
              <a:rPr lang="en-US" sz="900" dirty="0"/>
              <a:t> </a:t>
            </a:r>
            <a:r>
              <a:rPr lang="en-US" sz="900" dirty="0" err="1"/>
              <a:t>rechtstreeks</a:t>
            </a:r>
            <a:r>
              <a:rPr lang="en-US" sz="900" dirty="0"/>
              <a:t> op het </a:t>
            </a:r>
            <a:r>
              <a:rPr lang="en-US" sz="900" dirty="0" err="1"/>
              <a:t>bedrijf</a:t>
            </a:r>
            <a:r>
              <a:rPr lang="en-US" sz="900" dirty="0"/>
              <a:t>. Het </a:t>
            </a:r>
            <a:r>
              <a:rPr lang="en-US" sz="900" dirty="0" err="1"/>
              <a:t>bedrijf</a:t>
            </a:r>
            <a:r>
              <a:rPr lang="en-US" sz="900" dirty="0"/>
              <a:t> </a:t>
            </a:r>
            <a:r>
              <a:rPr lang="en-US" sz="900" dirty="0" err="1"/>
              <a:t>moet</a:t>
            </a:r>
            <a:r>
              <a:rPr lang="en-US" sz="900" dirty="0"/>
              <a:t> </a:t>
            </a:r>
            <a:r>
              <a:rPr lang="en-US" sz="900" dirty="0" err="1"/>
              <a:t>dus</a:t>
            </a:r>
            <a:r>
              <a:rPr lang="en-US" sz="900" dirty="0"/>
              <a:t> </a:t>
            </a:r>
            <a:r>
              <a:rPr lang="en-US" sz="900" dirty="0" err="1"/>
              <a:t>proberen</a:t>
            </a:r>
            <a:r>
              <a:rPr lang="en-US" sz="900" dirty="0"/>
              <a:t> de </a:t>
            </a:r>
            <a:r>
              <a:rPr lang="en-US" sz="900" dirty="0" err="1"/>
              <a:t>zogenaamde</a:t>
            </a:r>
            <a:r>
              <a:rPr lang="en-US" sz="900" dirty="0"/>
              <a:t> </a:t>
            </a:r>
            <a:r>
              <a:rPr lang="en-US" sz="900" dirty="0" err="1"/>
              <a:t>contextuele</a:t>
            </a:r>
            <a:r>
              <a:rPr lang="en-US" sz="900" dirty="0"/>
              <a:t> </a:t>
            </a:r>
            <a:r>
              <a:rPr lang="en-US" sz="900" dirty="0" err="1"/>
              <a:t>omgeving</a:t>
            </a:r>
            <a:r>
              <a:rPr lang="en-US" sz="900" dirty="0"/>
              <a:t> of macro-</a:t>
            </a:r>
            <a:r>
              <a:rPr lang="en-US" sz="900" dirty="0" err="1"/>
              <a:t>omgeving</a:t>
            </a:r>
            <a:r>
              <a:rPr lang="en-US" sz="900" dirty="0"/>
              <a:t> </a:t>
            </a:r>
            <a:r>
              <a:rPr lang="en-US" sz="900" dirty="0" err="1"/>
              <a:t>te</a:t>
            </a:r>
            <a:r>
              <a:rPr lang="en-US" sz="900" dirty="0"/>
              <a:t> </a:t>
            </a:r>
            <a:r>
              <a:rPr lang="en-US" sz="900" dirty="0" err="1"/>
              <a:t>analyseren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Met </a:t>
            </a:r>
            <a:r>
              <a:rPr lang="en-US" sz="900" dirty="0" err="1"/>
              <a:t>deze</a:t>
            </a:r>
            <a:r>
              <a:rPr lang="en-US" sz="900" dirty="0"/>
              <a:t> </a:t>
            </a:r>
            <a:r>
              <a:rPr lang="en-US" sz="900" dirty="0" err="1"/>
              <a:t>analyse</a:t>
            </a:r>
            <a:r>
              <a:rPr lang="en-US" sz="900" dirty="0"/>
              <a:t> </a:t>
            </a:r>
            <a:r>
              <a:rPr lang="en-US" sz="900" dirty="0" err="1"/>
              <a:t>kan</a:t>
            </a:r>
            <a:r>
              <a:rPr lang="en-US" sz="900" dirty="0"/>
              <a:t> het </a:t>
            </a:r>
            <a:r>
              <a:rPr lang="en-US" sz="900" dirty="0" err="1"/>
              <a:t>bedrijf</a:t>
            </a:r>
            <a:r>
              <a:rPr lang="en-US" sz="900" dirty="0"/>
              <a:t> </a:t>
            </a:r>
            <a:r>
              <a:rPr lang="en-US" sz="900" dirty="0" err="1"/>
              <a:t>anticiperen</a:t>
            </a:r>
            <a:r>
              <a:rPr lang="en-US" sz="900" dirty="0"/>
              <a:t> op </a:t>
            </a:r>
            <a:r>
              <a:rPr lang="en-US" sz="900" dirty="0" err="1"/>
              <a:t>mogelijke</a:t>
            </a:r>
            <a:r>
              <a:rPr lang="en-US" sz="900" dirty="0"/>
              <a:t> </a:t>
            </a:r>
            <a:r>
              <a:rPr lang="en-US" sz="900" dirty="0" err="1"/>
              <a:t>acties</a:t>
            </a:r>
            <a:r>
              <a:rPr lang="en-US" sz="900" dirty="0"/>
              <a:t> die de </a:t>
            </a:r>
            <a:r>
              <a:rPr lang="en-US" sz="900" dirty="0" err="1"/>
              <a:t>risico's</a:t>
            </a:r>
            <a:r>
              <a:rPr lang="en-US" sz="900" dirty="0"/>
              <a:t> </a:t>
            </a:r>
            <a:r>
              <a:rPr lang="en-US" sz="900" dirty="0" err="1"/>
              <a:t>verminderen</a:t>
            </a:r>
            <a:r>
              <a:rPr lang="en-US" sz="900" dirty="0"/>
              <a:t> of de </a:t>
            </a:r>
            <a:r>
              <a:rPr lang="en-US" sz="900" dirty="0" err="1"/>
              <a:t>kans</a:t>
            </a:r>
            <a:r>
              <a:rPr lang="en-US" sz="900" dirty="0"/>
              <a:t> op </a:t>
            </a:r>
            <a:r>
              <a:rPr lang="en-US" sz="900" dirty="0" err="1"/>
              <a:t>succes</a:t>
            </a:r>
            <a:r>
              <a:rPr lang="en-US" sz="900" dirty="0"/>
              <a:t> </a:t>
            </a:r>
            <a:r>
              <a:rPr lang="en-US" sz="900" dirty="0" err="1"/>
              <a:t>vergroten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De </a:t>
            </a:r>
            <a:r>
              <a:rPr lang="en-US" sz="900" dirty="0" err="1"/>
              <a:t>organisatie</a:t>
            </a:r>
            <a:r>
              <a:rPr lang="en-US" sz="900" dirty="0"/>
              <a:t> </a:t>
            </a:r>
            <a:r>
              <a:rPr lang="en-US" sz="900" dirty="0" err="1"/>
              <a:t>moet</a:t>
            </a:r>
            <a:r>
              <a:rPr lang="en-US" sz="900" dirty="0"/>
              <a:t> </a:t>
            </a:r>
            <a:r>
              <a:rPr lang="en-US" sz="900" dirty="0" err="1"/>
              <a:t>dus</a:t>
            </a:r>
            <a:r>
              <a:rPr lang="en-US" sz="900" dirty="0"/>
              <a:t> </a:t>
            </a:r>
            <a:r>
              <a:rPr lang="en-US" sz="900" dirty="0" err="1"/>
              <a:t>proberen</a:t>
            </a:r>
            <a:r>
              <a:rPr lang="en-US" sz="900" dirty="0"/>
              <a:t> </a:t>
            </a:r>
            <a:r>
              <a:rPr lang="en-US" sz="900" dirty="0" err="1"/>
              <a:t>na</a:t>
            </a:r>
            <a:r>
              <a:rPr lang="en-US" sz="900" dirty="0"/>
              <a:t> </a:t>
            </a:r>
            <a:r>
              <a:rPr lang="en-US" sz="900" dirty="0" err="1"/>
              <a:t>te</a:t>
            </a:r>
            <a:r>
              <a:rPr lang="en-US" sz="900" dirty="0"/>
              <a:t> </a:t>
            </a:r>
            <a:r>
              <a:rPr lang="en-US" sz="900" dirty="0" err="1"/>
              <a:t>gaan</a:t>
            </a:r>
            <a:r>
              <a:rPr lang="en-US" sz="900" dirty="0"/>
              <a:t> hoe </a:t>
            </a:r>
            <a:r>
              <a:rPr lang="en-US" sz="900" dirty="0" err="1"/>
              <a:t>deze</a:t>
            </a:r>
            <a:r>
              <a:rPr lang="en-US" sz="900" dirty="0"/>
              <a:t> </a:t>
            </a:r>
            <a:r>
              <a:rPr lang="en-US" sz="900" dirty="0" err="1"/>
              <a:t>externe</a:t>
            </a:r>
            <a:r>
              <a:rPr lang="en-US" sz="900" dirty="0"/>
              <a:t> </a:t>
            </a:r>
            <a:r>
              <a:rPr lang="en-US" sz="900" dirty="0" err="1"/>
              <a:t>krachten</a:t>
            </a:r>
            <a:r>
              <a:rPr lang="en-US" sz="900" dirty="0"/>
              <a:t> </a:t>
            </a:r>
            <a:r>
              <a:rPr lang="en-US" sz="900" dirty="0" err="1"/>
              <a:t>zich</a:t>
            </a:r>
            <a:r>
              <a:rPr lang="en-US" sz="900" dirty="0"/>
              <a:t> </a:t>
            </a:r>
            <a:r>
              <a:rPr lang="en-US" sz="900" dirty="0" err="1"/>
              <a:t>manifesteren</a:t>
            </a:r>
            <a:r>
              <a:rPr lang="en-US" sz="900" dirty="0"/>
              <a:t>, hoe ze </a:t>
            </a:r>
            <a:r>
              <a:rPr lang="en-US" sz="900" dirty="0" err="1"/>
              <a:t>neigen</a:t>
            </a:r>
            <a:r>
              <a:rPr lang="en-US" sz="900" dirty="0"/>
              <a:t> </a:t>
            </a:r>
            <a:r>
              <a:rPr lang="en-US" sz="900" dirty="0" err="1"/>
              <a:t>te</a:t>
            </a:r>
            <a:r>
              <a:rPr lang="en-US" sz="900" dirty="0"/>
              <a:t> </a:t>
            </a:r>
            <a:r>
              <a:rPr lang="en-US" sz="900" dirty="0" err="1"/>
              <a:t>evolueren</a:t>
            </a:r>
            <a:r>
              <a:rPr lang="en-US" sz="900" dirty="0"/>
              <a:t> </a:t>
            </a:r>
            <a:r>
              <a:rPr lang="en-US" sz="900" dirty="0" err="1"/>
              <a:t>en</a:t>
            </a:r>
            <a:r>
              <a:rPr lang="en-US" sz="900" dirty="0"/>
              <a:t> hoe </a:t>
            </a:r>
            <a:r>
              <a:rPr lang="en-US" sz="900" dirty="0" err="1"/>
              <a:t>deze</a:t>
            </a:r>
            <a:r>
              <a:rPr lang="en-US" sz="900" dirty="0"/>
              <a:t> </a:t>
            </a:r>
            <a:r>
              <a:rPr lang="en-US" sz="900" dirty="0" err="1"/>
              <a:t>evolutie</a:t>
            </a:r>
            <a:r>
              <a:rPr lang="en-US" sz="900" dirty="0"/>
              <a:t> de </a:t>
            </a:r>
            <a:r>
              <a:rPr lang="en-US" sz="900" dirty="0" err="1"/>
              <a:t>onderneming</a:t>
            </a:r>
            <a:r>
              <a:rPr lang="en-US" sz="900" dirty="0"/>
              <a:t> </a:t>
            </a:r>
            <a:r>
              <a:rPr lang="en-US" sz="900" dirty="0" err="1"/>
              <a:t>beïnvloedt</a:t>
            </a:r>
            <a:r>
              <a:rPr lang="en-US" sz="900" dirty="0"/>
              <a:t> </a:t>
            </a:r>
            <a:r>
              <a:rPr lang="en-US" sz="900" dirty="0" err="1"/>
              <a:t>vanuit</a:t>
            </a:r>
            <a:r>
              <a:rPr lang="en-US" sz="900" dirty="0"/>
              <a:t> het </a:t>
            </a:r>
            <a:r>
              <a:rPr lang="en-US" sz="900" dirty="0" err="1"/>
              <a:t>oogpunt</a:t>
            </a:r>
            <a:r>
              <a:rPr lang="en-US" sz="900" dirty="0"/>
              <a:t> van het </a:t>
            </a:r>
            <a:r>
              <a:rPr lang="en-US" sz="900" dirty="0" err="1"/>
              <a:t>creëren</a:t>
            </a:r>
            <a:r>
              <a:rPr lang="en-US" sz="900" dirty="0"/>
              <a:t> van </a:t>
            </a:r>
            <a:r>
              <a:rPr lang="en-US" sz="900" dirty="0" err="1"/>
              <a:t>kansen</a:t>
            </a:r>
            <a:r>
              <a:rPr lang="en-US" sz="900" dirty="0"/>
              <a:t> of </a:t>
            </a:r>
            <a:r>
              <a:rPr lang="en-US" sz="900" dirty="0" err="1"/>
              <a:t>bedreigingen</a:t>
            </a:r>
            <a:r>
              <a:rPr lang="en-US" sz="900" dirty="0"/>
              <a:t> </a:t>
            </a:r>
            <a:r>
              <a:rPr lang="en-US" sz="900" dirty="0" err="1"/>
              <a:t>voor</a:t>
            </a:r>
            <a:r>
              <a:rPr lang="en-US" sz="900" dirty="0"/>
              <a:t> de </a:t>
            </a:r>
            <a:r>
              <a:rPr lang="en-US" sz="900" dirty="0" err="1"/>
              <a:t>prestaties</a:t>
            </a:r>
            <a:r>
              <a:rPr lang="en-US" sz="900" dirty="0"/>
              <a:t> van de </a:t>
            </a:r>
            <a:r>
              <a:rPr lang="en-US" sz="900" dirty="0" err="1"/>
              <a:t>onderneming</a:t>
            </a:r>
            <a:r>
              <a:rPr lang="en-US" sz="900" dirty="0"/>
              <a:t> in de </a:t>
            </a:r>
            <a:r>
              <a:rPr lang="en-US" sz="900" dirty="0" err="1"/>
              <a:t>digitale</a:t>
            </a:r>
            <a:r>
              <a:rPr lang="en-US" sz="900" dirty="0"/>
              <a:t> component.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Daarom</a:t>
            </a:r>
            <a:r>
              <a:rPr lang="en-US" sz="900" dirty="0"/>
              <a:t> </a:t>
            </a:r>
            <a:r>
              <a:rPr lang="en-US" sz="900" dirty="0" err="1"/>
              <a:t>wordt</a:t>
            </a:r>
            <a:r>
              <a:rPr lang="en-US" sz="900" dirty="0"/>
              <a:t> </a:t>
            </a:r>
            <a:r>
              <a:rPr lang="en-US" sz="900" dirty="0" err="1"/>
              <a:t>voorgesteld</a:t>
            </a:r>
            <a:r>
              <a:rPr lang="en-US" sz="900" dirty="0"/>
              <a:t> om de </a:t>
            </a:r>
            <a:r>
              <a:rPr lang="en-US" sz="900" dirty="0" err="1"/>
              <a:t>volgende</a:t>
            </a:r>
            <a:r>
              <a:rPr lang="en-US" sz="900" dirty="0"/>
              <a:t> </a:t>
            </a:r>
            <a:r>
              <a:rPr lang="en-US" sz="900" dirty="0" err="1"/>
              <a:t>krachten</a:t>
            </a:r>
            <a:r>
              <a:rPr lang="en-US" sz="900" dirty="0"/>
              <a:t> </a:t>
            </a:r>
            <a:r>
              <a:rPr lang="en-US" sz="900" dirty="0" err="1"/>
              <a:t>te</a:t>
            </a:r>
            <a:r>
              <a:rPr lang="en-US" sz="900" dirty="0"/>
              <a:t> </a:t>
            </a:r>
            <a:r>
              <a:rPr lang="en-US" sz="900" dirty="0" err="1"/>
              <a:t>analyseren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Politieke</a:t>
            </a:r>
            <a:r>
              <a:rPr lang="en-US" sz="900" dirty="0"/>
              <a:t> </a:t>
            </a:r>
            <a:r>
              <a:rPr lang="en-US" sz="900" dirty="0" err="1"/>
              <a:t>factoren</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Economische</a:t>
            </a:r>
            <a:r>
              <a:rPr lang="en-US" sz="900" dirty="0"/>
              <a:t> </a:t>
            </a:r>
            <a:r>
              <a:rPr lang="en-US" sz="900" dirty="0" err="1"/>
              <a:t>factoren</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Sociale</a:t>
            </a:r>
            <a:r>
              <a:rPr lang="en-US" sz="900" dirty="0"/>
              <a:t> </a:t>
            </a:r>
            <a:r>
              <a:rPr lang="en-US" sz="900" dirty="0" err="1"/>
              <a:t>factoren</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Technologische</a:t>
            </a:r>
            <a:r>
              <a:rPr lang="en-US" sz="900" dirty="0"/>
              <a:t> </a:t>
            </a:r>
            <a:r>
              <a:rPr lang="en-US" sz="900" dirty="0" err="1"/>
              <a:t>factoren</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Omgevingsfactoren</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Juridische</a:t>
            </a:r>
            <a:r>
              <a:rPr lang="en-US" sz="900" dirty="0"/>
              <a:t> </a:t>
            </a:r>
            <a:r>
              <a:rPr lang="en-US" sz="900" dirty="0" err="1"/>
              <a:t>factoren</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Deze</a:t>
            </a:r>
            <a:r>
              <a:rPr lang="en-US" sz="900" dirty="0"/>
              <a:t> </a:t>
            </a:r>
            <a:r>
              <a:rPr lang="en-US" sz="900" dirty="0" err="1"/>
              <a:t>analyse</a:t>
            </a:r>
            <a:r>
              <a:rPr lang="en-US" sz="900" dirty="0"/>
              <a:t> </a:t>
            </a:r>
            <a:r>
              <a:rPr lang="en-US" sz="900" dirty="0" err="1"/>
              <a:t>wordt</a:t>
            </a:r>
            <a:r>
              <a:rPr lang="en-US" sz="900" dirty="0"/>
              <a:t> DESTEP-</a:t>
            </a:r>
            <a:r>
              <a:rPr lang="en-US" sz="900" dirty="0" err="1"/>
              <a:t>analyse</a:t>
            </a:r>
            <a:r>
              <a:rPr lang="en-US" sz="900" dirty="0"/>
              <a:t> </a:t>
            </a:r>
            <a:r>
              <a:rPr lang="en-US" sz="900" dirty="0" err="1"/>
              <a:t>genoemd</a:t>
            </a:r>
            <a:r>
              <a:rPr lang="en-US" sz="900" dirty="0"/>
              <a:t>.</a:t>
            </a:r>
            <a:endParaRPr sz="900"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p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5" name="Google Shape;295;p6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dirty="0" err="1"/>
              <a:t>Concurrentie</a:t>
            </a:r>
            <a:r>
              <a:rPr lang="en-US" sz="900" dirty="0"/>
              <a:t> </a:t>
            </a:r>
            <a:r>
              <a:rPr lang="en-US" sz="900" dirty="0" err="1"/>
              <a:t>bepaalt</a:t>
            </a:r>
            <a:r>
              <a:rPr lang="en-US" sz="900" dirty="0"/>
              <a:t> de </a:t>
            </a:r>
            <a:r>
              <a:rPr lang="en-US" sz="900" dirty="0" err="1"/>
              <a:t>activiteit</a:t>
            </a:r>
            <a:r>
              <a:rPr lang="en-US" sz="900" dirty="0"/>
              <a:t> van </a:t>
            </a:r>
            <a:r>
              <a:rPr lang="en-US" sz="900" dirty="0" err="1"/>
              <a:t>een</a:t>
            </a:r>
            <a:r>
              <a:rPr lang="en-US" sz="900" dirty="0"/>
              <a:t> </a:t>
            </a:r>
            <a:r>
              <a:rPr lang="en-US" sz="900" dirty="0" err="1"/>
              <a:t>bedrijf</a:t>
            </a:r>
            <a:r>
              <a:rPr lang="en-US" sz="900" dirty="0"/>
              <a:t>. Het is </a:t>
            </a:r>
            <a:r>
              <a:rPr lang="en-US" sz="900" dirty="0" err="1"/>
              <a:t>niet</a:t>
            </a:r>
            <a:r>
              <a:rPr lang="en-US" sz="900" dirty="0"/>
              <a:t> </a:t>
            </a:r>
            <a:r>
              <a:rPr lang="en-US" sz="900" dirty="0" err="1"/>
              <a:t>verrassend</a:t>
            </a:r>
            <a:r>
              <a:rPr lang="en-US" sz="900" dirty="0"/>
              <a:t> </a:t>
            </a:r>
            <a:r>
              <a:rPr lang="en-US" sz="900" dirty="0" err="1"/>
              <a:t>dat</a:t>
            </a:r>
            <a:r>
              <a:rPr lang="en-US" sz="900" dirty="0"/>
              <a:t> het </a:t>
            </a:r>
            <a:r>
              <a:rPr lang="en-US" sz="900" dirty="0" err="1"/>
              <a:t>niet</a:t>
            </a:r>
            <a:r>
              <a:rPr lang="en-US" sz="900" dirty="0"/>
              <a:t> </a:t>
            </a:r>
            <a:r>
              <a:rPr lang="en-US" sz="900" dirty="0" err="1"/>
              <a:t>mogelijk</a:t>
            </a:r>
            <a:r>
              <a:rPr lang="en-US" sz="900" dirty="0"/>
              <a:t> is om alle </a:t>
            </a:r>
            <a:r>
              <a:rPr lang="en-US" sz="900" dirty="0" err="1"/>
              <a:t>concurrenten</a:t>
            </a:r>
            <a:r>
              <a:rPr lang="en-US" sz="900" dirty="0"/>
              <a:t> </a:t>
            </a:r>
            <a:r>
              <a:rPr lang="en-US" sz="900" dirty="0" err="1"/>
              <a:t>te</a:t>
            </a:r>
            <a:r>
              <a:rPr lang="en-US" sz="900" dirty="0"/>
              <a:t> </a:t>
            </a:r>
            <a:r>
              <a:rPr lang="en-US" sz="900" dirty="0" err="1"/>
              <a:t>volgen</a:t>
            </a:r>
            <a:r>
              <a:rPr lang="en-US" sz="900" dirty="0"/>
              <a:t> </a:t>
            </a:r>
            <a:r>
              <a:rPr lang="en-US" sz="900" dirty="0" err="1"/>
              <a:t>en</a:t>
            </a:r>
            <a:r>
              <a:rPr lang="en-US" sz="900" dirty="0"/>
              <a:t> </a:t>
            </a:r>
            <a:r>
              <a:rPr lang="en-US" sz="900" dirty="0" err="1"/>
              <a:t>daarom</a:t>
            </a:r>
            <a:r>
              <a:rPr lang="en-US" sz="900" dirty="0"/>
              <a:t> is het </a:t>
            </a:r>
            <a:r>
              <a:rPr lang="en-US" sz="900" dirty="0" err="1"/>
              <a:t>noodzakelijk</a:t>
            </a:r>
            <a:r>
              <a:rPr lang="en-US" sz="900" dirty="0"/>
              <a:t> om </a:t>
            </a:r>
            <a:r>
              <a:rPr lang="en-US" sz="900" dirty="0" err="1"/>
              <a:t>te</a:t>
            </a:r>
            <a:r>
              <a:rPr lang="en-US" sz="900" dirty="0"/>
              <a:t> </a:t>
            </a:r>
            <a:r>
              <a:rPr lang="en-US" sz="900" dirty="0" err="1"/>
              <a:t>bepalen</a:t>
            </a:r>
            <a:r>
              <a:rPr lang="en-US" sz="900" dirty="0"/>
              <a:t> wat de </a:t>
            </a:r>
            <a:r>
              <a:rPr lang="en-US" sz="900" dirty="0" err="1"/>
              <a:t>belangrijkste</a:t>
            </a:r>
            <a:r>
              <a:rPr lang="en-US" sz="900" dirty="0"/>
              <a:t> </a:t>
            </a:r>
            <a:r>
              <a:rPr lang="en-US" sz="900" dirty="0" err="1"/>
              <a:t>concurrenten</a:t>
            </a:r>
            <a:r>
              <a:rPr lang="en-US" sz="900" dirty="0"/>
              <a:t> </a:t>
            </a:r>
            <a:r>
              <a:rPr lang="en-US" sz="900" dirty="0" err="1"/>
              <a:t>zijn</a:t>
            </a:r>
            <a:r>
              <a:rPr lang="en-US" sz="900" dirty="0"/>
              <a:t>, </a:t>
            </a:r>
            <a:r>
              <a:rPr lang="en-US" sz="900" dirty="0" err="1"/>
              <a:t>bijvoorbeeld</a:t>
            </a:r>
            <a:r>
              <a:rPr lang="en-US" sz="900" dirty="0"/>
              <a:t> </a:t>
            </a:r>
            <a:r>
              <a:rPr lang="en-US" sz="900" dirty="0" err="1"/>
              <a:t>aan</a:t>
            </a:r>
            <a:r>
              <a:rPr lang="en-US" sz="900" dirty="0"/>
              <a:t> de hand van </a:t>
            </a:r>
            <a:r>
              <a:rPr lang="en-US" sz="900" dirty="0" err="1"/>
              <a:t>geografische</a:t>
            </a:r>
            <a:r>
              <a:rPr lang="en-US" sz="900" dirty="0"/>
              <a:t> criteria, of </a:t>
            </a:r>
            <a:r>
              <a:rPr lang="en-US" sz="900" dirty="0" err="1"/>
              <a:t>vergelijkbare</a:t>
            </a:r>
            <a:r>
              <a:rPr lang="en-US" sz="900" dirty="0"/>
              <a:t> </a:t>
            </a:r>
            <a:r>
              <a:rPr lang="en-US" sz="900" dirty="0" err="1"/>
              <a:t>strategieën</a:t>
            </a:r>
            <a:r>
              <a:rPr lang="en-US" sz="900" dirty="0"/>
              <a:t>, of door de </a:t>
            </a:r>
            <a:r>
              <a:rPr lang="en-US" sz="900" dirty="0" err="1"/>
              <a:t>concurrenten</a:t>
            </a:r>
            <a:r>
              <a:rPr lang="en-US" sz="900" dirty="0"/>
              <a:t> </a:t>
            </a:r>
            <a:r>
              <a:rPr lang="en-US" sz="900" dirty="0" err="1"/>
              <a:t>te</a:t>
            </a:r>
            <a:r>
              <a:rPr lang="en-US" sz="900" dirty="0"/>
              <a:t> </a:t>
            </a:r>
            <a:r>
              <a:rPr lang="en-US" sz="900" dirty="0" err="1"/>
              <a:t>selecteren</a:t>
            </a:r>
            <a:r>
              <a:rPr lang="en-US" sz="900" dirty="0"/>
              <a:t> die </a:t>
            </a:r>
            <a:r>
              <a:rPr lang="en-US" sz="900" dirty="0" err="1"/>
              <a:t>meer</a:t>
            </a:r>
            <a:r>
              <a:rPr lang="en-US" sz="900" dirty="0"/>
              <a:t> </a:t>
            </a:r>
            <a:r>
              <a:rPr lang="en-US" sz="900" dirty="0" err="1"/>
              <a:t>verkopen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De </a:t>
            </a:r>
            <a:r>
              <a:rPr lang="en-US" sz="900" dirty="0" err="1"/>
              <a:t>analyse</a:t>
            </a:r>
            <a:r>
              <a:rPr lang="en-US" sz="900" dirty="0"/>
              <a:t> van de </a:t>
            </a:r>
            <a:r>
              <a:rPr lang="en-US" sz="900" dirty="0" err="1"/>
              <a:t>concurrentie</a:t>
            </a:r>
            <a:r>
              <a:rPr lang="en-US" sz="900" dirty="0"/>
              <a:t>, </a:t>
            </a:r>
            <a:r>
              <a:rPr lang="en-US" sz="900" dirty="0" err="1"/>
              <a:t>vanuit</a:t>
            </a:r>
            <a:r>
              <a:rPr lang="en-US" sz="900" dirty="0"/>
              <a:t> het </a:t>
            </a:r>
            <a:r>
              <a:rPr lang="en-US" sz="900" dirty="0" err="1"/>
              <a:t>digitale</a:t>
            </a:r>
            <a:r>
              <a:rPr lang="en-US" sz="900" dirty="0"/>
              <a:t> </a:t>
            </a:r>
            <a:r>
              <a:rPr lang="en-US" sz="900" dirty="0" err="1"/>
              <a:t>perspectief</a:t>
            </a:r>
            <a:r>
              <a:rPr lang="en-US" sz="900" dirty="0"/>
              <a:t>, </a:t>
            </a:r>
            <a:r>
              <a:rPr lang="en-US" sz="900" dirty="0" err="1"/>
              <a:t>moet</a:t>
            </a:r>
            <a:r>
              <a:rPr lang="en-US" sz="900" dirty="0"/>
              <a:t> zo </a:t>
            </a:r>
            <a:r>
              <a:rPr lang="en-US" sz="900" dirty="0" err="1"/>
              <a:t>volledig</a:t>
            </a:r>
            <a:r>
              <a:rPr lang="en-US" sz="900" dirty="0"/>
              <a:t> </a:t>
            </a:r>
            <a:r>
              <a:rPr lang="en-US" sz="900" dirty="0" err="1"/>
              <a:t>mogelijk</a:t>
            </a:r>
            <a:r>
              <a:rPr lang="en-US" sz="900" dirty="0"/>
              <a:t> </a:t>
            </a:r>
            <a:r>
              <a:rPr lang="en-US" sz="900" dirty="0" err="1"/>
              <a:t>zijn</a:t>
            </a:r>
            <a:r>
              <a:rPr lang="en-US" sz="900" dirty="0"/>
              <a:t>, </a:t>
            </a:r>
            <a:r>
              <a:rPr lang="en-US" sz="900" dirty="0" err="1"/>
              <a:t>proberen</a:t>
            </a:r>
            <a:r>
              <a:rPr lang="en-US" sz="900" dirty="0"/>
              <a:t> </a:t>
            </a:r>
            <a:r>
              <a:rPr lang="en-US" sz="900" dirty="0" err="1"/>
              <a:t>te</a:t>
            </a:r>
            <a:r>
              <a:rPr lang="en-US" sz="900" dirty="0"/>
              <a:t> </a:t>
            </a:r>
            <a:r>
              <a:rPr lang="en-US" sz="900" dirty="0" err="1"/>
              <a:t>begrijpen</a:t>
            </a:r>
            <a:r>
              <a:rPr lang="en-US" sz="900" dirty="0"/>
              <a:t> </a:t>
            </a:r>
            <a:r>
              <a:rPr lang="en-US" sz="900" dirty="0" err="1"/>
              <a:t>welke</a:t>
            </a:r>
            <a:r>
              <a:rPr lang="en-US" sz="900" dirty="0"/>
              <a:t> </a:t>
            </a:r>
            <a:r>
              <a:rPr lang="en-US" sz="900" dirty="0" err="1"/>
              <a:t>doelen</a:t>
            </a:r>
            <a:r>
              <a:rPr lang="en-US" sz="900" dirty="0"/>
              <a:t> ze </a:t>
            </a:r>
            <a:r>
              <a:rPr lang="en-US" sz="900" dirty="0" err="1"/>
              <a:t>proberen</a:t>
            </a:r>
            <a:r>
              <a:rPr lang="en-US" sz="900" dirty="0"/>
              <a:t> </a:t>
            </a:r>
            <a:r>
              <a:rPr lang="en-US" sz="900" dirty="0" err="1"/>
              <a:t>te</a:t>
            </a:r>
            <a:r>
              <a:rPr lang="en-US" sz="900" dirty="0"/>
              <a:t> </a:t>
            </a:r>
            <a:r>
              <a:rPr lang="en-US" sz="900" dirty="0" err="1"/>
              <a:t>bereiken</a:t>
            </a:r>
            <a:r>
              <a:rPr lang="en-US" sz="900" dirty="0"/>
              <a:t> met het </a:t>
            </a:r>
            <a:r>
              <a:rPr lang="en-US" sz="900" dirty="0" err="1"/>
              <a:t>gebruik</a:t>
            </a:r>
            <a:r>
              <a:rPr lang="en-US" sz="900" dirty="0"/>
              <a:t> van </a:t>
            </a:r>
            <a:r>
              <a:rPr lang="en-US" sz="900" dirty="0" err="1"/>
              <a:t>digitale</a:t>
            </a:r>
            <a:r>
              <a:rPr lang="en-US" sz="900" dirty="0"/>
              <a:t> </a:t>
            </a:r>
            <a:r>
              <a:rPr lang="en-US" sz="900" dirty="0" err="1"/>
              <a:t>kanalen</a:t>
            </a:r>
            <a:r>
              <a:rPr lang="en-US" sz="900" dirty="0"/>
              <a:t>, </a:t>
            </a:r>
            <a:r>
              <a:rPr lang="en-US" sz="900" dirty="0" err="1"/>
              <a:t>statistieken</a:t>
            </a:r>
            <a:r>
              <a:rPr lang="en-US" sz="900" dirty="0"/>
              <a:t> </a:t>
            </a:r>
            <a:r>
              <a:rPr lang="en-US" sz="900" dirty="0" err="1"/>
              <a:t>analyseren</a:t>
            </a:r>
            <a:r>
              <a:rPr lang="en-US" sz="900" dirty="0"/>
              <a:t> met </a:t>
            </a:r>
            <a:r>
              <a:rPr lang="en-US" sz="900" dirty="0" err="1"/>
              <a:t>betrekking</a:t>
            </a:r>
            <a:r>
              <a:rPr lang="en-US" sz="900" dirty="0"/>
              <a:t> tot de website, </a:t>
            </a:r>
            <a:r>
              <a:rPr lang="en-US" sz="900" dirty="0" err="1"/>
              <a:t>sociale</a:t>
            </a:r>
            <a:r>
              <a:rPr lang="en-US" sz="900" dirty="0"/>
              <a:t> </a:t>
            </a:r>
            <a:r>
              <a:rPr lang="en-US" sz="900" dirty="0" err="1"/>
              <a:t>netwerken</a:t>
            </a:r>
            <a:r>
              <a:rPr lang="en-US" sz="900" dirty="0"/>
              <a:t>,... </a:t>
            </a:r>
            <a:r>
              <a:rPr lang="en-US" sz="900" dirty="0" err="1"/>
              <a:t>Een</a:t>
            </a:r>
            <a:r>
              <a:rPr lang="en-US" sz="900" dirty="0"/>
              <a:t> </a:t>
            </a:r>
            <a:r>
              <a:rPr lang="en-US" sz="900" dirty="0" err="1"/>
              <a:t>kwalitatieve</a:t>
            </a:r>
            <a:r>
              <a:rPr lang="en-US" sz="900" dirty="0"/>
              <a:t> </a:t>
            </a:r>
            <a:r>
              <a:rPr lang="en-US" sz="900" dirty="0" err="1"/>
              <a:t>analyse</a:t>
            </a:r>
            <a:r>
              <a:rPr lang="en-US" sz="900" dirty="0"/>
              <a:t> is </a:t>
            </a:r>
            <a:r>
              <a:rPr lang="en-US" sz="900" dirty="0" err="1"/>
              <a:t>ook</a:t>
            </a:r>
            <a:r>
              <a:rPr lang="en-US" sz="900" dirty="0"/>
              <a:t> </a:t>
            </a:r>
            <a:r>
              <a:rPr lang="en-US" sz="900" dirty="0" err="1"/>
              <a:t>belangrijk</a:t>
            </a:r>
            <a:r>
              <a:rPr lang="en-US" sz="900" dirty="0"/>
              <a:t>. </a:t>
            </a:r>
            <a:r>
              <a:rPr lang="en-US" sz="900" dirty="0" err="1"/>
              <a:t>Beoordeel</a:t>
            </a:r>
            <a:r>
              <a:rPr lang="en-US" sz="900" dirty="0"/>
              <a:t> </a:t>
            </a:r>
            <a:r>
              <a:rPr lang="en-US" sz="900" dirty="0" err="1"/>
              <a:t>bijvoorbeeld</a:t>
            </a:r>
            <a:r>
              <a:rPr lang="en-US" sz="900" dirty="0"/>
              <a:t> de </a:t>
            </a:r>
            <a:r>
              <a:rPr lang="en-US" sz="900" dirty="0" err="1"/>
              <a:t>rol</a:t>
            </a:r>
            <a:r>
              <a:rPr lang="en-US" sz="900" dirty="0"/>
              <a:t> van de website, de </a:t>
            </a:r>
            <a:r>
              <a:rPr lang="en-US" sz="900" dirty="0" err="1"/>
              <a:t>structuur</a:t>
            </a:r>
            <a:r>
              <a:rPr lang="en-US" sz="900" dirty="0"/>
              <a:t> van de site </a:t>
            </a:r>
            <a:r>
              <a:rPr lang="en-US" sz="900" dirty="0" err="1"/>
              <a:t>en</a:t>
            </a:r>
            <a:r>
              <a:rPr lang="en-US" sz="900" dirty="0"/>
              <a:t> de </a:t>
            </a:r>
            <a:r>
              <a:rPr lang="en-US" sz="900" dirty="0" err="1"/>
              <a:t>gebruikte</a:t>
            </a:r>
            <a:r>
              <a:rPr lang="en-US" sz="900" dirty="0"/>
              <a:t> </a:t>
            </a:r>
            <a:r>
              <a:rPr lang="en-US" sz="900" dirty="0" err="1"/>
              <a:t>technologie</a:t>
            </a:r>
            <a:r>
              <a:rPr lang="en-US" sz="900" dirty="0"/>
              <a:t>. Op </a:t>
            </a:r>
            <a:r>
              <a:rPr lang="en-US" sz="900" dirty="0" err="1"/>
              <a:t>sociale</a:t>
            </a:r>
            <a:r>
              <a:rPr lang="en-US" sz="900" dirty="0"/>
              <a:t> </a:t>
            </a:r>
            <a:r>
              <a:rPr lang="en-US" sz="900" dirty="0" err="1"/>
              <a:t>netwerken</a:t>
            </a:r>
            <a:r>
              <a:rPr lang="en-US" sz="900" dirty="0"/>
              <a:t> </a:t>
            </a:r>
            <a:r>
              <a:rPr lang="en-US" sz="900" dirty="0" err="1"/>
              <a:t>kun</a:t>
            </a:r>
            <a:r>
              <a:rPr lang="en-US" sz="900" dirty="0"/>
              <a:t> je de </a:t>
            </a:r>
            <a:r>
              <a:rPr lang="en-US" sz="900" dirty="0" err="1"/>
              <a:t>kwaliteit</a:t>
            </a:r>
            <a:r>
              <a:rPr lang="en-US" sz="900" dirty="0"/>
              <a:t> van </a:t>
            </a:r>
            <a:r>
              <a:rPr lang="en-US" sz="900" dirty="0" err="1"/>
              <a:t>foto's</a:t>
            </a:r>
            <a:r>
              <a:rPr lang="en-US" sz="900" dirty="0"/>
              <a:t>, de </a:t>
            </a:r>
            <a:r>
              <a:rPr lang="en-US" sz="900" dirty="0" err="1"/>
              <a:t>kwaliteit</a:t>
            </a:r>
            <a:r>
              <a:rPr lang="en-US" sz="900" dirty="0"/>
              <a:t> van video's, de </a:t>
            </a:r>
            <a:r>
              <a:rPr lang="en-US" sz="900" dirty="0" err="1"/>
              <a:t>gebruikte</a:t>
            </a:r>
            <a:r>
              <a:rPr lang="en-US" sz="900" dirty="0"/>
              <a:t> storytelling </a:t>
            </a:r>
            <a:r>
              <a:rPr lang="en-US" sz="900" dirty="0" err="1"/>
              <a:t>en</a:t>
            </a:r>
            <a:r>
              <a:rPr lang="en-US" sz="900" dirty="0"/>
              <a:t> de </a:t>
            </a:r>
            <a:r>
              <a:rPr lang="en-US" sz="900" dirty="0" err="1"/>
              <a:t>diversiteit</a:t>
            </a:r>
            <a:r>
              <a:rPr lang="en-US" sz="900" dirty="0"/>
              <a:t> van </a:t>
            </a:r>
            <a:r>
              <a:rPr lang="en-US" sz="900" dirty="0" err="1"/>
              <a:t>publicaties</a:t>
            </a:r>
            <a:r>
              <a:rPr lang="en-US" sz="900" dirty="0"/>
              <a:t> </a:t>
            </a:r>
            <a:r>
              <a:rPr lang="en-US" sz="900" dirty="0" err="1"/>
              <a:t>analyseren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De </a:t>
            </a:r>
            <a:r>
              <a:rPr lang="en-US" sz="900" dirty="0" err="1"/>
              <a:t>manier</a:t>
            </a:r>
            <a:r>
              <a:rPr lang="en-US" sz="900" dirty="0"/>
              <a:t> </a:t>
            </a:r>
            <a:r>
              <a:rPr lang="en-US" sz="900" dirty="0" err="1"/>
              <a:t>waarop</a:t>
            </a:r>
            <a:r>
              <a:rPr lang="en-US" sz="900" dirty="0"/>
              <a:t> de </a:t>
            </a:r>
            <a:r>
              <a:rPr lang="en-US" sz="900" dirty="0" err="1"/>
              <a:t>concurrentie</a:t>
            </a:r>
            <a:r>
              <a:rPr lang="en-US" sz="900" dirty="0"/>
              <a:t> </a:t>
            </a:r>
            <a:r>
              <a:rPr lang="en-US" sz="900" dirty="0" err="1"/>
              <a:t>zijn</a:t>
            </a:r>
            <a:r>
              <a:rPr lang="en-US" sz="900" dirty="0"/>
              <a:t> online </a:t>
            </a:r>
            <a:r>
              <a:rPr lang="en-US" sz="900" dirty="0" err="1"/>
              <a:t>aanwezigheid</a:t>
            </a:r>
            <a:r>
              <a:rPr lang="en-US" sz="900" dirty="0"/>
              <a:t> </a:t>
            </a:r>
            <a:r>
              <a:rPr lang="en-US" sz="900" dirty="0" err="1"/>
              <a:t>integreert</a:t>
            </a:r>
            <a:r>
              <a:rPr lang="en-US" sz="900" dirty="0"/>
              <a:t> met </a:t>
            </a:r>
            <a:r>
              <a:rPr lang="en-US" sz="900" dirty="0" err="1"/>
              <a:t>zijn</a:t>
            </a:r>
            <a:r>
              <a:rPr lang="en-US" sz="900" dirty="0"/>
              <a:t> offline </a:t>
            </a:r>
            <a:r>
              <a:rPr lang="en-US" sz="900" dirty="0" err="1"/>
              <a:t>actie</a:t>
            </a:r>
            <a:r>
              <a:rPr lang="en-US" sz="900" dirty="0"/>
              <a:t> </a:t>
            </a:r>
            <a:r>
              <a:rPr lang="en-US" sz="900" dirty="0" err="1"/>
              <a:t>moet</a:t>
            </a:r>
            <a:r>
              <a:rPr lang="en-US" sz="900" dirty="0"/>
              <a:t> </a:t>
            </a:r>
            <a:r>
              <a:rPr lang="en-US" sz="900" dirty="0" err="1"/>
              <a:t>ook</a:t>
            </a:r>
            <a:r>
              <a:rPr lang="en-US" sz="900" dirty="0"/>
              <a:t> </a:t>
            </a:r>
            <a:r>
              <a:rPr lang="en-US" sz="900" dirty="0" err="1"/>
              <a:t>worden</a:t>
            </a:r>
            <a:r>
              <a:rPr lang="en-US" sz="900" dirty="0"/>
              <a:t> </a:t>
            </a:r>
            <a:r>
              <a:rPr lang="en-US" sz="900" dirty="0" err="1"/>
              <a:t>gecontroleerd</a:t>
            </a:r>
            <a:r>
              <a:rPr lang="en-US" sz="900" dirty="0"/>
              <a:t>, in alle </a:t>
            </a:r>
            <a:r>
              <a:rPr lang="en-US" sz="900" dirty="0" err="1"/>
              <a:t>mogelijke</a:t>
            </a:r>
            <a:r>
              <a:rPr lang="en-US" sz="900" dirty="0"/>
              <a:t> </a:t>
            </a:r>
            <a:r>
              <a:rPr lang="en-US" sz="900" dirty="0" err="1"/>
              <a:t>aspecten</a:t>
            </a:r>
            <a:r>
              <a:rPr lang="en-US" sz="900" dirty="0"/>
              <a:t>, maar met </a:t>
            </a:r>
            <a:r>
              <a:rPr lang="en-US" sz="900" dirty="0" err="1"/>
              <a:t>speciale</a:t>
            </a:r>
            <a:r>
              <a:rPr lang="en-US" sz="900" dirty="0"/>
              <a:t> </a:t>
            </a:r>
            <a:r>
              <a:rPr lang="en-US" sz="900" dirty="0" err="1"/>
              <a:t>aandacht</a:t>
            </a:r>
            <a:r>
              <a:rPr lang="en-US" sz="900" dirty="0"/>
              <a:t> </a:t>
            </a:r>
            <a:r>
              <a:rPr lang="en-US" sz="900" dirty="0" err="1"/>
              <a:t>voor</a:t>
            </a:r>
            <a:r>
              <a:rPr lang="en-US" sz="900" dirty="0"/>
              <a:t> de </a:t>
            </a:r>
            <a:r>
              <a:rPr lang="en-US" sz="900" dirty="0" err="1"/>
              <a:t>ontwikkelde</a:t>
            </a:r>
            <a:r>
              <a:rPr lang="en-US" sz="900" dirty="0"/>
              <a:t> </a:t>
            </a:r>
            <a:r>
              <a:rPr lang="en-US" sz="900" dirty="0" err="1"/>
              <a:t>marketingmix</a:t>
            </a:r>
            <a:r>
              <a:rPr lang="en-US" sz="900" dirty="0"/>
              <a:t>. </a:t>
            </a:r>
            <a:r>
              <a:rPr lang="en-US" sz="900" dirty="0" err="1"/>
              <a:t>Zijn</a:t>
            </a:r>
            <a:r>
              <a:rPr lang="en-US" sz="900" dirty="0"/>
              <a:t> de </a:t>
            </a:r>
            <a:r>
              <a:rPr lang="en-US" sz="900" dirty="0" err="1"/>
              <a:t>producten</a:t>
            </a:r>
            <a:r>
              <a:rPr lang="en-US" sz="900" dirty="0"/>
              <a:t>, de </a:t>
            </a:r>
            <a:r>
              <a:rPr lang="en-US" sz="900" dirty="0" err="1"/>
              <a:t>merken</a:t>
            </a:r>
            <a:r>
              <a:rPr lang="en-US" sz="900" dirty="0"/>
              <a:t> die online </a:t>
            </a:r>
            <a:r>
              <a:rPr lang="en-US" sz="900" dirty="0" err="1"/>
              <a:t>worden</a:t>
            </a:r>
            <a:r>
              <a:rPr lang="en-US" sz="900" dirty="0"/>
              <a:t> </a:t>
            </a:r>
            <a:r>
              <a:rPr lang="en-US" sz="900" dirty="0" err="1"/>
              <a:t>aangeboden</a:t>
            </a:r>
            <a:r>
              <a:rPr lang="en-US" sz="900" dirty="0"/>
              <a:t> </a:t>
            </a:r>
            <a:r>
              <a:rPr lang="en-US" sz="900" dirty="0" err="1"/>
              <a:t>bijvoorbeeld</a:t>
            </a:r>
            <a:r>
              <a:rPr lang="en-US" sz="900" dirty="0"/>
              <a:t> </a:t>
            </a:r>
            <a:r>
              <a:rPr lang="en-US" sz="900" dirty="0" err="1"/>
              <a:t>ook</a:t>
            </a:r>
            <a:r>
              <a:rPr lang="en-US" sz="900" dirty="0"/>
              <a:t> offline </a:t>
            </a:r>
            <a:r>
              <a:rPr lang="en-US" sz="900" dirty="0" err="1"/>
              <a:t>verkrijgbaar</a:t>
            </a:r>
            <a:r>
              <a:rPr lang="en-US" sz="900" dirty="0"/>
              <a:t>? Is de </a:t>
            </a:r>
            <a:r>
              <a:rPr lang="en-US" sz="900" dirty="0" err="1"/>
              <a:t>prijs</a:t>
            </a:r>
            <a:r>
              <a:rPr lang="en-US" sz="900" dirty="0"/>
              <a:t> die online </a:t>
            </a:r>
            <a:r>
              <a:rPr lang="en-US" sz="900" dirty="0" err="1"/>
              <a:t>en</a:t>
            </a:r>
            <a:r>
              <a:rPr lang="en-US" sz="900" dirty="0"/>
              <a:t> offline </a:t>
            </a:r>
            <a:r>
              <a:rPr lang="en-US" sz="900" dirty="0" err="1"/>
              <a:t>wordt</a:t>
            </a:r>
            <a:r>
              <a:rPr lang="en-US" sz="900" dirty="0"/>
              <a:t> </a:t>
            </a:r>
            <a:r>
              <a:rPr lang="en-US" sz="900" dirty="0" err="1"/>
              <a:t>aangerekend</a:t>
            </a:r>
            <a:r>
              <a:rPr lang="en-US" sz="900" dirty="0"/>
              <a:t> </a:t>
            </a:r>
            <a:r>
              <a:rPr lang="en-US" sz="900" dirty="0" err="1"/>
              <a:t>hetzelfde</a:t>
            </a:r>
            <a:r>
              <a:rPr lang="en-US" sz="900" dirty="0"/>
              <a:t>? </a:t>
            </a:r>
            <a:r>
              <a:rPr lang="en-US" sz="900" dirty="0" err="1"/>
              <a:t>Zijn</a:t>
            </a:r>
            <a:r>
              <a:rPr lang="en-US" sz="900" dirty="0"/>
              <a:t> er </a:t>
            </a:r>
            <a:r>
              <a:rPr lang="en-US" sz="900" dirty="0" err="1"/>
              <a:t>specifieke</a:t>
            </a:r>
            <a:r>
              <a:rPr lang="en-US" sz="900" dirty="0"/>
              <a:t> </a:t>
            </a:r>
            <a:r>
              <a:rPr lang="en-US" sz="900" dirty="0" err="1"/>
              <a:t>verkoopacties</a:t>
            </a:r>
            <a:r>
              <a:rPr lang="en-US" sz="900" dirty="0"/>
              <a:t> op het internet?</a:t>
            </a:r>
          </a:p>
          <a:p>
            <a:pPr marL="0" lvl="0" indent="0" algn="l" rtl="0">
              <a:lnSpc>
                <a:spcPct val="100000"/>
              </a:lnSpc>
              <a:spcBef>
                <a:spcPts val="0"/>
              </a:spcBef>
              <a:spcAft>
                <a:spcPts val="0"/>
              </a:spcAft>
              <a:buClr>
                <a:schemeClr val="dk1"/>
              </a:buClr>
              <a:buSzPts val="1100"/>
              <a:buFont typeface="Arial"/>
              <a:buNone/>
            </a:pPr>
            <a:r>
              <a:rPr lang="en-US" sz="900" dirty="0" err="1"/>
              <a:t>Een</a:t>
            </a:r>
            <a:r>
              <a:rPr lang="en-US" sz="900" dirty="0"/>
              <a:t> </a:t>
            </a:r>
            <a:r>
              <a:rPr lang="en-US" sz="900" dirty="0" err="1"/>
              <a:t>overzicht</a:t>
            </a:r>
            <a:r>
              <a:rPr lang="en-US" sz="900" dirty="0"/>
              <a:t> van de </a:t>
            </a:r>
            <a:r>
              <a:rPr lang="en-US" sz="900" dirty="0" err="1"/>
              <a:t>sterke</a:t>
            </a:r>
            <a:r>
              <a:rPr lang="en-US" sz="900" dirty="0"/>
              <a:t> </a:t>
            </a:r>
            <a:r>
              <a:rPr lang="en-US" sz="900" dirty="0" err="1"/>
              <a:t>en</a:t>
            </a:r>
            <a:r>
              <a:rPr lang="en-US" sz="900" dirty="0"/>
              <a:t> </a:t>
            </a:r>
            <a:r>
              <a:rPr lang="en-US" sz="900" dirty="0" err="1"/>
              <a:t>zwakke</a:t>
            </a:r>
            <a:r>
              <a:rPr lang="en-US" sz="900" dirty="0"/>
              <a:t> </a:t>
            </a:r>
            <a:r>
              <a:rPr lang="en-US" sz="900" dirty="0" err="1"/>
              <a:t>punten</a:t>
            </a:r>
            <a:r>
              <a:rPr lang="en-US" sz="900" dirty="0"/>
              <a:t> van de </a:t>
            </a:r>
            <a:r>
              <a:rPr lang="en-US" sz="900" dirty="0" err="1"/>
              <a:t>concurrentie</a:t>
            </a:r>
            <a:r>
              <a:rPr lang="en-US" sz="900" dirty="0"/>
              <a:t> </a:t>
            </a:r>
            <a:r>
              <a:rPr lang="en-US" sz="900" dirty="0" err="1"/>
              <a:t>geeft</a:t>
            </a:r>
            <a:r>
              <a:rPr lang="en-US" sz="900" dirty="0"/>
              <a:t> </a:t>
            </a:r>
            <a:r>
              <a:rPr lang="en-US" sz="900" dirty="0" err="1"/>
              <a:t>aanwijzingen</a:t>
            </a:r>
            <a:r>
              <a:rPr lang="en-US" sz="900" dirty="0"/>
              <a:t> </a:t>
            </a:r>
            <a:r>
              <a:rPr lang="en-US" sz="900" dirty="0" err="1"/>
              <a:t>voor</a:t>
            </a:r>
            <a:r>
              <a:rPr lang="en-US" sz="900" dirty="0"/>
              <a:t> </a:t>
            </a:r>
            <a:r>
              <a:rPr lang="en-US" sz="900" dirty="0" err="1"/>
              <a:t>mogelijke</a:t>
            </a:r>
            <a:r>
              <a:rPr lang="en-US" sz="900" dirty="0"/>
              <a:t> </a:t>
            </a:r>
            <a:r>
              <a:rPr lang="en-US" sz="900" dirty="0" err="1"/>
              <a:t>acties</a:t>
            </a:r>
            <a:r>
              <a:rPr lang="en-US" sz="900" dirty="0"/>
              <a:t> van het </a:t>
            </a:r>
            <a:r>
              <a:rPr lang="en-US" sz="900" dirty="0" err="1"/>
              <a:t>bedrijf</a:t>
            </a:r>
            <a:r>
              <a:rPr lang="en-US" sz="900" dirty="0"/>
              <a:t>.</a:t>
            </a:r>
            <a:endParaRPr sz="900"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g200e5ce3493_0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2" name="Google Shape;302;g200e5ce3493_0_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a:t>Doel van deze activiteit: een tool gebruiken om de prestaties van merken op de sociale netwerken Instagram, Facebook, TikTok te evalueren.</a:t>
            </a:r>
            <a:endParaRPr sz="900"/>
          </a:p>
          <a:p>
            <a:pPr marL="0" lvl="0" indent="0" algn="l" rtl="0">
              <a:lnSpc>
                <a:spcPct val="100000"/>
              </a:lnSpc>
              <a:spcBef>
                <a:spcPts val="0"/>
              </a:spcBef>
              <a:spcAft>
                <a:spcPts val="0"/>
              </a:spcAft>
              <a:buClr>
                <a:schemeClr val="dk1"/>
              </a:buClr>
              <a:buSzPts val="1100"/>
              <a:buFont typeface="Arial"/>
              <a:buNone/>
            </a:pPr>
            <a:r>
              <a:rPr lang="en-US" sz="900"/>
              <a:t>De professor kan de volgende link voorstellen voor de student om een reeks video's te bekijken over het gebruik van de RivalIQ tool: </a:t>
            </a:r>
            <a:r>
              <a:rPr lang="en-US" sz="900" u="sng">
                <a:solidFill>
                  <a:schemeClr val="hlink"/>
                </a:solidFill>
                <a:hlinkClick r:id="rId3"/>
              </a:rPr>
              <a:t>https://www.rivaliq.com/social-media-competitive-audit-course/</a:t>
            </a:r>
            <a:endParaRPr sz="900">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sz="90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US" sz="900">
                <a:solidFill>
                  <a:schemeClr val="dk1"/>
                </a:solidFill>
              </a:rPr>
              <a:t>Een deel van deze activiteit kan tijdens de les gedaan worden en een deel buiten de les.</a:t>
            </a:r>
            <a:endParaRPr sz="90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US" sz="900">
                <a:solidFill>
                  <a:schemeClr val="dk1"/>
                </a:solidFill>
              </a:rPr>
              <a:t>Er wordt voorgesteld om het bekijken van de video's over het hulpmiddel en de analyse van de cijfers buiten de les te doen. Daarna kun je in de klas discussiëren over de verkregen resultaten.</a:t>
            </a:r>
            <a:endParaRPr sz="900">
              <a:solidFill>
                <a:schemeClr val="dk1"/>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1" name="Google Shape;311;p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a:t>Om via digitale kanalen met klanten te kunnen interageren en die interactie te maximaliseren, is het nodig om te weten wie de klanten zijn. Er zijn bedrijven waar het bedrijf niet weet wie zijn klanten zijn, ze niet kent en daarom moet het bedrijf mechanismen creëren om ze te kennen, bijvoorbeeld een klantenkaart. De aanwezigheid van het merk/bedrijf in de digitale wereld bevordert de kennis, namelijk op loyaliteitsniveau, welke kanalen worden gebruikt om met het bedrijf te interageren. Om op internet te kopen, moet een klant zich (meestal) identificeren en dat is al gunstig om te weten wie de klant is.</a:t>
            </a:r>
            <a:endParaRPr sz="900"/>
          </a:p>
          <a:p>
            <a:pPr marL="0" lvl="0" indent="0" algn="l" rtl="0">
              <a:lnSpc>
                <a:spcPct val="100000"/>
              </a:lnSpc>
              <a:spcBef>
                <a:spcPts val="0"/>
              </a:spcBef>
              <a:spcAft>
                <a:spcPts val="0"/>
              </a:spcAft>
              <a:buClr>
                <a:schemeClr val="dk1"/>
              </a:buClr>
              <a:buSzPts val="1100"/>
              <a:buFont typeface="Arial"/>
              <a:buNone/>
            </a:pPr>
            <a:r>
              <a:rPr lang="en-US" sz="900"/>
              <a:t>Loyaliteit is belangrijk, vooral als het bedrijf een langdurige relatie met de klant wil onderhouden. Het is noodzakelijk om na te denken over hoe we deze loyaliteit kunnen verhogen, hoe we de klant een emotionele band met het merk kunnen geven, omdat deze band meestal bijdraagt aan het verhogen van de loyaliteit.</a:t>
            </a:r>
            <a:endParaRPr sz="900"/>
          </a:p>
          <a:p>
            <a:pPr marL="0" lvl="0" indent="0" algn="l" rtl="0">
              <a:lnSpc>
                <a:spcPct val="100000"/>
              </a:lnSpc>
              <a:spcBef>
                <a:spcPts val="0"/>
              </a:spcBef>
              <a:spcAft>
                <a:spcPts val="0"/>
              </a:spcAft>
              <a:buClr>
                <a:schemeClr val="dk1"/>
              </a:buClr>
              <a:buSzPts val="1100"/>
              <a:buFont typeface="Arial"/>
              <a:buNone/>
            </a:pPr>
            <a:r>
              <a:rPr lang="en-US" sz="900"/>
              <a:t>De klantenportefeuille analyseren: we kunnen deze analyse vanuit verschillende invalshoeken doen: economische capaciteit, geneigdheid om online te kopen, geneigdheid om te innoveren, geneigdheid om risico's te nemen, betalingsmethode, seizoensgebondenheid van de aankoop, enz.</a:t>
            </a:r>
            <a:endParaRPr sz="900"/>
          </a:p>
          <a:p>
            <a:pPr marL="0" lvl="0" indent="0" algn="l" rtl="0">
              <a:lnSpc>
                <a:spcPct val="100000"/>
              </a:lnSpc>
              <a:spcBef>
                <a:spcPts val="0"/>
              </a:spcBef>
              <a:spcAft>
                <a:spcPts val="0"/>
              </a:spcAft>
              <a:buClr>
                <a:schemeClr val="dk1"/>
              </a:buClr>
              <a:buSzPts val="1100"/>
              <a:buFont typeface="Arial"/>
              <a:buNone/>
            </a:pPr>
            <a:r>
              <a:rPr lang="en-US" sz="900"/>
              <a:t>Klanten classificeren: niet alle klanten hebben dezelfde waarde voor het bedrijf. Je kunt klanten classificeren door bijvoorbeeld de Customer Lifetime Value (CLV) toe te passen. Met andere woorden, hoeveel een klant waard is gedurende de relatie die we inschatten.</a:t>
            </a:r>
            <a:endParaRPr sz="900"/>
          </a:p>
          <a:p>
            <a:pPr marL="0" lvl="0" indent="0" algn="l" rtl="0">
              <a:lnSpc>
                <a:spcPct val="100000"/>
              </a:lnSpc>
              <a:spcBef>
                <a:spcPts val="0"/>
              </a:spcBef>
              <a:spcAft>
                <a:spcPts val="0"/>
              </a:spcAft>
              <a:buClr>
                <a:schemeClr val="dk1"/>
              </a:buClr>
              <a:buSzPts val="1100"/>
              <a:buFont typeface="Arial"/>
              <a:buNone/>
            </a:pPr>
            <a:r>
              <a:rPr lang="en-US" sz="900"/>
              <a:t>Tevredenheidsonderzoeken: het is gemakkelijk om tevredenheidsonderzoeken te doen met behulp van digitale tools en het is ook aanlokkelijker voor de klant om snelle onderzoeken te beantwoorden op hun mobiele telefoon of een ander apparaat.</a:t>
            </a:r>
            <a:endParaRPr sz="90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9" name="Google Shape;319;p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a:t>Bij de analyse van de aanwezigheid van het merk op digitaal gebied moet ook worden gekeken naar andere entiteiten:</a:t>
            </a:r>
            <a:endParaRPr sz="900"/>
          </a:p>
          <a:p>
            <a:pPr marL="0" lvl="0" indent="0" algn="l" rtl="0">
              <a:lnSpc>
                <a:spcPct val="100000"/>
              </a:lnSpc>
              <a:spcBef>
                <a:spcPts val="0"/>
              </a:spcBef>
              <a:spcAft>
                <a:spcPts val="0"/>
              </a:spcAft>
              <a:buClr>
                <a:schemeClr val="dk1"/>
              </a:buClr>
              <a:buSzPts val="1100"/>
              <a:buFont typeface="Arial"/>
              <a:buNone/>
            </a:pPr>
            <a:r>
              <a:rPr lang="en-US" sz="900"/>
              <a:t>Influencers: welke kanalen gebruiken ze, wat zeggen ze over ons merk, hoe vaak, wat is hun relatie met het merk (formeel met contract, informeel,...).</a:t>
            </a:r>
            <a:endParaRPr sz="900"/>
          </a:p>
          <a:p>
            <a:pPr marL="0" lvl="0" indent="0" algn="l" rtl="0">
              <a:lnSpc>
                <a:spcPct val="100000"/>
              </a:lnSpc>
              <a:spcBef>
                <a:spcPts val="0"/>
              </a:spcBef>
              <a:spcAft>
                <a:spcPts val="0"/>
              </a:spcAft>
              <a:buClr>
                <a:schemeClr val="dk1"/>
              </a:buClr>
              <a:buSzPts val="1100"/>
              <a:buFont typeface="Arial"/>
              <a:buNone/>
            </a:pPr>
            <a:r>
              <a:rPr lang="en-US" sz="900"/>
              <a:t>Blogs van derden: zijn er blogs van andere merken die ons merk vermelden, mogelijk partnermerken uit andere gebieden?</a:t>
            </a:r>
            <a:endParaRPr sz="900"/>
          </a:p>
          <a:p>
            <a:pPr marL="0" lvl="0" indent="0" algn="l" rtl="0">
              <a:lnSpc>
                <a:spcPct val="100000"/>
              </a:lnSpc>
              <a:spcBef>
                <a:spcPts val="0"/>
              </a:spcBef>
              <a:spcAft>
                <a:spcPts val="0"/>
              </a:spcAft>
              <a:buClr>
                <a:schemeClr val="dk1"/>
              </a:buClr>
              <a:buSzPts val="1100"/>
              <a:buFont typeface="Arial"/>
              <a:buNone/>
            </a:pPr>
            <a:r>
              <a:rPr lang="en-US" sz="900"/>
              <a:t>Affiliate marketing: gebruikt ons merk het? Uit welke sectoren komen de affiliates? Welke resultaten worden behaald?</a:t>
            </a:r>
            <a:endParaRPr sz="900"/>
          </a:p>
          <a:p>
            <a:pPr marL="0" lvl="0" indent="0" algn="l" rtl="0">
              <a:lnSpc>
                <a:spcPct val="100000"/>
              </a:lnSpc>
              <a:spcBef>
                <a:spcPts val="0"/>
              </a:spcBef>
              <a:spcAft>
                <a:spcPts val="0"/>
              </a:spcAft>
              <a:buClr>
                <a:schemeClr val="dk1"/>
              </a:buClr>
              <a:buSzPts val="1100"/>
              <a:buFont typeface="Arial"/>
              <a:buNone/>
            </a:pPr>
            <a:r>
              <a:rPr lang="en-US" sz="900"/>
              <a:t>Vergelijkingssites: dit zijn meestal sites die zich bezighouden met prijsvergelijkingen. Worden onze producten weergegeven? Hoe kunnen we dit beïnvloeden? Voorbeeld: http://www.pricegrabber.com/</a:t>
            </a:r>
            <a:endParaRPr sz="900"/>
          </a:p>
          <a:p>
            <a:pPr marL="0" lvl="0" indent="0" algn="l" rtl="0">
              <a:lnSpc>
                <a:spcPct val="100000"/>
              </a:lnSpc>
              <a:spcBef>
                <a:spcPts val="0"/>
              </a:spcBef>
              <a:spcAft>
                <a:spcPts val="0"/>
              </a:spcAft>
              <a:buClr>
                <a:schemeClr val="dk1"/>
              </a:buClr>
              <a:buSzPts val="1100"/>
              <a:buFont typeface="Arial"/>
              <a:buNone/>
            </a:pPr>
            <a:r>
              <a:rPr lang="en-US" sz="900"/>
              <a:t>Beoordelingssites: komen onze producten over? Kloppen de technische kenmerken van onze producten? Welke positie nemen onze producten in ten opzichte van producten van concurrenten? Voorbeeld: https://www.capterra.com/</a:t>
            </a:r>
            <a:endParaRPr sz="90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p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7" name="Google Shape;327;p6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a:t>Digitale marketing brengt het bedrijf dichter bij de klant. Het bedrijf kan deze kans gebruiken om meer te weten te komen over het gedrag van de klant, vragenlijsten ontwikkelen en deze verspreiden via verschillende kanalen (website, blog, sociale netwerken, e-mailing, advertenties,...).</a:t>
            </a:r>
            <a:endParaRPr sz="900"/>
          </a:p>
          <a:p>
            <a:pPr marL="0" lvl="0" indent="0" algn="l" rtl="0">
              <a:lnSpc>
                <a:spcPct val="100000"/>
              </a:lnSpc>
              <a:spcBef>
                <a:spcPts val="0"/>
              </a:spcBef>
              <a:spcAft>
                <a:spcPts val="0"/>
              </a:spcAft>
              <a:buClr>
                <a:schemeClr val="dk1"/>
              </a:buClr>
              <a:buSzPts val="1100"/>
              <a:buFont typeface="Arial"/>
              <a:buNone/>
            </a:pPr>
            <a:r>
              <a:rPr lang="en-US" sz="900"/>
              <a:t>Ook het betrekken van de consument bij marketingbeslissingen wordt eenvoudiger met digitaal. Voorbeeld: maak een post met 2 verpakkingen en laat de klant beslissen welke verpakking geproduceerd moet worden.</a:t>
            </a:r>
            <a:endParaRPr sz="900"/>
          </a:p>
          <a:p>
            <a:pPr marL="0" lvl="0" indent="0" algn="l" rtl="0">
              <a:lnSpc>
                <a:spcPct val="100000"/>
              </a:lnSpc>
              <a:spcBef>
                <a:spcPts val="0"/>
              </a:spcBef>
              <a:spcAft>
                <a:spcPts val="0"/>
              </a:spcAft>
              <a:buClr>
                <a:schemeClr val="dk1"/>
              </a:buClr>
              <a:buSzPts val="1100"/>
              <a:buFont typeface="Arial"/>
              <a:buNone/>
            </a:pPr>
            <a:r>
              <a:rPr lang="en-US" sz="900"/>
              <a:t>Het is dus belangrijk om te analyseren hoe het bedrijf het potentieel van digitaal benut om meer te weten te komen over de markt en de klant of potentiële klant.</a:t>
            </a:r>
            <a:endParaRPr sz="90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5" name="Google Shape;335;p6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g227a0c8e78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0" name="Google Shape;340;g227a0c8e78b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a:t>Op deze dia kunnen we zien wat wordt voorgesteld als doelstellingen en wat bedrijven proberen te bereiken. We kunnen ons echter afvragen of het werkelijk doelstellingen zijn, of ze voldoen aan de kenmerken die doelstellingen zouden moeten hebben (deze kwestie wordt behandeld op dia's 27 en 28).</a:t>
            </a:r>
            <a:endParaRPr/>
          </a:p>
          <a:p>
            <a:pPr marL="0" lvl="0" indent="0" algn="l" rtl="0">
              <a:lnSpc>
                <a:spcPct val="100000"/>
              </a:lnSpc>
              <a:spcBef>
                <a:spcPts val="0"/>
              </a:spcBef>
              <a:spcAft>
                <a:spcPts val="0"/>
              </a:spcAft>
              <a:buSzPts val="1100"/>
              <a:buNone/>
            </a:pPr>
            <a:r>
              <a:rPr lang="en-US"/>
              <a:t>Ongeacht het correcte gebruik van het woord doelstelling, kunnen we zien dat er een variatie is in de zorgen van bedrijven van het jaar 2020 tot 2021.</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227a0c8e78b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6" name="Google Shape;346;g227a0c8e78b_1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a:t>Op deze dia kunnen we zien dat sommige van de zorgen/prioriteiten van de bedrijven verschillen qua belang vergeleken met de vorige dia.</a:t>
            </a:r>
            <a:endParaRPr/>
          </a:p>
          <a:p>
            <a:pPr marL="0" lvl="0" indent="0" algn="l" rtl="0">
              <a:lnSpc>
                <a:spcPct val="100000"/>
              </a:lnSpc>
              <a:spcBef>
                <a:spcPts val="0"/>
              </a:spcBef>
              <a:spcAft>
                <a:spcPts val="0"/>
              </a:spcAft>
              <a:buSzPts val="1100"/>
              <a:buNone/>
            </a:pPr>
            <a:r>
              <a:rPr lang="en-US"/>
              <a:t>Het is echter mogelijk om gemeenschappelijke zorgen/prioriteiten te vinden, zoals nieuwe klanten werven.</a:t>
            </a:r>
            <a:endParaRPr/>
          </a:p>
          <a:p>
            <a:pPr marL="0" lvl="0" indent="0" algn="l" rtl="0">
              <a:lnSpc>
                <a:spcPct val="100000"/>
              </a:lnSpc>
              <a:spcBef>
                <a:spcPts val="0"/>
              </a:spcBef>
              <a:spcAft>
                <a:spcPts val="0"/>
              </a:spcAft>
              <a:buSzPts val="1100"/>
              <a:buNone/>
            </a:pPr>
            <a:r>
              <a:rPr lang="en-US"/>
              <a:t>Het is niet verwonderlijk dat er verschillende resultaten zijn in gelijkaardige studies, omdat de elementen die geanalyseerd worden niet altijd dezelfde zijn, de timing van de studie kan ook verschillen, en de incidentie kan ook verschillend zijn, bijvoorbeeld de sector van activiteit kan verschillen.</a:t>
            </a:r>
            <a:endParaRPr/>
          </a:p>
          <a:p>
            <a:pPr marL="0" lvl="0" indent="0" algn="l" rtl="0">
              <a:lnSpc>
                <a:spcPct val="100000"/>
              </a:lnSpc>
              <a:spcBef>
                <a:spcPts val="0"/>
              </a:spcBef>
              <a:spcAft>
                <a:spcPts val="0"/>
              </a:spcAft>
              <a:buClr>
                <a:schemeClr val="dk1"/>
              </a:buClr>
              <a:buSzPts val="1100"/>
              <a:buFont typeface="Arial"/>
              <a:buNone/>
            </a:pPr>
            <a:r>
              <a:rPr lang="en-US"/>
              <a:t>Dit zijn echter altijd indicatoren die zorgvuldig gelezen en goed omkaderd moeten worden.</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p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2" name="Google Shape;352;p6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Doelstellingen</a:t>
            </a:r>
            <a:r>
              <a:rPr lang="en-US" sz="900" dirty="0">
                <a:solidFill>
                  <a:schemeClr val="dk1"/>
                </a:solidFill>
              </a:rPr>
              <a:t> </a:t>
            </a:r>
            <a:r>
              <a:rPr lang="en-US" sz="900" dirty="0" err="1">
                <a:solidFill>
                  <a:schemeClr val="dk1"/>
                </a:solidFill>
              </a:rPr>
              <a:t>zijn</a:t>
            </a:r>
            <a:r>
              <a:rPr lang="en-US" sz="900" dirty="0">
                <a:solidFill>
                  <a:schemeClr val="dk1"/>
                </a:solidFill>
              </a:rPr>
              <a:t> </a:t>
            </a:r>
            <a:r>
              <a:rPr lang="en-US" sz="900" dirty="0" err="1">
                <a:solidFill>
                  <a:schemeClr val="dk1"/>
                </a:solidFill>
              </a:rPr>
              <a:t>antwoorden</a:t>
            </a:r>
            <a:r>
              <a:rPr lang="en-US" sz="900" dirty="0">
                <a:solidFill>
                  <a:schemeClr val="dk1"/>
                </a:solidFill>
              </a:rPr>
              <a:t> op </a:t>
            </a:r>
            <a:r>
              <a:rPr lang="en-US" sz="900" dirty="0" err="1">
                <a:solidFill>
                  <a:schemeClr val="dk1"/>
                </a:solidFill>
              </a:rPr>
              <a:t>doelen</a:t>
            </a:r>
            <a:r>
              <a:rPr lang="en-US" sz="900" dirty="0">
                <a:solidFill>
                  <a:schemeClr val="dk1"/>
                </a:solidFill>
              </a:rPr>
              <a:t> die men </a:t>
            </a:r>
            <a:r>
              <a:rPr lang="en-US" sz="900" dirty="0" err="1">
                <a:solidFill>
                  <a:schemeClr val="dk1"/>
                </a:solidFill>
              </a:rPr>
              <a:t>wil</a:t>
            </a:r>
            <a:r>
              <a:rPr lang="en-US" sz="900" dirty="0">
                <a:solidFill>
                  <a:schemeClr val="dk1"/>
                </a:solidFill>
              </a:rPr>
              <a:t> </a:t>
            </a:r>
            <a:r>
              <a:rPr lang="en-US" sz="900" dirty="0" err="1">
                <a:solidFill>
                  <a:schemeClr val="dk1"/>
                </a:solidFill>
              </a:rPr>
              <a:t>bereiken</a:t>
            </a:r>
            <a:r>
              <a:rPr lang="en-US" sz="900" dirty="0">
                <a:solidFill>
                  <a:schemeClr val="dk1"/>
                </a:solidFill>
              </a:rPr>
              <a:t>. </a:t>
            </a:r>
            <a:r>
              <a:rPr lang="en-US" sz="900" dirty="0" err="1">
                <a:solidFill>
                  <a:schemeClr val="dk1"/>
                </a:solidFill>
              </a:rPr>
              <a:t>Doelen</a:t>
            </a:r>
            <a:r>
              <a:rPr lang="en-US" sz="900" dirty="0">
                <a:solidFill>
                  <a:schemeClr val="dk1"/>
                </a:solidFill>
              </a:rPr>
              <a:t> </a:t>
            </a:r>
            <a:r>
              <a:rPr lang="en-US" sz="900" dirty="0" err="1">
                <a:solidFill>
                  <a:schemeClr val="dk1"/>
                </a:solidFill>
              </a:rPr>
              <a:t>zijn</a:t>
            </a:r>
            <a:r>
              <a:rPr lang="en-US" sz="900" dirty="0">
                <a:solidFill>
                  <a:schemeClr val="dk1"/>
                </a:solidFill>
              </a:rPr>
              <a:t> </a:t>
            </a:r>
            <a:r>
              <a:rPr lang="en-US" sz="900" dirty="0" err="1">
                <a:solidFill>
                  <a:schemeClr val="dk1"/>
                </a:solidFill>
              </a:rPr>
              <a:t>algemene</a:t>
            </a:r>
            <a:r>
              <a:rPr lang="en-US" sz="900" dirty="0">
                <a:solidFill>
                  <a:schemeClr val="dk1"/>
                </a:solidFill>
              </a:rPr>
              <a:t> </a:t>
            </a:r>
            <a:r>
              <a:rPr lang="en-US" sz="900" dirty="0" err="1">
                <a:solidFill>
                  <a:schemeClr val="dk1"/>
                </a:solidFill>
              </a:rPr>
              <a:t>bedoelingen</a:t>
            </a:r>
            <a:r>
              <a:rPr lang="en-US" sz="900" dirty="0">
                <a:solidFill>
                  <a:schemeClr val="dk1"/>
                </a:solidFill>
              </a:rPr>
              <a:t>. </a:t>
            </a:r>
            <a:r>
              <a:rPr lang="en-US" sz="900" dirty="0" err="1">
                <a:solidFill>
                  <a:schemeClr val="dk1"/>
                </a:solidFill>
              </a:rPr>
              <a:t>Een</a:t>
            </a:r>
            <a:r>
              <a:rPr lang="en-US" sz="900" dirty="0">
                <a:solidFill>
                  <a:schemeClr val="dk1"/>
                </a:solidFill>
              </a:rPr>
              <a:t> </a:t>
            </a:r>
            <a:r>
              <a:rPr lang="en-US" sz="900" dirty="0" err="1">
                <a:solidFill>
                  <a:schemeClr val="dk1"/>
                </a:solidFill>
              </a:rPr>
              <a:t>doel</a:t>
            </a:r>
            <a:r>
              <a:rPr lang="en-US" sz="900" dirty="0">
                <a:solidFill>
                  <a:schemeClr val="dk1"/>
                </a:solidFill>
              </a:rPr>
              <a:t> </a:t>
            </a:r>
            <a:r>
              <a:rPr lang="en-US" sz="900" dirty="0" err="1">
                <a:solidFill>
                  <a:schemeClr val="dk1"/>
                </a:solidFill>
              </a:rPr>
              <a:t>kan</a:t>
            </a:r>
            <a:r>
              <a:rPr lang="en-US" sz="900" dirty="0">
                <a:solidFill>
                  <a:schemeClr val="dk1"/>
                </a:solidFill>
              </a:rPr>
              <a:t> </a:t>
            </a:r>
            <a:r>
              <a:rPr lang="en-US" sz="900" dirty="0" err="1">
                <a:solidFill>
                  <a:schemeClr val="dk1"/>
                </a:solidFill>
              </a:rPr>
              <a:t>meer</a:t>
            </a:r>
            <a:r>
              <a:rPr lang="en-US" sz="900" dirty="0">
                <a:solidFill>
                  <a:schemeClr val="dk1"/>
                </a:solidFill>
              </a:rPr>
              <a:t> dan </a:t>
            </a:r>
            <a:r>
              <a:rPr lang="en-US" sz="900" dirty="0" err="1">
                <a:solidFill>
                  <a:schemeClr val="dk1"/>
                </a:solidFill>
              </a:rPr>
              <a:t>één</a:t>
            </a:r>
            <a:r>
              <a:rPr lang="en-US" sz="900" dirty="0">
                <a:solidFill>
                  <a:schemeClr val="dk1"/>
                </a:solidFill>
              </a:rPr>
              <a:t> </a:t>
            </a:r>
            <a:r>
              <a:rPr lang="en-US" sz="900" dirty="0" err="1">
                <a:solidFill>
                  <a:schemeClr val="dk1"/>
                </a:solidFill>
              </a:rPr>
              <a:t>doelstelling</a:t>
            </a:r>
            <a:r>
              <a:rPr lang="en-US" sz="900" dirty="0">
                <a:solidFill>
                  <a:schemeClr val="dk1"/>
                </a:solidFill>
              </a:rPr>
              <a:t> </a:t>
            </a:r>
            <a:r>
              <a:rPr lang="en-US" sz="900" dirty="0" err="1">
                <a:solidFill>
                  <a:schemeClr val="dk1"/>
                </a:solidFill>
              </a:rPr>
              <a:t>hebben</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Voorbeeld</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Doel: De </a:t>
            </a:r>
            <a:r>
              <a:rPr lang="en-US" sz="900" dirty="0" err="1">
                <a:solidFill>
                  <a:schemeClr val="dk1"/>
                </a:solidFill>
              </a:rPr>
              <a:t>commerciële</a:t>
            </a:r>
            <a:r>
              <a:rPr lang="en-US" sz="900" dirty="0">
                <a:solidFill>
                  <a:schemeClr val="dk1"/>
                </a:solidFill>
              </a:rPr>
              <a:t> </a:t>
            </a:r>
            <a:r>
              <a:rPr lang="en-US" sz="900" dirty="0" err="1">
                <a:solidFill>
                  <a:schemeClr val="dk1"/>
                </a:solidFill>
              </a:rPr>
              <a:t>aanwezigheid</a:t>
            </a:r>
            <a:r>
              <a:rPr lang="en-US" sz="900" dirty="0">
                <a:solidFill>
                  <a:schemeClr val="dk1"/>
                </a:solidFill>
              </a:rPr>
              <a:t> van het </a:t>
            </a:r>
            <a:r>
              <a:rPr lang="en-US" sz="900" dirty="0" err="1">
                <a:solidFill>
                  <a:schemeClr val="dk1"/>
                </a:solidFill>
              </a:rPr>
              <a:t>bedrijf</a:t>
            </a:r>
            <a:r>
              <a:rPr lang="en-US" sz="900" dirty="0">
                <a:solidFill>
                  <a:schemeClr val="dk1"/>
                </a:solidFill>
              </a:rPr>
              <a:t> op de </a:t>
            </a:r>
            <a:r>
              <a:rPr lang="en-US" sz="900" dirty="0" err="1">
                <a:solidFill>
                  <a:schemeClr val="dk1"/>
                </a:solidFill>
              </a:rPr>
              <a:t>markt</a:t>
            </a:r>
            <a:r>
              <a:rPr lang="en-US" sz="900" dirty="0">
                <a:solidFill>
                  <a:schemeClr val="dk1"/>
                </a:solidFill>
              </a:rPr>
              <a:t> </a:t>
            </a:r>
            <a:r>
              <a:rPr lang="en-US" sz="900" dirty="0" err="1">
                <a:solidFill>
                  <a:schemeClr val="dk1"/>
                </a:solidFill>
              </a:rPr>
              <a:t>vergroten</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Doelen</a:t>
            </a:r>
            <a:r>
              <a:rPr lang="en-US" sz="900" dirty="0">
                <a:solidFill>
                  <a:schemeClr val="dk1"/>
                </a:solidFill>
              </a:rPr>
              <a:t>: Het </a:t>
            </a:r>
            <a:r>
              <a:rPr lang="en-US" sz="900" dirty="0" err="1">
                <a:solidFill>
                  <a:schemeClr val="dk1"/>
                </a:solidFill>
              </a:rPr>
              <a:t>verkoopvolume</a:t>
            </a:r>
            <a:r>
              <a:rPr lang="en-US" sz="900" dirty="0">
                <a:solidFill>
                  <a:schemeClr val="dk1"/>
                </a:solidFill>
              </a:rPr>
              <a:t> met 10% </a:t>
            </a:r>
            <a:r>
              <a:rPr lang="en-US" sz="900" dirty="0" err="1">
                <a:solidFill>
                  <a:schemeClr val="dk1"/>
                </a:solidFill>
              </a:rPr>
              <a:t>verhogen</a:t>
            </a:r>
            <a:r>
              <a:rPr lang="en-US" sz="900" dirty="0">
                <a:solidFill>
                  <a:schemeClr val="dk1"/>
                </a:solidFill>
              </a:rPr>
              <a:t> in 2024; Het </a:t>
            </a:r>
            <a:r>
              <a:rPr lang="en-US" sz="900" dirty="0" err="1">
                <a:solidFill>
                  <a:schemeClr val="dk1"/>
                </a:solidFill>
              </a:rPr>
              <a:t>marktaandeel</a:t>
            </a:r>
            <a:r>
              <a:rPr lang="en-US" sz="900" dirty="0">
                <a:solidFill>
                  <a:schemeClr val="dk1"/>
                </a:solidFill>
              </a:rPr>
              <a:t> van het </a:t>
            </a:r>
            <a:r>
              <a:rPr lang="en-US" sz="900" dirty="0" err="1">
                <a:solidFill>
                  <a:schemeClr val="dk1"/>
                </a:solidFill>
              </a:rPr>
              <a:t>cosmeticagamma</a:t>
            </a:r>
            <a:r>
              <a:rPr lang="en-US" sz="900" dirty="0">
                <a:solidFill>
                  <a:schemeClr val="dk1"/>
                </a:solidFill>
              </a:rPr>
              <a:t> met 3 </a:t>
            </a:r>
            <a:r>
              <a:rPr lang="en-US" sz="900" dirty="0" err="1">
                <a:solidFill>
                  <a:schemeClr val="dk1"/>
                </a:solidFill>
              </a:rPr>
              <a:t>procentpunten</a:t>
            </a:r>
            <a:r>
              <a:rPr lang="en-US" sz="900" dirty="0">
                <a:solidFill>
                  <a:schemeClr val="dk1"/>
                </a:solidFill>
              </a:rPr>
              <a:t> </a:t>
            </a:r>
            <a:r>
              <a:rPr lang="en-US" sz="900" dirty="0" err="1">
                <a:solidFill>
                  <a:schemeClr val="dk1"/>
                </a:solidFill>
              </a:rPr>
              <a:t>verhogen</a:t>
            </a:r>
            <a:r>
              <a:rPr lang="en-US" sz="900" dirty="0">
                <a:solidFill>
                  <a:schemeClr val="dk1"/>
                </a:solidFill>
              </a:rPr>
              <a:t> in 2024; </a:t>
            </a:r>
            <a:r>
              <a:rPr lang="en-US" sz="900" dirty="0" err="1">
                <a:solidFill>
                  <a:schemeClr val="dk1"/>
                </a:solidFill>
              </a:rPr>
              <a:t>Klantenbinding</a:t>
            </a:r>
            <a:r>
              <a:rPr lang="en-US" sz="900" dirty="0">
                <a:solidFill>
                  <a:schemeClr val="dk1"/>
                </a:solidFill>
              </a:rPr>
              <a:t> met 10% </a:t>
            </a:r>
            <a:r>
              <a:rPr lang="en-US" sz="900" dirty="0" err="1">
                <a:solidFill>
                  <a:schemeClr val="dk1"/>
                </a:solidFill>
              </a:rPr>
              <a:t>bereiken</a:t>
            </a:r>
            <a:r>
              <a:rPr lang="en-US" sz="900" dirty="0">
                <a:solidFill>
                  <a:schemeClr val="dk1"/>
                </a:solidFill>
              </a:rPr>
              <a:t> in 2024. </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Doelstellingen</a:t>
            </a:r>
            <a:r>
              <a:rPr lang="en-US" sz="900" dirty="0">
                <a:solidFill>
                  <a:schemeClr val="dk1"/>
                </a:solidFill>
              </a:rPr>
              <a:t> </a:t>
            </a:r>
            <a:r>
              <a:rPr lang="en-US" sz="900" dirty="0" err="1">
                <a:solidFill>
                  <a:schemeClr val="dk1"/>
                </a:solidFill>
              </a:rPr>
              <a:t>kunnen</a:t>
            </a:r>
            <a:r>
              <a:rPr lang="en-US" sz="900" dirty="0">
                <a:solidFill>
                  <a:schemeClr val="dk1"/>
                </a:solidFill>
              </a:rPr>
              <a:t> </a:t>
            </a:r>
            <a:r>
              <a:rPr lang="en-US" sz="900" dirty="0" err="1">
                <a:solidFill>
                  <a:schemeClr val="dk1"/>
                </a:solidFill>
              </a:rPr>
              <a:t>strategisch</a:t>
            </a:r>
            <a:r>
              <a:rPr lang="en-US" sz="900" dirty="0">
                <a:solidFill>
                  <a:schemeClr val="dk1"/>
                </a:solidFill>
              </a:rPr>
              <a:t>, </a:t>
            </a:r>
            <a:r>
              <a:rPr lang="en-US" sz="900" dirty="0" err="1">
                <a:solidFill>
                  <a:schemeClr val="dk1"/>
                </a:solidFill>
              </a:rPr>
              <a:t>tactisch</a:t>
            </a:r>
            <a:r>
              <a:rPr lang="en-US" sz="900" dirty="0">
                <a:solidFill>
                  <a:schemeClr val="dk1"/>
                </a:solidFill>
              </a:rPr>
              <a:t> of </a:t>
            </a:r>
            <a:r>
              <a:rPr lang="en-US" sz="900" dirty="0" err="1">
                <a:solidFill>
                  <a:schemeClr val="dk1"/>
                </a:solidFill>
              </a:rPr>
              <a:t>operationeel</a:t>
            </a:r>
            <a:r>
              <a:rPr lang="en-US" sz="900" dirty="0">
                <a:solidFill>
                  <a:schemeClr val="dk1"/>
                </a:solidFill>
              </a:rPr>
              <a:t> </a:t>
            </a:r>
            <a:r>
              <a:rPr lang="en-US" sz="900" dirty="0" err="1">
                <a:solidFill>
                  <a:schemeClr val="dk1"/>
                </a:solidFill>
              </a:rPr>
              <a:t>zijn</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Strategische</a:t>
            </a:r>
            <a:r>
              <a:rPr lang="en-US" sz="900" dirty="0">
                <a:solidFill>
                  <a:schemeClr val="dk1"/>
                </a:solidFill>
              </a:rPr>
              <a:t> </a:t>
            </a:r>
            <a:r>
              <a:rPr lang="en-US" sz="900" dirty="0" err="1">
                <a:solidFill>
                  <a:schemeClr val="dk1"/>
                </a:solidFill>
              </a:rPr>
              <a:t>marketingdoelstellingen</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Dit</a:t>
            </a:r>
            <a:r>
              <a:rPr lang="en-US" sz="900" dirty="0">
                <a:solidFill>
                  <a:schemeClr val="dk1"/>
                </a:solidFill>
              </a:rPr>
              <a:t> </a:t>
            </a:r>
            <a:r>
              <a:rPr lang="en-US" sz="900" dirty="0" err="1">
                <a:solidFill>
                  <a:schemeClr val="dk1"/>
                </a:solidFill>
              </a:rPr>
              <a:t>zijn</a:t>
            </a:r>
            <a:r>
              <a:rPr lang="en-US" sz="900" dirty="0">
                <a:solidFill>
                  <a:schemeClr val="dk1"/>
                </a:solidFill>
              </a:rPr>
              <a:t> de </a:t>
            </a:r>
            <a:r>
              <a:rPr lang="en-US" sz="900" dirty="0" err="1">
                <a:solidFill>
                  <a:schemeClr val="dk1"/>
                </a:solidFill>
              </a:rPr>
              <a:t>algemene</a:t>
            </a:r>
            <a:r>
              <a:rPr lang="en-US" sz="900" dirty="0">
                <a:solidFill>
                  <a:schemeClr val="dk1"/>
                </a:solidFill>
              </a:rPr>
              <a:t> </a:t>
            </a:r>
            <a:r>
              <a:rPr lang="en-US" sz="900" dirty="0" err="1">
                <a:solidFill>
                  <a:schemeClr val="dk1"/>
                </a:solidFill>
              </a:rPr>
              <a:t>doelstellingen</a:t>
            </a:r>
            <a:r>
              <a:rPr lang="en-US" sz="900" dirty="0">
                <a:solidFill>
                  <a:schemeClr val="dk1"/>
                </a:solidFill>
              </a:rPr>
              <a:t> die </a:t>
            </a:r>
            <a:r>
              <a:rPr lang="en-US" sz="900" dirty="0" err="1">
                <a:solidFill>
                  <a:schemeClr val="dk1"/>
                </a:solidFill>
              </a:rPr>
              <a:t>voortvloeien</a:t>
            </a:r>
            <a:r>
              <a:rPr lang="en-US" sz="900" dirty="0">
                <a:solidFill>
                  <a:schemeClr val="dk1"/>
                </a:solidFill>
              </a:rPr>
              <a:t> </a:t>
            </a:r>
            <a:r>
              <a:rPr lang="en-US" sz="900" dirty="0" err="1">
                <a:solidFill>
                  <a:schemeClr val="dk1"/>
                </a:solidFill>
              </a:rPr>
              <a:t>uit</a:t>
            </a:r>
            <a:r>
              <a:rPr lang="en-US" sz="900" dirty="0">
                <a:solidFill>
                  <a:schemeClr val="dk1"/>
                </a:solidFill>
              </a:rPr>
              <a:t> </a:t>
            </a:r>
            <a:r>
              <a:rPr lang="en-US" sz="900" dirty="0" err="1">
                <a:solidFill>
                  <a:schemeClr val="dk1"/>
                </a:solidFill>
              </a:rPr>
              <a:t>strategische</a:t>
            </a:r>
            <a:r>
              <a:rPr lang="en-US" sz="900" dirty="0">
                <a:solidFill>
                  <a:schemeClr val="dk1"/>
                </a:solidFill>
              </a:rPr>
              <a:t> </a:t>
            </a:r>
            <a:r>
              <a:rPr lang="en-US" sz="900" dirty="0" err="1">
                <a:solidFill>
                  <a:schemeClr val="dk1"/>
                </a:solidFill>
              </a:rPr>
              <a:t>marketingacties</a:t>
            </a:r>
            <a:r>
              <a:rPr lang="en-US" sz="900" dirty="0">
                <a:solidFill>
                  <a:schemeClr val="dk1"/>
                </a:solidFill>
              </a:rPr>
              <a:t> </a:t>
            </a:r>
            <a:r>
              <a:rPr lang="en-US" sz="900" dirty="0" err="1">
                <a:solidFill>
                  <a:schemeClr val="dk1"/>
                </a:solidFill>
              </a:rPr>
              <a:t>en</a:t>
            </a:r>
            <a:r>
              <a:rPr lang="en-US" sz="900" dirty="0">
                <a:solidFill>
                  <a:schemeClr val="dk1"/>
                </a:solidFill>
              </a:rPr>
              <a:t> die op </a:t>
            </a:r>
            <a:r>
              <a:rPr lang="en-US" sz="900" dirty="0" err="1">
                <a:solidFill>
                  <a:schemeClr val="dk1"/>
                </a:solidFill>
              </a:rPr>
              <a:t>lange</a:t>
            </a:r>
            <a:r>
              <a:rPr lang="en-US" sz="900" dirty="0">
                <a:solidFill>
                  <a:schemeClr val="dk1"/>
                </a:solidFill>
              </a:rPr>
              <a:t> </a:t>
            </a:r>
            <a:r>
              <a:rPr lang="en-US" sz="900" dirty="0" err="1">
                <a:solidFill>
                  <a:schemeClr val="dk1"/>
                </a:solidFill>
              </a:rPr>
              <a:t>termijn</a:t>
            </a:r>
            <a:r>
              <a:rPr lang="en-US" sz="900" dirty="0">
                <a:solidFill>
                  <a:schemeClr val="dk1"/>
                </a:solidFill>
              </a:rPr>
              <a:t> </a:t>
            </a:r>
            <a:r>
              <a:rPr lang="en-US" sz="900" dirty="0" err="1">
                <a:solidFill>
                  <a:schemeClr val="dk1"/>
                </a:solidFill>
              </a:rPr>
              <a:t>worden</a:t>
            </a:r>
            <a:r>
              <a:rPr lang="en-US" sz="900" dirty="0">
                <a:solidFill>
                  <a:schemeClr val="dk1"/>
                </a:solidFill>
              </a:rPr>
              <a:t> </a:t>
            </a:r>
            <a:r>
              <a:rPr lang="en-US" sz="900" dirty="0" err="1">
                <a:solidFill>
                  <a:schemeClr val="dk1"/>
                </a:solidFill>
              </a:rPr>
              <a:t>gedefinieerd</a:t>
            </a:r>
            <a:r>
              <a:rPr lang="en-US" sz="900" dirty="0">
                <a:solidFill>
                  <a:schemeClr val="dk1"/>
                </a:solidFill>
              </a:rPr>
              <a:t>, </a:t>
            </a:r>
            <a:r>
              <a:rPr lang="en-US" sz="900" dirty="0" err="1">
                <a:solidFill>
                  <a:schemeClr val="dk1"/>
                </a:solidFill>
              </a:rPr>
              <a:t>d.w.z</a:t>
            </a:r>
            <a:r>
              <a:rPr lang="en-US" sz="900" dirty="0">
                <a:solidFill>
                  <a:schemeClr val="dk1"/>
                </a:solidFill>
              </a:rPr>
              <a:t>. </a:t>
            </a:r>
            <a:r>
              <a:rPr lang="en-US" sz="900" dirty="0" err="1">
                <a:solidFill>
                  <a:schemeClr val="dk1"/>
                </a:solidFill>
              </a:rPr>
              <a:t>tussen</a:t>
            </a:r>
            <a:r>
              <a:rPr lang="en-US" sz="900" dirty="0">
                <a:solidFill>
                  <a:schemeClr val="dk1"/>
                </a:solidFill>
              </a:rPr>
              <a:t> twee tot </a:t>
            </a:r>
            <a:r>
              <a:rPr lang="en-US" sz="900" dirty="0" err="1">
                <a:solidFill>
                  <a:schemeClr val="dk1"/>
                </a:solidFill>
              </a:rPr>
              <a:t>vijf</a:t>
            </a:r>
            <a:r>
              <a:rPr lang="en-US" sz="900" dirty="0">
                <a:solidFill>
                  <a:schemeClr val="dk1"/>
                </a:solidFill>
              </a:rPr>
              <a:t> of </a:t>
            </a:r>
            <a:r>
              <a:rPr lang="en-US" sz="900" dirty="0" err="1">
                <a:solidFill>
                  <a:schemeClr val="dk1"/>
                </a:solidFill>
              </a:rPr>
              <a:t>meer</a:t>
            </a:r>
            <a:r>
              <a:rPr lang="en-US" sz="900" dirty="0">
                <a:solidFill>
                  <a:schemeClr val="dk1"/>
                </a:solidFill>
              </a:rPr>
              <a:t> </a:t>
            </a:r>
            <a:r>
              <a:rPr lang="en-US" sz="900" dirty="0" err="1">
                <a:solidFill>
                  <a:schemeClr val="dk1"/>
                </a:solidFill>
              </a:rPr>
              <a:t>jaar</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Voorbeeld</a:t>
            </a:r>
            <a:r>
              <a:rPr lang="en-US" sz="900" dirty="0">
                <a:solidFill>
                  <a:schemeClr val="dk1"/>
                </a:solidFill>
              </a:rPr>
              <a:t>: het </a:t>
            </a:r>
            <a:r>
              <a:rPr lang="en-US" sz="900" dirty="0" err="1">
                <a:solidFill>
                  <a:schemeClr val="dk1"/>
                </a:solidFill>
              </a:rPr>
              <a:t>marktaandeel</a:t>
            </a:r>
            <a:r>
              <a:rPr lang="en-US" sz="900" dirty="0">
                <a:solidFill>
                  <a:schemeClr val="dk1"/>
                </a:solidFill>
              </a:rPr>
              <a:t> in het segment van </a:t>
            </a:r>
            <a:r>
              <a:rPr lang="en-US" sz="900" dirty="0" err="1">
                <a:solidFill>
                  <a:schemeClr val="dk1"/>
                </a:solidFill>
              </a:rPr>
              <a:t>elektrische</a:t>
            </a:r>
            <a:r>
              <a:rPr lang="en-US" sz="900" dirty="0">
                <a:solidFill>
                  <a:schemeClr val="dk1"/>
                </a:solidFill>
              </a:rPr>
              <a:t> auto's in 3 </a:t>
            </a:r>
            <a:r>
              <a:rPr lang="en-US" sz="900" dirty="0" err="1">
                <a:solidFill>
                  <a:schemeClr val="dk1"/>
                </a:solidFill>
              </a:rPr>
              <a:t>jaar</a:t>
            </a:r>
            <a:r>
              <a:rPr lang="en-US" sz="900" dirty="0">
                <a:solidFill>
                  <a:schemeClr val="dk1"/>
                </a:solidFill>
              </a:rPr>
              <a:t> met 5% </a:t>
            </a:r>
            <a:r>
              <a:rPr lang="en-US" sz="900" dirty="0" err="1">
                <a:solidFill>
                  <a:schemeClr val="dk1"/>
                </a:solidFill>
              </a:rPr>
              <a:t>vergroten</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Tactische</a:t>
            </a:r>
            <a:r>
              <a:rPr lang="en-US" sz="900" dirty="0">
                <a:solidFill>
                  <a:schemeClr val="dk1"/>
                </a:solidFill>
              </a:rPr>
              <a:t> </a:t>
            </a:r>
            <a:r>
              <a:rPr lang="en-US" sz="900" dirty="0" err="1">
                <a:solidFill>
                  <a:schemeClr val="dk1"/>
                </a:solidFill>
              </a:rPr>
              <a:t>marketingdoelstellingen</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Dit</a:t>
            </a:r>
            <a:r>
              <a:rPr lang="en-US" sz="900" dirty="0">
                <a:solidFill>
                  <a:schemeClr val="dk1"/>
                </a:solidFill>
              </a:rPr>
              <a:t> </a:t>
            </a:r>
            <a:r>
              <a:rPr lang="en-US" sz="900" dirty="0" err="1">
                <a:solidFill>
                  <a:schemeClr val="dk1"/>
                </a:solidFill>
              </a:rPr>
              <a:t>zijn</a:t>
            </a:r>
            <a:r>
              <a:rPr lang="en-US" sz="900" dirty="0">
                <a:solidFill>
                  <a:schemeClr val="dk1"/>
                </a:solidFill>
              </a:rPr>
              <a:t> </a:t>
            </a:r>
            <a:r>
              <a:rPr lang="en-US" sz="900" dirty="0" err="1">
                <a:solidFill>
                  <a:schemeClr val="dk1"/>
                </a:solidFill>
              </a:rPr>
              <a:t>doelstellingen</a:t>
            </a:r>
            <a:r>
              <a:rPr lang="en-US" sz="900" dirty="0">
                <a:solidFill>
                  <a:schemeClr val="dk1"/>
                </a:solidFill>
              </a:rPr>
              <a:t> op </a:t>
            </a:r>
            <a:r>
              <a:rPr lang="en-US" sz="900" dirty="0" err="1">
                <a:solidFill>
                  <a:schemeClr val="dk1"/>
                </a:solidFill>
              </a:rPr>
              <a:t>intermediair</a:t>
            </a:r>
            <a:r>
              <a:rPr lang="en-US" sz="900" dirty="0">
                <a:solidFill>
                  <a:schemeClr val="dk1"/>
                </a:solidFill>
              </a:rPr>
              <a:t> </a:t>
            </a:r>
            <a:r>
              <a:rPr lang="en-US" sz="900" dirty="0" err="1">
                <a:solidFill>
                  <a:schemeClr val="dk1"/>
                </a:solidFill>
              </a:rPr>
              <a:t>niveau</a:t>
            </a:r>
            <a:r>
              <a:rPr lang="en-US" sz="900" dirty="0">
                <a:solidFill>
                  <a:schemeClr val="dk1"/>
                </a:solidFill>
              </a:rPr>
              <a:t>, </a:t>
            </a:r>
            <a:r>
              <a:rPr lang="en-US" sz="900" dirty="0" err="1">
                <a:solidFill>
                  <a:schemeClr val="dk1"/>
                </a:solidFill>
              </a:rPr>
              <a:t>bijvoorbeeld</a:t>
            </a:r>
            <a:r>
              <a:rPr lang="en-US" sz="900" dirty="0">
                <a:solidFill>
                  <a:schemeClr val="dk1"/>
                </a:solidFill>
              </a:rPr>
              <a:t> de </a:t>
            </a:r>
            <a:r>
              <a:rPr lang="en-US" sz="900" dirty="0" err="1">
                <a:solidFill>
                  <a:schemeClr val="dk1"/>
                </a:solidFill>
              </a:rPr>
              <a:t>verantwoordelijkheid</a:t>
            </a:r>
            <a:r>
              <a:rPr lang="en-US" sz="900" dirty="0">
                <a:solidFill>
                  <a:schemeClr val="dk1"/>
                </a:solidFill>
              </a:rPr>
              <a:t> van </a:t>
            </a:r>
            <a:r>
              <a:rPr lang="en-US" sz="900" dirty="0" err="1">
                <a:solidFill>
                  <a:schemeClr val="dk1"/>
                </a:solidFill>
              </a:rPr>
              <a:t>een</a:t>
            </a:r>
            <a:r>
              <a:rPr lang="en-US" sz="900" dirty="0">
                <a:solidFill>
                  <a:schemeClr val="dk1"/>
                </a:solidFill>
              </a:rPr>
              <a:t> </a:t>
            </a:r>
            <a:r>
              <a:rPr lang="en-US" sz="900" dirty="0" err="1">
                <a:solidFill>
                  <a:schemeClr val="dk1"/>
                </a:solidFill>
              </a:rPr>
              <a:t>productmanager</a:t>
            </a:r>
            <a:r>
              <a:rPr lang="en-US" sz="900" dirty="0">
                <a:solidFill>
                  <a:schemeClr val="dk1"/>
                </a:solidFill>
              </a:rPr>
              <a:t> of </a:t>
            </a:r>
            <a:r>
              <a:rPr lang="en-US" sz="900" dirty="0" err="1">
                <a:solidFill>
                  <a:schemeClr val="dk1"/>
                </a:solidFill>
              </a:rPr>
              <a:t>een</a:t>
            </a:r>
            <a:r>
              <a:rPr lang="en-US" sz="900" dirty="0">
                <a:solidFill>
                  <a:schemeClr val="dk1"/>
                </a:solidFill>
              </a:rPr>
              <a:t> brand manager, die </a:t>
            </a:r>
            <a:r>
              <a:rPr lang="en-US" sz="900" dirty="0" err="1">
                <a:solidFill>
                  <a:schemeClr val="dk1"/>
                </a:solidFill>
              </a:rPr>
              <a:t>bijdragen</a:t>
            </a:r>
            <a:r>
              <a:rPr lang="en-US" sz="900" dirty="0">
                <a:solidFill>
                  <a:schemeClr val="dk1"/>
                </a:solidFill>
              </a:rPr>
              <a:t> </a:t>
            </a:r>
            <a:r>
              <a:rPr lang="en-US" sz="900" dirty="0" err="1">
                <a:solidFill>
                  <a:schemeClr val="dk1"/>
                </a:solidFill>
              </a:rPr>
              <a:t>aan</a:t>
            </a:r>
            <a:r>
              <a:rPr lang="en-US" sz="900" dirty="0">
                <a:solidFill>
                  <a:schemeClr val="dk1"/>
                </a:solidFill>
              </a:rPr>
              <a:t> het </a:t>
            </a:r>
            <a:r>
              <a:rPr lang="en-US" sz="900" dirty="0" err="1">
                <a:solidFill>
                  <a:schemeClr val="dk1"/>
                </a:solidFill>
              </a:rPr>
              <a:t>bereiken</a:t>
            </a:r>
            <a:r>
              <a:rPr lang="en-US" sz="900" dirty="0">
                <a:solidFill>
                  <a:schemeClr val="dk1"/>
                </a:solidFill>
              </a:rPr>
              <a:t> van </a:t>
            </a:r>
            <a:r>
              <a:rPr lang="en-US" sz="900" dirty="0" err="1">
                <a:solidFill>
                  <a:schemeClr val="dk1"/>
                </a:solidFill>
              </a:rPr>
              <a:t>strategische</a:t>
            </a:r>
            <a:r>
              <a:rPr lang="en-US" sz="900" dirty="0">
                <a:solidFill>
                  <a:schemeClr val="dk1"/>
                </a:solidFill>
              </a:rPr>
              <a:t> </a:t>
            </a:r>
            <a:r>
              <a:rPr lang="en-US" sz="900" dirty="0" err="1">
                <a:solidFill>
                  <a:schemeClr val="dk1"/>
                </a:solidFill>
              </a:rPr>
              <a:t>doelstellingen</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Voorbeeld</a:t>
            </a:r>
            <a:r>
              <a:rPr lang="en-US" sz="900" dirty="0">
                <a:solidFill>
                  <a:schemeClr val="dk1"/>
                </a:solidFill>
              </a:rPr>
              <a:t>: </a:t>
            </a:r>
            <a:r>
              <a:rPr lang="en-US" sz="900" dirty="0" err="1">
                <a:solidFill>
                  <a:schemeClr val="dk1"/>
                </a:solidFill>
              </a:rPr>
              <a:t>kies</a:t>
            </a:r>
            <a:r>
              <a:rPr lang="en-US" sz="900" dirty="0">
                <a:solidFill>
                  <a:schemeClr val="dk1"/>
                </a:solidFill>
              </a:rPr>
              <a:t> de </a:t>
            </a:r>
            <a:r>
              <a:rPr lang="en-US" sz="900" dirty="0" err="1">
                <a:solidFill>
                  <a:schemeClr val="dk1"/>
                </a:solidFill>
              </a:rPr>
              <a:t>digitale</a:t>
            </a:r>
            <a:r>
              <a:rPr lang="en-US" sz="900" dirty="0">
                <a:solidFill>
                  <a:schemeClr val="dk1"/>
                </a:solidFill>
              </a:rPr>
              <a:t> </a:t>
            </a:r>
            <a:r>
              <a:rPr lang="en-US" sz="900" dirty="0" err="1">
                <a:solidFill>
                  <a:schemeClr val="dk1"/>
                </a:solidFill>
              </a:rPr>
              <a:t>ambassadeur</a:t>
            </a:r>
            <a:r>
              <a:rPr lang="en-US" sz="900" dirty="0">
                <a:solidFill>
                  <a:schemeClr val="dk1"/>
                </a:solidFill>
              </a:rPr>
              <a:t> van het merk in het </a:t>
            </a:r>
            <a:r>
              <a:rPr lang="en-US" sz="900" dirty="0" err="1">
                <a:solidFill>
                  <a:schemeClr val="dk1"/>
                </a:solidFill>
              </a:rPr>
              <a:t>tweede</a:t>
            </a:r>
            <a:r>
              <a:rPr lang="en-US" sz="900" dirty="0">
                <a:solidFill>
                  <a:schemeClr val="dk1"/>
                </a:solidFill>
              </a:rPr>
              <a:t> </a:t>
            </a:r>
            <a:r>
              <a:rPr lang="en-US" sz="900" dirty="0" err="1">
                <a:solidFill>
                  <a:schemeClr val="dk1"/>
                </a:solidFill>
              </a:rPr>
              <a:t>kwartaal</a:t>
            </a:r>
            <a:r>
              <a:rPr lang="en-US" sz="900" dirty="0">
                <a:solidFill>
                  <a:schemeClr val="dk1"/>
                </a:solidFill>
              </a:rPr>
              <a:t> van 2020</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Operationele</a:t>
            </a:r>
            <a:r>
              <a:rPr lang="en-US" sz="900" dirty="0">
                <a:solidFill>
                  <a:schemeClr val="dk1"/>
                </a:solidFill>
              </a:rPr>
              <a:t> </a:t>
            </a:r>
            <a:r>
              <a:rPr lang="en-US" sz="900" dirty="0" err="1">
                <a:solidFill>
                  <a:schemeClr val="dk1"/>
                </a:solidFill>
              </a:rPr>
              <a:t>marketingdoelstellingen</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Dit</a:t>
            </a:r>
            <a:r>
              <a:rPr lang="en-US" sz="900" dirty="0">
                <a:solidFill>
                  <a:schemeClr val="dk1"/>
                </a:solidFill>
              </a:rPr>
              <a:t> </a:t>
            </a:r>
            <a:r>
              <a:rPr lang="en-US" sz="900" dirty="0" err="1">
                <a:solidFill>
                  <a:schemeClr val="dk1"/>
                </a:solidFill>
              </a:rPr>
              <a:t>zijn</a:t>
            </a:r>
            <a:r>
              <a:rPr lang="en-US" sz="900" dirty="0">
                <a:solidFill>
                  <a:schemeClr val="dk1"/>
                </a:solidFill>
              </a:rPr>
              <a:t> de </a:t>
            </a:r>
            <a:r>
              <a:rPr lang="en-US" sz="900" dirty="0" err="1">
                <a:solidFill>
                  <a:schemeClr val="dk1"/>
                </a:solidFill>
              </a:rPr>
              <a:t>specifieke</a:t>
            </a:r>
            <a:r>
              <a:rPr lang="en-US" sz="900" dirty="0">
                <a:solidFill>
                  <a:schemeClr val="dk1"/>
                </a:solidFill>
              </a:rPr>
              <a:t> </a:t>
            </a:r>
            <a:r>
              <a:rPr lang="en-US" sz="900" dirty="0" err="1">
                <a:solidFill>
                  <a:schemeClr val="dk1"/>
                </a:solidFill>
              </a:rPr>
              <a:t>kortetermijndoelstellingen</a:t>
            </a:r>
            <a:r>
              <a:rPr lang="en-US" sz="900" dirty="0">
                <a:solidFill>
                  <a:schemeClr val="dk1"/>
                </a:solidFill>
              </a:rPr>
              <a:t> </a:t>
            </a:r>
            <a:r>
              <a:rPr lang="en-US" sz="900" dirty="0" err="1">
                <a:solidFill>
                  <a:schemeClr val="dk1"/>
                </a:solidFill>
              </a:rPr>
              <a:t>voor</a:t>
            </a:r>
            <a:r>
              <a:rPr lang="en-US" sz="900" dirty="0">
                <a:solidFill>
                  <a:schemeClr val="dk1"/>
                </a:solidFill>
              </a:rPr>
              <a:t> het </a:t>
            </a:r>
            <a:r>
              <a:rPr lang="en-US" sz="900" dirty="0" err="1">
                <a:solidFill>
                  <a:schemeClr val="dk1"/>
                </a:solidFill>
              </a:rPr>
              <a:t>uitvoeren</a:t>
            </a:r>
            <a:r>
              <a:rPr lang="en-US" sz="900" dirty="0">
                <a:solidFill>
                  <a:schemeClr val="dk1"/>
                </a:solidFill>
              </a:rPr>
              <a:t> van de </a:t>
            </a:r>
            <a:r>
              <a:rPr lang="en-US" sz="900" dirty="0" err="1">
                <a:solidFill>
                  <a:schemeClr val="dk1"/>
                </a:solidFill>
              </a:rPr>
              <a:t>dagelijkse</a:t>
            </a:r>
            <a:r>
              <a:rPr lang="en-US" sz="900" dirty="0">
                <a:solidFill>
                  <a:schemeClr val="dk1"/>
                </a:solidFill>
              </a:rPr>
              <a:t> </a:t>
            </a:r>
            <a:r>
              <a:rPr lang="en-US" sz="900" dirty="0" err="1">
                <a:solidFill>
                  <a:schemeClr val="dk1"/>
                </a:solidFill>
              </a:rPr>
              <a:t>marketingactiviteiten</a:t>
            </a:r>
            <a:r>
              <a:rPr lang="en-US" sz="900" dirty="0">
                <a:solidFill>
                  <a:schemeClr val="dk1"/>
                </a:solidFill>
              </a:rPr>
              <a:t> </a:t>
            </a:r>
            <a:r>
              <a:rPr lang="en-US" sz="900" dirty="0" err="1">
                <a:solidFill>
                  <a:schemeClr val="dk1"/>
                </a:solidFill>
              </a:rPr>
              <a:t>en</a:t>
            </a:r>
            <a:r>
              <a:rPr lang="en-US" sz="900" dirty="0">
                <a:solidFill>
                  <a:schemeClr val="dk1"/>
                </a:solidFill>
              </a:rPr>
              <a:t> </a:t>
            </a:r>
            <a:r>
              <a:rPr lang="en-US" sz="900" dirty="0" err="1">
                <a:solidFill>
                  <a:schemeClr val="dk1"/>
                </a:solidFill>
              </a:rPr>
              <a:t>verwijzen</a:t>
            </a:r>
            <a:r>
              <a:rPr lang="en-US" sz="900" dirty="0">
                <a:solidFill>
                  <a:schemeClr val="dk1"/>
                </a:solidFill>
              </a:rPr>
              <a:t> over het </a:t>
            </a:r>
            <a:r>
              <a:rPr lang="en-US" sz="900" dirty="0" err="1">
                <a:solidFill>
                  <a:schemeClr val="dk1"/>
                </a:solidFill>
              </a:rPr>
              <a:t>algemeen</a:t>
            </a:r>
            <a:r>
              <a:rPr lang="en-US" sz="900" dirty="0">
                <a:solidFill>
                  <a:schemeClr val="dk1"/>
                </a:solidFill>
              </a:rPr>
              <a:t> </a:t>
            </a:r>
            <a:r>
              <a:rPr lang="en-US" sz="900" dirty="0" err="1">
                <a:solidFill>
                  <a:schemeClr val="dk1"/>
                </a:solidFill>
              </a:rPr>
              <a:t>naar</a:t>
            </a:r>
            <a:r>
              <a:rPr lang="en-US" sz="900" dirty="0">
                <a:solidFill>
                  <a:schemeClr val="dk1"/>
                </a:solidFill>
              </a:rPr>
              <a:t> </a:t>
            </a:r>
            <a:r>
              <a:rPr lang="en-US" sz="900" dirty="0" err="1">
                <a:solidFill>
                  <a:schemeClr val="dk1"/>
                </a:solidFill>
              </a:rPr>
              <a:t>elke</a:t>
            </a:r>
            <a:r>
              <a:rPr lang="en-US" sz="900" dirty="0">
                <a:solidFill>
                  <a:schemeClr val="dk1"/>
                </a:solidFill>
              </a:rPr>
              <a:t> </a:t>
            </a:r>
            <a:r>
              <a:rPr lang="en-US" sz="900" dirty="0" err="1">
                <a:solidFill>
                  <a:schemeClr val="dk1"/>
                </a:solidFill>
              </a:rPr>
              <a:t>specifieke</a:t>
            </a:r>
            <a:r>
              <a:rPr lang="en-US" sz="900" dirty="0">
                <a:solidFill>
                  <a:schemeClr val="dk1"/>
                </a:solidFill>
              </a:rPr>
              <a:t> </a:t>
            </a:r>
            <a:r>
              <a:rPr lang="en-US" sz="900" dirty="0" err="1">
                <a:solidFill>
                  <a:schemeClr val="dk1"/>
                </a:solidFill>
              </a:rPr>
              <a:t>taak</a:t>
            </a:r>
            <a:r>
              <a:rPr lang="en-US" sz="900" dirty="0">
                <a:solidFill>
                  <a:schemeClr val="dk1"/>
                </a:solidFill>
              </a:rPr>
              <a:t> of </a:t>
            </a:r>
            <a:r>
              <a:rPr lang="en-US" sz="900" dirty="0" err="1">
                <a:solidFill>
                  <a:schemeClr val="dk1"/>
                </a:solidFill>
              </a:rPr>
              <a:t>activiteit</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Voorbeeld</a:t>
            </a:r>
            <a:r>
              <a:rPr lang="en-US" sz="900" dirty="0">
                <a:solidFill>
                  <a:schemeClr val="dk1"/>
                </a:solidFill>
              </a:rPr>
              <a:t>: </a:t>
            </a:r>
            <a:r>
              <a:rPr lang="en-US" sz="900" dirty="0" err="1">
                <a:solidFill>
                  <a:schemeClr val="dk1"/>
                </a:solidFill>
              </a:rPr>
              <a:t>dagelijks</a:t>
            </a:r>
            <a:r>
              <a:rPr lang="en-US" sz="900" dirty="0">
                <a:solidFill>
                  <a:schemeClr val="dk1"/>
                </a:solidFill>
              </a:rPr>
              <a:t> 5 </a:t>
            </a:r>
            <a:r>
              <a:rPr lang="en-US" sz="900" dirty="0" err="1">
                <a:solidFill>
                  <a:schemeClr val="dk1"/>
                </a:solidFill>
              </a:rPr>
              <a:t>berichten</a:t>
            </a:r>
            <a:r>
              <a:rPr lang="en-US" sz="900" dirty="0">
                <a:solidFill>
                  <a:schemeClr val="dk1"/>
                </a:solidFill>
              </a:rPr>
              <a:t> </a:t>
            </a:r>
            <a:r>
              <a:rPr lang="en-US" sz="900" dirty="0" err="1">
                <a:solidFill>
                  <a:schemeClr val="dk1"/>
                </a:solidFill>
              </a:rPr>
              <a:t>plaatsen</a:t>
            </a:r>
            <a:r>
              <a:rPr lang="en-US" sz="900" dirty="0">
                <a:solidFill>
                  <a:schemeClr val="dk1"/>
                </a:solidFill>
              </a:rPr>
              <a:t> op Facebook</a:t>
            </a:r>
            <a:endParaRPr sz="900" dirty="0">
              <a:solidFill>
                <a:schemeClr val="dk1"/>
              </a:solidFill>
            </a:endParaRPr>
          </a:p>
          <a:p>
            <a:pPr marL="0" marR="0" lvl="0" indent="0" algn="l" rtl="0">
              <a:lnSpc>
                <a:spcPct val="100000"/>
              </a:lnSpc>
              <a:spcBef>
                <a:spcPts val="0"/>
              </a:spcBef>
              <a:spcAft>
                <a:spcPts val="0"/>
              </a:spcAft>
              <a:buSzPts val="1100"/>
              <a:buNone/>
            </a:pPr>
            <a:endParaRPr sz="900" dirty="0">
              <a:solidFill>
                <a:schemeClr val="dk1"/>
              </a:solidFill>
            </a:endParaRPr>
          </a:p>
          <a:p>
            <a:pPr marL="0" lvl="0" indent="0" algn="l" rtl="0">
              <a:lnSpc>
                <a:spcPct val="100000"/>
              </a:lnSpc>
              <a:spcBef>
                <a:spcPts val="0"/>
              </a:spcBef>
              <a:spcAft>
                <a:spcPts val="0"/>
              </a:spcAft>
              <a:buSzPts val="1100"/>
              <a:buNone/>
            </a:pPr>
            <a:r>
              <a:rPr lang="en-US" sz="900" dirty="0" err="1">
                <a:solidFill>
                  <a:schemeClr val="dk1"/>
                </a:solidFill>
              </a:rPr>
              <a:t>Voor</a:t>
            </a:r>
            <a:r>
              <a:rPr lang="en-US" sz="900" dirty="0">
                <a:solidFill>
                  <a:schemeClr val="dk1"/>
                </a:solidFill>
              </a:rPr>
              <a:t> </a:t>
            </a:r>
            <a:r>
              <a:rPr lang="en-US" sz="900" dirty="0" err="1">
                <a:solidFill>
                  <a:schemeClr val="dk1"/>
                </a:solidFill>
              </a:rPr>
              <a:t>strategische</a:t>
            </a:r>
            <a:r>
              <a:rPr lang="en-US" sz="900" dirty="0">
                <a:solidFill>
                  <a:schemeClr val="dk1"/>
                </a:solidFill>
              </a:rPr>
              <a:t> </a:t>
            </a:r>
            <a:r>
              <a:rPr lang="en-US" sz="900" dirty="0" err="1">
                <a:solidFill>
                  <a:schemeClr val="dk1"/>
                </a:solidFill>
              </a:rPr>
              <a:t>doelstellingen</a:t>
            </a:r>
            <a:r>
              <a:rPr lang="en-US" sz="900" dirty="0">
                <a:solidFill>
                  <a:schemeClr val="dk1"/>
                </a:solidFill>
              </a:rPr>
              <a:t> is het </a:t>
            </a:r>
            <a:r>
              <a:rPr lang="en-US" sz="900" dirty="0" err="1">
                <a:solidFill>
                  <a:schemeClr val="dk1"/>
                </a:solidFill>
              </a:rPr>
              <a:t>nodig</a:t>
            </a:r>
            <a:r>
              <a:rPr lang="en-US" sz="900" dirty="0">
                <a:solidFill>
                  <a:schemeClr val="dk1"/>
                </a:solidFill>
              </a:rPr>
              <a:t> om de </a:t>
            </a:r>
            <a:r>
              <a:rPr lang="en-US" sz="900" dirty="0" err="1">
                <a:solidFill>
                  <a:schemeClr val="dk1"/>
                </a:solidFill>
              </a:rPr>
              <a:t>meest</a:t>
            </a:r>
            <a:r>
              <a:rPr lang="en-US" sz="900" dirty="0">
                <a:solidFill>
                  <a:schemeClr val="dk1"/>
                </a:solidFill>
              </a:rPr>
              <a:t> </a:t>
            </a:r>
            <a:r>
              <a:rPr lang="en-US" sz="900" dirty="0" err="1">
                <a:solidFill>
                  <a:schemeClr val="dk1"/>
                </a:solidFill>
              </a:rPr>
              <a:t>geschikte</a:t>
            </a:r>
            <a:r>
              <a:rPr lang="en-US" sz="900" dirty="0">
                <a:solidFill>
                  <a:schemeClr val="dk1"/>
                </a:solidFill>
              </a:rPr>
              <a:t> </a:t>
            </a:r>
            <a:r>
              <a:rPr lang="en-US" sz="900" dirty="0" err="1">
                <a:solidFill>
                  <a:schemeClr val="dk1"/>
                </a:solidFill>
              </a:rPr>
              <a:t>strategie</a:t>
            </a:r>
            <a:r>
              <a:rPr lang="en-US" sz="900" dirty="0">
                <a:solidFill>
                  <a:schemeClr val="dk1"/>
                </a:solidFill>
              </a:rPr>
              <a:t> </a:t>
            </a:r>
            <a:r>
              <a:rPr lang="en-US" sz="900" dirty="0" err="1">
                <a:solidFill>
                  <a:schemeClr val="dk1"/>
                </a:solidFill>
              </a:rPr>
              <a:t>te</a:t>
            </a:r>
            <a:r>
              <a:rPr lang="en-US" sz="900" dirty="0">
                <a:solidFill>
                  <a:schemeClr val="dk1"/>
                </a:solidFill>
              </a:rPr>
              <a:t> </a:t>
            </a:r>
            <a:r>
              <a:rPr lang="en-US" sz="900" dirty="0" err="1">
                <a:solidFill>
                  <a:schemeClr val="dk1"/>
                </a:solidFill>
              </a:rPr>
              <a:t>bepalen</a:t>
            </a:r>
            <a:r>
              <a:rPr lang="en-US" sz="900" dirty="0">
                <a:solidFill>
                  <a:schemeClr val="dk1"/>
                </a:solidFill>
              </a:rPr>
              <a:t> </a:t>
            </a:r>
            <a:r>
              <a:rPr lang="en-US" sz="900" dirty="0" err="1">
                <a:solidFill>
                  <a:schemeClr val="dk1"/>
                </a:solidFill>
              </a:rPr>
              <a:t>en</a:t>
            </a:r>
            <a:r>
              <a:rPr lang="en-US" sz="900" dirty="0">
                <a:solidFill>
                  <a:schemeClr val="dk1"/>
                </a:solidFill>
              </a:rPr>
              <a:t> </a:t>
            </a:r>
            <a:r>
              <a:rPr lang="en-US" sz="900" dirty="0" err="1">
                <a:solidFill>
                  <a:schemeClr val="dk1"/>
                </a:solidFill>
              </a:rPr>
              <a:t>vervolgens</a:t>
            </a:r>
            <a:r>
              <a:rPr lang="en-US" sz="900" dirty="0">
                <a:solidFill>
                  <a:schemeClr val="dk1"/>
                </a:solidFill>
              </a:rPr>
              <a:t> </a:t>
            </a:r>
            <a:r>
              <a:rPr lang="en-US" sz="900" dirty="0" err="1">
                <a:solidFill>
                  <a:schemeClr val="dk1"/>
                </a:solidFill>
              </a:rPr>
              <a:t>te</a:t>
            </a:r>
            <a:r>
              <a:rPr lang="en-US" sz="900" dirty="0">
                <a:solidFill>
                  <a:schemeClr val="dk1"/>
                </a:solidFill>
              </a:rPr>
              <a:t> </a:t>
            </a:r>
            <a:r>
              <a:rPr lang="en-US" sz="900" dirty="0" err="1">
                <a:solidFill>
                  <a:schemeClr val="dk1"/>
                </a:solidFill>
              </a:rPr>
              <a:t>definiëren</a:t>
            </a:r>
            <a:r>
              <a:rPr lang="en-US" sz="900" dirty="0">
                <a:solidFill>
                  <a:schemeClr val="dk1"/>
                </a:solidFill>
              </a:rPr>
              <a:t> hoe </a:t>
            </a:r>
            <a:r>
              <a:rPr lang="en-US" sz="900" dirty="0" err="1">
                <a:solidFill>
                  <a:schemeClr val="dk1"/>
                </a:solidFill>
              </a:rPr>
              <a:t>deze</a:t>
            </a:r>
            <a:r>
              <a:rPr lang="en-US" sz="900" dirty="0">
                <a:solidFill>
                  <a:schemeClr val="dk1"/>
                </a:solidFill>
              </a:rPr>
              <a:t> </a:t>
            </a:r>
            <a:r>
              <a:rPr lang="en-US" sz="900" dirty="0" err="1">
                <a:solidFill>
                  <a:schemeClr val="dk1"/>
                </a:solidFill>
              </a:rPr>
              <a:t>zal</a:t>
            </a:r>
            <a:r>
              <a:rPr lang="en-US" sz="900" dirty="0">
                <a:solidFill>
                  <a:schemeClr val="dk1"/>
                </a:solidFill>
              </a:rPr>
              <a:t> </a:t>
            </a:r>
            <a:r>
              <a:rPr lang="en-US" sz="900" dirty="0" err="1">
                <a:solidFill>
                  <a:schemeClr val="dk1"/>
                </a:solidFill>
              </a:rPr>
              <a:t>worden</a:t>
            </a:r>
            <a:r>
              <a:rPr lang="en-US" sz="900" dirty="0">
                <a:solidFill>
                  <a:schemeClr val="dk1"/>
                </a:solidFill>
              </a:rPr>
              <a:t> </a:t>
            </a:r>
            <a:r>
              <a:rPr lang="en-US" sz="900" dirty="0" err="1">
                <a:solidFill>
                  <a:schemeClr val="dk1"/>
                </a:solidFill>
              </a:rPr>
              <a:t>geïmplementeerd</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Het </a:t>
            </a:r>
            <a:r>
              <a:rPr lang="en-US" sz="900" dirty="0" err="1">
                <a:solidFill>
                  <a:schemeClr val="dk1"/>
                </a:solidFill>
              </a:rPr>
              <a:t>ontbreken</a:t>
            </a:r>
            <a:r>
              <a:rPr lang="en-US" sz="900" dirty="0">
                <a:solidFill>
                  <a:schemeClr val="dk1"/>
                </a:solidFill>
              </a:rPr>
              <a:t> van </a:t>
            </a:r>
            <a:r>
              <a:rPr lang="en-US" sz="900" dirty="0" err="1">
                <a:solidFill>
                  <a:schemeClr val="dk1"/>
                </a:solidFill>
              </a:rPr>
              <a:t>doelstellingen</a:t>
            </a:r>
            <a:r>
              <a:rPr lang="en-US" sz="900" dirty="0">
                <a:solidFill>
                  <a:schemeClr val="dk1"/>
                </a:solidFill>
              </a:rPr>
              <a:t> </a:t>
            </a:r>
            <a:r>
              <a:rPr lang="en-US" sz="900" dirty="0" err="1">
                <a:solidFill>
                  <a:schemeClr val="dk1"/>
                </a:solidFill>
              </a:rPr>
              <a:t>leidt</a:t>
            </a:r>
            <a:r>
              <a:rPr lang="en-US" sz="900" dirty="0">
                <a:solidFill>
                  <a:schemeClr val="dk1"/>
                </a:solidFill>
              </a:rPr>
              <a:t> tot </a:t>
            </a:r>
            <a:r>
              <a:rPr lang="en-US" sz="900" dirty="0" err="1">
                <a:solidFill>
                  <a:schemeClr val="dk1"/>
                </a:solidFill>
              </a:rPr>
              <a:t>desorganisatie</a:t>
            </a:r>
            <a:r>
              <a:rPr lang="en-US" sz="900" dirty="0">
                <a:solidFill>
                  <a:schemeClr val="dk1"/>
                </a:solidFill>
              </a:rPr>
              <a:t> van het </a:t>
            </a:r>
            <a:r>
              <a:rPr lang="en-US" sz="900" dirty="0" err="1">
                <a:solidFill>
                  <a:schemeClr val="dk1"/>
                </a:solidFill>
              </a:rPr>
              <a:t>bedrijf</a:t>
            </a:r>
            <a:r>
              <a:rPr lang="en-US" sz="900" dirty="0">
                <a:solidFill>
                  <a:schemeClr val="dk1"/>
                </a:solidFill>
              </a:rPr>
              <a:t>, het </a:t>
            </a:r>
            <a:r>
              <a:rPr lang="en-US" sz="900" dirty="0" err="1">
                <a:solidFill>
                  <a:schemeClr val="dk1"/>
                </a:solidFill>
              </a:rPr>
              <a:t>wondermiddel</a:t>
            </a:r>
            <a:r>
              <a:rPr lang="en-US" sz="900" dirty="0">
                <a:solidFill>
                  <a:schemeClr val="dk1"/>
                </a:solidFill>
              </a:rPr>
              <a:t>. Laten we </a:t>
            </a:r>
            <a:r>
              <a:rPr lang="en-US" sz="900" dirty="0" err="1">
                <a:solidFill>
                  <a:schemeClr val="dk1"/>
                </a:solidFill>
              </a:rPr>
              <a:t>eens</a:t>
            </a:r>
            <a:r>
              <a:rPr lang="en-US" sz="900" dirty="0">
                <a:solidFill>
                  <a:schemeClr val="dk1"/>
                </a:solidFill>
              </a:rPr>
              <a:t> </a:t>
            </a:r>
            <a:r>
              <a:rPr lang="en-US" sz="900" dirty="0" err="1">
                <a:solidFill>
                  <a:schemeClr val="dk1"/>
                </a:solidFill>
              </a:rPr>
              <a:t>terugdenken</a:t>
            </a:r>
            <a:r>
              <a:rPr lang="en-US" sz="900" dirty="0">
                <a:solidFill>
                  <a:schemeClr val="dk1"/>
                </a:solidFill>
              </a:rPr>
              <a:t> </a:t>
            </a:r>
            <a:r>
              <a:rPr lang="en-US" sz="900" dirty="0" err="1">
                <a:solidFill>
                  <a:schemeClr val="dk1"/>
                </a:solidFill>
              </a:rPr>
              <a:t>aan</a:t>
            </a:r>
            <a:r>
              <a:rPr lang="en-US" sz="900" dirty="0">
                <a:solidFill>
                  <a:schemeClr val="dk1"/>
                </a:solidFill>
              </a:rPr>
              <a:t> de </a:t>
            </a:r>
            <a:r>
              <a:rPr lang="en-US" sz="900" dirty="0" err="1">
                <a:solidFill>
                  <a:schemeClr val="dk1"/>
                </a:solidFill>
              </a:rPr>
              <a:t>volgende</a:t>
            </a:r>
            <a:r>
              <a:rPr lang="en-US" sz="900" dirty="0">
                <a:solidFill>
                  <a:schemeClr val="dk1"/>
                </a:solidFill>
              </a:rPr>
              <a:t> </a:t>
            </a:r>
            <a:r>
              <a:rPr lang="en-US" sz="900" dirty="0" err="1">
                <a:solidFill>
                  <a:schemeClr val="dk1"/>
                </a:solidFill>
              </a:rPr>
              <a:t>dialoog</a:t>
            </a:r>
            <a:r>
              <a:rPr lang="en-US" sz="900" dirty="0">
                <a:solidFill>
                  <a:schemeClr val="dk1"/>
                </a:solidFill>
              </a:rPr>
              <a:t> </a:t>
            </a:r>
            <a:r>
              <a:rPr lang="en-US" sz="900" dirty="0" err="1">
                <a:solidFill>
                  <a:schemeClr val="dk1"/>
                </a:solidFill>
              </a:rPr>
              <a:t>tussen</a:t>
            </a:r>
            <a:r>
              <a:rPr lang="en-US" sz="900" dirty="0">
                <a:solidFill>
                  <a:schemeClr val="dk1"/>
                </a:solidFill>
              </a:rPr>
              <a:t> Alice </a:t>
            </a:r>
            <a:r>
              <a:rPr lang="en-US" sz="900" dirty="0" err="1">
                <a:solidFill>
                  <a:schemeClr val="dk1"/>
                </a:solidFill>
              </a:rPr>
              <a:t>en</a:t>
            </a:r>
            <a:r>
              <a:rPr lang="en-US" sz="900" dirty="0">
                <a:solidFill>
                  <a:schemeClr val="dk1"/>
                </a:solidFill>
              </a:rPr>
              <a:t> de Cheshire Cat (</a:t>
            </a:r>
            <a:r>
              <a:rPr lang="en-US" sz="900" dirty="0" err="1">
                <a:solidFill>
                  <a:schemeClr val="dk1"/>
                </a:solidFill>
              </a:rPr>
              <a:t>verhaal</a:t>
            </a:r>
            <a:r>
              <a:rPr lang="en-US" sz="900" dirty="0">
                <a:solidFill>
                  <a:schemeClr val="dk1"/>
                </a:solidFill>
              </a:rPr>
              <a:t> "Alice in Wonderland" van Lewis Carroll):</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Kunt</a:t>
            </a:r>
            <a:r>
              <a:rPr lang="en-US" sz="900" dirty="0">
                <a:solidFill>
                  <a:schemeClr val="dk1"/>
                </a:solidFill>
              </a:rPr>
              <a:t> u </a:t>
            </a:r>
            <a:r>
              <a:rPr lang="en-US" sz="900" dirty="0" err="1">
                <a:solidFill>
                  <a:schemeClr val="dk1"/>
                </a:solidFill>
              </a:rPr>
              <a:t>mij</a:t>
            </a:r>
            <a:r>
              <a:rPr lang="en-US" sz="900" dirty="0">
                <a:solidFill>
                  <a:schemeClr val="dk1"/>
                </a:solidFill>
              </a:rPr>
              <a:t> </a:t>
            </a:r>
            <a:r>
              <a:rPr lang="en-US" sz="900" dirty="0" err="1">
                <a:solidFill>
                  <a:schemeClr val="dk1"/>
                </a:solidFill>
              </a:rPr>
              <a:t>vertellen</a:t>
            </a:r>
            <a:r>
              <a:rPr lang="en-US" sz="900" dirty="0">
                <a:solidFill>
                  <a:schemeClr val="dk1"/>
                </a:solidFill>
              </a:rPr>
              <a:t> </a:t>
            </a:r>
            <a:r>
              <a:rPr lang="en-US" sz="900" dirty="0" err="1">
                <a:solidFill>
                  <a:schemeClr val="dk1"/>
                </a:solidFill>
              </a:rPr>
              <a:t>welke</a:t>
            </a:r>
            <a:r>
              <a:rPr lang="en-US" sz="900" dirty="0">
                <a:solidFill>
                  <a:schemeClr val="dk1"/>
                </a:solidFill>
              </a:rPr>
              <a:t> </a:t>
            </a:r>
            <a:r>
              <a:rPr lang="en-US" sz="900" dirty="0" err="1">
                <a:solidFill>
                  <a:schemeClr val="dk1"/>
                </a:solidFill>
              </a:rPr>
              <a:t>kant</a:t>
            </a:r>
            <a:r>
              <a:rPr lang="en-US" sz="900" dirty="0">
                <a:solidFill>
                  <a:schemeClr val="dk1"/>
                </a:solidFill>
              </a:rPr>
              <a:t> </a:t>
            </a:r>
            <a:r>
              <a:rPr lang="en-US" sz="900" dirty="0" err="1">
                <a:solidFill>
                  <a:schemeClr val="dk1"/>
                </a:solidFill>
              </a:rPr>
              <a:t>ik</a:t>
            </a:r>
            <a:r>
              <a:rPr lang="en-US" sz="900" dirty="0">
                <a:solidFill>
                  <a:schemeClr val="dk1"/>
                </a:solidFill>
              </a:rPr>
              <a:t> op </a:t>
            </a:r>
            <a:r>
              <a:rPr lang="en-US" sz="900" dirty="0" err="1">
                <a:solidFill>
                  <a:schemeClr val="dk1"/>
                </a:solidFill>
              </a:rPr>
              <a:t>moet</a:t>
            </a:r>
            <a:r>
              <a:rPr lang="en-US" sz="900" dirty="0">
                <a:solidFill>
                  <a:schemeClr val="dk1"/>
                </a:solidFill>
              </a:rPr>
              <a:t> om </a:t>
            </a:r>
            <a:r>
              <a:rPr lang="en-US" sz="900" dirty="0" err="1">
                <a:solidFill>
                  <a:schemeClr val="dk1"/>
                </a:solidFill>
              </a:rPr>
              <a:t>hier</a:t>
            </a:r>
            <a:r>
              <a:rPr lang="en-US" sz="900" dirty="0">
                <a:solidFill>
                  <a:schemeClr val="dk1"/>
                </a:solidFill>
              </a:rPr>
              <a:t> </a:t>
            </a:r>
            <a:r>
              <a:rPr lang="en-US" sz="900" dirty="0" err="1">
                <a:solidFill>
                  <a:schemeClr val="dk1"/>
                </a:solidFill>
              </a:rPr>
              <a:t>weg</a:t>
            </a:r>
            <a:r>
              <a:rPr lang="en-US" sz="900" dirty="0">
                <a:solidFill>
                  <a:schemeClr val="dk1"/>
                </a:solidFill>
              </a:rPr>
              <a:t> </a:t>
            </a:r>
            <a:r>
              <a:rPr lang="en-US" sz="900" dirty="0" err="1">
                <a:solidFill>
                  <a:schemeClr val="dk1"/>
                </a:solidFill>
              </a:rPr>
              <a:t>te</a:t>
            </a:r>
            <a:r>
              <a:rPr lang="en-US" sz="900" dirty="0">
                <a:solidFill>
                  <a:schemeClr val="dk1"/>
                </a:solidFill>
              </a:rPr>
              <a:t> </a:t>
            </a:r>
            <a:r>
              <a:rPr lang="en-US" sz="900" dirty="0" err="1">
                <a:solidFill>
                  <a:schemeClr val="dk1"/>
                </a:solidFill>
              </a:rPr>
              <a:t>komen</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Dat</a:t>
            </a:r>
            <a:r>
              <a:rPr lang="en-US" sz="900" dirty="0">
                <a:solidFill>
                  <a:schemeClr val="dk1"/>
                </a:solidFill>
              </a:rPr>
              <a:t> </a:t>
            </a:r>
            <a:r>
              <a:rPr lang="en-US" sz="900" dirty="0" err="1">
                <a:solidFill>
                  <a:schemeClr val="dk1"/>
                </a:solidFill>
              </a:rPr>
              <a:t>hangt</a:t>
            </a:r>
            <a:r>
              <a:rPr lang="en-US" sz="900" dirty="0">
                <a:solidFill>
                  <a:schemeClr val="dk1"/>
                </a:solidFill>
              </a:rPr>
              <a:t> er </a:t>
            </a:r>
            <a:r>
              <a:rPr lang="en-US" sz="900" dirty="0" err="1">
                <a:solidFill>
                  <a:schemeClr val="dk1"/>
                </a:solidFill>
              </a:rPr>
              <a:t>sterk</a:t>
            </a:r>
            <a:r>
              <a:rPr lang="en-US" sz="900" dirty="0">
                <a:solidFill>
                  <a:schemeClr val="dk1"/>
                </a:solidFill>
              </a:rPr>
              <a:t> </a:t>
            </a:r>
            <a:r>
              <a:rPr lang="en-US" sz="900" dirty="0" err="1">
                <a:solidFill>
                  <a:schemeClr val="dk1"/>
                </a:solidFill>
              </a:rPr>
              <a:t>vanaf</a:t>
            </a:r>
            <a:r>
              <a:rPr lang="en-US" sz="900" dirty="0">
                <a:solidFill>
                  <a:schemeClr val="dk1"/>
                </a:solidFill>
              </a:rPr>
              <a:t> </a:t>
            </a:r>
            <a:r>
              <a:rPr lang="en-US" sz="900" dirty="0" err="1">
                <a:solidFill>
                  <a:schemeClr val="dk1"/>
                </a:solidFill>
              </a:rPr>
              <a:t>waar</a:t>
            </a:r>
            <a:r>
              <a:rPr lang="en-US" sz="900" dirty="0">
                <a:solidFill>
                  <a:schemeClr val="dk1"/>
                </a:solidFill>
              </a:rPr>
              <a:t> je </a:t>
            </a:r>
            <a:r>
              <a:rPr lang="en-US" sz="900" dirty="0" err="1">
                <a:solidFill>
                  <a:schemeClr val="dk1"/>
                </a:solidFill>
              </a:rPr>
              <a:t>heen</a:t>
            </a:r>
            <a:r>
              <a:rPr lang="en-US" sz="900" dirty="0">
                <a:solidFill>
                  <a:schemeClr val="dk1"/>
                </a:solidFill>
              </a:rPr>
              <a:t> wilt, </a:t>
            </a:r>
            <a:r>
              <a:rPr lang="en-US" sz="900" dirty="0" err="1">
                <a:solidFill>
                  <a:schemeClr val="dk1"/>
                </a:solidFill>
              </a:rPr>
              <a:t>zei</a:t>
            </a:r>
            <a:r>
              <a:rPr lang="en-US" sz="900" dirty="0">
                <a:solidFill>
                  <a:schemeClr val="dk1"/>
                </a:solidFill>
              </a:rPr>
              <a:t> de Kat.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De </a:t>
            </a:r>
            <a:r>
              <a:rPr lang="en-US" sz="900" dirty="0" err="1">
                <a:solidFill>
                  <a:schemeClr val="dk1"/>
                </a:solidFill>
              </a:rPr>
              <a:t>plaats</a:t>
            </a:r>
            <a:r>
              <a:rPr lang="en-US" sz="900" dirty="0">
                <a:solidFill>
                  <a:schemeClr val="dk1"/>
                </a:solidFill>
              </a:rPr>
              <a:t> </a:t>
            </a:r>
            <a:r>
              <a:rPr lang="en-US" sz="900" dirty="0" err="1">
                <a:solidFill>
                  <a:schemeClr val="dk1"/>
                </a:solidFill>
              </a:rPr>
              <a:t>doet</a:t>
            </a:r>
            <a:r>
              <a:rPr lang="en-US" sz="900" dirty="0">
                <a:solidFill>
                  <a:schemeClr val="dk1"/>
                </a:solidFill>
              </a:rPr>
              <a:t> er </a:t>
            </a:r>
            <a:r>
              <a:rPr lang="en-US" sz="900" dirty="0" err="1">
                <a:solidFill>
                  <a:schemeClr val="dk1"/>
                </a:solidFill>
              </a:rPr>
              <a:t>niet</a:t>
            </a:r>
            <a:r>
              <a:rPr lang="en-US" sz="900" dirty="0">
                <a:solidFill>
                  <a:schemeClr val="dk1"/>
                </a:solidFill>
              </a:rPr>
              <a:t> </a:t>
            </a:r>
            <a:r>
              <a:rPr lang="en-US" sz="900" dirty="0" err="1">
                <a:solidFill>
                  <a:schemeClr val="dk1"/>
                </a:solidFill>
              </a:rPr>
              <a:t>echt</a:t>
            </a:r>
            <a:r>
              <a:rPr lang="en-US" sz="900" dirty="0">
                <a:solidFill>
                  <a:schemeClr val="dk1"/>
                </a:solidFill>
              </a:rPr>
              <a:t> toe - </a:t>
            </a:r>
            <a:r>
              <a:rPr lang="en-US" sz="900" dirty="0" err="1">
                <a:solidFill>
                  <a:schemeClr val="dk1"/>
                </a:solidFill>
              </a:rPr>
              <a:t>zei</a:t>
            </a:r>
            <a:r>
              <a:rPr lang="en-US" sz="900" dirty="0">
                <a:solidFill>
                  <a:schemeClr val="dk1"/>
                </a:solidFill>
              </a:rPr>
              <a:t> Alice.</a:t>
            </a:r>
            <a:endParaRPr sz="900" dirty="0">
              <a:solidFill>
                <a:schemeClr val="dk1"/>
              </a:solidFill>
            </a:endParaRPr>
          </a:p>
          <a:p>
            <a:pPr marL="0" marR="0" lvl="0" indent="0" algn="l" rtl="0">
              <a:lnSpc>
                <a:spcPct val="100000"/>
              </a:lnSpc>
              <a:spcBef>
                <a:spcPts val="0"/>
              </a:spcBef>
              <a:spcAft>
                <a:spcPts val="0"/>
              </a:spcAft>
              <a:buSzPts val="1100"/>
              <a:buNone/>
            </a:pPr>
            <a:r>
              <a:rPr lang="en-US" sz="900" dirty="0">
                <a:solidFill>
                  <a:schemeClr val="dk1"/>
                </a:solidFill>
              </a:rPr>
              <a:t>- Dan </a:t>
            </a:r>
            <a:r>
              <a:rPr lang="en-US" sz="900" dirty="0" err="1">
                <a:solidFill>
                  <a:schemeClr val="dk1"/>
                </a:solidFill>
              </a:rPr>
              <a:t>maakt</a:t>
            </a:r>
            <a:r>
              <a:rPr lang="en-US" sz="900" dirty="0">
                <a:solidFill>
                  <a:schemeClr val="dk1"/>
                </a:solidFill>
              </a:rPr>
              <a:t> het </a:t>
            </a:r>
            <a:r>
              <a:rPr lang="en-US" sz="900" dirty="0" err="1">
                <a:solidFill>
                  <a:schemeClr val="dk1"/>
                </a:solidFill>
              </a:rPr>
              <a:t>niet</a:t>
            </a:r>
            <a:r>
              <a:rPr lang="en-US" sz="900" dirty="0">
                <a:solidFill>
                  <a:schemeClr val="dk1"/>
                </a:solidFill>
              </a:rPr>
              <a:t> </a:t>
            </a:r>
            <a:r>
              <a:rPr lang="en-US" sz="900" dirty="0" err="1">
                <a:solidFill>
                  <a:schemeClr val="dk1"/>
                </a:solidFill>
              </a:rPr>
              <a:t>uit</a:t>
            </a:r>
            <a:r>
              <a:rPr lang="en-US" sz="900" dirty="0">
                <a:solidFill>
                  <a:schemeClr val="dk1"/>
                </a:solidFill>
              </a:rPr>
              <a:t> </a:t>
            </a:r>
            <a:r>
              <a:rPr lang="en-US" sz="900" dirty="0" err="1">
                <a:solidFill>
                  <a:schemeClr val="dk1"/>
                </a:solidFill>
              </a:rPr>
              <a:t>welke</a:t>
            </a:r>
            <a:r>
              <a:rPr lang="en-US" sz="900" dirty="0">
                <a:solidFill>
                  <a:schemeClr val="dk1"/>
                </a:solidFill>
              </a:rPr>
              <a:t> </a:t>
            </a:r>
            <a:r>
              <a:rPr lang="en-US" sz="900" dirty="0" err="1">
                <a:solidFill>
                  <a:schemeClr val="dk1"/>
                </a:solidFill>
              </a:rPr>
              <a:t>kant</a:t>
            </a:r>
            <a:r>
              <a:rPr lang="en-US" sz="900" dirty="0">
                <a:solidFill>
                  <a:schemeClr val="dk1"/>
                </a:solidFill>
              </a:rPr>
              <a:t> je op </a:t>
            </a:r>
            <a:r>
              <a:rPr lang="en-US" sz="900" dirty="0" err="1">
                <a:solidFill>
                  <a:schemeClr val="dk1"/>
                </a:solidFill>
              </a:rPr>
              <a:t>gaat</a:t>
            </a:r>
            <a:r>
              <a:rPr lang="en-US" sz="900" dirty="0">
                <a:solidFill>
                  <a:schemeClr val="dk1"/>
                </a:solidFill>
              </a:rPr>
              <a:t>, </a:t>
            </a:r>
            <a:r>
              <a:rPr lang="en-US" sz="900" dirty="0" err="1">
                <a:solidFill>
                  <a:schemeClr val="dk1"/>
                </a:solidFill>
              </a:rPr>
              <a:t>zei</a:t>
            </a:r>
            <a:r>
              <a:rPr lang="en-US" sz="900" dirty="0">
                <a:solidFill>
                  <a:schemeClr val="dk1"/>
                </a:solidFill>
              </a:rPr>
              <a:t> de Kat.</a:t>
            </a:r>
            <a:endParaRPr sz="900" dirty="0">
              <a:solidFill>
                <a:schemeClr val="dk1"/>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9" name="Google Shape;359;p6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1"/>
              </a:buClr>
              <a:buSzPts val="1100"/>
              <a:buFont typeface="Arial"/>
              <a:buNone/>
            </a:pPr>
            <a:r>
              <a:rPr lang="en-US" sz="900"/>
              <a:t>De belangrijkste functie van doelstellingen is ervoor te zorgen dat iedereen in de juiste richting roeit en dat niemand werkt aan iets dat niets te maken heeft met het doel van het bedrijf. Maar om dit te kunnen doen, moeten de doelstellingen een aantal kenmerken hebben:</a:t>
            </a:r>
            <a:endParaRPr sz="900"/>
          </a:p>
          <a:p>
            <a:pPr marL="0" marR="0" lvl="0" indent="0" algn="l" rtl="0">
              <a:lnSpc>
                <a:spcPct val="100000"/>
              </a:lnSpc>
              <a:spcBef>
                <a:spcPts val="0"/>
              </a:spcBef>
              <a:spcAft>
                <a:spcPts val="0"/>
              </a:spcAft>
              <a:buClr>
                <a:schemeClr val="dk1"/>
              </a:buClr>
              <a:buSzPts val="1100"/>
              <a:buFont typeface="Arial"/>
              <a:buNone/>
            </a:pPr>
            <a:r>
              <a:rPr lang="en-US" sz="900"/>
              <a:t>Specifiek: het moet duidelijk gedefinieerd zijn wat er bereikt moet worden, er mag geen dubbelzinnigheid zijn in de interpretatie. Hoe gedetailleerder het is, hoe makkelijker het te begrijpen is, wat de inspanning om het te bereiken makkelijker maakt.</a:t>
            </a:r>
            <a:endParaRPr sz="900"/>
          </a:p>
          <a:p>
            <a:pPr marL="0" marR="0" lvl="0" indent="0" algn="l" rtl="0">
              <a:lnSpc>
                <a:spcPct val="100000"/>
              </a:lnSpc>
              <a:spcBef>
                <a:spcPts val="0"/>
              </a:spcBef>
              <a:spcAft>
                <a:spcPts val="0"/>
              </a:spcAft>
              <a:buClr>
                <a:schemeClr val="dk1"/>
              </a:buClr>
              <a:buSzPts val="1100"/>
              <a:buFont typeface="Arial"/>
              <a:buNone/>
            </a:pPr>
            <a:r>
              <a:rPr lang="en-US" sz="900"/>
              <a:t>Meetbaar: er moet een manier zijn om te meten of het al dan niet bereikt is.</a:t>
            </a:r>
            <a:endParaRPr sz="900"/>
          </a:p>
          <a:p>
            <a:pPr marL="0" marR="0" lvl="0" indent="0" algn="l" rtl="0">
              <a:lnSpc>
                <a:spcPct val="100000"/>
              </a:lnSpc>
              <a:spcBef>
                <a:spcPts val="0"/>
              </a:spcBef>
              <a:spcAft>
                <a:spcPts val="0"/>
              </a:spcAft>
              <a:buClr>
                <a:schemeClr val="dk1"/>
              </a:buClr>
              <a:buSzPts val="1100"/>
              <a:buFont typeface="Arial"/>
              <a:buNone/>
            </a:pPr>
            <a:r>
              <a:rPr lang="en-US" sz="900"/>
              <a:t>Haalbaar: het doel moet haalbaar zijn. Het is belangrijk dat het ambitieus is, maar niet onmogelijk. Er moet rekening worden gehouden met het motiverende aspect van wie er zal werken om het doel te bereiken.</a:t>
            </a:r>
            <a:endParaRPr sz="900"/>
          </a:p>
          <a:p>
            <a:pPr marL="0" marR="0" lvl="0" indent="0" algn="l" rtl="0">
              <a:lnSpc>
                <a:spcPct val="100000"/>
              </a:lnSpc>
              <a:spcBef>
                <a:spcPts val="0"/>
              </a:spcBef>
              <a:spcAft>
                <a:spcPts val="0"/>
              </a:spcAft>
              <a:buClr>
                <a:schemeClr val="dk1"/>
              </a:buClr>
              <a:buSzPts val="1100"/>
              <a:buFont typeface="Arial"/>
              <a:buNone/>
            </a:pPr>
            <a:r>
              <a:rPr lang="en-US" sz="900"/>
              <a:t>Relevant: het doel moet strategisch belangrijk zijn voor het bedrijf, het moet doorslaggevend zijn. Het heeft geen zin om doelen te stellen die niet bijdragen aan de groei van je bedrijf.</a:t>
            </a:r>
            <a:endParaRPr sz="900"/>
          </a:p>
          <a:p>
            <a:pPr marL="0" marR="0" lvl="0" indent="0" algn="l" rtl="0">
              <a:lnSpc>
                <a:spcPct val="100000"/>
              </a:lnSpc>
              <a:spcBef>
                <a:spcPts val="0"/>
              </a:spcBef>
              <a:spcAft>
                <a:spcPts val="0"/>
              </a:spcAft>
              <a:buClr>
                <a:schemeClr val="dk1"/>
              </a:buClr>
              <a:buSzPts val="1100"/>
              <a:buFont typeface="Arial"/>
              <a:buNone/>
            </a:pPr>
            <a:r>
              <a:rPr lang="en-US" sz="900"/>
              <a:t>Tijdgebonden: de tijdsperiode moet worden gedefinieerd, de deadline voor het bereiken van het doel. Dit kenmerk van het doel heeft gevolgen voor de mogelijkheid dat het haalbaar is en beïnvloedt ook de prioritering van doelen.</a:t>
            </a:r>
            <a:endParaRPr sz="900"/>
          </a:p>
          <a:p>
            <a:pPr marL="0" marR="0" lvl="0" indent="0" algn="l" rtl="0">
              <a:lnSpc>
                <a:spcPct val="100000"/>
              </a:lnSpc>
              <a:spcBef>
                <a:spcPts val="0"/>
              </a:spcBef>
              <a:spcAft>
                <a:spcPts val="0"/>
              </a:spcAft>
              <a:buClr>
                <a:schemeClr val="dk1"/>
              </a:buClr>
              <a:buSzPts val="1100"/>
              <a:buFont typeface="Arial"/>
              <a:buNone/>
            </a:pPr>
            <a:r>
              <a:rPr lang="en-US" sz="900"/>
              <a:t>Voorbeeld van een goed gedefinieerde doelstelling "10% van de monetaire waarde van de verkoop via de website behalen tegen het einde van het eerste semester (bevestigend, duidelijk, precies, relevant, haalbaar, realistisch en tijdgebonden)</a:t>
            </a:r>
            <a:endParaRPr sz="900"/>
          </a:p>
          <a:p>
            <a:pPr marL="0" marR="0" lvl="0" indent="0" algn="l" rtl="0">
              <a:lnSpc>
                <a:spcPct val="100000"/>
              </a:lnSpc>
              <a:spcBef>
                <a:spcPts val="0"/>
              </a:spcBef>
              <a:spcAft>
                <a:spcPts val="0"/>
              </a:spcAft>
              <a:buClr>
                <a:schemeClr val="dk1"/>
              </a:buClr>
              <a:buSzPts val="1100"/>
              <a:buFont typeface="Arial"/>
              <a:buNone/>
            </a:pPr>
            <a:r>
              <a:rPr lang="en-US" sz="900"/>
              <a:t>Slecht geformuleerde doelstelling. "Verwacht meer klanten op de website" (heeft geen specifieke situatie, heeft geen gedefinieerde tijd om het te bereiken, stelt geen hoeveelheden vast en laat geen formele analyse toe).</a:t>
            </a:r>
            <a:endParaRPr sz="900"/>
          </a:p>
          <a:p>
            <a:pPr marL="457200" marR="0" lvl="0" indent="-228600" algn="l" rtl="0">
              <a:lnSpc>
                <a:spcPct val="100000"/>
              </a:lnSpc>
              <a:spcBef>
                <a:spcPts val="0"/>
              </a:spcBef>
              <a:spcAft>
                <a:spcPts val="0"/>
              </a:spcAft>
              <a:buClr>
                <a:srgbClr val="000000"/>
              </a:buClr>
              <a:buSzPts val="1100"/>
              <a:buFont typeface="Arial"/>
              <a:buNone/>
            </a:pPr>
            <a:endParaRPr/>
          </a:p>
        </p:txBody>
      </p:sp>
      <p:sp>
        <p:nvSpPr>
          <p:cNvPr id="360" name="Google Shape;360;p68: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en-US" sz="1400" b="0" i="0" u="none" strike="noStrike" cap="none">
                <a:solidFill>
                  <a:srgbClr val="000000"/>
                </a:solidFill>
                <a:latin typeface="Arial"/>
                <a:ea typeface="Arial"/>
                <a:cs typeface="Arial"/>
                <a:sym typeface="Arial"/>
              </a:rPr>
              <a:t>28</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p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7" name="Google Shape;367;p6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1100"/>
              <a:buNone/>
            </a:pPr>
            <a:r>
              <a:rPr lang="en-US" sz="900">
                <a:solidFill>
                  <a:schemeClr val="dk1"/>
                </a:solidFill>
              </a:rPr>
              <a:t>Na het definiëren van de doelstellingen, in overeenstemming met de doelen, is het ook nodig om de metriek vast te stellen waarmee we kunnen evalueren of de doelstellingen zijn bereikt.</a:t>
            </a:r>
            <a:endParaRPr sz="900" i="0" u="none" strike="noStrike" cap="none">
              <a:solidFill>
                <a:schemeClr val="dk1"/>
              </a:solidFil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p7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en-US" sz="900"/>
              <a:t>De doelstellingen voor digitale marketing moeten in lijn zijn met de strategische doelstellingen van het bedrijf. Op basis van de doelstellingen die zijn gedefinieerd voor digitale marketing, worden de doelstellingen voor de digitale marketingmix gedefinieerd (doelstellingen op tactisch niveau), zodat wanneer ze worden geïmplementeerd, de strategische doelstellingen worden bereikt.</a:t>
            </a:r>
            <a:endParaRPr sz="900"/>
          </a:p>
        </p:txBody>
      </p:sp>
      <p:sp>
        <p:nvSpPr>
          <p:cNvPr id="373" name="Google Shape;373;p7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g2017bef0002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en-US" sz="1000"/>
              <a:t>Naast de bedrijfsdoelstellingen, de strategische doelstellingen, de tactische doelstellingen (zoals bijvoorbeeld Social Media Marketingdoelstellingen), moeten we proberen om op dagelijkse basis activiteiten uit te voeren die in verband moeten worden gebracht met operationele doelstellingen.</a:t>
            </a:r>
            <a:endParaRPr sz="1000"/>
          </a:p>
        </p:txBody>
      </p:sp>
      <p:sp>
        <p:nvSpPr>
          <p:cNvPr id="380" name="Google Shape;380;g2017bef0002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1"/>
        <p:cNvGrpSpPr/>
        <p:nvPr/>
      </p:nvGrpSpPr>
      <p:grpSpPr>
        <a:xfrm>
          <a:off x="0" y="0"/>
          <a:ext cx="0" cy="0"/>
          <a:chOff x="0" y="0"/>
          <a:chExt cx="0" cy="0"/>
        </a:xfrm>
      </p:grpSpPr>
      <p:sp>
        <p:nvSpPr>
          <p:cNvPr id="392" name="Google Shape;392;p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3" name="Google Shape;393;p7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9" name="Google Shape;399;p7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dirty="0"/>
              <a:t>Het </a:t>
            </a:r>
            <a:r>
              <a:rPr lang="en-US" sz="900" dirty="0" err="1"/>
              <a:t>segmentatieproces</a:t>
            </a:r>
            <a:r>
              <a:rPr lang="en-US" sz="900" dirty="0"/>
              <a:t> </a:t>
            </a:r>
            <a:r>
              <a:rPr lang="en-US" sz="900" dirty="0" err="1"/>
              <a:t>omvat</a:t>
            </a:r>
            <a:r>
              <a:rPr lang="en-US" sz="900" dirty="0"/>
              <a:t> het </a:t>
            </a:r>
            <a:r>
              <a:rPr lang="en-US" sz="900" dirty="0" err="1"/>
              <a:t>kiezen</a:t>
            </a:r>
            <a:r>
              <a:rPr lang="en-US" sz="900" dirty="0"/>
              <a:t> van de </a:t>
            </a:r>
            <a:r>
              <a:rPr lang="en-US" sz="900" dirty="0" err="1"/>
              <a:t>te</a:t>
            </a:r>
            <a:r>
              <a:rPr lang="en-US" sz="900" dirty="0"/>
              <a:t> </a:t>
            </a:r>
            <a:r>
              <a:rPr lang="en-US" sz="900" dirty="0" err="1"/>
              <a:t>gebruiken</a:t>
            </a:r>
            <a:r>
              <a:rPr lang="en-US" sz="900" dirty="0"/>
              <a:t> </a:t>
            </a:r>
            <a:r>
              <a:rPr lang="en-US" sz="900" dirty="0" err="1"/>
              <a:t>segmentatiecriteria</a:t>
            </a:r>
            <a:r>
              <a:rPr lang="en-US" sz="900" dirty="0"/>
              <a:t>. </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Meest</a:t>
            </a:r>
            <a:r>
              <a:rPr lang="en-US" sz="900" dirty="0"/>
              <a:t> </a:t>
            </a:r>
            <a:r>
              <a:rPr lang="en-US" sz="900" dirty="0" err="1"/>
              <a:t>gebruikte</a:t>
            </a:r>
            <a:r>
              <a:rPr lang="en-US" sz="900" dirty="0"/>
              <a:t> criteria:</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Demografisch</a:t>
            </a:r>
            <a:r>
              <a:rPr lang="en-US" sz="900" dirty="0"/>
              <a:t>: </a:t>
            </a:r>
            <a:r>
              <a:rPr lang="en-US" sz="900" dirty="0" err="1"/>
              <a:t>leeftijd</a:t>
            </a:r>
            <a:r>
              <a:rPr lang="en-US" sz="900" dirty="0"/>
              <a:t>, </a:t>
            </a:r>
            <a:r>
              <a:rPr lang="en-US" sz="900" dirty="0" err="1"/>
              <a:t>geslacht</a:t>
            </a:r>
            <a:r>
              <a:rPr lang="en-US" sz="900" dirty="0"/>
              <a:t>, </a:t>
            </a:r>
            <a:r>
              <a:rPr lang="en-US" sz="900" dirty="0" err="1"/>
              <a:t>ras</a:t>
            </a:r>
            <a:r>
              <a:rPr lang="en-US" sz="900" dirty="0"/>
              <a:t>, </a:t>
            </a:r>
            <a:r>
              <a:rPr lang="en-US" sz="900" dirty="0" err="1"/>
              <a:t>etniciteit</a:t>
            </a:r>
            <a:r>
              <a:rPr lang="en-US" sz="900" dirty="0"/>
              <a:t>, </a:t>
            </a:r>
            <a:r>
              <a:rPr lang="en-US" sz="900" dirty="0" err="1"/>
              <a:t>inkomen</a:t>
            </a:r>
            <a:r>
              <a:rPr lang="en-US" sz="900" dirty="0"/>
              <a:t>, </a:t>
            </a:r>
            <a:r>
              <a:rPr lang="en-US" sz="900" dirty="0" err="1"/>
              <a:t>opleiding</a:t>
            </a:r>
            <a:r>
              <a:rPr lang="en-US" sz="900" dirty="0"/>
              <a:t>, </a:t>
            </a:r>
            <a:r>
              <a:rPr lang="en-US" sz="900" dirty="0" err="1"/>
              <a:t>beroep</a:t>
            </a:r>
            <a:r>
              <a:rPr lang="en-US" sz="900" dirty="0"/>
              <a:t>, </a:t>
            </a:r>
            <a:r>
              <a:rPr lang="en-US" sz="900" dirty="0" err="1"/>
              <a:t>gezinsgrootte</a:t>
            </a:r>
            <a:r>
              <a:rPr lang="en-US" sz="900" dirty="0"/>
              <a:t>, </a:t>
            </a:r>
            <a:r>
              <a:rPr lang="en-US" sz="900" dirty="0" err="1"/>
              <a:t>levenscyclus</a:t>
            </a:r>
            <a:r>
              <a:rPr lang="en-US" sz="900" dirty="0"/>
              <a:t> van het </a:t>
            </a:r>
            <a:r>
              <a:rPr lang="en-US" sz="900" dirty="0" err="1"/>
              <a:t>gezin</a:t>
            </a:r>
            <a:r>
              <a:rPr lang="en-US" sz="900" dirty="0"/>
              <a:t>, </a:t>
            </a:r>
            <a:r>
              <a:rPr lang="en-US" sz="900" dirty="0" err="1"/>
              <a:t>religie</a:t>
            </a:r>
            <a:r>
              <a:rPr lang="en-US" sz="900" dirty="0"/>
              <a:t>, </a:t>
            </a:r>
            <a:r>
              <a:rPr lang="en-US" sz="900" dirty="0" err="1"/>
              <a:t>sociale</a:t>
            </a:r>
            <a:r>
              <a:rPr lang="en-US" sz="900" dirty="0"/>
              <a:t> </a:t>
            </a:r>
            <a:r>
              <a:rPr lang="en-US" sz="900" dirty="0" err="1"/>
              <a:t>klasse</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Geografisch</a:t>
            </a:r>
            <a:r>
              <a:rPr lang="en-US" sz="900" dirty="0"/>
              <a:t>: </a:t>
            </a:r>
            <a:r>
              <a:rPr lang="en-US" sz="900" dirty="0" err="1"/>
              <a:t>bevolking</a:t>
            </a:r>
            <a:r>
              <a:rPr lang="en-US" sz="900" dirty="0"/>
              <a:t>, </a:t>
            </a:r>
            <a:r>
              <a:rPr lang="en-US" sz="900" dirty="0" err="1"/>
              <a:t>regio</a:t>
            </a:r>
            <a:r>
              <a:rPr lang="en-US" sz="900" dirty="0"/>
              <a:t>, </a:t>
            </a:r>
            <a:r>
              <a:rPr lang="en-US" sz="900" dirty="0" err="1"/>
              <a:t>omgeving</a:t>
            </a:r>
            <a:r>
              <a:rPr lang="en-US" sz="900" dirty="0"/>
              <a:t> (</a:t>
            </a:r>
            <a:r>
              <a:rPr lang="en-US" sz="900" dirty="0" err="1"/>
              <a:t>stedelijk</a:t>
            </a:r>
            <a:r>
              <a:rPr lang="en-US" sz="900" dirty="0"/>
              <a:t>, </a:t>
            </a:r>
            <a:r>
              <a:rPr lang="en-US" sz="900" dirty="0" err="1"/>
              <a:t>voorstedelijk</a:t>
            </a:r>
            <a:r>
              <a:rPr lang="en-US" sz="900" dirty="0"/>
              <a:t>, </a:t>
            </a:r>
            <a:r>
              <a:rPr lang="en-US" sz="900" dirty="0" err="1"/>
              <a:t>landelijk</a:t>
            </a:r>
            <a:r>
              <a:rPr lang="en-US" sz="900" dirty="0"/>
              <a:t>), </a:t>
            </a:r>
            <a:r>
              <a:rPr lang="en-US" sz="900" dirty="0" err="1"/>
              <a:t>stadsgrootte</a:t>
            </a:r>
            <a:r>
              <a:rPr lang="en-US" sz="900" dirty="0"/>
              <a:t>, </a:t>
            </a:r>
            <a:r>
              <a:rPr lang="en-US" sz="900" dirty="0" err="1"/>
              <a:t>marktdichtheid</a:t>
            </a:r>
            <a:r>
              <a:rPr lang="en-US" sz="900" dirty="0"/>
              <a:t>, </a:t>
            </a:r>
            <a:r>
              <a:rPr lang="en-US" sz="900" dirty="0" err="1"/>
              <a:t>klimaat</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Psychografisch</a:t>
            </a:r>
            <a:r>
              <a:rPr lang="en-US" sz="900" dirty="0"/>
              <a:t>: </a:t>
            </a:r>
            <a:r>
              <a:rPr lang="en-US" sz="900" dirty="0" err="1"/>
              <a:t>persoonlijke</a:t>
            </a:r>
            <a:r>
              <a:rPr lang="en-US" sz="900" dirty="0"/>
              <a:t> </a:t>
            </a:r>
            <a:r>
              <a:rPr lang="en-US" sz="900" dirty="0" err="1"/>
              <a:t>eigenschappen</a:t>
            </a:r>
            <a:r>
              <a:rPr lang="en-US" sz="900" dirty="0"/>
              <a:t>, </a:t>
            </a:r>
            <a:r>
              <a:rPr lang="en-US" sz="900" dirty="0" err="1"/>
              <a:t>motivatie</a:t>
            </a:r>
            <a:r>
              <a:rPr lang="en-US" sz="900" dirty="0"/>
              <a:t>, </a:t>
            </a:r>
            <a:r>
              <a:rPr lang="en-US" sz="900" dirty="0" err="1"/>
              <a:t>levensstijl</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Gedrag</a:t>
            </a:r>
            <a:r>
              <a:rPr lang="en-US" sz="900" dirty="0"/>
              <a:t>: </a:t>
            </a:r>
            <a:r>
              <a:rPr lang="en-US" sz="900" dirty="0" err="1"/>
              <a:t>gebruiksmomenten</a:t>
            </a:r>
            <a:r>
              <a:rPr lang="en-US" sz="900" dirty="0"/>
              <a:t> (</a:t>
            </a:r>
            <a:r>
              <a:rPr lang="en-US" sz="900" dirty="0" err="1"/>
              <a:t>speciale</a:t>
            </a:r>
            <a:r>
              <a:rPr lang="en-US" sz="900" dirty="0"/>
              <a:t> </a:t>
            </a:r>
            <a:r>
              <a:rPr lang="en-US" sz="900" dirty="0" err="1"/>
              <a:t>gelegenheid</a:t>
            </a:r>
            <a:r>
              <a:rPr lang="en-US" sz="900" dirty="0"/>
              <a:t>, </a:t>
            </a:r>
            <a:r>
              <a:rPr lang="en-US" sz="900" dirty="0" err="1"/>
              <a:t>gewone</a:t>
            </a:r>
            <a:r>
              <a:rPr lang="en-US" sz="900" dirty="0"/>
              <a:t> </a:t>
            </a:r>
            <a:r>
              <a:rPr lang="en-US" sz="900" dirty="0" err="1"/>
              <a:t>gelegenheid</a:t>
            </a:r>
            <a:r>
              <a:rPr lang="en-US" sz="900" dirty="0"/>
              <a:t>,...), status (</a:t>
            </a:r>
            <a:r>
              <a:rPr lang="en-US" sz="900" dirty="0" err="1"/>
              <a:t>occasionele</a:t>
            </a:r>
            <a:r>
              <a:rPr lang="en-US" sz="900" dirty="0"/>
              <a:t> </a:t>
            </a:r>
            <a:r>
              <a:rPr lang="en-US" sz="900" dirty="0" err="1"/>
              <a:t>gebruikers</a:t>
            </a:r>
            <a:r>
              <a:rPr lang="en-US" sz="900" dirty="0"/>
              <a:t>, </a:t>
            </a:r>
            <a:r>
              <a:rPr lang="en-US" sz="900" dirty="0" err="1"/>
              <a:t>regelmatige</a:t>
            </a:r>
            <a:r>
              <a:rPr lang="en-US" sz="900" dirty="0"/>
              <a:t> </a:t>
            </a:r>
            <a:r>
              <a:rPr lang="en-US" sz="900" dirty="0" err="1"/>
              <a:t>gebruikers</a:t>
            </a:r>
            <a:r>
              <a:rPr lang="en-US" sz="900" dirty="0"/>
              <a:t>, ex-</a:t>
            </a:r>
            <a:r>
              <a:rPr lang="en-US" sz="900" dirty="0" err="1"/>
              <a:t>gebruikers</a:t>
            </a:r>
            <a:r>
              <a:rPr lang="en-US" sz="900" dirty="0"/>
              <a:t>, </a:t>
            </a:r>
            <a:r>
              <a:rPr lang="en-US" sz="900" dirty="0" err="1"/>
              <a:t>potentiële</a:t>
            </a:r>
            <a:r>
              <a:rPr lang="en-US" sz="900" dirty="0"/>
              <a:t> </a:t>
            </a:r>
            <a:r>
              <a:rPr lang="en-US" sz="900" dirty="0" err="1"/>
              <a:t>gebruikers</a:t>
            </a:r>
            <a:r>
              <a:rPr lang="en-US" sz="900" dirty="0"/>
              <a:t>,...), </a:t>
            </a:r>
            <a:r>
              <a:rPr lang="en-US" sz="900" dirty="0" err="1"/>
              <a:t>gebruiksfrequentie</a:t>
            </a:r>
            <a:r>
              <a:rPr lang="en-US" sz="900" dirty="0"/>
              <a:t> (</a:t>
            </a:r>
            <a:r>
              <a:rPr lang="en-US" sz="900" dirty="0" err="1"/>
              <a:t>laag</a:t>
            </a:r>
            <a:r>
              <a:rPr lang="en-US" sz="900" dirty="0"/>
              <a:t>, </a:t>
            </a:r>
            <a:r>
              <a:rPr lang="en-US" sz="900" dirty="0" err="1"/>
              <a:t>gemiddeld</a:t>
            </a:r>
            <a:r>
              <a:rPr lang="en-US" sz="900" dirty="0"/>
              <a:t>, </a:t>
            </a:r>
            <a:r>
              <a:rPr lang="en-US" sz="900" dirty="0" err="1"/>
              <a:t>sterk</a:t>
            </a:r>
            <a:r>
              <a:rPr lang="en-US" sz="900" dirty="0"/>
              <a:t>,...), </a:t>
            </a:r>
            <a:r>
              <a:rPr lang="en-US" sz="900" dirty="0" err="1"/>
              <a:t>loyaliteit</a:t>
            </a:r>
            <a:r>
              <a:rPr lang="en-US" sz="900" dirty="0"/>
              <a:t> (</a:t>
            </a:r>
            <a:r>
              <a:rPr lang="en-US" sz="900" dirty="0" err="1"/>
              <a:t>geen</a:t>
            </a:r>
            <a:r>
              <a:rPr lang="en-US" sz="900" dirty="0"/>
              <a:t>, </a:t>
            </a:r>
            <a:r>
              <a:rPr lang="en-US" sz="900" dirty="0" err="1"/>
              <a:t>gemiddeld</a:t>
            </a:r>
            <a:r>
              <a:rPr lang="en-US" sz="900" dirty="0"/>
              <a:t>, </a:t>
            </a:r>
            <a:r>
              <a:rPr lang="en-US" sz="900" dirty="0" err="1"/>
              <a:t>sterk</a:t>
            </a:r>
            <a:r>
              <a:rPr lang="en-US" sz="900" dirty="0"/>
              <a:t>, </a:t>
            </a:r>
            <a:r>
              <a:rPr lang="en-US" sz="900" dirty="0" err="1"/>
              <a:t>totaal</a:t>
            </a:r>
            <a:r>
              <a:rPr lang="en-US" sz="900" dirty="0"/>
              <a:t>,...), </a:t>
            </a:r>
            <a:r>
              <a:rPr lang="en-US" sz="900" dirty="0" err="1"/>
              <a:t>koopbereidheid</a:t>
            </a:r>
            <a:r>
              <a:rPr lang="en-US" sz="900" dirty="0"/>
              <a:t>, </a:t>
            </a:r>
            <a:r>
              <a:rPr lang="en-US" sz="900" dirty="0" err="1"/>
              <a:t>houding</a:t>
            </a:r>
            <a:r>
              <a:rPr lang="en-US" sz="900" dirty="0"/>
              <a:t> </a:t>
            </a:r>
            <a:r>
              <a:rPr lang="en-US" sz="900" dirty="0" err="1"/>
              <a:t>tegenover</a:t>
            </a:r>
            <a:r>
              <a:rPr lang="en-US" sz="900" dirty="0"/>
              <a:t> het product (</a:t>
            </a:r>
            <a:r>
              <a:rPr lang="en-US" sz="900" dirty="0" err="1"/>
              <a:t>enthousiast</a:t>
            </a:r>
            <a:r>
              <a:rPr lang="en-US" sz="900" dirty="0"/>
              <a:t>, </a:t>
            </a:r>
            <a:r>
              <a:rPr lang="en-US" sz="900" dirty="0" err="1"/>
              <a:t>positief</a:t>
            </a:r>
            <a:r>
              <a:rPr lang="en-US" sz="900" dirty="0"/>
              <a:t>, </a:t>
            </a:r>
            <a:r>
              <a:rPr lang="en-US" sz="900" dirty="0" err="1"/>
              <a:t>onverschillig</a:t>
            </a:r>
            <a:r>
              <a:rPr lang="en-US" sz="900" dirty="0"/>
              <a:t>, </a:t>
            </a:r>
            <a:r>
              <a:rPr lang="en-US" sz="900" dirty="0" err="1"/>
              <a:t>negatief</a:t>
            </a:r>
            <a:r>
              <a:rPr lang="en-US" sz="900" dirty="0"/>
              <a:t>,...), </a:t>
            </a:r>
            <a:r>
              <a:rPr lang="en-US" sz="900" dirty="0" err="1"/>
              <a:t>houding</a:t>
            </a:r>
            <a:r>
              <a:rPr lang="en-US" sz="900" dirty="0"/>
              <a:t> </a:t>
            </a:r>
            <a:r>
              <a:rPr lang="en-US" sz="900" dirty="0" err="1"/>
              <a:t>tegenover</a:t>
            </a:r>
            <a:r>
              <a:rPr lang="en-US" sz="900" dirty="0"/>
              <a:t> </a:t>
            </a:r>
            <a:r>
              <a:rPr lang="en-US" sz="900" dirty="0" err="1"/>
              <a:t>nieuwe</a:t>
            </a:r>
            <a:r>
              <a:rPr lang="en-US" sz="900" dirty="0"/>
              <a:t> </a:t>
            </a:r>
            <a:r>
              <a:rPr lang="en-US" sz="900" dirty="0" err="1"/>
              <a:t>producten</a:t>
            </a:r>
            <a:r>
              <a:rPr lang="en-US" sz="900" dirty="0"/>
              <a:t> (</a:t>
            </a:r>
            <a:r>
              <a:rPr lang="en-US" sz="900" dirty="0" err="1"/>
              <a:t>experimenteel</a:t>
            </a:r>
            <a:r>
              <a:rPr lang="en-US" sz="900" dirty="0"/>
              <a:t>, </a:t>
            </a:r>
            <a:r>
              <a:rPr lang="en-US" sz="900" dirty="0" err="1"/>
              <a:t>conservatief</a:t>
            </a:r>
            <a:r>
              <a:rPr lang="en-US" sz="900" dirty="0"/>
              <a:t>,...), </a:t>
            </a:r>
            <a:r>
              <a:rPr lang="en-US" sz="900" dirty="0" err="1"/>
              <a:t>gezochte</a:t>
            </a:r>
            <a:r>
              <a:rPr lang="en-US" sz="900" dirty="0"/>
              <a:t> </a:t>
            </a:r>
            <a:r>
              <a:rPr lang="en-US" sz="900" dirty="0" err="1"/>
              <a:t>voordelen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Na het </a:t>
            </a:r>
            <a:r>
              <a:rPr lang="en-US" sz="900" dirty="0" err="1"/>
              <a:t>toepassen</a:t>
            </a:r>
            <a:r>
              <a:rPr lang="en-US" sz="900" dirty="0"/>
              <a:t> van de criteria </a:t>
            </a:r>
            <a:r>
              <a:rPr lang="en-US" sz="900" dirty="0" err="1"/>
              <a:t>moeten</a:t>
            </a:r>
            <a:r>
              <a:rPr lang="en-US" sz="900" dirty="0"/>
              <a:t> we de </a:t>
            </a:r>
            <a:r>
              <a:rPr lang="en-US" sz="900" dirty="0" err="1"/>
              <a:t>gevonden</a:t>
            </a:r>
            <a:r>
              <a:rPr lang="en-US" sz="900" dirty="0"/>
              <a:t> </a:t>
            </a:r>
            <a:r>
              <a:rPr lang="en-US" sz="900" dirty="0" err="1"/>
              <a:t>segmenten</a:t>
            </a:r>
            <a:r>
              <a:rPr lang="en-US" sz="900" dirty="0"/>
              <a:t> </a:t>
            </a:r>
            <a:r>
              <a:rPr lang="en-US" sz="900" dirty="0" err="1"/>
              <a:t>bestuderen</a:t>
            </a:r>
            <a:r>
              <a:rPr lang="en-US" sz="900" dirty="0"/>
              <a:t> die </a:t>
            </a:r>
            <a:r>
              <a:rPr lang="en-US" sz="900" dirty="0" err="1"/>
              <a:t>kunnen</a:t>
            </a:r>
            <a:r>
              <a:rPr lang="en-US" sz="900" dirty="0"/>
              <a:t> </a:t>
            </a:r>
            <a:r>
              <a:rPr lang="en-US" sz="900" dirty="0" err="1"/>
              <a:t>worden</a:t>
            </a:r>
            <a:r>
              <a:rPr lang="en-US" sz="900" dirty="0"/>
              <a:t> </a:t>
            </a:r>
            <a:r>
              <a:rPr lang="en-US" sz="900" dirty="0" err="1"/>
              <a:t>bediend</a:t>
            </a:r>
            <a:r>
              <a:rPr lang="en-US" sz="900" dirty="0"/>
              <a:t> door </a:t>
            </a:r>
            <a:r>
              <a:rPr lang="en-US" sz="900" dirty="0" err="1"/>
              <a:t>digitaal</a:t>
            </a:r>
            <a:r>
              <a:rPr lang="en-US" sz="900" dirty="0"/>
              <a:t>, </a:t>
            </a:r>
            <a:r>
              <a:rPr lang="en-US" sz="900" dirty="0" err="1"/>
              <a:t>waarbij</a:t>
            </a:r>
            <a:r>
              <a:rPr lang="en-US" sz="900" dirty="0"/>
              <a:t> we </a:t>
            </a:r>
            <a:r>
              <a:rPr lang="en-US" sz="900" dirty="0" err="1"/>
              <a:t>proberen</a:t>
            </a:r>
            <a:r>
              <a:rPr lang="en-US" sz="900" dirty="0"/>
              <a:t> ze </a:t>
            </a:r>
            <a:r>
              <a:rPr lang="en-US" sz="900" dirty="0" err="1"/>
              <a:t>uitputtend</a:t>
            </a:r>
            <a:r>
              <a:rPr lang="en-US" sz="900" dirty="0"/>
              <a:t> </a:t>
            </a:r>
            <a:r>
              <a:rPr lang="en-US" sz="900" dirty="0" err="1"/>
              <a:t>te</a:t>
            </a:r>
            <a:r>
              <a:rPr lang="en-US" sz="900" dirty="0"/>
              <a:t> </a:t>
            </a:r>
            <a:r>
              <a:rPr lang="en-US" sz="900" dirty="0" err="1"/>
              <a:t>karakteriseren</a:t>
            </a:r>
            <a:r>
              <a:rPr lang="en-US" sz="900" dirty="0"/>
              <a:t> met </a:t>
            </a:r>
            <a:r>
              <a:rPr lang="en-US" sz="900" dirty="0" err="1"/>
              <a:t>betrekking</a:t>
            </a:r>
            <a:r>
              <a:rPr lang="en-US" sz="900" dirty="0"/>
              <a:t> tot </a:t>
            </a:r>
            <a:r>
              <a:rPr lang="en-US" sz="900" dirty="0" err="1"/>
              <a:t>hun</a:t>
            </a:r>
            <a:r>
              <a:rPr lang="en-US" sz="900" dirty="0"/>
              <a:t> </a:t>
            </a:r>
            <a:r>
              <a:rPr lang="en-US" sz="900" dirty="0" err="1"/>
              <a:t>omvang</a:t>
            </a:r>
            <a:r>
              <a:rPr lang="en-US" sz="900" dirty="0"/>
              <a:t>, </a:t>
            </a:r>
            <a:r>
              <a:rPr lang="en-US" sz="900" dirty="0" err="1"/>
              <a:t>kwantificering</a:t>
            </a:r>
            <a:r>
              <a:rPr lang="en-US" sz="900" dirty="0"/>
              <a:t> van </a:t>
            </a:r>
            <a:r>
              <a:rPr lang="en-US" sz="900" dirty="0" err="1"/>
              <a:t>potentieel</a:t>
            </a:r>
            <a:r>
              <a:rPr lang="en-US" sz="900" dirty="0"/>
              <a:t>; </a:t>
            </a:r>
            <a:r>
              <a:rPr lang="en-US" sz="900" dirty="0" err="1"/>
              <a:t>behoeften</a:t>
            </a:r>
            <a:r>
              <a:rPr lang="en-US" sz="900" dirty="0"/>
              <a:t>; </a:t>
            </a:r>
            <a:r>
              <a:rPr lang="en-US" sz="900" dirty="0" err="1"/>
              <a:t>motivaties</a:t>
            </a:r>
            <a:r>
              <a:rPr lang="en-US" sz="900" dirty="0"/>
              <a:t>; </a:t>
            </a:r>
            <a:r>
              <a:rPr lang="en-US" sz="900" dirty="0" err="1"/>
              <a:t>consumentengedrag</a:t>
            </a:r>
            <a:r>
              <a:rPr lang="en-US" sz="900" dirty="0"/>
              <a:t>, </a:t>
            </a:r>
            <a:r>
              <a:rPr lang="en-US" sz="900" dirty="0" err="1"/>
              <a:t>koopgewoonten</a:t>
            </a:r>
            <a:r>
              <a:rPr lang="en-US" sz="900" dirty="0"/>
              <a:t> die in het </a:t>
            </a:r>
            <a:r>
              <a:rPr lang="en-US" sz="900" dirty="0" err="1"/>
              <a:t>bijzonder</a:t>
            </a:r>
            <a:r>
              <a:rPr lang="en-US" sz="900" dirty="0"/>
              <a:t> </a:t>
            </a:r>
            <a:r>
              <a:rPr lang="en-US" sz="900" dirty="0" err="1"/>
              <a:t>worden</a:t>
            </a:r>
            <a:r>
              <a:rPr lang="en-US" sz="900" dirty="0"/>
              <a:t> </a:t>
            </a:r>
            <a:r>
              <a:rPr lang="en-US" sz="900" dirty="0" err="1"/>
              <a:t>geassocieerd</a:t>
            </a:r>
            <a:r>
              <a:rPr lang="en-US" sz="900" dirty="0"/>
              <a:t> met </a:t>
            </a:r>
            <a:r>
              <a:rPr lang="en-US" sz="900" dirty="0" err="1"/>
              <a:t>digitaal</a:t>
            </a:r>
            <a:r>
              <a:rPr lang="en-US" sz="900" dirty="0"/>
              <a:t>. Het is van </a:t>
            </a:r>
            <a:r>
              <a:rPr lang="en-US" sz="900" dirty="0" err="1"/>
              <a:t>belang</a:t>
            </a:r>
            <a:r>
              <a:rPr lang="en-US" sz="900" dirty="0"/>
              <a:t> </a:t>
            </a:r>
            <a:r>
              <a:rPr lang="en-US" sz="900" dirty="0" err="1"/>
              <a:t>dat</a:t>
            </a:r>
            <a:r>
              <a:rPr lang="en-US" sz="900" dirty="0"/>
              <a:t> elk segment zo </a:t>
            </a:r>
            <a:r>
              <a:rPr lang="en-US" sz="900" dirty="0" err="1"/>
              <a:t>homogeen</a:t>
            </a:r>
            <a:r>
              <a:rPr lang="en-US" sz="900" dirty="0"/>
              <a:t> </a:t>
            </a:r>
            <a:r>
              <a:rPr lang="en-US" sz="900" dirty="0" err="1"/>
              <a:t>mogelijk</a:t>
            </a:r>
            <a:r>
              <a:rPr lang="en-US" sz="900" dirty="0"/>
              <a:t> is op basis van de </a:t>
            </a:r>
            <a:r>
              <a:rPr lang="en-US" sz="900" dirty="0" err="1"/>
              <a:t>genoemde</a:t>
            </a:r>
            <a:r>
              <a:rPr lang="en-US" sz="900" dirty="0"/>
              <a:t> </a:t>
            </a:r>
            <a:r>
              <a:rPr lang="en-US" sz="900" dirty="0" err="1"/>
              <a:t>elementen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Vervolgens</a:t>
            </a:r>
            <a:r>
              <a:rPr lang="en-US" sz="900" dirty="0"/>
              <a:t> </a:t>
            </a:r>
            <a:r>
              <a:rPr lang="en-US" sz="900" dirty="0" err="1"/>
              <a:t>kiezen</a:t>
            </a:r>
            <a:r>
              <a:rPr lang="en-US" sz="900" dirty="0"/>
              <a:t> we het segment of de </a:t>
            </a:r>
            <a:r>
              <a:rPr lang="en-US" sz="900" dirty="0" err="1"/>
              <a:t>segmenten</a:t>
            </a:r>
            <a:r>
              <a:rPr lang="en-US" sz="900" dirty="0"/>
              <a:t> die we </a:t>
            </a:r>
            <a:r>
              <a:rPr lang="en-US" sz="900" dirty="0" err="1"/>
              <a:t>willen</a:t>
            </a:r>
            <a:r>
              <a:rPr lang="en-US" sz="900" dirty="0"/>
              <a:t> </a:t>
            </a:r>
            <a:r>
              <a:rPr lang="en-US" sz="900" dirty="0" err="1"/>
              <a:t>bedienen</a:t>
            </a:r>
            <a:r>
              <a:rPr lang="en-US" sz="900" dirty="0"/>
              <a:t> via </a:t>
            </a:r>
            <a:r>
              <a:rPr lang="en-US" sz="900" dirty="0" err="1"/>
              <a:t>digitale</a:t>
            </a:r>
            <a:r>
              <a:rPr lang="en-US" sz="900" dirty="0"/>
              <a:t> marketing. </a:t>
            </a:r>
            <a:r>
              <a:rPr lang="en-US" sz="900" dirty="0" err="1"/>
              <a:t>Dit</a:t>
            </a:r>
            <a:r>
              <a:rPr lang="en-US" sz="900" dirty="0"/>
              <a:t> segment of </a:t>
            </a:r>
            <a:r>
              <a:rPr lang="en-US" sz="900" dirty="0" err="1"/>
              <a:t>deze</a:t>
            </a:r>
            <a:r>
              <a:rPr lang="en-US" sz="900" dirty="0"/>
              <a:t> </a:t>
            </a:r>
            <a:r>
              <a:rPr lang="en-US" sz="900" dirty="0" err="1"/>
              <a:t>segmenten</a:t>
            </a:r>
            <a:r>
              <a:rPr lang="en-US" sz="900" dirty="0"/>
              <a:t> </a:t>
            </a:r>
            <a:r>
              <a:rPr lang="en-US" sz="900" dirty="0" err="1"/>
              <a:t>kunnen</a:t>
            </a:r>
            <a:r>
              <a:rPr lang="en-US" sz="900" dirty="0"/>
              <a:t> </a:t>
            </a:r>
            <a:r>
              <a:rPr lang="en-US" sz="900" dirty="0" err="1"/>
              <a:t>verschillen</a:t>
            </a:r>
            <a:r>
              <a:rPr lang="en-US" sz="900" dirty="0"/>
              <a:t> van de </a:t>
            </a:r>
            <a:r>
              <a:rPr lang="en-US" sz="900" dirty="0" err="1"/>
              <a:t>segmenten</a:t>
            </a:r>
            <a:r>
              <a:rPr lang="en-US" sz="900" dirty="0"/>
              <a:t> </a:t>
            </a:r>
            <a:r>
              <a:rPr lang="en-US" sz="900" dirty="0" err="1"/>
              <a:t>waarmee</a:t>
            </a:r>
            <a:r>
              <a:rPr lang="en-US" sz="900" dirty="0"/>
              <a:t> het </a:t>
            </a:r>
            <a:r>
              <a:rPr lang="en-US" sz="900" dirty="0" err="1"/>
              <a:t>bedrijf</a:t>
            </a:r>
            <a:r>
              <a:rPr lang="en-US" sz="900" dirty="0"/>
              <a:t> </a:t>
            </a:r>
            <a:r>
              <a:rPr lang="en-US" sz="900" dirty="0" err="1"/>
              <a:t>werkt</a:t>
            </a:r>
            <a:r>
              <a:rPr lang="en-US" sz="900" dirty="0"/>
              <a:t> in offline marketing. </a:t>
            </a:r>
            <a:r>
              <a:rPr lang="en-US" sz="900" dirty="0" err="1"/>
              <a:t>Een</a:t>
            </a:r>
            <a:r>
              <a:rPr lang="en-US" sz="900" dirty="0"/>
              <a:t> </a:t>
            </a:r>
            <a:r>
              <a:rPr lang="en-US" sz="900" dirty="0" err="1"/>
              <a:t>reflectie</a:t>
            </a:r>
            <a:r>
              <a:rPr lang="en-US" sz="900" dirty="0"/>
              <a:t> over </a:t>
            </a:r>
            <a:r>
              <a:rPr lang="en-US" sz="900" dirty="0" err="1"/>
              <a:t>waarom</a:t>
            </a:r>
            <a:r>
              <a:rPr lang="en-US" sz="900" dirty="0"/>
              <a:t> de </a:t>
            </a:r>
            <a:r>
              <a:rPr lang="en-US" sz="900" dirty="0" err="1"/>
              <a:t>segmenten</a:t>
            </a:r>
            <a:r>
              <a:rPr lang="en-US" sz="900" dirty="0"/>
              <a:t> </a:t>
            </a:r>
            <a:r>
              <a:rPr lang="en-US" sz="900" dirty="0" err="1"/>
              <a:t>anders</a:t>
            </a:r>
            <a:r>
              <a:rPr lang="en-US" sz="900" dirty="0"/>
              <a:t> </a:t>
            </a:r>
            <a:r>
              <a:rPr lang="en-US" sz="900" dirty="0" err="1"/>
              <a:t>zijn</a:t>
            </a:r>
            <a:r>
              <a:rPr lang="en-US" sz="900" dirty="0"/>
              <a:t>, wat </a:t>
            </a:r>
            <a:r>
              <a:rPr lang="en-US" sz="900" dirty="0" err="1"/>
              <a:t>dit</a:t>
            </a:r>
            <a:r>
              <a:rPr lang="en-US" sz="900" dirty="0"/>
              <a:t> </a:t>
            </a:r>
            <a:r>
              <a:rPr lang="en-US" sz="900" dirty="0" err="1"/>
              <a:t>verschil</a:t>
            </a:r>
            <a:r>
              <a:rPr lang="en-US" sz="900" dirty="0"/>
              <a:t> </a:t>
            </a:r>
            <a:r>
              <a:rPr lang="en-US" sz="900" dirty="0" err="1"/>
              <a:t>rechtvaardigt</a:t>
            </a:r>
            <a:r>
              <a:rPr lang="en-US" sz="900" dirty="0"/>
              <a:t> </a:t>
            </a:r>
            <a:r>
              <a:rPr lang="en-US" sz="900" dirty="0" err="1"/>
              <a:t>en</a:t>
            </a:r>
            <a:r>
              <a:rPr lang="en-US" sz="900" dirty="0"/>
              <a:t> hoe </a:t>
            </a:r>
            <a:r>
              <a:rPr lang="en-US" sz="900" dirty="0" err="1"/>
              <a:t>dit</a:t>
            </a:r>
            <a:r>
              <a:rPr lang="en-US" sz="900" dirty="0"/>
              <a:t> tot </a:t>
            </a:r>
            <a:r>
              <a:rPr lang="en-US" sz="900" dirty="0" err="1"/>
              <a:t>uiting</a:t>
            </a:r>
            <a:r>
              <a:rPr lang="en-US" sz="900" dirty="0"/>
              <a:t> </a:t>
            </a:r>
            <a:r>
              <a:rPr lang="en-US" sz="900" dirty="0" err="1"/>
              <a:t>komt</a:t>
            </a:r>
            <a:r>
              <a:rPr lang="en-US" sz="900" dirty="0"/>
              <a:t> in de </a:t>
            </a:r>
            <a:r>
              <a:rPr lang="en-US" sz="900" dirty="0" err="1"/>
              <a:t>marketingmix</a:t>
            </a:r>
            <a:r>
              <a:rPr lang="en-US" sz="900" dirty="0"/>
              <a:t>.</a:t>
            </a:r>
            <a:endParaRPr sz="900"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7" name="Google Shape;407;p7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1"/>
        <p:cNvGrpSpPr/>
        <p:nvPr/>
      </p:nvGrpSpPr>
      <p:grpSpPr>
        <a:xfrm>
          <a:off x="0" y="0"/>
          <a:ext cx="0" cy="0"/>
          <a:chOff x="0" y="0"/>
          <a:chExt cx="0" cy="0"/>
        </a:xfrm>
      </p:grpSpPr>
      <p:sp>
        <p:nvSpPr>
          <p:cNvPr id="412" name="Google Shape;412;p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3" name="Google Shape;413;p7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a:t>Het bedrijf moet een waardepropositie definiëren voor het merk, voor het product, die bestaat uit het voordeel of de voordelen die het zal kunnen bieden aan de klant. Het helpt om het merk te onderscheiden van zijn concurrenten. Deze waardepropositie wordt gecommuniceerd door de communicatiecomponent van marketing. Het moet heel goed gestructureerd zijn, want het is geen goede gewoonte om het te veranderen, het is een strategische beslissing. Uiteindelijk, als laatste redmiddel, kunnen we het veranderen, maar dan moet al het communicatiewerk opnieuw worden opgestart.</a:t>
            </a:r>
            <a:endParaRPr sz="90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p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1" name="Google Shape;421;p7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a:t>De waardepropositie moet de klant aanmoedigen om het product/de dienst te kopen, dus het moet door de klant worden gezien als superieur aan de waardepropositie van de concurrentie. In de praktijk is het datgene wat ervoor zorgt dat de klant ons product koopt.</a:t>
            </a:r>
            <a:endParaRPr sz="900"/>
          </a:p>
          <a:p>
            <a:pPr marL="0" lvl="0" indent="0" algn="l" rtl="0">
              <a:lnSpc>
                <a:spcPct val="100000"/>
              </a:lnSpc>
              <a:spcBef>
                <a:spcPts val="0"/>
              </a:spcBef>
              <a:spcAft>
                <a:spcPts val="0"/>
              </a:spcAft>
              <a:buClr>
                <a:schemeClr val="dk1"/>
              </a:buClr>
              <a:buSzPts val="1100"/>
              <a:buFont typeface="Arial"/>
              <a:buNone/>
            </a:pPr>
            <a:r>
              <a:rPr lang="en-US" sz="900"/>
              <a:t>Om deze propositie te laten bestaan kan digitale marketing een speciale rol spelen als hefboom. We moeten dus evalueren hoe digitale marketing de voordelen kan benadrukken en/of versterken, of zelfs kan bijdragen aan het creëren van nieuwe voordelen.</a:t>
            </a:r>
            <a:endParaRPr sz="90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p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9" name="Google Shape;429;p7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p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4" name="Google Shape;434;p7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US" dirty="0"/>
              <a:t>In </a:t>
            </a:r>
            <a:r>
              <a:rPr lang="en-US" dirty="0" err="1"/>
              <a:t>deze</a:t>
            </a:r>
            <a:r>
              <a:rPr lang="en-US" dirty="0"/>
              <a:t> </a:t>
            </a:r>
            <a:r>
              <a:rPr lang="en-US" dirty="0" err="1"/>
              <a:t>tabel</a:t>
            </a:r>
            <a:r>
              <a:rPr lang="en-US" dirty="0"/>
              <a:t>, </a:t>
            </a:r>
            <a:r>
              <a:rPr lang="en-US" dirty="0" err="1"/>
              <a:t>onderverdeeld</a:t>
            </a:r>
            <a:r>
              <a:rPr lang="en-US" dirty="0"/>
              <a:t> in 5 </a:t>
            </a:r>
            <a:r>
              <a:rPr lang="en-US" dirty="0" err="1"/>
              <a:t>dia's</a:t>
            </a:r>
            <a:r>
              <a:rPr lang="en-US" dirty="0"/>
              <a:t>, </a:t>
            </a:r>
            <a:r>
              <a:rPr lang="en-US" dirty="0" err="1"/>
              <a:t>kunnen</a:t>
            </a:r>
            <a:r>
              <a:rPr lang="en-US" dirty="0"/>
              <a:t> we </a:t>
            </a:r>
            <a:r>
              <a:rPr lang="en-US" dirty="0" err="1"/>
              <a:t>enkele</a:t>
            </a:r>
            <a:r>
              <a:rPr lang="en-US" dirty="0"/>
              <a:t> </a:t>
            </a:r>
            <a:r>
              <a:rPr lang="en-US" dirty="0" err="1"/>
              <a:t>ideeën</a:t>
            </a:r>
            <a:r>
              <a:rPr lang="en-US" dirty="0"/>
              <a:t> van </a:t>
            </a:r>
            <a:r>
              <a:rPr lang="en-US" dirty="0" err="1"/>
              <a:t>initiatieven</a:t>
            </a:r>
            <a:r>
              <a:rPr lang="en-US" dirty="0"/>
              <a:t> </a:t>
            </a:r>
            <a:r>
              <a:rPr lang="en-US" dirty="0" err="1"/>
              <a:t>bekijken</a:t>
            </a:r>
            <a:r>
              <a:rPr lang="en-US" dirty="0"/>
              <a:t> die </a:t>
            </a:r>
            <a:r>
              <a:rPr lang="en-US" dirty="0" err="1"/>
              <a:t>vallen</a:t>
            </a:r>
            <a:r>
              <a:rPr lang="en-US" dirty="0"/>
              <a:t> </a:t>
            </a:r>
            <a:r>
              <a:rPr lang="en-US" dirty="0" err="1"/>
              <a:t>onder</a:t>
            </a:r>
            <a:r>
              <a:rPr lang="en-US" dirty="0"/>
              <a:t> het </a:t>
            </a:r>
            <a:r>
              <a:rPr lang="en-US" dirty="0" err="1"/>
              <a:t>werven</a:t>
            </a:r>
            <a:r>
              <a:rPr lang="en-US" dirty="0"/>
              <a:t> van </a:t>
            </a:r>
            <a:r>
              <a:rPr lang="en-US" dirty="0" err="1"/>
              <a:t>klanten</a:t>
            </a:r>
            <a:r>
              <a:rPr lang="en-US" dirty="0"/>
              <a:t>, </a:t>
            </a:r>
            <a:r>
              <a:rPr lang="en-US" dirty="0" err="1"/>
              <a:t>hun</a:t>
            </a:r>
            <a:r>
              <a:rPr lang="en-US" dirty="0"/>
              <a:t> </a:t>
            </a:r>
            <a:r>
              <a:rPr lang="en-US" dirty="0" err="1"/>
              <a:t>conversie</a:t>
            </a:r>
            <a:r>
              <a:rPr lang="en-US" dirty="0"/>
              <a:t> </a:t>
            </a:r>
            <a:r>
              <a:rPr lang="en-US" dirty="0" err="1"/>
              <a:t>en</a:t>
            </a:r>
            <a:r>
              <a:rPr lang="en-US" dirty="0"/>
              <a:t> </a:t>
            </a:r>
            <a:r>
              <a:rPr lang="en-US" dirty="0" err="1"/>
              <a:t>hun</a:t>
            </a:r>
            <a:r>
              <a:rPr lang="en-US" dirty="0"/>
              <a:t> </a:t>
            </a:r>
            <a:r>
              <a:rPr lang="en-US" dirty="0" err="1"/>
              <a:t>retentie</a:t>
            </a:r>
            <a:r>
              <a:rPr lang="en-US" dirty="0"/>
              <a:t> </a:t>
            </a:r>
            <a:r>
              <a:rPr lang="en-US" dirty="0" err="1"/>
              <a:t>en</a:t>
            </a:r>
            <a:r>
              <a:rPr lang="en-US" dirty="0"/>
              <a:t> </a:t>
            </a:r>
            <a:r>
              <a:rPr lang="en-US" dirty="0" err="1"/>
              <a:t>ontwikkeling</a:t>
            </a:r>
            <a:r>
              <a:rPr lang="en-US" dirty="0"/>
              <a:t>.</a:t>
            </a:r>
            <a:endParaRPr dirty="0"/>
          </a:p>
          <a:p>
            <a:pPr marL="0" lvl="0" indent="0" algn="l" rtl="0">
              <a:lnSpc>
                <a:spcPct val="100000"/>
              </a:lnSpc>
              <a:spcBef>
                <a:spcPts val="0"/>
              </a:spcBef>
              <a:spcAft>
                <a:spcPts val="0"/>
              </a:spcAft>
              <a:buSzPts val="1100"/>
              <a:buNone/>
            </a:pPr>
            <a:r>
              <a:rPr lang="en-US" dirty="0"/>
              <a:t>In </a:t>
            </a:r>
            <a:r>
              <a:rPr lang="en-US" dirty="0" err="1"/>
              <a:t>deze</a:t>
            </a:r>
            <a:r>
              <a:rPr lang="en-US" dirty="0"/>
              <a:t> slide </a:t>
            </a:r>
            <a:r>
              <a:rPr lang="en-US" dirty="0" err="1"/>
              <a:t>richt</a:t>
            </a:r>
            <a:r>
              <a:rPr lang="en-US" dirty="0"/>
              <a:t> het </a:t>
            </a:r>
            <a:r>
              <a:rPr lang="en-US" dirty="0" err="1"/>
              <a:t>bedrijf</a:t>
            </a:r>
            <a:r>
              <a:rPr lang="en-US" dirty="0"/>
              <a:t> </a:t>
            </a:r>
            <a:r>
              <a:rPr lang="en-US" dirty="0" err="1"/>
              <a:t>zich</a:t>
            </a:r>
            <a:r>
              <a:rPr lang="en-US" dirty="0"/>
              <a:t> </a:t>
            </a:r>
            <a:r>
              <a:rPr lang="en-US" dirty="0" err="1"/>
              <a:t>dus</a:t>
            </a:r>
            <a:r>
              <a:rPr lang="en-US" dirty="0"/>
              <a:t> op het </a:t>
            </a:r>
            <a:r>
              <a:rPr lang="en-US" dirty="0" err="1"/>
              <a:t>ontwikkelen</a:t>
            </a:r>
            <a:r>
              <a:rPr lang="en-US" dirty="0"/>
              <a:t> van </a:t>
            </a:r>
            <a:r>
              <a:rPr lang="en-US" dirty="0" err="1"/>
              <a:t>een</a:t>
            </a:r>
            <a:r>
              <a:rPr lang="en-US" dirty="0"/>
              <a:t> </a:t>
            </a:r>
            <a:r>
              <a:rPr lang="en-US" dirty="0" err="1"/>
              <a:t>nieuwe</a:t>
            </a:r>
            <a:r>
              <a:rPr lang="en-US" dirty="0"/>
              <a:t> </a:t>
            </a:r>
            <a:r>
              <a:rPr lang="en-US" dirty="0" err="1"/>
              <a:t>propositie</a:t>
            </a:r>
            <a:r>
              <a:rPr lang="en-US" dirty="0"/>
              <a:t> op basis van product </a:t>
            </a:r>
            <a:r>
              <a:rPr lang="en-US" dirty="0" err="1"/>
              <a:t>en</a:t>
            </a:r>
            <a:r>
              <a:rPr lang="en-US" dirty="0"/>
              <a:t> </a:t>
            </a:r>
            <a:r>
              <a:rPr lang="en-US" dirty="0" err="1"/>
              <a:t>prijs</a:t>
            </a:r>
            <a:r>
              <a:rPr lang="en-US" dirty="0"/>
              <a:t>. </a:t>
            </a:r>
            <a:r>
              <a:rPr lang="en-US" dirty="0" err="1"/>
              <a:t>Een</a:t>
            </a:r>
            <a:r>
              <a:rPr lang="en-US" dirty="0"/>
              <a:t> </a:t>
            </a:r>
            <a:r>
              <a:rPr lang="en-US" dirty="0" err="1"/>
              <a:t>ander</a:t>
            </a:r>
            <a:r>
              <a:rPr lang="en-US" dirty="0"/>
              <a:t> </a:t>
            </a:r>
            <a:r>
              <a:rPr lang="en-US" dirty="0" err="1"/>
              <a:t>initiatief</a:t>
            </a:r>
            <a:r>
              <a:rPr lang="en-US" dirty="0"/>
              <a:t> is het </a:t>
            </a:r>
            <a:r>
              <a:rPr lang="en-US" dirty="0" err="1"/>
              <a:t>aantrekken</a:t>
            </a:r>
            <a:r>
              <a:rPr lang="en-US" dirty="0"/>
              <a:t> van </a:t>
            </a:r>
            <a:r>
              <a:rPr lang="en-US" dirty="0" err="1"/>
              <a:t>klanten</a:t>
            </a:r>
            <a:r>
              <a:rPr lang="en-US" dirty="0"/>
              <a:t> via inbound marketing.</a:t>
            </a:r>
            <a:endParaRPr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9"/>
        <p:cNvGrpSpPr/>
        <p:nvPr/>
      </p:nvGrpSpPr>
      <p:grpSpPr>
        <a:xfrm>
          <a:off x="0" y="0"/>
          <a:ext cx="0" cy="0"/>
          <a:chOff x="0" y="0"/>
          <a:chExt cx="0" cy="0"/>
        </a:xfrm>
      </p:grpSpPr>
      <p:sp>
        <p:nvSpPr>
          <p:cNvPr id="440" name="Google Shape;440;p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1" name="Google Shape;441;p7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a:t>Een van de zorgen van bedrijven is dat onbekende bezoekers kennissen worden en vervolgens klanten. Daarom is het nodig om strategieën te definiëren om dit doel te bereiken.</a:t>
            </a:r>
            <a:endParaRPr/>
          </a:p>
          <a:p>
            <a:pPr marL="0" lvl="0" indent="0" algn="l" rtl="0">
              <a:lnSpc>
                <a:spcPct val="100000"/>
              </a:lnSpc>
              <a:spcBef>
                <a:spcPts val="0"/>
              </a:spcBef>
              <a:spcAft>
                <a:spcPts val="0"/>
              </a:spcAft>
              <a:buSzPts val="1100"/>
              <a:buNone/>
            </a:pPr>
            <a:r>
              <a:rPr lang="en-US"/>
              <a:t>De ervaring van de potentiële klant/klant op elk contactmoment met het merk is belangrijk voor de verkoop. Er moeten dus strategieën worden gedefinieerd om dit doel te bereiken.</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6"/>
        <p:cNvGrpSpPr/>
        <p:nvPr/>
      </p:nvGrpSpPr>
      <p:grpSpPr>
        <a:xfrm>
          <a:off x="0" y="0"/>
          <a:ext cx="0" cy="0"/>
          <a:chOff x="0" y="0"/>
          <a:chExt cx="0" cy="0"/>
        </a:xfrm>
      </p:grpSpPr>
      <p:sp>
        <p:nvSpPr>
          <p:cNvPr id="447" name="Google Shape;447;p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8" name="Google Shape;448;p8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a:t>De </a:t>
            </a:r>
            <a:r>
              <a:rPr lang="en-US" dirty="0" err="1"/>
              <a:t>strategie</a:t>
            </a:r>
            <a:r>
              <a:rPr lang="en-US" dirty="0"/>
              <a:t> </a:t>
            </a:r>
            <a:r>
              <a:rPr lang="en-US" dirty="0" err="1"/>
              <a:t>kan</a:t>
            </a:r>
            <a:r>
              <a:rPr lang="en-US" dirty="0"/>
              <a:t> </a:t>
            </a:r>
            <a:r>
              <a:rPr lang="en-US" dirty="0" err="1"/>
              <a:t>ook</a:t>
            </a:r>
            <a:r>
              <a:rPr lang="en-US" dirty="0"/>
              <a:t> </a:t>
            </a:r>
            <a:r>
              <a:rPr lang="en-US" dirty="0" err="1"/>
              <a:t>betrekking</a:t>
            </a:r>
            <a:r>
              <a:rPr lang="en-US" dirty="0"/>
              <a:t> </a:t>
            </a:r>
            <a:r>
              <a:rPr lang="en-US" dirty="0" err="1"/>
              <a:t>hebben</a:t>
            </a:r>
            <a:r>
              <a:rPr lang="en-US" dirty="0"/>
              <a:t> op het </a:t>
            </a:r>
            <a:r>
              <a:rPr lang="en-US" dirty="0" err="1"/>
              <a:t>ontwikkelen</a:t>
            </a:r>
            <a:r>
              <a:rPr lang="en-US" dirty="0"/>
              <a:t> van </a:t>
            </a:r>
            <a:r>
              <a:rPr lang="en-US" dirty="0" err="1"/>
              <a:t>bestaande</a:t>
            </a:r>
            <a:r>
              <a:rPr lang="en-US" dirty="0"/>
              <a:t> </a:t>
            </a:r>
            <a:r>
              <a:rPr lang="en-US" dirty="0" err="1"/>
              <a:t>klanten</a:t>
            </a:r>
            <a:r>
              <a:rPr lang="en-US" dirty="0"/>
              <a:t>, het </a:t>
            </a:r>
            <a:r>
              <a:rPr lang="en-US" dirty="0" err="1"/>
              <a:t>streven</a:t>
            </a:r>
            <a:r>
              <a:rPr lang="en-US" dirty="0"/>
              <a:t> </a:t>
            </a:r>
            <a:r>
              <a:rPr lang="en-US" dirty="0" err="1"/>
              <a:t>naar</a:t>
            </a:r>
            <a:r>
              <a:rPr lang="en-US" dirty="0"/>
              <a:t> </a:t>
            </a:r>
            <a:r>
              <a:rPr lang="en-US" dirty="0" err="1"/>
              <a:t>meer</a:t>
            </a:r>
            <a:r>
              <a:rPr lang="en-US" dirty="0"/>
              <a:t> </a:t>
            </a:r>
            <a:r>
              <a:rPr lang="en-US" dirty="0" err="1"/>
              <a:t>verkoop</a:t>
            </a:r>
            <a:r>
              <a:rPr lang="en-US" dirty="0"/>
              <a:t> door het </a:t>
            </a:r>
            <a:r>
              <a:rPr lang="en-US" dirty="0" err="1"/>
              <a:t>verbeteren</a:t>
            </a:r>
            <a:r>
              <a:rPr lang="en-US" dirty="0"/>
              <a:t> van de </a:t>
            </a:r>
            <a:r>
              <a:rPr lang="en-US" dirty="0" err="1"/>
              <a:t>klantervaring</a:t>
            </a:r>
            <a:r>
              <a:rPr lang="en-US" dirty="0"/>
              <a:t> met het merk </a:t>
            </a:r>
            <a:r>
              <a:rPr lang="en-US" dirty="0" err="1"/>
              <a:t>en</a:t>
            </a:r>
            <a:r>
              <a:rPr lang="en-US" dirty="0"/>
              <a:t>/of het </a:t>
            </a:r>
            <a:r>
              <a:rPr lang="en-US" dirty="0" err="1"/>
              <a:t>vergroten</a:t>
            </a:r>
            <a:r>
              <a:rPr lang="en-US" dirty="0"/>
              <a:t> van het product-/</a:t>
            </a:r>
            <a:r>
              <a:rPr lang="en-US" dirty="0" err="1"/>
              <a:t>dienstaanbod</a:t>
            </a:r>
            <a:r>
              <a:rPr lang="en-US" dirty="0"/>
              <a:t> </a:t>
            </a:r>
            <a:r>
              <a:rPr lang="en-US" dirty="0" err="1"/>
              <a:t>voor</a:t>
            </a:r>
            <a:r>
              <a:rPr lang="en-US" dirty="0"/>
              <a:t> </a:t>
            </a:r>
            <a:r>
              <a:rPr lang="en-US" dirty="0" err="1"/>
              <a:t>klanten</a:t>
            </a:r>
            <a:r>
              <a:rPr lang="en-US" dirty="0"/>
              <a:t>.</a:t>
            </a:r>
            <a:endParaRPr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p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5" name="Google Shape;455;p8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Een andere strategische suggestie is om contentmarketing breder toe te passen op sociale media en andere kanalen om de werving, conversie en retentie van klanten te verbeteren.</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0"/>
        <p:cNvGrpSpPr/>
        <p:nvPr/>
      </p:nvGrpSpPr>
      <p:grpSpPr>
        <a:xfrm>
          <a:off x="0" y="0"/>
          <a:ext cx="0" cy="0"/>
          <a:chOff x="0" y="0"/>
          <a:chExt cx="0" cy="0"/>
        </a:xfrm>
      </p:grpSpPr>
      <p:sp>
        <p:nvSpPr>
          <p:cNvPr id="461" name="Google Shape;461;p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2" name="Google Shape;462;p8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De site als spil van de strategie, investeert voortdurend in het verbeteren van de faciliteiten en infrastructuren, met name van andere platforms die gerelateerd zijn aan de site, zoals het CRM-systeem.</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p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9" name="Google Shape;469;p8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Tot slot wordt in dit laatste deel van de tabel benadrukt hoe belangrijk het is om te bepalen hoe het digitale aspect van marketing in de organisatie wordt geïntegreerd, namelijk in het ontwerp van de organisatiestructuur.</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p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6" name="Google Shape;476;p8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2" name="Google Shape;482;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sz="900" dirty="0" err="1"/>
              <a:t>Relatiemarketing</a:t>
            </a:r>
            <a:r>
              <a:rPr lang="en-US" sz="900" dirty="0"/>
              <a:t> is de naam van de </a:t>
            </a:r>
            <a:r>
              <a:rPr lang="en-US" sz="900" dirty="0" err="1"/>
              <a:t>strategie</a:t>
            </a:r>
            <a:r>
              <a:rPr lang="en-US" sz="900" dirty="0"/>
              <a:t> die het </a:t>
            </a:r>
            <a:r>
              <a:rPr lang="en-US" sz="900" dirty="0" err="1"/>
              <a:t>opbouwen</a:t>
            </a:r>
            <a:r>
              <a:rPr lang="en-US" sz="900" dirty="0"/>
              <a:t> van </a:t>
            </a:r>
            <a:r>
              <a:rPr lang="en-US" sz="900" dirty="0" err="1"/>
              <a:t>langdurige</a:t>
            </a:r>
            <a:r>
              <a:rPr lang="en-US" sz="900" dirty="0"/>
              <a:t> partnerships met </a:t>
            </a:r>
            <a:r>
              <a:rPr lang="en-US" sz="900" dirty="0" err="1"/>
              <a:t>klanten</a:t>
            </a:r>
            <a:r>
              <a:rPr lang="en-US" sz="900" dirty="0"/>
              <a:t> </a:t>
            </a:r>
            <a:r>
              <a:rPr lang="en-US" sz="900" dirty="0" err="1"/>
              <a:t>vereist</a:t>
            </a:r>
            <a:r>
              <a:rPr lang="en-US" sz="900" dirty="0"/>
              <a:t>.</a:t>
            </a:r>
            <a:endParaRPr sz="900" dirty="0"/>
          </a:p>
          <a:p>
            <a:pPr marL="0" lvl="0" indent="0" algn="l" rtl="0">
              <a:lnSpc>
                <a:spcPct val="100000"/>
              </a:lnSpc>
              <a:spcBef>
                <a:spcPts val="0"/>
              </a:spcBef>
              <a:spcAft>
                <a:spcPts val="0"/>
              </a:spcAft>
              <a:buSzPts val="1100"/>
              <a:buNone/>
            </a:pPr>
            <a:r>
              <a:rPr lang="en-US" sz="900" dirty="0" err="1"/>
              <a:t>Bij</a:t>
            </a:r>
            <a:r>
              <a:rPr lang="en-US" sz="900" dirty="0"/>
              <a:t> het </a:t>
            </a:r>
            <a:r>
              <a:rPr lang="en-US" sz="900" dirty="0" err="1"/>
              <a:t>opbouwen</a:t>
            </a:r>
            <a:r>
              <a:rPr lang="en-US" sz="900" dirty="0"/>
              <a:t> van </a:t>
            </a:r>
            <a:r>
              <a:rPr lang="en-US" sz="900" dirty="0" err="1"/>
              <a:t>deze</a:t>
            </a:r>
            <a:r>
              <a:rPr lang="en-US" sz="900" dirty="0"/>
              <a:t> </a:t>
            </a:r>
            <a:r>
              <a:rPr lang="en-US" sz="900" dirty="0" err="1"/>
              <a:t>relaties</a:t>
            </a:r>
            <a:r>
              <a:rPr lang="en-US" sz="900" dirty="0"/>
              <a:t> met </a:t>
            </a:r>
            <a:r>
              <a:rPr lang="en-US" sz="900" dirty="0" err="1"/>
              <a:t>klanten</a:t>
            </a:r>
            <a:r>
              <a:rPr lang="en-US" sz="900" dirty="0"/>
              <a:t> </a:t>
            </a:r>
            <a:r>
              <a:rPr lang="en-US" sz="900" dirty="0" err="1"/>
              <a:t>gaat</a:t>
            </a:r>
            <a:r>
              <a:rPr lang="en-US" sz="900" dirty="0"/>
              <a:t> het om het </a:t>
            </a:r>
            <a:r>
              <a:rPr lang="en-US" sz="900" dirty="0" err="1"/>
              <a:t>bieden</a:t>
            </a:r>
            <a:r>
              <a:rPr lang="en-US" sz="900" dirty="0"/>
              <a:t> van </a:t>
            </a:r>
            <a:r>
              <a:rPr lang="en-US" sz="900" dirty="0" err="1"/>
              <a:t>waarde</a:t>
            </a:r>
            <a:r>
              <a:rPr lang="en-US" sz="900" dirty="0"/>
              <a:t> </a:t>
            </a:r>
            <a:r>
              <a:rPr lang="en-US" sz="900" dirty="0" err="1"/>
              <a:t>en</a:t>
            </a:r>
            <a:r>
              <a:rPr lang="en-US" sz="900" dirty="0"/>
              <a:t> </a:t>
            </a:r>
            <a:r>
              <a:rPr lang="en-US" sz="900" dirty="0" err="1"/>
              <a:t>tevredenheid</a:t>
            </a:r>
            <a:r>
              <a:rPr lang="en-US" sz="900" dirty="0"/>
              <a:t>.</a:t>
            </a:r>
            <a:endParaRPr sz="900" dirty="0"/>
          </a:p>
          <a:p>
            <a:pPr marL="0" lvl="0" indent="0" algn="l" rtl="0">
              <a:lnSpc>
                <a:spcPct val="100000"/>
              </a:lnSpc>
              <a:spcBef>
                <a:spcPts val="0"/>
              </a:spcBef>
              <a:spcAft>
                <a:spcPts val="0"/>
              </a:spcAft>
              <a:buSzPts val="1100"/>
              <a:buNone/>
            </a:pPr>
            <a:r>
              <a:rPr lang="en-US" sz="900" dirty="0" err="1"/>
              <a:t>Bedrijven</a:t>
            </a:r>
            <a:r>
              <a:rPr lang="en-US" sz="900" dirty="0"/>
              <a:t> </a:t>
            </a:r>
            <a:r>
              <a:rPr lang="en-US" sz="900" dirty="0" err="1"/>
              <a:t>profiteren</a:t>
            </a:r>
            <a:r>
              <a:rPr lang="en-US" sz="900" dirty="0"/>
              <a:t> van </a:t>
            </a:r>
            <a:r>
              <a:rPr lang="en-US" sz="900" dirty="0" err="1"/>
              <a:t>herhalingsaankopen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De </a:t>
            </a:r>
            <a:r>
              <a:rPr lang="en-US" sz="900" dirty="0" err="1"/>
              <a:t>kosten</a:t>
            </a:r>
            <a:r>
              <a:rPr lang="en-US" sz="900" dirty="0"/>
              <a:t> </a:t>
            </a:r>
            <a:r>
              <a:rPr lang="en-US" sz="900" dirty="0" err="1"/>
              <a:t>dalen</a:t>
            </a:r>
            <a:r>
              <a:rPr lang="en-US" sz="900" dirty="0"/>
              <a:t> </a:t>
            </a:r>
            <a:r>
              <a:rPr lang="en-US" sz="900" dirty="0" err="1"/>
              <a:t>omdat</a:t>
            </a:r>
            <a:r>
              <a:rPr lang="en-US" sz="900" dirty="0"/>
              <a:t> het </a:t>
            </a:r>
            <a:r>
              <a:rPr lang="en-US" sz="900" dirty="0" err="1"/>
              <a:t>bedienen</a:t>
            </a:r>
            <a:r>
              <a:rPr lang="en-US" sz="900" dirty="0"/>
              <a:t> van </a:t>
            </a:r>
            <a:r>
              <a:rPr lang="en-US" sz="900" dirty="0" err="1"/>
              <a:t>bestaande</a:t>
            </a:r>
            <a:r>
              <a:rPr lang="en-US" sz="900" dirty="0"/>
              <a:t> </a:t>
            </a:r>
            <a:r>
              <a:rPr lang="en-US" sz="900" dirty="0" err="1"/>
              <a:t>klanten</a:t>
            </a:r>
            <a:r>
              <a:rPr lang="en-US" sz="900" dirty="0"/>
              <a:t> </a:t>
            </a:r>
            <a:r>
              <a:rPr lang="en-US" sz="900" dirty="0" err="1"/>
              <a:t>goedkoper</a:t>
            </a:r>
            <a:r>
              <a:rPr lang="en-US" sz="900" dirty="0"/>
              <a:t> is dan het </a:t>
            </a:r>
            <a:r>
              <a:rPr lang="en-US" sz="900" dirty="0" err="1"/>
              <a:t>aantrekken</a:t>
            </a:r>
            <a:r>
              <a:rPr lang="en-US" sz="900" dirty="0"/>
              <a:t> van </a:t>
            </a:r>
            <a:r>
              <a:rPr lang="en-US" sz="900" dirty="0" err="1"/>
              <a:t>nieuwe</a:t>
            </a:r>
            <a:r>
              <a:rPr lang="en-US" sz="900" dirty="0"/>
              <a:t> </a:t>
            </a:r>
            <a:r>
              <a:rPr lang="en-US" sz="900" dirty="0" err="1"/>
              <a:t>klanten</a:t>
            </a:r>
            <a:r>
              <a:rPr lang="en-US" sz="900" dirty="0"/>
              <a:t>. </a:t>
            </a:r>
            <a:r>
              <a:rPr lang="en-US" sz="900" dirty="0" err="1"/>
              <a:t>Een</a:t>
            </a:r>
            <a:r>
              <a:rPr lang="en-US" sz="900" dirty="0"/>
              <a:t> </a:t>
            </a:r>
            <a:r>
              <a:rPr lang="en-US" sz="900" dirty="0" err="1"/>
              <a:t>klant</a:t>
            </a:r>
            <a:r>
              <a:rPr lang="en-US" sz="900" dirty="0"/>
              <a:t> </a:t>
            </a:r>
            <a:r>
              <a:rPr lang="en-US" sz="900" dirty="0" err="1"/>
              <a:t>behouden</a:t>
            </a:r>
            <a:r>
              <a:rPr lang="en-US" sz="900" dirty="0"/>
              <a:t> </a:t>
            </a:r>
            <a:r>
              <a:rPr lang="en-US" sz="900" dirty="0" err="1"/>
              <a:t>kost</a:t>
            </a:r>
            <a:r>
              <a:rPr lang="en-US" sz="900" dirty="0"/>
              <a:t> </a:t>
            </a:r>
            <a:r>
              <a:rPr lang="en-US" sz="900" dirty="0" err="1"/>
              <a:t>ongeveer</a:t>
            </a:r>
            <a:r>
              <a:rPr lang="en-US" sz="900" dirty="0"/>
              <a:t> ¼ van wat het </a:t>
            </a:r>
            <a:r>
              <a:rPr lang="en-US" sz="900" dirty="0" err="1"/>
              <a:t>zou</a:t>
            </a:r>
            <a:r>
              <a:rPr lang="en-US" sz="900" dirty="0"/>
              <a:t> </a:t>
            </a:r>
            <a:r>
              <a:rPr lang="en-US" sz="900" dirty="0" err="1"/>
              <a:t>kosten</a:t>
            </a:r>
            <a:r>
              <a:rPr lang="en-US" sz="900" dirty="0"/>
              <a:t> om </a:t>
            </a:r>
            <a:r>
              <a:rPr lang="en-US" sz="900" dirty="0" err="1"/>
              <a:t>een</a:t>
            </a:r>
            <a:r>
              <a:rPr lang="en-US" sz="900" dirty="0"/>
              <a:t> </a:t>
            </a:r>
            <a:r>
              <a:rPr lang="en-US" sz="900" dirty="0" err="1"/>
              <a:t>nieuwe</a:t>
            </a:r>
            <a:r>
              <a:rPr lang="en-US" sz="900" dirty="0"/>
              <a:t> </a:t>
            </a:r>
            <a:r>
              <a:rPr lang="en-US" sz="900" dirty="0" err="1"/>
              <a:t>klant</a:t>
            </a:r>
            <a:r>
              <a:rPr lang="en-US" sz="900" dirty="0"/>
              <a:t> </a:t>
            </a:r>
            <a:r>
              <a:rPr lang="en-US" sz="900" dirty="0" err="1"/>
              <a:t>aan</a:t>
            </a:r>
            <a:r>
              <a:rPr lang="en-US" sz="900" dirty="0"/>
              <a:t> </a:t>
            </a:r>
            <a:r>
              <a:rPr lang="en-US" sz="900" dirty="0" err="1"/>
              <a:t>te</a:t>
            </a:r>
            <a:r>
              <a:rPr lang="en-US" sz="900" dirty="0"/>
              <a:t> </a:t>
            </a:r>
            <a:r>
              <a:rPr lang="en-US" sz="900" dirty="0" err="1"/>
              <a:t>trekken</a:t>
            </a:r>
            <a:r>
              <a:rPr lang="en-US" sz="900" dirty="0"/>
              <a:t>; </a:t>
            </a:r>
            <a:r>
              <a:rPr lang="en-US" sz="900" dirty="0" err="1"/>
              <a:t>en</a:t>
            </a:r>
            <a:r>
              <a:rPr lang="en-US" sz="900" dirty="0"/>
              <a:t> de </a:t>
            </a:r>
            <a:r>
              <a:rPr lang="en-US" sz="900" dirty="0" err="1"/>
              <a:t>winstgevendheid</a:t>
            </a:r>
            <a:r>
              <a:rPr lang="en-US" sz="900" dirty="0"/>
              <a:t> van het </a:t>
            </a:r>
            <a:r>
              <a:rPr lang="en-US" sz="900" dirty="0" err="1"/>
              <a:t>behouden</a:t>
            </a:r>
            <a:r>
              <a:rPr lang="en-US" sz="900" dirty="0"/>
              <a:t> van </a:t>
            </a:r>
            <a:r>
              <a:rPr lang="en-US" sz="900" dirty="0" err="1"/>
              <a:t>een</a:t>
            </a:r>
            <a:r>
              <a:rPr lang="en-US" sz="900" dirty="0"/>
              <a:t> </a:t>
            </a:r>
            <a:r>
              <a:rPr lang="en-US" sz="900" dirty="0" err="1"/>
              <a:t>klant</a:t>
            </a:r>
            <a:r>
              <a:rPr lang="en-US" sz="900" dirty="0"/>
              <a:t> is </a:t>
            </a:r>
            <a:r>
              <a:rPr lang="en-US" sz="900" dirty="0" err="1"/>
              <a:t>meer</a:t>
            </a:r>
            <a:r>
              <a:rPr lang="en-US" sz="900" dirty="0"/>
              <a:t> dan 60%, </a:t>
            </a:r>
            <a:r>
              <a:rPr lang="en-US" sz="900" dirty="0" err="1"/>
              <a:t>terwijl</a:t>
            </a:r>
            <a:r>
              <a:rPr lang="en-US" sz="900" dirty="0"/>
              <a:t> de </a:t>
            </a:r>
            <a:r>
              <a:rPr lang="en-US" sz="900" dirty="0" err="1"/>
              <a:t>winstgevendheid</a:t>
            </a:r>
            <a:r>
              <a:rPr lang="en-US" sz="900" dirty="0"/>
              <a:t> van </a:t>
            </a:r>
            <a:r>
              <a:rPr lang="en-US" sz="900" dirty="0" err="1"/>
              <a:t>een</a:t>
            </a:r>
            <a:r>
              <a:rPr lang="en-US" sz="900" dirty="0"/>
              <a:t> </a:t>
            </a:r>
            <a:r>
              <a:rPr lang="en-US" sz="900" dirty="0" err="1"/>
              <a:t>nieuwe</a:t>
            </a:r>
            <a:r>
              <a:rPr lang="en-US" sz="900" dirty="0"/>
              <a:t> </a:t>
            </a:r>
            <a:r>
              <a:rPr lang="en-US" sz="900" dirty="0" err="1"/>
              <a:t>klant</a:t>
            </a:r>
            <a:r>
              <a:rPr lang="en-US" sz="900" dirty="0"/>
              <a:t> minder dan 30% is.</a:t>
            </a:r>
            <a:endParaRPr sz="900" dirty="0"/>
          </a:p>
          <a:p>
            <a:pPr marL="0" lvl="0" indent="0" algn="l" rtl="0">
              <a:lnSpc>
                <a:spcPct val="100000"/>
              </a:lnSpc>
              <a:spcBef>
                <a:spcPts val="0"/>
              </a:spcBef>
              <a:spcAft>
                <a:spcPts val="0"/>
              </a:spcAft>
              <a:buClr>
                <a:schemeClr val="dk1"/>
              </a:buClr>
              <a:buSzPts val="1100"/>
              <a:buFont typeface="Arial"/>
              <a:buNone/>
            </a:pPr>
            <a:r>
              <a:rPr lang="en-US" sz="900" dirty="0"/>
              <a:t>Internet is </a:t>
            </a:r>
            <a:r>
              <a:rPr lang="en-US" sz="900" dirty="0" err="1"/>
              <a:t>een</a:t>
            </a:r>
            <a:r>
              <a:rPr lang="en-US" sz="900" dirty="0"/>
              <a:t> </a:t>
            </a:r>
            <a:r>
              <a:rPr lang="en-US" sz="900" dirty="0" err="1"/>
              <a:t>zeer</a:t>
            </a:r>
            <a:r>
              <a:rPr lang="en-US" sz="900" dirty="0"/>
              <a:t> </a:t>
            </a:r>
            <a:r>
              <a:rPr lang="en-US" sz="900" dirty="0" err="1"/>
              <a:t>nuttig</a:t>
            </a:r>
            <a:r>
              <a:rPr lang="en-US" sz="900" dirty="0"/>
              <a:t> </a:t>
            </a:r>
            <a:r>
              <a:rPr lang="en-US" sz="900" dirty="0" err="1"/>
              <a:t>hulpmiddel</a:t>
            </a:r>
            <a:r>
              <a:rPr lang="en-US" sz="900" dirty="0"/>
              <a:t> </a:t>
            </a:r>
            <a:r>
              <a:rPr lang="en-US" sz="900" dirty="0" err="1"/>
              <a:t>bij</a:t>
            </a:r>
            <a:r>
              <a:rPr lang="en-US" sz="900" dirty="0"/>
              <a:t> het </a:t>
            </a:r>
            <a:r>
              <a:rPr lang="en-US" sz="900" dirty="0" err="1"/>
              <a:t>creëren</a:t>
            </a:r>
            <a:r>
              <a:rPr lang="en-US" sz="900" dirty="0"/>
              <a:t> van </a:t>
            </a:r>
            <a:r>
              <a:rPr lang="en-US" sz="900" dirty="0" err="1"/>
              <a:t>klantrelaties</a:t>
            </a:r>
            <a:r>
              <a:rPr lang="en-US" sz="900" dirty="0"/>
              <a:t> </a:t>
            </a:r>
            <a:r>
              <a:rPr lang="en-US" sz="900" dirty="0" err="1"/>
              <a:t>omdat</a:t>
            </a:r>
            <a:r>
              <a:rPr lang="en-US" sz="900" dirty="0"/>
              <a:t> het de </a:t>
            </a:r>
            <a:r>
              <a:rPr lang="en-US" sz="900" dirty="0" err="1"/>
              <a:t>mogelijkheid</a:t>
            </a:r>
            <a:r>
              <a:rPr lang="en-US" sz="900" dirty="0"/>
              <a:t> </a:t>
            </a:r>
            <a:r>
              <a:rPr lang="en-US" sz="900" dirty="0" err="1"/>
              <a:t>biedt</a:t>
            </a:r>
            <a:r>
              <a:rPr lang="en-US" sz="900" dirty="0"/>
              <a:t> tot </a:t>
            </a:r>
            <a:r>
              <a:rPr lang="en-US" sz="900" dirty="0" err="1"/>
              <a:t>interactie</a:t>
            </a:r>
            <a:r>
              <a:rPr lang="en-US" sz="900" dirty="0"/>
              <a:t> met </a:t>
            </a:r>
            <a:r>
              <a:rPr lang="en-US" sz="900" dirty="0" err="1"/>
              <a:t>klanten</a:t>
            </a:r>
            <a:r>
              <a:rPr lang="en-US" sz="900" dirty="0"/>
              <a:t>. Met het internet </a:t>
            </a:r>
            <a:r>
              <a:rPr lang="en-US" sz="900" dirty="0" err="1"/>
              <a:t>kan</a:t>
            </a:r>
            <a:r>
              <a:rPr lang="en-US" sz="900" dirty="0"/>
              <a:t> het </a:t>
            </a:r>
            <a:r>
              <a:rPr lang="en-US" sz="900" dirty="0" err="1"/>
              <a:t>bedrijf</a:t>
            </a:r>
            <a:r>
              <a:rPr lang="en-US" sz="900" dirty="0"/>
              <a:t> </a:t>
            </a:r>
            <a:r>
              <a:rPr lang="en-US" sz="900" dirty="0" err="1"/>
              <a:t>snelle</a:t>
            </a:r>
            <a:r>
              <a:rPr lang="en-US" sz="900" dirty="0"/>
              <a:t> </a:t>
            </a:r>
            <a:r>
              <a:rPr lang="en-US" sz="900" dirty="0" err="1"/>
              <a:t>diensten</a:t>
            </a:r>
            <a:r>
              <a:rPr lang="en-US" sz="900" dirty="0"/>
              <a:t> </a:t>
            </a:r>
            <a:r>
              <a:rPr lang="en-US" sz="900" dirty="0" err="1"/>
              <a:t>aanbieden</a:t>
            </a:r>
            <a:r>
              <a:rPr lang="en-US" sz="900" dirty="0"/>
              <a:t> </a:t>
            </a:r>
            <a:r>
              <a:rPr lang="en-US" sz="900" dirty="0" err="1"/>
              <a:t>aan</a:t>
            </a:r>
            <a:r>
              <a:rPr lang="en-US" sz="900" dirty="0"/>
              <a:t> </a:t>
            </a:r>
            <a:r>
              <a:rPr lang="en-US" sz="900" dirty="0" err="1"/>
              <a:t>zijn</a:t>
            </a:r>
            <a:r>
              <a:rPr lang="en-US" sz="900" dirty="0"/>
              <a:t> </a:t>
            </a:r>
            <a:r>
              <a:rPr lang="en-US" sz="900" dirty="0" err="1"/>
              <a:t>klanten</a:t>
            </a:r>
            <a:r>
              <a:rPr lang="en-US" sz="900" dirty="0"/>
              <a:t> </a:t>
            </a:r>
            <a:r>
              <a:rPr lang="en-US" sz="900" dirty="0" err="1"/>
              <a:t>en</a:t>
            </a:r>
            <a:r>
              <a:rPr lang="en-US" sz="900" dirty="0"/>
              <a:t> </a:t>
            </a:r>
            <a:r>
              <a:rPr lang="en-US" sz="900" dirty="0" err="1"/>
              <a:t>onderzoek</a:t>
            </a:r>
            <a:r>
              <a:rPr lang="en-US" sz="900" dirty="0"/>
              <a:t> </a:t>
            </a:r>
            <a:r>
              <a:rPr lang="en-US" sz="900" dirty="0" err="1"/>
              <a:t>doen</a:t>
            </a:r>
            <a:r>
              <a:rPr lang="en-US" sz="900" dirty="0"/>
              <a:t> </a:t>
            </a:r>
            <a:r>
              <a:rPr lang="en-US" sz="900" dirty="0" err="1"/>
              <a:t>naar</a:t>
            </a:r>
            <a:r>
              <a:rPr lang="en-US" sz="900" dirty="0"/>
              <a:t> de </a:t>
            </a:r>
            <a:r>
              <a:rPr lang="en-US" sz="900" dirty="0" err="1"/>
              <a:t>gewoonten</a:t>
            </a:r>
            <a:r>
              <a:rPr lang="en-US" sz="900" dirty="0"/>
              <a:t> van de </a:t>
            </a:r>
            <a:r>
              <a:rPr lang="en-US" sz="900" dirty="0" err="1"/>
              <a:t>kopers</a:t>
            </a:r>
            <a:r>
              <a:rPr lang="en-US" sz="900" dirty="0"/>
              <a:t> om </a:t>
            </a:r>
            <a:r>
              <a:rPr lang="en-US" sz="900" dirty="0" err="1"/>
              <a:t>producten</a:t>
            </a:r>
            <a:r>
              <a:rPr lang="en-US" sz="900" dirty="0"/>
              <a:t> </a:t>
            </a:r>
            <a:r>
              <a:rPr lang="en-US" sz="900" dirty="0" err="1"/>
              <a:t>aan</a:t>
            </a:r>
            <a:r>
              <a:rPr lang="en-US" sz="900" dirty="0"/>
              <a:t> </a:t>
            </a:r>
            <a:r>
              <a:rPr lang="en-US" sz="900" dirty="0" err="1"/>
              <a:t>te</a:t>
            </a:r>
            <a:r>
              <a:rPr lang="en-US" sz="900" dirty="0"/>
              <a:t> </a:t>
            </a:r>
            <a:r>
              <a:rPr lang="en-US" sz="900" dirty="0" err="1"/>
              <a:t>passen</a:t>
            </a:r>
            <a:r>
              <a:rPr lang="en-US" sz="900" dirty="0"/>
              <a:t> </a:t>
            </a:r>
            <a:r>
              <a:rPr lang="en-US" sz="900" dirty="0" err="1"/>
              <a:t>en</a:t>
            </a:r>
            <a:r>
              <a:rPr lang="en-US" sz="900" dirty="0"/>
              <a:t> zo de </a:t>
            </a:r>
            <a:r>
              <a:rPr lang="en-US" sz="900" dirty="0" err="1"/>
              <a:t>waardepropositie</a:t>
            </a:r>
            <a:r>
              <a:rPr lang="en-US" sz="900" dirty="0"/>
              <a:t> </a:t>
            </a:r>
            <a:r>
              <a:rPr lang="en-US" sz="900" dirty="0" err="1"/>
              <a:t>te</a:t>
            </a:r>
            <a:r>
              <a:rPr lang="en-US" sz="900" dirty="0"/>
              <a:t> </a:t>
            </a:r>
            <a:r>
              <a:rPr lang="en-US" sz="900" dirty="0" err="1"/>
              <a:t>verhogen</a:t>
            </a:r>
            <a:r>
              <a:rPr lang="en-US" sz="900" dirty="0"/>
              <a:t> </a:t>
            </a:r>
            <a:r>
              <a:rPr lang="en-US" sz="900" dirty="0" err="1"/>
              <a:t>en</a:t>
            </a:r>
            <a:r>
              <a:rPr lang="en-US" sz="900" dirty="0"/>
              <a:t> de </a:t>
            </a:r>
            <a:r>
              <a:rPr lang="en-US" sz="900" dirty="0" err="1"/>
              <a:t>relatie</a:t>
            </a:r>
            <a:r>
              <a:rPr lang="en-US" sz="900" dirty="0"/>
              <a:t> met de </a:t>
            </a:r>
            <a:r>
              <a:rPr lang="en-US" sz="900" dirty="0" err="1"/>
              <a:t>klant</a:t>
            </a:r>
            <a:r>
              <a:rPr lang="en-US" sz="900" dirty="0"/>
              <a:t> </a:t>
            </a:r>
            <a:r>
              <a:rPr lang="en-US" sz="900" dirty="0" err="1"/>
              <a:t>te</a:t>
            </a:r>
            <a:r>
              <a:rPr lang="en-US" sz="900" dirty="0"/>
              <a:t> </a:t>
            </a:r>
            <a:r>
              <a:rPr lang="en-US" sz="900" dirty="0" err="1"/>
              <a:t>verbeteren</a:t>
            </a:r>
            <a:r>
              <a:rPr lang="en-US" sz="900" dirty="0"/>
              <a:t>. </a:t>
            </a:r>
            <a:r>
              <a:rPr lang="en-US" sz="900" dirty="0" err="1"/>
              <a:t>Ook</a:t>
            </a:r>
            <a:r>
              <a:rPr lang="en-US" sz="900" dirty="0"/>
              <a:t> het </a:t>
            </a:r>
            <a:r>
              <a:rPr lang="en-US" sz="900" dirty="0" err="1"/>
              <a:t>creëren</a:t>
            </a:r>
            <a:r>
              <a:rPr lang="en-US" sz="900" dirty="0"/>
              <a:t> van </a:t>
            </a:r>
            <a:r>
              <a:rPr lang="en-US" sz="900" dirty="0" err="1"/>
              <a:t>loyaliteitsprogramma's</a:t>
            </a:r>
            <a:r>
              <a:rPr lang="en-US" sz="900" dirty="0"/>
              <a:t> </a:t>
            </a:r>
            <a:r>
              <a:rPr lang="en-US" sz="900" dirty="0" err="1"/>
              <a:t>kan</a:t>
            </a:r>
            <a:r>
              <a:rPr lang="en-US" sz="900" dirty="0"/>
              <a:t> </a:t>
            </a:r>
            <a:r>
              <a:rPr lang="en-US" sz="900" dirty="0" err="1"/>
              <a:t>voordeel</a:t>
            </a:r>
            <a:r>
              <a:rPr lang="en-US" sz="900" dirty="0"/>
              <a:t> </a:t>
            </a:r>
            <a:r>
              <a:rPr lang="en-US" sz="900" dirty="0" err="1"/>
              <a:t>halen</a:t>
            </a:r>
            <a:r>
              <a:rPr lang="en-US" sz="900" dirty="0"/>
              <a:t> </a:t>
            </a:r>
            <a:r>
              <a:rPr lang="en-US" sz="900" dirty="0" err="1"/>
              <a:t>uit</a:t>
            </a:r>
            <a:r>
              <a:rPr lang="en-US" sz="900" dirty="0"/>
              <a:t> de </a:t>
            </a:r>
            <a:r>
              <a:rPr lang="en-US" sz="900" dirty="0" err="1"/>
              <a:t>kenmerken</a:t>
            </a:r>
            <a:r>
              <a:rPr lang="en-US" sz="900" dirty="0"/>
              <a:t> van het internet.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Digitale</a:t>
            </a:r>
            <a:r>
              <a:rPr lang="en-US" sz="900" dirty="0"/>
              <a:t> media </a:t>
            </a:r>
            <a:r>
              <a:rPr lang="en-US" sz="900" dirty="0" err="1"/>
              <a:t>maken</a:t>
            </a:r>
            <a:r>
              <a:rPr lang="en-US" sz="900" dirty="0"/>
              <a:t> </a:t>
            </a:r>
            <a:r>
              <a:rPr lang="en-US" sz="900" dirty="0" err="1"/>
              <a:t>een</a:t>
            </a:r>
            <a:r>
              <a:rPr lang="en-US" sz="900" dirty="0"/>
              <a:t> </a:t>
            </a:r>
            <a:r>
              <a:rPr lang="en-US" sz="900" dirty="0" err="1"/>
              <a:t>hoge</a:t>
            </a:r>
            <a:r>
              <a:rPr lang="en-US" sz="900" dirty="0"/>
              <a:t> mate van </a:t>
            </a:r>
            <a:r>
              <a:rPr lang="en-US" sz="900" dirty="0" err="1"/>
              <a:t>interactiviteit</a:t>
            </a:r>
            <a:r>
              <a:rPr lang="en-US" sz="900" dirty="0"/>
              <a:t> </a:t>
            </a:r>
            <a:r>
              <a:rPr lang="en-US" sz="900" dirty="0" err="1"/>
              <a:t>en</a:t>
            </a:r>
            <a:r>
              <a:rPr lang="en-US" sz="900" dirty="0"/>
              <a:t> </a:t>
            </a:r>
            <a:r>
              <a:rPr lang="en-US" sz="900" dirty="0" err="1"/>
              <a:t>personalisering</a:t>
            </a:r>
            <a:r>
              <a:rPr lang="en-US" sz="900" dirty="0"/>
              <a:t> </a:t>
            </a:r>
            <a:r>
              <a:rPr lang="en-US" sz="900" dirty="0" err="1"/>
              <a:t>mogelijk</a:t>
            </a:r>
            <a:r>
              <a:rPr lang="en-US" sz="900" dirty="0"/>
              <a:t> (website, </a:t>
            </a:r>
            <a:r>
              <a:rPr lang="en-US" sz="900" dirty="0" err="1"/>
              <a:t>landingspagina</a:t>
            </a:r>
            <a:r>
              <a:rPr lang="en-US" sz="900" dirty="0"/>
              <a:t> e-mail, banners, </a:t>
            </a:r>
            <a:r>
              <a:rPr lang="en-US" sz="900" dirty="0" err="1"/>
              <a:t>mobiele</a:t>
            </a:r>
            <a:r>
              <a:rPr lang="en-US" sz="900" dirty="0"/>
              <a:t> marketing - </a:t>
            </a:r>
            <a:r>
              <a:rPr lang="en-US" sz="900" dirty="0" err="1"/>
              <a:t>sms</a:t>
            </a:r>
            <a:r>
              <a:rPr lang="en-US" sz="900" dirty="0"/>
              <a:t>, mms -, fax, </a:t>
            </a:r>
            <a:r>
              <a:rPr lang="en-US" sz="900" dirty="0" err="1"/>
              <a:t>automatische</a:t>
            </a:r>
            <a:r>
              <a:rPr lang="en-US" sz="900" dirty="0"/>
              <a:t> </a:t>
            </a:r>
            <a:r>
              <a:rPr lang="en-US" sz="900" dirty="0" err="1"/>
              <a:t>telefoongesprekken</a:t>
            </a:r>
            <a:r>
              <a:rPr lang="en-US" sz="900" dirty="0"/>
              <a:t>,...) wat </a:t>
            </a:r>
            <a:r>
              <a:rPr lang="en-US" sz="900" dirty="0" err="1"/>
              <a:t>helpt</a:t>
            </a:r>
            <a:r>
              <a:rPr lang="en-US" sz="900" dirty="0"/>
              <a:t> om de </a:t>
            </a:r>
            <a:r>
              <a:rPr lang="en-US" sz="900" dirty="0" err="1"/>
              <a:t>relatie</a:t>
            </a:r>
            <a:r>
              <a:rPr lang="en-US" sz="900" dirty="0"/>
              <a:t> met de </a:t>
            </a:r>
            <a:r>
              <a:rPr lang="en-US" sz="900" dirty="0" err="1"/>
              <a:t>klant</a:t>
            </a:r>
            <a:r>
              <a:rPr lang="en-US" sz="900" dirty="0"/>
              <a:t> </a:t>
            </a:r>
            <a:r>
              <a:rPr lang="en-US" sz="900" dirty="0" err="1"/>
              <a:t>te</a:t>
            </a:r>
            <a:r>
              <a:rPr lang="en-US" sz="900" dirty="0"/>
              <a:t> </a:t>
            </a:r>
            <a:r>
              <a:rPr lang="en-US" sz="900" dirty="0" err="1"/>
              <a:t>verbeteren</a:t>
            </a:r>
            <a:r>
              <a:rPr lang="en-US" sz="900" dirty="0"/>
              <a:t>.</a:t>
            </a:r>
            <a:endParaRPr sz="900" dirty="0"/>
          </a:p>
          <a:p>
            <a:pPr marL="0" lvl="0" indent="0" algn="l" rtl="0">
              <a:lnSpc>
                <a:spcPct val="100000"/>
              </a:lnSpc>
              <a:spcBef>
                <a:spcPts val="0"/>
              </a:spcBef>
              <a:spcAft>
                <a:spcPts val="0"/>
              </a:spcAft>
              <a:buSzPts val="1100"/>
              <a:buNone/>
            </a:pPr>
            <a:r>
              <a:rPr lang="en-US" sz="900" dirty="0"/>
              <a:t>Het is </a:t>
            </a:r>
            <a:r>
              <a:rPr lang="en-US" sz="900" dirty="0" err="1"/>
              <a:t>dus</a:t>
            </a:r>
            <a:r>
              <a:rPr lang="en-US" sz="900" dirty="0"/>
              <a:t> </a:t>
            </a:r>
            <a:r>
              <a:rPr lang="en-US" sz="900" dirty="0" err="1"/>
              <a:t>noodzakelijk</a:t>
            </a:r>
            <a:r>
              <a:rPr lang="en-US" sz="900" dirty="0"/>
              <a:t> om </a:t>
            </a:r>
            <a:r>
              <a:rPr lang="en-US" sz="900" dirty="0" err="1"/>
              <a:t>te</a:t>
            </a:r>
            <a:r>
              <a:rPr lang="en-US" sz="900" dirty="0"/>
              <a:t> </a:t>
            </a:r>
            <a:r>
              <a:rPr lang="en-US" sz="900" dirty="0" err="1"/>
              <a:t>beslissen</a:t>
            </a:r>
            <a:r>
              <a:rPr lang="en-US" sz="900" dirty="0"/>
              <a:t> hoe </a:t>
            </a:r>
            <a:r>
              <a:rPr lang="en-US" sz="900" dirty="0" err="1"/>
              <a:t>digitaal</a:t>
            </a:r>
            <a:r>
              <a:rPr lang="en-US" sz="900" dirty="0"/>
              <a:t> </a:t>
            </a:r>
            <a:r>
              <a:rPr lang="en-US" sz="900" dirty="0" err="1"/>
              <a:t>te</a:t>
            </a:r>
            <a:r>
              <a:rPr lang="en-US" sz="900" dirty="0"/>
              <a:t> </a:t>
            </a:r>
            <a:r>
              <a:rPr lang="en-US" sz="900" dirty="0" err="1"/>
              <a:t>gebruiken</a:t>
            </a:r>
            <a:r>
              <a:rPr lang="en-US" sz="900" dirty="0"/>
              <a:t> om </a:t>
            </a:r>
            <a:r>
              <a:rPr lang="en-US" sz="900" dirty="0" err="1"/>
              <a:t>acties</a:t>
            </a:r>
            <a:r>
              <a:rPr lang="en-US" sz="900" dirty="0"/>
              <a:t> </a:t>
            </a:r>
            <a:r>
              <a:rPr lang="en-US" sz="900" dirty="0" err="1"/>
              <a:t>te</a:t>
            </a:r>
            <a:r>
              <a:rPr lang="en-US" sz="900" dirty="0"/>
              <a:t> </a:t>
            </a:r>
            <a:r>
              <a:rPr lang="en-US" sz="900" dirty="0" err="1"/>
              <a:t>stimuleren</a:t>
            </a:r>
            <a:r>
              <a:rPr lang="en-US" sz="900" dirty="0"/>
              <a:t> die de </a:t>
            </a:r>
            <a:r>
              <a:rPr lang="en-US" sz="900" dirty="0" err="1"/>
              <a:t>relatie</a:t>
            </a:r>
            <a:r>
              <a:rPr lang="en-US" sz="900" dirty="0"/>
              <a:t> van het </a:t>
            </a:r>
            <a:r>
              <a:rPr lang="en-US" sz="900" dirty="0" err="1"/>
              <a:t>bedrijf</a:t>
            </a:r>
            <a:r>
              <a:rPr lang="en-US" sz="900" dirty="0"/>
              <a:t> met de </a:t>
            </a:r>
            <a:r>
              <a:rPr lang="en-US" sz="900" dirty="0" err="1"/>
              <a:t>klant</a:t>
            </a:r>
            <a:r>
              <a:rPr lang="en-US" sz="900" dirty="0"/>
              <a:t> </a:t>
            </a:r>
            <a:r>
              <a:rPr lang="en-US" sz="900" dirty="0" err="1"/>
              <a:t>versterken</a:t>
            </a:r>
            <a:r>
              <a:rPr lang="en-US" sz="900" dirty="0"/>
              <a:t>.</a:t>
            </a:r>
            <a:endParaRPr sz="900"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6"/>
        <p:cNvGrpSpPr/>
        <p:nvPr/>
      </p:nvGrpSpPr>
      <p:grpSpPr>
        <a:xfrm>
          <a:off x="0" y="0"/>
          <a:ext cx="0" cy="0"/>
          <a:chOff x="0" y="0"/>
          <a:chExt cx="0" cy="0"/>
        </a:xfrm>
      </p:grpSpPr>
      <p:sp>
        <p:nvSpPr>
          <p:cNvPr id="487" name="Google Shape;487;p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8" name="Google Shape;488;p8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3" name="Google Shape;493;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a:t>De marketingmix wordt vertaald naar het vermogen van het bedrijf om tactieken te definiëren die voldoen aan de gedefinieerde strategie. Met betrekking tot het productbeleid dat via internet beschikbaar wordt gesteld, moeten er dus enkele beslissingen worden genomen:</a:t>
            </a:r>
            <a:endParaRPr sz="900"/>
          </a:p>
          <a:p>
            <a:pPr marL="0" lvl="0" indent="0" algn="l" rtl="0">
              <a:lnSpc>
                <a:spcPct val="100000"/>
              </a:lnSpc>
              <a:spcBef>
                <a:spcPts val="0"/>
              </a:spcBef>
              <a:spcAft>
                <a:spcPts val="0"/>
              </a:spcAft>
              <a:buClr>
                <a:schemeClr val="dk1"/>
              </a:buClr>
              <a:buSzPts val="1100"/>
              <a:buFont typeface="Arial"/>
              <a:buNone/>
            </a:pPr>
            <a:r>
              <a:rPr lang="en-US" sz="900"/>
              <a:t>Zullen alle producten die offline verkocht worden ook via het internet verkocht worden? Zullen er specifieke producten zijn die alleen via internet verkrijgbaar zijn? Zijn de merken hetzelfde? Of worden er specifieke merken ontwikkeld die alleen via internet op de markt worden gebracht?</a:t>
            </a:r>
            <a:endParaRPr sz="900"/>
          </a:p>
          <a:p>
            <a:pPr marL="0" lvl="0" indent="0" algn="l" rtl="0">
              <a:lnSpc>
                <a:spcPct val="100000"/>
              </a:lnSpc>
              <a:spcBef>
                <a:spcPts val="0"/>
              </a:spcBef>
              <a:spcAft>
                <a:spcPts val="0"/>
              </a:spcAft>
              <a:buSzPts val="1100"/>
              <a:buNone/>
            </a:pPr>
            <a:r>
              <a:rPr lang="en-US" sz="900"/>
              <a:t>Ook met betrekking tot het productbeleid moeten andere aspecten in overweging worden genomen, zoals: verpakking, garanties, productondersteuning, aan het product verbonden diensten,...</a:t>
            </a:r>
            <a:endParaRPr sz="90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9"/>
        <p:cNvGrpSpPr/>
        <p:nvPr/>
      </p:nvGrpSpPr>
      <p:grpSpPr>
        <a:xfrm>
          <a:off x="0" y="0"/>
          <a:ext cx="0" cy="0"/>
          <a:chOff x="0" y="0"/>
          <a:chExt cx="0" cy="0"/>
        </a:xfrm>
      </p:grpSpPr>
      <p:sp>
        <p:nvSpPr>
          <p:cNvPr id="500" name="Google Shape;500;p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1" name="Google Shape;501;p8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sz="900">
                <a:solidFill>
                  <a:schemeClr val="dk1"/>
                </a:solidFill>
              </a:rPr>
              <a:t>Bij het prijsbeleid moeten ook verschillende beslissingen worden genomen:</a:t>
            </a:r>
            <a:endParaRPr sz="900">
              <a:solidFill>
                <a:schemeClr val="dk1"/>
              </a:solidFill>
            </a:endParaRPr>
          </a:p>
          <a:p>
            <a:pPr marL="0" lvl="0" indent="0" algn="l" rtl="0">
              <a:lnSpc>
                <a:spcPct val="100000"/>
              </a:lnSpc>
              <a:spcBef>
                <a:spcPts val="0"/>
              </a:spcBef>
              <a:spcAft>
                <a:spcPts val="0"/>
              </a:spcAft>
              <a:buSzPts val="1100"/>
              <a:buNone/>
            </a:pPr>
            <a:r>
              <a:rPr lang="en-US" sz="900">
                <a:solidFill>
                  <a:schemeClr val="dk1"/>
                </a:solidFill>
              </a:rPr>
              <a:t>Zullen de aangerekende prijzen hetzelfde zijn (offline versus online)? En binnen online (website versus mobiele app)?</a:t>
            </a:r>
            <a:endParaRPr sz="900">
              <a:solidFill>
                <a:schemeClr val="dk1"/>
              </a:solidFill>
            </a:endParaRPr>
          </a:p>
          <a:p>
            <a:pPr marL="0" lvl="0" indent="0" algn="l" rtl="0">
              <a:lnSpc>
                <a:spcPct val="100000"/>
              </a:lnSpc>
              <a:spcBef>
                <a:spcPts val="0"/>
              </a:spcBef>
              <a:spcAft>
                <a:spcPts val="0"/>
              </a:spcAft>
              <a:buSzPts val="1100"/>
              <a:buNone/>
            </a:pPr>
            <a:r>
              <a:rPr lang="en-US" sz="900">
                <a:solidFill>
                  <a:schemeClr val="dk1"/>
                </a:solidFill>
              </a:rPr>
              <a:t>Zullen de prijzen constant zijn over de dagen van de week?</a:t>
            </a:r>
            <a:endParaRPr sz="900">
              <a:solidFill>
                <a:schemeClr val="dk1"/>
              </a:solidFill>
            </a:endParaRPr>
          </a:p>
          <a:p>
            <a:pPr marL="0" lvl="0" indent="0" algn="l" rtl="0">
              <a:lnSpc>
                <a:spcPct val="100000"/>
              </a:lnSpc>
              <a:spcBef>
                <a:spcPts val="0"/>
              </a:spcBef>
              <a:spcAft>
                <a:spcPts val="0"/>
              </a:spcAft>
              <a:buSzPts val="1100"/>
              <a:buNone/>
            </a:pPr>
            <a:r>
              <a:rPr lang="en-US" sz="900">
                <a:solidFill>
                  <a:schemeClr val="dk1"/>
                </a:solidFill>
              </a:rPr>
              <a:t>Zullen bepaalde digitale marketingtechnieken worden gebruikt, zoals groepsaankopen of omgekeerde veilingen?</a:t>
            </a:r>
            <a:endParaRPr sz="900">
              <a:solidFill>
                <a:schemeClr val="dk1"/>
              </a:solidFill>
            </a:endParaRPr>
          </a:p>
          <a:p>
            <a:pPr marL="0" lvl="0" indent="0" algn="l" rtl="0">
              <a:lnSpc>
                <a:spcPct val="100000"/>
              </a:lnSpc>
              <a:spcBef>
                <a:spcPts val="0"/>
              </a:spcBef>
              <a:spcAft>
                <a:spcPts val="0"/>
              </a:spcAft>
              <a:buSzPts val="1100"/>
              <a:buNone/>
            </a:pPr>
            <a:r>
              <a:rPr lang="en-US" sz="900">
                <a:solidFill>
                  <a:schemeClr val="dk1"/>
                </a:solidFill>
              </a:rPr>
              <a:t>Zullen er op het internet andere kortingen gelden dan in het verkooppunt?</a:t>
            </a:r>
            <a:endParaRPr sz="900">
              <a:solidFill>
                <a:schemeClr val="dk1"/>
              </a:solidFill>
            </a:endParaRPr>
          </a:p>
          <a:p>
            <a:pPr marL="0" lvl="0" indent="0" algn="l" rtl="0">
              <a:lnSpc>
                <a:spcPct val="100000"/>
              </a:lnSpc>
              <a:spcBef>
                <a:spcPts val="0"/>
              </a:spcBef>
              <a:spcAft>
                <a:spcPts val="0"/>
              </a:spcAft>
              <a:buSzPts val="1100"/>
              <a:buNone/>
            </a:pPr>
            <a:r>
              <a:rPr lang="en-US" sz="900">
                <a:solidFill>
                  <a:schemeClr val="dk1"/>
                </a:solidFill>
              </a:rPr>
              <a:t>Welke betaalmiddelen zijn er beschikbaar?</a:t>
            </a:r>
            <a:endParaRPr sz="900">
              <a:solidFill>
                <a:schemeClr val="dk1"/>
              </a:solidFill>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p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9" name="Google Shape;509;p8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sz="900"/>
              <a:t>Het internet biedt een kanaal voor de marketing van producten/diensten. Maar zelfs binnen het internet kan deze marketing verschillende modellen aannemen: via de website, via social commerce of via social shopping.</a:t>
            </a:r>
            <a:endParaRPr sz="900"/>
          </a:p>
          <a:p>
            <a:pPr marL="0" lvl="0" indent="0" algn="l" rtl="0">
              <a:lnSpc>
                <a:spcPct val="100000"/>
              </a:lnSpc>
              <a:spcBef>
                <a:spcPts val="0"/>
              </a:spcBef>
              <a:spcAft>
                <a:spcPts val="0"/>
              </a:spcAft>
              <a:buClr>
                <a:schemeClr val="dk1"/>
              </a:buClr>
              <a:buSzPts val="1100"/>
              <a:buFont typeface="Arial"/>
              <a:buNone/>
            </a:pPr>
            <a:r>
              <a:rPr lang="en-US" sz="900">
                <a:solidFill>
                  <a:schemeClr val="dk1"/>
                </a:solidFill>
              </a:rPr>
              <a:t>Social commerce verschilt van e-commerce, die plaatsvindt in de digitale winkel van een bedrijf, een branded app of op een marktplaats. Het is de e-commerce die wordt ondersteund door sociale mediamarketing en kan worden gecategoriseerd in evaluaties en beoordelingen, aanbevelingen en referenties, blogs, sociale netwerken, communities, forums, aggregators van content, prijsvergelijkers, participatieve handel, social cashback en social shopping.</a:t>
            </a:r>
            <a:endParaRPr sz="900">
              <a:solidFill>
                <a:schemeClr val="dk1"/>
              </a:solidFill>
            </a:endParaRPr>
          </a:p>
          <a:p>
            <a:pPr marL="0" lvl="0" indent="0" algn="l" rtl="0">
              <a:lnSpc>
                <a:spcPct val="100000"/>
              </a:lnSpc>
              <a:spcBef>
                <a:spcPts val="0"/>
              </a:spcBef>
              <a:spcAft>
                <a:spcPts val="0"/>
              </a:spcAft>
              <a:buSzPts val="1100"/>
              <a:buNone/>
            </a:pPr>
            <a:r>
              <a:rPr lang="en-US" sz="900">
                <a:solidFill>
                  <a:schemeClr val="dk1"/>
                </a:solidFill>
              </a:rPr>
              <a:t>Social shopping stelt gebruikers in staat om direct je producten te kopen op sociale platforms zoals Instagram en Facebook. Dit gebeurt via gespecialiseerde posts met links naar productpagina's. Sommige platforms maken het mogelijk om winkelpagina's op te zetten die toegang geven tot alle e-commerce tools die nodig zijn om op het platform te verkopen, inclusief betaling.</a:t>
            </a:r>
            <a:endParaRPr sz="900">
              <a:solidFill>
                <a:schemeClr val="dk1"/>
              </a:solidFill>
            </a:endParaRPr>
          </a:p>
          <a:p>
            <a:pPr marL="0" lvl="0" indent="0" algn="l" rtl="0">
              <a:lnSpc>
                <a:spcPct val="100000"/>
              </a:lnSpc>
              <a:spcBef>
                <a:spcPts val="0"/>
              </a:spcBef>
              <a:spcAft>
                <a:spcPts val="0"/>
              </a:spcAft>
              <a:buSzPts val="1100"/>
              <a:buNone/>
            </a:pPr>
            <a:r>
              <a:rPr lang="en-US" sz="900">
                <a:solidFill>
                  <a:schemeClr val="dk1"/>
                </a:solidFill>
              </a:rPr>
              <a:t>Deze beslissingen kunnen worden bepaald door de markt waarin het bedrijf actief is en de rol die het in die markt wil spelen (bijvoorbeeld leider, volger van de leider, imitator van de leider, innovator, ...).</a:t>
            </a:r>
            <a:endParaRPr sz="900">
              <a:solidFill>
                <a:schemeClr val="dk1"/>
              </a:solidFill>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p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7" name="Google Shape;517;p8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a:t>De communicatie van digitale marketing heeft verschillende aspecten die vergelijkbaar zijn met offline marketing, en verschilt voornamelijk door specifieke kanalen. Zo heeft het bedrijf middelen tot zijn beschikking zoals de website, blog, e-mail, sociale netwerken, sites van derden, platforms zoals Google.</a:t>
            </a:r>
            <a:endParaRPr sz="900"/>
          </a:p>
          <a:p>
            <a:pPr marL="0" lvl="0" indent="0" algn="l" rtl="0">
              <a:lnSpc>
                <a:spcPct val="100000"/>
              </a:lnSpc>
              <a:spcBef>
                <a:spcPts val="0"/>
              </a:spcBef>
              <a:spcAft>
                <a:spcPts val="0"/>
              </a:spcAft>
              <a:buClr>
                <a:schemeClr val="dk1"/>
              </a:buClr>
              <a:buSzPts val="1100"/>
              <a:buFont typeface="Arial"/>
              <a:buNone/>
            </a:pPr>
            <a:r>
              <a:rPr lang="en-US" sz="900"/>
              <a:t>Via deze kanalen kan het bedrijf:</a:t>
            </a:r>
            <a:endParaRPr sz="900"/>
          </a:p>
          <a:p>
            <a:pPr marL="0" lvl="0" indent="0" algn="l" rtl="0">
              <a:lnSpc>
                <a:spcPct val="100000"/>
              </a:lnSpc>
              <a:spcBef>
                <a:spcPts val="0"/>
              </a:spcBef>
              <a:spcAft>
                <a:spcPts val="0"/>
              </a:spcAft>
              <a:buSzPts val="1100"/>
              <a:buNone/>
            </a:pPr>
            <a:r>
              <a:rPr lang="en-US" sz="900"/>
              <a:t>- reclame (bijvoorbeeld op sociale netwerken om reclame te maken voor een nieuw product);</a:t>
            </a:r>
            <a:endParaRPr sz="900"/>
          </a:p>
          <a:p>
            <a:pPr marL="0" lvl="0" indent="0" algn="l" rtl="0">
              <a:lnSpc>
                <a:spcPct val="100000"/>
              </a:lnSpc>
              <a:spcBef>
                <a:spcPts val="0"/>
              </a:spcBef>
              <a:spcAft>
                <a:spcPts val="0"/>
              </a:spcAft>
              <a:buClr>
                <a:schemeClr val="dk1"/>
              </a:buClr>
              <a:buSzPts val="1100"/>
              <a:buFont typeface="Arial"/>
              <a:buNone/>
            </a:pPr>
            <a:r>
              <a:rPr lang="en-US" sz="900"/>
              <a:t>- verkoopacties (bijvoorbeeld kortingsbonnen versturen via e-mail);</a:t>
            </a:r>
            <a:endParaRPr sz="900"/>
          </a:p>
          <a:p>
            <a:pPr marL="0" lvl="0" indent="0" algn="l" rtl="0">
              <a:lnSpc>
                <a:spcPct val="100000"/>
              </a:lnSpc>
              <a:spcBef>
                <a:spcPts val="0"/>
              </a:spcBef>
              <a:spcAft>
                <a:spcPts val="0"/>
              </a:spcAft>
              <a:buClr>
                <a:schemeClr val="dk1"/>
              </a:buClr>
              <a:buSzPts val="1100"/>
              <a:buFont typeface="Arial"/>
              <a:buNone/>
            </a:pPr>
            <a:r>
              <a:rPr lang="en-US" sz="900"/>
              <a:t>- PR-acties (bijvoorbeeld een webinar waarin het bedrijf de sponsoring van een dier uit de dierentuin presenteert);</a:t>
            </a:r>
            <a:endParaRPr sz="900"/>
          </a:p>
          <a:p>
            <a:pPr marL="0" lvl="0" indent="0" algn="l" rtl="0">
              <a:lnSpc>
                <a:spcPct val="100000"/>
              </a:lnSpc>
              <a:spcBef>
                <a:spcPts val="0"/>
              </a:spcBef>
              <a:spcAft>
                <a:spcPts val="0"/>
              </a:spcAft>
              <a:buClr>
                <a:schemeClr val="dk1"/>
              </a:buClr>
              <a:buSzPts val="1100"/>
              <a:buFont typeface="Arial"/>
              <a:buNone/>
            </a:pPr>
            <a:r>
              <a:rPr lang="en-US" sz="900"/>
              <a:t>- social selling-acties (bijv. prospects proberen te werven via het sociale netwerk LinkedIn);</a:t>
            </a:r>
            <a:endParaRPr sz="900"/>
          </a:p>
          <a:p>
            <a:pPr marL="0" lvl="0" indent="0" algn="l" rtl="0">
              <a:lnSpc>
                <a:spcPct val="100000"/>
              </a:lnSpc>
              <a:spcBef>
                <a:spcPts val="0"/>
              </a:spcBef>
              <a:spcAft>
                <a:spcPts val="0"/>
              </a:spcAft>
              <a:buClr>
                <a:schemeClr val="dk1"/>
              </a:buClr>
              <a:buSzPts val="1100"/>
              <a:buFont typeface="Arial"/>
              <a:buNone/>
            </a:pPr>
            <a:r>
              <a:rPr lang="en-US" sz="900"/>
              <a:t>- direct marketing (bijvoorbeeld het versturen van een catalogus via e-mail);</a:t>
            </a:r>
            <a:endParaRPr sz="900"/>
          </a:p>
          <a:p>
            <a:pPr marL="0" lvl="0" indent="0" algn="l" rtl="0">
              <a:lnSpc>
                <a:spcPct val="100000"/>
              </a:lnSpc>
              <a:spcBef>
                <a:spcPts val="0"/>
              </a:spcBef>
              <a:spcAft>
                <a:spcPts val="0"/>
              </a:spcAft>
              <a:buClr>
                <a:schemeClr val="dk1"/>
              </a:buClr>
              <a:buSzPts val="1100"/>
              <a:buFont typeface="Arial"/>
              <a:buNone/>
            </a:pPr>
            <a:r>
              <a:rPr lang="en-US" sz="900"/>
              <a:t>- affiliate marketing (bijvoorbeeld de website van een beroemde sportcommentator gebruiken om de sportproducten van het bedrijf te promoten).</a:t>
            </a:r>
            <a:endParaRPr sz="900"/>
          </a:p>
          <a:p>
            <a:pPr marL="0" lvl="0" indent="0" algn="l" rtl="0">
              <a:lnSpc>
                <a:spcPct val="100000"/>
              </a:lnSpc>
              <a:spcBef>
                <a:spcPts val="0"/>
              </a:spcBef>
              <a:spcAft>
                <a:spcPts val="0"/>
              </a:spcAft>
              <a:buSzPts val="1100"/>
              <a:buNone/>
            </a:pPr>
            <a:r>
              <a:rPr lang="en-US" sz="900"/>
              <a:t>Met dit in gedachten is het noodzakelijk om te definiëren hoe het bedrijf de communicatiemix zal stimuleren en hoe het deze zal integreren in de verschillende digitale kanalen).</a:t>
            </a:r>
            <a:endParaRPr sz="90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3"/>
        <p:cNvGrpSpPr/>
        <p:nvPr/>
      </p:nvGrpSpPr>
      <p:grpSpPr>
        <a:xfrm>
          <a:off x="0" y="0"/>
          <a:ext cx="0" cy="0"/>
          <a:chOff x="0" y="0"/>
          <a:chExt cx="0" cy="0"/>
        </a:xfrm>
      </p:grpSpPr>
      <p:sp>
        <p:nvSpPr>
          <p:cNvPr id="524" name="Google Shape;524;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5" name="Google Shape;525;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a:t>Het doel is om beslissingen te nemen over de tussenkomst van mensen in digitale marketing, namelijk bepalen welke competenties en vaardigheden ze moeten hebben, hoe ze zullen tussenkomen in de verschillende digitale kanalen, welke bijdrage ze zullen leveren aan een positieve evolutie van de klant doorheen de sales funnel en hoe ze zullen bijdragen aan het menselijker maken van het merk, hen dichter bij de klanten brengen, bijdragen aan een H2H-connectie zonder de automatisering van processen in gevaar te brengen die de tijd optimaliseren en bijdragen aan het verbeteren van de consumentenervaring.</a:t>
            </a:r>
            <a:endParaRPr sz="90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1"/>
        <p:cNvGrpSpPr/>
        <p:nvPr/>
      </p:nvGrpSpPr>
      <p:grpSpPr>
        <a:xfrm>
          <a:off x="0" y="0"/>
          <a:ext cx="0" cy="0"/>
          <a:chOff x="0" y="0"/>
          <a:chExt cx="0" cy="0"/>
        </a:xfrm>
      </p:grpSpPr>
      <p:sp>
        <p:nvSpPr>
          <p:cNvPr id="532" name="Google Shape;53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3" name="Google Shape;533;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sz="90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9"/>
        <p:cNvGrpSpPr/>
        <p:nvPr/>
      </p:nvGrpSpPr>
      <p:grpSpPr>
        <a:xfrm>
          <a:off x="0" y="0"/>
          <a:ext cx="0" cy="0"/>
          <a:chOff x="0" y="0"/>
          <a:chExt cx="0" cy="0"/>
        </a:xfrm>
      </p:grpSpPr>
      <p:sp>
        <p:nvSpPr>
          <p:cNvPr id="540" name="Google Shape;54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1" name="Google Shape;54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dirty="0"/>
              <a:t>De </a:t>
            </a:r>
            <a:r>
              <a:rPr lang="en-US" sz="900" dirty="0" err="1"/>
              <a:t>belangrijkste</a:t>
            </a:r>
            <a:r>
              <a:rPr lang="en-US" sz="900" dirty="0"/>
              <a:t> </a:t>
            </a:r>
            <a:r>
              <a:rPr lang="en-US" sz="900" dirty="0" err="1"/>
              <a:t>rol</a:t>
            </a:r>
            <a:r>
              <a:rPr lang="en-US" sz="900" dirty="0"/>
              <a:t> van </a:t>
            </a:r>
            <a:r>
              <a:rPr lang="en-US" sz="900" dirty="0" err="1"/>
              <a:t>fysiek</a:t>
            </a:r>
            <a:r>
              <a:rPr lang="en-US" sz="900" dirty="0"/>
              <a:t> </a:t>
            </a:r>
            <a:r>
              <a:rPr lang="en-US" sz="900" dirty="0" err="1"/>
              <a:t>bewijs</a:t>
            </a:r>
            <a:r>
              <a:rPr lang="en-US" sz="900" dirty="0"/>
              <a:t> is om </a:t>
            </a:r>
            <a:r>
              <a:rPr lang="en-US" sz="900" dirty="0" err="1"/>
              <a:t>vertrouwen</a:t>
            </a:r>
            <a:r>
              <a:rPr lang="en-US" sz="900" dirty="0"/>
              <a:t> over </a:t>
            </a:r>
            <a:r>
              <a:rPr lang="en-US" sz="900" dirty="0" err="1"/>
              <a:t>te</a:t>
            </a:r>
            <a:r>
              <a:rPr lang="en-US" sz="900" dirty="0"/>
              <a:t> </a:t>
            </a:r>
            <a:r>
              <a:rPr lang="en-US" sz="900" dirty="0" err="1"/>
              <a:t>brengen</a:t>
            </a:r>
            <a:r>
              <a:rPr lang="en-US" sz="900" dirty="0"/>
              <a:t> </a:t>
            </a:r>
            <a:r>
              <a:rPr lang="en-US" sz="900" dirty="0" err="1"/>
              <a:t>aan</a:t>
            </a:r>
            <a:r>
              <a:rPr lang="en-US" sz="900" dirty="0"/>
              <a:t> de </a:t>
            </a:r>
            <a:r>
              <a:rPr lang="en-US" sz="900" dirty="0" err="1"/>
              <a:t>klant</a:t>
            </a:r>
            <a:r>
              <a:rPr lang="en-US" sz="900" dirty="0"/>
              <a:t>. </a:t>
            </a:r>
            <a:r>
              <a:rPr lang="en-US" sz="900" dirty="0" err="1"/>
              <a:t>Daarom</a:t>
            </a:r>
            <a:r>
              <a:rPr lang="en-US" sz="900" dirty="0"/>
              <a:t> </a:t>
            </a:r>
            <a:r>
              <a:rPr lang="en-US" sz="900" dirty="0" err="1"/>
              <a:t>moeten</a:t>
            </a:r>
            <a:r>
              <a:rPr lang="en-US" sz="900" dirty="0"/>
              <a:t> we </a:t>
            </a:r>
            <a:r>
              <a:rPr lang="en-US" sz="900" dirty="0" err="1"/>
              <a:t>digitaal</a:t>
            </a:r>
            <a:r>
              <a:rPr lang="en-US" sz="900" dirty="0"/>
              <a:t> </a:t>
            </a:r>
            <a:r>
              <a:rPr lang="en-US" sz="900" dirty="0" err="1"/>
              <a:t>gebruiken</a:t>
            </a:r>
            <a:r>
              <a:rPr lang="en-US" sz="900" dirty="0"/>
              <a:t> om </a:t>
            </a:r>
            <a:r>
              <a:rPr lang="en-US" sz="900" dirty="0" err="1"/>
              <a:t>ander</a:t>
            </a:r>
            <a:r>
              <a:rPr lang="en-US" sz="900" dirty="0"/>
              <a:t> </a:t>
            </a:r>
            <a:r>
              <a:rPr lang="en-US" sz="900" dirty="0" err="1"/>
              <a:t>fysiek</a:t>
            </a:r>
            <a:r>
              <a:rPr lang="en-US" sz="900" dirty="0"/>
              <a:t> </a:t>
            </a:r>
            <a:r>
              <a:rPr lang="en-US" sz="900" dirty="0" err="1"/>
              <a:t>bewijs</a:t>
            </a:r>
            <a:r>
              <a:rPr lang="en-US" sz="900" dirty="0"/>
              <a:t> </a:t>
            </a:r>
            <a:r>
              <a:rPr lang="en-US" sz="900" dirty="0" err="1"/>
              <a:t>dat</a:t>
            </a:r>
            <a:r>
              <a:rPr lang="en-US" sz="900" dirty="0"/>
              <a:t> al door offline marketing </a:t>
            </a:r>
            <a:r>
              <a:rPr lang="en-US" sz="900" dirty="0" err="1"/>
              <a:t>wordt</a:t>
            </a:r>
            <a:r>
              <a:rPr lang="en-US" sz="900" dirty="0"/>
              <a:t> </a:t>
            </a:r>
            <a:r>
              <a:rPr lang="en-US" sz="900" dirty="0" err="1"/>
              <a:t>gebruikt</a:t>
            </a:r>
            <a:r>
              <a:rPr lang="en-US" sz="900" dirty="0"/>
              <a:t>, </a:t>
            </a:r>
            <a:r>
              <a:rPr lang="en-US" sz="900" dirty="0" err="1"/>
              <a:t>te</a:t>
            </a:r>
            <a:r>
              <a:rPr lang="en-US" sz="900" dirty="0"/>
              <a:t> </a:t>
            </a:r>
            <a:r>
              <a:rPr lang="en-US" sz="900" dirty="0" err="1"/>
              <a:t>introduceren</a:t>
            </a:r>
            <a:r>
              <a:rPr lang="en-US" sz="900" dirty="0"/>
              <a:t> of </a:t>
            </a:r>
            <a:r>
              <a:rPr lang="en-US" sz="900" dirty="0" err="1"/>
              <a:t>te</a:t>
            </a:r>
            <a:r>
              <a:rPr lang="en-US" sz="900" dirty="0"/>
              <a:t> </a:t>
            </a:r>
            <a:r>
              <a:rPr lang="en-US" sz="900" dirty="0" err="1"/>
              <a:t>versterken</a:t>
            </a:r>
            <a:r>
              <a:rPr lang="en-US" sz="900" dirty="0"/>
              <a:t>. </a:t>
            </a:r>
            <a:endParaRPr dirty="0"/>
          </a:p>
          <a:p>
            <a:pPr marL="0" lvl="0" indent="0" algn="l" rtl="0">
              <a:lnSpc>
                <a:spcPct val="100000"/>
              </a:lnSpc>
              <a:spcBef>
                <a:spcPts val="0"/>
              </a:spcBef>
              <a:spcAft>
                <a:spcPts val="0"/>
              </a:spcAft>
              <a:buClr>
                <a:schemeClr val="dk1"/>
              </a:buClr>
              <a:buSzPts val="1100"/>
              <a:buFont typeface="Arial"/>
              <a:buNone/>
            </a:pPr>
            <a:r>
              <a:rPr lang="en-US" sz="900" dirty="0"/>
              <a:t>Er </a:t>
            </a:r>
            <a:r>
              <a:rPr lang="en-US" sz="900" dirty="0" err="1"/>
              <a:t>wordt</a:t>
            </a:r>
            <a:r>
              <a:rPr lang="en-US" sz="900" dirty="0"/>
              <a:t> </a:t>
            </a:r>
            <a:r>
              <a:rPr lang="en-US" sz="900" dirty="0" err="1"/>
              <a:t>dus</a:t>
            </a:r>
            <a:r>
              <a:rPr lang="en-US" sz="900" dirty="0"/>
              <a:t> </a:t>
            </a:r>
            <a:r>
              <a:rPr lang="en-US" sz="900" dirty="0" err="1"/>
              <a:t>verwacht</a:t>
            </a:r>
            <a:r>
              <a:rPr lang="en-US" sz="900" dirty="0"/>
              <a:t> </a:t>
            </a:r>
            <a:r>
              <a:rPr lang="en-US" sz="900" dirty="0" err="1"/>
              <a:t>dat</a:t>
            </a:r>
            <a:r>
              <a:rPr lang="en-US" sz="900" dirty="0"/>
              <a:t> er </a:t>
            </a:r>
            <a:r>
              <a:rPr lang="en-US" sz="900" dirty="0" err="1"/>
              <a:t>aandacht</a:t>
            </a:r>
            <a:r>
              <a:rPr lang="en-US" sz="900" dirty="0"/>
              <a:t> </a:t>
            </a:r>
            <a:r>
              <a:rPr lang="en-US" sz="900" dirty="0" err="1"/>
              <a:t>zal</a:t>
            </a:r>
            <a:r>
              <a:rPr lang="en-US" sz="900" dirty="0"/>
              <a:t> </a:t>
            </a:r>
            <a:r>
              <a:rPr lang="en-US" sz="900" dirty="0" err="1"/>
              <a:t>worden</a:t>
            </a:r>
            <a:r>
              <a:rPr lang="en-US" sz="900" dirty="0"/>
              <a:t> </a:t>
            </a:r>
            <a:r>
              <a:rPr lang="en-US" sz="900" dirty="0" err="1"/>
              <a:t>besteed</a:t>
            </a:r>
            <a:r>
              <a:rPr lang="en-US" sz="900" dirty="0"/>
              <a:t> </a:t>
            </a:r>
            <a:r>
              <a:rPr lang="en-US" sz="900" dirty="0" err="1"/>
              <a:t>aan</a:t>
            </a:r>
            <a:r>
              <a:rPr lang="en-US" sz="900" dirty="0"/>
              <a:t> </a:t>
            </a:r>
            <a:r>
              <a:rPr lang="en-US" sz="900" dirty="0" err="1"/>
              <a:t>een</a:t>
            </a:r>
            <a:r>
              <a:rPr lang="en-US" sz="900" dirty="0"/>
              <a:t> </a:t>
            </a:r>
            <a:r>
              <a:rPr lang="en-US" sz="900" dirty="0" err="1"/>
              <a:t>ontwerp</a:t>
            </a:r>
            <a:r>
              <a:rPr lang="en-US" sz="900" dirty="0"/>
              <a:t> </a:t>
            </a:r>
            <a:r>
              <a:rPr lang="en-US" sz="900" dirty="0" err="1"/>
              <a:t>voor</a:t>
            </a:r>
            <a:r>
              <a:rPr lang="en-US" sz="900" dirty="0"/>
              <a:t> het merk </a:t>
            </a:r>
            <a:r>
              <a:rPr lang="en-US" sz="900" dirty="0" err="1"/>
              <a:t>dat</a:t>
            </a:r>
            <a:r>
              <a:rPr lang="en-US" sz="900" dirty="0"/>
              <a:t> </a:t>
            </a:r>
            <a:r>
              <a:rPr lang="en-US" sz="900" dirty="0" err="1"/>
              <a:t>transversaal</a:t>
            </a:r>
            <a:r>
              <a:rPr lang="en-US" sz="900" dirty="0"/>
              <a:t> is </a:t>
            </a:r>
            <a:r>
              <a:rPr lang="en-US" sz="900" dirty="0" err="1"/>
              <a:t>voor</a:t>
            </a:r>
            <a:r>
              <a:rPr lang="en-US" sz="900" dirty="0"/>
              <a:t> alle </a:t>
            </a:r>
            <a:r>
              <a:rPr lang="en-US" sz="900" dirty="0" err="1"/>
              <a:t>digitale</a:t>
            </a:r>
            <a:r>
              <a:rPr lang="en-US" sz="900" dirty="0"/>
              <a:t> </a:t>
            </a:r>
            <a:r>
              <a:rPr lang="en-US" sz="900" dirty="0" err="1"/>
              <a:t>en</a:t>
            </a:r>
            <a:r>
              <a:rPr lang="en-US" sz="900" dirty="0"/>
              <a:t> </a:t>
            </a:r>
            <a:r>
              <a:rPr lang="en-US" sz="900" dirty="0" err="1"/>
              <a:t>niet-digitale</a:t>
            </a:r>
            <a:r>
              <a:rPr lang="en-US" sz="900" dirty="0"/>
              <a:t> </a:t>
            </a:r>
            <a:r>
              <a:rPr lang="en-US" sz="900" dirty="0" err="1"/>
              <a:t>kanalen</a:t>
            </a:r>
            <a:r>
              <a:rPr lang="en-US" sz="900" dirty="0"/>
              <a:t>.</a:t>
            </a:r>
            <a:endParaRPr dirty="0"/>
          </a:p>
          <a:p>
            <a:pPr marL="0" lvl="0" indent="0" algn="l" rtl="0">
              <a:lnSpc>
                <a:spcPct val="100000"/>
              </a:lnSpc>
              <a:spcBef>
                <a:spcPts val="0"/>
              </a:spcBef>
              <a:spcAft>
                <a:spcPts val="0"/>
              </a:spcAft>
              <a:buClr>
                <a:schemeClr val="dk1"/>
              </a:buClr>
              <a:buSzPts val="1100"/>
              <a:buFont typeface="Arial"/>
              <a:buNone/>
            </a:pPr>
            <a:r>
              <a:rPr lang="en-US" sz="900" dirty="0"/>
              <a:t>Het is </a:t>
            </a:r>
            <a:r>
              <a:rPr lang="en-US" sz="900" dirty="0" err="1"/>
              <a:t>noodzakelijk</a:t>
            </a:r>
            <a:r>
              <a:rPr lang="en-US" sz="900" dirty="0"/>
              <a:t> om </a:t>
            </a:r>
            <a:r>
              <a:rPr lang="en-US" sz="900" dirty="0" err="1"/>
              <a:t>strategisch</a:t>
            </a:r>
            <a:r>
              <a:rPr lang="en-US" sz="900" dirty="0"/>
              <a:t> </a:t>
            </a:r>
            <a:r>
              <a:rPr lang="en-US" sz="900" dirty="0" err="1"/>
              <a:t>te</a:t>
            </a:r>
            <a:r>
              <a:rPr lang="en-US" sz="900" dirty="0"/>
              <a:t> </a:t>
            </a:r>
            <a:r>
              <a:rPr lang="en-US" sz="900" dirty="0" err="1"/>
              <a:t>bepalen</a:t>
            </a:r>
            <a:r>
              <a:rPr lang="en-US" sz="900" dirty="0"/>
              <a:t> hoe de </a:t>
            </a:r>
            <a:r>
              <a:rPr lang="en-US" sz="900" dirty="0" err="1"/>
              <a:t>verschillende</a:t>
            </a:r>
            <a:r>
              <a:rPr lang="en-US" sz="900" dirty="0"/>
              <a:t> </a:t>
            </a:r>
            <a:r>
              <a:rPr lang="en-US" sz="900" dirty="0" err="1"/>
              <a:t>bronnen</a:t>
            </a:r>
            <a:r>
              <a:rPr lang="en-US" sz="900" dirty="0"/>
              <a:t> van </a:t>
            </a:r>
            <a:r>
              <a:rPr lang="en-US" sz="900" dirty="0" err="1"/>
              <a:t>getuigenissen</a:t>
            </a:r>
            <a:r>
              <a:rPr lang="en-US" sz="900" dirty="0"/>
              <a:t> (</a:t>
            </a:r>
            <a:r>
              <a:rPr lang="en-US" sz="900" dirty="0" err="1"/>
              <a:t>klanten</a:t>
            </a:r>
            <a:r>
              <a:rPr lang="en-US" sz="900" dirty="0"/>
              <a:t>, </a:t>
            </a:r>
            <a:r>
              <a:rPr lang="en-US" sz="900" dirty="0" err="1"/>
              <a:t>medewerkers</a:t>
            </a:r>
            <a:r>
              <a:rPr lang="en-US" sz="900" dirty="0"/>
              <a:t>, </a:t>
            </a:r>
            <a:r>
              <a:rPr lang="en-US" sz="900" dirty="0" err="1"/>
              <a:t>leveranciers</a:t>
            </a:r>
            <a:r>
              <a:rPr lang="en-US" sz="900" dirty="0"/>
              <a:t>,?) in de </a:t>
            </a:r>
            <a:r>
              <a:rPr lang="en-US" sz="900" dirty="0" err="1"/>
              <a:t>verschillende</a:t>
            </a:r>
            <a:r>
              <a:rPr lang="en-US" sz="900" dirty="0"/>
              <a:t> </a:t>
            </a:r>
            <a:r>
              <a:rPr lang="en-US" sz="900" dirty="0" err="1"/>
              <a:t>digitale</a:t>
            </a:r>
            <a:r>
              <a:rPr lang="en-US" sz="900" dirty="0"/>
              <a:t> media </a:t>
            </a:r>
            <a:r>
              <a:rPr lang="en-US" sz="900" dirty="0" err="1"/>
              <a:t>zullen</a:t>
            </a:r>
            <a:r>
              <a:rPr lang="en-US" sz="900" dirty="0"/>
              <a:t> </a:t>
            </a:r>
            <a:r>
              <a:rPr lang="en-US" sz="900" dirty="0" err="1"/>
              <a:t>worden</a:t>
            </a:r>
            <a:r>
              <a:rPr lang="en-US" sz="900" dirty="0"/>
              <a:t> </a:t>
            </a:r>
            <a:r>
              <a:rPr lang="en-US" sz="900" dirty="0" err="1"/>
              <a:t>verbeterd</a:t>
            </a:r>
            <a:r>
              <a:rPr lang="en-US" sz="900" dirty="0"/>
              <a:t>. </a:t>
            </a:r>
            <a:endParaRPr dirty="0"/>
          </a:p>
          <a:p>
            <a:pPr marL="0" lvl="0" indent="0" algn="l" rtl="0">
              <a:lnSpc>
                <a:spcPct val="100000"/>
              </a:lnSpc>
              <a:spcBef>
                <a:spcPts val="0"/>
              </a:spcBef>
              <a:spcAft>
                <a:spcPts val="0"/>
              </a:spcAft>
              <a:buClr>
                <a:schemeClr val="dk1"/>
              </a:buClr>
              <a:buSzPts val="1100"/>
              <a:buFont typeface="Arial"/>
              <a:buNone/>
            </a:pPr>
            <a:r>
              <a:rPr lang="en-US" sz="900" dirty="0"/>
              <a:t>Hoe video </a:t>
            </a:r>
            <a:r>
              <a:rPr lang="en-US" sz="900" dirty="0" err="1"/>
              <a:t>en</a:t>
            </a:r>
            <a:r>
              <a:rPr lang="en-US" sz="900" dirty="0"/>
              <a:t> </a:t>
            </a:r>
            <a:r>
              <a:rPr lang="en-US" sz="900" dirty="0" err="1"/>
              <a:t>beeld</a:t>
            </a:r>
            <a:r>
              <a:rPr lang="en-US" sz="900" dirty="0"/>
              <a:t> </a:t>
            </a:r>
            <a:r>
              <a:rPr lang="en-US" sz="900" dirty="0" err="1"/>
              <a:t>zullen</a:t>
            </a:r>
            <a:r>
              <a:rPr lang="en-US" sz="900" dirty="0"/>
              <a:t> </a:t>
            </a:r>
            <a:r>
              <a:rPr lang="en-US" sz="900" dirty="0" err="1"/>
              <a:t>worden</a:t>
            </a:r>
            <a:r>
              <a:rPr lang="en-US" sz="900" dirty="0"/>
              <a:t> </a:t>
            </a:r>
            <a:r>
              <a:rPr lang="en-US" sz="900" dirty="0" err="1"/>
              <a:t>gebruikt</a:t>
            </a:r>
            <a:r>
              <a:rPr lang="en-US" sz="900" dirty="0"/>
              <a:t> om het </a:t>
            </a:r>
            <a:r>
              <a:rPr lang="en-US" sz="900" dirty="0" err="1"/>
              <a:t>vertrouwen</a:t>
            </a:r>
            <a:r>
              <a:rPr lang="en-US" sz="900" dirty="0"/>
              <a:t> </a:t>
            </a:r>
            <a:r>
              <a:rPr lang="en-US" sz="900" dirty="0" err="1"/>
              <a:t>te</a:t>
            </a:r>
            <a:r>
              <a:rPr lang="en-US" sz="900" dirty="0"/>
              <a:t> </a:t>
            </a:r>
            <a:r>
              <a:rPr lang="en-US" sz="900" dirty="0" err="1"/>
              <a:t>versterken</a:t>
            </a:r>
            <a:r>
              <a:rPr lang="en-US" sz="900" dirty="0"/>
              <a:t> </a:t>
            </a:r>
            <a:r>
              <a:rPr lang="en-US" sz="900" dirty="0" err="1"/>
              <a:t>en</a:t>
            </a:r>
            <a:r>
              <a:rPr lang="en-US" sz="900" dirty="0"/>
              <a:t> </a:t>
            </a:r>
            <a:r>
              <a:rPr lang="en-US" sz="900" dirty="0" err="1"/>
              <a:t>welke</a:t>
            </a:r>
            <a:r>
              <a:rPr lang="en-US" sz="900" dirty="0"/>
              <a:t> </a:t>
            </a:r>
            <a:r>
              <a:rPr lang="en-US" sz="900" dirty="0" err="1"/>
              <a:t>rol</a:t>
            </a:r>
            <a:r>
              <a:rPr lang="en-US" sz="900" dirty="0"/>
              <a:t> </a:t>
            </a:r>
            <a:r>
              <a:rPr lang="en-US" sz="900" dirty="0" err="1"/>
              <a:t>speelt</a:t>
            </a:r>
            <a:r>
              <a:rPr lang="en-US" sz="900" dirty="0"/>
              <a:t> </a:t>
            </a:r>
            <a:r>
              <a:rPr lang="en-US" sz="900" dirty="0" err="1"/>
              <a:t>contentmarketing</a:t>
            </a:r>
            <a:r>
              <a:rPr lang="en-US" sz="900" dirty="0"/>
              <a:t>?</a:t>
            </a:r>
            <a:endParaRPr dirty="0"/>
          </a:p>
          <a:p>
            <a:pPr marL="0" lvl="0" indent="0" algn="l" rtl="0">
              <a:lnSpc>
                <a:spcPct val="100000"/>
              </a:lnSpc>
              <a:spcBef>
                <a:spcPts val="0"/>
              </a:spcBef>
              <a:spcAft>
                <a:spcPts val="0"/>
              </a:spcAft>
              <a:buClr>
                <a:schemeClr val="dk1"/>
              </a:buClr>
              <a:buSzPts val="1100"/>
              <a:buFont typeface="Arial"/>
              <a:buNone/>
            </a:pPr>
            <a:r>
              <a:rPr lang="en-US" sz="900" dirty="0" err="1"/>
              <a:t>Strategische</a:t>
            </a:r>
            <a:r>
              <a:rPr lang="en-US" sz="900" dirty="0"/>
              <a:t> </a:t>
            </a:r>
            <a:r>
              <a:rPr lang="en-US" sz="900" dirty="0" err="1"/>
              <a:t>richtlijnen</a:t>
            </a:r>
            <a:r>
              <a:rPr lang="en-US" sz="900" dirty="0"/>
              <a:t> </a:t>
            </a:r>
            <a:r>
              <a:rPr lang="en-US" sz="900" dirty="0" err="1"/>
              <a:t>definiëren</a:t>
            </a:r>
            <a:r>
              <a:rPr lang="en-US" sz="900" dirty="0"/>
              <a:t> om </a:t>
            </a:r>
            <a:r>
              <a:rPr lang="en-US" sz="900" dirty="0" err="1"/>
              <a:t>een</a:t>
            </a:r>
            <a:r>
              <a:rPr lang="en-US" sz="900" dirty="0"/>
              <a:t> </a:t>
            </a:r>
            <a:r>
              <a:rPr lang="en-US" sz="900" dirty="0" err="1"/>
              <a:t>uniforme</a:t>
            </a:r>
            <a:r>
              <a:rPr lang="en-US" sz="900" dirty="0"/>
              <a:t> </a:t>
            </a:r>
            <a:r>
              <a:rPr lang="en-US" sz="900" dirty="0" err="1"/>
              <a:t>omnichannelervaring</a:t>
            </a:r>
            <a:r>
              <a:rPr lang="en-US" sz="900" dirty="0"/>
              <a:t> </a:t>
            </a:r>
            <a:r>
              <a:rPr lang="en-US" sz="900" dirty="0" err="1"/>
              <a:t>te</a:t>
            </a:r>
            <a:r>
              <a:rPr lang="en-US" sz="900" dirty="0"/>
              <a:t> </a:t>
            </a:r>
            <a:r>
              <a:rPr lang="en-US" sz="900" dirty="0" err="1"/>
              <a:t>garanderen</a:t>
            </a:r>
            <a:r>
              <a:rPr lang="en-US" sz="900" dirty="0"/>
              <a:t>.</a:t>
            </a:r>
            <a:endParaRPr sz="900"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p:cNvGrpSpPr/>
        <p:nvPr/>
      </p:nvGrpSpPr>
      <p:grpSpPr>
        <a:xfrm>
          <a:off x="0" y="0"/>
          <a:ext cx="0" cy="0"/>
          <a:chOff x="0" y="0"/>
          <a:chExt cx="0" cy="0"/>
        </a:xfrm>
      </p:grpSpPr>
      <p:sp>
        <p:nvSpPr>
          <p:cNvPr id="548" name="Google Shape;548;p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9" name="Google Shape;549;p9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3"/>
        <p:cNvGrpSpPr/>
        <p:nvPr/>
      </p:nvGrpSpPr>
      <p:grpSpPr>
        <a:xfrm>
          <a:off x="0" y="0"/>
          <a:ext cx="0" cy="0"/>
          <a:chOff x="0" y="0"/>
          <a:chExt cx="0" cy="0"/>
        </a:xfrm>
      </p:grpSpPr>
      <p:sp>
        <p:nvSpPr>
          <p:cNvPr id="554" name="Google Shape;554;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5" name="Google Shape;555;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sz="900"/>
              <a:t>De klant ziet het bedrijf als uniek, ongeacht de manier waarop hij ermee interageert. Daarom is het noodzakelijk om de hele ervaring te integreren, met speciale aandacht voor hoe digitale marketing kan bijdragen aan het verbeteren van de ervaring die de klant heeft op elk moment dat hij in contact komt met het merk, ongeacht de vorm van contact. De grafische weergave van het klanttraject kan helpen om beslissingen te nemen over wat te communiceren, wat te stimuleren en welke acties te ondernemen om de klantervaring tijdens het hele proces te verbeteren.</a:t>
            </a:r>
            <a:endParaRPr sz="90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1"/>
        <p:cNvGrpSpPr/>
        <p:nvPr/>
      </p:nvGrpSpPr>
      <p:grpSpPr>
        <a:xfrm>
          <a:off x="0" y="0"/>
          <a:ext cx="0" cy="0"/>
          <a:chOff x="0" y="0"/>
          <a:chExt cx="0" cy="0"/>
        </a:xfrm>
      </p:grpSpPr>
      <p:sp>
        <p:nvSpPr>
          <p:cNvPr id="562" name="Google Shape;562;p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3" name="Google Shape;563;p9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7"/>
        <p:cNvGrpSpPr/>
        <p:nvPr/>
      </p:nvGrpSpPr>
      <p:grpSpPr>
        <a:xfrm>
          <a:off x="0" y="0"/>
          <a:ext cx="0" cy="0"/>
          <a:chOff x="0" y="0"/>
          <a:chExt cx="0" cy="0"/>
        </a:xfrm>
      </p:grpSpPr>
      <p:sp>
        <p:nvSpPr>
          <p:cNvPr id="568" name="Google Shape;568;p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9" name="Google Shape;569;p9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a:t>Strategische marketingplanning veronderstelt een externe en interne analyse vanuit marketingperspectief, een definitie van de marketingstrategie en de implementatie ervan.</a:t>
            </a:r>
            <a:endParaRPr sz="900"/>
          </a:p>
          <a:p>
            <a:pPr marL="0" lvl="0" indent="0" algn="l" rtl="0">
              <a:lnSpc>
                <a:spcPct val="100000"/>
              </a:lnSpc>
              <a:spcBef>
                <a:spcPts val="0"/>
              </a:spcBef>
              <a:spcAft>
                <a:spcPts val="0"/>
              </a:spcAft>
              <a:buSzPts val="1100"/>
              <a:buNone/>
            </a:pPr>
            <a:r>
              <a:rPr lang="en-US" sz="900"/>
              <a:t>Maar het proces is dynamisch, er moet worden gecontroleerd of er veranderingen zijn in de omstandigheden van de strategiedefinitie, of de implementatie verloopt zoals gepland en of de doelstellingen worden gehaald. Het bedrijf moet de aspecten die het relevant acht evalueren op basis van gedefinieerde maatstaven. Om dit proces mogelijk te maken, is het ook nodig om in het strategisch plan voor digitale marketing te definiëren wie verantwoordelijk is voor het hele evaluatieproces.</a:t>
            </a:r>
            <a:endParaRPr/>
          </a:p>
          <a:p>
            <a:pPr marL="0" lvl="0" indent="0" algn="l" rtl="0">
              <a:lnSpc>
                <a:spcPct val="100000"/>
              </a:lnSpc>
              <a:spcBef>
                <a:spcPts val="0"/>
              </a:spcBef>
              <a:spcAft>
                <a:spcPts val="0"/>
              </a:spcAft>
              <a:buSzPts val="1100"/>
              <a:buNone/>
            </a:pPr>
            <a:r>
              <a:rPr lang="en-US" sz="900"/>
              <a:t>De klantreis kan een goed uitgangspunt zijn om te bepalen welke momenten moeten worden gecontroleerd en wat moet worden gecontroleerd. Meer informatie over de klantreis vindt u in de volgende submodule (Digitale tactiek en werking).</a:t>
            </a: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5"/>
        <p:cNvGrpSpPr/>
        <p:nvPr/>
      </p:nvGrpSpPr>
      <p:grpSpPr>
        <a:xfrm>
          <a:off x="0" y="0"/>
          <a:ext cx="0" cy="0"/>
          <a:chOff x="0" y="0"/>
          <a:chExt cx="0" cy="0"/>
        </a:xfrm>
      </p:grpSpPr>
      <p:sp>
        <p:nvSpPr>
          <p:cNvPr id="576" name="Google Shape;576;p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7" name="Google Shape;577;p9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Deze</a:t>
            </a:r>
            <a:r>
              <a:rPr lang="en-US" sz="900" dirty="0">
                <a:solidFill>
                  <a:schemeClr val="dk1"/>
                </a:solidFill>
              </a:rPr>
              <a:t> </a:t>
            </a:r>
            <a:r>
              <a:rPr lang="en-US" sz="900" dirty="0" err="1">
                <a:solidFill>
                  <a:schemeClr val="dk1"/>
                </a:solidFill>
              </a:rPr>
              <a:t>activiteit</a:t>
            </a:r>
            <a:r>
              <a:rPr lang="en-US" sz="900" dirty="0">
                <a:solidFill>
                  <a:schemeClr val="dk1"/>
                </a:solidFill>
              </a:rPr>
              <a:t> </a:t>
            </a:r>
            <a:r>
              <a:rPr lang="en-US" sz="900" dirty="0" err="1">
                <a:solidFill>
                  <a:schemeClr val="dk1"/>
                </a:solidFill>
              </a:rPr>
              <a:t>moet</a:t>
            </a:r>
            <a:r>
              <a:rPr lang="en-US" sz="900" dirty="0">
                <a:solidFill>
                  <a:schemeClr val="dk1"/>
                </a:solidFill>
              </a:rPr>
              <a:t> in </a:t>
            </a:r>
            <a:r>
              <a:rPr lang="en-US" sz="900" dirty="0" err="1">
                <a:solidFill>
                  <a:schemeClr val="dk1"/>
                </a:solidFill>
              </a:rPr>
              <a:t>groepjes</a:t>
            </a:r>
            <a:r>
              <a:rPr lang="en-US" sz="900" dirty="0">
                <a:solidFill>
                  <a:schemeClr val="dk1"/>
                </a:solidFill>
              </a:rPr>
              <a:t> </a:t>
            </a:r>
            <a:r>
              <a:rPr lang="en-US" sz="900" dirty="0" err="1">
                <a:solidFill>
                  <a:schemeClr val="dk1"/>
                </a:solidFill>
              </a:rPr>
              <a:t>gedaan</a:t>
            </a:r>
            <a:r>
              <a:rPr lang="en-US" sz="900" dirty="0">
                <a:solidFill>
                  <a:schemeClr val="dk1"/>
                </a:solidFill>
              </a:rPr>
              <a:t> </a:t>
            </a:r>
            <a:r>
              <a:rPr lang="en-US" sz="900" dirty="0" err="1">
                <a:solidFill>
                  <a:schemeClr val="dk1"/>
                </a:solidFill>
              </a:rPr>
              <a:t>worden</a:t>
            </a:r>
            <a:r>
              <a:rPr lang="en-US" sz="900" dirty="0">
                <a:solidFill>
                  <a:schemeClr val="dk1"/>
                </a:solidFill>
              </a:rPr>
              <a:t>, </a:t>
            </a:r>
            <a:r>
              <a:rPr lang="en-US" sz="900" dirty="0" err="1">
                <a:solidFill>
                  <a:schemeClr val="dk1"/>
                </a:solidFill>
              </a:rPr>
              <a:t>deels</a:t>
            </a:r>
            <a:r>
              <a:rPr lang="en-US" sz="900" dirty="0">
                <a:solidFill>
                  <a:schemeClr val="dk1"/>
                </a:solidFill>
              </a:rPr>
              <a:t> in de </a:t>
            </a:r>
            <a:r>
              <a:rPr lang="en-US" sz="900" dirty="0" err="1">
                <a:solidFill>
                  <a:schemeClr val="dk1"/>
                </a:solidFill>
              </a:rPr>
              <a:t>klas</a:t>
            </a:r>
            <a:r>
              <a:rPr lang="en-US" sz="900" dirty="0">
                <a:solidFill>
                  <a:schemeClr val="dk1"/>
                </a:solidFill>
              </a:rPr>
              <a:t> </a:t>
            </a:r>
            <a:r>
              <a:rPr lang="en-US" sz="900" dirty="0" err="1">
                <a:solidFill>
                  <a:schemeClr val="dk1"/>
                </a:solidFill>
              </a:rPr>
              <a:t>en</a:t>
            </a:r>
            <a:r>
              <a:rPr lang="en-US" sz="900" dirty="0">
                <a:solidFill>
                  <a:schemeClr val="dk1"/>
                </a:solidFill>
              </a:rPr>
              <a:t> </a:t>
            </a:r>
            <a:r>
              <a:rPr lang="en-US" sz="900" dirty="0" err="1">
                <a:solidFill>
                  <a:schemeClr val="dk1"/>
                </a:solidFill>
              </a:rPr>
              <a:t>deels</a:t>
            </a:r>
            <a:r>
              <a:rPr lang="en-US" sz="900" dirty="0">
                <a:solidFill>
                  <a:schemeClr val="dk1"/>
                </a:solidFill>
              </a:rPr>
              <a:t> </a:t>
            </a:r>
            <a:r>
              <a:rPr lang="en-US" sz="900" dirty="0" err="1">
                <a:solidFill>
                  <a:schemeClr val="dk1"/>
                </a:solidFill>
              </a:rPr>
              <a:t>buiten</a:t>
            </a:r>
            <a:r>
              <a:rPr lang="en-US" sz="900" dirty="0">
                <a:solidFill>
                  <a:schemeClr val="dk1"/>
                </a:solidFill>
              </a:rPr>
              <a:t> de </a:t>
            </a:r>
            <a:r>
              <a:rPr lang="en-US" sz="900" dirty="0" err="1">
                <a:solidFill>
                  <a:schemeClr val="dk1"/>
                </a:solidFill>
              </a:rPr>
              <a:t>klas</a:t>
            </a:r>
            <a:r>
              <a:rPr lang="en-US" sz="900" dirty="0">
                <a:solidFill>
                  <a:schemeClr val="dk1"/>
                </a:solidFill>
              </a:rPr>
              <a:t>. </a:t>
            </a:r>
            <a:r>
              <a:rPr lang="en-US" sz="900" dirty="0" err="1">
                <a:solidFill>
                  <a:schemeClr val="dk1"/>
                </a:solidFill>
              </a:rPr>
              <a:t>Geschatte</a:t>
            </a:r>
            <a:r>
              <a:rPr lang="en-US" sz="900" dirty="0">
                <a:solidFill>
                  <a:schemeClr val="dk1"/>
                </a:solidFill>
              </a:rPr>
              <a:t> </a:t>
            </a:r>
            <a:r>
              <a:rPr lang="en-US" sz="900" dirty="0" err="1">
                <a:solidFill>
                  <a:schemeClr val="dk1"/>
                </a:solidFill>
              </a:rPr>
              <a:t>tijd</a:t>
            </a:r>
            <a:r>
              <a:rPr lang="en-US" sz="900" dirty="0">
                <a:solidFill>
                  <a:schemeClr val="dk1"/>
                </a:solidFill>
              </a:rPr>
              <a:t>: 3 </a:t>
            </a:r>
            <a:r>
              <a:rPr lang="en-US" sz="900" dirty="0" err="1">
                <a:solidFill>
                  <a:schemeClr val="dk1"/>
                </a:solidFill>
              </a:rPr>
              <a:t>uur</a:t>
            </a:r>
            <a:r>
              <a:rPr lang="en-US" sz="900" dirty="0">
                <a:solidFill>
                  <a:schemeClr val="dk1"/>
                </a:solidFill>
              </a:rPr>
              <a:t> in de </a:t>
            </a:r>
            <a:r>
              <a:rPr lang="en-US" sz="900" dirty="0" err="1">
                <a:solidFill>
                  <a:schemeClr val="dk1"/>
                </a:solidFill>
              </a:rPr>
              <a:t>klas</a:t>
            </a:r>
            <a:r>
              <a:rPr lang="en-US" sz="900" dirty="0">
                <a:solidFill>
                  <a:schemeClr val="dk1"/>
                </a:solidFill>
              </a:rPr>
              <a:t> </a:t>
            </a:r>
            <a:r>
              <a:rPr lang="en-US" sz="900" dirty="0" err="1">
                <a:solidFill>
                  <a:schemeClr val="dk1"/>
                </a:solidFill>
              </a:rPr>
              <a:t>en</a:t>
            </a:r>
            <a:r>
              <a:rPr lang="en-US" sz="900" dirty="0">
                <a:solidFill>
                  <a:schemeClr val="dk1"/>
                </a:solidFill>
              </a:rPr>
              <a:t> 9 </a:t>
            </a:r>
            <a:r>
              <a:rPr lang="en-US" sz="900" dirty="0" err="1">
                <a:solidFill>
                  <a:schemeClr val="dk1"/>
                </a:solidFill>
              </a:rPr>
              <a:t>uur</a:t>
            </a:r>
            <a:r>
              <a:rPr lang="en-US" sz="900" dirty="0">
                <a:solidFill>
                  <a:schemeClr val="dk1"/>
                </a:solidFill>
              </a:rPr>
              <a:t> </a:t>
            </a:r>
            <a:r>
              <a:rPr lang="en-US" sz="900" dirty="0" err="1">
                <a:solidFill>
                  <a:schemeClr val="dk1"/>
                </a:solidFill>
              </a:rPr>
              <a:t>buiten</a:t>
            </a:r>
            <a:r>
              <a:rPr lang="en-US" sz="900" dirty="0">
                <a:solidFill>
                  <a:schemeClr val="dk1"/>
                </a:solidFill>
              </a:rPr>
              <a:t> de </a:t>
            </a:r>
            <a:r>
              <a:rPr lang="en-US" sz="900" dirty="0" err="1">
                <a:solidFill>
                  <a:schemeClr val="dk1"/>
                </a:solidFill>
              </a:rPr>
              <a:t>klas</a:t>
            </a:r>
            <a:r>
              <a:rPr lang="en-US" sz="900" dirty="0">
                <a:solidFill>
                  <a:schemeClr val="dk1"/>
                </a:solidFill>
              </a:rPr>
              <a:t>.</a:t>
            </a:r>
            <a:endParaRPr sz="900" dirty="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US" sz="900" dirty="0">
                <a:solidFill>
                  <a:schemeClr val="dk1"/>
                </a:solidFill>
              </a:rPr>
              <a:t>Van </a:t>
            </a:r>
            <a:r>
              <a:rPr lang="en-US" sz="900" dirty="0" err="1">
                <a:solidFill>
                  <a:schemeClr val="dk1"/>
                </a:solidFill>
              </a:rPr>
              <a:t>studenten</a:t>
            </a:r>
            <a:r>
              <a:rPr lang="en-US" sz="900" dirty="0">
                <a:solidFill>
                  <a:schemeClr val="dk1"/>
                </a:solidFill>
              </a:rPr>
              <a:t> </a:t>
            </a:r>
            <a:r>
              <a:rPr lang="en-US" sz="900" dirty="0" err="1">
                <a:solidFill>
                  <a:schemeClr val="dk1"/>
                </a:solidFill>
              </a:rPr>
              <a:t>wordt</a:t>
            </a:r>
            <a:r>
              <a:rPr lang="en-US" sz="900" dirty="0">
                <a:solidFill>
                  <a:schemeClr val="dk1"/>
                </a:solidFill>
              </a:rPr>
              <a:t> </a:t>
            </a:r>
            <a:r>
              <a:rPr lang="en-US" sz="900" dirty="0" err="1">
                <a:solidFill>
                  <a:schemeClr val="dk1"/>
                </a:solidFill>
              </a:rPr>
              <a:t>verwacht</a:t>
            </a:r>
            <a:r>
              <a:rPr lang="en-US" sz="900" dirty="0">
                <a:solidFill>
                  <a:schemeClr val="dk1"/>
                </a:solidFill>
              </a:rPr>
              <a:t> </a:t>
            </a:r>
            <a:r>
              <a:rPr lang="en-US" sz="900" dirty="0" err="1">
                <a:solidFill>
                  <a:schemeClr val="dk1"/>
                </a:solidFill>
              </a:rPr>
              <a:t>dat</a:t>
            </a:r>
            <a:r>
              <a:rPr lang="en-US" sz="900" dirty="0">
                <a:solidFill>
                  <a:schemeClr val="dk1"/>
                </a:solidFill>
              </a:rPr>
              <a:t> ze het </a:t>
            </a:r>
            <a:r>
              <a:rPr lang="en-US" sz="900" dirty="0" err="1">
                <a:solidFill>
                  <a:schemeClr val="dk1"/>
                </a:solidFill>
              </a:rPr>
              <a:t>digitale</a:t>
            </a:r>
            <a:r>
              <a:rPr lang="en-US" sz="900" dirty="0">
                <a:solidFill>
                  <a:schemeClr val="dk1"/>
                </a:solidFill>
              </a:rPr>
              <a:t> </a:t>
            </a:r>
            <a:r>
              <a:rPr lang="en-US" sz="900" dirty="0" err="1">
                <a:solidFill>
                  <a:schemeClr val="dk1"/>
                </a:solidFill>
              </a:rPr>
              <a:t>strategische</a:t>
            </a:r>
            <a:r>
              <a:rPr lang="en-US" sz="900" dirty="0">
                <a:solidFill>
                  <a:schemeClr val="dk1"/>
                </a:solidFill>
              </a:rPr>
              <a:t> </a:t>
            </a:r>
            <a:r>
              <a:rPr lang="en-US" sz="900" dirty="0" err="1">
                <a:solidFill>
                  <a:schemeClr val="dk1"/>
                </a:solidFill>
              </a:rPr>
              <a:t>marketingplanningsmodel</a:t>
            </a:r>
            <a:r>
              <a:rPr lang="en-US" sz="900" dirty="0">
                <a:solidFill>
                  <a:schemeClr val="dk1"/>
                </a:solidFill>
              </a:rPr>
              <a:t> op </a:t>
            </a:r>
            <a:r>
              <a:rPr lang="en-US" sz="900" dirty="0" err="1">
                <a:solidFill>
                  <a:schemeClr val="dk1"/>
                </a:solidFill>
              </a:rPr>
              <a:t>dia</a:t>
            </a:r>
            <a:r>
              <a:rPr lang="en-US" sz="900" dirty="0">
                <a:solidFill>
                  <a:schemeClr val="dk1"/>
                </a:solidFill>
              </a:rPr>
              <a:t> 12 </a:t>
            </a:r>
            <a:r>
              <a:rPr lang="en-US" sz="900" dirty="0" err="1">
                <a:solidFill>
                  <a:schemeClr val="dk1"/>
                </a:solidFill>
              </a:rPr>
              <a:t>gebruiken</a:t>
            </a:r>
            <a:r>
              <a:rPr lang="en-US" sz="900" dirty="0">
                <a:solidFill>
                  <a:schemeClr val="dk1"/>
                </a:solidFill>
              </a:rPr>
              <a:t> </a:t>
            </a:r>
            <a:r>
              <a:rPr lang="en-US" sz="900" dirty="0" err="1">
                <a:solidFill>
                  <a:schemeClr val="dk1"/>
                </a:solidFill>
              </a:rPr>
              <a:t>voor</a:t>
            </a:r>
            <a:r>
              <a:rPr lang="en-US" sz="900" dirty="0">
                <a:solidFill>
                  <a:schemeClr val="dk1"/>
                </a:solidFill>
              </a:rPr>
              <a:t> </a:t>
            </a:r>
            <a:r>
              <a:rPr lang="en-US" sz="900" dirty="0" err="1">
                <a:solidFill>
                  <a:schemeClr val="dk1"/>
                </a:solidFill>
              </a:rPr>
              <a:t>hun</a:t>
            </a:r>
            <a:r>
              <a:rPr lang="en-US" sz="900" dirty="0">
                <a:solidFill>
                  <a:schemeClr val="dk1"/>
                </a:solidFill>
              </a:rPr>
              <a:t> </a:t>
            </a:r>
            <a:r>
              <a:rPr lang="en-US" sz="900" dirty="0" err="1">
                <a:solidFill>
                  <a:schemeClr val="dk1"/>
                </a:solidFill>
              </a:rPr>
              <a:t>gekozen</a:t>
            </a:r>
            <a:r>
              <a:rPr lang="en-US" sz="900" dirty="0">
                <a:solidFill>
                  <a:schemeClr val="dk1"/>
                </a:solidFill>
              </a:rPr>
              <a:t> merk.</a:t>
            </a:r>
            <a:endParaRPr sz="900" dirty="0">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US" sz="900" dirty="0">
                <a:solidFill>
                  <a:schemeClr val="dk1"/>
                </a:solidFill>
              </a:rPr>
              <a:t>Er </a:t>
            </a:r>
            <a:r>
              <a:rPr lang="en-US" sz="900" dirty="0" err="1">
                <a:solidFill>
                  <a:schemeClr val="dk1"/>
                </a:solidFill>
              </a:rPr>
              <a:t>wordt</a:t>
            </a:r>
            <a:r>
              <a:rPr lang="en-US" sz="900" dirty="0">
                <a:solidFill>
                  <a:schemeClr val="dk1"/>
                </a:solidFill>
              </a:rPr>
              <a:t> </a:t>
            </a:r>
            <a:r>
              <a:rPr lang="en-US" sz="900" dirty="0" err="1">
                <a:solidFill>
                  <a:schemeClr val="dk1"/>
                </a:solidFill>
              </a:rPr>
              <a:t>voorgesteld</a:t>
            </a:r>
            <a:r>
              <a:rPr lang="en-US" sz="900" dirty="0">
                <a:solidFill>
                  <a:schemeClr val="dk1"/>
                </a:solidFill>
              </a:rPr>
              <a:t> </a:t>
            </a:r>
            <a:r>
              <a:rPr lang="en-US" sz="900" dirty="0" err="1">
                <a:solidFill>
                  <a:schemeClr val="dk1"/>
                </a:solidFill>
              </a:rPr>
              <a:t>dat</a:t>
            </a:r>
            <a:r>
              <a:rPr lang="en-US" sz="900" dirty="0">
                <a:solidFill>
                  <a:schemeClr val="dk1"/>
                </a:solidFill>
              </a:rPr>
              <a:t> de student </a:t>
            </a:r>
            <a:r>
              <a:rPr lang="en-US" sz="900" dirty="0" err="1">
                <a:solidFill>
                  <a:schemeClr val="dk1"/>
                </a:solidFill>
              </a:rPr>
              <a:t>begint</a:t>
            </a:r>
            <a:r>
              <a:rPr lang="en-US" sz="900" dirty="0">
                <a:solidFill>
                  <a:schemeClr val="dk1"/>
                </a:solidFill>
              </a:rPr>
              <a:t> met het </a:t>
            </a:r>
            <a:r>
              <a:rPr lang="en-US" sz="900" dirty="0" err="1">
                <a:solidFill>
                  <a:schemeClr val="dk1"/>
                </a:solidFill>
              </a:rPr>
              <a:t>analyseren</a:t>
            </a:r>
            <a:r>
              <a:rPr lang="en-US" sz="900" dirty="0">
                <a:solidFill>
                  <a:schemeClr val="dk1"/>
                </a:solidFill>
              </a:rPr>
              <a:t> van de </a:t>
            </a:r>
            <a:r>
              <a:rPr lang="en-US" sz="900" dirty="0" err="1">
                <a:solidFill>
                  <a:schemeClr val="dk1"/>
                </a:solidFill>
              </a:rPr>
              <a:t>digitale</a:t>
            </a:r>
            <a:r>
              <a:rPr lang="en-US" sz="900" dirty="0">
                <a:solidFill>
                  <a:schemeClr val="dk1"/>
                </a:solidFill>
              </a:rPr>
              <a:t> </a:t>
            </a:r>
            <a:r>
              <a:rPr lang="en-US" sz="900" dirty="0" err="1">
                <a:solidFill>
                  <a:schemeClr val="dk1"/>
                </a:solidFill>
              </a:rPr>
              <a:t>aanwezigheid</a:t>
            </a:r>
            <a:r>
              <a:rPr lang="en-US" sz="900" dirty="0">
                <a:solidFill>
                  <a:schemeClr val="dk1"/>
                </a:solidFill>
              </a:rPr>
              <a:t> van het merk, door </a:t>
            </a:r>
            <a:r>
              <a:rPr lang="en-US" sz="900" dirty="0" err="1">
                <a:solidFill>
                  <a:schemeClr val="dk1"/>
                </a:solidFill>
              </a:rPr>
              <a:t>te</a:t>
            </a:r>
            <a:r>
              <a:rPr lang="en-US" sz="900" dirty="0">
                <a:solidFill>
                  <a:schemeClr val="dk1"/>
                </a:solidFill>
              </a:rPr>
              <a:t> </a:t>
            </a:r>
            <a:r>
              <a:rPr lang="en-US" sz="900" dirty="0" err="1">
                <a:solidFill>
                  <a:schemeClr val="dk1"/>
                </a:solidFill>
              </a:rPr>
              <a:t>proberen</a:t>
            </a:r>
            <a:r>
              <a:rPr lang="en-US" sz="900" dirty="0">
                <a:solidFill>
                  <a:schemeClr val="dk1"/>
                </a:solidFill>
              </a:rPr>
              <a:t> de website, de e-mailing (er </a:t>
            </a:r>
            <a:r>
              <a:rPr lang="en-US" sz="900" dirty="0" err="1">
                <a:solidFill>
                  <a:schemeClr val="dk1"/>
                </a:solidFill>
              </a:rPr>
              <a:t>wordt</a:t>
            </a:r>
            <a:r>
              <a:rPr lang="en-US" sz="900" dirty="0">
                <a:solidFill>
                  <a:schemeClr val="dk1"/>
                </a:solidFill>
              </a:rPr>
              <a:t> </a:t>
            </a:r>
            <a:r>
              <a:rPr lang="en-US" sz="900" dirty="0" err="1">
                <a:solidFill>
                  <a:schemeClr val="dk1"/>
                </a:solidFill>
              </a:rPr>
              <a:t>voorgesteld</a:t>
            </a:r>
            <a:r>
              <a:rPr lang="en-US" sz="900" dirty="0">
                <a:solidFill>
                  <a:schemeClr val="dk1"/>
                </a:solidFill>
              </a:rPr>
              <a:t> </a:t>
            </a:r>
            <a:r>
              <a:rPr lang="en-US" sz="900" dirty="0" err="1">
                <a:solidFill>
                  <a:schemeClr val="dk1"/>
                </a:solidFill>
              </a:rPr>
              <a:t>dat</a:t>
            </a:r>
            <a:r>
              <a:rPr lang="en-US" sz="900" dirty="0">
                <a:solidFill>
                  <a:schemeClr val="dk1"/>
                </a:solidFill>
              </a:rPr>
              <a:t> de student </a:t>
            </a:r>
            <a:r>
              <a:rPr lang="en-US" sz="900" dirty="0" err="1">
                <a:solidFill>
                  <a:schemeClr val="dk1"/>
                </a:solidFill>
              </a:rPr>
              <a:t>zich</a:t>
            </a:r>
            <a:r>
              <a:rPr lang="en-US" sz="900" dirty="0">
                <a:solidFill>
                  <a:schemeClr val="dk1"/>
                </a:solidFill>
              </a:rPr>
              <a:t> </a:t>
            </a:r>
            <a:r>
              <a:rPr lang="en-US" sz="900" dirty="0" err="1">
                <a:solidFill>
                  <a:schemeClr val="dk1"/>
                </a:solidFill>
              </a:rPr>
              <a:t>abonneert</a:t>
            </a:r>
            <a:r>
              <a:rPr lang="en-US" sz="900" dirty="0">
                <a:solidFill>
                  <a:schemeClr val="dk1"/>
                </a:solidFill>
              </a:rPr>
              <a:t> op de </a:t>
            </a:r>
            <a:r>
              <a:rPr lang="en-US" sz="900" dirty="0" err="1">
                <a:solidFill>
                  <a:schemeClr val="dk1"/>
                </a:solidFill>
              </a:rPr>
              <a:t>nieuwsbrief</a:t>
            </a:r>
            <a:r>
              <a:rPr lang="en-US" sz="900" dirty="0">
                <a:solidFill>
                  <a:schemeClr val="dk1"/>
                </a:solidFill>
              </a:rPr>
              <a:t> om de </a:t>
            </a:r>
            <a:r>
              <a:rPr lang="en-US" sz="900" dirty="0" err="1">
                <a:solidFill>
                  <a:schemeClr val="dk1"/>
                </a:solidFill>
              </a:rPr>
              <a:t>frequentie</a:t>
            </a:r>
            <a:r>
              <a:rPr lang="en-US" sz="900" dirty="0">
                <a:solidFill>
                  <a:schemeClr val="dk1"/>
                </a:solidFill>
              </a:rPr>
              <a:t>, de </a:t>
            </a:r>
            <a:r>
              <a:rPr lang="en-US" sz="900" dirty="0" err="1">
                <a:solidFill>
                  <a:schemeClr val="dk1"/>
                </a:solidFill>
              </a:rPr>
              <a:t>inhoud</a:t>
            </a:r>
            <a:r>
              <a:rPr lang="en-US" sz="900" dirty="0">
                <a:solidFill>
                  <a:schemeClr val="dk1"/>
                </a:solidFill>
              </a:rPr>
              <a:t>, ... </a:t>
            </a:r>
            <a:r>
              <a:rPr lang="en-US" sz="900" dirty="0" err="1">
                <a:solidFill>
                  <a:schemeClr val="dk1"/>
                </a:solidFill>
              </a:rPr>
              <a:t>te</a:t>
            </a:r>
            <a:r>
              <a:rPr lang="en-US" sz="900" dirty="0">
                <a:solidFill>
                  <a:schemeClr val="dk1"/>
                </a:solidFill>
              </a:rPr>
              <a:t> </a:t>
            </a:r>
            <a:r>
              <a:rPr lang="en-US" sz="900" dirty="0" err="1">
                <a:solidFill>
                  <a:schemeClr val="dk1"/>
                </a:solidFill>
              </a:rPr>
              <a:t>zien</a:t>
            </a:r>
            <a:r>
              <a:rPr lang="en-US" sz="900" dirty="0">
                <a:solidFill>
                  <a:schemeClr val="dk1"/>
                </a:solidFill>
              </a:rPr>
              <a:t>), de </a:t>
            </a:r>
            <a:r>
              <a:rPr lang="en-US" sz="900" dirty="0" err="1">
                <a:solidFill>
                  <a:schemeClr val="dk1"/>
                </a:solidFill>
              </a:rPr>
              <a:t>aanwezigheid</a:t>
            </a:r>
            <a:r>
              <a:rPr lang="en-US" sz="900" dirty="0">
                <a:solidFill>
                  <a:schemeClr val="dk1"/>
                </a:solidFill>
              </a:rPr>
              <a:t> op </a:t>
            </a:r>
            <a:r>
              <a:rPr lang="en-US" sz="900" dirty="0" err="1">
                <a:solidFill>
                  <a:schemeClr val="dk1"/>
                </a:solidFill>
              </a:rPr>
              <a:t>sociale</a:t>
            </a:r>
            <a:r>
              <a:rPr lang="en-US" sz="900" dirty="0">
                <a:solidFill>
                  <a:schemeClr val="dk1"/>
                </a:solidFill>
              </a:rPr>
              <a:t> </a:t>
            </a:r>
            <a:r>
              <a:rPr lang="en-US" sz="900" dirty="0" err="1">
                <a:solidFill>
                  <a:schemeClr val="dk1"/>
                </a:solidFill>
              </a:rPr>
              <a:t>netwerken</a:t>
            </a:r>
            <a:r>
              <a:rPr lang="en-US" sz="900" dirty="0">
                <a:solidFill>
                  <a:schemeClr val="dk1"/>
                </a:solidFill>
              </a:rPr>
              <a:t> (</a:t>
            </a:r>
            <a:r>
              <a:rPr lang="en-US" sz="900" dirty="0" err="1">
                <a:solidFill>
                  <a:schemeClr val="dk1"/>
                </a:solidFill>
              </a:rPr>
              <a:t>controleren</a:t>
            </a:r>
            <a:r>
              <a:rPr lang="en-US" sz="900" dirty="0">
                <a:solidFill>
                  <a:schemeClr val="dk1"/>
                </a:solidFill>
              </a:rPr>
              <a:t> </a:t>
            </a:r>
            <a:r>
              <a:rPr lang="en-US" sz="900" dirty="0" err="1">
                <a:solidFill>
                  <a:schemeClr val="dk1"/>
                </a:solidFill>
              </a:rPr>
              <a:t>welke</a:t>
            </a:r>
            <a:r>
              <a:rPr lang="en-US" sz="900" dirty="0">
                <a:solidFill>
                  <a:schemeClr val="dk1"/>
                </a:solidFill>
              </a:rPr>
              <a:t> </a:t>
            </a:r>
            <a:r>
              <a:rPr lang="en-US" sz="900" dirty="0" err="1">
                <a:solidFill>
                  <a:schemeClr val="dk1"/>
                </a:solidFill>
              </a:rPr>
              <a:t>netwerken</a:t>
            </a:r>
            <a:r>
              <a:rPr lang="en-US" sz="900" dirty="0">
                <a:solidFill>
                  <a:schemeClr val="dk1"/>
                </a:solidFill>
              </a:rPr>
              <a:t> </a:t>
            </a:r>
            <a:r>
              <a:rPr lang="en-US" sz="900" dirty="0" err="1">
                <a:solidFill>
                  <a:schemeClr val="dk1"/>
                </a:solidFill>
              </a:rPr>
              <a:t>worden</a:t>
            </a:r>
            <a:r>
              <a:rPr lang="en-US" sz="900" dirty="0">
                <a:solidFill>
                  <a:schemeClr val="dk1"/>
                </a:solidFill>
              </a:rPr>
              <a:t> </a:t>
            </a:r>
            <a:r>
              <a:rPr lang="en-US" sz="900" dirty="0" err="1">
                <a:solidFill>
                  <a:schemeClr val="dk1"/>
                </a:solidFill>
              </a:rPr>
              <a:t>gebruikt</a:t>
            </a:r>
            <a:r>
              <a:rPr lang="en-US" sz="900" dirty="0">
                <a:solidFill>
                  <a:schemeClr val="dk1"/>
                </a:solidFill>
              </a:rPr>
              <a:t>, de </a:t>
            </a:r>
            <a:r>
              <a:rPr lang="en-US" sz="900" dirty="0" err="1">
                <a:solidFill>
                  <a:schemeClr val="dk1"/>
                </a:solidFill>
              </a:rPr>
              <a:t>frequentie</a:t>
            </a:r>
            <a:r>
              <a:rPr lang="en-US" sz="900" dirty="0">
                <a:solidFill>
                  <a:schemeClr val="dk1"/>
                </a:solidFill>
              </a:rPr>
              <a:t>, de </a:t>
            </a:r>
            <a:r>
              <a:rPr lang="en-US" sz="900" dirty="0" err="1">
                <a:solidFill>
                  <a:schemeClr val="dk1"/>
                </a:solidFill>
              </a:rPr>
              <a:t>boodschap</a:t>
            </a:r>
            <a:r>
              <a:rPr lang="en-US" sz="900" dirty="0">
                <a:solidFill>
                  <a:schemeClr val="dk1"/>
                </a:solidFill>
              </a:rPr>
              <a:t>, ...) </a:t>
            </a:r>
            <a:r>
              <a:rPr lang="en-US" sz="900" dirty="0" err="1">
                <a:solidFill>
                  <a:schemeClr val="dk1"/>
                </a:solidFill>
              </a:rPr>
              <a:t>en</a:t>
            </a:r>
            <a:r>
              <a:rPr lang="en-US" sz="900" dirty="0">
                <a:solidFill>
                  <a:schemeClr val="dk1"/>
                </a:solidFill>
              </a:rPr>
              <a:t> de </a:t>
            </a:r>
            <a:r>
              <a:rPr lang="en-US" sz="900" dirty="0" err="1">
                <a:solidFill>
                  <a:schemeClr val="dk1"/>
                </a:solidFill>
              </a:rPr>
              <a:t>advertenties</a:t>
            </a:r>
            <a:r>
              <a:rPr lang="en-US" sz="900" dirty="0">
                <a:solidFill>
                  <a:schemeClr val="dk1"/>
                </a:solidFill>
              </a:rPr>
              <a:t> van het merk </a:t>
            </a:r>
            <a:r>
              <a:rPr lang="en-US" sz="900" dirty="0" err="1">
                <a:solidFill>
                  <a:schemeClr val="dk1"/>
                </a:solidFill>
              </a:rPr>
              <a:t>te</a:t>
            </a:r>
            <a:r>
              <a:rPr lang="en-US" sz="900" dirty="0">
                <a:solidFill>
                  <a:schemeClr val="dk1"/>
                </a:solidFill>
              </a:rPr>
              <a:t> </a:t>
            </a:r>
            <a:r>
              <a:rPr lang="en-US" sz="900" dirty="0" err="1">
                <a:solidFill>
                  <a:schemeClr val="dk1"/>
                </a:solidFill>
              </a:rPr>
              <a:t>analyseren</a:t>
            </a:r>
            <a:r>
              <a:rPr lang="en-US" sz="900" dirty="0">
                <a:solidFill>
                  <a:schemeClr val="dk1"/>
                </a:solidFill>
              </a:rPr>
              <a:t>. Het </a:t>
            </a:r>
            <a:r>
              <a:rPr lang="en-US" sz="900" dirty="0" err="1">
                <a:solidFill>
                  <a:schemeClr val="dk1"/>
                </a:solidFill>
              </a:rPr>
              <a:t>ideale</a:t>
            </a:r>
            <a:r>
              <a:rPr lang="en-US" sz="900" dirty="0">
                <a:solidFill>
                  <a:schemeClr val="dk1"/>
                </a:solidFill>
              </a:rPr>
              <a:t> is </a:t>
            </a:r>
            <a:r>
              <a:rPr lang="en-US" sz="900" dirty="0" err="1">
                <a:solidFill>
                  <a:schemeClr val="dk1"/>
                </a:solidFill>
              </a:rPr>
              <a:t>dus</a:t>
            </a:r>
            <a:r>
              <a:rPr lang="en-US" sz="900" dirty="0">
                <a:solidFill>
                  <a:schemeClr val="dk1"/>
                </a:solidFill>
              </a:rPr>
              <a:t> om </a:t>
            </a:r>
            <a:r>
              <a:rPr lang="en-US" sz="900" dirty="0" err="1">
                <a:solidFill>
                  <a:schemeClr val="dk1"/>
                </a:solidFill>
              </a:rPr>
              <a:t>te</a:t>
            </a:r>
            <a:r>
              <a:rPr lang="en-US" sz="900" dirty="0">
                <a:solidFill>
                  <a:schemeClr val="dk1"/>
                </a:solidFill>
              </a:rPr>
              <a:t> </a:t>
            </a:r>
            <a:r>
              <a:rPr lang="en-US" sz="900" dirty="0" err="1">
                <a:solidFill>
                  <a:schemeClr val="dk1"/>
                </a:solidFill>
              </a:rPr>
              <a:t>proberen</a:t>
            </a:r>
            <a:r>
              <a:rPr lang="en-US" sz="900" dirty="0">
                <a:solidFill>
                  <a:schemeClr val="dk1"/>
                </a:solidFill>
              </a:rPr>
              <a:t> </a:t>
            </a:r>
            <a:r>
              <a:rPr lang="en-US" sz="900" dirty="0" err="1">
                <a:solidFill>
                  <a:schemeClr val="dk1"/>
                </a:solidFill>
              </a:rPr>
              <a:t>te</a:t>
            </a:r>
            <a:r>
              <a:rPr lang="en-US" sz="900" dirty="0">
                <a:solidFill>
                  <a:schemeClr val="dk1"/>
                </a:solidFill>
              </a:rPr>
              <a:t> </a:t>
            </a:r>
            <a:r>
              <a:rPr lang="en-US" sz="900" dirty="0" err="1">
                <a:solidFill>
                  <a:schemeClr val="dk1"/>
                </a:solidFill>
              </a:rPr>
              <a:t>reageren</a:t>
            </a:r>
            <a:r>
              <a:rPr lang="en-US" sz="900" dirty="0">
                <a:solidFill>
                  <a:schemeClr val="dk1"/>
                </a:solidFill>
              </a:rPr>
              <a:t> op wat </a:t>
            </a:r>
            <a:r>
              <a:rPr lang="en-US" sz="900" dirty="0" err="1">
                <a:solidFill>
                  <a:schemeClr val="dk1"/>
                </a:solidFill>
              </a:rPr>
              <a:t>werd</a:t>
            </a:r>
            <a:r>
              <a:rPr lang="en-US" sz="900" dirty="0">
                <a:solidFill>
                  <a:schemeClr val="dk1"/>
                </a:solidFill>
              </a:rPr>
              <a:t> </a:t>
            </a:r>
            <a:r>
              <a:rPr lang="en-US" sz="900" dirty="0" err="1">
                <a:solidFill>
                  <a:schemeClr val="dk1"/>
                </a:solidFill>
              </a:rPr>
              <a:t>vermeld</a:t>
            </a:r>
            <a:r>
              <a:rPr lang="en-US" sz="900" dirty="0">
                <a:solidFill>
                  <a:schemeClr val="dk1"/>
                </a:solidFill>
              </a:rPr>
              <a:t> in de </a:t>
            </a:r>
            <a:r>
              <a:rPr lang="en-US" sz="900" dirty="0" err="1">
                <a:solidFill>
                  <a:schemeClr val="dk1"/>
                </a:solidFill>
              </a:rPr>
              <a:t>aantekeningen</a:t>
            </a:r>
            <a:r>
              <a:rPr lang="en-US" sz="900" dirty="0">
                <a:solidFill>
                  <a:schemeClr val="dk1"/>
                </a:solidFill>
              </a:rPr>
              <a:t> op </a:t>
            </a:r>
            <a:r>
              <a:rPr lang="en-US" sz="900" dirty="0" err="1">
                <a:solidFill>
                  <a:schemeClr val="dk1"/>
                </a:solidFill>
              </a:rPr>
              <a:t>dia</a:t>
            </a:r>
            <a:r>
              <a:rPr lang="en-US" sz="900" dirty="0">
                <a:solidFill>
                  <a:schemeClr val="dk1"/>
                </a:solidFill>
              </a:rPr>
              <a:t> 15 </a:t>
            </a:r>
            <a:r>
              <a:rPr lang="en-US" sz="900" dirty="0" err="1">
                <a:solidFill>
                  <a:schemeClr val="dk1"/>
                </a:solidFill>
              </a:rPr>
              <a:t>en</a:t>
            </a:r>
            <a:r>
              <a:rPr lang="en-US" sz="900" dirty="0">
                <a:solidFill>
                  <a:schemeClr val="dk1"/>
                </a:solidFill>
              </a:rPr>
              <a:t> </a:t>
            </a:r>
            <a:r>
              <a:rPr lang="en-US" sz="900" dirty="0" err="1">
                <a:solidFill>
                  <a:schemeClr val="dk1"/>
                </a:solidFill>
              </a:rPr>
              <a:t>volgende</a:t>
            </a:r>
            <a:r>
              <a:rPr lang="en-US" sz="900" dirty="0">
                <a:solidFill>
                  <a:schemeClr val="dk1"/>
                </a:solidFill>
              </a:rPr>
              <a:t>.</a:t>
            </a:r>
            <a:endParaRPr sz="900" dirty="0">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US" sz="900" b="1" dirty="0" err="1">
                <a:solidFill>
                  <a:schemeClr val="dk1"/>
                </a:solidFill>
              </a:rPr>
              <a:t>Resultaten</a:t>
            </a:r>
            <a:r>
              <a:rPr lang="en-US" sz="900" b="1" dirty="0">
                <a:solidFill>
                  <a:schemeClr val="dk1"/>
                </a:solidFill>
              </a:rPr>
              <a:t> </a:t>
            </a:r>
            <a:r>
              <a:rPr lang="en-US" sz="900" b="1" dirty="0" err="1">
                <a:solidFill>
                  <a:schemeClr val="dk1"/>
                </a:solidFill>
              </a:rPr>
              <a:t>classificatie</a:t>
            </a:r>
            <a:r>
              <a:rPr lang="en-US" sz="900" b="1" dirty="0">
                <a:solidFill>
                  <a:schemeClr val="dk1"/>
                </a:solidFill>
              </a:rPr>
              <a:t>:</a:t>
            </a:r>
            <a:endParaRPr sz="900" b="1" dirty="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Mislukt</a:t>
            </a:r>
            <a:r>
              <a:rPr lang="en-US" sz="900" dirty="0">
                <a:solidFill>
                  <a:schemeClr val="dk1"/>
                </a:solidFill>
              </a:rPr>
              <a:t>: er is </a:t>
            </a:r>
            <a:r>
              <a:rPr lang="en-US" sz="900" dirty="0" err="1">
                <a:solidFill>
                  <a:schemeClr val="dk1"/>
                </a:solidFill>
              </a:rPr>
              <a:t>geen</a:t>
            </a:r>
            <a:r>
              <a:rPr lang="en-US" sz="900" dirty="0">
                <a:solidFill>
                  <a:schemeClr val="dk1"/>
                </a:solidFill>
              </a:rPr>
              <a:t> </a:t>
            </a:r>
            <a:r>
              <a:rPr lang="en-US" sz="900" dirty="0" err="1">
                <a:solidFill>
                  <a:schemeClr val="dk1"/>
                </a:solidFill>
              </a:rPr>
              <a:t>beschrijving</a:t>
            </a:r>
            <a:r>
              <a:rPr lang="en-US" sz="900" dirty="0">
                <a:solidFill>
                  <a:schemeClr val="dk1"/>
                </a:solidFill>
              </a:rPr>
              <a:t> in alle items van het model, of de </a:t>
            </a:r>
            <a:r>
              <a:rPr lang="en-US" sz="900" dirty="0" err="1">
                <a:solidFill>
                  <a:schemeClr val="dk1"/>
                </a:solidFill>
              </a:rPr>
              <a:t>beschrijving</a:t>
            </a:r>
            <a:r>
              <a:rPr lang="en-US" sz="900" dirty="0">
                <a:solidFill>
                  <a:schemeClr val="dk1"/>
                </a:solidFill>
              </a:rPr>
              <a:t> is erg </a:t>
            </a:r>
            <a:r>
              <a:rPr lang="en-US" sz="900" dirty="0" err="1">
                <a:solidFill>
                  <a:schemeClr val="dk1"/>
                </a:solidFill>
              </a:rPr>
              <a:t>overbodig</a:t>
            </a:r>
            <a:r>
              <a:rPr lang="en-US" sz="900" dirty="0">
                <a:solidFill>
                  <a:schemeClr val="dk1"/>
                </a:solidFill>
              </a:rPr>
              <a:t> in de </a:t>
            </a:r>
            <a:r>
              <a:rPr lang="en-US" sz="900" dirty="0" err="1">
                <a:solidFill>
                  <a:schemeClr val="dk1"/>
                </a:solidFill>
              </a:rPr>
              <a:t>meeste</a:t>
            </a:r>
            <a:r>
              <a:rPr lang="en-US" sz="900" dirty="0">
                <a:solidFill>
                  <a:schemeClr val="dk1"/>
                </a:solidFill>
              </a:rPr>
              <a:t> items.</a:t>
            </a:r>
            <a:endParaRPr sz="900" dirty="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Middelmatig</a:t>
            </a:r>
            <a:r>
              <a:rPr lang="en-US" sz="900" dirty="0">
                <a:solidFill>
                  <a:schemeClr val="dk1"/>
                </a:solidFill>
              </a:rPr>
              <a:t>: de </a:t>
            </a:r>
            <a:r>
              <a:rPr lang="en-US" sz="900" dirty="0" err="1">
                <a:solidFill>
                  <a:schemeClr val="dk1"/>
                </a:solidFill>
              </a:rPr>
              <a:t>beschrijving</a:t>
            </a:r>
            <a:r>
              <a:rPr lang="en-US" sz="900" dirty="0">
                <a:solidFill>
                  <a:schemeClr val="dk1"/>
                </a:solidFill>
              </a:rPr>
              <a:t> is </a:t>
            </a:r>
            <a:r>
              <a:rPr lang="en-US" sz="900" dirty="0" err="1">
                <a:solidFill>
                  <a:schemeClr val="dk1"/>
                </a:solidFill>
              </a:rPr>
              <a:t>niet</a:t>
            </a:r>
            <a:r>
              <a:rPr lang="en-US" sz="900" dirty="0">
                <a:solidFill>
                  <a:schemeClr val="dk1"/>
                </a:solidFill>
              </a:rPr>
              <a:t> </a:t>
            </a:r>
            <a:r>
              <a:rPr lang="en-US" sz="900" dirty="0" err="1">
                <a:solidFill>
                  <a:schemeClr val="dk1"/>
                </a:solidFill>
              </a:rPr>
              <a:t>duidelijk</a:t>
            </a:r>
            <a:r>
              <a:rPr lang="en-US" sz="900" dirty="0">
                <a:solidFill>
                  <a:schemeClr val="dk1"/>
                </a:solidFill>
              </a:rPr>
              <a:t> </a:t>
            </a:r>
            <a:r>
              <a:rPr lang="en-US" sz="900" dirty="0" err="1">
                <a:solidFill>
                  <a:schemeClr val="dk1"/>
                </a:solidFill>
              </a:rPr>
              <a:t>genoeg</a:t>
            </a:r>
            <a:r>
              <a:rPr lang="en-US" sz="900" dirty="0">
                <a:solidFill>
                  <a:schemeClr val="dk1"/>
                </a:solidFill>
              </a:rPr>
              <a:t> </a:t>
            </a:r>
            <a:r>
              <a:rPr lang="en-US" sz="900" dirty="0" err="1">
                <a:solidFill>
                  <a:schemeClr val="dk1"/>
                </a:solidFill>
              </a:rPr>
              <a:t>voor</a:t>
            </a:r>
            <a:r>
              <a:rPr lang="en-US" sz="900" dirty="0">
                <a:solidFill>
                  <a:schemeClr val="dk1"/>
                </a:solidFill>
              </a:rPr>
              <a:t> alle </a:t>
            </a:r>
            <a:r>
              <a:rPr lang="en-US" sz="900" dirty="0" err="1">
                <a:solidFill>
                  <a:schemeClr val="dk1"/>
                </a:solidFill>
              </a:rPr>
              <a:t>onderdelen</a:t>
            </a:r>
            <a:r>
              <a:rPr lang="en-US" sz="900" dirty="0">
                <a:solidFill>
                  <a:schemeClr val="dk1"/>
                </a:solidFill>
              </a:rPr>
              <a:t> van het model.</a:t>
            </a:r>
            <a:endParaRPr sz="900" dirty="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Uitstekend</a:t>
            </a:r>
            <a:r>
              <a:rPr lang="en-US" sz="900" dirty="0">
                <a:solidFill>
                  <a:schemeClr val="dk1"/>
                </a:solidFill>
              </a:rPr>
              <a:t>: alle </a:t>
            </a:r>
            <a:r>
              <a:rPr lang="en-US" sz="900" dirty="0" err="1">
                <a:solidFill>
                  <a:schemeClr val="dk1"/>
                </a:solidFill>
              </a:rPr>
              <a:t>onderdelen</a:t>
            </a:r>
            <a:r>
              <a:rPr lang="en-US" sz="900" dirty="0">
                <a:solidFill>
                  <a:schemeClr val="dk1"/>
                </a:solidFill>
              </a:rPr>
              <a:t> van het model </a:t>
            </a:r>
            <a:r>
              <a:rPr lang="en-US" sz="900" dirty="0" err="1">
                <a:solidFill>
                  <a:schemeClr val="dk1"/>
                </a:solidFill>
              </a:rPr>
              <a:t>zijn</a:t>
            </a:r>
            <a:r>
              <a:rPr lang="en-US" sz="900" dirty="0">
                <a:solidFill>
                  <a:schemeClr val="dk1"/>
                </a:solidFill>
              </a:rPr>
              <a:t> </a:t>
            </a:r>
            <a:r>
              <a:rPr lang="en-US" sz="900" dirty="0" err="1">
                <a:solidFill>
                  <a:schemeClr val="dk1"/>
                </a:solidFill>
              </a:rPr>
              <a:t>goed</a:t>
            </a:r>
            <a:r>
              <a:rPr lang="en-US" sz="900" dirty="0">
                <a:solidFill>
                  <a:schemeClr val="dk1"/>
                </a:solidFill>
              </a:rPr>
              <a:t> </a:t>
            </a:r>
            <a:r>
              <a:rPr lang="en-US" sz="900" dirty="0" err="1">
                <a:solidFill>
                  <a:schemeClr val="dk1"/>
                </a:solidFill>
              </a:rPr>
              <a:t>beschreven</a:t>
            </a:r>
            <a:r>
              <a:rPr lang="en-US" sz="900" dirty="0">
                <a:solidFill>
                  <a:schemeClr val="dk1"/>
                </a:solidFill>
              </a:rPr>
              <a:t>.</a:t>
            </a:r>
            <a:endParaRPr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3"/>
        <p:cNvGrpSpPr/>
        <p:nvPr/>
      </p:nvGrpSpPr>
      <p:grpSpPr>
        <a:xfrm>
          <a:off x="0" y="0"/>
          <a:ext cx="0" cy="0"/>
          <a:chOff x="0" y="0"/>
          <a:chExt cx="0" cy="0"/>
        </a:xfrm>
      </p:grpSpPr>
      <p:sp>
        <p:nvSpPr>
          <p:cNvPr id="584" name="Google Shape;584;p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5" name="Google Shape;585;p9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a:t>Zullen alle producten die offline verkocht worden ook via het internet verkocht worden? Zullen er specifieke producten zijn die alleen via internet verkrijgbaar zijn? Zullen de merken dezelfde zijn? Of zullen er specifieke merken worden ontwikkeld om alleen via het internet te worden verkocht?</a:t>
            </a:r>
            <a:endParaRPr sz="900"/>
          </a:p>
          <a:p>
            <a:pPr marL="0" lvl="0" indent="0" algn="l" rtl="0">
              <a:lnSpc>
                <a:spcPct val="100000"/>
              </a:lnSpc>
              <a:spcBef>
                <a:spcPts val="0"/>
              </a:spcBef>
              <a:spcAft>
                <a:spcPts val="0"/>
              </a:spcAft>
              <a:buSzPts val="1100"/>
              <a:buNone/>
            </a:pPr>
            <a:r>
              <a:rPr lang="en-US" sz="900"/>
              <a:t>Met betrekking tot het productbeleid moeten ook andere aspecten in overweging worden genomen, zoals: verpakking, garanties, productassistentie, aan het product verbonden diensten,...</a:t>
            </a:r>
            <a:endParaRPr sz="90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8"/>
        <p:cNvGrpSpPr/>
        <p:nvPr/>
      </p:nvGrpSpPr>
      <p:grpSpPr>
        <a:xfrm>
          <a:off x="0" y="0"/>
          <a:ext cx="0" cy="0"/>
          <a:chOff x="0" y="0"/>
          <a:chExt cx="0" cy="0"/>
        </a:xfrm>
      </p:grpSpPr>
      <p:sp>
        <p:nvSpPr>
          <p:cNvPr id="589" name="Google Shape;589;p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0" name="Google Shape;590;p9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a:solidFill>
                  <a:schemeClr val="dk1"/>
                </a:solidFill>
              </a:rPr>
              <a:t>Het Canvas-model werd gecreëerd door Osterwalder en Pigneur en wordt gebruikt voor strategische planning op basis van marketingprincipes.</a:t>
            </a:r>
            <a:endParaRPr sz="90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US" sz="900">
                <a:solidFill>
                  <a:schemeClr val="dk1"/>
                </a:solidFill>
              </a:rPr>
              <a:t>Een van de kenmerken ervan, die heeft bijgedragen aan de acceptatie en het succes ervan, is dat het op één vel papier moet worden ingevuld, wat een gerichte kijk op het bedrijf vanuit marketingperspectief mogelijk maakt. In de praktijk is het een visuele kaart die negen in te vullen blokken bevat.</a:t>
            </a:r>
            <a:endParaRPr sz="90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US" sz="900">
                <a:solidFill>
                  <a:schemeClr val="dk1"/>
                </a:solidFill>
              </a:rPr>
              <a:t>Hiermee kunnen (nieuwe of bestaande) bedrijfsmodellen worden geschetst of ontwikkeld en vanuit het perspectief dat we in deze module behandelen, kan het worden gebruikt om de digitale marketingstrategie synthetisch weer te geven op basis van de negen blokken die door de auteurs van het model zijn gedefinieerd.</a:t>
            </a:r>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6"/>
        <p:cNvGrpSpPr/>
        <p:nvPr/>
      </p:nvGrpSpPr>
      <p:grpSpPr>
        <a:xfrm>
          <a:off x="0" y="0"/>
          <a:ext cx="0" cy="0"/>
          <a:chOff x="0" y="0"/>
          <a:chExt cx="0" cy="0"/>
        </a:xfrm>
      </p:grpSpPr>
      <p:sp>
        <p:nvSpPr>
          <p:cNvPr id="597" name="Google Shape;597;p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8" name="Google Shape;598;p9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dirty="0" err="1"/>
              <a:t>Alvorens</a:t>
            </a:r>
            <a:r>
              <a:rPr lang="en-US" sz="900" dirty="0"/>
              <a:t> het Canvas-model </a:t>
            </a:r>
            <a:r>
              <a:rPr lang="en-US" sz="900" dirty="0" err="1"/>
              <a:t>te</a:t>
            </a:r>
            <a:r>
              <a:rPr lang="en-US" sz="900" dirty="0"/>
              <a:t> </a:t>
            </a:r>
            <a:r>
              <a:rPr lang="en-US" sz="900" dirty="0" err="1"/>
              <a:t>karakteriseren</a:t>
            </a:r>
            <a:r>
              <a:rPr lang="en-US" sz="900" dirty="0"/>
              <a:t>, </a:t>
            </a:r>
            <a:r>
              <a:rPr lang="en-US" sz="900" dirty="0" err="1"/>
              <a:t>een</a:t>
            </a:r>
            <a:r>
              <a:rPr lang="en-US" sz="900" dirty="0"/>
              <a:t> </a:t>
            </a:r>
            <a:r>
              <a:rPr lang="en-US" sz="900" dirty="0" err="1"/>
              <a:t>korte</a:t>
            </a:r>
            <a:r>
              <a:rPr lang="en-US" sz="900" dirty="0"/>
              <a:t> </a:t>
            </a:r>
            <a:r>
              <a:rPr lang="en-US" sz="900" dirty="0" err="1"/>
              <a:t>benadering</a:t>
            </a:r>
            <a:r>
              <a:rPr lang="en-US" sz="900" dirty="0"/>
              <a:t> van het concept </a:t>
            </a:r>
            <a:r>
              <a:rPr lang="en-US" sz="900" dirty="0" err="1"/>
              <a:t>businessmodel</a:t>
            </a:r>
            <a:r>
              <a:rPr lang="en-US" sz="900" dirty="0"/>
              <a:t>. </a:t>
            </a:r>
            <a:r>
              <a:rPr lang="en-US" sz="900" dirty="0" err="1"/>
              <a:t>Aan</a:t>
            </a:r>
            <a:r>
              <a:rPr lang="en-US" sz="900" dirty="0"/>
              <a:t> de hand van de </a:t>
            </a:r>
            <a:r>
              <a:rPr lang="en-US" sz="900" dirty="0" err="1"/>
              <a:t>definitie</a:t>
            </a:r>
            <a:r>
              <a:rPr lang="en-US" sz="900" dirty="0"/>
              <a:t> van de auteurs Osterwalder </a:t>
            </a:r>
            <a:r>
              <a:rPr lang="en-US" sz="900" dirty="0" err="1"/>
              <a:t>en</a:t>
            </a:r>
            <a:r>
              <a:rPr lang="en-US" sz="900" dirty="0"/>
              <a:t> Pigneur </a:t>
            </a:r>
            <a:r>
              <a:rPr lang="en-US" sz="900" dirty="0" err="1"/>
              <a:t>kan</a:t>
            </a:r>
            <a:r>
              <a:rPr lang="en-US" sz="900" dirty="0"/>
              <a:t> </a:t>
            </a:r>
            <a:r>
              <a:rPr lang="en-US" sz="900" dirty="0" err="1"/>
              <a:t>worden</a:t>
            </a:r>
            <a:r>
              <a:rPr lang="en-US" sz="900" dirty="0"/>
              <a:t> </a:t>
            </a:r>
            <a:r>
              <a:rPr lang="en-US" sz="900" dirty="0" err="1"/>
              <a:t>gezegd</a:t>
            </a:r>
            <a:r>
              <a:rPr lang="en-US" sz="900" dirty="0"/>
              <a:t> </a:t>
            </a:r>
            <a:r>
              <a:rPr lang="en-US" sz="900" dirty="0" err="1"/>
              <a:t>dat</a:t>
            </a:r>
            <a:r>
              <a:rPr lang="en-US" sz="900" dirty="0"/>
              <a:t> "</a:t>
            </a:r>
            <a:r>
              <a:rPr lang="en-US" sz="900" dirty="0" err="1"/>
              <a:t>een</a:t>
            </a:r>
            <a:r>
              <a:rPr lang="en-US" sz="900" dirty="0"/>
              <a:t> </a:t>
            </a:r>
            <a:r>
              <a:rPr lang="en-US" sz="900" dirty="0" err="1"/>
              <a:t>businessmodel</a:t>
            </a:r>
            <a:r>
              <a:rPr lang="en-US" sz="900" dirty="0"/>
              <a:t> de rationale </a:t>
            </a:r>
            <a:r>
              <a:rPr lang="en-US" sz="900" dirty="0" err="1"/>
              <a:t>beschrijft</a:t>
            </a:r>
            <a:r>
              <a:rPr lang="en-US" sz="900" dirty="0"/>
              <a:t> van hoe </a:t>
            </a:r>
            <a:r>
              <a:rPr lang="en-US" sz="900" dirty="0" err="1"/>
              <a:t>een</a:t>
            </a:r>
            <a:r>
              <a:rPr lang="en-US" sz="900" dirty="0"/>
              <a:t> </a:t>
            </a:r>
            <a:r>
              <a:rPr lang="en-US" sz="900" dirty="0" err="1"/>
              <a:t>organisatie</a:t>
            </a:r>
            <a:r>
              <a:rPr lang="en-US" sz="900" dirty="0"/>
              <a:t> </a:t>
            </a:r>
            <a:r>
              <a:rPr lang="en-US" sz="900" dirty="0" err="1"/>
              <a:t>waarde</a:t>
            </a:r>
            <a:r>
              <a:rPr lang="en-US" sz="900" dirty="0"/>
              <a:t> </a:t>
            </a:r>
            <a:r>
              <a:rPr lang="en-US" sz="900" dirty="0" err="1"/>
              <a:t>creëert</a:t>
            </a:r>
            <a:r>
              <a:rPr lang="en-US" sz="900" dirty="0"/>
              <a:t>, </a:t>
            </a:r>
            <a:r>
              <a:rPr lang="en-US" sz="900" dirty="0" err="1"/>
              <a:t>levert</a:t>
            </a:r>
            <a:r>
              <a:rPr lang="en-US" sz="900" dirty="0"/>
              <a:t> </a:t>
            </a:r>
            <a:r>
              <a:rPr lang="en-US" sz="900" dirty="0" err="1"/>
              <a:t>en</a:t>
            </a:r>
            <a:r>
              <a:rPr lang="en-US" sz="900" dirty="0"/>
              <a:t> </a:t>
            </a:r>
            <a:r>
              <a:rPr lang="en-US" sz="900" dirty="0" err="1"/>
              <a:t>vastlegt</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Om de </a:t>
            </a:r>
            <a:r>
              <a:rPr lang="en-US" sz="900" dirty="0" err="1"/>
              <a:t>negen</a:t>
            </a:r>
            <a:r>
              <a:rPr lang="en-US" sz="900" dirty="0"/>
              <a:t> </a:t>
            </a:r>
            <a:r>
              <a:rPr lang="en-US" sz="900" dirty="0" err="1"/>
              <a:t>blokken</a:t>
            </a:r>
            <a:r>
              <a:rPr lang="en-US" sz="900" dirty="0"/>
              <a:t> </a:t>
            </a:r>
            <a:r>
              <a:rPr lang="en-US" sz="900" dirty="0" err="1"/>
              <a:t>te</a:t>
            </a:r>
            <a:r>
              <a:rPr lang="en-US" sz="900" dirty="0"/>
              <a:t> </a:t>
            </a:r>
            <a:r>
              <a:rPr lang="en-US" sz="900" dirty="0" err="1"/>
              <a:t>helpen</a:t>
            </a:r>
            <a:r>
              <a:rPr lang="en-US" sz="900" dirty="0"/>
              <a:t> </a:t>
            </a:r>
            <a:r>
              <a:rPr lang="en-US" sz="900" dirty="0" err="1"/>
              <a:t>invullen</a:t>
            </a:r>
            <a:r>
              <a:rPr lang="en-US" sz="900" dirty="0"/>
              <a:t>, </a:t>
            </a:r>
            <a:r>
              <a:rPr lang="en-US" sz="900" dirty="0" err="1"/>
              <a:t>kan</a:t>
            </a:r>
            <a:r>
              <a:rPr lang="en-US" sz="900" dirty="0"/>
              <a:t> </a:t>
            </a:r>
            <a:r>
              <a:rPr lang="en-US" sz="900" dirty="0" err="1"/>
              <a:t>een</a:t>
            </a:r>
            <a:r>
              <a:rPr lang="en-US" sz="900" dirty="0"/>
              <a:t> reeks </a:t>
            </a:r>
            <a:r>
              <a:rPr lang="en-US" sz="900" dirty="0" err="1"/>
              <a:t>vragen</a:t>
            </a:r>
            <a:r>
              <a:rPr lang="en-US" sz="900" dirty="0"/>
              <a:t> </a:t>
            </a:r>
            <a:r>
              <a:rPr lang="en-US" sz="900" dirty="0" err="1"/>
              <a:t>worden</a:t>
            </a:r>
            <a:r>
              <a:rPr lang="en-US" sz="900" dirty="0"/>
              <a:t> </a:t>
            </a:r>
            <a:r>
              <a:rPr lang="en-US" sz="900" dirty="0" err="1"/>
              <a:t>gebruikt</a:t>
            </a:r>
            <a:r>
              <a:rPr lang="en-US" sz="900" dirty="0"/>
              <a:t> </a:t>
            </a:r>
            <a:r>
              <a:rPr lang="en-US" sz="900" dirty="0" err="1"/>
              <a:t>waarvan</a:t>
            </a:r>
            <a:r>
              <a:rPr lang="en-US" sz="900" dirty="0"/>
              <a:t> de </a:t>
            </a:r>
            <a:r>
              <a:rPr lang="en-US" sz="900" dirty="0" err="1"/>
              <a:t>antwoorden</a:t>
            </a:r>
            <a:r>
              <a:rPr lang="en-US" sz="900" dirty="0"/>
              <a:t> de </a:t>
            </a:r>
            <a:r>
              <a:rPr lang="en-US" sz="900" dirty="0" err="1"/>
              <a:t>definitie</a:t>
            </a:r>
            <a:r>
              <a:rPr lang="en-US" sz="900" dirty="0"/>
              <a:t> van het </a:t>
            </a:r>
            <a:r>
              <a:rPr lang="en-US" sz="900" dirty="0" err="1"/>
              <a:t>bedrijf</a:t>
            </a:r>
            <a:r>
              <a:rPr lang="en-US" sz="900" dirty="0"/>
              <a:t> </a:t>
            </a:r>
            <a:r>
              <a:rPr lang="en-US" sz="900" dirty="0" err="1"/>
              <a:t>vergemakkelijken</a:t>
            </a:r>
            <a:r>
              <a:rPr lang="en-US" sz="900" dirty="0"/>
              <a:t> </a:t>
            </a:r>
            <a:r>
              <a:rPr lang="en-US" sz="900" dirty="0" err="1"/>
              <a:t>en</a:t>
            </a:r>
            <a:r>
              <a:rPr lang="en-US" sz="900" dirty="0"/>
              <a:t>, </a:t>
            </a:r>
            <a:r>
              <a:rPr lang="en-US" sz="900" dirty="0" err="1"/>
              <a:t>wanneer</a:t>
            </a:r>
            <a:r>
              <a:rPr lang="en-US" sz="900" dirty="0"/>
              <a:t> ze </a:t>
            </a:r>
            <a:r>
              <a:rPr lang="en-US" sz="900" dirty="0" err="1"/>
              <a:t>worden</a:t>
            </a:r>
            <a:r>
              <a:rPr lang="en-US" sz="900" dirty="0"/>
              <a:t> </a:t>
            </a:r>
            <a:r>
              <a:rPr lang="en-US" sz="900" dirty="0" err="1"/>
              <a:t>beantwoord</a:t>
            </a:r>
            <a:r>
              <a:rPr lang="en-US" sz="900" dirty="0"/>
              <a:t> </a:t>
            </a:r>
            <a:r>
              <a:rPr lang="en-US" sz="900" dirty="0" err="1"/>
              <a:t>vanuit</a:t>
            </a:r>
            <a:r>
              <a:rPr lang="en-US" sz="900" dirty="0"/>
              <a:t> het </a:t>
            </a:r>
            <a:r>
              <a:rPr lang="en-US" sz="900" dirty="0" err="1"/>
              <a:t>perspectief</a:t>
            </a:r>
            <a:r>
              <a:rPr lang="en-US" sz="900" dirty="0"/>
              <a:t> van </a:t>
            </a:r>
            <a:r>
              <a:rPr lang="en-US" sz="900" dirty="0" err="1"/>
              <a:t>digitale</a:t>
            </a:r>
            <a:r>
              <a:rPr lang="en-US" sz="900" dirty="0"/>
              <a:t> </a:t>
            </a:r>
            <a:r>
              <a:rPr lang="en-US" sz="900" dirty="0" err="1"/>
              <a:t>aanwezigheid</a:t>
            </a:r>
            <a:r>
              <a:rPr lang="en-US" sz="900" dirty="0"/>
              <a:t>, </a:t>
            </a:r>
            <a:r>
              <a:rPr lang="en-US" sz="900" dirty="0" err="1"/>
              <a:t>bijdragen</a:t>
            </a:r>
            <a:r>
              <a:rPr lang="en-US" sz="900" dirty="0"/>
              <a:t> </a:t>
            </a:r>
            <a:r>
              <a:rPr lang="en-US" sz="900" dirty="0" err="1"/>
              <a:t>aan</a:t>
            </a:r>
            <a:r>
              <a:rPr lang="en-US" sz="900" dirty="0"/>
              <a:t> het </a:t>
            </a:r>
            <a:r>
              <a:rPr lang="en-US" sz="900" dirty="0" err="1"/>
              <a:t>begrijpen</a:t>
            </a:r>
            <a:r>
              <a:rPr lang="en-US" sz="900" dirty="0"/>
              <a:t> van de </a:t>
            </a:r>
            <a:r>
              <a:rPr lang="en-US" sz="900" dirty="0" err="1"/>
              <a:t>rol</a:t>
            </a:r>
            <a:r>
              <a:rPr lang="en-US" sz="900" dirty="0"/>
              <a:t> van </a:t>
            </a:r>
            <a:r>
              <a:rPr lang="en-US" sz="900" dirty="0" err="1"/>
              <a:t>digitale</a:t>
            </a:r>
            <a:r>
              <a:rPr lang="en-US" sz="900" dirty="0"/>
              <a:t> marketing in de </a:t>
            </a:r>
            <a:r>
              <a:rPr lang="en-US" sz="900" dirty="0" err="1"/>
              <a:t>strategische</a:t>
            </a:r>
            <a:r>
              <a:rPr lang="en-US" sz="900" dirty="0"/>
              <a:t> </a:t>
            </a:r>
            <a:r>
              <a:rPr lang="en-US" sz="900" dirty="0" err="1"/>
              <a:t>conceptualisering</a:t>
            </a:r>
            <a:r>
              <a:rPr lang="en-US" sz="900" dirty="0"/>
              <a:t> van het </a:t>
            </a:r>
            <a:r>
              <a:rPr lang="en-US" sz="900" dirty="0" err="1"/>
              <a:t>bedrijf</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Om </a:t>
            </a:r>
            <a:r>
              <a:rPr lang="en-US" sz="900" dirty="0" err="1"/>
              <a:t>te</a:t>
            </a:r>
            <a:r>
              <a:rPr lang="en-US" sz="900" dirty="0"/>
              <a:t> </a:t>
            </a:r>
            <a:r>
              <a:rPr lang="en-US" sz="900" dirty="0" err="1"/>
              <a:t>beginnen</a:t>
            </a:r>
            <a:r>
              <a:rPr lang="en-US" sz="900" dirty="0"/>
              <a:t> met het </a:t>
            </a:r>
            <a:r>
              <a:rPr lang="en-US" sz="900" dirty="0" err="1"/>
              <a:t>invullen</a:t>
            </a:r>
            <a:r>
              <a:rPr lang="en-US" sz="900" dirty="0"/>
              <a:t> van het Canvas-model, is het </a:t>
            </a:r>
            <a:r>
              <a:rPr lang="en-US" sz="900" dirty="0" err="1"/>
              <a:t>een</a:t>
            </a:r>
            <a:r>
              <a:rPr lang="en-US" sz="900" dirty="0"/>
              <a:t> </a:t>
            </a:r>
            <a:r>
              <a:rPr lang="en-US" sz="900" dirty="0" err="1"/>
              <a:t>goede</a:t>
            </a:r>
            <a:r>
              <a:rPr lang="en-US" sz="900" dirty="0"/>
              <a:t> </a:t>
            </a:r>
            <a:r>
              <a:rPr lang="en-US" sz="900" dirty="0" err="1"/>
              <a:t>gewoonte</a:t>
            </a:r>
            <a:r>
              <a:rPr lang="en-US" sz="900" dirty="0"/>
              <a:t> om </a:t>
            </a:r>
            <a:r>
              <a:rPr lang="en-US" sz="900" dirty="0" err="1"/>
              <a:t>eerst</a:t>
            </a:r>
            <a:r>
              <a:rPr lang="en-US" sz="900" dirty="0"/>
              <a:t> </a:t>
            </a:r>
            <a:r>
              <a:rPr lang="en-US" sz="900" dirty="0" err="1"/>
              <a:t>te</a:t>
            </a:r>
            <a:r>
              <a:rPr lang="en-US" sz="900" dirty="0"/>
              <a:t> </a:t>
            </a:r>
            <a:r>
              <a:rPr lang="en-US" sz="900" dirty="0" err="1"/>
              <a:t>bepalen</a:t>
            </a:r>
            <a:r>
              <a:rPr lang="en-US" sz="900" dirty="0"/>
              <a:t> welk segment of </a:t>
            </a:r>
            <a:r>
              <a:rPr lang="en-US" sz="900" dirty="0" err="1"/>
              <a:t>welke</a:t>
            </a:r>
            <a:r>
              <a:rPr lang="en-US" sz="900" dirty="0"/>
              <a:t> </a:t>
            </a:r>
            <a:r>
              <a:rPr lang="en-US" sz="900" dirty="0" err="1"/>
              <a:t>segmenten</a:t>
            </a:r>
            <a:r>
              <a:rPr lang="en-US" sz="900" dirty="0"/>
              <a:t> je wilt </a:t>
            </a:r>
            <a:r>
              <a:rPr lang="en-US" sz="900" dirty="0" err="1"/>
              <a:t>bedienen</a:t>
            </a:r>
            <a:r>
              <a:rPr lang="en-US" sz="900" dirty="0"/>
              <a:t>, </a:t>
            </a:r>
            <a:r>
              <a:rPr lang="en-US" sz="900" dirty="0" err="1"/>
              <a:t>gevolgd</a:t>
            </a:r>
            <a:r>
              <a:rPr lang="en-US" sz="900" dirty="0"/>
              <a:t> door het </a:t>
            </a:r>
            <a:r>
              <a:rPr lang="en-US" sz="900" dirty="0" err="1"/>
              <a:t>blok</a:t>
            </a:r>
            <a:r>
              <a:rPr lang="en-US" sz="900" dirty="0"/>
              <a:t> met de </a:t>
            </a:r>
            <a:r>
              <a:rPr lang="en-US" sz="900" dirty="0" err="1"/>
              <a:t>waardepropositie</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Aspecten</a:t>
            </a:r>
            <a:r>
              <a:rPr lang="en-US" sz="900" dirty="0"/>
              <a:t> om over </a:t>
            </a:r>
            <a:r>
              <a:rPr lang="en-US" sz="900" dirty="0" err="1"/>
              <a:t>na</a:t>
            </a:r>
            <a:r>
              <a:rPr lang="en-US" sz="900" dirty="0"/>
              <a:t> </a:t>
            </a:r>
            <a:r>
              <a:rPr lang="en-US" sz="900" dirty="0" err="1"/>
              <a:t>te</a:t>
            </a:r>
            <a:r>
              <a:rPr lang="en-US" sz="900" dirty="0"/>
              <a:t> </a:t>
            </a:r>
            <a:r>
              <a:rPr lang="en-US" sz="900" dirty="0" err="1"/>
              <a:t>denken</a:t>
            </a:r>
            <a:r>
              <a:rPr lang="en-US" sz="900" dirty="0"/>
              <a:t> in de </a:t>
            </a:r>
            <a:r>
              <a:rPr lang="en-US" sz="900" dirty="0" err="1"/>
              <a:t>verschillende</a:t>
            </a:r>
            <a:r>
              <a:rPr lang="en-US" sz="900" dirty="0"/>
              <a:t> </a:t>
            </a:r>
            <a:r>
              <a:rPr lang="en-US" sz="900" dirty="0" err="1"/>
              <a:t>blokken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endParaRPr sz="900" dirty="0"/>
          </a:p>
          <a:p>
            <a:pPr marL="0" lvl="0" indent="0" algn="l" rtl="0">
              <a:lnSpc>
                <a:spcPct val="100000"/>
              </a:lnSpc>
              <a:spcBef>
                <a:spcPts val="0"/>
              </a:spcBef>
              <a:spcAft>
                <a:spcPts val="0"/>
              </a:spcAft>
              <a:buClr>
                <a:schemeClr val="dk1"/>
              </a:buClr>
              <a:buSzPts val="1100"/>
              <a:buFont typeface="Arial"/>
              <a:buNone/>
            </a:pPr>
            <a:r>
              <a:rPr lang="en-US" sz="900" b="1" dirty="0" err="1"/>
              <a:t>Segmenten</a:t>
            </a:r>
            <a:r>
              <a:rPr lang="en-US" sz="900" b="1" dirty="0"/>
              <a:t> </a:t>
            </a:r>
            <a:endParaRPr sz="900" b="1" dirty="0"/>
          </a:p>
          <a:p>
            <a:pPr marL="0" lvl="0" indent="0" algn="l" rtl="0">
              <a:lnSpc>
                <a:spcPct val="100000"/>
              </a:lnSpc>
              <a:spcBef>
                <a:spcPts val="0"/>
              </a:spcBef>
              <a:spcAft>
                <a:spcPts val="0"/>
              </a:spcAft>
              <a:buClr>
                <a:schemeClr val="dk1"/>
              </a:buClr>
              <a:buSzPts val="1100"/>
              <a:buFont typeface="Arial"/>
              <a:buNone/>
            </a:pPr>
            <a:r>
              <a:rPr lang="en-US" sz="900" dirty="0" err="1"/>
              <a:t>Voor</a:t>
            </a:r>
            <a:r>
              <a:rPr lang="en-US" sz="900" dirty="0"/>
              <a:t> </a:t>
            </a:r>
            <a:r>
              <a:rPr lang="en-US" sz="900" dirty="0" err="1"/>
              <a:t>wie</a:t>
            </a:r>
            <a:r>
              <a:rPr lang="en-US" sz="900" dirty="0"/>
              <a:t> </a:t>
            </a:r>
            <a:r>
              <a:rPr lang="en-US" sz="900" dirty="0" err="1"/>
              <a:t>gaan</a:t>
            </a:r>
            <a:r>
              <a:rPr lang="en-US" sz="900" dirty="0"/>
              <a:t> we </a:t>
            </a:r>
            <a:r>
              <a:rPr lang="en-US" sz="900" dirty="0" err="1"/>
              <a:t>waarde</a:t>
            </a:r>
            <a:r>
              <a:rPr lang="en-US" sz="900" dirty="0"/>
              <a:t> </a:t>
            </a:r>
            <a:r>
              <a:rPr lang="en-US" sz="900" dirty="0" err="1"/>
              <a:t>creëren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Wie </a:t>
            </a:r>
            <a:r>
              <a:rPr lang="en-US" sz="900" dirty="0" err="1"/>
              <a:t>zijn</a:t>
            </a:r>
            <a:r>
              <a:rPr lang="en-US" sz="900" dirty="0"/>
              <a:t> </a:t>
            </a:r>
            <a:r>
              <a:rPr lang="en-US" sz="900" dirty="0" err="1"/>
              <a:t>onze</a:t>
            </a:r>
            <a:r>
              <a:rPr lang="en-US" sz="900" dirty="0"/>
              <a:t> </a:t>
            </a:r>
            <a:r>
              <a:rPr lang="en-US" sz="900" dirty="0" err="1"/>
              <a:t>belangrijkste</a:t>
            </a:r>
            <a:r>
              <a:rPr lang="en-US" sz="900" dirty="0"/>
              <a:t> </a:t>
            </a:r>
            <a:r>
              <a:rPr lang="en-US" sz="900" dirty="0" err="1"/>
              <a:t>klanten</a:t>
            </a:r>
            <a:r>
              <a:rPr lang="en-US" sz="900" dirty="0"/>
              <a:t>? </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Hebben</a:t>
            </a:r>
            <a:r>
              <a:rPr lang="en-US" sz="900" dirty="0"/>
              <a:t> </a:t>
            </a:r>
            <a:r>
              <a:rPr lang="en-US" sz="900" dirty="0" err="1"/>
              <a:t>deze</a:t>
            </a:r>
            <a:r>
              <a:rPr lang="en-US" sz="900" dirty="0"/>
              <a:t> </a:t>
            </a:r>
            <a:r>
              <a:rPr lang="en-US" sz="900" dirty="0" err="1"/>
              <a:t>klanten</a:t>
            </a:r>
            <a:r>
              <a:rPr lang="en-US" sz="900" dirty="0"/>
              <a:t> </a:t>
            </a:r>
            <a:r>
              <a:rPr lang="en-US" sz="900" dirty="0" err="1"/>
              <a:t>gemeenschappelijke</a:t>
            </a:r>
            <a:r>
              <a:rPr lang="en-US" sz="900" dirty="0"/>
              <a:t> </a:t>
            </a:r>
            <a:r>
              <a:rPr lang="en-US" sz="900" dirty="0" err="1"/>
              <a:t>behoeften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Worden </a:t>
            </a:r>
            <a:r>
              <a:rPr lang="en-US" sz="900" dirty="0" err="1"/>
              <a:t>deze</a:t>
            </a:r>
            <a:r>
              <a:rPr lang="en-US" sz="900" dirty="0"/>
              <a:t> </a:t>
            </a:r>
            <a:r>
              <a:rPr lang="en-US" sz="900" dirty="0" err="1"/>
              <a:t>klanten</a:t>
            </a:r>
            <a:r>
              <a:rPr lang="en-US" sz="900" dirty="0"/>
              <a:t> op </a:t>
            </a:r>
            <a:r>
              <a:rPr lang="en-US" sz="900" dirty="0" err="1"/>
              <a:t>dezelfde</a:t>
            </a:r>
            <a:r>
              <a:rPr lang="en-US" sz="900" dirty="0"/>
              <a:t> </a:t>
            </a:r>
            <a:r>
              <a:rPr lang="en-US" sz="900" dirty="0" err="1"/>
              <a:t>manier</a:t>
            </a:r>
            <a:r>
              <a:rPr lang="en-US" sz="900" dirty="0"/>
              <a:t> </a:t>
            </a:r>
            <a:r>
              <a:rPr lang="en-US" sz="900" dirty="0" err="1"/>
              <a:t>bereikt</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Klantengroepen</a:t>
            </a:r>
            <a:r>
              <a:rPr lang="en-US" sz="900" dirty="0"/>
              <a:t> </a:t>
            </a:r>
            <a:r>
              <a:rPr lang="en-US" sz="900" dirty="0" err="1"/>
              <a:t>zijn</a:t>
            </a:r>
            <a:r>
              <a:rPr lang="en-US" sz="900" dirty="0"/>
              <a:t> </a:t>
            </a:r>
            <a:r>
              <a:rPr lang="en-US" sz="900" dirty="0" err="1"/>
              <a:t>anders</a:t>
            </a:r>
            <a:r>
              <a:rPr lang="en-US" sz="900" dirty="0"/>
              <a:t> </a:t>
            </a:r>
            <a:r>
              <a:rPr lang="en-US" sz="900" dirty="0" err="1"/>
              <a:t>wanneer</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Behoeften</a:t>
            </a:r>
            <a:r>
              <a:rPr lang="en-US" sz="900" dirty="0"/>
              <a:t> </a:t>
            </a:r>
            <a:r>
              <a:rPr lang="en-US" sz="900" dirty="0" err="1"/>
              <a:t>vereisen</a:t>
            </a:r>
            <a:r>
              <a:rPr lang="en-US" sz="900" dirty="0"/>
              <a:t> </a:t>
            </a:r>
            <a:r>
              <a:rPr lang="en-US" sz="900" dirty="0" err="1"/>
              <a:t>en</a:t>
            </a:r>
            <a:r>
              <a:rPr lang="en-US" sz="900" dirty="0"/>
              <a:t> </a:t>
            </a:r>
            <a:r>
              <a:rPr lang="en-US" sz="900" dirty="0" err="1"/>
              <a:t>rechtvaardigen</a:t>
            </a:r>
            <a:r>
              <a:rPr lang="en-US" sz="900" dirty="0"/>
              <a:t> </a:t>
            </a:r>
            <a:r>
              <a:rPr lang="en-US" sz="900" dirty="0" err="1"/>
              <a:t>ander</a:t>
            </a:r>
            <a:r>
              <a:rPr lang="en-US" sz="900" dirty="0"/>
              <a:t> </a:t>
            </a:r>
            <a:r>
              <a:rPr lang="en-US" sz="900" dirty="0" err="1"/>
              <a:t>aanbod</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Distributiekanalen</a:t>
            </a:r>
            <a:r>
              <a:rPr lang="en-US" sz="900" dirty="0"/>
              <a:t> </a:t>
            </a:r>
            <a:r>
              <a:rPr lang="en-US" sz="900" dirty="0" err="1"/>
              <a:t>zijn</a:t>
            </a:r>
            <a:r>
              <a:rPr lang="en-US" sz="900" dirty="0"/>
              <a:t> </a:t>
            </a:r>
            <a:r>
              <a:rPr lang="en-US" sz="900" dirty="0" err="1"/>
              <a:t>verschillend</a:t>
            </a:r>
            <a:endParaRPr sz="900" dirty="0"/>
          </a:p>
          <a:p>
            <a:pPr marL="0" lvl="0" indent="0" algn="l" rtl="0">
              <a:lnSpc>
                <a:spcPct val="100000"/>
              </a:lnSpc>
              <a:spcBef>
                <a:spcPts val="0"/>
              </a:spcBef>
              <a:spcAft>
                <a:spcPts val="0"/>
              </a:spcAft>
              <a:buClr>
                <a:schemeClr val="dk1"/>
              </a:buClr>
              <a:buSzPts val="1100"/>
              <a:buFont typeface="Arial"/>
              <a:buNone/>
            </a:pPr>
            <a:r>
              <a:rPr lang="en-US" sz="900" dirty="0"/>
              <a:t>- Ze </a:t>
            </a:r>
            <a:r>
              <a:rPr lang="en-US" sz="900" dirty="0" err="1"/>
              <a:t>vereisen</a:t>
            </a:r>
            <a:r>
              <a:rPr lang="en-US" sz="900" dirty="0"/>
              <a:t> </a:t>
            </a:r>
            <a:r>
              <a:rPr lang="en-US" sz="900" dirty="0" err="1"/>
              <a:t>verschillende</a:t>
            </a:r>
            <a:r>
              <a:rPr lang="en-US" sz="900" dirty="0"/>
              <a:t> </a:t>
            </a:r>
            <a:r>
              <a:rPr lang="en-US" sz="900" dirty="0" err="1"/>
              <a:t>relaties</a:t>
            </a:r>
            <a:r>
              <a:rPr lang="en-US" sz="900" dirty="0"/>
              <a:t> met </a:t>
            </a:r>
            <a:r>
              <a:rPr lang="en-US" sz="900" dirty="0" err="1"/>
              <a:t>klanten</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Verschillende</a:t>
            </a:r>
            <a:r>
              <a:rPr lang="en-US" sz="900" dirty="0"/>
              <a:t> </a:t>
            </a:r>
            <a:r>
              <a:rPr lang="en-US" sz="900" dirty="0" err="1"/>
              <a:t>winstgevendheid</a:t>
            </a:r>
            <a:r>
              <a:rPr lang="en-US" sz="900" dirty="0"/>
              <a:t> </a:t>
            </a:r>
            <a:r>
              <a:rPr lang="en-US" sz="900" dirty="0" err="1"/>
              <a:t>genereren</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Klanten</a:t>
            </a:r>
            <a:r>
              <a:rPr lang="en-US" sz="900" dirty="0"/>
              <a:t> </a:t>
            </a:r>
            <a:r>
              <a:rPr lang="en-US" sz="900" dirty="0" err="1"/>
              <a:t>accepteren</a:t>
            </a:r>
            <a:r>
              <a:rPr lang="en-US" sz="900" dirty="0"/>
              <a:t> </a:t>
            </a:r>
            <a:r>
              <a:rPr lang="en-US" sz="900" dirty="0" err="1"/>
              <a:t>te</a:t>
            </a:r>
            <a:r>
              <a:rPr lang="en-US" sz="900" dirty="0"/>
              <a:t> </a:t>
            </a:r>
            <a:r>
              <a:rPr lang="en-US" sz="900" dirty="0" err="1"/>
              <a:t>betalen</a:t>
            </a:r>
            <a:r>
              <a:rPr lang="en-US" sz="900" dirty="0"/>
              <a:t> </a:t>
            </a:r>
            <a:r>
              <a:rPr lang="en-US" sz="900" dirty="0" err="1"/>
              <a:t>voor</a:t>
            </a:r>
            <a:r>
              <a:rPr lang="en-US" sz="900" dirty="0"/>
              <a:t> </a:t>
            </a:r>
            <a:r>
              <a:rPr lang="en-US" sz="900" dirty="0" err="1"/>
              <a:t>verschillende</a:t>
            </a:r>
            <a:r>
              <a:rPr lang="en-US" sz="900" dirty="0"/>
              <a:t> </a:t>
            </a:r>
            <a:r>
              <a:rPr lang="en-US" sz="900" dirty="0" err="1"/>
              <a:t>aanbiedingen</a:t>
            </a:r>
            <a:endParaRPr sz="900" dirty="0"/>
          </a:p>
          <a:p>
            <a:pPr marL="0" lvl="0" indent="0" algn="l" rtl="0">
              <a:lnSpc>
                <a:spcPct val="100000"/>
              </a:lnSpc>
              <a:spcBef>
                <a:spcPts val="0"/>
              </a:spcBef>
              <a:spcAft>
                <a:spcPts val="0"/>
              </a:spcAft>
              <a:buClr>
                <a:schemeClr val="dk1"/>
              </a:buClr>
              <a:buSzPts val="1100"/>
              <a:buFont typeface="Arial"/>
              <a:buNone/>
            </a:pPr>
            <a:r>
              <a:rPr lang="en-US" sz="900" dirty="0"/>
              <a:t>De </a:t>
            </a:r>
            <a:r>
              <a:rPr lang="en-US" sz="900" dirty="0" err="1"/>
              <a:t>grens</a:t>
            </a:r>
            <a:r>
              <a:rPr lang="en-US" sz="900" dirty="0"/>
              <a:t> van </a:t>
            </a:r>
            <a:r>
              <a:rPr lang="en-US" sz="900" dirty="0" err="1"/>
              <a:t>segmentatie</a:t>
            </a:r>
            <a:r>
              <a:rPr lang="en-US" sz="900" dirty="0"/>
              <a:t> is de </a:t>
            </a:r>
            <a:r>
              <a:rPr lang="en-US" sz="900" dirty="0" err="1"/>
              <a:t>omvang</a:t>
            </a:r>
            <a:r>
              <a:rPr lang="en-US" sz="900" dirty="0"/>
              <a:t> van de </a:t>
            </a:r>
            <a:r>
              <a:rPr lang="en-US" sz="900" dirty="0" err="1"/>
              <a:t>markt</a:t>
            </a:r>
            <a:r>
              <a:rPr lang="en-US" sz="900" dirty="0"/>
              <a:t>, die </a:t>
            </a:r>
            <a:r>
              <a:rPr lang="en-US" sz="900" dirty="0" err="1"/>
              <a:t>mogelijk</a:t>
            </a:r>
            <a:r>
              <a:rPr lang="en-US" sz="900" dirty="0"/>
              <a:t> </a:t>
            </a:r>
            <a:r>
              <a:rPr lang="en-US" sz="900" dirty="0" err="1"/>
              <a:t>niet</a:t>
            </a:r>
            <a:r>
              <a:rPr lang="en-US" sz="900" dirty="0"/>
              <a:t> </a:t>
            </a:r>
            <a:r>
              <a:rPr lang="en-US" sz="900" dirty="0" err="1"/>
              <a:t>voldoende</a:t>
            </a:r>
            <a:r>
              <a:rPr lang="en-US" sz="900" dirty="0"/>
              <a:t> is om het </a:t>
            </a:r>
            <a:r>
              <a:rPr lang="en-US" sz="900" dirty="0" err="1"/>
              <a:t>bedrijf</a:t>
            </a:r>
            <a:r>
              <a:rPr lang="en-US" sz="900" dirty="0"/>
              <a:t> </a:t>
            </a:r>
            <a:r>
              <a:rPr lang="en-US" sz="900" dirty="0" err="1"/>
              <a:t>levensvatbaar</a:t>
            </a:r>
            <a:r>
              <a:rPr lang="en-US" sz="900" dirty="0"/>
              <a:t> </a:t>
            </a:r>
            <a:r>
              <a:rPr lang="en-US" sz="900" dirty="0" err="1"/>
              <a:t>te</a:t>
            </a:r>
            <a:r>
              <a:rPr lang="en-US" sz="900" dirty="0"/>
              <a:t> </a:t>
            </a:r>
            <a:r>
              <a:rPr lang="en-US" sz="900" dirty="0" err="1"/>
              <a:t>maken</a:t>
            </a:r>
            <a:r>
              <a:rPr lang="en-US" sz="900" dirty="0"/>
              <a:t>, </a:t>
            </a:r>
            <a:r>
              <a:rPr lang="en-US" sz="900" dirty="0" err="1"/>
              <a:t>zelfs</a:t>
            </a:r>
            <a:r>
              <a:rPr lang="en-US" sz="900" dirty="0"/>
              <a:t> </a:t>
            </a:r>
            <a:r>
              <a:rPr lang="en-US" sz="900" dirty="0" err="1"/>
              <a:t>niet</a:t>
            </a:r>
            <a:r>
              <a:rPr lang="en-US" sz="900" dirty="0"/>
              <a:t> </a:t>
            </a:r>
            <a:r>
              <a:rPr lang="en-US" sz="900" dirty="0" err="1"/>
              <a:t>tijdelijk</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endParaRPr sz="900" dirty="0"/>
          </a:p>
          <a:p>
            <a:pPr marL="0" lvl="0" indent="0" algn="l" rtl="0">
              <a:lnSpc>
                <a:spcPct val="100000"/>
              </a:lnSpc>
              <a:spcBef>
                <a:spcPts val="0"/>
              </a:spcBef>
              <a:spcAft>
                <a:spcPts val="0"/>
              </a:spcAft>
              <a:buClr>
                <a:schemeClr val="dk1"/>
              </a:buClr>
              <a:buSzPts val="1100"/>
              <a:buFont typeface="Arial"/>
              <a:buNone/>
            </a:pPr>
            <a:r>
              <a:rPr lang="en-US" sz="900" b="1" dirty="0" err="1"/>
              <a:t>Waarde</a:t>
            </a:r>
            <a:r>
              <a:rPr lang="en-US" sz="900" b="1" dirty="0"/>
              <a:t> </a:t>
            </a:r>
            <a:r>
              <a:rPr lang="en-US" sz="900" b="1" dirty="0" err="1"/>
              <a:t>Voorstel</a:t>
            </a:r>
            <a:r>
              <a:rPr lang="en-US" sz="900" b="1" dirty="0"/>
              <a:t> </a:t>
            </a:r>
            <a:endParaRPr sz="900" b="1" dirty="0"/>
          </a:p>
          <a:p>
            <a:pPr marL="0" lvl="0" indent="0" algn="l" rtl="0">
              <a:lnSpc>
                <a:spcPct val="100000"/>
              </a:lnSpc>
              <a:spcBef>
                <a:spcPts val="0"/>
              </a:spcBef>
              <a:spcAft>
                <a:spcPts val="0"/>
              </a:spcAft>
              <a:buClr>
                <a:schemeClr val="dk1"/>
              </a:buClr>
              <a:buSzPts val="1100"/>
              <a:buFont typeface="Arial"/>
              <a:buNone/>
            </a:pPr>
            <a:r>
              <a:rPr lang="en-US" sz="900" dirty="0"/>
              <a:t>Welk </a:t>
            </a:r>
            <a:r>
              <a:rPr lang="en-US" sz="900" dirty="0" err="1"/>
              <a:t>waardevoorstel</a:t>
            </a:r>
            <a:r>
              <a:rPr lang="en-US" sz="900" dirty="0"/>
              <a:t> </a:t>
            </a:r>
            <a:r>
              <a:rPr lang="en-US" sz="900" dirty="0" err="1"/>
              <a:t>leveren</a:t>
            </a:r>
            <a:r>
              <a:rPr lang="en-US" sz="900" dirty="0"/>
              <a:t> we </a:t>
            </a:r>
            <a:r>
              <a:rPr lang="en-US" sz="900" dirty="0" err="1"/>
              <a:t>aan</a:t>
            </a:r>
            <a:r>
              <a:rPr lang="en-US" sz="900" dirty="0"/>
              <a:t> elk </a:t>
            </a:r>
            <a:r>
              <a:rPr lang="en-US" sz="900" dirty="0" err="1"/>
              <a:t>klantsegment</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Wat </a:t>
            </a:r>
            <a:r>
              <a:rPr lang="en-US" sz="900" dirty="0" err="1"/>
              <a:t>zijn</a:t>
            </a:r>
            <a:r>
              <a:rPr lang="en-US" sz="900" dirty="0"/>
              <a:t> de </a:t>
            </a:r>
            <a:r>
              <a:rPr lang="en-US" sz="900" dirty="0" err="1"/>
              <a:t>klantproblemen</a:t>
            </a:r>
            <a:r>
              <a:rPr lang="en-US" sz="900" dirty="0"/>
              <a:t> die het </a:t>
            </a:r>
            <a:r>
              <a:rPr lang="en-US" sz="900" dirty="0" err="1"/>
              <a:t>bedrijf</a:t>
            </a:r>
            <a:r>
              <a:rPr lang="en-US" sz="900" dirty="0"/>
              <a:t> </a:t>
            </a:r>
            <a:r>
              <a:rPr lang="en-US" sz="900" dirty="0" err="1"/>
              <a:t>helpt</a:t>
            </a:r>
            <a:r>
              <a:rPr lang="en-US" sz="900" dirty="0"/>
              <a:t> </a:t>
            </a:r>
            <a:r>
              <a:rPr lang="en-US" sz="900" dirty="0" err="1"/>
              <a:t>oplossen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Welke</a:t>
            </a:r>
            <a:r>
              <a:rPr lang="en-US" sz="900" dirty="0"/>
              <a:t> </a:t>
            </a:r>
            <a:r>
              <a:rPr lang="en-US" sz="900" dirty="0" err="1"/>
              <a:t>producten</a:t>
            </a:r>
            <a:r>
              <a:rPr lang="en-US" sz="900" dirty="0"/>
              <a:t> </a:t>
            </a:r>
            <a:r>
              <a:rPr lang="en-US" sz="900" dirty="0" err="1"/>
              <a:t>en</a:t>
            </a:r>
            <a:r>
              <a:rPr lang="en-US" sz="900" dirty="0"/>
              <a:t> </a:t>
            </a:r>
            <a:r>
              <a:rPr lang="en-US" sz="900" dirty="0" err="1"/>
              <a:t>diensten</a:t>
            </a:r>
            <a:r>
              <a:rPr lang="en-US" sz="900" dirty="0"/>
              <a:t> </a:t>
            </a:r>
            <a:r>
              <a:rPr lang="en-US" sz="900" dirty="0" err="1"/>
              <a:t>zullen</a:t>
            </a:r>
            <a:r>
              <a:rPr lang="en-US" sz="900" dirty="0"/>
              <a:t> we </a:t>
            </a:r>
            <a:r>
              <a:rPr lang="en-US" sz="900" dirty="0" err="1"/>
              <a:t>aan</a:t>
            </a:r>
            <a:r>
              <a:rPr lang="en-US" sz="900" dirty="0"/>
              <a:t> elk </a:t>
            </a:r>
            <a:r>
              <a:rPr lang="en-US" sz="900" dirty="0" err="1"/>
              <a:t>klantsegment</a:t>
            </a:r>
            <a:r>
              <a:rPr lang="en-US" sz="900" dirty="0"/>
              <a:t> </a:t>
            </a:r>
            <a:r>
              <a:rPr lang="en-US" sz="900" dirty="0" err="1"/>
              <a:t>aanbieden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Aan</a:t>
            </a:r>
            <a:r>
              <a:rPr lang="en-US" sz="900" dirty="0"/>
              <a:t> </a:t>
            </a:r>
            <a:r>
              <a:rPr lang="en-US" sz="900" dirty="0" err="1"/>
              <a:t>welke</a:t>
            </a:r>
            <a:r>
              <a:rPr lang="en-US" sz="900" dirty="0"/>
              <a:t> </a:t>
            </a:r>
            <a:r>
              <a:rPr lang="en-US" sz="900" dirty="0" err="1"/>
              <a:t>behoeften</a:t>
            </a:r>
            <a:r>
              <a:rPr lang="en-US" sz="900" dirty="0"/>
              <a:t> van </a:t>
            </a:r>
            <a:r>
              <a:rPr lang="en-US" sz="900" dirty="0" err="1"/>
              <a:t>klanten</a:t>
            </a:r>
            <a:r>
              <a:rPr lang="en-US" sz="900" dirty="0"/>
              <a:t> </a:t>
            </a:r>
            <a:r>
              <a:rPr lang="en-US" sz="900" dirty="0" err="1"/>
              <a:t>zullen</a:t>
            </a:r>
            <a:r>
              <a:rPr lang="en-US" sz="900" dirty="0"/>
              <a:t> we </a:t>
            </a:r>
            <a:r>
              <a:rPr lang="en-US" sz="900" dirty="0" err="1"/>
              <a:t>voldoen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Bronnen</a:t>
            </a:r>
            <a:r>
              <a:rPr lang="en-US" sz="900" dirty="0"/>
              <a:t> van </a:t>
            </a:r>
            <a:r>
              <a:rPr lang="en-US" sz="900" dirty="0" err="1"/>
              <a:t>waardecreatie</a:t>
            </a:r>
            <a:r>
              <a:rPr lang="en-US" sz="900" dirty="0"/>
              <a:t> </a:t>
            </a:r>
            <a:r>
              <a:rPr lang="en-US" sz="900" dirty="0" err="1"/>
              <a:t>voor</a:t>
            </a:r>
            <a:r>
              <a:rPr lang="en-US" sz="900" dirty="0"/>
              <a:t> de </a:t>
            </a:r>
            <a:r>
              <a:rPr lang="en-US" sz="900" dirty="0" err="1"/>
              <a:t>klant</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Nieuwigheid</a:t>
            </a:r>
            <a:r>
              <a:rPr lang="en-US" sz="900" dirty="0"/>
              <a:t> (</a:t>
            </a:r>
            <a:r>
              <a:rPr lang="en-US" sz="900" dirty="0" err="1"/>
              <a:t>bevrediging</a:t>
            </a:r>
            <a:r>
              <a:rPr lang="en-US" sz="900" dirty="0"/>
              <a:t> van </a:t>
            </a:r>
            <a:r>
              <a:rPr lang="en-US" sz="900" dirty="0" err="1"/>
              <a:t>nieuwe</a:t>
            </a:r>
            <a:r>
              <a:rPr lang="en-US" sz="900" dirty="0"/>
              <a:t> </a:t>
            </a:r>
            <a:r>
              <a:rPr lang="en-US" sz="900" dirty="0" err="1"/>
              <a:t>behoeften</a:t>
            </a:r>
            <a:r>
              <a:rPr lang="en-US" sz="900" dirty="0"/>
              <a:t>, </a:t>
            </a:r>
            <a:r>
              <a:rPr lang="en-US" sz="900" dirty="0" err="1"/>
              <a:t>vaak</a:t>
            </a:r>
            <a:r>
              <a:rPr lang="en-US" sz="900" dirty="0"/>
              <a:t> </a:t>
            </a:r>
            <a:r>
              <a:rPr lang="en-US" sz="900" dirty="0" err="1"/>
              <a:t>zonder</a:t>
            </a:r>
            <a:r>
              <a:rPr lang="en-US" sz="900" dirty="0"/>
              <a:t> </a:t>
            </a:r>
            <a:r>
              <a:rPr lang="en-US" sz="900" dirty="0" err="1"/>
              <a:t>gebruik</a:t>
            </a:r>
            <a:r>
              <a:rPr lang="en-US" sz="900" dirty="0"/>
              <a:t> van </a:t>
            </a:r>
            <a:r>
              <a:rPr lang="en-US" sz="900" dirty="0" err="1"/>
              <a:t>technologie</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Prestaties</a:t>
            </a:r>
            <a:r>
              <a:rPr lang="en-US" sz="900" dirty="0"/>
              <a:t> (</a:t>
            </a:r>
            <a:r>
              <a:rPr lang="en-US" sz="900" dirty="0" err="1"/>
              <a:t>producten</a:t>
            </a:r>
            <a:r>
              <a:rPr lang="en-US" sz="900" dirty="0"/>
              <a:t>/</a:t>
            </a:r>
            <a:r>
              <a:rPr lang="en-US" sz="900" dirty="0" err="1"/>
              <a:t>diensten</a:t>
            </a:r>
            <a:r>
              <a:rPr lang="en-US" sz="900" dirty="0"/>
              <a:t> met </a:t>
            </a:r>
            <a:r>
              <a:rPr lang="en-US" sz="900" dirty="0" err="1"/>
              <a:t>betere</a:t>
            </a:r>
            <a:r>
              <a:rPr lang="en-US" sz="900" dirty="0"/>
              <a:t> </a:t>
            </a:r>
            <a:r>
              <a:rPr lang="en-US" sz="900" dirty="0" err="1"/>
              <a:t>prestaties</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Aanpassing</a:t>
            </a:r>
            <a:r>
              <a:rPr lang="en-US" sz="900" dirty="0"/>
              <a:t> (</a:t>
            </a:r>
            <a:r>
              <a:rPr lang="en-US" sz="900" dirty="0" err="1"/>
              <a:t>aanpassen</a:t>
            </a:r>
            <a:r>
              <a:rPr lang="en-US" sz="900" dirty="0"/>
              <a:t> </a:t>
            </a:r>
            <a:r>
              <a:rPr lang="en-US" sz="900" dirty="0" err="1"/>
              <a:t>aan</a:t>
            </a:r>
            <a:r>
              <a:rPr lang="en-US" sz="900" dirty="0"/>
              <a:t> </a:t>
            </a:r>
            <a:r>
              <a:rPr lang="en-US" sz="900" dirty="0" err="1"/>
              <a:t>specifieke</a:t>
            </a:r>
            <a:r>
              <a:rPr lang="en-US" sz="900" dirty="0"/>
              <a:t> </a:t>
            </a:r>
            <a:r>
              <a:rPr lang="en-US" sz="900" dirty="0" err="1"/>
              <a:t>behoeften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Ontwerp</a:t>
            </a:r>
            <a:r>
              <a:rPr lang="en-US" sz="900" dirty="0"/>
              <a:t> (mode-</a:t>
            </a:r>
            <a:r>
              <a:rPr lang="en-US" sz="900" dirty="0" err="1"/>
              <a:t>industrie</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Merk (</a:t>
            </a:r>
            <a:r>
              <a:rPr lang="en-US" sz="900" dirty="0" err="1"/>
              <a:t>reputatie</a:t>
            </a:r>
            <a:r>
              <a:rPr lang="en-US" sz="900" dirty="0"/>
              <a:t> </a:t>
            </a:r>
            <a:r>
              <a:rPr lang="en-US" sz="900" dirty="0" err="1"/>
              <a:t>en</a:t>
            </a:r>
            <a:r>
              <a:rPr lang="en-US" sz="900" dirty="0"/>
              <a:t> </a:t>
            </a:r>
            <a:r>
              <a:rPr lang="en-US" sz="900" dirty="0" err="1"/>
              <a:t>bekendheid</a:t>
            </a:r>
            <a:r>
              <a:rPr lang="en-US" sz="900" dirty="0"/>
              <a:t> </a:t>
            </a:r>
            <a:r>
              <a:rPr lang="en-US" sz="900" dirty="0" err="1"/>
              <a:t>geeft</a:t>
            </a:r>
            <a:r>
              <a:rPr lang="en-US" sz="900" dirty="0"/>
              <a:t> </a:t>
            </a:r>
            <a:r>
              <a:rPr lang="en-US" sz="900" dirty="0" err="1"/>
              <a:t>sociale</a:t>
            </a:r>
            <a:r>
              <a:rPr lang="en-US" sz="900" dirty="0"/>
              <a:t> status)</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Prijs</a:t>
            </a:r>
            <a:r>
              <a:rPr lang="en-US" sz="900" dirty="0"/>
              <a:t> (gratis of </a:t>
            </a:r>
            <a:r>
              <a:rPr lang="en-US" sz="900" dirty="0" err="1"/>
              <a:t>laag</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Kostenbesparing</a:t>
            </a:r>
            <a:r>
              <a:rPr lang="en-US" sz="900" dirty="0"/>
              <a:t> </a:t>
            </a:r>
            <a:r>
              <a:rPr lang="en-US" sz="900" dirty="0" err="1"/>
              <a:t>voor</a:t>
            </a:r>
            <a:r>
              <a:rPr lang="en-US" sz="900" dirty="0"/>
              <a:t> het </a:t>
            </a:r>
            <a:r>
              <a:rPr lang="en-US" sz="900" dirty="0" err="1"/>
              <a:t>bedrijf</a:t>
            </a:r>
            <a:r>
              <a:rPr lang="en-US" sz="900" dirty="0"/>
              <a:t> (cloud computing)</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Toegankelijkheid</a:t>
            </a:r>
            <a:r>
              <a:rPr lang="en-US" sz="900" dirty="0"/>
              <a:t> (</a:t>
            </a:r>
            <a:r>
              <a:rPr lang="en-US" sz="900" dirty="0" err="1"/>
              <a:t>producten</a:t>
            </a:r>
            <a:r>
              <a:rPr lang="en-US" sz="900" dirty="0"/>
              <a:t> </a:t>
            </a:r>
            <a:r>
              <a:rPr lang="en-US" sz="900" dirty="0" err="1"/>
              <a:t>toegankelijk</a:t>
            </a:r>
            <a:r>
              <a:rPr lang="en-US" sz="900" dirty="0"/>
              <a:t> </a:t>
            </a:r>
            <a:r>
              <a:rPr lang="en-US" sz="900" dirty="0" err="1"/>
              <a:t>maken</a:t>
            </a:r>
            <a:r>
              <a:rPr lang="en-US" sz="900" dirty="0"/>
              <a:t> </a:t>
            </a:r>
            <a:r>
              <a:rPr lang="en-US" sz="900" dirty="0" err="1"/>
              <a:t>voor</a:t>
            </a:r>
            <a:r>
              <a:rPr lang="en-US" sz="900" dirty="0"/>
              <a:t> </a:t>
            </a:r>
            <a:r>
              <a:rPr lang="en-US" sz="900" dirty="0" err="1"/>
              <a:t>velen</a:t>
            </a:r>
            <a:r>
              <a:rPr lang="en-US" sz="900" dirty="0"/>
              <a:t> die </a:t>
            </a:r>
            <a:r>
              <a:rPr lang="en-US" sz="900" dirty="0" err="1"/>
              <a:t>slechts</a:t>
            </a:r>
            <a:r>
              <a:rPr lang="en-US" sz="900" dirty="0"/>
              <a:t> </a:t>
            </a:r>
            <a:r>
              <a:rPr lang="en-US" sz="900" dirty="0" err="1"/>
              <a:t>enkelen</a:t>
            </a:r>
            <a:r>
              <a:rPr lang="en-US" sz="900" dirty="0"/>
              <a:t> </a:t>
            </a:r>
            <a:r>
              <a:rPr lang="en-US" sz="900" dirty="0" err="1"/>
              <a:t>zouden</a:t>
            </a:r>
            <a:r>
              <a:rPr lang="en-US" sz="900" dirty="0"/>
              <a:t> </a:t>
            </a:r>
            <a:r>
              <a:rPr lang="en-US" sz="900" dirty="0" err="1"/>
              <a:t>willen</a:t>
            </a:r>
            <a:r>
              <a:rPr lang="en-US" sz="900" dirty="0"/>
              <a:t>. </a:t>
            </a:r>
            <a:r>
              <a:rPr lang="en-US" sz="900" dirty="0" err="1"/>
              <a:t>Voorbeeld</a:t>
            </a:r>
            <a:r>
              <a:rPr lang="en-US" sz="900" dirty="0"/>
              <a:t>: </a:t>
            </a:r>
            <a:r>
              <a:rPr lang="en-US" sz="900" dirty="0" err="1"/>
              <a:t>goedkope</a:t>
            </a:r>
            <a:r>
              <a:rPr lang="en-US" sz="900" dirty="0"/>
              <a:t> </a:t>
            </a:r>
            <a:r>
              <a:rPr lang="en-US" sz="900" dirty="0" err="1"/>
              <a:t>vliegreizen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Gemak</a:t>
            </a:r>
            <a:r>
              <a:rPr lang="en-US" sz="900" dirty="0"/>
              <a:t>/ </a:t>
            </a:r>
            <a:r>
              <a:rPr lang="en-US" sz="900" dirty="0" err="1"/>
              <a:t>gebruiksgemak</a:t>
            </a:r>
            <a:r>
              <a:rPr lang="en-US" sz="900" dirty="0"/>
              <a:t> (Nespresso)</a:t>
            </a:r>
            <a:endParaRPr sz="900" dirty="0"/>
          </a:p>
          <a:p>
            <a:pPr marL="0" lvl="0" indent="0" algn="l" rtl="0">
              <a:lnSpc>
                <a:spcPct val="100000"/>
              </a:lnSpc>
              <a:spcBef>
                <a:spcPts val="0"/>
              </a:spcBef>
              <a:spcAft>
                <a:spcPts val="0"/>
              </a:spcAft>
              <a:buClr>
                <a:schemeClr val="dk1"/>
              </a:buClr>
              <a:buSzPts val="1100"/>
              <a:buFont typeface="Arial"/>
              <a:buNone/>
            </a:pPr>
            <a:endParaRPr sz="900" dirty="0"/>
          </a:p>
          <a:p>
            <a:pPr marL="0" lvl="0" indent="0" algn="l" rtl="0">
              <a:lnSpc>
                <a:spcPct val="100000"/>
              </a:lnSpc>
              <a:spcBef>
                <a:spcPts val="0"/>
              </a:spcBef>
              <a:spcAft>
                <a:spcPts val="0"/>
              </a:spcAft>
              <a:buClr>
                <a:schemeClr val="dk1"/>
              </a:buClr>
              <a:buSzPts val="1100"/>
              <a:buFont typeface="Arial"/>
              <a:buNone/>
            </a:pPr>
            <a:r>
              <a:rPr lang="en-US" sz="900" b="1" dirty="0" err="1"/>
              <a:t>Communicatiekanalen</a:t>
            </a:r>
            <a:endParaRPr sz="900" b="1" dirty="0"/>
          </a:p>
          <a:p>
            <a:pPr marL="0" lvl="0" indent="0" algn="l" rtl="0">
              <a:lnSpc>
                <a:spcPct val="100000"/>
              </a:lnSpc>
              <a:spcBef>
                <a:spcPts val="0"/>
              </a:spcBef>
              <a:spcAft>
                <a:spcPts val="0"/>
              </a:spcAft>
              <a:buClr>
                <a:schemeClr val="dk1"/>
              </a:buClr>
              <a:buSzPts val="1100"/>
              <a:buFont typeface="Arial"/>
              <a:buNone/>
            </a:pPr>
            <a:r>
              <a:rPr lang="en-US" sz="900" dirty="0"/>
              <a:t>Wat is de </a:t>
            </a:r>
            <a:r>
              <a:rPr lang="en-US" sz="900" dirty="0" err="1"/>
              <a:t>beste</a:t>
            </a:r>
            <a:r>
              <a:rPr lang="en-US" sz="900" dirty="0"/>
              <a:t> </a:t>
            </a:r>
            <a:r>
              <a:rPr lang="en-US" sz="900" dirty="0" err="1"/>
              <a:t>manier</a:t>
            </a:r>
            <a:r>
              <a:rPr lang="en-US" sz="900" dirty="0"/>
              <a:t> om met </a:t>
            </a:r>
            <a:r>
              <a:rPr lang="en-US" sz="900" dirty="0" err="1"/>
              <a:t>klanten</a:t>
            </a:r>
            <a:r>
              <a:rPr lang="en-US" sz="900" dirty="0"/>
              <a:t> </a:t>
            </a:r>
            <a:r>
              <a:rPr lang="en-US" sz="900" dirty="0" err="1"/>
              <a:t>te</a:t>
            </a:r>
            <a:r>
              <a:rPr lang="en-US" sz="900" dirty="0"/>
              <a:t> </a:t>
            </a:r>
            <a:r>
              <a:rPr lang="en-US" sz="900" dirty="0" err="1"/>
              <a:t>communiceren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Wat is het </a:t>
            </a:r>
            <a:r>
              <a:rPr lang="en-US" sz="900" dirty="0" err="1"/>
              <a:t>beste</a:t>
            </a:r>
            <a:r>
              <a:rPr lang="en-US" sz="900" dirty="0"/>
              <a:t> </a:t>
            </a:r>
            <a:r>
              <a:rPr lang="en-US" sz="900" dirty="0" err="1"/>
              <a:t>kanaal</a:t>
            </a:r>
            <a:r>
              <a:rPr lang="en-US" sz="900" dirty="0"/>
              <a:t> om de </a:t>
            </a:r>
            <a:r>
              <a:rPr lang="en-US" sz="900" dirty="0" err="1"/>
              <a:t>gewenste</a:t>
            </a:r>
            <a:r>
              <a:rPr lang="en-US" sz="900" dirty="0"/>
              <a:t> </a:t>
            </a:r>
            <a:r>
              <a:rPr lang="en-US" sz="900" dirty="0" err="1"/>
              <a:t>boodschap</a:t>
            </a:r>
            <a:r>
              <a:rPr lang="en-US" sz="900" dirty="0"/>
              <a:t> over </a:t>
            </a:r>
            <a:r>
              <a:rPr lang="en-US" sz="900" dirty="0" err="1"/>
              <a:t>te</a:t>
            </a:r>
            <a:r>
              <a:rPr lang="en-US" sz="900" dirty="0"/>
              <a:t> </a:t>
            </a:r>
            <a:r>
              <a:rPr lang="en-US" sz="900" dirty="0" err="1"/>
              <a:t>brengen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Hoe </a:t>
            </a:r>
            <a:r>
              <a:rPr lang="en-US" sz="900" dirty="0" err="1"/>
              <a:t>integreer</a:t>
            </a:r>
            <a:r>
              <a:rPr lang="en-US" sz="900" dirty="0"/>
              <a:t> je online </a:t>
            </a:r>
            <a:r>
              <a:rPr lang="en-US" sz="900" dirty="0" err="1"/>
              <a:t>en</a:t>
            </a:r>
            <a:r>
              <a:rPr lang="en-US" sz="900" dirty="0"/>
              <a:t> offline </a:t>
            </a:r>
            <a:r>
              <a:rPr lang="en-US" sz="900" dirty="0" err="1"/>
              <a:t>communicatie</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endParaRPr sz="900" dirty="0"/>
          </a:p>
          <a:p>
            <a:pPr marL="0" lvl="0" indent="0" algn="l" rtl="0">
              <a:lnSpc>
                <a:spcPct val="100000"/>
              </a:lnSpc>
              <a:spcBef>
                <a:spcPts val="0"/>
              </a:spcBef>
              <a:spcAft>
                <a:spcPts val="0"/>
              </a:spcAft>
              <a:buClr>
                <a:schemeClr val="dk1"/>
              </a:buClr>
              <a:buSzPts val="1100"/>
              <a:buFont typeface="Arial"/>
              <a:buNone/>
            </a:pPr>
            <a:r>
              <a:rPr lang="en-US" sz="900" b="1" dirty="0" err="1"/>
              <a:t>Distributie</a:t>
            </a:r>
            <a:r>
              <a:rPr lang="en-US" sz="900" b="1" dirty="0"/>
              <a:t>-/</a:t>
            </a:r>
            <a:r>
              <a:rPr lang="en-US" sz="900" b="1" dirty="0" err="1"/>
              <a:t>verkoopkanalen</a:t>
            </a:r>
            <a:r>
              <a:rPr lang="en-US" sz="900" b="1" dirty="0"/>
              <a:t> </a:t>
            </a:r>
            <a:r>
              <a:rPr lang="en-US" sz="900" dirty="0" err="1"/>
              <a:t>worden</a:t>
            </a:r>
            <a:r>
              <a:rPr lang="en-US" sz="900" dirty="0"/>
              <a:t> </a:t>
            </a:r>
            <a:r>
              <a:rPr lang="en-US" sz="900" dirty="0" err="1"/>
              <a:t>gebruikt</a:t>
            </a:r>
            <a:r>
              <a:rPr lang="en-US" sz="900" dirty="0"/>
              <a:t> om:</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Klanten</a:t>
            </a:r>
            <a:r>
              <a:rPr lang="en-US" sz="900" dirty="0"/>
              <a:t> op de </a:t>
            </a:r>
            <a:r>
              <a:rPr lang="en-US" sz="900" dirty="0" err="1"/>
              <a:t>hoogte</a:t>
            </a:r>
            <a:r>
              <a:rPr lang="en-US" sz="900" dirty="0"/>
              <a:t> </a:t>
            </a:r>
            <a:r>
              <a:rPr lang="en-US" sz="900" dirty="0" err="1"/>
              <a:t>brengen</a:t>
            </a:r>
            <a:r>
              <a:rPr lang="en-US" sz="900" dirty="0"/>
              <a:t> van het </a:t>
            </a:r>
            <a:r>
              <a:rPr lang="en-US" sz="900" dirty="0" err="1"/>
              <a:t>bestaan</a:t>
            </a:r>
            <a:r>
              <a:rPr lang="en-US" sz="900" dirty="0"/>
              <a:t> van </a:t>
            </a:r>
            <a:r>
              <a:rPr lang="en-US" sz="900" dirty="0" err="1"/>
              <a:t>producten</a:t>
            </a:r>
            <a:r>
              <a:rPr lang="en-US" sz="900" dirty="0"/>
              <a:t>/</a:t>
            </a:r>
            <a:r>
              <a:rPr lang="en-US" sz="900" dirty="0" err="1"/>
              <a:t>diensten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Ondersteuning</a:t>
            </a:r>
            <a:r>
              <a:rPr lang="en-US" sz="900" dirty="0"/>
              <a:t> </a:t>
            </a:r>
            <a:r>
              <a:rPr lang="en-US" sz="900" dirty="0" err="1"/>
              <a:t>na</a:t>
            </a:r>
            <a:r>
              <a:rPr lang="en-US" sz="900" dirty="0"/>
              <a:t> </a:t>
            </a:r>
            <a:r>
              <a:rPr lang="en-US" sz="900" dirty="0" err="1"/>
              <a:t>verkoop</a:t>
            </a:r>
            <a:r>
              <a:rPr lang="en-US" sz="900" dirty="0"/>
              <a:t> </a:t>
            </a:r>
            <a:r>
              <a:rPr lang="en-US" sz="900" dirty="0" err="1"/>
              <a:t>bieden</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Helpen</a:t>
            </a:r>
            <a:r>
              <a:rPr lang="en-US" sz="900" dirty="0"/>
              <a:t> </a:t>
            </a:r>
            <a:r>
              <a:rPr lang="en-US" sz="900" dirty="0" err="1"/>
              <a:t>bij</a:t>
            </a:r>
            <a:r>
              <a:rPr lang="en-US" sz="900" dirty="0"/>
              <a:t> de </a:t>
            </a:r>
            <a:r>
              <a:rPr lang="en-US" sz="900" dirty="0" err="1"/>
              <a:t>evaluatie</a:t>
            </a:r>
            <a:r>
              <a:rPr lang="en-US" sz="900" dirty="0"/>
              <a:t> van het </a:t>
            </a:r>
            <a:r>
              <a:rPr lang="en-US" sz="900" dirty="0" err="1"/>
              <a:t>waardevoorstel</a:t>
            </a:r>
            <a:endParaRPr sz="900" dirty="0"/>
          </a:p>
          <a:p>
            <a:pPr marL="0" lvl="0" indent="0" algn="l" rtl="0">
              <a:lnSpc>
                <a:spcPct val="100000"/>
              </a:lnSpc>
              <a:spcBef>
                <a:spcPts val="0"/>
              </a:spcBef>
              <a:spcAft>
                <a:spcPts val="0"/>
              </a:spcAft>
              <a:buClr>
                <a:schemeClr val="dk1"/>
              </a:buClr>
              <a:buSzPts val="1100"/>
              <a:buFont typeface="Arial"/>
              <a:buNone/>
            </a:pPr>
            <a:r>
              <a:rPr lang="en-US" sz="900" dirty="0"/>
              <a:t>- Het </a:t>
            </a:r>
            <a:r>
              <a:rPr lang="en-US" sz="900" dirty="0" err="1"/>
              <a:t>waardevoorstel</a:t>
            </a:r>
            <a:r>
              <a:rPr lang="en-US" sz="900" dirty="0"/>
              <a:t> </a:t>
            </a:r>
            <a:r>
              <a:rPr lang="en-US" sz="900" dirty="0" err="1"/>
              <a:t>leveren</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Specifieke</a:t>
            </a:r>
            <a:r>
              <a:rPr lang="en-US" sz="900" dirty="0"/>
              <a:t> </a:t>
            </a:r>
            <a:r>
              <a:rPr lang="en-US" sz="900" dirty="0" err="1"/>
              <a:t>producten</a:t>
            </a:r>
            <a:r>
              <a:rPr lang="en-US" sz="900" dirty="0"/>
              <a:t> </a:t>
            </a:r>
            <a:r>
              <a:rPr lang="en-US" sz="900" dirty="0" err="1"/>
              <a:t>en</a:t>
            </a:r>
            <a:r>
              <a:rPr lang="en-US" sz="900" dirty="0"/>
              <a:t> </a:t>
            </a:r>
            <a:r>
              <a:rPr lang="en-US" sz="900" dirty="0" err="1"/>
              <a:t>diensten</a:t>
            </a:r>
            <a:r>
              <a:rPr lang="en-US" sz="900" dirty="0"/>
              <a:t> </a:t>
            </a:r>
            <a:r>
              <a:rPr lang="en-US" sz="900" dirty="0" err="1"/>
              <a:t>aanbieden</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Vragen</a:t>
            </a:r>
            <a:r>
              <a:rPr lang="en-US" sz="900" dirty="0"/>
              <a:t> </a:t>
            </a:r>
            <a:r>
              <a:rPr lang="en-US" sz="900" dirty="0" err="1"/>
              <a:t>waarmee</a:t>
            </a:r>
            <a:r>
              <a:rPr lang="en-US" sz="900" dirty="0"/>
              <a:t> </a:t>
            </a:r>
            <a:r>
              <a:rPr lang="en-US" sz="900" dirty="0" err="1"/>
              <a:t>rekening</a:t>
            </a:r>
            <a:r>
              <a:rPr lang="en-US" sz="900" dirty="0"/>
              <a:t> </a:t>
            </a:r>
            <a:r>
              <a:rPr lang="en-US" sz="900" dirty="0" err="1"/>
              <a:t>moet</a:t>
            </a:r>
            <a:r>
              <a:rPr lang="en-US" sz="900" dirty="0"/>
              <a:t> </a:t>
            </a:r>
            <a:r>
              <a:rPr lang="en-US" sz="900" dirty="0" err="1"/>
              <a:t>worden</a:t>
            </a:r>
            <a:r>
              <a:rPr lang="en-US" sz="900" dirty="0"/>
              <a:t> </a:t>
            </a:r>
            <a:r>
              <a:rPr lang="en-US" sz="900" dirty="0" err="1"/>
              <a:t>gehouden</a:t>
            </a:r>
            <a:r>
              <a:rPr lang="en-US" sz="900" dirty="0"/>
              <a:t> </a:t>
            </a:r>
            <a:r>
              <a:rPr lang="en-US" sz="900" dirty="0" err="1"/>
              <a:t>bij</a:t>
            </a:r>
            <a:r>
              <a:rPr lang="en-US" sz="900" dirty="0"/>
              <a:t> het </a:t>
            </a:r>
            <a:r>
              <a:rPr lang="en-US" sz="900" dirty="0" err="1"/>
              <a:t>ontwerpen</a:t>
            </a:r>
            <a:r>
              <a:rPr lang="en-US" sz="900" dirty="0"/>
              <a:t> van </a:t>
            </a:r>
            <a:r>
              <a:rPr lang="en-US" sz="900" dirty="0" err="1"/>
              <a:t>kanalen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Via </a:t>
            </a:r>
            <a:r>
              <a:rPr lang="en-US" sz="900" dirty="0" err="1"/>
              <a:t>welke</a:t>
            </a:r>
            <a:r>
              <a:rPr lang="en-US" sz="900" dirty="0"/>
              <a:t> </a:t>
            </a:r>
            <a:r>
              <a:rPr lang="en-US" sz="900" dirty="0" err="1"/>
              <a:t>kanalen</a:t>
            </a:r>
            <a:r>
              <a:rPr lang="en-US" sz="900" dirty="0"/>
              <a:t> </a:t>
            </a:r>
            <a:r>
              <a:rPr lang="en-US" sz="900" dirty="0" err="1"/>
              <a:t>wordt</a:t>
            </a:r>
            <a:r>
              <a:rPr lang="en-US" sz="900" dirty="0"/>
              <a:t> het </a:t>
            </a:r>
            <a:r>
              <a:rPr lang="en-US" sz="900" dirty="0" err="1"/>
              <a:t>klantsegment</a:t>
            </a:r>
            <a:r>
              <a:rPr lang="en-US" sz="900" dirty="0"/>
              <a:t> </a:t>
            </a:r>
            <a:r>
              <a:rPr lang="en-US" sz="900" dirty="0" err="1"/>
              <a:t>bereikt</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Hoe </a:t>
            </a:r>
            <a:r>
              <a:rPr lang="en-US" sz="900" dirty="0" err="1"/>
              <a:t>worden</a:t>
            </a:r>
            <a:r>
              <a:rPr lang="en-US" sz="900" dirty="0"/>
              <a:t> ze </a:t>
            </a:r>
            <a:r>
              <a:rPr lang="en-US" sz="900" dirty="0" err="1"/>
              <a:t>vandaag</a:t>
            </a:r>
            <a:r>
              <a:rPr lang="en-US" sz="900" dirty="0"/>
              <a:t> </a:t>
            </a:r>
            <a:r>
              <a:rPr lang="en-US" sz="900" dirty="0" err="1"/>
              <a:t>bereikt</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Hoe </a:t>
            </a:r>
            <a:r>
              <a:rPr lang="en-US" sz="900" dirty="0" err="1"/>
              <a:t>zijn</a:t>
            </a:r>
            <a:r>
              <a:rPr lang="en-US" sz="900" dirty="0"/>
              <a:t> de </a:t>
            </a:r>
            <a:r>
              <a:rPr lang="en-US" sz="900" dirty="0" err="1"/>
              <a:t>kanalen</a:t>
            </a:r>
            <a:r>
              <a:rPr lang="en-US" sz="900" dirty="0"/>
              <a:t> met </a:t>
            </a:r>
            <a:r>
              <a:rPr lang="en-US" sz="900" dirty="0" err="1"/>
              <a:t>elkaar</a:t>
            </a:r>
            <a:r>
              <a:rPr lang="en-US" sz="900" dirty="0"/>
              <a:t> </a:t>
            </a:r>
            <a:r>
              <a:rPr lang="en-US" sz="900" dirty="0" err="1"/>
              <a:t>verbonden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Welk </a:t>
            </a:r>
            <a:r>
              <a:rPr lang="en-US" sz="900" dirty="0" err="1"/>
              <a:t>kanaal</a:t>
            </a:r>
            <a:r>
              <a:rPr lang="en-US" sz="900" dirty="0"/>
              <a:t> </a:t>
            </a:r>
            <a:r>
              <a:rPr lang="en-US" sz="900" dirty="0" err="1"/>
              <a:t>werkt</a:t>
            </a:r>
            <a:r>
              <a:rPr lang="en-US" sz="900" dirty="0"/>
              <a:t> het best?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Welk </a:t>
            </a:r>
            <a:r>
              <a:rPr lang="en-US" sz="900" dirty="0" err="1"/>
              <a:t>kanaal</a:t>
            </a:r>
            <a:r>
              <a:rPr lang="en-US" sz="900" dirty="0"/>
              <a:t> </a:t>
            </a:r>
            <a:r>
              <a:rPr lang="en-US" sz="900" dirty="0" err="1"/>
              <a:t>biedt</a:t>
            </a:r>
            <a:r>
              <a:rPr lang="en-US" sz="900" dirty="0"/>
              <a:t> de </a:t>
            </a:r>
            <a:r>
              <a:rPr lang="en-US" sz="900" dirty="0" err="1"/>
              <a:t>beste</a:t>
            </a:r>
            <a:r>
              <a:rPr lang="en-US" sz="900" dirty="0"/>
              <a:t> </a:t>
            </a:r>
            <a:r>
              <a:rPr lang="en-US" sz="900" dirty="0" err="1"/>
              <a:t>waar</a:t>
            </a:r>
            <a:r>
              <a:rPr lang="en-US" sz="900" dirty="0"/>
              <a:t> </a:t>
            </a:r>
            <a:r>
              <a:rPr lang="en-US" sz="900" dirty="0" err="1"/>
              <a:t>voor</a:t>
            </a:r>
            <a:r>
              <a:rPr lang="en-US" sz="900" dirty="0"/>
              <a:t> je geld?</a:t>
            </a:r>
            <a:endParaRPr sz="900" dirty="0"/>
          </a:p>
          <a:p>
            <a:pPr marL="0" lvl="0" indent="0" algn="l" rtl="0">
              <a:lnSpc>
                <a:spcPct val="100000"/>
              </a:lnSpc>
              <a:spcBef>
                <a:spcPts val="0"/>
              </a:spcBef>
              <a:spcAft>
                <a:spcPts val="0"/>
              </a:spcAft>
              <a:buClr>
                <a:schemeClr val="dk1"/>
              </a:buClr>
              <a:buSzPts val="1100"/>
              <a:buFont typeface="Arial"/>
              <a:buNone/>
            </a:pPr>
            <a:r>
              <a:rPr lang="en-US" sz="900" dirty="0"/>
              <a:t>- Hoe </a:t>
            </a:r>
            <a:r>
              <a:rPr lang="en-US" sz="900" dirty="0" err="1"/>
              <a:t>passen</a:t>
            </a:r>
            <a:r>
              <a:rPr lang="en-US" sz="900" dirty="0"/>
              <a:t> de </a:t>
            </a:r>
            <a:r>
              <a:rPr lang="en-US" sz="900" dirty="0" err="1"/>
              <a:t>kanalen</a:t>
            </a:r>
            <a:r>
              <a:rPr lang="en-US" sz="900" dirty="0"/>
              <a:t> in de routines van de </a:t>
            </a:r>
            <a:r>
              <a:rPr lang="en-US" sz="900" dirty="0" err="1"/>
              <a:t>klanten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Soorten</a:t>
            </a:r>
            <a:r>
              <a:rPr lang="en-US" sz="900" dirty="0"/>
              <a:t> </a:t>
            </a:r>
            <a:r>
              <a:rPr lang="en-US" sz="900" dirty="0" err="1"/>
              <a:t>kanalen</a:t>
            </a:r>
            <a:endParaRPr sz="900" dirty="0"/>
          </a:p>
          <a:p>
            <a:pPr marL="0" lvl="0" indent="0" algn="l" rtl="0">
              <a:lnSpc>
                <a:spcPct val="100000"/>
              </a:lnSpc>
              <a:spcBef>
                <a:spcPts val="0"/>
              </a:spcBef>
              <a:spcAft>
                <a:spcPts val="0"/>
              </a:spcAft>
              <a:buClr>
                <a:schemeClr val="dk1"/>
              </a:buClr>
              <a:buSzPts val="1100"/>
              <a:buFont typeface="Arial"/>
              <a:buNone/>
            </a:pPr>
            <a:r>
              <a:rPr lang="en-US" sz="900" dirty="0"/>
              <a:t>- Eigen </a:t>
            </a:r>
            <a:r>
              <a:rPr lang="en-US" sz="900" dirty="0" err="1"/>
              <a:t>kanalen</a:t>
            </a:r>
            <a:r>
              <a:rPr lang="en-US" sz="900" dirty="0"/>
              <a:t> (</a:t>
            </a:r>
            <a:r>
              <a:rPr lang="en-US" sz="900" dirty="0" err="1"/>
              <a:t>verkoopapparaat</a:t>
            </a:r>
            <a:r>
              <a:rPr lang="en-US" sz="900" dirty="0"/>
              <a:t>; online; eigen </a:t>
            </a:r>
            <a:r>
              <a:rPr lang="en-US" sz="900" dirty="0" err="1"/>
              <a:t>winkels</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Indirecte</a:t>
            </a:r>
            <a:r>
              <a:rPr lang="en-US" sz="900" dirty="0"/>
              <a:t> </a:t>
            </a:r>
            <a:r>
              <a:rPr lang="en-US" sz="900" dirty="0" err="1"/>
              <a:t>kanalen</a:t>
            </a:r>
            <a:r>
              <a:rPr lang="en-US" sz="900" dirty="0"/>
              <a:t> (</a:t>
            </a:r>
            <a:r>
              <a:rPr lang="en-US" sz="900" dirty="0" err="1"/>
              <a:t>partnerwinkels</a:t>
            </a:r>
            <a:r>
              <a:rPr lang="en-US" sz="900" dirty="0"/>
              <a:t> (franchise); </a:t>
            </a:r>
            <a:r>
              <a:rPr lang="en-US" sz="900" dirty="0" err="1"/>
              <a:t>groothandelaars</a:t>
            </a:r>
            <a:r>
              <a:rPr lang="en-US" sz="900" dirty="0"/>
              <a:t>; </a:t>
            </a:r>
            <a:r>
              <a:rPr lang="en-US" sz="900" dirty="0" err="1"/>
              <a:t>detailhandelaars</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endParaRPr sz="900" dirty="0"/>
          </a:p>
          <a:p>
            <a:pPr marL="0" lvl="0" indent="0" algn="l" rtl="0">
              <a:lnSpc>
                <a:spcPct val="100000"/>
              </a:lnSpc>
              <a:spcBef>
                <a:spcPts val="0"/>
              </a:spcBef>
              <a:spcAft>
                <a:spcPts val="0"/>
              </a:spcAft>
              <a:buClr>
                <a:schemeClr val="dk1"/>
              </a:buClr>
              <a:buSzPts val="1100"/>
              <a:buFont typeface="Arial"/>
              <a:buNone/>
            </a:pPr>
            <a:r>
              <a:rPr lang="en-US" sz="900" b="1" dirty="0" err="1"/>
              <a:t>Relaties</a:t>
            </a:r>
            <a:r>
              <a:rPr lang="en-US" sz="900" b="1" dirty="0"/>
              <a:t> met </a:t>
            </a:r>
            <a:r>
              <a:rPr lang="en-US" sz="900" b="1" dirty="0" err="1"/>
              <a:t>klanten</a:t>
            </a:r>
            <a:endParaRPr sz="900" b="1" dirty="0"/>
          </a:p>
          <a:p>
            <a:pPr marL="0" lvl="0" indent="0" algn="l" rtl="0">
              <a:lnSpc>
                <a:spcPct val="100000"/>
              </a:lnSpc>
              <a:spcBef>
                <a:spcPts val="0"/>
              </a:spcBef>
              <a:spcAft>
                <a:spcPts val="0"/>
              </a:spcAft>
              <a:buClr>
                <a:schemeClr val="dk1"/>
              </a:buClr>
              <a:buSzPts val="1100"/>
              <a:buFont typeface="Arial"/>
              <a:buNone/>
            </a:pPr>
            <a:r>
              <a:rPr lang="en-US" sz="900" dirty="0"/>
              <a:t>Wat </a:t>
            </a:r>
            <a:r>
              <a:rPr lang="en-US" sz="900" dirty="0" err="1"/>
              <a:t>voor</a:t>
            </a:r>
            <a:r>
              <a:rPr lang="en-US" sz="900" dirty="0"/>
              <a:t> </a:t>
            </a:r>
            <a:r>
              <a:rPr lang="en-US" sz="900" dirty="0" err="1"/>
              <a:t>soort</a:t>
            </a:r>
            <a:r>
              <a:rPr lang="en-US" sz="900" dirty="0"/>
              <a:t> </a:t>
            </a:r>
            <a:r>
              <a:rPr lang="en-US" sz="900" dirty="0" err="1"/>
              <a:t>relatie</a:t>
            </a:r>
            <a:r>
              <a:rPr lang="en-US" sz="900" dirty="0"/>
              <a:t> </a:t>
            </a:r>
            <a:r>
              <a:rPr lang="en-US" sz="900" dirty="0" err="1"/>
              <a:t>verwacht</a:t>
            </a:r>
            <a:r>
              <a:rPr lang="en-US" sz="900" dirty="0"/>
              <a:t> het </a:t>
            </a:r>
            <a:r>
              <a:rPr lang="en-US" sz="900" dirty="0" err="1"/>
              <a:t>klantsegment</a:t>
            </a:r>
            <a:r>
              <a:rPr lang="en-US" sz="900" dirty="0"/>
              <a:t> van het </a:t>
            </a:r>
            <a:r>
              <a:rPr lang="en-US" sz="900" dirty="0" err="1"/>
              <a:t>bedrijf</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Welke</a:t>
            </a:r>
            <a:r>
              <a:rPr lang="en-US" sz="900" dirty="0"/>
              <a:t> </a:t>
            </a:r>
            <a:r>
              <a:rPr lang="en-US" sz="900" dirty="0" err="1"/>
              <a:t>relaties</a:t>
            </a:r>
            <a:r>
              <a:rPr lang="en-US" sz="900" dirty="0"/>
              <a:t> </a:t>
            </a:r>
            <a:r>
              <a:rPr lang="en-US" sz="900" dirty="0" err="1"/>
              <a:t>zijn</a:t>
            </a:r>
            <a:r>
              <a:rPr lang="en-US" sz="900" dirty="0"/>
              <a:t> er al </a:t>
            </a:r>
            <a:r>
              <a:rPr lang="en-US" sz="900" dirty="0" err="1"/>
              <a:t>gelegd</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Hoe </a:t>
            </a:r>
            <a:r>
              <a:rPr lang="en-US" sz="900" dirty="0" err="1"/>
              <a:t>verhouden</a:t>
            </a:r>
            <a:r>
              <a:rPr lang="en-US" sz="900" dirty="0"/>
              <a:t> </a:t>
            </a:r>
            <a:r>
              <a:rPr lang="en-US" sz="900" dirty="0" err="1"/>
              <a:t>deze</a:t>
            </a:r>
            <a:r>
              <a:rPr lang="en-US" sz="900" dirty="0"/>
              <a:t> </a:t>
            </a:r>
            <a:r>
              <a:rPr lang="en-US" sz="900" dirty="0" err="1"/>
              <a:t>relaties</a:t>
            </a:r>
            <a:r>
              <a:rPr lang="en-US" sz="900" dirty="0"/>
              <a:t> </a:t>
            </a:r>
            <a:r>
              <a:rPr lang="en-US" sz="900" dirty="0" err="1"/>
              <a:t>zich</a:t>
            </a:r>
            <a:r>
              <a:rPr lang="en-US" sz="900" dirty="0"/>
              <a:t> tot </a:t>
            </a:r>
            <a:r>
              <a:rPr lang="en-US" sz="900" dirty="0" err="1"/>
              <a:t>andere</a:t>
            </a:r>
            <a:r>
              <a:rPr lang="en-US" sz="900" dirty="0"/>
              <a:t> </a:t>
            </a:r>
            <a:r>
              <a:rPr lang="en-US" sz="900" dirty="0" err="1"/>
              <a:t>aspecten</a:t>
            </a:r>
            <a:r>
              <a:rPr lang="en-US" sz="900" dirty="0"/>
              <a:t> van het </a:t>
            </a:r>
            <a:r>
              <a:rPr lang="en-US" sz="900" dirty="0" err="1"/>
              <a:t>bedrijf</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Hoeveel</a:t>
            </a:r>
            <a:r>
              <a:rPr lang="en-US" sz="900" dirty="0"/>
              <a:t> </a:t>
            </a:r>
            <a:r>
              <a:rPr lang="en-US" sz="900" dirty="0" err="1"/>
              <a:t>kosten</a:t>
            </a:r>
            <a:r>
              <a:rPr lang="en-US" sz="900" dirty="0"/>
              <a:t> </a:t>
            </a:r>
            <a:r>
              <a:rPr lang="en-US" sz="900" dirty="0" err="1"/>
              <a:t>bestaande</a:t>
            </a:r>
            <a:r>
              <a:rPr lang="en-US" sz="900" dirty="0"/>
              <a:t> </a:t>
            </a:r>
            <a:r>
              <a:rPr lang="en-US" sz="900" dirty="0" err="1"/>
              <a:t>relaties</a:t>
            </a:r>
            <a:r>
              <a:rPr lang="en-US" sz="900" dirty="0"/>
              <a:t>? (</a:t>
            </a:r>
            <a:r>
              <a:rPr lang="en-US" sz="900" dirty="0" err="1"/>
              <a:t>bijv</a:t>
            </a:r>
            <a:r>
              <a:rPr lang="en-US" sz="900" dirty="0"/>
              <a:t>. </a:t>
            </a:r>
            <a:r>
              <a:rPr lang="en-US" sz="900" dirty="0" err="1"/>
              <a:t>persoonlijke</a:t>
            </a:r>
            <a:r>
              <a:rPr lang="en-US" sz="900" dirty="0"/>
              <a:t> </a:t>
            </a:r>
            <a:r>
              <a:rPr lang="en-US" sz="900" dirty="0" err="1"/>
              <a:t>hulp</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endParaRPr sz="900" dirty="0"/>
          </a:p>
          <a:p>
            <a:pPr marL="0" lvl="0" indent="0" algn="l" rtl="0">
              <a:lnSpc>
                <a:spcPct val="100000"/>
              </a:lnSpc>
              <a:spcBef>
                <a:spcPts val="0"/>
              </a:spcBef>
              <a:spcAft>
                <a:spcPts val="0"/>
              </a:spcAft>
              <a:buClr>
                <a:schemeClr val="dk1"/>
              </a:buClr>
              <a:buSzPts val="1100"/>
              <a:buFont typeface="Arial"/>
              <a:buNone/>
            </a:pPr>
            <a:r>
              <a:rPr lang="en-US" sz="900" b="1" dirty="0" err="1"/>
              <a:t>Inkomstenstroom</a:t>
            </a:r>
            <a:r>
              <a:rPr lang="en-US" sz="900" b="1" dirty="0"/>
              <a:t> </a:t>
            </a:r>
            <a:endParaRPr sz="900" b="1" dirty="0"/>
          </a:p>
          <a:p>
            <a:pPr marL="0" lvl="0" indent="0" algn="l" rtl="0">
              <a:lnSpc>
                <a:spcPct val="100000"/>
              </a:lnSpc>
              <a:spcBef>
                <a:spcPts val="0"/>
              </a:spcBef>
              <a:spcAft>
                <a:spcPts val="0"/>
              </a:spcAft>
              <a:buClr>
                <a:schemeClr val="dk1"/>
              </a:buClr>
              <a:buSzPts val="1100"/>
              <a:buFont typeface="Arial"/>
              <a:buNone/>
            </a:pPr>
            <a:r>
              <a:rPr lang="en-US" sz="900" dirty="0" err="1"/>
              <a:t>Voor</a:t>
            </a:r>
            <a:r>
              <a:rPr lang="en-US" sz="900" dirty="0"/>
              <a:t> </a:t>
            </a:r>
            <a:r>
              <a:rPr lang="en-US" sz="900" dirty="0" err="1"/>
              <a:t>welke</a:t>
            </a:r>
            <a:r>
              <a:rPr lang="en-US" sz="900" dirty="0"/>
              <a:t> </a:t>
            </a:r>
            <a:r>
              <a:rPr lang="en-US" sz="900" dirty="0" err="1"/>
              <a:t>waarde</a:t>
            </a:r>
            <a:r>
              <a:rPr lang="en-US" sz="900" dirty="0"/>
              <a:t> is het </a:t>
            </a:r>
            <a:r>
              <a:rPr lang="en-US" sz="900" dirty="0" err="1"/>
              <a:t>klantsegment</a:t>
            </a:r>
            <a:r>
              <a:rPr lang="en-US" sz="900" dirty="0"/>
              <a:t> </a:t>
            </a:r>
            <a:r>
              <a:rPr lang="en-US" sz="900" dirty="0" err="1"/>
              <a:t>bereid</a:t>
            </a:r>
            <a:r>
              <a:rPr lang="en-US" sz="900" dirty="0"/>
              <a:t> </a:t>
            </a:r>
            <a:r>
              <a:rPr lang="en-US" sz="900" dirty="0" err="1"/>
              <a:t>te</a:t>
            </a:r>
            <a:r>
              <a:rPr lang="en-US" sz="900" dirty="0"/>
              <a:t> </a:t>
            </a:r>
            <a:r>
              <a:rPr lang="en-US" sz="900" dirty="0" err="1"/>
              <a:t>betalen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Waar</a:t>
            </a:r>
            <a:r>
              <a:rPr lang="en-US" sz="900" dirty="0"/>
              <a:t> </a:t>
            </a:r>
            <a:r>
              <a:rPr lang="en-US" sz="900" dirty="0" err="1"/>
              <a:t>betalen</a:t>
            </a:r>
            <a:r>
              <a:rPr lang="en-US" sz="900" dirty="0"/>
              <a:t> ze op </a:t>
            </a:r>
            <a:r>
              <a:rPr lang="en-US" sz="900" dirty="0" err="1"/>
              <a:t>dit</a:t>
            </a:r>
            <a:r>
              <a:rPr lang="en-US" sz="900" dirty="0"/>
              <a:t> moment </a:t>
            </a:r>
            <a:r>
              <a:rPr lang="en-US" sz="900" dirty="0" err="1"/>
              <a:t>voor</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Hoe </a:t>
            </a:r>
            <a:r>
              <a:rPr lang="en-US" sz="900" dirty="0" err="1"/>
              <a:t>betaalt</a:t>
            </a:r>
            <a:r>
              <a:rPr lang="en-US" sz="900" dirty="0"/>
              <a:t> het </a:t>
            </a:r>
            <a:r>
              <a:rPr lang="en-US" sz="900" dirty="0" err="1"/>
              <a:t>klantsegment</a:t>
            </a:r>
            <a:r>
              <a:rPr lang="en-US" sz="900" dirty="0"/>
              <a:t> </a:t>
            </a:r>
            <a:r>
              <a:rPr lang="en-US" sz="900" dirty="0" err="1"/>
              <a:t>vandaag</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Hoe </a:t>
            </a:r>
            <a:r>
              <a:rPr lang="en-US" sz="900" dirty="0" err="1"/>
              <a:t>zouden</a:t>
            </a:r>
            <a:r>
              <a:rPr lang="en-US" sz="900" dirty="0"/>
              <a:t> ze het </a:t>
            </a:r>
            <a:r>
              <a:rPr lang="en-US" sz="900" dirty="0" err="1"/>
              <a:t>liefst</a:t>
            </a:r>
            <a:r>
              <a:rPr lang="en-US" sz="900" dirty="0"/>
              <a:t> </a:t>
            </a:r>
            <a:r>
              <a:rPr lang="en-US" sz="900" dirty="0" err="1"/>
              <a:t>betalen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Wat is de </a:t>
            </a:r>
            <a:r>
              <a:rPr lang="en-US" sz="900" dirty="0" err="1"/>
              <a:t>bijdrage</a:t>
            </a:r>
            <a:r>
              <a:rPr lang="en-US" sz="900" dirty="0"/>
              <a:t> van </a:t>
            </a:r>
            <a:r>
              <a:rPr lang="en-US" sz="900" dirty="0" err="1"/>
              <a:t>elke</a:t>
            </a:r>
            <a:r>
              <a:rPr lang="en-US" sz="900" dirty="0"/>
              <a:t> </a:t>
            </a:r>
            <a:r>
              <a:rPr lang="en-US" sz="900" dirty="0" err="1"/>
              <a:t>inkomstenstroom</a:t>
            </a:r>
            <a:r>
              <a:rPr lang="en-US" sz="900" dirty="0"/>
              <a:t> </a:t>
            </a:r>
            <a:r>
              <a:rPr lang="en-US" sz="900" dirty="0" err="1"/>
              <a:t>aan</a:t>
            </a:r>
            <a:r>
              <a:rPr lang="en-US" sz="900" dirty="0"/>
              <a:t> de </a:t>
            </a:r>
            <a:r>
              <a:rPr lang="en-US" sz="900" dirty="0" err="1"/>
              <a:t>totale</a:t>
            </a:r>
            <a:r>
              <a:rPr lang="en-US" sz="900" dirty="0"/>
              <a:t> </a:t>
            </a:r>
            <a:r>
              <a:rPr lang="en-US" sz="900" dirty="0" err="1"/>
              <a:t>inkomsten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Soorten</a:t>
            </a:r>
            <a:r>
              <a:rPr lang="en-US" sz="900" dirty="0"/>
              <a:t> </a:t>
            </a:r>
            <a:r>
              <a:rPr lang="en-US" sz="900" dirty="0" err="1"/>
              <a:t>inkomsten</a:t>
            </a:r>
            <a:r>
              <a:rPr lang="en-US" sz="900" dirty="0"/>
              <a:t>: </a:t>
            </a:r>
            <a:r>
              <a:rPr lang="en-US" sz="900" dirty="0" err="1"/>
              <a:t>verkoop</a:t>
            </a:r>
            <a:r>
              <a:rPr lang="en-US" sz="900" dirty="0"/>
              <a:t> van </a:t>
            </a:r>
            <a:r>
              <a:rPr lang="en-US" sz="900" dirty="0" err="1"/>
              <a:t>activa</a:t>
            </a:r>
            <a:r>
              <a:rPr lang="en-US" sz="900" dirty="0"/>
              <a:t>; </a:t>
            </a:r>
            <a:r>
              <a:rPr lang="en-US" sz="900" dirty="0" err="1"/>
              <a:t>gebruiksvergoeding</a:t>
            </a:r>
            <a:r>
              <a:rPr lang="en-US" sz="900" dirty="0"/>
              <a:t>; </a:t>
            </a:r>
            <a:r>
              <a:rPr lang="en-US" sz="900" dirty="0" err="1"/>
              <a:t>abonnementsvergoeding</a:t>
            </a:r>
            <a:r>
              <a:rPr lang="en-US" sz="900" dirty="0"/>
              <a:t>; </a:t>
            </a:r>
            <a:r>
              <a:rPr lang="en-US" sz="900" dirty="0" err="1"/>
              <a:t>huren</a:t>
            </a:r>
            <a:r>
              <a:rPr lang="en-US" sz="900" dirty="0"/>
              <a:t>/</a:t>
            </a:r>
            <a:r>
              <a:rPr lang="en-US" sz="900" dirty="0" err="1"/>
              <a:t>leasen</a:t>
            </a:r>
            <a:r>
              <a:rPr lang="en-US" sz="900" dirty="0"/>
              <a:t>; </a:t>
            </a:r>
            <a:r>
              <a:rPr lang="en-US" sz="900" dirty="0" err="1"/>
              <a:t>licenties</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Prijsmechanismen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Vaste</a:t>
            </a:r>
            <a:r>
              <a:rPr lang="en-US" sz="900" dirty="0"/>
              <a:t> </a:t>
            </a:r>
            <a:r>
              <a:rPr lang="en-US" sz="900" dirty="0" err="1"/>
              <a:t>prijzen</a:t>
            </a:r>
            <a:r>
              <a:rPr lang="en-US" sz="900" dirty="0"/>
              <a:t> (</a:t>
            </a:r>
            <a:r>
              <a:rPr lang="en-US" sz="900" dirty="0" err="1"/>
              <a:t>prijslijst</a:t>
            </a:r>
            <a:r>
              <a:rPr lang="en-US" sz="900" dirty="0"/>
              <a:t>; </a:t>
            </a:r>
            <a:r>
              <a:rPr lang="en-US" sz="900" dirty="0" err="1"/>
              <a:t>functie</a:t>
            </a:r>
            <a:r>
              <a:rPr lang="en-US" sz="900" dirty="0"/>
              <a:t> </a:t>
            </a:r>
            <a:r>
              <a:rPr lang="en-US" sz="900" dirty="0" err="1"/>
              <a:t>productkenmerken</a:t>
            </a:r>
            <a:r>
              <a:rPr lang="en-US" sz="900" dirty="0"/>
              <a:t> </a:t>
            </a:r>
            <a:r>
              <a:rPr lang="en-US" sz="900" dirty="0" err="1"/>
              <a:t>en</a:t>
            </a:r>
            <a:r>
              <a:rPr lang="en-US" sz="900" dirty="0"/>
              <a:t> -</a:t>
            </a:r>
            <a:r>
              <a:rPr lang="en-US" sz="900" dirty="0" err="1"/>
              <a:t>eigenschappen</a:t>
            </a:r>
            <a:r>
              <a:rPr lang="en-US" sz="900" dirty="0"/>
              <a:t>; </a:t>
            </a:r>
            <a:r>
              <a:rPr lang="en-US" sz="900" dirty="0" err="1"/>
              <a:t>functie</a:t>
            </a:r>
            <a:r>
              <a:rPr lang="en-US" sz="900" dirty="0"/>
              <a:t> </a:t>
            </a:r>
            <a:r>
              <a:rPr lang="en-US" sz="900" dirty="0" err="1"/>
              <a:t>marktsegment</a:t>
            </a:r>
            <a:r>
              <a:rPr lang="en-US" sz="900" dirty="0"/>
              <a:t> (type </a:t>
            </a:r>
            <a:r>
              <a:rPr lang="en-US" sz="900" dirty="0" err="1"/>
              <a:t>en</a:t>
            </a:r>
            <a:r>
              <a:rPr lang="en-US" sz="900" dirty="0"/>
              <a:t> </a:t>
            </a:r>
            <a:r>
              <a:rPr lang="en-US" sz="900" dirty="0" err="1"/>
              <a:t>kenmerken</a:t>
            </a:r>
            <a:r>
              <a:rPr lang="en-US" sz="900" dirty="0"/>
              <a:t>); </a:t>
            </a:r>
            <a:r>
              <a:rPr lang="en-US" sz="900" dirty="0" err="1"/>
              <a:t>volumefunctie</a:t>
            </a:r>
            <a:r>
              <a:rPr lang="en-US" sz="900" dirty="0"/>
              <a:t> (</a:t>
            </a:r>
            <a:r>
              <a:rPr lang="en-US" sz="900" dirty="0" err="1"/>
              <a:t>gekochte</a:t>
            </a:r>
            <a:r>
              <a:rPr lang="en-US" sz="900" dirty="0"/>
              <a:t> </a:t>
            </a:r>
            <a:r>
              <a:rPr lang="en-US" sz="900" dirty="0" err="1"/>
              <a:t>hoeveelheid</a:t>
            </a:r>
            <a:r>
              <a:rPr lang="en-US" sz="900" dirty="0"/>
              <a:t>))</a:t>
            </a:r>
            <a:endParaRPr sz="900" dirty="0"/>
          </a:p>
          <a:p>
            <a:pPr marL="0" lvl="0" indent="0" algn="l" rtl="0">
              <a:lnSpc>
                <a:spcPct val="100000"/>
              </a:lnSpc>
              <a:spcBef>
                <a:spcPts val="0"/>
              </a:spcBef>
              <a:spcAft>
                <a:spcPts val="0"/>
              </a:spcAft>
              <a:buSzPts val="1100"/>
              <a:buNone/>
            </a:pPr>
            <a:r>
              <a:rPr lang="en-US" sz="900" dirty="0"/>
              <a:t>- </a:t>
            </a:r>
            <a:r>
              <a:rPr lang="en-US" sz="900" dirty="0" err="1"/>
              <a:t>Variabele</a:t>
            </a:r>
            <a:r>
              <a:rPr lang="en-US" sz="900" dirty="0"/>
              <a:t> </a:t>
            </a:r>
            <a:r>
              <a:rPr lang="en-US" sz="900" dirty="0" err="1"/>
              <a:t>prijzen</a:t>
            </a:r>
            <a:r>
              <a:rPr lang="en-US" sz="900" dirty="0"/>
              <a:t> </a:t>
            </a:r>
            <a:r>
              <a:rPr lang="en-US" sz="900" dirty="0" err="1"/>
              <a:t>afhankelijk</a:t>
            </a:r>
            <a:r>
              <a:rPr lang="en-US" sz="900" dirty="0"/>
              <a:t> van de </a:t>
            </a:r>
            <a:r>
              <a:rPr lang="en-US" sz="900" dirty="0" err="1"/>
              <a:t>markt</a:t>
            </a:r>
            <a:r>
              <a:rPr lang="en-US" sz="900" dirty="0"/>
              <a:t> (</a:t>
            </a:r>
            <a:r>
              <a:rPr lang="en-US" sz="900" dirty="0" err="1"/>
              <a:t>onderhandeling</a:t>
            </a:r>
            <a:r>
              <a:rPr lang="en-US" sz="900" dirty="0"/>
              <a:t>; </a:t>
            </a:r>
            <a:r>
              <a:rPr lang="en-US" sz="900" dirty="0" err="1"/>
              <a:t>opbrengstbeheer</a:t>
            </a:r>
            <a:r>
              <a:rPr lang="en-US" sz="900" dirty="0"/>
              <a:t> (</a:t>
            </a:r>
            <a:r>
              <a:rPr lang="en-US" sz="900" dirty="0" err="1"/>
              <a:t>hotelbezettingsgraad</a:t>
            </a:r>
            <a:r>
              <a:rPr lang="en-US" sz="900" dirty="0"/>
              <a:t>, </a:t>
            </a:r>
            <a:r>
              <a:rPr lang="en-US" sz="900" dirty="0" err="1"/>
              <a:t>vliegtuigstoelen</a:t>
            </a:r>
            <a:r>
              <a:rPr lang="en-US" sz="900" dirty="0"/>
              <a:t>, </a:t>
            </a:r>
            <a:r>
              <a:rPr lang="en-US" sz="900" dirty="0" err="1"/>
              <a:t>enz</a:t>
            </a:r>
            <a:r>
              <a:rPr lang="en-US" sz="900" dirty="0"/>
              <a:t>.); </a:t>
            </a:r>
            <a:r>
              <a:rPr lang="en-US" sz="900" dirty="0" err="1"/>
              <a:t>realtime</a:t>
            </a:r>
            <a:r>
              <a:rPr lang="en-US" sz="900" dirty="0"/>
              <a:t> </a:t>
            </a:r>
            <a:r>
              <a:rPr lang="en-US" sz="900" dirty="0" err="1"/>
              <a:t>markt</a:t>
            </a:r>
            <a:r>
              <a:rPr lang="en-US" sz="900" dirty="0"/>
              <a:t> (</a:t>
            </a:r>
            <a:r>
              <a:rPr lang="en-US" sz="900" dirty="0" err="1"/>
              <a:t>vraag</a:t>
            </a:r>
            <a:r>
              <a:rPr lang="en-US" sz="900" dirty="0"/>
              <a:t> </a:t>
            </a:r>
            <a:r>
              <a:rPr lang="en-US" sz="900" dirty="0" err="1"/>
              <a:t>en</a:t>
            </a:r>
            <a:r>
              <a:rPr lang="en-US" sz="900" dirty="0"/>
              <a:t> </a:t>
            </a:r>
            <a:r>
              <a:rPr lang="en-US" sz="900" dirty="0" err="1"/>
              <a:t>aanbod</a:t>
            </a:r>
            <a:r>
              <a:rPr lang="en-US" sz="900" dirty="0"/>
              <a:t> - </a:t>
            </a:r>
            <a:r>
              <a:rPr lang="en-US" sz="900" dirty="0" err="1"/>
              <a:t>beurs</a:t>
            </a:r>
            <a:r>
              <a:rPr lang="en-US" sz="900" dirty="0"/>
              <a:t>); veiling (</a:t>
            </a:r>
            <a:r>
              <a:rPr lang="en-US" sz="900" dirty="0" err="1"/>
              <a:t>prijs</a:t>
            </a:r>
            <a:r>
              <a:rPr lang="en-US" sz="900" dirty="0"/>
              <a:t> </a:t>
            </a:r>
            <a:r>
              <a:rPr lang="en-US" sz="900" dirty="0" err="1"/>
              <a:t>resulteert</a:t>
            </a:r>
            <a:r>
              <a:rPr lang="en-US" sz="900" dirty="0"/>
              <a:t> </a:t>
            </a:r>
            <a:r>
              <a:rPr lang="en-US" sz="900" dirty="0" err="1"/>
              <a:t>uit</a:t>
            </a:r>
            <a:r>
              <a:rPr lang="en-US" sz="900" dirty="0"/>
              <a:t> </a:t>
            </a:r>
            <a:r>
              <a:rPr lang="en-US" sz="900" dirty="0" err="1"/>
              <a:t>concurrerend</a:t>
            </a:r>
            <a:r>
              <a:rPr lang="en-US" sz="900" dirty="0"/>
              <a:t> </a:t>
            </a:r>
            <a:r>
              <a:rPr lang="en-US" sz="900" dirty="0" err="1"/>
              <a:t>bieden</a:t>
            </a:r>
            <a:r>
              <a:rPr lang="en-US" sz="900" dirty="0"/>
              <a:t>))</a:t>
            </a:r>
            <a:endParaRPr sz="900" dirty="0"/>
          </a:p>
          <a:p>
            <a:pPr marL="0" lvl="0" indent="0" algn="l" rtl="0">
              <a:lnSpc>
                <a:spcPct val="100000"/>
              </a:lnSpc>
              <a:spcBef>
                <a:spcPts val="0"/>
              </a:spcBef>
              <a:spcAft>
                <a:spcPts val="0"/>
              </a:spcAft>
              <a:buSzPts val="1100"/>
              <a:buNone/>
            </a:pPr>
            <a:endParaRPr sz="900" dirty="0"/>
          </a:p>
          <a:p>
            <a:pPr marL="0" lvl="0" indent="0" algn="l" rtl="0">
              <a:lnSpc>
                <a:spcPct val="100000"/>
              </a:lnSpc>
              <a:spcBef>
                <a:spcPts val="0"/>
              </a:spcBef>
              <a:spcAft>
                <a:spcPts val="0"/>
              </a:spcAft>
              <a:buSzPts val="1100"/>
              <a:buNone/>
            </a:pPr>
            <a:r>
              <a:rPr lang="en-US" sz="900" b="1" dirty="0" err="1"/>
              <a:t>Belangrijkste</a:t>
            </a:r>
            <a:r>
              <a:rPr lang="en-US" sz="900" b="1" dirty="0"/>
              <a:t> </a:t>
            </a:r>
            <a:r>
              <a:rPr lang="en-US" sz="900" b="1" dirty="0" err="1"/>
              <a:t>middelen</a:t>
            </a:r>
            <a:r>
              <a:rPr lang="en-US" sz="900" dirty="0"/>
              <a:t>: de </a:t>
            </a:r>
            <a:r>
              <a:rPr lang="en-US" sz="900" dirty="0" err="1"/>
              <a:t>belangrijkste</a:t>
            </a:r>
            <a:r>
              <a:rPr lang="en-US" sz="900" dirty="0"/>
              <a:t> </a:t>
            </a:r>
            <a:r>
              <a:rPr lang="en-US" sz="900" dirty="0" err="1"/>
              <a:t>middelen</a:t>
            </a:r>
            <a:r>
              <a:rPr lang="en-US" sz="900" dirty="0"/>
              <a:t> om het </a:t>
            </a:r>
            <a:r>
              <a:rPr lang="en-US" sz="900" dirty="0" err="1"/>
              <a:t>bedrijfsmodel</a:t>
            </a:r>
            <a:r>
              <a:rPr lang="en-US" sz="900" dirty="0"/>
              <a:t> </a:t>
            </a:r>
            <a:r>
              <a:rPr lang="en-US" sz="900" dirty="0" err="1"/>
              <a:t>te</a:t>
            </a:r>
            <a:r>
              <a:rPr lang="en-US" sz="900" dirty="0"/>
              <a:t> laten </a:t>
            </a:r>
            <a:r>
              <a:rPr lang="en-US" sz="900" dirty="0" err="1"/>
              <a:t>werken</a:t>
            </a:r>
            <a:endParaRPr sz="900" dirty="0"/>
          </a:p>
          <a:p>
            <a:pPr marL="0" lvl="0" indent="0" algn="l" rtl="0">
              <a:lnSpc>
                <a:spcPct val="100000"/>
              </a:lnSpc>
              <a:spcBef>
                <a:spcPts val="0"/>
              </a:spcBef>
              <a:spcAft>
                <a:spcPts val="0"/>
              </a:spcAft>
              <a:buSzPts val="1100"/>
              <a:buNone/>
            </a:pPr>
            <a:r>
              <a:rPr lang="en-US" sz="900" dirty="0" err="1"/>
              <a:t>Categorieën</a:t>
            </a:r>
            <a:r>
              <a:rPr lang="en-US" sz="900" dirty="0"/>
              <a:t> </a:t>
            </a:r>
            <a:r>
              <a:rPr lang="en-US" sz="900" dirty="0" err="1"/>
              <a:t>hulpbronnen</a:t>
            </a:r>
            <a:r>
              <a:rPr lang="en-US" sz="900" dirty="0"/>
              <a:t>: </a:t>
            </a:r>
            <a:r>
              <a:rPr lang="en-US" sz="900" dirty="0" err="1"/>
              <a:t>fysiek</a:t>
            </a:r>
            <a:r>
              <a:rPr lang="en-US" sz="900" dirty="0"/>
              <a:t>, </a:t>
            </a:r>
            <a:r>
              <a:rPr lang="en-US" sz="900" dirty="0" err="1"/>
              <a:t>intellectueel</a:t>
            </a:r>
            <a:r>
              <a:rPr lang="en-US" sz="900" dirty="0"/>
              <a:t> (</a:t>
            </a:r>
            <a:r>
              <a:rPr lang="en-US" sz="900" dirty="0" err="1"/>
              <a:t>patenten</a:t>
            </a:r>
            <a:r>
              <a:rPr lang="en-US" sz="900" dirty="0"/>
              <a:t>, </a:t>
            </a:r>
            <a:r>
              <a:rPr lang="en-US" sz="900" dirty="0" err="1"/>
              <a:t>merken</a:t>
            </a:r>
            <a:r>
              <a:rPr lang="en-US" sz="900" dirty="0"/>
              <a:t>, </a:t>
            </a:r>
            <a:r>
              <a:rPr lang="en-US" sz="900" dirty="0" err="1"/>
              <a:t>rechten</a:t>
            </a:r>
            <a:r>
              <a:rPr lang="en-US" sz="900" dirty="0"/>
              <a:t>...), </a:t>
            </a:r>
            <a:r>
              <a:rPr lang="en-US" sz="900" dirty="0" err="1"/>
              <a:t>menselijk</a:t>
            </a:r>
            <a:r>
              <a:rPr lang="en-US" sz="900" dirty="0"/>
              <a:t>, </a:t>
            </a:r>
            <a:r>
              <a:rPr lang="en-US" sz="900" dirty="0" err="1"/>
              <a:t>financieel</a:t>
            </a:r>
            <a:endParaRPr sz="900" dirty="0"/>
          </a:p>
          <a:p>
            <a:pPr marL="0" lvl="0" indent="0" algn="l" rtl="0">
              <a:lnSpc>
                <a:spcPct val="100000"/>
              </a:lnSpc>
              <a:spcBef>
                <a:spcPts val="0"/>
              </a:spcBef>
              <a:spcAft>
                <a:spcPts val="0"/>
              </a:spcAft>
              <a:buSzPts val="1100"/>
              <a:buNone/>
            </a:pPr>
            <a:r>
              <a:rPr lang="en-US" sz="900" dirty="0" err="1"/>
              <a:t>Welke</a:t>
            </a:r>
            <a:r>
              <a:rPr lang="en-US" sz="900" dirty="0"/>
              <a:t> </a:t>
            </a:r>
            <a:r>
              <a:rPr lang="en-US" sz="900" dirty="0" err="1"/>
              <a:t>belangrijke</a:t>
            </a:r>
            <a:r>
              <a:rPr lang="en-US" sz="900" dirty="0"/>
              <a:t> </a:t>
            </a:r>
            <a:r>
              <a:rPr lang="en-US" sz="900" dirty="0" err="1"/>
              <a:t>middelen</a:t>
            </a:r>
            <a:r>
              <a:rPr lang="en-US" sz="900" dirty="0"/>
              <a:t> </a:t>
            </a:r>
            <a:r>
              <a:rPr lang="en-US" sz="900" dirty="0" err="1"/>
              <a:t>heeft</a:t>
            </a:r>
            <a:r>
              <a:rPr lang="en-US" sz="900" dirty="0"/>
              <a:t> het </a:t>
            </a:r>
            <a:r>
              <a:rPr lang="en-US" sz="900" dirty="0" err="1"/>
              <a:t>waardevoorstel</a:t>
            </a:r>
            <a:r>
              <a:rPr lang="en-US" sz="900" dirty="0"/>
              <a:t> </a:t>
            </a:r>
            <a:r>
              <a:rPr lang="en-US" sz="900" dirty="0" err="1"/>
              <a:t>nodig</a:t>
            </a:r>
            <a:r>
              <a:rPr lang="en-US" sz="900" dirty="0"/>
              <a:t>?</a:t>
            </a:r>
            <a:endParaRPr sz="900" dirty="0"/>
          </a:p>
          <a:p>
            <a:pPr marL="0" lvl="0" indent="0" algn="l" rtl="0">
              <a:lnSpc>
                <a:spcPct val="100000"/>
              </a:lnSpc>
              <a:spcBef>
                <a:spcPts val="0"/>
              </a:spcBef>
              <a:spcAft>
                <a:spcPts val="0"/>
              </a:spcAft>
              <a:buSzPts val="1100"/>
              <a:buNone/>
            </a:pPr>
            <a:r>
              <a:rPr lang="en-US" sz="900" dirty="0"/>
              <a:t>Hoe zit het met </a:t>
            </a:r>
            <a:r>
              <a:rPr lang="en-US" sz="900" dirty="0" err="1"/>
              <a:t>afleverkanalen</a:t>
            </a:r>
            <a:r>
              <a:rPr lang="en-US" sz="900" dirty="0"/>
              <a:t>?</a:t>
            </a:r>
            <a:endParaRPr sz="900" dirty="0"/>
          </a:p>
          <a:p>
            <a:pPr marL="0" lvl="0" indent="0" algn="l" rtl="0">
              <a:lnSpc>
                <a:spcPct val="100000"/>
              </a:lnSpc>
              <a:spcBef>
                <a:spcPts val="0"/>
              </a:spcBef>
              <a:spcAft>
                <a:spcPts val="0"/>
              </a:spcAft>
              <a:buSzPts val="1100"/>
              <a:buNone/>
            </a:pPr>
            <a:r>
              <a:rPr lang="en-US" sz="900" dirty="0"/>
              <a:t>Hoe zit het met de </a:t>
            </a:r>
            <a:r>
              <a:rPr lang="en-US" sz="900" dirty="0" err="1"/>
              <a:t>relaties</a:t>
            </a:r>
            <a:r>
              <a:rPr lang="en-US" sz="900" dirty="0"/>
              <a:t>?</a:t>
            </a:r>
            <a:endParaRPr sz="900" dirty="0"/>
          </a:p>
          <a:p>
            <a:pPr marL="0" lvl="0" indent="0" algn="l" rtl="0">
              <a:lnSpc>
                <a:spcPct val="100000"/>
              </a:lnSpc>
              <a:spcBef>
                <a:spcPts val="0"/>
              </a:spcBef>
              <a:spcAft>
                <a:spcPts val="0"/>
              </a:spcAft>
              <a:buSzPts val="1100"/>
              <a:buNone/>
            </a:pPr>
            <a:r>
              <a:rPr lang="en-US" sz="900" dirty="0"/>
              <a:t>Hoe zit het met de </a:t>
            </a:r>
            <a:r>
              <a:rPr lang="en-US" sz="900" dirty="0" err="1"/>
              <a:t>inkomstenbronnen</a:t>
            </a:r>
            <a:r>
              <a:rPr lang="en-US" sz="900" dirty="0"/>
              <a:t>?</a:t>
            </a:r>
            <a:endParaRPr sz="900" dirty="0"/>
          </a:p>
          <a:p>
            <a:pPr marL="0" lvl="0" indent="0" algn="l" rtl="0">
              <a:lnSpc>
                <a:spcPct val="100000"/>
              </a:lnSpc>
              <a:spcBef>
                <a:spcPts val="0"/>
              </a:spcBef>
              <a:spcAft>
                <a:spcPts val="0"/>
              </a:spcAft>
              <a:buSzPts val="1100"/>
              <a:buNone/>
            </a:pPr>
            <a:r>
              <a:rPr lang="en-US" sz="900" dirty="0" err="1"/>
              <a:t>Soorten</a:t>
            </a:r>
            <a:r>
              <a:rPr lang="en-US" sz="900" dirty="0"/>
              <a:t> </a:t>
            </a:r>
            <a:r>
              <a:rPr lang="en-US" sz="900" dirty="0" err="1"/>
              <a:t>belangrijke</a:t>
            </a:r>
            <a:r>
              <a:rPr lang="en-US" sz="900" dirty="0"/>
              <a:t> </a:t>
            </a:r>
            <a:r>
              <a:rPr lang="en-US" sz="900" dirty="0" err="1"/>
              <a:t>bronnen</a:t>
            </a:r>
            <a:r>
              <a:rPr lang="en-US" sz="900" dirty="0"/>
              <a:t>:</a:t>
            </a:r>
            <a:endParaRPr sz="900" dirty="0"/>
          </a:p>
          <a:p>
            <a:pPr marL="0" lvl="0" indent="0" algn="l" rtl="0">
              <a:lnSpc>
                <a:spcPct val="100000"/>
              </a:lnSpc>
              <a:spcBef>
                <a:spcPts val="0"/>
              </a:spcBef>
              <a:spcAft>
                <a:spcPts val="0"/>
              </a:spcAft>
              <a:buSzPts val="1100"/>
              <a:buNone/>
            </a:pPr>
            <a:r>
              <a:rPr lang="en-US" sz="900" dirty="0"/>
              <a:t>- </a:t>
            </a:r>
            <a:r>
              <a:rPr lang="en-US" sz="900" dirty="0" err="1"/>
              <a:t>Fysiek</a:t>
            </a:r>
            <a:r>
              <a:rPr lang="en-US" sz="900" dirty="0"/>
              <a:t> (</a:t>
            </a:r>
            <a:r>
              <a:rPr lang="en-US" sz="900" dirty="0" err="1"/>
              <a:t>productiefaciliteiten</a:t>
            </a:r>
            <a:r>
              <a:rPr lang="en-US" sz="900" dirty="0"/>
              <a:t>, </a:t>
            </a:r>
            <a:r>
              <a:rPr lang="en-US" sz="900" dirty="0" err="1"/>
              <a:t>gebouwen</a:t>
            </a:r>
            <a:r>
              <a:rPr lang="en-US" sz="900" dirty="0"/>
              <a:t>, </a:t>
            </a:r>
            <a:r>
              <a:rPr lang="en-US" sz="900" dirty="0" err="1"/>
              <a:t>voertuigen</a:t>
            </a:r>
            <a:r>
              <a:rPr lang="en-US" sz="900" dirty="0"/>
              <a:t>, machines, </a:t>
            </a:r>
            <a:r>
              <a:rPr lang="en-US" sz="900" dirty="0" err="1"/>
              <a:t>verkooppuntsystemen</a:t>
            </a:r>
            <a:r>
              <a:rPr lang="en-US" sz="900" dirty="0"/>
              <a:t> </a:t>
            </a:r>
            <a:r>
              <a:rPr lang="en-US" sz="900" dirty="0" err="1"/>
              <a:t>en</a:t>
            </a:r>
            <a:r>
              <a:rPr lang="en-US" sz="900" dirty="0"/>
              <a:t> </a:t>
            </a:r>
            <a:r>
              <a:rPr lang="en-US" sz="900" dirty="0" err="1"/>
              <a:t>distributienetwerken</a:t>
            </a:r>
            <a:r>
              <a:rPr lang="en-US" sz="900" dirty="0"/>
              <a:t>)</a:t>
            </a:r>
            <a:endParaRPr sz="900" dirty="0"/>
          </a:p>
          <a:p>
            <a:pPr marL="0" lvl="0" indent="0" algn="l" rtl="0">
              <a:lnSpc>
                <a:spcPct val="100000"/>
              </a:lnSpc>
              <a:spcBef>
                <a:spcPts val="0"/>
              </a:spcBef>
              <a:spcAft>
                <a:spcPts val="0"/>
              </a:spcAft>
              <a:buSzPts val="1100"/>
              <a:buNone/>
            </a:pPr>
            <a:r>
              <a:rPr lang="en-US" sz="900" dirty="0"/>
              <a:t>- </a:t>
            </a:r>
            <a:r>
              <a:rPr lang="en-US" sz="900" dirty="0" err="1"/>
              <a:t>Intellectueel</a:t>
            </a:r>
            <a:r>
              <a:rPr lang="en-US" sz="900" dirty="0"/>
              <a:t> (</a:t>
            </a:r>
            <a:r>
              <a:rPr lang="en-US" sz="900" dirty="0" err="1"/>
              <a:t>merken</a:t>
            </a:r>
            <a:r>
              <a:rPr lang="en-US" sz="900" dirty="0"/>
              <a:t>, </a:t>
            </a:r>
            <a:r>
              <a:rPr lang="en-US" sz="900" dirty="0" err="1"/>
              <a:t>patenten</a:t>
            </a:r>
            <a:r>
              <a:rPr lang="en-US" sz="900" dirty="0"/>
              <a:t>, </a:t>
            </a:r>
            <a:r>
              <a:rPr lang="en-US" sz="900" dirty="0" err="1"/>
              <a:t>auteursrechten</a:t>
            </a:r>
            <a:r>
              <a:rPr lang="en-US" sz="900" dirty="0"/>
              <a:t>, </a:t>
            </a:r>
            <a:r>
              <a:rPr lang="en-US" sz="900" dirty="0" err="1"/>
              <a:t>klantendatabases</a:t>
            </a:r>
            <a:r>
              <a:rPr lang="en-US" sz="900" dirty="0"/>
              <a:t>)</a:t>
            </a:r>
            <a:endParaRPr sz="900" dirty="0"/>
          </a:p>
          <a:p>
            <a:pPr marL="0" lvl="0" indent="0" algn="l" rtl="0">
              <a:lnSpc>
                <a:spcPct val="100000"/>
              </a:lnSpc>
              <a:spcBef>
                <a:spcPts val="0"/>
              </a:spcBef>
              <a:spcAft>
                <a:spcPts val="0"/>
              </a:spcAft>
              <a:buSzPts val="1100"/>
              <a:buNone/>
            </a:pPr>
            <a:r>
              <a:rPr lang="en-US" sz="900" dirty="0"/>
              <a:t>- </a:t>
            </a:r>
            <a:r>
              <a:rPr lang="en-US" sz="900" dirty="0" err="1"/>
              <a:t>Menselijk</a:t>
            </a:r>
            <a:r>
              <a:rPr lang="en-US" sz="900" dirty="0"/>
              <a:t> (</a:t>
            </a:r>
            <a:r>
              <a:rPr lang="en-US" sz="900" dirty="0" err="1"/>
              <a:t>mensen</a:t>
            </a:r>
            <a:r>
              <a:rPr lang="en-US" sz="900" dirty="0"/>
              <a:t> die in het </a:t>
            </a:r>
            <a:r>
              <a:rPr lang="en-US" sz="900" dirty="0" err="1"/>
              <a:t>bedrijf</a:t>
            </a:r>
            <a:r>
              <a:rPr lang="en-US" sz="900" dirty="0"/>
              <a:t> </a:t>
            </a:r>
            <a:r>
              <a:rPr lang="en-US" sz="900" dirty="0" err="1"/>
              <a:t>werken</a:t>
            </a:r>
            <a:r>
              <a:rPr lang="en-US" sz="900" dirty="0"/>
              <a:t>)</a:t>
            </a:r>
            <a:endParaRPr sz="900" dirty="0"/>
          </a:p>
          <a:p>
            <a:pPr marL="0" lvl="0" indent="0" algn="l" rtl="0">
              <a:lnSpc>
                <a:spcPct val="100000"/>
              </a:lnSpc>
              <a:spcBef>
                <a:spcPts val="0"/>
              </a:spcBef>
              <a:spcAft>
                <a:spcPts val="0"/>
              </a:spcAft>
              <a:buSzPts val="1100"/>
              <a:buNone/>
            </a:pPr>
            <a:r>
              <a:rPr lang="en-US" sz="900" dirty="0"/>
              <a:t>- </a:t>
            </a:r>
            <a:r>
              <a:rPr lang="en-US" sz="900" dirty="0" err="1"/>
              <a:t>Financieel</a:t>
            </a:r>
            <a:r>
              <a:rPr lang="en-US" sz="900" dirty="0"/>
              <a:t> (</a:t>
            </a:r>
            <a:r>
              <a:rPr lang="en-US" sz="900" dirty="0" err="1"/>
              <a:t>financiële</a:t>
            </a:r>
            <a:r>
              <a:rPr lang="en-US" sz="900" dirty="0"/>
              <a:t> </a:t>
            </a:r>
            <a:r>
              <a:rPr lang="en-US" sz="900" dirty="0" err="1"/>
              <a:t>middelen</a:t>
            </a:r>
            <a:r>
              <a:rPr lang="en-US" sz="900" dirty="0"/>
              <a:t>, </a:t>
            </a:r>
            <a:r>
              <a:rPr lang="en-US" sz="900" dirty="0" err="1"/>
              <a:t>bankgaranties</a:t>
            </a:r>
            <a:r>
              <a:rPr lang="en-US" sz="900" dirty="0"/>
              <a:t>, </a:t>
            </a:r>
            <a:r>
              <a:rPr lang="en-US" sz="900" dirty="0" err="1"/>
              <a:t>enz</a:t>
            </a:r>
            <a:r>
              <a:rPr lang="en-US" sz="900" dirty="0"/>
              <a:t>.)</a:t>
            </a:r>
            <a:endParaRPr sz="900" dirty="0"/>
          </a:p>
          <a:p>
            <a:pPr marL="0" lvl="0" indent="0" algn="l" rtl="0">
              <a:lnSpc>
                <a:spcPct val="100000"/>
              </a:lnSpc>
              <a:spcBef>
                <a:spcPts val="0"/>
              </a:spcBef>
              <a:spcAft>
                <a:spcPts val="0"/>
              </a:spcAft>
              <a:buSzPts val="1100"/>
              <a:buNone/>
            </a:pPr>
            <a:r>
              <a:rPr lang="en-US" sz="900" dirty="0" err="1"/>
              <a:t>Veel</a:t>
            </a:r>
            <a:r>
              <a:rPr lang="en-US" sz="900" dirty="0"/>
              <a:t> van de </a:t>
            </a:r>
            <a:r>
              <a:rPr lang="en-US" sz="900" dirty="0" err="1"/>
              <a:t>middelen</a:t>
            </a:r>
            <a:r>
              <a:rPr lang="en-US" sz="900" dirty="0"/>
              <a:t> </a:t>
            </a:r>
            <a:r>
              <a:rPr lang="en-US" sz="900" dirty="0" err="1"/>
              <a:t>kunnen</a:t>
            </a:r>
            <a:r>
              <a:rPr lang="en-US" sz="900" dirty="0"/>
              <a:t> </a:t>
            </a:r>
            <a:r>
              <a:rPr lang="en-US" sz="900" dirty="0" err="1"/>
              <a:t>eigendom</a:t>
            </a:r>
            <a:r>
              <a:rPr lang="en-US" sz="900" dirty="0"/>
              <a:t> </a:t>
            </a:r>
            <a:r>
              <a:rPr lang="en-US" sz="900" dirty="0" err="1"/>
              <a:t>zijn</a:t>
            </a:r>
            <a:r>
              <a:rPr lang="en-US" sz="900" dirty="0"/>
              <a:t> van het </a:t>
            </a:r>
            <a:r>
              <a:rPr lang="en-US" sz="900" dirty="0" err="1"/>
              <a:t>bedrijf</a:t>
            </a:r>
            <a:r>
              <a:rPr lang="en-US" sz="900" dirty="0"/>
              <a:t> </a:t>
            </a:r>
            <a:r>
              <a:rPr lang="en-US" sz="900" dirty="0" err="1"/>
              <a:t>zelf</a:t>
            </a:r>
            <a:r>
              <a:rPr lang="en-US" sz="900" dirty="0"/>
              <a:t>, </a:t>
            </a:r>
            <a:r>
              <a:rPr lang="en-US" sz="900" dirty="0" err="1"/>
              <a:t>gehuurd</a:t>
            </a:r>
            <a:r>
              <a:rPr lang="en-US" sz="900" dirty="0"/>
              <a:t> </a:t>
            </a:r>
            <a:r>
              <a:rPr lang="en-US" sz="900" dirty="0" err="1"/>
              <a:t>worden</a:t>
            </a:r>
            <a:r>
              <a:rPr lang="en-US" sz="900" dirty="0"/>
              <a:t> of </a:t>
            </a:r>
            <a:r>
              <a:rPr lang="en-US" sz="900" dirty="0" err="1"/>
              <a:t>afkomstig</a:t>
            </a:r>
            <a:r>
              <a:rPr lang="en-US" sz="900" dirty="0"/>
              <a:t> </a:t>
            </a:r>
            <a:r>
              <a:rPr lang="en-US" sz="900" dirty="0" err="1"/>
              <a:t>zijn</a:t>
            </a:r>
            <a:r>
              <a:rPr lang="en-US" sz="900" dirty="0"/>
              <a:t> van </a:t>
            </a:r>
            <a:r>
              <a:rPr lang="en-US" sz="900" dirty="0" err="1"/>
              <a:t>belangrijke</a:t>
            </a:r>
            <a:r>
              <a:rPr lang="en-US" sz="900" dirty="0"/>
              <a:t> partners</a:t>
            </a:r>
            <a:endParaRPr sz="900" dirty="0"/>
          </a:p>
          <a:p>
            <a:pPr marL="0" lvl="0" indent="0" algn="l" rtl="0">
              <a:lnSpc>
                <a:spcPct val="100000"/>
              </a:lnSpc>
              <a:spcBef>
                <a:spcPts val="0"/>
              </a:spcBef>
              <a:spcAft>
                <a:spcPts val="0"/>
              </a:spcAft>
              <a:buSzPts val="1100"/>
              <a:buNone/>
            </a:pPr>
            <a:endParaRPr sz="900" dirty="0"/>
          </a:p>
          <a:p>
            <a:pPr marL="0" lvl="0" indent="0" algn="l" rtl="0">
              <a:lnSpc>
                <a:spcPct val="100000"/>
              </a:lnSpc>
              <a:spcBef>
                <a:spcPts val="0"/>
              </a:spcBef>
              <a:spcAft>
                <a:spcPts val="0"/>
              </a:spcAft>
              <a:buSzPts val="1100"/>
              <a:buNone/>
            </a:pPr>
            <a:r>
              <a:rPr lang="en-US" sz="900" dirty="0" err="1"/>
              <a:t>Kernactiviteiten</a:t>
            </a:r>
            <a:r>
              <a:rPr lang="en-US" sz="900" dirty="0"/>
              <a:t>: </a:t>
            </a:r>
            <a:r>
              <a:rPr lang="en-US" sz="900" dirty="0" err="1"/>
              <a:t>activiteiten</a:t>
            </a:r>
            <a:r>
              <a:rPr lang="en-US" sz="900" dirty="0"/>
              <a:t> die </a:t>
            </a:r>
            <a:r>
              <a:rPr lang="en-US" sz="900" dirty="0" err="1"/>
              <a:t>essentieel</a:t>
            </a:r>
            <a:r>
              <a:rPr lang="en-US" sz="900" dirty="0"/>
              <a:t> </a:t>
            </a:r>
            <a:r>
              <a:rPr lang="en-US" sz="900" dirty="0" err="1"/>
              <a:t>zijn</a:t>
            </a:r>
            <a:r>
              <a:rPr lang="en-US" sz="900" dirty="0"/>
              <a:t> </a:t>
            </a:r>
            <a:r>
              <a:rPr lang="en-US" sz="900" dirty="0" err="1"/>
              <a:t>voor</a:t>
            </a:r>
            <a:r>
              <a:rPr lang="en-US" sz="900" dirty="0"/>
              <a:t> het </a:t>
            </a:r>
            <a:r>
              <a:rPr lang="en-US" sz="900" dirty="0" err="1"/>
              <a:t>goed</a:t>
            </a:r>
            <a:r>
              <a:rPr lang="en-US" sz="900" dirty="0"/>
              <a:t> </a:t>
            </a:r>
            <a:r>
              <a:rPr lang="en-US" sz="900" dirty="0" err="1"/>
              <a:t>functioneren</a:t>
            </a:r>
            <a:r>
              <a:rPr lang="en-US" sz="900" dirty="0"/>
              <a:t> van het </a:t>
            </a:r>
            <a:r>
              <a:rPr lang="en-US" sz="900" dirty="0" err="1"/>
              <a:t>bedrijfsmodel</a:t>
            </a:r>
            <a:r>
              <a:rPr lang="en-US" sz="900" dirty="0"/>
              <a:t>.</a:t>
            </a:r>
            <a:endParaRPr sz="900" dirty="0"/>
          </a:p>
          <a:p>
            <a:pPr marL="0" lvl="0" indent="0" algn="l" rtl="0">
              <a:lnSpc>
                <a:spcPct val="100000"/>
              </a:lnSpc>
              <a:spcBef>
                <a:spcPts val="0"/>
              </a:spcBef>
              <a:spcAft>
                <a:spcPts val="0"/>
              </a:spcAft>
              <a:buSzPts val="1100"/>
              <a:buNone/>
            </a:pPr>
            <a:r>
              <a:rPr lang="en-US" sz="900" dirty="0" err="1"/>
              <a:t>Welke</a:t>
            </a:r>
            <a:r>
              <a:rPr lang="en-US" sz="900" dirty="0"/>
              <a:t> </a:t>
            </a:r>
            <a:r>
              <a:rPr lang="en-US" sz="900" dirty="0" err="1"/>
              <a:t>kernactiviteiten</a:t>
            </a:r>
            <a:r>
              <a:rPr lang="en-US" sz="900" dirty="0"/>
              <a:t> </a:t>
            </a:r>
            <a:r>
              <a:rPr lang="en-US" sz="900" dirty="0" err="1"/>
              <a:t>vereist</a:t>
            </a:r>
            <a:r>
              <a:rPr lang="en-US" sz="900" dirty="0"/>
              <a:t> het </a:t>
            </a:r>
            <a:r>
              <a:rPr lang="en-US" sz="900" dirty="0" err="1"/>
              <a:t>waardevoorstel</a:t>
            </a:r>
            <a:r>
              <a:rPr lang="en-US" sz="900" dirty="0"/>
              <a:t>?</a:t>
            </a:r>
            <a:endParaRPr sz="900" dirty="0"/>
          </a:p>
          <a:p>
            <a:pPr marL="0" lvl="0" indent="0" algn="l" rtl="0">
              <a:lnSpc>
                <a:spcPct val="100000"/>
              </a:lnSpc>
              <a:spcBef>
                <a:spcPts val="0"/>
              </a:spcBef>
              <a:spcAft>
                <a:spcPts val="0"/>
              </a:spcAft>
              <a:buSzPts val="1100"/>
              <a:buNone/>
            </a:pPr>
            <a:r>
              <a:rPr lang="en-US" sz="900" dirty="0"/>
              <a:t>Wat </a:t>
            </a:r>
            <a:r>
              <a:rPr lang="en-US" sz="900" dirty="0" err="1"/>
              <a:t>zijn</a:t>
            </a:r>
            <a:r>
              <a:rPr lang="en-US" sz="900" dirty="0"/>
              <a:t> de </a:t>
            </a:r>
            <a:r>
              <a:rPr lang="en-US" sz="900" dirty="0" err="1"/>
              <a:t>belangrijkste</a:t>
            </a:r>
            <a:r>
              <a:rPr lang="en-US" sz="900" dirty="0"/>
              <a:t> </a:t>
            </a:r>
            <a:r>
              <a:rPr lang="en-US" sz="900" dirty="0" err="1"/>
              <a:t>activiteiten</a:t>
            </a:r>
            <a:r>
              <a:rPr lang="en-US" sz="900" dirty="0"/>
              <a:t> </a:t>
            </a:r>
            <a:r>
              <a:rPr lang="en-US" sz="900" dirty="0" err="1"/>
              <a:t>voor</a:t>
            </a:r>
            <a:r>
              <a:rPr lang="en-US" sz="900" dirty="0"/>
              <a:t> de </a:t>
            </a:r>
            <a:r>
              <a:rPr lang="en-US" sz="900" dirty="0" err="1"/>
              <a:t>distributiekanalen</a:t>
            </a:r>
            <a:r>
              <a:rPr lang="en-US" sz="900" dirty="0"/>
              <a:t>?</a:t>
            </a:r>
            <a:endParaRPr sz="900" dirty="0"/>
          </a:p>
          <a:p>
            <a:pPr marL="0" lvl="0" indent="0" algn="l" rtl="0">
              <a:lnSpc>
                <a:spcPct val="100000"/>
              </a:lnSpc>
              <a:spcBef>
                <a:spcPts val="0"/>
              </a:spcBef>
              <a:spcAft>
                <a:spcPts val="0"/>
              </a:spcAft>
              <a:buSzPts val="1100"/>
              <a:buNone/>
            </a:pPr>
            <a:r>
              <a:rPr lang="en-US" sz="900" dirty="0" err="1"/>
              <a:t>Welke</a:t>
            </a:r>
            <a:r>
              <a:rPr lang="en-US" sz="900" dirty="0"/>
              <a:t> </a:t>
            </a:r>
            <a:r>
              <a:rPr lang="en-US" sz="900" dirty="0" err="1"/>
              <a:t>sleutelactiviteiten</a:t>
            </a:r>
            <a:r>
              <a:rPr lang="en-US" sz="900" dirty="0"/>
              <a:t> </a:t>
            </a:r>
            <a:r>
              <a:rPr lang="en-US" sz="900" dirty="0" err="1"/>
              <a:t>zijn</a:t>
            </a:r>
            <a:r>
              <a:rPr lang="en-US" sz="900" dirty="0"/>
              <a:t> </a:t>
            </a:r>
            <a:r>
              <a:rPr lang="en-US" sz="900" dirty="0" err="1"/>
              <a:t>nodig</a:t>
            </a:r>
            <a:r>
              <a:rPr lang="en-US" sz="900" dirty="0"/>
              <a:t> </a:t>
            </a:r>
            <a:r>
              <a:rPr lang="en-US" sz="900" dirty="0" err="1"/>
              <a:t>voor</a:t>
            </a:r>
            <a:r>
              <a:rPr lang="en-US" sz="900" dirty="0"/>
              <a:t> </a:t>
            </a:r>
            <a:r>
              <a:rPr lang="en-US" sz="900" dirty="0" err="1"/>
              <a:t>klantrelaties</a:t>
            </a:r>
            <a:r>
              <a:rPr lang="en-US" sz="900" dirty="0"/>
              <a:t>?</a:t>
            </a:r>
            <a:endParaRPr sz="900" dirty="0"/>
          </a:p>
          <a:p>
            <a:pPr marL="0" lvl="0" indent="0" algn="l" rtl="0">
              <a:lnSpc>
                <a:spcPct val="100000"/>
              </a:lnSpc>
              <a:spcBef>
                <a:spcPts val="0"/>
              </a:spcBef>
              <a:spcAft>
                <a:spcPts val="0"/>
              </a:spcAft>
              <a:buSzPts val="1100"/>
              <a:buNone/>
            </a:pPr>
            <a:r>
              <a:rPr lang="en-US" sz="900" dirty="0" err="1"/>
              <a:t>Welke</a:t>
            </a:r>
            <a:r>
              <a:rPr lang="en-US" sz="900" dirty="0"/>
              <a:t> </a:t>
            </a:r>
            <a:r>
              <a:rPr lang="en-US" sz="900" dirty="0" err="1"/>
              <a:t>belangrijke</a:t>
            </a:r>
            <a:r>
              <a:rPr lang="en-US" sz="900" dirty="0"/>
              <a:t> </a:t>
            </a:r>
            <a:r>
              <a:rPr lang="en-US" sz="900" dirty="0" err="1"/>
              <a:t>activiteiten</a:t>
            </a:r>
            <a:r>
              <a:rPr lang="en-US" sz="900" dirty="0"/>
              <a:t> </a:t>
            </a:r>
            <a:r>
              <a:rPr lang="en-US" sz="900" dirty="0" err="1"/>
              <a:t>zijn</a:t>
            </a:r>
            <a:r>
              <a:rPr lang="en-US" sz="900" dirty="0"/>
              <a:t> </a:t>
            </a:r>
            <a:r>
              <a:rPr lang="en-US" sz="900" dirty="0" err="1"/>
              <a:t>nodig</a:t>
            </a:r>
            <a:r>
              <a:rPr lang="en-US" sz="900" dirty="0"/>
              <a:t> </a:t>
            </a:r>
            <a:r>
              <a:rPr lang="en-US" sz="900" dirty="0" err="1"/>
              <a:t>voor</a:t>
            </a:r>
            <a:r>
              <a:rPr lang="en-US" sz="900" dirty="0"/>
              <a:t> </a:t>
            </a:r>
            <a:r>
              <a:rPr lang="en-US" sz="900" dirty="0" err="1"/>
              <a:t>inkomstenbronnen</a:t>
            </a:r>
            <a:r>
              <a:rPr lang="en-US" sz="900" dirty="0"/>
              <a:t>?</a:t>
            </a:r>
            <a:endParaRPr sz="900" dirty="0"/>
          </a:p>
          <a:p>
            <a:pPr marL="0" lvl="0" indent="0" algn="l" rtl="0">
              <a:lnSpc>
                <a:spcPct val="100000"/>
              </a:lnSpc>
              <a:spcBef>
                <a:spcPts val="0"/>
              </a:spcBef>
              <a:spcAft>
                <a:spcPts val="0"/>
              </a:spcAft>
              <a:buSzPts val="1100"/>
              <a:buNone/>
            </a:pPr>
            <a:endParaRPr sz="900" dirty="0"/>
          </a:p>
          <a:p>
            <a:pPr marL="0" lvl="0" indent="0" algn="l" rtl="0">
              <a:lnSpc>
                <a:spcPct val="100000"/>
              </a:lnSpc>
              <a:spcBef>
                <a:spcPts val="0"/>
              </a:spcBef>
              <a:spcAft>
                <a:spcPts val="0"/>
              </a:spcAft>
              <a:buSzPts val="1100"/>
              <a:buNone/>
            </a:pPr>
            <a:r>
              <a:rPr lang="en-US" sz="900" b="1" dirty="0" err="1"/>
              <a:t>Sleutelpartners</a:t>
            </a:r>
            <a:r>
              <a:rPr lang="en-US" sz="900" b="1" dirty="0"/>
              <a:t>: </a:t>
            </a:r>
            <a:r>
              <a:rPr lang="en-US" sz="900" dirty="0" err="1"/>
              <a:t>netwerk</a:t>
            </a:r>
            <a:r>
              <a:rPr lang="en-US" sz="900" dirty="0"/>
              <a:t> van </a:t>
            </a:r>
            <a:r>
              <a:rPr lang="en-US" sz="900" dirty="0" err="1"/>
              <a:t>leveranciers</a:t>
            </a:r>
            <a:r>
              <a:rPr lang="en-US" sz="900" dirty="0"/>
              <a:t> </a:t>
            </a:r>
            <a:r>
              <a:rPr lang="en-US" sz="900" dirty="0" err="1"/>
              <a:t>en</a:t>
            </a:r>
            <a:r>
              <a:rPr lang="en-US" sz="900" dirty="0"/>
              <a:t> partners die </a:t>
            </a:r>
            <a:r>
              <a:rPr lang="en-US" sz="900" dirty="0" err="1"/>
              <a:t>ervoor</a:t>
            </a:r>
            <a:r>
              <a:rPr lang="en-US" sz="900" dirty="0"/>
              <a:t> </a:t>
            </a:r>
            <a:r>
              <a:rPr lang="en-US" sz="900" dirty="0" err="1"/>
              <a:t>zorgen</a:t>
            </a:r>
            <a:r>
              <a:rPr lang="en-US" sz="900" dirty="0"/>
              <a:t> </a:t>
            </a:r>
            <a:r>
              <a:rPr lang="en-US" sz="900" dirty="0" err="1"/>
              <a:t>dat</a:t>
            </a:r>
            <a:r>
              <a:rPr lang="en-US" sz="900" dirty="0"/>
              <a:t> het </a:t>
            </a:r>
            <a:r>
              <a:rPr lang="en-US" sz="900" dirty="0" err="1"/>
              <a:t>bedrijfsmodel</a:t>
            </a:r>
            <a:r>
              <a:rPr lang="en-US" sz="900" dirty="0"/>
              <a:t> </a:t>
            </a:r>
            <a:r>
              <a:rPr lang="en-US" sz="900" dirty="0" err="1"/>
              <a:t>werkt</a:t>
            </a:r>
            <a:r>
              <a:rPr lang="en-US" sz="900" dirty="0"/>
              <a:t> (</a:t>
            </a:r>
            <a:r>
              <a:rPr lang="en-US" sz="900" dirty="0" err="1"/>
              <a:t>als</a:t>
            </a:r>
            <a:r>
              <a:rPr lang="en-US" sz="900" dirty="0"/>
              <a:t> </a:t>
            </a:r>
            <a:r>
              <a:rPr lang="en-US" sz="900" dirty="0" err="1"/>
              <a:t>aanvulling</a:t>
            </a:r>
            <a:r>
              <a:rPr lang="en-US" sz="900" dirty="0"/>
              <a:t> op of </a:t>
            </a:r>
            <a:r>
              <a:rPr lang="en-US" sz="900" dirty="0" err="1"/>
              <a:t>alternatief</a:t>
            </a:r>
            <a:r>
              <a:rPr lang="en-US" sz="900" dirty="0"/>
              <a:t> </a:t>
            </a:r>
            <a:r>
              <a:rPr lang="en-US" sz="900" dirty="0" err="1"/>
              <a:t>voor</a:t>
            </a:r>
            <a:r>
              <a:rPr lang="en-US" sz="900" dirty="0"/>
              <a:t> </a:t>
            </a:r>
            <a:r>
              <a:rPr lang="en-US" sz="900" dirty="0" err="1"/>
              <a:t>sleutelactiviteiten</a:t>
            </a:r>
            <a:r>
              <a:rPr lang="en-US" sz="900" dirty="0"/>
              <a:t>)</a:t>
            </a:r>
            <a:endParaRPr sz="900" dirty="0"/>
          </a:p>
          <a:p>
            <a:pPr marL="0" lvl="0" indent="0" algn="l" rtl="0">
              <a:lnSpc>
                <a:spcPct val="100000"/>
              </a:lnSpc>
              <a:spcBef>
                <a:spcPts val="0"/>
              </a:spcBef>
              <a:spcAft>
                <a:spcPts val="0"/>
              </a:spcAft>
              <a:buSzPts val="1100"/>
              <a:buNone/>
            </a:pPr>
            <a:r>
              <a:rPr lang="en-US" sz="900" dirty="0"/>
              <a:t>Wie </a:t>
            </a:r>
            <a:r>
              <a:rPr lang="en-US" sz="900" dirty="0" err="1"/>
              <a:t>zijn</a:t>
            </a:r>
            <a:r>
              <a:rPr lang="en-US" sz="900" dirty="0"/>
              <a:t> </a:t>
            </a:r>
            <a:r>
              <a:rPr lang="en-US" sz="900" dirty="0" err="1"/>
              <a:t>onze</a:t>
            </a:r>
            <a:r>
              <a:rPr lang="en-US" sz="900" dirty="0"/>
              <a:t> </a:t>
            </a:r>
            <a:r>
              <a:rPr lang="en-US" sz="900" dirty="0" err="1"/>
              <a:t>belangrijkste</a:t>
            </a:r>
            <a:r>
              <a:rPr lang="en-US" sz="900" dirty="0"/>
              <a:t> partners?</a:t>
            </a:r>
            <a:endParaRPr sz="900" dirty="0"/>
          </a:p>
          <a:p>
            <a:pPr marL="0" lvl="0" indent="0" algn="l" rtl="0">
              <a:lnSpc>
                <a:spcPct val="100000"/>
              </a:lnSpc>
              <a:spcBef>
                <a:spcPts val="0"/>
              </a:spcBef>
              <a:spcAft>
                <a:spcPts val="0"/>
              </a:spcAft>
              <a:buSzPts val="1100"/>
              <a:buNone/>
            </a:pPr>
            <a:r>
              <a:rPr lang="en-US" sz="900" dirty="0"/>
              <a:t>Wie </a:t>
            </a:r>
            <a:r>
              <a:rPr lang="en-US" sz="900" dirty="0" err="1"/>
              <a:t>zijn</a:t>
            </a:r>
            <a:r>
              <a:rPr lang="en-US" sz="900" dirty="0"/>
              <a:t> </a:t>
            </a:r>
            <a:r>
              <a:rPr lang="en-US" sz="900" dirty="0" err="1"/>
              <a:t>onze</a:t>
            </a:r>
            <a:r>
              <a:rPr lang="en-US" sz="900" dirty="0"/>
              <a:t> </a:t>
            </a:r>
            <a:r>
              <a:rPr lang="en-US" sz="900" dirty="0" err="1"/>
              <a:t>belangrijkste</a:t>
            </a:r>
            <a:r>
              <a:rPr lang="en-US" sz="900" dirty="0"/>
              <a:t> </a:t>
            </a:r>
            <a:r>
              <a:rPr lang="en-US" sz="900" dirty="0" err="1"/>
              <a:t>leveranciers</a:t>
            </a:r>
            <a:r>
              <a:rPr lang="en-US" sz="900" dirty="0"/>
              <a:t>?</a:t>
            </a:r>
            <a:endParaRPr sz="900" dirty="0"/>
          </a:p>
          <a:p>
            <a:pPr marL="0" lvl="0" indent="0" algn="l" rtl="0">
              <a:lnSpc>
                <a:spcPct val="100000"/>
              </a:lnSpc>
              <a:spcBef>
                <a:spcPts val="0"/>
              </a:spcBef>
              <a:spcAft>
                <a:spcPts val="0"/>
              </a:spcAft>
              <a:buSzPts val="1100"/>
              <a:buNone/>
            </a:pPr>
            <a:r>
              <a:rPr lang="en-US" sz="900" dirty="0" err="1"/>
              <a:t>Welke</a:t>
            </a:r>
            <a:r>
              <a:rPr lang="en-US" sz="900" dirty="0"/>
              <a:t> </a:t>
            </a:r>
            <a:r>
              <a:rPr lang="en-US" sz="900" dirty="0" err="1"/>
              <a:t>belangrijke</a:t>
            </a:r>
            <a:r>
              <a:rPr lang="en-US" sz="900" dirty="0"/>
              <a:t> </a:t>
            </a:r>
            <a:r>
              <a:rPr lang="en-US" sz="900" dirty="0" err="1"/>
              <a:t>hulpbronnen</a:t>
            </a:r>
            <a:r>
              <a:rPr lang="en-US" sz="900" dirty="0"/>
              <a:t> </a:t>
            </a:r>
            <a:r>
              <a:rPr lang="en-US" sz="900" dirty="0" err="1"/>
              <a:t>kan</a:t>
            </a:r>
            <a:r>
              <a:rPr lang="en-US" sz="900" dirty="0"/>
              <a:t> het </a:t>
            </a:r>
            <a:r>
              <a:rPr lang="en-US" sz="900" dirty="0" err="1"/>
              <a:t>bedrijf</a:t>
            </a:r>
            <a:r>
              <a:rPr lang="en-US" sz="900" dirty="0"/>
              <a:t> </a:t>
            </a:r>
            <a:r>
              <a:rPr lang="en-US" sz="900" dirty="0" err="1"/>
              <a:t>verkrijgen</a:t>
            </a:r>
            <a:r>
              <a:rPr lang="en-US" sz="900" dirty="0"/>
              <a:t> via </a:t>
            </a:r>
            <a:r>
              <a:rPr lang="en-US" sz="900" dirty="0" err="1"/>
              <a:t>belangrijke</a:t>
            </a:r>
            <a:r>
              <a:rPr lang="en-US" sz="900" dirty="0"/>
              <a:t> partners?</a:t>
            </a:r>
            <a:endParaRPr sz="900" dirty="0"/>
          </a:p>
          <a:p>
            <a:pPr marL="0" lvl="0" indent="0" algn="l" rtl="0">
              <a:lnSpc>
                <a:spcPct val="100000"/>
              </a:lnSpc>
              <a:spcBef>
                <a:spcPts val="0"/>
              </a:spcBef>
              <a:spcAft>
                <a:spcPts val="0"/>
              </a:spcAft>
              <a:buSzPts val="1100"/>
              <a:buNone/>
            </a:pPr>
            <a:r>
              <a:rPr lang="en-US" sz="900" dirty="0" err="1"/>
              <a:t>Welke</a:t>
            </a:r>
            <a:r>
              <a:rPr lang="en-US" sz="900" dirty="0"/>
              <a:t> </a:t>
            </a:r>
            <a:r>
              <a:rPr lang="en-US" sz="900" dirty="0" err="1"/>
              <a:t>belangrijke</a:t>
            </a:r>
            <a:r>
              <a:rPr lang="en-US" sz="900" dirty="0"/>
              <a:t> </a:t>
            </a:r>
            <a:r>
              <a:rPr lang="en-US" sz="900" dirty="0" err="1"/>
              <a:t>activiteiten</a:t>
            </a:r>
            <a:r>
              <a:rPr lang="en-US" sz="900" dirty="0"/>
              <a:t> </a:t>
            </a:r>
            <a:r>
              <a:rPr lang="en-US" sz="900" dirty="0" err="1"/>
              <a:t>voeren</a:t>
            </a:r>
            <a:r>
              <a:rPr lang="en-US" sz="900" dirty="0"/>
              <a:t> de </a:t>
            </a:r>
            <a:r>
              <a:rPr lang="en-US" sz="900" dirty="0" err="1"/>
              <a:t>belangrijkste</a:t>
            </a:r>
            <a:r>
              <a:rPr lang="en-US" sz="900" dirty="0"/>
              <a:t> partners </a:t>
            </a:r>
            <a:r>
              <a:rPr lang="en-US" sz="900" dirty="0" err="1"/>
              <a:t>uit</a:t>
            </a:r>
            <a:r>
              <a:rPr lang="en-US" sz="900" dirty="0"/>
              <a:t>?</a:t>
            </a:r>
            <a:endParaRPr sz="900" dirty="0"/>
          </a:p>
          <a:p>
            <a:pPr marL="0" lvl="0" indent="0" algn="l" rtl="0">
              <a:lnSpc>
                <a:spcPct val="100000"/>
              </a:lnSpc>
              <a:spcBef>
                <a:spcPts val="0"/>
              </a:spcBef>
              <a:spcAft>
                <a:spcPts val="0"/>
              </a:spcAft>
              <a:buSzPts val="1100"/>
              <a:buNone/>
            </a:pPr>
            <a:r>
              <a:rPr lang="en-US" sz="900" dirty="0" err="1"/>
              <a:t>Samenwerkingsverbanden</a:t>
            </a:r>
            <a:r>
              <a:rPr lang="en-US" sz="900" dirty="0"/>
              <a:t> </a:t>
            </a:r>
            <a:r>
              <a:rPr lang="en-US" sz="900" dirty="0" err="1"/>
              <a:t>zijn</a:t>
            </a:r>
            <a:r>
              <a:rPr lang="en-US" sz="900" dirty="0"/>
              <a:t> </a:t>
            </a:r>
            <a:r>
              <a:rPr lang="en-US" sz="900" dirty="0" err="1"/>
              <a:t>belangrijk</a:t>
            </a:r>
            <a:r>
              <a:rPr lang="en-US" sz="900" dirty="0"/>
              <a:t> om </a:t>
            </a:r>
            <a:r>
              <a:rPr lang="en-US" sz="900" dirty="0" err="1"/>
              <a:t>zaken</a:t>
            </a:r>
            <a:r>
              <a:rPr lang="en-US" sz="900" dirty="0"/>
              <a:t> </a:t>
            </a:r>
            <a:r>
              <a:rPr lang="en-US" sz="900" dirty="0" err="1"/>
              <a:t>te</a:t>
            </a:r>
            <a:r>
              <a:rPr lang="en-US" sz="900" dirty="0"/>
              <a:t> </a:t>
            </a:r>
            <a:r>
              <a:rPr lang="en-US" sz="900" dirty="0" err="1"/>
              <a:t>optimaliseren</a:t>
            </a:r>
            <a:r>
              <a:rPr lang="en-US" sz="900" dirty="0"/>
              <a:t> </a:t>
            </a:r>
            <a:r>
              <a:rPr lang="en-US" sz="900" dirty="0" err="1"/>
              <a:t>en</a:t>
            </a:r>
            <a:r>
              <a:rPr lang="en-US" sz="900" dirty="0"/>
              <a:t> </a:t>
            </a:r>
            <a:r>
              <a:rPr lang="en-US" sz="900" dirty="0" err="1"/>
              <a:t>schaalvoordelen</a:t>
            </a:r>
            <a:r>
              <a:rPr lang="en-US" sz="900" dirty="0"/>
              <a:t> </a:t>
            </a:r>
            <a:r>
              <a:rPr lang="en-US" sz="900" dirty="0" err="1"/>
              <a:t>te</a:t>
            </a:r>
            <a:r>
              <a:rPr lang="en-US" sz="900" dirty="0"/>
              <a:t> </a:t>
            </a:r>
            <a:r>
              <a:rPr lang="en-US" sz="900" dirty="0" err="1"/>
              <a:t>behalen</a:t>
            </a:r>
            <a:r>
              <a:rPr lang="en-US" sz="900" dirty="0"/>
              <a:t>, </a:t>
            </a:r>
            <a:r>
              <a:rPr lang="en-US" sz="900" dirty="0" err="1"/>
              <a:t>risico's</a:t>
            </a:r>
            <a:r>
              <a:rPr lang="en-US" sz="900" dirty="0"/>
              <a:t> </a:t>
            </a:r>
            <a:r>
              <a:rPr lang="en-US" sz="900" dirty="0" err="1"/>
              <a:t>en</a:t>
            </a:r>
            <a:r>
              <a:rPr lang="en-US" sz="900" dirty="0"/>
              <a:t> </a:t>
            </a:r>
            <a:r>
              <a:rPr lang="en-US" sz="900" dirty="0" err="1"/>
              <a:t>onzekerheden</a:t>
            </a:r>
            <a:r>
              <a:rPr lang="en-US" sz="900" dirty="0"/>
              <a:t> </a:t>
            </a:r>
            <a:r>
              <a:rPr lang="en-US" sz="900" dirty="0" err="1"/>
              <a:t>te</a:t>
            </a:r>
            <a:r>
              <a:rPr lang="en-US" sz="900" dirty="0"/>
              <a:t> </a:t>
            </a:r>
            <a:r>
              <a:rPr lang="en-US" sz="900" dirty="0" err="1"/>
              <a:t>verminderen</a:t>
            </a:r>
            <a:r>
              <a:rPr lang="en-US" sz="900" dirty="0"/>
              <a:t>, </a:t>
            </a:r>
            <a:r>
              <a:rPr lang="en-US" sz="900" dirty="0" err="1"/>
              <a:t>middelen</a:t>
            </a:r>
            <a:r>
              <a:rPr lang="en-US" sz="900" dirty="0"/>
              <a:t> </a:t>
            </a:r>
            <a:r>
              <a:rPr lang="en-US" sz="900" dirty="0" err="1"/>
              <a:t>en</a:t>
            </a:r>
            <a:r>
              <a:rPr lang="en-US" sz="900" dirty="0"/>
              <a:t> </a:t>
            </a:r>
            <a:r>
              <a:rPr lang="en-US" sz="900" dirty="0" err="1"/>
              <a:t>activiteiten</a:t>
            </a:r>
            <a:r>
              <a:rPr lang="en-US" sz="900" dirty="0"/>
              <a:t> </a:t>
            </a:r>
            <a:r>
              <a:rPr lang="en-US" sz="900" dirty="0" err="1"/>
              <a:t>te</a:t>
            </a:r>
            <a:r>
              <a:rPr lang="en-US" sz="900" dirty="0"/>
              <a:t> </a:t>
            </a:r>
            <a:r>
              <a:rPr lang="en-US" sz="900" dirty="0" err="1"/>
              <a:t>verwerven</a:t>
            </a:r>
            <a:endParaRPr sz="900" dirty="0"/>
          </a:p>
          <a:p>
            <a:pPr marL="0" lvl="0" indent="0" algn="l" rtl="0">
              <a:lnSpc>
                <a:spcPct val="100000"/>
              </a:lnSpc>
              <a:spcBef>
                <a:spcPts val="0"/>
              </a:spcBef>
              <a:spcAft>
                <a:spcPts val="0"/>
              </a:spcAft>
              <a:buSzPts val="1100"/>
              <a:buNone/>
            </a:pPr>
            <a:r>
              <a:rPr lang="en-US" sz="900" dirty="0" err="1"/>
              <a:t>Partnerschappen</a:t>
            </a:r>
            <a:r>
              <a:rPr lang="en-US" sz="900" dirty="0"/>
              <a:t> </a:t>
            </a:r>
            <a:r>
              <a:rPr lang="en-US" sz="900" dirty="0" err="1"/>
              <a:t>kunnen</a:t>
            </a:r>
            <a:r>
              <a:rPr lang="en-US" sz="900" dirty="0"/>
              <a:t> </a:t>
            </a:r>
            <a:r>
              <a:rPr lang="en-US" sz="900" dirty="0" err="1"/>
              <a:t>dat</a:t>
            </a:r>
            <a:r>
              <a:rPr lang="en-US" sz="900" dirty="0"/>
              <a:t> </a:t>
            </a:r>
            <a:r>
              <a:rPr lang="en-US" sz="900" dirty="0" err="1"/>
              <a:t>zijn</a:t>
            </a:r>
            <a:r>
              <a:rPr lang="en-US" sz="900" dirty="0"/>
              <a:t>:</a:t>
            </a:r>
            <a:endParaRPr sz="900" dirty="0"/>
          </a:p>
          <a:p>
            <a:pPr marL="0" lvl="0" indent="0" algn="l" rtl="0">
              <a:lnSpc>
                <a:spcPct val="100000"/>
              </a:lnSpc>
              <a:spcBef>
                <a:spcPts val="0"/>
              </a:spcBef>
              <a:spcAft>
                <a:spcPts val="0"/>
              </a:spcAft>
              <a:buSzPts val="1100"/>
              <a:buNone/>
            </a:pPr>
            <a:r>
              <a:rPr lang="en-US" sz="900" dirty="0"/>
              <a:t>- </a:t>
            </a:r>
            <a:r>
              <a:rPr lang="en-US" sz="900" dirty="0" err="1"/>
              <a:t>Strategische</a:t>
            </a:r>
            <a:r>
              <a:rPr lang="en-US" sz="900" dirty="0"/>
              <a:t> </a:t>
            </a:r>
            <a:r>
              <a:rPr lang="en-US" sz="900" dirty="0" err="1"/>
              <a:t>allianties</a:t>
            </a:r>
            <a:r>
              <a:rPr lang="en-US" sz="900" dirty="0"/>
              <a:t> </a:t>
            </a:r>
            <a:r>
              <a:rPr lang="en-US" sz="900" dirty="0" err="1"/>
              <a:t>tussen</a:t>
            </a:r>
            <a:r>
              <a:rPr lang="en-US" sz="900" dirty="0"/>
              <a:t> </a:t>
            </a:r>
            <a:r>
              <a:rPr lang="en-US" sz="900" dirty="0" err="1"/>
              <a:t>niet-concurrenten</a:t>
            </a:r>
            <a:endParaRPr sz="900" dirty="0"/>
          </a:p>
          <a:p>
            <a:pPr marL="0" lvl="0" indent="0" algn="l" rtl="0">
              <a:lnSpc>
                <a:spcPct val="100000"/>
              </a:lnSpc>
              <a:spcBef>
                <a:spcPts val="0"/>
              </a:spcBef>
              <a:spcAft>
                <a:spcPts val="0"/>
              </a:spcAft>
              <a:buSzPts val="1100"/>
              <a:buNone/>
            </a:pPr>
            <a:r>
              <a:rPr lang="en-US" sz="900" dirty="0"/>
              <a:t>- </a:t>
            </a:r>
            <a:r>
              <a:rPr lang="en-US" sz="900" dirty="0" err="1"/>
              <a:t>Samenwerking</a:t>
            </a:r>
            <a:r>
              <a:rPr lang="en-US" sz="900" dirty="0"/>
              <a:t>/</a:t>
            </a:r>
            <a:r>
              <a:rPr lang="en-US" sz="900" dirty="0" err="1"/>
              <a:t>partnerschappen</a:t>
            </a:r>
            <a:r>
              <a:rPr lang="en-US" sz="900" dirty="0"/>
              <a:t> </a:t>
            </a:r>
            <a:r>
              <a:rPr lang="en-US" sz="900" dirty="0" err="1"/>
              <a:t>tussen</a:t>
            </a:r>
            <a:r>
              <a:rPr lang="en-US" sz="900" dirty="0"/>
              <a:t> </a:t>
            </a:r>
            <a:r>
              <a:rPr lang="en-US" sz="900" dirty="0" err="1"/>
              <a:t>concurrenten</a:t>
            </a:r>
            <a:endParaRPr sz="900" dirty="0"/>
          </a:p>
          <a:p>
            <a:pPr marL="0" lvl="0" indent="0" algn="l" rtl="0">
              <a:lnSpc>
                <a:spcPct val="100000"/>
              </a:lnSpc>
              <a:spcBef>
                <a:spcPts val="0"/>
              </a:spcBef>
              <a:spcAft>
                <a:spcPts val="0"/>
              </a:spcAft>
              <a:buSzPts val="1100"/>
              <a:buNone/>
            </a:pPr>
            <a:r>
              <a:rPr lang="en-US" sz="900" dirty="0"/>
              <a:t>- Joint ventures </a:t>
            </a:r>
            <a:r>
              <a:rPr lang="en-US" sz="900" dirty="0" err="1"/>
              <a:t>voor</a:t>
            </a:r>
            <a:r>
              <a:rPr lang="en-US" sz="900" dirty="0"/>
              <a:t> de </a:t>
            </a:r>
            <a:r>
              <a:rPr lang="en-US" sz="900" dirty="0" err="1"/>
              <a:t>ontwikkeling</a:t>
            </a:r>
            <a:r>
              <a:rPr lang="en-US" sz="900" dirty="0"/>
              <a:t> van </a:t>
            </a:r>
            <a:r>
              <a:rPr lang="en-US" sz="900" dirty="0" err="1"/>
              <a:t>nieuwe</a:t>
            </a:r>
            <a:r>
              <a:rPr lang="en-US" sz="900" dirty="0"/>
              <a:t> </a:t>
            </a:r>
            <a:r>
              <a:rPr lang="en-US" sz="900" dirty="0" err="1"/>
              <a:t>bedrijven</a:t>
            </a:r>
            <a:endParaRPr sz="900" dirty="0"/>
          </a:p>
          <a:p>
            <a:pPr marL="0" lvl="0" indent="0" algn="l" rtl="0">
              <a:lnSpc>
                <a:spcPct val="100000"/>
              </a:lnSpc>
              <a:spcBef>
                <a:spcPts val="0"/>
              </a:spcBef>
              <a:spcAft>
                <a:spcPts val="0"/>
              </a:spcAft>
              <a:buSzPts val="1100"/>
              <a:buNone/>
            </a:pPr>
            <a:r>
              <a:rPr lang="en-US" sz="900" dirty="0"/>
              <a:t>- </a:t>
            </a:r>
            <a:r>
              <a:rPr lang="en-US" sz="900" dirty="0" err="1"/>
              <a:t>Relaties</a:t>
            </a:r>
            <a:r>
              <a:rPr lang="en-US" sz="900" dirty="0"/>
              <a:t> </a:t>
            </a:r>
            <a:r>
              <a:rPr lang="en-US" sz="900" dirty="0" err="1"/>
              <a:t>tussen</a:t>
            </a:r>
            <a:r>
              <a:rPr lang="en-US" sz="900" dirty="0"/>
              <a:t> </a:t>
            </a:r>
            <a:r>
              <a:rPr lang="en-US" sz="900" dirty="0" err="1"/>
              <a:t>inkopers</a:t>
            </a:r>
            <a:r>
              <a:rPr lang="en-US" sz="900" dirty="0"/>
              <a:t> </a:t>
            </a:r>
            <a:r>
              <a:rPr lang="en-US" sz="900" dirty="0" err="1"/>
              <a:t>en</a:t>
            </a:r>
            <a:r>
              <a:rPr lang="en-US" sz="900" dirty="0"/>
              <a:t> </a:t>
            </a:r>
            <a:r>
              <a:rPr lang="en-US" sz="900" dirty="0" err="1"/>
              <a:t>leveranciers</a:t>
            </a:r>
            <a:r>
              <a:rPr lang="en-US" sz="900" dirty="0"/>
              <a:t> om </a:t>
            </a:r>
            <a:r>
              <a:rPr lang="en-US" sz="900" dirty="0" err="1"/>
              <a:t>een</a:t>
            </a:r>
            <a:r>
              <a:rPr lang="en-US" sz="900" dirty="0"/>
              <a:t> </a:t>
            </a:r>
            <a:r>
              <a:rPr lang="en-US" sz="900" dirty="0" err="1"/>
              <a:t>regelmatige</a:t>
            </a:r>
            <a:r>
              <a:rPr lang="en-US" sz="900" dirty="0"/>
              <a:t> </a:t>
            </a:r>
            <a:r>
              <a:rPr lang="en-US" sz="900" dirty="0" err="1"/>
              <a:t>en</a:t>
            </a:r>
            <a:r>
              <a:rPr lang="en-US" sz="900" dirty="0"/>
              <a:t> </a:t>
            </a:r>
            <a:r>
              <a:rPr lang="en-US" sz="900" dirty="0" err="1"/>
              <a:t>betrouwbare</a:t>
            </a:r>
            <a:r>
              <a:rPr lang="en-US" sz="900" dirty="0"/>
              <a:t> levering van </a:t>
            </a:r>
            <a:r>
              <a:rPr lang="en-US" sz="900" dirty="0" err="1"/>
              <a:t>middelen</a:t>
            </a:r>
            <a:r>
              <a:rPr lang="en-US" sz="900" dirty="0"/>
              <a:t> of </a:t>
            </a:r>
            <a:r>
              <a:rPr lang="en-US" sz="900" dirty="0" err="1"/>
              <a:t>activiteiten</a:t>
            </a:r>
            <a:r>
              <a:rPr lang="en-US" sz="900" dirty="0"/>
              <a:t> </a:t>
            </a:r>
            <a:r>
              <a:rPr lang="en-US" sz="900" dirty="0" err="1"/>
              <a:t>te</a:t>
            </a:r>
            <a:r>
              <a:rPr lang="en-US" sz="900" dirty="0"/>
              <a:t> </a:t>
            </a:r>
            <a:r>
              <a:rPr lang="en-US" sz="900" dirty="0" err="1"/>
              <a:t>garanderen</a:t>
            </a:r>
            <a:endParaRPr sz="900" dirty="0"/>
          </a:p>
          <a:p>
            <a:pPr marL="0" lvl="0" indent="0" algn="l" rtl="0">
              <a:lnSpc>
                <a:spcPct val="100000"/>
              </a:lnSpc>
              <a:spcBef>
                <a:spcPts val="0"/>
              </a:spcBef>
              <a:spcAft>
                <a:spcPts val="0"/>
              </a:spcAft>
              <a:buSzPts val="1100"/>
              <a:buNone/>
            </a:pPr>
            <a:endParaRPr sz="900" dirty="0"/>
          </a:p>
          <a:p>
            <a:pPr marL="0" lvl="0" indent="0" algn="l" rtl="0">
              <a:lnSpc>
                <a:spcPct val="100000"/>
              </a:lnSpc>
              <a:spcBef>
                <a:spcPts val="0"/>
              </a:spcBef>
              <a:spcAft>
                <a:spcPts val="0"/>
              </a:spcAft>
              <a:buSzPts val="1100"/>
              <a:buNone/>
            </a:pPr>
            <a:r>
              <a:rPr lang="en-US" sz="900" b="1" dirty="0" err="1"/>
              <a:t>Kostenstructuur</a:t>
            </a:r>
            <a:r>
              <a:rPr lang="en-US" sz="900" b="1" dirty="0"/>
              <a:t> </a:t>
            </a:r>
            <a:endParaRPr sz="900" b="1" dirty="0"/>
          </a:p>
          <a:p>
            <a:pPr marL="0" lvl="0" indent="0" algn="l" rtl="0">
              <a:lnSpc>
                <a:spcPct val="100000"/>
              </a:lnSpc>
              <a:spcBef>
                <a:spcPts val="0"/>
              </a:spcBef>
              <a:spcAft>
                <a:spcPts val="0"/>
              </a:spcAft>
              <a:buSzPts val="1100"/>
              <a:buNone/>
            </a:pPr>
            <a:r>
              <a:rPr lang="en-US" sz="900" dirty="0"/>
              <a:t>Wat </a:t>
            </a:r>
            <a:r>
              <a:rPr lang="en-US" sz="900" dirty="0" err="1"/>
              <a:t>zijn</a:t>
            </a:r>
            <a:r>
              <a:rPr lang="en-US" sz="900" dirty="0"/>
              <a:t> de </a:t>
            </a:r>
            <a:r>
              <a:rPr lang="en-US" sz="900" dirty="0" err="1"/>
              <a:t>belangrijkste</a:t>
            </a:r>
            <a:r>
              <a:rPr lang="en-US" sz="900" dirty="0"/>
              <a:t> </a:t>
            </a:r>
            <a:r>
              <a:rPr lang="en-US" sz="900" dirty="0" err="1"/>
              <a:t>kosten</a:t>
            </a:r>
            <a:r>
              <a:rPr lang="en-US" sz="900" dirty="0"/>
              <a:t> van het </a:t>
            </a:r>
            <a:r>
              <a:rPr lang="en-US" sz="900" dirty="0" err="1"/>
              <a:t>bedrijfsmodel</a:t>
            </a:r>
            <a:r>
              <a:rPr lang="en-US" sz="900" dirty="0"/>
              <a:t>?</a:t>
            </a:r>
            <a:endParaRPr sz="900" dirty="0"/>
          </a:p>
          <a:p>
            <a:pPr marL="0" lvl="0" indent="0" algn="l" rtl="0">
              <a:lnSpc>
                <a:spcPct val="100000"/>
              </a:lnSpc>
              <a:spcBef>
                <a:spcPts val="0"/>
              </a:spcBef>
              <a:spcAft>
                <a:spcPts val="0"/>
              </a:spcAft>
              <a:buSzPts val="1100"/>
              <a:buNone/>
            </a:pPr>
            <a:r>
              <a:rPr lang="en-US" sz="900" dirty="0"/>
              <a:t>Wat </a:t>
            </a:r>
            <a:r>
              <a:rPr lang="en-US" sz="900" dirty="0" err="1"/>
              <a:t>zijn</a:t>
            </a:r>
            <a:r>
              <a:rPr lang="en-US" sz="900" dirty="0"/>
              <a:t> de </a:t>
            </a:r>
            <a:r>
              <a:rPr lang="en-US" sz="900" dirty="0" err="1"/>
              <a:t>duurste</a:t>
            </a:r>
            <a:r>
              <a:rPr lang="en-US" sz="900" dirty="0"/>
              <a:t> </a:t>
            </a:r>
            <a:r>
              <a:rPr lang="en-US" sz="900" dirty="0" err="1"/>
              <a:t>belangrijke</a:t>
            </a:r>
            <a:r>
              <a:rPr lang="en-US" sz="900" dirty="0"/>
              <a:t> </a:t>
            </a:r>
            <a:r>
              <a:rPr lang="en-US" sz="900" dirty="0" err="1"/>
              <a:t>bronnen</a:t>
            </a:r>
            <a:r>
              <a:rPr lang="en-US" sz="900" dirty="0"/>
              <a:t>?</a:t>
            </a:r>
            <a:endParaRPr sz="900" dirty="0"/>
          </a:p>
          <a:p>
            <a:pPr marL="0" lvl="0" indent="0" algn="l" rtl="0">
              <a:lnSpc>
                <a:spcPct val="100000"/>
              </a:lnSpc>
              <a:spcBef>
                <a:spcPts val="0"/>
              </a:spcBef>
              <a:spcAft>
                <a:spcPts val="0"/>
              </a:spcAft>
              <a:buSzPts val="1100"/>
              <a:buNone/>
            </a:pPr>
            <a:r>
              <a:rPr lang="en-US" sz="900" dirty="0"/>
              <a:t>Wat </a:t>
            </a:r>
            <a:r>
              <a:rPr lang="en-US" sz="900" dirty="0" err="1"/>
              <a:t>zijn</a:t>
            </a:r>
            <a:r>
              <a:rPr lang="en-US" sz="900" dirty="0"/>
              <a:t> de </a:t>
            </a:r>
            <a:r>
              <a:rPr lang="en-US" sz="900" dirty="0" err="1"/>
              <a:t>duurste</a:t>
            </a:r>
            <a:r>
              <a:rPr lang="en-US" sz="900" dirty="0"/>
              <a:t> </a:t>
            </a:r>
            <a:r>
              <a:rPr lang="en-US" sz="900" dirty="0" err="1"/>
              <a:t>kernactiviteiten</a:t>
            </a:r>
            <a:r>
              <a:rPr lang="en-US" sz="900" dirty="0"/>
              <a:t>? (Is het </a:t>
            </a:r>
            <a:r>
              <a:rPr lang="en-US" sz="900" dirty="0" err="1"/>
              <a:t>bedrijf</a:t>
            </a:r>
            <a:r>
              <a:rPr lang="en-US" sz="900" dirty="0"/>
              <a:t> </a:t>
            </a:r>
            <a:r>
              <a:rPr lang="en-US" sz="900" dirty="0" err="1"/>
              <a:t>bijvoorbeeld</a:t>
            </a:r>
            <a:r>
              <a:rPr lang="en-US" sz="900" dirty="0"/>
              <a:t> </a:t>
            </a:r>
            <a:r>
              <a:rPr lang="en-US" sz="900" dirty="0" err="1"/>
              <a:t>meer</a:t>
            </a:r>
            <a:r>
              <a:rPr lang="en-US" sz="900" dirty="0"/>
              <a:t> </a:t>
            </a:r>
            <a:r>
              <a:rPr lang="en-US" sz="900" dirty="0" err="1"/>
              <a:t>waardegedreven</a:t>
            </a:r>
            <a:r>
              <a:rPr lang="en-US" sz="900" dirty="0"/>
              <a:t> of </a:t>
            </a:r>
            <a:r>
              <a:rPr lang="en-US" sz="900" dirty="0" err="1"/>
              <a:t>meer</a:t>
            </a:r>
            <a:r>
              <a:rPr lang="en-US" sz="900" dirty="0"/>
              <a:t> </a:t>
            </a:r>
            <a:r>
              <a:rPr lang="en-US" sz="900" dirty="0" err="1"/>
              <a:t>kostengedreven</a:t>
            </a:r>
            <a:r>
              <a:rPr lang="en-US" sz="900" dirty="0"/>
              <a:t>?)</a:t>
            </a:r>
            <a:endParaRPr sz="900" dirty="0"/>
          </a:p>
          <a:p>
            <a:pPr marL="0" lvl="0" indent="0" algn="l" rtl="0">
              <a:lnSpc>
                <a:spcPct val="100000"/>
              </a:lnSpc>
              <a:spcBef>
                <a:spcPts val="0"/>
              </a:spcBef>
              <a:spcAft>
                <a:spcPts val="0"/>
              </a:spcAft>
              <a:buSzPts val="1100"/>
              <a:buNone/>
            </a:pPr>
            <a:r>
              <a:rPr lang="en-US" sz="900" dirty="0" err="1"/>
              <a:t>Verdeling</a:t>
            </a:r>
            <a:r>
              <a:rPr lang="en-US" sz="900" dirty="0"/>
              <a:t> </a:t>
            </a:r>
            <a:r>
              <a:rPr lang="en-US" sz="900" dirty="0" err="1"/>
              <a:t>vaste</a:t>
            </a:r>
            <a:r>
              <a:rPr lang="en-US" sz="900" dirty="0"/>
              <a:t> </a:t>
            </a:r>
            <a:r>
              <a:rPr lang="en-US" sz="900" dirty="0" err="1"/>
              <a:t>kosten</a:t>
            </a:r>
            <a:r>
              <a:rPr lang="en-US" sz="900" dirty="0"/>
              <a:t>/</a:t>
            </a:r>
            <a:r>
              <a:rPr lang="en-US" sz="900" dirty="0" err="1"/>
              <a:t>variabele</a:t>
            </a:r>
            <a:r>
              <a:rPr lang="en-US" sz="900" dirty="0"/>
              <a:t> </a:t>
            </a:r>
            <a:r>
              <a:rPr lang="en-US" sz="900" dirty="0" err="1"/>
              <a:t>kosten</a:t>
            </a:r>
            <a:r>
              <a:rPr lang="en-US" sz="900" dirty="0"/>
              <a:t>?</a:t>
            </a:r>
            <a:endParaRPr sz="900" dirty="0"/>
          </a:p>
          <a:p>
            <a:pPr marL="0" lvl="0" indent="0" algn="l" rtl="0">
              <a:lnSpc>
                <a:spcPct val="100000"/>
              </a:lnSpc>
              <a:spcBef>
                <a:spcPts val="0"/>
              </a:spcBef>
              <a:spcAft>
                <a:spcPts val="0"/>
              </a:spcAft>
              <a:buSzPts val="1100"/>
              <a:buNone/>
            </a:pPr>
            <a:r>
              <a:rPr lang="en-US" sz="900" dirty="0" err="1"/>
              <a:t>Rol</a:t>
            </a:r>
            <a:r>
              <a:rPr lang="en-US" sz="900" dirty="0"/>
              <a:t> van </a:t>
            </a:r>
            <a:r>
              <a:rPr lang="en-US" sz="900" dirty="0" err="1"/>
              <a:t>schaalvoordelen</a:t>
            </a:r>
            <a:r>
              <a:rPr lang="en-US" sz="900" dirty="0"/>
              <a:t>?</a:t>
            </a:r>
            <a:endParaRPr sz="900" dirty="0"/>
          </a:p>
          <a:p>
            <a:pPr marL="0" lvl="0" indent="0" algn="l" rtl="0">
              <a:lnSpc>
                <a:spcPct val="100000"/>
              </a:lnSpc>
              <a:spcBef>
                <a:spcPts val="0"/>
              </a:spcBef>
              <a:spcAft>
                <a:spcPts val="0"/>
              </a:spcAft>
              <a:buSzPts val="1100"/>
              <a:buNone/>
            </a:pPr>
            <a:endParaRPr sz="900" dirty="0"/>
          </a:p>
          <a:p>
            <a:pPr marL="0" lvl="0" indent="0" algn="l" rtl="0">
              <a:lnSpc>
                <a:spcPct val="100000"/>
              </a:lnSpc>
              <a:spcBef>
                <a:spcPts val="0"/>
              </a:spcBef>
              <a:spcAft>
                <a:spcPts val="0"/>
              </a:spcAft>
              <a:buSzPts val="1100"/>
              <a:buNone/>
            </a:pPr>
            <a:r>
              <a:rPr lang="en-US" sz="900" dirty="0" err="1"/>
              <a:t>Zodra</a:t>
            </a:r>
            <a:r>
              <a:rPr lang="en-US" sz="900" dirty="0"/>
              <a:t> je het Canvas-model </a:t>
            </a:r>
            <a:r>
              <a:rPr lang="en-US" sz="900" dirty="0" err="1"/>
              <a:t>hebt</a:t>
            </a:r>
            <a:r>
              <a:rPr lang="en-US" sz="900" dirty="0"/>
              <a:t> </a:t>
            </a:r>
            <a:r>
              <a:rPr lang="en-US" sz="900" dirty="0" err="1"/>
              <a:t>ingevuld</a:t>
            </a:r>
            <a:r>
              <a:rPr lang="en-US" sz="900" dirty="0"/>
              <a:t>, </a:t>
            </a:r>
            <a:r>
              <a:rPr lang="en-US" sz="900" dirty="0" err="1"/>
              <a:t>moet</a:t>
            </a:r>
            <a:r>
              <a:rPr lang="en-US" sz="900" dirty="0"/>
              <a:t> je er </a:t>
            </a:r>
            <a:r>
              <a:rPr lang="en-US" sz="900" dirty="0" err="1"/>
              <a:t>rekening</a:t>
            </a:r>
            <a:r>
              <a:rPr lang="en-US" sz="900" dirty="0"/>
              <a:t> mee </a:t>
            </a:r>
            <a:r>
              <a:rPr lang="en-US" sz="900" dirty="0" err="1"/>
              <a:t>houden</a:t>
            </a:r>
            <a:r>
              <a:rPr lang="en-US" sz="900" dirty="0"/>
              <a:t> </a:t>
            </a:r>
            <a:r>
              <a:rPr lang="en-US" sz="900" dirty="0" err="1"/>
              <a:t>dat</a:t>
            </a:r>
            <a:r>
              <a:rPr lang="en-US" sz="900" dirty="0"/>
              <a:t> </a:t>
            </a:r>
            <a:r>
              <a:rPr lang="en-US" sz="900" dirty="0" err="1"/>
              <a:t>elke</a:t>
            </a:r>
            <a:r>
              <a:rPr lang="en-US" sz="900" dirty="0"/>
              <a:t> </a:t>
            </a:r>
            <a:r>
              <a:rPr lang="en-US" sz="900" dirty="0" err="1"/>
              <a:t>verandering</a:t>
            </a:r>
            <a:r>
              <a:rPr lang="en-US" sz="900" dirty="0"/>
              <a:t> in </a:t>
            </a:r>
            <a:r>
              <a:rPr lang="en-US" sz="900" dirty="0" err="1"/>
              <a:t>een</a:t>
            </a:r>
            <a:r>
              <a:rPr lang="en-US" sz="900" dirty="0"/>
              <a:t> van de </a:t>
            </a:r>
            <a:r>
              <a:rPr lang="en-US" sz="900" dirty="0" err="1"/>
              <a:t>blokken</a:t>
            </a:r>
            <a:r>
              <a:rPr lang="en-US" sz="900" dirty="0"/>
              <a:t> </a:t>
            </a:r>
            <a:r>
              <a:rPr lang="en-US" sz="900" dirty="0" err="1"/>
              <a:t>gevolgen</a:t>
            </a:r>
            <a:r>
              <a:rPr lang="en-US" sz="900" dirty="0"/>
              <a:t> </a:t>
            </a:r>
            <a:r>
              <a:rPr lang="en-US" sz="900" dirty="0" err="1"/>
              <a:t>heeft</a:t>
            </a:r>
            <a:r>
              <a:rPr lang="en-US" sz="900" dirty="0"/>
              <a:t> </a:t>
            </a:r>
            <a:r>
              <a:rPr lang="en-US" sz="900" dirty="0" err="1"/>
              <a:t>voor</a:t>
            </a:r>
            <a:r>
              <a:rPr lang="en-US" sz="900" dirty="0"/>
              <a:t> </a:t>
            </a:r>
            <a:r>
              <a:rPr lang="en-US" sz="900" dirty="0" err="1"/>
              <a:t>een</a:t>
            </a:r>
            <a:r>
              <a:rPr lang="en-US" sz="900" dirty="0"/>
              <a:t> </a:t>
            </a:r>
            <a:r>
              <a:rPr lang="en-US" sz="900" dirty="0" err="1"/>
              <a:t>ander</a:t>
            </a:r>
            <a:r>
              <a:rPr lang="en-US" sz="900" dirty="0"/>
              <a:t> </a:t>
            </a:r>
            <a:r>
              <a:rPr lang="en-US" sz="900" dirty="0" err="1"/>
              <a:t>blok</a:t>
            </a:r>
            <a:r>
              <a:rPr lang="en-US" sz="900" dirty="0"/>
              <a:t> of </a:t>
            </a:r>
            <a:r>
              <a:rPr lang="en-US" sz="900" dirty="0" err="1"/>
              <a:t>andere</a:t>
            </a:r>
            <a:r>
              <a:rPr lang="en-US" sz="900" dirty="0"/>
              <a:t> </a:t>
            </a:r>
            <a:r>
              <a:rPr lang="en-US" sz="900" dirty="0" err="1"/>
              <a:t>blokken</a:t>
            </a:r>
            <a:r>
              <a:rPr lang="en-US" sz="900" dirty="0"/>
              <a:t>. </a:t>
            </a:r>
            <a:r>
              <a:rPr lang="en-US" sz="900" dirty="0" err="1"/>
              <a:t>Bijvoorbeeld</a:t>
            </a:r>
            <a:r>
              <a:rPr lang="en-US" sz="900" dirty="0"/>
              <a:t>, </a:t>
            </a:r>
            <a:r>
              <a:rPr lang="en-US" sz="900" dirty="0" err="1"/>
              <a:t>een</a:t>
            </a:r>
            <a:r>
              <a:rPr lang="en-US" sz="900" dirty="0"/>
              <a:t> </a:t>
            </a:r>
            <a:r>
              <a:rPr lang="en-US" sz="900" dirty="0" err="1"/>
              <a:t>verandering</a:t>
            </a:r>
            <a:r>
              <a:rPr lang="en-US" sz="900" dirty="0"/>
              <a:t> in de </a:t>
            </a:r>
            <a:r>
              <a:rPr lang="en-US" sz="900" dirty="0" err="1"/>
              <a:t>distributiekanalen</a:t>
            </a:r>
            <a:r>
              <a:rPr lang="en-US" sz="900" dirty="0"/>
              <a:t> van </a:t>
            </a:r>
            <a:r>
              <a:rPr lang="en-US" sz="900" dirty="0" err="1"/>
              <a:t>een</a:t>
            </a:r>
            <a:r>
              <a:rPr lang="en-US" sz="900" dirty="0"/>
              <a:t> product (laten we </a:t>
            </a:r>
            <a:r>
              <a:rPr lang="en-US" sz="900" dirty="0" err="1"/>
              <a:t>ons</a:t>
            </a:r>
            <a:r>
              <a:rPr lang="en-US" sz="900" dirty="0"/>
              <a:t> </a:t>
            </a:r>
            <a:r>
              <a:rPr lang="en-US" sz="900" dirty="0" err="1"/>
              <a:t>voorstellen</a:t>
            </a:r>
            <a:r>
              <a:rPr lang="en-US" sz="900" dirty="0"/>
              <a:t> </a:t>
            </a:r>
            <a:r>
              <a:rPr lang="en-US" sz="900" dirty="0" err="1"/>
              <a:t>dat</a:t>
            </a:r>
            <a:r>
              <a:rPr lang="en-US" sz="900" dirty="0"/>
              <a:t> het </a:t>
            </a:r>
            <a:r>
              <a:rPr lang="en-US" sz="900" dirty="0" err="1"/>
              <a:t>bedrijf</a:t>
            </a:r>
            <a:r>
              <a:rPr lang="en-US" sz="900" dirty="0"/>
              <a:t> </a:t>
            </a:r>
            <a:r>
              <a:rPr lang="en-US" sz="900" dirty="0" err="1"/>
              <a:t>producten</a:t>
            </a:r>
            <a:r>
              <a:rPr lang="en-US" sz="900" dirty="0"/>
              <a:t> </a:t>
            </a:r>
            <a:r>
              <a:rPr lang="en-US" sz="900" dirty="0" err="1"/>
              <a:t>begint</a:t>
            </a:r>
            <a:r>
              <a:rPr lang="en-US" sz="900" dirty="0"/>
              <a:t> </a:t>
            </a:r>
            <a:r>
              <a:rPr lang="en-US" sz="900" dirty="0" err="1"/>
              <a:t>te</a:t>
            </a:r>
            <a:r>
              <a:rPr lang="en-US" sz="900" dirty="0"/>
              <a:t> </a:t>
            </a:r>
            <a:r>
              <a:rPr lang="en-US" sz="900" dirty="0" err="1"/>
              <a:t>verkopen</a:t>
            </a:r>
            <a:r>
              <a:rPr lang="en-US" sz="900" dirty="0"/>
              <a:t> via social shopping), </a:t>
            </a:r>
            <a:r>
              <a:rPr lang="en-US" sz="900" dirty="0" err="1"/>
              <a:t>kan</a:t>
            </a:r>
            <a:r>
              <a:rPr lang="en-US" sz="900" dirty="0"/>
              <a:t> het </a:t>
            </a:r>
            <a:r>
              <a:rPr lang="en-US" sz="900" dirty="0" err="1"/>
              <a:t>bedrijf</a:t>
            </a:r>
            <a:r>
              <a:rPr lang="en-US" sz="900" dirty="0"/>
              <a:t> </a:t>
            </a:r>
            <a:r>
              <a:rPr lang="en-US" sz="900" dirty="0" err="1"/>
              <a:t>dwingen</a:t>
            </a:r>
            <a:r>
              <a:rPr lang="en-US" sz="900" dirty="0"/>
              <a:t> om </a:t>
            </a:r>
            <a:r>
              <a:rPr lang="en-US" sz="900" dirty="0" err="1"/>
              <a:t>nieuwe</a:t>
            </a:r>
            <a:r>
              <a:rPr lang="en-US" sz="900" dirty="0"/>
              <a:t> </a:t>
            </a:r>
            <a:r>
              <a:rPr lang="en-US" sz="900" dirty="0" err="1"/>
              <a:t>kernactiviteiten</a:t>
            </a:r>
            <a:r>
              <a:rPr lang="en-US" sz="900" dirty="0"/>
              <a:t> </a:t>
            </a:r>
            <a:r>
              <a:rPr lang="en-US" sz="900" dirty="0" err="1"/>
              <a:t>te</a:t>
            </a:r>
            <a:r>
              <a:rPr lang="en-US" sz="900" dirty="0"/>
              <a:t> </a:t>
            </a:r>
            <a:r>
              <a:rPr lang="en-US" sz="900" dirty="0" err="1"/>
              <a:t>ontwikkelen</a:t>
            </a:r>
            <a:r>
              <a:rPr lang="en-US" sz="900" dirty="0"/>
              <a:t>, wat op </a:t>
            </a:r>
            <a:r>
              <a:rPr lang="en-US" sz="900" dirty="0" err="1"/>
              <a:t>zijn</a:t>
            </a:r>
            <a:r>
              <a:rPr lang="en-US" sz="900" dirty="0"/>
              <a:t> </a:t>
            </a:r>
            <a:r>
              <a:rPr lang="en-US" sz="900" dirty="0" err="1"/>
              <a:t>beurt</a:t>
            </a:r>
            <a:r>
              <a:rPr lang="en-US" sz="900" dirty="0"/>
              <a:t> de </a:t>
            </a:r>
            <a:r>
              <a:rPr lang="en-US" sz="900" dirty="0" err="1"/>
              <a:t>aanwezigheid</a:t>
            </a:r>
            <a:r>
              <a:rPr lang="en-US" sz="900" dirty="0"/>
              <a:t> van </a:t>
            </a:r>
            <a:r>
              <a:rPr lang="en-US" sz="900" dirty="0" err="1"/>
              <a:t>nieuwe</a:t>
            </a:r>
            <a:r>
              <a:rPr lang="en-US" sz="900" dirty="0"/>
              <a:t> </a:t>
            </a:r>
            <a:r>
              <a:rPr lang="en-US" sz="900" dirty="0" err="1"/>
              <a:t>belangrijke</a:t>
            </a:r>
            <a:r>
              <a:rPr lang="en-US" sz="900" dirty="0"/>
              <a:t> </a:t>
            </a:r>
            <a:r>
              <a:rPr lang="en-US" sz="900" dirty="0" err="1"/>
              <a:t>middelen</a:t>
            </a:r>
            <a:r>
              <a:rPr lang="en-US" sz="900" dirty="0"/>
              <a:t> </a:t>
            </a:r>
            <a:r>
              <a:rPr lang="en-US" sz="900" dirty="0" err="1"/>
              <a:t>vereist</a:t>
            </a:r>
            <a:r>
              <a:rPr lang="en-US" sz="900" dirty="0"/>
              <a:t> </a:t>
            </a:r>
            <a:r>
              <a:rPr lang="en-US" sz="900" dirty="0" err="1"/>
              <a:t>en</a:t>
            </a:r>
            <a:r>
              <a:rPr lang="en-US" sz="900" dirty="0"/>
              <a:t> </a:t>
            </a:r>
            <a:r>
              <a:rPr lang="en-US" sz="900" dirty="0" err="1"/>
              <a:t>ook</a:t>
            </a:r>
            <a:r>
              <a:rPr lang="en-US" sz="900" dirty="0"/>
              <a:t> </a:t>
            </a:r>
            <a:r>
              <a:rPr lang="en-US" sz="900" dirty="0" err="1"/>
              <a:t>een</a:t>
            </a:r>
            <a:r>
              <a:rPr lang="en-US" sz="900" dirty="0"/>
              <a:t> </a:t>
            </a:r>
            <a:r>
              <a:rPr lang="en-US" sz="900" dirty="0" err="1"/>
              <a:t>verandering</a:t>
            </a:r>
            <a:r>
              <a:rPr lang="en-US" sz="900" dirty="0"/>
              <a:t> in de </a:t>
            </a:r>
            <a:r>
              <a:rPr lang="en-US" sz="900" dirty="0" err="1"/>
              <a:t>kostenstructuur</a:t>
            </a:r>
            <a:r>
              <a:rPr lang="en-US" sz="900" dirty="0"/>
              <a:t>.</a:t>
            </a:r>
            <a:endParaRPr sz="900" dirty="0"/>
          </a:p>
          <a:p>
            <a:pPr marL="0" lvl="0" indent="0" algn="l" rtl="0">
              <a:lnSpc>
                <a:spcPct val="100000"/>
              </a:lnSpc>
              <a:spcBef>
                <a:spcPts val="0"/>
              </a:spcBef>
              <a:spcAft>
                <a:spcPts val="0"/>
              </a:spcAft>
              <a:buSzPts val="1100"/>
              <a:buNone/>
            </a:pPr>
            <a:endParaRPr sz="900" dirty="0"/>
          </a:p>
          <a:p>
            <a:pPr marL="0" lvl="0" indent="0" algn="l" rtl="0">
              <a:lnSpc>
                <a:spcPct val="100000"/>
              </a:lnSpc>
              <a:spcBef>
                <a:spcPts val="0"/>
              </a:spcBef>
              <a:spcAft>
                <a:spcPts val="0"/>
              </a:spcAft>
              <a:buSzPts val="1100"/>
              <a:buNone/>
            </a:pPr>
            <a:r>
              <a:rPr lang="en-US" sz="900" dirty="0"/>
              <a:t>De </a:t>
            </a:r>
            <a:r>
              <a:rPr lang="en-US" sz="900" dirty="0" err="1"/>
              <a:t>afbeelding</a:t>
            </a:r>
            <a:r>
              <a:rPr lang="en-US" sz="900" dirty="0"/>
              <a:t> op de </a:t>
            </a:r>
            <a:r>
              <a:rPr lang="en-US" sz="900" dirty="0" err="1"/>
              <a:t>dia</a:t>
            </a:r>
            <a:r>
              <a:rPr lang="en-US" sz="900" dirty="0"/>
              <a:t> is </a:t>
            </a:r>
            <a:r>
              <a:rPr lang="en-US" sz="900" dirty="0" err="1"/>
              <a:t>een</a:t>
            </a:r>
            <a:r>
              <a:rPr lang="en-US" sz="900" dirty="0"/>
              <a:t> </a:t>
            </a:r>
            <a:r>
              <a:rPr lang="en-US" sz="900" dirty="0" err="1"/>
              <a:t>voorbeeld</a:t>
            </a:r>
            <a:r>
              <a:rPr lang="en-US" sz="900" dirty="0"/>
              <a:t> van de </a:t>
            </a:r>
            <a:r>
              <a:rPr lang="en-US" sz="900" dirty="0" err="1"/>
              <a:t>toepassing</a:t>
            </a:r>
            <a:r>
              <a:rPr lang="en-US" sz="900" dirty="0"/>
              <a:t> van het Business Model Canvas.</a:t>
            </a:r>
            <a:endParaRPr sz="900"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3"/>
        <p:cNvGrpSpPr/>
        <p:nvPr/>
      </p:nvGrpSpPr>
      <p:grpSpPr>
        <a:xfrm>
          <a:off x="0" y="0"/>
          <a:ext cx="0" cy="0"/>
          <a:chOff x="0" y="0"/>
          <a:chExt cx="0" cy="0"/>
        </a:xfrm>
      </p:grpSpPr>
      <p:sp>
        <p:nvSpPr>
          <p:cNvPr id="604" name="Google Shape;604;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05" name="Google Shape;605;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sz="900"/>
              <a:t>Deze activiteit moet individueel worden gedaan. </a:t>
            </a:r>
            <a:endParaRPr sz="900"/>
          </a:p>
          <a:p>
            <a:pPr marL="0" lvl="0" indent="0" algn="l" rtl="0">
              <a:lnSpc>
                <a:spcPct val="100000"/>
              </a:lnSpc>
              <a:spcBef>
                <a:spcPts val="0"/>
              </a:spcBef>
              <a:spcAft>
                <a:spcPts val="0"/>
              </a:spcAft>
              <a:buSzPts val="1100"/>
              <a:buNone/>
            </a:pPr>
            <a:r>
              <a:rPr lang="en-US" sz="900"/>
              <a:t>Maximale duur: 2 uur.</a:t>
            </a:r>
            <a:endParaRPr sz="900"/>
          </a:p>
          <a:p>
            <a:pPr marL="0" lvl="0" indent="0" algn="l" rtl="0">
              <a:lnSpc>
                <a:spcPct val="100000"/>
              </a:lnSpc>
              <a:spcBef>
                <a:spcPts val="0"/>
              </a:spcBef>
              <a:spcAft>
                <a:spcPts val="0"/>
              </a:spcAft>
              <a:buSzPts val="1100"/>
              <a:buNone/>
            </a:pPr>
            <a:endParaRPr sz="900"/>
          </a:p>
          <a:p>
            <a:pPr marL="0" lvl="0" indent="0" algn="l" rtl="0">
              <a:lnSpc>
                <a:spcPct val="100000"/>
              </a:lnSpc>
              <a:spcBef>
                <a:spcPts val="0"/>
              </a:spcBef>
              <a:spcAft>
                <a:spcPts val="0"/>
              </a:spcAft>
              <a:buSzPts val="1100"/>
              <a:buNone/>
            </a:pPr>
            <a:r>
              <a:rPr lang="en-US" sz="900"/>
              <a:t>Resultaten classificatie:</a:t>
            </a:r>
            <a:endParaRPr sz="900"/>
          </a:p>
          <a:p>
            <a:pPr marL="0" lvl="0" indent="0" algn="l" rtl="0">
              <a:lnSpc>
                <a:spcPct val="100000"/>
              </a:lnSpc>
              <a:spcBef>
                <a:spcPts val="0"/>
              </a:spcBef>
              <a:spcAft>
                <a:spcPts val="0"/>
              </a:spcAft>
              <a:buSzPts val="1100"/>
              <a:buNone/>
            </a:pPr>
            <a:r>
              <a:rPr lang="en-US" sz="900"/>
              <a:t>Mislukt: er is geen beschrijving in alle items van het Canvas-model, of de beschrijving is erg overbodig in de meeste items.</a:t>
            </a:r>
            <a:endParaRPr sz="900"/>
          </a:p>
          <a:p>
            <a:pPr marL="0" lvl="0" indent="0" algn="l" rtl="0">
              <a:lnSpc>
                <a:spcPct val="100000"/>
              </a:lnSpc>
              <a:spcBef>
                <a:spcPts val="0"/>
              </a:spcBef>
              <a:spcAft>
                <a:spcPts val="0"/>
              </a:spcAft>
              <a:buSzPts val="1100"/>
              <a:buNone/>
            </a:pPr>
            <a:r>
              <a:rPr lang="en-US" sz="900"/>
              <a:t>Middelmatig: de beschrijving is niet duidelijk genoeg voor alle onderdelen van het Canvas-model.</a:t>
            </a:r>
            <a:endParaRPr sz="900"/>
          </a:p>
          <a:p>
            <a:pPr marL="0" lvl="0" indent="0" algn="l" rtl="0">
              <a:lnSpc>
                <a:spcPct val="100000"/>
              </a:lnSpc>
              <a:spcBef>
                <a:spcPts val="0"/>
              </a:spcBef>
              <a:spcAft>
                <a:spcPts val="0"/>
              </a:spcAft>
              <a:buSzPts val="1100"/>
              <a:buNone/>
            </a:pPr>
            <a:r>
              <a:rPr lang="en-US" sz="900"/>
              <a:t>Uitstekend: alle onderdelen van Canvas zijn goed beschreven.</a:t>
            </a:r>
            <a:endParaRPr sz="90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1"/>
        <p:cNvGrpSpPr/>
        <p:nvPr/>
      </p:nvGrpSpPr>
      <p:grpSpPr>
        <a:xfrm>
          <a:off x="0" y="0"/>
          <a:ext cx="0" cy="0"/>
          <a:chOff x="0" y="0"/>
          <a:chExt cx="0" cy="0"/>
        </a:xfrm>
      </p:grpSpPr>
      <p:sp>
        <p:nvSpPr>
          <p:cNvPr id="612" name="Google Shape;612;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13" name="Google Shape;613;p7: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6"/>
        <p:cNvGrpSpPr/>
        <p:nvPr/>
      </p:nvGrpSpPr>
      <p:grpSpPr>
        <a:xfrm>
          <a:off x="0" y="0"/>
          <a:ext cx="0" cy="0"/>
          <a:chOff x="0" y="0"/>
          <a:chExt cx="0" cy="0"/>
        </a:xfrm>
      </p:grpSpPr>
      <p:sp>
        <p:nvSpPr>
          <p:cNvPr id="617" name="Google Shape;617;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8" name="Google Shape;618;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2"/>
        <p:cNvGrpSpPr/>
        <p:nvPr/>
      </p:nvGrpSpPr>
      <p:grpSpPr>
        <a:xfrm>
          <a:off x="0" y="0"/>
          <a:ext cx="0" cy="0"/>
          <a:chOff x="0" y="0"/>
          <a:chExt cx="0" cy="0"/>
        </a:xfrm>
      </p:grpSpPr>
      <p:sp>
        <p:nvSpPr>
          <p:cNvPr id="623" name="Google Shape;623;g1e426d90ee6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24" name="Google Shape;624;g1e426d90ee6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9.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8"/>
        <p:cNvGrpSpPr/>
        <p:nvPr/>
      </p:nvGrpSpPr>
      <p:grpSpPr>
        <a:xfrm>
          <a:off x="0" y="0"/>
          <a:ext cx="0" cy="0"/>
          <a:chOff x="0" y="0"/>
          <a:chExt cx="0" cy="0"/>
        </a:xfrm>
      </p:grpSpPr>
      <p:sp>
        <p:nvSpPr>
          <p:cNvPr id="9" name="Google Shape;9;p11"/>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0" name="Google Shape;10;p11"/>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11"/>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2" name="Google Shape;12;p1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3" name="Google Shape;13;p11"/>
          <p:cNvPicPr preferRelativeResize="0"/>
          <p:nvPr/>
        </p:nvPicPr>
        <p:blipFill rotWithShape="1">
          <a:blip r:embed="rId4">
            <a:alphaModFix/>
          </a:blip>
          <a:srcRect l="3024" r="3023"/>
          <a:stretch/>
        </p:blipFill>
        <p:spPr>
          <a:xfrm>
            <a:off x="324895" y="4528124"/>
            <a:ext cx="1987904" cy="440100"/>
          </a:xfrm>
          <a:prstGeom prst="rect">
            <a:avLst/>
          </a:prstGeom>
          <a:noFill/>
          <a:ln>
            <a:noFill/>
          </a:ln>
        </p:spPr>
      </p:pic>
      <p:pic>
        <p:nvPicPr>
          <p:cNvPr id="14" name="Google Shape;14;p11"/>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15" name="Google Shape;15;p11"/>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16" name="Google Shape;16;p11"/>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17" name="Google Shape;17;p11"/>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2" type="obj">
  <p:cSld name="OBJECT">
    <p:spTree>
      <p:nvGrpSpPr>
        <p:cNvPr id="1" name="Shape 18"/>
        <p:cNvGrpSpPr/>
        <p:nvPr/>
      </p:nvGrpSpPr>
      <p:grpSpPr>
        <a:xfrm>
          <a:off x="0" y="0"/>
          <a:ext cx="0" cy="0"/>
          <a:chOff x="0" y="0"/>
          <a:chExt cx="0" cy="0"/>
        </a:xfrm>
      </p:grpSpPr>
      <p:pic>
        <p:nvPicPr>
          <p:cNvPr id="19" name="Google Shape;19;p12"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20" name="Google Shape;20;p12"/>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21" name="Google Shape;21;p1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12"/>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3" name="Google Shape;23;p12"/>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24" name="Google Shape;24;p12"/>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25"/>
        <p:cNvGrpSpPr/>
        <p:nvPr/>
      </p:nvGrpSpPr>
      <p:grpSpPr>
        <a:xfrm>
          <a:off x="0" y="0"/>
          <a:ext cx="0" cy="0"/>
          <a:chOff x="0" y="0"/>
          <a:chExt cx="0" cy="0"/>
        </a:xfrm>
      </p:grpSpPr>
      <p:pic>
        <p:nvPicPr>
          <p:cNvPr id="26" name="Google Shape;26;p14"/>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27" name="Google Shape;27;p1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14"/>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9" name="Google Shape;29;p14"/>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0" name="Google Shape;30;p14"/>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31"/>
        <p:cNvGrpSpPr/>
        <p:nvPr/>
      </p:nvGrpSpPr>
      <p:grpSpPr>
        <a:xfrm>
          <a:off x="0" y="0"/>
          <a:ext cx="0" cy="0"/>
          <a:chOff x="0" y="0"/>
          <a:chExt cx="0" cy="0"/>
        </a:xfrm>
      </p:grpSpPr>
      <p:sp>
        <p:nvSpPr>
          <p:cNvPr id="32" name="Google Shape;32;p17"/>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17"/>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4" name="Google Shape;34;p1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35" name="Google Shape;35;p17"/>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36" name="Google Shape;36;p17"/>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37" name="Google Shape;37;p17"/>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38" name="Google Shape;38;p17"/>
          <p:cNvPicPr preferRelativeResize="0"/>
          <p:nvPr/>
        </p:nvPicPr>
        <p:blipFill rotWithShape="1">
          <a:blip r:embed="rId6">
            <a:alphaModFix/>
          </a:blip>
          <a:srcRect l="3024" r="3023"/>
          <a:stretch/>
        </p:blipFill>
        <p:spPr>
          <a:xfrm>
            <a:off x="1697592" y="4528124"/>
            <a:ext cx="1987904" cy="440100"/>
          </a:xfrm>
          <a:prstGeom prst="rect">
            <a:avLst/>
          </a:prstGeom>
          <a:noFill/>
          <a:ln>
            <a:noFill/>
          </a:ln>
        </p:spPr>
      </p:pic>
      <p:pic>
        <p:nvPicPr>
          <p:cNvPr id="39" name="Google Shape;39;p17"/>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40" name="Google Shape;40;p17"/>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41" name="Google Shape;41;p17"/>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42"/>
        <p:cNvGrpSpPr/>
        <p:nvPr/>
      </p:nvGrpSpPr>
      <p:grpSpPr>
        <a:xfrm>
          <a:off x="0" y="0"/>
          <a:ext cx="0" cy="0"/>
          <a:chOff x="0" y="0"/>
          <a:chExt cx="0" cy="0"/>
        </a:xfrm>
      </p:grpSpPr>
      <p:sp>
        <p:nvSpPr>
          <p:cNvPr id="43" name="Google Shape;43;p20"/>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4" name="Google Shape;44;p20"/>
          <p:cNvPicPr preferRelativeResize="0"/>
          <p:nvPr/>
        </p:nvPicPr>
        <p:blipFill rotWithShape="1">
          <a:blip r:embed="rId3">
            <a:alphaModFix/>
          </a:blip>
          <a:srcRect l="3024" r="3023"/>
          <a:stretch/>
        </p:blipFill>
        <p:spPr>
          <a:xfrm>
            <a:off x="177278" y="4576442"/>
            <a:ext cx="1987904" cy="440100"/>
          </a:xfrm>
          <a:prstGeom prst="rect">
            <a:avLst/>
          </a:prstGeom>
          <a:noFill/>
          <a:ln>
            <a:noFill/>
          </a:ln>
        </p:spPr>
      </p:pic>
      <p:pic>
        <p:nvPicPr>
          <p:cNvPr id="45" name="Google Shape;45;p20"/>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46"/>
        <p:cNvGrpSpPr/>
        <p:nvPr/>
      </p:nvGrpSpPr>
      <p:grpSpPr>
        <a:xfrm>
          <a:off x="0" y="0"/>
          <a:ext cx="0" cy="0"/>
          <a:chOff x="0" y="0"/>
          <a:chExt cx="0" cy="0"/>
        </a:xfrm>
      </p:grpSpPr>
      <p:pic>
        <p:nvPicPr>
          <p:cNvPr id="47" name="Google Shape;47;p21"/>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48" name="Google Shape;48;p21"/>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49" name="Google Shape;49;p21"/>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22"/>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2" name="Google Shape;52;p22"/>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3" name="Google Shape;53;p22"/>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54" name="Google Shape;54;p22"/>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55" name="Google Shape;55;p22"/>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56" name="Google Shape;56;p22"/>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57"/>
        <p:cNvGrpSpPr/>
        <p:nvPr/>
      </p:nvGrpSpPr>
      <p:grpSpPr>
        <a:xfrm>
          <a:off x="0" y="0"/>
          <a:ext cx="0" cy="0"/>
          <a:chOff x="0" y="0"/>
          <a:chExt cx="0" cy="0"/>
        </a:xfrm>
      </p:grpSpPr>
      <p:sp>
        <p:nvSpPr>
          <p:cNvPr id="58" name="Google Shape;58;p23"/>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23"/>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0" name="Google Shape;60;p23"/>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1" name="Google Shape;61;p2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62" name="Google Shape;62;p23"/>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63" name="Google Shape;63;p23"/>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64" name="Google Shape;64;p23"/>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65" name="Google Shape;65;p23"/>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66" name="Google Shape;66;p23"/>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67" name="Google Shape;67;p23"/>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68" name="Google Shape;68;p23"/>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69"/>
        <p:cNvGrpSpPr/>
        <p:nvPr/>
      </p:nvGrpSpPr>
      <p:grpSpPr>
        <a:xfrm>
          <a:off x="0" y="0"/>
          <a:ext cx="0" cy="0"/>
          <a:chOff x="0" y="0"/>
          <a:chExt cx="0" cy="0"/>
        </a:xfrm>
      </p:grpSpPr>
      <p:sp>
        <p:nvSpPr>
          <p:cNvPr id="70" name="Google Shape;70;p24"/>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24"/>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2" name="Google Shape;72;p24"/>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3" name="Google Shape;73;p24"/>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74" name="Google Shape;74;p24"/>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75" name="Google Shape;75;p24"/>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76" name="Google Shape;76;p24"/>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7" name="Google Shape;77;p24"/>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8" name="Google Shape;78;p24"/>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79" name="Google Shape;79;p24"/>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0" name="Google Shape;80;p24"/>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1"/>
        <p:cNvGrpSpPr/>
        <p:nvPr/>
      </p:nvGrpSpPr>
      <p:grpSpPr>
        <a:xfrm>
          <a:off x="0" y="0"/>
          <a:ext cx="0" cy="0"/>
          <a:chOff x="0" y="0"/>
          <a:chExt cx="0" cy="0"/>
        </a:xfrm>
      </p:grpSpPr>
      <p:sp>
        <p:nvSpPr>
          <p:cNvPr id="82" name="Google Shape;82;p25"/>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25"/>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4" name="Google Shape;84;p25"/>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5" name="Google Shape;85;p2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86" name="Google Shape;86;p25"/>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87" name="Google Shape;87;p25"/>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8" name="Google Shape;88;p25"/>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9" name="Google Shape;89;p25"/>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90" name="Google Shape;90;p25"/>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1" name="Google Shape;91;p25"/>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92" name="Google Shape;92;p25"/>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93"/>
        <p:cNvGrpSpPr/>
        <p:nvPr/>
      </p:nvGrpSpPr>
      <p:grpSpPr>
        <a:xfrm>
          <a:off x="0" y="0"/>
          <a:ext cx="0" cy="0"/>
          <a:chOff x="0" y="0"/>
          <a:chExt cx="0" cy="0"/>
        </a:xfrm>
      </p:grpSpPr>
      <p:sp>
        <p:nvSpPr>
          <p:cNvPr id="94" name="Google Shape;94;p26"/>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5" name="Google Shape;95;p26"/>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96" name="Google Shape;96;p26"/>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97" name="Google Shape;97;p26"/>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98" name="Google Shape;98;p26"/>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99" name="Google Shape;99;p26"/>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00"/>
        <p:cNvGrpSpPr/>
        <p:nvPr/>
      </p:nvGrpSpPr>
      <p:grpSpPr>
        <a:xfrm>
          <a:off x="0" y="0"/>
          <a:ext cx="0" cy="0"/>
          <a:chOff x="0" y="0"/>
          <a:chExt cx="0" cy="0"/>
        </a:xfrm>
      </p:grpSpPr>
      <p:cxnSp>
        <p:nvCxnSpPr>
          <p:cNvPr id="101" name="Google Shape;101;p27"/>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02" name="Google Shape;102;p27"/>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 name="Google Shape;103;p27"/>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 name="Google Shape;104;p27"/>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05" name="Google Shape;105;p27"/>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6" name="Google Shape;106;p27"/>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7"/>
        <p:cNvGrpSpPr/>
        <p:nvPr/>
      </p:nvGrpSpPr>
      <p:grpSpPr>
        <a:xfrm>
          <a:off x="0" y="0"/>
          <a:ext cx="0" cy="0"/>
          <a:chOff x="0" y="0"/>
          <a:chExt cx="0" cy="0"/>
        </a:xfrm>
      </p:grpSpPr>
      <p:pic>
        <p:nvPicPr>
          <p:cNvPr id="108" name="Google Shape;108;p28"/>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09" name="Google Shape;109;p28"/>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0" name="Google Shape;110;p28"/>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 name="Google Shape;111;p28"/>
          <p:cNvSpPr>
            <a:spLocks noGrp="1"/>
          </p:cNvSpPr>
          <p:nvPr>
            <p:ph type="pic" idx="2"/>
          </p:nvPr>
        </p:nvSpPr>
        <p:spPr>
          <a:xfrm>
            <a:off x="5572125" y="1"/>
            <a:ext cx="3571875" cy="5029199"/>
          </a:xfrm>
          <a:prstGeom prst="rect">
            <a:avLst/>
          </a:prstGeom>
          <a:solidFill>
            <a:srgbClr val="D3EEEF"/>
          </a:solidFill>
          <a:ln>
            <a:noFill/>
          </a:ln>
        </p:spPr>
      </p:sp>
      <p:pic>
        <p:nvPicPr>
          <p:cNvPr id="112" name="Google Shape;112;p2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13" name="Google Shape;113;p28"/>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4"/>
        <p:cNvGrpSpPr/>
        <p:nvPr/>
      </p:nvGrpSpPr>
      <p:grpSpPr>
        <a:xfrm>
          <a:off x="0" y="0"/>
          <a:ext cx="0" cy="0"/>
          <a:chOff x="0" y="0"/>
          <a:chExt cx="0" cy="0"/>
        </a:xfrm>
      </p:grpSpPr>
      <p:sp>
        <p:nvSpPr>
          <p:cNvPr id="115" name="Google Shape;115;p29"/>
          <p:cNvSpPr>
            <a:spLocks noGrp="1"/>
          </p:cNvSpPr>
          <p:nvPr>
            <p:ph type="pic" idx="2"/>
          </p:nvPr>
        </p:nvSpPr>
        <p:spPr>
          <a:xfrm>
            <a:off x="0" y="1"/>
            <a:ext cx="9144000" cy="2571749"/>
          </a:xfrm>
          <a:prstGeom prst="rect">
            <a:avLst/>
          </a:prstGeom>
          <a:solidFill>
            <a:srgbClr val="D3EEEF"/>
          </a:solidFill>
          <a:ln>
            <a:noFill/>
          </a:ln>
        </p:spPr>
      </p:sp>
      <p:sp>
        <p:nvSpPr>
          <p:cNvPr id="116" name="Google Shape;116;p29"/>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7" name="Google Shape;117;p29"/>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8" name="Google Shape;118;p29"/>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19" name="Google Shape;119;p29"/>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0" name="Google Shape;120;p29"/>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21"/>
        <p:cNvGrpSpPr/>
        <p:nvPr/>
      </p:nvGrpSpPr>
      <p:grpSpPr>
        <a:xfrm>
          <a:off x="0" y="0"/>
          <a:ext cx="0" cy="0"/>
          <a:chOff x="0" y="0"/>
          <a:chExt cx="0" cy="0"/>
        </a:xfrm>
      </p:grpSpPr>
      <p:pic>
        <p:nvPicPr>
          <p:cNvPr id="122" name="Google Shape;122;p30"/>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123" name="Google Shape;123;p30"/>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4" name="Google Shape;124;p30"/>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5" name="Google Shape;125;p30"/>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6" name="Google Shape;126;p30"/>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27"/>
        <p:cNvGrpSpPr/>
        <p:nvPr/>
      </p:nvGrpSpPr>
      <p:grpSpPr>
        <a:xfrm>
          <a:off x="0" y="0"/>
          <a:ext cx="0" cy="0"/>
          <a:chOff x="0" y="0"/>
          <a:chExt cx="0" cy="0"/>
        </a:xfrm>
      </p:grpSpPr>
      <p:sp>
        <p:nvSpPr>
          <p:cNvPr id="128" name="Google Shape;128;p3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29" name="Google Shape;129;p31"/>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0" name="Google Shape;130;p31"/>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1" name="Google Shape;131;p31"/>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32" name="Google Shape;132;p31"/>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33" name="Google Shape;133;p31"/>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4" name="Google Shape;134;p31"/>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35" name="Google Shape;135;p31"/>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aihtoehto ">
  <p:cSld name="Vaihtoehto ">
    <p:bg>
      <p:bgPr>
        <a:blipFill>
          <a:blip r:embed="rId2">
            <a:alphaModFix/>
          </a:blip>
          <a:stretch>
            <a:fillRect/>
          </a:stretch>
        </a:blipFill>
        <a:effectLst/>
      </p:bgPr>
    </p:bg>
    <p:spTree>
      <p:nvGrpSpPr>
        <p:cNvPr id="1" name="Shape 136"/>
        <p:cNvGrpSpPr/>
        <p:nvPr/>
      </p:nvGrpSpPr>
      <p:grpSpPr>
        <a:xfrm>
          <a:off x="0" y="0"/>
          <a:ext cx="0" cy="0"/>
          <a:chOff x="0" y="0"/>
          <a:chExt cx="0" cy="0"/>
        </a:xfrm>
      </p:grpSpPr>
      <p:sp>
        <p:nvSpPr>
          <p:cNvPr id="137" name="Google Shape;137;p32"/>
          <p:cNvSpPr txBox="1">
            <a:spLocks noGrp="1"/>
          </p:cNvSpPr>
          <p:nvPr>
            <p:ph type="title"/>
          </p:nvPr>
        </p:nvSpPr>
        <p:spPr>
          <a:xfrm>
            <a:off x="1259205" y="607252"/>
            <a:ext cx="6625590" cy="59726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8" name="Google Shape;138;p32"/>
          <p:cNvSpPr txBox="1">
            <a:spLocks noGrp="1"/>
          </p:cNvSpPr>
          <p:nvPr>
            <p:ph type="body" idx="1"/>
          </p:nvPr>
        </p:nvSpPr>
        <p:spPr>
          <a:xfrm>
            <a:off x="2086581" y="1997105"/>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a:alphaModFix/>
          </a:blip>
          <a:stretch>
            <a:fillRect/>
          </a:stretch>
        </a:blipFill>
        <a:effectLst/>
      </p:bgPr>
    </p:bg>
    <p:spTree>
      <p:nvGrpSpPr>
        <p:cNvPr id="1" name="Shape 139"/>
        <p:cNvGrpSpPr/>
        <p:nvPr/>
      </p:nvGrpSpPr>
      <p:grpSpPr>
        <a:xfrm>
          <a:off x="0" y="0"/>
          <a:ext cx="0" cy="0"/>
          <a:chOff x="0" y="0"/>
          <a:chExt cx="0" cy="0"/>
        </a:xfrm>
      </p:grpSpPr>
      <p:sp>
        <p:nvSpPr>
          <p:cNvPr id="140" name="Google Shape;140;p53"/>
          <p:cNvSpPr txBox="1">
            <a:spLocks noGrp="1"/>
          </p:cNvSpPr>
          <p:nvPr>
            <p:ph type="body" idx="1"/>
          </p:nvPr>
        </p:nvSpPr>
        <p:spPr>
          <a:xfrm>
            <a:off x="848795" y="369950"/>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41" name="Google Shape;141;p53"/>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9"/>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9"/>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pagespeed.web.dev/" TargetMode="External"/><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hyperlink" Target="https://www.rivaliq.com/free-social-media-analytics/tiktok-head-to-head/" TargetMode="External"/><Relationship Id="rId5" Type="http://schemas.openxmlformats.org/officeDocument/2006/relationships/hyperlink" Target="https://www.rivaliq.com/free-social-media-analytics/facebook-head-to-head/" TargetMode="External"/><Relationship Id="rId4" Type="http://schemas.openxmlformats.org/officeDocument/2006/relationships/hyperlink" Target="https://www.rivaliq.com/free-social-media-analytics/instagram-head-to-head/"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5.xml"/><Relationship Id="rId1" Type="http://schemas.openxmlformats.org/officeDocument/2006/relationships/slideLayout" Target="../slideLayouts/slideLayout6.xml"/><Relationship Id="rId4" Type="http://schemas.openxmlformats.org/officeDocument/2006/relationships/hyperlink" Target="https://www.gartner.com/en/marketing/research/digital-shakes-up-marketing-strategy-and-tactics"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6.xml"/><Relationship Id="rId1" Type="http://schemas.openxmlformats.org/officeDocument/2006/relationships/slideLayout" Target="../slideLayouts/slideLayout6.xml"/><Relationship Id="rId4" Type="http://schemas.openxmlformats.org/officeDocument/2006/relationships/hyperlink" Target="https://www.marketingcharts.com/business-of-marketing-115420"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1.xml"/><Relationship Id="rId1" Type="http://schemas.openxmlformats.org/officeDocument/2006/relationships/slideLayout" Target="../slideLayouts/slideLayout6.xml"/><Relationship Id="rId4" Type="http://schemas.openxmlformats.org/officeDocument/2006/relationships/image" Target="../media/image24.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5.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g1f6844db22d_0_5"/>
          <p:cNvSpPr txBox="1">
            <a:spLocks noGrp="1"/>
          </p:cNvSpPr>
          <p:nvPr>
            <p:ph type="ctrTitle"/>
          </p:nvPr>
        </p:nvSpPr>
        <p:spPr>
          <a:xfrm>
            <a:off x="613702" y="1776562"/>
            <a:ext cx="5958908" cy="1884419"/>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lt1"/>
              </a:buClr>
              <a:buSzPct val="38550"/>
              <a:buFont typeface="Arial"/>
              <a:buNone/>
            </a:pPr>
            <a:r>
              <a:rPr lang="en-US" sz="5188"/>
              <a:t>Inleiding tot digitale marketing</a:t>
            </a:r>
            <a:br>
              <a:rPr lang="en-US" sz="5188"/>
            </a:br>
            <a:br>
              <a:rPr lang="en-US" sz="3100"/>
            </a:br>
            <a:r>
              <a:rPr lang="en-US" sz="3100"/>
              <a:t>2. Een strategie bepalen</a:t>
            </a:r>
            <a:endParaRPr sz="31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1"/>
          <p:cNvSpPr txBox="1">
            <a:spLocks noGrp="1"/>
          </p:cNvSpPr>
          <p:nvPr>
            <p:ph type="title"/>
          </p:nvPr>
        </p:nvSpPr>
        <p:spPr>
          <a:xfrm>
            <a:off x="628650" y="756046"/>
            <a:ext cx="7886700" cy="994172"/>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lt1"/>
              </a:buClr>
              <a:buSzPts val="4500"/>
              <a:buFont typeface="Roboto"/>
              <a:buNone/>
            </a:pPr>
            <a:r>
              <a:rPr lang="en-US" sz="3600">
                <a:solidFill>
                  <a:srgbClr val="151149"/>
                </a:solidFill>
              </a:rPr>
              <a:t>Digitale strategie</a:t>
            </a:r>
            <a:endParaRPr sz="3600">
              <a:solidFill>
                <a:srgbClr val="151149"/>
              </a:solidFill>
            </a:endParaRPr>
          </a:p>
        </p:txBody>
      </p:sp>
      <p:sp>
        <p:nvSpPr>
          <p:cNvPr id="152" name="Google Shape;152;p1"/>
          <p:cNvSpPr txBox="1">
            <a:spLocks noGrp="1"/>
          </p:cNvSpPr>
          <p:nvPr>
            <p:ph type="body" idx="1"/>
          </p:nvPr>
        </p:nvSpPr>
        <p:spPr>
          <a:xfrm>
            <a:off x="628650" y="1756303"/>
            <a:ext cx="7886700" cy="1419363"/>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lt1"/>
              </a:buClr>
              <a:buSzPts val="1800"/>
              <a:buNone/>
            </a:pPr>
            <a:r>
              <a:rPr lang="en-US" sz="2800"/>
              <a:t>Professor</a:t>
            </a:r>
            <a:endParaRPr sz="2800"/>
          </a:p>
          <a:p>
            <a:pPr marL="0" lvl="0" indent="0" algn="ctr" rtl="0">
              <a:lnSpc>
                <a:spcPct val="90000"/>
              </a:lnSpc>
              <a:spcBef>
                <a:spcPts val="750"/>
              </a:spcBef>
              <a:spcAft>
                <a:spcPts val="0"/>
              </a:spcAft>
              <a:buClr>
                <a:schemeClr val="lt1"/>
              </a:buClr>
              <a:buSzPts val="1800"/>
              <a:buNone/>
            </a:pPr>
            <a:r>
              <a:rPr lang="en-US" sz="2800"/>
              <a:t>School</a:t>
            </a:r>
            <a:endParaRPr sz="2800"/>
          </a:p>
          <a:p>
            <a:pPr marL="0" lvl="0" indent="0" algn="ctr" rtl="0">
              <a:lnSpc>
                <a:spcPct val="90000"/>
              </a:lnSpc>
              <a:spcBef>
                <a:spcPts val="750"/>
              </a:spcBef>
              <a:spcAft>
                <a:spcPts val="0"/>
              </a:spcAft>
              <a:buClr>
                <a:schemeClr val="lt1"/>
              </a:buClr>
              <a:buSzPts val="1800"/>
              <a:buNone/>
            </a:pPr>
            <a:r>
              <a:rPr lang="en-US" sz="2800"/>
              <a:t>Digitale marketing</a:t>
            </a:r>
            <a:endParaRPr sz="28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2"/>
          <p:cNvSpPr txBox="1"/>
          <p:nvPr/>
        </p:nvSpPr>
        <p:spPr>
          <a:xfrm>
            <a:off x="478339" y="598699"/>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200" b="1" i="0" u="none" strike="noStrike" cap="none">
                <a:solidFill>
                  <a:srgbClr val="0E0A44"/>
                </a:solidFill>
                <a:latin typeface="Arial"/>
                <a:ea typeface="Arial"/>
                <a:cs typeface="Arial"/>
                <a:sym typeface="Arial"/>
              </a:rPr>
              <a:t>Leerdoelen</a:t>
            </a:r>
            <a:endParaRPr sz="3200" b="1" i="0" u="none" strike="noStrike" cap="none">
              <a:solidFill>
                <a:srgbClr val="0E0A44"/>
              </a:solidFill>
              <a:latin typeface="Arial"/>
              <a:ea typeface="Arial"/>
              <a:cs typeface="Arial"/>
              <a:sym typeface="Arial"/>
            </a:endParaRPr>
          </a:p>
        </p:txBody>
      </p:sp>
      <p:sp>
        <p:nvSpPr>
          <p:cNvPr id="158" name="Google Shape;158;p2"/>
          <p:cNvSpPr txBox="1"/>
          <p:nvPr/>
        </p:nvSpPr>
        <p:spPr>
          <a:xfrm>
            <a:off x="478339" y="1605690"/>
            <a:ext cx="8454900" cy="2939111"/>
          </a:xfrm>
          <a:prstGeom prst="rect">
            <a:avLst/>
          </a:prstGeom>
          <a:noFill/>
          <a:ln>
            <a:noFill/>
          </a:ln>
        </p:spPr>
        <p:txBody>
          <a:bodyPr spcFirstLastPara="1" wrap="square" lIns="91425" tIns="91425" rIns="91425" bIns="91425" anchor="t" anchorCtr="0">
            <a:noAutofit/>
          </a:bodyPr>
          <a:lstStyle/>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a:solidFill>
                  <a:srgbClr val="0E0A44"/>
                </a:solidFill>
                <a:latin typeface="Arial"/>
                <a:ea typeface="Arial"/>
                <a:cs typeface="Arial"/>
                <a:sym typeface="Arial"/>
              </a:rPr>
              <a:t>De rol van marketingstrategie en digitale strategie herkennen</a:t>
            </a:r>
            <a:endParaRPr sz="1400" b="0" i="0" u="none" strike="noStrike" cap="none">
              <a:solidFill>
                <a:srgbClr val="0E0A44"/>
              </a:solidFill>
              <a:latin typeface="Arial"/>
              <a:ea typeface="Arial"/>
              <a:cs typeface="Arial"/>
              <a:sym typeface="Arial"/>
            </a:endParaRPr>
          </a:p>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a:solidFill>
                  <a:srgbClr val="0E0A44"/>
                </a:solidFill>
                <a:latin typeface="Arial"/>
                <a:ea typeface="Arial"/>
                <a:cs typeface="Arial"/>
                <a:sym typeface="Arial"/>
              </a:rPr>
              <a:t>De verschillende stappen van het ontwikkelingsproces van de digitale marketingstrategie toepassen</a:t>
            </a:r>
            <a:endParaRPr sz="1800" b="0" i="0" u="none" strike="noStrike" cap="none">
              <a:solidFill>
                <a:srgbClr val="0E0A44"/>
              </a:solidFill>
              <a:latin typeface="Calibri"/>
              <a:ea typeface="Calibri"/>
              <a:cs typeface="Calibri"/>
              <a:sym typeface="Calibri"/>
            </a:endParaRPr>
          </a:p>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a:solidFill>
                  <a:srgbClr val="0E0A44"/>
                </a:solidFill>
                <a:latin typeface="Arial"/>
                <a:ea typeface="Arial"/>
                <a:cs typeface="Arial"/>
                <a:sym typeface="Arial"/>
              </a:rPr>
              <a:t>Een globaal beeld van de strategie presenteren met behulp van het Canvas Model</a:t>
            </a:r>
            <a:endParaRPr sz="1800" b="0" i="0" u="none" strike="noStrike" cap="none">
              <a:solidFill>
                <a:srgbClr val="0E0A44"/>
              </a:solidFill>
              <a:latin typeface="Calibri"/>
              <a:ea typeface="Calibri"/>
              <a:cs typeface="Calibri"/>
              <a:sym typeface="Calibri"/>
            </a:endParaRPr>
          </a:p>
          <a:p>
            <a:pPr marL="0" marR="0" lvl="0" indent="0" algn="l" rtl="0">
              <a:lnSpc>
                <a:spcPct val="155555"/>
              </a:lnSpc>
              <a:spcBef>
                <a:spcPts val="0"/>
              </a:spcBef>
              <a:spcAft>
                <a:spcPts val="0"/>
              </a:spcAft>
              <a:buClr>
                <a:schemeClr val="dk1"/>
              </a:buClr>
              <a:buSzPts val="1800"/>
              <a:buFont typeface="Calibri"/>
              <a:buNone/>
            </a:pPr>
            <a:endParaRPr sz="1800" b="0" i="0" u="none" strike="noStrike" cap="none">
              <a:solidFill>
                <a:srgbClr val="0E0A44"/>
              </a:solidFill>
              <a:latin typeface="Arial"/>
              <a:ea typeface="Arial"/>
              <a:cs typeface="Arial"/>
              <a:sym typeface="Arial"/>
            </a:endParaRPr>
          </a:p>
          <a:p>
            <a:pPr marL="285750" marR="0" lvl="0" indent="-184150" algn="l" rtl="0">
              <a:lnSpc>
                <a:spcPct val="115000"/>
              </a:lnSpc>
              <a:spcBef>
                <a:spcPts val="2200"/>
              </a:spcBef>
              <a:spcAft>
                <a:spcPts val="0"/>
              </a:spcAft>
              <a:buClr>
                <a:schemeClr val="dk1"/>
              </a:buClr>
              <a:buSzPts val="1600"/>
              <a:buFont typeface="Arial"/>
              <a:buNone/>
            </a:pPr>
            <a:endParaRPr sz="1600" b="0" i="0" u="none" strike="noStrike" cap="none">
              <a:solidFill>
                <a:srgbClr val="0E0A44"/>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10"/>
          <p:cNvSpPr txBox="1"/>
          <p:nvPr/>
        </p:nvSpPr>
        <p:spPr>
          <a:xfrm>
            <a:off x="629841" y="1480874"/>
            <a:ext cx="2949178" cy="1200150"/>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600"/>
              </a:spcAft>
              <a:buClr>
                <a:srgbClr val="000000"/>
              </a:buClr>
              <a:buSzPts val="2400"/>
              <a:buFont typeface="Arial"/>
              <a:buNone/>
            </a:pPr>
            <a:r>
              <a:rPr lang="en-US" sz="2400" b="1" i="0" u="none" strike="noStrike" cap="none">
                <a:solidFill>
                  <a:schemeClr val="lt1"/>
                </a:solidFill>
                <a:latin typeface="Roboto"/>
                <a:ea typeface="Roboto"/>
                <a:cs typeface="Roboto"/>
                <a:sym typeface="Roboto"/>
              </a:rPr>
              <a:t> </a:t>
            </a:r>
            <a:endParaRPr sz="1400" b="0" i="0" u="none" strike="noStrike" cap="none">
              <a:solidFill>
                <a:srgbClr val="000000"/>
              </a:solidFill>
              <a:latin typeface="Arial"/>
              <a:ea typeface="Arial"/>
              <a:cs typeface="Arial"/>
              <a:sym typeface="Arial"/>
            </a:endParaRPr>
          </a:p>
        </p:txBody>
      </p:sp>
      <p:sp>
        <p:nvSpPr>
          <p:cNvPr id="164" name="Google Shape;164;p10"/>
          <p:cNvSpPr txBox="1">
            <a:spLocks noGrp="1"/>
          </p:cNvSpPr>
          <p:nvPr>
            <p:ph type="title"/>
          </p:nvPr>
        </p:nvSpPr>
        <p:spPr>
          <a:xfrm>
            <a:off x="532660" y="1480874"/>
            <a:ext cx="3274959" cy="13834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300"/>
              <a:buFont typeface="Arial"/>
              <a:buNone/>
            </a:pPr>
            <a:r>
              <a:rPr lang="en-US" dirty="0" err="1"/>
              <a:t>Onderwerpen</a:t>
            </a:r>
            <a:endParaRPr dirty="0"/>
          </a:p>
        </p:txBody>
      </p:sp>
      <p:sp>
        <p:nvSpPr>
          <p:cNvPr id="165" name="Google Shape;165;p10"/>
          <p:cNvSpPr txBox="1">
            <a:spLocks noGrp="1"/>
          </p:cNvSpPr>
          <p:nvPr>
            <p:ph type="body" idx="1"/>
          </p:nvPr>
        </p:nvSpPr>
        <p:spPr>
          <a:xfrm>
            <a:off x="4122182" y="269192"/>
            <a:ext cx="4606200" cy="3768000"/>
          </a:xfrm>
          <a:prstGeom prst="rect">
            <a:avLst/>
          </a:prstGeom>
          <a:noFill/>
          <a:ln>
            <a:noFill/>
          </a:ln>
        </p:spPr>
        <p:txBody>
          <a:bodyPr spcFirstLastPara="1" wrap="square" lIns="91425" tIns="45700" rIns="91425" bIns="45700" anchor="t" anchorCtr="0">
            <a:spAutoFit/>
          </a:bodyPr>
          <a:lstStyle/>
          <a:p>
            <a:pPr marL="385763" lvl="0" indent="-385763" algn="l" rtl="0">
              <a:lnSpc>
                <a:spcPct val="90000"/>
              </a:lnSpc>
              <a:spcBef>
                <a:spcPts val="0"/>
              </a:spcBef>
              <a:spcAft>
                <a:spcPts val="0"/>
              </a:spcAft>
              <a:buClr>
                <a:schemeClr val="lt1"/>
              </a:buClr>
              <a:buSzPts val="1400"/>
              <a:buFont typeface="Arial"/>
              <a:buChar char="•"/>
            </a:pPr>
            <a:r>
              <a:rPr lang="en-US" sz="1400"/>
              <a:t>Ontwikkelproces digitale marketingstrategie</a:t>
            </a:r>
            <a:endParaRPr/>
          </a:p>
          <a:p>
            <a:pPr marL="385763" lvl="0" indent="-385763" algn="l" rtl="0">
              <a:lnSpc>
                <a:spcPct val="90000"/>
              </a:lnSpc>
              <a:spcBef>
                <a:spcPts val="750"/>
              </a:spcBef>
              <a:spcAft>
                <a:spcPts val="0"/>
              </a:spcAft>
              <a:buClr>
                <a:schemeClr val="lt1"/>
              </a:buClr>
              <a:buSzPts val="1400"/>
              <a:buFont typeface="Arial"/>
              <a:buChar char="•"/>
            </a:pPr>
            <a:r>
              <a:rPr lang="en-US" sz="1400"/>
              <a:t>Digitale marketingprestaties evalueren</a:t>
            </a:r>
            <a:endParaRPr/>
          </a:p>
          <a:p>
            <a:pPr marL="385763" lvl="0" indent="-385763" algn="l" rtl="0">
              <a:lnSpc>
                <a:spcPct val="90000"/>
              </a:lnSpc>
              <a:spcBef>
                <a:spcPts val="750"/>
              </a:spcBef>
              <a:spcAft>
                <a:spcPts val="0"/>
              </a:spcAft>
              <a:buClr>
                <a:schemeClr val="lt1"/>
              </a:buClr>
              <a:buSzPts val="1400"/>
              <a:buFont typeface="Arial"/>
              <a:buChar char="•"/>
            </a:pPr>
            <a:r>
              <a:rPr lang="en-US" sz="1400"/>
              <a:t>Online marktplaats beoordelen</a:t>
            </a:r>
            <a:endParaRPr/>
          </a:p>
          <a:p>
            <a:pPr marL="385763" lvl="0" indent="-385763" algn="l" rtl="0">
              <a:lnSpc>
                <a:spcPct val="90000"/>
              </a:lnSpc>
              <a:spcBef>
                <a:spcPts val="750"/>
              </a:spcBef>
              <a:spcAft>
                <a:spcPts val="0"/>
              </a:spcAft>
              <a:buClr>
                <a:schemeClr val="lt1"/>
              </a:buClr>
              <a:buSzPts val="1400"/>
              <a:buFont typeface="Arial"/>
              <a:buChar char="•"/>
            </a:pPr>
            <a:r>
              <a:rPr lang="en-US" sz="1400"/>
              <a:t>Bepaal strategische doelstellingen voor digitale marketing</a:t>
            </a:r>
            <a:endParaRPr/>
          </a:p>
          <a:p>
            <a:pPr marL="385763" lvl="0" indent="-385763" algn="l" rtl="0">
              <a:lnSpc>
                <a:spcPct val="90000"/>
              </a:lnSpc>
              <a:spcBef>
                <a:spcPts val="750"/>
              </a:spcBef>
              <a:spcAft>
                <a:spcPts val="0"/>
              </a:spcAft>
              <a:buClr>
                <a:schemeClr val="lt1"/>
              </a:buClr>
              <a:buSzPts val="1400"/>
              <a:buFont typeface="Arial"/>
              <a:buChar char="•"/>
            </a:pPr>
            <a:r>
              <a:rPr lang="en-US" sz="1400"/>
              <a:t>Segmenten definiëren</a:t>
            </a:r>
            <a:endParaRPr/>
          </a:p>
          <a:p>
            <a:pPr marL="385763" lvl="0" indent="-385763" algn="l" rtl="0">
              <a:lnSpc>
                <a:spcPct val="90000"/>
              </a:lnSpc>
              <a:spcBef>
                <a:spcPts val="750"/>
              </a:spcBef>
              <a:spcAft>
                <a:spcPts val="0"/>
              </a:spcAft>
              <a:buClr>
                <a:schemeClr val="lt1"/>
              </a:buClr>
              <a:buSzPts val="1400"/>
              <a:buFont typeface="Arial"/>
              <a:buChar char="•"/>
            </a:pPr>
            <a:r>
              <a:rPr lang="en-US" sz="1400"/>
              <a:t>Online klantwaardepropositie definiëren</a:t>
            </a:r>
            <a:endParaRPr/>
          </a:p>
          <a:p>
            <a:pPr marL="385763" lvl="0" indent="-385763" algn="l" rtl="0">
              <a:lnSpc>
                <a:spcPct val="90000"/>
              </a:lnSpc>
              <a:spcBef>
                <a:spcPts val="750"/>
              </a:spcBef>
              <a:spcAft>
                <a:spcPts val="0"/>
              </a:spcAft>
              <a:buClr>
                <a:schemeClr val="lt1"/>
              </a:buClr>
              <a:buSzPts val="1400"/>
              <a:buFont typeface="Arial"/>
              <a:buChar char="•"/>
            </a:pPr>
            <a:r>
              <a:rPr lang="en-US" sz="1400"/>
              <a:t>Digitale marketingstrategie bepalen</a:t>
            </a:r>
            <a:endParaRPr/>
          </a:p>
          <a:p>
            <a:pPr marL="385763" lvl="0" indent="-385763" algn="l" rtl="0">
              <a:lnSpc>
                <a:spcPct val="90000"/>
              </a:lnSpc>
              <a:spcBef>
                <a:spcPts val="750"/>
              </a:spcBef>
              <a:spcAft>
                <a:spcPts val="0"/>
              </a:spcAft>
              <a:buClr>
                <a:schemeClr val="lt1"/>
              </a:buClr>
              <a:buSzPts val="1400"/>
              <a:buFont typeface="Arial"/>
              <a:buChar char="•"/>
            </a:pPr>
            <a:r>
              <a:rPr lang="en-US" sz="1400"/>
              <a:t>Digitale relatiemarketing</a:t>
            </a:r>
            <a:endParaRPr/>
          </a:p>
          <a:p>
            <a:pPr marL="385763" lvl="0" indent="-385763" algn="l" rtl="0">
              <a:lnSpc>
                <a:spcPct val="90000"/>
              </a:lnSpc>
              <a:spcBef>
                <a:spcPts val="750"/>
              </a:spcBef>
              <a:spcAft>
                <a:spcPts val="0"/>
              </a:spcAft>
              <a:buClr>
                <a:schemeClr val="lt1"/>
              </a:buClr>
              <a:buSzPts val="1400"/>
              <a:buFont typeface="Arial"/>
              <a:buChar char="•"/>
            </a:pPr>
            <a:r>
              <a:rPr lang="en-US" sz="1400"/>
              <a:t>Digitale marketingmix</a:t>
            </a:r>
            <a:endParaRPr/>
          </a:p>
          <a:p>
            <a:pPr marL="385763" lvl="0" indent="-385763" algn="l" rtl="0">
              <a:lnSpc>
                <a:spcPct val="90000"/>
              </a:lnSpc>
              <a:spcBef>
                <a:spcPts val="750"/>
              </a:spcBef>
              <a:spcAft>
                <a:spcPts val="0"/>
              </a:spcAft>
              <a:buClr>
                <a:schemeClr val="lt1"/>
              </a:buClr>
              <a:buSzPts val="1400"/>
              <a:buFont typeface="Arial"/>
              <a:buChar char="•"/>
            </a:pPr>
            <a:r>
              <a:rPr lang="en-US" sz="1400"/>
              <a:t>Ervaring met digitale marketing</a:t>
            </a:r>
            <a:endParaRPr/>
          </a:p>
          <a:p>
            <a:pPr marL="385763" lvl="0" indent="-385763" algn="l" rtl="0">
              <a:lnSpc>
                <a:spcPct val="90000"/>
              </a:lnSpc>
              <a:spcBef>
                <a:spcPts val="750"/>
              </a:spcBef>
              <a:spcAft>
                <a:spcPts val="0"/>
              </a:spcAft>
              <a:buClr>
                <a:schemeClr val="lt1"/>
              </a:buClr>
              <a:buSzPts val="1400"/>
              <a:buFont typeface="Arial"/>
              <a:buChar char="•"/>
            </a:pPr>
            <a:r>
              <a:rPr lang="en-US" sz="1400"/>
              <a:t>Meten en controleren</a:t>
            </a:r>
            <a:endParaRPr/>
          </a:p>
          <a:p>
            <a:pPr marL="385763" lvl="0" indent="-385763" algn="l" rtl="0">
              <a:lnSpc>
                <a:spcPct val="90000"/>
              </a:lnSpc>
              <a:spcBef>
                <a:spcPts val="750"/>
              </a:spcBef>
              <a:spcAft>
                <a:spcPts val="0"/>
              </a:spcAft>
              <a:buClr>
                <a:schemeClr val="lt1"/>
              </a:buClr>
              <a:buSzPts val="1400"/>
              <a:buFont typeface="Arial"/>
              <a:buChar char="•"/>
            </a:pPr>
            <a:r>
              <a:rPr lang="en-US" sz="1400"/>
              <a:t>Digitale strategie wereldwijd overzicht</a:t>
            </a:r>
            <a:endParaRPr/>
          </a:p>
          <a:p>
            <a:pPr marL="385762" lvl="0" indent="-385762" algn="l" rtl="0">
              <a:lnSpc>
                <a:spcPct val="90000"/>
              </a:lnSpc>
              <a:spcBef>
                <a:spcPts val="750"/>
              </a:spcBef>
              <a:spcAft>
                <a:spcPts val="0"/>
              </a:spcAft>
              <a:buClr>
                <a:schemeClr val="lt1"/>
              </a:buClr>
              <a:buSzPts val="1400"/>
              <a:buFont typeface="Arial"/>
              <a:buChar char="•"/>
            </a:pPr>
            <a:r>
              <a:rPr lang="en-US" sz="1400"/>
              <a:t>Bibliografie</a:t>
            </a:r>
            <a:endParaRPr sz="14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4"/>
          <p:cNvSpPr txBox="1"/>
          <p:nvPr/>
        </p:nvSpPr>
        <p:spPr>
          <a:xfrm>
            <a:off x="254899" y="1007550"/>
            <a:ext cx="8634202" cy="31284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3200"/>
              <a:buFont typeface="Arial"/>
              <a:buNone/>
            </a:pPr>
            <a:r>
              <a:rPr lang="en-US" sz="3200" b="1" i="0" u="none" strike="noStrike" cap="none">
                <a:solidFill>
                  <a:schemeClr val="lt1"/>
                </a:solidFill>
                <a:latin typeface="Arial"/>
                <a:ea typeface="Arial"/>
                <a:cs typeface="Arial"/>
                <a:sym typeface="Arial"/>
              </a:rPr>
              <a:t>"Of je hebt een strategie of je maakt deel uit van de strategie van iemand anders."</a:t>
            </a:r>
            <a:endParaRPr sz="14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chemeClr val="lt1"/>
              </a:solidFill>
              <a:latin typeface="Arial"/>
              <a:ea typeface="Arial"/>
              <a:cs typeface="Arial"/>
              <a:sym typeface="Arial"/>
            </a:endParaRPr>
          </a:p>
          <a:p>
            <a:pPr marL="0" marR="0" lvl="0" indent="0" algn="r" rtl="0">
              <a:lnSpc>
                <a:spcPct val="100000"/>
              </a:lnSpc>
              <a:spcBef>
                <a:spcPts val="0"/>
              </a:spcBef>
              <a:spcAft>
                <a:spcPts val="0"/>
              </a:spcAft>
              <a:buClr>
                <a:srgbClr val="000000"/>
              </a:buClr>
              <a:buSzPts val="2400"/>
              <a:buFont typeface="Arial"/>
              <a:buNone/>
            </a:pPr>
            <a:r>
              <a:rPr lang="en-US" sz="2400" b="0" i="1" u="none" strike="noStrike" cap="none">
                <a:solidFill>
                  <a:schemeClr val="lt1"/>
                </a:solidFill>
                <a:latin typeface="Dancing Script"/>
                <a:ea typeface="Dancing Script"/>
                <a:cs typeface="Dancing Script"/>
                <a:sym typeface="Dancing Script"/>
              </a:rPr>
              <a:t>Alvin Toffler</a:t>
            </a:r>
            <a:endParaRPr sz="2400" b="0" i="1" u="none" strike="noStrike" cap="non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13"/>
          <p:cNvSpPr txBox="1"/>
          <p:nvPr/>
        </p:nvSpPr>
        <p:spPr>
          <a:xfrm>
            <a:off x="621374" y="1557074"/>
            <a:ext cx="2949178" cy="1200150"/>
          </a:xfrm>
          <a:prstGeom prst="rect">
            <a:avLst/>
          </a:prstGeom>
          <a:noFill/>
          <a:ln>
            <a:noFill/>
          </a:ln>
        </p:spPr>
        <p:txBody>
          <a:bodyPr spcFirstLastPara="1" wrap="square" lIns="91425" tIns="45700" rIns="91425" bIns="45700" anchor="b" anchorCtr="0">
            <a:normAutofit/>
          </a:bodyPr>
          <a:lstStyle/>
          <a:p>
            <a:pPr marL="0" marR="0" lvl="0" indent="0" algn="l" rtl="0">
              <a:spcBef>
                <a:spcPts val="0"/>
              </a:spcBef>
              <a:spcAft>
                <a:spcPts val="600"/>
              </a:spcAft>
              <a:buClr>
                <a:srgbClr val="000000"/>
              </a:buClr>
              <a:buSzPts val="2400"/>
              <a:buFont typeface="Arial"/>
              <a:buNone/>
            </a:pPr>
            <a:r>
              <a:rPr lang="en-US" sz="2400" b="1" i="0" u="none" strike="noStrike" cap="none">
                <a:solidFill>
                  <a:schemeClr val="lt1"/>
                </a:solidFill>
                <a:latin typeface="Roboto"/>
                <a:ea typeface="Roboto"/>
                <a:cs typeface="Roboto"/>
                <a:sym typeface="Roboto"/>
              </a:rPr>
              <a:t> </a:t>
            </a:r>
            <a:endParaRPr sz="1400" b="0" i="0" u="none" strike="noStrike" cap="none">
              <a:solidFill>
                <a:srgbClr val="000000"/>
              </a:solidFill>
              <a:latin typeface="Arial"/>
              <a:ea typeface="Arial"/>
              <a:cs typeface="Arial"/>
              <a:sym typeface="Arial"/>
            </a:endParaRPr>
          </a:p>
        </p:txBody>
      </p:sp>
      <p:sp>
        <p:nvSpPr>
          <p:cNvPr id="176" name="Google Shape;176;p13"/>
          <p:cNvSpPr txBox="1">
            <a:spLocks noGrp="1"/>
          </p:cNvSpPr>
          <p:nvPr>
            <p:ph type="title" idx="4294967295"/>
          </p:nvPr>
        </p:nvSpPr>
        <p:spPr>
          <a:xfrm>
            <a:off x="560387" y="1398324"/>
            <a:ext cx="8023225" cy="1358900"/>
          </a:xfrm>
          <a:prstGeom prst="rect">
            <a:avLst/>
          </a:prstGeom>
          <a:noFill/>
          <a:ln>
            <a:noFill/>
          </a:ln>
        </p:spPr>
        <p:txBody>
          <a:bodyPr spcFirstLastPara="1" wrap="square" lIns="91425" tIns="45700" rIns="91425" bIns="45700" anchor="b" anchorCtr="0">
            <a:normAutofit/>
          </a:bodyPr>
          <a:lstStyle/>
          <a:p>
            <a:pPr marL="0" lvl="0" indent="0" algn="ctr" rtl="0">
              <a:lnSpc>
                <a:spcPct val="100000"/>
              </a:lnSpc>
              <a:spcBef>
                <a:spcPts val="0"/>
              </a:spcBef>
              <a:spcAft>
                <a:spcPts val="0"/>
              </a:spcAft>
              <a:buClr>
                <a:srgbClr val="161249"/>
              </a:buClr>
              <a:buSzPts val="3600"/>
              <a:buFont typeface="Arial"/>
              <a:buNone/>
            </a:pPr>
            <a:r>
              <a:rPr lang="en-US" sz="3600"/>
              <a:t>Ontwikkelproces digitale marketingstrategie</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46"/>
          <p:cNvSpPr txBox="1"/>
          <p:nvPr/>
        </p:nvSpPr>
        <p:spPr>
          <a:xfrm>
            <a:off x="478350" y="782406"/>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182" name="Google Shape;182;p46"/>
          <p:cNvSpPr txBox="1"/>
          <p:nvPr/>
        </p:nvSpPr>
        <p:spPr>
          <a:xfrm>
            <a:off x="478350" y="1262796"/>
            <a:ext cx="8261100" cy="2657693"/>
          </a:xfrm>
          <a:prstGeom prst="rect">
            <a:avLst/>
          </a:prstGeom>
          <a:noFill/>
          <a:ln>
            <a:noFill/>
          </a:ln>
        </p:spPr>
        <p:txBody>
          <a:bodyPr spcFirstLastPara="1" wrap="square" lIns="91425" tIns="91425" rIns="91425" bIns="91425" anchor="t" anchorCtr="0">
            <a:noAutofit/>
          </a:bodyPr>
          <a:lstStyle/>
          <a:p>
            <a:pPr marL="0" marR="0" lvl="0" indent="0" algn="l" rtl="0">
              <a:lnSpc>
                <a:spcPct val="175000"/>
              </a:lnSpc>
              <a:spcBef>
                <a:spcPts val="0"/>
              </a:spcBef>
              <a:spcAft>
                <a:spcPts val="0"/>
              </a:spcAft>
              <a:buClr>
                <a:srgbClr val="000000"/>
              </a:buClr>
              <a:buSzPts val="1600"/>
              <a:buFont typeface="Arial"/>
              <a:buNone/>
            </a:pPr>
            <a:endParaRPr sz="1400" b="0" i="0" u="none" strike="noStrike" cap="none">
              <a:solidFill>
                <a:srgbClr val="000000"/>
              </a:solidFill>
              <a:latin typeface="Arial"/>
              <a:ea typeface="Arial"/>
              <a:cs typeface="Arial"/>
              <a:sym typeface="Arial"/>
            </a:endParaRPr>
          </a:p>
        </p:txBody>
      </p:sp>
      <p:sp>
        <p:nvSpPr>
          <p:cNvPr id="183" name="Google Shape;183;p46"/>
          <p:cNvSpPr txBox="1">
            <a:spLocks noGrp="1"/>
          </p:cNvSpPr>
          <p:nvPr>
            <p:ph type="title"/>
          </p:nvPr>
        </p:nvSpPr>
        <p:spPr>
          <a:xfrm>
            <a:off x="628650" y="-37336"/>
            <a:ext cx="7886700" cy="994172"/>
          </a:xfrm>
          <a:prstGeom prst="rect">
            <a:avLst/>
          </a:prstGeom>
          <a:noFill/>
          <a:ln>
            <a:noFill/>
          </a:ln>
        </p:spPr>
        <p:txBody>
          <a:bodyPr spcFirstLastPara="1" wrap="square" lIns="91425" tIns="45700" rIns="91425" bIns="45700" anchor="b" anchorCtr="0">
            <a:normAutofit/>
          </a:bodyPr>
          <a:lstStyle/>
          <a:p>
            <a:pPr marL="0" marR="0" lvl="0" indent="0" algn="l" rtl="0">
              <a:lnSpc>
                <a:spcPct val="100000"/>
              </a:lnSpc>
              <a:spcBef>
                <a:spcPts val="0"/>
              </a:spcBef>
              <a:spcAft>
                <a:spcPts val="0"/>
              </a:spcAft>
              <a:buClr>
                <a:srgbClr val="000000"/>
              </a:buClr>
              <a:buSzPts val="3000"/>
              <a:buFont typeface="Arial"/>
              <a:buNone/>
            </a:pPr>
            <a:r>
              <a:rPr lang="en-US" sz="3600" b="1" i="0" u="none" strike="noStrike" cap="none">
                <a:solidFill>
                  <a:srgbClr val="0E0A44"/>
                </a:solidFill>
                <a:latin typeface="Arial"/>
                <a:ea typeface="Arial"/>
                <a:cs typeface="Arial"/>
                <a:sym typeface="Arial"/>
              </a:rPr>
              <a:t>Wat is marketingstrategie? </a:t>
            </a:r>
            <a:endParaRPr sz="1600" b="0" i="0" u="none" strike="noStrike" cap="none">
              <a:solidFill>
                <a:srgbClr val="0E0A44"/>
              </a:solidFill>
              <a:latin typeface="Arial"/>
              <a:ea typeface="Arial"/>
              <a:cs typeface="Arial"/>
              <a:sym typeface="Arial"/>
            </a:endParaRPr>
          </a:p>
        </p:txBody>
      </p:sp>
      <p:sp>
        <p:nvSpPr>
          <p:cNvPr id="184" name="Google Shape;184;p46"/>
          <p:cNvSpPr txBox="1">
            <a:spLocks noGrp="1"/>
          </p:cNvSpPr>
          <p:nvPr>
            <p:ph type="body" idx="1"/>
          </p:nvPr>
        </p:nvSpPr>
        <p:spPr>
          <a:xfrm>
            <a:off x="628650" y="1035105"/>
            <a:ext cx="7886700" cy="373500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000000"/>
              </a:buClr>
              <a:buSzPts val="1600"/>
              <a:buFont typeface="Arial"/>
              <a:buNone/>
            </a:pPr>
            <a:r>
              <a:rPr lang="en-US" sz="1800" b="0" i="0" u="none" strike="noStrike" cap="none">
                <a:solidFill>
                  <a:srgbClr val="0E0A44"/>
                </a:solidFill>
                <a:latin typeface="Arial"/>
                <a:ea typeface="Arial"/>
                <a:cs typeface="Arial"/>
                <a:sym typeface="Arial"/>
              </a:rPr>
              <a:t>"De marketingstrategie is de manier waarop de marketingfunctie haar activiteiten organiseert om een winstgevende groei van de verkoop te realiseren op het niveau van de marketingmix (...)". </a:t>
            </a:r>
            <a:br>
              <a:rPr lang="en-US" sz="1800" b="0" i="0" u="none" strike="noStrike" cap="none">
                <a:solidFill>
                  <a:srgbClr val="0E0A44"/>
                </a:solidFill>
                <a:latin typeface="Arial"/>
                <a:ea typeface="Arial"/>
                <a:cs typeface="Arial"/>
                <a:sym typeface="Arial"/>
              </a:rPr>
            </a:br>
            <a:endParaRPr sz="1800" b="0" i="0" u="none" strike="noStrike" cap="none">
              <a:solidFill>
                <a:srgbClr val="0E0A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600"/>
              <a:buFont typeface="Arial"/>
              <a:buNone/>
            </a:pPr>
            <a:r>
              <a:rPr lang="en-US" sz="1800" b="0" i="0" u="none" strike="noStrike" cap="none">
                <a:solidFill>
                  <a:srgbClr val="0E0A44"/>
                </a:solidFill>
                <a:latin typeface="Arial"/>
                <a:ea typeface="Arial"/>
                <a:cs typeface="Arial"/>
                <a:sym typeface="Arial"/>
              </a:rPr>
              <a:t>"Een marketingstrategie kan worden gedefinieerd als een plan (meestal op lange termijn) om de doelstellingen van de organisatie als volgt te bereiken (...)".</a:t>
            </a:r>
            <a:endParaRPr/>
          </a:p>
          <a:p>
            <a:pPr marL="0" marR="0" lvl="0" indent="0" algn="l" rtl="0">
              <a:lnSpc>
                <a:spcPct val="150000"/>
              </a:lnSpc>
              <a:spcBef>
                <a:spcPts val="0"/>
              </a:spcBef>
              <a:spcAft>
                <a:spcPts val="0"/>
              </a:spcAft>
              <a:buClr>
                <a:srgbClr val="000000"/>
              </a:buClr>
              <a:buSzPts val="1600"/>
              <a:buFont typeface="Arial"/>
              <a:buNone/>
            </a:pPr>
            <a:endParaRPr sz="1800" b="0" i="0" u="none" strike="noStrike" cap="none">
              <a:solidFill>
                <a:srgbClr val="0E0A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600"/>
              <a:buFont typeface="Arial"/>
              <a:buNone/>
            </a:pPr>
            <a:r>
              <a:rPr lang="en-US" sz="1800">
                <a:solidFill>
                  <a:srgbClr val="0E0A44"/>
                </a:solidFill>
              </a:rPr>
              <a:t>(</a:t>
            </a:r>
            <a:r>
              <a:rPr lang="en-US" sz="1800" b="0" i="0" u="none" strike="noStrike" cap="none">
                <a:solidFill>
                  <a:srgbClr val="0E0A44"/>
                </a:solidFill>
                <a:latin typeface="Arial"/>
                <a:ea typeface="Arial"/>
                <a:cs typeface="Arial"/>
                <a:sym typeface="Arial"/>
              </a:rPr>
              <a:t>Kotler, 1997)</a:t>
            </a:r>
            <a:endParaRPr/>
          </a:p>
          <a:p>
            <a:pPr marL="0" lvl="0" indent="0" algn="l" rtl="0">
              <a:lnSpc>
                <a:spcPct val="90000"/>
              </a:lnSpc>
              <a:spcBef>
                <a:spcPts val="750"/>
              </a:spcBef>
              <a:spcAft>
                <a:spcPts val="0"/>
              </a:spcAft>
              <a:buClr>
                <a:srgbClr val="161249"/>
              </a:buClr>
              <a:buSzPts val="1600"/>
              <a:buNone/>
            </a:pPr>
            <a:endParaRPr sz="16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g1abb8a74c70_0_2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190" name="Google Shape;190;g1abb8a74c70_0_23"/>
          <p:cNvSpPr txBox="1"/>
          <p:nvPr/>
        </p:nvSpPr>
        <p:spPr>
          <a:xfrm>
            <a:off x="478339" y="1262790"/>
            <a:ext cx="8333400" cy="29391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1000"/>
              </a:spcAft>
              <a:buClr>
                <a:srgbClr val="000000"/>
              </a:buClr>
              <a:buSzPts val="1800"/>
              <a:buFont typeface="Arial"/>
              <a:buNone/>
            </a:pPr>
            <a:endParaRPr sz="1800" b="1" i="1" u="none" strike="noStrike" cap="none">
              <a:solidFill>
                <a:schemeClr val="dk1"/>
              </a:solidFill>
              <a:latin typeface="Arial"/>
              <a:ea typeface="Arial"/>
              <a:cs typeface="Arial"/>
              <a:sym typeface="Arial"/>
            </a:endParaRPr>
          </a:p>
        </p:txBody>
      </p:sp>
      <p:sp>
        <p:nvSpPr>
          <p:cNvPr id="191" name="Google Shape;191;g1abb8a74c70_0_2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0E0A44"/>
              </a:buClr>
              <a:buSzPts val="3600"/>
              <a:buFont typeface="Arial"/>
              <a:buNone/>
            </a:pPr>
            <a:r>
              <a:rPr lang="en-US" sz="3600" b="1" i="0" u="none" strike="noStrike" cap="none">
                <a:solidFill>
                  <a:srgbClr val="0E0A44"/>
                </a:solidFill>
                <a:latin typeface="Arial"/>
                <a:ea typeface="Arial"/>
                <a:cs typeface="Arial"/>
                <a:sym typeface="Arial"/>
              </a:rPr>
              <a:t>Digitale marketingstrategie</a:t>
            </a:r>
            <a:endParaRPr>
              <a:solidFill>
                <a:srgbClr val="0E0A44"/>
              </a:solidFill>
            </a:endParaRPr>
          </a:p>
        </p:txBody>
      </p:sp>
      <p:sp>
        <p:nvSpPr>
          <p:cNvPr id="192" name="Google Shape;192;g1abb8a74c70_0_23"/>
          <p:cNvSpPr txBox="1">
            <a:spLocks noGrp="1"/>
          </p:cNvSpPr>
          <p:nvPr>
            <p:ph type="body" idx="1"/>
          </p:nvPr>
        </p:nvSpPr>
        <p:spPr>
          <a:xfrm>
            <a:off x="628650" y="1369218"/>
            <a:ext cx="7886700" cy="3071354"/>
          </a:xfrm>
          <a:prstGeom prst="rect">
            <a:avLst/>
          </a:prstGeom>
          <a:noFill/>
          <a:ln>
            <a:noFill/>
          </a:ln>
        </p:spPr>
        <p:txBody>
          <a:bodyPr spcFirstLastPara="1" wrap="square" lIns="91425" tIns="45700" rIns="91425" bIns="45700" anchor="t" anchorCtr="0">
            <a:spAutoFit/>
          </a:bodyPr>
          <a:lstStyle/>
          <a:p>
            <a:pPr marL="0" marR="0" lvl="1" indent="0" algn="l" rtl="0">
              <a:lnSpc>
                <a:spcPct val="155555"/>
              </a:lnSpc>
              <a:spcBef>
                <a:spcPts val="0"/>
              </a:spcBef>
              <a:spcAft>
                <a:spcPts val="0"/>
              </a:spcAft>
              <a:buClr>
                <a:srgbClr val="000000"/>
              </a:buClr>
              <a:buSzPts val="1800"/>
              <a:buFont typeface="Arial"/>
              <a:buNone/>
            </a:pPr>
            <a:r>
              <a:rPr lang="en-US" sz="1800" b="0" i="0" u="none" strike="noStrike" cap="none">
                <a:solidFill>
                  <a:srgbClr val="0E0A44"/>
                </a:solidFill>
                <a:latin typeface="Arial"/>
                <a:ea typeface="Arial"/>
                <a:cs typeface="Arial"/>
                <a:sym typeface="Arial"/>
              </a:rPr>
              <a:t>"Een digitale marketingstrategie is nodig om een consistente richting te geven aan de online marketingactiviteiten van een organisatie, zodat ze integreren met de andere marketingactiviteiten en de algemene bedrijfsdoelstellingen ondersteunen." </a:t>
            </a:r>
            <a:endParaRPr/>
          </a:p>
          <a:p>
            <a:pPr marL="0" marR="0" lvl="1" indent="0" algn="l" rtl="0">
              <a:lnSpc>
                <a:spcPct val="155555"/>
              </a:lnSpc>
              <a:spcBef>
                <a:spcPts val="1600"/>
              </a:spcBef>
              <a:spcAft>
                <a:spcPts val="0"/>
              </a:spcAft>
              <a:buClr>
                <a:srgbClr val="000000"/>
              </a:buClr>
              <a:buSzPts val="1800"/>
              <a:buFont typeface="Arial"/>
              <a:buNone/>
            </a:pPr>
            <a:r>
              <a:rPr lang="en-US" sz="1800" b="0" i="0" u="none" strike="noStrike" cap="none">
                <a:solidFill>
                  <a:srgbClr val="0E0A44"/>
                </a:solidFill>
                <a:latin typeface="Arial"/>
                <a:ea typeface="Arial"/>
                <a:cs typeface="Arial"/>
                <a:sym typeface="Arial"/>
              </a:rPr>
              <a:t>(Chaffey, 2006, p. 178). </a:t>
            </a:r>
            <a:endParaRPr/>
          </a:p>
          <a:p>
            <a:pPr marL="0" marR="0" lvl="0" indent="0" algn="l" rtl="0">
              <a:lnSpc>
                <a:spcPct val="115000"/>
              </a:lnSpc>
              <a:spcBef>
                <a:spcPts val="1600"/>
              </a:spcBef>
              <a:spcAft>
                <a:spcPts val="0"/>
              </a:spcAft>
              <a:buClr>
                <a:srgbClr val="000000"/>
              </a:buClr>
              <a:buSzPts val="1800"/>
              <a:buFont typeface="Arial"/>
              <a:buNone/>
            </a:pPr>
            <a:endParaRPr sz="1800" b="1" i="1" u="none" strike="noStrike" cap="none">
              <a:solidFill>
                <a:schemeClr val="dk1"/>
              </a:solidFill>
              <a:latin typeface="Arial"/>
              <a:ea typeface="Arial"/>
              <a:cs typeface="Arial"/>
              <a:sym typeface="Arial"/>
            </a:endParaRPr>
          </a:p>
          <a:p>
            <a:pPr marL="0" lvl="0" indent="0" algn="l" rtl="0">
              <a:lnSpc>
                <a:spcPct val="90000"/>
              </a:lnSpc>
              <a:spcBef>
                <a:spcPts val="1750"/>
              </a:spcBef>
              <a:spcAft>
                <a:spcPts val="0"/>
              </a:spcAft>
              <a:buClr>
                <a:srgbClr val="161249"/>
              </a:buClr>
              <a:buSzPts val="2100"/>
              <a:buNone/>
            </a:pP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47"/>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198" name="Google Shape;198;p47"/>
          <p:cNvSpPr txBox="1"/>
          <p:nvPr/>
        </p:nvSpPr>
        <p:spPr>
          <a:xfrm>
            <a:off x="478339" y="1126035"/>
            <a:ext cx="8333400" cy="2939100"/>
          </a:xfrm>
          <a:prstGeom prst="rect">
            <a:avLst/>
          </a:prstGeom>
          <a:noFill/>
          <a:ln>
            <a:noFill/>
          </a:ln>
        </p:spPr>
        <p:txBody>
          <a:bodyPr spcFirstLastPara="1" wrap="square" lIns="91425" tIns="91425" rIns="91425" bIns="91425" anchor="t" anchorCtr="0">
            <a:noAutofit/>
          </a:bodyPr>
          <a:lstStyle/>
          <a:p>
            <a:pPr marL="0" marR="0" lvl="1" indent="0" algn="l" rtl="0">
              <a:lnSpc>
                <a:spcPct val="115000"/>
              </a:lnSpc>
              <a:spcBef>
                <a:spcPts val="160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99" name="Google Shape;199;p47"/>
          <p:cNvSpPr txBox="1">
            <a:spLocks noGrp="1"/>
          </p:cNvSpPr>
          <p:nvPr>
            <p:ph type="title"/>
          </p:nvPr>
        </p:nvSpPr>
        <p:spPr>
          <a:xfrm>
            <a:off x="628650" y="168275"/>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0E0A44"/>
              </a:buClr>
              <a:buSzPts val="3600"/>
              <a:buFont typeface="Arial"/>
              <a:buNone/>
            </a:pPr>
            <a:r>
              <a:rPr lang="en-US" sz="3600" b="1" i="0" u="none" strike="noStrike" cap="none">
                <a:solidFill>
                  <a:srgbClr val="0E0A44"/>
                </a:solidFill>
                <a:latin typeface="Arial"/>
                <a:ea typeface="Arial"/>
                <a:cs typeface="Arial"/>
                <a:sym typeface="Arial"/>
              </a:rPr>
              <a:t>Digitale marketingstrategie</a:t>
            </a:r>
            <a:endParaRPr>
              <a:solidFill>
                <a:srgbClr val="0E0A44"/>
              </a:solidFill>
            </a:endParaRPr>
          </a:p>
        </p:txBody>
      </p:sp>
      <p:sp>
        <p:nvSpPr>
          <p:cNvPr id="200" name="Google Shape;200;p47"/>
          <p:cNvSpPr txBox="1">
            <a:spLocks noGrp="1"/>
          </p:cNvSpPr>
          <p:nvPr>
            <p:ph type="body" idx="1"/>
          </p:nvPr>
        </p:nvSpPr>
        <p:spPr>
          <a:xfrm>
            <a:off x="628650" y="1541313"/>
            <a:ext cx="7886700" cy="2375522"/>
          </a:xfrm>
          <a:prstGeom prst="rect">
            <a:avLst/>
          </a:prstGeom>
          <a:noFill/>
          <a:ln>
            <a:noFill/>
          </a:ln>
        </p:spPr>
        <p:txBody>
          <a:bodyPr spcFirstLastPara="1" wrap="square" lIns="91425" tIns="45700" rIns="91425" bIns="45700" anchor="t" anchorCtr="0">
            <a:spAutoFit/>
          </a:bodyPr>
          <a:lstStyle/>
          <a:p>
            <a:pPr marL="0" marR="0" lvl="1" indent="0" algn="l" rtl="0">
              <a:lnSpc>
                <a:spcPct val="115000"/>
              </a:lnSpc>
              <a:spcBef>
                <a:spcPts val="0"/>
              </a:spcBef>
              <a:spcAft>
                <a:spcPts val="0"/>
              </a:spcAft>
              <a:buClr>
                <a:srgbClr val="000000"/>
              </a:buClr>
              <a:buSzPts val="1800"/>
              <a:buFont typeface="Arial"/>
              <a:buNone/>
            </a:pPr>
            <a:r>
              <a:rPr lang="en-US" sz="1800" b="0" i="0" u="none" strike="noStrike" cap="none">
                <a:solidFill>
                  <a:srgbClr val="0E0A44"/>
                </a:solidFill>
                <a:latin typeface="Arial"/>
                <a:ea typeface="Arial"/>
                <a:cs typeface="Arial"/>
                <a:sym typeface="Arial"/>
              </a:rPr>
              <a:t>De digitale marketingstrategie definieert:</a:t>
            </a:r>
            <a:endParaRPr sz="1400" b="0" i="0" u="none" strike="noStrike" cap="none">
              <a:solidFill>
                <a:srgbClr val="0E0A44"/>
              </a:solidFill>
              <a:latin typeface="Arial"/>
              <a:ea typeface="Arial"/>
              <a:cs typeface="Arial"/>
              <a:sym typeface="Arial"/>
            </a:endParaRPr>
          </a:p>
          <a:p>
            <a:pPr marL="650875" marR="0" lvl="3" indent="-296863" algn="l" rtl="0">
              <a:lnSpc>
                <a:spcPct val="115000"/>
              </a:lnSpc>
              <a:spcBef>
                <a:spcPts val="1600"/>
              </a:spcBef>
              <a:spcAft>
                <a:spcPts val="0"/>
              </a:spcAft>
              <a:buClr>
                <a:srgbClr val="11AA81"/>
              </a:buClr>
              <a:buSzPts val="2700"/>
              <a:buFont typeface="Arial"/>
              <a:buChar char="•"/>
            </a:pPr>
            <a:r>
              <a:rPr lang="en-US" sz="1800" b="0" i="0" u="none" strike="noStrike" cap="none">
                <a:solidFill>
                  <a:srgbClr val="0E0A44"/>
                </a:solidFill>
                <a:latin typeface="Arial"/>
                <a:ea typeface="Arial"/>
                <a:cs typeface="Arial"/>
                <a:sym typeface="Arial"/>
              </a:rPr>
              <a:t>Hoe de beoogde doelen te bereiken</a:t>
            </a:r>
            <a:endParaRPr/>
          </a:p>
          <a:p>
            <a:pPr marL="650875" marR="0" lvl="3" indent="-296863" algn="l" rtl="0">
              <a:lnSpc>
                <a:spcPct val="115000"/>
              </a:lnSpc>
              <a:spcBef>
                <a:spcPts val="1600"/>
              </a:spcBef>
              <a:spcAft>
                <a:spcPts val="0"/>
              </a:spcAft>
              <a:buClr>
                <a:srgbClr val="11AA81"/>
              </a:buClr>
              <a:buSzPts val="2700"/>
              <a:buFont typeface="Arial"/>
              <a:buChar char="•"/>
            </a:pPr>
            <a:r>
              <a:rPr lang="en-US" sz="1800" b="0" i="0" u="none" strike="noStrike" cap="none">
                <a:solidFill>
                  <a:srgbClr val="0E0A44"/>
                </a:solidFill>
                <a:latin typeface="Arial"/>
                <a:ea typeface="Arial"/>
                <a:cs typeface="Arial"/>
                <a:sym typeface="Arial"/>
              </a:rPr>
              <a:t>Hoe de verschillende digitale marketingkanalen gebruiken</a:t>
            </a:r>
            <a:endParaRPr/>
          </a:p>
          <a:p>
            <a:pPr marL="650875" marR="0" lvl="3" indent="-296863" algn="l" rtl="0">
              <a:lnSpc>
                <a:spcPct val="115000"/>
              </a:lnSpc>
              <a:spcBef>
                <a:spcPts val="1600"/>
              </a:spcBef>
              <a:spcAft>
                <a:spcPts val="0"/>
              </a:spcAft>
              <a:buClr>
                <a:srgbClr val="11AA81"/>
              </a:buClr>
              <a:buSzPts val="2700"/>
              <a:buFont typeface="Arial"/>
              <a:buChar char="•"/>
            </a:pPr>
            <a:r>
              <a:rPr lang="en-US" sz="1800" b="0" i="0" u="none" strike="noStrike" cap="none">
                <a:solidFill>
                  <a:srgbClr val="0E0A44"/>
                </a:solidFill>
                <a:latin typeface="Arial"/>
                <a:ea typeface="Arial"/>
                <a:cs typeface="Arial"/>
                <a:sym typeface="Arial"/>
              </a:rPr>
              <a:t>Hoe verschillende digitale marketingkanalen integreren</a:t>
            </a:r>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4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206" name="Google Shape;206;p48"/>
          <p:cNvSpPr txBox="1"/>
          <p:nvPr/>
        </p:nvSpPr>
        <p:spPr>
          <a:xfrm>
            <a:off x="478339" y="1262790"/>
            <a:ext cx="8333400" cy="29391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1000"/>
              </a:spcAft>
              <a:buClr>
                <a:srgbClr val="000000"/>
              </a:buClr>
              <a:buSzPts val="1800"/>
              <a:buFont typeface="Arial"/>
              <a:buNone/>
            </a:pPr>
            <a:endParaRPr sz="1800" b="1" i="1" u="none" strike="noStrike" cap="none">
              <a:solidFill>
                <a:schemeClr val="dk1"/>
              </a:solidFill>
              <a:latin typeface="Arial"/>
              <a:ea typeface="Arial"/>
              <a:cs typeface="Arial"/>
              <a:sym typeface="Arial"/>
            </a:endParaRPr>
          </a:p>
        </p:txBody>
      </p:sp>
      <p:sp>
        <p:nvSpPr>
          <p:cNvPr id="207" name="Google Shape;207;p48"/>
          <p:cNvSpPr txBox="1">
            <a:spLocks noGrp="1"/>
          </p:cNvSpPr>
          <p:nvPr>
            <p:ph type="title"/>
          </p:nvPr>
        </p:nvSpPr>
        <p:spPr>
          <a:xfrm>
            <a:off x="628650" y="105839"/>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600"/>
              <a:buFont typeface="Arial"/>
              <a:buNone/>
            </a:pPr>
            <a:r>
              <a:rPr lang="en-US" sz="3600"/>
              <a:t>Digitale marketingstrategie</a:t>
            </a:r>
            <a:endParaRPr/>
          </a:p>
        </p:txBody>
      </p:sp>
      <p:sp>
        <p:nvSpPr>
          <p:cNvPr id="208" name="Google Shape;208;p48"/>
          <p:cNvSpPr txBox="1">
            <a:spLocks noGrp="1"/>
          </p:cNvSpPr>
          <p:nvPr>
            <p:ph type="body" idx="1"/>
          </p:nvPr>
        </p:nvSpPr>
        <p:spPr>
          <a:xfrm>
            <a:off x="628650" y="1369218"/>
            <a:ext cx="7886700" cy="3480440"/>
          </a:xfrm>
          <a:prstGeom prst="rect">
            <a:avLst/>
          </a:prstGeom>
          <a:noFill/>
          <a:ln>
            <a:noFill/>
          </a:ln>
        </p:spPr>
        <p:txBody>
          <a:bodyPr spcFirstLastPara="1" wrap="square" lIns="91425" tIns="45700" rIns="91425" bIns="45700" anchor="t" anchorCtr="0">
            <a:spAutoFit/>
          </a:bodyPr>
          <a:lstStyle/>
          <a:p>
            <a:pPr marL="0" marR="0" lvl="1" indent="0" algn="l" rtl="0">
              <a:lnSpc>
                <a:spcPct val="115000"/>
              </a:lnSpc>
              <a:spcBef>
                <a:spcPts val="0"/>
              </a:spcBef>
              <a:spcAft>
                <a:spcPts val="0"/>
              </a:spcAft>
              <a:buClr>
                <a:srgbClr val="000000"/>
              </a:buClr>
              <a:buSzPts val="1800"/>
              <a:buFont typeface="Arial"/>
              <a:buNone/>
            </a:pPr>
            <a:r>
              <a:rPr lang="en-US" sz="1800" b="0" i="0" u="none" strike="noStrike" cap="none" dirty="0" err="1">
                <a:solidFill>
                  <a:srgbClr val="0E0A44"/>
                </a:solidFill>
                <a:latin typeface="Arial"/>
                <a:ea typeface="Arial"/>
                <a:cs typeface="Arial"/>
                <a:sym typeface="Arial"/>
              </a:rPr>
              <a:t>Digitale</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marketingstrategie</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veronderstelt</a:t>
            </a:r>
            <a:r>
              <a:rPr lang="en-US" sz="1800" b="0" i="0" u="none" strike="noStrike" cap="none" dirty="0">
                <a:solidFill>
                  <a:srgbClr val="0E0A44"/>
                </a:solidFill>
                <a:latin typeface="Arial"/>
                <a:ea typeface="Arial"/>
                <a:cs typeface="Arial"/>
                <a:sym typeface="Arial"/>
              </a:rPr>
              <a:t>:</a:t>
            </a:r>
            <a:endParaRPr sz="1400" b="0" i="0" u="none" strike="noStrike" cap="none" dirty="0">
              <a:solidFill>
                <a:srgbClr val="0E0A44"/>
              </a:solidFill>
              <a:latin typeface="Arial"/>
              <a:ea typeface="Arial"/>
              <a:cs typeface="Arial"/>
              <a:sym typeface="Arial"/>
            </a:endParaRPr>
          </a:p>
          <a:p>
            <a:pPr marL="696912" marR="0" lvl="3" indent="-342900" algn="l" rtl="0">
              <a:lnSpc>
                <a:spcPct val="115000"/>
              </a:lnSpc>
              <a:spcBef>
                <a:spcPts val="1600"/>
              </a:spcBef>
              <a:spcAft>
                <a:spcPts val="0"/>
              </a:spcAft>
              <a:buClr>
                <a:srgbClr val="11AA81"/>
              </a:buClr>
              <a:buSzPts val="2700"/>
              <a:buFont typeface="Arial"/>
              <a:buChar char="•"/>
            </a:pPr>
            <a:r>
              <a:rPr lang="en-US" sz="1800" b="0" i="0" u="none" strike="noStrike" cap="none" dirty="0" err="1">
                <a:solidFill>
                  <a:srgbClr val="0E0A44"/>
                </a:solidFill>
                <a:latin typeface="Arial"/>
                <a:ea typeface="Arial"/>
                <a:cs typeface="Arial"/>
                <a:sym typeface="Arial"/>
              </a:rPr>
              <a:t>Integratie</a:t>
            </a:r>
            <a:r>
              <a:rPr lang="en-US" sz="1800" b="0" i="0" u="none" strike="noStrike" cap="none" dirty="0">
                <a:solidFill>
                  <a:srgbClr val="0E0A44"/>
                </a:solidFill>
                <a:latin typeface="Arial"/>
                <a:ea typeface="Arial"/>
                <a:cs typeface="Arial"/>
                <a:sym typeface="Arial"/>
              </a:rPr>
              <a:t> met offline </a:t>
            </a:r>
            <a:r>
              <a:rPr lang="en-US" sz="1800" b="0" i="0" u="none" strike="noStrike" cap="none" dirty="0" err="1">
                <a:solidFill>
                  <a:srgbClr val="0E0A44"/>
                </a:solidFill>
                <a:latin typeface="Arial"/>
                <a:ea typeface="Arial"/>
                <a:cs typeface="Arial"/>
                <a:sym typeface="Arial"/>
              </a:rPr>
              <a:t>marketingstrategie</a:t>
            </a:r>
            <a:endParaRPr sz="1400" b="0" i="0" u="none" strike="noStrike" cap="none" dirty="0">
              <a:solidFill>
                <a:srgbClr val="0E0A44"/>
              </a:solidFill>
              <a:latin typeface="Arial"/>
              <a:ea typeface="Arial"/>
              <a:cs typeface="Arial"/>
              <a:sym typeface="Arial"/>
            </a:endParaRPr>
          </a:p>
          <a:p>
            <a:pPr marL="696912" marR="0" lvl="3" indent="-342900" algn="l" rtl="0">
              <a:lnSpc>
                <a:spcPct val="115000"/>
              </a:lnSpc>
              <a:spcBef>
                <a:spcPts val="1600"/>
              </a:spcBef>
              <a:spcAft>
                <a:spcPts val="0"/>
              </a:spcAft>
              <a:buClr>
                <a:srgbClr val="11AA81"/>
              </a:buClr>
              <a:buSzPts val="2700"/>
              <a:buFont typeface="Arial"/>
              <a:buChar char="•"/>
            </a:pPr>
            <a:r>
              <a:rPr lang="en-US" sz="1800" b="0" i="0" u="none" strike="noStrike" cap="none" dirty="0" err="1">
                <a:solidFill>
                  <a:srgbClr val="0E0A44"/>
                </a:solidFill>
                <a:latin typeface="Arial"/>
                <a:ea typeface="Arial"/>
                <a:cs typeface="Arial"/>
                <a:sym typeface="Arial"/>
              </a:rPr>
              <a:t>Toewijzing</a:t>
            </a:r>
            <a:r>
              <a:rPr lang="en-US" sz="1800" b="0" i="0" u="none" strike="noStrike" cap="none" dirty="0">
                <a:solidFill>
                  <a:srgbClr val="0E0A44"/>
                </a:solidFill>
                <a:latin typeface="Arial"/>
                <a:ea typeface="Arial"/>
                <a:cs typeface="Arial"/>
                <a:sym typeface="Arial"/>
              </a:rPr>
              <a:t> van </a:t>
            </a:r>
            <a:r>
              <a:rPr lang="en-US" sz="1800" b="0" i="0" u="none" strike="noStrike" cap="none" dirty="0" err="1">
                <a:solidFill>
                  <a:srgbClr val="0E0A44"/>
                </a:solidFill>
                <a:latin typeface="Arial"/>
                <a:ea typeface="Arial"/>
                <a:cs typeface="Arial"/>
                <a:sym typeface="Arial"/>
              </a:rPr>
              <a:t>middelen</a:t>
            </a:r>
            <a:endParaRPr sz="1400" b="0" i="0" u="none" strike="noStrike" cap="none" dirty="0">
              <a:solidFill>
                <a:srgbClr val="0E0A44"/>
              </a:solidFill>
              <a:latin typeface="Arial"/>
              <a:ea typeface="Arial"/>
              <a:cs typeface="Arial"/>
              <a:sym typeface="Arial"/>
            </a:endParaRPr>
          </a:p>
          <a:p>
            <a:pPr marL="696912" marR="0" lvl="3" indent="-342900" algn="l" rtl="0">
              <a:lnSpc>
                <a:spcPct val="115000"/>
              </a:lnSpc>
              <a:spcBef>
                <a:spcPts val="1600"/>
              </a:spcBef>
              <a:spcAft>
                <a:spcPts val="0"/>
              </a:spcAft>
              <a:buClr>
                <a:srgbClr val="11AA81"/>
              </a:buClr>
              <a:buSzPts val="2700"/>
              <a:buFont typeface="Arial"/>
              <a:buChar char="•"/>
            </a:pPr>
            <a:r>
              <a:rPr lang="en-US" sz="1800" b="0" i="0" u="none" strike="noStrike" cap="none" dirty="0" err="1">
                <a:solidFill>
                  <a:srgbClr val="0E0A44"/>
                </a:solidFill>
                <a:latin typeface="Arial"/>
                <a:ea typeface="Arial"/>
                <a:cs typeface="Arial"/>
                <a:sym typeface="Arial"/>
              </a:rPr>
              <a:t>Klantgerichte</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digitale</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processen</a:t>
            </a:r>
            <a:endParaRPr sz="1400" b="0" i="0" u="none" strike="noStrike" cap="none" dirty="0">
              <a:solidFill>
                <a:srgbClr val="0E0A44"/>
              </a:solidFill>
              <a:latin typeface="Arial"/>
              <a:ea typeface="Arial"/>
              <a:cs typeface="Arial"/>
              <a:sym typeface="Arial"/>
            </a:endParaRPr>
          </a:p>
          <a:p>
            <a:pPr marL="650875" marR="0" lvl="3" indent="-182562" algn="l" rtl="0">
              <a:lnSpc>
                <a:spcPct val="115000"/>
              </a:lnSpc>
              <a:spcBef>
                <a:spcPts val="1600"/>
              </a:spcBef>
              <a:spcAft>
                <a:spcPts val="0"/>
              </a:spcAft>
              <a:buClr>
                <a:srgbClr val="000000"/>
              </a:buClr>
              <a:buSzPts val="1800"/>
              <a:buFont typeface="Arial"/>
              <a:buNone/>
            </a:pPr>
            <a:endParaRPr sz="1400" b="0" i="0" u="none" strike="noStrike" cap="none" dirty="0">
              <a:solidFill>
                <a:srgbClr val="000000"/>
              </a:solidFill>
              <a:latin typeface="Arial"/>
              <a:ea typeface="Arial"/>
              <a:cs typeface="Arial"/>
              <a:sym typeface="Arial"/>
            </a:endParaRPr>
          </a:p>
          <a:p>
            <a:pPr marL="0" marR="0" lvl="0" indent="0" algn="l" rtl="0">
              <a:lnSpc>
                <a:spcPct val="115000"/>
              </a:lnSpc>
              <a:spcBef>
                <a:spcPts val="1600"/>
              </a:spcBef>
              <a:spcAft>
                <a:spcPts val="0"/>
              </a:spcAft>
              <a:buClr>
                <a:srgbClr val="000000"/>
              </a:buClr>
              <a:buSzPts val="1800"/>
              <a:buFont typeface="Arial"/>
              <a:buNone/>
            </a:pPr>
            <a:endParaRPr sz="1800" b="1" i="1" u="none" strike="noStrike" cap="none" dirty="0">
              <a:solidFill>
                <a:srgbClr val="000000"/>
              </a:solidFill>
              <a:latin typeface="Arial"/>
              <a:ea typeface="Arial"/>
              <a:cs typeface="Arial"/>
              <a:sym typeface="Arial"/>
            </a:endParaRPr>
          </a:p>
          <a:p>
            <a:pPr marL="0" lvl="0" indent="0" algn="l" rtl="0">
              <a:lnSpc>
                <a:spcPct val="90000"/>
              </a:lnSpc>
              <a:spcBef>
                <a:spcPts val="1750"/>
              </a:spcBef>
              <a:spcAft>
                <a:spcPts val="0"/>
              </a:spcAft>
              <a:buClr>
                <a:srgbClr val="161249"/>
              </a:buClr>
              <a:buSzPts val="2100"/>
              <a:buNone/>
            </a:pPr>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49"/>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214" name="Google Shape;214;p49"/>
          <p:cNvSpPr txBox="1"/>
          <p:nvPr/>
        </p:nvSpPr>
        <p:spPr>
          <a:xfrm>
            <a:off x="478339" y="1592770"/>
            <a:ext cx="8261100" cy="3066900"/>
          </a:xfrm>
          <a:prstGeom prst="rect">
            <a:avLst/>
          </a:prstGeom>
          <a:noFill/>
          <a:ln>
            <a:noFill/>
          </a:ln>
        </p:spPr>
        <p:txBody>
          <a:bodyPr spcFirstLastPara="1" wrap="square" lIns="91425" tIns="91425" rIns="91425" bIns="91425" anchor="t" anchorCtr="0">
            <a:noAutofit/>
          </a:bodyPr>
          <a:lstStyle/>
          <a:p>
            <a:pPr marL="0" marR="0" lvl="0" indent="0" algn="just"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15" name="Google Shape;215;p49"/>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3600"/>
              <a:buFont typeface="Arial"/>
              <a:buNone/>
            </a:pPr>
            <a:r>
              <a:rPr lang="en-US" sz="3600"/>
              <a:t>Wat is er nodig voor een digitale </a:t>
            </a:r>
            <a:br>
              <a:rPr lang="en-US" sz="3600"/>
            </a:br>
            <a:r>
              <a:rPr lang="en-US" sz="3600"/>
              <a:t>marketingstrategie?</a:t>
            </a:r>
            <a:endParaRPr/>
          </a:p>
        </p:txBody>
      </p:sp>
      <p:sp>
        <p:nvSpPr>
          <p:cNvPr id="216" name="Google Shape;216;p49"/>
          <p:cNvSpPr txBox="1">
            <a:spLocks noGrp="1"/>
          </p:cNvSpPr>
          <p:nvPr>
            <p:ph type="body" idx="1"/>
          </p:nvPr>
        </p:nvSpPr>
        <p:spPr>
          <a:xfrm>
            <a:off x="628650" y="1369225"/>
            <a:ext cx="8261100" cy="2037440"/>
          </a:xfrm>
          <a:prstGeom prst="rect">
            <a:avLst/>
          </a:prstGeom>
          <a:noFill/>
          <a:ln>
            <a:noFill/>
          </a:ln>
        </p:spPr>
        <p:txBody>
          <a:bodyPr spcFirstLastPara="1" wrap="square" lIns="91425" tIns="45700" rIns="91425" bIns="45700" anchor="t" anchorCtr="0">
            <a:spAutoFit/>
          </a:bodyPr>
          <a:lstStyle/>
          <a:p>
            <a:pPr marL="285750" lvl="0" indent="-285750" algn="l" rtl="0">
              <a:lnSpc>
                <a:spcPct val="115000"/>
              </a:lnSpc>
              <a:spcBef>
                <a:spcPts val="0"/>
              </a:spcBef>
              <a:spcAft>
                <a:spcPts val="0"/>
              </a:spcAft>
              <a:buClr>
                <a:srgbClr val="11AA81"/>
              </a:buClr>
              <a:buSzPts val="2400"/>
              <a:buFont typeface="Arial"/>
              <a:buChar char="•"/>
            </a:pPr>
            <a:r>
              <a:rPr lang="en-US" sz="1600" dirty="0" err="1"/>
              <a:t>Analyseer</a:t>
            </a:r>
            <a:r>
              <a:rPr lang="en-US" sz="1600" dirty="0"/>
              <a:t> intern met </a:t>
            </a:r>
            <a:r>
              <a:rPr lang="en-US" sz="1600" dirty="0" err="1"/>
              <a:t>een</a:t>
            </a:r>
            <a:r>
              <a:rPr lang="en-US" sz="1600" dirty="0"/>
              <a:t> </a:t>
            </a:r>
            <a:r>
              <a:rPr lang="en-US" sz="1600" dirty="0" err="1"/>
              <a:t>digitale</a:t>
            </a:r>
            <a:r>
              <a:rPr lang="en-US" sz="1600" dirty="0"/>
              <a:t> focus wat het </a:t>
            </a:r>
            <a:r>
              <a:rPr lang="en-US" sz="1600" dirty="0" err="1"/>
              <a:t>bedrijf</a:t>
            </a:r>
            <a:r>
              <a:rPr lang="en-US" sz="1600" dirty="0"/>
              <a:t> </a:t>
            </a:r>
            <a:r>
              <a:rPr lang="en-US" sz="1600" dirty="0" err="1"/>
              <a:t>heeft</a:t>
            </a:r>
            <a:r>
              <a:rPr lang="en-US" sz="1600" dirty="0"/>
              <a:t> </a:t>
            </a:r>
            <a:r>
              <a:rPr lang="en-US" sz="1600" dirty="0" err="1"/>
              <a:t>gedaan</a:t>
            </a:r>
            <a:endParaRPr dirty="0"/>
          </a:p>
          <a:p>
            <a:pPr marL="285750" lvl="0" indent="-285750" algn="l" rtl="0">
              <a:lnSpc>
                <a:spcPct val="115000"/>
              </a:lnSpc>
              <a:spcBef>
                <a:spcPts val="0"/>
              </a:spcBef>
              <a:spcAft>
                <a:spcPts val="0"/>
              </a:spcAft>
              <a:buClr>
                <a:srgbClr val="11AA81"/>
              </a:buClr>
              <a:buSzPts val="2400"/>
              <a:buFont typeface="Arial"/>
              <a:buChar char="•"/>
            </a:pPr>
            <a:r>
              <a:rPr lang="en-US" sz="1600" dirty="0"/>
              <a:t>Extern </a:t>
            </a:r>
            <a:r>
              <a:rPr lang="en-US" sz="1600" dirty="0" err="1"/>
              <a:t>analyseren</a:t>
            </a:r>
            <a:r>
              <a:rPr lang="en-US" sz="1600" dirty="0"/>
              <a:t> wat het </a:t>
            </a:r>
            <a:r>
              <a:rPr lang="en-US" sz="1600" dirty="0" err="1"/>
              <a:t>bedrijf</a:t>
            </a:r>
            <a:r>
              <a:rPr lang="en-US" sz="1600" dirty="0"/>
              <a:t> </a:t>
            </a:r>
            <a:r>
              <a:rPr lang="en-US" sz="1600" dirty="0" err="1"/>
              <a:t>beïnvloedt</a:t>
            </a:r>
            <a:r>
              <a:rPr lang="en-US" sz="1600" dirty="0"/>
              <a:t> of </a:t>
            </a:r>
            <a:r>
              <a:rPr lang="en-US" sz="1600" dirty="0" err="1"/>
              <a:t>kan</a:t>
            </a:r>
            <a:r>
              <a:rPr lang="en-US" sz="1600" dirty="0"/>
              <a:t> </a:t>
            </a:r>
            <a:r>
              <a:rPr lang="en-US" sz="1600" dirty="0" err="1"/>
              <a:t>beïnvloeden</a:t>
            </a:r>
            <a:endParaRPr dirty="0"/>
          </a:p>
          <a:p>
            <a:pPr marL="285750" lvl="0" indent="-285750" algn="l" rtl="0">
              <a:lnSpc>
                <a:spcPct val="115000"/>
              </a:lnSpc>
              <a:spcBef>
                <a:spcPts val="0"/>
              </a:spcBef>
              <a:spcAft>
                <a:spcPts val="0"/>
              </a:spcAft>
              <a:buClr>
                <a:srgbClr val="11AA81"/>
              </a:buClr>
              <a:buSzPts val="2400"/>
              <a:buFont typeface="Arial"/>
              <a:buChar char="•"/>
            </a:pPr>
            <a:r>
              <a:rPr lang="en-US" sz="1600" dirty="0"/>
              <a:t>De </a:t>
            </a:r>
            <a:r>
              <a:rPr lang="en-US" sz="1600" dirty="0" err="1"/>
              <a:t>strategische</a:t>
            </a:r>
            <a:r>
              <a:rPr lang="en-US" sz="1600" dirty="0"/>
              <a:t> </a:t>
            </a:r>
            <a:r>
              <a:rPr lang="en-US" sz="1600" dirty="0" err="1"/>
              <a:t>doelstellingen</a:t>
            </a:r>
            <a:r>
              <a:rPr lang="en-US" sz="1600" dirty="0"/>
              <a:t> </a:t>
            </a:r>
            <a:r>
              <a:rPr lang="en-US" sz="1600" dirty="0" err="1"/>
              <a:t>voor</a:t>
            </a:r>
            <a:r>
              <a:rPr lang="en-US" sz="1600" dirty="0"/>
              <a:t> </a:t>
            </a:r>
            <a:r>
              <a:rPr lang="en-US" sz="1600" dirty="0" err="1"/>
              <a:t>actie</a:t>
            </a:r>
            <a:r>
              <a:rPr lang="en-US" sz="1600" dirty="0"/>
              <a:t> op </a:t>
            </a:r>
            <a:r>
              <a:rPr lang="en-US" sz="1600" dirty="0" err="1"/>
              <a:t>digitaal</a:t>
            </a:r>
            <a:r>
              <a:rPr lang="en-US" sz="1600" dirty="0"/>
              <a:t> </a:t>
            </a:r>
            <a:r>
              <a:rPr lang="en-US" sz="1600" dirty="0" err="1"/>
              <a:t>gebied</a:t>
            </a:r>
            <a:r>
              <a:rPr lang="en-US" sz="1600" dirty="0"/>
              <a:t> </a:t>
            </a:r>
            <a:r>
              <a:rPr lang="en-US" sz="1600" dirty="0" err="1"/>
              <a:t>bepalen</a:t>
            </a:r>
            <a:endParaRPr dirty="0"/>
          </a:p>
          <a:p>
            <a:pPr marL="285750" lvl="0" indent="-285750" algn="l" rtl="0">
              <a:lnSpc>
                <a:spcPct val="100000"/>
              </a:lnSpc>
              <a:spcBef>
                <a:spcPts val="0"/>
              </a:spcBef>
              <a:spcAft>
                <a:spcPts val="0"/>
              </a:spcAft>
              <a:buClr>
                <a:srgbClr val="11AA81"/>
              </a:buClr>
              <a:buSzPts val="2400"/>
              <a:buFont typeface="Arial"/>
              <a:buChar char="•"/>
            </a:pPr>
            <a:r>
              <a:rPr lang="en-US" sz="1600" dirty="0" err="1"/>
              <a:t>Geef</a:t>
            </a:r>
            <a:r>
              <a:rPr lang="en-US" sz="1600" dirty="0"/>
              <a:t> </a:t>
            </a:r>
            <a:r>
              <a:rPr lang="en-US" sz="1600" dirty="0" err="1"/>
              <a:t>aan</a:t>
            </a:r>
            <a:r>
              <a:rPr lang="en-US" sz="1600" dirty="0"/>
              <a:t> op </a:t>
            </a:r>
            <a:r>
              <a:rPr lang="en-US" sz="1600" dirty="0" err="1"/>
              <a:t>welke</a:t>
            </a:r>
            <a:r>
              <a:rPr lang="en-US" sz="1600" dirty="0"/>
              <a:t> </a:t>
            </a:r>
            <a:r>
              <a:rPr lang="en-US" sz="1600" dirty="0" err="1"/>
              <a:t>segmenten</a:t>
            </a:r>
            <a:r>
              <a:rPr lang="en-US" sz="1600" dirty="0"/>
              <a:t> </a:t>
            </a:r>
            <a:r>
              <a:rPr lang="en-US" sz="1600" dirty="0" err="1"/>
              <a:t>digitale</a:t>
            </a:r>
            <a:r>
              <a:rPr lang="en-US" sz="1600" dirty="0"/>
              <a:t> </a:t>
            </a:r>
            <a:r>
              <a:rPr lang="en-US" sz="1600" dirty="0" err="1"/>
              <a:t>marketingacties</a:t>
            </a:r>
            <a:r>
              <a:rPr lang="en-US" sz="1600" dirty="0"/>
              <a:t> </a:t>
            </a:r>
            <a:r>
              <a:rPr lang="en-US" sz="1600" dirty="0" err="1"/>
              <a:t>gericht</a:t>
            </a:r>
            <a:r>
              <a:rPr lang="en-US" sz="1600" dirty="0"/>
              <a:t> </a:t>
            </a:r>
            <a:r>
              <a:rPr lang="en-US" sz="1600" dirty="0" err="1"/>
              <a:t>zullen</a:t>
            </a:r>
            <a:r>
              <a:rPr lang="en-US" sz="1600" dirty="0"/>
              <a:t> </a:t>
            </a:r>
            <a:r>
              <a:rPr lang="en-US" sz="1600" dirty="0" err="1"/>
              <a:t>zijn</a:t>
            </a:r>
            <a:endParaRPr dirty="0"/>
          </a:p>
          <a:p>
            <a:pPr marL="285750" lvl="0" indent="-285750" algn="l" rtl="0">
              <a:lnSpc>
                <a:spcPct val="115000"/>
              </a:lnSpc>
              <a:spcBef>
                <a:spcPts val="0"/>
              </a:spcBef>
              <a:spcAft>
                <a:spcPts val="0"/>
              </a:spcAft>
              <a:buClr>
                <a:srgbClr val="11AA81"/>
              </a:buClr>
              <a:buSzPts val="2400"/>
              <a:buFont typeface="Arial"/>
              <a:buChar char="•"/>
            </a:pPr>
            <a:r>
              <a:rPr lang="en-US" sz="1600" dirty="0" err="1"/>
              <a:t>Bepaal</a:t>
            </a:r>
            <a:r>
              <a:rPr lang="en-US" sz="1600" dirty="0"/>
              <a:t> het </a:t>
            </a:r>
            <a:r>
              <a:rPr lang="en-US" sz="1600" dirty="0" err="1"/>
              <a:t>waardevoorstel</a:t>
            </a:r>
            <a:r>
              <a:rPr lang="en-US" sz="1600" dirty="0"/>
              <a:t> </a:t>
            </a:r>
            <a:r>
              <a:rPr lang="en-US" sz="1600" dirty="0" err="1"/>
              <a:t>voor</a:t>
            </a:r>
            <a:r>
              <a:rPr lang="en-US" sz="1600" dirty="0"/>
              <a:t> de </a:t>
            </a:r>
            <a:r>
              <a:rPr lang="en-US" sz="1600" dirty="0" err="1"/>
              <a:t>segmenten</a:t>
            </a:r>
            <a:r>
              <a:rPr lang="en-US" sz="1600" dirty="0"/>
              <a:t> </a:t>
            </a:r>
            <a:r>
              <a:rPr lang="en-US" sz="1600" dirty="0" err="1"/>
              <a:t>en</a:t>
            </a:r>
            <a:r>
              <a:rPr lang="en-US" sz="1600" dirty="0"/>
              <a:t> hoe </a:t>
            </a:r>
            <a:r>
              <a:rPr lang="en-US" sz="1600" dirty="0" err="1"/>
              <a:t>dit</a:t>
            </a:r>
            <a:r>
              <a:rPr lang="en-US" sz="1600" dirty="0"/>
              <a:t> </a:t>
            </a:r>
            <a:r>
              <a:rPr lang="en-US" sz="1600" dirty="0" err="1"/>
              <a:t>bijdraagt</a:t>
            </a:r>
            <a:r>
              <a:rPr lang="en-US" sz="1600" dirty="0"/>
              <a:t> </a:t>
            </a:r>
            <a:r>
              <a:rPr lang="en-US" sz="1600" dirty="0" err="1"/>
              <a:t>aan</a:t>
            </a:r>
            <a:r>
              <a:rPr lang="en-US" sz="1600" dirty="0"/>
              <a:t> </a:t>
            </a:r>
            <a:r>
              <a:rPr lang="en-US" sz="1600" dirty="0" err="1"/>
              <a:t>differentiatie</a:t>
            </a:r>
            <a:endParaRPr dirty="0"/>
          </a:p>
          <a:p>
            <a:pPr marL="285750" lvl="0" indent="-285750" algn="l" rtl="0">
              <a:lnSpc>
                <a:spcPct val="115000"/>
              </a:lnSpc>
              <a:spcBef>
                <a:spcPts val="0"/>
              </a:spcBef>
              <a:spcAft>
                <a:spcPts val="0"/>
              </a:spcAft>
              <a:buClr>
                <a:srgbClr val="11AA81"/>
              </a:buClr>
              <a:buSzPts val="2400"/>
              <a:buFont typeface="Arial"/>
              <a:buChar char="•"/>
            </a:pPr>
            <a:r>
              <a:rPr lang="en-US" sz="1600" dirty="0"/>
              <a:t>Pas de </a:t>
            </a:r>
            <a:r>
              <a:rPr lang="en-US" sz="1600" dirty="0" err="1"/>
              <a:t>rol</a:t>
            </a:r>
            <a:r>
              <a:rPr lang="en-US" sz="1600" dirty="0"/>
              <a:t> </a:t>
            </a:r>
            <a:r>
              <a:rPr lang="en-US" sz="1600" dirty="0" err="1"/>
              <a:t>aan</a:t>
            </a:r>
            <a:r>
              <a:rPr lang="en-US" sz="1600" dirty="0"/>
              <a:t> van </a:t>
            </a:r>
            <a:r>
              <a:rPr lang="en-US" sz="1600" dirty="0" err="1"/>
              <a:t>relationele</a:t>
            </a:r>
            <a:r>
              <a:rPr lang="en-US" sz="1600" dirty="0"/>
              <a:t> marketing met </a:t>
            </a:r>
            <a:r>
              <a:rPr lang="en-US" sz="1600" dirty="0" err="1"/>
              <a:t>een</a:t>
            </a:r>
            <a:r>
              <a:rPr lang="en-US" sz="1600" dirty="0"/>
              <a:t> </a:t>
            </a:r>
            <a:r>
              <a:rPr lang="en-US" sz="1600" dirty="0" err="1"/>
              <a:t>hefboomwerking</a:t>
            </a:r>
            <a:r>
              <a:rPr lang="en-US" sz="1600" dirty="0"/>
              <a:t> op </a:t>
            </a:r>
            <a:r>
              <a:rPr lang="en-US" sz="1600" dirty="0" err="1"/>
              <a:t>digitaal</a:t>
            </a:r>
            <a:endParaRPr dirty="0"/>
          </a:p>
          <a:p>
            <a:pPr marL="285750" lvl="0" indent="-285750" algn="l" rtl="0">
              <a:lnSpc>
                <a:spcPct val="115000"/>
              </a:lnSpc>
              <a:spcBef>
                <a:spcPts val="0"/>
              </a:spcBef>
              <a:spcAft>
                <a:spcPts val="0"/>
              </a:spcAft>
              <a:buClr>
                <a:srgbClr val="11AA81"/>
              </a:buClr>
              <a:buSzPts val="2400"/>
              <a:buFont typeface="Arial"/>
              <a:buChar char="•"/>
            </a:pPr>
            <a:r>
              <a:rPr lang="en-US" sz="1600" dirty="0"/>
              <a:t>De </a:t>
            </a:r>
            <a:r>
              <a:rPr lang="en-US" sz="1600" dirty="0" err="1"/>
              <a:t>belangrijkste</a:t>
            </a:r>
            <a:r>
              <a:rPr lang="en-US" sz="1600" dirty="0"/>
              <a:t> </a:t>
            </a:r>
            <a:r>
              <a:rPr lang="en-US" sz="1600" dirty="0" err="1"/>
              <a:t>implicaties</a:t>
            </a:r>
            <a:r>
              <a:rPr lang="en-US" sz="1600" dirty="0"/>
              <a:t> van de </a:t>
            </a:r>
            <a:r>
              <a:rPr lang="en-US" sz="1600" dirty="0" err="1"/>
              <a:t>digitale</a:t>
            </a:r>
            <a:r>
              <a:rPr lang="en-US" sz="1600" dirty="0"/>
              <a:t> </a:t>
            </a:r>
            <a:r>
              <a:rPr lang="en-US" sz="1600" dirty="0" err="1"/>
              <a:t>marketingmix</a:t>
            </a:r>
            <a:r>
              <a:rPr lang="en-US" sz="1600" dirty="0"/>
              <a:t> </a:t>
            </a:r>
            <a:r>
              <a:rPr lang="en-US" sz="1600" dirty="0" err="1"/>
              <a:t>definiëren</a:t>
            </a:r>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grpSp>
        <p:nvGrpSpPr>
          <p:cNvPr id="221" name="Google Shape;221;p50"/>
          <p:cNvGrpSpPr/>
          <p:nvPr/>
        </p:nvGrpSpPr>
        <p:grpSpPr>
          <a:xfrm>
            <a:off x="273429" y="149906"/>
            <a:ext cx="7780552" cy="4430944"/>
            <a:chOff x="396940" y="148854"/>
            <a:chExt cx="11593786" cy="6602546"/>
          </a:xfrm>
        </p:grpSpPr>
        <p:sp>
          <p:nvSpPr>
            <p:cNvPr id="222" name="Google Shape;222;p50"/>
            <p:cNvSpPr/>
            <p:nvPr/>
          </p:nvSpPr>
          <p:spPr>
            <a:xfrm>
              <a:off x="2232834" y="2690037"/>
              <a:ext cx="8963243" cy="1290024"/>
            </a:xfrm>
            <a:prstGeom prst="rect">
              <a:avLst/>
            </a:prstGeom>
            <a:solidFill>
              <a:srgbClr val="C2F6F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sp>
          <p:nvSpPr>
            <p:cNvPr id="223" name="Google Shape;223;p50"/>
            <p:cNvSpPr/>
            <p:nvPr/>
          </p:nvSpPr>
          <p:spPr>
            <a:xfrm>
              <a:off x="2232835" y="148854"/>
              <a:ext cx="8963243" cy="2541182"/>
            </a:xfrm>
            <a:prstGeom prst="rect">
              <a:avLst/>
            </a:prstGeom>
            <a:solidFill>
              <a:srgbClr val="FED2D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sp>
          <p:nvSpPr>
            <p:cNvPr id="224" name="Google Shape;224;p50"/>
            <p:cNvSpPr/>
            <p:nvPr/>
          </p:nvSpPr>
          <p:spPr>
            <a:xfrm>
              <a:off x="5629936" y="26047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0" i="0" u="none" strike="noStrike" cap="none" dirty="0" err="1">
                  <a:solidFill>
                    <a:schemeClr val="lt1"/>
                  </a:solidFill>
                  <a:latin typeface="Arial"/>
                  <a:ea typeface="Arial"/>
                  <a:cs typeface="Arial"/>
                  <a:sym typeface="Arial"/>
                </a:rPr>
                <a:t>Bedrijfsdoelstellingen</a:t>
              </a:r>
              <a:endParaRPr sz="1100" b="0" i="0" u="none" strike="noStrike" cap="none" dirty="0">
                <a:solidFill>
                  <a:schemeClr val="lt1"/>
                </a:solidFill>
                <a:latin typeface="Arial"/>
                <a:ea typeface="Arial"/>
                <a:cs typeface="Arial"/>
                <a:sym typeface="Arial"/>
              </a:endParaRPr>
            </a:p>
          </p:txBody>
        </p:sp>
        <p:sp>
          <p:nvSpPr>
            <p:cNvPr id="225" name="Google Shape;225;p50"/>
            <p:cNvSpPr/>
            <p:nvPr/>
          </p:nvSpPr>
          <p:spPr>
            <a:xfrm>
              <a:off x="5629936" y="1620566"/>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050" b="0" i="0" u="none" strike="noStrike" cap="none" dirty="0" err="1">
                  <a:solidFill>
                    <a:schemeClr val="lt1"/>
                  </a:solidFill>
                  <a:latin typeface="Arial"/>
                  <a:ea typeface="Arial"/>
                  <a:cs typeface="Arial"/>
                  <a:sym typeface="Arial"/>
                </a:rPr>
                <a:t>Bepaal</a:t>
              </a:r>
              <a:r>
                <a:rPr lang="en-US" sz="1050" b="0" i="0" u="none" strike="noStrike" cap="none" dirty="0">
                  <a:solidFill>
                    <a:schemeClr val="lt1"/>
                  </a:solidFill>
                  <a:latin typeface="Arial"/>
                  <a:ea typeface="Arial"/>
                  <a:cs typeface="Arial"/>
                  <a:sym typeface="Arial"/>
                </a:rPr>
                <a:t> </a:t>
              </a:r>
              <a:r>
                <a:rPr lang="en-US" sz="1050" b="0" i="0" u="none" strike="noStrike" cap="none" dirty="0" err="1">
                  <a:solidFill>
                    <a:schemeClr val="lt1"/>
                  </a:solidFill>
                  <a:latin typeface="Arial"/>
                  <a:ea typeface="Arial"/>
                  <a:cs typeface="Arial"/>
                  <a:sym typeface="Arial"/>
                </a:rPr>
                <a:t>strategische</a:t>
              </a:r>
              <a:r>
                <a:rPr lang="en-US" sz="1050" b="0" i="0" u="none" strike="noStrike" cap="none" dirty="0">
                  <a:solidFill>
                    <a:schemeClr val="lt1"/>
                  </a:solidFill>
                  <a:latin typeface="Arial"/>
                  <a:ea typeface="Arial"/>
                  <a:cs typeface="Arial"/>
                  <a:sym typeface="Arial"/>
                </a:rPr>
                <a:t> </a:t>
              </a:r>
              <a:r>
                <a:rPr lang="en-US" sz="1050" b="0" i="0" u="none" strike="noStrike" cap="none" dirty="0" err="1">
                  <a:solidFill>
                    <a:schemeClr val="lt1"/>
                  </a:solidFill>
                  <a:latin typeface="Arial"/>
                  <a:ea typeface="Arial"/>
                  <a:cs typeface="Arial"/>
                  <a:sym typeface="Arial"/>
                </a:rPr>
                <a:t>doelstellingen</a:t>
              </a:r>
              <a:r>
                <a:rPr lang="en-US" sz="1050" b="0" i="0" u="none" strike="noStrike" cap="none" dirty="0">
                  <a:solidFill>
                    <a:schemeClr val="lt1"/>
                  </a:solidFill>
                  <a:latin typeface="Arial"/>
                  <a:ea typeface="Arial"/>
                  <a:cs typeface="Arial"/>
                  <a:sym typeface="Arial"/>
                </a:rPr>
                <a:t> </a:t>
              </a:r>
              <a:r>
                <a:rPr lang="en-US" sz="1050" b="0" i="0" u="none" strike="noStrike" cap="none" dirty="0" err="1">
                  <a:solidFill>
                    <a:schemeClr val="lt1"/>
                  </a:solidFill>
                  <a:latin typeface="Arial"/>
                  <a:ea typeface="Arial"/>
                  <a:cs typeface="Arial"/>
                  <a:sym typeface="Arial"/>
                </a:rPr>
                <a:t>voor</a:t>
              </a:r>
              <a:r>
                <a:rPr lang="en-US" sz="1050" b="0" i="0" u="none" strike="noStrike" cap="none" dirty="0">
                  <a:solidFill>
                    <a:schemeClr val="lt1"/>
                  </a:solidFill>
                  <a:latin typeface="Arial"/>
                  <a:ea typeface="Arial"/>
                  <a:cs typeface="Arial"/>
                  <a:sym typeface="Arial"/>
                </a:rPr>
                <a:t> </a:t>
              </a:r>
              <a:r>
                <a:rPr lang="en-US" sz="1050" b="0" i="0" u="none" strike="noStrike" cap="none" dirty="0" err="1">
                  <a:solidFill>
                    <a:schemeClr val="lt1"/>
                  </a:solidFill>
                  <a:latin typeface="Arial"/>
                  <a:ea typeface="Arial"/>
                  <a:cs typeface="Arial"/>
                  <a:sym typeface="Arial"/>
                </a:rPr>
                <a:t>digitale</a:t>
              </a:r>
              <a:r>
                <a:rPr lang="en-US" sz="1050" b="0" i="0" u="none" strike="noStrike" cap="none" dirty="0">
                  <a:solidFill>
                    <a:schemeClr val="lt1"/>
                  </a:solidFill>
                  <a:latin typeface="Arial"/>
                  <a:ea typeface="Arial"/>
                  <a:cs typeface="Arial"/>
                  <a:sym typeface="Arial"/>
                </a:rPr>
                <a:t> marketing</a:t>
              </a:r>
              <a:endParaRPr sz="1050" b="0" i="0" u="none" strike="noStrike" cap="none" dirty="0">
                <a:solidFill>
                  <a:schemeClr val="lt1"/>
                </a:solidFill>
                <a:latin typeface="Arial"/>
                <a:ea typeface="Arial"/>
                <a:cs typeface="Arial"/>
                <a:sym typeface="Arial"/>
              </a:endParaRPr>
            </a:p>
          </p:txBody>
        </p:sp>
        <p:sp>
          <p:nvSpPr>
            <p:cNvPr id="226" name="Google Shape;226;p50"/>
            <p:cNvSpPr/>
            <p:nvPr/>
          </p:nvSpPr>
          <p:spPr>
            <a:xfrm>
              <a:off x="2759147" y="1620566"/>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100" b="0" i="0" u="none" strike="noStrike" cap="none" dirty="0" err="1">
                  <a:solidFill>
                    <a:schemeClr val="lt1"/>
                  </a:solidFill>
                  <a:latin typeface="Arial"/>
                  <a:ea typeface="Arial"/>
                  <a:cs typeface="Arial"/>
                  <a:sym typeface="Arial"/>
                </a:rPr>
                <a:t>Digitale</a:t>
              </a:r>
              <a:r>
                <a:rPr lang="en-US" sz="1100" b="0" i="0" u="none" strike="noStrike" cap="none" dirty="0">
                  <a:solidFill>
                    <a:schemeClr val="lt1"/>
                  </a:solidFill>
                  <a:latin typeface="Arial"/>
                  <a:ea typeface="Arial"/>
                  <a:cs typeface="Arial"/>
                  <a:sym typeface="Arial"/>
                </a:rPr>
                <a:t> </a:t>
              </a:r>
              <a:r>
                <a:rPr lang="en-US" sz="1100" b="0" i="0" u="none" strike="noStrike" cap="none" dirty="0" err="1">
                  <a:solidFill>
                    <a:schemeClr val="lt1"/>
                  </a:solidFill>
                  <a:latin typeface="Arial"/>
                  <a:ea typeface="Arial"/>
                  <a:cs typeface="Arial"/>
                  <a:sym typeface="Arial"/>
                </a:rPr>
                <a:t>marketingprestaties</a:t>
              </a:r>
              <a:r>
                <a:rPr lang="en-US" sz="1100" b="0" i="0" u="none" strike="noStrike" cap="none" dirty="0">
                  <a:solidFill>
                    <a:schemeClr val="lt1"/>
                  </a:solidFill>
                  <a:latin typeface="Arial"/>
                  <a:ea typeface="Arial"/>
                  <a:cs typeface="Arial"/>
                  <a:sym typeface="Arial"/>
                </a:rPr>
                <a:t> </a:t>
              </a:r>
              <a:r>
                <a:rPr lang="en-US" sz="1100" b="0" i="0" u="none" strike="noStrike" cap="none" dirty="0" err="1">
                  <a:solidFill>
                    <a:schemeClr val="lt1"/>
                  </a:solidFill>
                  <a:latin typeface="Arial"/>
                  <a:ea typeface="Arial"/>
                  <a:cs typeface="Arial"/>
                  <a:sym typeface="Arial"/>
                </a:rPr>
                <a:t>evalueren</a:t>
              </a:r>
              <a:endParaRPr sz="1200" b="0" i="0" u="none" strike="noStrike" cap="none" dirty="0">
                <a:solidFill>
                  <a:srgbClr val="000000"/>
                </a:solidFill>
                <a:latin typeface="Arial"/>
                <a:ea typeface="Arial"/>
                <a:cs typeface="Arial"/>
                <a:sym typeface="Arial"/>
              </a:endParaRPr>
            </a:p>
          </p:txBody>
        </p:sp>
        <p:sp>
          <p:nvSpPr>
            <p:cNvPr id="227" name="Google Shape;227;p50"/>
            <p:cNvSpPr/>
            <p:nvPr/>
          </p:nvSpPr>
          <p:spPr>
            <a:xfrm>
              <a:off x="8500726" y="1620566"/>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100" b="0" i="0" u="none" strike="noStrike" cap="none" dirty="0">
                  <a:solidFill>
                    <a:schemeClr val="lt1"/>
                  </a:solidFill>
                  <a:latin typeface="Arial"/>
                  <a:ea typeface="Arial"/>
                  <a:cs typeface="Arial"/>
                  <a:sym typeface="Arial"/>
                </a:rPr>
                <a:t>Online </a:t>
              </a:r>
              <a:r>
                <a:rPr lang="en-US" sz="1100" b="0" i="0" u="none" strike="noStrike" cap="none" dirty="0" err="1">
                  <a:solidFill>
                    <a:schemeClr val="lt1"/>
                  </a:solidFill>
                  <a:latin typeface="Arial"/>
                  <a:ea typeface="Arial"/>
                  <a:cs typeface="Arial"/>
                  <a:sym typeface="Arial"/>
                </a:rPr>
                <a:t>marktplaats</a:t>
              </a:r>
              <a:r>
                <a:rPr lang="en-US" sz="1100" b="0" i="0" u="none" strike="noStrike" cap="none" dirty="0">
                  <a:solidFill>
                    <a:schemeClr val="lt1"/>
                  </a:solidFill>
                  <a:latin typeface="Arial"/>
                  <a:ea typeface="Arial"/>
                  <a:cs typeface="Arial"/>
                  <a:sym typeface="Arial"/>
                </a:rPr>
                <a:t> </a:t>
              </a:r>
              <a:r>
                <a:rPr lang="en-US" sz="1100" b="0" i="0" u="none" strike="noStrike" cap="none" dirty="0" err="1">
                  <a:solidFill>
                    <a:schemeClr val="lt1"/>
                  </a:solidFill>
                  <a:latin typeface="Arial"/>
                  <a:ea typeface="Arial"/>
                  <a:cs typeface="Arial"/>
                  <a:sym typeface="Arial"/>
                </a:rPr>
                <a:t>beoordelen</a:t>
              </a:r>
              <a:endParaRPr sz="1100" b="0" i="0" u="none" strike="noStrike" cap="none" dirty="0">
                <a:solidFill>
                  <a:schemeClr val="lt1"/>
                </a:solidFill>
                <a:latin typeface="Arial"/>
                <a:ea typeface="Arial"/>
                <a:cs typeface="Arial"/>
                <a:sym typeface="Arial"/>
              </a:endParaRPr>
            </a:p>
          </p:txBody>
        </p:sp>
        <p:sp>
          <p:nvSpPr>
            <p:cNvPr id="228" name="Google Shape;228;p50"/>
            <p:cNvSpPr/>
            <p:nvPr/>
          </p:nvSpPr>
          <p:spPr>
            <a:xfrm>
              <a:off x="396947" y="148854"/>
              <a:ext cx="1835888" cy="2541183"/>
            </a:xfrm>
            <a:prstGeom prst="rect">
              <a:avLst/>
            </a:prstGeom>
            <a:solidFill>
              <a:srgbClr val="FEE8E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r>
                <a:rPr lang="en-US" sz="1050" b="1" i="0" u="none" strike="noStrike" cap="none">
                  <a:solidFill>
                    <a:schemeClr val="dk1"/>
                  </a:solidFill>
                  <a:latin typeface="Arial"/>
                  <a:ea typeface="Arial"/>
                  <a:cs typeface="Arial"/>
                  <a:sym typeface="Arial"/>
                </a:rPr>
                <a:t>De online kans definiëren</a:t>
              </a:r>
              <a:endParaRPr sz="1050" b="1" i="0" u="none" strike="noStrike" cap="none">
                <a:solidFill>
                  <a:schemeClr val="dk1"/>
                </a:solidFill>
                <a:latin typeface="Arial"/>
                <a:ea typeface="Arial"/>
                <a:cs typeface="Arial"/>
                <a:sym typeface="Arial"/>
              </a:endParaRPr>
            </a:p>
          </p:txBody>
        </p:sp>
        <p:sp>
          <p:nvSpPr>
            <p:cNvPr id="229" name="Google Shape;229;p50"/>
            <p:cNvSpPr/>
            <p:nvPr/>
          </p:nvSpPr>
          <p:spPr>
            <a:xfrm>
              <a:off x="2232834" y="3974458"/>
              <a:ext cx="8963243" cy="2623061"/>
            </a:xfrm>
            <a:prstGeom prst="rect">
              <a:avLst/>
            </a:prstGeom>
            <a:solidFill>
              <a:srgbClr val="FDE5B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230" name="Google Shape;230;p50"/>
            <p:cNvCxnSpPr/>
            <p:nvPr/>
          </p:nvCxnSpPr>
          <p:spPr>
            <a:xfrm>
              <a:off x="4960086" y="2045869"/>
              <a:ext cx="669850" cy="0"/>
            </a:xfrm>
            <a:prstGeom prst="straightConnector1">
              <a:avLst/>
            </a:prstGeom>
            <a:noFill/>
            <a:ln w="38100" cap="flat" cmpd="sng">
              <a:solidFill>
                <a:schemeClr val="dk1"/>
              </a:solidFill>
              <a:prstDash val="solid"/>
              <a:round/>
              <a:headEnd type="none" w="sm" len="sm"/>
              <a:tailEnd type="triangle" w="med" len="med"/>
            </a:ln>
          </p:spPr>
        </p:cxnSp>
        <p:cxnSp>
          <p:nvCxnSpPr>
            <p:cNvPr id="231" name="Google Shape;231;p50"/>
            <p:cNvCxnSpPr/>
            <p:nvPr/>
          </p:nvCxnSpPr>
          <p:spPr>
            <a:xfrm>
              <a:off x="7830876" y="2064464"/>
              <a:ext cx="669850" cy="0"/>
            </a:xfrm>
            <a:prstGeom prst="straightConnector1">
              <a:avLst/>
            </a:prstGeom>
            <a:noFill/>
            <a:ln w="38100" cap="flat" cmpd="sng">
              <a:solidFill>
                <a:schemeClr val="dk1"/>
              </a:solidFill>
              <a:prstDash val="solid"/>
              <a:round/>
              <a:headEnd type="triangle" w="med" len="med"/>
              <a:tailEnd type="none" w="sm" len="sm"/>
            </a:ln>
          </p:spPr>
        </p:cxnSp>
        <p:cxnSp>
          <p:nvCxnSpPr>
            <p:cNvPr id="232" name="Google Shape;232;p50"/>
            <p:cNvCxnSpPr/>
            <p:nvPr/>
          </p:nvCxnSpPr>
          <p:spPr>
            <a:xfrm rot="10800000">
              <a:off x="6730406" y="1111081"/>
              <a:ext cx="0" cy="509485"/>
            </a:xfrm>
            <a:prstGeom prst="straightConnector1">
              <a:avLst/>
            </a:prstGeom>
            <a:noFill/>
            <a:ln w="38100" cap="flat" cmpd="sng">
              <a:solidFill>
                <a:schemeClr val="dk1"/>
              </a:solidFill>
              <a:prstDash val="solid"/>
              <a:round/>
              <a:headEnd type="triangle" w="med" len="med"/>
              <a:tailEnd type="none" w="sm" len="sm"/>
            </a:ln>
          </p:spPr>
        </p:cxnSp>
        <p:sp>
          <p:nvSpPr>
            <p:cNvPr id="233" name="Google Shape;233;p50"/>
            <p:cNvSpPr/>
            <p:nvPr/>
          </p:nvSpPr>
          <p:spPr>
            <a:xfrm>
              <a:off x="5629936" y="2965742"/>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100" b="0" i="0" u="none" strike="noStrike" cap="none" dirty="0" err="1">
                  <a:solidFill>
                    <a:schemeClr val="lt1"/>
                  </a:solidFill>
                  <a:latin typeface="Arial"/>
                  <a:ea typeface="Arial"/>
                  <a:cs typeface="Arial"/>
                  <a:sym typeface="Arial"/>
                </a:rPr>
                <a:t>Digitale</a:t>
              </a:r>
              <a:r>
                <a:rPr lang="en-US" sz="1100" b="0" i="0" u="none" strike="noStrike" cap="none" dirty="0">
                  <a:solidFill>
                    <a:schemeClr val="lt1"/>
                  </a:solidFill>
                  <a:latin typeface="Arial"/>
                  <a:ea typeface="Arial"/>
                  <a:cs typeface="Arial"/>
                  <a:sym typeface="Arial"/>
                </a:rPr>
                <a:t> </a:t>
              </a:r>
              <a:r>
                <a:rPr lang="en-US" sz="1100" b="0" i="0" u="none" strike="noStrike" cap="none" dirty="0" err="1">
                  <a:solidFill>
                    <a:schemeClr val="lt1"/>
                  </a:solidFill>
                  <a:latin typeface="Arial"/>
                  <a:ea typeface="Arial"/>
                  <a:cs typeface="Arial"/>
                  <a:sym typeface="Arial"/>
                </a:rPr>
                <a:t>marketingstrategie</a:t>
              </a:r>
              <a:r>
                <a:rPr lang="en-US" sz="1100" b="0" i="0" u="none" strike="noStrike" cap="none" dirty="0">
                  <a:solidFill>
                    <a:schemeClr val="lt1"/>
                  </a:solidFill>
                  <a:latin typeface="Arial"/>
                  <a:ea typeface="Arial"/>
                  <a:cs typeface="Arial"/>
                  <a:sym typeface="Arial"/>
                </a:rPr>
                <a:t> </a:t>
              </a:r>
              <a:r>
                <a:rPr lang="en-US" sz="1100" b="0" i="0" u="none" strike="noStrike" cap="none" dirty="0" err="1">
                  <a:solidFill>
                    <a:schemeClr val="lt1"/>
                  </a:solidFill>
                  <a:latin typeface="Arial"/>
                  <a:ea typeface="Arial"/>
                  <a:cs typeface="Arial"/>
                  <a:sym typeface="Arial"/>
                </a:rPr>
                <a:t>bepalen</a:t>
              </a:r>
              <a:endParaRPr sz="1100" b="0" i="0" u="none" strike="noStrike" cap="none" dirty="0">
                <a:solidFill>
                  <a:schemeClr val="lt1"/>
                </a:solidFill>
                <a:latin typeface="Arial"/>
                <a:ea typeface="Arial"/>
                <a:cs typeface="Arial"/>
                <a:sym typeface="Arial"/>
              </a:endParaRPr>
            </a:p>
          </p:txBody>
        </p:sp>
        <p:sp>
          <p:nvSpPr>
            <p:cNvPr id="234" name="Google Shape;234;p50"/>
            <p:cNvSpPr/>
            <p:nvPr/>
          </p:nvSpPr>
          <p:spPr>
            <a:xfrm>
              <a:off x="2759147" y="2965742"/>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100" b="0" i="0" u="none" strike="noStrike" cap="none" dirty="0">
                  <a:solidFill>
                    <a:schemeClr val="lt1"/>
                  </a:solidFill>
                  <a:latin typeface="Arial"/>
                  <a:ea typeface="Arial"/>
                  <a:cs typeface="Arial"/>
                  <a:sym typeface="Arial"/>
                </a:rPr>
                <a:t>De </a:t>
              </a:r>
              <a:r>
                <a:rPr lang="en-US" sz="1100" b="0" i="0" u="none" strike="noStrike" cap="none" dirty="0" err="1">
                  <a:solidFill>
                    <a:schemeClr val="lt1"/>
                  </a:solidFill>
                  <a:latin typeface="Arial"/>
                  <a:ea typeface="Arial"/>
                  <a:cs typeface="Arial"/>
                  <a:sym typeface="Arial"/>
                </a:rPr>
                <a:t>waardepropositie</a:t>
              </a:r>
              <a:r>
                <a:rPr lang="en-US" sz="1100" b="0" i="0" u="none" strike="noStrike" cap="none" dirty="0">
                  <a:solidFill>
                    <a:schemeClr val="lt1"/>
                  </a:solidFill>
                  <a:latin typeface="Arial"/>
                  <a:ea typeface="Arial"/>
                  <a:cs typeface="Arial"/>
                  <a:sym typeface="Arial"/>
                </a:rPr>
                <a:t> van de </a:t>
              </a:r>
              <a:r>
                <a:rPr lang="en-US" sz="1100" b="0" i="0" u="none" strike="noStrike" cap="none" dirty="0" err="1">
                  <a:solidFill>
                    <a:schemeClr val="lt1"/>
                  </a:solidFill>
                  <a:latin typeface="Arial"/>
                  <a:ea typeface="Arial"/>
                  <a:cs typeface="Arial"/>
                  <a:sym typeface="Arial"/>
                </a:rPr>
                <a:t>klant</a:t>
              </a:r>
              <a:r>
                <a:rPr lang="en-US" sz="1100" b="0" i="0" u="none" strike="noStrike" cap="none" dirty="0">
                  <a:solidFill>
                    <a:schemeClr val="lt1"/>
                  </a:solidFill>
                  <a:latin typeface="Arial"/>
                  <a:ea typeface="Arial"/>
                  <a:cs typeface="Arial"/>
                  <a:sym typeface="Arial"/>
                </a:rPr>
                <a:t> </a:t>
              </a:r>
              <a:r>
                <a:rPr lang="en-US" sz="1100" b="0" i="0" u="none" strike="noStrike" cap="none" dirty="0" err="1">
                  <a:solidFill>
                    <a:schemeClr val="lt1"/>
                  </a:solidFill>
                  <a:latin typeface="Arial"/>
                  <a:ea typeface="Arial"/>
                  <a:cs typeface="Arial"/>
                  <a:sym typeface="Arial"/>
                </a:rPr>
                <a:t>definiëren</a:t>
              </a:r>
              <a:endParaRPr sz="1100" b="0" i="0" u="none" strike="noStrike" cap="none" dirty="0">
                <a:solidFill>
                  <a:schemeClr val="lt1"/>
                </a:solidFill>
                <a:latin typeface="Arial"/>
                <a:ea typeface="Arial"/>
                <a:cs typeface="Arial"/>
                <a:sym typeface="Arial"/>
              </a:endParaRPr>
            </a:p>
          </p:txBody>
        </p:sp>
        <p:sp>
          <p:nvSpPr>
            <p:cNvPr id="235" name="Google Shape;235;p50"/>
            <p:cNvSpPr/>
            <p:nvPr/>
          </p:nvSpPr>
          <p:spPr>
            <a:xfrm>
              <a:off x="8500726" y="2965742"/>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100" b="0" i="0" u="none" strike="noStrike" cap="none">
                  <a:solidFill>
                    <a:schemeClr val="lt1"/>
                  </a:solidFill>
                  <a:latin typeface="Arial"/>
                  <a:ea typeface="Arial"/>
                  <a:cs typeface="Arial"/>
                  <a:sym typeface="Arial"/>
                </a:rPr>
                <a:t>Segmenten definiëren</a:t>
              </a:r>
              <a:endParaRPr sz="1100" b="0" i="0" u="none" strike="noStrike" cap="none">
                <a:solidFill>
                  <a:schemeClr val="lt1"/>
                </a:solidFill>
                <a:latin typeface="Arial"/>
                <a:ea typeface="Arial"/>
                <a:cs typeface="Arial"/>
                <a:sym typeface="Arial"/>
              </a:endParaRPr>
            </a:p>
          </p:txBody>
        </p:sp>
        <p:cxnSp>
          <p:nvCxnSpPr>
            <p:cNvPr id="236" name="Google Shape;236;p50"/>
            <p:cNvCxnSpPr/>
            <p:nvPr/>
          </p:nvCxnSpPr>
          <p:spPr>
            <a:xfrm>
              <a:off x="4960086" y="3391045"/>
              <a:ext cx="669850" cy="0"/>
            </a:xfrm>
            <a:prstGeom prst="straightConnector1">
              <a:avLst/>
            </a:prstGeom>
            <a:noFill/>
            <a:ln w="38100" cap="flat" cmpd="sng">
              <a:solidFill>
                <a:schemeClr val="dk1"/>
              </a:solidFill>
              <a:prstDash val="solid"/>
              <a:round/>
              <a:headEnd type="none" w="sm" len="sm"/>
              <a:tailEnd type="triangle" w="med" len="med"/>
            </a:ln>
          </p:spPr>
        </p:cxnSp>
        <p:cxnSp>
          <p:nvCxnSpPr>
            <p:cNvPr id="237" name="Google Shape;237;p50"/>
            <p:cNvCxnSpPr/>
            <p:nvPr/>
          </p:nvCxnSpPr>
          <p:spPr>
            <a:xfrm>
              <a:off x="7830876" y="3409640"/>
              <a:ext cx="669850" cy="0"/>
            </a:xfrm>
            <a:prstGeom prst="straightConnector1">
              <a:avLst/>
            </a:prstGeom>
            <a:noFill/>
            <a:ln w="38100" cap="flat" cmpd="sng">
              <a:solidFill>
                <a:schemeClr val="dk1"/>
              </a:solidFill>
              <a:prstDash val="solid"/>
              <a:round/>
              <a:headEnd type="triangle" w="med" len="med"/>
              <a:tailEnd type="none" w="sm" len="sm"/>
            </a:ln>
          </p:spPr>
        </p:cxnSp>
        <p:cxnSp>
          <p:nvCxnSpPr>
            <p:cNvPr id="238" name="Google Shape;238;p50"/>
            <p:cNvCxnSpPr/>
            <p:nvPr/>
          </p:nvCxnSpPr>
          <p:spPr>
            <a:xfrm rot="10800000">
              <a:off x="6730406" y="2456257"/>
              <a:ext cx="0" cy="509485"/>
            </a:xfrm>
            <a:prstGeom prst="straightConnector1">
              <a:avLst/>
            </a:prstGeom>
            <a:noFill/>
            <a:ln w="38100" cap="flat" cmpd="sng">
              <a:solidFill>
                <a:schemeClr val="dk1"/>
              </a:solidFill>
              <a:prstDash val="solid"/>
              <a:round/>
              <a:headEnd type="triangle" w="med" len="med"/>
              <a:tailEnd type="none" w="sm" len="sm"/>
            </a:ln>
          </p:spPr>
        </p:cxnSp>
        <p:sp>
          <p:nvSpPr>
            <p:cNvPr id="239" name="Google Shape;239;p50"/>
            <p:cNvSpPr/>
            <p:nvPr/>
          </p:nvSpPr>
          <p:spPr>
            <a:xfrm>
              <a:off x="396943" y="3974460"/>
              <a:ext cx="1835888" cy="2623060"/>
            </a:xfrm>
            <a:prstGeom prst="rect">
              <a:avLst/>
            </a:prstGeom>
            <a:solidFill>
              <a:srgbClr val="FEE8E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r>
                <a:rPr lang="en-US" sz="1050" b="1" i="0" u="none" strike="noStrike" cap="none">
                  <a:solidFill>
                    <a:schemeClr val="dk1"/>
                  </a:solidFill>
                  <a:latin typeface="Arial"/>
                  <a:ea typeface="Arial"/>
                  <a:cs typeface="Arial"/>
                  <a:sym typeface="Arial"/>
                </a:rPr>
                <a:t>Implementatie en praktijk</a:t>
              </a:r>
              <a:endParaRPr sz="1050" b="1" i="0" u="none" strike="noStrike" cap="none">
                <a:solidFill>
                  <a:schemeClr val="dk1"/>
                </a:solidFill>
                <a:latin typeface="Arial"/>
                <a:ea typeface="Arial"/>
                <a:cs typeface="Arial"/>
                <a:sym typeface="Arial"/>
              </a:endParaRPr>
            </a:p>
          </p:txBody>
        </p:sp>
        <p:sp>
          <p:nvSpPr>
            <p:cNvPr id="240" name="Google Shape;240;p50"/>
            <p:cNvSpPr/>
            <p:nvPr/>
          </p:nvSpPr>
          <p:spPr>
            <a:xfrm>
              <a:off x="396940" y="2688977"/>
              <a:ext cx="1835888" cy="1290024"/>
            </a:xfrm>
            <a:prstGeom prst="rect">
              <a:avLst/>
            </a:prstGeom>
            <a:solidFill>
              <a:srgbClr val="E0FAF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r>
                <a:rPr lang="en-US" sz="1050" b="1" i="0" u="none" strike="noStrike" cap="none">
                  <a:solidFill>
                    <a:schemeClr val="dk1"/>
                  </a:solidFill>
                  <a:latin typeface="Arial"/>
                  <a:ea typeface="Arial"/>
                  <a:cs typeface="Arial"/>
                  <a:sym typeface="Arial"/>
                </a:rPr>
                <a:t>De strategie kiezen</a:t>
              </a:r>
              <a:endParaRPr sz="1050" b="1" i="0" u="none" strike="noStrike" cap="none">
                <a:solidFill>
                  <a:schemeClr val="dk1"/>
                </a:solidFill>
                <a:latin typeface="Arial"/>
                <a:ea typeface="Arial"/>
                <a:cs typeface="Arial"/>
                <a:sym typeface="Arial"/>
              </a:endParaRPr>
            </a:p>
          </p:txBody>
        </p:sp>
        <p:sp>
          <p:nvSpPr>
            <p:cNvPr id="241" name="Google Shape;241;p50"/>
            <p:cNvSpPr/>
            <p:nvPr/>
          </p:nvSpPr>
          <p:spPr>
            <a:xfrm>
              <a:off x="5629936" y="429466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100" b="0" i="0" u="none" strike="noStrike" cap="none" dirty="0" err="1">
                  <a:solidFill>
                    <a:schemeClr val="lt1"/>
                  </a:solidFill>
                  <a:latin typeface="Arial"/>
                  <a:ea typeface="Arial"/>
                  <a:cs typeface="Arial"/>
                  <a:sym typeface="Arial"/>
                </a:rPr>
                <a:t>Ervaring</a:t>
              </a:r>
              <a:r>
                <a:rPr lang="en-US" sz="1100" b="0" i="0" u="none" strike="noStrike" cap="none" dirty="0">
                  <a:solidFill>
                    <a:schemeClr val="lt1"/>
                  </a:solidFill>
                  <a:latin typeface="Arial"/>
                  <a:ea typeface="Arial"/>
                  <a:cs typeface="Arial"/>
                  <a:sym typeface="Arial"/>
                </a:rPr>
                <a:t> met </a:t>
              </a:r>
              <a:r>
                <a:rPr lang="en-US" sz="1100" b="0" i="0" u="none" strike="noStrike" cap="none" dirty="0" err="1">
                  <a:solidFill>
                    <a:schemeClr val="lt1"/>
                  </a:solidFill>
                  <a:latin typeface="Arial"/>
                  <a:ea typeface="Arial"/>
                  <a:cs typeface="Arial"/>
                  <a:sym typeface="Arial"/>
                </a:rPr>
                <a:t>digitale</a:t>
              </a:r>
              <a:r>
                <a:rPr lang="en-US" sz="1100" b="0" i="0" u="none" strike="noStrike" cap="none" dirty="0">
                  <a:solidFill>
                    <a:schemeClr val="lt1"/>
                  </a:solidFill>
                  <a:latin typeface="Arial"/>
                  <a:ea typeface="Arial"/>
                  <a:cs typeface="Arial"/>
                  <a:sym typeface="Arial"/>
                </a:rPr>
                <a:t> marketing</a:t>
              </a:r>
              <a:endParaRPr sz="1100" b="0" i="0" u="none" strike="noStrike" cap="none" dirty="0">
                <a:solidFill>
                  <a:schemeClr val="lt1"/>
                </a:solidFill>
                <a:latin typeface="Arial"/>
                <a:ea typeface="Arial"/>
                <a:cs typeface="Arial"/>
                <a:sym typeface="Arial"/>
              </a:endParaRPr>
            </a:p>
          </p:txBody>
        </p:sp>
        <p:sp>
          <p:nvSpPr>
            <p:cNvPr id="242" name="Google Shape;242;p50"/>
            <p:cNvSpPr/>
            <p:nvPr/>
          </p:nvSpPr>
          <p:spPr>
            <a:xfrm>
              <a:off x="2759147" y="429466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100" b="0" i="0" u="none" strike="noStrike" cap="none" dirty="0" err="1">
                  <a:solidFill>
                    <a:schemeClr val="lt1"/>
                  </a:solidFill>
                  <a:latin typeface="Arial"/>
                  <a:ea typeface="Arial"/>
                  <a:cs typeface="Arial"/>
                  <a:sym typeface="Arial"/>
                </a:rPr>
                <a:t>Digitale</a:t>
              </a:r>
              <a:r>
                <a:rPr lang="en-US" sz="1100" b="0" i="0" u="none" strike="noStrike" cap="none" dirty="0">
                  <a:solidFill>
                    <a:schemeClr val="lt1"/>
                  </a:solidFill>
                  <a:latin typeface="Arial"/>
                  <a:ea typeface="Arial"/>
                  <a:cs typeface="Arial"/>
                  <a:sym typeface="Arial"/>
                </a:rPr>
                <a:t> </a:t>
              </a:r>
              <a:r>
                <a:rPr lang="en-US" sz="1100" b="0" i="0" u="none" strike="noStrike" cap="none" dirty="0" err="1">
                  <a:solidFill>
                    <a:schemeClr val="lt1"/>
                  </a:solidFill>
                  <a:latin typeface="Arial"/>
                  <a:ea typeface="Arial"/>
                  <a:cs typeface="Arial"/>
                  <a:sym typeface="Arial"/>
                </a:rPr>
                <a:t>relatiemarketing</a:t>
              </a:r>
              <a:endParaRPr sz="1200" b="0" i="0" u="none" strike="noStrike" cap="none" dirty="0">
                <a:solidFill>
                  <a:srgbClr val="000000"/>
                </a:solidFill>
                <a:latin typeface="Arial"/>
                <a:ea typeface="Arial"/>
                <a:cs typeface="Arial"/>
                <a:sym typeface="Arial"/>
              </a:endParaRPr>
            </a:p>
          </p:txBody>
        </p:sp>
        <p:sp>
          <p:nvSpPr>
            <p:cNvPr id="243" name="Google Shape;243;p50"/>
            <p:cNvSpPr/>
            <p:nvPr/>
          </p:nvSpPr>
          <p:spPr>
            <a:xfrm>
              <a:off x="8500726" y="429466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100" b="0" i="0" u="none" strike="noStrike" cap="none" dirty="0" err="1">
                  <a:solidFill>
                    <a:schemeClr val="lt1"/>
                  </a:solidFill>
                  <a:latin typeface="Arial"/>
                  <a:ea typeface="Arial"/>
                  <a:cs typeface="Arial"/>
                  <a:sym typeface="Arial"/>
                </a:rPr>
                <a:t>Digitale</a:t>
              </a:r>
              <a:r>
                <a:rPr lang="en-US" sz="1100" b="0" i="0" u="none" strike="noStrike" cap="none" dirty="0">
                  <a:solidFill>
                    <a:schemeClr val="lt1"/>
                  </a:solidFill>
                  <a:latin typeface="Arial"/>
                  <a:ea typeface="Arial"/>
                  <a:cs typeface="Arial"/>
                  <a:sym typeface="Arial"/>
                </a:rPr>
                <a:t> </a:t>
              </a:r>
              <a:r>
                <a:rPr lang="en-US" sz="1100" b="0" i="0" u="none" strike="noStrike" cap="none" dirty="0" err="1">
                  <a:solidFill>
                    <a:schemeClr val="lt1"/>
                  </a:solidFill>
                  <a:latin typeface="Arial"/>
                  <a:ea typeface="Arial"/>
                  <a:cs typeface="Arial"/>
                  <a:sym typeface="Arial"/>
                </a:rPr>
                <a:t>marketingmix</a:t>
              </a:r>
              <a:endParaRPr sz="1100" b="0" i="0" u="none" strike="noStrike" cap="none" dirty="0">
                <a:solidFill>
                  <a:schemeClr val="lt1"/>
                </a:solidFill>
                <a:latin typeface="Arial"/>
                <a:ea typeface="Arial"/>
                <a:cs typeface="Arial"/>
                <a:sym typeface="Arial"/>
              </a:endParaRPr>
            </a:p>
          </p:txBody>
        </p:sp>
        <p:cxnSp>
          <p:nvCxnSpPr>
            <p:cNvPr id="244" name="Google Shape;244;p50"/>
            <p:cNvCxnSpPr/>
            <p:nvPr/>
          </p:nvCxnSpPr>
          <p:spPr>
            <a:xfrm>
              <a:off x="4960086" y="4719969"/>
              <a:ext cx="669850" cy="0"/>
            </a:xfrm>
            <a:prstGeom prst="straightConnector1">
              <a:avLst/>
            </a:prstGeom>
            <a:noFill/>
            <a:ln w="38100" cap="flat" cmpd="sng">
              <a:solidFill>
                <a:schemeClr val="dk1"/>
              </a:solidFill>
              <a:prstDash val="solid"/>
              <a:round/>
              <a:headEnd type="none" w="sm" len="sm"/>
              <a:tailEnd type="triangle" w="med" len="med"/>
            </a:ln>
          </p:spPr>
        </p:cxnSp>
        <p:cxnSp>
          <p:nvCxnSpPr>
            <p:cNvPr id="245" name="Google Shape;245;p50"/>
            <p:cNvCxnSpPr/>
            <p:nvPr/>
          </p:nvCxnSpPr>
          <p:spPr>
            <a:xfrm>
              <a:off x="7830876" y="4738564"/>
              <a:ext cx="669850" cy="0"/>
            </a:xfrm>
            <a:prstGeom prst="straightConnector1">
              <a:avLst/>
            </a:prstGeom>
            <a:noFill/>
            <a:ln w="38100" cap="flat" cmpd="sng">
              <a:solidFill>
                <a:schemeClr val="dk1"/>
              </a:solidFill>
              <a:prstDash val="solid"/>
              <a:round/>
              <a:headEnd type="triangle" w="med" len="med"/>
              <a:tailEnd type="none" w="sm" len="sm"/>
            </a:ln>
          </p:spPr>
        </p:cxnSp>
        <p:cxnSp>
          <p:nvCxnSpPr>
            <p:cNvPr id="246" name="Google Shape;246;p50"/>
            <p:cNvCxnSpPr/>
            <p:nvPr/>
          </p:nvCxnSpPr>
          <p:spPr>
            <a:xfrm rot="10800000">
              <a:off x="6730406" y="3785183"/>
              <a:ext cx="0" cy="509485"/>
            </a:xfrm>
            <a:prstGeom prst="straightConnector1">
              <a:avLst/>
            </a:prstGeom>
            <a:noFill/>
            <a:ln w="38100" cap="flat" cmpd="sng">
              <a:solidFill>
                <a:schemeClr val="dk1"/>
              </a:solidFill>
              <a:prstDash val="solid"/>
              <a:round/>
              <a:headEnd type="triangle" w="med" len="med"/>
              <a:tailEnd type="none" w="sm" len="sm"/>
            </a:ln>
          </p:spPr>
        </p:cxnSp>
        <p:sp>
          <p:nvSpPr>
            <p:cNvPr id="247" name="Google Shape;247;p50"/>
            <p:cNvSpPr/>
            <p:nvPr/>
          </p:nvSpPr>
          <p:spPr>
            <a:xfrm>
              <a:off x="5629936" y="5632126"/>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100" b="0" i="0" u="none" strike="noStrike" cap="none">
                  <a:solidFill>
                    <a:schemeClr val="lt1"/>
                  </a:solidFill>
                  <a:latin typeface="Arial"/>
                  <a:ea typeface="Arial"/>
                  <a:cs typeface="Arial"/>
                  <a:sym typeface="Arial"/>
                </a:rPr>
                <a:t>Meten en controleren</a:t>
              </a:r>
              <a:endParaRPr sz="1100" b="0" i="0" u="none" strike="noStrike" cap="none">
                <a:solidFill>
                  <a:schemeClr val="lt1"/>
                </a:solidFill>
                <a:latin typeface="Arial"/>
                <a:ea typeface="Arial"/>
                <a:cs typeface="Arial"/>
                <a:sym typeface="Arial"/>
              </a:endParaRPr>
            </a:p>
          </p:txBody>
        </p:sp>
        <p:cxnSp>
          <p:nvCxnSpPr>
            <p:cNvPr id="248" name="Google Shape;248;p50"/>
            <p:cNvCxnSpPr/>
            <p:nvPr/>
          </p:nvCxnSpPr>
          <p:spPr>
            <a:xfrm rot="10800000">
              <a:off x="6730406" y="5122641"/>
              <a:ext cx="0" cy="509485"/>
            </a:xfrm>
            <a:prstGeom prst="straightConnector1">
              <a:avLst/>
            </a:prstGeom>
            <a:noFill/>
            <a:ln w="38100" cap="flat" cmpd="sng">
              <a:solidFill>
                <a:schemeClr val="dk1"/>
              </a:solidFill>
              <a:prstDash val="solid"/>
              <a:round/>
              <a:headEnd type="triangle" w="med" len="med"/>
              <a:tailEnd type="none" w="sm" len="sm"/>
            </a:ln>
          </p:spPr>
        </p:cxnSp>
        <p:sp>
          <p:nvSpPr>
            <p:cNvPr id="249" name="Google Shape;249;p50"/>
            <p:cNvSpPr txBox="1"/>
            <p:nvPr/>
          </p:nvSpPr>
          <p:spPr>
            <a:xfrm rot="-5400000">
              <a:off x="9195326" y="3956000"/>
              <a:ext cx="4971600" cy="619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US" sz="1050" b="1" i="0" u="none" strike="noStrike" cap="none">
                  <a:solidFill>
                    <a:srgbClr val="151149"/>
                  </a:solidFill>
                  <a:latin typeface="Arial"/>
                  <a:ea typeface="Arial"/>
                  <a:cs typeface="Arial"/>
                  <a:sym typeface="Arial"/>
                </a:rPr>
                <a:t>Ontwikkelingsproces digitale marketingstrategie</a:t>
              </a:r>
              <a:r>
                <a:rPr lang="en-US" sz="1050" b="0" i="0" u="none" strike="noStrike" cap="none">
                  <a:solidFill>
                    <a:srgbClr val="151149"/>
                  </a:solidFill>
                  <a:latin typeface="Arial"/>
                  <a:ea typeface="Arial"/>
                  <a:cs typeface="Arial"/>
                  <a:sym typeface="Arial"/>
                </a:rPr>
                <a:t>.</a:t>
              </a:r>
              <a:endParaRPr sz="1400" b="0" i="0" u="none" strike="noStrike" cap="none">
                <a:solidFill>
                  <a:srgbClr val="1511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US" sz="1050" b="0" i="0" u="none" strike="noStrike" cap="none">
                  <a:solidFill>
                    <a:srgbClr val="151149"/>
                  </a:solidFill>
                  <a:latin typeface="Arial"/>
                  <a:ea typeface="Arial"/>
                  <a:cs typeface="Arial"/>
                  <a:sym typeface="Arial"/>
                </a:rPr>
                <a:t>Bron: Aangepast van Chaffey &amp; Smith, 2017, p. 29.</a:t>
              </a:r>
              <a:endParaRPr sz="1400" b="0" i="0" u="none" strike="noStrike" cap="none">
                <a:solidFill>
                  <a:srgbClr val="151149"/>
                </a:solidFill>
                <a:latin typeface="Arial"/>
                <a:ea typeface="Arial"/>
                <a:cs typeface="Arial"/>
                <a:sym typeface="Arial"/>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g200e5ce3493_0_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783F04"/>
              </a:solidFill>
              <a:latin typeface="Arial"/>
              <a:ea typeface="Arial"/>
              <a:cs typeface="Arial"/>
              <a:sym typeface="Arial"/>
            </a:endParaRPr>
          </a:p>
        </p:txBody>
      </p:sp>
      <p:sp>
        <p:nvSpPr>
          <p:cNvPr id="255" name="Google Shape;255;g200e5ce3493_0_5"/>
          <p:cNvSpPr txBox="1"/>
          <p:nvPr/>
        </p:nvSpPr>
        <p:spPr>
          <a:xfrm>
            <a:off x="478350" y="1262796"/>
            <a:ext cx="8261100" cy="3066900"/>
          </a:xfrm>
          <a:prstGeom prst="rect">
            <a:avLst/>
          </a:prstGeom>
          <a:noFill/>
          <a:ln>
            <a:noFill/>
          </a:ln>
        </p:spPr>
        <p:txBody>
          <a:bodyPr spcFirstLastPara="1" wrap="square" lIns="91425" tIns="91425" rIns="91425" bIns="91425" anchor="t" anchorCtr="0">
            <a:noAutofit/>
          </a:bodyPr>
          <a:lstStyle/>
          <a:p>
            <a:pPr marL="0" marR="0" lvl="0" indent="0" algn="just" rtl="0">
              <a:lnSpc>
                <a:spcPct val="100000"/>
              </a:lnSpc>
              <a:spcBef>
                <a:spcPts val="80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just" rtl="0">
              <a:lnSpc>
                <a:spcPct val="100000"/>
              </a:lnSpc>
              <a:spcBef>
                <a:spcPts val="800"/>
              </a:spcBef>
              <a:spcAft>
                <a:spcPts val="80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256" name="Google Shape;256;g200e5ce3493_0_5"/>
          <p:cNvSpPr txBox="1">
            <a:spLocks noGrp="1"/>
          </p:cNvSpPr>
          <p:nvPr>
            <p:ph type="body" idx="1"/>
          </p:nvPr>
        </p:nvSpPr>
        <p:spPr>
          <a:xfrm>
            <a:off x="840583" y="278010"/>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en-US" sz="3200"/>
              <a:t>Quiz</a:t>
            </a:r>
            <a:endParaRPr/>
          </a:p>
        </p:txBody>
      </p:sp>
      <p:sp>
        <p:nvSpPr>
          <p:cNvPr id="257" name="Google Shape;257;g200e5ce3493_0_5"/>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p>
            <a:pPr marL="0" marR="0" lvl="0" indent="0" algn="just" rtl="0">
              <a:lnSpc>
                <a:spcPct val="150000"/>
              </a:lnSpc>
              <a:spcBef>
                <a:spcPts val="0"/>
              </a:spcBef>
              <a:spcAft>
                <a:spcPts val="0"/>
              </a:spcAft>
              <a:buClr>
                <a:srgbClr val="000000"/>
              </a:buClr>
              <a:buSzPts val="1800"/>
              <a:buFont typeface="Arial"/>
              <a:buNone/>
            </a:pPr>
            <a:r>
              <a:rPr lang="en-US" sz="1600" b="0" i="0" u="none" strike="noStrike" cap="none">
                <a:latin typeface="Arial"/>
                <a:ea typeface="Arial"/>
                <a:cs typeface="Arial"/>
                <a:sym typeface="Arial"/>
              </a:rPr>
              <a:t>Classificeer de volgende beweringen als waar en onwaar. Motiveer je keuze voor de beweringen die volgens jou onwaar zijn.</a:t>
            </a:r>
            <a:endParaRPr/>
          </a:p>
          <a:p>
            <a:pPr marL="457200" marR="0" lvl="0" indent="-342900" algn="just" rtl="0">
              <a:lnSpc>
                <a:spcPct val="150000"/>
              </a:lnSpc>
              <a:spcBef>
                <a:spcPts val="800"/>
              </a:spcBef>
              <a:spcAft>
                <a:spcPts val="0"/>
              </a:spcAft>
              <a:buClr>
                <a:srgbClr val="11AA81"/>
              </a:buClr>
              <a:buSzPts val="1800"/>
              <a:buFont typeface="Arial"/>
              <a:buAutoNum type="arabicPeriod"/>
            </a:pPr>
            <a:r>
              <a:rPr lang="en-US" sz="1600" b="0" i="0" u="none" strike="noStrike" cap="none">
                <a:latin typeface="Arial"/>
                <a:ea typeface="Arial"/>
                <a:cs typeface="Arial"/>
                <a:sym typeface="Arial"/>
              </a:rPr>
              <a:t>De doelstellingen moeten worden bepaald in overeenstemming met de gekozen strategie.</a:t>
            </a:r>
            <a:endParaRPr/>
          </a:p>
          <a:p>
            <a:pPr marL="457200" marR="0" lvl="0" indent="-342900" algn="just" rtl="0">
              <a:lnSpc>
                <a:spcPct val="150000"/>
              </a:lnSpc>
              <a:spcBef>
                <a:spcPts val="0"/>
              </a:spcBef>
              <a:spcAft>
                <a:spcPts val="0"/>
              </a:spcAft>
              <a:buClr>
                <a:srgbClr val="11AA81"/>
              </a:buClr>
              <a:buSzPts val="1800"/>
              <a:buFont typeface="Arial"/>
              <a:buAutoNum type="arabicPeriod"/>
            </a:pPr>
            <a:r>
              <a:rPr lang="en-US" sz="1600" b="0" i="0" u="none" strike="noStrike" cap="none">
                <a:latin typeface="Arial"/>
                <a:ea typeface="Arial"/>
                <a:cs typeface="Arial"/>
                <a:sym typeface="Arial"/>
              </a:rPr>
              <a:t>Alleen de omgeving bepaalt de keuze van de strategie.</a:t>
            </a:r>
            <a:endParaRPr/>
          </a:p>
          <a:p>
            <a:pPr marL="457200" marR="0" lvl="0" indent="-342900" algn="just" rtl="0">
              <a:lnSpc>
                <a:spcPct val="150000"/>
              </a:lnSpc>
              <a:spcBef>
                <a:spcPts val="0"/>
              </a:spcBef>
              <a:spcAft>
                <a:spcPts val="0"/>
              </a:spcAft>
              <a:buClr>
                <a:srgbClr val="11AA81"/>
              </a:buClr>
              <a:buSzPts val="1800"/>
              <a:buFont typeface="Arial"/>
              <a:buAutoNum type="arabicPeriod"/>
            </a:pPr>
            <a:r>
              <a:rPr lang="en-US" sz="1600" b="0" i="0" u="none" strike="noStrike" cap="none">
                <a:latin typeface="Arial"/>
                <a:ea typeface="Arial"/>
                <a:cs typeface="Arial"/>
                <a:sym typeface="Arial"/>
              </a:rPr>
              <a:t>Differentiatie is niet altijd de zorg van een bedrijf.</a:t>
            </a:r>
            <a:endParaRPr/>
          </a:p>
          <a:p>
            <a:pPr marL="457200" marR="0" lvl="0" indent="-342900" algn="just" rtl="0">
              <a:lnSpc>
                <a:spcPct val="150000"/>
              </a:lnSpc>
              <a:spcBef>
                <a:spcPts val="0"/>
              </a:spcBef>
              <a:spcAft>
                <a:spcPts val="0"/>
              </a:spcAft>
              <a:buClr>
                <a:srgbClr val="11AA81"/>
              </a:buClr>
              <a:buSzPts val="1800"/>
              <a:buFont typeface="Arial"/>
              <a:buAutoNum type="arabicPeriod"/>
            </a:pPr>
            <a:r>
              <a:rPr lang="en-US" sz="1600" b="0" i="0" u="none" strike="noStrike" cap="none">
                <a:latin typeface="Arial"/>
                <a:ea typeface="Arial"/>
                <a:cs typeface="Arial"/>
                <a:sym typeface="Arial"/>
              </a:rPr>
              <a:t>De digitale strategie wordt autonoom uitgewerkt.</a:t>
            </a:r>
            <a:endParaRPr/>
          </a:p>
          <a:p>
            <a:pPr marL="0" lvl="0" indent="0" algn="l" rtl="0">
              <a:lnSpc>
                <a:spcPct val="108000"/>
              </a:lnSpc>
              <a:spcBef>
                <a:spcPts val="0"/>
              </a:spcBef>
              <a:spcAft>
                <a:spcPts val="0"/>
              </a:spcAft>
              <a:buClr>
                <a:schemeClr val="lt1"/>
              </a:buClr>
              <a:buSzPts val="1500"/>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51"/>
          <p:cNvSpPr txBox="1"/>
          <p:nvPr/>
        </p:nvSpPr>
        <p:spPr>
          <a:xfrm>
            <a:off x="1217182" y="2059423"/>
            <a:ext cx="6709635" cy="120015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rgbClr val="000000"/>
              </a:buClr>
              <a:buSzPts val="1100"/>
              <a:buFont typeface="Arial"/>
              <a:buNone/>
            </a:pPr>
            <a:endParaRPr sz="4400" b="1" i="0" u="none" strike="noStrike" cap="none">
              <a:solidFill>
                <a:srgbClr val="151149"/>
              </a:solidFill>
              <a:latin typeface="Arial"/>
              <a:ea typeface="Arial"/>
              <a:cs typeface="Arial"/>
              <a:sym typeface="Arial"/>
            </a:endParaRPr>
          </a:p>
        </p:txBody>
      </p:sp>
      <p:sp>
        <p:nvSpPr>
          <p:cNvPr id="263" name="Google Shape;263;p51"/>
          <p:cNvSpPr txBox="1">
            <a:spLocks noGrp="1"/>
          </p:cNvSpPr>
          <p:nvPr>
            <p:ph type="title" idx="4294967295"/>
          </p:nvPr>
        </p:nvSpPr>
        <p:spPr>
          <a:xfrm>
            <a:off x="652461" y="1300598"/>
            <a:ext cx="7839075" cy="13589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rgbClr val="161249"/>
              </a:buClr>
              <a:buSzPts val="3600"/>
              <a:buFont typeface="Arial"/>
              <a:buNone/>
            </a:pPr>
            <a:r>
              <a:rPr lang="en-US" sz="3600" b="1" i="0" u="none" strike="noStrike" cap="none">
                <a:latin typeface="Arial"/>
                <a:ea typeface="Arial"/>
                <a:cs typeface="Arial"/>
                <a:sym typeface="Arial"/>
              </a:rPr>
              <a:t>Digitale marketing evalueren </a:t>
            </a:r>
            <a:br>
              <a:rPr lang="en-US" sz="3600" b="1" i="0" u="none" strike="noStrike" cap="none">
                <a:latin typeface="Arial"/>
                <a:ea typeface="Arial"/>
                <a:cs typeface="Arial"/>
                <a:sym typeface="Arial"/>
              </a:rPr>
            </a:br>
            <a:r>
              <a:rPr lang="en-US" sz="3600" b="1" i="0" u="none" strike="noStrike" cap="none">
                <a:latin typeface="Arial"/>
                <a:ea typeface="Arial"/>
                <a:cs typeface="Arial"/>
                <a:sym typeface="Arial"/>
              </a:rPr>
              <a:t>prestaties</a:t>
            </a:r>
            <a:endParaRPr sz="36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5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269" name="Google Shape;269;p52"/>
          <p:cNvSpPr txBox="1"/>
          <p:nvPr/>
        </p:nvSpPr>
        <p:spPr>
          <a:xfrm>
            <a:off x="478350" y="1262796"/>
            <a:ext cx="8261100" cy="265136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000"/>
              <a:buFont typeface="Arial"/>
              <a:buNone/>
            </a:pPr>
            <a:endParaRPr sz="2000" b="0" i="0" u="none" strike="noStrike" cap="none">
              <a:solidFill>
                <a:schemeClr val="dk1"/>
              </a:solidFill>
              <a:latin typeface="Arial"/>
              <a:ea typeface="Arial"/>
              <a:cs typeface="Arial"/>
              <a:sym typeface="Arial"/>
            </a:endParaRPr>
          </a:p>
        </p:txBody>
      </p:sp>
      <p:sp>
        <p:nvSpPr>
          <p:cNvPr id="270" name="Google Shape;270;p5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171450" marR="0" lvl="0" indent="-171450" algn="l" rtl="0">
              <a:lnSpc>
                <a:spcPct val="90000"/>
              </a:lnSpc>
              <a:spcBef>
                <a:spcPts val="0"/>
              </a:spcBef>
              <a:spcAft>
                <a:spcPts val="0"/>
              </a:spcAft>
              <a:buClr>
                <a:srgbClr val="161249"/>
              </a:buClr>
              <a:buSzPts val="3200"/>
              <a:buFont typeface="Arial"/>
              <a:buNone/>
            </a:pPr>
            <a:r>
              <a:rPr lang="en-US" sz="3200" b="1" i="0" u="none" strike="noStrike" cap="none">
                <a:solidFill>
                  <a:srgbClr val="161249"/>
                </a:solidFill>
                <a:latin typeface="Arial"/>
                <a:ea typeface="Arial"/>
                <a:cs typeface="Arial"/>
                <a:sym typeface="Arial"/>
              </a:rPr>
              <a:t>Digitale marketingprestaties evalueren</a:t>
            </a:r>
            <a:endParaRPr sz="3200"/>
          </a:p>
        </p:txBody>
      </p:sp>
      <p:sp>
        <p:nvSpPr>
          <p:cNvPr id="271" name="Google Shape;271;p52"/>
          <p:cNvSpPr txBox="1">
            <a:spLocks noGrp="1"/>
          </p:cNvSpPr>
          <p:nvPr>
            <p:ph type="body" idx="1"/>
          </p:nvPr>
        </p:nvSpPr>
        <p:spPr>
          <a:xfrm>
            <a:off x="665550" y="1379885"/>
            <a:ext cx="7886700" cy="242985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1800" b="0" i="0" u="none" strike="noStrike" cap="none" dirty="0" err="1">
                <a:latin typeface="Arial"/>
                <a:ea typeface="Arial"/>
                <a:cs typeface="Arial"/>
                <a:sym typeface="Arial"/>
              </a:rPr>
              <a:t>Analyseer</a:t>
            </a:r>
            <a:r>
              <a:rPr lang="en-US" sz="1800" b="0" i="0" u="none" strike="noStrike" cap="none" dirty="0">
                <a:latin typeface="Arial"/>
                <a:ea typeface="Arial"/>
                <a:cs typeface="Arial"/>
                <a:sym typeface="Arial"/>
              </a:rPr>
              <a:t> de </a:t>
            </a:r>
            <a:r>
              <a:rPr lang="en-US" sz="1800" b="0" i="0" u="none" strike="noStrike" cap="none" dirty="0" err="1">
                <a:latin typeface="Arial"/>
                <a:ea typeface="Arial"/>
                <a:cs typeface="Arial"/>
                <a:sym typeface="Arial"/>
              </a:rPr>
              <a:t>aanwezigheid</a:t>
            </a:r>
            <a:r>
              <a:rPr lang="en-US" sz="1800" b="0" i="0" u="none" strike="noStrike" cap="none" dirty="0">
                <a:latin typeface="Arial"/>
                <a:ea typeface="Arial"/>
                <a:cs typeface="Arial"/>
                <a:sym typeface="Arial"/>
              </a:rPr>
              <a:t> op </a:t>
            </a:r>
            <a:r>
              <a:rPr lang="en-US" sz="1800" b="0" i="0" u="none" strike="noStrike" cap="none" dirty="0" err="1">
                <a:latin typeface="Arial"/>
                <a:ea typeface="Arial"/>
                <a:cs typeface="Arial"/>
                <a:sym typeface="Arial"/>
              </a:rPr>
              <a:t>verschillende</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digitale</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marketingkanalen</a:t>
            </a:r>
            <a:endParaRPr dirty="0"/>
          </a:p>
          <a:p>
            <a:pPr marL="1071562" marR="0" lvl="0" indent="-349250" algn="l" rtl="0">
              <a:lnSpc>
                <a:spcPct val="100000"/>
              </a:lnSpc>
              <a:spcBef>
                <a:spcPts val="800"/>
              </a:spcBef>
              <a:spcAft>
                <a:spcPts val="0"/>
              </a:spcAft>
              <a:buClr>
                <a:srgbClr val="11AA81"/>
              </a:buClr>
              <a:buSzPts val="2700"/>
              <a:buFont typeface="Arial"/>
              <a:buChar char="•"/>
            </a:pPr>
            <a:r>
              <a:rPr lang="en-US" sz="1800" b="0" i="0" u="none" strike="noStrike" cap="none" dirty="0">
                <a:latin typeface="Arial"/>
                <a:ea typeface="Arial"/>
                <a:cs typeface="Arial"/>
                <a:sym typeface="Arial"/>
              </a:rPr>
              <a:t>Website</a:t>
            </a:r>
            <a:endParaRPr dirty="0"/>
          </a:p>
          <a:p>
            <a:pPr marL="1071563" marR="0" lvl="0" indent="-349250" algn="l" rtl="0">
              <a:lnSpc>
                <a:spcPct val="100000"/>
              </a:lnSpc>
              <a:spcBef>
                <a:spcPts val="800"/>
              </a:spcBef>
              <a:spcAft>
                <a:spcPts val="0"/>
              </a:spcAft>
              <a:buClr>
                <a:srgbClr val="11AA81"/>
              </a:buClr>
              <a:buSzPts val="2700"/>
              <a:buFont typeface="Arial"/>
              <a:buChar char="•"/>
            </a:pPr>
            <a:r>
              <a:rPr lang="en-US" sz="1800" dirty="0"/>
              <a:t>E</a:t>
            </a:r>
            <a:r>
              <a:rPr lang="en-US" sz="1800" b="0" i="0" u="none" strike="noStrike" cap="none" dirty="0">
                <a:latin typeface="Arial"/>
                <a:ea typeface="Arial"/>
                <a:cs typeface="Arial"/>
                <a:sym typeface="Arial"/>
              </a:rPr>
              <a:t>-</a:t>
            </a:r>
            <a:r>
              <a:rPr lang="en-US" sz="1800" b="0" i="0" u="none" strike="noStrike" cap="none" dirty="0" err="1">
                <a:latin typeface="Arial"/>
                <a:ea typeface="Arial"/>
                <a:cs typeface="Arial"/>
                <a:sym typeface="Arial"/>
              </a:rPr>
              <a:t>mailen</a:t>
            </a:r>
            <a:endParaRPr dirty="0"/>
          </a:p>
          <a:p>
            <a:pPr marL="1071563" marR="0" lvl="0" indent="-349250" algn="l" rtl="0">
              <a:lnSpc>
                <a:spcPct val="100000"/>
              </a:lnSpc>
              <a:spcBef>
                <a:spcPts val="800"/>
              </a:spcBef>
              <a:spcAft>
                <a:spcPts val="0"/>
              </a:spcAft>
              <a:buClr>
                <a:srgbClr val="11AA81"/>
              </a:buClr>
              <a:buSzPts val="2700"/>
              <a:buFont typeface="Arial"/>
              <a:buChar char="•"/>
            </a:pPr>
            <a:r>
              <a:rPr lang="en-US" sz="1800" b="0" i="0" u="none" strike="noStrike" cap="none" dirty="0" err="1">
                <a:latin typeface="Arial"/>
                <a:ea typeface="Arial"/>
                <a:cs typeface="Arial"/>
                <a:sym typeface="Arial"/>
              </a:rPr>
              <a:t>Sociaal</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netwerken</a:t>
            </a:r>
            <a:endParaRPr dirty="0"/>
          </a:p>
          <a:p>
            <a:pPr marL="1071563" marR="0" lvl="0" indent="-349250" algn="l" rtl="0">
              <a:lnSpc>
                <a:spcPct val="100000"/>
              </a:lnSpc>
              <a:spcBef>
                <a:spcPts val="800"/>
              </a:spcBef>
              <a:spcAft>
                <a:spcPts val="0"/>
              </a:spcAft>
              <a:buClr>
                <a:srgbClr val="11AA81"/>
              </a:buClr>
              <a:buSzPts val="2700"/>
              <a:buFont typeface="Arial"/>
              <a:buChar char="•"/>
            </a:pPr>
            <a:r>
              <a:rPr lang="en-US" sz="1800" dirty="0"/>
              <a:t>Add</a:t>
            </a:r>
            <a:endParaRPr dirty="0"/>
          </a:p>
          <a:p>
            <a:pPr marL="0" lvl="0" indent="0" algn="l" rtl="0">
              <a:lnSpc>
                <a:spcPct val="90000"/>
              </a:lnSpc>
              <a:spcBef>
                <a:spcPts val="1550"/>
              </a:spcBef>
              <a:spcAft>
                <a:spcPts val="0"/>
              </a:spcAft>
              <a:buClr>
                <a:srgbClr val="161249"/>
              </a:buClr>
              <a:buSzPts val="2100"/>
              <a:buNone/>
            </a:pPr>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g200e5ce3493_0_30"/>
          <p:cNvSpPr txBox="1">
            <a:spLocks noGrp="1"/>
          </p:cNvSpPr>
          <p:nvPr>
            <p:ph type="body" idx="1"/>
          </p:nvPr>
        </p:nvSpPr>
        <p:spPr>
          <a:xfrm>
            <a:off x="840583" y="307737"/>
            <a:ext cx="6614100" cy="8721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b="1" i="0" u="none" strike="noStrike" cap="none">
                <a:latin typeface="Arial"/>
                <a:ea typeface="Arial"/>
                <a:cs typeface="Arial"/>
                <a:sym typeface="Arial"/>
              </a:rPr>
              <a:t>Activiteit </a:t>
            </a:r>
            <a:r>
              <a:rPr lang="en-US" sz="2800"/>
              <a:t>in de klas</a:t>
            </a:r>
            <a:endParaRPr/>
          </a:p>
          <a:p>
            <a:pPr marL="0" lvl="0" indent="0" algn="l" rtl="0">
              <a:lnSpc>
                <a:spcPct val="90000"/>
              </a:lnSpc>
              <a:spcBef>
                <a:spcPts val="750"/>
              </a:spcBef>
              <a:spcAft>
                <a:spcPts val="0"/>
              </a:spcAft>
              <a:buClr>
                <a:schemeClr val="lt1"/>
              </a:buClr>
              <a:buSzPts val="2800"/>
              <a:buNone/>
            </a:pPr>
            <a:endParaRPr sz="2800"/>
          </a:p>
        </p:txBody>
      </p:sp>
      <p:sp>
        <p:nvSpPr>
          <p:cNvPr id="277" name="Google Shape;277;g200e5ce3493_0_30"/>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p>
            <a:pPr marL="285750" marR="0" lvl="0" indent="-285750" algn="l" rtl="0">
              <a:lnSpc>
                <a:spcPct val="100000"/>
              </a:lnSpc>
              <a:spcBef>
                <a:spcPts val="0"/>
              </a:spcBef>
              <a:spcAft>
                <a:spcPts val="0"/>
              </a:spcAft>
              <a:buClr>
                <a:srgbClr val="11AA81"/>
              </a:buClr>
              <a:buSzPts val="2400"/>
              <a:buFont typeface="Arial"/>
              <a:buChar char="•"/>
            </a:pPr>
            <a:r>
              <a:rPr lang="en-US" sz="1600" b="0" i="0" u="none" strike="noStrike" cap="none">
                <a:latin typeface="Arial"/>
                <a:ea typeface="Arial"/>
                <a:cs typeface="Arial"/>
                <a:sym typeface="Arial"/>
              </a:rPr>
              <a:t>Activiteit te ontwikkelen in groepen van 3 of 4 personen</a:t>
            </a:r>
            <a:endParaRPr/>
          </a:p>
          <a:p>
            <a:pPr marL="285750" marR="0" lvl="0" indent="-285750" algn="l" rtl="0">
              <a:lnSpc>
                <a:spcPct val="100000"/>
              </a:lnSpc>
              <a:spcBef>
                <a:spcPts val="800"/>
              </a:spcBef>
              <a:spcAft>
                <a:spcPts val="0"/>
              </a:spcAft>
              <a:buClr>
                <a:srgbClr val="11AA81"/>
              </a:buClr>
              <a:buSzPts val="2400"/>
              <a:buFont typeface="Arial"/>
              <a:buChar char="•"/>
            </a:pPr>
            <a:r>
              <a:rPr lang="en-US" sz="1600" b="0" i="0" u="none" strike="noStrike" cap="none">
                <a:latin typeface="Arial"/>
                <a:ea typeface="Arial"/>
                <a:cs typeface="Arial"/>
                <a:sym typeface="Arial"/>
              </a:rPr>
              <a:t>Elk lid van de groep voert op zijn computer of ander apparaat het adres </a:t>
            </a:r>
            <a:r>
              <a:rPr lang="en-US" sz="1600" b="0" i="0" u="sng" strike="noStrike" cap="none">
                <a:solidFill>
                  <a:schemeClr val="hlink"/>
                </a:solidFill>
                <a:latin typeface="Arial"/>
                <a:ea typeface="Arial"/>
                <a:cs typeface="Arial"/>
                <a:sym typeface="Arial"/>
                <a:hlinkClick r:id="rId3"/>
              </a:rPr>
              <a:t>https://pagespeed.web.dev/ </a:t>
            </a:r>
            <a:r>
              <a:rPr lang="en-US" sz="1600" b="0" i="0" u="none" strike="noStrike" cap="none">
                <a:latin typeface="Arial"/>
                <a:ea typeface="Arial"/>
                <a:cs typeface="Arial"/>
                <a:sym typeface="Arial"/>
              </a:rPr>
              <a:t>in.</a:t>
            </a:r>
            <a:endParaRPr sz="1600" b="0" i="0" u="none" strike="noStrike" cap="none">
              <a:latin typeface="Arial"/>
              <a:ea typeface="Arial"/>
              <a:cs typeface="Arial"/>
              <a:sym typeface="Arial"/>
            </a:endParaRPr>
          </a:p>
          <a:p>
            <a:pPr marL="285750" marR="0" lvl="0" indent="-133350" algn="l" rtl="0">
              <a:lnSpc>
                <a:spcPct val="100000"/>
              </a:lnSpc>
              <a:spcBef>
                <a:spcPts val="800"/>
              </a:spcBef>
              <a:spcAft>
                <a:spcPts val="0"/>
              </a:spcAft>
              <a:buClr>
                <a:srgbClr val="11AA81"/>
              </a:buClr>
              <a:buSzPts val="2400"/>
              <a:buFont typeface="Arial"/>
              <a:buNone/>
            </a:pPr>
            <a:endParaRPr sz="1600">
              <a:latin typeface="Arial"/>
              <a:ea typeface="Arial"/>
              <a:cs typeface="Arial"/>
              <a:sym typeface="Arial"/>
            </a:endParaRPr>
          </a:p>
          <a:p>
            <a:pPr marL="285750" marR="0" lvl="0" indent="-133350" algn="l" rtl="0">
              <a:lnSpc>
                <a:spcPct val="100000"/>
              </a:lnSpc>
              <a:spcBef>
                <a:spcPts val="800"/>
              </a:spcBef>
              <a:spcAft>
                <a:spcPts val="0"/>
              </a:spcAft>
              <a:buClr>
                <a:srgbClr val="11AA81"/>
              </a:buClr>
              <a:buSzPts val="2400"/>
              <a:buFont typeface="Arial"/>
              <a:buNone/>
            </a:pPr>
            <a:endParaRPr sz="1600" b="0" i="0" u="none" strike="noStrike" cap="none">
              <a:latin typeface="Arial"/>
              <a:ea typeface="Arial"/>
              <a:cs typeface="Arial"/>
              <a:sym typeface="Arial"/>
            </a:endParaRPr>
          </a:p>
          <a:p>
            <a:pPr marL="285750" marR="0" lvl="0" indent="-285750" algn="l" rtl="0">
              <a:lnSpc>
                <a:spcPct val="100000"/>
              </a:lnSpc>
              <a:spcBef>
                <a:spcPts val="800"/>
              </a:spcBef>
              <a:spcAft>
                <a:spcPts val="0"/>
              </a:spcAft>
              <a:buClr>
                <a:srgbClr val="11AA81"/>
              </a:buClr>
              <a:buSzPts val="2400"/>
              <a:buFont typeface="Arial"/>
              <a:buChar char="•"/>
            </a:pPr>
            <a:r>
              <a:rPr lang="en-US" sz="1600" b="0" i="0" u="none" strike="noStrike" cap="none">
                <a:latin typeface="Arial"/>
                <a:ea typeface="Arial"/>
                <a:cs typeface="Arial"/>
                <a:sym typeface="Arial"/>
              </a:rPr>
              <a:t>Elk lid van de groep voert op zijn computer of ander apparaat het adres in van de website van het merk dat hij wil analyseren (bij voorkeur merken die met elkaar concurreren)</a:t>
            </a:r>
            <a:endParaRPr/>
          </a:p>
          <a:p>
            <a:pPr marL="285750" marR="0" lvl="0" indent="-285750" algn="l" rtl="0">
              <a:lnSpc>
                <a:spcPct val="100000"/>
              </a:lnSpc>
              <a:spcBef>
                <a:spcPts val="800"/>
              </a:spcBef>
              <a:spcAft>
                <a:spcPts val="0"/>
              </a:spcAft>
              <a:buClr>
                <a:srgbClr val="11AA81"/>
              </a:buClr>
              <a:buSzPts val="2400"/>
              <a:buFont typeface="Arial"/>
              <a:buChar char="•"/>
            </a:pPr>
            <a:r>
              <a:rPr lang="en-US" sz="1600" b="0" i="0" u="none" strike="noStrike" cap="none">
                <a:latin typeface="Arial"/>
                <a:ea typeface="Arial"/>
                <a:cs typeface="Arial"/>
                <a:sym typeface="Arial"/>
              </a:rPr>
              <a:t>Vergelijk de verkregen gegevens</a:t>
            </a:r>
            <a:endParaRPr/>
          </a:p>
          <a:p>
            <a:pPr marL="0" lvl="0" indent="0" algn="l" rtl="0">
              <a:lnSpc>
                <a:spcPct val="108000"/>
              </a:lnSpc>
              <a:spcBef>
                <a:spcPts val="800"/>
              </a:spcBef>
              <a:spcAft>
                <a:spcPts val="0"/>
              </a:spcAft>
              <a:buClr>
                <a:schemeClr val="lt1"/>
              </a:buClr>
              <a:buSzPts val="1500"/>
              <a:buNone/>
            </a:pPr>
            <a:endParaRPr/>
          </a:p>
        </p:txBody>
      </p:sp>
      <p:sp>
        <p:nvSpPr>
          <p:cNvPr id="278" name="Google Shape;278;g200e5ce3493_0_30"/>
          <p:cNvSpPr txBox="1"/>
          <p:nvPr/>
        </p:nvSpPr>
        <p:spPr>
          <a:xfrm>
            <a:off x="478350" y="1262796"/>
            <a:ext cx="8261100" cy="26514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800"/>
              </a:spcBef>
              <a:spcAft>
                <a:spcPts val="0"/>
              </a:spcAft>
              <a:buClr>
                <a:srgbClr val="000000"/>
              </a:buClr>
              <a:buSzPts val="2000"/>
              <a:buFont typeface="Arial"/>
              <a:buNone/>
            </a:pPr>
            <a:endParaRPr sz="2000" b="0" i="0" u="none" strike="noStrike" cap="none" dirty="0">
              <a:solidFill>
                <a:schemeClr val="dk1"/>
              </a:solidFill>
              <a:latin typeface="Arial"/>
              <a:ea typeface="Arial"/>
              <a:cs typeface="Arial"/>
              <a:sym typeface="Arial"/>
            </a:endParaRPr>
          </a:p>
        </p:txBody>
      </p:sp>
      <p:pic>
        <p:nvPicPr>
          <p:cNvPr id="279" name="Google Shape;279;g200e5ce3493_0_30"/>
          <p:cNvPicPr preferRelativeResize="0"/>
          <p:nvPr/>
        </p:nvPicPr>
        <p:blipFill rotWithShape="1">
          <a:blip r:embed="rId4">
            <a:alphaModFix/>
          </a:blip>
          <a:srcRect/>
          <a:stretch/>
        </p:blipFill>
        <p:spPr>
          <a:xfrm>
            <a:off x="5424773" y="1833672"/>
            <a:ext cx="3314700" cy="4857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60"/>
          <p:cNvSpPr txBox="1"/>
          <p:nvPr/>
        </p:nvSpPr>
        <p:spPr>
          <a:xfrm>
            <a:off x="629841" y="1480874"/>
            <a:ext cx="2949178" cy="1200150"/>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600"/>
              </a:spcAft>
              <a:buClr>
                <a:srgbClr val="000000"/>
              </a:buClr>
              <a:buSzPts val="2400"/>
              <a:buFont typeface="Arial"/>
              <a:buNone/>
            </a:pPr>
            <a:r>
              <a:rPr lang="en-US" sz="2400" b="1" i="0" u="none" strike="noStrike" cap="none">
                <a:solidFill>
                  <a:schemeClr val="lt1"/>
                </a:solidFill>
                <a:latin typeface="Roboto"/>
                <a:ea typeface="Roboto"/>
                <a:cs typeface="Roboto"/>
                <a:sym typeface="Roboto"/>
              </a:rPr>
              <a:t>Onderwerpen </a:t>
            </a:r>
            <a:endParaRPr sz="1400" b="0" i="0" u="none" strike="noStrike" cap="none">
              <a:solidFill>
                <a:srgbClr val="000000"/>
              </a:solidFill>
              <a:latin typeface="Arial"/>
              <a:ea typeface="Arial"/>
              <a:cs typeface="Arial"/>
              <a:sym typeface="Arial"/>
            </a:endParaRPr>
          </a:p>
        </p:txBody>
      </p:sp>
      <p:sp>
        <p:nvSpPr>
          <p:cNvPr id="285" name="Google Shape;285;p60"/>
          <p:cNvSpPr txBox="1"/>
          <p:nvPr/>
        </p:nvSpPr>
        <p:spPr>
          <a:xfrm>
            <a:off x="1494367" y="1980819"/>
            <a:ext cx="6155265" cy="590931"/>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000000"/>
              </a:buClr>
              <a:buSzPts val="1100"/>
              <a:buFont typeface="Arial"/>
              <a:buNone/>
            </a:pPr>
            <a:r>
              <a:rPr lang="en-US" sz="3600" b="1" i="0" u="none" strike="noStrike" cap="none">
                <a:solidFill>
                  <a:srgbClr val="151149"/>
                </a:solidFill>
                <a:latin typeface="Arial"/>
                <a:ea typeface="Arial"/>
                <a:cs typeface="Arial"/>
                <a:sym typeface="Arial"/>
              </a:rPr>
              <a:t>Online marktplaats beoordelen</a:t>
            </a:r>
            <a:endParaRPr sz="4400" b="1" i="0" u="none" strike="noStrike" cap="none">
              <a:solidFill>
                <a:srgbClr val="151149"/>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p61"/>
          <p:cNvSpPr txBox="1"/>
          <p:nvPr/>
        </p:nvSpPr>
        <p:spPr>
          <a:xfrm>
            <a:off x="478350" y="1262797"/>
            <a:ext cx="8261100" cy="3067042"/>
          </a:xfrm>
          <a:prstGeom prst="rect">
            <a:avLst/>
          </a:prstGeom>
          <a:noFill/>
          <a:ln>
            <a:noFill/>
          </a:ln>
        </p:spPr>
        <p:txBody>
          <a:bodyPr spcFirstLastPara="1" wrap="square" lIns="91425" tIns="91425" rIns="91425" bIns="91425" anchor="t" anchorCtr="0">
            <a:noAutofit/>
          </a:bodyPr>
          <a:lstStyle/>
          <a:p>
            <a:pPr marL="257175" marR="0" lvl="0" indent="-130175" algn="just" rtl="0">
              <a:lnSpc>
                <a:spcPct val="115000"/>
              </a:lnSpc>
              <a:spcBef>
                <a:spcPts val="0"/>
              </a:spcBef>
              <a:spcAft>
                <a:spcPts val="0"/>
              </a:spcAft>
              <a:buClr>
                <a:schemeClr val="dk1"/>
              </a:buClr>
              <a:buSzPts val="2000"/>
              <a:buFont typeface="Arial"/>
              <a:buNone/>
            </a:pPr>
            <a:endParaRPr sz="1800" b="0" i="0" u="none" strike="noStrike" cap="none">
              <a:solidFill>
                <a:schemeClr val="dk1"/>
              </a:solidFill>
              <a:latin typeface="Arial"/>
              <a:ea typeface="Arial"/>
              <a:cs typeface="Arial"/>
              <a:sym typeface="Arial"/>
            </a:endParaRPr>
          </a:p>
        </p:txBody>
      </p:sp>
      <p:sp>
        <p:nvSpPr>
          <p:cNvPr id="291" name="Google Shape;291;p61"/>
          <p:cNvSpPr txBox="1">
            <a:spLocks noGrp="1"/>
          </p:cNvSpPr>
          <p:nvPr>
            <p:ph type="title"/>
          </p:nvPr>
        </p:nvSpPr>
        <p:spPr>
          <a:xfrm>
            <a:off x="628650" y="197246"/>
            <a:ext cx="7886700" cy="994172"/>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200" b="1" i="0" u="none" strike="noStrike" cap="none" dirty="0">
                <a:solidFill>
                  <a:srgbClr val="151149"/>
                </a:solidFill>
                <a:latin typeface="Arial"/>
                <a:ea typeface="Arial"/>
                <a:cs typeface="Arial"/>
                <a:sym typeface="Arial"/>
              </a:rPr>
              <a:t>DESTEP-</a:t>
            </a:r>
            <a:r>
              <a:rPr lang="en-US" sz="3200" b="1" i="0" u="none" strike="noStrike" cap="none" dirty="0" err="1">
                <a:solidFill>
                  <a:srgbClr val="151149"/>
                </a:solidFill>
                <a:latin typeface="Arial"/>
                <a:ea typeface="Arial"/>
                <a:cs typeface="Arial"/>
                <a:sym typeface="Arial"/>
              </a:rPr>
              <a:t>analyse</a:t>
            </a:r>
            <a:endParaRPr sz="1600" b="0" i="0" u="none" strike="noStrike" cap="none" dirty="0">
              <a:solidFill>
                <a:srgbClr val="151149"/>
              </a:solidFill>
              <a:latin typeface="Arial"/>
              <a:ea typeface="Arial"/>
              <a:cs typeface="Arial"/>
              <a:sym typeface="Arial"/>
            </a:endParaRPr>
          </a:p>
        </p:txBody>
      </p:sp>
      <p:sp>
        <p:nvSpPr>
          <p:cNvPr id="292" name="Google Shape;292;p61"/>
          <p:cNvSpPr txBox="1">
            <a:spLocks noGrp="1"/>
          </p:cNvSpPr>
          <p:nvPr>
            <p:ph type="body" idx="1"/>
          </p:nvPr>
        </p:nvSpPr>
        <p:spPr>
          <a:xfrm>
            <a:off x="628650" y="1119961"/>
            <a:ext cx="7886700" cy="3534900"/>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ED7D31"/>
              </a:buClr>
              <a:buSzPts val="2250"/>
              <a:buNone/>
            </a:pPr>
            <a:r>
              <a:rPr lang="en-US" sz="1800" b="0" i="0" u="none" strike="noStrike" cap="none">
                <a:solidFill>
                  <a:srgbClr val="151149"/>
                </a:solidFill>
                <a:latin typeface="Arial"/>
                <a:ea typeface="Arial"/>
                <a:cs typeface="Arial"/>
                <a:sym typeface="Arial"/>
              </a:rPr>
              <a:t>Wat zijn de trends in de omgeving en hoe kunnen deze de beslissingen beïnvloeden die moeten worden genomen op het gebied van marketing en in het bijzonder digitale marketing?</a:t>
            </a:r>
            <a:endParaRPr/>
          </a:p>
          <a:p>
            <a:pPr marL="600075" marR="0" lvl="1" indent="-257175" algn="just" rtl="0">
              <a:lnSpc>
                <a:spcPct val="115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Politieke factoren</a:t>
            </a:r>
            <a:endParaRPr/>
          </a:p>
          <a:p>
            <a:pPr marL="600075" marR="0" lvl="1" indent="-257175" algn="just" rtl="0">
              <a:lnSpc>
                <a:spcPct val="115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Economische factoren</a:t>
            </a:r>
            <a:endParaRPr/>
          </a:p>
          <a:p>
            <a:pPr marL="600075" marR="0" lvl="1" indent="-257175" algn="just" rtl="0">
              <a:lnSpc>
                <a:spcPct val="115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Sociale factoren</a:t>
            </a:r>
            <a:endParaRPr sz="1800" b="1" i="0" u="none" strike="noStrike" cap="none">
              <a:solidFill>
                <a:srgbClr val="151149"/>
              </a:solidFill>
              <a:latin typeface="Arial"/>
              <a:ea typeface="Arial"/>
              <a:cs typeface="Arial"/>
              <a:sym typeface="Arial"/>
            </a:endParaRPr>
          </a:p>
          <a:p>
            <a:pPr marL="600075" marR="0" lvl="1" indent="-257175" algn="just" rtl="0">
              <a:lnSpc>
                <a:spcPct val="115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Technologische factoren</a:t>
            </a:r>
            <a:endParaRPr/>
          </a:p>
          <a:p>
            <a:pPr marL="600075" marR="0" lvl="1" indent="-257175" algn="just" rtl="0">
              <a:lnSpc>
                <a:spcPct val="115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Omgevingsfactoren</a:t>
            </a:r>
            <a:endParaRPr/>
          </a:p>
          <a:p>
            <a:pPr marL="600075" marR="0" lvl="1" indent="-257175" algn="just" rtl="0">
              <a:lnSpc>
                <a:spcPct val="115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Juridische factoren</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Google Shape;297;p62"/>
          <p:cNvSpPr txBox="1"/>
          <p:nvPr/>
        </p:nvSpPr>
        <p:spPr>
          <a:xfrm>
            <a:off x="478350" y="1262796"/>
            <a:ext cx="8261100" cy="2973537"/>
          </a:xfrm>
          <a:prstGeom prst="rect">
            <a:avLst/>
          </a:prstGeom>
          <a:noFill/>
          <a:ln>
            <a:noFill/>
          </a:ln>
        </p:spPr>
        <p:txBody>
          <a:bodyPr spcFirstLastPara="1" wrap="square" lIns="91425" tIns="91425" rIns="91425" bIns="91425" anchor="t" anchorCtr="0">
            <a:noAutofit/>
          </a:bodyPr>
          <a:lstStyle/>
          <a:p>
            <a:pPr marL="257175" marR="0" lvl="0" indent="-130175" algn="l" rtl="0">
              <a:lnSpc>
                <a:spcPct val="115000"/>
              </a:lnSpc>
              <a:spcBef>
                <a:spcPts val="0"/>
              </a:spcBef>
              <a:spcAft>
                <a:spcPts val="0"/>
              </a:spcAft>
              <a:buClr>
                <a:schemeClr val="dk1"/>
              </a:buClr>
              <a:buSzPts val="2000"/>
              <a:buFont typeface="Arial"/>
              <a:buNone/>
            </a:pPr>
            <a:endParaRPr sz="1800" b="0" i="0" u="none" strike="noStrike" cap="none">
              <a:solidFill>
                <a:srgbClr val="000000"/>
              </a:solidFill>
              <a:latin typeface="Arial"/>
              <a:ea typeface="Arial"/>
              <a:cs typeface="Arial"/>
              <a:sym typeface="Arial"/>
            </a:endParaRPr>
          </a:p>
        </p:txBody>
      </p:sp>
      <p:sp>
        <p:nvSpPr>
          <p:cNvPr id="298" name="Google Shape;298;p62"/>
          <p:cNvSpPr txBox="1">
            <a:spLocks noGrp="1"/>
          </p:cNvSpPr>
          <p:nvPr>
            <p:ph type="title"/>
          </p:nvPr>
        </p:nvSpPr>
        <p:spPr>
          <a:xfrm>
            <a:off x="628650" y="101575"/>
            <a:ext cx="7886700" cy="994172"/>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600" b="1" i="0" u="none" strike="noStrike" cap="none">
                <a:solidFill>
                  <a:srgbClr val="151149"/>
                </a:solidFill>
                <a:latin typeface="Arial"/>
                <a:ea typeface="Arial"/>
                <a:cs typeface="Arial"/>
                <a:sym typeface="Arial"/>
              </a:rPr>
              <a:t>Concurrentieanalyse</a:t>
            </a:r>
            <a:endParaRPr sz="1800" b="0" i="0" u="none" strike="noStrike" cap="none">
              <a:solidFill>
                <a:srgbClr val="151149"/>
              </a:solidFill>
              <a:latin typeface="Arial"/>
              <a:ea typeface="Arial"/>
              <a:cs typeface="Arial"/>
              <a:sym typeface="Arial"/>
            </a:endParaRPr>
          </a:p>
        </p:txBody>
      </p:sp>
      <p:sp>
        <p:nvSpPr>
          <p:cNvPr id="299" name="Google Shape;299;p62"/>
          <p:cNvSpPr txBox="1">
            <a:spLocks noGrp="1"/>
          </p:cNvSpPr>
          <p:nvPr>
            <p:ph type="body" idx="1"/>
          </p:nvPr>
        </p:nvSpPr>
        <p:spPr>
          <a:xfrm>
            <a:off x="628650" y="1088514"/>
            <a:ext cx="7886700" cy="3417000"/>
          </a:xfrm>
          <a:prstGeom prst="rect">
            <a:avLst/>
          </a:prstGeom>
          <a:noFill/>
          <a:ln>
            <a:noFill/>
          </a:ln>
        </p:spPr>
        <p:txBody>
          <a:bodyPr spcFirstLastPara="1" wrap="square" lIns="91425" tIns="45700" rIns="91425" bIns="45700" anchor="t" anchorCtr="0">
            <a:spAutoFit/>
          </a:bodyPr>
          <a:lstStyle/>
          <a:p>
            <a:pPr marL="257175" marR="0" lvl="0" indent="-257175" algn="l" rtl="0">
              <a:lnSpc>
                <a:spcPct val="100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Identificatie van de belangrijkste concurrenten</a:t>
            </a:r>
            <a:endParaRPr/>
          </a:p>
          <a:p>
            <a:pPr marL="257175" marR="0" lvl="0" indent="-257175" algn="l" rtl="0">
              <a:lnSpc>
                <a:spcPct val="100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Analyse van de aanwezigheid in digitale kanalen</a:t>
            </a:r>
            <a:endParaRPr/>
          </a:p>
          <a:p>
            <a:pPr marL="676275" marR="0" lvl="1" indent="-272654" algn="l" rtl="0">
              <a:lnSpc>
                <a:spcPct val="100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Doelstellingen begrijpen</a:t>
            </a:r>
            <a:endParaRPr/>
          </a:p>
          <a:p>
            <a:pPr marL="676275" marR="0" lvl="1" indent="-272654" algn="l" rtl="0">
              <a:lnSpc>
                <a:spcPct val="100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Metriek analyseren</a:t>
            </a:r>
            <a:endParaRPr sz="1400" b="0" i="0" u="none" strike="noStrike" cap="none">
              <a:solidFill>
                <a:srgbClr val="151149"/>
              </a:solidFill>
              <a:latin typeface="Arial"/>
              <a:ea typeface="Arial"/>
              <a:cs typeface="Arial"/>
              <a:sym typeface="Arial"/>
            </a:endParaRPr>
          </a:p>
          <a:p>
            <a:pPr marL="676275" marR="0" lvl="1" indent="-272654" algn="l" rtl="0">
              <a:lnSpc>
                <a:spcPct val="100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Kwalitatieve analyse (voorbeeld: site - rol, structuur, technologie, ...)</a:t>
            </a:r>
            <a:endParaRPr/>
          </a:p>
          <a:p>
            <a:pPr marL="257175" marR="0" lvl="0" indent="-257175" algn="l" rtl="0">
              <a:lnSpc>
                <a:spcPct val="100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e-commerce analyseren (product, prijs, verkoopbevordering, betaaloplossingen)</a:t>
            </a:r>
            <a:endParaRPr/>
          </a:p>
          <a:p>
            <a:pPr marL="257175" marR="0" lvl="0" indent="-257175" algn="l" rtl="0">
              <a:lnSpc>
                <a:spcPct val="100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Integratie van online aanwezigheid met offline strategie</a:t>
            </a:r>
            <a:endParaRPr/>
          </a:p>
          <a:p>
            <a:pPr marL="257175" marR="0" lvl="0" indent="-257175" algn="l" rtl="0">
              <a:lnSpc>
                <a:spcPct val="100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Noem de sterke en zwakke punten van concurrenten</a:t>
            </a:r>
            <a:endParaRPr>
              <a:solidFill>
                <a:srgbClr val="151149"/>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g200e5ce3493_0_56"/>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3000" b="1" i="0" u="none" strike="noStrike" cap="none">
              <a:solidFill>
                <a:srgbClr val="0000FF"/>
              </a:solidFill>
              <a:latin typeface="Arial"/>
              <a:ea typeface="Arial"/>
              <a:cs typeface="Arial"/>
              <a:sym typeface="Arial"/>
            </a:endParaRPr>
          </a:p>
        </p:txBody>
      </p:sp>
      <p:sp>
        <p:nvSpPr>
          <p:cNvPr id="305" name="Google Shape;305;g200e5ce3493_0_56"/>
          <p:cNvSpPr txBox="1"/>
          <p:nvPr/>
        </p:nvSpPr>
        <p:spPr>
          <a:xfrm>
            <a:off x="478350" y="1262796"/>
            <a:ext cx="8261100" cy="26514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800"/>
              </a:spcBef>
              <a:spcAft>
                <a:spcPts val="80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pic>
        <p:nvPicPr>
          <p:cNvPr id="306" name="Google Shape;306;g200e5ce3493_0_56" descr="Social Media Analytics"/>
          <p:cNvPicPr preferRelativeResize="0"/>
          <p:nvPr/>
        </p:nvPicPr>
        <p:blipFill rotWithShape="1">
          <a:blip r:embed="rId3">
            <a:alphaModFix/>
          </a:blip>
          <a:srcRect/>
          <a:stretch/>
        </p:blipFill>
        <p:spPr>
          <a:xfrm>
            <a:off x="6452539" y="813655"/>
            <a:ext cx="2152566" cy="847508"/>
          </a:xfrm>
          <a:prstGeom prst="rect">
            <a:avLst/>
          </a:prstGeom>
          <a:noFill/>
          <a:ln>
            <a:noFill/>
          </a:ln>
        </p:spPr>
      </p:pic>
      <p:sp>
        <p:nvSpPr>
          <p:cNvPr id="307" name="Google Shape;307;g200e5ce3493_0_56"/>
          <p:cNvSpPr txBox="1">
            <a:spLocks noGrp="1"/>
          </p:cNvSpPr>
          <p:nvPr>
            <p:ph type="body" idx="1"/>
          </p:nvPr>
        </p:nvSpPr>
        <p:spPr>
          <a:xfrm>
            <a:off x="840583" y="324829"/>
            <a:ext cx="6614100" cy="3879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Activiteit in de klas</a:t>
            </a:r>
            <a:endParaRPr/>
          </a:p>
        </p:txBody>
      </p:sp>
      <p:sp>
        <p:nvSpPr>
          <p:cNvPr id="308" name="Google Shape;308;g200e5ce3493_0_56"/>
          <p:cNvSpPr txBox="1">
            <a:spLocks noGrp="1"/>
          </p:cNvSpPr>
          <p:nvPr>
            <p:ph type="body" idx="2"/>
          </p:nvPr>
        </p:nvSpPr>
        <p:spPr>
          <a:xfrm>
            <a:off x="840575" y="887775"/>
            <a:ext cx="7596300" cy="34152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Clr>
                <a:srgbClr val="000000"/>
              </a:buClr>
              <a:buSzPts val="2000"/>
              <a:buFont typeface="Arial"/>
              <a:buNone/>
            </a:pPr>
            <a:r>
              <a:rPr lang="en-US" sz="1800" b="0" i="0" u="none" strike="noStrike" cap="none">
                <a:latin typeface="Arial"/>
                <a:ea typeface="Arial"/>
                <a:cs typeface="Arial"/>
                <a:sym typeface="Arial"/>
              </a:rPr>
              <a:t>Individueel te ontwikkelen activiteit</a:t>
            </a:r>
            <a:endParaRPr/>
          </a:p>
          <a:p>
            <a:pPr marL="0" marR="0" lvl="0" indent="0" algn="l" rtl="0">
              <a:lnSpc>
                <a:spcPct val="115000"/>
              </a:lnSpc>
              <a:spcBef>
                <a:spcPts val="800"/>
              </a:spcBef>
              <a:spcAft>
                <a:spcPts val="0"/>
              </a:spcAft>
              <a:buClr>
                <a:srgbClr val="000000"/>
              </a:buClr>
              <a:buSzPts val="2000"/>
              <a:buFont typeface="Arial"/>
              <a:buNone/>
            </a:pPr>
            <a:endParaRPr sz="1800" b="0" i="0" u="none" strike="noStrike" cap="none">
              <a:latin typeface="Arial"/>
              <a:ea typeface="Arial"/>
              <a:cs typeface="Arial"/>
              <a:sym typeface="Arial"/>
            </a:endParaRPr>
          </a:p>
          <a:p>
            <a:pPr marL="0" marR="0" lvl="0" indent="0" algn="l" rtl="0">
              <a:lnSpc>
                <a:spcPct val="115000"/>
              </a:lnSpc>
              <a:spcBef>
                <a:spcPts val="800"/>
              </a:spcBef>
              <a:spcAft>
                <a:spcPts val="0"/>
              </a:spcAft>
              <a:buClr>
                <a:srgbClr val="000000"/>
              </a:buClr>
              <a:buSzPts val="2000"/>
              <a:buFont typeface="Arial"/>
              <a:buNone/>
            </a:pPr>
            <a:endParaRPr sz="1800"/>
          </a:p>
          <a:p>
            <a:pPr marL="0" marR="0" lvl="0" indent="0" algn="l" rtl="0">
              <a:lnSpc>
                <a:spcPct val="115000"/>
              </a:lnSpc>
              <a:spcBef>
                <a:spcPts val="800"/>
              </a:spcBef>
              <a:spcAft>
                <a:spcPts val="0"/>
              </a:spcAft>
              <a:buClr>
                <a:srgbClr val="000000"/>
              </a:buClr>
              <a:buSzPts val="2000"/>
              <a:buFont typeface="Arial"/>
              <a:buNone/>
            </a:pPr>
            <a:r>
              <a:rPr lang="en-US" sz="1800" b="0" i="0" u="none" strike="noStrike" cap="none">
                <a:latin typeface="Arial"/>
                <a:ea typeface="Arial"/>
                <a:cs typeface="Arial"/>
                <a:sym typeface="Arial"/>
              </a:rPr>
              <a:t>Gebruik de volgende links om de sociale netwerken van 2 merken te vergelijken:</a:t>
            </a:r>
            <a:endParaRPr/>
          </a:p>
          <a:p>
            <a:pPr marL="0" marR="0" lvl="0" indent="0" algn="l" rtl="0">
              <a:lnSpc>
                <a:spcPct val="115000"/>
              </a:lnSpc>
              <a:spcBef>
                <a:spcPts val="800"/>
              </a:spcBef>
              <a:spcAft>
                <a:spcPts val="0"/>
              </a:spcAft>
              <a:buClr>
                <a:srgbClr val="000000"/>
              </a:buClr>
              <a:buSzPts val="1800"/>
              <a:buFont typeface="Arial"/>
              <a:buNone/>
            </a:pPr>
            <a:r>
              <a:rPr lang="en-US" sz="1600" b="0" i="0" u="sng" strike="noStrike" cap="none">
                <a:solidFill>
                  <a:schemeClr val="hlink"/>
                </a:solidFill>
                <a:latin typeface="Arial"/>
                <a:ea typeface="Arial"/>
                <a:cs typeface="Arial"/>
                <a:sym typeface="Arial"/>
                <a:hlinkClick r:id="rId4"/>
              </a:rPr>
              <a:t>https://www.rivaliq.com/free-social-media-analytics/instagram-head-to-head/</a:t>
            </a:r>
            <a:endParaRPr sz="1600" b="0" i="0" u="none" strike="noStrike" cap="none">
              <a:solidFill>
                <a:schemeClr val="dk1"/>
              </a:solidFill>
              <a:latin typeface="Arial"/>
              <a:ea typeface="Arial"/>
              <a:cs typeface="Arial"/>
              <a:sym typeface="Arial"/>
            </a:endParaRPr>
          </a:p>
          <a:p>
            <a:pPr marL="0" marR="0" lvl="0" indent="0" algn="l" rtl="0">
              <a:lnSpc>
                <a:spcPct val="115000"/>
              </a:lnSpc>
              <a:spcBef>
                <a:spcPts val="800"/>
              </a:spcBef>
              <a:spcAft>
                <a:spcPts val="0"/>
              </a:spcAft>
              <a:buClr>
                <a:srgbClr val="000000"/>
              </a:buClr>
              <a:buSzPts val="1800"/>
              <a:buFont typeface="Arial"/>
              <a:buNone/>
            </a:pPr>
            <a:r>
              <a:rPr lang="en-US" sz="1600" b="0" i="0" u="sng" strike="noStrike" cap="none">
                <a:solidFill>
                  <a:schemeClr val="hlink"/>
                </a:solidFill>
                <a:latin typeface="Arial"/>
                <a:ea typeface="Arial"/>
                <a:cs typeface="Arial"/>
                <a:sym typeface="Arial"/>
                <a:hlinkClick r:id="rId5"/>
              </a:rPr>
              <a:t>https://www.rivaliq.com/free-social-media-analytics/facebook-head-to-head/</a:t>
            </a:r>
            <a:endParaRPr sz="1600" b="0" i="0" u="none" strike="noStrike" cap="none">
              <a:solidFill>
                <a:schemeClr val="dk1"/>
              </a:solidFill>
              <a:latin typeface="Arial"/>
              <a:ea typeface="Arial"/>
              <a:cs typeface="Arial"/>
              <a:sym typeface="Arial"/>
            </a:endParaRPr>
          </a:p>
          <a:p>
            <a:pPr marL="0" marR="0" lvl="0" indent="0" algn="l" rtl="0">
              <a:lnSpc>
                <a:spcPct val="115000"/>
              </a:lnSpc>
              <a:spcBef>
                <a:spcPts val="800"/>
              </a:spcBef>
              <a:spcAft>
                <a:spcPts val="0"/>
              </a:spcAft>
              <a:buClr>
                <a:srgbClr val="000000"/>
              </a:buClr>
              <a:buSzPts val="1800"/>
              <a:buFont typeface="Arial"/>
              <a:buNone/>
            </a:pPr>
            <a:r>
              <a:rPr lang="en-US" sz="1600" b="0" i="0" u="sng" strike="noStrike" cap="none">
                <a:solidFill>
                  <a:schemeClr val="hlink"/>
                </a:solidFill>
                <a:latin typeface="Arial"/>
                <a:ea typeface="Arial"/>
                <a:cs typeface="Arial"/>
                <a:sym typeface="Arial"/>
                <a:hlinkClick r:id="rId6"/>
              </a:rPr>
              <a:t>https://www.rivaliq.com/free-social-media-analytics/tiktok-head-to-head/</a:t>
            </a:r>
            <a:endParaRPr sz="1600" b="0" i="0" u="none" strike="noStrike" cap="none">
              <a:solidFill>
                <a:schemeClr val="dk1"/>
              </a:solidFill>
              <a:latin typeface="Arial"/>
              <a:ea typeface="Arial"/>
              <a:cs typeface="Arial"/>
              <a:sym typeface="Arial"/>
            </a:endParaRPr>
          </a:p>
          <a:p>
            <a:pPr marL="0" marR="0" lvl="0" indent="0" algn="l" rtl="0">
              <a:lnSpc>
                <a:spcPct val="115000"/>
              </a:lnSpc>
              <a:spcBef>
                <a:spcPts val="800"/>
              </a:spcBef>
              <a:spcAft>
                <a:spcPts val="0"/>
              </a:spcAft>
              <a:buClr>
                <a:srgbClr val="000000"/>
              </a:buClr>
              <a:buSzPts val="1800"/>
              <a:buFont typeface="Arial"/>
              <a:buNone/>
            </a:pPr>
            <a:endParaRPr sz="1600" b="0" i="0" u="none" strike="noStrike" cap="none">
              <a:solidFill>
                <a:schemeClr val="dk1"/>
              </a:solidFill>
              <a:latin typeface="Arial"/>
              <a:ea typeface="Arial"/>
              <a:cs typeface="Arial"/>
              <a:sym typeface="Arial"/>
            </a:endParaRPr>
          </a:p>
          <a:p>
            <a:pPr marL="0" lvl="0" indent="0" algn="l" rtl="0">
              <a:lnSpc>
                <a:spcPct val="108000"/>
              </a:lnSpc>
              <a:spcBef>
                <a:spcPts val="800"/>
              </a:spcBef>
              <a:spcAft>
                <a:spcPts val="0"/>
              </a:spcAft>
              <a:buClr>
                <a:schemeClr val="lt1"/>
              </a:buClr>
              <a:buSzPts val="1500"/>
              <a:buNone/>
            </a:pP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p6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314" name="Google Shape;314;p63"/>
          <p:cNvSpPr txBox="1"/>
          <p:nvPr/>
        </p:nvSpPr>
        <p:spPr>
          <a:xfrm>
            <a:off x="478350" y="1716966"/>
            <a:ext cx="8261100" cy="2612873"/>
          </a:xfrm>
          <a:prstGeom prst="rect">
            <a:avLst/>
          </a:prstGeom>
          <a:noFill/>
          <a:ln>
            <a:noFill/>
          </a:ln>
        </p:spPr>
        <p:txBody>
          <a:bodyPr spcFirstLastPara="1" wrap="square" lIns="91425" tIns="91425" rIns="91425" bIns="91425" anchor="t" anchorCtr="0">
            <a:noAutofit/>
          </a:bodyPr>
          <a:lstStyle/>
          <a:p>
            <a:pPr marL="257175" marR="0" lvl="0" indent="-130175" algn="just" rtl="0">
              <a:lnSpc>
                <a:spcPct val="150000"/>
              </a:lnSpc>
              <a:spcBef>
                <a:spcPts val="0"/>
              </a:spcBef>
              <a:spcAft>
                <a:spcPts val="0"/>
              </a:spcAft>
              <a:buClr>
                <a:schemeClr val="dk1"/>
              </a:buClr>
              <a:buSzPts val="2000"/>
              <a:buFont typeface="Arial"/>
              <a:buNone/>
            </a:pPr>
            <a:endParaRPr sz="1100" b="0" i="0" u="none" strike="noStrike" cap="none">
              <a:solidFill>
                <a:srgbClr val="000000"/>
              </a:solidFill>
              <a:latin typeface="Arial"/>
              <a:ea typeface="Arial"/>
              <a:cs typeface="Arial"/>
              <a:sym typeface="Arial"/>
            </a:endParaRPr>
          </a:p>
        </p:txBody>
      </p:sp>
      <p:sp>
        <p:nvSpPr>
          <p:cNvPr id="315" name="Google Shape;315;p63"/>
          <p:cNvSpPr txBox="1">
            <a:spLocks noGrp="1"/>
          </p:cNvSpPr>
          <p:nvPr>
            <p:ph type="title"/>
          </p:nvPr>
        </p:nvSpPr>
        <p:spPr>
          <a:xfrm>
            <a:off x="628650" y="509173"/>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dirty="0"/>
              <a:t>De </a:t>
            </a:r>
            <a:r>
              <a:rPr lang="en-US" dirty="0" err="1"/>
              <a:t>huidige</a:t>
            </a:r>
            <a:r>
              <a:rPr lang="en-US" dirty="0"/>
              <a:t> </a:t>
            </a:r>
            <a:r>
              <a:rPr lang="en-US" dirty="0" err="1"/>
              <a:t>klanten</a:t>
            </a:r>
            <a:r>
              <a:rPr lang="en-US" dirty="0"/>
              <a:t> </a:t>
            </a:r>
            <a:r>
              <a:rPr lang="en-US" dirty="0" err="1"/>
              <a:t>en</a:t>
            </a:r>
            <a:r>
              <a:rPr lang="en-US" dirty="0"/>
              <a:t> </a:t>
            </a:r>
            <a:r>
              <a:rPr lang="en-US" dirty="0" err="1"/>
              <a:t>potentiële</a:t>
            </a:r>
            <a:r>
              <a:rPr lang="en-US" dirty="0"/>
              <a:t> </a:t>
            </a:r>
            <a:r>
              <a:rPr lang="en-US" dirty="0" err="1"/>
              <a:t>klanten</a:t>
            </a:r>
            <a:r>
              <a:rPr lang="en-US" dirty="0"/>
              <a:t> </a:t>
            </a:r>
            <a:r>
              <a:rPr lang="en-US" dirty="0" err="1"/>
              <a:t>analyseren</a:t>
            </a:r>
            <a:endParaRPr dirty="0"/>
          </a:p>
        </p:txBody>
      </p:sp>
      <p:sp>
        <p:nvSpPr>
          <p:cNvPr id="316" name="Google Shape;316;p63"/>
          <p:cNvSpPr txBox="1">
            <a:spLocks noGrp="1"/>
          </p:cNvSpPr>
          <p:nvPr>
            <p:ph type="body" idx="1"/>
          </p:nvPr>
        </p:nvSpPr>
        <p:spPr>
          <a:xfrm>
            <a:off x="628650" y="1574552"/>
            <a:ext cx="7886700" cy="2897700"/>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115000"/>
              </a:lnSpc>
              <a:spcBef>
                <a:spcPts val="0"/>
              </a:spcBef>
              <a:spcAft>
                <a:spcPts val="0"/>
              </a:spcAft>
              <a:buClr>
                <a:srgbClr val="11AA81"/>
              </a:buClr>
              <a:buSzPts val="2700"/>
              <a:buFont typeface="Arial"/>
              <a:buChar char="•"/>
            </a:pPr>
            <a:r>
              <a:rPr lang="en-US" sz="1800" b="0" i="0" u="none" strike="noStrike" cap="none" dirty="0">
                <a:latin typeface="Arial"/>
                <a:ea typeface="Arial"/>
                <a:cs typeface="Arial"/>
                <a:sym typeface="Arial"/>
              </a:rPr>
              <a:t>Wie </a:t>
            </a:r>
            <a:r>
              <a:rPr lang="en-US" sz="1800" b="0" i="0" u="none" strike="noStrike" cap="none" dirty="0" err="1">
                <a:latin typeface="Arial"/>
                <a:ea typeface="Arial"/>
                <a:cs typeface="Arial"/>
                <a:sym typeface="Arial"/>
              </a:rPr>
              <a:t>zijn</a:t>
            </a:r>
            <a:r>
              <a:rPr lang="en-US" sz="1800" b="0" i="0" u="none" strike="noStrike" cap="none" dirty="0">
                <a:latin typeface="Arial"/>
                <a:ea typeface="Arial"/>
                <a:cs typeface="Arial"/>
                <a:sym typeface="Arial"/>
              </a:rPr>
              <a:t> de </a:t>
            </a:r>
            <a:r>
              <a:rPr lang="en-US" sz="1800" b="0" i="0" u="none" strike="noStrike" cap="none" dirty="0" err="1">
                <a:latin typeface="Arial"/>
                <a:ea typeface="Arial"/>
                <a:cs typeface="Arial"/>
                <a:sym typeface="Arial"/>
              </a:rPr>
              <a:t>klanten</a:t>
            </a:r>
            <a:r>
              <a:rPr lang="en-US" sz="1800" b="0" i="0" u="none" strike="noStrike" cap="none" dirty="0">
                <a:latin typeface="Arial"/>
                <a:ea typeface="Arial"/>
                <a:cs typeface="Arial"/>
                <a:sym typeface="Arial"/>
              </a:rPr>
              <a:t>? </a:t>
            </a:r>
            <a:endParaRPr dirty="0"/>
          </a:p>
          <a:p>
            <a:pPr marL="285750" marR="0" lvl="0" indent="-285750" algn="just" rtl="0">
              <a:lnSpc>
                <a:spcPct val="115000"/>
              </a:lnSpc>
              <a:spcBef>
                <a:spcPts val="0"/>
              </a:spcBef>
              <a:spcAft>
                <a:spcPts val="0"/>
              </a:spcAft>
              <a:buClr>
                <a:srgbClr val="11AA81"/>
              </a:buClr>
              <a:buSzPts val="2700"/>
              <a:buFont typeface="Arial"/>
              <a:buChar char="•"/>
            </a:pPr>
            <a:r>
              <a:rPr lang="en-US" sz="1800" b="0" i="0" u="none" strike="noStrike" cap="none" dirty="0">
                <a:latin typeface="Arial"/>
                <a:ea typeface="Arial"/>
                <a:cs typeface="Arial"/>
                <a:sym typeface="Arial"/>
              </a:rPr>
              <a:t>Wat is </a:t>
            </a:r>
            <a:r>
              <a:rPr lang="en-US" sz="1800" b="0" i="0" u="none" strike="noStrike" cap="none" dirty="0" err="1">
                <a:latin typeface="Arial"/>
                <a:ea typeface="Arial"/>
                <a:cs typeface="Arial"/>
                <a:sym typeface="Arial"/>
              </a:rPr>
              <a:t>hun</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loyaliteitsniveau</a:t>
            </a:r>
            <a:r>
              <a:rPr lang="en-US" sz="1800" b="0" i="0" u="none" strike="noStrike" cap="none" dirty="0">
                <a:latin typeface="Arial"/>
                <a:ea typeface="Arial"/>
                <a:cs typeface="Arial"/>
                <a:sym typeface="Arial"/>
              </a:rPr>
              <a:t>?</a:t>
            </a:r>
            <a:endParaRPr dirty="0"/>
          </a:p>
          <a:p>
            <a:pPr marL="285750" marR="0" lvl="0" indent="-285750" algn="just" rtl="0">
              <a:lnSpc>
                <a:spcPct val="115000"/>
              </a:lnSpc>
              <a:spcBef>
                <a:spcPts val="0"/>
              </a:spcBef>
              <a:spcAft>
                <a:spcPts val="0"/>
              </a:spcAft>
              <a:buClr>
                <a:srgbClr val="11AA81"/>
              </a:buClr>
              <a:buSzPts val="2700"/>
              <a:buFont typeface="Arial"/>
              <a:buChar char="•"/>
            </a:pPr>
            <a:r>
              <a:rPr lang="en-US" sz="1800" b="0" i="0" u="none" strike="noStrike" cap="none" dirty="0" err="1">
                <a:latin typeface="Arial"/>
                <a:ea typeface="Arial"/>
                <a:cs typeface="Arial"/>
                <a:sym typeface="Arial"/>
              </a:rPr>
              <a:t>Welke</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kanalen</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worden</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gebruikt</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voor</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interactie</a:t>
            </a:r>
            <a:r>
              <a:rPr lang="en-US" sz="1800" b="0" i="0" u="none" strike="noStrike" cap="none" dirty="0">
                <a:latin typeface="Arial"/>
                <a:ea typeface="Arial"/>
                <a:cs typeface="Arial"/>
                <a:sym typeface="Arial"/>
              </a:rPr>
              <a:t> met het </a:t>
            </a:r>
            <a:r>
              <a:rPr lang="en-US" sz="1800" b="0" i="0" u="none" strike="noStrike" cap="none" dirty="0" err="1">
                <a:latin typeface="Arial"/>
                <a:ea typeface="Arial"/>
                <a:cs typeface="Arial"/>
                <a:sym typeface="Arial"/>
              </a:rPr>
              <a:t>bedrijf</a:t>
            </a:r>
            <a:r>
              <a:rPr lang="en-US" sz="1800" b="0" i="0" u="none" strike="noStrike" cap="none" dirty="0">
                <a:latin typeface="Arial"/>
                <a:ea typeface="Arial"/>
                <a:cs typeface="Arial"/>
                <a:sym typeface="Arial"/>
              </a:rPr>
              <a:t>?</a:t>
            </a:r>
            <a:endParaRPr dirty="0"/>
          </a:p>
          <a:p>
            <a:pPr marL="285750" marR="0" lvl="0" indent="-285750" algn="just" rtl="0">
              <a:lnSpc>
                <a:spcPct val="115000"/>
              </a:lnSpc>
              <a:spcBef>
                <a:spcPts val="0"/>
              </a:spcBef>
              <a:spcAft>
                <a:spcPts val="0"/>
              </a:spcAft>
              <a:buClr>
                <a:srgbClr val="11AA81"/>
              </a:buClr>
              <a:buSzPts val="2700"/>
              <a:buFont typeface="Arial"/>
              <a:buChar char="•"/>
            </a:pPr>
            <a:r>
              <a:rPr lang="en-US" sz="1800" b="0" i="0" u="none" strike="noStrike" cap="none" dirty="0">
                <a:latin typeface="Arial"/>
                <a:ea typeface="Arial"/>
                <a:cs typeface="Arial"/>
                <a:sym typeface="Arial"/>
              </a:rPr>
              <a:t>De </a:t>
            </a:r>
            <a:r>
              <a:rPr lang="en-US" sz="1800" b="0" i="0" u="none" strike="noStrike" cap="none" dirty="0" err="1">
                <a:latin typeface="Arial"/>
                <a:ea typeface="Arial"/>
                <a:cs typeface="Arial"/>
                <a:sym typeface="Arial"/>
              </a:rPr>
              <a:t>klantenportefeuille</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analyseren</a:t>
            </a:r>
            <a:endParaRPr dirty="0"/>
          </a:p>
          <a:p>
            <a:pPr marL="285750" marR="0" lvl="0" indent="-285750" algn="just" rtl="0">
              <a:lnSpc>
                <a:spcPct val="115000"/>
              </a:lnSpc>
              <a:spcBef>
                <a:spcPts val="0"/>
              </a:spcBef>
              <a:spcAft>
                <a:spcPts val="0"/>
              </a:spcAft>
              <a:buClr>
                <a:srgbClr val="11AA81"/>
              </a:buClr>
              <a:buSzPts val="2700"/>
              <a:buFont typeface="Arial"/>
              <a:buChar char="•"/>
            </a:pPr>
            <a:r>
              <a:rPr lang="en-US" sz="1800" b="0" i="0" u="none" strike="noStrike" cap="none" dirty="0">
                <a:latin typeface="Arial"/>
                <a:ea typeface="Arial"/>
                <a:cs typeface="Arial"/>
                <a:sym typeface="Arial"/>
              </a:rPr>
              <a:t>De </a:t>
            </a:r>
            <a:r>
              <a:rPr lang="en-US" sz="1800" b="0" i="0" u="none" strike="noStrike" cap="none" dirty="0" err="1">
                <a:latin typeface="Arial"/>
                <a:ea typeface="Arial"/>
                <a:cs typeface="Arial"/>
                <a:sym typeface="Arial"/>
              </a:rPr>
              <a:t>klanten</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classificeren</a:t>
            </a:r>
            <a:endParaRPr dirty="0"/>
          </a:p>
          <a:p>
            <a:pPr marL="285750" marR="0" lvl="0" indent="-285750" algn="just" rtl="0">
              <a:lnSpc>
                <a:spcPct val="115000"/>
              </a:lnSpc>
              <a:spcBef>
                <a:spcPts val="0"/>
              </a:spcBef>
              <a:spcAft>
                <a:spcPts val="0"/>
              </a:spcAft>
              <a:buClr>
                <a:srgbClr val="11AA81"/>
              </a:buClr>
              <a:buSzPts val="2700"/>
              <a:buFont typeface="Arial"/>
              <a:buChar char="•"/>
            </a:pPr>
            <a:r>
              <a:rPr lang="en-US" sz="1800" b="0" i="0" u="none" strike="noStrike" cap="none" dirty="0" err="1">
                <a:latin typeface="Arial"/>
                <a:ea typeface="Arial"/>
                <a:cs typeface="Arial"/>
                <a:sym typeface="Arial"/>
              </a:rPr>
              <a:t>Tevredenheidsonderzoeken</a:t>
            </a:r>
            <a:endParaRPr sz="18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64"/>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322" name="Google Shape;322;p64"/>
          <p:cNvSpPr txBox="1"/>
          <p:nvPr/>
        </p:nvSpPr>
        <p:spPr>
          <a:xfrm>
            <a:off x="478350" y="1716966"/>
            <a:ext cx="8261100" cy="2256397"/>
          </a:xfrm>
          <a:prstGeom prst="rect">
            <a:avLst/>
          </a:prstGeom>
          <a:noFill/>
          <a:ln>
            <a:noFill/>
          </a:ln>
        </p:spPr>
        <p:txBody>
          <a:bodyPr spcFirstLastPara="1" wrap="square" lIns="91425" tIns="91425" rIns="91425" bIns="91425" anchor="t" anchorCtr="0">
            <a:noAutofit/>
          </a:bodyPr>
          <a:lstStyle/>
          <a:p>
            <a:pPr marL="257175" marR="0" lvl="0" indent="-130175" algn="just" rtl="0">
              <a:lnSpc>
                <a:spcPct val="150000"/>
              </a:lnSpc>
              <a:spcBef>
                <a:spcPts val="0"/>
              </a:spcBef>
              <a:spcAft>
                <a:spcPts val="0"/>
              </a:spcAft>
              <a:buClr>
                <a:schemeClr val="dk1"/>
              </a:buClr>
              <a:buSzPts val="2000"/>
              <a:buFont typeface="Arial"/>
              <a:buNone/>
            </a:pPr>
            <a:endParaRPr sz="1100" b="0" i="0" u="none" strike="noStrike" cap="none">
              <a:solidFill>
                <a:srgbClr val="000000"/>
              </a:solidFill>
              <a:latin typeface="Arial"/>
              <a:ea typeface="Arial"/>
              <a:cs typeface="Arial"/>
              <a:sym typeface="Arial"/>
            </a:endParaRPr>
          </a:p>
        </p:txBody>
      </p:sp>
      <p:sp>
        <p:nvSpPr>
          <p:cNvPr id="323" name="Google Shape;323;p64"/>
          <p:cNvSpPr txBox="1">
            <a:spLocks noGrp="1"/>
          </p:cNvSpPr>
          <p:nvPr>
            <p:ph type="title"/>
          </p:nvPr>
        </p:nvSpPr>
        <p:spPr>
          <a:xfrm>
            <a:off x="478339" y="461108"/>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dirty="0" err="1"/>
              <a:t>Tussenpersonen</a:t>
            </a:r>
            <a:r>
              <a:rPr lang="en-US" dirty="0"/>
              <a:t>, </a:t>
            </a:r>
            <a:r>
              <a:rPr lang="en-US" dirty="0" err="1"/>
              <a:t>beïnvloeders</a:t>
            </a:r>
            <a:r>
              <a:rPr lang="en-US" dirty="0"/>
              <a:t> </a:t>
            </a:r>
            <a:r>
              <a:rPr lang="en-US" dirty="0" err="1"/>
              <a:t>en</a:t>
            </a:r>
            <a:r>
              <a:rPr lang="en-US" dirty="0"/>
              <a:t> online partners </a:t>
            </a:r>
            <a:r>
              <a:rPr lang="en-US" dirty="0" err="1"/>
              <a:t>analyseren</a:t>
            </a:r>
            <a:endParaRPr dirty="0"/>
          </a:p>
        </p:txBody>
      </p:sp>
      <p:sp>
        <p:nvSpPr>
          <p:cNvPr id="324" name="Google Shape;324;p64"/>
          <p:cNvSpPr txBox="1">
            <a:spLocks noGrp="1"/>
          </p:cNvSpPr>
          <p:nvPr>
            <p:ph type="body" idx="1"/>
          </p:nvPr>
        </p:nvSpPr>
        <p:spPr>
          <a:xfrm>
            <a:off x="628650" y="1524199"/>
            <a:ext cx="7886700" cy="3111600"/>
          </a:xfrm>
          <a:prstGeom prst="rect">
            <a:avLst/>
          </a:prstGeom>
          <a:noFill/>
          <a:ln>
            <a:noFill/>
          </a:ln>
        </p:spPr>
        <p:txBody>
          <a:bodyPr spcFirstLastPara="1" wrap="square" lIns="91425" tIns="45700" rIns="91425" bIns="45700" anchor="t" anchorCtr="0">
            <a:spAutoFit/>
          </a:bodyPr>
          <a:lstStyle/>
          <a:p>
            <a:pPr marL="257175" marR="0" lvl="0" indent="-257175" algn="just" rtl="0">
              <a:lnSpc>
                <a:spcPct val="115000"/>
              </a:lnSpc>
              <a:spcBef>
                <a:spcPts val="0"/>
              </a:spcBef>
              <a:spcAft>
                <a:spcPts val="0"/>
              </a:spcAft>
              <a:buClr>
                <a:srgbClr val="11AA81"/>
              </a:buClr>
              <a:buSzPts val="2700"/>
              <a:buFont typeface="Arial"/>
              <a:buChar char="•"/>
            </a:pPr>
            <a:r>
              <a:rPr lang="en-US" sz="1800" b="0" i="0" u="none" strike="noStrike" cap="none">
                <a:latin typeface="Arial"/>
                <a:ea typeface="Arial"/>
                <a:cs typeface="Arial"/>
                <a:sym typeface="Arial"/>
              </a:rPr>
              <a:t>Beïnvloeders</a:t>
            </a:r>
            <a:endParaRPr/>
          </a:p>
          <a:p>
            <a:pPr marL="257175" marR="0" lvl="0" indent="-257175" algn="just" rtl="0">
              <a:lnSpc>
                <a:spcPct val="115000"/>
              </a:lnSpc>
              <a:spcBef>
                <a:spcPts val="0"/>
              </a:spcBef>
              <a:spcAft>
                <a:spcPts val="0"/>
              </a:spcAft>
              <a:buClr>
                <a:srgbClr val="11AA81"/>
              </a:buClr>
              <a:buSzPts val="2700"/>
              <a:buFont typeface="Arial"/>
              <a:buChar char="•"/>
            </a:pPr>
            <a:r>
              <a:rPr lang="en-US" sz="1800" b="0" i="0" u="none" strike="noStrike" cap="none">
                <a:latin typeface="Arial"/>
                <a:ea typeface="Arial"/>
                <a:cs typeface="Arial"/>
                <a:sym typeface="Arial"/>
              </a:rPr>
              <a:t>Blogs van derden</a:t>
            </a:r>
            <a:endParaRPr/>
          </a:p>
          <a:p>
            <a:pPr marL="257175" marR="0" lvl="0" indent="-257175" algn="just" rtl="0">
              <a:lnSpc>
                <a:spcPct val="115000"/>
              </a:lnSpc>
              <a:spcBef>
                <a:spcPts val="0"/>
              </a:spcBef>
              <a:spcAft>
                <a:spcPts val="0"/>
              </a:spcAft>
              <a:buClr>
                <a:srgbClr val="11AA81"/>
              </a:buClr>
              <a:buSzPts val="2700"/>
              <a:buFont typeface="Arial"/>
              <a:buChar char="•"/>
            </a:pPr>
            <a:r>
              <a:rPr lang="en-US" sz="1800" b="0" i="0" u="none" strike="noStrike" cap="none">
                <a:latin typeface="Arial"/>
                <a:ea typeface="Arial"/>
                <a:cs typeface="Arial"/>
                <a:sym typeface="Arial"/>
              </a:rPr>
              <a:t>Affiliate marketing</a:t>
            </a:r>
            <a:endParaRPr/>
          </a:p>
          <a:p>
            <a:pPr marL="257175" marR="0" lvl="0" indent="-257175" algn="just" rtl="0">
              <a:lnSpc>
                <a:spcPct val="115000"/>
              </a:lnSpc>
              <a:spcBef>
                <a:spcPts val="0"/>
              </a:spcBef>
              <a:spcAft>
                <a:spcPts val="0"/>
              </a:spcAft>
              <a:buClr>
                <a:srgbClr val="11AA81"/>
              </a:buClr>
              <a:buSzPts val="2700"/>
              <a:buFont typeface="Arial"/>
              <a:buChar char="•"/>
            </a:pPr>
            <a:r>
              <a:rPr lang="en-US" sz="1800" b="0" i="0" u="none" strike="noStrike" cap="none">
                <a:latin typeface="Arial"/>
                <a:ea typeface="Arial"/>
                <a:cs typeface="Arial"/>
                <a:sym typeface="Arial"/>
              </a:rPr>
              <a:t>Vergelijkingssites</a:t>
            </a:r>
            <a:endParaRPr/>
          </a:p>
          <a:p>
            <a:pPr marL="257175" marR="0" lvl="0" indent="-257175" algn="just" rtl="0">
              <a:lnSpc>
                <a:spcPct val="115000"/>
              </a:lnSpc>
              <a:spcBef>
                <a:spcPts val="0"/>
              </a:spcBef>
              <a:spcAft>
                <a:spcPts val="0"/>
              </a:spcAft>
              <a:buClr>
                <a:srgbClr val="11AA81"/>
              </a:buClr>
              <a:buSzPts val="2700"/>
              <a:buFont typeface="Arial"/>
              <a:buChar char="•"/>
            </a:pPr>
            <a:r>
              <a:rPr lang="en-US" sz="1800" b="0" i="0" u="none" strike="noStrike" cap="none">
                <a:latin typeface="Arial"/>
                <a:ea typeface="Arial"/>
                <a:cs typeface="Arial"/>
                <a:sym typeface="Arial"/>
              </a:rPr>
              <a:t>Beoordelingssites</a:t>
            </a:r>
            <a:endParaRPr/>
          </a:p>
          <a:p>
            <a:pPr marL="257175" marR="0" lvl="0" indent="-130175" algn="just" rtl="0">
              <a:lnSpc>
                <a:spcPct val="150000"/>
              </a:lnSpc>
              <a:spcBef>
                <a:spcPts val="0"/>
              </a:spcBef>
              <a:spcAft>
                <a:spcPts val="0"/>
              </a:spcAft>
              <a:buClr>
                <a:schemeClr val="dk1"/>
              </a:buClr>
              <a:buSzPts val="2000"/>
              <a:buFont typeface="Arial"/>
              <a:buNone/>
            </a:pPr>
            <a:endParaRPr sz="1050" b="0" i="0" u="none" strike="noStrike" cap="none">
              <a:solidFill>
                <a:srgbClr val="000000"/>
              </a:solidFill>
              <a:latin typeface="Arial"/>
              <a:ea typeface="Arial"/>
              <a:cs typeface="Arial"/>
              <a:sym typeface="Arial"/>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65"/>
          <p:cNvSpPr txBox="1"/>
          <p:nvPr/>
        </p:nvSpPr>
        <p:spPr>
          <a:xfrm>
            <a:off x="478338" y="813661"/>
            <a:ext cx="8665661"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330" name="Google Shape;330;p65"/>
          <p:cNvSpPr txBox="1"/>
          <p:nvPr/>
        </p:nvSpPr>
        <p:spPr>
          <a:xfrm>
            <a:off x="478350" y="1506458"/>
            <a:ext cx="8261100" cy="2881346"/>
          </a:xfrm>
          <a:prstGeom prst="rect">
            <a:avLst/>
          </a:prstGeom>
          <a:noFill/>
          <a:ln>
            <a:noFill/>
          </a:ln>
        </p:spPr>
        <p:txBody>
          <a:bodyPr spcFirstLastPara="1" wrap="square" lIns="91425" tIns="91425" rIns="91425" bIns="91425" anchor="t" anchorCtr="0">
            <a:noAutofit/>
          </a:bodyPr>
          <a:lstStyle/>
          <a:p>
            <a:pPr marL="257175" marR="0" lvl="0" indent="-130175" algn="just" rtl="0">
              <a:lnSpc>
                <a:spcPct val="150000"/>
              </a:lnSpc>
              <a:spcBef>
                <a:spcPts val="0"/>
              </a:spcBef>
              <a:spcAft>
                <a:spcPts val="0"/>
              </a:spcAft>
              <a:buClr>
                <a:schemeClr val="dk1"/>
              </a:buClr>
              <a:buSzPts val="2000"/>
              <a:buFont typeface="Arial"/>
              <a:buNone/>
            </a:pPr>
            <a:endParaRPr sz="1400" b="0" i="0" u="none" strike="noStrike" cap="none">
              <a:solidFill>
                <a:srgbClr val="000000"/>
              </a:solidFill>
              <a:latin typeface="Arial"/>
              <a:ea typeface="Arial"/>
              <a:cs typeface="Arial"/>
              <a:sym typeface="Arial"/>
            </a:endParaRPr>
          </a:p>
        </p:txBody>
      </p:sp>
      <p:sp>
        <p:nvSpPr>
          <p:cNvPr id="331" name="Google Shape;331;p65"/>
          <p:cNvSpPr txBox="1">
            <a:spLocks noGrp="1"/>
          </p:cNvSpPr>
          <p:nvPr>
            <p:ph type="title"/>
          </p:nvPr>
        </p:nvSpPr>
        <p:spPr>
          <a:xfrm>
            <a:off x="628650" y="430028"/>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51149"/>
              </a:buClr>
              <a:buSzPct val="100000"/>
              <a:buFont typeface="Arial"/>
              <a:buNone/>
            </a:pPr>
            <a:r>
              <a:rPr lang="en-US" sz="3600" b="1" i="0" u="none" strike="noStrike" cap="none" dirty="0" err="1">
                <a:solidFill>
                  <a:srgbClr val="151149"/>
                </a:solidFill>
                <a:latin typeface="Arial"/>
                <a:ea typeface="Arial"/>
                <a:cs typeface="Arial"/>
                <a:sym typeface="Arial"/>
              </a:rPr>
              <a:t>Gebruik</a:t>
            </a:r>
            <a:r>
              <a:rPr lang="en-US" sz="3600" b="1" i="0" u="none" strike="noStrike" cap="none" dirty="0">
                <a:solidFill>
                  <a:srgbClr val="151149"/>
                </a:solidFill>
                <a:latin typeface="Arial"/>
                <a:ea typeface="Arial"/>
                <a:cs typeface="Arial"/>
                <a:sym typeface="Arial"/>
              </a:rPr>
              <a:t> </a:t>
            </a:r>
            <a:r>
              <a:rPr lang="en-US" sz="3600" b="1" i="0" u="none" strike="noStrike" cap="none" dirty="0" err="1">
                <a:solidFill>
                  <a:srgbClr val="151149"/>
                </a:solidFill>
                <a:latin typeface="Arial"/>
                <a:ea typeface="Arial"/>
                <a:cs typeface="Arial"/>
                <a:sym typeface="Arial"/>
              </a:rPr>
              <a:t>digitaal</a:t>
            </a:r>
            <a:r>
              <a:rPr lang="en-US" sz="3600" b="1" i="0" u="none" strike="noStrike" cap="none" dirty="0">
                <a:solidFill>
                  <a:srgbClr val="151149"/>
                </a:solidFill>
                <a:latin typeface="Arial"/>
                <a:ea typeface="Arial"/>
                <a:cs typeface="Arial"/>
                <a:sym typeface="Arial"/>
              </a:rPr>
              <a:t> om </a:t>
            </a:r>
            <a:r>
              <a:rPr lang="en-US" sz="3600" b="1" i="0" u="none" strike="noStrike" cap="none" dirty="0" err="1">
                <a:solidFill>
                  <a:srgbClr val="151149"/>
                </a:solidFill>
                <a:latin typeface="Arial"/>
                <a:ea typeface="Arial"/>
                <a:cs typeface="Arial"/>
                <a:sym typeface="Arial"/>
              </a:rPr>
              <a:t>meer</a:t>
            </a:r>
            <a:r>
              <a:rPr lang="en-US" sz="3600" b="1" i="0" u="none" strike="noStrike" cap="none" dirty="0">
                <a:solidFill>
                  <a:srgbClr val="151149"/>
                </a:solidFill>
                <a:latin typeface="Arial"/>
                <a:ea typeface="Arial"/>
                <a:cs typeface="Arial"/>
                <a:sym typeface="Arial"/>
              </a:rPr>
              <a:t> </a:t>
            </a:r>
            <a:r>
              <a:rPr lang="en-US" sz="3600" b="1" i="0" u="none" strike="noStrike" cap="none" dirty="0" err="1">
                <a:solidFill>
                  <a:srgbClr val="151149"/>
                </a:solidFill>
                <a:latin typeface="Arial"/>
                <a:ea typeface="Arial"/>
                <a:cs typeface="Arial"/>
                <a:sym typeface="Arial"/>
              </a:rPr>
              <a:t>te</a:t>
            </a:r>
            <a:r>
              <a:rPr lang="en-US" sz="3600" b="1" i="0" u="none" strike="noStrike" cap="none" dirty="0">
                <a:solidFill>
                  <a:srgbClr val="151149"/>
                </a:solidFill>
                <a:latin typeface="Arial"/>
                <a:ea typeface="Arial"/>
                <a:cs typeface="Arial"/>
                <a:sym typeface="Arial"/>
              </a:rPr>
              <a:t> </a:t>
            </a:r>
            <a:r>
              <a:rPr lang="en-US" sz="3600" b="1" i="0" u="none" strike="noStrike" cap="none" dirty="0" err="1">
                <a:solidFill>
                  <a:srgbClr val="151149"/>
                </a:solidFill>
                <a:latin typeface="Arial"/>
                <a:ea typeface="Arial"/>
                <a:cs typeface="Arial"/>
                <a:sym typeface="Arial"/>
              </a:rPr>
              <a:t>weten</a:t>
            </a:r>
            <a:r>
              <a:rPr lang="en-US" sz="3600" b="1" i="0" u="none" strike="noStrike" cap="none" dirty="0">
                <a:solidFill>
                  <a:srgbClr val="151149"/>
                </a:solidFill>
                <a:latin typeface="Arial"/>
                <a:ea typeface="Arial"/>
                <a:cs typeface="Arial"/>
                <a:sym typeface="Arial"/>
              </a:rPr>
              <a:t> </a:t>
            </a:r>
            <a:r>
              <a:rPr lang="en-US" sz="3600" b="1" i="0" u="none" strike="noStrike" cap="none" dirty="0" err="1">
                <a:solidFill>
                  <a:srgbClr val="151149"/>
                </a:solidFill>
                <a:latin typeface="Arial"/>
                <a:ea typeface="Arial"/>
                <a:cs typeface="Arial"/>
                <a:sym typeface="Arial"/>
              </a:rPr>
              <a:t>te</a:t>
            </a:r>
            <a:r>
              <a:rPr lang="en-US" sz="3600" b="1" i="0" u="none" strike="noStrike" cap="none" dirty="0">
                <a:solidFill>
                  <a:srgbClr val="151149"/>
                </a:solidFill>
                <a:latin typeface="Arial"/>
                <a:ea typeface="Arial"/>
                <a:cs typeface="Arial"/>
                <a:sym typeface="Arial"/>
              </a:rPr>
              <a:t> </a:t>
            </a:r>
            <a:r>
              <a:rPr lang="en-US" sz="3600" b="1" i="0" u="none" strike="noStrike" cap="none" dirty="0" err="1">
                <a:solidFill>
                  <a:srgbClr val="151149"/>
                </a:solidFill>
                <a:latin typeface="Arial"/>
                <a:ea typeface="Arial"/>
                <a:cs typeface="Arial"/>
                <a:sym typeface="Arial"/>
              </a:rPr>
              <a:t>komen</a:t>
            </a:r>
            <a:r>
              <a:rPr lang="en-US" sz="3600" b="1" i="0" u="none" strike="noStrike" cap="none" dirty="0">
                <a:solidFill>
                  <a:srgbClr val="151149"/>
                </a:solidFill>
                <a:latin typeface="Arial"/>
                <a:ea typeface="Arial"/>
                <a:cs typeface="Arial"/>
                <a:sym typeface="Arial"/>
              </a:rPr>
              <a:t> over de </a:t>
            </a:r>
            <a:r>
              <a:rPr lang="en-US" sz="3600" b="1" i="0" u="none" strike="noStrike" cap="none" dirty="0" err="1">
                <a:solidFill>
                  <a:srgbClr val="151149"/>
                </a:solidFill>
                <a:latin typeface="Arial"/>
                <a:ea typeface="Arial"/>
                <a:cs typeface="Arial"/>
                <a:sym typeface="Arial"/>
              </a:rPr>
              <a:t>markt</a:t>
            </a:r>
            <a:endParaRPr sz="3200" dirty="0">
              <a:solidFill>
                <a:srgbClr val="151149"/>
              </a:solidFill>
            </a:endParaRPr>
          </a:p>
        </p:txBody>
      </p:sp>
      <p:sp>
        <p:nvSpPr>
          <p:cNvPr id="332" name="Google Shape;332;p65"/>
          <p:cNvSpPr txBox="1">
            <a:spLocks noGrp="1"/>
          </p:cNvSpPr>
          <p:nvPr>
            <p:ph type="body" idx="1"/>
          </p:nvPr>
        </p:nvSpPr>
        <p:spPr>
          <a:xfrm>
            <a:off x="628650" y="1462038"/>
            <a:ext cx="7886700" cy="3375600"/>
          </a:xfrm>
          <a:prstGeom prst="rect">
            <a:avLst/>
          </a:prstGeom>
          <a:noFill/>
          <a:ln>
            <a:noFill/>
          </a:ln>
        </p:spPr>
        <p:txBody>
          <a:bodyPr spcFirstLastPara="1" wrap="square" lIns="91425" tIns="45700" rIns="91425" bIns="45700" anchor="t" anchorCtr="0">
            <a:spAutoFit/>
          </a:bodyPr>
          <a:lstStyle/>
          <a:p>
            <a:pPr marL="257175" marR="0" lvl="0" indent="-257175" algn="just" rtl="0">
              <a:lnSpc>
                <a:spcPct val="115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Digitaal</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gebruiken</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voor</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marktonderzoek</a:t>
            </a:r>
            <a:endParaRPr dirty="0"/>
          </a:p>
          <a:p>
            <a:pPr marL="717550" marR="0" lvl="0" indent="-355600" algn="just" rtl="0">
              <a:lnSpc>
                <a:spcPct val="115000"/>
              </a:lnSpc>
              <a:spcBef>
                <a:spcPts val="0"/>
              </a:spcBef>
              <a:spcAft>
                <a:spcPts val="0"/>
              </a:spcAft>
              <a:buClr>
                <a:srgbClr val="11AA81"/>
              </a:buClr>
              <a:buSzPts val="2700"/>
              <a:buFont typeface="Arial"/>
              <a:buChar char="•"/>
            </a:pPr>
            <a:r>
              <a:rPr lang="en-US" sz="1800" b="0" i="0" u="none" strike="noStrike" cap="none" dirty="0">
                <a:solidFill>
                  <a:srgbClr val="151149"/>
                </a:solidFill>
                <a:latin typeface="Arial"/>
                <a:ea typeface="Arial"/>
                <a:cs typeface="Arial"/>
                <a:sym typeface="Arial"/>
              </a:rPr>
              <a:t>Wie </a:t>
            </a:r>
            <a:r>
              <a:rPr lang="en-US" sz="1800" b="0" i="0" u="none" strike="noStrike" cap="none" dirty="0" err="1">
                <a:solidFill>
                  <a:srgbClr val="151149"/>
                </a:solidFill>
                <a:latin typeface="Arial"/>
                <a:ea typeface="Arial"/>
                <a:cs typeface="Arial"/>
                <a:sym typeface="Arial"/>
              </a:rPr>
              <a:t>koopt</a:t>
            </a:r>
            <a:endParaRPr dirty="0"/>
          </a:p>
          <a:p>
            <a:pPr marL="717550" marR="0" lvl="0" indent="-355600" algn="just" rtl="0">
              <a:lnSpc>
                <a:spcPct val="115000"/>
              </a:lnSpc>
              <a:spcBef>
                <a:spcPts val="0"/>
              </a:spcBef>
              <a:spcAft>
                <a:spcPts val="0"/>
              </a:spcAft>
              <a:buClr>
                <a:srgbClr val="11AA81"/>
              </a:buClr>
              <a:buSzPts val="2700"/>
              <a:buFont typeface="Arial"/>
              <a:buChar char="•"/>
            </a:pPr>
            <a:r>
              <a:rPr lang="en-US" sz="1800" b="0" i="0" u="none" strike="noStrike" cap="none" dirty="0">
                <a:solidFill>
                  <a:srgbClr val="151149"/>
                </a:solidFill>
                <a:latin typeface="Arial"/>
                <a:ea typeface="Arial"/>
                <a:cs typeface="Arial"/>
                <a:sym typeface="Arial"/>
              </a:rPr>
              <a:t>Wat </a:t>
            </a:r>
            <a:r>
              <a:rPr lang="en-US" sz="1800" b="0" i="0" u="none" strike="noStrike" cap="none" dirty="0" err="1">
                <a:solidFill>
                  <a:srgbClr val="151149"/>
                </a:solidFill>
                <a:latin typeface="Arial"/>
                <a:ea typeface="Arial"/>
                <a:cs typeface="Arial"/>
                <a:sym typeface="Arial"/>
              </a:rPr>
              <a:t>wordt</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gekocht</a:t>
            </a:r>
            <a:endParaRPr dirty="0"/>
          </a:p>
          <a:p>
            <a:pPr marL="717550" marR="0" lvl="0" indent="-355600" algn="just" rtl="0">
              <a:lnSpc>
                <a:spcPct val="115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Waar</a:t>
            </a:r>
            <a:r>
              <a:rPr lang="en-US" sz="1800" b="0" i="0" u="none" strike="noStrike" cap="none" dirty="0">
                <a:solidFill>
                  <a:srgbClr val="151149"/>
                </a:solidFill>
                <a:latin typeface="Arial"/>
                <a:ea typeface="Arial"/>
                <a:cs typeface="Arial"/>
                <a:sym typeface="Arial"/>
              </a:rPr>
              <a:t> ze </a:t>
            </a:r>
            <a:r>
              <a:rPr lang="en-US" sz="1800" b="0" i="0" u="none" strike="noStrike" cap="none" dirty="0" err="1">
                <a:solidFill>
                  <a:srgbClr val="151149"/>
                </a:solidFill>
                <a:latin typeface="Arial"/>
                <a:ea typeface="Arial"/>
                <a:cs typeface="Arial"/>
                <a:sym typeface="Arial"/>
              </a:rPr>
              <a:t>kopen</a:t>
            </a:r>
            <a:endParaRPr dirty="0"/>
          </a:p>
          <a:p>
            <a:pPr marL="717550" marR="0" lvl="0" indent="-355600" algn="just" rtl="0">
              <a:lnSpc>
                <a:spcPct val="115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Wanneer</a:t>
            </a:r>
            <a:r>
              <a:rPr lang="en-US" sz="1800" b="0" i="0" u="none" strike="noStrike" cap="none" dirty="0">
                <a:solidFill>
                  <a:srgbClr val="151149"/>
                </a:solidFill>
                <a:latin typeface="Arial"/>
                <a:ea typeface="Arial"/>
                <a:cs typeface="Arial"/>
                <a:sym typeface="Arial"/>
              </a:rPr>
              <a:t> we </a:t>
            </a:r>
            <a:r>
              <a:rPr lang="en-US" sz="1800" b="0" i="0" u="none" strike="noStrike" cap="none" dirty="0" err="1">
                <a:solidFill>
                  <a:srgbClr val="151149"/>
                </a:solidFill>
                <a:latin typeface="Arial"/>
                <a:ea typeface="Arial"/>
                <a:cs typeface="Arial"/>
                <a:sym typeface="Arial"/>
              </a:rPr>
              <a:t>kopen</a:t>
            </a:r>
            <a:endParaRPr dirty="0"/>
          </a:p>
          <a:p>
            <a:pPr marL="717550" marR="0" lvl="0" indent="-355600" algn="just" rtl="0">
              <a:lnSpc>
                <a:spcPct val="115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Waarom</a:t>
            </a:r>
            <a:r>
              <a:rPr lang="en-US" sz="1800" b="0" i="0" u="none" strike="noStrike" cap="none" dirty="0">
                <a:solidFill>
                  <a:srgbClr val="151149"/>
                </a:solidFill>
                <a:latin typeface="Arial"/>
                <a:ea typeface="Arial"/>
                <a:cs typeface="Arial"/>
                <a:sym typeface="Arial"/>
              </a:rPr>
              <a:t> we </a:t>
            </a:r>
            <a:r>
              <a:rPr lang="en-US" sz="1800" b="0" i="0" u="none" strike="noStrike" cap="none" dirty="0" err="1">
                <a:solidFill>
                  <a:srgbClr val="151149"/>
                </a:solidFill>
                <a:latin typeface="Arial"/>
                <a:ea typeface="Arial"/>
                <a:cs typeface="Arial"/>
                <a:sym typeface="Arial"/>
              </a:rPr>
              <a:t>kopen</a:t>
            </a:r>
            <a:endParaRPr dirty="0"/>
          </a:p>
          <a:p>
            <a:pPr marL="717550" marR="0" lvl="0" indent="-355600" algn="just" rtl="0">
              <a:lnSpc>
                <a:spcPct val="115000"/>
              </a:lnSpc>
              <a:spcBef>
                <a:spcPts val="0"/>
              </a:spcBef>
              <a:spcAft>
                <a:spcPts val="0"/>
              </a:spcAft>
              <a:buClr>
                <a:srgbClr val="11AA81"/>
              </a:buClr>
              <a:buSzPts val="2700"/>
              <a:buFont typeface="Arial"/>
              <a:buChar char="•"/>
            </a:pPr>
            <a:r>
              <a:rPr lang="en-US" sz="1800" b="0" i="0" u="none" strike="noStrike" cap="none" dirty="0">
                <a:solidFill>
                  <a:srgbClr val="151149"/>
                </a:solidFill>
                <a:latin typeface="Arial"/>
                <a:ea typeface="Arial"/>
                <a:cs typeface="Arial"/>
                <a:sym typeface="Arial"/>
              </a:rPr>
              <a:t>Hoe we </a:t>
            </a:r>
            <a:r>
              <a:rPr lang="en-US" sz="1800" b="0" i="0" u="none" strike="noStrike" cap="none" dirty="0" err="1">
                <a:solidFill>
                  <a:srgbClr val="151149"/>
                </a:solidFill>
                <a:latin typeface="Arial"/>
                <a:ea typeface="Arial"/>
                <a:cs typeface="Arial"/>
                <a:sym typeface="Arial"/>
              </a:rPr>
              <a:t>kopen</a:t>
            </a:r>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66"/>
          <p:cNvSpPr txBox="1"/>
          <p:nvPr/>
        </p:nvSpPr>
        <p:spPr>
          <a:xfrm>
            <a:off x="1390187" y="1501656"/>
            <a:ext cx="6363626" cy="1200150"/>
          </a:xfrm>
          <a:prstGeom prst="rect">
            <a:avLst/>
          </a:prstGeom>
          <a:noFill/>
          <a:ln>
            <a:noFill/>
          </a:ln>
        </p:spPr>
        <p:txBody>
          <a:bodyPr spcFirstLastPara="1" wrap="square" lIns="91425" tIns="45700" rIns="91425" bIns="45700" anchor="b" anchorCtr="0">
            <a:normAutofit/>
          </a:bodyPr>
          <a:lstStyle/>
          <a:p>
            <a:pPr marL="0" marR="0" lvl="0" indent="0" algn="ctr" rtl="0">
              <a:spcBef>
                <a:spcPts val="0"/>
              </a:spcBef>
              <a:spcAft>
                <a:spcPts val="0"/>
              </a:spcAft>
              <a:buClr>
                <a:srgbClr val="000000"/>
              </a:buClr>
              <a:buSzPts val="1100"/>
              <a:buFont typeface="Arial"/>
              <a:buNone/>
            </a:pPr>
            <a:r>
              <a:rPr lang="en-US" sz="3600" b="1" i="0" u="none" strike="noStrike" cap="none">
                <a:solidFill>
                  <a:srgbClr val="151149"/>
                </a:solidFill>
                <a:latin typeface="Arial"/>
                <a:ea typeface="Arial"/>
                <a:cs typeface="Arial"/>
                <a:sym typeface="Arial"/>
              </a:rPr>
              <a:t>Bepaal strategische doelstellingen voor digitale marketing</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pic>
        <p:nvPicPr>
          <p:cNvPr id="342" name="Google Shape;342;g227a0c8e78b_0_0"/>
          <p:cNvPicPr preferRelativeResize="0"/>
          <p:nvPr/>
        </p:nvPicPr>
        <p:blipFill rotWithShape="1">
          <a:blip r:embed="rId3">
            <a:alphaModFix/>
          </a:blip>
          <a:srcRect/>
          <a:stretch/>
        </p:blipFill>
        <p:spPr>
          <a:xfrm>
            <a:off x="1584800" y="125525"/>
            <a:ext cx="5974400" cy="4475667"/>
          </a:xfrm>
          <a:prstGeom prst="rect">
            <a:avLst/>
          </a:prstGeom>
          <a:noFill/>
          <a:ln>
            <a:noFill/>
          </a:ln>
        </p:spPr>
      </p:pic>
      <p:sp>
        <p:nvSpPr>
          <p:cNvPr id="343" name="Google Shape;343;g227a0c8e78b_0_0"/>
          <p:cNvSpPr txBox="1"/>
          <p:nvPr/>
        </p:nvSpPr>
        <p:spPr>
          <a:xfrm>
            <a:off x="5994995" y="4556489"/>
            <a:ext cx="2173200" cy="430857"/>
          </a:xfrm>
          <a:prstGeom prst="rect">
            <a:avLst/>
          </a:prstGeom>
          <a:noFill/>
          <a:ln>
            <a:noFill/>
          </a:ln>
        </p:spPr>
        <p:txBody>
          <a:bodyPr spcFirstLastPara="1" wrap="square" lIns="91425" tIns="91425" rIns="91425" bIns="91425" anchor="t" anchorCtr="0">
            <a:spAutoFit/>
          </a:bodyPr>
          <a:lstStyle/>
          <a:p>
            <a:pPr marL="0" marR="0" lvl="0" indent="0" algn="l" rtl="0">
              <a:spcBef>
                <a:spcPts val="0"/>
              </a:spcBef>
              <a:spcAft>
                <a:spcPts val="0"/>
              </a:spcAft>
              <a:buClr>
                <a:schemeClr val="dk1"/>
              </a:buClr>
              <a:buSzPts val="1600"/>
              <a:buFont typeface="Arial"/>
              <a:buNone/>
            </a:pPr>
            <a:r>
              <a:rPr lang="en-US" sz="1600" b="0" i="0" u="none" strike="noStrike" cap="none">
                <a:solidFill>
                  <a:schemeClr val="dk1"/>
                </a:solidFill>
                <a:latin typeface="Arial"/>
                <a:ea typeface="Arial"/>
                <a:cs typeface="Arial"/>
                <a:sym typeface="Arial"/>
              </a:rPr>
              <a:t>Bron: </a:t>
            </a:r>
            <a:r>
              <a:rPr lang="en-US" sz="1600" b="0" i="0" u="sng" strike="noStrike" cap="none">
                <a:solidFill>
                  <a:schemeClr val="hlink"/>
                </a:solidFill>
                <a:latin typeface="Arial"/>
                <a:ea typeface="Arial"/>
                <a:cs typeface="Arial"/>
                <a:sym typeface="Arial"/>
                <a:hlinkClick r:id="rId4"/>
              </a:rPr>
              <a:t>Gartner</a:t>
            </a:r>
            <a:endParaRPr sz="1600" b="0" i="0" u="none" strike="noStrike" cap="none">
              <a:solidFill>
                <a:schemeClr val="dk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pic>
        <p:nvPicPr>
          <p:cNvPr id="348" name="Google Shape;348;g227a0c8e78b_1_0"/>
          <p:cNvPicPr preferRelativeResize="0"/>
          <p:nvPr/>
        </p:nvPicPr>
        <p:blipFill rotWithShape="1">
          <a:blip r:embed="rId3">
            <a:alphaModFix/>
          </a:blip>
          <a:srcRect/>
          <a:stretch/>
        </p:blipFill>
        <p:spPr>
          <a:xfrm>
            <a:off x="393192" y="230736"/>
            <a:ext cx="7193448" cy="4113555"/>
          </a:xfrm>
          <a:prstGeom prst="rect">
            <a:avLst/>
          </a:prstGeom>
          <a:noFill/>
          <a:ln>
            <a:noFill/>
          </a:ln>
        </p:spPr>
      </p:pic>
      <p:sp>
        <p:nvSpPr>
          <p:cNvPr id="349" name="Google Shape;349;g227a0c8e78b_1_0"/>
          <p:cNvSpPr txBox="1"/>
          <p:nvPr/>
        </p:nvSpPr>
        <p:spPr>
          <a:xfrm>
            <a:off x="5111356" y="4233196"/>
            <a:ext cx="3501900" cy="430857"/>
          </a:xfrm>
          <a:prstGeom prst="rect">
            <a:avLst/>
          </a:prstGeom>
          <a:noFill/>
          <a:ln>
            <a:noFill/>
          </a:ln>
        </p:spPr>
        <p:txBody>
          <a:bodyPr spcFirstLastPara="1" wrap="square" lIns="91425" tIns="91425" rIns="91425" bIns="91425" anchor="t" anchorCtr="0">
            <a:spAutoFit/>
          </a:bodyPr>
          <a:lstStyle/>
          <a:p>
            <a:pPr marL="0" marR="0" lvl="0" indent="0" algn="l" rtl="0">
              <a:spcBef>
                <a:spcPts val="0"/>
              </a:spcBef>
              <a:spcAft>
                <a:spcPts val="0"/>
              </a:spcAft>
              <a:buClr>
                <a:schemeClr val="dk1"/>
              </a:buClr>
              <a:buSzPts val="1600"/>
              <a:buFont typeface="Arial"/>
              <a:buNone/>
            </a:pPr>
            <a:r>
              <a:rPr lang="en-US" sz="1600" b="0" i="0" u="none" strike="noStrike" cap="none">
                <a:solidFill>
                  <a:schemeClr val="dk1"/>
                </a:solidFill>
                <a:latin typeface="Arial"/>
                <a:ea typeface="Arial"/>
                <a:cs typeface="Arial"/>
                <a:sym typeface="Arial"/>
              </a:rPr>
              <a:t>Bron: </a:t>
            </a:r>
            <a:r>
              <a:rPr lang="en-US" sz="1600" b="0" i="0" u="sng" strike="noStrike" cap="none">
                <a:solidFill>
                  <a:schemeClr val="hlink"/>
                </a:solidFill>
                <a:latin typeface="Arial"/>
                <a:ea typeface="Arial"/>
                <a:cs typeface="Arial"/>
                <a:sym typeface="Arial"/>
                <a:hlinkClick r:id="rId4"/>
              </a:rPr>
              <a:t>Marketingcharts</a:t>
            </a:r>
            <a:endParaRPr sz="1600" b="0" i="0" u="none" strike="noStrike" cap="none">
              <a:solidFill>
                <a:schemeClr val="dk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p67"/>
          <p:cNvSpPr txBox="1"/>
          <p:nvPr/>
        </p:nvSpPr>
        <p:spPr>
          <a:xfrm>
            <a:off x="311700" y="547603"/>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200" b="1" i="0" u="none" strike="noStrike" cap="none" dirty="0" err="1">
                <a:solidFill>
                  <a:srgbClr val="151149"/>
                </a:solidFill>
                <a:latin typeface="Arial"/>
                <a:ea typeface="Arial"/>
                <a:cs typeface="Arial"/>
                <a:sym typeface="Arial"/>
              </a:rPr>
              <a:t>Bepaal</a:t>
            </a:r>
            <a:r>
              <a:rPr lang="en-US" sz="3200" b="1" i="0" u="none" strike="noStrike" cap="none" dirty="0">
                <a:solidFill>
                  <a:srgbClr val="151149"/>
                </a:solidFill>
                <a:latin typeface="Arial"/>
                <a:ea typeface="Arial"/>
                <a:cs typeface="Arial"/>
                <a:sym typeface="Arial"/>
              </a:rPr>
              <a:t> </a:t>
            </a:r>
            <a:r>
              <a:rPr lang="en-US" sz="3200" b="1" i="0" u="none" strike="noStrike" cap="none" dirty="0" err="1">
                <a:solidFill>
                  <a:srgbClr val="151149"/>
                </a:solidFill>
                <a:latin typeface="Arial"/>
                <a:ea typeface="Arial"/>
                <a:cs typeface="Arial"/>
                <a:sym typeface="Arial"/>
              </a:rPr>
              <a:t>strategische</a:t>
            </a:r>
            <a:r>
              <a:rPr lang="en-US" sz="3200" b="1" i="0" u="none" strike="noStrike" cap="none" dirty="0">
                <a:solidFill>
                  <a:srgbClr val="151149"/>
                </a:solidFill>
                <a:latin typeface="Arial"/>
                <a:ea typeface="Arial"/>
                <a:cs typeface="Arial"/>
                <a:sym typeface="Arial"/>
              </a:rPr>
              <a:t> </a:t>
            </a:r>
            <a:br>
              <a:rPr lang="en-US" sz="3200" b="1" i="0" u="none" strike="noStrike" cap="none" dirty="0">
                <a:solidFill>
                  <a:srgbClr val="151149"/>
                </a:solidFill>
                <a:latin typeface="Arial"/>
                <a:ea typeface="Arial"/>
                <a:cs typeface="Arial"/>
                <a:sym typeface="Arial"/>
              </a:rPr>
            </a:br>
            <a:r>
              <a:rPr lang="en-US" sz="3200" b="1" i="0" u="none" strike="noStrike" cap="none" dirty="0" err="1">
                <a:solidFill>
                  <a:srgbClr val="151149"/>
                </a:solidFill>
                <a:latin typeface="Arial"/>
                <a:ea typeface="Arial"/>
                <a:cs typeface="Arial"/>
                <a:sym typeface="Arial"/>
              </a:rPr>
              <a:t>doelstellingen</a:t>
            </a:r>
            <a:endParaRPr sz="1600" b="0" i="0" u="none" strike="noStrike" cap="none" dirty="0">
              <a:solidFill>
                <a:srgbClr val="151149"/>
              </a:solidFill>
              <a:latin typeface="Arial"/>
              <a:ea typeface="Arial"/>
              <a:cs typeface="Arial"/>
              <a:sym typeface="Arial"/>
            </a:endParaRPr>
          </a:p>
        </p:txBody>
      </p:sp>
      <p:pic>
        <p:nvPicPr>
          <p:cNvPr id="355" name="Google Shape;355;p67"/>
          <p:cNvPicPr preferRelativeResize="0"/>
          <p:nvPr/>
        </p:nvPicPr>
        <p:blipFill rotWithShape="1">
          <a:blip r:embed="rId3">
            <a:alphaModFix/>
          </a:blip>
          <a:srcRect/>
          <a:stretch/>
        </p:blipFill>
        <p:spPr>
          <a:xfrm>
            <a:off x="1791911" y="1481033"/>
            <a:ext cx="5833641" cy="2904616"/>
          </a:xfrm>
          <a:prstGeom prst="rect">
            <a:avLst/>
          </a:prstGeom>
          <a:noFill/>
          <a:ln w="38100" cap="flat" cmpd="sng">
            <a:solidFill>
              <a:srgbClr val="11AA81"/>
            </a:solidFill>
            <a:prstDash val="solid"/>
            <a:round/>
            <a:headEnd type="none" w="sm" len="sm"/>
            <a:tailEnd type="none" w="sm" len="sm"/>
          </a:ln>
        </p:spPr>
      </p:pic>
      <p:sp>
        <p:nvSpPr>
          <p:cNvPr id="356" name="Google Shape;356;p67"/>
          <p:cNvSpPr txBox="1"/>
          <p:nvPr/>
        </p:nvSpPr>
        <p:spPr>
          <a:xfrm>
            <a:off x="5449447" y="4385649"/>
            <a:ext cx="2378467" cy="397001"/>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0"/>
              </a:spcBef>
              <a:spcAft>
                <a:spcPts val="0"/>
              </a:spcAft>
              <a:buClr>
                <a:srgbClr val="000000"/>
              </a:buClr>
              <a:buSzPts val="1400"/>
              <a:buFont typeface="Arial"/>
              <a:buNone/>
            </a:pPr>
            <a:r>
              <a:rPr lang="en-US" sz="1200" b="0" i="0" u="none" strike="noStrike" cap="none">
                <a:solidFill>
                  <a:srgbClr val="151149"/>
                </a:solidFill>
                <a:latin typeface="Arial"/>
                <a:ea typeface="Arial"/>
                <a:cs typeface="Arial"/>
                <a:sym typeface="Arial"/>
              </a:rPr>
              <a:t>Fonte: Kingsnorth, 2016 , p. 76.</a:t>
            </a:r>
            <a:endParaRPr sz="1200" b="0" i="0" u="none" strike="noStrike" cap="none">
              <a:solidFill>
                <a:srgbClr val="151149"/>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p68"/>
          <p:cNvSpPr txBox="1"/>
          <p:nvPr/>
        </p:nvSpPr>
        <p:spPr>
          <a:xfrm>
            <a:off x="659268" y="1352539"/>
            <a:ext cx="8709660" cy="2631449"/>
          </a:xfrm>
          <a:prstGeom prst="rect">
            <a:avLst/>
          </a:prstGeom>
          <a:noFill/>
          <a:ln>
            <a:noFill/>
          </a:ln>
        </p:spPr>
        <p:txBody>
          <a:bodyPr spcFirstLastPara="1" wrap="square" lIns="91425" tIns="45700" rIns="91425" bIns="45700" anchor="t" anchorCtr="0">
            <a:spAutoFit/>
          </a:bodyPr>
          <a:lstStyle/>
          <a:p>
            <a:pPr marL="257175" marR="0" lvl="0" indent="-257175" algn="just" rtl="0">
              <a:lnSpc>
                <a:spcPct val="150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Specifiek</a:t>
            </a:r>
            <a:endParaRPr sz="1800" b="0" i="0" u="none" strike="noStrike" cap="none">
              <a:solidFill>
                <a:srgbClr val="151149"/>
              </a:solidFill>
              <a:latin typeface="Arial"/>
              <a:ea typeface="Arial"/>
              <a:cs typeface="Arial"/>
              <a:sym typeface="Arial"/>
            </a:endParaRPr>
          </a:p>
          <a:p>
            <a:pPr marL="257175" marR="0" lvl="0" indent="-257175" algn="just" rtl="0">
              <a:lnSpc>
                <a:spcPct val="150000"/>
              </a:lnSpc>
              <a:spcBef>
                <a:spcPts val="9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Meetbaar</a:t>
            </a:r>
            <a:endParaRPr sz="1800" b="0" i="0" u="none" strike="noStrike" cap="none">
              <a:solidFill>
                <a:srgbClr val="151149"/>
              </a:solidFill>
              <a:latin typeface="Arial"/>
              <a:ea typeface="Arial"/>
              <a:cs typeface="Arial"/>
              <a:sym typeface="Arial"/>
            </a:endParaRPr>
          </a:p>
          <a:p>
            <a:pPr marL="257175" marR="0" lvl="0" indent="-257175" algn="just" rtl="0">
              <a:lnSpc>
                <a:spcPct val="150000"/>
              </a:lnSpc>
              <a:spcBef>
                <a:spcPts val="9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Bereikbaar</a:t>
            </a:r>
            <a:endParaRPr sz="1800" b="0" i="0" u="none" strike="noStrike" cap="none">
              <a:solidFill>
                <a:srgbClr val="151149"/>
              </a:solidFill>
              <a:latin typeface="Arial"/>
              <a:ea typeface="Arial"/>
              <a:cs typeface="Arial"/>
              <a:sym typeface="Arial"/>
            </a:endParaRPr>
          </a:p>
          <a:p>
            <a:pPr marL="257175" marR="0" lvl="0" indent="-257175" algn="just" rtl="0">
              <a:lnSpc>
                <a:spcPct val="150000"/>
              </a:lnSpc>
              <a:spcBef>
                <a:spcPts val="9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Relevant</a:t>
            </a:r>
            <a:endParaRPr sz="1800" b="0" i="0" u="none" strike="noStrike" cap="none">
              <a:solidFill>
                <a:srgbClr val="151149"/>
              </a:solidFill>
              <a:latin typeface="Arial"/>
              <a:ea typeface="Arial"/>
              <a:cs typeface="Arial"/>
              <a:sym typeface="Arial"/>
            </a:endParaRPr>
          </a:p>
          <a:p>
            <a:pPr marL="257175" marR="0" lvl="0" indent="-257175" algn="just" rtl="0">
              <a:lnSpc>
                <a:spcPct val="150000"/>
              </a:lnSpc>
              <a:spcBef>
                <a:spcPts val="9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Tijdgebonden</a:t>
            </a:r>
            <a:endParaRPr sz="2800" b="0" i="0" u="none" strike="noStrike" cap="none">
              <a:solidFill>
                <a:srgbClr val="151149"/>
              </a:solidFill>
              <a:latin typeface="Arial"/>
              <a:ea typeface="Arial"/>
              <a:cs typeface="Arial"/>
              <a:sym typeface="Arial"/>
            </a:endParaRPr>
          </a:p>
        </p:txBody>
      </p:sp>
      <p:sp>
        <p:nvSpPr>
          <p:cNvPr id="363" name="Google Shape;363;p68"/>
          <p:cNvSpPr txBox="1"/>
          <p:nvPr/>
        </p:nvSpPr>
        <p:spPr>
          <a:xfrm>
            <a:off x="505443" y="458847"/>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600" b="1" i="0" u="none" strike="noStrike" cap="none" dirty="0" err="1">
                <a:solidFill>
                  <a:srgbClr val="151149"/>
                </a:solidFill>
                <a:latin typeface="Arial"/>
                <a:ea typeface="Arial"/>
                <a:cs typeface="Arial"/>
                <a:sym typeface="Arial"/>
              </a:rPr>
              <a:t>Kenmerken</a:t>
            </a:r>
            <a:r>
              <a:rPr lang="en-US" sz="3600" b="1" i="0" u="none" strike="noStrike" cap="none" dirty="0">
                <a:solidFill>
                  <a:srgbClr val="151149"/>
                </a:solidFill>
                <a:latin typeface="Arial"/>
                <a:ea typeface="Arial"/>
                <a:cs typeface="Arial"/>
                <a:sym typeface="Arial"/>
              </a:rPr>
              <a:t> van de </a:t>
            </a:r>
            <a:r>
              <a:rPr lang="en-US" sz="3600" b="1" i="0" u="none" strike="noStrike" cap="none" dirty="0" err="1">
                <a:solidFill>
                  <a:srgbClr val="151149"/>
                </a:solidFill>
                <a:latin typeface="Arial"/>
                <a:ea typeface="Arial"/>
                <a:cs typeface="Arial"/>
                <a:sym typeface="Arial"/>
              </a:rPr>
              <a:t>doelstellingen</a:t>
            </a:r>
            <a:endParaRPr sz="1800" b="0" i="0" u="none" strike="noStrike" cap="none" dirty="0">
              <a:solidFill>
                <a:srgbClr val="151149"/>
              </a:solidFill>
              <a:latin typeface="Arial"/>
              <a:ea typeface="Arial"/>
              <a:cs typeface="Arial"/>
              <a:sym typeface="Arial"/>
            </a:endParaRPr>
          </a:p>
        </p:txBody>
      </p:sp>
      <p:pic>
        <p:nvPicPr>
          <p:cNvPr id="364" name="Google Shape;364;p68"/>
          <p:cNvPicPr preferRelativeResize="0"/>
          <p:nvPr/>
        </p:nvPicPr>
        <p:blipFill rotWithShape="1">
          <a:blip r:embed="rId3">
            <a:alphaModFix/>
          </a:blip>
          <a:srcRect/>
          <a:stretch/>
        </p:blipFill>
        <p:spPr>
          <a:xfrm>
            <a:off x="3173085" y="1352539"/>
            <a:ext cx="4431431" cy="2952441"/>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68"/>
        <p:cNvGrpSpPr/>
        <p:nvPr/>
      </p:nvGrpSpPr>
      <p:grpSpPr>
        <a:xfrm>
          <a:off x="0" y="0"/>
          <a:ext cx="0" cy="0"/>
          <a:chOff x="0" y="0"/>
          <a:chExt cx="0" cy="0"/>
        </a:xfrm>
      </p:grpSpPr>
      <p:sp>
        <p:nvSpPr>
          <p:cNvPr id="369" name="Google Shape;369;p69"/>
          <p:cNvSpPr txBox="1"/>
          <p:nvPr/>
        </p:nvSpPr>
        <p:spPr>
          <a:xfrm>
            <a:off x="324525" y="287682"/>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200" b="1" i="0" u="none" strike="noStrike" cap="none" dirty="0" err="1">
                <a:solidFill>
                  <a:srgbClr val="151149"/>
                </a:solidFill>
                <a:latin typeface="Arial"/>
                <a:ea typeface="Arial"/>
                <a:cs typeface="Arial"/>
                <a:sym typeface="Arial"/>
              </a:rPr>
              <a:t>Doelen</a:t>
            </a:r>
            <a:r>
              <a:rPr lang="en-US" sz="3200" b="1" i="0" u="none" strike="noStrike" cap="none" dirty="0">
                <a:solidFill>
                  <a:srgbClr val="151149"/>
                </a:solidFill>
                <a:latin typeface="Arial"/>
                <a:ea typeface="Arial"/>
                <a:cs typeface="Arial"/>
                <a:sym typeface="Arial"/>
              </a:rPr>
              <a:t>, </a:t>
            </a:r>
            <a:r>
              <a:rPr lang="en-US" sz="3200" b="1" i="0" u="none" strike="noStrike" cap="none" dirty="0" err="1">
                <a:solidFill>
                  <a:srgbClr val="151149"/>
                </a:solidFill>
                <a:latin typeface="Arial"/>
                <a:ea typeface="Arial"/>
                <a:cs typeface="Arial"/>
                <a:sym typeface="Arial"/>
              </a:rPr>
              <a:t>doelstellingen</a:t>
            </a:r>
            <a:r>
              <a:rPr lang="en-US" sz="3200" b="1" i="0" u="none" strike="noStrike" cap="none" dirty="0">
                <a:solidFill>
                  <a:srgbClr val="151149"/>
                </a:solidFill>
                <a:latin typeface="Arial"/>
                <a:ea typeface="Arial"/>
                <a:cs typeface="Arial"/>
                <a:sym typeface="Arial"/>
              </a:rPr>
              <a:t> </a:t>
            </a:r>
            <a:r>
              <a:rPr lang="en-US" sz="3200" b="1" i="0" u="none" strike="noStrike" cap="none" dirty="0" err="1">
                <a:solidFill>
                  <a:srgbClr val="151149"/>
                </a:solidFill>
                <a:latin typeface="Arial"/>
                <a:ea typeface="Arial"/>
                <a:cs typeface="Arial"/>
                <a:sym typeface="Arial"/>
              </a:rPr>
              <a:t>en</a:t>
            </a:r>
            <a:r>
              <a:rPr lang="en-US" sz="3200" b="1" i="0" u="none" strike="noStrike" cap="none" dirty="0">
                <a:solidFill>
                  <a:srgbClr val="151149"/>
                </a:solidFill>
                <a:latin typeface="Arial"/>
                <a:ea typeface="Arial"/>
                <a:cs typeface="Arial"/>
                <a:sym typeface="Arial"/>
              </a:rPr>
              <a:t> </a:t>
            </a:r>
            <a:r>
              <a:rPr lang="en-US" sz="3200" b="1" i="0" u="none" strike="noStrike" cap="none" dirty="0" err="1">
                <a:solidFill>
                  <a:srgbClr val="151149"/>
                </a:solidFill>
                <a:latin typeface="Arial"/>
                <a:ea typeface="Arial"/>
                <a:cs typeface="Arial"/>
                <a:sym typeface="Arial"/>
              </a:rPr>
              <a:t>statistieken</a:t>
            </a:r>
            <a:endParaRPr sz="1600" b="0" i="0" u="none" strike="noStrike" cap="none" dirty="0">
              <a:solidFill>
                <a:srgbClr val="151149"/>
              </a:solidFill>
              <a:latin typeface="Arial"/>
              <a:ea typeface="Arial"/>
              <a:cs typeface="Arial"/>
              <a:sym typeface="Arial"/>
            </a:endParaRPr>
          </a:p>
        </p:txBody>
      </p:sp>
      <p:graphicFrame>
        <p:nvGraphicFramePr>
          <p:cNvPr id="370" name="Google Shape;370;p69"/>
          <p:cNvGraphicFramePr/>
          <p:nvPr/>
        </p:nvGraphicFramePr>
        <p:xfrm>
          <a:off x="324525" y="1186960"/>
          <a:ext cx="8494950" cy="3042720"/>
        </p:xfrm>
        <a:graphic>
          <a:graphicData uri="http://schemas.openxmlformats.org/drawingml/2006/table">
            <a:tbl>
              <a:tblPr firstRow="1" bandRow="1">
                <a:noFill/>
                <a:tableStyleId>{7F810729-2096-4495-9946-B26703FF68C0}</a:tableStyleId>
              </a:tblPr>
              <a:tblGrid>
                <a:gridCol w="2831650">
                  <a:extLst>
                    <a:ext uri="{9D8B030D-6E8A-4147-A177-3AD203B41FA5}">
                      <a16:colId xmlns:a16="http://schemas.microsoft.com/office/drawing/2014/main" val="20000"/>
                    </a:ext>
                  </a:extLst>
                </a:gridCol>
                <a:gridCol w="2831650">
                  <a:extLst>
                    <a:ext uri="{9D8B030D-6E8A-4147-A177-3AD203B41FA5}">
                      <a16:colId xmlns:a16="http://schemas.microsoft.com/office/drawing/2014/main" val="20001"/>
                    </a:ext>
                  </a:extLst>
                </a:gridCol>
                <a:gridCol w="2831650">
                  <a:extLst>
                    <a:ext uri="{9D8B030D-6E8A-4147-A177-3AD203B41FA5}">
                      <a16:colId xmlns:a16="http://schemas.microsoft.com/office/drawing/2014/main" val="20002"/>
                    </a:ext>
                  </a:extLst>
                </a:gridCol>
              </a:tblGrid>
              <a:tr h="291025">
                <a:tc>
                  <a:txBody>
                    <a:bodyPr/>
                    <a:lstStyle/>
                    <a:p>
                      <a:pPr marL="0" marR="0" lvl="0" indent="0" algn="l" rtl="0">
                        <a:lnSpc>
                          <a:spcPct val="100000"/>
                        </a:lnSpc>
                        <a:spcBef>
                          <a:spcPts val="0"/>
                        </a:spcBef>
                        <a:spcAft>
                          <a:spcPts val="0"/>
                        </a:spcAft>
                        <a:buClr>
                          <a:srgbClr val="000000"/>
                        </a:buClr>
                        <a:buSzPts val="1100"/>
                        <a:buFont typeface="Arial"/>
                        <a:buNone/>
                      </a:pPr>
                      <a:r>
                        <a:rPr lang="en-US" sz="1100" u="none" strike="noStrike" cap="none"/>
                        <a:t>Doelen</a:t>
                      </a:r>
                      <a:endParaRPr sz="1100" u="none" strike="noStrike" cap="none"/>
                    </a:p>
                  </a:txBody>
                  <a:tcPr marL="68575" marR="68575" marT="34300" marB="34300"/>
                </a:tc>
                <a:tc>
                  <a:txBody>
                    <a:bodyPr/>
                    <a:lstStyle/>
                    <a:p>
                      <a:pPr marL="0" marR="0" lvl="0" indent="0" algn="l" rtl="0">
                        <a:lnSpc>
                          <a:spcPct val="100000"/>
                        </a:lnSpc>
                        <a:spcBef>
                          <a:spcPts val="0"/>
                        </a:spcBef>
                        <a:spcAft>
                          <a:spcPts val="0"/>
                        </a:spcAft>
                        <a:buClr>
                          <a:srgbClr val="000000"/>
                        </a:buClr>
                        <a:buSzPts val="1100"/>
                        <a:buFont typeface="Arial"/>
                        <a:buNone/>
                      </a:pPr>
                      <a:r>
                        <a:rPr lang="en-US" sz="1100" u="none" strike="noStrike" cap="none"/>
                        <a:t>Doelstellingen</a:t>
                      </a:r>
                      <a:endParaRPr sz="1100" u="none" strike="noStrike" cap="none"/>
                    </a:p>
                  </a:txBody>
                  <a:tcPr marL="68575" marR="68575" marT="34300" marB="34300"/>
                </a:tc>
                <a:tc>
                  <a:txBody>
                    <a:bodyPr/>
                    <a:lstStyle/>
                    <a:p>
                      <a:pPr marL="0" marR="0" lvl="0" indent="0" algn="l" rtl="0">
                        <a:lnSpc>
                          <a:spcPct val="100000"/>
                        </a:lnSpc>
                        <a:spcBef>
                          <a:spcPts val="0"/>
                        </a:spcBef>
                        <a:spcAft>
                          <a:spcPts val="0"/>
                        </a:spcAft>
                        <a:buClr>
                          <a:srgbClr val="000000"/>
                        </a:buClr>
                        <a:buSzPts val="1100"/>
                        <a:buFont typeface="Arial"/>
                        <a:buNone/>
                      </a:pPr>
                      <a:r>
                        <a:rPr lang="en-US" sz="1100" u="none" strike="noStrike" cap="none"/>
                        <a:t>Metriek</a:t>
                      </a:r>
                      <a:endParaRPr sz="1100" u="none" strike="noStrike" cap="none"/>
                    </a:p>
                  </a:txBody>
                  <a:tcPr marL="68575" marR="68575" marT="34300" marB="34300"/>
                </a:tc>
                <a:extLst>
                  <a:ext uri="{0D108BD9-81ED-4DB2-BD59-A6C34878D82A}">
                    <a16:rowId xmlns:a16="http://schemas.microsoft.com/office/drawing/2014/main" val="10000"/>
                  </a:ext>
                </a:extLst>
              </a:tr>
              <a:tr h="388625">
                <a:tc rowSpan="3">
                  <a:txBody>
                    <a:bodyPr/>
                    <a:lstStyle/>
                    <a:p>
                      <a:pPr marL="0" marR="0" lvl="0" indent="0" algn="l" rtl="0">
                        <a:lnSpc>
                          <a:spcPct val="100000"/>
                        </a:lnSpc>
                        <a:spcBef>
                          <a:spcPts val="0"/>
                        </a:spcBef>
                        <a:spcAft>
                          <a:spcPts val="0"/>
                        </a:spcAft>
                        <a:buClr>
                          <a:srgbClr val="000000"/>
                        </a:buClr>
                        <a:buSzPts val="1100"/>
                        <a:buFont typeface="Arial"/>
                        <a:buNone/>
                      </a:pPr>
                      <a:r>
                        <a:rPr lang="en-US" sz="1100" u="none" strike="noStrike" cap="none"/>
                        <a:t>De commerciële aanwezigheid van het bedrijf op de markt vergroten</a:t>
                      </a:r>
                      <a:endParaRPr sz="1100" u="none" strike="noStrike" cap="none"/>
                    </a:p>
                  </a:txBody>
                  <a:tcPr marL="68575" marR="68575" marT="34300" marB="34300"/>
                </a:tc>
                <a:tc>
                  <a:txBody>
                    <a:bodyPr/>
                    <a:lstStyle/>
                    <a:p>
                      <a:pPr marL="0" marR="0" lvl="0" indent="0" algn="l" rtl="0">
                        <a:lnSpc>
                          <a:spcPct val="100000"/>
                        </a:lnSpc>
                        <a:spcBef>
                          <a:spcPts val="0"/>
                        </a:spcBef>
                        <a:spcAft>
                          <a:spcPts val="0"/>
                        </a:spcAft>
                        <a:buClr>
                          <a:srgbClr val="000000"/>
                        </a:buClr>
                        <a:buSzPts val="1100"/>
                        <a:buFont typeface="Arial"/>
                        <a:buNone/>
                      </a:pPr>
                      <a:r>
                        <a:rPr lang="en-US" sz="1100" u="none" strike="noStrike" cap="none"/>
                        <a:t>Het verkoopvolume met 10% verhogen tegen 2023</a:t>
                      </a:r>
                      <a:endParaRPr sz="1100" u="none" strike="noStrike" cap="none"/>
                    </a:p>
                  </a:txBody>
                  <a:tcPr marL="68575" marR="68575" marT="34300" marB="34300"/>
                </a:tc>
                <a:tc>
                  <a:txBody>
                    <a:bodyPr/>
                    <a:lstStyle/>
                    <a:p>
                      <a:pPr marL="0" marR="0" lvl="0" indent="0" algn="l" rtl="0">
                        <a:lnSpc>
                          <a:spcPct val="100000"/>
                        </a:lnSpc>
                        <a:spcBef>
                          <a:spcPts val="0"/>
                        </a:spcBef>
                        <a:spcAft>
                          <a:spcPts val="0"/>
                        </a:spcAft>
                        <a:buClr>
                          <a:srgbClr val="000000"/>
                        </a:buClr>
                        <a:buSzPts val="1100"/>
                        <a:buFont typeface="Arial"/>
                        <a:buNone/>
                      </a:pPr>
                      <a:r>
                        <a:rPr lang="en-US" sz="1100" u="none" strike="noStrike" cap="none"/>
                        <a:t>Factureringswaarde in monetaire eenheden</a:t>
                      </a:r>
                      <a:endParaRPr sz="1100" u="none" strike="noStrike" cap="none"/>
                    </a:p>
                  </a:txBody>
                  <a:tcPr marL="68575" marR="68575" marT="34300" marB="34300"/>
                </a:tc>
                <a:extLst>
                  <a:ext uri="{0D108BD9-81ED-4DB2-BD59-A6C34878D82A}">
                    <a16:rowId xmlns:a16="http://schemas.microsoft.com/office/drawing/2014/main" val="10001"/>
                  </a:ext>
                </a:extLst>
              </a:tr>
              <a:tr h="532300">
                <a:tc vMerge="1">
                  <a:txBody>
                    <a:bodyPr/>
                    <a:lstStyle/>
                    <a:p>
                      <a:endParaRPr lang="en-NL"/>
                    </a:p>
                  </a:txBody>
                  <a:tcPr/>
                </a:tc>
                <a:tc>
                  <a:txBody>
                    <a:bodyPr/>
                    <a:lstStyle/>
                    <a:p>
                      <a:pPr marL="0" marR="0" lvl="0" indent="0" algn="l" rtl="0">
                        <a:lnSpc>
                          <a:spcPct val="100000"/>
                        </a:lnSpc>
                        <a:spcBef>
                          <a:spcPts val="0"/>
                        </a:spcBef>
                        <a:spcAft>
                          <a:spcPts val="0"/>
                        </a:spcAft>
                        <a:buClr>
                          <a:srgbClr val="000000"/>
                        </a:buClr>
                        <a:buSzPts val="1100"/>
                        <a:buFont typeface="Arial"/>
                        <a:buNone/>
                      </a:pPr>
                      <a:r>
                        <a:rPr lang="en-US" sz="1100" u="none" strike="noStrike" cap="none"/>
                        <a:t>Het marktaandeel van het cosmeticagamma met 3 pp verhogen tegen 2023</a:t>
                      </a:r>
                      <a:endParaRPr sz="1100" u="none" strike="noStrike" cap="none"/>
                    </a:p>
                  </a:txBody>
                  <a:tcPr marL="68575" marR="68575" marT="34300" marB="34300"/>
                </a:tc>
                <a:tc>
                  <a:txBody>
                    <a:bodyPr/>
                    <a:lstStyle/>
                    <a:p>
                      <a:pPr marL="0" marR="0" lvl="0" indent="0" algn="l" rtl="0">
                        <a:lnSpc>
                          <a:spcPct val="100000"/>
                        </a:lnSpc>
                        <a:spcBef>
                          <a:spcPts val="0"/>
                        </a:spcBef>
                        <a:spcAft>
                          <a:spcPts val="0"/>
                        </a:spcAft>
                        <a:buClr>
                          <a:srgbClr val="000000"/>
                        </a:buClr>
                        <a:buSzPts val="1100"/>
                        <a:buFont typeface="Arial"/>
                        <a:buNone/>
                      </a:pPr>
                      <a:r>
                        <a:rPr lang="en-US" sz="1100" u="none" strike="noStrike" cap="none"/>
                        <a:t>Marktaandeel</a:t>
                      </a:r>
                      <a:endParaRPr sz="1400" u="none" strike="noStrike" cap="none"/>
                    </a:p>
                  </a:txBody>
                  <a:tcPr marL="68575" marR="68575" marT="34300" marB="34300"/>
                </a:tc>
                <a:extLst>
                  <a:ext uri="{0D108BD9-81ED-4DB2-BD59-A6C34878D82A}">
                    <a16:rowId xmlns:a16="http://schemas.microsoft.com/office/drawing/2014/main" val="10002"/>
                  </a:ext>
                </a:extLst>
              </a:tr>
              <a:tr h="139700">
                <a:tc vMerge="1">
                  <a:txBody>
                    <a:bodyPr/>
                    <a:lstStyle/>
                    <a:p>
                      <a:endParaRPr lang="en-NL"/>
                    </a:p>
                  </a:txBody>
                  <a:tcPr/>
                </a:tc>
                <a:tc>
                  <a:txBody>
                    <a:bodyPr/>
                    <a:lstStyle/>
                    <a:p>
                      <a:pPr marL="0" marR="0" lvl="0" indent="0" algn="l" rtl="0">
                        <a:lnSpc>
                          <a:spcPct val="100000"/>
                        </a:lnSpc>
                        <a:spcBef>
                          <a:spcPts val="0"/>
                        </a:spcBef>
                        <a:spcAft>
                          <a:spcPts val="0"/>
                        </a:spcAft>
                        <a:buClr>
                          <a:srgbClr val="000000"/>
                        </a:buClr>
                        <a:buSzPts val="1100"/>
                        <a:buFont typeface="Arial"/>
                        <a:buNone/>
                      </a:pPr>
                      <a:r>
                        <a:rPr lang="en-US" sz="1100" u="none" strike="noStrike" cap="none"/>
                        <a:t>Tegen 2023 een klantentrouw van 10% bereiken </a:t>
                      </a:r>
                      <a:endParaRPr sz="1100" u="none" strike="noStrike" cap="none"/>
                    </a:p>
                  </a:txBody>
                  <a:tcPr marL="68575" marR="68575" marT="34300" marB="34300"/>
                </a:tc>
                <a:tc>
                  <a:txBody>
                    <a:bodyPr/>
                    <a:lstStyle/>
                    <a:p>
                      <a:pPr marL="0" marR="0" lvl="0" indent="0" algn="l" rtl="0">
                        <a:lnSpc>
                          <a:spcPct val="100000"/>
                        </a:lnSpc>
                        <a:spcBef>
                          <a:spcPts val="0"/>
                        </a:spcBef>
                        <a:spcAft>
                          <a:spcPts val="0"/>
                        </a:spcAft>
                        <a:buClr>
                          <a:srgbClr val="000000"/>
                        </a:buClr>
                        <a:buSzPts val="1100"/>
                        <a:buFont typeface="Arial"/>
                        <a:buNone/>
                      </a:pPr>
                      <a:r>
                        <a:rPr lang="en-US" sz="1100" u="none" strike="noStrike" cap="none"/>
                        <a:t>Uitvalpercentage</a:t>
                      </a:r>
                      <a:endParaRPr sz="1400" u="none" strike="noStrike" cap="none"/>
                    </a:p>
                    <a:p>
                      <a:pPr marL="0" marR="0" lvl="0" indent="0" algn="l" rtl="0">
                        <a:lnSpc>
                          <a:spcPct val="100000"/>
                        </a:lnSpc>
                        <a:spcBef>
                          <a:spcPts val="0"/>
                        </a:spcBef>
                        <a:spcAft>
                          <a:spcPts val="0"/>
                        </a:spcAft>
                        <a:buClr>
                          <a:srgbClr val="000000"/>
                        </a:buClr>
                        <a:buSzPts val="1100"/>
                        <a:buFont typeface="Arial"/>
                        <a:buNone/>
                      </a:pPr>
                      <a:r>
                        <a:rPr lang="en-US" sz="1100" u="none" strike="noStrike" cap="none"/>
                        <a:t>Behoudspercentage</a:t>
                      </a:r>
                      <a:endParaRPr sz="1400" u="none" strike="noStrike" cap="none"/>
                    </a:p>
                    <a:p>
                      <a:pPr marL="0" marR="0" lvl="0" indent="0" algn="l" rtl="0">
                        <a:lnSpc>
                          <a:spcPct val="100000"/>
                        </a:lnSpc>
                        <a:spcBef>
                          <a:spcPts val="0"/>
                        </a:spcBef>
                        <a:spcAft>
                          <a:spcPts val="0"/>
                        </a:spcAft>
                        <a:buClr>
                          <a:srgbClr val="000000"/>
                        </a:buClr>
                        <a:buSzPts val="1100"/>
                        <a:buFont typeface="Arial"/>
                        <a:buNone/>
                      </a:pPr>
                      <a:r>
                        <a:rPr lang="en-US" sz="1100" u="none" strike="noStrike" cap="none"/>
                        <a:t>Aantal verwijzingen</a:t>
                      </a:r>
                      <a:endParaRPr sz="1400" u="none" strike="noStrike" cap="none"/>
                    </a:p>
                  </a:txBody>
                  <a:tcPr marL="68575" marR="68575" marT="34300" marB="34300"/>
                </a:tc>
                <a:extLst>
                  <a:ext uri="{0D108BD9-81ED-4DB2-BD59-A6C34878D82A}">
                    <a16:rowId xmlns:a16="http://schemas.microsoft.com/office/drawing/2014/main" val="10003"/>
                  </a:ext>
                </a:extLst>
              </a:tr>
              <a:tr h="592975">
                <a:tc rowSpan="2">
                  <a:txBody>
                    <a:bodyPr/>
                    <a:lstStyle/>
                    <a:p>
                      <a:pPr marL="0" marR="0" lvl="0" indent="0" algn="l" rtl="0">
                        <a:lnSpc>
                          <a:spcPct val="100000"/>
                        </a:lnSpc>
                        <a:spcBef>
                          <a:spcPts val="0"/>
                        </a:spcBef>
                        <a:spcAft>
                          <a:spcPts val="0"/>
                        </a:spcAft>
                        <a:buClr>
                          <a:srgbClr val="000000"/>
                        </a:buClr>
                        <a:buSzPts val="1100"/>
                        <a:buFont typeface="Arial"/>
                        <a:buNone/>
                      </a:pPr>
                      <a:r>
                        <a:rPr lang="en-US" sz="1100" u="none" strike="noStrike" cap="none"/>
                        <a:t>Marketing- en commerciële kosten verlagen</a:t>
                      </a:r>
                      <a:endParaRPr sz="1100" u="none" strike="noStrike" cap="none"/>
                    </a:p>
                  </a:txBody>
                  <a:tcPr marL="68575" marR="68575" marT="34300" marB="34300"/>
                </a:tc>
                <a:tc>
                  <a:txBody>
                    <a:bodyPr/>
                    <a:lstStyle/>
                    <a:p>
                      <a:pPr marL="0" marR="0" lvl="0" indent="0" algn="l" rtl="0">
                        <a:lnSpc>
                          <a:spcPct val="100000"/>
                        </a:lnSpc>
                        <a:spcBef>
                          <a:spcPts val="0"/>
                        </a:spcBef>
                        <a:spcAft>
                          <a:spcPts val="0"/>
                        </a:spcAft>
                        <a:buClr>
                          <a:srgbClr val="000000"/>
                        </a:buClr>
                        <a:buSzPts val="1100"/>
                        <a:buFont typeface="Arial"/>
                        <a:buNone/>
                      </a:pPr>
                      <a:r>
                        <a:rPr lang="en-US" sz="1100" u="none" strike="noStrike" cap="none"/>
                        <a:t>De kosten van de verkoopcyclus tegen 2023 met 10% verlagen</a:t>
                      </a:r>
                      <a:endParaRPr sz="1100" u="none" strike="noStrike" cap="none"/>
                    </a:p>
                  </a:txBody>
                  <a:tcPr marL="68575" marR="68575" marT="34300" marB="34300"/>
                </a:tc>
                <a:tc>
                  <a:txBody>
                    <a:bodyPr/>
                    <a:lstStyle/>
                    <a:p>
                      <a:pPr marL="0" marR="0" lvl="0" indent="0" algn="l" rtl="0">
                        <a:lnSpc>
                          <a:spcPct val="100000"/>
                        </a:lnSpc>
                        <a:spcBef>
                          <a:spcPts val="0"/>
                        </a:spcBef>
                        <a:spcAft>
                          <a:spcPts val="0"/>
                        </a:spcAft>
                        <a:buClr>
                          <a:srgbClr val="000000"/>
                        </a:buClr>
                        <a:buSzPts val="1100"/>
                        <a:buFont typeface="Arial"/>
                        <a:buNone/>
                      </a:pPr>
                      <a:r>
                        <a:rPr lang="en-US" sz="1100" u="none" strike="noStrike" cap="none"/>
                        <a:t>Omrekeningskoers</a:t>
                      </a:r>
                      <a:endParaRPr sz="1400" u="none" strike="noStrike" cap="none"/>
                    </a:p>
                    <a:p>
                      <a:pPr marL="0" marR="0" lvl="0" indent="0" algn="l" rtl="0">
                        <a:lnSpc>
                          <a:spcPct val="100000"/>
                        </a:lnSpc>
                        <a:spcBef>
                          <a:spcPts val="0"/>
                        </a:spcBef>
                        <a:spcAft>
                          <a:spcPts val="0"/>
                        </a:spcAft>
                        <a:buClr>
                          <a:srgbClr val="000000"/>
                        </a:buClr>
                        <a:buSzPts val="1100"/>
                        <a:buFont typeface="Arial"/>
                        <a:buNone/>
                      </a:pPr>
                      <a:r>
                        <a:rPr lang="en-US" sz="1100" u="none" strike="noStrike" cap="none"/>
                        <a:t>Kosten per Lead</a:t>
                      </a:r>
                      <a:endParaRPr sz="1400" u="none" strike="noStrike" cap="none"/>
                    </a:p>
                    <a:p>
                      <a:pPr marL="0" marR="0" lvl="0" indent="0" algn="l" rtl="0">
                        <a:lnSpc>
                          <a:spcPct val="100000"/>
                        </a:lnSpc>
                        <a:spcBef>
                          <a:spcPts val="0"/>
                        </a:spcBef>
                        <a:spcAft>
                          <a:spcPts val="0"/>
                        </a:spcAft>
                        <a:buClr>
                          <a:srgbClr val="000000"/>
                        </a:buClr>
                        <a:buSzPts val="1100"/>
                        <a:buFont typeface="Arial"/>
                        <a:buNone/>
                      </a:pPr>
                      <a:r>
                        <a:rPr lang="en-US" sz="1100" u="none" strike="noStrike" cap="none"/>
                        <a:t>ROI</a:t>
                      </a:r>
                      <a:endParaRPr sz="1100" u="none" strike="noStrike" cap="none"/>
                    </a:p>
                  </a:txBody>
                  <a:tcPr marL="68575" marR="68575" marT="34300" marB="34300"/>
                </a:tc>
                <a:extLst>
                  <a:ext uri="{0D108BD9-81ED-4DB2-BD59-A6C34878D82A}">
                    <a16:rowId xmlns:a16="http://schemas.microsoft.com/office/drawing/2014/main" val="10004"/>
                  </a:ext>
                </a:extLst>
              </a:tr>
              <a:tr h="611800">
                <a:tc vMerge="1">
                  <a:txBody>
                    <a:bodyPr/>
                    <a:lstStyle/>
                    <a:p>
                      <a:endParaRPr lang="en-NL"/>
                    </a:p>
                  </a:txBody>
                  <a:tcPr/>
                </a:tc>
                <a:tc>
                  <a:txBody>
                    <a:bodyPr/>
                    <a:lstStyle/>
                    <a:p>
                      <a:pPr marL="0" marR="0" lvl="0" indent="0" algn="l" rtl="0">
                        <a:lnSpc>
                          <a:spcPct val="100000"/>
                        </a:lnSpc>
                        <a:spcBef>
                          <a:spcPts val="0"/>
                        </a:spcBef>
                        <a:spcAft>
                          <a:spcPts val="0"/>
                        </a:spcAft>
                        <a:buClr>
                          <a:srgbClr val="000000"/>
                        </a:buClr>
                        <a:buSzPts val="1100"/>
                        <a:buFont typeface="Arial"/>
                        <a:buNone/>
                      </a:pPr>
                      <a:r>
                        <a:rPr lang="en-US" sz="1100" u="none" strike="noStrike" cap="none"/>
                        <a:t>Verlaag de kosten voor verkoopbevordering met 5% tegen 2023</a:t>
                      </a:r>
                      <a:endParaRPr sz="1100" u="none" strike="noStrike" cap="none"/>
                    </a:p>
                  </a:txBody>
                  <a:tcPr marL="68575" marR="68575" marT="34300" marB="34300"/>
                </a:tc>
                <a:tc>
                  <a:txBody>
                    <a:bodyPr/>
                    <a:lstStyle/>
                    <a:p>
                      <a:pPr marL="0" marR="0" lvl="0" indent="0" algn="l" rtl="0">
                        <a:lnSpc>
                          <a:spcPct val="100000"/>
                        </a:lnSpc>
                        <a:spcBef>
                          <a:spcPts val="0"/>
                        </a:spcBef>
                        <a:spcAft>
                          <a:spcPts val="0"/>
                        </a:spcAft>
                        <a:buClr>
                          <a:srgbClr val="000000"/>
                        </a:buClr>
                        <a:buSzPts val="1100"/>
                        <a:buFont typeface="Arial"/>
                        <a:buNone/>
                      </a:pPr>
                      <a:r>
                        <a:rPr lang="en-US" sz="1100" u="none" strike="noStrike" cap="none"/>
                        <a:t>Waarde van het promotionele voordeel</a:t>
                      </a:r>
                      <a:endParaRPr sz="1400" u="none" strike="noStrike" cap="none"/>
                    </a:p>
                    <a:p>
                      <a:pPr marL="0" marR="0" lvl="0" indent="0" algn="l" rtl="0">
                        <a:lnSpc>
                          <a:spcPct val="100000"/>
                        </a:lnSpc>
                        <a:spcBef>
                          <a:spcPts val="0"/>
                        </a:spcBef>
                        <a:spcAft>
                          <a:spcPts val="0"/>
                        </a:spcAft>
                        <a:buClr>
                          <a:srgbClr val="000000"/>
                        </a:buClr>
                        <a:buSzPts val="1100"/>
                        <a:buFont typeface="Arial"/>
                        <a:buNone/>
                      </a:pPr>
                      <a:r>
                        <a:rPr lang="en-US" sz="1100" u="none" strike="noStrike" cap="none"/>
                        <a:t>ROI</a:t>
                      </a:r>
                      <a:endParaRPr sz="1400" u="none" strike="noStrike" cap="none"/>
                    </a:p>
                    <a:p>
                      <a:pPr marL="0" marR="0" lvl="0" indent="0" algn="l" rtl="0">
                        <a:lnSpc>
                          <a:spcPct val="100000"/>
                        </a:lnSpc>
                        <a:spcBef>
                          <a:spcPts val="0"/>
                        </a:spcBef>
                        <a:spcAft>
                          <a:spcPts val="0"/>
                        </a:spcAft>
                        <a:buClr>
                          <a:srgbClr val="000000"/>
                        </a:buClr>
                        <a:buSzPts val="1100"/>
                        <a:buFont typeface="Arial"/>
                        <a:buNone/>
                      </a:pPr>
                      <a:r>
                        <a:rPr lang="en-US" sz="1100" u="none" strike="noStrike" cap="none"/>
                        <a:t>Promotie bekendmakingswaarde</a:t>
                      </a:r>
                      <a:endParaRPr sz="1100" u="none" strike="noStrike" cap="none"/>
                    </a:p>
                  </a:txBody>
                  <a:tcPr marL="68575" marR="68575" marT="34300" marB="34300"/>
                </a:tc>
                <a:extLst>
                  <a:ext uri="{0D108BD9-81ED-4DB2-BD59-A6C34878D82A}">
                    <a16:rowId xmlns:a16="http://schemas.microsoft.com/office/drawing/2014/main" val="10005"/>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sp>
        <p:nvSpPr>
          <p:cNvPr id="375" name="Google Shape;375;p70"/>
          <p:cNvSpPr txBox="1"/>
          <p:nvPr/>
        </p:nvSpPr>
        <p:spPr>
          <a:xfrm>
            <a:off x="418519" y="386115"/>
            <a:ext cx="5225149"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4000" b="1" i="0" u="none" strike="noStrike" cap="none">
                <a:solidFill>
                  <a:srgbClr val="151149"/>
                </a:solidFill>
                <a:latin typeface="Arial"/>
                <a:ea typeface="Arial"/>
                <a:cs typeface="Arial"/>
                <a:sym typeface="Arial"/>
              </a:rPr>
              <a:t>Doelstelling niveaus</a:t>
            </a:r>
            <a:endParaRPr sz="4000" b="0" i="0" u="none" strike="noStrike" cap="none">
              <a:solidFill>
                <a:srgbClr val="151149"/>
              </a:solidFill>
              <a:latin typeface="Arial"/>
              <a:ea typeface="Arial"/>
              <a:cs typeface="Arial"/>
              <a:sym typeface="Arial"/>
            </a:endParaRPr>
          </a:p>
        </p:txBody>
      </p:sp>
      <p:pic>
        <p:nvPicPr>
          <p:cNvPr id="376" name="Google Shape;376;p70"/>
          <p:cNvPicPr preferRelativeResize="0"/>
          <p:nvPr/>
        </p:nvPicPr>
        <p:blipFill rotWithShape="1">
          <a:blip r:embed="rId3">
            <a:alphaModFix/>
          </a:blip>
          <a:srcRect/>
          <a:stretch/>
        </p:blipFill>
        <p:spPr>
          <a:xfrm>
            <a:off x="3384135" y="1120315"/>
            <a:ext cx="4946384" cy="3333628"/>
          </a:xfrm>
          <a:prstGeom prst="rect">
            <a:avLst/>
          </a:prstGeom>
          <a:noFill/>
          <a:ln>
            <a:noFill/>
          </a:ln>
        </p:spPr>
      </p:pic>
      <p:sp>
        <p:nvSpPr>
          <p:cNvPr id="377" name="Google Shape;377;p70"/>
          <p:cNvSpPr txBox="1"/>
          <p:nvPr/>
        </p:nvSpPr>
        <p:spPr>
          <a:xfrm rot="-5400000">
            <a:off x="7705825" y="2692808"/>
            <a:ext cx="1938351" cy="41549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US" sz="1050" b="1" i="0" u="none" strike="noStrike" cap="none">
                <a:solidFill>
                  <a:srgbClr val="151149"/>
                </a:solidFill>
                <a:latin typeface="Arial"/>
                <a:ea typeface="Arial"/>
                <a:cs typeface="Arial"/>
                <a:sym typeface="Arial"/>
              </a:rPr>
              <a:t>Hiërarchie van doelstellingen</a:t>
            </a:r>
            <a:r>
              <a:rPr lang="en-US" sz="1050" b="0" i="0" u="none" strike="noStrike" cap="none">
                <a:solidFill>
                  <a:srgbClr val="151149"/>
                </a:solidFill>
                <a:latin typeface="Arial"/>
                <a:ea typeface="Arial"/>
                <a:cs typeface="Arial"/>
                <a:sym typeface="Arial"/>
              </a:rPr>
              <a:t>.</a:t>
            </a:r>
            <a:endParaRPr sz="1400" b="0" i="0" u="none" strike="noStrike" cap="none">
              <a:solidFill>
                <a:srgbClr val="1511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US" sz="1050" b="0" i="0" u="none" strike="noStrike" cap="none">
                <a:solidFill>
                  <a:srgbClr val="151149"/>
                </a:solidFill>
                <a:latin typeface="Arial"/>
                <a:ea typeface="Arial"/>
                <a:cs typeface="Arial"/>
                <a:sym typeface="Arial"/>
              </a:rPr>
              <a:t>Bron: Halon, 2019, p. 242.</a:t>
            </a:r>
            <a:endParaRPr sz="1400" b="0" i="0" u="none" strike="noStrike" cap="none">
              <a:solidFill>
                <a:srgbClr val="151149"/>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pic>
        <p:nvPicPr>
          <p:cNvPr id="382" name="Google Shape;382;g2017bef0002_0_0" descr="https://ad962edbae8ba7b03b7f-d10007df79b5b7a4e475a291e50a08cf.ssl.cf3.rackcdn.com/tam-sam-som/tam-sam-som.png"/>
          <p:cNvPicPr preferRelativeResize="0"/>
          <p:nvPr/>
        </p:nvPicPr>
        <p:blipFill rotWithShape="1">
          <a:blip r:embed="rId3">
            <a:alphaModFix/>
          </a:blip>
          <a:srcRect/>
          <a:stretch/>
        </p:blipFill>
        <p:spPr>
          <a:xfrm>
            <a:off x="5872652" y="577290"/>
            <a:ext cx="983048" cy="999787"/>
          </a:xfrm>
          <a:prstGeom prst="rect">
            <a:avLst/>
          </a:prstGeom>
          <a:noFill/>
          <a:ln>
            <a:noFill/>
          </a:ln>
        </p:spPr>
      </p:pic>
      <p:sp>
        <p:nvSpPr>
          <p:cNvPr id="383" name="Google Shape;383;g2017bef0002_0_0"/>
          <p:cNvSpPr txBox="1"/>
          <p:nvPr/>
        </p:nvSpPr>
        <p:spPr>
          <a:xfrm>
            <a:off x="5872652" y="1882453"/>
            <a:ext cx="2793009" cy="1915879"/>
          </a:xfrm>
          <a:prstGeom prst="rect">
            <a:avLst/>
          </a:prstGeom>
          <a:noFill/>
          <a:ln>
            <a:noFill/>
          </a:ln>
        </p:spPr>
        <p:txBody>
          <a:bodyPr spcFirstLastPara="1" wrap="square" lIns="68550" tIns="34275" rIns="68550"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sz="1200" b="1" i="0" u="none" strike="noStrike" cap="none" dirty="0">
                <a:solidFill>
                  <a:srgbClr val="151149"/>
                </a:solidFill>
                <a:latin typeface="Arial"/>
                <a:ea typeface="Arial"/>
                <a:cs typeface="Arial"/>
                <a:sym typeface="Arial"/>
              </a:rPr>
              <a:t>TAM </a:t>
            </a:r>
            <a:r>
              <a:rPr lang="en-US" sz="1200" b="0" i="0" u="none" strike="noStrike" cap="none" dirty="0">
                <a:solidFill>
                  <a:srgbClr val="151149"/>
                </a:solidFill>
                <a:latin typeface="Arial"/>
                <a:ea typeface="Arial"/>
                <a:cs typeface="Arial"/>
                <a:sym typeface="Arial"/>
              </a:rPr>
              <a:t>of Total Available Market is de </a:t>
            </a:r>
            <a:r>
              <a:rPr lang="en-US" sz="1200" b="0" i="0" u="none" strike="noStrike" cap="none" dirty="0" err="1">
                <a:solidFill>
                  <a:srgbClr val="151149"/>
                </a:solidFill>
                <a:latin typeface="Arial"/>
                <a:ea typeface="Arial"/>
                <a:cs typeface="Arial"/>
                <a:sym typeface="Arial"/>
              </a:rPr>
              <a:t>totale</a:t>
            </a:r>
            <a:r>
              <a:rPr lang="en-US" sz="1200" b="0" i="0" u="none" strike="noStrike" cap="none" dirty="0">
                <a:solidFill>
                  <a:srgbClr val="151149"/>
                </a:solidFill>
                <a:latin typeface="Arial"/>
                <a:ea typeface="Arial"/>
                <a:cs typeface="Arial"/>
                <a:sym typeface="Arial"/>
              </a:rPr>
              <a:t> </a:t>
            </a:r>
            <a:r>
              <a:rPr lang="en-US" sz="1200" b="0" i="0" u="none" strike="noStrike" cap="none" dirty="0" err="1">
                <a:solidFill>
                  <a:srgbClr val="151149"/>
                </a:solidFill>
                <a:latin typeface="Arial"/>
                <a:ea typeface="Arial"/>
                <a:cs typeface="Arial"/>
                <a:sym typeface="Arial"/>
              </a:rPr>
              <a:t>marktvraag</a:t>
            </a:r>
            <a:r>
              <a:rPr lang="en-US" sz="1200" b="0" i="0" u="none" strike="noStrike" cap="none" dirty="0">
                <a:solidFill>
                  <a:srgbClr val="151149"/>
                </a:solidFill>
                <a:latin typeface="Arial"/>
                <a:ea typeface="Arial"/>
                <a:cs typeface="Arial"/>
                <a:sym typeface="Arial"/>
              </a:rPr>
              <a:t> </a:t>
            </a:r>
            <a:r>
              <a:rPr lang="en-US" sz="1200" b="0" i="0" u="none" strike="noStrike" cap="none" dirty="0" err="1">
                <a:solidFill>
                  <a:srgbClr val="151149"/>
                </a:solidFill>
                <a:latin typeface="Arial"/>
                <a:ea typeface="Arial"/>
                <a:cs typeface="Arial"/>
                <a:sym typeface="Arial"/>
              </a:rPr>
              <a:t>naar</a:t>
            </a:r>
            <a:r>
              <a:rPr lang="en-US" sz="1200" b="0" i="0" u="none" strike="noStrike" cap="none" dirty="0">
                <a:solidFill>
                  <a:srgbClr val="151149"/>
                </a:solidFill>
                <a:latin typeface="Arial"/>
                <a:ea typeface="Arial"/>
                <a:cs typeface="Arial"/>
                <a:sym typeface="Arial"/>
              </a:rPr>
              <a:t> </a:t>
            </a:r>
            <a:r>
              <a:rPr lang="en-US" sz="1200" b="0" i="0" u="none" strike="noStrike" cap="none" dirty="0" err="1">
                <a:solidFill>
                  <a:srgbClr val="151149"/>
                </a:solidFill>
                <a:latin typeface="Arial"/>
                <a:ea typeface="Arial"/>
                <a:cs typeface="Arial"/>
                <a:sym typeface="Arial"/>
              </a:rPr>
              <a:t>een</a:t>
            </a:r>
            <a:r>
              <a:rPr lang="en-US" sz="1200" b="0" i="0" u="none" strike="noStrike" cap="none" dirty="0">
                <a:solidFill>
                  <a:srgbClr val="151149"/>
                </a:solidFill>
                <a:latin typeface="Arial"/>
                <a:ea typeface="Arial"/>
                <a:cs typeface="Arial"/>
                <a:sym typeface="Arial"/>
              </a:rPr>
              <a:t> product of </a:t>
            </a:r>
            <a:r>
              <a:rPr lang="en-US" sz="1200" b="0" i="0" u="none" strike="noStrike" cap="none" dirty="0" err="1">
                <a:solidFill>
                  <a:srgbClr val="151149"/>
                </a:solidFill>
                <a:latin typeface="Arial"/>
                <a:ea typeface="Arial"/>
                <a:cs typeface="Arial"/>
                <a:sym typeface="Arial"/>
              </a:rPr>
              <a:t>dienst</a:t>
            </a:r>
            <a:r>
              <a:rPr lang="en-US" sz="1200" b="0" i="0" u="none" strike="noStrike" cap="none" dirty="0">
                <a:solidFill>
                  <a:srgbClr val="151149"/>
                </a:solidFill>
                <a:latin typeface="Arial"/>
                <a:ea typeface="Arial"/>
                <a:cs typeface="Arial"/>
                <a:sym typeface="Arial"/>
              </a:rPr>
              <a:t>.</a:t>
            </a:r>
            <a:endParaRPr sz="1350" b="0" i="0" u="none" strike="noStrike" cap="none" dirty="0">
              <a:solidFill>
                <a:srgbClr val="1511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US" sz="1200" b="1" i="0" u="none" strike="noStrike" cap="none" dirty="0">
                <a:solidFill>
                  <a:srgbClr val="151149"/>
                </a:solidFill>
                <a:latin typeface="Arial"/>
                <a:ea typeface="Arial"/>
                <a:cs typeface="Arial"/>
                <a:sym typeface="Arial"/>
              </a:rPr>
              <a:t>SAM </a:t>
            </a:r>
            <a:r>
              <a:rPr lang="en-US" sz="1200" b="0" i="0" u="none" strike="noStrike" cap="none" dirty="0">
                <a:solidFill>
                  <a:srgbClr val="151149"/>
                </a:solidFill>
                <a:latin typeface="Arial"/>
                <a:ea typeface="Arial"/>
                <a:cs typeface="Arial"/>
                <a:sym typeface="Arial"/>
              </a:rPr>
              <a:t>of Serviceable Available Market is het segment van de TAM </a:t>
            </a:r>
            <a:r>
              <a:rPr lang="en-US" sz="1200" b="0" i="0" u="none" strike="noStrike" cap="none" dirty="0" err="1">
                <a:solidFill>
                  <a:srgbClr val="151149"/>
                </a:solidFill>
                <a:latin typeface="Arial"/>
                <a:ea typeface="Arial"/>
                <a:cs typeface="Arial"/>
                <a:sym typeface="Arial"/>
              </a:rPr>
              <a:t>waarop</a:t>
            </a:r>
            <a:r>
              <a:rPr lang="en-US" sz="1200" b="0" i="0" u="none" strike="noStrike" cap="none" dirty="0">
                <a:solidFill>
                  <a:srgbClr val="151149"/>
                </a:solidFill>
                <a:latin typeface="Arial"/>
                <a:ea typeface="Arial"/>
                <a:cs typeface="Arial"/>
                <a:sym typeface="Arial"/>
              </a:rPr>
              <a:t> je </a:t>
            </a:r>
            <a:r>
              <a:rPr lang="en-US" sz="1200" b="0" i="0" u="none" strike="noStrike" cap="none" dirty="0" err="1">
                <a:solidFill>
                  <a:srgbClr val="151149"/>
                </a:solidFill>
                <a:latin typeface="Arial"/>
                <a:ea typeface="Arial"/>
                <a:cs typeface="Arial"/>
                <a:sym typeface="Arial"/>
              </a:rPr>
              <a:t>producten</a:t>
            </a:r>
            <a:r>
              <a:rPr lang="en-US" sz="1200" b="0" i="0" u="none" strike="noStrike" cap="none" dirty="0">
                <a:solidFill>
                  <a:srgbClr val="151149"/>
                </a:solidFill>
                <a:latin typeface="Arial"/>
                <a:ea typeface="Arial"/>
                <a:cs typeface="Arial"/>
                <a:sym typeface="Arial"/>
              </a:rPr>
              <a:t> </a:t>
            </a:r>
            <a:r>
              <a:rPr lang="en-US" sz="1200" b="0" i="0" u="none" strike="noStrike" cap="none" dirty="0" err="1">
                <a:solidFill>
                  <a:srgbClr val="151149"/>
                </a:solidFill>
                <a:latin typeface="Arial"/>
                <a:ea typeface="Arial"/>
                <a:cs typeface="Arial"/>
                <a:sym typeface="Arial"/>
              </a:rPr>
              <a:t>en</a:t>
            </a:r>
            <a:r>
              <a:rPr lang="en-US" sz="1200" b="0" i="0" u="none" strike="noStrike" cap="none" dirty="0">
                <a:solidFill>
                  <a:srgbClr val="151149"/>
                </a:solidFill>
                <a:latin typeface="Arial"/>
                <a:ea typeface="Arial"/>
                <a:cs typeface="Arial"/>
                <a:sym typeface="Arial"/>
              </a:rPr>
              <a:t> </a:t>
            </a:r>
            <a:r>
              <a:rPr lang="en-US" sz="1200" b="0" i="0" u="none" strike="noStrike" cap="none" dirty="0" err="1">
                <a:solidFill>
                  <a:srgbClr val="151149"/>
                </a:solidFill>
                <a:latin typeface="Arial"/>
                <a:ea typeface="Arial"/>
                <a:cs typeface="Arial"/>
                <a:sym typeface="Arial"/>
              </a:rPr>
              <a:t>diensten</a:t>
            </a:r>
            <a:r>
              <a:rPr lang="en-US" sz="1200" b="0" i="0" u="none" strike="noStrike" cap="none" dirty="0">
                <a:solidFill>
                  <a:srgbClr val="151149"/>
                </a:solidFill>
                <a:latin typeface="Arial"/>
                <a:ea typeface="Arial"/>
                <a:cs typeface="Arial"/>
                <a:sym typeface="Arial"/>
              </a:rPr>
              <a:t> </a:t>
            </a:r>
            <a:r>
              <a:rPr lang="en-US" sz="1200" b="0" i="0" u="none" strike="noStrike" cap="none" dirty="0" err="1">
                <a:solidFill>
                  <a:srgbClr val="151149"/>
                </a:solidFill>
                <a:latin typeface="Arial"/>
                <a:ea typeface="Arial"/>
                <a:cs typeface="Arial"/>
                <a:sym typeface="Arial"/>
              </a:rPr>
              <a:t>zich</a:t>
            </a:r>
            <a:r>
              <a:rPr lang="en-US" sz="1200" b="0" i="0" u="none" strike="noStrike" cap="none" dirty="0">
                <a:solidFill>
                  <a:srgbClr val="151149"/>
                </a:solidFill>
                <a:latin typeface="Arial"/>
                <a:ea typeface="Arial"/>
                <a:cs typeface="Arial"/>
                <a:sym typeface="Arial"/>
              </a:rPr>
              <a:t> </a:t>
            </a:r>
            <a:r>
              <a:rPr lang="en-US" sz="1200" b="0" i="0" u="none" strike="noStrike" cap="none" dirty="0" err="1">
                <a:solidFill>
                  <a:srgbClr val="151149"/>
                </a:solidFill>
                <a:latin typeface="Arial"/>
                <a:ea typeface="Arial"/>
                <a:cs typeface="Arial"/>
                <a:sym typeface="Arial"/>
              </a:rPr>
              <a:t>richten</a:t>
            </a:r>
            <a:r>
              <a:rPr lang="en-US" sz="1200" b="0" i="0" u="none" strike="noStrike" cap="none" dirty="0">
                <a:solidFill>
                  <a:srgbClr val="151149"/>
                </a:solidFill>
                <a:latin typeface="Arial"/>
                <a:ea typeface="Arial"/>
                <a:cs typeface="Arial"/>
                <a:sym typeface="Arial"/>
              </a:rPr>
              <a:t> </a:t>
            </a:r>
            <a:r>
              <a:rPr lang="en-US" sz="1200" b="0" i="0" u="none" strike="noStrike" cap="none" dirty="0" err="1">
                <a:solidFill>
                  <a:srgbClr val="151149"/>
                </a:solidFill>
                <a:latin typeface="Arial"/>
                <a:ea typeface="Arial"/>
                <a:cs typeface="Arial"/>
                <a:sym typeface="Arial"/>
              </a:rPr>
              <a:t>en</a:t>
            </a:r>
            <a:r>
              <a:rPr lang="en-US" sz="1200" b="0" i="0" u="none" strike="noStrike" cap="none" dirty="0">
                <a:solidFill>
                  <a:srgbClr val="151149"/>
                </a:solidFill>
                <a:latin typeface="Arial"/>
                <a:ea typeface="Arial"/>
                <a:cs typeface="Arial"/>
                <a:sym typeface="Arial"/>
              </a:rPr>
              <a:t> </a:t>
            </a:r>
            <a:r>
              <a:rPr lang="en-US" sz="1200" b="0" i="0" u="none" strike="noStrike" cap="none" dirty="0" err="1">
                <a:solidFill>
                  <a:srgbClr val="151149"/>
                </a:solidFill>
                <a:latin typeface="Arial"/>
                <a:ea typeface="Arial"/>
                <a:cs typeface="Arial"/>
                <a:sym typeface="Arial"/>
              </a:rPr>
              <a:t>dat</a:t>
            </a:r>
            <a:r>
              <a:rPr lang="en-US" sz="1200" b="0" i="0" u="none" strike="noStrike" cap="none" dirty="0">
                <a:solidFill>
                  <a:srgbClr val="151149"/>
                </a:solidFill>
                <a:latin typeface="Arial"/>
                <a:ea typeface="Arial"/>
                <a:cs typeface="Arial"/>
                <a:sym typeface="Arial"/>
              </a:rPr>
              <a:t> </a:t>
            </a:r>
            <a:r>
              <a:rPr lang="en-US" sz="1200" b="0" i="0" u="none" strike="noStrike" cap="none" dirty="0" err="1">
                <a:solidFill>
                  <a:srgbClr val="151149"/>
                </a:solidFill>
                <a:latin typeface="Arial"/>
                <a:ea typeface="Arial"/>
                <a:cs typeface="Arial"/>
                <a:sym typeface="Arial"/>
              </a:rPr>
              <a:t>binnen</a:t>
            </a:r>
            <a:r>
              <a:rPr lang="en-US" sz="1200" b="0" i="0" u="none" strike="noStrike" cap="none" dirty="0">
                <a:solidFill>
                  <a:srgbClr val="151149"/>
                </a:solidFill>
                <a:latin typeface="Arial"/>
                <a:ea typeface="Arial"/>
                <a:cs typeface="Arial"/>
                <a:sym typeface="Arial"/>
              </a:rPr>
              <a:t> je </a:t>
            </a:r>
            <a:r>
              <a:rPr lang="en-US" sz="1200" b="0" i="0" u="none" strike="noStrike" cap="none" dirty="0" err="1">
                <a:solidFill>
                  <a:srgbClr val="151149"/>
                </a:solidFill>
                <a:latin typeface="Arial"/>
                <a:ea typeface="Arial"/>
                <a:cs typeface="Arial"/>
                <a:sym typeface="Arial"/>
              </a:rPr>
              <a:t>geografische</a:t>
            </a:r>
            <a:r>
              <a:rPr lang="en-US" sz="1200" b="0" i="0" u="none" strike="noStrike" cap="none" dirty="0">
                <a:solidFill>
                  <a:srgbClr val="151149"/>
                </a:solidFill>
                <a:latin typeface="Arial"/>
                <a:ea typeface="Arial"/>
                <a:cs typeface="Arial"/>
                <a:sym typeface="Arial"/>
              </a:rPr>
              <a:t> </a:t>
            </a:r>
            <a:r>
              <a:rPr lang="en-US" sz="1200" b="0" i="0" u="none" strike="noStrike" cap="none" dirty="0" err="1">
                <a:solidFill>
                  <a:srgbClr val="151149"/>
                </a:solidFill>
                <a:latin typeface="Arial"/>
                <a:ea typeface="Arial"/>
                <a:cs typeface="Arial"/>
                <a:sym typeface="Arial"/>
              </a:rPr>
              <a:t>bereik</a:t>
            </a:r>
            <a:r>
              <a:rPr lang="en-US" sz="1200" b="0" i="0" u="none" strike="noStrike" cap="none" dirty="0">
                <a:solidFill>
                  <a:srgbClr val="151149"/>
                </a:solidFill>
                <a:latin typeface="Arial"/>
                <a:ea typeface="Arial"/>
                <a:cs typeface="Arial"/>
                <a:sym typeface="Arial"/>
              </a:rPr>
              <a:t> </a:t>
            </a:r>
            <a:r>
              <a:rPr lang="en-US" sz="1200" b="0" i="0" u="none" strike="noStrike" cap="none" dirty="0" err="1">
                <a:solidFill>
                  <a:srgbClr val="151149"/>
                </a:solidFill>
                <a:latin typeface="Arial"/>
                <a:ea typeface="Arial"/>
                <a:cs typeface="Arial"/>
                <a:sym typeface="Arial"/>
              </a:rPr>
              <a:t>ligt</a:t>
            </a:r>
            <a:r>
              <a:rPr lang="en-US" sz="1200" b="0" i="0" u="none" strike="noStrike" cap="none" dirty="0">
                <a:solidFill>
                  <a:srgbClr val="151149"/>
                </a:solidFill>
                <a:latin typeface="Arial"/>
                <a:ea typeface="Arial"/>
                <a:cs typeface="Arial"/>
                <a:sym typeface="Arial"/>
              </a:rPr>
              <a:t>.</a:t>
            </a:r>
            <a:endParaRPr sz="1350" b="0" i="0" u="none" strike="noStrike" cap="none" dirty="0">
              <a:solidFill>
                <a:srgbClr val="1511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US" sz="1200" b="1" i="0" u="none" strike="noStrike" cap="none" dirty="0">
                <a:solidFill>
                  <a:srgbClr val="151149"/>
                </a:solidFill>
                <a:latin typeface="Arial"/>
                <a:ea typeface="Arial"/>
                <a:cs typeface="Arial"/>
                <a:sym typeface="Arial"/>
              </a:rPr>
              <a:t>SOM </a:t>
            </a:r>
            <a:r>
              <a:rPr lang="en-US" sz="1200" b="0" i="0" u="none" strike="noStrike" cap="none" dirty="0">
                <a:solidFill>
                  <a:srgbClr val="151149"/>
                </a:solidFill>
                <a:latin typeface="Arial"/>
                <a:ea typeface="Arial"/>
                <a:cs typeface="Arial"/>
                <a:sym typeface="Arial"/>
              </a:rPr>
              <a:t>of Serviceable Obtainable Market is het </a:t>
            </a:r>
            <a:r>
              <a:rPr lang="en-US" sz="1200" b="0" i="0" u="none" strike="noStrike" cap="none" dirty="0" err="1">
                <a:solidFill>
                  <a:srgbClr val="151149"/>
                </a:solidFill>
                <a:latin typeface="Arial"/>
                <a:ea typeface="Arial"/>
                <a:cs typeface="Arial"/>
                <a:sym typeface="Arial"/>
              </a:rPr>
              <a:t>deel</a:t>
            </a:r>
            <a:r>
              <a:rPr lang="en-US" sz="1200" b="0" i="0" u="none" strike="noStrike" cap="none" dirty="0">
                <a:solidFill>
                  <a:srgbClr val="151149"/>
                </a:solidFill>
                <a:latin typeface="Arial"/>
                <a:ea typeface="Arial"/>
                <a:cs typeface="Arial"/>
                <a:sym typeface="Arial"/>
              </a:rPr>
              <a:t> van SAM </a:t>
            </a:r>
            <a:r>
              <a:rPr lang="en-US" sz="1200" b="0" i="0" u="none" strike="noStrike" cap="none" dirty="0" err="1">
                <a:solidFill>
                  <a:srgbClr val="151149"/>
                </a:solidFill>
                <a:latin typeface="Arial"/>
                <a:ea typeface="Arial"/>
                <a:cs typeface="Arial"/>
                <a:sym typeface="Arial"/>
              </a:rPr>
              <a:t>dat</a:t>
            </a:r>
            <a:r>
              <a:rPr lang="en-US" sz="1200" b="0" i="0" u="none" strike="noStrike" cap="none" dirty="0">
                <a:solidFill>
                  <a:srgbClr val="151149"/>
                </a:solidFill>
                <a:latin typeface="Arial"/>
                <a:ea typeface="Arial"/>
                <a:cs typeface="Arial"/>
                <a:sym typeface="Arial"/>
              </a:rPr>
              <a:t> je </a:t>
            </a:r>
            <a:r>
              <a:rPr lang="en-US" sz="1200" b="0" i="0" u="none" strike="noStrike" cap="none" dirty="0" err="1">
                <a:solidFill>
                  <a:srgbClr val="151149"/>
                </a:solidFill>
                <a:latin typeface="Arial"/>
                <a:ea typeface="Arial"/>
                <a:cs typeface="Arial"/>
                <a:sym typeface="Arial"/>
              </a:rPr>
              <a:t>kunt</a:t>
            </a:r>
            <a:r>
              <a:rPr lang="en-US" sz="1200" b="0" i="0" u="none" strike="noStrike" cap="none" dirty="0">
                <a:solidFill>
                  <a:srgbClr val="151149"/>
                </a:solidFill>
                <a:latin typeface="Arial"/>
                <a:ea typeface="Arial"/>
                <a:cs typeface="Arial"/>
                <a:sym typeface="Arial"/>
              </a:rPr>
              <a:t> </a:t>
            </a:r>
            <a:r>
              <a:rPr lang="en-US" sz="1200" b="0" i="0" u="none" strike="noStrike" cap="none" dirty="0" err="1">
                <a:solidFill>
                  <a:srgbClr val="151149"/>
                </a:solidFill>
                <a:latin typeface="Arial"/>
                <a:ea typeface="Arial"/>
                <a:cs typeface="Arial"/>
                <a:sym typeface="Arial"/>
              </a:rPr>
              <a:t>veroveren</a:t>
            </a:r>
            <a:r>
              <a:rPr lang="en-US" sz="1200" b="0" i="0" u="none" strike="noStrike" cap="none" dirty="0">
                <a:solidFill>
                  <a:srgbClr val="151149"/>
                </a:solidFill>
                <a:latin typeface="Arial"/>
                <a:ea typeface="Arial"/>
                <a:cs typeface="Arial"/>
                <a:sym typeface="Arial"/>
              </a:rPr>
              <a:t>.</a:t>
            </a:r>
            <a:endParaRPr sz="1350" b="0" i="0" u="none" strike="noStrike" cap="none" dirty="0">
              <a:solidFill>
                <a:srgbClr val="151149"/>
              </a:solidFill>
              <a:latin typeface="Arial"/>
              <a:ea typeface="Arial"/>
              <a:cs typeface="Arial"/>
              <a:sym typeface="Arial"/>
            </a:endParaRPr>
          </a:p>
        </p:txBody>
      </p:sp>
      <p:sp>
        <p:nvSpPr>
          <p:cNvPr id="384" name="Google Shape;384;g2017bef0002_0_0"/>
          <p:cNvSpPr txBox="1"/>
          <p:nvPr/>
        </p:nvSpPr>
        <p:spPr>
          <a:xfrm>
            <a:off x="5872652" y="3865004"/>
            <a:ext cx="2460300" cy="438551"/>
          </a:xfrm>
          <a:prstGeom prst="rect">
            <a:avLst/>
          </a:prstGeom>
          <a:noFill/>
          <a:ln>
            <a:noFill/>
          </a:ln>
        </p:spPr>
        <p:txBody>
          <a:bodyPr spcFirstLastPara="1" wrap="square" lIns="68550" tIns="34275" rIns="68550"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151149"/>
                </a:solidFill>
                <a:latin typeface="Arial"/>
                <a:ea typeface="Arial"/>
                <a:cs typeface="Arial"/>
                <a:sym typeface="Arial"/>
              </a:rPr>
              <a:t>NPbT= Genormaliseerde winst vóór belastingen</a:t>
            </a:r>
            <a:endParaRPr sz="1200" b="0" i="0" u="none" strike="noStrike" cap="none">
              <a:solidFill>
                <a:srgbClr val="151149"/>
              </a:solidFill>
              <a:latin typeface="Arial"/>
              <a:ea typeface="Arial"/>
              <a:cs typeface="Arial"/>
              <a:sym typeface="Arial"/>
            </a:endParaRPr>
          </a:p>
        </p:txBody>
      </p:sp>
      <p:pic>
        <p:nvPicPr>
          <p:cNvPr id="385" name="Google Shape;385;g2017bef0002_0_0"/>
          <p:cNvPicPr preferRelativeResize="0"/>
          <p:nvPr/>
        </p:nvPicPr>
        <p:blipFill rotWithShape="1">
          <a:blip r:embed="rId4">
            <a:alphaModFix/>
          </a:blip>
          <a:srcRect/>
          <a:stretch/>
        </p:blipFill>
        <p:spPr>
          <a:xfrm>
            <a:off x="371731" y="1259187"/>
            <a:ext cx="5225100" cy="2856506"/>
          </a:xfrm>
          <a:prstGeom prst="rect">
            <a:avLst/>
          </a:prstGeom>
          <a:noFill/>
          <a:ln>
            <a:noFill/>
          </a:ln>
          <a:effectLst>
            <a:outerShdw blurRad="63500" sx="102000" sy="102000" algn="ctr" rotWithShape="0">
              <a:srgbClr val="000000">
                <a:alpha val="40000"/>
              </a:srgbClr>
            </a:outerShdw>
          </a:effectLst>
        </p:spPr>
      </p:pic>
      <p:sp>
        <p:nvSpPr>
          <p:cNvPr id="386" name="Google Shape;386;g2017bef0002_0_0"/>
          <p:cNvSpPr txBox="1"/>
          <p:nvPr/>
        </p:nvSpPr>
        <p:spPr>
          <a:xfrm>
            <a:off x="444155" y="304847"/>
            <a:ext cx="52251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600" b="1" i="0" u="none" strike="noStrike" cap="none">
                <a:solidFill>
                  <a:srgbClr val="151149"/>
                </a:solidFill>
                <a:latin typeface="Arial"/>
                <a:ea typeface="Arial"/>
                <a:cs typeface="Arial"/>
                <a:sym typeface="Arial"/>
              </a:rPr>
              <a:t>Doelstelling niveaus</a:t>
            </a:r>
            <a:endParaRPr sz="1800" b="0" i="0" u="none" strike="noStrike" cap="none">
              <a:solidFill>
                <a:srgbClr val="151149"/>
              </a:solidFill>
              <a:latin typeface="Arial"/>
              <a:ea typeface="Arial"/>
              <a:cs typeface="Arial"/>
              <a:sym typeface="Arial"/>
            </a:endParaRPr>
          </a:p>
        </p:txBody>
      </p:sp>
      <p:sp>
        <p:nvSpPr>
          <p:cNvPr id="387" name="Google Shape;387;g2017bef0002_0_0"/>
          <p:cNvSpPr txBox="1"/>
          <p:nvPr/>
        </p:nvSpPr>
        <p:spPr>
          <a:xfrm>
            <a:off x="2286000" y="2423577"/>
            <a:ext cx="45720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388" name="Google Shape;388;g2017bef0002_0_0"/>
          <p:cNvSpPr txBox="1"/>
          <p:nvPr/>
        </p:nvSpPr>
        <p:spPr>
          <a:xfrm>
            <a:off x="2286000" y="2423577"/>
            <a:ext cx="45720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389" name="Google Shape;389;g2017bef0002_0_0"/>
          <p:cNvSpPr txBox="1"/>
          <p:nvPr/>
        </p:nvSpPr>
        <p:spPr>
          <a:xfrm>
            <a:off x="371731" y="4176617"/>
            <a:ext cx="2216021" cy="2538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US" sz="1050" b="0" i="0" u="none" strike="noStrike" cap="none">
                <a:solidFill>
                  <a:srgbClr val="151149"/>
                </a:solidFill>
                <a:latin typeface="Arial"/>
                <a:ea typeface="Arial"/>
                <a:cs typeface="Arial"/>
                <a:sym typeface="Arial"/>
              </a:rPr>
              <a:t>Bron: Barker et al., 2017, p. 34.</a:t>
            </a:r>
            <a:endParaRPr sz="1050" b="0" i="0" u="none" strike="noStrike" cap="none">
              <a:solidFill>
                <a:srgbClr val="151149"/>
              </a:solidFill>
              <a:latin typeface="Arial"/>
              <a:ea typeface="Arial"/>
              <a:cs typeface="Arial"/>
              <a:sym typeface="Arial"/>
            </a:endParaRPr>
          </a:p>
        </p:txBody>
      </p:sp>
      <p:sp>
        <p:nvSpPr>
          <p:cNvPr id="390" name="Google Shape;390;g2017bef0002_0_0"/>
          <p:cNvSpPr txBox="1"/>
          <p:nvPr/>
        </p:nvSpPr>
        <p:spPr>
          <a:xfrm>
            <a:off x="6855700" y="1283345"/>
            <a:ext cx="2216021" cy="23079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US" sz="900" b="0" i="0" u="none" strike="noStrike" cap="none">
                <a:solidFill>
                  <a:srgbClr val="151149"/>
                </a:solidFill>
                <a:latin typeface="Arial"/>
                <a:ea typeface="Arial"/>
                <a:cs typeface="Arial"/>
                <a:sym typeface="Arial"/>
              </a:rPr>
              <a:t>Bron: Aangepast van HubSpot</a:t>
            </a:r>
            <a:endParaRPr sz="900" b="0" i="0" u="none" strike="noStrike" cap="none">
              <a:solidFill>
                <a:srgbClr val="151149"/>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94"/>
        <p:cNvGrpSpPr/>
        <p:nvPr/>
      </p:nvGrpSpPr>
      <p:grpSpPr>
        <a:xfrm>
          <a:off x="0" y="0"/>
          <a:ext cx="0" cy="0"/>
          <a:chOff x="0" y="0"/>
          <a:chExt cx="0" cy="0"/>
        </a:xfrm>
      </p:grpSpPr>
      <p:sp>
        <p:nvSpPr>
          <p:cNvPr id="395" name="Google Shape;395;p72"/>
          <p:cNvSpPr txBox="1"/>
          <p:nvPr/>
        </p:nvSpPr>
        <p:spPr>
          <a:xfrm>
            <a:off x="629841" y="1480874"/>
            <a:ext cx="2949178" cy="1200150"/>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600"/>
              </a:spcAft>
              <a:buClr>
                <a:srgbClr val="000000"/>
              </a:buClr>
              <a:buSzPts val="2400"/>
              <a:buFont typeface="Arial"/>
              <a:buNone/>
            </a:pPr>
            <a:r>
              <a:rPr lang="en-US" sz="2400" b="1" i="0" u="none" strike="noStrike" cap="none">
                <a:solidFill>
                  <a:schemeClr val="lt1"/>
                </a:solidFill>
                <a:latin typeface="Roboto"/>
                <a:ea typeface="Roboto"/>
                <a:cs typeface="Roboto"/>
                <a:sym typeface="Roboto"/>
              </a:rPr>
              <a:t>Onderwerpen </a:t>
            </a:r>
            <a:endParaRPr sz="1400" b="0" i="0" u="none" strike="noStrike" cap="none">
              <a:solidFill>
                <a:srgbClr val="000000"/>
              </a:solidFill>
              <a:latin typeface="Arial"/>
              <a:ea typeface="Arial"/>
              <a:cs typeface="Arial"/>
              <a:sym typeface="Arial"/>
            </a:endParaRPr>
          </a:p>
        </p:txBody>
      </p:sp>
      <p:sp>
        <p:nvSpPr>
          <p:cNvPr id="396" name="Google Shape;396;p72"/>
          <p:cNvSpPr txBox="1"/>
          <p:nvPr/>
        </p:nvSpPr>
        <p:spPr>
          <a:xfrm>
            <a:off x="2245784" y="2080949"/>
            <a:ext cx="4652432" cy="590931"/>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000000"/>
              </a:buClr>
              <a:buSzPts val="1100"/>
              <a:buFont typeface="Arial"/>
              <a:buNone/>
            </a:pPr>
            <a:r>
              <a:rPr lang="en-US" sz="3600" b="1" i="0" u="none" strike="noStrike" cap="none">
                <a:solidFill>
                  <a:srgbClr val="151149"/>
                </a:solidFill>
                <a:latin typeface="Arial"/>
                <a:ea typeface="Arial"/>
                <a:cs typeface="Arial"/>
                <a:sym typeface="Arial"/>
              </a:rPr>
              <a:t>Segmenten definiëren</a:t>
            </a:r>
            <a:endParaRPr sz="4400" b="1" i="0" u="none" strike="noStrike" cap="none">
              <a:solidFill>
                <a:srgbClr val="151149"/>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sp>
        <p:nvSpPr>
          <p:cNvPr id="401" name="Google Shape;401;p7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402" name="Google Shape;402;p73"/>
          <p:cNvSpPr txBox="1"/>
          <p:nvPr/>
        </p:nvSpPr>
        <p:spPr>
          <a:xfrm>
            <a:off x="478350" y="1262796"/>
            <a:ext cx="8261100" cy="3019753"/>
          </a:xfrm>
          <a:prstGeom prst="rect">
            <a:avLst/>
          </a:prstGeom>
          <a:noFill/>
          <a:ln>
            <a:noFill/>
          </a:ln>
        </p:spPr>
        <p:txBody>
          <a:bodyPr spcFirstLastPara="1" wrap="square" lIns="91425" tIns="91425" rIns="91425" bIns="91425" anchor="t" anchorCtr="0">
            <a:noAutofit/>
          </a:bodyPr>
          <a:lstStyle/>
          <a:p>
            <a:pPr marL="285750" marR="0" lvl="0" indent="-184150" algn="l" rtl="0">
              <a:lnSpc>
                <a:spcPct val="115000"/>
              </a:lnSpc>
              <a:spcBef>
                <a:spcPts val="0"/>
              </a:spcBef>
              <a:spcAft>
                <a:spcPts val="0"/>
              </a:spcAft>
              <a:buClr>
                <a:srgbClr val="000000"/>
              </a:buClr>
              <a:buSzPts val="1600"/>
              <a:buFont typeface="Arial"/>
              <a:buNone/>
            </a:pPr>
            <a:endParaRPr sz="1600" b="0" i="0" u="none" strike="noStrike" cap="none">
              <a:solidFill>
                <a:schemeClr val="dk1"/>
              </a:solidFill>
              <a:latin typeface="Arial"/>
              <a:ea typeface="Arial"/>
              <a:cs typeface="Arial"/>
              <a:sym typeface="Arial"/>
            </a:endParaRPr>
          </a:p>
        </p:txBody>
      </p:sp>
      <p:sp>
        <p:nvSpPr>
          <p:cNvPr id="403" name="Google Shape;403;p73"/>
          <p:cNvSpPr txBox="1">
            <a:spLocks noGrp="1"/>
          </p:cNvSpPr>
          <p:nvPr>
            <p:ph type="title"/>
          </p:nvPr>
        </p:nvSpPr>
        <p:spPr>
          <a:xfrm>
            <a:off x="628650" y="398659"/>
            <a:ext cx="7886700" cy="572701"/>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51149"/>
              </a:buClr>
              <a:buSzPts val="3600"/>
              <a:buFont typeface="Arial"/>
              <a:buNone/>
            </a:pPr>
            <a:r>
              <a:rPr lang="en-US" sz="3600" b="1" i="0" u="none" strike="noStrike" cap="none">
                <a:solidFill>
                  <a:srgbClr val="151149"/>
                </a:solidFill>
                <a:latin typeface="Arial"/>
                <a:ea typeface="Arial"/>
                <a:cs typeface="Arial"/>
                <a:sym typeface="Arial"/>
              </a:rPr>
              <a:t>Segmenten definiëren</a:t>
            </a:r>
            <a:endParaRPr sz="3600">
              <a:solidFill>
                <a:srgbClr val="151149"/>
              </a:solidFill>
            </a:endParaRPr>
          </a:p>
        </p:txBody>
      </p:sp>
      <p:sp>
        <p:nvSpPr>
          <p:cNvPr id="404" name="Google Shape;404;p73"/>
          <p:cNvSpPr txBox="1">
            <a:spLocks noGrp="1"/>
          </p:cNvSpPr>
          <p:nvPr>
            <p:ph type="body" idx="1"/>
          </p:nvPr>
        </p:nvSpPr>
        <p:spPr>
          <a:xfrm>
            <a:off x="628650" y="1114928"/>
            <a:ext cx="7886700" cy="313928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Segmentatiecriteria</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definiëren</a:t>
            </a:r>
            <a:r>
              <a:rPr lang="en-US" sz="1800" b="0" i="0" u="none" strike="noStrike" cap="none" dirty="0">
                <a:solidFill>
                  <a:srgbClr val="151149"/>
                </a:solidFill>
                <a:latin typeface="Arial"/>
                <a:ea typeface="Arial"/>
                <a:cs typeface="Arial"/>
                <a:sym typeface="Arial"/>
              </a:rPr>
              <a:t> </a:t>
            </a:r>
            <a:endParaRPr sz="2400" dirty="0"/>
          </a:p>
          <a:p>
            <a:pPr marL="285750" marR="0" lvl="0" indent="-285750" algn="l" rtl="0">
              <a:lnSpc>
                <a:spcPct val="10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Gedetailleerde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studie</a:t>
            </a:r>
            <a:r>
              <a:rPr lang="en-US" sz="1800" b="0" i="0" u="none" strike="noStrike" cap="none" dirty="0">
                <a:solidFill>
                  <a:srgbClr val="151149"/>
                </a:solidFill>
                <a:latin typeface="Arial"/>
                <a:ea typeface="Arial"/>
                <a:cs typeface="Arial"/>
                <a:sym typeface="Arial"/>
              </a:rPr>
              <a:t> van de </a:t>
            </a:r>
            <a:r>
              <a:rPr lang="en-US" sz="1800" b="0" i="0" u="none" strike="noStrike" cap="none" dirty="0" err="1">
                <a:solidFill>
                  <a:srgbClr val="151149"/>
                </a:solidFill>
                <a:latin typeface="Arial"/>
                <a:ea typeface="Arial"/>
                <a:cs typeface="Arial"/>
                <a:sym typeface="Arial"/>
              </a:rPr>
              <a:t>kenmerken</a:t>
            </a:r>
            <a:r>
              <a:rPr lang="en-US" sz="1800" b="0" i="0" u="none" strike="noStrike" cap="none" dirty="0">
                <a:solidFill>
                  <a:srgbClr val="151149"/>
                </a:solidFill>
                <a:latin typeface="Arial"/>
                <a:ea typeface="Arial"/>
                <a:cs typeface="Arial"/>
                <a:sym typeface="Arial"/>
              </a:rPr>
              <a:t> van elk </a:t>
            </a:r>
            <a:r>
              <a:rPr lang="en-US" sz="1800" b="0" i="0" u="none" strike="noStrike" cap="none" dirty="0" err="1">
                <a:solidFill>
                  <a:srgbClr val="151149"/>
                </a:solidFill>
                <a:latin typeface="Arial"/>
                <a:ea typeface="Arial"/>
                <a:cs typeface="Arial"/>
                <a:sym typeface="Arial"/>
              </a:rPr>
              <a:t>gevonden</a:t>
            </a:r>
            <a:r>
              <a:rPr lang="en-US" sz="1800" b="0" i="0" u="none" strike="noStrike" cap="none" dirty="0">
                <a:solidFill>
                  <a:srgbClr val="151149"/>
                </a:solidFill>
                <a:latin typeface="Arial"/>
                <a:ea typeface="Arial"/>
                <a:cs typeface="Arial"/>
                <a:sym typeface="Arial"/>
              </a:rPr>
              <a:t> segment</a:t>
            </a:r>
            <a:endParaRPr sz="2400" dirty="0"/>
          </a:p>
          <a:p>
            <a:pPr marL="622300" marR="0" lvl="0" indent="-266700" algn="l" rtl="0">
              <a:lnSpc>
                <a:spcPct val="10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Dimensie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kwantificering</a:t>
            </a:r>
            <a:r>
              <a:rPr lang="en-US" sz="1800" b="0" i="0" u="none" strike="noStrike" cap="none" dirty="0">
                <a:solidFill>
                  <a:srgbClr val="151149"/>
                </a:solidFill>
                <a:latin typeface="Arial"/>
                <a:ea typeface="Arial"/>
                <a:cs typeface="Arial"/>
                <a:sym typeface="Arial"/>
              </a:rPr>
              <a:t> van </a:t>
            </a:r>
            <a:r>
              <a:rPr lang="en-US" sz="1800" b="0" i="0" u="none" strike="noStrike" cap="none" dirty="0" err="1">
                <a:solidFill>
                  <a:srgbClr val="151149"/>
                </a:solidFill>
                <a:latin typeface="Arial"/>
                <a:ea typeface="Arial"/>
                <a:cs typeface="Arial"/>
                <a:sym typeface="Arial"/>
              </a:rPr>
              <a:t>potentieel</a:t>
            </a:r>
            <a:endParaRPr sz="2400" dirty="0"/>
          </a:p>
          <a:p>
            <a:pPr marL="622300" marR="0" lvl="0" indent="-266700" algn="l" rtl="0">
              <a:lnSpc>
                <a:spcPct val="10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Behoeften</a:t>
            </a:r>
            <a:endParaRPr sz="2400" dirty="0"/>
          </a:p>
          <a:p>
            <a:pPr marL="622300" marR="0" lvl="0" indent="-266700" algn="l" rtl="0">
              <a:lnSpc>
                <a:spcPct val="10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Motivaties</a:t>
            </a:r>
            <a:endParaRPr sz="2400" dirty="0"/>
          </a:p>
          <a:p>
            <a:pPr marL="622300" marR="0" lvl="0" indent="-266700" algn="l" rtl="0">
              <a:lnSpc>
                <a:spcPct val="10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Consumentengedrag</a:t>
            </a:r>
            <a:r>
              <a:rPr lang="en-US" sz="1800" b="0" i="0" u="none" strike="noStrike" cap="none" dirty="0">
                <a:solidFill>
                  <a:srgbClr val="151149"/>
                </a:solidFill>
                <a:latin typeface="Arial"/>
                <a:ea typeface="Arial"/>
                <a:cs typeface="Arial"/>
                <a:sym typeface="Arial"/>
              </a:rPr>
              <a:t> met </a:t>
            </a:r>
            <a:r>
              <a:rPr lang="en-US" sz="1800" b="0" i="0" u="none" strike="noStrike" cap="none" dirty="0" err="1">
                <a:solidFill>
                  <a:srgbClr val="151149"/>
                </a:solidFill>
                <a:latin typeface="Arial"/>
                <a:ea typeface="Arial"/>
                <a:cs typeface="Arial"/>
                <a:sym typeface="Arial"/>
              </a:rPr>
              <a:t>speciale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aandacht</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voor</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digitaal</a:t>
            </a:r>
            <a:endParaRPr sz="2400" dirty="0"/>
          </a:p>
          <a:p>
            <a:pPr marL="622300" marR="0" lvl="0" indent="-266700" algn="l" rtl="0">
              <a:lnSpc>
                <a:spcPct val="100000"/>
              </a:lnSpc>
              <a:spcBef>
                <a:spcPts val="0"/>
              </a:spcBef>
              <a:spcAft>
                <a:spcPts val="0"/>
              </a:spcAft>
              <a:buClr>
                <a:srgbClr val="11AA81"/>
              </a:buClr>
              <a:buSzPts val="2700"/>
              <a:buFont typeface="Arial"/>
              <a:buChar char="•"/>
            </a:pPr>
            <a:r>
              <a:rPr lang="en-US" sz="1800" b="0" i="0" u="none" strike="noStrike" cap="none" dirty="0">
                <a:solidFill>
                  <a:srgbClr val="151149"/>
                </a:solidFill>
                <a:latin typeface="Arial"/>
                <a:ea typeface="Arial"/>
                <a:cs typeface="Arial"/>
                <a:sym typeface="Arial"/>
              </a:rPr>
              <a:t>Koop- </a:t>
            </a:r>
            <a:r>
              <a:rPr lang="en-US" sz="1800" b="0" i="0" u="none" strike="noStrike" cap="none" dirty="0" err="1">
                <a:solidFill>
                  <a:srgbClr val="151149"/>
                </a:solidFill>
                <a:latin typeface="Arial"/>
                <a:ea typeface="Arial"/>
                <a:cs typeface="Arial"/>
                <a:sym typeface="Arial"/>
              </a:rPr>
              <a:t>en</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informatiegewoonten</a:t>
            </a:r>
            <a:r>
              <a:rPr lang="en-US" sz="1800" b="0" i="0" u="none" strike="noStrike" cap="none" dirty="0">
                <a:solidFill>
                  <a:srgbClr val="151149"/>
                </a:solidFill>
                <a:latin typeface="Arial"/>
                <a:ea typeface="Arial"/>
                <a:cs typeface="Arial"/>
                <a:sym typeface="Arial"/>
              </a:rPr>
              <a:t> met </a:t>
            </a:r>
            <a:r>
              <a:rPr lang="en-US" sz="1800" b="0" i="0" u="none" strike="noStrike" cap="none" dirty="0" err="1">
                <a:solidFill>
                  <a:srgbClr val="151149"/>
                </a:solidFill>
                <a:latin typeface="Arial"/>
                <a:ea typeface="Arial"/>
                <a:cs typeface="Arial"/>
                <a:sym typeface="Arial"/>
              </a:rPr>
              <a:t>speciale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aandacht</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voor</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digitaal</a:t>
            </a:r>
            <a:endParaRPr sz="2400" dirty="0"/>
          </a:p>
          <a:p>
            <a:pPr marL="285750" marR="0" lvl="0" indent="-285750" algn="l" rtl="0">
              <a:lnSpc>
                <a:spcPct val="10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Kies</a:t>
            </a:r>
            <a:r>
              <a:rPr lang="en-US" sz="1800" b="0" i="0" u="none" strike="noStrike" cap="none" dirty="0">
                <a:solidFill>
                  <a:srgbClr val="151149"/>
                </a:solidFill>
                <a:latin typeface="Arial"/>
                <a:ea typeface="Arial"/>
                <a:cs typeface="Arial"/>
                <a:sym typeface="Arial"/>
              </a:rPr>
              <a:t> de </a:t>
            </a:r>
            <a:r>
              <a:rPr lang="en-US" sz="1800" b="0" i="0" u="none" strike="noStrike" cap="none" dirty="0" err="1">
                <a:solidFill>
                  <a:srgbClr val="151149"/>
                </a:solidFill>
                <a:latin typeface="Arial"/>
                <a:ea typeface="Arial"/>
                <a:cs typeface="Arial"/>
                <a:sym typeface="Arial"/>
              </a:rPr>
              <a:t>segmenten</a:t>
            </a:r>
            <a:r>
              <a:rPr lang="en-US" sz="1800" b="0" i="0" u="none" strike="noStrike" cap="none" dirty="0">
                <a:solidFill>
                  <a:srgbClr val="151149"/>
                </a:solidFill>
                <a:latin typeface="Arial"/>
                <a:ea typeface="Arial"/>
                <a:cs typeface="Arial"/>
                <a:sym typeface="Arial"/>
              </a:rPr>
              <a:t> die je wilt </a:t>
            </a:r>
            <a:r>
              <a:rPr lang="en-US" sz="1800" b="0" i="0" u="none" strike="noStrike" cap="none" dirty="0" err="1">
                <a:solidFill>
                  <a:srgbClr val="151149"/>
                </a:solidFill>
                <a:latin typeface="Arial"/>
                <a:ea typeface="Arial"/>
                <a:cs typeface="Arial"/>
                <a:sym typeface="Arial"/>
              </a:rPr>
              <a:t>bereiken</a:t>
            </a:r>
            <a:endParaRPr sz="2400" dirty="0"/>
          </a:p>
          <a:p>
            <a:pPr marL="285750" marR="0" lvl="0" indent="-285750" algn="l" rtl="0">
              <a:lnSpc>
                <a:spcPct val="10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Verduidelijken</a:t>
            </a:r>
            <a:r>
              <a:rPr lang="en-US" sz="1800" b="0" i="0" u="none" strike="noStrike" cap="none" dirty="0">
                <a:solidFill>
                  <a:srgbClr val="151149"/>
                </a:solidFill>
                <a:latin typeface="Arial"/>
                <a:ea typeface="Arial"/>
                <a:cs typeface="Arial"/>
                <a:sym typeface="Arial"/>
              </a:rPr>
              <a:t> of de </a:t>
            </a:r>
            <a:r>
              <a:rPr lang="en-US" sz="1800" b="0" i="0" u="none" strike="noStrike" cap="none" dirty="0" err="1">
                <a:solidFill>
                  <a:srgbClr val="151149"/>
                </a:solidFill>
                <a:latin typeface="Arial"/>
                <a:ea typeface="Arial"/>
                <a:cs typeface="Arial"/>
                <a:sym typeface="Arial"/>
              </a:rPr>
              <a:t>segmenten</a:t>
            </a:r>
            <a:r>
              <a:rPr lang="en-US" sz="1800" b="0" i="0" u="none" strike="noStrike" cap="none" dirty="0">
                <a:solidFill>
                  <a:srgbClr val="151149"/>
                </a:solidFill>
                <a:latin typeface="Arial"/>
                <a:ea typeface="Arial"/>
                <a:cs typeface="Arial"/>
                <a:sym typeface="Arial"/>
              </a:rPr>
              <a:t> die door marketing </a:t>
            </a:r>
            <a:r>
              <a:rPr lang="en-US" sz="1800" b="0" i="0" u="none" strike="noStrike" cap="none" dirty="0" err="1">
                <a:solidFill>
                  <a:srgbClr val="151149"/>
                </a:solidFill>
                <a:latin typeface="Arial"/>
                <a:ea typeface="Arial"/>
                <a:cs typeface="Arial"/>
                <a:sym typeface="Arial"/>
              </a:rPr>
              <a:t>moeten</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worden</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bewerkt</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dezelfde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zijn</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als</a:t>
            </a:r>
            <a:r>
              <a:rPr lang="en-US" sz="1800" b="0" i="0" u="none" strike="noStrike" cap="none" dirty="0">
                <a:solidFill>
                  <a:srgbClr val="151149"/>
                </a:solidFill>
                <a:latin typeface="Arial"/>
                <a:ea typeface="Arial"/>
                <a:cs typeface="Arial"/>
                <a:sym typeface="Arial"/>
              </a:rPr>
              <a:t> die </a:t>
            </a:r>
            <a:r>
              <a:rPr lang="en-US" sz="1800" b="0" i="0" u="none" strike="noStrike" cap="none" dirty="0" err="1">
                <a:solidFill>
                  <a:srgbClr val="151149"/>
                </a:solidFill>
                <a:latin typeface="Arial"/>
                <a:ea typeface="Arial"/>
                <a:cs typeface="Arial"/>
                <a:sym typeface="Arial"/>
              </a:rPr>
              <a:t>welke</a:t>
            </a:r>
            <a:r>
              <a:rPr lang="en-US" sz="1800" b="0" i="0" u="none" strike="noStrike" cap="none" dirty="0">
                <a:solidFill>
                  <a:srgbClr val="151149"/>
                </a:solidFill>
                <a:latin typeface="Arial"/>
                <a:ea typeface="Arial"/>
                <a:cs typeface="Arial"/>
                <a:sym typeface="Arial"/>
              </a:rPr>
              <a:t> door </a:t>
            </a:r>
            <a:r>
              <a:rPr lang="en-US" sz="1800" b="0" i="0" u="none" strike="noStrike" cap="none" dirty="0" err="1">
                <a:solidFill>
                  <a:srgbClr val="151149"/>
                </a:solidFill>
                <a:latin typeface="Arial"/>
                <a:ea typeface="Arial"/>
                <a:cs typeface="Arial"/>
                <a:sym typeface="Arial"/>
              </a:rPr>
              <a:t>niet-digitale</a:t>
            </a:r>
            <a:r>
              <a:rPr lang="en-US" sz="1800" b="0" i="0" u="none" strike="noStrike" cap="none" dirty="0">
                <a:solidFill>
                  <a:srgbClr val="151149"/>
                </a:solidFill>
                <a:latin typeface="Arial"/>
                <a:ea typeface="Arial"/>
                <a:cs typeface="Arial"/>
                <a:sym typeface="Arial"/>
              </a:rPr>
              <a:t> marketing </a:t>
            </a:r>
            <a:r>
              <a:rPr lang="en-US" sz="1800" b="0" i="0" u="none" strike="noStrike" cap="none" dirty="0" err="1">
                <a:solidFill>
                  <a:srgbClr val="151149"/>
                </a:solidFill>
                <a:latin typeface="Arial"/>
                <a:ea typeface="Arial"/>
                <a:cs typeface="Arial"/>
                <a:sym typeface="Arial"/>
              </a:rPr>
              <a:t>worden</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bewerkt</a:t>
            </a:r>
            <a:endParaRPr sz="1600" dirty="0">
              <a:solidFill>
                <a:srgbClr val="151149"/>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sp>
        <p:nvSpPr>
          <p:cNvPr id="409" name="Google Shape;409;p74"/>
          <p:cNvSpPr txBox="1"/>
          <p:nvPr/>
        </p:nvSpPr>
        <p:spPr>
          <a:xfrm>
            <a:off x="629841" y="1480874"/>
            <a:ext cx="2949178" cy="1200150"/>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600"/>
              </a:spcAft>
              <a:buClr>
                <a:srgbClr val="000000"/>
              </a:buClr>
              <a:buSzPts val="2400"/>
              <a:buFont typeface="Arial"/>
              <a:buNone/>
            </a:pPr>
            <a:r>
              <a:rPr lang="en-US" sz="2400" b="1" i="0" u="none" strike="noStrike" cap="none">
                <a:solidFill>
                  <a:schemeClr val="lt1"/>
                </a:solidFill>
                <a:latin typeface="Roboto"/>
                <a:ea typeface="Roboto"/>
                <a:cs typeface="Roboto"/>
                <a:sym typeface="Roboto"/>
              </a:rPr>
              <a:t>Onderwerpen </a:t>
            </a:r>
            <a:endParaRPr sz="1400" b="0" i="0" u="none" strike="noStrike" cap="none">
              <a:solidFill>
                <a:srgbClr val="000000"/>
              </a:solidFill>
              <a:latin typeface="Arial"/>
              <a:ea typeface="Arial"/>
              <a:cs typeface="Arial"/>
              <a:sym typeface="Arial"/>
            </a:endParaRPr>
          </a:p>
        </p:txBody>
      </p:sp>
      <p:sp>
        <p:nvSpPr>
          <p:cNvPr id="410" name="Google Shape;410;p74"/>
          <p:cNvSpPr txBox="1"/>
          <p:nvPr/>
        </p:nvSpPr>
        <p:spPr>
          <a:xfrm>
            <a:off x="1608667" y="1591495"/>
            <a:ext cx="5926665" cy="1089529"/>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000000"/>
              </a:buClr>
              <a:buSzPts val="1100"/>
              <a:buFont typeface="Arial"/>
              <a:buNone/>
            </a:pPr>
            <a:r>
              <a:rPr lang="en-US" sz="3600" b="1" i="0" u="none" strike="noStrike" cap="none">
                <a:solidFill>
                  <a:srgbClr val="151149"/>
                </a:solidFill>
                <a:latin typeface="Arial"/>
                <a:ea typeface="Arial"/>
                <a:cs typeface="Arial"/>
                <a:sym typeface="Arial"/>
              </a:rPr>
              <a:t>Online klantwaardepropositie definiëren</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14"/>
        <p:cNvGrpSpPr/>
        <p:nvPr/>
      </p:nvGrpSpPr>
      <p:grpSpPr>
        <a:xfrm>
          <a:off x="0" y="0"/>
          <a:ext cx="0" cy="0"/>
          <a:chOff x="0" y="0"/>
          <a:chExt cx="0" cy="0"/>
        </a:xfrm>
      </p:grpSpPr>
      <p:sp>
        <p:nvSpPr>
          <p:cNvPr id="415" name="Google Shape;415;p7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416" name="Google Shape;416;p75"/>
          <p:cNvSpPr txBox="1"/>
          <p:nvPr/>
        </p:nvSpPr>
        <p:spPr>
          <a:xfrm>
            <a:off x="478350" y="1508760"/>
            <a:ext cx="8261100" cy="2594610"/>
          </a:xfrm>
          <a:prstGeom prst="rect">
            <a:avLst/>
          </a:prstGeom>
          <a:noFill/>
          <a:ln>
            <a:noFill/>
          </a:ln>
        </p:spPr>
        <p:txBody>
          <a:bodyPr spcFirstLastPara="1" wrap="square" lIns="91425" tIns="91425" rIns="91425" bIns="91425" anchor="t" anchorCtr="0">
            <a:noAutofit/>
          </a:bodyPr>
          <a:lstStyle/>
          <a:p>
            <a:pPr marL="342900" marR="0" lvl="0" indent="-22860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417" name="Google Shape;417;p75"/>
          <p:cNvSpPr txBox="1">
            <a:spLocks noGrp="1"/>
          </p:cNvSpPr>
          <p:nvPr>
            <p:ph type="title"/>
          </p:nvPr>
        </p:nvSpPr>
        <p:spPr>
          <a:xfrm>
            <a:off x="665550" y="313847"/>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51149"/>
              </a:buClr>
              <a:buSzPts val="3200"/>
              <a:buFont typeface="Arial"/>
              <a:buNone/>
            </a:pPr>
            <a:r>
              <a:rPr lang="en-US" sz="3200" b="1" i="0" u="none" strike="noStrike" cap="none">
                <a:solidFill>
                  <a:srgbClr val="151149"/>
                </a:solidFill>
                <a:latin typeface="Arial"/>
                <a:ea typeface="Arial"/>
                <a:cs typeface="Arial"/>
                <a:sym typeface="Arial"/>
              </a:rPr>
              <a:t>Online klantwaardepropositie definiëren</a:t>
            </a:r>
            <a:endParaRPr sz="3200">
              <a:solidFill>
                <a:srgbClr val="151149"/>
              </a:solidFill>
            </a:endParaRPr>
          </a:p>
        </p:txBody>
      </p:sp>
      <p:sp>
        <p:nvSpPr>
          <p:cNvPr id="418" name="Google Shape;418;p75"/>
          <p:cNvSpPr txBox="1">
            <a:spLocks noGrp="1"/>
          </p:cNvSpPr>
          <p:nvPr>
            <p:ph type="body" idx="1"/>
          </p:nvPr>
        </p:nvSpPr>
        <p:spPr>
          <a:xfrm>
            <a:off x="628650" y="1369226"/>
            <a:ext cx="7886700" cy="31119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De waardepropositie bestaat uit alle voordelen en beloften van het bedrijf</a:t>
            </a:r>
            <a:endParaRPr/>
          </a:p>
          <a:p>
            <a:pPr marL="342900" marR="0" lvl="0" indent="-342900" algn="l" rtl="0">
              <a:lnSpc>
                <a:spcPct val="100000"/>
              </a:lnSpc>
              <a:spcBef>
                <a:spcPts val="8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Het is noodzakelijk om het merk te onderscheiden van de concurrentie</a:t>
            </a:r>
            <a:endParaRPr/>
          </a:p>
          <a:p>
            <a:pPr marL="342900" marR="0" lvl="0" indent="-342900" algn="l" rtl="0">
              <a:lnSpc>
                <a:spcPct val="100000"/>
              </a:lnSpc>
              <a:spcBef>
                <a:spcPts val="8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Beknopt vertelt waarom een product of dienst het meest geschikt is voor een bepaalde klant</a:t>
            </a:r>
            <a:endParaRPr/>
          </a:p>
          <a:p>
            <a:pPr marL="342900" marR="0" lvl="0" indent="-342900" algn="l" rtl="0">
              <a:lnSpc>
                <a:spcPct val="100000"/>
              </a:lnSpc>
              <a:spcBef>
                <a:spcPts val="8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Vormt de kernboodschap die in alle marketingcommunicatieactiviteiten moet worden uitgedragen</a:t>
            </a:r>
            <a:endParaRPr sz="180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sp>
        <p:nvSpPr>
          <p:cNvPr id="423" name="Google Shape;423;p76"/>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424" name="Google Shape;424;p76"/>
          <p:cNvSpPr txBox="1"/>
          <p:nvPr/>
        </p:nvSpPr>
        <p:spPr>
          <a:xfrm>
            <a:off x="478350" y="1508760"/>
            <a:ext cx="8261100" cy="2594610"/>
          </a:xfrm>
          <a:prstGeom prst="rect">
            <a:avLst/>
          </a:prstGeom>
          <a:noFill/>
          <a:ln>
            <a:noFill/>
          </a:ln>
        </p:spPr>
        <p:txBody>
          <a:bodyPr spcFirstLastPara="1" wrap="square" lIns="91425" tIns="91425" rIns="91425" bIns="91425" anchor="t" anchorCtr="0">
            <a:noAutofit/>
          </a:bodyPr>
          <a:lstStyle/>
          <a:p>
            <a:pPr marL="342900" marR="0" lvl="0" indent="-22860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425" name="Google Shape;425;p76"/>
          <p:cNvSpPr txBox="1">
            <a:spLocks noGrp="1"/>
          </p:cNvSpPr>
          <p:nvPr>
            <p:ph type="title"/>
          </p:nvPr>
        </p:nvSpPr>
        <p:spPr>
          <a:xfrm>
            <a:off x="665550" y="316575"/>
            <a:ext cx="7886700" cy="994172"/>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51149"/>
              </a:buClr>
              <a:buSzPts val="3200"/>
              <a:buFont typeface="Arial"/>
              <a:buNone/>
            </a:pPr>
            <a:r>
              <a:rPr lang="en-US" sz="3200" b="1" i="0" u="none" strike="noStrike" cap="none">
                <a:solidFill>
                  <a:srgbClr val="151149"/>
                </a:solidFill>
                <a:latin typeface="Arial"/>
                <a:ea typeface="Arial"/>
                <a:cs typeface="Arial"/>
                <a:sym typeface="Arial"/>
              </a:rPr>
              <a:t>Online klantwaardepropositie definiëren</a:t>
            </a:r>
            <a:endParaRPr sz="3200">
              <a:solidFill>
                <a:srgbClr val="151149"/>
              </a:solidFill>
            </a:endParaRPr>
          </a:p>
        </p:txBody>
      </p:sp>
      <p:sp>
        <p:nvSpPr>
          <p:cNvPr id="426" name="Google Shape;426;p76"/>
          <p:cNvSpPr txBox="1">
            <a:spLocks noGrp="1"/>
          </p:cNvSpPr>
          <p:nvPr>
            <p:ph type="body" idx="1"/>
          </p:nvPr>
        </p:nvSpPr>
        <p:spPr>
          <a:xfrm>
            <a:off x="628650" y="1392112"/>
            <a:ext cx="7886700" cy="2937727"/>
          </a:xfrm>
          <a:prstGeom prst="rect">
            <a:avLst/>
          </a:prstGeom>
          <a:noFill/>
          <a:ln>
            <a:noFill/>
          </a:ln>
        </p:spPr>
        <p:txBody>
          <a:bodyPr spcFirstLastPara="1" wrap="square" lIns="91425" tIns="45700" rIns="91425" bIns="45700" anchor="t" anchorCtr="0">
            <a:spAutoFit/>
          </a:bodyPr>
          <a:lstStyle/>
          <a:p>
            <a:pPr marL="342900" marR="0" lvl="0" indent="-342900" algn="l" rtl="0">
              <a:lnSpc>
                <a:spcPct val="100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Een succesvol waardevoorstel moet overtuigend zijn en helpen om van een prospect een betalende klant te maken.</a:t>
            </a:r>
            <a:endParaRPr/>
          </a:p>
          <a:p>
            <a:pPr marL="400050" marR="0" lvl="0" indent="-114300" algn="l" rtl="0">
              <a:lnSpc>
                <a:spcPct val="100000"/>
              </a:lnSpc>
              <a:spcBef>
                <a:spcPts val="0"/>
              </a:spcBef>
              <a:spcAft>
                <a:spcPts val="0"/>
              </a:spcAft>
              <a:buClr>
                <a:srgbClr val="11AA81"/>
              </a:buClr>
              <a:buSzPts val="2700"/>
              <a:buFont typeface="Arial"/>
              <a:buNone/>
            </a:pPr>
            <a:endParaRPr sz="1800" b="0" i="0" u="none" strike="noStrike" cap="none">
              <a:solidFill>
                <a:srgbClr val="151149"/>
              </a:solidFill>
              <a:latin typeface="Arial"/>
              <a:ea typeface="Arial"/>
              <a:cs typeface="Arial"/>
              <a:sym typeface="Arial"/>
            </a:endParaRPr>
          </a:p>
          <a:p>
            <a:pPr marL="285750" marR="0" lvl="0" indent="-285750" algn="l" rtl="0">
              <a:lnSpc>
                <a:spcPct val="100000"/>
              </a:lnSpc>
              <a:spcBef>
                <a:spcPts val="8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Hoe kan digitale marketing de waardepropositie van het bedrijf versterken?</a:t>
            </a:r>
            <a:endParaRPr/>
          </a:p>
          <a:p>
            <a:pPr marL="720725" marR="0" lvl="1" indent="-366713" algn="l" rtl="0">
              <a:lnSpc>
                <a:spcPct val="100000"/>
              </a:lnSpc>
              <a:spcBef>
                <a:spcPts val="800"/>
              </a:spcBef>
              <a:spcAft>
                <a:spcPts val="0"/>
              </a:spcAft>
              <a:buClr>
                <a:srgbClr val="11AA81"/>
              </a:buClr>
              <a:buSzPts val="2700"/>
              <a:buFont typeface="Arial"/>
              <a:buChar char="•"/>
            </a:pPr>
            <a:r>
              <a:rPr lang="en-US" b="0" i="0" u="none" strike="noStrike" cap="none">
                <a:solidFill>
                  <a:srgbClr val="151149"/>
                </a:solidFill>
                <a:latin typeface="Arial"/>
                <a:ea typeface="Arial"/>
                <a:cs typeface="Arial"/>
                <a:sym typeface="Arial"/>
              </a:rPr>
              <a:t>Welke voordelen kan het benadrukken?</a:t>
            </a:r>
            <a:endParaRPr/>
          </a:p>
          <a:p>
            <a:pPr marL="720725" marR="0" lvl="1" indent="-366713" algn="l" rtl="0">
              <a:lnSpc>
                <a:spcPct val="100000"/>
              </a:lnSpc>
              <a:spcBef>
                <a:spcPts val="800"/>
              </a:spcBef>
              <a:spcAft>
                <a:spcPts val="0"/>
              </a:spcAft>
              <a:buClr>
                <a:srgbClr val="11AA81"/>
              </a:buClr>
              <a:buSzPts val="2700"/>
              <a:buFont typeface="Arial"/>
              <a:buChar char="•"/>
            </a:pPr>
            <a:r>
              <a:rPr lang="en-US" b="0" i="0" u="none" strike="noStrike" cap="none">
                <a:solidFill>
                  <a:srgbClr val="151149"/>
                </a:solidFill>
                <a:latin typeface="Arial"/>
                <a:ea typeface="Arial"/>
                <a:cs typeface="Arial"/>
                <a:sym typeface="Arial"/>
              </a:rPr>
              <a:t>Welke voordelen kan het versterken?</a:t>
            </a:r>
            <a:endParaRPr/>
          </a:p>
          <a:p>
            <a:pPr marL="720725" marR="0" lvl="1" indent="-366713" algn="l" rtl="0">
              <a:lnSpc>
                <a:spcPct val="100000"/>
              </a:lnSpc>
              <a:spcBef>
                <a:spcPts val="800"/>
              </a:spcBef>
              <a:spcAft>
                <a:spcPts val="0"/>
              </a:spcAft>
              <a:buClr>
                <a:srgbClr val="11AA81"/>
              </a:buClr>
              <a:buSzPts val="2700"/>
              <a:buFont typeface="Arial"/>
              <a:buChar char="•"/>
            </a:pPr>
            <a:r>
              <a:rPr lang="en-US" b="0" i="0" u="none" strike="noStrike" cap="none">
                <a:solidFill>
                  <a:srgbClr val="151149"/>
                </a:solidFill>
                <a:latin typeface="Arial"/>
                <a:ea typeface="Arial"/>
                <a:cs typeface="Arial"/>
                <a:sym typeface="Arial"/>
              </a:rPr>
              <a:t>Welke nieuwe voordelen kan het creëren?</a:t>
            </a:r>
            <a:endParaRPr/>
          </a:p>
          <a:p>
            <a:pPr marL="0" lvl="0" indent="0" algn="l" rtl="0">
              <a:lnSpc>
                <a:spcPct val="90000"/>
              </a:lnSpc>
              <a:spcBef>
                <a:spcPts val="1550"/>
              </a:spcBef>
              <a:spcAft>
                <a:spcPts val="0"/>
              </a:spcAft>
              <a:buClr>
                <a:srgbClr val="161249"/>
              </a:buClr>
              <a:buSzPts val="2100"/>
              <a:buNone/>
            </a:pP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30"/>
        <p:cNvGrpSpPr/>
        <p:nvPr/>
      </p:nvGrpSpPr>
      <p:grpSpPr>
        <a:xfrm>
          <a:off x="0" y="0"/>
          <a:ext cx="0" cy="0"/>
          <a:chOff x="0" y="0"/>
          <a:chExt cx="0" cy="0"/>
        </a:xfrm>
      </p:grpSpPr>
      <p:sp>
        <p:nvSpPr>
          <p:cNvPr id="431" name="Google Shape;431;p77"/>
          <p:cNvSpPr txBox="1"/>
          <p:nvPr/>
        </p:nvSpPr>
        <p:spPr>
          <a:xfrm>
            <a:off x="828443" y="1371600"/>
            <a:ext cx="7487113" cy="1200150"/>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rgbClr val="000000"/>
              </a:buClr>
              <a:buSzPts val="1100"/>
              <a:buFont typeface="Arial"/>
              <a:buNone/>
            </a:pPr>
            <a:r>
              <a:rPr lang="en-US" sz="3600" b="1" i="0" u="none" strike="noStrike" cap="none">
                <a:solidFill>
                  <a:srgbClr val="151149"/>
                </a:solidFill>
                <a:latin typeface="Arial"/>
                <a:ea typeface="Arial"/>
                <a:cs typeface="Arial"/>
                <a:sym typeface="Arial"/>
              </a:rPr>
              <a:t>Digitale marketingstrategie bepalen</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35"/>
        <p:cNvGrpSpPr/>
        <p:nvPr/>
      </p:nvGrpSpPr>
      <p:grpSpPr>
        <a:xfrm>
          <a:off x="0" y="0"/>
          <a:ext cx="0" cy="0"/>
          <a:chOff x="0" y="0"/>
          <a:chExt cx="0" cy="0"/>
        </a:xfrm>
      </p:grpSpPr>
      <p:sp>
        <p:nvSpPr>
          <p:cNvPr id="436" name="Google Shape;436;p78"/>
          <p:cNvSpPr txBox="1"/>
          <p:nvPr/>
        </p:nvSpPr>
        <p:spPr>
          <a:xfrm>
            <a:off x="509752" y="21621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200" b="1" i="0" u="none" strike="noStrike" cap="none">
                <a:solidFill>
                  <a:srgbClr val="151149"/>
                </a:solidFill>
                <a:latin typeface="Arial"/>
                <a:ea typeface="Arial"/>
                <a:cs typeface="Arial"/>
                <a:sym typeface="Arial"/>
              </a:rPr>
              <a:t>Digitale marketingstrategie bepalen</a:t>
            </a:r>
            <a:endParaRPr sz="3200" b="0" i="0" u="none" strike="noStrike" cap="none">
              <a:solidFill>
                <a:srgbClr val="151149"/>
              </a:solidFill>
              <a:latin typeface="Arial"/>
              <a:ea typeface="Arial"/>
              <a:cs typeface="Arial"/>
              <a:sym typeface="Arial"/>
            </a:endParaRPr>
          </a:p>
        </p:txBody>
      </p:sp>
      <p:graphicFrame>
        <p:nvGraphicFramePr>
          <p:cNvPr id="437" name="Google Shape;437;p78"/>
          <p:cNvGraphicFramePr/>
          <p:nvPr/>
        </p:nvGraphicFramePr>
        <p:xfrm>
          <a:off x="509752" y="1177601"/>
          <a:ext cx="8064675" cy="3261390"/>
        </p:xfrm>
        <a:graphic>
          <a:graphicData uri="http://schemas.openxmlformats.org/drawingml/2006/table">
            <a:tbl>
              <a:tblPr firstRow="1" bandRow="1">
                <a:noFill/>
                <a:tableStyleId>{7F810729-2096-4495-9946-B26703FF68C0}</a:tableStyleId>
              </a:tblPr>
              <a:tblGrid>
                <a:gridCol w="2688225">
                  <a:extLst>
                    <a:ext uri="{9D8B030D-6E8A-4147-A177-3AD203B41FA5}">
                      <a16:colId xmlns:a16="http://schemas.microsoft.com/office/drawing/2014/main" val="20000"/>
                    </a:ext>
                  </a:extLst>
                </a:gridCol>
                <a:gridCol w="2688225">
                  <a:extLst>
                    <a:ext uri="{9D8B030D-6E8A-4147-A177-3AD203B41FA5}">
                      <a16:colId xmlns:a16="http://schemas.microsoft.com/office/drawing/2014/main" val="20001"/>
                    </a:ext>
                  </a:extLst>
                </a:gridCol>
                <a:gridCol w="2688225">
                  <a:extLst>
                    <a:ext uri="{9D8B030D-6E8A-4147-A177-3AD203B41FA5}">
                      <a16:colId xmlns:a16="http://schemas.microsoft.com/office/drawing/2014/main" val="20002"/>
                    </a:ext>
                  </a:extLst>
                </a:gridCol>
              </a:tblGrid>
              <a:tr h="17780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Type initiatief voor digitale marketingstrategie</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Gevolgen voor de marketingmix</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Voorbeelden</a:t>
                      </a:r>
                      <a:endParaRPr sz="1400"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Nieuwe klantpropositie (product en prijsstelling)</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Nieuwe websitefuncties of andere online communicatie die rechtstreeks verband houden met het aanbieden van nieuwe producten of diensten die inkomsten genereren</a:t>
                      </a:r>
                      <a:endParaRPr sz="1400" u="none" strike="noStrike" cap="none"/>
                    </a:p>
                  </a:txBody>
                  <a:tcPr marL="91450" marR="91450" marT="45725" marB="45725"/>
                </a:tc>
                <a:tc>
                  <a:txBody>
                    <a:bodyPr/>
                    <a:lstStyle/>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Bank: introductie nieuw product waarvoor andere offertes nodig zijn</a:t>
                      </a:r>
                      <a:endParaRPr sz="1400" u="none" strike="noStrike" cap="none"/>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Uitgever: invoeren van een prijsvergelijkingsdienst</a:t>
                      </a:r>
                      <a:endParaRPr sz="1400" u="none" strike="noStrike" cap="none"/>
                    </a:p>
                  </a:txBody>
                  <a:tcPr marL="91450" marR="91450" marT="45725" marB="45725"/>
                </a:tc>
                <a:extLst>
                  <a:ext uri="{0D108BD9-81ED-4DB2-BD59-A6C34878D82A}">
                    <a16:rowId xmlns:a16="http://schemas.microsoft.com/office/drawing/2014/main" val="10001"/>
                  </a:ext>
                </a:extLst>
              </a:tr>
              <a:tr h="37085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Strategische initiatieven voor klantenwerving of inbound marketing</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Strategische projecten om de mogelijkheden van een site te verbeteren en verschillende online marketingtechnieken te gebruiken om nieuwe klanten aan te trekken.</a:t>
                      </a:r>
                      <a:endParaRPr sz="1400" u="none" strike="noStrike" cap="none"/>
                    </a:p>
                  </a:txBody>
                  <a:tcPr marL="91450" marR="91450" marT="45725" marB="45725"/>
                </a:tc>
                <a:tc>
                  <a:txBody>
                    <a:bodyPr/>
                    <a:lstStyle/>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Marketing van inhoud</a:t>
                      </a:r>
                      <a:endParaRPr sz="1400" u="none" strike="noStrike" cap="none"/>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Zoekmachineoptimalisatie (SEO)</a:t>
                      </a:r>
                      <a:endParaRPr sz="1400" u="none" strike="noStrike" cap="none"/>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Pay-per-click (PPC)</a:t>
                      </a:r>
                      <a:endParaRPr sz="1400" u="none" strike="noStrike" cap="none"/>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Affiliate marketing</a:t>
                      </a:r>
                      <a:endParaRPr sz="1400" u="none" strike="noStrike" cap="none"/>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Aggregators</a:t>
                      </a:r>
                      <a:endParaRPr sz="1400" u="none" strike="noStrike" cap="none"/>
                    </a:p>
                  </a:txBody>
                  <a:tcPr marL="91450" marR="91450" marT="45725" marB="45725"/>
                </a:tc>
                <a:extLst>
                  <a:ext uri="{0D108BD9-81ED-4DB2-BD59-A6C34878D82A}">
                    <a16:rowId xmlns:a16="http://schemas.microsoft.com/office/drawing/2014/main" val="10002"/>
                  </a:ext>
                </a:extLst>
              </a:tr>
            </a:tbl>
          </a:graphicData>
        </a:graphic>
      </p:graphicFrame>
      <p:sp>
        <p:nvSpPr>
          <p:cNvPr id="438" name="Google Shape;438;p78"/>
          <p:cNvSpPr txBox="1"/>
          <p:nvPr/>
        </p:nvSpPr>
        <p:spPr>
          <a:xfrm rot="-5400000">
            <a:off x="6516191" y="2424638"/>
            <a:ext cx="4714436" cy="55395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US" sz="1000" b="1" i="0" u="none" strike="noStrike" cap="none" dirty="0" err="1">
                <a:solidFill>
                  <a:srgbClr val="151149"/>
                </a:solidFill>
                <a:latin typeface="Arial"/>
                <a:ea typeface="Arial"/>
                <a:cs typeface="Arial"/>
                <a:sym typeface="Arial"/>
              </a:rPr>
              <a:t>Typische</a:t>
            </a:r>
            <a:r>
              <a:rPr lang="en-US" sz="1000" b="1" i="0" u="none" strike="noStrike" cap="none" dirty="0">
                <a:solidFill>
                  <a:srgbClr val="151149"/>
                </a:solidFill>
                <a:latin typeface="Arial"/>
                <a:ea typeface="Arial"/>
                <a:cs typeface="Arial"/>
                <a:sym typeface="Arial"/>
              </a:rPr>
              <a:t> focus </a:t>
            </a:r>
            <a:r>
              <a:rPr lang="en-US" sz="1000" b="1" i="0" u="none" strike="noStrike" cap="none" dirty="0" err="1">
                <a:solidFill>
                  <a:srgbClr val="151149"/>
                </a:solidFill>
                <a:latin typeface="Arial"/>
                <a:ea typeface="Arial"/>
                <a:cs typeface="Arial"/>
                <a:sym typeface="Arial"/>
              </a:rPr>
              <a:t>voor</a:t>
            </a:r>
            <a:r>
              <a:rPr lang="en-US" sz="1000" b="1" i="0" u="none" strike="noStrike" cap="none" dirty="0">
                <a:solidFill>
                  <a:srgbClr val="151149"/>
                </a:solidFill>
                <a:latin typeface="Arial"/>
                <a:ea typeface="Arial"/>
                <a:cs typeface="Arial"/>
                <a:sym typeface="Arial"/>
              </a:rPr>
              <a:t> de </a:t>
            </a:r>
            <a:r>
              <a:rPr lang="en-US" sz="1000" b="1" i="0" u="none" strike="noStrike" cap="none" dirty="0" err="1">
                <a:solidFill>
                  <a:srgbClr val="151149"/>
                </a:solidFill>
                <a:latin typeface="Arial"/>
                <a:ea typeface="Arial"/>
                <a:cs typeface="Arial"/>
                <a:sym typeface="Arial"/>
              </a:rPr>
              <a:t>belangrijkste</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soorten</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strategische</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digitale</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marketinginitiatieven</a:t>
            </a:r>
            <a:r>
              <a:rPr lang="en-US" sz="1000" b="1" i="0" u="none" strike="noStrike" cap="none" dirty="0">
                <a:solidFill>
                  <a:srgbClr val="151149"/>
                </a:solidFill>
                <a:latin typeface="Arial"/>
                <a:ea typeface="Arial"/>
                <a:cs typeface="Arial"/>
                <a:sym typeface="Arial"/>
              </a:rPr>
              <a:t>. </a:t>
            </a:r>
            <a:r>
              <a:rPr lang="en-US" sz="1000" b="0" i="0" u="none" strike="noStrike" cap="none" dirty="0" err="1">
                <a:solidFill>
                  <a:srgbClr val="151149"/>
                </a:solidFill>
                <a:latin typeface="Arial"/>
                <a:ea typeface="Arial"/>
                <a:cs typeface="Arial"/>
                <a:sym typeface="Arial"/>
              </a:rPr>
              <a:t>Bron</a:t>
            </a:r>
            <a:r>
              <a:rPr lang="en-US" sz="1000" b="0" i="0" u="none" strike="noStrike" cap="none" dirty="0">
                <a:solidFill>
                  <a:srgbClr val="151149"/>
                </a:solidFill>
                <a:latin typeface="Arial"/>
                <a:ea typeface="Arial"/>
                <a:cs typeface="Arial"/>
                <a:sym typeface="Arial"/>
              </a:rPr>
              <a:t>: </a:t>
            </a:r>
            <a:r>
              <a:rPr lang="en-US" sz="1000" b="0" i="0" u="none" strike="noStrike" cap="none" dirty="0" err="1">
                <a:solidFill>
                  <a:srgbClr val="151149"/>
                </a:solidFill>
                <a:latin typeface="Arial"/>
                <a:ea typeface="Arial"/>
                <a:cs typeface="Arial"/>
                <a:sym typeface="Arial"/>
              </a:rPr>
              <a:t>Aangepast</a:t>
            </a:r>
            <a:r>
              <a:rPr lang="en-US" sz="1000" b="0" i="0" u="none" strike="noStrike" cap="none" dirty="0">
                <a:solidFill>
                  <a:srgbClr val="151149"/>
                </a:solidFill>
                <a:latin typeface="Arial"/>
                <a:ea typeface="Arial"/>
                <a:cs typeface="Arial"/>
                <a:sym typeface="Arial"/>
              </a:rPr>
              <a:t> van Chaffey &amp; Ellis-Chadwick, </a:t>
            </a:r>
          </a:p>
          <a:p>
            <a:pPr marL="0" marR="0" lvl="0" indent="0" algn="l" rtl="0">
              <a:lnSpc>
                <a:spcPct val="100000"/>
              </a:lnSpc>
              <a:spcBef>
                <a:spcPts val="0"/>
              </a:spcBef>
              <a:spcAft>
                <a:spcPts val="0"/>
              </a:spcAft>
              <a:buClr>
                <a:srgbClr val="000000"/>
              </a:buClr>
              <a:buSzPts val="1050"/>
              <a:buFont typeface="Arial"/>
              <a:buNone/>
            </a:pPr>
            <a:r>
              <a:rPr lang="en-US" sz="1000" b="0" i="0" u="none" strike="noStrike" cap="none" dirty="0">
                <a:solidFill>
                  <a:srgbClr val="151149"/>
                </a:solidFill>
                <a:latin typeface="Arial"/>
                <a:ea typeface="Arial"/>
                <a:cs typeface="Arial"/>
                <a:sym typeface="Arial"/>
              </a:rPr>
              <a:t>2016, p. 181.</a:t>
            </a:r>
            <a:endParaRPr sz="1000" b="0" i="0" u="none" strike="noStrike" cap="none" dirty="0">
              <a:solidFill>
                <a:srgbClr val="151149"/>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p79"/>
          <p:cNvSpPr txBox="1"/>
          <p:nvPr/>
        </p:nvSpPr>
        <p:spPr>
          <a:xfrm>
            <a:off x="588298" y="195370"/>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200" b="1" i="0" u="none" strike="noStrike" cap="none">
                <a:solidFill>
                  <a:srgbClr val="151149"/>
                </a:solidFill>
                <a:latin typeface="Arial"/>
                <a:ea typeface="Arial"/>
                <a:cs typeface="Arial"/>
                <a:sym typeface="Arial"/>
              </a:rPr>
              <a:t>Digitale marketingstrategie bepalen</a:t>
            </a:r>
            <a:endParaRPr sz="1600" b="0" i="0" u="none" strike="noStrike" cap="none">
              <a:solidFill>
                <a:srgbClr val="151149"/>
              </a:solidFill>
              <a:latin typeface="Arial"/>
              <a:ea typeface="Arial"/>
              <a:cs typeface="Arial"/>
              <a:sym typeface="Arial"/>
            </a:endParaRPr>
          </a:p>
        </p:txBody>
      </p:sp>
      <p:graphicFrame>
        <p:nvGraphicFramePr>
          <p:cNvPr id="444" name="Google Shape;444;p79"/>
          <p:cNvGraphicFramePr/>
          <p:nvPr/>
        </p:nvGraphicFramePr>
        <p:xfrm>
          <a:off x="588298" y="992130"/>
          <a:ext cx="8064675" cy="4023380"/>
        </p:xfrm>
        <a:graphic>
          <a:graphicData uri="http://schemas.openxmlformats.org/drawingml/2006/table">
            <a:tbl>
              <a:tblPr firstRow="1" bandRow="1">
                <a:noFill/>
                <a:tableStyleId>{7F810729-2096-4495-9946-B26703FF68C0}</a:tableStyleId>
              </a:tblPr>
              <a:tblGrid>
                <a:gridCol w="2688225">
                  <a:extLst>
                    <a:ext uri="{9D8B030D-6E8A-4147-A177-3AD203B41FA5}">
                      <a16:colId xmlns:a16="http://schemas.microsoft.com/office/drawing/2014/main" val="20000"/>
                    </a:ext>
                  </a:extLst>
                </a:gridCol>
                <a:gridCol w="2688225">
                  <a:extLst>
                    <a:ext uri="{9D8B030D-6E8A-4147-A177-3AD203B41FA5}">
                      <a16:colId xmlns:a16="http://schemas.microsoft.com/office/drawing/2014/main" val="20001"/>
                    </a:ext>
                  </a:extLst>
                </a:gridCol>
                <a:gridCol w="2688225">
                  <a:extLst>
                    <a:ext uri="{9D8B030D-6E8A-4147-A177-3AD203B41FA5}">
                      <a16:colId xmlns:a16="http://schemas.microsoft.com/office/drawing/2014/main" val="20002"/>
                    </a:ext>
                  </a:extLst>
                </a:gridCol>
              </a:tblGrid>
              <a:tr h="17780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Type initiatief voor digitale marketingstrategie</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Gevolgen voor de marketingmix</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Voorbeelden</a:t>
                      </a:r>
                      <a:endParaRPr sz="1400"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Strategische initiatieven voor klantconversie en klantervaring</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Investeringen in nieuwe klanten</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functies ontworpen om</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het publiek en verhogen</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conversiepercentages en gemiddelde</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bestelwaarden.</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Nieuwe functionaliteit,</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bijv. nieuwe online winkel</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onderdelen; speciale</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functionaliteit, bijvoorbeeld real-time</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voorraadcontrole.</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Strategische initiatieven gericht op</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op het verbeteren van de</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merkbeleving.</a:t>
                      </a:r>
                      <a:endParaRPr sz="1400" u="none" strike="noStrike" cap="none"/>
                    </a:p>
                  </a:txBody>
                  <a:tcPr marL="91450" marR="91450" marT="45725" marB="45725"/>
                </a:tc>
                <a:tc>
                  <a:txBody>
                    <a:bodyPr/>
                    <a:lstStyle/>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Online shop/veilige betaling implementeren</a:t>
                      </a:r>
                      <a:endParaRPr sz="1400" u="none" strike="noStrike" cap="none"/>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Klantbeoordelingen en beoordelingen introduceren</a:t>
                      </a:r>
                      <a:endParaRPr sz="1400" u="none" strike="noStrike" cap="none"/>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Merchandisingmogelijkheden voor promoties op maat</a:t>
                      </a:r>
                      <a:endParaRPr sz="1400" u="none" strike="noStrike" cap="none"/>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Interactieve hulpmiddelen om te helpen bij de productselectie</a:t>
                      </a:r>
                      <a:endParaRPr sz="1400" u="none" strike="noStrike" cap="none"/>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Gidsen voor kopers</a:t>
                      </a:r>
                      <a:endParaRPr sz="1400" u="none" strike="noStrike" cap="none"/>
                    </a:p>
                  </a:txBody>
                  <a:tcPr marL="91450" marR="91450" marT="45725" marB="45725"/>
                </a:tc>
                <a:extLst>
                  <a:ext uri="{0D108BD9-81ED-4DB2-BD59-A6C34878D82A}">
                    <a16:rowId xmlns:a16="http://schemas.microsoft.com/office/drawing/2014/main" val="10001"/>
                  </a:ext>
                </a:extLst>
              </a:tr>
            </a:tbl>
          </a:graphicData>
        </a:graphic>
      </p:graphicFrame>
      <p:sp>
        <p:nvSpPr>
          <p:cNvPr id="445" name="Google Shape;445;p79"/>
          <p:cNvSpPr txBox="1"/>
          <p:nvPr/>
        </p:nvSpPr>
        <p:spPr>
          <a:xfrm rot="-5400000">
            <a:off x="6543931" y="2406802"/>
            <a:ext cx="4714436" cy="55395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US" sz="1000" b="1" i="0" u="none" strike="noStrike" cap="none" dirty="0" err="1">
                <a:solidFill>
                  <a:srgbClr val="151149"/>
                </a:solidFill>
                <a:latin typeface="Arial"/>
                <a:ea typeface="Arial"/>
                <a:cs typeface="Arial"/>
                <a:sym typeface="Arial"/>
              </a:rPr>
              <a:t>Typische</a:t>
            </a:r>
            <a:r>
              <a:rPr lang="en-US" sz="1000" b="1" i="0" u="none" strike="noStrike" cap="none" dirty="0">
                <a:solidFill>
                  <a:srgbClr val="151149"/>
                </a:solidFill>
                <a:latin typeface="Arial"/>
                <a:ea typeface="Arial"/>
                <a:cs typeface="Arial"/>
                <a:sym typeface="Arial"/>
              </a:rPr>
              <a:t> focus </a:t>
            </a:r>
            <a:r>
              <a:rPr lang="en-US" sz="1000" b="1" i="0" u="none" strike="noStrike" cap="none" dirty="0" err="1">
                <a:solidFill>
                  <a:srgbClr val="151149"/>
                </a:solidFill>
                <a:latin typeface="Arial"/>
                <a:ea typeface="Arial"/>
                <a:cs typeface="Arial"/>
                <a:sym typeface="Arial"/>
              </a:rPr>
              <a:t>voor</a:t>
            </a:r>
            <a:r>
              <a:rPr lang="en-US" sz="1000" b="1" i="0" u="none" strike="noStrike" cap="none" dirty="0">
                <a:solidFill>
                  <a:srgbClr val="151149"/>
                </a:solidFill>
                <a:latin typeface="Arial"/>
                <a:ea typeface="Arial"/>
                <a:cs typeface="Arial"/>
                <a:sym typeface="Arial"/>
              </a:rPr>
              <a:t> de </a:t>
            </a:r>
            <a:r>
              <a:rPr lang="en-US" sz="1000" b="1" i="0" u="none" strike="noStrike" cap="none" dirty="0" err="1">
                <a:solidFill>
                  <a:srgbClr val="151149"/>
                </a:solidFill>
                <a:latin typeface="Arial"/>
                <a:ea typeface="Arial"/>
                <a:cs typeface="Arial"/>
                <a:sym typeface="Arial"/>
              </a:rPr>
              <a:t>belangrijkste</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soorten</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strategische</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digitale</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marketinginitiatieven</a:t>
            </a:r>
            <a:r>
              <a:rPr lang="en-US" sz="1000" b="1" i="0" u="none" strike="noStrike" cap="none" dirty="0">
                <a:solidFill>
                  <a:srgbClr val="151149"/>
                </a:solidFill>
                <a:latin typeface="Arial"/>
                <a:ea typeface="Arial"/>
                <a:cs typeface="Arial"/>
                <a:sym typeface="Arial"/>
              </a:rPr>
              <a:t>. </a:t>
            </a:r>
            <a:r>
              <a:rPr lang="en-US" sz="1000" b="0" i="0" u="none" strike="noStrike" cap="none" dirty="0" err="1">
                <a:solidFill>
                  <a:srgbClr val="151149"/>
                </a:solidFill>
                <a:latin typeface="Arial"/>
                <a:ea typeface="Arial"/>
                <a:cs typeface="Arial"/>
                <a:sym typeface="Arial"/>
              </a:rPr>
              <a:t>Bron</a:t>
            </a:r>
            <a:r>
              <a:rPr lang="en-US" sz="1000" b="0" i="0" u="none" strike="noStrike" cap="none" dirty="0">
                <a:solidFill>
                  <a:srgbClr val="151149"/>
                </a:solidFill>
                <a:latin typeface="Arial"/>
                <a:ea typeface="Arial"/>
                <a:cs typeface="Arial"/>
                <a:sym typeface="Arial"/>
              </a:rPr>
              <a:t>: </a:t>
            </a:r>
            <a:r>
              <a:rPr lang="en-US" sz="1000" b="0" i="0" u="none" strike="noStrike" cap="none" dirty="0" err="1">
                <a:solidFill>
                  <a:srgbClr val="151149"/>
                </a:solidFill>
                <a:latin typeface="Arial"/>
                <a:ea typeface="Arial"/>
                <a:cs typeface="Arial"/>
                <a:sym typeface="Arial"/>
              </a:rPr>
              <a:t>Aangepast</a:t>
            </a:r>
            <a:r>
              <a:rPr lang="en-US" sz="1000" b="0" i="0" u="none" strike="noStrike" cap="none" dirty="0">
                <a:solidFill>
                  <a:srgbClr val="151149"/>
                </a:solidFill>
                <a:latin typeface="Arial"/>
                <a:ea typeface="Arial"/>
                <a:cs typeface="Arial"/>
                <a:sym typeface="Arial"/>
              </a:rPr>
              <a:t> van Chaffey &amp; Ellis-Chadwick, 2016, p. 181.</a:t>
            </a:r>
            <a:endParaRPr sz="1000" b="0" i="0" u="none" strike="noStrike" cap="none" dirty="0">
              <a:solidFill>
                <a:srgbClr val="151149"/>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49"/>
        <p:cNvGrpSpPr/>
        <p:nvPr/>
      </p:nvGrpSpPr>
      <p:grpSpPr>
        <a:xfrm>
          <a:off x="0" y="0"/>
          <a:ext cx="0" cy="0"/>
          <a:chOff x="0" y="0"/>
          <a:chExt cx="0" cy="0"/>
        </a:xfrm>
      </p:grpSpPr>
      <p:sp>
        <p:nvSpPr>
          <p:cNvPr id="450" name="Google Shape;450;p81"/>
          <p:cNvSpPr txBox="1"/>
          <p:nvPr/>
        </p:nvSpPr>
        <p:spPr>
          <a:xfrm>
            <a:off x="576365" y="216563"/>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200" b="1" i="0" u="none" strike="noStrike" cap="none">
                <a:solidFill>
                  <a:srgbClr val="151149"/>
                </a:solidFill>
                <a:latin typeface="Arial"/>
                <a:ea typeface="Arial"/>
                <a:cs typeface="Arial"/>
                <a:sym typeface="Arial"/>
              </a:rPr>
              <a:t>Digitale marketingstrategie bepalen</a:t>
            </a:r>
            <a:endParaRPr sz="1600" b="0" i="0" u="none" strike="noStrike" cap="none">
              <a:solidFill>
                <a:srgbClr val="151149"/>
              </a:solidFill>
              <a:latin typeface="Arial"/>
              <a:ea typeface="Arial"/>
              <a:cs typeface="Arial"/>
              <a:sym typeface="Arial"/>
            </a:endParaRPr>
          </a:p>
        </p:txBody>
      </p:sp>
      <p:graphicFrame>
        <p:nvGraphicFramePr>
          <p:cNvPr id="451" name="Google Shape;451;p81"/>
          <p:cNvGraphicFramePr/>
          <p:nvPr/>
        </p:nvGraphicFramePr>
        <p:xfrm>
          <a:off x="596579" y="1096119"/>
          <a:ext cx="8064675" cy="3169940"/>
        </p:xfrm>
        <a:graphic>
          <a:graphicData uri="http://schemas.openxmlformats.org/drawingml/2006/table">
            <a:tbl>
              <a:tblPr firstRow="1" bandRow="1">
                <a:noFill/>
                <a:tableStyleId>{7F810729-2096-4495-9946-B26703FF68C0}</a:tableStyleId>
              </a:tblPr>
              <a:tblGrid>
                <a:gridCol w="2688225">
                  <a:extLst>
                    <a:ext uri="{9D8B030D-6E8A-4147-A177-3AD203B41FA5}">
                      <a16:colId xmlns:a16="http://schemas.microsoft.com/office/drawing/2014/main" val="20000"/>
                    </a:ext>
                  </a:extLst>
                </a:gridCol>
                <a:gridCol w="2688225">
                  <a:extLst>
                    <a:ext uri="{9D8B030D-6E8A-4147-A177-3AD203B41FA5}">
                      <a16:colId xmlns:a16="http://schemas.microsoft.com/office/drawing/2014/main" val="20001"/>
                    </a:ext>
                  </a:extLst>
                </a:gridCol>
                <a:gridCol w="2688225">
                  <a:extLst>
                    <a:ext uri="{9D8B030D-6E8A-4147-A177-3AD203B41FA5}">
                      <a16:colId xmlns:a16="http://schemas.microsoft.com/office/drawing/2014/main" val="20002"/>
                    </a:ext>
                  </a:extLst>
                </a:gridCol>
              </a:tblGrid>
              <a:tr h="17780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Type initiatief voor digitale marketingstrategie</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Gevolgen voor de marketingmix</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Voorbeelden</a:t>
                      </a:r>
                      <a:endParaRPr sz="1400"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Ontwikkeling van klanten</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en strategische groei</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Initiatieven</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Investeringen om de</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ervaring en levering van</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aanbiedingen aan bestaande klanten</a:t>
                      </a:r>
                      <a:endParaRPr sz="1400" u="none" strike="noStrike" cap="none"/>
                    </a:p>
                  </a:txBody>
                  <a:tcPr marL="91450" marR="91450" marT="45725" marB="45725"/>
                </a:tc>
                <a:tc>
                  <a:txBody>
                    <a:bodyPr/>
                    <a:lstStyle/>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Persoonlijke aanbevelingen en diensten voor bestaande klanten</a:t>
                      </a:r>
                      <a:endParaRPr sz="1400" u="none" strike="noStrike" cap="none"/>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Strategie voor e-mailcontacten gericht op het klanttraject en de mate van merkbekendheid</a:t>
                      </a:r>
                      <a:endParaRPr sz="1400" u="none" strike="noStrike" cap="none"/>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Communities, sociale media, blogs of om belangenbehartiging en herhalingsaankopen aan te moedigen</a:t>
                      </a:r>
                      <a:endParaRPr sz="1400" u="none" strike="noStrike" cap="none"/>
                    </a:p>
                  </a:txBody>
                  <a:tcPr marL="91450" marR="91450" marT="45725" marB="45725"/>
                </a:tc>
                <a:extLst>
                  <a:ext uri="{0D108BD9-81ED-4DB2-BD59-A6C34878D82A}">
                    <a16:rowId xmlns:a16="http://schemas.microsoft.com/office/drawing/2014/main" val="10001"/>
                  </a:ext>
                </a:extLst>
              </a:tr>
            </a:tbl>
          </a:graphicData>
        </a:graphic>
      </p:graphicFrame>
      <p:sp>
        <p:nvSpPr>
          <p:cNvPr id="452" name="Google Shape;452;p81"/>
          <p:cNvSpPr txBox="1"/>
          <p:nvPr/>
        </p:nvSpPr>
        <p:spPr>
          <a:xfrm rot="-5400000">
            <a:off x="6531998" y="2404111"/>
            <a:ext cx="4714436" cy="55395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US" sz="1000" b="1" i="0" u="none" strike="noStrike" cap="none" dirty="0" err="1">
                <a:solidFill>
                  <a:srgbClr val="151149"/>
                </a:solidFill>
                <a:latin typeface="Arial"/>
                <a:ea typeface="Arial"/>
                <a:cs typeface="Arial"/>
                <a:sym typeface="Arial"/>
              </a:rPr>
              <a:t>Typische</a:t>
            </a:r>
            <a:r>
              <a:rPr lang="en-US" sz="1000" b="1" i="0" u="none" strike="noStrike" cap="none" dirty="0">
                <a:solidFill>
                  <a:srgbClr val="151149"/>
                </a:solidFill>
                <a:latin typeface="Arial"/>
                <a:ea typeface="Arial"/>
                <a:cs typeface="Arial"/>
                <a:sym typeface="Arial"/>
              </a:rPr>
              <a:t> focus </a:t>
            </a:r>
            <a:r>
              <a:rPr lang="en-US" sz="1000" b="1" i="0" u="none" strike="noStrike" cap="none" dirty="0" err="1">
                <a:solidFill>
                  <a:srgbClr val="151149"/>
                </a:solidFill>
                <a:latin typeface="Arial"/>
                <a:ea typeface="Arial"/>
                <a:cs typeface="Arial"/>
                <a:sym typeface="Arial"/>
              </a:rPr>
              <a:t>voor</a:t>
            </a:r>
            <a:r>
              <a:rPr lang="en-US" sz="1000" b="1" i="0" u="none" strike="noStrike" cap="none" dirty="0">
                <a:solidFill>
                  <a:srgbClr val="151149"/>
                </a:solidFill>
                <a:latin typeface="Arial"/>
                <a:ea typeface="Arial"/>
                <a:cs typeface="Arial"/>
                <a:sym typeface="Arial"/>
              </a:rPr>
              <a:t> de </a:t>
            </a:r>
            <a:r>
              <a:rPr lang="en-US" sz="1000" b="1" i="0" u="none" strike="noStrike" cap="none" dirty="0" err="1">
                <a:solidFill>
                  <a:srgbClr val="151149"/>
                </a:solidFill>
                <a:latin typeface="Arial"/>
                <a:ea typeface="Arial"/>
                <a:cs typeface="Arial"/>
                <a:sym typeface="Arial"/>
              </a:rPr>
              <a:t>belangrijkste</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soorten</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strategische</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digitale</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marketinginitiatieven</a:t>
            </a:r>
            <a:r>
              <a:rPr lang="en-US" sz="1000" b="1" i="0" u="none" strike="noStrike" cap="none" dirty="0">
                <a:solidFill>
                  <a:srgbClr val="151149"/>
                </a:solidFill>
                <a:latin typeface="Arial"/>
                <a:ea typeface="Arial"/>
                <a:cs typeface="Arial"/>
                <a:sym typeface="Arial"/>
              </a:rPr>
              <a:t>. </a:t>
            </a:r>
            <a:r>
              <a:rPr lang="en-US" sz="1000" b="0" i="0" u="none" strike="noStrike" cap="none" dirty="0" err="1">
                <a:solidFill>
                  <a:srgbClr val="151149"/>
                </a:solidFill>
                <a:latin typeface="Arial"/>
                <a:ea typeface="Arial"/>
                <a:cs typeface="Arial"/>
                <a:sym typeface="Arial"/>
              </a:rPr>
              <a:t>Bron</a:t>
            </a:r>
            <a:r>
              <a:rPr lang="en-US" sz="1000" b="0" i="0" u="none" strike="noStrike" cap="none" dirty="0">
                <a:solidFill>
                  <a:srgbClr val="151149"/>
                </a:solidFill>
                <a:latin typeface="Arial"/>
                <a:ea typeface="Arial"/>
                <a:cs typeface="Arial"/>
                <a:sym typeface="Arial"/>
              </a:rPr>
              <a:t>: </a:t>
            </a:r>
            <a:r>
              <a:rPr lang="en-US" sz="1000" b="0" i="0" u="none" strike="noStrike" cap="none" dirty="0" err="1">
                <a:solidFill>
                  <a:srgbClr val="151149"/>
                </a:solidFill>
                <a:latin typeface="Arial"/>
                <a:ea typeface="Arial"/>
                <a:cs typeface="Arial"/>
                <a:sym typeface="Arial"/>
              </a:rPr>
              <a:t>Aangepast</a:t>
            </a:r>
            <a:r>
              <a:rPr lang="en-US" sz="1000" b="0" i="0" u="none" strike="noStrike" cap="none" dirty="0">
                <a:solidFill>
                  <a:srgbClr val="151149"/>
                </a:solidFill>
                <a:latin typeface="Arial"/>
                <a:ea typeface="Arial"/>
                <a:cs typeface="Arial"/>
                <a:sym typeface="Arial"/>
              </a:rPr>
              <a:t> van Chaffey &amp; Ellis-Chadwick, </a:t>
            </a:r>
          </a:p>
          <a:p>
            <a:pPr marL="0" marR="0" lvl="0" indent="0" algn="l" rtl="0">
              <a:lnSpc>
                <a:spcPct val="100000"/>
              </a:lnSpc>
              <a:spcBef>
                <a:spcPts val="0"/>
              </a:spcBef>
              <a:spcAft>
                <a:spcPts val="0"/>
              </a:spcAft>
              <a:buClr>
                <a:srgbClr val="000000"/>
              </a:buClr>
              <a:buSzPts val="1050"/>
              <a:buFont typeface="Arial"/>
              <a:buNone/>
            </a:pPr>
            <a:r>
              <a:rPr lang="en-US" sz="1000" b="0" i="0" u="none" strike="noStrike" cap="none" dirty="0">
                <a:solidFill>
                  <a:srgbClr val="151149"/>
                </a:solidFill>
                <a:latin typeface="Arial"/>
                <a:ea typeface="Arial"/>
                <a:cs typeface="Arial"/>
                <a:sym typeface="Arial"/>
              </a:rPr>
              <a:t>2016, p. 181.</a:t>
            </a:r>
            <a:endParaRPr sz="1000" b="0" i="0" u="none" strike="noStrike" cap="none" dirty="0">
              <a:solidFill>
                <a:srgbClr val="151149"/>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sp>
        <p:nvSpPr>
          <p:cNvPr id="457" name="Google Shape;457;p82"/>
          <p:cNvSpPr txBox="1"/>
          <p:nvPr/>
        </p:nvSpPr>
        <p:spPr>
          <a:xfrm>
            <a:off x="553532" y="366204"/>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200" b="1" i="0" u="none" strike="noStrike" cap="none">
                <a:solidFill>
                  <a:srgbClr val="151149"/>
                </a:solidFill>
                <a:latin typeface="Arial"/>
                <a:ea typeface="Arial"/>
                <a:cs typeface="Arial"/>
                <a:sym typeface="Arial"/>
              </a:rPr>
              <a:t>Digitale marketingstrategie bepalen</a:t>
            </a:r>
            <a:endParaRPr sz="1600" b="0" i="0" u="none" strike="noStrike" cap="none">
              <a:solidFill>
                <a:srgbClr val="151149"/>
              </a:solidFill>
              <a:latin typeface="Arial"/>
              <a:ea typeface="Arial"/>
              <a:cs typeface="Arial"/>
              <a:sym typeface="Arial"/>
            </a:endParaRPr>
          </a:p>
        </p:txBody>
      </p:sp>
      <p:graphicFrame>
        <p:nvGraphicFramePr>
          <p:cNvPr id="458" name="Google Shape;458;p82"/>
          <p:cNvGraphicFramePr/>
          <p:nvPr/>
        </p:nvGraphicFramePr>
        <p:xfrm>
          <a:off x="553532" y="1386361"/>
          <a:ext cx="8064675" cy="2743220"/>
        </p:xfrm>
        <a:graphic>
          <a:graphicData uri="http://schemas.openxmlformats.org/drawingml/2006/table">
            <a:tbl>
              <a:tblPr firstRow="1" bandRow="1">
                <a:noFill/>
                <a:tableStyleId>{7F810729-2096-4495-9946-B26703FF68C0}</a:tableStyleId>
              </a:tblPr>
              <a:tblGrid>
                <a:gridCol w="2688225">
                  <a:extLst>
                    <a:ext uri="{9D8B030D-6E8A-4147-A177-3AD203B41FA5}">
                      <a16:colId xmlns:a16="http://schemas.microsoft.com/office/drawing/2014/main" val="20000"/>
                    </a:ext>
                  </a:extLst>
                </a:gridCol>
                <a:gridCol w="2688225">
                  <a:extLst>
                    <a:ext uri="{9D8B030D-6E8A-4147-A177-3AD203B41FA5}">
                      <a16:colId xmlns:a16="http://schemas.microsoft.com/office/drawing/2014/main" val="20001"/>
                    </a:ext>
                  </a:extLst>
                </a:gridCol>
                <a:gridCol w="2688225">
                  <a:extLst>
                    <a:ext uri="{9D8B030D-6E8A-4147-A177-3AD203B41FA5}">
                      <a16:colId xmlns:a16="http://schemas.microsoft.com/office/drawing/2014/main" val="20002"/>
                    </a:ext>
                  </a:extLst>
                </a:gridCol>
              </a:tblGrid>
              <a:tr h="17780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Type initiatief voor digitale marketingstrategie</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Gevolgen voor de marketingmix</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Voorbeelden</a:t>
                      </a:r>
                      <a:endParaRPr sz="1400"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Sociale media, inhoud</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marketing of sociale</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zakelijke initiatieven</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Een beperkt initiatief voor sociale media</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zal kijken naar hoe sociale media</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acquisitie kan ondersteunen,</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conversie en retentie.</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Een breder sociaal bedrijf</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De strategie omvat ook</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verbeteren van product en service</a:t>
                      </a:r>
                      <a:endParaRPr sz="1400" u="none" strike="noStrike" cap="none"/>
                    </a:p>
                  </a:txBody>
                  <a:tcPr marL="91450" marR="91450" marT="45725" marB="45725"/>
                </a:tc>
                <a:tc>
                  <a:txBody>
                    <a:bodyPr/>
                    <a:lstStyle/>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Luisteren naar sociale media</a:t>
                      </a:r>
                      <a:endParaRPr sz="1400" u="none" strike="noStrike" cap="none"/>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Inhoud hub ontwikkelen</a:t>
                      </a:r>
                      <a:endParaRPr sz="1400" u="none" strike="noStrike" cap="none"/>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Beoordeling aanmoedigen</a:t>
                      </a:r>
                      <a:endParaRPr sz="1400" u="none" strike="noStrike" cap="none"/>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Influencer bereik</a:t>
                      </a:r>
                      <a:endParaRPr sz="1400" u="none" strike="noStrike" cap="none"/>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Gemeenschappen</a:t>
                      </a:r>
                      <a:endParaRPr sz="1400" u="none" strike="noStrike" cap="none"/>
                    </a:p>
                  </a:txBody>
                  <a:tcPr marL="91450" marR="91450" marT="45725" marB="45725"/>
                </a:tc>
                <a:extLst>
                  <a:ext uri="{0D108BD9-81ED-4DB2-BD59-A6C34878D82A}">
                    <a16:rowId xmlns:a16="http://schemas.microsoft.com/office/drawing/2014/main" val="10001"/>
                  </a:ext>
                </a:extLst>
              </a:tr>
            </a:tbl>
          </a:graphicData>
        </a:graphic>
      </p:graphicFrame>
      <p:sp>
        <p:nvSpPr>
          <p:cNvPr id="459" name="Google Shape;459;p82"/>
          <p:cNvSpPr txBox="1"/>
          <p:nvPr/>
        </p:nvSpPr>
        <p:spPr>
          <a:xfrm rot="-5400000">
            <a:off x="6543931" y="2446444"/>
            <a:ext cx="4714436" cy="55395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US" sz="1000" b="1" i="0" u="none" strike="noStrike" cap="none" dirty="0" err="1">
                <a:solidFill>
                  <a:srgbClr val="151149"/>
                </a:solidFill>
                <a:latin typeface="Arial"/>
                <a:ea typeface="Arial"/>
                <a:cs typeface="Arial"/>
                <a:sym typeface="Arial"/>
              </a:rPr>
              <a:t>Typische</a:t>
            </a:r>
            <a:r>
              <a:rPr lang="en-US" sz="1000" b="1" i="0" u="none" strike="noStrike" cap="none" dirty="0">
                <a:solidFill>
                  <a:srgbClr val="151149"/>
                </a:solidFill>
                <a:latin typeface="Arial"/>
                <a:ea typeface="Arial"/>
                <a:cs typeface="Arial"/>
                <a:sym typeface="Arial"/>
              </a:rPr>
              <a:t> focus </a:t>
            </a:r>
            <a:r>
              <a:rPr lang="en-US" sz="1000" b="1" i="0" u="none" strike="noStrike" cap="none" dirty="0" err="1">
                <a:solidFill>
                  <a:srgbClr val="151149"/>
                </a:solidFill>
                <a:latin typeface="Arial"/>
                <a:ea typeface="Arial"/>
                <a:cs typeface="Arial"/>
                <a:sym typeface="Arial"/>
              </a:rPr>
              <a:t>voor</a:t>
            </a:r>
            <a:r>
              <a:rPr lang="en-US" sz="1000" b="1" i="0" u="none" strike="noStrike" cap="none" dirty="0">
                <a:solidFill>
                  <a:srgbClr val="151149"/>
                </a:solidFill>
                <a:latin typeface="Arial"/>
                <a:ea typeface="Arial"/>
                <a:cs typeface="Arial"/>
                <a:sym typeface="Arial"/>
              </a:rPr>
              <a:t> de </a:t>
            </a:r>
            <a:r>
              <a:rPr lang="en-US" sz="1000" b="1" i="0" u="none" strike="noStrike" cap="none" dirty="0" err="1">
                <a:solidFill>
                  <a:srgbClr val="151149"/>
                </a:solidFill>
                <a:latin typeface="Arial"/>
                <a:ea typeface="Arial"/>
                <a:cs typeface="Arial"/>
                <a:sym typeface="Arial"/>
              </a:rPr>
              <a:t>belangrijkste</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soorten</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strategische</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digitale</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marketinginitiatieven</a:t>
            </a:r>
            <a:r>
              <a:rPr lang="en-US" sz="1000" b="1" i="0" u="none" strike="noStrike" cap="none" dirty="0">
                <a:solidFill>
                  <a:srgbClr val="151149"/>
                </a:solidFill>
                <a:latin typeface="Arial"/>
                <a:ea typeface="Arial"/>
                <a:cs typeface="Arial"/>
                <a:sym typeface="Arial"/>
              </a:rPr>
              <a:t>. </a:t>
            </a:r>
            <a:r>
              <a:rPr lang="en-US" sz="1000" b="0" i="0" u="none" strike="noStrike" cap="none" dirty="0" err="1">
                <a:solidFill>
                  <a:srgbClr val="151149"/>
                </a:solidFill>
                <a:latin typeface="Arial"/>
                <a:ea typeface="Arial"/>
                <a:cs typeface="Arial"/>
                <a:sym typeface="Arial"/>
              </a:rPr>
              <a:t>Bron</a:t>
            </a:r>
            <a:r>
              <a:rPr lang="en-US" sz="1000" b="0" i="0" u="none" strike="noStrike" cap="none" dirty="0">
                <a:solidFill>
                  <a:srgbClr val="151149"/>
                </a:solidFill>
                <a:latin typeface="Arial"/>
                <a:ea typeface="Arial"/>
                <a:cs typeface="Arial"/>
                <a:sym typeface="Arial"/>
              </a:rPr>
              <a:t>: </a:t>
            </a:r>
            <a:r>
              <a:rPr lang="en-US" sz="1000" b="0" i="0" u="none" strike="noStrike" cap="none" dirty="0" err="1">
                <a:solidFill>
                  <a:srgbClr val="151149"/>
                </a:solidFill>
                <a:latin typeface="Arial"/>
                <a:ea typeface="Arial"/>
                <a:cs typeface="Arial"/>
                <a:sym typeface="Arial"/>
              </a:rPr>
              <a:t>Aangepast</a:t>
            </a:r>
            <a:r>
              <a:rPr lang="en-US" sz="1000" b="0" i="0" u="none" strike="noStrike" cap="none" dirty="0">
                <a:solidFill>
                  <a:srgbClr val="151149"/>
                </a:solidFill>
                <a:latin typeface="Arial"/>
                <a:ea typeface="Arial"/>
                <a:cs typeface="Arial"/>
                <a:sym typeface="Arial"/>
              </a:rPr>
              <a:t> van Chaffey &amp; Ellis-Chadwick, </a:t>
            </a:r>
          </a:p>
          <a:p>
            <a:pPr marL="0" marR="0" lvl="0" indent="0" algn="l" rtl="0">
              <a:lnSpc>
                <a:spcPct val="100000"/>
              </a:lnSpc>
              <a:spcBef>
                <a:spcPts val="0"/>
              </a:spcBef>
              <a:spcAft>
                <a:spcPts val="0"/>
              </a:spcAft>
              <a:buClr>
                <a:srgbClr val="000000"/>
              </a:buClr>
              <a:buSzPts val="1050"/>
              <a:buFont typeface="Arial"/>
              <a:buNone/>
            </a:pPr>
            <a:r>
              <a:rPr lang="en-US" sz="1000" b="0" i="0" u="none" strike="noStrike" cap="none" dirty="0">
                <a:solidFill>
                  <a:srgbClr val="151149"/>
                </a:solidFill>
                <a:latin typeface="Arial"/>
                <a:ea typeface="Arial"/>
                <a:cs typeface="Arial"/>
                <a:sym typeface="Arial"/>
              </a:rPr>
              <a:t>2016, p. 181.</a:t>
            </a:r>
            <a:endParaRPr sz="1000" b="0" i="0" u="none" strike="noStrike" cap="none" dirty="0">
              <a:solidFill>
                <a:srgbClr val="151149"/>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63"/>
        <p:cNvGrpSpPr/>
        <p:nvPr/>
      </p:nvGrpSpPr>
      <p:grpSpPr>
        <a:xfrm>
          <a:off x="0" y="0"/>
          <a:ext cx="0" cy="0"/>
          <a:chOff x="0" y="0"/>
          <a:chExt cx="0" cy="0"/>
        </a:xfrm>
      </p:grpSpPr>
      <p:sp>
        <p:nvSpPr>
          <p:cNvPr id="464" name="Google Shape;464;p83"/>
          <p:cNvSpPr txBox="1"/>
          <p:nvPr/>
        </p:nvSpPr>
        <p:spPr>
          <a:xfrm>
            <a:off x="553532" y="332338"/>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200" b="1" i="0" u="none" strike="noStrike" cap="none">
                <a:solidFill>
                  <a:srgbClr val="151149"/>
                </a:solidFill>
                <a:latin typeface="Arial"/>
                <a:ea typeface="Arial"/>
                <a:cs typeface="Arial"/>
                <a:sym typeface="Arial"/>
              </a:rPr>
              <a:t>Digitale marketingstrategie bepalen</a:t>
            </a:r>
            <a:endParaRPr sz="1600" b="0" i="0" u="none" strike="noStrike" cap="none">
              <a:solidFill>
                <a:srgbClr val="151149"/>
              </a:solidFill>
              <a:latin typeface="Arial"/>
              <a:ea typeface="Arial"/>
              <a:cs typeface="Arial"/>
              <a:sym typeface="Arial"/>
            </a:endParaRPr>
          </a:p>
        </p:txBody>
      </p:sp>
      <p:graphicFrame>
        <p:nvGraphicFramePr>
          <p:cNvPr id="465" name="Google Shape;465;p83"/>
          <p:cNvGraphicFramePr/>
          <p:nvPr/>
        </p:nvGraphicFramePr>
        <p:xfrm>
          <a:off x="553532" y="1386361"/>
          <a:ext cx="8064675" cy="2743220"/>
        </p:xfrm>
        <a:graphic>
          <a:graphicData uri="http://schemas.openxmlformats.org/drawingml/2006/table">
            <a:tbl>
              <a:tblPr firstRow="1" bandRow="1">
                <a:noFill/>
                <a:tableStyleId>{7F810729-2096-4495-9946-B26703FF68C0}</a:tableStyleId>
              </a:tblPr>
              <a:tblGrid>
                <a:gridCol w="2688225">
                  <a:extLst>
                    <a:ext uri="{9D8B030D-6E8A-4147-A177-3AD203B41FA5}">
                      <a16:colId xmlns:a16="http://schemas.microsoft.com/office/drawing/2014/main" val="20000"/>
                    </a:ext>
                  </a:extLst>
                </a:gridCol>
                <a:gridCol w="2688225">
                  <a:extLst>
                    <a:ext uri="{9D8B030D-6E8A-4147-A177-3AD203B41FA5}">
                      <a16:colId xmlns:a16="http://schemas.microsoft.com/office/drawing/2014/main" val="20001"/>
                    </a:ext>
                  </a:extLst>
                </a:gridCol>
                <a:gridCol w="2688225">
                  <a:extLst>
                    <a:ext uri="{9D8B030D-6E8A-4147-A177-3AD203B41FA5}">
                      <a16:colId xmlns:a16="http://schemas.microsoft.com/office/drawing/2014/main" val="20002"/>
                    </a:ext>
                  </a:extLst>
                </a:gridCol>
              </a:tblGrid>
              <a:tr h="17780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Type initiatief voor digitale marketingstrategie</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Gevolgen voor de marketingmix</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Voorbeelden</a:t>
                      </a:r>
                      <a:endParaRPr sz="1400"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De marketingmogelijkheden verbeteren door de infrastructuur van de site te verbeteren</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Het gaat hierbij meestal om 'backend- of backofficefuncties' die niet zichtbaar zijn voor de gebruikers van de site, maar wel helpen bij het beheer of de implementatie van de site.</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beheer van de site</a:t>
                      </a:r>
                      <a:endParaRPr sz="1400" u="none" strike="noStrike" cap="none"/>
                    </a:p>
                  </a:txBody>
                  <a:tcPr marL="91450" marR="91450" marT="45725" marB="45725"/>
                </a:tc>
                <a:tc>
                  <a:txBody>
                    <a:bodyPr/>
                    <a:lstStyle/>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CRM of personalisatie</a:t>
                      </a:r>
                      <a:endParaRPr sz="1400" u="none" strike="noStrike" cap="none"/>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Systeem voor inhoudsbeheer</a:t>
                      </a:r>
                      <a:endParaRPr sz="1400" u="none" strike="noStrike" cap="none"/>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Prestatieverbetering - managementinformatie, webanalysesystemen inclusief systemen voor multivariate en AB-tests verbeteren</a:t>
                      </a:r>
                      <a:endParaRPr sz="1400" u="none" strike="noStrike" cap="none"/>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Faciliteiten voor feedback van klanten verbeteren</a:t>
                      </a:r>
                      <a:endParaRPr sz="1400" u="none" strike="noStrike" cap="none"/>
                    </a:p>
                  </a:txBody>
                  <a:tcPr marL="91450" marR="91450" marT="45725" marB="45725"/>
                </a:tc>
                <a:extLst>
                  <a:ext uri="{0D108BD9-81ED-4DB2-BD59-A6C34878D82A}">
                    <a16:rowId xmlns:a16="http://schemas.microsoft.com/office/drawing/2014/main" val="10001"/>
                  </a:ext>
                </a:extLst>
              </a:tr>
            </a:tbl>
          </a:graphicData>
        </a:graphic>
      </p:graphicFrame>
      <p:sp>
        <p:nvSpPr>
          <p:cNvPr id="466" name="Google Shape;466;p83"/>
          <p:cNvSpPr txBox="1"/>
          <p:nvPr/>
        </p:nvSpPr>
        <p:spPr>
          <a:xfrm rot="-5400000">
            <a:off x="6524521" y="2412578"/>
            <a:ext cx="4714436" cy="55395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US" sz="1000" b="1" i="0" u="none" strike="noStrike" cap="none" dirty="0" err="1">
                <a:solidFill>
                  <a:srgbClr val="151149"/>
                </a:solidFill>
                <a:latin typeface="Arial"/>
                <a:ea typeface="Arial"/>
                <a:cs typeface="Arial"/>
                <a:sym typeface="Arial"/>
              </a:rPr>
              <a:t>Typische</a:t>
            </a:r>
            <a:r>
              <a:rPr lang="en-US" sz="1000" b="1" i="0" u="none" strike="noStrike" cap="none" dirty="0">
                <a:solidFill>
                  <a:srgbClr val="151149"/>
                </a:solidFill>
                <a:latin typeface="Arial"/>
                <a:ea typeface="Arial"/>
                <a:cs typeface="Arial"/>
                <a:sym typeface="Arial"/>
              </a:rPr>
              <a:t> focus </a:t>
            </a:r>
            <a:r>
              <a:rPr lang="en-US" sz="1000" b="1" i="0" u="none" strike="noStrike" cap="none" dirty="0" err="1">
                <a:solidFill>
                  <a:srgbClr val="151149"/>
                </a:solidFill>
                <a:latin typeface="Arial"/>
                <a:ea typeface="Arial"/>
                <a:cs typeface="Arial"/>
                <a:sym typeface="Arial"/>
              </a:rPr>
              <a:t>voor</a:t>
            </a:r>
            <a:r>
              <a:rPr lang="en-US" sz="1000" b="1" i="0" u="none" strike="noStrike" cap="none" dirty="0">
                <a:solidFill>
                  <a:srgbClr val="151149"/>
                </a:solidFill>
                <a:latin typeface="Arial"/>
                <a:ea typeface="Arial"/>
                <a:cs typeface="Arial"/>
                <a:sym typeface="Arial"/>
              </a:rPr>
              <a:t> de </a:t>
            </a:r>
            <a:r>
              <a:rPr lang="en-US" sz="1000" b="1" i="0" u="none" strike="noStrike" cap="none" dirty="0" err="1">
                <a:solidFill>
                  <a:srgbClr val="151149"/>
                </a:solidFill>
                <a:latin typeface="Arial"/>
                <a:ea typeface="Arial"/>
                <a:cs typeface="Arial"/>
                <a:sym typeface="Arial"/>
              </a:rPr>
              <a:t>belangrijkste</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soorten</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strategische</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digitale</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marketinginitiatieven</a:t>
            </a:r>
            <a:r>
              <a:rPr lang="en-US" sz="1000" b="1" i="0" u="none" strike="noStrike" cap="none" dirty="0">
                <a:solidFill>
                  <a:srgbClr val="151149"/>
                </a:solidFill>
                <a:latin typeface="Arial"/>
                <a:ea typeface="Arial"/>
                <a:cs typeface="Arial"/>
                <a:sym typeface="Arial"/>
              </a:rPr>
              <a:t>. </a:t>
            </a:r>
            <a:r>
              <a:rPr lang="en-US" sz="1000" b="0" i="0" u="none" strike="noStrike" cap="none" dirty="0" err="1">
                <a:solidFill>
                  <a:srgbClr val="151149"/>
                </a:solidFill>
                <a:latin typeface="Arial"/>
                <a:ea typeface="Arial"/>
                <a:cs typeface="Arial"/>
                <a:sym typeface="Arial"/>
              </a:rPr>
              <a:t>Bron</a:t>
            </a:r>
            <a:r>
              <a:rPr lang="en-US" sz="1000" b="0" i="0" u="none" strike="noStrike" cap="none" dirty="0">
                <a:solidFill>
                  <a:srgbClr val="151149"/>
                </a:solidFill>
                <a:latin typeface="Arial"/>
                <a:ea typeface="Arial"/>
                <a:cs typeface="Arial"/>
                <a:sym typeface="Arial"/>
              </a:rPr>
              <a:t>: </a:t>
            </a:r>
            <a:r>
              <a:rPr lang="en-US" sz="1000" b="0" i="0" u="none" strike="noStrike" cap="none" dirty="0" err="1">
                <a:solidFill>
                  <a:srgbClr val="151149"/>
                </a:solidFill>
                <a:latin typeface="Arial"/>
                <a:ea typeface="Arial"/>
                <a:cs typeface="Arial"/>
                <a:sym typeface="Arial"/>
              </a:rPr>
              <a:t>Aangepast</a:t>
            </a:r>
            <a:r>
              <a:rPr lang="en-US" sz="1000" b="0" i="0" u="none" strike="noStrike" cap="none" dirty="0">
                <a:solidFill>
                  <a:srgbClr val="151149"/>
                </a:solidFill>
                <a:latin typeface="Arial"/>
                <a:ea typeface="Arial"/>
                <a:cs typeface="Arial"/>
                <a:sym typeface="Arial"/>
              </a:rPr>
              <a:t> van Chaffey &amp; Ellis-Chadwick, 2016, p. 181.</a:t>
            </a:r>
            <a:endParaRPr sz="1000" b="0" i="0" u="none" strike="noStrike" cap="none" dirty="0">
              <a:solidFill>
                <a:srgbClr val="151149"/>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sp>
        <p:nvSpPr>
          <p:cNvPr id="471" name="Google Shape;471;p84"/>
          <p:cNvSpPr txBox="1"/>
          <p:nvPr/>
        </p:nvSpPr>
        <p:spPr>
          <a:xfrm>
            <a:off x="469793" y="357738"/>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200" b="1" i="0" u="none" strike="noStrike" cap="none">
                <a:solidFill>
                  <a:srgbClr val="151149"/>
                </a:solidFill>
                <a:latin typeface="Arial"/>
                <a:ea typeface="Arial"/>
                <a:cs typeface="Arial"/>
                <a:sym typeface="Arial"/>
              </a:rPr>
              <a:t>Digitale marketingstrategie bepalen</a:t>
            </a:r>
            <a:endParaRPr sz="3200" b="0" i="0" u="none" strike="noStrike" cap="none">
              <a:solidFill>
                <a:srgbClr val="151149"/>
              </a:solidFill>
              <a:latin typeface="Arial"/>
              <a:ea typeface="Arial"/>
              <a:cs typeface="Arial"/>
              <a:sym typeface="Arial"/>
            </a:endParaRPr>
          </a:p>
        </p:txBody>
      </p:sp>
      <p:graphicFrame>
        <p:nvGraphicFramePr>
          <p:cNvPr id="472" name="Google Shape;472;p84"/>
          <p:cNvGraphicFramePr/>
          <p:nvPr/>
        </p:nvGraphicFramePr>
        <p:xfrm>
          <a:off x="553532" y="1386361"/>
          <a:ext cx="8064675" cy="1463060"/>
        </p:xfrm>
        <a:graphic>
          <a:graphicData uri="http://schemas.openxmlformats.org/drawingml/2006/table">
            <a:tbl>
              <a:tblPr firstRow="1" bandRow="1">
                <a:noFill/>
                <a:tableStyleId>{7F810729-2096-4495-9946-B26703FF68C0}</a:tableStyleId>
              </a:tblPr>
              <a:tblGrid>
                <a:gridCol w="2688225">
                  <a:extLst>
                    <a:ext uri="{9D8B030D-6E8A-4147-A177-3AD203B41FA5}">
                      <a16:colId xmlns:a16="http://schemas.microsoft.com/office/drawing/2014/main" val="20000"/>
                    </a:ext>
                  </a:extLst>
                </a:gridCol>
                <a:gridCol w="2688225">
                  <a:extLst>
                    <a:ext uri="{9D8B030D-6E8A-4147-A177-3AD203B41FA5}">
                      <a16:colId xmlns:a16="http://schemas.microsoft.com/office/drawing/2014/main" val="20001"/>
                    </a:ext>
                  </a:extLst>
                </a:gridCol>
                <a:gridCol w="2688225">
                  <a:extLst>
                    <a:ext uri="{9D8B030D-6E8A-4147-A177-3AD203B41FA5}">
                      <a16:colId xmlns:a16="http://schemas.microsoft.com/office/drawing/2014/main" val="20002"/>
                    </a:ext>
                  </a:extLst>
                </a:gridCol>
              </a:tblGrid>
              <a:tr h="17780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Type initiatief voor digitale marketingstrategie</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Gevolgen voor de marketingmix</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Voorbeelden</a:t>
                      </a:r>
                      <a:endParaRPr sz="1400"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Middelen en</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bestuursstrategieën</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Veranderingen in marketingmanagement door het toegenomen belang van digitale media en technologie</a:t>
                      </a:r>
                      <a:endParaRPr sz="1400" u="none" strike="noStrike" cap="none"/>
                    </a:p>
                  </a:txBody>
                  <a:tcPr marL="91450" marR="91450" marT="45725" marB="45725"/>
                </a:tc>
                <a:tc>
                  <a:txBody>
                    <a:bodyPr/>
                    <a:lstStyle/>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Procesverandering</a:t>
                      </a:r>
                      <a:endParaRPr sz="1400" u="none" strike="noStrike" cap="none"/>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Ontwikkeling van vaardigheden</a:t>
                      </a:r>
                      <a:endParaRPr sz="1400" u="none" strike="noStrike" cap="none"/>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Teamstructuur</a:t>
                      </a:r>
                      <a:endParaRPr sz="1400" u="none" strike="noStrike" cap="none"/>
                    </a:p>
                  </a:txBody>
                  <a:tcPr marL="91450" marR="91450" marT="45725" marB="45725"/>
                </a:tc>
                <a:extLst>
                  <a:ext uri="{0D108BD9-81ED-4DB2-BD59-A6C34878D82A}">
                    <a16:rowId xmlns:a16="http://schemas.microsoft.com/office/drawing/2014/main" val="10001"/>
                  </a:ext>
                </a:extLst>
              </a:tr>
            </a:tbl>
          </a:graphicData>
        </a:graphic>
      </p:graphicFrame>
      <p:sp>
        <p:nvSpPr>
          <p:cNvPr id="473" name="Google Shape;473;p84"/>
          <p:cNvSpPr txBox="1"/>
          <p:nvPr/>
        </p:nvSpPr>
        <p:spPr>
          <a:xfrm rot="-5400000">
            <a:off x="6533330" y="2437978"/>
            <a:ext cx="4714436" cy="55395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US" sz="1000" b="1" i="0" u="none" strike="noStrike" cap="none" dirty="0" err="1">
                <a:solidFill>
                  <a:srgbClr val="151149"/>
                </a:solidFill>
                <a:latin typeface="Arial"/>
                <a:ea typeface="Arial"/>
                <a:cs typeface="Arial"/>
                <a:sym typeface="Arial"/>
              </a:rPr>
              <a:t>Typische</a:t>
            </a:r>
            <a:r>
              <a:rPr lang="en-US" sz="1000" b="1" i="0" u="none" strike="noStrike" cap="none" dirty="0">
                <a:solidFill>
                  <a:srgbClr val="151149"/>
                </a:solidFill>
                <a:latin typeface="Arial"/>
                <a:ea typeface="Arial"/>
                <a:cs typeface="Arial"/>
                <a:sym typeface="Arial"/>
              </a:rPr>
              <a:t> focus </a:t>
            </a:r>
            <a:r>
              <a:rPr lang="en-US" sz="1000" b="1" i="0" u="none" strike="noStrike" cap="none" dirty="0" err="1">
                <a:solidFill>
                  <a:srgbClr val="151149"/>
                </a:solidFill>
                <a:latin typeface="Arial"/>
                <a:ea typeface="Arial"/>
                <a:cs typeface="Arial"/>
                <a:sym typeface="Arial"/>
              </a:rPr>
              <a:t>voor</a:t>
            </a:r>
            <a:r>
              <a:rPr lang="en-US" sz="1000" b="1" i="0" u="none" strike="noStrike" cap="none" dirty="0">
                <a:solidFill>
                  <a:srgbClr val="151149"/>
                </a:solidFill>
                <a:latin typeface="Arial"/>
                <a:ea typeface="Arial"/>
                <a:cs typeface="Arial"/>
                <a:sym typeface="Arial"/>
              </a:rPr>
              <a:t> de </a:t>
            </a:r>
            <a:r>
              <a:rPr lang="en-US" sz="1000" b="1" i="0" u="none" strike="noStrike" cap="none" dirty="0" err="1">
                <a:solidFill>
                  <a:srgbClr val="151149"/>
                </a:solidFill>
                <a:latin typeface="Arial"/>
                <a:ea typeface="Arial"/>
                <a:cs typeface="Arial"/>
                <a:sym typeface="Arial"/>
              </a:rPr>
              <a:t>belangrijkste</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soorten</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strategische</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digitale</a:t>
            </a:r>
            <a:r>
              <a:rPr lang="en-US" sz="1000" b="1" i="0" u="none" strike="noStrike" cap="none" dirty="0">
                <a:solidFill>
                  <a:srgbClr val="151149"/>
                </a:solidFill>
                <a:latin typeface="Arial"/>
                <a:ea typeface="Arial"/>
                <a:cs typeface="Arial"/>
                <a:sym typeface="Arial"/>
              </a:rPr>
              <a:t> </a:t>
            </a:r>
            <a:r>
              <a:rPr lang="en-US" sz="1000" b="1" i="0" u="none" strike="noStrike" cap="none" dirty="0" err="1">
                <a:solidFill>
                  <a:srgbClr val="151149"/>
                </a:solidFill>
                <a:latin typeface="Arial"/>
                <a:ea typeface="Arial"/>
                <a:cs typeface="Arial"/>
                <a:sym typeface="Arial"/>
              </a:rPr>
              <a:t>marketinginitiatieven</a:t>
            </a:r>
            <a:r>
              <a:rPr lang="en-US" sz="1000" b="1" i="0" u="none" strike="noStrike" cap="none" dirty="0">
                <a:solidFill>
                  <a:srgbClr val="151149"/>
                </a:solidFill>
                <a:latin typeface="Arial"/>
                <a:ea typeface="Arial"/>
                <a:cs typeface="Arial"/>
                <a:sym typeface="Arial"/>
              </a:rPr>
              <a:t>. </a:t>
            </a:r>
            <a:r>
              <a:rPr lang="en-US" sz="1000" b="0" i="0" u="none" strike="noStrike" cap="none" dirty="0" err="1">
                <a:solidFill>
                  <a:srgbClr val="151149"/>
                </a:solidFill>
                <a:latin typeface="Arial"/>
                <a:ea typeface="Arial"/>
                <a:cs typeface="Arial"/>
                <a:sym typeface="Arial"/>
              </a:rPr>
              <a:t>Bron</a:t>
            </a:r>
            <a:r>
              <a:rPr lang="en-US" sz="1000" b="0" i="0" u="none" strike="noStrike" cap="none" dirty="0">
                <a:solidFill>
                  <a:srgbClr val="151149"/>
                </a:solidFill>
                <a:latin typeface="Arial"/>
                <a:ea typeface="Arial"/>
                <a:cs typeface="Arial"/>
                <a:sym typeface="Arial"/>
              </a:rPr>
              <a:t>: </a:t>
            </a:r>
            <a:r>
              <a:rPr lang="en-US" sz="1000" b="0" i="0" u="none" strike="noStrike" cap="none" dirty="0" err="1">
                <a:solidFill>
                  <a:srgbClr val="151149"/>
                </a:solidFill>
                <a:latin typeface="Arial"/>
                <a:ea typeface="Arial"/>
                <a:cs typeface="Arial"/>
                <a:sym typeface="Arial"/>
              </a:rPr>
              <a:t>Aangepast</a:t>
            </a:r>
            <a:r>
              <a:rPr lang="en-US" sz="1000" b="0" i="0" u="none" strike="noStrike" cap="none" dirty="0">
                <a:solidFill>
                  <a:srgbClr val="151149"/>
                </a:solidFill>
                <a:latin typeface="Arial"/>
                <a:ea typeface="Arial"/>
                <a:cs typeface="Arial"/>
                <a:sym typeface="Arial"/>
              </a:rPr>
              <a:t> van Chaffey &amp; Ellis-Chadwick, 2016, p. 181.</a:t>
            </a:r>
            <a:endParaRPr sz="1000" b="0" i="0" u="none" strike="noStrike" cap="none" dirty="0">
              <a:solidFill>
                <a:srgbClr val="151149"/>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sp>
        <p:nvSpPr>
          <p:cNvPr id="478" name="Google Shape;478;p85"/>
          <p:cNvSpPr txBox="1"/>
          <p:nvPr/>
        </p:nvSpPr>
        <p:spPr>
          <a:xfrm>
            <a:off x="629841" y="1480874"/>
            <a:ext cx="2949178" cy="1200150"/>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600"/>
              </a:spcAft>
              <a:buClr>
                <a:srgbClr val="000000"/>
              </a:buClr>
              <a:buSzPts val="2400"/>
              <a:buFont typeface="Arial"/>
              <a:buNone/>
            </a:pPr>
            <a:r>
              <a:rPr lang="en-US" sz="2400" b="1" i="0" u="none" strike="noStrike" cap="none">
                <a:solidFill>
                  <a:schemeClr val="lt1"/>
                </a:solidFill>
                <a:latin typeface="Roboto"/>
                <a:ea typeface="Roboto"/>
                <a:cs typeface="Roboto"/>
                <a:sym typeface="Roboto"/>
              </a:rPr>
              <a:t>Onderwerpen </a:t>
            </a:r>
            <a:endParaRPr sz="1400" b="0" i="0" u="none" strike="noStrike" cap="none">
              <a:solidFill>
                <a:srgbClr val="000000"/>
              </a:solidFill>
              <a:latin typeface="Arial"/>
              <a:ea typeface="Arial"/>
              <a:cs typeface="Arial"/>
              <a:sym typeface="Arial"/>
            </a:endParaRPr>
          </a:p>
        </p:txBody>
      </p:sp>
      <p:sp>
        <p:nvSpPr>
          <p:cNvPr id="479" name="Google Shape;479;p85"/>
          <p:cNvSpPr txBox="1"/>
          <p:nvPr/>
        </p:nvSpPr>
        <p:spPr>
          <a:xfrm>
            <a:off x="1157817" y="1980819"/>
            <a:ext cx="6828366" cy="590931"/>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000000"/>
              </a:buClr>
              <a:buSzPts val="1100"/>
              <a:buFont typeface="Arial"/>
              <a:buNone/>
            </a:pPr>
            <a:r>
              <a:rPr lang="en-US" sz="3600" b="1" i="0" u="none" strike="noStrike" cap="none">
                <a:solidFill>
                  <a:srgbClr val="151149"/>
                </a:solidFill>
                <a:latin typeface="Arial"/>
                <a:ea typeface="Arial"/>
                <a:cs typeface="Arial"/>
                <a:sym typeface="Arial"/>
              </a:rPr>
              <a:t>Digitale relatiemarketing</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4" name="Google Shape;484;p15"/>
          <p:cNvSpPr txBox="1"/>
          <p:nvPr/>
        </p:nvSpPr>
        <p:spPr>
          <a:xfrm>
            <a:off x="623400" y="368899"/>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200" b="1" i="0" u="none" strike="noStrike" cap="none">
                <a:solidFill>
                  <a:srgbClr val="151149"/>
                </a:solidFill>
                <a:latin typeface="Arial"/>
                <a:ea typeface="Arial"/>
                <a:cs typeface="Arial"/>
                <a:sym typeface="Arial"/>
              </a:rPr>
              <a:t>Digitale relatiemarketing</a:t>
            </a:r>
            <a:endParaRPr sz="3200" b="0" i="0" u="none" strike="noStrike" cap="none">
              <a:solidFill>
                <a:srgbClr val="151149"/>
              </a:solidFill>
              <a:latin typeface="Arial"/>
              <a:ea typeface="Arial"/>
              <a:cs typeface="Arial"/>
              <a:sym typeface="Arial"/>
            </a:endParaRPr>
          </a:p>
        </p:txBody>
      </p:sp>
      <p:sp>
        <p:nvSpPr>
          <p:cNvPr id="485" name="Google Shape;485;p15"/>
          <p:cNvSpPr txBox="1"/>
          <p:nvPr/>
        </p:nvSpPr>
        <p:spPr>
          <a:xfrm>
            <a:off x="623400" y="1102194"/>
            <a:ext cx="8333429" cy="2939111"/>
          </a:xfrm>
          <a:prstGeom prst="rect">
            <a:avLst/>
          </a:prstGeom>
          <a:noFill/>
          <a:ln>
            <a:noFill/>
          </a:ln>
        </p:spPr>
        <p:txBody>
          <a:bodyPr spcFirstLastPara="1" wrap="square" lIns="91425" tIns="91425" rIns="91425" bIns="91425" anchor="t" anchorCtr="0">
            <a:noAutofit/>
          </a:bodyPr>
          <a:lstStyle/>
          <a:p>
            <a:pPr marL="285750" marR="0" lvl="0" indent="-285750" algn="l" rtl="0">
              <a:lnSpc>
                <a:spcPct val="115000"/>
              </a:lnSpc>
              <a:spcBef>
                <a:spcPts val="16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Onderscheid klanten door de relatie</a:t>
            </a:r>
            <a:endParaRPr sz="1400" b="0" i="0" u="none" strike="noStrike" cap="none">
              <a:solidFill>
                <a:srgbClr val="151149"/>
              </a:solidFill>
              <a:latin typeface="Arial"/>
              <a:ea typeface="Arial"/>
              <a:cs typeface="Arial"/>
              <a:sym typeface="Arial"/>
            </a:endParaRPr>
          </a:p>
          <a:p>
            <a:pPr marL="285750" marR="0" lvl="0" indent="-285750" algn="l" rtl="0">
              <a:lnSpc>
                <a:spcPct val="115000"/>
              </a:lnSpc>
              <a:spcBef>
                <a:spcPts val="16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Levenslange waarde verzilveren via digitale kanalen</a:t>
            </a:r>
            <a:endParaRPr sz="1400" b="0" i="0" u="none" strike="noStrike" cap="none">
              <a:solidFill>
                <a:srgbClr val="151149"/>
              </a:solidFill>
              <a:latin typeface="Arial"/>
              <a:ea typeface="Arial"/>
              <a:cs typeface="Arial"/>
              <a:sym typeface="Arial"/>
            </a:endParaRPr>
          </a:p>
          <a:p>
            <a:pPr marL="285750" marR="0" lvl="0" indent="-285750" algn="l" rtl="0">
              <a:lnSpc>
                <a:spcPct val="115000"/>
              </a:lnSpc>
              <a:spcBef>
                <a:spcPts val="16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Loyaliteitsprogramma's definiëren ondersteund door digitale</a:t>
            </a:r>
            <a:endParaRPr sz="1400" b="0" i="0" u="none" strike="noStrike" cap="none">
              <a:solidFill>
                <a:srgbClr val="151149"/>
              </a:solidFill>
              <a:latin typeface="Arial"/>
              <a:ea typeface="Arial"/>
              <a:cs typeface="Arial"/>
              <a:sym typeface="Arial"/>
            </a:endParaRPr>
          </a:p>
          <a:p>
            <a:pPr marL="285750" marR="0" lvl="0" indent="-285750" algn="l" rtl="0">
              <a:lnSpc>
                <a:spcPct val="115000"/>
              </a:lnSpc>
              <a:spcBef>
                <a:spcPts val="16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Technologie optimaliseren om klantrelaties te beheren</a:t>
            </a:r>
            <a:endParaRPr sz="1800" b="1" i="1" u="none" strike="noStrike" cap="none">
              <a:solidFill>
                <a:srgbClr val="151149"/>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489"/>
        <p:cNvGrpSpPr/>
        <p:nvPr/>
      </p:nvGrpSpPr>
      <p:grpSpPr>
        <a:xfrm>
          <a:off x="0" y="0"/>
          <a:ext cx="0" cy="0"/>
          <a:chOff x="0" y="0"/>
          <a:chExt cx="0" cy="0"/>
        </a:xfrm>
      </p:grpSpPr>
      <p:sp>
        <p:nvSpPr>
          <p:cNvPr id="490" name="Google Shape;490;p86"/>
          <p:cNvSpPr txBox="1"/>
          <p:nvPr/>
        </p:nvSpPr>
        <p:spPr>
          <a:xfrm>
            <a:off x="1969327" y="1371600"/>
            <a:ext cx="5205346" cy="120015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rgbClr val="000000"/>
              </a:buClr>
              <a:buSzPts val="1100"/>
              <a:buFont typeface="Arial"/>
              <a:buNone/>
            </a:pPr>
            <a:r>
              <a:rPr lang="en-US" sz="3600" b="1" i="0" u="none" strike="noStrike" cap="none">
                <a:solidFill>
                  <a:srgbClr val="151149"/>
                </a:solidFill>
                <a:latin typeface="Arial"/>
                <a:ea typeface="Arial"/>
                <a:cs typeface="Arial"/>
                <a:sym typeface="Arial"/>
              </a:rPr>
              <a:t>Digitale marketingmix</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494"/>
        <p:cNvGrpSpPr/>
        <p:nvPr/>
      </p:nvGrpSpPr>
      <p:grpSpPr>
        <a:xfrm>
          <a:off x="0" y="0"/>
          <a:ext cx="0" cy="0"/>
          <a:chOff x="0" y="0"/>
          <a:chExt cx="0" cy="0"/>
        </a:xfrm>
      </p:grpSpPr>
      <p:sp>
        <p:nvSpPr>
          <p:cNvPr id="495" name="Google Shape;495;p16"/>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496" name="Google Shape;496;p16"/>
          <p:cNvSpPr txBox="1"/>
          <p:nvPr/>
        </p:nvSpPr>
        <p:spPr>
          <a:xfrm>
            <a:off x="478339" y="1262790"/>
            <a:ext cx="8333400" cy="29391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1000"/>
              </a:spcAft>
              <a:buClr>
                <a:srgbClr val="000000"/>
              </a:buClr>
              <a:buSzPts val="1800"/>
              <a:buFont typeface="Arial"/>
              <a:buNone/>
            </a:pPr>
            <a:endParaRPr sz="1800" b="1" i="1" u="none" strike="noStrike" cap="none">
              <a:solidFill>
                <a:schemeClr val="dk1"/>
              </a:solidFill>
              <a:latin typeface="Arial"/>
              <a:ea typeface="Arial"/>
              <a:cs typeface="Arial"/>
              <a:sym typeface="Arial"/>
            </a:endParaRPr>
          </a:p>
        </p:txBody>
      </p:sp>
      <p:sp>
        <p:nvSpPr>
          <p:cNvPr id="497" name="Google Shape;497;p16"/>
          <p:cNvSpPr txBox="1">
            <a:spLocks noGrp="1"/>
          </p:cNvSpPr>
          <p:nvPr>
            <p:ph type="title"/>
          </p:nvPr>
        </p:nvSpPr>
        <p:spPr>
          <a:xfrm>
            <a:off x="628650" y="4405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51149"/>
              </a:buClr>
              <a:buSzPts val="3200"/>
              <a:buFont typeface="Arial"/>
              <a:buNone/>
            </a:pPr>
            <a:r>
              <a:rPr lang="en-US" sz="3200" b="1" i="0" u="none" strike="noStrike" cap="none">
                <a:solidFill>
                  <a:srgbClr val="151149"/>
                </a:solidFill>
                <a:latin typeface="Arial"/>
                <a:ea typeface="Arial"/>
                <a:cs typeface="Arial"/>
                <a:sym typeface="Arial"/>
              </a:rPr>
              <a:t>Digitale marketingmix: product</a:t>
            </a:r>
            <a:endParaRPr sz="3200">
              <a:solidFill>
                <a:srgbClr val="151149"/>
              </a:solidFill>
            </a:endParaRPr>
          </a:p>
        </p:txBody>
      </p:sp>
      <p:sp>
        <p:nvSpPr>
          <p:cNvPr id="498" name="Google Shape;498;p16"/>
          <p:cNvSpPr txBox="1">
            <a:spLocks noGrp="1"/>
          </p:cNvSpPr>
          <p:nvPr>
            <p:ph type="body" idx="1"/>
          </p:nvPr>
        </p:nvSpPr>
        <p:spPr>
          <a:xfrm>
            <a:off x="628650" y="1369218"/>
            <a:ext cx="7886700" cy="3057760"/>
          </a:xfrm>
          <a:prstGeom prst="rect">
            <a:avLst/>
          </a:prstGeom>
          <a:noFill/>
          <a:ln>
            <a:noFill/>
          </a:ln>
        </p:spPr>
        <p:txBody>
          <a:bodyPr spcFirstLastPara="1" wrap="square" lIns="91425" tIns="45700" rIns="91425" bIns="45700" anchor="t" anchorCtr="0">
            <a:spAutoFit/>
          </a:bodyPr>
          <a:lstStyle/>
          <a:p>
            <a:pPr marL="342900" marR="0" lvl="0" indent="-342900" algn="l" rtl="0">
              <a:lnSpc>
                <a:spcPct val="115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Worden alle producten die offline worden verkocht ook online verkocht?</a:t>
            </a:r>
            <a:endParaRPr/>
          </a:p>
          <a:p>
            <a:pPr marL="342900" marR="0" lvl="0" indent="-342900" algn="l" rtl="0">
              <a:lnSpc>
                <a:spcPct val="115000"/>
              </a:lnSpc>
              <a:spcBef>
                <a:spcPts val="16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Is er een assortiment, een lijn van producten of zijn er producten die alleen online worden verkocht?</a:t>
            </a:r>
            <a:endParaRPr/>
          </a:p>
          <a:p>
            <a:pPr marL="342900" marR="0" lvl="0" indent="-342900" algn="l" rtl="0">
              <a:lnSpc>
                <a:spcPct val="115000"/>
              </a:lnSpc>
              <a:spcBef>
                <a:spcPts val="16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Zijn er specifieke merken die online worden gecommercialiseerd?</a:t>
            </a:r>
            <a:endParaRPr/>
          </a:p>
          <a:p>
            <a:pPr marL="457200" marR="0" lvl="0" indent="0" algn="l" rtl="0">
              <a:lnSpc>
                <a:spcPct val="100000"/>
              </a:lnSpc>
              <a:spcBef>
                <a:spcPts val="0"/>
              </a:spcBef>
              <a:spcAft>
                <a:spcPts val="0"/>
              </a:spcAft>
              <a:buClr>
                <a:srgbClr val="ED7D31"/>
              </a:buClr>
              <a:buSzPts val="2250"/>
              <a:buNone/>
            </a:pPr>
            <a:r>
              <a:rPr lang="en-US" sz="1800" b="0" i="0" u="none" strike="noStrike" cap="none">
                <a:solidFill>
                  <a:srgbClr val="151149"/>
                </a:solidFill>
                <a:latin typeface="Arial"/>
                <a:ea typeface="Arial"/>
                <a:cs typeface="Arial"/>
                <a:sym typeface="Arial"/>
              </a:rPr>
              <a:t> </a:t>
            </a:r>
            <a:endParaRPr/>
          </a:p>
          <a:p>
            <a:pPr marL="342900" marR="0" lvl="0" indent="-200025" algn="l" rtl="0">
              <a:lnSpc>
                <a:spcPct val="115000"/>
              </a:lnSpc>
              <a:spcBef>
                <a:spcPts val="1600"/>
              </a:spcBef>
              <a:spcAft>
                <a:spcPts val="0"/>
              </a:spcAft>
              <a:buClr>
                <a:srgbClr val="ED7D31"/>
              </a:buClr>
              <a:buSzPts val="2250"/>
              <a:buFont typeface="Arial"/>
              <a:buNone/>
            </a:pPr>
            <a:endParaRPr sz="1800" b="1" i="1" u="none" strike="noStrike" cap="none">
              <a:solidFill>
                <a:srgbClr val="151149"/>
              </a:solidFill>
              <a:latin typeface="Arial"/>
              <a:ea typeface="Arial"/>
              <a:cs typeface="Arial"/>
              <a:sym typeface="Arial"/>
            </a:endParaRPr>
          </a:p>
          <a:p>
            <a:pPr marL="342900" lvl="0" indent="-200025" algn="l" rtl="0">
              <a:lnSpc>
                <a:spcPct val="90000"/>
              </a:lnSpc>
              <a:spcBef>
                <a:spcPts val="1750"/>
              </a:spcBef>
              <a:spcAft>
                <a:spcPts val="0"/>
              </a:spcAft>
              <a:buClr>
                <a:srgbClr val="ED7D31"/>
              </a:buClr>
              <a:buSzPts val="2250"/>
              <a:buFont typeface="Arial"/>
              <a:buNone/>
            </a:pPr>
            <a:endParaRPr sz="1800">
              <a:solidFill>
                <a:srgbClr val="151149"/>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02"/>
        <p:cNvGrpSpPr/>
        <p:nvPr/>
      </p:nvGrpSpPr>
      <p:grpSpPr>
        <a:xfrm>
          <a:off x="0" y="0"/>
          <a:ext cx="0" cy="0"/>
          <a:chOff x="0" y="0"/>
          <a:chExt cx="0" cy="0"/>
        </a:xfrm>
      </p:grpSpPr>
      <p:sp>
        <p:nvSpPr>
          <p:cNvPr id="503" name="Google Shape;503;p87"/>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504" name="Google Shape;504;p87"/>
          <p:cNvSpPr txBox="1"/>
          <p:nvPr/>
        </p:nvSpPr>
        <p:spPr>
          <a:xfrm>
            <a:off x="478339" y="1262790"/>
            <a:ext cx="8333400" cy="29391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1000"/>
              </a:spcAft>
              <a:buClr>
                <a:srgbClr val="000000"/>
              </a:buClr>
              <a:buSzPts val="1800"/>
              <a:buFont typeface="Arial"/>
              <a:buNone/>
            </a:pPr>
            <a:endParaRPr sz="1800" b="1" i="1" u="none" strike="noStrike" cap="none">
              <a:solidFill>
                <a:schemeClr val="dk1"/>
              </a:solidFill>
              <a:latin typeface="Arial"/>
              <a:ea typeface="Arial"/>
              <a:cs typeface="Arial"/>
              <a:sym typeface="Arial"/>
            </a:endParaRPr>
          </a:p>
        </p:txBody>
      </p:sp>
      <p:sp>
        <p:nvSpPr>
          <p:cNvPr id="505" name="Google Shape;505;p87"/>
          <p:cNvSpPr txBox="1">
            <a:spLocks noGrp="1"/>
          </p:cNvSpPr>
          <p:nvPr>
            <p:ph type="title"/>
          </p:nvPr>
        </p:nvSpPr>
        <p:spPr>
          <a:xfrm>
            <a:off x="628650" y="0"/>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Digitale marketingmix: prijs</a:t>
            </a:r>
            <a:endParaRPr/>
          </a:p>
        </p:txBody>
      </p:sp>
      <p:sp>
        <p:nvSpPr>
          <p:cNvPr id="506" name="Google Shape;506;p87"/>
          <p:cNvSpPr txBox="1">
            <a:spLocks noGrp="1"/>
          </p:cNvSpPr>
          <p:nvPr>
            <p:ph type="body" idx="1"/>
          </p:nvPr>
        </p:nvSpPr>
        <p:spPr>
          <a:xfrm>
            <a:off x="628650" y="1307301"/>
            <a:ext cx="7886700" cy="2512800"/>
          </a:xfrm>
          <a:prstGeom prst="rect">
            <a:avLst/>
          </a:prstGeom>
          <a:noFill/>
          <a:ln>
            <a:noFill/>
          </a:ln>
        </p:spPr>
        <p:txBody>
          <a:bodyPr spcFirstLastPara="1" wrap="square" lIns="91425" tIns="45700" rIns="91425" bIns="45700" anchor="t" anchorCtr="0">
            <a:spAutoFit/>
          </a:bodyPr>
          <a:lstStyle/>
          <a:p>
            <a:pPr marL="342900" lvl="0" indent="-266700" algn="l" rtl="0">
              <a:lnSpc>
                <a:spcPct val="150000"/>
              </a:lnSpc>
              <a:spcBef>
                <a:spcPts val="0"/>
              </a:spcBef>
              <a:spcAft>
                <a:spcPts val="0"/>
              </a:spcAft>
              <a:buClr>
                <a:srgbClr val="11AA81"/>
              </a:buClr>
              <a:buSzPts val="1800"/>
              <a:buFont typeface="Arial"/>
              <a:buChar char="•"/>
            </a:pPr>
            <a:r>
              <a:rPr lang="en-US" sz="1800"/>
              <a:t>Is de online prijs hetzelfde als de offline prijs?</a:t>
            </a:r>
            <a:endParaRPr sz="1800"/>
          </a:p>
          <a:p>
            <a:pPr marL="342900" lvl="0" indent="-266700" algn="l" rtl="0">
              <a:lnSpc>
                <a:spcPct val="150000"/>
              </a:lnSpc>
              <a:spcBef>
                <a:spcPts val="1000"/>
              </a:spcBef>
              <a:spcAft>
                <a:spcPts val="0"/>
              </a:spcAft>
              <a:buClr>
                <a:srgbClr val="11AA81"/>
              </a:buClr>
              <a:buSzPts val="1800"/>
              <a:buFont typeface="Arial"/>
              <a:buChar char="•"/>
            </a:pPr>
            <a:r>
              <a:rPr lang="en-US" sz="1800"/>
              <a:t>Zijn kortingen en verkoopvoorwaarden online anders?</a:t>
            </a:r>
            <a:endParaRPr sz="1800"/>
          </a:p>
          <a:p>
            <a:pPr marL="342900" lvl="0" indent="-266700" algn="l" rtl="0">
              <a:lnSpc>
                <a:spcPct val="150000"/>
              </a:lnSpc>
              <a:spcBef>
                <a:spcPts val="1000"/>
              </a:spcBef>
              <a:spcAft>
                <a:spcPts val="0"/>
              </a:spcAft>
              <a:buClr>
                <a:srgbClr val="11AA81"/>
              </a:buClr>
              <a:buSzPts val="1800"/>
              <a:buFont typeface="Arial"/>
              <a:buChar char="•"/>
            </a:pPr>
            <a:r>
              <a:rPr lang="en-US" sz="1800"/>
              <a:t>Welke betaalmethoden zijn online beschikbaar? </a:t>
            </a:r>
            <a:endParaRPr sz="1800"/>
          </a:p>
          <a:p>
            <a:pPr marL="342900" lvl="0" indent="-200025" algn="l" rtl="0">
              <a:lnSpc>
                <a:spcPct val="150000"/>
              </a:lnSpc>
              <a:spcBef>
                <a:spcPts val="1000"/>
              </a:spcBef>
              <a:spcAft>
                <a:spcPts val="0"/>
              </a:spcAft>
              <a:buClr>
                <a:srgbClr val="ED7D31"/>
              </a:buClr>
              <a:buSzPts val="2250"/>
              <a:buFont typeface="Arial"/>
              <a:buNone/>
            </a:pPr>
            <a:endParaRPr sz="1800"/>
          </a:p>
          <a:p>
            <a:pPr marL="342900" lvl="0" indent="-200025" algn="l" rtl="0">
              <a:lnSpc>
                <a:spcPct val="150000"/>
              </a:lnSpc>
              <a:spcBef>
                <a:spcPts val="750"/>
              </a:spcBef>
              <a:spcAft>
                <a:spcPts val="0"/>
              </a:spcAft>
              <a:buClr>
                <a:srgbClr val="ED7D31"/>
              </a:buClr>
              <a:buSzPts val="2250"/>
              <a:buFont typeface="Arial"/>
              <a:buNone/>
            </a:pPr>
            <a:endParaRPr sz="180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10"/>
        <p:cNvGrpSpPr/>
        <p:nvPr/>
      </p:nvGrpSpPr>
      <p:grpSpPr>
        <a:xfrm>
          <a:off x="0" y="0"/>
          <a:ext cx="0" cy="0"/>
          <a:chOff x="0" y="0"/>
          <a:chExt cx="0" cy="0"/>
        </a:xfrm>
      </p:grpSpPr>
      <p:sp>
        <p:nvSpPr>
          <p:cNvPr id="511" name="Google Shape;511;p8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512" name="Google Shape;512;p88"/>
          <p:cNvSpPr txBox="1"/>
          <p:nvPr/>
        </p:nvSpPr>
        <p:spPr>
          <a:xfrm>
            <a:off x="478339" y="1262790"/>
            <a:ext cx="8333400" cy="29391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1000"/>
              </a:spcAft>
              <a:buClr>
                <a:srgbClr val="000000"/>
              </a:buClr>
              <a:buSzPts val="1800"/>
              <a:buFont typeface="Arial"/>
              <a:buNone/>
            </a:pPr>
            <a:endParaRPr sz="1800" b="1" i="1" u="none" strike="noStrike" cap="none">
              <a:solidFill>
                <a:schemeClr val="dk1"/>
              </a:solidFill>
              <a:latin typeface="Arial"/>
              <a:ea typeface="Arial"/>
              <a:cs typeface="Arial"/>
              <a:sym typeface="Arial"/>
            </a:endParaRPr>
          </a:p>
        </p:txBody>
      </p:sp>
      <p:sp>
        <p:nvSpPr>
          <p:cNvPr id="513" name="Google Shape;513;p88"/>
          <p:cNvSpPr txBox="1">
            <a:spLocks noGrp="1"/>
          </p:cNvSpPr>
          <p:nvPr>
            <p:ph type="title"/>
          </p:nvPr>
        </p:nvSpPr>
        <p:spPr>
          <a:xfrm>
            <a:off x="628650" y="-52562"/>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Digitale marketingmix: distributie</a:t>
            </a:r>
            <a:endParaRPr/>
          </a:p>
        </p:txBody>
      </p:sp>
      <p:sp>
        <p:nvSpPr>
          <p:cNvPr id="514" name="Google Shape;514;p88"/>
          <p:cNvSpPr txBox="1">
            <a:spLocks noGrp="1"/>
          </p:cNvSpPr>
          <p:nvPr>
            <p:ph type="body" idx="1"/>
          </p:nvPr>
        </p:nvSpPr>
        <p:spPr>
          <a:xfrm>
            <a:off x="628650" y="1316007"/>
            <a:ext cx="7886700" cy="2817600"/>
          </a:xfrm>
          <a:prstGeom prst="rect">
            <a:avLst/>
          </a:prstGeom>
          <a:noFill/>
          <a:ln>
            <a:noFill/>
          </a:ln>
        </p:spPr>
        <p:txBody>
          <a:bodyPr spcFirstLastPara="1" wrap="square" lIns="91425" tIns="45700" rIns="91425" bIns="45700" anchor="t" anchorCtr="0">
            <a:spAutoFit/>
          </a:bodyPr>
          <a:lstStyle/>
          <a:p>
            <a:pPr marL="342900" lvl="0" indent="-290512" algn="l" rtl="0">
              <a:lnSpc>
                <a:spcPct val="150000"/>
              </a:lnSpc>
              <a:spcBef>
                <a:spcPts val="0"/>
              </a:spcBef>
              <a:spcAft>
                <a:spcPts val="0"/>
              </a:spcAft>
              <a:buClr>
                <a:srgbClr val="11AA81"/>
              </a:buClr>
              <a:buSzPts val="1800"/>
              <a:buFont typeface="Arial"/>
              <a:buChar char="•"/>
            </a:pPr>
            <a:r>
              <a:rPr lang="en-US" sz="1800"/>
              <a:t>Rol van de site</a:t>
            </a:r>
            <a:endParaRPr sz="1800"/>
          </a:p>
          <a:p>
            <a:pPr marL="342900" lvl="0" indent="-290512" algn="l" rtl="0">
              <a:lnSpc>
                <a:spcPct val="150000"/>
              </a:lnSpc>
              <a:spcBef>
                <a:spcPts val="750"/>
              </a:spcBef>
              <a:spcAft>
                <a:spcPts val="0"/>
              </a:spcAft>
              <a:buClr>
                <a:srgbClr val="11AA81"/>
              </a:buClr>
              <a:buSzPts val="1800"/>
              <a:buFont typeface="Arial"/>
              <a:buChar char="•"/>
            </a:pPr>
            <a:r>
              <a:rPr lang="en-US" sz="1800"/>
              <a:t>Sociale handel</a:t>
            </a:r>
            <a:endParaRPr sz="1800"/>
          </a:p>
          <a:p>
            <a:pPr marL="342900" lvl="0" indent="-290512" algn="l" rtl="0">
              <a:lnSpc>
                <a:spcPct val="150000"/>
              </a:lnSpc>
              <a:spcBef>
                <a:spcPts val="750"/>
              </a:spcBef>
              <a:spcAft>
                <a:spcPts val="0"/>
              </a:spcAft>
              <a:buClr>
                <a:srgbClr val="11AA81"/>
              </a:buClr>
              <a:buSzPts val="1800"/>
              <a:buFont typeface="Arial"/>
              <a:buChar char="•"/>
            </a:pPr>
            <a:r>
              <a:rPr lang="en-US" sz="1800"/>
              <a:t>Sociaal winkelen</a:t>
            </a:r>
            <a:endParaRPr sz="1800"/>
          </a:p>
          <a:p>
            <a:pPr marL="342900" lvl="0" indent="-290512" algn="l" rtl="0">
              <a:lnSpc>
                <a:spcPct val="150000"/>
              </a:lnSpc>
              <a:spcBef>
                <a:spcPts val="750"/>
              </a:spcBef>
              <a:spcAft>
                <a:spcPts val="0"/>
              </a:spcAft>
              <a:buClr>
                <a:srgbClr val="11AA81"/>
              </a:buClr>
              <a:buSzPts val="1800"/>
              <a:buFont typeface="Arial"/>
              <a:buChar char="•"/>
            </a:pPr>
            <a:r>
              <a:rPr lang="en-US" sz="1800"/>
              <a:t>Rol van markten </a:t>
            </a:r>
            <a:endParaRPr sz="1800"/>
          </a:p>
          <a:p>
            <a:pPr marL="342900" lvl="0" indent="-176212" algn="l" rtl="0">
              <a:lnSpc>
                <a:spcPct val="90000"/>
              </a:lnSpc>
              <a:spcBef>
                <a:spcPts val="750"/>
              </a:spcBef>
              <a:spcAft>
                <a:spcPts val="0"/>
              </a:spcAft>
              <a:buClr>
                <a:srgbClr val="ED7D31"/>
              </a:buClr>
              <a:buSzPts val="2625"/>
              <a:buFont typeface="Arial"/>
              <a:buNone/>
            </a:pPr>
            <a:endParaRPr/>
          </a:p>
          <a:p>
            <a:pPr marL="342900" lvl="0" indent="-176212" algn="l" rtl="0">
              <a:lnSpc>
                <a:spcPct val="90000"/>
              </a:lnSpc>
              <a:spcBef>
                <a:spcPts val="750"/>
              </a:spcBef>
              <a:spcAft>
                <a:spcPts val="0"/>
              </a:spcAft>
              <a:buClr>
                <a:srgbClr val="ED7D31"/>
              </a:buClr>
              <a:buSzPts val="2625"/>
              <a:buFont typeface="Arial"/>
              <a:buNone/>
            </a:pPr>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sp>
        <p:nvSpPr>
          <p:cNvPr id="519" name="Google Shape;519;p89"/>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520" name="Google Shape;520;p89"/>
          <p:cNvSpPr txBox="1"/>
          <p:nvPr/>
        </p:nvSpPr>
        <p:spPr>
          <a:xfrm>
            <a:off x="478339" y="1262790"/>
            <a:ext cx="8333400" cy="29391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1000"/>
              </a:spcAft>
              <a:buClr>
                <a:srgbClr val="000000"/>
              </a:buClr>
              <a:buSzPts val="1800"/>
              <a:buFont typeface="Arial"/>
              <a:buNone/>
            </a:pPr>
            <a:endParaRPr sz="1800" b="1" i="1" u="none" strike="noStrike" cap="none">
              <a:solidFill>
                <a:schemeClr val="dk1"/>
              </a:solidFill>
              <a:latin typeface="Arial"/>
              <a:ea typeface="Arial"/>
              <a:cs typeface="Arial"/>
              <a:sym typeface="Arial"/>
            </a:endParaRPr>
          </a:p>
        </p:txBody>
      </p:sp>
      <p:sp>
        <p:nvSpPr>
          <p:cNvPr id="521" name="Google Shape;521;p89"/>
          <p:cNvSpPr txBox="1">
            <a:spLocks noGrp="1"/>
          </p:cNvSpPr>
          <p:nvPr>
            <p:ph type="title"/>
          </p:nvPr>
        </p:nvSpPr>
        <p:spPr>
          <a:xfrm>
            <a:off x="478339" y="533587"/>
            <a:ext cx="7886700" cy="664175"/>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dirty="0" err="1"/>
              <a:t>Digitale</a:t>
            </a:r>
            <a:r>
              <a:rPr lang="en-US" dirty="0"/>
              <a:t> </a:t>
            </a:r>
            <a:r>
              <a:rPr lang="en-US" dirty="0" err="1"/>
              <a:t>marketingmix</a:t>
            </a:r>
            <a:r>
              <a:rPr lang="en-US" dirty="0"/>
              <a:t>: </a:t>
            </a:r>
            <a:r>
              <a:rPr lang="en-US" dirty="0" err="1"/>
              <a:t>communicatie</a:t>
            </a:r>
            <a:endParaRPr dirty="0"/>
          </a:p>
        </p:txBody>
      </p:sp>
      <p:sp>
        <p:nvSpPr>
          <p:cNvPr id="522" name="Google Shape;522;p89"/>
          <p:cNvSpPr txBox="1">
            <a:spLocks noGrp="1"/>
          </p:cNvSpPr>
          <p:nvPr>
            <p:ph type="body" idx="1"/>
          </p:nvPr>
        </p:nvSpPr>
        <p:spPr>
          <a:xfrm>
            <a:off x="628650" y="1369218"/>
            <a:ext cx="7886700" cy="28977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15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Reclame</a:t>
            </a:r>
            <a:endParaRPr/>
          </a:p>
          <a:p>
            <a:pPr marL="285750" marR="0" lvl="0" indent="-285750" algn="l" rtl="0">
              <a:lnSpc>
                <a:spcPct val="115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Verkoopbevorderende acties</a:t>
            </a:r>
            <a:endParaRPr/>
          </a:p>
          <a:p>
            <a:pPr marL="285750" marR="0" lvl="0" indent="-285750" algn="l" rtl="0">
              <a:lnSpc>
                <a:spcPct val="115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PR</a:t>
            </a:r>
            <a:endParaRPr/>
          </a:p>
          <a:p>
            <a:pPr marL="285750" marR="0" lvl="0" indent="-285750" algn="l" rtl="0">
              <a:lnSpc>
                <a:spcPct val="115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Sociaal verkopen</a:t>
            </a:r>
            <a:endParaRPr/>
          </a:p>
          <a:p>
            <a:pPr marL="285750" marR="0" lvl="0" indent="-285750" algn="l" rtl="0">
              <a:lnSpc>
                <a:spcPct val="115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Directe marketing</a:t>
            </a:r>
            <a:endParaRPr/>
          </a:p>
          <a:p>
            <a:pPr marL="285750" marR="0" lvl="0" indent="-285750" algn="l" rtl="0">
              <a:lnSpc>
                <a:spcPct val="115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Affiliate marketing</a:t>
            </a:r>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26"/>
        <p:cNvGrpSpPr/>
        <p:nvPr/>
      </p:nvGrpSpPr>
      <p:grpSpPr>
        <a:xfrm>
          <a:off x="0" y="0"/>
          <a:ext cx="0" cy="0"/>
          <a:chOff x="0" y="0"/>
          <a:chExt cx="0" cy="0"/>
        </a:xfrm>
      </p:grpSpPr>
      <p:sp>
        <p:nvSpPr>
          <p:cNvPr id="527" name="Google Shape;527;p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528" name="Google Shape;528;p3"/>
          <p:cNvSpPr txBox="1"/>
          <p:nvPr/>
        </p:nvSpPr>
        <p:spPr>
          <a:xfrm>
            <a:off x="478339" y="1262790"/>
            <a:ext cx="8333400" cy="2939100"/>
          </a:xfrm>
          <a:prstGeom prst="rect">
            <a:avLst/>
          </a:prstGeom>
          <a:noFill/>
          <a:ln>
            <a:noFill/>
          </a:ln>
        </p:spPr>
        <p:txBody>
          <a:bodyPr spcFirstLastPara="1" wrap="square" lIns="91425" tIns="91425" rIns="91425" bIns="91425" anchor="t" anchorCtr="0">
            <a:noAutofit/>
          </a:bodyPr>
          <a:lstStyle/>
          <a:p>
            <a:pPr marL="285750" marR="0" lvl="0" indent="-171450" algn="l" rtl="0">
              <a:lnSpc>
                <a:spcPct val="155555"/>
              </a:lnSpc>
              <a:spcBef>
                <a:spcPts val="0"/>
              </a:spcBef>
              <a:spcAft>
                <a:spcPts val="0"/>
              </a:spcAft>
              <a:buClr>
                <a:schemeClr val="dk1"/>
              </a:buClr>
              <a:buSzPts val="1800"/>
              <a:buFont typeface="Arial"/>
              <a:buNone/>
            </a:pPr>
            <a:endParaRPr sz="1800" b="1" i="1" u="none" strike="noStrike" cap="none">
              <a:solidFill>
                <a:schemeClr val="dk1"/>
              </a:solidFill>
              <a:latin typeface="Arial"/>
              <a:ea typeface="Arial"/>
              <a:cs typeface="Arial"/>
              <a:sym typeface="Arial"/>
            </a:endParaRPr>
          </a:p>
        </p:txBody>
      </p:sp>
      <p:sp>
        <p:nvSpPr>
          <p:cNvPr id="529" name="Google Shape;529;p3"/>
          <p:cNvSpPr txBox="1">
            <a:spLocks noGrp="1"/>
          </p:cNvSpPr>
          <p:nvPr>
            <p:ph type="title"/>
          </p:nvPr>
        </p:nvSpPr>
        <p:spPr>
          <a:xfrm>
            <a:off x="628650" y="4405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51149"/>
              </a:buClr>
              <a:buSzPts val="3600"/>
              <a:buFont typeface="Arial"/>
              <a:buNone/>
            </a:pPr>
            <a:r>
              <a:rPr lang="en-US" sz="3600" b="1" i="0" u="none" strike="noStrike" cap="none">
                <a:solidFill>
                  <a:srgbClr val="151149"/>
                </a:solidFill>
                <a:latin typeface="Arial"/>
                <a:ea typeface="Arial"/>
                <a:cs typeface="Arial"/>
                <a:sym typeface="Arial"/>
              </a:rPr>
              <a:t>Digitale marketingmix: mensen</a:t>
            </a:r>
            <a:endParaRPr/>
          </a:p>
        </p:txBody>
      </p:sp>
      <p:sp>
        <p:nvSpPr>
          <p:cNvPr id="530" name="Google Shape;530;p3"/>
          <p:cNvSpPr txBox="1">
            <a:spLocks noGrp="1"/>
          </p:cNvSpPr>
          <p:nvPr>
            <p:ph type="body" idx="1"/>
          </p:nvPr>
        </p:nvSpPr>
        <p:spPr>
          <a:xfrm>
            <a:off x="628650" y="1369218"/>
            <a:ext cx="7886700" cy="2430300"/>
          </a:xfrm>
          <a:prstGeom prst="rect">
            <a:avLst/>
          </a:prstGeom>
          <a:noFill/>
          <a:ln>
            <a:noFill/>
          </a:ln>
        </p:spPr>
        <p:txBody>
          <a:bodyPr spcFirstLastPara="1" wrap="square" lIns="91425" tIns="45700" rIns="91425" bIns="45700" anchor="t" anchorCtr="0">
            <a:spAutoFit/>
          </a:bodyPr>
          <a:lstStyle/>
          <a:p>
            <a:pPr marL="342900" lvl="0" indent="-257175" algn="l" rtl="0">
              <a:lnSpc>
                <a:spcPct val="150000"/>
              </a:lnSpc>
              <a:spcBef>
                <a:spcPts val="0"/>
              </a:spcBef>
              <a:spcAft>
                <a:spcPts val="0"/>
              </a:spcAft>
              <a:buClr>
                <a:srgbClr val="11AA81"/>
              </a:buClr>
              <a:buSzPts val="1800"/>
              <a:buFont typeface="Arial"/>
              <a:buChar char="•"/>
            </a:pPr>
            <a:r>
              <a:rPr lang="en-US" sz="1800"/>
              <a:t>Het profiel bepalen van mensen die digitale marketing ondersteunen</a:t>
            </a:r>
            <a:endParaRPr sz="1800"/>
          </a:p>
          <a:p>
            <a:pPr marL="342900" lvl="0" indent="-257175" algn="l" rtl="0">
              <a:lnSpc>
                <a:spcPct val="150000"/>
              </a:lnSpc>
              <a:spcBef>
                <a:spcPts val="750"/>
              </a:spcBef>
              <a:spcAft>
                <a:spcPts val="0"/>
              </a:spcAft>
              <a:buClr>
                <a:srgbClr val="11AA81"/>
              </a:buClr>
              <a:buSzPts val="1800"/>
              <a:buFont typeface="Arial"/>
              <a:buChar char="•"/>
            </a:pPr>
            <a:r>
              <a:rPr lang="en-US" sz="1800"/>
              <a:t>Evaluatie van de betrokkenheid van mensen bij de verschillende digitale kanalen</a:t>
            </a:r>
            <a:endParaRPr sz="1800"/>
          </a:p>
          <a:p>
            <a:pPr marL="342900" lvl="0" indent="-257175" algn="l" rtl="0">
              <a:lnSpc>
                <a:spcPct val="150000"/>
              </a:lnSpc>
              <a:spcBef>
                <a:spcPts val="750"/>
              </a:spcBef>
              <a:spcAft>
                <a:spcPts val="0"/>
              </a:spcAft>
              <a:buClr>
                <a:srgbClr val="11AA81"/>
              </a:buClr>
              <a:buSzPts val="1800"/>
              <a:buFont typeface="Arial"/>
              <a:buChar char="•"/>
            </a:pPr>
            <a:r>
              <a:rPr lang="en-US" sz="1800"/>
              <a:t>De bijdrage van mensen in de verkooptrechter</a:t>
            </a:r>
            <a:endParaRPr sz="1800"/>
          </a:p>
          <a:p>
            <a:pPr marL="342900" lvl="0" indent="-257175" algn="l" rtl="0">
              <a:lnSpc>
                <a:spcPct val="150000"/>
              </a:lnSpc>
              <a:spcBef>
                <a:spcPts val="750"/>
              </a:spcBef>
              <a:spcAft>
                <a:spcPts val="0"/>
              </a:spcAft>
              <a:buClr>
                <a:srgbClr val="11AA81"/>
              </a:buClr>
              <a:buSzPts val="1800"/>
              <a:buFont typeface="Arial"/>
              <a:buChar char="•"/>
            </a:pPr>
            <a:r>
              <a:rPr lang="en-US" sz="1800"/>
              <a:t>De rol van mensen in merkhumanisering</a:t>
            </a:r>
            <a:endParaRPr sz="1800"/>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4"/>
        <p:cNvGrpSpPr/>
        <p:nvPr/>
      </p:nvGrpSpPr>
      <p:grpSpPr>
        <a:xfrm>
          <a:off x="0" y="0"/>
          <a:ext cx="0" cy="0"/>
          <a:chOff x="0" y="0"/>
          <a:chExt cx="0" cy="0"/>
        </a:xfrm>
      </p:grpSpPr>
      <p:sp>
        <p:nvSpPr>
          <p:cNvPr id="535" name="Google Shape;535;p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536" name="Google Shape;536;p5"/>
          <p:cNvSpPr txBox="1"/>
          <p:nvPr/>
        </p:nvSpPr>
        <p:spPr>
          <a:xfrm>
            <a:off x="478339" y="1262790"/>
            <a:ext cx="8333400" cy="2939100"/>
          </a:xfrm>
          <a:prstGeom prst="rect">
            <a:avLst/>
          </a:prstGeom>
          <a:noFill/>
          <a:ln>
            <a:noFill/>
          </a:ln>
        </p:spPr>
        <p:txBody>
          <a:bodyPr spcFirstLastPara="1" wrap="square" lIns="91425" tIns="91425" rIns="91425" bIns="91425" anchor="t" anchorCtr="0">
            <a:noAutofit/>
          </a:bodyPr>
          <a:lstStyle/>
          <a:p>
            <a:pPr marL="285750" marR="0" lvl="0" indent="-171450" algn="l" rtl="0">
              <a:lnSpc>
                <a:spcPct val="155555"/>
              </a:lnSpc>
              <a:spcBef>
                <a:spcPts val="0"/>
              </a:spcBef>
              <a:spcAft>
                <a:spcPts val="0"/>
              </a:spcAft>
              <a:buClr>
                <a:schemeClr val="dk1"/>
              </a:buClr>
              <a:buSzPts val="1800"/>
              <a:buFont typeface="Arial"/>
              <a:buNone/>
            </a:pPr>
            <a:endParaRPr sz="1800" b="1" i="1" u="none" strike="noStrike" cap="none">
              <a:solidFill>
                <a:schemeClr val="dk1"/>
              </a:solidFill>
              <a:latin typeface="Arial"/>
              <a:ea typeface="Arial"/>
              <a:cs typeface="Arial"/>
              <a:sym typeface="Arial"/>
            </a:endParaRPr>
          </a:p>
        </p:txBody>
      </p:sp>
      <p:sp>
        <p:nvSpPr>
          <p:cNvPr id="537" name="Google Shape;537;p5"/>
          <p:cNvSpPr txBox="1">
            <a:spLocks noGrp="1"/>
          </p:cNvSpPr>
          <p:nvPr>
            <p:ph type="title"/>
          </p:nvPr>
        </p:nvSpPr>
        <p:spPr>
          <a:xfrm>
            <a:off x="628650" y="368909"/>
            <a:ext cx="7886700" cy="572701"/>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en-US" sz="3200" dirty="0" err="1"/>
              <a:t>Digitale</a:t>
            </a:r>
            <a:r>
              <a:rPr lang="en-US" sz="3200" dirty="0"/>
              <a:t> </a:t>
            </a:r>
            <a:r>
              <a:rPr lang="en-US" sz="3200" dirty="0" err="1"/>
              <a:t>marketingmix</a:t>
            </a:r>
            <a:r>
              <a:rPr lang="en-US" sz="3200" dirty="0"/>
              <a:t>: </a:t>
            </a:r>
            <a:r>
              <a:rPr lang="en-US" sz="3200" dirty="0" err="1"/>
              <a:t>processen</a:t>
            </a:r>
            <a:endParaRPr dirty="0"/>
          </a:p>
        </p:txBody>
      </p:sp>
      <p:sp>
        <p:nvSpPr>
          <p:cNvPr id="538" name="Google Shape;538;p5"/>
          <p:cNvSpPr txBox="1">
            <a:spLocks noGrp="1"/>
          </p:cNvSpPr>
          <p:nvPr>
            <p:ph type="body" idx="1"/>
          </p:nvPr>
        </p:nvSpPr>
        <p:spPr>
          <a:xfrm>
            <a:off x="628650" y="1369226"/>
            <a:ext cx="7886700" cy="225282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Bepaling</a:t>
            </a:r>
            <a:r>
              <a:rPr lang="en-US" sz="1800" b="0" i="0" u="none" strike="noStrike" cap="none" dirty="0">
                <a:solidFill>
                  <a:srgbClr val="151149"/>
                </a:solidFill>
                <a:latin typeface="Arial"/>
                <a:ea typeface="Arial"/>
                <a:cs typeface="Arial"/>
                <a:sym typeface="Arial"/>
              </a:rPr>
              <a:t> van </a:t>
            </a:r>
            <a:r>
              <a:rPr lang="en-US" sz="1800" b="0" i="0" u="none" strike="noStrike" cap="none" dirty="0" err="1">
                <a:solidFill>
                  <a:srgbClr val="151149"/>
                </a:solidFill>
                <a:latin typeface="Arial"/>
                <a:ea typeface="Arial"/>
                <a:cs typeface="Arial"/>
                <a:sym typeface="Arial"/>
              </a:rPr>
              <a:t>processen</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voor</a:t>
            </a:r>
            <a:r>
              <a:rPr lang="en-US" sz="1800" b="0" i="0" u="none" strike="noStrike" cap="none" dirty="0">
                <a:solidFill>
                  <a:srgbClr val="151149"/>
                </a:solidFill>
                <a:latin typeface="Arial"/>
                <a:ea typeface="Arial"/>
                <a:cs typeface="Arial"/>
                <a:sym typeface="Arial"/>
              </a:rPr>
              <a:t> het 360º </a:t>
            </a:r>
            <a:r>
              <a:rPr lang="en-US" sz="1800" b="0" i="0" u="none" strike="noStrike" cap="none" dirty="0" err="1">
                <a:solidFill>
                  <a:srgbClr val="151149"/>
                </a:solidFill>
                <a:latin typeface="Arial"/>
                <a:ea typeface="Arial"/>
                <a:cs typeface="Arial"/>
                <a:sym typeface="Arial"/>
              </a:rPr>
              <a:t>klantbeeld</a:t>
            </a:r>
            <a:endParaRPr sz="1800" b="0" i="0" u="none" strike="noStrike" cap="none" dirty="0">
              <a:solidFill>
                <a:srgbClr val="151149"/>
              </a:solidFill>
              <a:latin typeface="Calibri"/>
              <a:ea typeface="Calibri"/>
              <a:cs typeface="Calibri"/>
              <a:sym typeface="Calibri"/>
            </a:endParaRPr>
          </a:p>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dirty="0">
                <a:solidFill>
                  <a:srgbClr val="151149"/>
                </a:solidFill>
                <a:latin typeface="Arial"/>
                <a:ea typeface="Arial"/>
                <a:cs typeface="Arial"/>
                <a:sym typeface="Arial"/>
              </a:rPr>
              <a:t>Mate van </a:t>
            </a:r>
            <a:r>
              <a:rPr lang="en-US" sz="1800" b="0" i="0" u="none" strike="noStrike" cap="none" dirty="0" err="1">
                <a:solidFill>
                  <a:srgbClr val="151149"/>
                </a:solidFill>
                <a:latin typeface="Arial"/>
                <a:ea typeface="Arial"/>
                <a:cs typeface="Arial"/>
                <a:sym typeface="Arial"/>
              </a:rPr>
              <a:t>procesautomatisering</a:t>
            </a:r>
            <a:endParaRPr sz="1800" b="0" i="0" u="none" strike="noStrike" cap="none" dirty="0">
              <a:solidFill>
                <a:srgbClr val="151149"/>
              </a:solidFill>
              <a:latin typeface="Calibri"/>
              <a:ea typeface="Calibri"/>
              <a:cs typeface="Calibri"/>
              <a:sym typeface="Calibri"/>
            </a:endParaRPr>
          </a:p>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dirty="0">
                <a:solidFill>
                  <a:srgbClr val="151149"/>
                </a:solidFill>
                <a:latin typeface="Arial"/>
                <a:ea typeface="Arial"/>
                <a:cs typeface="Arial"/>
                <a:sym typeface="Arial"/>
              </a:rPr>
              <a:t>De </a:t>
            </a:r>
            <a:r>
              <a:rPr lang="en-US" sz="1800" b="0" i="0" u="none" strike="noStrike" cap="none" dirty="0" err="1">
                <a:solidFill>
                  <a:srgbClr val="151149"/>
                </a:solidFill>
                <a:latin typeface="Arial"/>
                <a:ea typeface="Arial"/>
                <a:cs typeface="Arial"/>
                <a:sym typeface="Arial"/>
              </a:rPr>
              <a:t>rol</a:t>
            </a:r>
            <a:r>
              <a:rPr lang="en-US" sz="1800" b="0" i="0" u="none" strike="noStrike" cap="none" dirty="0">
                <a:solidFill>
                  <a:srgbClr val="151149"/>
                </a:solidFill>
                <a:latin typeface="Arial"/>
                <a:ea typeface="Arial"/>
                <a:cs typeface="Arial"/>
                <a:sym typeface="Arial"/>
              </a:rPr>
              <a:t> van </a:t>
            </a:r>
            <a:r>
              <a:rPr lang="en-US" sz="1800" b="0" i="0" u="none" strike="noStrike" cap="none" dirty="0" err="1">
                <a:solidFill>
                  <a:srgbClr val="151149"/>
                </a:solidFill>
                <a:latin typeface="Arial"/>
                <a:ea typeface="Arial"/>
                <a:cs typeface="Arial"/>
                <a:sym typeface="Arial"/>
              </a:rPr>
              <a:t>digitale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kanalen</a:t>
            </a:r>
            <a:r>
              <a:rPr lang="en-US" sz="1800" b="0" i="0" u="none" strike="noStrike" cap="none" dirty="0">
                <a:solidFill>
                  <a:srgbClr val="151149"/>
                </a:solidFill>
                <a:latin typeface="Arial"/>
                <a:ea typeface="Arial"/>
                <a:cs typeface="Arial"/>
                <a:sym typeface="Arial"/>
              </a:rPr>
              <a:t> in de </a:t>
            </a:r>
            <a:r>
              <a:rPr lang="en-US" sz="1800" b="0" i="0" u="none" strike="noStrike" cap="none" dirty="0" err="1">
                <a:solidFill>
                  <a:srgbClr val="151149"/>
                </a:solidFill>
                <a:latin typeface="Arial"/>
                <a:ea typeface="Arial"/>
                <a:cs typeface="Arial"/>
                <a:sym typeface="Arial"/>
              </a:rPr>
              <a:t>processen</a:t>
            </a:r>
            <a:endParaRPr sz="1800" b="0" i="0" u="none" strike="noStrike" cap="none" dirty="0">
              <a:solidFill>
                <a:srgbClr val="151149"/>
              </a:solidFill>
              <a:latin typeface="Calibri"/>
              <a:ea typeface="Calibri"/>
              <a:cs typeface="Calibri"/>
              <a:sym typeface="Calibri"/>
            </a:endParaRPr>
          </a:p>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Digitale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hulpmiddelen</a:t>
            </a:r>
            <a:r>
              <a:rPr lang="en-US" sz="1800" b="0" i="0" u="none" strike="noStrike" cap="none" dirty="0">
                <a:solidFill>
                  <a:srgbClr val="151149"/>
                </a:solidFill>
                <a:latin typeface="Arial"/>
                <a:ea typeface="Arial"/>
                <a:cs typeface="Arial"/>
                <a:sym typeface="Arial"/>
              </a:rPr>
              <a:t> die </a:t>
            </a:r>
            <a:r>
              <a:rPr lang="en-US" sz="1800" b="0" i="0" u="none" strike="noStrike" cap="none" dirty="0" err="1">
                <a:solidFill>
                  <a:srgbClr val="151149"/>
                </a:solidFill>
                <a:latin typeface="Arial"/>
                <a:ea typeface="Arial"/>
                <a:cs typeface="Arial"/>
                <a:sym typeface="Arial"/>
              </a:rPr>
              <a:t>nodig</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zijn</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voor</a:t>
            </a:r>
            <a:r>
              <a:rPr lang="en-US" sz="1800" b="0" i="0" u="none" strike="noStrike" cap="none" dirty="0">
                <a:solidFill>
                  <a:srgbClr val="151149"/>
                </a:solidFill>
                <a:latin typeface="Arial"/>
                <a:ea typeface="Arial"/>
                <a:cs typeface="Arial"/>
                <a:sym typeface="Arial"/>
              </a:rPr>
              <a:t> de </a:t>
            </a:r>
            <a:r>
              <a:rPr lang="en-US" sz="1800" b="0" i="0" u="none" strike="noStrike" cap="none" dirty="0" err="1">
                <a:solidFill>
                  <a:srgbClr val="151149"/>
                </a:solidFill>
                <a:latin typeface="Arial"/>
                <a:ea typeface="Arial"/>
                <a:cs typeface="Arial"/>
                <a:sym typeface="Arial"/>
              </a:rPr>
              <a:t>processen</a:t>
            </a:r>
            <a:endParaRPr sz="1800" b="0" i="0" u="none" strike="noStrike" cap="none" dirty="0">
              <a:solidFill>
                <a:srgbClr val="151149"/>
              </a:solidFill>
              <a:latin typeface="Calibri"/>
              <a:ea typeface="Calibri"/>
              <a:cs typeface="Calibri"/>
              <a:sym typeface="Calibri"/>
            </a:endParaRPr>
          </a:p>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Processen</a:t>
            </a:r>
            <a:r>
              <a:rPr lang="en-US" sz="1800" b="0" i="0" u="none" strike="noStrike" cap="none" dirty="0">
                <a:solidFill>
                  <a:srgbClr val="151149"/>
                </a:solidFill>
                <a:latin typeface="Arial"/>
                <a:ea typeface="Arial"/>
                <a:cs typeface="Arial"/>
                <a:sym typeface="Arial"/>
              </a:rPr>
              <a:t> die in de </a:t>
            </a:r>
            <a:r>
              <a:rPr lang="en-US" sz="1800" b="0" i="0" u="none" strike="noStrike" cap="none" dirty="0" err="1">
                <a:solidFill>
                  <a:srgbClr val="151149"/>
                </a:solidFill>
                <a:latin typeface="Arial"/>
                <a:ea typeface="Arial"/>
                <a:cs typeface="Arial"/>
                <a:sym typeface="Arial"/>
              </a:rPr>
              <a:t>waardeketen</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bestaan</a:t>
            </a:r>
            <a:endParaRPr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42"/>
        <p:cNvGrpSpPr/>
        <p:nvPr/>
      </p:nvGrpSpPr>
      <p:grpSpPr>
        <a:xfrm>
          <a:off x="0" y="0"/>
          <a:ext cx="0" cy="0"/>
          <a:chOff x="0" y="0"/>
          <a:chExt cx="0" cy="0"/>
        </a:xfrm>
      </p:grpSpPr>
      <p:sp>
        <p:nvSpPr>
          <p:cNvPr id="543" name="Google Shape;543;p6"/>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544" name="Google Shape;544;p6"/>
          <p:cNvSpPr txBox="1"/>
          <p:nvPr/>
        </p:nvSpPr>
        <p:spPr>
          <a:xfrm>
            <a:off x="478339" y="1139113"/>
            <a:ext cx="8333400" cy="2939100"/>
          </a:xfrm>
          <a:prstGeom prst="rect">
            <a:avLst/>
          </a:prstGeom>
          <a:noFill/>
          <a:ln>
            <a:noFill/>
          </a:ln>
        </p:spPr>
        <p:txBody>
          <a:bodyPr spcFirstLastPara="1" wrap="square" lIns="91425" tIns="91425" rIns="91425" bIns="91425" anchor="t" anchorCtr="0">
            <a:noAutofit/>
          </a:bodyPr>
          <a:lstStyle/>
          <a:p>
            <a:pPr marL="285750" marR="0" lvl="0" indent="-171450" algn="l" rtl="0">
              <a:lnSpc>
                <a:spcPct val="155555"/>
              </a:lnSpc>
              <a:spcBef>
                <a:spcPts val="0"/>
              </a:spcBef>
              <a:spcAft>
                <a:spcPts val="0"/>
              </a:spcAft>
              <a:buClr>
                <a:schemeClr val="dk1"/>
              </a:buClr>
              <a:buSzPts val="1800"/>
              <a:buFont typeface="Arial"/>
              <a:buNone/>
            </a:pPr>
            <a:endParaRPr sz="1800" b="1" i="1" u="none" strike="noStrike" cap="none">
              <a:solidFill>
                <a:schemeClr val="dk1"/>
              </a:solidFill>
              <a:latin typeface="Arial"/>
              <a:ea typeface="Arial"/>
              <a:cs typeface="Arial"/>
              <a:sym typeface="Arial"/>
            </a:endParaRPr>
          </a:p>
        </p:txBody>
      </p:sp>
      <p:sp>
        <p:nvSpPr>
          <p:cNvPr id="545" name="Google Shape;545;p6"/>
          <p:cNvSpPr txBox="1">
            <a:spLocks noGrp="1"/>
          </p:cNvSpPr>
          <p:nvPr>
            <p:ph type="title"/>
          </p:nvPr>
        </p:nvSpPr>
        <p:spPr>
          <a:xfrm>
            <a:off x="478339" y="403686"/>
            <a:ext cx="7886700" cy="572701"/>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sz="3200"/>
              <a:t>Digitale marketingmix: fysieke bewijzen</a:t>
            </a:r>
            <a:endParaRPr/>
          </a:p>
        </p:txBody>
      </p:sp>
      <p:sp>
        <p:nvSpPr>
          <p:cNvPr id="546" name="Google Shape;546;p6"/>
          <p:cNvSpPr txBox="1">
            <a:spLocks noGrp="1"/>
          </p:cNvSpPr>
          <p:nvPr>
            <p:ph type="body" idx="1"/>
          </p:nvPr>
        </p:nvSpPr>
        <p:spPr>
          <a:xfrm>
            <a:off x="628650" y="1369227"/>
            <a:ext cx="7886700" cy="24474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Merkontwerp</a:t>
            </a:r>
            <a:endParaRPr sz="1800">
              <a:solidFill>
                <a:srgbClr val="151149"/>
              </a:solidFill>
            </a:endParaRPr>
          </a:p>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Mate van integratie van getuigenissen via digitale</a:t>
            </a:r>
            <a:endParaRPr sz="1800">
              <a:solidFill>
                <a:srgbClr val="151149"/>
              </a:solidFill>
            </a:endParaRPr>
          </a:p>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Rol van video en beeld</a:t>
            </a:r>
            <a:endParaRPr sz="1800">
              <a:solidFill>
                <a:srgbClr val="151149"/>
              </a:solidFill>
            </a:endParaRPr>
          </a:p>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Standaardisatie van de ervaring in de verschillende digitale kanalen</a:t>
            </a:r>
            <a:endParaRPr sz="1800">
              <a:solidFill>
                <a:srgbClr val="151149"/>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50"/>
        <p:cNvGrpSpPr/>
        <p:nvPr/>
      </p:nvGrpSpPr>
      <p:grpSpPr>
        <a:xfrm>
          <a:off x="0" y="0"/>
          <a:ext cx="0" cy="0"/>
          <a:chOff x="0" y="0"/>
          <a:chExt cx="0" cy="0"/>
        </a:xfrm>
      </p:grpSpPr>
      <p:sp>
        <p:nvSpPr>
          <p:cNvPr id="551" name="Google Shape;551;p90"/>
          <p:cNvSpPr txBox="1"/>
          <p:nvPr/>
        </p:nvSpPr>
        <p:spPr>
          <a:xfrm>
            <a:off x="629841" y="1371600"/>
            <a:ext cx="2949178" cy="1200150"/>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600"/>
              </a:spcAft>
              <a:buClr>
                <a:srgbClr val="000000"/>
              </a:buClr>
              <a:buSzPts val="2400"/>
              <a:buFont typeface="Arial"/>
              <a:buNone/>
            </a:pPr>
            <a:r>
              <a:rPr lang="en-US" sz="2400" b="1" i="0" u="none" strike="noStrike" cap="none">
                <a:solidFill>
                  <a:schemeClr val="lt1"/>
                </a:solidFill>
                <a:latin typeface="Roboto"/>
                <a:ea typeface="Roboto"/>
                <a:cs typeface="Roboto"/>
                <a:sym typeface="Roboto"/>
              </a:rPr>
              <a:t>Onderwerpen </a:t>
            </a:r>
            <a:endParaRPr sz="1400" b="0" i="0" u="none" strike="noStrike" cap="none">
              <a:solidFill>
                <a:srgbClr val="000000"/>
              </a:solidFill>
              <a:latin typeface="Arial"/>
              <a:ea typeface="Arial"/>
              <a:cs typeface="Arial"/>
              <a:sym typeface="Arial"/>
            </a:endParaRPr>
          </a:p>
        </p:txBody>
      </p:sp>
      <p:sp>
        <p:nvSpPr>
          <p:cNvPr id="552" name="Google Shape;552;p90"/>
          <p:cNvSpPr txBox="1"/>
          <p:nvPr/>
        </p:nvSpPr>
        <p:spPr>
          <a:xfrm>
            <a:off x="1028700" y="1749485"/>
            <a:ext cx="7086599" cy="590931"/>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000000"/>
              </a:buClr>
              <a:buSzPts val="1100"/>
              <a:buFont typeface="Arial"/>
              <a:buNone/>
            </a:pPr>
            <a:r>
              <a:rPr lang="en-US" sz="3600" b="1" i="0" u="none" strike="noStrike" cap="none">
                <a:solidFill>
                  <a:srgbClr val="151149"/>
                </a:solidFill>
                <a:latin typeface="Arial"/>
                <a:ea typeface="Arial"/>
                <a:cs typeface="Arial"/>
                <a:sym typeface="Arial"/>
              </a:rPr>
              <a:t>Ervaring met digitale marketing</a:t>
            </a:r>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56"/>
        <p:cNvGrpSpPr/>
        <p:nvPr/>
      </p:nvGrpSpPr>
      <p:grpSpPr>
        <a:xfrm>
          <a:off x="0" y="0"/>
          <a:ext cx="0" cy="0"/>
          <a:chOff x="0" y="0"/>
          <a:chExt cx="0" cy="0"/>
        </a:xfrm>
      </p:grpSpPr>
      <p:sp>
        <p:nvSpPr>
          <p:cNvPr id="557" name="Google Shape;557;p1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8" name="Google Shape;558;p18"/>
          <p:cNvSpPr txBox="1"/>
          <p:nvPr/>
        </p:nvSpPr>
        <p:spPr>
          <a:xfrm>
            <a:off x="478339" y="1262790"/>
            <a:ext cx="8333400" cy="29391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1000"/>
              </a:spcAft>
              <a:buClr>
                <a:srgbClr val="000000"/>
              </a:buClr>
              <a:buSzPts val="1800"/>
              <a:buFont typeface="Arial"/>
              <a:buNone/>
            </a:pPr>
            <a:endParaRPr sz="1800" b="1" i="1" u="none" strike="noStrike" cap="none">
              <a:solidFill>
                <a:schemeClr val="dk1"/>
              </a:solidFill>
              <a:latin typeface="Arial"/>
              <a:ea typeface="Arial"/>
              <a:cs typeface="Arial"/>
              <a:sym typeface="Arial"/>
            </a:endParaRPr>
          </a:p>
        </p:txBody>
      </p:sp>
      <p:sp>
        <p:nvSpPr>
          <p:cNvPr id="559" name="Google Shape;559;p18"/>
          <p:cNvSpPr txBox="1">
            <a:spLocks noGrp="1"/>
          </p:cNvSpPr>
          <p:nvPr>
            <p:ph type="title"/>
          </p:nvPr>
        </p:nvSpPr>
        <p:spPr>
          <a:xfrm>
            <a:off x="628650" y="44054"/>
            <a:ext cx="7886700" cy="994172"/>
          </a:xfrm>
          <a:prstGeom prst="rect">
            <a:avLst/>
          </a:prstGeom>
          <a:noFill/>
          <a:ln>
            <a:noFill/>
          </a:ln>
        </p:spPr>
        <p:txBody>
          <a:bodyPr spcFirstLastPara="1" wrap="square" lIns="91425" tIns="45700" rIns="91425" bIns="45700" anchor="b" anchorCtr="0">
            <a:normAutofit/>
          </a:bodyPr>
          <a:lstStyle/>
          <a:p>
            <a:pPr marL="0" marR="0" lvl="0" indent="0" algn="l" rtl="0">
              <a:lnSpc>
                <a:spcPct val="100000"/>
              </a:lnSpc>
              <a:spcBef>
                <a:spcPts val="0"/>
              </a:spcBef>
              <a:spcAft>
                <a:spcPts val="0"/>
              </a:spcAft>
              <a:buClr>
                <a:srgbClr val="151149"/>
              </a:buClr>
              <a:buSzPts val="3200"/>
              <a:buFont typeface="Arial"/>
              <a:buNone/>
            </a:pPr>
            <a:r>
              <a:rPr lang="en-US" sz="3200" b="1" i="0" u="none" strike="noStrike" cap="none">
                <a:solidFill>
                  <a:srgbClr val="151149"/>
                </a:solidFill>
                <a:latin typeface="Arial"/>
                <a:ea typeface="Arial"/>
                <a:cs typeface="Arial"/>
                <a:sym typeface="Arial"/>
              </a:rPr>
              <a:t>Ervaring met digitale marketing</a:t>
            </a:r>
            <a:endParaRPr sz="3200">
              <a:solidFill>
                <a:srgbClr val="151149"/>
              </a:solidFill>
            </a:endParaRPr>
          </a:p>
        </p:txBody>
      </p:sp>
      <p:sp>
        <p:nvSpPr>
          <p:cNvPr id="560" name="Google Shape;560;p18"/>
          <p:cNvSpPr txBox="1">
            <a:spLocks noGrp="1"/>
          </p:cNvSpPr>
          <p:nvPr>
            <p:ph type="body" idx="1"/>
          </p:nvPr>
        </p:nvSpPr>
        <p:spPr>
          <a:xfrm>
            <a:off x="628650" y="1369218"/>
            <a:ext cx="7886700" cy="257557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15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Definiëren hoe digitale marketing de klantervaring kan verbeteren via fysieke of digitale contactpunten</a:t>
            </a:r>
            <a:endParaRPr/>
          </a:p>
          <a:p>
            <a:pPr marL="285750" marR="0" lvl="0" indent="-285750" algn="l" rtl="0">
              <a:lnSpc>
                <a:spcPct val="115000"/>
              </a:lnSpc>
              <a:spcBef>
                <a:spcPts val="16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Gebruik de customer journey map om de klantervaring weer te geven</a:t>
            </a:r>
            <a:endParaRPr/>
          </a:p>
          <a:p>
            <a:pPr marL="1371600" marR="0" lvl="0" indent="0" algn="l" rtl="0">
              <a:lnSpc>
                <a:spcPct val="100000"/>
              </a:lnSpc>
              <a:spcBef>
                <a:spcPts val="0"/>
              </a:spcBef>
              <a:spcAft>
                <a:spcPts val="0"/>
              </a:spcAft>
              <a:buClr>
                <a:srgbClr val="ED7D31"/>
              </a:buClr>
              <a:buSzPts val="2250"/>
              <a:buNone/>
            </a:pPr>
            <a:r>
              <a:rPr lang="en-US" sz="1800" b="0" i="0" u="none" strike="noStrike" cap="none">
                <a:solidFill>
                  <a:srgbClr val="151149"/>
                </a:solidFill>
                <a:latin typeface="Arial"/>
                <a:ea typeface="Arial"/>
                <a:cs typeface="Arial"/>
                <a:sym typeface="Arial"/>
              </a:rPr>
              <a:t> </a:t>
            </a:r>
            <a:endParaRPr/>
          </a:p>
          <a:p>
            <a:pPr marL="285750" marR="0" lvl="0" indent="-142875" algn="l" rtl="0">
              <a:lnSpc>
                <a:spcPct val="115000"/>
              </a:lnSpc>
              <a:spcBef>
                <a:spcPts val="1600"/>
              </a:spcBef>
              <a:spcAft>
                <a:spcPts val="0"/>
              </a:spcAft>
              <a:buClr>
                <a:srgbClr val="ED7D31"/>
              </a:buClr>
              <a:buSzPts val="2250"/>
              <a:buFont typeface="Arial"/>
              <a:buNone/>
            </a:pPr>
            <a:endParaRPr sz="1800" b="1" i="1" u="none" strike="noStrike" cap="none">
              <a:solidFill>
                <a:srgbClr val="151149"/>
              </a:solidFill>
              <a:latin typeface="Arial"/>
              <a:ea typeface="Arial"/>
              <a:cs typeface="Arial"/>
              <a:sym typeface="Arial"/>
            </a:endParaRPr>
          </a:p>
          <a:p>
            <a:pPr marL="285750" lvl="0" indent="-142875" algn="l" rtl="0">
              <a:lnSpc>
                <a:spcPct val="90000"/>
              </a:lnSpc>
              <a:spcBef>
                <a:spcPts val="1750"/>
              </a:spcBef>
              <a:spcAft>
                <a:spcPts val="0"/>
              </a:spcAft>
              <a:buClr>
                <a:srgbClr val="ED7D31"/>
              </a:buClr>
              <a:buSzPts val="2250"/>
              <a:buFont typeface="Arial"/>
              <a:buNone/>
            </a:pPr>
            <a:endParaRPr sz="1800">
              <a:solidFill>
                <a:srgbClr val="151149"/>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64"/>
        <p:cNvGrpSpPr/>
        <p:nvPr/>
      </p:nvGrpSpPr>
      <p:grpSpPr>
        <a:xfrm>
          <a:off x="0" y="0"/>
          <a:ext cx="0" cy="0"/>
          <a:chOff x="0" y="0"/>
          <a:chExt cx="0" cy="0"/>
        </a:xfrm>
      </p:grpSpPr>
      <p:sp>
        <p:nvSpPr>
          <p:cNvPr id="565" name="Google Shape;565;p91"/>
          <p:cNvSpPr txBox="1"/>
          <p:nvPr/>
        </p:nvSpPr>
        <p:spPr>
          <a:xfrm>
            <a:off x="629841" y="1480874"/>
            <a:ext cx="2949178" cy="1200150"/>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600"/>
              </a:spcAft>
              <a:buClr>
                <a:srgbClr val="000000"/>
              </a:buClr>
              <a:buSzPts val="2400"/>
              <a:buFont typeface="Arial"/>
              <a:buNone/>
            </a:pPr>
            <a:r>
              <a:rPr lang="en-US" sz="2400" b="1" i="0" u="none" strike="noStrike" cap="none">
                <a:solidFill>
                  <a:schemeClr val="lt1"/>
                </a:solidFill>
                <a:latin typeface="Roboto"/>
                <a:ea typeface="Roboto"/>
                <a:cs typeface="Roboto"/>
                <a:sym typeface="Roboto"/>
              </a:rPr>
              <a:t>Onderwerpen </a:t>
            </a:r>
            <a:endParaRPr sz="1400" b="0" i="0" u="none" strike="noStrike" cap="none">
              <a:solidFill>
                <a:srgbClr val="000000"/>
              </a:solidFill>
              <a:latin typeface="Arial"/>
              <a:ea typeface="Arial"/>
              <a:cs typeface="Arial"/>
              <a:sym typeface="Arial"/>
            </a:endParaRPr>
          </a:p>
        </p:txBody>
      </p:sp>
      <p:sp>
        <p:nvSpPr>
          <p:cNvPr id="566" name="Google Shape;566;p91"/>
          <p:cNvSpPr txBox="1"/>
          <p:nvPr/>
        </p:nvSpPr>
        <p:spPr>
          <a:xfrm>
            <a:off x="1666875" y="1925419"/>
            <a:ext cx="5810249"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600" b="1" i="0" u="none" strike="noStrike" cap="none">
                <a:solidFill>
                  <a:srgbClr val="151149"/>
                </a:solidFill>
                <a:latin typeface="Arial"/>
                <a:ea typeface="Arial"/>
                <a:cs typeface="Arial"/>
                <a:sym typeface="Arial"/>
              </a:rPr>
              <a:t>Meten en controleren</a:t>
            </a:r>
            <a:endParaRPr sz="3600" b="1" i="0" u="none" strike="noStrike" cap="none">
              <a:solidFill>
                <a:srgbClr val="151149"/>
              </a:solidFill>
              <a:latin typeface="Calibri"/>
              <a:ea typeface="Calibri"/>
              <a:cs typeface="Calibri"/>
              <a:sym typeface="Calibri"/>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70"/>
        <p:cNvGrpSpPr/>
        <p:nvPr/>
      </p:nvGrpSpPr>
      <p:grpSpPr>
        <a:xfrm>
          <a:off x="0" y="0"/>
          <a:ext cx="0" cy="0"/>
          <a:chOff x="0" y="0"/>
          <a:chExt cx="0" cy="0"/>
        </a:xfrm>
      </p:grpSpPr>
      <p:sp>
        <p:nvSpPr>
          <p:cNvPr id="571" name="Google Shape;571;p9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2" name="Google Shape;572;p92"/>
          <p:cNvSpPr txBox="1"/>
          <p:nvPr/>
        </p:nvSpPr>
        <p:spPr>
          <a:xfrm>
            <a:off x="478339" y="1262790"/>
            <a:ext cx="8333400" cy="29391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1000"/>
              </a:spcAft>
              <a:buClr>
                <a:srgbClr val="000000"/>
              </a:buClr>
              <a:buSzPts val="1800"/>
              <a:buFont typeface="Arial"/>
              <a:buNone/>
            </a:pPr>
            <a:endParaRPr sz="1800" b="1" i="1" u="none" strike="noStrike" cap="none">
              <a:solidFill>
                <a:schemeClr val="dk1"/>
              </a:solidFill>
              <a:latin typeface="Arial"/>
              <a:ea typeface="Arial"/>
              <a:cs typeface="Arial"/>
              <a:sym typeface="Arial"/>
            </a:endParaRPr>
          </a:p>
        </p:txBody>
      </p:sp>
      <p:sp>
        <p:nvSpPr>
          <p:cNvPr id="573" name="Google Shape;573;p92"/>
          <p:cNvSpPr txBox="1">
            <a:spLocks noGrp="1"/>
          </p:cNvSpPr>
          <p:nvPr>
            <p:ph type="title"/>
          </p:nvPr>
        </p:nvSpPr>
        <p:spPr>
          <a:xfrm>
            <a:off x="628650" y="-86745"/>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Meten en controleren</a:t>
            </a:r>
            <a:endParaRPr/>
          </a:p>
        </p:txBody>
      </p:sp>
      <p:sp>
        <p:nvSpPr>
          <p:cNvPr id="574" name="Google Shape;574;p92"/>
          <p:cNvSpPr txBox="1">
            <a:spLocks noGrp="1"/>
          </p:cNvSpPr>
          <p:nvPr>
            <p:ph type="body" idx="1"/>
          </p:nvPr>
        </p:nvSpPr>
        <p:spPr>
          <a:xfrm>
            <a:off x="628650" y="1369218"/>
            <a:ext cx="7886700" cy="297927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15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Definieer wat er gecontroleerd wordt</a:t>
            </a:r>
            <a:endParaRPr/>
          </a:p>
          <a:p>
            <a:pPr marL="285750" marR="0" lvl="0" indent="-285750" algn="l" rtl="0">
              <a:lnSpc>
                <a:spcPct val="115000"/>
              </a:lnSpc>
              <a:spcBef>
                <a:spcPts val="16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Definieer welke meetgegevens worden gebruikt</a:t>
            </a:r>
            <a:endParaRPr/>
          </a:p>
          <a:p>
            <a:pPr marL="285750" marR="0" lvl="0" indent="-285750" algn="l" rtl="0">
              <a:lnSpc>
                <a:spcPct val="115000"/>
              </a:lnSpc>
              <a:spcBef>
                <a:spcPts val="16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Verantwoordelijkheden definiëren</a:t>
            </a:r>
            <a:endParaRPr/>
          </a:p>
          <a:p>
            <a:pPr marL="1371600" marR="0" lvl="0" indent="0" algn="l" rtl="0">
              <a:lnSpc>
                <a:spcPct val="100000"/>
              </a:lnSpc>
              <a:spcBef>
                <a:spcPts val="0"/>
              </a:spcBef>
              <a:spcAft>
                <a:spcPts val="0"/>
              </a:spcAft>
              <a:buClr>
                <a:srgbClr val="000000"/>
              </a:buClr>
              <a:buSzPts val="1800"/>
              <a:buFont typeface="Arial"/>
              <a:buNone/>
            </a:pPr>
            <a:r>
              <a:rPr lang="en-US" sz="2400" b="0" i="0" u="none" strike="noStrike" cap="none">
                <a:solidFill>
                  <a:schemeClr val="dk1"/>
                </a:solidFill>
                <a:latin typeface="Arial"/>
                <a:ea typeface="Arial"/>
                <a:cs typeface="Arial"/>
                <a:sym typeface="Arial"/>
              </a:rPr>
              <a:t> </a:t>
            </a:r>
            <a:endParaRPr sz="1800" b="0" i="0" u="none" strike="noStrike" cap="none">
              <a:solidFill>
                <a:srgbClr val="000000"/>
              </a:solidFill>
              <a:latin typeface="Arial"/>
              <a:ea typeface="Arial"/>
              <a:cs typeface="Arial"/>
              <a:sym typeface="Arial"/>
            </a:endParaRPr>
          </a:p>
          <a:p>
            <a:pPr marL="0" marR="0" lvl="0" indent="0" algn="l" rtl="0">
              <a:lnSpc>
                <a:spcPct val="115000"/>
              </a:lnSpc>
              <a:spcBef>
                <a:spcPts val="1600"/>
              </a:spcBef>
              <a:spcAft>
                <a:spcPts val="0"/>
              </a:spcAft>
              <a:buClr>
                <a:srgbClr val="000000"/>
              </a:buClr>
              <a:buSzPts val="1800"/>
              <a:buFont typeface="Arial"/>
              <a:buNone/>
            </a:pPr>
            <a:endParaRPr sz="2400" b="1" i="1" u="none" strike="noStrike" cap="none">
              <a:solidFill>
                <a:schemeClr val="dk1"/>
              </a:solidFill>
              <a:latin typeface="Arial"/>
              <a:ea typeface="Arial"/>
              <a:cs typeface="Arial"/>
              <a:sym typeface="Arial"/>
            </a:endParaRPr>
          </a:p>
          <a:p>
            <a:pPr marL="0" lvl="0" indent="0" algn="l" rtl="0">
              <a:lnSpc>
                <a:spcPct val="90000"/>
              </a:lnSpc>
              <a:spcBef>
                <a:spcPts val="1750"/>
              </a:spcBef>
              <a:spcAft>
                <a:spcPts val="0"/>
              </a:spcAft>
              <a:buClr>
                <a:srgbClr val="161249"/>
              </a:buClr>
              <a:buSzPts val="2100"/>
              <a:buNone/>
            </a:pPr>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78"/>
        <p:cNvGrpSpPr/>
        <p:nvPr/>
      </p:nvGrpSpPr>
      <p:grpSpPr>
        <a:xfrm>
          <a:off x="0" y="0"/>
          <a:ext cx="0" cy="0"/>
          <a:chOff x="0" y="0"/>
          <a:chExt cx="0" cy="0"/>
        </a:xfrm>
      </p:grpSpPr>
      <p:sp>
        <p:nvSpPr>
          <p:cNvPr id="579" name="Google Shape;579;p9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FF0000"/>
              </a:solidFill>
              <a:latin typeface="Arial"/>
              <a:ea typeface="Arial"/>
              <a:cs typeface="Arial"/>
              <a:sym typeface="Arial"/>
            </a:endParaRPr>
          </a:p>
        </p:txBody>
      </p:sp>
      <p:sp>
        <p:nvSpPr>
          <p:cNvPr id="580" name="Google Shape;580;p95"/>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1000"/>
              </a:spcAft>
              <a:buClr>
                <a:srgbClr val="000000"/>
              </a:buClr>
              <a:buSzPts val="1800"/>
              <a:buFont typeface="Arial"/>
              <a:buNone/>
            </a:pPr>
            <a:endParaRPr sz="1800" b="1" i="1" u="none" strike="noStrike" cap="none">
              <a:solidFill>
                <a:schemeClr val="dk1"/>
              </a:solidFill>
              <a:latin typeface="Arial"/>
              <a:ea typeface="Arial"/>
              <a:cs typeface="Arial"/>
              <a:sym typeface="Arial"/>
            </a:endParaRPr>
          </a:p>
        </p:txBody>
      </p:sp>
      <p:sp>
        <p:nvSpPr>
          <p:cNvPr id="581" name="Google Shape;581;p95"/>
          <p:cNvSpPr txBox="1">
            <a:spLocks noGrp="1"/>
          </p:cNvSpPr>
          <p:nvPr>
            <p:ph type="body" idx="1"/>
          </p:nvPr>
        </p:nvSpPr>
        <p:spPr>
          <a:xfrm>
            <a:off x="840583" y="324829"/>
            <a:ext cx="6614100" cy="3879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Beoordeling</a:t>
            </a:r>
            <a:endParaRPr sz="2800"/>
          </a:p>
        </p:txBody>
      </p:sp>
      <p:sp>
        <p:nvSpPr>
          <p:cNvPr id="582" name="Google Shape;582;p95"/>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p>
            <a:pPr marL="0" marR="0" lvl="0" indent="0" algn="l" rtl="0">
              <a:lnSpc>
                <a:spcPct val="150000"/>
              </a:lnSpc>
              <a:spcBef>
                <a:spcPts val="0"/>
              </a:spcBef>
              <a:spcAft>
                <a:spcPts val="0"/>
              </a:spcAft>
              <a:buClr>
                <a:srgbClr val="000000"/>
              </a:buClr>
              <a:buSzPts val="1800"/>
              <a:buFont typeface="Arial"/>
              <a:buNone/>
            </a:pPr>
            <a:r>
              <a:rPr lang="en-US" sz="1800" b="0" i="0" u="none" strike="noStrike" cap="none">
                <a:latin typeface="Arial"/>
                <a:ea typeface="Arial"/>
                <a:cs typeface="Arial"/>
                <a:sym typeface="Arial"/>
              </a:rPr>
              <a:t>Kies een merk en houd rekening met het ontwikkelingsproces van de digitale marketingstrategie om het merk in de verschillende items in te kaderen. 	</a:t>
            </a:r>
            <a:endParaRPr/>
          </a:p>
          <a:p>
            <a:pPr marL="1371600" marR="0" lvl="0" indent="0" algn="l" rtl="0">
              <a:lnSpc>
                <a:spcPct val="100000"/>
              </a:lnSpc>
              <a:spcBef>
                <a:spcPts val="0"/>
              </a:spcBef>
              <a:spcAft>
                <a:spcPts val="0"/>
              </a:spcAft>
              <a:buClr>
                <a:srgbClr val="000000"/>
              </a:buClr>
              <a:buSzPts val="1800"/>
              <a:buFont typeface="Arial"/>
              <a:buNone/>
            </a:pPr>
            <a:r>
              <a:rPr lang="en-US" sz="1600" b="0" i="0" u="none" strike="noStrike" cap="none">
                <a:solidFill>
                  <a:schemeClr val="dk1"/>
                </a:solidFill>
                <a:latin typeface="Arial"/>
                <a:ea typeface="Arial"/>
                <a:cs typeface="Arial"/>
                <a:sym typeface="Arial"/>
              </a:rPr>
              <a:t> </a:t>
            </a:r>
            <a:endParaRPr sz="1200" b="0" i="0" u="none" strike="noStrike" cap="none">
              <a:solidFill>
                <a:srgbClr val="000000"/>
              </a:solidFill>
              <a:latin typeface="Arial"/>
              <a:ea typeface="Arial"/>
              <a:cs typeface="Arial"/>
              <a:sym typeface="Arial"/>
            </a:endParaRPr>
          </a:p>
          <a:p>
            <a:pPr marL="0" lvl="0" indent="0" algn="l" rtl="0">
              <a:lnSpc>
                <a:spcPct val="108000"/>
              </a:lnSpc>
              <a:spcBef>
                <a:spcPts val="0"/>
              </a:spcBef>
              <a:spcAft>
                <a:spcPts val="0"/>
              </a:spcAft>
              <a:buClr>
                <a:schemeClr val="lt1"/>
              </a:buClr>
              <a:buSzPts val="1500"/>
              <a:buNone/>
            </a:pPr>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86"/>
        <p:cNvGrpSpPr/>
        <p:nvPr/>
      </p:nvGrpSpPr>
      <p:grpSpPr>
        <a:xfrm>
          <a:off x="0" y="0"/>
          <a:ext cx="0" cy="0"/>
          <a:chOff x="0" y="0"/>
          <a:chExt cx="0" cy="0"/>
        </a:xfrm>
      </p:grpSpPr>
      <p:sp>
        <p:nvSpPr>
          <p:cNvPr id="587" name="Google Shape;587;p93"/>
          <p:cNvSpPr txBox="1"/>
          <p:nvPr/>
        </p:nvSpPr>
        <p:spPr>
          <a:xfrm>
            <a:off x="1119253" y="1640793"/>
            <a:ext cx="6905493" cy="640400"/>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rgbClr val="000000"/>
              </a:buClr>
              <a:buSzPts val="1100"/>
              <a:buFont typeface="Arial"/>
              <a:buNone/>
            </a:pPr>
            <a:r>
              <a:rPr lang="en-US" sz="3600" b="1" i="0" u="none" strike="noStrike" cap="none">
                <a:solidFill>
                  <a:srgbClr val="151149"/>
                </a:solidFill>
                <a:latin typeface="Arial"/>
                <a:ea typeface="Arial"/>
                <a:cs typeface="Arial"/>
                <a:sym typeface="Arial"/>
              </a:rPr>
              <a:t>Digitale strategie wereldwijd overzicht</a:t>
            </a:r>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91"/>
        <p:cNvGrpSpPr/>
        <p:nvPr/>
      </p:nvGrpSpPr>
      <p:grpSpPr>
        <a:xfrm>
          <a:off x="0" y="0"/>
          <a:ext cx="0" cy="0"/>
          <a:chOff x="0" y="0"/>
          <a:chExt cx="0" cy="0"/>
        </a:xfrm>
      </p:grpSpPr>
      <p:sp>
        <p:nvSpPr>
          <p:cNvPr id="592" name="Google Shape;592;p94"/>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3" name="Google Shape;593;p94"/>
          <p:cNvSpPr txBox="1"/>
          <p:nvPr/>
        </p:nvSpPr>
        <p:spPr>
          <a:xfrm>
            <a:off x="478339" y="1262790"/>
            <a:ext cx="8333400" cy="29391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1000"/>
              </a:spcAft>
              <a:buClr>
                <a:srgbClr val="000000"/>
              </a:buClr>
              <a:buSzPts val="1800"/>
              <a:buFont typeface="Arial"/>
              <a:buNone/>
            </a:pPr>
            <a:endParaRPr sz="1800" b="1" i="1" u="none" strike="noStrike" cap="none">
              <a:solidFill>
                <a:schemeClr val="dk1"/>
              </a:solidFill>
              <a:latin typeface="Arial"/>
              <a:ea typeface="Arial"/>
              <a:cs typeface="Arial"/>
              <a:sym typeface="Arial"/>
            </a:endParaRPr>
          </a:p>
        </p:txBody>
      </p:sp>
      <p:sp>
        <p:nvSpPr>
          <p:cNvPr id="594" name="Google Shape;594;p94"/>
          <p:cNvSpPr txBox="1">
            <a:spLocks noGrp="1"/>
          </p:cNvSpPr>
          <p:nvPr>
            <p:ph type="title"/>
          </p:nvPr>
        </p:nvSpPr>
        <p:spPr>
          <a:xfrm>
            <a:off x="628650" y="357836"/>
            <a:ext cx="7886700" cy="572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en-US" sz="3200"/>
              <a:t>Digitale strategie wereldwijd overzicht</a:t>
            </a:r>
            <a:endParaRPr/>
          </a:p>
        </p:txBody>
      </p:sp>
      <p:sp>
        <p:nvSpPr>
          <p:cNvPr id="595" name="Google Shape;595;p94"/>
          <p:cNvSpPr txBox="1">
            <a:spLocks noGrp="1"/>
          </p:cNvSpPr>
          <p:nvPr>
            <p:ph type="body" idx="1"/>
          </p:nvPr>
        </p:nvSpPr>
        <p:spPr>
          <a:xfrm>
            <a:off x="628650" y="1295992"/>
            <a:ext cx="7886700" cy="2905898"/>
          </a:xfrm>
          <a:prstGeom prst="rect">
            <a:avLst/>
          </a:prstGeom>
          <a:noFill/>
          <a:ln>
            <a:noFill/>
          </a:ln>
        </p:spPr>
        <p:txBody>
          <a:bodyPr spcFirstLastPara="1" wrap="square" lIns="91425" tIns="45700" rIns="91425" bIns="45700" anchor="t" anchorCtr="0">
            <a:normAutofit fontScale="25000" lnSpcReduction="20000"/>
          </a:bodyPr>
          <a:lstStyle/>
          <a:p>
            <a:pPr marL="285750" marR="0" lvl="0" indent="-227457" algn="l" rtl="0">
              <a:lnSpc>
                <a:spcPct val="150000"/>
              </a:lnSpc>
              <a:spcBef>
                <a:spcPts val="0"/>
              </a:spcBef>
              <a:spcAft>
                <a:spcPts val="0"/>
              </a:spcAft>
              <a:buClr>
                <a:srgbClr val="11AA81"/>
              </a:buClr>
              <a:buSzPct val="100000"/>
              <a:buFont typeface="Arial"/>
              <a:buChar char="•"/>
            </a:pPr>
            <a:r>
              <a:rPr lang="en-US" sz="7200" b="0" i="0" u="none" strike="noStrike" cap="none">
                <a:solidFill>
                  <a:srgbClr val="151149"/>
                </a:solidFill>
                <a:latin typeface="Arial"/>
                <a:ea typeface="Arial"/>
                <a:cs typeface="Arial"/>
                <a:sym typeface="Arial"/>
              </a:rPr>
              <a:t>Het Canvas-model wordt gebruikt om strategische planning uit te voeren op basis van marketingprincipes</a:t>
            </a:r>
            <a:endParaRPr sz="7200"/>
          </a:p>
          <a:p>
            <a:pPr marL="285750" marR="0" lvl="0" indent="-227457" algn="l" rtl="0">
              <a:lnSpc>
                <a:spcPct val="150000"/>
              </a:lnSpc>
              <a:spcBef>
                <a:spcPts val="1600"/>
              </a:spcBef>
              <a:spcAft>
                <a:spcPts val="0"/>
              </a:spcAft>
              <a:buClr>
                <a:srgbClr val="11AA81"/>
              </a:buClr>
              <a:buSzPct val="100000"/>
              <a:buFont typeface="Arial"/>
              <a:buChar char="•"/>
            </a:pPr>
            <a:r>
              <a:rPr lang="en-US" sz="7200" b="0" i="0" u="none" strike="noStrike" cap="none">
                <a:solidFill>
                  <a:srgbClr val="151149"/>
                </a:solidFill>
                <a:latin typeface="Arial"/>
                <a:ea typeface="Arial"/>
                <a:cs typeface="Arial"/>
                <a:sym typeface="Arial"/>
              </a:rPr>
              <a:t>Het Canvas-model maakt het mogelijk om de rol van digitale marketing in de strategische conceptualisering van het bedrijf te definiëren.</a:t>
            </a:r>
            <a:endParaRPr sz="7200"/>
          </a:p>
          <a:p>
            <a:pPr marL="285750" marR="0" lvl="0" indent="-182213" algn="l" rtl="0">
              <a:lnSpc>
                <a:spcPct val="150000"/>
              </a:lnSpc>
              <a:spcBef>
                <a:spcPts val="1600"/>
              </a:spcBef>
              <a:spcAft>
                <a:spcPts val="0"/>
              </a:spcAft>
              <a:buClr>
                <a:srgbClr val="11AA81"/>
              </a:buClr>
              <a:buSzPct val="60416"/>
              <a:buFont typeface="Arial"/>
              <a:buChar char="•"/>
            </a:pPr>
            <a:r>
              <a:rPr lang="en-US" sz="7200" b="0" i="0" u="none" strike="noStrike" cap="none">
                <a:solidFill>
                  <a:srgbClr val="151149"/>
                </a:solidFill>
                <a:latin typeface="Arial"/>
                <a:ea typeface="Arial"/>
                <a:cs typeface="Arial"/>
                <a:sym typeface="Arial"/>
              </a:rPr>
              <a:t>Het Canvas-model synthetiseert een reeks gerelateerde digitale elementen, waarbij deze relaties het bedrijf in staat stellen om de logica uit te drukken van hoe digitale marketing het bedrijf in staat stelt om </a:t>
            </a:r>
            <a:r>
              <a:rPr lang="en-US" sz="2900" b="0" i="0" u="none" strike="noStrike" cap="none">
                <a:solidFill>
                  <a:srgbClr val="151149"/>
                </a:solidFill>
                <a:latin typeface="Arial"/>
                <a:ea typeface="Arial"/>
                <a:cs typeface="Arial"/>
                <a:sym typeface="Arial"/>
              </a:rPr>
              <a:t>geld te verdienen</a:t>
            </a:r>
            <a:endParaRPr/>
          </a:p>
          <a:p>
            <a:pPr marL="285750" marR="0" lvl="0" indent="-171450" algn="l" rtl="0">
              <a:lnSpc>
                <a:spcPct val="115000"/>
              </a:lnSpc>
              <a:spcBef>
                <a:spcPts val="1600"/>
              </a:spcBef>
              <a:spcAft>
                <a:spcPts val="0"/>
              </a:spcAft>
              <a:buClr>
                <a:schemeClr val="dk1"/>
              </a:buClr>
              <a:buSzPct val="159999"/>
              <a:buFont typeface="Arial"/>
              <a:buNone/>
            </a:pPr>
            <a:endParaRPr sz="1800" b="0" i="0" u="none" strike="noStrike" cap="none">
              <a:solidFill>
                <a:srgbClr val="000000"/>
              </a:solidFill>
              <a:latin typeface="Arial"/>
              <a:ea typeface="Arial"/>
              <a:cs typeface="Arial"/>
              <a:sym typeface="Arial"/>
            </a:endParaRPr>
          </a:p>
          <a:p>
            <a:pPr marL="1371600" marR="0" lvl="0" indent="0" algn="l" rtl="0">
              <a:lnSpc>
                <a:spcPct val="100000"/>
              </a:lnSpc>
              <a:spcBef>
                <a:spcPts val="0"/>
              </a:spcBef>
              <a:spcAft>
                <a:spcPts val="0"/>
              </a:spcAft>
              <a:buClr>
                <a:srgbClr val="000000"/>
              </a:buClr>
              <a:buSzPct val="119999"/>
              <a:buFont typeface="Arial"/>
              <a:buNone/>
            </a:pPr>
            <a:r>
              <a:rPr lang="en-US" sz="2400" b="0" i="0" u="none" strike="noStrike" cap="none">
                <a:solidFill>
                  <a:schemeClr val="dk1"/>
                </a:solidFill>
                <a:latin typeface="Arial"/>
                <a:ea typeface="Arial"/>
                <a:cs typeface="Arial"/>
                <a:sym typeface="Arial"/>
              </a:rPr>
              <a:t> </a:t>
            </a:r>
            <a:endParaRPr sz="1800" b="0" i="0" u="none" strike="noStrike" cap="none">
              <a:solidFill>
                <a:srgbClr val="000000"/>
              </a:solidFill>
              <a:latin typeface="Arial"/>
              <a:ea typeface="Arial"/>
              <a:cs typeface="Arial"/>
              <a:sym typeface="Arial"/>
            </a:endParaRPr>
          </a:p>
          <a:p>
            <a:pPr marL="0" marR="0" lvl="0" indent="0" algn="l" rtl="0">
              <a:lnSpc>
                <a:spcPct val="115000"/>
              </a:lnSpc>
              <a:spcBef>
                <a:spcPts val="1600"/>
              </a:spcBef>
              <a:spcAft>
                <a:spcPts val="0"/>
              </a:spcAft>
              <a:buClr>
                <a:srgbClr val="000000"/>
              </a:buClr>
              <a:buSzPct val="119999"/>
              <a:buFont typeface="Arial"/>
              <a:buNone/>
            </a:pPr>
            <a:endParaRPr sz="2400" b="1" i="1" u="none" strike="noStrike" cap="none">
              <a:solidFill>
                <a:schemeClr val="dk1"/>
              </a:solidFill>
              <a:latin typeface="Arial"/>
              <a:ea typeface="Arial"/>
              <a:cs typeface="Arial"/>
              <a:sym typeface="Arial"/>
            </a:endParaRPr>
          </a:p>
          <a:p>
            <a:pPr marL="0" lvl="0" indent="0" algn="l" rtl="0">
              <a:lnSpc>
                <a:spcPct val="90000"/>
              </a:lnSpc>
              <a:spcBef>
                <a:spcPts val="1750"/>
              </a:spcBef>
              <a:spcAft>
                <a:spcPts val="0"/>
              </a:spcAft>
              <a:buClr>
                <a:srgbClr val="161249"/>
              </a:buClr>
              <a:buSzPct val="100000"/>
              <a:buFont typeface="Arial"/>
              <a:buNone/>
            </a:pPr>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99"/>
        <p:cNvGrpSpPr/>
        <p:nvPr/>
      </p:nvGrpSpPr>
      <p:grpSpPr>
        <a:xfrm>
          <a:off x="0" y="0"/>
          <a:ext cx="0" cy="0"/>
          <a:chOff x="0" y="0"/>
          <a:chExt cx="0" cy="0"/>
        </a:xfrm>
      </p:grpSpPr>
      <p:sp>
        <p:nvSpPr>
          <p:cNvPr id="600" name="Google Shape;600;p96"/>
          <p:cNvSpPr txBox="1"/>
          <p:nvPr/>
        </p:nvSpPr>
        <p:spPr>
          <a:xfrm rot="-5400000">
            <a:off x="-1209805" y="970664"/>
            <a:ext cx="5202770" cy="1794592"/>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2600"/>
              <a:buFont typeface="Arial"/>
              <a:buNone/>
            </a:pPr>
            <a:r>
              <a:rPr lang="en-US" b="1" i="0" u="none" strike="noStrike" cap="none" dirty="0">
                <a:solidFill>
                  <a:srgbClr val="151149"/>
                </a:solidFill>
                <a:latin typeface="Arial"/>
                <a:ea typeface="Arial"/>
                <a:cs typeface="Arial"/>
                <a:sym typeface="Arial"/>
              </a:rPr>
              <a:t>De </a:t>
            </a:r>
            <a:r>
              <a:rPr lang="en-US" b="1" i="0" u="none" strike="noStrike" cap="none" dirty="0" err="1">
                <a:solidFill>
                  <a:srgbClr val="151149"/>
                </a:solidFill>
                <a:latin typeface="Arial"/>
                <a:ea typeface="Arial"/>
                <a:cs typeface="Arial"/>
                <a:sym typeface="Arial"/>
              </a:rPr>
              <a:t>rol</a:t>
            </a:r>
            <a:r>
              <a:rPr lang="en-US" b="1" i="0" u="none" strike="noStrike" cap="none" dirty="0">
                <a:solidFill>
                  <a:srgbClr val="151149"/>
                </a:solidFill>
                <a:latin typeface="Arial"/>
                <a:ea typeface="Arial"/>
                <a:cs typeface="Arial"/>
                <a:sym typeface="Arial"/>
              </a:rPr>
              <a:t> van </a:t>
            </a:r>
            <a:r>
              <a:rPr lang="en-US" b="1" i="0" u="none" strike="noStrike" cap="none" dirty="0" err="1">
                <a:solidFill>
                  <a:srgbClr val="151149"/>
                </a:solidFill>
                <a:latin typeface="Arial"/>
                <a:ea typeface="Arial"/>
                <a:cs typeface="Arial"/>
                <a:sym typeface="Arial"/>
              </a:rPr>
              <a:t>digitale</a:t>
            </a:r>
            <a:r>
              <a:rPr lang="en-US" b="1" i="0" u="none" strike="noStrike" cap="none" dirty="0">
                <a:solidFill>
                  <a:srgbClr val="151149"/>
                </a:solidFill>
                <a:latin typeface="Arial"/>
                <a:ea typeface="Arial"/>
                <a:cs typeface="Arial"/>
                <a:sym typeface="Arial"/>
              </a:rPr>
              <a:t> marketing </a:t>
            </a:r>
            <a:endParaRPr sz="900" dirty="0"/>
          </a:p>
          <a:p>
            <a:pPr marL="0" marR="0" lvl="0" indent="0" algn="l" rtl="0">
              <a:lnSpc>
                <a:spcPct val="100000"/>
              </a:lnSpc>
              <a:spcBef>
                <a:spcPts val="0"/>
              </a:spcBef>
              <a:spcAft>
                <a:spcPts val="0"/>
              </a:spcAft>
              <a:buClr>
                <a:srgbClr val="000000"/>
              </a:buClr>
              <a:buSzPts val="2600"/>
              <a:buFont typeface="Arial"/>
              <a:buNone/>
            </a:pPr>
            <a:r>
              <a:rPr lang="en-US" b="1" i="0" u="none" strike="noStrike" cap="none" dirty="0">
                <a:solidFill>
                  <a:srgbClr val="151149"/>
                </a:solidFill>
                <a:latin typeface="Arial"/>
                <a:ea typeface="Arial"/>
                <a:cs typeface="Arial"/>
                <a:sym typeface="Arial"/>
              </a:rPr>
              <a:t>in de </a:t>
            </a:r>
            <a:r>
              <a:rPr lang="en-US" b="1" i="0" u="none" strike="noStrike" cap="none" dirty="0" err="1">
                <a:solidFill>
                  <a:srgbClr val="151149"/>
                </a:solidFill>
                <a:latin typeface="Arial"/>
                <a:ea typeface="Arial"/>
                <a:cs typeface="Arial"/>
                <a:sym typeface="Arial"/>
              </a:rPr>
              <a:t>strategische</a:t>
            </a:r>
            <a:r>
              <a:rPr lang="en-US" b="1" i="0" u="none" strike="noStrike" cap="none" dirty="0">
                <a:solidFill>
                  <a:srgbClr val="151149"/>
                </a:solidFill>
                <a:latin typeface="Arial"/>
                <a:ea typeface="Arial"/>
                <a:cs typeface="Arial"/>
                <a:sym typeface="Arial"/>
              </a:rPr>
              <a:t> </a:t>
            </a:r>
            <a:r>
              <a:rPr lang="en-US" b="1" i="0" u="none" strike="noStrike" cap="none" dirty="0" err="1">
                <a:solidFill>
                  <a:srgbClr val="151149"/>
                </a:solidFill>
                <a:latin typeface="Arial"/>
                <a:ea typeface="Arial"/>
                <a:cs typeface="Arial"/>
                <a:sym typeface="Arial"/>
              </a:rPr>
              <a:t>conceptualisatie</a:t>
            </a:r>
            <a:r>
              <a:rPr lang="en-US" b="1" i="0" u="none" strike="noStrike" cap="none" dirty="0">
                <a:solidFill>
                  <a:srgbClr val="151149"/>
                </a:solidFill>
                <a:latin typeface="Arial"/>
                <a:ea typeface="Arial"/>
                <a:cs typeface="Arial"/>
                <a:sym typeface="Arial"/>
              </a:rPr>
              <a:t> van het </a:t>
            </a:r>
            <a:r>
              <a:rPr lang="en-US" b="1" i="0" u="none" strike="noStrike" cap="none" dirty="0" err="1">
                <a:solidFill>
                  <a:srgbClr val="151149"/>
                </a:solidFill>
                <a:latin typeface="Arial"/>
                <a:ea typeface="Arial"/>
                <a:cs typeface="Arial"/>
                <a:sym typeface="Arial"/>
              </a:rPr>
              <a:t>bedrijf</a:t>
            </a:r>
            <a:endParaRPr b="0" i="0" u="none" strike="noStrike" cap="none" dirty="0">
              <a:solidFill>
                <a:srgbClr val="1511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b="0" i="0" u="none" strike="noStrike" cap="none" dirty="0">
              <a:solidFill>
                <a:srgbClr val="151149"/>
              </a:solidFill>
              <a:latin typeface="Arial"/>
              <a:ea typeface="Arial"/>
              <a:cs typeface="Arial"/>
              <a:sym typeface="Arial"/>
            </a:endParaRPr>
          </a:p>
        </p:txBody>
      </p:sp>
      <p:pic>
        <p:nvPicPr>
          <p:cNvPr id="601" name="Google Shape;601;p96"/>
          <p:cNvPicPr preferRelativeResize="0"/>
          <p:nvPr/>
        </p:nvPicPr>
        <p:blipFill rotWithShape="1">
          <a:blip r:embed="rId3">
            <a:alphaModFix/>
          </a:blip>
          <a:srcRect/>
          <a:stretch/>
        </p:blipFill>
        <p:spPr>
          <a:xfrm>
            <a:off x="2203152" y="57406"/>
            <a:ext cx="6773748" cy="4776360"/>
          </a:xfrm>
          <a:prstGeom prst="rect">
            <a:avLst/>
          </a:prstGeom>
          <a:noFill/>
          <a:ln>
            <a:noFill/>
          </a:ln>
        </p:spPr>
      </p:pic>
      <p:sp>
        <p:nvSpPr>
          <p:cNvPr id="602" name="Google Shape;602;p96"/>
          <p:cNvSpPr txBox="1"/>
          <p:nvPr/>
        </p:nvSpPr>
        <p:spPr>
          <a:xfrm>
            <a:off x="6939791" y="4786141"/>
            <a:ext cx="3291300" cy="253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US" sz="1050" b="0" i="0" u="none" strike="noStrike" cap="none">
                <a:solidFill>
                  <a:srgbClr val="000000"/>
                </a:solidFill>
                <a:latin typeface="Arial"/>
                <a:ea typeface="Arial"/>
                <a:cs typeface="Arial"/>
                <a:sym typeface="Arial"/>
              </a:rPr>
              <a:t>Bron: www.smartinsights.com</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606"/>
        <p:cNvGrpSpPr/>
        <p:nvPr/>
      </p:nvGrpSpPr>
      <p:grpSpPr>
        <a:xfrm>
          <a:off x="0" y="0"/>
          <a:ext cx="0" cy="0"/>
          <a:chOff x="0" y="0"/>
          <a:chExt cx="0" cy="0"/>
        </a:xfrm>
      </p:grpSpPr>
      <p:sp>
        <p:nvSpPr>
          <p:cNvPr id="607" name="Google Shape;607;p19"/>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FF0000"/>
              </a:solidFill>
              <a:latin typeface="Arial"/>
              <a:ea typeface="Arial"/>
              <a:cs typeface="Arial"/>
              <a:sym typeface="Arial"/>
            </a:endParaRPr>
          </a:p>
        </p:txBody>
      </p:sp>
      <p:sp>
        <p:nvSpPr>
          <p:cNvPr id="608" name="Google Shape;608;p19"/>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55555"/>
              </a:lnSpc>
              <a:spcBef>
                <a:spcPts val="160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609" name="Google Shape;609;p19"/>
          <p:cNvSpPr txBox="1">
            <a:spLocks noGrp="1"/>
          </p:cNvSpPr>
          <p:nvPr>
            <p:ph type="body" idx="1"/>
          </p:nvPr>
        </p:nvSpPr>
        <p:spPr>
          <a:xfrm>
            <a:off x="840583" y="277222"/>
            <a:ext cx="6614100" cy="8166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Beoordeling</a:t>
            </a:r>
            <a:endParaRPr/>
          </a:p>
          <a:p>
            <a:pPr marL="0" lvl="0" indent="0" algn="l" rtl="0">
              <a:lnSpc>
                <a:spcPct val="90000"/>
              </a:lnSpc>
              <a:spcBef>
                <a:spcPts val="750"/>
              </a:spcBef>
              <a:spcAft>
                <a:spcPts val="0"/>
              </a:spcAft>
              <a:buClr>
                <a:schemeClr val="lt1"/>
              </a:buClr>
              <a:buSzPts val="2400"/>
              <a:buNone/>
            </a:pPr>
            <a:endParaRPr/>
          </a:p>
        </p:txBody>
      </p:sp>
      <p:sp>
        <p:nvSpPr>
          <p:cNvPr id="610" name="Google Shape;610;p19"/>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p>
            <a:pPr marL="0" lvl="0" indent="0" algn="l" rtl="0">
              <a:lnSpc>
                <a:spcPct val="150000"/>
              </a:lnSpc>
              <a:spcBef>
                <a:spcPts val="0"/>
              </a:spcBef>
              <a:spcAft>
                <a:spcPts val="0"/>
              </a:spcAft>
              <a:buClr>
                <a:schemeClr val="lt1"/>
              </a:buClr>
              <a:buSzPts val="1800"/>
              <a:buNone/>
            </a:pPr>
            <a:r>
              <a:rPr lang="en-US" sz="1800"/>
              <a:t>Werk met hetzelfde merk als in de vorige activiteit het Business Model Canvas uit vanuit het perspectief van digitale marketing.</a:t>
            </a:r>
            <a:endParaRPr/>
          </a:p>
          <a:p>
            <a:pPr marL="0" lvl="0" indent="0" algn="l" rtl="0">
              <a:lnSpc>
                <a:spcPct val="108000"/>
              </a:lnSpc>
              <a:spcBef>
                <a:spcPts val="0"/>
              </a:spcBef>
              <a:spcAft>
                <a:spcPts val="0"/>
              </a:spcAft>
              <a:buClr>
                <a:schemeClr val="lt1"/>
              </a:buClr>
              <a:buSzPts val="1500"/>
              <a:buNone/>
            </a:pPr>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614"/>
        <p:cNvGrpSpPr/>
        <p:nvPr/>
      </p:nvGrpSpPr>
      <p:grpSpPr>
        <a:xfrm>
          <a:off x="0" y="0"/>
          <a:ext cx="0" cy="0"/>
          <a:chOff x="0" y="0"/>
          <a:chExt cx="0" cy="0"/>
        </a:xfrm>
      </p:grpSpPr>
      <p:sp>
        <p:nvSpPr>
          <p:cNvPr id="615" name="Google Shape;615;p7"/>
          <p:cNvSpPr txBox="1"/>
          <p:nvPr/>
        </p:nvSpPr>
        <p:spPr>
          <a:xfrm>
            <a:off x="2245784" y="1925419"/>
            <a:ext cx="4652432"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600" b="1" i="0" u="none" strike="noStrike" cap="none">
                <a:solidFill>
                  <a:schemeClr val="lt1"/>
                </a:solidFill>
                <a:latin typeface="Arial"/>
                <a:ea typeface="Arial"/>
                <a:cs typeface="Arial"/>
                <a:sym typeface="Arial"/>
              </a:rPr>
              <a:t>Bibliografie</a:t>
            </a:r>
            <a:endParaRPr sz="3600" b="1" i="0" u="none" strike="noStrike" cap="none">
              <a:solidFill>
                <a:schemeClr val="lt1"/>
              </a:solidFill>
              <a:latin typeface="Calibri"/>
              <a:ea typeface="Calibri"/>
              <a:cs typeface="Calibri"/>
              <a:sym typeface="Calibri"/>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619"/>
        <p:cNvGrpSpPr/>
        <p:nvPr/>
      </p:nvGrpSpPr>
      <p:grpSpPr>
        <a:xfrm>
          <a:off x="0" y="0"/>
          <a:ext cx="0" cy="0"/>
          <a:chOff x="0" y="0"/>
          <a:chExt cx="0" cy="0"/>
        </a:xfrm>
      </p:grpSpPr>
      <p:sp>
        <p:nvSpPr>
          <p:cNvPr id="620" name="Google Shape;620;p3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000" b="1" i="0" u="none" strike="noStrike" cap="none">
                <a:solidFill>
                  <a:srgbClr val="151149"/>
                </a:solidFill>
                <a:latin typeface="Arial"/>
                <a:ea typeface="Arial"/>
                <a:cs typeface="Arial"/>
                <a:sym typeface="Arial"/>
              </a:rPr>
              <a:t>Bibliografie</a:t>
            </a:r>
            <a:endParaRPr sz="1400" b="0" i="0" u="none" strike="noStrike" cap="none">
              <a:solidFill>
                <a:srgbClr val="151149"/>
              </a:solidFill>
              <a:latin typeface="Arial"/>
              <a:ea typeface="Arial"/>
              <a:cs typeface="Arial"/>
              <a:sym typeface="Arial"/>
            </a:endParaRPr>
          </a:p>
        </p:txBody>
      </p:sp>
      <p:sp>
        <p:nvSpPr>
          <p:cNvPr id="621" name="Google Shape;621;p33"/>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just" rtl="0">
              <a:lnSpc>
                <a:spcPct val="100000"/>
              </a:lnSpc>
              <a:spcBef>
                <a:spcPts val="0"/>
              </a:spcBef>
              <a:spcAft>
                <a:spcPts val="0"/>
              </a:spcAft>
              <a:buClr>
                <a:srgbClr val="000000"/>
              </a:buClr>
              <a:buSzPts val="1600"/>
              <a:buFont typeface="Arial"/>
              <a:buNone/>
            </a:pPr>
            <a:r>
              <a:rPr lang="en-US" sz="1400" b="0" i="0" u="none" strike="noStrike" cap="none">
                <a:solidFill>
                  <a:srgbClr val="151149"/>
                </a:solidFill>
                <a:latin typeface="Arial"/>
                <a:ea typeface="Arial"/>
                <a:cs typeface="Arial"/>
                <a:sym typeface="Arial"/>
              </a:rPr>
              <a:t>Barker, M. S., Barker, D. I., Bormann, N. F., Roberts, M. L., &amp; Zahay, D. (2017). </a:t>
            </a:r>
            <a:r>
              <a:rPr lang="en-US" sz="1400" b="0" i="1" u="none" strike="noStrike" cap="none">
                <a:solidFill>
                  <a:srgbClr val="151149"/>
                </a:solidFill>
                <a:latin typeface="Arial"/>
                <a:ea typeface="Arial"/>
                <a:cs typeface="Arial"/>
                <a:sym typeface="Arial"/>
              </a:rPr>
              <a:t>Social Media Marketing: a Strategic Approach </a:t>
            </a:r>
            <a:r>
              <a:rPr lang="en-US" sz="1400" b="0" i="0" u="none" strike="noStrike" cap="none">
                <a:solidFill>
                  <a:srgbClr val="151149"/>
                </a:solidFill>
                <a:latin typeface="Arial"/>
                <a:ea typeface="Arial"/>
                <a:cs typeface="Arial"/>
                <a:sym typeface="Arial"/>
              </a:rPr>
              <a:t>(2</a:t>
            </a:r>
            <a:r>
              <a:rPr lang="en-US" sz="1400" b="0" i="0" u="none" strike="noStrike" cap="none" baseline="30000">
                <a:solidFill>
                  <a:srgbClr val="151149"/>
                </a:solidFill>
                <a:latin typeface="Arial"/>
                <a:ea typeface="Arial"/>
                <a:cs typeface="Arial"/>
                <a:sym typeface="Arial"/>
              </a:rPr>
              <a:t>nd </a:t>
            </a:r>
            <a:r>
              <a:rPr lang="en-US" sz="1400" b="0" i="0" u="none" strike="noStrike" cap="none">
                <a:solidFill>
                  <a:srgbClr val="151149"/>
                </a:solidFill>
                <a:latin typeface="Arial"/>
                <a:ea typeface="Arial"/>
                <a:cs typeface="Arial"/>
                <a:sym typeface="Arial"/>
              </a:rPr>
              <a:t> ed.). Cengage Leren</a:t>
            </a:r>
            <a:endParaRPr sz="1400" b="0" i="0" u="none" strike="noStrike" cap="none">
              <a:solidFill>
                <a:srgbClr val="151149"/>
              </a:solidFill>
              <a:latin typeface="Arial"/>
              <a:ea typeface="Arial"/>
              <a:cs typeface="Arial"/>
              <a:sym typeface="Arial"/>
            </a:endParaRPr>
          </a:p>
          <a:p>
            <a:pPr marL="0" marR="0" lvl="0" indent="0" algn="just" rtl="0">
              <a:lnSpc>
                <a:spcPct val="100000"/>
              </a:lnSpc>
              <a:spcBef>
                <a:spcPts val="1000"/>
              </a:spcBef>
              <a:spcAft>
                <a:spcPts val="0"/>
              </a:spcAft>
              <a:buClr>
                <a:srgbClr val="000000"/>
              </a:buClr>
              <a:buSzPts val="1600"/>
              <a:buFont typeface="Arial"/>
              <a:buNone/>
            </a:pPr>
            <a:r>
              <a:rPr lang="en-US" sz="1400" b="0" i="0" u="none" strike="noStrike" cap="none">
                <a:solidFill>
                  <a:srgbClr val="151149"/>
                </a:solidFill>
                <a:latin typeface="Arial"/>
                <a:ea typeface="Arial"/>
                <a:cs typeface="Arial"/>
                <a:sym typeface="Arial"/>
              </a:rPr>
              <a:t>Chaffey, D., &amp; Ellis-Chadwick, F. (</a:t>
            </a:r>
            <a:r>
              <a:rPr lang="en-US">
                <a:solidFill>
                  <a:srgbClr val="151149"/>
                </a:solidFill>
              </a:rPr>
              <a:t>2022</a:t>
            </a:r>
            <a:r>
              <a:rPr lang="en-US" sz="1400" b="0" i="0" u="none" strike="noStrike" cap="none">
                <a:solidFill>
                  <a:srgbClr val="151149"/>
                </a:solidFill>
                <a:latin typeface="Arial"/>
                <a:ea typeface="Arial"/>
                <a:cs typeface="Arial"/>
                <a:sym typeface="Arial"/>
              </a:rPr>
              <a:t>). </a:t>
            </a:r>
            <a:r>
              <a:rPr lang="en-US" sz="1400" b="0" i="1" u="none" strike="noStrike" cap="none">
                <a:solidFill>
                  <a:srgbClr val="151149"/>
                </a:solidFill>
                <a:latin typeface="Arial"/>
                <a:ea typeface="Arial"/>
                <a:cs typeface="Arial"/>
                <a:sym typeface="Arial"/>
              </a:rPr>
              <a:t>Digitale marketing: strategie, implementatie en praktijk </a:t>
            </a:r>
            <a:r>
              <a:rPr lang="en-US" sz="1400" b="0" i="0" u="none" strike="noStrike" cap="none">
                <a:solidFill>
                  <a:srgbClr val="151149"/>
                </a:solidFill>
                <a:latin typeface="Arial"/>
                <a:ea typeface="Arial"/>
                <a:cs typeface="Arial"/>
                <a:sym typeface="Arial"/>
              </a:rPr>
              <a:t>(</a:t>
            </a:r>
            <a:r>
              <a:rPr lang="en-US">
                <a:solidFill>
                  <a:srgbClr val="151149"/>
                </a:solidFill>
              </a:rPr>
              <a:t>8</a:t>
            </a:r>
            <a:r>
              <a:rPr lang="en-US" sz="1400" b="0" i="0" u="none" strike="noStrike" cap="none" baseline="30000">
                <a:solidFill>
                  <a:srgbClr val="151149"/>
                </a:solidFill>
                <a:latin typeface="Arial"/>
                <a:ea typeface="Arial"/>
                <a:cs typeface="Arial"/>
                <a:sym typeface="Arial"/>
              </a:rPr>
              <a:t>th</a:t>
            </a:r>
            <a:r>
              <a:rPr lang="en-US" sz="1400" b="0" i="0" u="none" strike="noStrike" cap="none">
                <a:solidFill>
                  <a:srgbClr val="151149"/>
                </a:solidFill>
                <a:latin typeface="Arial"/>
                <a:ea typeface="Arial"/>
                <a:cs typeface="Arial"/>
                <a:sym typeface="Arial"/>
              </a:rPr>
              <a:t> ed). Pearson Education Limited.</a:t>
            </a:r>
            <a:endParaRPr sz="1400" b="0" i="0" u="none" strike="noStrike" cap="none">
              <a:solidFill>
                <a:srgbClr val="151149"/>
              </a:solidFill>
              <a:latin typeface="Arial"/>
              <a:ea typeface="Arial"/>
              <a:cs typeface="Arial"/>
              <a:sym typeface="Arial"/>
            </a:endParaRPr>
          </a:p>
          <a:p>
            <a:pPr marL="0" marR="0" lvl="0" indent="0" algn="just" rtl="0">
              <a:lnSpc>
                <a:spcPct val="100000"/>
              </a:lnSpc>
              <a:spcBef>
                <a:spcPts val="1000"/>
              </a:spcBef>
              <a:spcAft>
                <a:spcPts val="0"/>
              </a:spcAft>
              <a:buClr>
                <a:srgbClr val="000000"/>
              </a:buClr>
              <a:buSzPts val="1600"/>
              <a:buFont typeface="Arial"/>
              <a:buNone/>
            </a:pPr>
            <a:r>
              <a:rPr lang="en-US" sz="1400" b="0" i="0" u="none" strike="noStrike" cap="none">
                <a:solidFill>
                  <a:srgbClr val="151149"/>
                </a:solidFill>
                <a:latin typeface="Arial"/>
                <a:ea typeface="Arial"/>
                <a:cs typeface="Arial"/>
                <a:sym typeface="Arial"/>
              </a:rPr>
              <a:t>Chaffey, D., &amp; Smith, PR (2017). </a:t>
            </a:r>
            <a:r>
              <a:rPr lang="en-US" sz="1400" b="0" i="1" u="none" strike="noStrike" cap="none">
                <a:solidFill>
                  <a:srgbClr val="151149"/>
                </a:solidFill>
                <a:latin typeface="Arial"/>
                <a:ea typeface="Arial"/>
                <a:cs typeface="Arial"/>
                <a:sym typeface="Arial"/>
              </a:rPr>
              <a:t>Digital Marketing Excellence </a:t>
            </a:r>
            <a:r>
              <a:rPr lang="en-US" sz="1400" b="0" i="0" u="none" strike="noStrike" cap="none">
                <a:solidFill>
                  <a:srgbClr val="151149"/>
                </a:solidFill>
                <a:latin typeface="Arial"/>
                <a:ea typeface="Arial"/>
                <a:cs typeface="Arial"/>
                <a:sym typeface="Arial"/>
              </a:rPr>
              <a:t>(5</a:t>
            </a:r>
            <a:r>
              <a:rPr lang="en-US" sz="1400" b="0" i="0" u="none" strike="noStrike" cap="none" baseline="30000">
                <a:solidFill>
                  <a:srgbClr val="151149"/>
                </a:solidFill>
                <a:latin typeface="Arial"/>
                <a:ea typeface="Arial"/>
                <a:cs typeface="Arial"/>
                <a:sym typeface="Arial"/>
              </a:rPr>
              <a:t>th</a:t>
            </a:r>
            <a:r>
              <a:rPr lang="en-US" sz="1400" b="0" i="0" u="none" strike="noStrike" cap="none">
                <a:solidFill>
                  <a:srgbClr val="151149"/>
                </a:solidFill>
                <a:latin typeface="Arial"/>
                <a:ea typeface="Arial"/>
                <a:cs typeface="Arial"/>
                <a:sym typeface="Arial"/>
              </a:rPr>
              <a:t> ed.). Routledge.</a:t>
            </a:r>
            <a:endParaRPr sz="1400" b="0" i="0" u="none" strike="noStrike" cap="none">
              <a:solidFill>
                <a:srgbClr val="151149"/>
              </a:solidFill>
              <a:latin typeface="Arial"/>
              <a:ea typeface="Arial"/>
              <a:cs typeface="Arial"/>
              <a:sym typeface="Arial"/>
            </a:endParaRPr>
          </a:p>
          <a:p>
            <a:pPr marL="0" marR="0" lvl="0" indent="0" algn="just" rtl="0">
              <a:lnSpc>
                <a:spcPct val="100000"/>
              </a:lnSpc>
              <a:spcBef>
                <a:spcPts val="1000"/>
              </a:spcBef>
              <a:spcAft>
                <a:spcPts val="0"/>
              </a:spcAft>
              <a:buClr>
                <a:srgbClr val="000000"/>
              </a:buClr>
              <a:buSzPts val="1600"/>
              <a:buFont typeface="Arial"/>
              <a:buNone/>
            </a:pPr>
            <a:r>
              <a:rPr lang="en-US" sz="1400" b="0" i="0" u="none" strike="noStrike" cap="none">
                <a:solidFill>
                  <a:srgbClr val="151149"/>
                </a:solidFill>
                <a:latin typeface="Arial"/>
                <a:ea typeface="Arial"/>
                <a:cs typeface="Arial"/>
                <a:sym typeface="Arial"/>
              </a:rPr>
              <a:t>Hanlon, A. (2019). </a:t>
            </a:r>
            <a:r>
              <a:rPr lang="en-US" sz="1400" b="0" i="1" u="none" strike="noStrike" cap="none">
                <a:solidFill>
                  <a:srgbClr val="151149"/>
                </a:solidFill>
                <a:latin typeface="Arial"/>
                <a:ea typeface="Arial"/>
                <a:cs typeface="Arial"/>
                <a:sym typeface="Arial"/>
              </a:rPr>
              <a:t>Digitale marketing: strategische planning &amp; integratie</a:t>
            </a:r>
            <a:r>
              <a:rPr lang="en-US" sz="1400" b="0" i="0" u="none" strike="noStrike" cap="none">
                <a:solidFill>
                  <a:srgbClr val="151149"/>
                </a:solidFill>
                <a:latin typeface="Arial"/>
                <a:ea typeface="Arial"/>
                <a:cs typeface="Arial"/>
                <a:sym typeface="Arial"/>
              </a:rPr>
              <a:t>. Sage.</a:t>
            </a:r>
            <a:endParaRPr sz="1400" b="0" i="0" u="none" strike="noStrike" cap="none">
              <a:solidFill>
                <a:srgbClr val="151149"/>
              </a:solidFill>
              <a:latin typeface="Arial"/>
              <a:ea typeface="Arial"/>
              <a:cs typeface="Arial"/>
              <a:sym typeface="Arial"/>
            </a:endParaRPr>
          </a:p>
          <a:p>
            <a:pPr marL="0" lvl="0" indent="0" algn="just" rtl="0">
              <a:spcBef>
                <a:spcPts val="1000"/>
              </a:spcBef>
              <a:spcAft>
                <a:spcPts val="0"/>
              </a:spcAft>
              <a:buClr>
                <a:schemeClr val="dk1"/>
              </a:buClr>
              <a:buSzPts val="1400"/>
              <a:buFont typeface="Arial"/>
              <a:buNone/>
            </a:pPr>
            <a:r>
              <a:rPr lang="en-US">
                <a:solidFill>
                  <a:srgbClr val="151149"/>
                </a:solidFill>
              </a:rPr>
              <a:t>Kingsnorth, S. (2016). </a:t>
            </a:r>
            <a:r>
              <a:rPr lang="en-US" i="1">
                <a:solidFill>
                  <a:srgbClr val="151149"/>
                </a:solidFill>
              </a:rPr>
              <a:t>Digitale marketingstrategie Een geïntegreerde benadering van online marketing</a:t>
            </a:r>
            <a:r>
              <a:rPr lang="en-US">
                <a:solidFill>
                  <a:srgbClr val="151149"/>
                </a:solidFill>
              </a:rPr>
              <a:t>. KoganPage.</a:t>
            </a:r>
            <a:endParaRPr>
              <a:solidFill>
                <a:srgbClr val="151149"/>
              </a:solidFill>
            </a:endParaRPr>
          </a:p>
          <a:p>
            <a:pPr marL="0" lvl="0" indent="0" algn="just" rtl="0">
              <a:spcBef>
                <a:spcPts val="1000"/>
              </a:spcBef>
              <a:spcAft>
                <a:spcPts val="0"/>
              </a:spcAft>
              <a:buClr>
                <a:schemeClr val="dk1"/>
              </a:buClr>
              <a:buSzPts val="1600"/>
              <a:buFont typeface="Arial"/>
              <a:buNone/>
            </a:pPr>
            <a:r>
              <a:rPr lang="en-US">
                <a:solidFill>
                  <a:srgbClr val="151149"/>
                </a:solidFill>
              </a:rPr>
              <a:t>Kotler, P., &amp; Andreasen, A. R. (1987). </a:t>
            </a:r>
            <a:r>
              <a:rPr lang="en-US" i="1">
                <a:solidFill>
                  <a:srgbClr val="151149"/>
                </a:solidFill>
              </a:rPr>
              <a:t>Strategische marketing voor non-profitorganisaties </a:t>
            </a:r>
            <a:r>
              <a:rPr lang="en-US">
                <a:solidFill>
                  <a:srgbClr val="151149"/>
                </a:solidFill>
              </a:rPr>
              <a:t>(3</a:t>
            </a:r>
            <a:r>
              <a:rPr lang="en-US" baseline="30000">
                <a:solidFill>
                  <a:srgbClr val="151149"/>
                </a:solidFill>
              </a:rPr>
              <a:t>rd</a:t>
            </a:r>
            <a:r>
              <a:rPr lang="en-US">
                <a:solidFill>
                  <a:srgbClr val="151149"/>
                </a:solidFill>
              </a:rPr>
              <a:t> ed.). Prentice-Hall.</a:t>
            </a:r>
            <a:endParaRPr>
              <a:solidFill>
                <a:srgbClr val="151149"/>
              </a:solidFill>
            </a:endParaRPr>
          </a:p>
          <a:p>
            <a:pPr marL="0" lvl="0" indent="0" algn="just" rtl="0">
              <a:spcBef>
                <a:spcPts val="1000"/>
              </a:spcBef>
              <a:spcAft>
                <a:spcPts val="0"/>
              </a:spcAft>
              <a:buClr>
                <a:schemeClr val="dk1"/>
              </a:buClr>
              <a:buSzPts val="1400"/>
              <a:buFont typeface="Arial"/>
              <a:buNone/>
            </a:pPr>
            <a:r>
              <a:rPr lang="en-US">
                <a:solidFill>
                  <a:srgbClr val="151149"/>
                </a:solidFill>
              </a:rPr>
              <a:t>Osterwalder, A., &amp; Pigneur, Y. (2010). </a:t>
            </a:r>
            <a:r>
              <a:rPr lang="en-US" i="1">
                <a:solidFill>
                  <a:srgbClr val="151149"/>
                </a:solidFill>
              </a:rPr>
              <a:t>Business Model Generatie. </a:t>
            </a:r>
            <a:r>
              <a:rPr lang="en-US">
                <a:solidFill>
                  <a:srgbClr val="151149"/>
                </a:solidFill>
              </a:rPr>
              <a:t>John Wiley &amp; Sons, Inc.</a:t>
            </a:r>
            <a:endParaRPr>
              <a:solidFill>
                <a:srgbClr val="151149"/>
              </a:solidFill>
            </a:endParaRPr>
          </a:p>
          <a:p>
            <a:pPr marL="0" marR="0" lvl="0" indent="0" algn="l" rtl="0">
              <a:lnSpc>
                <a:spcPct val="115000"/>
              </a:lnSpc>
              <a:spcBef>
                <a:spcPts val="1600"/>
              </a:spcBef>
              <a:spcAft>
                <a:spcPts val="1000"/>
              </a:spcAft>
              <a:buClr>
                <a:srgbClr val="000000"/>
              </a:buClr>
              <a:buSzPts val="1800"/>
              <a:buFont typeface="Arial"/>
              <a:buNone/>
            </a:pPr>
            <a:endParaRPr sz="1800" b="1" i="1" u="none" strike="noStrike" cap="none">
              <a:solidFill>
                <a:srgbClr val="151149"/>
              </a:solidFill>
              <a:latin typeface="Arial"/>
              <a:ea typeface="Arial"/>
              <a:cs typeface="Arial"/>
              <a:sym typeface="Aria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625"/>
        <p:cNvGrpSpPr/>
        <p:nvPr/>
      </p:nvGrpSpPr>
      <p:grpSpPr>
        <a:xfrm>
          <a:off x="0" y="0"/>
          <a:ext cx="0" cy="0"/>
          <a:chOff x="0" y="0"/>
          <a:chExt cx="0" cy="0"/>
        </a:xfrm>
      </p:grpSpPr>
      <p:sp>
        <p:nvSpPr>
          <p:cNvPr id="626" name="Google Shape;626;g1e426d90ee6_0_0"/>
          <p:cNvSpPr txBox="1">
            <a:spLocks noGrp="1"/>
          </p:cNvSpPr>
          <p:nvPr>
            <p:ph type="body" idx="1"/>
          </p:nvPr>
        </p:nvSpPr>
        <p:spPr>
          <a:xfrm>
            <a:off x="628650" y="655325"/>
            <a:ext cx="5391000" cy="30099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750"/>
              </a:spcBef>
              <a:spcAft>
                <a:spcPts val="0"/>
              </a:spcAft>
              <a:buClr>
                <a:srgbClr val="FFFFFF"/>
              </a:buClr>
              <a:buSzPts val="1500"/>
              <a:buNone/>
            </a:pPr>
            <a:r>
              <a:rPr lang="en-US">
                <a:solidFill>
                  <a:srgbClr val="FFFFFF"/>
                </a:solidFill>
              </a:rPr>
              <a:t>Het DEMS-materiaal is gericht op het verbeteren van digitale marketingvaardigheden in het hoger onderwijs en speelt in op de behoeften in het bedrijfsleven en organisaties. U hebt toegang tot uitgebreide diasets met klassikale activiteiten en opdrachten, evenals gedetailleerde gebruikersinstructies voor docenten. U bent vrij om het beschikbare materiaal geheel of gedeeltelijk te gebruiken.</a:t>
            </a:r>
            <a:endParaRPr>
              <a:solidFill>
                <a:srgbClr val="FFFFFF"/>
              </a:solidFill>
            </a:endParaRPr>
          </a:p>
          <a:p>
            <a:pPr marL="0" lvl="0" indent="0" algn="l" rtl="0">
              <a:lnSpc>
                <a:spcPct val="90000"/>
              </a:lnSpc>
              <a:spcBef>
                <a:spcPts val="750"/>
              </a:spcBef>
              <a:spcAft>
                <a:spcPts val="0"/>
              </a:spcAft>
              <a:buClr>
                <a:srgbClr val="FFFFFF"/>
              </a:buClr>
              <a:buSzPts val="1500"/>
              <a:buNone/>
            </a:pPr>
            <a:endParaRPr>
              <a:solidFill>
                <a:srgbClr val="FFFFFF"/>
              </a:solidFill>
            </a:endParaRPr>
          </a:p>
          <a:p>
            <a:pPr marL="0" lvl="0" indent="0" algn="l" rtl="0">
              <a:lnSpc>
                <a:spcPct val="90000"/>
              </a:lnSpc>
              <a:spcBef>
                <a:spcPts val="750"/>
              </a:spcBef>
              <a:spcAft>
                <a:spcPts val="0"/>
              </a:spcAft>
              <a:buClr>
                <a:srgbClr val="FFFFFF"/>
              </a:buClr>
              <a:buSzPts val="1500"/>
              <a:buNone/>
            </a:pPr>
            <a:r>
              <a:rPr lang="en-US">
                <a:solidFill>
                  <a:srgbClr val="FFFFFF"/>
                </a:solidFill>
              </a:rPr>
              <a:t>Het materiaal bevat inhoud en cijfers die van het internet zijn gehaald en is dus onderhevig aan wijzigingen. De bronnen zijn bekendgemaakt volgens de regels van fair use. Het materiaal kan in zijn geheel worden bekeken en gedownload op www.dems.pro. Al het materiaal is geproduceerd voor open gebruik en medegefinancierd door Erasmus +.</a:t>
            </a:r>
            <a:endParaRPr>
              <a:solidFill>
                <a:srgbClr val="FFFFFF"/>
              </a:solidFill>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5915</TotalTime>
  <Words>11011</Words>
  <Application>Microsoft Macintosh PowerPoint</Application>
  <PresentationFormat>On-screen Show (16:9)</PresentationFormat>
  <Paragraphs>772</Paragraphs>
  <Slides>65</Slides>
  <Notes>65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65</vt:i4>
      </vt:variant>
    </vt:vector>
  </HeadingPairs>
  <TitlesOfParts>
    <vt:vector size="70" baseType="lpstr">
      <vt:lpstr>Arial</vt:lpstr>
      <vt:lpstr>Dancing Script</vt:lpstr>
      <vt:lpstr>Roboto</vt:lpstr>
      <vt:lpstr>Calibri</vt:lpstr>
      <vt:lpstr>DEMS NEW</vt:lpstr>
      <vt:lpstr>Inleiding tot digitale marketing  2. Een strategie bepalen</vt:lpstr>
      <vt:lpstr>Digitale strategie</vt:lpstr>
      <vt:lpstr>PowerPoint Presentation</vt:lpstr>
      <vt:lpstr>Onderwerpen</vt:lpstr>
      <vt:lpstr>PowerPoint Presentation</vt:lpstr>
      <vt:lpstr>Ontwikkelproces digitale marketingstrategie</vt:lpstr>
      <vt:lpstr>Wat is marketingstrategie? </vt:lpstr>
      <vt:lpstr>Digitale marketingstrategie</vt:lpstr>
      <vt:lpstr>Digitale marketingstrategie</vt:lpstr>
      <vt:lpstr>Digitale marketingstrategie</vt:lpstr>
      <vt:lpstr>Wat is er nodig voor een digitale  marketingstrategie?</vt:lpstr>
      <vt:lpstr>PowerPoint Presentation</vt:lpstr>
      <vt:lpstr>PowerPoint Presentation</vt:lpstr>
      <vt:lpstr>Digitale marketing evalueren  prestaties</vt:lpstr>
      <vt:lpstr>Digitale marketingprestaties evalueren</vt:lpstr>
      <vt:lpstr>PowerPoint Presentation</vt:lpstr>
      <vt:lpstr>PowerPoint Presentation</vt:lpstr>
      <vt:lpstr>DESTEP-analyse</vt:lpstr>
      <vt:lpstr>Concurrentieanalyse</vt:lpstr>
      <vt:lpstr>PowerPoint Presentation</vt:lpstr>
      <vt:lpstr>De huidige klanten en potentiële klanten analyseren</vt:lpstr>
      <vt:lpstr>Tussenpersonen, beïnvloeders en online partners analyseren</vt:lpstr>
      <vt:lpstr>Gebruik digitaal om meer te weten te komen over de markt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Segmenten definiëren</vt:lpstr>
      <vt:lpstr>PowerPoint Presentation</vt:lpstr>
      <vt:lpstr>Online klantwaardepropositie definiëren</vt:lpstr>
      <vt:lpstr>Online klantwaardepropositie definiëren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Digitale marketingmix: product</vt:lpstr>
      <vt:lpstr>Digitale marketingmix: prijs</vt:lpstr>
      <vt:lpstr>Digitale marketingmix: distributie</vt:lpstr>
      <vt:lpstr>Digitale marketingmix: communicatie</vt:lpstr>
      <vt:lpstr>Digitale marketingmix: mensen</vt:lpstr>
      <vt:lpstr>Digitale marketingmix: processen</vt:lpstr>
      <vt:lpstr>Digitale marketingmix: fysieke bewijzen</vt:lpstr>
      <vt:lpstr>PowerPoint Presentation</vt:lpstr>
      <vt:lpstr>Ervaring met digitale marketing</vt:lpstr>
      <vt:lpstr>PowerPoint Presentation</vt:lpstr>
      <vt:lpstr>Meten en controleren</vt:lpstr>
      <vt:lpstr>PowerPoint Presentation</vt:lpstr>
      <vt:lpstr>PowerPoint Presentation</vt:lpstr>
      <vt:lpstr>Digitale strategie wereldwijd overzicht</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Inleiding tot digitale marketing  2. Een strategie bepalen</dc:title>
  <dc:creator>a20160391@pbs.up.pt</dc:creator>
  <cp:keywords>, docId:362691E7521AEF5CF1BDC8C9D6270451</cp:keywords>
  <cp:lastModifiedBy>Mila Ekkelkamp</cp:lastModifiedBy>
  <cp:revision>2</cp:revision>
  <dcterms:modified xsi:type="dcterms:W3CDTF">2023-11-19T18:08:31Z</dcterms:modified>
</cp:coreProperties>
</file>