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 id="2147483665" r:id="rId2"/>
  </p:sldMasterIdLst>
  <p:notesMasterIdLst>
    <p:notesMasterId r:id="rId56"/>
  </p:notes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 id="297" r:id="rId44"/>
    <p:sldId id="298" r:id="rId45"/>
    <p:sldId id="299" r:id="rId46"/>
    <p:sldId id="300" r:id="rId47"/>
    <p:sldId id="301" r:id="rId48"/>
    <p:sldId id="302" r:id="rId49"/>
    <p:sldId id="303" r:id="rId50"/>
    <p:sldId id="304" r:id="rId51"/>
    <p:sldId id="305" r:id="rId52"/>
    <p:sldId id="306" r:id="rId53"/>
    <p:sldId id="307" r:id="rId54"/>
    <p:sldId id="308" r:id="rId55"/>
  </p:sldIdLst>
  <p:sldSz cx="9144000" cy="5143500" type="screen16x9"/>
  <p:notesSz cx="6858000" cy="9144000"/>
  <p:embeddedFontLst>
    <p:embeddedFont>
      <p:font typeface="Calibri" panose="020F0502020204030204" pitchFamily="34" charset="0"/>
      <p:regular r:id="rId57"/>
      <p:bold r:id="rId58"/>
      <p:italic r:id="rId59"/>
      <p:boldItalic r:id="rId60"/>
    </p:embeddedFont>
    <p:embeddedFont>
      <p:font typeface="PT Sans" panose="020B0503020203020204" pitchFamily="34" charset="77"/>
      <p:regular r:id="rId61"/>
      <p:bold r:id="rId62"/>
      <p:italic r:id="rId63"/>
      <p:boldItalic r:id="rId64"/>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65" roundtripDataSignature="AMtx7mhQeO4TZgZciMUIvsLRu1ClDz0Psg=="/>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286F2A25-A2C2-4AC1-A4A5-A427AB804696}">
  <a:tblStyle styleId="{286F2A25-A2C2-4AC1-A4A5-A427AB804696}" styleName="Table_0">
    <a:wholeTbl>
      <a:tcTxStyle b="off" i="off">
        <a:font>
          <a:latin typeface="Arial"/>
          <a:ea typeface="Arial"/>
          <a:cs typeface="Arial"/>
        </a:font>
        <a:schemeClr val="dk1"/>
      </a:tcTxStyle>
      <a:tcStyle>
        <a:tcBdr>
          <a:left>
            <a:ln w="12700" cap="flat" cmpd="sng">
              <a:solidFill>
                <a:schemeClr val="lt1"/>
              </a:solidFill>
              <a:prstDash val="solid"/>
              <a:round/>
              <a:headEnd type="none" w="sm" len="sm"/>
              <a:tailEnd type="none" w="sm" len="sm"/>
            </a:ln>
          </a:left>
          <a:right>
            <a:ln w="12700" cap="flat" cmpd="sng">
              <a:solidFill>
                <a:schemeClr val="lt1"/>
              </a:solidFill>
              <a:prstDash val="solid"/>
              <a:round/>
              <a:headEnd type="none" w="sm" len="sm"/>
              <a:tailEnd type="none" w="sm" len="sm"/>
            </a:ln>
          </a:right>
          <a:top>
            <a:ln w="12700" cap="flat" cmpd="sng">
              <a:solidFill>
                <a:schemeClr val="lt1"/>
              </a:solidFill>
              <a:prstDash val="solid"/>
              <a:round/>
              <a:headEnd type="none" w="sm" len="sm"/>
              <a:tailEnd type="none" w="sm" len="sm"/>
            </a:ln>
          </a:top>
          <a:bottom>
            <a:ln w="12700" cap="flat" cmpd="sng">
              <a:solidFill>
                <a:schemeClr val="lt1"/>
              </a:solidFill>
              <a:prstDash val="solid"/>
              <a:round/>
              <a:headEnd type="none" w="sm" len="sm"/>
              <a:tailEnd type="none" w="sm" len="sm"/>
            </a:ln>
          </a:bottom>
          <a:insideH>
            <a:ln w="12700" cap="flat" cmpd="sng">
              <a:solidFill>
                <a:schemeClr val="lt1"/>
              </a:solidFill>
              <a:prstDash val="solid"/>
              <a:round/>
              <a:headEnd type="none" w="sm" len="sm"/>
              <a:tailEnd type="none" w="sm" len="sm"/>
            </a:ln>
          </a:insideH>
          <a:insideV>
            <a:ln w="12700" cap="flat" cmpd="sng">
              <a:solidFill>
                <a:schemeClr val="lt1"/>
              </a:solidFill>
              <a:prstDash val="solid"/>
              <a:round/>
              <a:headEnd type="none" w="sm" len="sm"/>
              <a:tailEnd type="none" w="sm" len="sm"/>
            </a:ln>
          </a:insideV>
        </a:tcBdr>
        <a:fill>
          <a:solidFill>
            <a:srgbClr val="FFF4E6"/>
          </a:solidFill>
        </a:fill>
      </a:tcStyle>
    </a:wholeTbl>
    <a:band1H>
      <a:tcTxStyle/>
      <a:tcStyle>
        <a:tcBdr/>
        <a:fill>
          <a:solidFill>
            <a:srgbClr val="FFE8CA"/>
          </a:solidFill>
        </a:fill>
      </a:tcStyle>
    </a:band1H>
    <a:band2H>
      <a:tcTxStyle/>
      <a:tcStyle>
        <a:tcBdr/>
      </a:tcStyle>
    </a:band2H>
    <a:band1V>
      <a:tcTxStyle/>
      <a:tcStyle>
        <a:tcBdr/>
        <a:fill>
          <a:solidFill>
            <a:srgbClr val="FFE8CA"/>
          </a:solidFill>
        </a:fill>
      </a:tcStyle>
    </a:band1V>
    <a:band2V>
      <a:tcTxStyle/>
      <a:tcStyle>
        <a:tcBdr/>
      </a:tcStyle>
    </a:band2V>
    <a:lastCol>
      <a:tcTxStyle b="on" i="off">
        <a:font>
          <a:latin typeface="Arial"/>
          <a:ea typeface="Arial"/>
          <a:cs typeface="Arial"/>
        </a:font>
        <a:schemeClr val="lt1"/>
      </a:tcTxStyle>
      <a:tcStyle>
        <a:tcBdr/>
        <a:fill>
          <a:solidFill>
            <a:schemeClr val="accent4"/>
          </a:solidFill>
        </a:fill>
      </a:tcStyle>
    </a:lastCol>
    <a:firstCol>
      <a:tcTxStyle b="on" i="off">
        <a:font>
          <a:latin typeface="Arial"/>
          <a:ea typeface="Arial"/>
          <a:cs typeface="Arial"/>
        </a:font>
        <a:schemeClr val="lt1"/>
      </a:tcTxStyle>
      <a:tcStyle>
        <a:tcBdr/>
        <a:fill>
          <a:solidFill>
            <a:schemeClr val="accent4"/>
          </a:solidFill>
        </a:fill>
      </a:tcStyle>
    </a:firstCol>
    <a:lastRow>
      <a:tcTxStyle b="on" i="off">
        <a:font>
          <a:latin typeface="Arial"/>
          <a:ea typeface="Arial"/>
          <a:cs typeface="Arial"/>
        </a:font>
        <a:schemeClr val="lt1"/>
      </a:tcTxStyle>
      <a:tcStyle>
        <a:tcBdr>
          <a:top>
            <a:ln w="38100" cap="flat" cmpd="sng">
              <a:solidFill>
                <a:schemeClr val="lt1"/>
              </a:solidFill>
              <a:prstDash val="solid"/>
              <a:round/>
              <a:headEnd type="none" w="sm" len="sm"/>
              <a:tailEnd type="none" w="sm" len="sm"/>
            </a:ln>
          </a:top>
        </a:tcBdr>
        <a:fill>
          <a:solidFill>
            <a:schemeClr val="accent4"/>
          </a:solidFill>
        </a:fill>
      </a:tcStyle>
    </a:lastRow>
    <a:seCell>
      <a:tcTxStyle/>
      <a:tcStyle>
        <a:tcBdr/>
      </a:tcStyle>
    </a:seCell>
    <a:swCell>
      <a:tcTxStyle/>
      <a:tcStyle>
        <a:tcBdr/>
      </a:tcStyle>
    </a:swCell>
    <a:firstRow>
      <a:tcTxStyle b="on" i="off">
        <a:font>
          <a:latin typeface="Arial"/>
          <a:ea typeface="Arial"/>
          <a:cs typeface="Arial"/>
        </a:font>
        <a:schemeClr val="lt1"/>
      </a:tcTxStyle>
      <a:tcStyle>
        <a:tcBdr>
          <a:bottom>
            <a:ln w="38100" cap="flat" cmpd="sng">
              <a:solidFill>
                <a:schemeClr val="lt1"/>
              </a:solidFill>
              <a:prstDash val="solid"/>
              <a:round/>
              <a:headEnd type="none" w="sm" len="sm"/>
              <a:tailEnd type="none" w="sm" len="sm"/>
            </a:ln>
          </a:bottom>
        </a:tcBdr>
        <a:fill>
          <a:solidFill>
            <a:schemeClr val="accent4"/>
          </a:solidFill>
        </a:fill>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10"/>
    <p:restoredTop sz="70936"/>
  </p:normalViewPr>
  <p:slideViewPr>
    <p:cSldViewPr snapToGrid="0">
      <p:cViewPr varScale="1">
        <p:scale>
          <a:sx n="104" d="100"/>
          <a:sy n="104" d="100"/>
        </p:scale>
        <p:origin x="1880" y="184"/>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font" Target="fonts/font7.fntdata"/><Relationship Id="rId68"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font" Target="fonts/font2.fntdata"/><Relationship Id="rId66" Type="http://schemas.openxmlformats.org/officeDocument/2006/relationships/presProps" Target="presProps.xml"/><Relationship Id="rId5" Type="http://schemas.openxmlformats.org/officeDocument/2006/relationships/slide" Target="slides/slide3.xml"/><Relationship Id="rId61" Type="http://schemas.openxmlformats.org/officeDocument/2006/relationships/font" Target="fonts/font5.fntdata"/><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notesMaster" Target="notesMasters/notesMaster1.xml"/><Relationship Id="rId64" Type="http://schemas.openxmlformats.org/officeDocument/2006/relationships/font" Target="fonts/font8.fntdata"/><Relationship Id="rId69"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font" Target="fonts/font3.fntdata"/><Relationship Id="rId67" Type="http://schemas.openxmlformats.org/officeDocument/2006/relationships/viewProps" Target="viewProp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font" Target="fonts/font6.fntdata"/><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font" Target="fonts/font1.fntdata"/><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font" Target="fonts/font4.fntdata"/><Relationship Id="rId65" Type="http://customschemas.google.com/relationships/presentationmetadata" Target="metadata"/><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3" Type="http://schemas.openxmlformats.org/officeDocument/2006/relationships/hyperlink" Target="https://nl.pinterest.com/pin/137008013642682982/" TargetMode="External"/><Relationship Id="rId2" Type="http://schemas.openxmlformats.org/officeDocument/2006/relationships/slide" Target="../slides/slide45.xml"/><Relationship Id="rId1" Type="http://schemas.openxmlformats.org/officeDocument/2006/relationships/notesMaster" Target="../notesMasters/notesMaster1.xml"/><Relationship Id="rId4" Type="http://schemas.openxmlformats.org/officeDocument/2006/relationships/hyperlink" Target="https://odiv.nl/paid-earned-shared-owned/" TargetMode="Externa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4"/>
        <p:cNvGrpSpPr/>
        <p:nvPr/>
      </p:nvGrpSpPr>
      <p:grpSpPr>
        <a:xfrm>
          <a:off x="0" y="0"/>
          <a:ext cx="0" cy="0"/>
          <a:chOff x="0" y="0"/>
          <a:chExt cx="0" cy="0"/>
        </a:xfrm>
      </p:grpSpPr>
      <p:sp>
        <p:nvSpPr>
          <p:cNvPr id="255" name="Google Shape;255;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56" name="Google Shape;256;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lvl="0" indent="-228600" algn="l" rtl="0">
              <a:lnSpc>
                <a:spcPct val="100000"/>
              </a:lnSpc>
              <a:spcBef>
                <a:spcPts val="0"/>
              </a:spcBef>
              <a:spcAft>
                <a:spcPts val="0"/>
              </a:spcAft>
              <a:buSzPts val="1100"/>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9"/>
        <p:cNvGrpSpPr/>
        <p:nvPr/>
      </p:nvGrpSpPr>
      <p:grpSpPr>
        <a:xfrm>
          <a:off x="0" y="0"/>
          <a:ext cx="0" cy="0"/>
          <a:chOff x="0" y="0"/>
          <a:chExt cx="0" cy="0"/>
        </a:xfrm>
      </p:grpSpPr>
      <p:sp>
        <p:nvSpPr>
          <p:cNvPr id="260" name="Google Shape;260;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61" name="Google Shape;261;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4"/>
        <p:cNvGrpSpPr/>
        <p:nvPr/>
      </p:nvGrpSpPr>
      <p:grpSpPr>
        <a:xfrm>
          <a:off x="0" y="0"/>
          <a:ext cx="0" cy="0"/>
          <a:chOff x="0" y="0"/>
          <a:chExt cx="0" cy="0"/>
        </a:xfrm>
      </p:grpSpPr>
      <p:sp>
        <p:nvSpPr>
          <p:cNvPr id="265" name="Google Shape;265;p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66" name="Google Shape;266;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0"/>
        <p:cNvGrpSpPr/>
        <p:nvPr/>
      </p:nvGrpSpPr>
      <p:grpSpPr>
        <a:xfrm>
          <a:off x="0" y="0"/>
          <a:ext cx="0" cy="0"/>
          <a:chOff x="0" y="0"/>
          <a:chExt cx="0" cy="0"/>
        </a:xfrm>
      </p:grpSpPr>
      <p:sp>
        <p:nvSpPr>
          <p:cNvPr id="271" name="Google Shape;271;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72" name="Google Shape;272;p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Opmerking: deze taak komt vooral de student zelf ten goede. Het stelt de student in staat om te begrijpen wat digitale marketing inhoudt, deel te nemen aan professionele discussies en in de toekomst op de hoogte te blijven van de onderwerpen. Het is dus essentieel om de studenten te motiveren bij het geven van deze pre-opdracht. Aan het einde van de cursus zullen ze zeer tevreden zijn...!</a:t>
            </a:r>
            <a:endParaRPr/>
          </a:p>
          <a:p>
            <a:pPr marL="0" lvl="0" indent="0" algn="l" rtl="0">
              <a:lnSpc>
                <a:spcPct val="100000"/>
              </a:lnSpc>
              <a:spcBef>
                <a:spcPts val="0"/>
              </a:spcBef>
              <a:spcAft>
                <a:spcPts val="0"/>
              </a:spcAft>
              <a:buSzPts val="1100"/>
              <a:buNone/>
            </a:pPr>
            <a:r>
              <a:rPr lang="fi"/>
              <a:t>Iedereen kan zijn eigen specifieke lijst hebben (maar die bevat 60-80% van dezelfde woorden), dus zorg ervoor dat iedereen zijn lijst heeft gemaakt. Tijdens de les kun je er een paar op het whiteboard schrijven en dan één voor één de betekenis ervan met de groep doornemen. Dit versterkt het leren. Bovendien zullen deze woorden de hele module lang voorkomen.</a:t>
            </a:r>
            <a:endParaRPr/>
          </a:p>
          <a:p>
            <a:pPr marL="0" lvl="0" indent="0" algn="l" rtl="0">
              <a:spcBef>
                <a:spcPts val="0"/>
              </a:spcBef>
              <a:spcAft>
                <a:spcPts val="0"/>
              </a:spcAft>
              <a:buClr>
                <a:schemeClr val="dk1"/>
              </a:buClr>
              <a:buSzPts val="1100"/>
              <a:buFont typeface="Arial"/>
              <a:buNone/>
            </a:pPr>
            <a:r>
              <a:rPr lang="fi">
                <a:solidFill>
                  <a:schemeClr val="dk1"/>
                </a:solidFill>
              </a:rPr>
              <a:t>Beoordeling: geslaagd/onvoldoende (Opmerking: gebruik indien mogelijk antiplagingsoftware om direct kopiëren te detecteren - mag niet meer dan 10% zijn)</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6"/>
        <p:cNvGrpSpPr/>
        <p:nvPr/>
      </p:nvGrpSpPr>
      <p:grpSpPr>
        <a:xfrm>
          <a:off x="0" y="0"/>
          <a:ext cx="0" cy="0"/>
          <a:chOff x="0" y="0"/>
          <a:chExt cx="0" cy="0"/>
        </a:xfrm>
      </p:grpSpPr>
      <p:sp>
        <p:nvSpPr>
          <p:cNvPr id="277" name="Google Shape;277;p8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fi"/>
              <a:t>Marketing' bestaat uit een breed scala aan instrumenten, die vaak 'Marketingmix' worden genoemd. Ze worden in dit hoofdstuk kort gepresenteerd.</a:t>
            </a:r>
            <a:endParaRPr/>
          </a:p>
        </p:txBody>
      </p:sp>
      <p:sp>
        <p:nvSpPr>
          <p:cNvPr id="278" name="Google Shape;278;p8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2"/>
        <p:cNvGrpSpPr/>
        <p:nvPr/>
      </p:nvGrpSpPr>
      <p:grpSpPr>
        <a:xfrm>
          <a:off x="0" y="0"/>
          <a:ext cx="0" cy="0"/>
          <a:chOff x="0" y="0"/>
          <a:chExt cx="0" cy="0"/>
        </a:xfrm>
      </p:grpSpPr>
      <p:sp>
        <p:nvSpPr>
          <p:cNvPr id="283" name="Google Shape;283;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84" name="Google Shape;284;p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marR="0" lvl="0" indent="-298450" algn="l" rtl="0">
              <a:lnSpc>
                <a:spcPct val="100000"/>
              </a:lnSpc>
              <a:spcBef>
                <a:spcPts val="0"/>
              </a:spcBef>
              <a:spcAft>
                <a:spcPts val="0"/>
              </a:spcAft>
              <a:buClr>
                <a:srgbClr val="000000"/>
              </a:buClr>
              <a:buSzPts val="1100"/>
              <a:buFont typeface="Arial"/>
              <a:buChar char="●"/>
            </a:pPr>
            <a:r>
              <a:rPr lang="fi"/>
              <a:t>Alle marketingfuncties, ongeacht organisatie of kanalen, hebben dezelfde soort doelstellingen.  Ze moeten in lijn zijn met de bedrijfsstrategie.</a:t>
            </a:r>
            <a:endParaRPr/>
          </a:p>
          <a:p>
            <a:pPr marL="457200" lvl="0" indent="-228600" algn="l" rtl="0">
              <a:lnSpc>
                <a:spcPct val="100000"/>
              </a:lnSpc>
              <a:spcBef>
                <a:spcPts val="0"/>
              </a:spcBef>
              <a:spcAft>
                <a:spcPts val="0"/>
              </a:spcAft>
              <a:buSzPts val="1100"/>
              <a:buNone/>
            </a:pPr>
            <a:endParaRPr/>
          </a:p>
          <a:p>
            <a:pPr marL="457200" lvl="0" indent="-228600" algn="l" rtl="0">
              <a:lnSpc>
                <a:spcPct val="100000"/>
              </a:lnSpc>
              <a:spcBef>
                <a:spcPts val="0"/>
              </a:spcBef>
              <a:spcAft>
                <a:spcPts val="0"/>
              </a:spcAft>
              <a:buSzPts val="1100"/>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0"/>
        <p:cNvGrpSpPr/>
        <p:nvPr/>
      </p:nvGrpSpPr>
      <p:grpSpPr>
        <a:xfrm>
          <a:off x="0" y="0"/>
          <a:ext cx="0" cy="0"/>
          <a:chOff x="0" y="0"/>
          <a:chExt cx="0" cy="0"/>
        </a:xfrm>
      </p:grpSpPr>
      <p:sp>
        <p:nvSpPr>
          <p:cNvPr id="291" name="Google Shape;291;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92" name="Google Shape;292;p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marR="0" lvl="0" indent="-298450" algn="l" rtl="0">
              <a:lnSpc>
                <a:spcPct val="100000"/>
              </a:lnSpc>
              <a:spcBef>
                <a:spcPts val="0"/>
              </a:spcBef>
              <a:spcAft>
                <a:spcPts val="0"/>
              </a:spcAft>
              <a:buClr>
                <a:srgbClr val="000000"/>
              </a:buClr>
              <a:buSzPts val="1100"/>
              <a:buFont typeface="Arial"/>
              <a:buChar char="●"/>
            </a:pPr>
            <a:r>
              <a:rPr lang="fi" dirty="0"/>
              <a:t>Geen enkele organisatie kan op al deze gebieden toonaangevend zijn, wat betekent dat ze moeten kiezen op welke gebieden ze concurrerend willen zijn. Is het een uitstekende product (bijv. Apple)? Of de prijs (bijv. Lidl)? Of uitgebreide promotie (bijv. Coca Cola, Red Bull)? Of de manier waarop de diensten en goederen toegankelijk worden gemaakt en gedistribueerd (fysieke winkel - locatie? en/of webshop)? Meestal is het een combinatie hiervan. </a:t>
            </a:r>
            <a:endParaRPr dirty="0"/>
          </a:p>
          <a:p>
            <a:pPr marL="457200" lvl="0" indent="-228600" algn="l" rtl="0">
              <a:lnSpc>
                <a:spcPct val="100000"/>
              </a:lnSpc>
              <a:spcBef>
                <a:spcPts val="0"/>
              </a:spcBef>
              <a:spcAft>
                <a:spcPts val="0"/>
              </a:spcAft>
              <a:buSzPts val="1100"/>
              <a:buNone/>
            </a:pPr>
            <a:endParaRPr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7"/>
        <p:cNvGrpSpPr/>
        <p:nvPr/>
      </p:nvGrpSpPr>
      <p:grpSpPr>
        <a:xfrm>
          <a:off x="0" y="0"/>
          <a:ext cx="0" cy="0"/>
          <a:chOff x="0" y="0"/>
          <a:chExt cx="0" cy="0"/>
        </a:xfrm>
      </p:grpSpPr>
      <p:sp>
        <p:nvSpPr>
          <p:cNvPr id="298" name="Google Shape;298;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99" name="Google Shape;299;p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marR="0" lvl="0" indent="-298450" algn="l" rtl="0">
              <a:lnSpc>
                <a:spcPct val="100000"/>
              </a:lnSpc>
              <a:spcBef>
                <a:spcPts val="0"/>
              </a:spcBef>
              <a:spcAft>
                <a:spcPts val="0"/>
              </a:spcAft>
              <a:buClr>
                <a:srgbClr val="000000"/>
              </a:buClr>
              <a:buSzPts val="1100"/>
              <a:buFont typeface="Arial"/>
              <a:buChar char="●"/>
            </a:pPr>
            <a:r>
              <a:rPr lang="fi">
                <a:solidFill>
                  <a:schemeClr val="dk1"/>
                </a:solidFill>
              </a:rPr>
              <a:t>De 4P-theorie van McCarthy is een van de klassieke marketingtheorieën.</a:t>
            </a:r>
            <a:endParaRPr/>
          </a:p>
          <a:p>
            <a:pPr marL="457200" lvl="0" indent="-228600" algn="l" rtl="0">
              <a:lnSpc>
                <a:spcPct val="100000"/>
              </a:lnSpc>
              <a:spcBef>
                <a:spcPts val="0"/>
              </a:spcBef>
              <a:spcAft>
                <a:spcPts val="0"/>
              </a:spcAft>
              <a:buSzPts val="1100"/>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3"/>
        <p:cNvGrpSpPr/>
        <p:nvPr/>
      </p:nvGrpSpPr>
      <p:grpSpPr>
        <a:xfrm>
          <a:off x="0" y="0"/>
          <a:ext cx="0" cy="0"/>
          <a:chOff x="0" y="0"/>
          <a:chExt cx="0" cy="0"/>
        </a:xfrm>
      </p:grpSpPr>
      <p:sp>
        <p:nvSpPr>
          <p:cNvPr id="304" name="Google Shape;304;p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05" name="Google Shape;305;p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marR="0" lvl="0" indent="-298450" algn="l" rtl="0">
              <a:lnSpc>
                <a:spcPct val="100000"/>
              </a:lnSpc>
              <a:spcBef>
                <a:spcPts val="0"/>
              </a:spcBef>
              <a:spcAft>
                <a:spcPts val="0"/>
              </a:spcAft>
              <a:buClr>
                <a:srgbClr val="000000"/>
              </a:buClr>
              <a:buSzPts val="1100"/>
              <a:buFont typeface="Arial"/>
              <a:buChar char="●"/>
            </a:pPr>
            <a:r>
              <a:rPr lang="fi"/>
              <a:t>Opmerking: In de module "Inleiding tot digitale marketing" worden basisconcepten van marketing alleen gepresenteerd voor zover de rol van digitale marketing als onderdeel van alle marketingactiviteiten duidelijker wordt. Je kunt meer kennis vinden in de Marketing basisboeken en cursussen, en op internet door de zoekwoorden marketing mix 7P etc. te gebruiken.  </a:t>
            </a:r>
            <a:endParaRPr/>
          </a:p>
          <a:p>
            <a:pPr marL="457200" lvl="0" indent="-228600" algn="l" rtl="0">
              <a:lnSpc>
                <a:spcPct val="100000"/>
              </a:lnSpc>
              <a:spcBef>
                <a:spcPts val="0"/>
              </a:spcBef>
              <a:spcAft>
                <a:spcPts val="0"/>
              </a:spcAft>
              <a:buSzPts val="1100"/>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9"/>
        <p:cNvGrpSpPr/>
        <p:nvPr/>
      </p:nvGrpSpPr>
      <p:grpSpPr>
        <a:xfrm>
          <a:off x="0" y="0"/>
          <a:ext cx="0" cy="0"/>
          <a:chOff x="0" y="0"/>
          <a:chExt cx="0" cy="0"/>
        </a:xfrm>
      </p:grpSpPr>
      <p:sp>
        <p:nvSpPr>
          <p:cNvPr id="310" name="Google Shape;310;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11" name="Google Shape;311;p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Onwaar. Reclame vertegenwoordigt het gebied van promotie, dus marketing omvat meer dan reclame (verwijst naar de andere 6 P's).</a:t>
            </a:r>
            <a:endParaRPr/>
          </a:p>
          <a:p>
            <a:pPr marL="0" lvl="0" indent="0" algn="l" rtl="0">
              <a:lnSpc>
                <a:spcPct val="100000"/>
              </a:lnSpc>
              <a:spcBef>
                <a:spcPts val="0"/>
              </a:spcBef>
              <a:spcAft>
                <a:spcPts val="0"/>
              </a:spcAft>
              <a:buSzPts val="1100"/>
              <a:buNone/>
            </a:pPr>
            <a:r>
              <a:rPr lang="fi"/>
              <a:t>Voorbeelden: Prijs - Lidl, Aldi, H&amp;M; Plaats: sommige bedrijven zijn centraal gevestigd in winkelcentra - maar webshops zijn bijvoorbeeld onafhankelijk van de fysieke plaats; Proces - Amazon, Zalando etc. streven naar een zeer snel leveringsproces.</a:t>
            </a:r>
            <a:endParaRPr/>
          </a:p>
          <a:p>
            <a:pPr marL="457200" lvl="0" indent="-228600" algn="l" rtl="0">
              <a:lnSpc>
                <a:spcPct val="100000"/>
              </a:lnSpc>
              <a:spcBef>
                <a:spcPts val="0"/>
              </a:spcBef>
              <a:spcAft>
                <a:spcPts val="0"/>
              </a:spcAft>
              <a:buSzPts val="1100"/>
              <a:buNone/>
            </a:pPr>
            <a:endParaRPr/>
          </a:p>
          <a:p>
            <a:pPr marL="457200" lvl="0" indent="-228600" algn="l" rtl="0">
              <a:lnSpc>
                <a:spcPct val="100000"/>
              </a:lnSpc>
              <a:spcBef>
                <a:spcPts val="0"/>
              </a:spcBef>
              <a:spcAft>
                <a:spcPts val="0"/>
              </a:spcAft>
              <a:buSzPts val="1100"/>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6"/>
        <p:cNvGrpSpPr/>
        <p:nvPr/>
      </p:nvGrpSpPr>
      <p:grpSpPr>
        <a:xfrm>
          <a:off x="0" y="0"/>
          <a:ext cx="0" cy="0"/>
          <a:chOff x="0" y="0"/>
          <a:chExt cx="0" cy="0"/>
        </a:xfrm>
      </p:grpSpPr>
      <p:sp>
        <p:nvSpPr>
          <p:cNvPr id="317" name="Google Shape;317;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18" name="Google Shape;318;p1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marR="0" lvl="0" indent="-298450" algn="l" rtl="0">
              <a:lnSpc>
                <a:spcPct val="100000"/>
              </a:lnSpc>
              <a:spcBef>
                <a:spcPts val="0"/>
              </a:spcBef>
              <a:spcAft>
                <a:spcPts val="0"/>
              </a:spcAft>
              <a:buClr>
                <a:srgbClr val="000000"/>
              </a:buClr>
              <a:buSzPts val="1100"/>
              <a:buFont typeface="Arial"/>
              <a:buChar char="●"/>
            </a:pPr>
            <a:r>
              <a:rPr lang="fi"/>
              <a:t>Deze opdracht maakt de P's en de Marketingmix concreet. Het vormen van de marketingmix van een organisatie gaat altijd over keuzes, de tijd zal leren hoe succesvol ze zijn.  De meeste succesvolle organisaties hebben veel moeite en geld geïnvesteerd in het vormen en tot stand brengen van hun marketingstrategie. </a:t>
            </a:r>
            <a:endParaRPr/>
          </a:p>
          <a:p>
            <a:pPr marL="457200" lvl="0" indent="-228600" algn="l" rtl="0">
              <a:lnSpc>
                <a:spcPct val="100000"/>
              </a:lnSpc>
              <a:spcBef>
                <a:spcPts val="0"/>
              </a:spcBef>
              <a:spcAft>
                <a:spcPts val="0"/>
              </a:spcAft>
              <a:buSzPts val="1100"/>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2"/>
        <p:cNvGrpSpPr/>
        <p:nvPr/>
      </p:nvGrpSpPr>
      <p:grpSpPr>
        <a:xfrm>
          <a:off x="0" y="0"/>
          <a:ext cx="0" cy="0"/>
          <a:chOff x="0" y="0"/>
          <a:chExt cx="0" cy="0"/>
        </a:xfrm>
      </p:grpSpPr>
      <p:sp>
        <p:nvSpPr>
          <p:cNvPr id="323" name="Google Shape;323;p1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Marketing wordt om vele redenen steeds digitaler. In dit gedeelte worden de belangrijkste redenen gepresenteerd, te beginnen met hoe digitalisering de traditionele '7P' heeft veranderd in '7D'. </a:t>
            </a:r>
            <a:endParaRPr/>
          </a:p>
        </p:txBody>
      </p:sp>
      <p:sp>
        <p:nvSpPr>
          <p:cNvPr id="324" name="Google Shape;324;p11:notes"/>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8"/>
        <p:cNvGrpSpPr/>
        <p:nvPr/>
      </p:nvGrpSpPr>
      <p:grpSpPr>
        <a:xfrm>
          <a:off x="0" y="0"/>
          <a:ext cx="0" cy="0"/>
          <a:chOff x="0" y="0"/>
          <a:chExt cx="0" cy="0"/>
        </a:xfrm>
      </p:grpSpPr>
      <p:sp>
        <p:nvSpPr>
          <p:cNvPr id="329" name="Google Shape;329;p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30" name="Google Shape;330;p1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marR="0" lvl="0" indent="-298450" algn="l" rtl="0">
              <a:lnSpc>
                <a:spcPct val="100000"/>
              </a:lnSpc>
              <a:spcBef>
                <a:spcPts val="0"/>
              </a:spcBef>
              <a:spcAft>
                <a:spcPts val="0"/>
              </a:spcAft>
              <a:buClr>
                <a:srgbClr val="000000"/>
              </a:buClr>
              <a:buSzPts val="1100"/>
              <a:buFont typeface="Arial"/>
              <a:buChar char="●"/>
            </a:pPr>
            <a:r>
              <a:rPr lang="fi"/>
              <a:t>De figuur geeft aan hoe de '7P', die eerder werd gepresenteerd, kan worden toegepast in het internet 7D(igitaal). Plaats' heeft bijvoorbeeld een andere betekenis, omdat het koopproces normaal gesproken begint met het zoeken naar informatie - op het internet. Fysiek bewijs' verwijst naar de digitale omgeving, zoals de elementen op de bedrijfswebsite.  Het meest essentiële element is Promotie, dat verwijst naar de meeste marketingcommunicatie.</a:t>
            </a:r>
            <a:endParaRPr/>
          </a:p>
          <a:p>
            <a:pPr marL="457200" lvl="0" indent="-228600" algn="l" rtl="0">
              <a:lnSpc>
                <a:spcPct val="100000"/>
              </a:lnSpc>
              <a:spcBef>
                <a:spcPts val="0"/>
              </a:spcBef>
              <a:spcAft>
                <a:spcPts val="0"/>
              </a:spcAft>
              <a:buSzPts val="1100"/>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9"/>
        <p:cNvGrpSpPr/>
        <p:nvPr/>
      </p:nvGrpSpPr>
      <p:grpSpPr>
        <a:xfrm>
          <a:off x="0" y="0"/>
          <a:ext cx="0" cy="0"/>
          <a:chOff x="0" y="0"/>
          <a:chExt cx="0" cy="0"/>
        </a:xfrm>
      </p:grpSpPr>
      <p:sp>
        <p:nvSpPr>
          <p:cNvPr id="340" name="Google Shape;340;p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41" name="Google Shape;341;p1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lvl="0" indent="-298450" algn="l" rtl="0">
              <a:lnSpc>
                <a:spcPct val="100000"/>
              </a:lnSpc>
              <a:spcBef>
                <a:spcPts val="0"/>
              </a:spcBef>
              <a:spcAft>
                <a:spcPts val="0"/>
              </a:spcAft>
              <a:buSzPts val="1100"/>
              <a:buAutoNum type="arabicPeriod"/>
            </a:pPr>
            <a:r>
              <a:rPr lang="fi" dirty="0"/>
              <a:t>Over het algemeen bieden digitale kanalen meer mogelijkheden voor communicatie, feedback en interactie dan traditionele kanalen. Bovendien maken digitale media het mogelijk om specifieke klantgroepen te bereiken.</a:t>
            </a:r>
            <a:endParaRPr dirty="0"/>
          </a:p>
          <a:p>
            <a:pPr marL="457200" lvl="0" indent="-298450" algn="l" rtl="0">
              <a:lnSpc>
                <a:spcPct val="100000"/>
              </a:lnSpc>
              <a:spcBef>
                <a:spcPts val="0"/>
              </a:spcBef>
              <a:spcAft>
                <a:spcPts val="0"/>
              </a:spcAft>
              <a:buSzPts val="1100"/>
              <a:buAutoNum type="arabicPeriod"/>
            </a:pPr>
            <a:r>
              <a:rPr lang="fi" dirty="0"/>
              <a:t>Prijs: Flexibele prijzen. Plaats: 24/7 beschikbaar zijn. Promotie: meer media beschikbaar, op een goedkope manier. Personeel: Ook op internet is er zoiets als 'klantbeleving' - het is belangrijk om klanten het gevoel te geven dat ze worden geholpen.</a:t>
            </a:r>
            <a:endParaRPr dirty="0"/>
          </a:p>
          <a:p>
            <a:pPr marL="457200" lvl="0" indent="-228600" algn="l" rtl="0">
              <a:lnSpc>
                <a:spcPct val="100000"/>
              </a:lnSpc>
              <a:spcBef>
                <a:spcPts val="0"/>
              </a:spcBef>
              <a:spcAft>
                <a:spcPts val="0"/>
              </a:spcAft>
              <a:buSzPts val="1100"/>
              <a:buNone/>
            </a:pPr>
            <a:endParaRPr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5"/>
        <p:cNvGrpSpPr/>
        <p:nvPr/>
      </p:nvGrpSpPr>
      <p:grpSpPr>
        <a:xfrm>
          <a:off x="0" y="0"/>
          <a:ext cx="0" cy="0"/>
          <a:chOff x="0" y="0"/>
          <a:chExt cx="0" cy="0"/>
        </a:xfrm>
      </p:grpSpPr>
      <p:sp>
        <p:nvSpPr>
          <p:cNvPr id="346" name="Google Shape;346;p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47" name="Google Shape;347;p1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marR="0" lvl="0" indent="-298450" algn="l" rtl="0">
              <a:lnSpc>
                <a:spcPct val="100000"/>
              </a:lnSpc>
              <a:spcBef>
                <a:spcPts val="0"/>
              </a:spcBef>
              <a:spcAft>
                <a:spcPts val="0"/>
              </a:spcAft>
              <a:buClr>
                <a:srgbClr val="000000"/>
              </a:buClr>
              <a:buSzPts val="1100"/>
              <a:buFont typeface="Arial"/>
              <a:buChar char="●"/>
            </a:pPr>
            <a:r>
              <a:rPr lang="fi"/>
              <a:t>Deze figuur toont de digitale instrumenten die beschikbaar zijn voor Promotie, equivalent aan 'digitale marketing'. Elk van de instrumenten wordt gedetailleerder beschreven in gebied 3 'Digitale activiteiten en tactieken'.  </a:t>
            </a:r>
            <a:r>
              <a:rPr lang="fi" b="1"/>
              <a:t>Het operationele gebruik ervan wordt onderwezen in de modules 'Digitale reclame' en 'Contentmarketing en sociale media'.</a:t>
            </a:r>
            <a:endParaRPr/>
          </a:p>
          <a:p>
            <a:pPr marL="457200" lvl="0" indent="-228600" algn="l" rtl="0">
              <a:lnSpc>
                <a:spcPct val="100000"/>
              </a:lnSpc>
              <a:spcBef>
                <a:spcPts val="0"/>
              </a:spcBef>
              <a:spcAft>
                <a:spcPts val="0"/>
              </a:spcAft>
              <a:buSzPts val="1100"/>
              <a:buNone/>
            </a:pP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3"/>
        <p:cNvGrpSpPr/>
        <p:nvPr/>
      </p:nvGrpSpPr>
      <p:grpSpPr>
        <a:xfrm>
          <a:off x="0" y="0"/>
          <a:ext cx="0" cy="0"/>
          <a:chOff x="0" y="0"/>
          <a:chExt cx="0" cy="0"/>
        </a:xfrm>
      </p:grpSpPr>
      <p:sp>
        <p:nvSpPr>
          <p:cNvPr id="354" name="Google Shape;354;g22e39cbf2c4_0_11:notes"/>
          <p:cNvSpPr txBox="1">
            <a:spLocks noGrp="1"/>
          </p:cNvSpPr>
          <p:nvPr>
            <p:ph type="body" idx="1"/>
          </p:nvPr>
        </p:nvSpPr>
        <p:spPr>
          <a:xfrm>
            <a:off x="685801" y="4400555"/>
            <a:ext cx="5486400" cy="36006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De dia toont de veelzijdigheid van digitale omgevingen. Digitale marketing is dus niet alleen 'sociale media' of 'webshop'. Uitgeven' verwijst bijvoorbeeld naar de digitale vorm van tijdschriften en kranten. Ze behoren tot de meest bezochte websites in elk land. Daarom zijn het potentiële plekken om klanten te bereiken met advertenties en blogs.</a:t>
            </a:r>
            <a:endParaRPr/>
          </a:p>
        </p:txBody>
      </p:sp>
      <p:sp>
        <p:nvSpPr>
          <p:cNvPr id="355" name="Google Shape;355;g22e39cbf2c4_0_1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2"/>
        <p:cNvGrpSpPr/>
        <p:nvPr/>
      </p:nvGrpSpPr>
      <p:grpSpPr>
        <a:xfrm>
          <a:off x="0" y="0"/>
          <a:ext cx="0" cy="0"/>
          <a:chOff x="0" y="0"/>
          <a:chExt cx="0" cy="0"/>
        </a:xfrm>
      </p:grpSpPr>
      <p:sp>
        <p:nvSpPr>
          <p:cNvPr id="363" name="Google Shape;363;p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64" name="Google Shape;364;p1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marR="0" lvl="0" indent="-298450" algn="l" rtl="0">
              <a:lnSpc>
                <a:spcPct val="100000"/>
              </a:lnSpc>
              <a:spcBef>
                <a:spcPts val="0"/>
              </a:spcBef>
              <a:spcAft>
                <a:spcPts val="0"/>
              </a:spcAft>
              <a:buClr>
                <a:srgbClr val="000000"/>
              </a:buClr>
              <a:buSzPts val="1100"/>
              <a:buFont typeface="Arial"/>
              <a:buChar char="●"/>
            </a:pPr>
            <a:r>
              <a:rPr lang="fi"/>
              <a:t>Digitale marketing kan worden beschouwd als een potentiële nieuwe vorm van marketing. Digitale kanalen bieden een verscheidenheid aan moderne, kostenefficiënte manieren om klanten te bereiken. Een van de uitdagingen van marketingcommunicatie is het definiëren van de beste reeks kanalen, gebruikmakend van zowel 'traditioneel' als 'digitaal'. </a:t>
            </a:r>
            <a:endParaRPr/>
          </a:p>
          <a:p>
            <a:pPr marL="457200" lvl="0" indent="-228600" algn="l" rtl="0">
              <a:lnSpc>
                <a:spcPct val="100000"/>
              </a:lnSpc>
              <a:spcBef>
                <a:spcPts val="0"/>
              </a:spcBef>
              <a:spcAft>
                <a:spcPts val="0"/>
              </a:spcAft>
              <a:buSzPts val="1100"/>
              <a:buNone/>
            </a:pP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9"/>
        <p:cNvGrpSpPr/>
        <p:nvPr/>
      </p:nvGrpSpPr>
      <p:grpSpPr>
        <a:xfrm>
          <a:off x="0" y="0"/>
          <a:ext cx="0" cy="0"/>
          <a:chOff x="0" y="0"/>
          <a:chExt cx="0" cy="0"/>
        </a:xfrm>
      </p:grpSpPr>
      <p:sp>
        <p:nvSpPr>
          <p:cNvPr id="370" name="Google Shape;370;p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71" name="Google Shape;371;p1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Hier zijn enkele opmerkelijke definities van 'digitale marketing'. Zoeken met google zou nog veel meer opleveren. Zoals altijd is het logisch dat verschillende definities een beetje verschillende standpunten bevatten. Welke kenmerken lijken deze drie definities gemeen te hebben?</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8"/>
        <p:cNvGrpSpPr/>
        <p:nvPr/>
      </p:nvGrpSpPr>
      <p:grpSpPr>
        <a:xfrm>
          <a:off x="0" y="0"/>
          <a:ext cx="0" cy="0"/>
          <a:chOff x="0" y="0"/>
          <a:chExt cx="0" cy="0"/>
        </a:xfrm>
      </p:grpSpPr>
      <p:sp>
        <p:nvSpPr>
          <p:cNvPr id="379" name="Google Shape;379;p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80" name="Google Shape;380;p1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B2C =business to customers, B2B=business to other businesses</a:t>
            </a:r>
            <a:endParaRPr/>
          </a:p>
          <a:p>
            <a:pPr marL="0" lvl="0" indent="0" algn="l" rtl="0">
              <a:lnSpc>
                <a:spcPct val="100000"/>
              </a:lnSpc>
              <a:spcBef>
                <a:spcPts val="0"/>
              </a:spcBef>
              <a:spcAft>
                <a:spcPts val="0"/>
              </a:spcAft>
              <a:buSzPts val="1100"/>
              <a:buNone/>
            </a:pPr>
            <a:r>
              <a:rPr lang="fi"/>
              <a:t>Hier kun je je klas (in tweetallen) laten discussiëren over de volgende vragen: Welke media zijn 'traditioneel', welke 'digitaal'? Noem enkele verschillen tussen beide. Noem enkele voordelen van digitale marketing. (De volgende dia's bevatten antwoorden op deze vragen).</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4"/>
        <p:cNvGrpSpPr/>
        <p:nvPr/>
      </p:nvGrpSpPr>
      <p:grpSpPr>
        <a:xfrm>
          <a:off x="0" y="0"/>
          <a:ext cx="0" cy="0"/>
          <a:chOff x="0" y="0"/>
          <a:chExt cx="0" cy="0"/>
        </a:xfrm>
      </p:grpSpPr>
      <p:sp>
        <p:nvSpPr>
          <p:cNvPr id="385" name="Google Shape;385;g230a88bf6bc_0_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86" name="Google Shape;386;g230a88bf6bc_0_7:notes"/>
          <p:cNvSpPr txBox="1">
            <a:spLocks noGrp="1"/>
          </p:cNvSpPr>
          <p:nvPr>
            <p:ph type="body" idx="1"/>
          </p:nvPr>
        </p:nvSpPr>
        <p:spPr>
          <a:xfrm>
            <a:off x="685802" y="4400555"/>
            <a:ext cx="5486400" cy="3600600"/>
          </a:xfrm>
          <a:prstGeom prst="rect">
            <a:avLst/>
          </a:prstGeom>
          <a:noFill/>
          <a:ln>
            <a:noFill/>
          </a:ln>
        </p:spPr>
        <p:txBody>
          <a:bodyPr spcFirstLastPara="1" wrap="square" lIns="91425" tIns="45700" rIns="91425" bIns="45700" anchor="t" anchorCtr="0">
            <a:noAutofit/>
          </a:bodyPr>
          <a:lstStyle/>
          <a:p>
            <a:pPr marL="342900" lvl="0" indent="0" algn="l" rtl="0">
              <a:lnSpc>
                <a:spcPct val="100000"/>
              </a:lnSpc>
              <a:spcBef>
                <a:spcPts val="0"/>
              </a:spcBef>
              <a:spcAft>
                <a:spcPts val="0"/>
              </a:spcAft>
              <a:buSzPts val="1100"/>
              <a:buNone/>
            </a:pPr>
            <a:r>
              <a:rPr lang="fi" sz="900">
                <a:solidFill>
                  <a:schemeClr val="dk1"/>
                </a:solidFill>
              </a:rPr>
              <a:t>Traditionele marketing (niet-digitaal) wordt vaak 'offline' genoemd, terwijl digitaal 'online' wordt genoemd.  </a:t>
            </a:r>
            <a:endParaRPr sz="900">
              <a:solidFill>
                <a:schemeClr val="dk1"/>
              </a:solidFill>
            </a:endParaRPr>
          </a:p>
          <a:p>
            <a:pPr marL="0" lvl="0" indent="0" algn="l" rtl="0">
              <a:lnSpc>
                <a:spcPct val="100000"/>
              </a:lnSpc>
              <a:spcBef>
                <a:spcPts val="0"/>
              </a:spcBef>
              <a:spcAft>
                <a:spcPts val="0"/>
              </a:spcAft>
              <a:buSzPts val="1100"/>
              <a:buNone/>
            </a:pPr>
            <a:endParaRPr/>
          </a:p>
        </p:txBody>
      </p:sp>
      <p:sp>
        <p:nvSpPr>
          <p:cNvPr id="387" name="Google Shape;387;g230a88bf6bc_0_7:notes"/>
          <p:cNvSpPr txBox="1">
            <a:spLocks noGrp="1"/>
          </p:cNvSpPr>
          <p:nvPr>
            <p:ph type="sldNum" idx="12"/>
          </p:nvPr>
        </p:nvSpPr>
        <p:spPr>
          <a:xfrm>
            <a:off x="3884620" y="8685225"/>
            <a:ext cx="2971800" cy="4590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400"/>
              <a:buFont typeface="Arial"/>
              <a:buNone/>
            </a:pPr>
            <a:fld id="{00000000-1234-1234-1234-123412341234}" type="slidenum">
              <a:rPr lang="fi" sz="1400" b="0" i="0" u="none" strike="noStrike" cap="none">
                <a:solidFill>
                  <a:srgbClr val="000000"/>
                </a:solidFill>
                <a:latin typeface="Arial"/>
                <a:ea typeface="Arial"/>
                <a:cs typeface="Arial"/>
                <a:sym typeface="Arial"/>
              </a:rPr>
              <a:t>20</a:t>
            </a:fld>
            <a:endParaRPr sz="1400" b="0" i="0" u="none" strike="noStrike" cap="none">
              <a:solidFill>
                <a:srgbClr val="000000"/>
              </a:solidFill>
              <a:latin typeface="Arial"/>
              <a:ea typeface="Arial"/>
              <a:cs typeface="Arial"/>
              <a:sym typeface="Arial"/>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3"/>
        <p:cNvGrpSpPr/>
        <p:nvPr/>
      </p:nvGrpSpPr>
      <p:grpSpPr>
        <a:xfrm>
          <a:off x="0" y="0"/>
          <a:ext cx="0" cy="0"/>
          <a:chOff x="0" y="0"/>
          <a:chExt cx="0" cy="0"/>
        </a:xfrm>
      </p:grpSpPr>
      <p:sp>
        <p:nvSpPr>
          <p:cNvPr id="394" name="Google Shape;394;g230a88bf6bc_0_1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Discussie: Wanneer is 'offline' goed om te gebruiken? Wanneer online?</a:t>
            </a:r>
            <a:endParaRPr/>
          </a:p>
        </p:txBody>
      </p:sp>
      <p:sp>
        <p:nvSpPr>
          <p:cNvPr id="395" name="Google Shape;395;g230a88bf6bc_0_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2"/>
        <p:cNvGrpSpPr/>
        <p:nvPr/>
      </p:nvGrpSpPr>
      <p:grpSpPr>
        <a:xfrm>
          <a:off x="0" y="0"/>
          <a:ext cx="0" cy="0"/>
          <a:chOff x="0" y="0"/>
          <a:chExt cx="0" cy="0"/>
        </a:xfrm>
      </p:grpSpPr>
      <p:sp>
        <p:nvSpPr>
          <p:cNvPr id="403" name="Google Shape;403;p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04" name="Google Shape;404;p1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Vergelijking tussen traditionele en digitale marketing. Onderwerp voor discussie: hoe laten deze verschillen zich zien? Bijvoorbeeld: statisch=blijft in de oorspronkelijke vorm (advertentie in tijdschrift); dynamisch=kan gedeeld en aangepast worden (social media post of advertentie).</a:t>
            </a: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8"/>
        <p:cNvGrpSpPr/>
        <p:nvPr/>
      </p:nvGrpSpPr>
      <p:grpSpPr>
        <a:xfrm>
          <a:off x="0" y="0"/>
          <a:ext cx="0" cy="0"/>
          <a:chOff x="0" y="0"/>
          <a:chExt cx="0" cy="0"/>
        </a:xfrm>
      </p:grpSpPr>
      <p:sp>
        <p:nvSpPr>
          <p:cNvPr id="409" name="Google Shape;409;p1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10" name="Google Shape;410;p19: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100"/>
              <a:buNone/>
            </a:pPr>
            <a:endParaRPr/>
          </a:p>
        </p:txBody>
      </p:sp>
      <p:sp>
        <p:nvSpPr>
          <p:cNvPr id="411" name="Google Shape;411;p19: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400"/>
              <a:buFont typeface="Arial"/>
              <a:buNone/>
            </a:pPr>
            <a:fld id="{00000000-1234-1234-1234-123412341234}" type="slidenum">
              <a:rPr lang="fi" sz="1400" b="0" i="0" u="none" strike="noStrike" cap="none">
                <a:solidFill>
                  <a:srgbClr val="000000"/>
                </a:solidFill>
                <a:latin typeface="Arial"/>
                <a:ea typeface="Arial"/>
                <a:cs typeface="Arial"/>
                <a:sym typeface="Arial"/>
              </a:rPr>
              <a:t>23</a:t>
            </a:fld>
            <a:endParaRPr sz="1400" b="0" i="0" u="none" strike="noStrike" cap="none">
              <a:solidFill>
                <a:srgbClr val="000000"/>
              </a:solidFill>
              <a:latin typeface="Arial"/>
              <a:ea typeface="Arial"/>
              <a:cs typeface="Arial"/>
              <a:sym typeface="Arial"/>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7"/>
        <p:cNvGrpSpPr/>
        <p:nvPr/>
      </p:nvGrpSpPr>
      <p:grpSpPr>
        <a:xfrm>
          <a:off x="0" y="0"/>
          <a:ext cx="0" cy="0"/>
          <a:chOff x="0" y="0"/>
          <a:chExt cx="0" cy="0"/>
        </a:xfrm>
      </p:grpSpPr>
      <p:sp>
        <p:nvSpPr>
          <p:cNvPr id="418" name="Google Shape;418;p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19" name="Google Shape;419;p2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lvl="0" indent="-228600" algn="l" rtl="0">
              <a:lnSpc>
                <a:spcPct val="100000"/>
              </a:lnSpc>
              <a:spcBef>
                <a:spcPts val="0"/>
              </a:spcBef>
              <a:spcAft>
                <a:spcPts val="0"/>
              </a:spcAft>
              <a:buSzPts val="1100"/>
              <a:buNone/>
            </a:pPr>
            <a:r>
              <a:rPr lang="fi" dirty="0"/>
              <a:t>Hoewel digitale marketing talloze voordelen biedt, is het voor sommige bedrijven nuttiger dan voor andere.  Online gezocht: special ware; diensten, webshops, .... Niet gezocht: Ex. gewone dagelijkse producten Veel gebruiken: Ex. webshops, special ware. Veel gebruikt: Ex. dienstverlenende branche, vooral grote ondernemingen. Weinig gebruikt: Bijv. micro- en kleine ondernemingen. Het belangrijkste argument is natuurlijk of het product/de dienst op internet wordt gezocht of niet?</a:t>
            </a:r>
            <a:endParaRPr dirty="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3"/>
        <p:cNvGrpSpPr/>
        <p:nvPr/>
      </p:nvGrpSpPr>
      <p:grpSpPr>
        <a:xfrm>
          <a:off x="0" y="0"/>
          <a:ext cx="0" cy="0"/>
          <a:chOff x="0" y="0"/>
          <a:chExt cx="0" cy="0"/>
        </a:xfrm>
      </p:grpSpPr>
      <p:sp>
        <p:nvSpPr>
          <p:cNvPr id="424" name="Google Shape;424;p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25" name="Google Shape;425;p2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Beoordelingscriteria. 4-5 Goede structuur, uitgebreide aanpak, voldoende inhoud. 1-2 Slechte aanpak en structuur, ontbrekende inhoud en lengte.</a:t>
            </a: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9"/>
        <p:cNvGrpSpPr/>
        <p:nvPr/>
      </p:nvGrpSpPr>
      <p:grpSpPr>
        <a:xfrm>
          <a:off x="0" y="0"/>
          <a:ext cx="0" cy="0"/>
          <a:chOff x="0" y="0"/>
          <a:chExt cx="0" cy="0"/>
        </a:xfrm>
      </p:grpSpPr>
      <p:sp>
        <p:nvSpPr>
          <p:cNvPr id="430" name="Google Shape;430;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31" name="Google Shape;431;p2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5"/>
        <p:cNvGrpSpPr/>
        <p:nvPr/>
      </p:nvGrpSpPr>
      <p:grpSpPr>
        <a:xfrm>
          <a:off x="0" y="0"/>
          <a:ext cx="0" cy="0"/>
          <a:chOff x="0" y="0"/>
          <a:chExt cx="0" cy="0"/>
        </a:xfrm>
      </p:grpSpPr>
      <p:sp>
        <p:nvSpPr>
          <p:cNvPr id="436" name="Google Shape;436;p23:notes"/>
          <p:cNvSpPr txBox="1">
            <a:spLocks noGrp="1"/>
          </p:cNvSpPr>
          <p:nvPr>
            <p:ph type="body" idx="1"/>
          </p:nvPr>
        </p:nvSpPr>
        <p:spPr>
          <a:xfrm>
            <a:off x="685801" y="4400555"/>
            <a:ext cx="5486400" cy="36006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Digitalisering en het wereldwijde web zijn in feite enorme stappen. Digitalisering op deze grote schaal is mogelijk geworden door transistortechnologie die het opslaan en overbrengen van enorme hoeveelheden gegevens gemakkelijk maakt. Samen met het world wide web (www) zijn onze consumptiegewoonten steeds meer op internet gesitueerd. </a:t>
            </a:r>
            <a:endParaRPr/>
          </a:p>
          <a:p>
            <a:pPr marL="0" lvl="0" indent="0" algn="l" rtl="0">
              <a:lnSpc>
                <a:spcPct val="100000"/>
              </a:lnSpc>
              <a:spcBef>
                <a:spcPts val="0"/>
              </a:spcBef>
              <a:spcAft>
                <a:spcPts val="0"/>
              </a:spcAft>
              <a:buSzPts val="1100"/>
              <a:buNone/>
            </a:pPr>
            <a:r>
              <a:rPr lang="fi"/>
              <a:t>Aangezien de meeste studenten van nu geboren zijn in de jaren 2000, zijn ze zich niet bewust van deze ontwikkeling. Daarom is dit een goed moment voor discussie. Daarnaast kun je erop wijzen dat dit proces voortdurend aan de gang is. Kanalen voor gegevensoverdracht en gebruikersinterfaces ontwikkelen zich, enzovoort. Dit betekent dat ook 'digitale marketing' steeds nieuwe vormen vindt.</a:t>
            </a:r>
            <a:endParaRPr/>
          </a:p>
        </p:txBody>
      </p:sp>
      <p:sp>
        <p:nvSpPr>
          <p:cNvPr id="437" name="Google Shape;437;p2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7"/>
        <p:cNvGrpSpPr/>
        <p:nvPr/>
      </p:nvGrpSpPr>
      <p:grpSpPr>
        <a:xfrm>
          <a:off x="0" y="0"/>
          <a:ext cx="0" cy="0"/>
          <a:chOff x="0" y="0"/>
          <a:chExt cx="0" cy="0"/>
        </a:xfrm>
      </p:grpSpPr>
      <p:sp>
        <p:nvSpPr>
          <p:cNvPr id="448" name="Google Shape;448;p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49" name="Google Shape;449;p2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Consumentenactiviteit is nauw verbonden met de business-to-customer (B2C) markt. In de eerste plaats laten dit soort gegevens trends zien in het internetgedrag van consumenten. Daarnaast zijn ze interessant voor organisaties die consumenten in digitale omgevingen willen bereiken. Voor een bedrijf onderstreept het ook het belang om aanwezig te zijn op internet. </a:t>
            </a: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4"/>
        <p:cNvGrpSpPr/>
        <p:nvPr/>
      </p:nvGrpSpPr>
      <p:grpSpPr>
        <a:xfrm>
          <a:off x="0" y="0"/>
          <a:ext cx="0" cy="0"/>
          <a:chOff x="0" y="0"/>
          <a:chExt cx="0" cy="0"/>
        </a:xfrm>
      </p:grpSpPr>
      <p:sp>
        <p:nvSpPr>
          <p:cNvPr id="455" name="Google Shape;455;p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56" name="Google Shape;456;p2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In dit onderzoek zijn verschillende zoekprocessen bestudeerd. Het is onvermijdelijk dat alle koopprocessen vooral op internet beginnen, met het uitvoeren van zoekopdrachten. Dit is een belangrijke reden voor bijna* elk bedrijf om te investeren in de website, de inhoud ervan en de vindbaarheid in zoekopdrachten op het web.  </a:t>
            </a:r>
            <a:endParaRPr/>
          </a:p>
          <a:p>
            <a:pPr marL="0" lvl="0" indent="0" algn="l" rtl="0">
              <a:lnSpc>
                <a:spcPct val="100000"/>
              </a:lnSpc>
              <a:spcBef>
                <a:spcPts val="0"/>
              </a:spcBef>
              <a:spcAft>
                <a:spcPts val="0"/>
              </a:spcAft>
              <a:buSzPts val="1100"/>
              <a:buNone/>
            </a:pPr>
            <a:r>
              <a:rPr lang="fi"/>
              <a:t>(met uitzondering van die paar bedrijven die niet op internet worden gezocht, zoals bepaalde lokale diensten of dagelijkse goedkope producten)</a:t>
            </a: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1"/>
        <p:cNvGrpSpPr/>
        <p:nvPr/>
      </p:nvGrpSpPr>
      <p:grpSpPr>
        <a:xfrm>
          <a:off x="0" y="0"/>
          <a:ext cx="0" cy="0"/>
          <a:chOff x="0" y="0"/>
          <a:chExt cx="0" cy="0"/>
        </a:xfrm>
      </p:grpSpPr>
      <p:sp>
        <p:nvSpPr>
          <p:cNvPr id="462" name="Google Shape;462;p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63" name="Google Shape;463;p2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Mensen raken geïnformeerd en geïnspireerd via sociale mediaplatforms, waardoor veel aankoopprocessen op deze platforms beginnen. </a:t>
            </a:r>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8"/>
        <p:cNvGrpSpPr/>
        <p:nvPr/>
      </p:nvGrpSpPr>
      <p:grpSpPr>
        <a:xfrm>
          <a:off x="0" y="0"/>
          <a:ext cx="0" cy="0"/>
          <a:chOff x="0" y="0"/>
          <a:chExt cx="0" cy="0"/>
        </a:xfrm>
      </p:grpSpPr>
      <p:sp>
        <p:nvSpPr>
          <p:cNvPr id="469" name="Google Shape;469;p2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70" name="Google Shape;470;p2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B2B verwijst naar 'business to business' en omvat zaken tussen fabrikanten, groothandelaars en detailhandelaars. Deze dia bevestigt dat ook in B2B het aankoopproces meestal begint met het zoeken van informatie op internet.</a:t>
            </a:r>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6"/>
        <p:cNvGrpSpPr/>
        <p:nvPr/>
      </p:nvGrpSpPr>
      <p:grpSpPr>
        <a:xfrm>
          <a:off x="0" y="0"/>
          <a:ext cx="0" cy="0"/>
          <a:chOff x="0" y="0"/>
          <a:chExt cx="0" cy="0"/>
        </a:xfrm>
      </p:grpSpPr>
      <p:sp>
        <p:nvSpPr>
          <p:cNvPr id="477" name="Google Shape;477;p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78" name="Google Shape;478;p2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Digitale kanalen maken personalisering mogelijk, wat waarschijnlijk zal leiden tot een goede klantervaring.</a:t>
            </a:r>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3"/>
        <p:cNvGrpSpPr/>
        <p:nvPr/>
      </p:nvGrpSpPr>
      <p:grpSpPr>
        <a:xfrm>
          <a:off x="0" y="0"/>
          <a:ext cx="0" cy="0"/>
          <a:chOff x="0" y="0"/>
          <a:chExt cx="0" cy="0"/>
        </a:xfrm>
      </p:grpSpPr>
      <p:sp>
        <p:nvSpPr>
          <p:cNvPr id="484" name="Google Shape;484;g230a88bf6bc_0_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85" name="Google Shape;485;g230a88bf6bc_0_2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0"/>
        <p:cNvGrpSpPr/>
        <p:nvPr/>
      </p:nvGrpSpPr>
      <p:grpSpPr>
        <a:xfrm>
          <a:off x="0" y="0"/>
          <a:ext cx="0" cy="0"/>
          <a:chOff x="0" y="0"/>
          <a:chExt cx="0" cy="0"/>
        </a:xfrm>
      </p:grpSpPr>
      <p:sp>
        <p:nvSpPr>
          <p:cNvPr id="491" name="Google Shape;491;p3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92" name="Google Shape;492;p3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marR="0" lvl="0" indent="-298450" algn="l" rtl="0">
              <a:lnSpc>
                <a:spcPct val="100000"/>
              </a:lnSpc>
              <a:spcBef>
                <a:spcPts val="0"/>
              </a:spcBef>
              <a:spcAft>
                <a:spcPts val="0"/>
              </a:spcAft>
              <a:buClr>
                <a:srgbClr val="000000"/>
              </a:buClr>
              <a:buSzPts val="1100"/>
              <a:buFont typeface="Arial"/>
              <a:buChar char="●"/>
            </a:pPr>
            <a:r>
              <a:rPr lang="fi"/>
              <a:t>Kan worden gebruikt als klassikale activiteit of als groepsopdracht als huiswerk. Als huiswerk moet het verslag uitgebreider zijn. </a:t>
            </a:r>
            <a:endParaRPr/>
          </a:p>
          <a:p>
            <a:pPr marL="457200" marR="0" lvl="0" indent="-298450" algn="l" rtl="0">
              <a:lnSpc>
                <a:spcPct val="100000"/>
              </a:lnSpc>
              <a:spcBef>
                <a:spcPts val="0"/>
              </a:spcBef>
              <a:spcAft>
                <a:spcPts val="0"/>
              </a:spcAft>
              <a:buClr>
                <a:srgbClr val="000000"/>
              </a:buClr>
              <a:buSzPts val="1100"/>
              <a:buFont typeface="Arial"/>
              <a:buChar char="●"/>
            </a:pPr>
            <a:r>
              <a:rPr lang="fi"/>
              <a:t>Presentatie: je kunt 1-3 groepen laten presenteren aan de klas. Activeer de klas door hen te vragen mogelijke alternatieve media/kanalen in te vullen en voor te stellen.  </a:t>
            </a:r>
            <a:endParaRPr/>
          </a:p>
          <a:p>
            <a:pPr marL="457200" lvl="0" indent="-228600" algn="l" rtl="0">
              <a:lnSpc>
                <a:spcPct val="100000"/>
              </a:lnSpc>
              <a:spcBef>
                <a:spcPts val="0"/>
              </a:spcBef>
              <a:spcAft>
                <a:spcPts val="0"/>
              </a:spcAft>
              <a:buSzPts val="1100"/>
              <a:buNone/>
            </a:pPr>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6"/>
        <p:cNvGrpSpPr/>
        <p:nvPr/>
      </p:nvGrpSpPr>
      <p:grpSpPr>
        <a:xfrm>
          <a:off x="0" y="0"/>
          <a:ext cx="0" cy="0"/>
          <a:chOff x="0" y="0"/>
          <a:chExt cx="0" cy="0"/>
        </a:xfrm>
      </p:grpSpPr>
      <p:sp>
        <p:nvSpPr>
          <p:cNvPr id="497" name="Google Shape;497;p3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98" name="Google Shape;498;p3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2"/>
        <p:cNvGrpSpPr/>
        <p:nvPr/>
      </p:nvGrpSpPr>
      <p:grpSpPr>
        <a:xfrm>
          <a:off x="0" y="0"/>
          <a:ext cx="0" cy="0"/>
          <a:chOff x="0" y="0"/>
          <a:chExt cx="0" cy="0"/>
        </a:xfrm>
      </p:grpSpPr>
      <p:sp>
        <p:nvSpPr>
          <p:cNvPr id="503" name="Google Shape;503;p3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04" name="Google Shape;504;p3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dirty="0"/>
              <a:t>Op welke producten/diensten wordt gezocht? Wie zoekt er? Welke apparaten worden gebruikt? Voordat je marketingcampagnes start, moet je zeker weten hoe je doelgroepen handelen.</a:t>
            </a:r>
            <a:endParaRPr dirty="0"/>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0"/>
        <p:cNvGrpSpPr/>
        <p:nvPr/>
      </p:nvGrpSpPr>
      <p:grpSpPr>
        <a:xfrm>
          <a:off x="0" y="0"/>
          <a:ext cx="0" cy="0"/>
          <a:chOff x="0" y="0"/>
          <a:chExt cx="0" cy="0"/>
        </a:xfrm>
      </p:grpSpPr>
      <p:sp>
        <p:nvSpPr>
          <p:cNvPr id="511" name="Google Shape;511;p3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12" name="Google Shape;512;p3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Een van de hoofddoelen van deze module is om in staat te zijn antwoorden te vinden op het internet (en hiervoor moet je de sleutelwoorden kennen - ref. onze vooropdracht). Hier presenteren we slechts een paar interessante bronnen - er zijn er duizenden. Sommige hebben zelfs tools en testers die je gratis kunt uitproberen. De beste manier om op de hoogte te blijven is door te experimenteren met trefwoorden😀.</a:t>
            </a:r>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6"/>
        <p:cNvGrpSpPr/>
        <p:nvPr/>
      </p:nvGrpSpPr>
      <p:grpSpPr>
        <a:xfrm>
          <a:off x="0" y="0"/>
          <a:ext cx="0" cy="0"/>
          <a:chOff x="0" y="0"/>
          <a:chExt cx="0" cy="0"/>
        </a:xfrm>
      </p:grpSpPr>
      <p:sp>
        <p:nvSpPr>
          <p:cNvPr id="517" name="Google Shape;517;p3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Als docent heb je er baat bij om deze sites van tevoren te inspecteren. </a:t>
            </a:r>
            <a:endParaRPr/>
          </a:p>
        </p:txBody>
      </p:sp>
      <p:sp>
        <p:nvSpPr>
          <p:cNvPr id="518" name="Google Shape;518;p3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2"/>
        <p:cNvGrpSpPr/>
        <p:nvPr/>
      </p:nvGrpSpPr>
      <p:grpSpPr>
        <a:xfrm>
          <a:off x="0" y="0"/>
          <a:ext cx="0" cy="0"/>
          <a:chOff x="0" y="0"/>
          <a:chExt cx="0" cy="0"/>
        </a:xfrm>
      </p:grpSpPr>
      <p:sp>
        <p:nvSpPr>
          <p:cNvPr id="523" name="Google Shape;523;p3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24" name="Google Shape;524;p3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Welke soorten organisaties gebruiken traditionele mediakanalen? Bijvoorbeeld: lokale winkels en dienstverlenende bedrijven.</a:t>
            </a:r>
            <a:endParaRPr/>
          </a:p>
          <a:p>
            <a:pPr marL="0" lvl="0" indent="0" algn="l" rtl="0">
              <a:lnSpc>
                <a:spcPct val="100000"/>
              </a:lnSpc>
              <a:spcBef>
                <a:spcPts val="0"/>
              </a:spcBef>
              <a:spcAft>
                <a:spcPts val="0"/>
              </a:spcAft>
              <a:buSzPts val="1100"/>
              <a:buNone/>
            </a:pPr>
            <a:r>
              <a:rPr lang="fi"/>
              <a:t>Wie onderscheidt zich in digitale media? Bijvoorbeeld: e-commerce bedrijven. Het aandeel van digitaal neemt echter voortdurend toe.</a:t>
            </a:r>
            <a:endParaRPr/>
          </a:p>
          <a:p>
            <a:pPr marL="0" lvl="0" indent="0" algn="l" rtl="0">
              <a:lnSpc>
                <a:spcPct val="100000"/>
              </a:lnSpc>
              <a:spcBef>
                <a:spcPts val="0"/>
              </a:spcBef>
              <a:spcAft>
                <a:spcPts val="0"/>
              </a:spcAft>
              <a:buSzPts val="1100"/>
              <a:buNone/>
            </a:pPr>
            <a:r>
              <a:rPr lang="fi"/>
              <a:t>Natuurlijk gebruiken de meeste organisaties zowel traditionele als digitale media (multichannel marketing). </a:t>
            </a:r>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0"/>
        <p:cNvGrpSpPr/>
        <p:nvPr/>
      </p:nvGrpSpPr>
      <p:grpSpPr>
        <a:xfrm>
          <a:off x="0" y="0"/>
          <a:ext cx="0" cy="0"/>
          <a:chOff x="0" y="0"/>
          <a:chExt cx="0" cy="0"/>
        </a:xfrm>
      </p:grpSpPr>
      <p:sp>
        <p:nvSpPr>
          <p:cNvPr id="531" name="Google Shape;531;p37:notes"/>
          <p:cNvSpPr txBox="1">
            <a:spLocks noGrp="1"/>
          </p:cNvSpPr>
          <p:nvPr>
            <p:ph type="body" idx="1"/>
          </p:nvPr>
        </p:nvSpPr>
        <p:spPr>
          <a:xfrm>
            <a:off x="685801" y="4400555"/>
            <a:ext cx="5486400" cy="36006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Met de groei van digitale marketing hebben de meeste organisaties steeds meer marketeers met digitale marketingvaardigheden nodig. De dia toont enkele werkprofielen. </a:t>
            </a:r>
            <a:endParaRPr/>
          </a:p>
        </p:txBody>
      </p:sp>
      <p:sp>
        <p:nvSpPr>
          <p:cNvPr id="532" name="Google Shape;532;p3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8"/>
        <p:cNvGrpSpPr/>
        <p:nvPr/>
      </p:nvGrpSpPr>
      <p:grpSpPr>
        <a:xfrm>
          <a:off x="0" y="0"/>
          <a:ext cx="0" cy="0"/>
          <a:chOff x="0" y="0"/>
          <a:chExt cx="0" cy="0"/>
        </a:xfrm>
      </p:grpSpPr>
      <p:sp>
        <p:nvSpPr>
          <p:cNvPr id="539" name="Google Shape;539;p3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40" name="Google Shape;540;p3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Hoe versterken digitale kanalen marketinginspanningen? Wat is de impact op bezoekers en klanten?</a:t>
            </a:r>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4"/>
        <p:cNvGrpSpPr/>
        <p:nvPr/>
      </p:nvGrpSpPr>
      <p:grpSpPr>
        <a:xfrm>
          <a:off x="0" y="0"/>
          <a:ext cx="0" cy="0"/>
          <a:chOff x="0" y="0"/>
          <a:chExt cx="0" cy="0"/>
        </a:xfrm>
      </p:grpSpPr>
      <p:sp>
        <p:nvSpPr>
          <p:cNvPr id="545" name="Google Shape;545;p3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46" name="Google Shape;546;p3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1"/>
        <p:cNvGrpSpPr/>
        <p:nvPr/>
      </p:nvGrpSpPr>
      <p:grpSpPr>
        <a:xfrm>
          <a:off x="0" y="0"/>
          <a:ext cx="0" cy="0"/>
          <a:chOff x="0" y="0"/>
          <a:chExt cx="0" cy="0"/>
        </a:xfrm>
      </p:grpSpPr>
      <p:sp>
        <p:nvSpPr>
          <p:cNvPr id="552" name="Google Shape;552;p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53" name="Google Shape;553;p4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Om dieper op het onderwerp in te gaan, kun je leerlingen vragen om voorbeelden te geven van inbound/outbound marketing die ze onlangs zijn tegengekomen. Natuurlijk worden beide gebruikt, omdat bedrijven op zoek zijn naar de beste kanalen om hun klanten te bereiken.</a:t>
            </a:r>
            <a:endParaRPr/>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0"/>
        <p:cNvGrpSpPr/>
        <p:nvPr/>
      </p:nvGrpSpPr>
      <p:grpSpPr>
        <a:xfrm>
          <a:off x="0" y="0"/>
          <a:ext cx="0" cy="0"/>
          <a:chOff x="0" y="0"/>
          <a:chExt cx="0" cy="0"/>
        </a:xfrm>
      </p:grpSpPr>
      <p:sp>
        <p:nvSpPr>
          <p:cNvPr id="561" name="Google Shape;561;p4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62" name="Google Shape;562;p43:notes"/>
          <p:cNvSpPr txBox="1">
            <a:spLocks noGrp="1"/>
          </p:cNvSpPr>
          <p:nvPr>
            <p:ph type="body" idx="1"/>
          </p:nvPr>
        </p:nvSpPr>
        <p:spPr>
          <a:xfrm>
            <a:off x="685801" y="4400555"/>
            <a:ext cx="5486400" cy="3600600"/>
          </a:xfrm>
          <a:prstGeom prst="rect">
            <a:avLst/>
          </a:prstGeom>
          <a:noFill/>
          <a:ln>
            <a:noFill/>
          </a:ln>
        </p:spPr>
        <p:txBody>
          <a:bodyPr spcFirstLastPara="1" wrap="square" lIns="89225" tIns="44600" rIns="89225" bIns="44600" anchor="t" anchorCtr="0">
            <a:noAutofit/>
          </a:bodyPr>
          <a:lstStyle/>
          <a:p>
            <a:pPr marL="0" lvl="0" indent="0" algn="l" rtl="0">
              <a:lnSpc>
                <a:spcPct val="100000"/>
              </a:lnSpc>
              <a:spcBef>
                <a:spcPts val="0"/>
              </a:spcBef>
              <a:spcAft>
                <a:spcPts val="0"/>
              </a:spcAft>
              <a:buSzPts val="1100"/>
              <a:buNone/>
            </a:pPr>
            <a:r>
              <a:rPr lang="fi"/>
              <a:t>Betaalde media zijn vaak gericht op grote massa's om bekendheid te creëren, terwijl 'owned media' mensen bereikt die al contact hebben gehad met het bedrijf. Earned media' is in wezen gebaseerd op fans die bewust praten voor een bedrijf en zijn producten.</a:t>
            </a:r>
            <a:endParaRPr/>
          </a:p>
          <a:p>
            <a:pPr marL="0" lvl="0" indent="0" algn="l" rtl="0">
              <a:lnSpc>
                <a:spcPct val="100000"/>
              </a:lnSpc>
              <a:spcBef>
                <a:spcPts val="0"/>
              </a:spcBef>
              <a:spcAft>
                <a:spcPts val="0"/>
              </a:spcAft>
              <a:buSzPts val="1100"/>
              <a:buNone/>
            </a:pPr>
            <a:r>
              <a:rPr lang="fi"/>
              <a:t>Terwijl de rol van betaalde media traditioneel prominent is geweest, leggen digitale omgevingen de nadruk op eigen en verdiende media. Een van de redenen is dat digitaal gecreëerde inhoud gemakkelijk en goedkoop kan worden gedeeld.</a:t>
            </a:r>
            <a:endParaRPr/>
          </a:p>
        </p:txBody>
      </p:sp>
      <p:sp>
        <p:nvSpPr>
          <p:cNvPr id="563" name="Google Shape;563;p43:notes"/>
          <p:cNvSpPr txBox="1">
            <a:spLocks noGrp="1"/>
          </p:cNvSpPr>
          <p:nvPr>
            <p:ph type="sldNum" idx="12"/>
          </p:nvPr>
        </p:nvSpPr>
        <p:spPr>
          <a:xfrm>
            <a:off x="3884613" y="8685225"/>
            <a:ext cx="2971800" cy="459000"/>
          </a:xfrm>
          <a:prstGeom prst="rect">
            <a:avLst/>
          </a:prstGeom>
          <a:noFill/>
          <a:ln>
            <a:noFill/>
          </a:ln>
        </p:spPr>
        <p:txBody>
          <a:bodyPr spcFirstLastPara="1" wrap="square" lIns="89225" tIns="44600" rIns="89225" bIns="44600" anchor="b" anchorCtr="0">
            <a:noAutofit/>
          </a:bodyPr>
          <a:lstStyle/>
          <a:p>
            <a:pPr marL="0" marR="0" lvl="0" indent="0" algn="r" rtl="0">
              <a:lnSpc>
                <a:spcPct val="100000"/>
              </a:lnSpc>
              <a:spcBef>
                <a:spcPts val="0"/>
              </a:spcBef>
              <a:spcAft>
                <a:spcPts val="0"/>
              </a:spcAft>
              <a:buClr>
                <a:srgbClr val="000000"/>
              </a:buClr>
              <a:buSzPts val="1300"/>
              <a:buFont typeface="Arial"/>
              <a:buNone/>
            </a:pPr>
            <a:fld id="{00000000-1234-1234-1234-123412341234}" type="slidenum">
              <a:rPr lang="fi" sz="1300" b="0" i="0" u="none" strike="noStrike" cap="none">
                <a:solidFill>
                  <a:srgbClr val="000000"/>
                </a:solidFill>
                <a:latin typeface="Arial"/>
                <a:ea typeface="Arial"/>
                <a:cs typeface="Arial"/>
                <a:sym typeface="Arial"/>
              </a:rPr>
              <a:t>44</a:t>
            </a:fld>
            <a:endParaRPr sz="1300" b="0" i="0" u="none" strike="noStrike" cap="none">
              <a:solidFill>
                <a:srgbClr val="000000"/>
              </a:solidFill>
              <a:latin typeface="Arial"/>
              <a:ea typeface="Arial"/>
              <a:cs typeface="Arial"/>
              <a:sym typeface="Arial"/>
            </a:endParaRPr>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1"/>
        <p:cNvGrpSpPr/>
        <p:nvPr/>
      </p:nvGrpSpPr>
      <p:grpSpPr>
        <a:xfrm>
          <a:off x="0" y="0"/>
          <a:ext cx="0" cy="0"/>
          <a:chOff x="0" y="0"/>
          <a:chExt cx="0" cy="0"/>
        </a:xfrm>
      </p:grpSpPr>
      <p:sp>
        <p:nvSpPr>
          <p:cNvPr id="572" name="Google Shape;572;p4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573" name="Google Shape;573;p44: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360"/>
              </a:spcBef>
              <a:spcAft>
                <a:spcPts val="0"/>
              </a:spcAft>
              <a:buClr>
                <a:schemeClr val="dk1"/>
              </a:buClr>
              <a:buSzPts val="1100"/>
              <a:buFont typeface="Arial"/>
              <a:buNone/>
            </a:pPr>
            <a:r>
              <a:rPr lang="fi" dirty="0"/>
              <a:t>Betaalde media: organisatie betaalt voor publiciteit: billboard, commercial, zendtijd op radio/tv, sponsoring.</a:t>
            </a:r>
            <a:endParaRPr dirty="0"/>
          </a:p>
          <a:p>
            <a:pPr marL="0" lvl="0" indent="0" algn="l" rtl="0">
              <a:lnSpc>
                <a:spcPct val="100000"/>
              </a:lnSpc>
              <a:spcBef>
                <a:spcPts val="360"/>
              </a:spcBef>
              <a:spcAft>
                <a:spcPts val="0"/>
              </a:spcAft>
              <a:buClr>
                <a:schemeClr val="dk1"/>
              </a:buClr>
              <a:buSzPts val="1100"/>
              <a:buFont typeface="Arial"/>
              <a:buNone/>
            </a:pPr>
            <a:r>
              <a:rPr lang="fi" dirty="0"/>
              <a:t>Verdiende media: anderen praten over je; aantrekkelijke inhoud, gaat viraal. Gratis publiciteit. Mond-tot-mondreclame, recensies en virals.</a:t>
            </a:r>
            <a:endParaRPr dirty="0"/>
          </a:p>
          <a:p>
            <a:pPr marL="0" lvl="0" indent="0" algn="l" rtl="0">
              <a:lnSpc>
                <a:spcPct val="100000"/>
              </a:lnSpc>
              <a:spcBef>
                <a:spcPts val="360"/>
              </a:spcBef>
              <a:spcAft>
                <a:spcPts val="0"/>
              </a:spcAft>
              <a:buClr>
                <a:schemeClr val="dk1"/>
              </a:buClr>
              <a:buSzPts val="1100"/>
              <a:buFont typeface="Arial"/>
              <a:buNone/>
            </a:pPr>
            <a:r>
              <a:rPr lang="fi" dirty="0"/>
              <a:t>Gedeelde media: partnerschappen, FB, Twitter, netwerken.</a:t>
            </a:r>
            <a:endParaRPr dirty="0"/>
          </a:p>
          <a:p>
            <a:pPr marL="0" lvl="0" indent="0" algn="l" rtl="0">
              <a:lnSpc>
                <a:spcPct val="100000"/>
              </a:lnSpc>
              <a:spcBef>
                <a:spcPts val="360"/>
              </a:spcBef>
              <a:spcAft>
                <a:spcPts val="0"/>
              </a:spcAft>
              <a:buSzPts val="1100"/>
              <a:buNone/>
            </a:pPr>
            <a:endParaRPr dirty="0"/>
          </a:p>
          <a:p>
            <a:pPr marL="0" marR="0" lvl="0" indent="0" algn="l" rtl="0">
              <a:lnSpc>
                <a:spcPct val="100000"/>
              </a:lnSpc>
              <a:spcBef>
                <a:spcPts val="0"/>
              </a:spcBef>
              <a:spcAft>
                <a:spcPts val="0"/>
              </a:spcAft>
              <a:buClr>
                <a:schemeClr val="dk1"/>
              </a:buClr>
              <a:buSzPts val="1200"/>
              <a:buFont typeface="Calibri"/>
              <a:buNone/>
            </a:pPr>
            <a:r>
              <a:rPr lang="fi" sz="1200" u="sng" dirty="0">
                <a:solidFill>
                  <a:schemeClr val="dk1"/>
                </a:solidFill>
                <a:latin typeface="Calibri"/>
                <a:ea typeface="Calibri"/>
                <a:cs typeface="Calibri"/>
                <a:sym typeface="Calibri"/>
                <a:hlinkClick r:id="rId3">
                  <a:extLst>
                    <a:ext uri="{A12FA001-AC4F-418D-AE19-62706E023703}">
                      <ahyp:hlinkClr xmlns:ahyp="http://schemas.microsoft.com/office/drawing/2018/hyperlinkcolor" val="tx"/>
                    </a:ext>
                  </a:extLst>
                </a:hlinkClick>
              </a:rPr>
              <a:t>https://nl.pinterest.com/pin/137008013642682982/</a:t>
            </a:r>
            <a:endParaRPr sz="1200" dirty="0">
              <a:solidFill>
                <a:schemeClr val="dk1"/>
              </a:solidFill>
              <a:latin typeface="Calibri"/>
              <a:ea typeface="Calibri"/>
              <a:cs typeface="Calibri"/>
              <a:sym typeface="Calibri"/>
            </a:endParaRPr>
          </a:p>
          <a:p>
            <a:pPr marL="0" lvl="0" indent="0" algn="l" rtl="0">
              <a:lnSpc>
                <a:spcPct val="100000"/>
              </a:lnSpc>
              <a:spcBef>
                <a:spcPts val="360"/>
              </a:spcBef>
              <a:spcAft>
                <a:spcPts val="0"/>
              </a:spcAft>
              <a:buSzPts val="1100"/>
              <a:buNone/>
            </a:pPr>
            <a:endParaRPr dirty="0"/>
          </a:p>
          <a:p>
            <a:pPr marL="0" marR="0" lvl="0" indent="0" algn="l" rtl="0">
              <a:lnSpc>
                <a:spcPct val="100000"/>
              </a:lnSpc>
              <a:spcBef>
                <a:spcPts val="0"/>
              </a:spcBef>
              <a:spcAft>
                <a:spcPts val="0"/>
              </a:spcAft>
              <a:buClr>
                <a:schemeClr val="dk1"/>
              </a:buClr>
              <a:buSzPts val="1200"/>
              <a:buFont typeface="Calibri"/>
              <a:buNone/>
            </a:pPr>
            <a:r>
              <a:rPr lang="fi" sz="1200" u="sng" dirty="0">
                <a:solidFill>
                  <a:schemeClr val="dk1"/>
                </a:solidFill>
                <a:latin typeface="Calibri"/>
                <a:ea typeface="Calibri"/>
                <a:cs typeface="Calibri"/>
                <a:sym typeface="Calibri"/>
                <a:hlinkClick r:id="rId4">
                  <a:extLst>
                    <a:ext uri="{A12FA001-AC4F-418D-AE19-62706E023703}">
                      <ahyp:hlinkClr xmlns:ahyp="http://schemas.microsoft.com/office/drawing/2018/hyperlinkcolor" val="tx"/>
                    </a:ext>
                  </a:extLst>
                </a:hlinkClick>
              </a:rPr>
              <a:t>https://odiv.nl/paid-earned-shared-owned/</a:t>
            </a:r>
            <a:endParaRPr sz="1200" dirty="0">
              <a:solidFill>
                <a:schemeClr val="dk1"/>
              </a:solidFill>
              <a:latin typeface="Calibri"/>
              <a:ea typeface="Calibri"/>
              <a:cs typeface="Calibri"/>
              <a:sym typeface="Calibri"/>
            </a:endParaRPr>
          </a:p>
          <a:p>
            <a:pPr marL="0" lvl="0" indent="0" algn="l" rtl="0">
              <a:lnSpc>
                <a:spcPct val="100000"/>
              </a:lnSpc>
              <a:spcBef>
                <a:spcPts val="360"/>
              </a:spcBef>
              <a:spcAft>
                <a:spcPts val="0"/>
              </a:spcAft>
              <a:buSzPts val="1100"/>
              <a:buNone/>
            </a:pPr>
            <a:endParaRPr dirty="0"/>
          </a:p>
          <a:p>
            <a:pPr marL="0" lvl="0" indent="0" algn="l" rtl="0">
              <a:lnSpc>
                <a:spcPct val="100000"/>
              </a:lnSpc>
              <a:spcBef>
                <a:spcPts val="360"/>
              </a:spcBef>
              <a:spcAft>
                <a:spcPts val="0"/>
              </a:spcAft>
              <a:buSzPts val="1100"/>
              <a:buNone/>
            </a:pPr>
            <a:r>
              <a:rPr lang="fi" b="1" i="0" dirty="0">
                <a:solidFill>
                  <a:srgbClr val="000000"/>
                </a:solidFill>
                <a:latin typeface="Arial"/>
                <a:ea typeface="Arial"/>
                <a:cs typeface="Arial"/>
                <a:sym typeface="Arial"/>
              </a:rPr>
              <a:t>Zet paid, owned, earned en shared media geïntegreerd in</a:t>
            </a:r>
            <a:endParaRPr dirty="0"/>
          </a:p>
          <a:p>
            <a:pPr marL="0" lvl="0" indent="0" algn="l" rtl="0">
              <a:lnSpc>
                <a:spcPct val="100000"/>
              </a:lnSpc>
              <a:spcBef>
                <a:spcPts val="360"/>
              </a:spcBef>
              <a:spcAft>
                <a:spcPts val="0"/>
              </a:spcAft>
              <a:buSzPts val="1100"/>
              <a:buNone/>
            </a:pPr>
            <a:r>
              <a:rPr lang="fi" b="0" i="0" dirty="0">
                <a:solidFill>
                  <a:srgbClr val="000000"/>
                </a:solidFill>
                <a:latin typeface="Arial"/>
                <a:ea typeface="Arial"/>
                <a:cs typeface="Arial"/>
                <a:sym typeface="Arial"/>
              </a:rPr>
              <a:t>Je kunt via social media je posts boosten, je kunt appdownloads op gang brengen met betaalde media (paid). Earned media (verdiend bereik) hebben de meeste impact, maar die publiciteit is heel moeilijk te realiseren en heeft altijd een initiële kleine 'aanjaging' nodig met paid media. Begin met owned media (eigen kanalen), earned media en shared media (gedeeld bereik: stakeholders als ingang gebruiken om doelgroepen te benaderen).</a:t>
            </a:r>
            <a:endParaRPr dirty="0"/>
          </a:p>
          <a:p>
            <a:pPr marL="0" lvl="0" indent="0" algn="l" rtl="0">
              <a:lnSpc>
                <a:spcPct val="100000"/>
              </a:lnSpc>
              <a:spcBef>
                <a:spcPts val="360"/>
              </a:spcBef>
              <a:spcAft>
                <a:spcPts val="0"/>
              </a:spcAft>
              <a:buSzPts val="1100"/>
              <a:buNone/>
            </a:pPr>
            <a:endParaRPr b="0" i="0" dirty="0">
              <a:solidFill>
                <a:srgbClr val="000000"/>
              </a:solidFill>
              <a:latin typeface="Arial"/>
              <a:ea typeface="Arial"/>
              <a:cs typeface="Arial"/>
              <a:sym typeface="Arial"/>
            </a:endParaRPr>
          </a:p>
          <a:p>
            <a:pPr marL="0" lvl="0" indent="0" algn="l" rtl="0">
              <a:lnSpc>
                <a:spcPct val="100000"/>
              </a:lnSpc>
              <a:spcBef>
                <a:spcPts val="360"/>
              </a:spcBef>
              <a:spcAft>
                <a:spcPts val="0"/>
              </a:spcAft>
              <a:buSzPts val="1100"/>
              <a:buNone/>
            </a:pPr>
            <a:endParaRPr b="0" i="0" dirty="0">
              <a:solidFill>
                <a:srgbClr val="000000"/>
              </a:solidFill>
              <a:latin typeface="Arial"/>
              <a:ea typeface="Arial"/>
              <a:cs typeface="Arial"/>
              <a:sym typeface="Arial"/>
            </a:endParaRPr>
          </a:p>
          <a:p>
            <a:pPr marL="0" lvl="0" indent="0" algn="l" rtl="0">
              <a:lnSpc>
                <a:spcPct val="100000"/>
              </a:lnSpc>
              <a:spcBef>
                <a:spcPts val="360"/>
              </a:spcBef>
              <a:spcAft>
                <a:spcPts val="0"/>
              </a:spcAft>
              <a:buSzPts val="1100"/>
              <a:buNone/>
            </a:pPr>
            <a:endParaRPr dirty="0"/>
          </a:p>
        </p:txBody>
      </p:sp>
      <p:sp>
        <p:nvSpPr>
          <p:cNvPr id="574" name="Google Shape;574;p44: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400"/>
              <a:buFont typeface="Arial"/>
              <a:buNone/>
            </a:pPr>
            <a:fld id="{00000000-1234-1234-1234-123412341234}" type="slidenum">
              <a:rPr lang="fi" sz="1400" b="0" i="0" u="none" strike="noStrike" cap="none">
                <a:solidFill>
                  <a:srgbClr val="000000"/>
                </a:solidFill>
                <a:latin typeface="Arial"/>
                <a:ea typeface="Arial"/>
                <a:cs typeface="Arial"/>
                <a:sym typeface="Arial"/>
              </a:rPr>
              <a:t>45</a:t>
            </a:fld>
            <a:endParaRPr sz="1400" b="0" i="0" u="none" strike="noStrike" cap="none">
              <a:solidFill>
                <a:srgbClr val="000000"/>
              </a:solidFill>
              <a:latin typeface="Arial"/>
              <a:ea typeface="Arial"/>
              <a:cs typeface="Arial"/>
              <a:sym typeface="Arial"/>
            </a:endParaRPr>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9"/>
        <p:cNvGrpSpPr/>
        <p:nvPr/>
      </p:nvGrpSpPr>
      <p:grpSpPr>
        <a:xfrm>
          <a:off x="0" y="0"/>
          <a:ext cx="0" cy="0"/>
          <a:chOff x="0" y="0"/>
          <a:chExt cx="0" cy="0"/>
        </a:xfrm>
      </p:grpSpPr>
      <p:sp>
        <p:nvSpPr>
          <p:cNvPr id="580" name="Google Shape;580;p4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581" name="Google Shape;581;p46: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360"/>
              </a:spcBef>
              <a:spcAft>
                <a:spcPts val="0"/>
              </a:spcAft>
              <a:buClr>
                <a:schemeClr val="dk1"/>
              </a:buClr>
              <a:buSzPts val="1100"/>
              <a:buFont typeface="Arial"/>
              <a:buNone/>
            </a:pPr>
            <a:r>
              <a:rPr lang="fi"/>
              <a:t>Het voorbeeld: Organisatie 'Alzheimer Nederland' toont de algemene richtlijnen voor publicaties in verschillende kanalen.  De lengte en structuur verschilt per medium - op een website is de inhoud het langst, terwijl berichten op sociale media korter zijn. Op een app heeft het bericht de minste ruimte.</a:t>
            </a:r>
            <a:endParaRPr/>
          </a:p>
          <a:p>
            <a:pPr marL="0" lvl="0" indent="0" algn="l" rtl="0">
              <a:lnSpc>
                <a:spcPct val="100000"/>
              </a:lnSpc>
              <a:spcBef>
                <a:spcPts val="360"/>
              </a:spcBef>
              <a:spcAft>
                <a:spcPts val="0"/>
              </a:spcAft>
              <a:buClr>
                <a:schemeClr val="dk1"/>
              </a:buClr>
              <a:buSzPts val="1100"/>
              <a:buFont typeface="Arial"/>
              <a:buNone/>
            </a:pPr>
            <a:endParaRPr/>
          </a:p>
          <a:p>
            <a:pPr marL="0" lvl="0" indent="0" algn="l" rtl="0">
              <a:lnSpc>
                <a:spcPct val="100000"/>
              </a:lnSpc>
              <a:spcBef>
                <a:spcPts val="360"/>
              </a:spcBef>
              <a:spcAft>
                <a:spcPts val="0"/>
              </a:spcAft>
              <a:buSzPts val="1100"/>
              <a:buNone/>
            </a:pPr>
            <a:endParaRPr/>
          </a:p>
          <a:p>
            <a:pPr marL="0" lvl="0" indent="0" algn="l" rtl="0">
              <a:lnSpc>
                <a:spcPct val="100000"/>
              </a:lnSpc>
              <a:spcBef>
                <a:spcPts val="360"/>
              </a:spcBef>
              <a:spcAft>
                <a:spcPts val="0"/>
              </a:spcAft>
              <a:buSzPts val="1100"/>
              <a:buNone/>
            </a:pPr>
            <a:endParaRPr/>
          </a:p>
        </p:txBody>
      </p:sp>
      <p:sp>
        <p:nvSpPr>
          <p:cNvPr id="582" name="Google Shape;582;p46:notes"/>
          <p:cNvSpPr txBox="1">
            <a:spLocks noGrp="1"/>
          </p:cNvSpPr>
          <p:nvPr>
            <p:ph type="hdr" idx="3"/>
          </p:nvPr>
        </p:nvSpPr>
        <p:spPr>
          <a:xfrm>
            <a:off x="0" y="0"/>
            <a:ext cx="2971800" cy="4572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400"/>
              <a:buFont typeface="Arial"/>
              <a:buNone/>
            </a:pPr>
            <a:r>
              <a:rPr lang="fi" sz="1400" b="0" i="0" u="none" strike="noStrike" cap="none">
                <a:solidFill>
                  <a:srgbClr val="000000"/>
                </a:solidFill>
                <a:latin typeface="Arial"/>
                <a:ea typeface="Arial"/>
                <a:cs typeface="Arial"/>
                <a:sym typeface="Arial"/>
              </a:rPr>
              <a:t>xxxxxxxxxxxxxxxxxxx</a:t>
            </a:r>
            <a:endParaRPr sz="1400" b="0" i="0" u="none" strike="noStrike" cap="none">
              <a:solidFill>
                <a:srgbClr val="000000"/>
              </a:solidFill>
              <a:latin typeface="Arial"/>
              <a:ea typeface="Arial"/>
              <a:cs typeface="Arial"/>
              <a:sym typeface="Arial"/>
            </a:endParaRPr>
          </a:p>
        </p:txBody>
      </p:sp>
      <p:sp>
        <p:nvSpPr>
          <p:cNvPr id="583" name="Google Shape;583;p46:notes"/>
          <p:cNvSpPr txBox="1">
            <a:spLocks noGrp="1"/>
          </p:cNvSpPr>
          <p:nvPr>
            <p:ph type="dt" idx="10"/>
          </p:nvPr>
        </p:nvSpPr>
        <p:spPr>
          <a:xfrm>
            <a:off x="3884613" y="0"/>
            <a:ext cx="2971800" cy="457200"/>
          </a:xfrm>
          <a:prstGeom prst="rect">
            <a:avLst/>
          </a:prstGeom>
          <a:noFill/>
          <a:ln>
            <a:noFill/>
          </a:ln>
        </p:spPr>
        <p:txBody>
          <a:bodyPr spcFirstLastPara="1" wrap="square" lIns="91425" tIns="45700" rIns="91425" bIns="45700" anchor="t" anchorCtr="0">
            <a:noAutofit/>
          </a:bodyPr>
          <a:lstStyle/>
          <a:p>
            <a:pPr marL="0" marR="0" lvl="0" indent="0" algn="r" rtl="0">
              <a:lnSpc>
                <a:spcPct val="100000"/>
              </a:lnSpc>
              <a:spcBef>
                <a:spcPts val="0"/>
              </a:spcBef>
              <a:spcAft>
                <a:spcPts val="0"/>
              </a:spcAft>
              <a:buClr>
                <a:srgbClr val="000000"/>
              </a:buClr>
              <a:buSzPts val="1400"/>
              <a:buFont typeface="Arial"/>
              <a:buNone/>
            </a:pPr>
            <a:r>
              <a:rPr lang="fi" sz="1400" b="0" i="0" u="none" strike="noStrike" cap="none">
                <a:solidFill>
                  <a:srgbClr val="000000"/>
                </a:solidFill>
                <a:latin typeface="Arial"/>
                <a:ea typeface="Arial"/>
                <a:cs typeface="Arial"/>
                <a:sym typeface="Arial"/>
              </a:rPr>
              <a:t>10/27/2022</a:t>
            </a:r>
            <a:endParaRPr sz="1400" b="0" i="0" u="none" strike="noStrike" cap="none">
              <a:solidFill>
                <a:srgbClr val="000000"/>
              </a:solidFill>
              <a:latin typeface="Arial"/>
              <a:ea typeface="Arial"/>
              <a:cs typeface="Arial"/>
              <a:sym typeface="Arial"/>
            </a:endParaRPr>
          </a:p>
        </p:txBody>
      </p:sp>
      <p:sp>
        <p:nvSpPr>
          <p:cNvPr id="584" name="Google Shape;584;p46:notes"/>
          <p:cNvSpPr txBox="1">
            <a:spLocks noGrp="1"/>
          </p:cNvSpPr>
          <p:nvPr>
            <p:ph type="ftr" idx="11"/>
          </p:nvPr>
        </p:nvSpPr>
        <p:spPr>
          <a:xfrm>
            <a:off x="0" y="8685213"/>
            <a:ext cx="2971800" cy="457200"/>
          </a:xfrm>
          <a:prstGeom prst="rect">
            <a:avLst/>
          </a:prstGeom>
          <a:noFill/>
          <a:ln>
            <a:noFill/>
          </a:ln>
        </p:spPr>
        <p:txBody>
          <a:bodyPr spcFirstLastPara="1" wrap="square" lIns="91425" tIns="45700" rIns="91425" bIns="45700" anchor="b" anchorCtr="0">
            <a:noAutofit/>
          </a:bodyPr>
          <a:lstStyle/>
          <a:p>
            <a:pPr marL="0" marR="0" lvl="0" indent="0" algn="l" rtl="0">
              <a:lnSpc>
                <a:spcPct val="100000"/>
              </a:lnSpc>
              <a:spcBef>
                <a:spcPts val="0"/>
              </a:spcBef>
              <a:spcAft>
                <a:spcPts val="0"/>
              </a:spcAft>
              <a:buClr>
                <a:srgbClr val="000000"/>
              </a:buClr>
              <a:buSzPts val="1400"/>
              <a:buFont typeface="Arial"/>
              <a:buNone/>
            </a:pPr>
            <a:r>
              <a:rPr lang="fi" sz="1400" b="0" i="0" u="none" strike="noStrike" cap="none">
                <a:solidFill>
                  <a:srgbClr val="000000"/>
                </a:solidFill>
                <a:latin typeface="Arial"/>
                <a:ea typeface="Arial"/>
                <a:cs typeface="Arial"/>
                <a:sym typeface="Arial"/>
              </a:rPr>
              <a:t>xxxxxxxxxxxxxxxxx</a:t>
            </a:r>
            <a:endParaRPr sz="1400" b="0" i="0" u="none" strike="noStrike" cap="none">
              <a:solidFill>
                <a:srgbClr val="000000"/>
              </a:solidFill>
              <a:latin typeface="Arial"/>
              <a:ea typeface="Arial"/>
              <a:cs typeface="Arial"/>
              <a:sym typeface="Arial"/>
            </a:endParaRPr>
          </a:p>
        </p:txBody>
      </p:sp>
      <p:sp>
        <p:nvSpPr>
          <p:cNvPr id="585" name="Google Shape;585;p46: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400"/>
              <a:buFont typeface="Arial"/>
              <a:buNone/>
            </a:pPr>
            <a:fld id="{00000000-1234-1234-1234-123412341234}" type="slidenum">
              <a:rPr lang="fi" sz="1400" b="0" i="0" u="none" strike="noStrike" cap="none">
                <a:solidFill>
                  <a:srgbClr val="000000"/>
                </a:solidFill>
                <a:latin typeface="Arial"/>
                <a:ea typeface="Arial"/>
                <a:cs typeface="Arial"/>
                <a:sym typeface="Arial"/>
              </a:rPr>
              <a:t>46</a:t>
            </a:fld>
            <a:endParaRPr sz="1400" b="0" i="0" u="none" strike="noStrike" cap="none">
              <a:solidFill>
                <a:srgbClr val="000000"/>
              </a:solidFill>
              <a:latin typeface="Arial"/>
              <a:ea typeface="Arial"/>
              <a:cs typeface="Arial"/>
              <a:sym typeface="Arial"/>
            </a:endParaRPr>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2"/>
        <p:cNvGrpSpPr/>
        <p:nvPr/>
      </p:nvGrpSpPr>
      <p:grpSpPr>
        <a:xfrm>
          <a:off x="0" y="0"/>
          <a:ext cx="0" cy="0"/>
          <a:chOff x="0" y="0"/>
          <a:chExt cx="0" cy="0"/>
        </a:xfrm>
      </p:grpSpPr>
      <p:sp>
        <p:nvSpPr>
          <p:cNvPr id="603" name="Google Shape;603;p4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dirty="0"/>
              <a:t>Betaalde media' verwijst meestal naar reclame (bijv. Google Ads, display-advertenties). Het hele plaatje over "Digitaal adverteren" vind je in module 4.</a:t>
            </a:r>
            <a:endParaRPr dirty="0"/>
          </a:p>
        </p:txBody>
      </p:sp>
      <p:sp>
        <p:nvSpPr>
          <p:cNvPr id="604" name="Google Shape;604;p4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9"/>
        <p:cNvGrpSpPr/>
        <p:nvPr/>
      </p:nvGrpSpPr>
      <p:grpSpPr>
        <a:xfrm>
          <a:off x="0" y="0"/>
          <a:ext cx="0" cy="0"/>
          <a:chOff x="0" y="0"/>
          <a:chExt cx="0" cy="0"/>
        </a:xfrm>
      </p:grpSpPr>
      <p:sp>
        <p:nvSpPr>
          <p:cNvPr id="610" name="Google Shape;610;p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611" name="Google Shape;611;p48: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100"/>
              <a:buNone/>
            </a:pPr>
            <a:r>
              <a:rPr lang="fi"/>
              <a:t>Webteksten zijn eigendom, maar als je hoog in de zoekresultaten van Google komt, worden ze verdiend. Hetzelfde geldt voor publicaties op sociale media (berichten op Facebook, Instagram, blogs): als mensen ze gaan delen, verdien je publiciteit - vaak tegen een zeer lage prijs. Dit wordt ook wel het 'virale' effect genoemd.</a:t>
            </a:r>
            <a:endParaRPr/>
          </a:p>
        </p:txBody>
      </p:sp>
      <p:sp>
        <p:nvSpPr>
          <p:cNvPr id="612" name="Google Shape;612;p48:notes"/>
          <p:cNvSpPr txBox="1">
            <a:spLocks noGrp="1"/>
          </p:cNvSpPr>
          <p:nvPr>
            <p:ph type="hdr" idx="3"/>
          </p:nvPr>
        </p:nvSpPr>
        <p:spPr>
          <a:xfrm>
            <a:off x="0" y="0"/>
            <a:ext cx="2971800" cy="4572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400"/>
              <a:buFont typeface="Arial"/>
              <a:buNone/>
            </a:pPr>
            <a:r>
              <a:rPr lang="fi" sz="1400" b="0" i="0" u="none" strike="noStrike" cap="none">
                <a:solidFill>
                  <a:srgbClr val="000000"/>
                </a:solidFill>
                <a:latin typeface="Arial"/>
                <a:ea typeface="Arial"/>
                <a:cs typeface="Arial"/>
                <a:sym typeface="Arial"/>
              </a:rPr>
              <a:t>xxxxxxxxxxxxxxxxxxx</a:t>
            </a:r>
            <a:endParaRPr sz="1400" b="0" i="0" u="none" strike="noStrike" cap="none">
              <a:solidFill>
                <a:srgbClr val="000000"/>
              </a:solidFill>
              <a:latin typeface="Arial"/>
              <a:ea typeface="Arial"/>
              <a:cs typeface="Arial"/>
              <a:sym typeface="Arial"/>
            </a:endParaRPr>
          </a:p>
        </p:txBody>
      </p:sp>
      <p:sp>
        <p:nvSpPr>
          <p:cNvPr id="613" name="Google Shape;613;p48:notes"/>
          <p:cNvSpPr txBox="1">
            <a:spLocks noGrp="1"/>
          </p:cNvSpPr>
          <p:nvPr>
            <p:ph type="dt" idx="10"/>
          </p:nvPr>
        </p:nvSpPr>
        <p:spPr>
          <a:xfrm>
            <a:off x="3884613" y="0"/>
            <a:ext cx="2971800" cy="457200"/>
          </a:xfrm>
          <a:prstGeom prst="rect">
            <a:avLst/>
          </a:prstGeom>
          <a:noFill/>
          <a:ln>
            <a:noFill/>
          </a:ln>
        </p:spPr>
        <p:txBody>
          <a:bodyPr spcFirstLastPara="1" wrap="square" lIns="91425" tIns="45700" rIns="91425" bIns="45700" anchor="t" anchorCtr="0">
            <a:noAutofit/>
          </a:bodyPr>
          <a:lstStyle/>
          <a:p>
            <a:pPr marL="0" marR="0" lvl="0" indent="0" algn="r" rtl="0">
              <a:lnSpc>
                <a:spcPct val="100000"/>
              </a:lnSpc>
              <a:spcBef>
                <a:spcPts val="0"/>
              </a:spcBef>
              <a:spcAft>
                <a:spcPts val="0"/>
              </a:spcAft>
              <a:buClr>
                <a:srgbClr val="000000"/>
              </a:buClr>
              <a:buSzPts val="1400"/>
              <a:buFont typeface="Arial"/>
              <a:buNone/>
            </a:pPr>
            <a:r>
              <a:rPr lang="fi" sz="1400" b="0" i="0" u="none" strike="noStrike" cap="none">
                <a:solidFill>
                  <a:srgbClr val="000000"/>
                </a:solidFill>
                <a:latin typeface="Arial"/>
                <a:ea typeface="Arial"/>
                <a:cs typeface="Arial"/>
                <a:sym typeface="Arial"/>
              </a:rPr>
              <a:t>10/27/2022</a:t>
            </a:r>
            <a:endParaRPr sz="1400" b="0" i="0" u="none" strike="noStrike" cap="none">
              <a:solidFill>
                <a:srgbClr val="000000"/>
              </a:solidFill>
              <a:latin typeface="Arial"/>
              <a:ea typeface="Arial"/>
              <a:cs typeface="Arial"/>
              <a:sym typeface="Arial"/>
            </a:endParaRPr>
          </a:p>
        </p:txBody>
      </p:sp>
      <p:sp>
        <p:nvSpPr>
          <p:cNvPr id="614" name="Google Shape;614;p48:notes"/>
          <p:cNvSpPr txBox="1">
            <a:spLocks noGrp="1"/>
          </p:cNvSpPr>
          <p:nvPr>
            <p:ph type="ftr" idx="11"/>
          </p:nvPr>
        </p:nvSpPr>
        <p:spPr>
          <a:xfrm>
            <a:off x="0" y="8685213"/>
            <a:ext cx="2971800" cy="457200"/>
          </a:xfrm>
          <a:prstGeom prst="rect">
            <a:avLst/>
          </a:prstGeom>
          <a:noFill/>
          <a:ln>
            <a:noFill/>
          </a:ln>
        </p:spPr>
        <p:txBody>
          <a:bodyPr spcFirstLastPara="1" wrap="square" lIns="91425" tIns="45700" rIns="91425" bIns="45700" anchor="b" anchorCtr="0">
            <a:noAutofit/>
          </a:bodyPr>
          <a:lstStyle/>
          <a:p>
            <a:pPr marL="0" marR="0" lvl="0" indent="0" algn="l" rtl="0">
              <a:lnSpc>
                <a:spcPct val="100000"/>
              </a:lnSpc>
              <a:spcBef>
                <a:spcPts val="0"/>
              </a:spcBef>
              <a:spcAft>
                <a:spcPts val="0"/>
              </a:spcAft>
              <a:buClr>
                <a:srgbClr val="000000"/>
              </a:buClr>
              <a:buSzPts val="1400"/>
              <a:buFont typeface="Arial"/>
              <a:buNone/>
            </a:pPr>
            <a:r>
              <a:rPr lang="fi" sz="1400" b="0" i="0" u="none" strike="noStrike" cap="none">
                <a:solidFill>
                  <a:srgbClr val="000000"/>
                </a:solidFill>
                <a:latin typeface="Arial"/>
                <a:ea typeface="Arial"/>
                <a:cs typeface="Arial"/>
                <a:sym typeface="Arial"/>
              </a:rPr>
              <a:t>xxxxxxxxxxxxxxxxx</a:t>
            </a:r>
            <a:endParaRPr sz="1400" b="0" i="0" u="none" strike="noStrike" cap="none">
              <a:solidFill>
                <a:srgbClr val="000000"/>
              </a:solidFill>
              <a:latin typeface="Arial"/>
              <a:ea typeface="Arial"/>
              <a:cs typeface="Arial"/>
              <a:sym typeface="Arial"/>
            </a:endParaRPr>
          </a:p>
        </p:txBody>
      </p:sp>
      <p:sp>
        <p:nvSpPr>
          <p:cNvPr id="615" name="Google Shape;615;p48: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400"/>
              <a:buFont typeface="Arial"/>
              <a:buNone/>
            </a:pPr>
            <a:fld id="{00000000-1234-1234-1234-123412341234}" type="slidenum">
              <a:rPr lang="fi" sz="1400" b="0" i="0" u="none" strike="noStrike" cap="none">
                <a:solidFill>
                  <a:srgbClr val="000000"/>
                </a:solidFill>
                <a:latin typeface="Arial"/>
                <a:ea typeface="Arial"/>
                <a:cs typeface="Arial"/>
                <a:sym typeface="Arial"/>
              </a:rPr>
              <a:t>48</a:t>
            </a:fld>
            <a:endParaRPr sz="1400" b="0" i="0" u="none" strike="noStrike" cap="none">
              <a:solidFill>
                <a:srgbClr val="000000"/>
              </a:solidFill>
              <a:latin typeface="Arial"/>
              <a:ea typeface="Arial"/>
              <a:cs typeface="Arial"/>
              <a:sym typeface="Arial"/>
            </a:endParaRPr>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25"/>
        <p:cNvGrpSpPr/>
        <p:nvPr/>
      </p:nvGrpSpPr>
      <p:grpSpPr>
        <a:xfrm>
          <a:off x="0" y="0"/>
          <a:ext cx="0" cy="0"/>
          <a:chOff x="0" y="0"/>
          <a:chExt cx="0" cy="0"/>
        </a:xfrm>
      </p:grpSpPr>
      <p:sp>
        <p:nvSpPr>
          <p:cNvPr id="626" name="Google Shape;626;p4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27" name="Google Shape;627;p4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marR="0" lvl="0" indent="-298450" algn="l" rtl="0">
              <a:lnSpc>
                <a:spcPct val="100000"/>
              </a:lnSpc>
              <a:spcBef>
                <a:spcPts val="0"/>
              </a:spcBef>
              <a:spcAft>
                <a:spcPts val="0"/>
              </a:spcAft>
              <a:buClr>
                <a:srgbClr val="000000"/>
              </a:buClr>
              <a:buSzPts val="1100"/>
              <a:buFont typeface="Arial"/>
              <a:buChar char="●"/>
            </a:pPr>
            <a:r>
              <a:rPr lang="fi"/>
              <a:t>Deze activiteit kan het beste in tweetallen worden gedaan. Benodigde tijd ongeveer 30 minuten. Presentatie: 2-3 groepen presenteren hun werk. Discussie volgt.</a:t>
            </a:r>
            <a:endParaRPr/>
          </a:p>
          <a:p>
            <a:pPr marL="457200" lvl="0" indent="-228600" algn="l" rtl="0">
              <a:lnSpc>
                <a:spcPct val="100000"/>
              </a:lnSpc>
              <a:spcBef>
                <a:spcPts val="0"/>
              </a:spcBef>
              <a:spcAft>
                <a:spcPts val="0"/>
              </a:spcAft>
              <a:buSzPts val="1100"/>
              <a:buNone/>
            </a:pPr>
            <a:endParaRPr/>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1"/>
        <p:cNvGrpSpPr/>
        <p:nvPr/>
      </p:nvGrpSpPr>
      <p:grpSpPr>
        <a:xfrm>
          <a:off x="0" y="0"/>
          <a:ext cx="0" cy="0"/>
          <a:chOff x="0" y="0"/>
          <a:chExt cx="0" cy="0"/>
        </a:xfrm>
      </p:grpSpPr>
      <p:sp>
        <p:nvSpPr>
          <p:cNvPr id="632" name="Google Shape;632;p5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33" name="Google Shape;633;p5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7"/>
        <p:cNvGrpSpPr/>
        <p:nvPr/>
      </p:nvGrpSpPr>
      <p:grpSpPr>
        <a:xfrm>
          <a:off x="0" y="0"/>
          <a:ext cx="0" cy="0"/>
          <a:chOff x="0" y="0"/>
          <a:chExt cx="0" cy="0"/>
        </a:xfrm>
      </p:grpSpPr>
      <p:sp>
        <p:nvSpPr>
          <p:cNvPr id="638" name="Google Shape;638;p5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39" name="Google Shape;639;p5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400"/>
              <a:buFont typeface="Arial"/>
              <a:buNone/>
            </a:pPr>
            <a:r>
              <a:rPr lang="fi">
                <a:solidFill>
                  <a:schemeClr val="dk1"/>
                </a:solidFill>
              </a:rPr>
              <a:t>Digitale marketingactiviteiten moeten in lijn zijn met de holistische strategie van de organisatie. De strategie is een toekomstgericht plan, dat probeert te anticiperen op omstandigheden die het gedrag van een organisatie beïnvloeden. De meeste organisaties hebben een strategie, maar kleinere organisaties missen er soms een.</a:t>
            </a:r>
            <a:endParaRPr/>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44"/>
        <p:cNvGrpSpPr/>
        <p:nvPr/>
      </p:nvGrpSpPr>
      <p:grpSpPr>
        <a:xfrm>
          <a:off x="0" y="0"/>
          <a:ext cx="0" cy="0"/>
          <a:chOff x="0" y="0"/>
          <a:chExt cx="0" cy="0"/>
        </a:xfrm>
      </p:grpSpPr>
      <p:sp>
        <p:nvSpPr>
          <p:cNvPr id="645" name="Google Shape;645;p5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46" name="Google Shape;646;p5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0"/>
        <p:cNvGrpSpPr/>
        <p:nvPr/>
      </p:nvGrpSpPr>
      <p:grpSpPr>
        <a:xfrm>
          <a:off x="0" y="0"/>
          <a:ext cx="0" cy="0"/>
          <a:chOff x="0" y="0"/>
          <a:chExt cx="0" cy="0"/>
        </a:xfrm>
      </p:grpSpPr>
      <p:sp>
        <p:nvSpPr>
          <p:cNvPr id="651" name="Google Shape;651;p5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652" name="Google Shape;652;p5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jpe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jpe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4.jpeg"/><Relationship Id="rId7"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Master" Target="../slideMasters/slideMaster1.xml"/><Relationship Id="rId6" Type="http://schemas.openxmlformats.org/officeDocument/2006/relationships/image" Target="../media/image3.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jpe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5.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eg"/><Relationship Id="rId7" Type="http://schemas.openxmlformats.org/officeDocument/2006/relationships/image" Target="../media/image7.png"/><Relationship Id="rId2" Type="http://schemas.openxmlformats.org/officeDocument/2006/relationships/image" Target="../media/image11.jpeg"/><Relationship Id="rId1" Type="http://schemas.openxmlformats.org/officeDocument/2006/relationships/slideMaster" Target="../slideMasters/slideMaster1.xml"/><Relationship Id="rId6" Type="http://schemas.openxmlformats.org/officeDocument/2006/relationships/image" Target="../media/image10.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eg"/><Relationship Id="rId7" Type="http://schemas.openxmlformats.org/officeDocument/2006/relationships/image" Target="../media/image7.png"/><Relationship Id="rId2" Type="http://schemas.openxmlformats.org/officeDocument/2006/relationships/image" Target="../media/image12.jpeg"/><Relationship Id="rId1" Type="http://schemas.openxmlformats.org/officeDocument/2006/relationships/slideMaster" Target="../slideMasters/slideMaster1.xml"/><Relationship Id="rId6" Type="http://schemas.openxmlformats.org/officeDocument/2006/relationships/image" Target="../media/image10.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7.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eg"/><Relationship Id="rId7" Type="http://schemas.openxmlformats.org/officeDocument/2006/relationships/image" Target="../media/image7.png"/><Relationship Id="rId2" Type="http://schemas.openxmlformats.org/officeDocument/2006/relationships/image" Target="../media/image13.jpeg"/><Relationship Id="rId1" Type="http://schemas.openxmlformats.org/officeDocument/2006/relationships/slideMaster" Target="../slideMasters/slideMaster1.xml"/><Relationship Id="rId6" Type="http://schemas.openxmlformats.org/officeDocument/2006/relationships/image" Target="../media/image10.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1.jpe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2.jpe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3.jpe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0.png"/><Relationship Id="rId1" Type="http://schemas.openxmlformats.org/officeDocument/2006/relationships/slideMaster" Target="../slideMasters/slideMaster1.xml"/><Relationship Id="rId4" Type="http://schemas.openxmlformats.org/officeDocument/2006/relationships/image" Target="../media/image14.pn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5.png"/><Relationship Id="rId1" Type="http://schemas.openxmlformats.org/officeDocument/2006/relationships/slideMaster" Target="../slideMasters/slideMaster1.xml"/><Relationship Id="rId5" Type="http://schemas.openxmlformats.org/officeDocument/2006/relationships/image" Target="../media/image14.png"/><Relationship Id="rId4" Type="http://schemas.openxmlformats.org/officeDocument/2006/relationships/image" Target="../media/image8.png"/></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0.png"/><Relationship Id="rId1" Type="http://schemas.openxmlformats.org/officeDocument/2006/relationships/slideMaster" Target="../slideMasters/slideMaster1.xml"/><Relationship Id="rId4" Type="http://schemas.openxmlformats.org/officeDocument/2006/relationships/image" Target="../media/image14.png"/></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0.png"/><Relationship Id="rId1" Type="http://schemas.openxmlformats.org/officeDocument/2006/relationships/slideMaster" Target="../slideMasters/slideMaster1.xml"/><Relationship Id="rId4" Type="http://schemas.openxmlformats.org/officeDocument/2006/relationships/image" Target="../media/image14.png"/></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0.png"/><Relationship Id="rId1" Type="http://schemas.openxmlformats.org/officeDocument/2006/relationships/slideMaster" Target="../slideMasters/slideMaster1.xml"/><Relationship Id="rId4" Type="http://schemas.openxmlformats.org/officeDocument/2006/relationships/image" Target="../media/image14.png"/></Relationships>
</file>

<file path=ppt/slideLayouts/_rels/slideLayout16.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eg"/><Relationship Id="rId7" Type="http://schemas.openxmlformats.org/officeDocument/2006/relationships/image" Target="../media/image7.png"/><Relationship Id="rId2" Type="http://schemas.openxmlformats.org/officeDocument/2006/relationships/image" Target="../media/image16.jpeg"/><Relationship Id="rId1" Type="http://schemas.openxmlformats.org/officeDocument/2006/relationships/slideMaster" Target="../slideMasters/slideMaster1.xml"/><Relationship Id="rId6" Type="http://schemas.openxmlformats.org/officeDocument/2006/relationships/image" Target="../media/image10.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0.png"/><Relationship Id="rId1" Type="http://schemas.openxmlformats.org/officeDocument/2006/relationships/slideMaster" Target="../slideMasters/slideMaster2.xml"/><Relationship Id="rId4" Type="http://schemas.openxmlformats.org/officeDocument/2006/relationships/image" Target="../media/image14.png"/></Relationships>
</file>

<file path=ppt/slideLayouts/_rels/slideLayout18.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4.jpeg"/><Relationship Id="rId7"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Master" Target="../slideMasters/slideMaster2.xml"/><Relationship Id="rId6" Type="http://schemas.openxmlformats.org/officeDocument/2006/relationships/image" Target="../media/image3.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2.jpeg"/><Relationship Id="rId1" Type="http://schemas.openxmlformats.org/officeDocument/2006/relationships/slideMaster" Target="../slideMasters/slideMaster2.xml"/><Relationship Id="rId5" Type="http://schemas.openxmlformats.org/officeDocument/2006/relationships/image" Target="../media/image3.png"/><Relationship Id="rId4" Type="http://schemas.openxmlformats.org/officeDocument/2006/relationships/image" Target="../media/image14.png"/></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0.png"/><Relationship Id="rId1" Type="http://schemas.openxmlformats.org/officeDocument/2006/relationships/slideMaster" Target="../slideMasters/slideMaster2.xml"/><Relationship Id="rId4" Type="http://schemas.openxmlformats.org/officeDocument/2006/relationships/image" Target="../media/image14.png"/></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5.png"/><Relationship Id="rId1" Type="http://schemas.openxmlformats.org/officeDocument/2006/relationships/slideMaster" Target="../slideMasters/slideMaster2.xml"/><Relationship Id="rId5" Type="http://schemas.openxmlformats.org/officeDocument/2006/relationships/image" Target="../media/image14.png"/><Relationship Id="rId4" Type="http://schemas.openxmlformats.org/officeDocument/2006/relationships/image" Target="../media/image8.png"/></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0.png"/><Relationship Id="rId1" Type="http://schemas.openxmlformats.org/officeDocument/2006/relationships/slideMaster" Target="../slideMasters/slideMaster2.xml"/><Relationship Id="rId4" Type="http://schemas.openxmlformats.org/officeDocument/2006/relationships/image" Target="../media/image14.png"/></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0.png"/><Relationship Id="rId1" Type="http://schemas.openxmlformats.org/officeDocument/2006/relationships/slideMaster" Target="../slideMasters/slideMaster2.xml"/><Relationship Id="rId4" Type="http://schemas.openxmlformats.org/officeDocument/2006/relationships/image" Target="../media/image14.png"/></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0.png"/><Relationship Id="rId1" Type="http://schemas.openxmlformats.org/officeDocument/2006/relationships/slideMaster" Target="../slideMasters/slideMaster2.xml"/><Relationship Id="rId4" Type="http://schemas.openxmlformats.org/officeDocument/2006/relationships/image" Target="../media/image14.png"/></Relationships>
</file>

<file path=ppt/slideLayouts/_rels/slideLayout25.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eg"/><Relationship Id="rId7" Type="http://schemas.openxmlformats.org/officeDocument/2006/relationships/image" Target="../media/image7.png"/><Relationship Id="rId2" Type="http://schemas.openxmlformats.org/officeDocument/2006/relationships/image" Target="../media/image16.jpeg"/><Relationship Id="rId1" Type="http://schemas.openxmlformats.org/officeDocument/2006/relationships/slideMaster" Target="../slideMasters/slideMaster2.xml"/><Relationship Id="rId6" Type="http://schemas.openxmlformats.org/officeDocument/2006/relationships/image" Target="../media/image10.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26.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jpeg"/><Relationship Id="rId1" Type="http://schemas.openxmlformats.org/officeDocument/2006/relationships/slideMaster" Target="../slideMasters/slideMaster2.xml"/><Relationship Id="rId6" Type="http://schemas.openxmlformats.org/officeDocument/2006/relationships/image" Target="../media/image5.png"/><Relationship Id="rId5" Type="http://schemas.openxmlformats.org/officeDocument/2006/relationships/image" Target="../media/image4.jpeg"/><Relationship Id="rId4" Type="http://schemas.openxmlformats.org/officeDocument/2006/relationships/image" Target="../media/image3.png"/></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jpeg"/><Relationship Id="rId1" Type="http://schemas.openxmlformats.org/officeDocument/2006/relationships/slideMaster" Target="../slideMasters/slideMaster2.xml"/><Relationship Id="rId4" Type="http://schemas.openxmlformats.org/officeDocument/2006/relationships/image" Target="../media/image10.png"/></Relationships>
</file>

<file path=ppt/slideLayouts/_rels/slideLayout28.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eg"/><Relationship Id="rId7" Type="http://schemas.openxmlformats.org/officeDocument/2006/relationships/image" Target="../media/image7.png"/><Relationship Id="rId2" Type="http://schemas.openxmlformats.org/officeDocument/2006/relationships/image" Target="../media/image11.jpeg"/><Relationship Id="rId1" Type="http://schemas.openxmlformats.org/officeDocument/2006/relationships/slideMaster" Target="../slideMasters/slideMaster2.xml"/><Relationship Id="rId6" Type="http://schemas.openxmlformats.org/officeDocument/2006/relationships/image" Target="../media/image10.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29.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eg"/><Relationship Id="rId7" Type="http://schemas.openxmlformats.org/officeDocument/2006/relationships/image" Target="../media/image7.png"/><Relationship Id="rId2" Type="http://schemas.openxmlformats.org/officeDocument/2006/relationships/image" Target="../media/image12.jpeg"/><Relationship Id="rId1" Type="http://schemas.openxmlformats.org/officeDocument/2006/relationships/slideMaster" Target="../slideMasters/slideMaster2.xml"/><Relationship Id="rId6" Type="http://schemas.openxmlformats.org/officeDocument/2006/relationships/image" Target="../media/image10.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30.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eg"/><Relationship Id="rId7" Type="http://schemas.openxmlformats.org/officeDocument/2006/relationships/image" Target="../media/image7.png"/><Relationship Id="rId2" Type="http://schemas.openxmlformats.org/officeDocument/2006/relationships/image" Target="../media/image13.jpeg"/><Relationship Id="rId1" Type="http://schemas.openxmlformats.org/officeDocument/2006/relationships/slideMaster" Target="../slideMasters/slideMaster2.xml"/><Relationship Id="rId6" Type="http://schemas.openxmlformats.org/officeDocument/2006/relationships/image" Target="../media/image10.png"/><Relationship Id="rId5" Type="http://schemas.openxmlformats.org/officeDocument/2006/relationships/image" Target="../media/image6.png"/><Relationship Id="rId4" Type="http://schemas.openxmlformats.org/officeDocument/2006/relationships/image" Target="../media/image5.png"/></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Heading">
  <p:cSld name="Heading">
    <p:bg>
      <p:bgPr>
        <a:blipFill>
          <a:blip r:embed="rId2" cstate="email">
            <a:alphaModFix/>
            <a:extLst>
              <a:ext uri="{28A0092B-C50C-407E-A947-70E740481C1C}">
                <a14:useLocalDpi xmlns:a14="http://schemas.microsoft.com/office/drawing/2010/main"/>
              </a:ext>
            </a:extLst>
          </a:blip>
          <a:stretch>
            <a:fillRect/>
          </a:stretch>
        </a:blipFill>
        <a:effectLst/>
      </p:bgPr>
    </p:bg>
    <p:spTree>
      <p:nvGrpSpPr>
        <p:cNvPr id="1" name="Shape 8"/>
        <p:cNvGrpSpPr/>
        <p:nvPr/>
      </p:nvGrpSpPr>
      <p:grpSpPr>
        <a:xfrm>
          <a:off x="0" y="0"/>
          <a:ext cx="0" cy="0"/>
          <a:chOff x="0" y="0"/>
          <a:chExt cx="0" cy="0"/>
        </a:xfrm>
      </p:grpSpPr>
      <p:sp>
        <p:nvSpPr>
          <p:cNvPr id="9" name="Google Shape;9;p84"/>
          <p:cNvSpPr txBox="1">
            <a:spLocks noGrp="1"/>
          </p:cNvSpPr>
          <p:nvPr>
            <p:ph type="ctrTitle"/>
          </p:nvPr>
        </p:nvSpPr>
        <p:spPr>
          <a:xfrm>
            <a:off x="638640" y="1992693"/>
            <a:ext cx="5958908" cy="1884419"/>
          </a:xfrm>
          <a:prstGeom prst="rect">
            <a:avLst/>
          </a:prstGeom>
          <a:noFill/>
          <a:ln>
            <a:noFill/>
          </a:ln>
        </p:spPr>
        <p:txBody>
          <a:bodyPr spcFirstLastPara="1" wrap="square" lIns="91425" tIns="45700" rIns="91425" bIns="0" anchor="t" anchorCtr="0">
            <a:noAutofit/>
          </a:bodyPr>
          <a:lstStyle>
            <a:lvl1pPr lvl="0" algn="l">
              <a:lnSpc>
                <a:spcPct val="90000"/>
              </a:lnSpc>
              <a:spcBef>
                <a:spcPts val="0"/>
              </a:spcBef>
              <a:spcAft>
                <a:spcPts val="0"/>
              </a:spcAft>
              <a:buClr>
                <a:schemeClr val="lt1"/>
              </a:buClr>
              <a:buSzPts val="5400"/>
              <a:buFont typeface="Arial"/>
              <a:buNone/>
              <a:defRPr sz="5400" b="1" i="0">
                <a:solidFill>
                  <a:schemeClr val="lt1"/>
                </a:solidFill>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cxnSp>
        <p:nvCxnSpPr>
          <p:cNvPr id="10" name="Google Shape;10;p84"/>
          <p:cNvCxnSpPr/>
          <p:nvPr/>
        </p:nvCxnSpPr>
        <p:spPr>
          <a:xfrm rot="10800000">
            <a:off x="638639" y="1555703"/>
            <a:ext cx="432171" cy="0"/>
          </a:xfrm>
          <a:prstGeom prst="straightConnector1">
            <a:avLst/>
          </a:prstGeom>
          <a:noFill/>
          <a:ln w="15875" cap="flat" cmpd="sng">
            <a:solidFill>
              <a:srgbClr val="11AA81"/>
            </a:solidFill>
            <a:prstDash val="solid"/>
            <a:miter lim="800000"/>
            <a:headEnd type="none" w="sm" len="sm"/>
            <a:tailEnd type="none" w="sm" len="sm"/>
          </a:ln>
        </p:spPr>
      </p:cxnSp>
      <p:pic>
        <p:nvPicPr>
          <p:cNvPr id="11" name="Google Shape;11;p84"/>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471000" y="467399"/>
            <a:ext cx="2218858" cy="824085"/>
          </a:xfrm>
          <a:prstGeom prst="rect">
            <a:avLst/>
          </a:prstGeom>
          <a:noFill/>
          <a:ln>
            <a:noFill/>
          </a:ln>
        </p:spPr>
      </p:pic>
      <p:sp>
        <p:nvSpPr>
          <p:cNvPr id="12" name="Google Shape;12;p84"/>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050" b="0" i="0" u="none" strike="noStrike" cap="none">
              <a:solidFill>
                <a:schemeClr val="lt1"/>
              </a:solidFill>
              <a:latin typeface="Arial"/>
              <a:ea typeface="Arial"/>
              <a:cs typeface="Arial"/>
              <a:sym typeface="Arial"/>
            </a:endParaRPr>
          </a:p>
        </p:txBody>
      </p:sp>
      <p:pic>
        <p:nvPicPr>
          <p:cNvPr id="13" name="Google Shape;13;p84"/>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324895" y="4528124"/>
            <a:ext cx="1987904" cy="440100"/>
          </a:xfrm>
          <a:prstGeom prst="rect">
            <a:avLst/>
          </a:prstGeom>
          <a:noFill/>
          <a:ln>
            <a:noFill/>
          </a:ln>
        </p:spPr>
      </p:pic>
      <p:pic>
        <p:nvPicPr>
          <p:cNvPr id="14" name="Google Shape;14;p84"/>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4572000" y="4435832"/>
            <a:ext cx="775407" cy="547632"/>
          </a:xfrm>
          <a:prstGeom prst="rect">
            <a:avLst/>
          </a:prstGeom>
          <a:noFill/>
          <a:ln>
            <a:noFill/>
          </a:ln>
        </p:spPr>
      </p:pic>
      <p:pic>
        <p:nvPicPr>
          <p:cNvPr id="15" name="Google Shape;15;p84"/>
          <p:cNvPicPr preferRelativeResize="0"/>
          <p:nvPr/>
        </p:nvPicPr>
        <p:blipFill rotWithShape="1">
          <a:blip r:embed="rId6" cstate="email">
            <a:alphaModFix/>
            <a:extLst>
              <a:ext uri="{28A0092B-C50C-407E-A947-70E740481C1C}">
                <a14:useLocalDpi xmlns:a14="http://schemas.microsoft.com/office/drawing/2010/main"/>
              </a:ext>
            </a:extLst>
          </a:blip>
          <a:srcRect/>
          <a:stretch/>
        </p:blipFill>
        <p:spPr>
          <a:xfrm>
            <a:off x="5572275" y="4556846"/>
            <a:ext cx="858148" cy="352949"/>
          </a:xfrm>
          <a:prstGeom prst="rect">
            <a:avLst/>
          </a:prstGeom>
          <a:noFill/>
          <a:ln>
            <a:noFill/>
          </a:ln>
        </p:spPr>
      </p:pic>
      <p:pic>
        <p:nvPicPr>
          <p:cNvPr id="16" name="Google Shape;16;p84"/>
          <p:cNvPicPr preferRelativeResize="0"/>
          <p:nvPr/>
        </p:nvPicPr>
        <p:blipFill rotWithShape="1">
          <a:blip r:embed="rId7" cstate="email">
            <a:alphaModFix/>
            <a:extLst>
              <a:ext uri="{28A0092B-C50C-407E-A947-70E740481C1C}">
                <a14:useLocalDpi xmlns:a14="http://schemas.microsoft.com/office/drawing/2010/main"/>
              </a:ext>
            </a:extLst>
          </a:blip>
          <a:srcRect/>
          <a:stretch/>
        </p:blipFill>
        <p:spPr>
          <a:xfrm>
            <a:off x="6725411" y="4559992"/>
            <a:ext cx="845283" cy="370912"/>
          </a:xfrm>
          <a:prstGeom prst="rect">
            <a:avLst/>
          </a:prstGeom>
          <a:noFill/>
          <a:ln>
            <a:noFill/>
          </a:ln>
        </p:spPr>
      </p:pic>
      <p:pic>
        <p:nvPicPr>
          <p:cNvPr id="17" name="Google Shape;17;p84"/>
          <p:cNvPicPr preferRelativeResize="0"/>
          <p:nvPr/>
        </p:nvPicPr>
        <p:blipFill rotWithShape="1">
          <a:blip r:embed="rId8" cstate="email">
            <a:alphaModFix/>
            <a:extLst>
              <a:ext uri="{28A0092B-C50C-407E-A947-70E740481C1C}">
                <a14:useLocalDpi xmlns:a14="http://schemas.microsoft.com/office/drawing/2010/main"/>
              </a:ext>
            </a:extLst>
          </a:blip>
          <a:srcRect/>
          <a:stretch/>
        </p:blipFill>
        <p:spPr>
          <a:xfrm>
            <a:off x="7808427" y="4443014"/>
            <a:ext cx="1068773" cy="487361"/>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Content and Graph">
  <p:cSld name="Content and Graph">
    <p:spTree>
      <p:nvGrpSpPr>
        <p:cNvPr id="1" name="Shape 18"/>
        <p:cNvGrpSpPr/>
        <p:nvPr/>
      </p:nvGrpSpPr>
      <p:grpSpPr>
        <a:xfrm>
          <a:off x="0" y="0"/>
          <a:ext cx="0" cy="0"/>
          <a:chOff x="0" y="0"/>
          <a:chExt cx="0" cy="0"/>
        </a:xfrm>
      </p:grpSpPr>
      <p:sp>
        <p:nvSpPr>
          <p:cNvPr id="19" name="Google Shape;19;p85"/>
          <p:cNvSpPr txBox="1">
            <a:spLocks noGrp="1"/>
          </p:cNvSpPr>
          <p:nvPr>
            <p:ph type="title"/>
          </p:nvPr>
        </p:nvSpPr>
        <p:spPr>
          <a:xfrm>
            <a:off x="628650" y="682900"/>
            <a:ext cx="4067175"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0" name="Google Shape;20;p85"/>
          <p:cNvSpPr txBox="1">
            <a:spLocks noGrp="1"/>
          </p:cNvSpPr>
          <p:nvPr>
            <p:ph type="body" idx="1"/>
          </p:nvPr>
        </p:nvSpPr>
        <p:spPr>
          <a:xfrm>
            <a:off x="628650" y="1778275"/>
            <a:ext cx="4067175" cy="2240756"/>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rgbClr val="161249"/>
              </a:buClr>
              <a:buSzPts val="2100"/>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21" name="Google Shape;21;p85"/>
          <p:cNvPicPr preferRelativeResize="0"/>
          <p:nvPr/>
        </p:nvPicPr>
        <p:blipFill rotWithShape="1">
          <a:blip r:embed="rId2" cstate="email">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able of Content">
  <p:cSld name="Table of Content">
    <p:bg>
      <p:bgPr>
        <a:blipFill>
          <a:blip r:embed="rId2" cstate="email">
            <a:alphaModFix/>
            <a:extLst>
              <a:ext uri="{28A0092B-C50C-407E-A947-70E740481C1C}">
                <a14:useLocalDpi xmlns:a14="http://schemas.microsoft.com/office/drawing/2010/main"/>
              </a:ext>
            </a:extLst>
          </a:blip>
          <a:stretch>
            <a:fillRect/>
          </a:stretch>
        </a:blipFill>
        <a:effectLst/>
      </p:bgPr>
    </p:bg>
    <p:spTree>
      <p:nvGrpSpPr>
        <p:cNvPr id="1" name="Shape 22"/>
        <p:cNvGrpSpPr/>
        <p:nvPr/>
      </p:nvGrpSpPr>
      <p:grpSpPr>
        <a:xfrm>
          <a:off x="0" y="0"/>
          <a:ext cx="0" cy="0"/>
          <a:chOff x="0" y="0"/>
          <a:chExt cx="0" cy="0"/>
        </a:xfrm>
      </p:grpSpPr>
      <p:sp>
        <p:nvSpPr>
          <p:cNvPr id="23" name="Google Shape;23;p86"/>
          <p:cNvSpPr txBox="1">
            <a:spLocks noGrp="1"/>
          </p:cNvSpPr>
          <p:nvPr>
            <p:ph type="title"/>
          </p:nvPr>
        </p:nvSpPr>
        <p:spPr>
          <a:xfrm>
            <a:off x="628650" y="682900"/>
            <a:ext cx="2863215" cy="1383456"/>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lt1"/>
              </a:buClr>
              <a:buSzPts val="3300"/>
              <a:buFont typeface="Arial"/>
              <a:buNone/>
              <a:defRPr>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4" name="Google Shape;24;p86"/>
          <p:cNvSpPr txBox="1">
            <a:spLocks noGrp="1"/>
          </p:cNvSpPr>
          <p:nvPr>
            <p:ph type="body" idx="1"/>
          </p:nvPr>
        </p:nvSpPr>
        <p:spPr>
          <a:xfrm>
            <a:off x="3983426" y="682899"/>
            <a:ext cx="4606283" cy="1149289"/>
          </a:xfrm>
          <a:prstGeom prst="rect">
            <a:avLst/>
          </a:prstGeom>
          <a:noFill/>
          <a:ln>
            <a:noFill/>
          </a:ln>
        </p:spPr>
        <p:txBody>
          <a:bodyPr spcFirstLastPara="1" wrap="square" lIns="91425" tIns="45700" rIns="91425" bIns="45700" anchor="t" anchorCtr="0">
            <a:spAutoFit/>
          </a:bodyPr>
          <a:lstStyle>
            <a:lvl1pPr marL="457200" lvl="0" indent="-323850" algn="l">
              <a:lnSpc>
                <a:spcPct val="90000"/>
              </a:lnSpc>
              <a:spcBef>
                <a:spcPts val="750"/>
              </a:spcBef>
              <a:spcAft>
                <a:spcPts val="0"/>
              </a:spcAft>
              <a:buClr>
                <a:schemeClr val="lt1"/>
              </a:buClr>
              <a:buSzPts val="1500"/>
              <a:buFont typeface="Calibri"/>
              <a:buAutoNum type="arabicPeriod"/>
              <a:defRPr sz="1500" b="0">
                <a:solidFill>
                  <a:schemeClr val="lt1"/>
                </a:solidFill>
                <a:latin typeface="Arial"/>
                <a:ea typeface="Arial"/>
                <a:cs typeface="Arial"/>
                <a:sym typeface="Arial"/>
              </a:defRPr>
            </a:lvl1pPr>
            <a:lvl2pPr marL="914400" lvl="1" indent="-314325" algn="l">
              <a:lnSpc>
                <a:spcPct val="90000"/>
              </a:lnSpc>
              <a:spcBef>
                <a:spcPts val="375"/>
              </a:spcBef>
              <a:spcAft>
                <a:spcPts val="0"/>
              </a:spcAft>
              <a:buClr>
                <a:schemeClr val="lt1"/>
              </a:buClr>
              <a:buSzPts val="1350"/>
              <a:buFont typeface="Calibri"/>
              <a:buAutoNum type="arabicPeriod"/>
              <a:defRPr sz="1350">
                <a:solidFill>
                  <a:schemeClr val="lt1"/>
                </a:solidFill>
                <a:latin typeface="Arial"/>
                <a:ea typeface="Arial"/>
                <a:cs typeface="Arial"/>
                <a:sym typeface="Arial"/>
              </a:defRPr>
            </a:lvl2pPr>
            <a:lvl3pPr marL="1371600" lvl="2" indent="-304800" algn="l">
              <a:lnSpc>
                <a:spcPct val="90000"/>
              </a:lnSpc>
              <a:spcBef>
                <a:spcPts val="375"/>
              </a:spcBef>
              <a:spcAft>
                <a:spcPts val="0"/>
              </a:spcAft>
              <a:buClr>
                <a:schemeClr val="lt1"/>
              </a:buClr>
              <a:buSzPts val="1200"/>
              <a:buFont typeface="Calibri"/>
              <a:buAutoNum type="arabicPeriod"/>
              <a:defRPr sz="1200">
                <a:solidFill>
                  <a:schemeClr val="lt1"/>
                </a:solidFill>
                <a:latin typeface="Arial"/>
                <a:ea typeface="Arial"/>
                <a:cs typeface="Arial"/>
                <a:sym typeface="Arial"/>
              </a:defRPr>
            </a:lvl3pPr>
            <a:lvl4pPr marL="1828800" lvl="3" indent="-295275" algn="l">
              <a:lnSpc>
                <a:spcPct val="90000"/>
              </a:lnSpc>
              <a:spcBef>
                <a:spcPts val="375"/>
              </a:spcBef>
              <a:spcAft>
                <a:spcPts val="0"/>
              </a:spcAft>
              <a:buClr>
                <a:schemeClr val="lt1"/>
              </a:buClr>
              <a:buSzPts val="1050"/>
              <a:buFont typeface="Calibri"/>
              <a:buAutoNum type="arabicPeriod"/>
              <a:defRPr sz="1050">
                <a:solidFill>
                  <a:schemeClr val="lt1"/>
                </a:solidFill>
                <a:latin typeface="Arial"/>
                <a:ea typeface="Arial"/>
                <a:cs typeface="Arial"/>
                <a:sym typeface="Arial"/>
              </a:defRPr>
            </a:lvl4pPr>
            <a:lvl5pPr marL="2286000" lvl="4" indent="-295275" algn="l">
              <a:lnSpc>
                <a:spcPct val="90000"/>
              </a:lnSpc>
              <a:spcBef>
                <a:spcPts val="375"/>
              </a:spcBef>
              <a:spcAft>
                <a:spcPts val="0"/>
              </a:spcAft>
              <a:buClr>
                <a:schemeClr val="lt1"/>
              </a:buClr>
              <a:buSzPts val="1050"/>
              <a:buFont typeface="Calibri"/>
              <a:buAutoNum type="arabicPeriod"/>
              <a:defRPr sz="1050">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25" name="Google Shape;25;p86"/>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050" b="0" i="0" u="none" strike="noStrike" cap="none">
              <a:solidFill>
                <a:schemeClr val="lt1"/>
              </a:solidFill>
              <a:latin typeface="Arial"/>
              <a:ea typeface="Arial"/>
              <a:cs typeface="Arial"/>
              <a:sym typeface="Arial"/>
            </a:endParaRPr>
          </a:p>
        </p:txBody>
      </p:sp>
      <p:pic>
        <p:nvPicPr>
          <p:cNvPr id="26" name="Google Shape;26;p86"/>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4572000" y="4435832"/>
            <a:ext cx="775407" cy="547632"/>
          </a:xfrm>
          <a:prstGeom prst="rect">
            <a:avLst/>
          </a:prstGeom>
          <a:noFill/>
          <a:ln>
            <a:noFill/>
          </a:ln>
        </p:spPr>
      </p:pic>
      <p:pic>
        <p:nvPicPr>
          <p:cNvPr id="27" name="Google Shape;27;p86"/>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5572275" y="4556846"/>
            <a:ext cx="858148" cy="352949"/>
          </a:xfrm>
          <a:prstGeom prst="rect">
            <a:avLst/>
          </a:prstGeom>
          <a:noFill/>
          <a:ln>
            <a:noFill/>
          </a:ln>
        </p:spPr>
      </p:pic>
      <p:pic>
        <p:nvPicPr>
          <p:cNvPr id="28" name="Google Shape;28;p86"/>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6725411" y="4559992"/>
            <a:ext cx="845283" cy="370912"/>
          </a:xfrm>
          <a:prstGeom prst="rect">
            <a:avLst/>
          </a:prstGeom>
          <a:noFill/>
          <a:ln>
            <a:noFill/>
          </a:ln>
        </p:spPr>
      </p:pic>
      <p:pic>
        <p:nvPicPr>
          <p:cNvPr id="29" name="Google Shape;29;p86"/>
          <p:cNvPicPr preferRelativeResize="0"/>
          <p:nvPr/>
        </p:nvPicPr>
        <p:blipFill rotWithShape="1">
          <a:blip r:embed="rId6" cstate="email">
            <a:alphaModFix/>
            <a:extLst>
              <a:ext uri="{28A0092B-C50C-407E-A947-70E740481C1C}">
                <a14:useLocalDpi xmlns:a14="http://schemas.microsoft.com/office/drawing/2010/main"/>
              </a:ext>
            </a:extLst>
          </a:blip>
          <a:srcRect/>
          <a:stretch/>
        </p:blipFill>
        <p:spPr>
          <a:xfrm>
            <a:off x="1697592" y="4528124"/>
            <a:ext cx="1987904" cy="440100"/>
          </a:xfrm>
          <a:prstGeom prst="rect">
            <a:avLst/>
          </a:prstGeom>
          <a:noFill/>
          <a:ln>
            <a:noFill/>
          </a:ln>
        </p:spPr>
      </p:pic>
      <p:pic>
        <p:nvPicPr>
          <p:cNvPr id="30" name="Google Shape;30;p86"/>
          <p:cNvPicPr preferRelativeResize="0"/>
          <p:nvPr/>
        </p:nvPicPr>
        <p:blipFill rotWithShape="1">
          <a:blip r:embed="rId7" cstate="email">
            <a:alphaModFix/>
            <a:extLst>
              <a:ext uri="{28A0092B-C50C-407E-A947-70E740481C1C}">
                <a14:useLocalDpi xmlns:a14="http://schemas.microsoft.com/office/drawing/2010/main"/>
              </a:ext>
            </a:extLst>
          </a:blip>
          <a:srcRect/>
          <a:stretch/>
        </p:blipFill>
        <p:spPr>
          <a:xfrm>
            <a:off x="211687" y="4503966"/>
            <a:ext cx="1274218" cy="488417"/>
          </a:xfrm>
          <a:prstGeom prst="rect">
            <a:avLst/>
          </a:prstGeom>
          <a:noFill/>
          <a:ln>
            <a:noFill/>
          </a:ln>
        </p:spPr>
      </p:pic>
      <p:cxnSp>
        <p:nvCxnSpPr>
          <p:cNvPr id="31" name="Google Shape;31;p86"/>
          <p:cNvCxnSpPr/>
          <p:nvPr/>
        </p:nvCxnSpPr>
        <p:spPr>
          <a:xfrm rot="10800000">
            <a:off x="3733312" y="687331"/>
            <a:ext cx="0" cy="3050279"/>
          </a:xfrm>
          <a:prstGeom prst="straightConnector1">
            <a:avLst/>
          </a:prstGeom>
          <a:noFill/>
          <a:ln w="15875" cap="flat" cmpd="sng">
            <a:solidFill>
              <a:srgbClr val="11AA81"/>
            </a:solidFill>
            <a:prstDash val="solid"/>
            <a:miter lim="800000"/>
            <a:headEnd type="none" w="sm" len="sm"/>
            <a:tailEnd type="none" w="sm" len="sm"/>
          </a:ln>
        </p:spPr>
      </p:cxnSp>
      <p:pic>
        <p:nvPicPr>
          <p:cNvPr id="32" name="Google Shape;32;p86"/>
          <p:cNvPicPr preferRelativeResize="0"/>
          <p:nvPr/>
        </p:nvPicPr>
        <p:blipFill rotWithShape="1">
          <a:blip r:embed="rId8" cstate="email">
            <a:alphaModFix/>
            <a:extLst>
              <a:ext uri="{28A0092B-C50C-407E-A947-70E740481C1C}">
                <a14:useLocalDpi xmlns:a14="http://schemas.microsoft.com/office/drawing/2010/main"/>
              </a:ext>
            </a:extLst>
          </a:blip>
          <a:srcRect/>
          <a:stretch/>
        </p:blipFill>
        <p:spPr>
          <a:xfrm>
            <a:off x="7808427" y="4443014"/>
            <a:ext cx="1068773" cy="487361"/>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quotes">
  <p:cSld name="quotes">
    <p:bg>
      <p:bgPr>
        <a:blipFill>
          <a:blip r:embed="rId2" cstate="email">
            <a:alphaModFix/>
            <a:extLst>
              <a:ext uri="{28A0092B-C50C-407E-A947-70E740481C1C}">
                <a14:useLocalDpi xmlns:a14="http://schemas.microsoft.com/office/drawing/2010/main"/>
              </a:ext>
            </a:extLst>
          </a:blip>
          <a:stretch>
            <a:fillRect/>
          </a:stretch>
        </a:blipFill>
        <a:effectLst/>
      </p:bgPr>
    </p:bg>
    <p:spTree>
      <p:nvGrpSpPr>
        <p:cNvPr id="1" name="Shape 33"/>
        <p:cNvGrpSpPr/>
        <p:nvPr/>
      </p:nvGrpSpPr>
      <p:grpSpPr>
        <a:xfrm>
          <a:off x="0" y="0"/>
          <a:ext cx="0" cy="0"/>
          <a:chOff x="0" y="0"/>
          <a:chExt cx="0" cy="0"/>
        </a:xfrm>
      </p:grpSpPr>
      <p:sp>
        <p:nvSpPr>
          <p:cNvPr id="34" name="Google Shape;34;p87"/>
          <p:cNvSpPr/>
          <p:nvPr/>
        </p:nvSpPr>
        <p:spPr>
          <a:xfrm rot="10800000" flipH="1">
            <a:off x="0" y="4436706"/>
            <a:ext cx="9144000" cy="78249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050" b="0" i="0" u="none" strike="noStrike" cap="none">
              <a:solidFill>
                <a:schemeClr val="lt1"/>
              </a:solidFill>
              <a:latin typeface="Arial"/>
              <a:ea typeface="Arial"/>
              <a:cs typeface="Arial"/>
              <a:sym typeface="Arial"/>
            </a:endParaRPr>
          </a:p>
        </p:txBody>
      </p:sp>
      <p:pic>
        <p:nvPicPr>
          <p:cNvPr id="35" name="Google Shape;35;p87"/>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177278" y="4576442"/>
            <a:ext cx="1987904" cy="440100"/>
          </a:xfrm>
          <a:prstGeom prst="rect">
            <a:avLst/>
          </a:prstGeom>
          <a:noFill/>
          <a:ln>
            <a:noFill/>
          </a:ln>
        </p:spPr>
      </p:pic>
      <p:pic>
        <p:nvPicPr>
          <p:cNvPr id="36" name="Google Shape;36;p87"/>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7692505" y="4552283"/>
            <a:ext cx="1274218" cy="488417"/>
          </a:xfrm>
          <a:prstGeom prst="rect">
            <a:avLst/>
          </a:pr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Subheading Green">
  <p:cSld name="Subheading Green">
    <p:bg>
      <p:bgPr>
        <a:blipFill>
          <a:blip r:embed="rId2" cstate="email">
            <a:alphaModFix/>
            <a:extLst>
              <a:ext uri="{28A0092B-C50C-407E-A947-70E740481C1C}">
                <a14:useLocalDpi xmlns:a14="http://schemas.microsoft.com/office/drawing/2010/main"/>
              </a:ext>
            </a:extLst>
          </a:blip>
          <a:stretch>
            <a:fillRect/>
          </a:stretch>
        </a:blipFill>
        <a:effectLst/>
      </p:bgPr>
    </p:bg>
    <p:spTree>
      <p:nvGrpSpPr>
        <p:cNvPr id="1" name="Shape 37"/>
        <p:cNvGrpSpPr/>
        <p:nvPr/>
      </p:nvGrpSpPr>
      <p:grpSpPr>
        <a:xfrm>
          <a:off x="0" y="0"/>
          <a:ext cx="0" cy="0"/>
          <a:chOff x="0" y="0"/>
          <a:chExt cx="0" cy="0"/>
        </a:xfrm>
      </p:grpSpPr>
      <p:sp>
        <p:nvSpPr>
          <p:cNvPr id="38" name="Google Shape;38;p88"/>
          <p:cNvSpPr txBox="1">
            <a:spLocks noGrp="1"/>
          </p:cNvSpPr>
          <p:nvPr>
            <p:ph type="title"/>
          </p:nvPr>
        </p:nvSpPr>
        <p:spPr>
          <a:xfrm>
            <a:off x="840583" y="851217"/>
            <a:ext cx="2226624" cy="135827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9" name="Google Shape;39;p88"/>
          <p:cNvSpPr txBox="1">
            <a:spLocks noGrp="1"/>
          </p:cNvSpPr>
          <p:nvPr>
            <p:ph type="body" idx="1"/>
          </p:nvPr>
        </p:nvSpPr>
        <p:spPr>
          <a:xfrm>
            <a:off x="863071" y="2564692"/>
            <a:ext cx="6614054" cy="29084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100"/>
              <a:buNone/>
              <a:defRPr sz="21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40" name="Google Shape;40;p88"/>
          <p:cNvSpPr txBox="1">
            <a:spLocks noGrp="1"/>
          </p:cNvSpPr>
          <p:nvPr>
            <p:ph type="body" idx="2"/>
          </p:nvPr>
        </p:nvSpPr>
        <p:spPr>
          <a:xfrm>
            <a:off x="863071" y="2981702"/>
            <a:ext cx="6614054" cy="72632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41" name="Google Shape;41;p88"/>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050" b="0" i="0" u="none" strike="noStrike" cap="none">
              <a:solidFill>
                <a:schemeClr val="lt1"/>
              </a:solidFill>
              <a:latin typeface="Arial"/>
              <a:ea typeface="Arial"/>
              <a:cs typeface="Arial"/>
              <a:sym typeface="Arial"/>
            </a:endParaRPr>
          </a:p>
        </p:txBody>
      </p:sp>
      <p:cxnSp>
        <p:nvCxnSpPr>
          <p:cNvPr id="42" name="Google Shape;42;p88"/>
          <p:cNvCxnSpPr/>
          <p:nvPr/>
        </p:nvCxnSpPr>
        <p:spPr>
          <a:xfrm rot="10800000">
            <a:off x="840583" y="2209496"/>
            <a:ext cx="3923363" cy="0"/>
          </a:xfrm>
          <a:prstGeom prst="straightConnector1">
            <a:avLst/>
          </a:prstGeom>
          <a:noFill/>
          <a:ln w="15875" cap="flat" cmpd="sng">
            <a:solidFill>
              <a:srgbClr val="11AA81"/>
            </a:solidFill>
            <a:prstDash val="solid"/>
            <a:miter lim="800000"/>
            <a:headEnd type="none" w="sm" len="sm"/>
            <a:tailEnd type="none" w="sm" len="sm"/>
          </a:ln>
        </p:spPr>
      </p:cxnSp>
      <p:pic>
        <p:nvPicPr>
          <p:cNvPr id="43" name="Google Shape;43;p88"/>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4572000" y="4435832"/>
            <a:ext cx="775407" cy="547632"/>
          </a:xfrm>
          <a:prstGeom prst="rect">
            <a:avLst/>
          </a:prstGeom>
          <a:noFill/>
          <a:ln>
            <a:noFill/>
          </a:ln>
        </p:spPr>
      </p:pic>
      <p:pic>
        <p:nvPicPr>
          <p:cNvPr id="44" name="Google Shape;44;p88"/>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5572275" y="4556846"/>
            <a:ext cx="858148" cy="352949"/>
          </a:xfrm>
          <a:prstGeom prst="rect">
            <a:avLst/>
          </a:prstGeom>
          <a:noFill/>
          <a:ln>
            <a:noFill/>
          </a:ln>
        </p:spPr>
      </p:pic>
      <p:pic>
        <p:nvPicPr>
          <p:cNvPr id="45" name="Google Shape;45;p88"/>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6725411" y="4559992"/>
            <a:ext cx="845283" cy="370912"/>
          </a:xfrm>
          <a:prstGeom prst="rect">
            <a:avLst/>
          </a:prstGeom>
          <a:noFill/>
          <a:ln>
            <a:noFill/>
          </a:ln>
        </p:spPr>
      </p:pic>
      <p:pic>
        <p:nvPicPr>
          <p:cNvPr id="46" name="Google Shape;46;p88"/>
          <p:cNvPicPr preferRelativeResize="0"/>
          <p:nvPr/>
        </p:nvPicPr>
        <p:blipFill rotWithShape="1">
          <a:blip r:embed="rId6" cstate="email">
            <a:alphaModFix/>
            <a:extLst>
              <a:ext uri="{28A0092B-C50C-407E-A947-70E740481C1C}">
                <a14:useLocalDpi xmlns:a14="http://schemas.microsoft.com/office/drawing/2010/main"/>
              </a:ext>
            </a:extLst>
          </a:blip>
          <a:srcRect/>
          <a:stretch/>
        </p:blipFill>
        <p:spPr>
          <a:xfrm>
            <a:off x="211687" y="4503966"/>
            <a:ext cx="1274218" cy="488417"/>
          </a:xfrm>
          <a:prstGeom prst="rect">
            <a:avLst/>
          </a:prstGeom>
          <a:noFill/>
          <a:ln>
            <a:noFill/>
          </a:ln>
        </p:spPr>
      </p:pic>
      <p:pic>
        <p:nvPicPr>
          <p:cNvPr id="47" name="Google Shape;47;p88"/>
          <p:cNvPicPr preferRelativeResize="0"/>
          <p:nvPr/>
        </p:nvPicPr>
        <p:blipFill rotWithShape="1">
          <a:blip r:embed="rId7" cstate="email">
            <a:alphaModFix/>
            <a:extLst>
              <a:ext uri="{28A0092B-C50C-407E-A947-70E740481C1C}">
                <a14:useLocalDpi xmlns:a14="http://schemas.microsoft.com/office/drawing/2010/main"/>
              </a:ext>
            </a:extLst>
          </a:blip>
          <a:srcRect/>
          <a:stretch/>
        </p:blipFill>
        <p:spPr>
          <a:xfrm>
            <a:off x="7808427" y="4443014"/>
            <a:ext cx="1068773" cy="487361"/>
          </a:xfrm>
          <a:prstGeom prst="rect">
            <a:avLst/>
          </a:prstGeom>
          <a:noFill/>
          <a:ln>
            <a:noFill/>
          </a:ln>
        </p:spPr>
      </p:pic>
      <p:pic>
        <p:nvPicPr>
          <p:cNvPr id="48" name="Google Shape;48;p88"/>
          <p:cNvPicPr preferRelativeResize="0"/>
          <p:nvPr/>
        </p:nvPicPr>
        <p:blipFill rotWithShape="1">
          <a:blip r:embed="rId8" cstate="email">
            <a:alphaModFix/>
            <a:extLst>
              <a:ext uri="{28A0092B-C50C-407E-A947-70E740481C1C}">
                <a14:useLocalDpi xmlns:a14="http://schemas.microsoft.com/office/drawing/2010/main"/>
              </a:ext>
            </a:extLst>
          </a:blip>
          <a:srcRect/>
          <a:stretch/>
        </p:blipFill>
        <p:spPr>
          <a:xfrm>
            <a:off x="1697592" y="4528124"/>
            <a:ext cx="1987904" cy="440100"/>
          </a:xfrm>
          <a:prstGeom prst="rect">
            <a:avLst/>
          </a:prstGeom>
          <a:noFill/>
          <a:ln>
            <a:noFill/>
          </a:ln>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Subheading Orange">
  <p:cSld name="Subheading Orange">
    <p:bg>
      <p:bgPr>
        <a:blipFill>
          <a:blip r:embed="rId2" cstate="email">
            <a:alphaModFix/>
            <a:extLst>
              <a:ext uri="{28A0092B-C50C-407E-A947-70E740481C1C}">
                <a14:useLocalDpi xmlns:a14="http://schemas.microsoft.com/office/drawing/2010/main"/>
              </a:ext>
            </a:extLst>
          </a:blip>
          <a:stretch>
            <a:fillRect/>
          </a:stretch>
        </a:blipFill>
        <a:effectLst/>
      </p:bgPr>
    </p:bg>
    <p:spTree>
      <p:nvGrpSpPr>
        <p:cNvPr id="1" name="Shape 49"/>
        <p:cNvGrpSpPr/>
        <p:nvPr/>
      </p:nvGrpSpPr>
      <p:grpSpPr>
        <a:xfrm>
          <a:off x="0" y="0"/>
          <a:ext cx="0" cy="0"/>
          <a:chOff x="0" y="0"/>
          <a:chExt cx="0" cy="0"/>
        </a:xfrm>
      </p:grpSpPr>
      <p:sp>
        <p:nvSpPr>
          <p:cNvPr id="50" name="Google Shape;50;p89"/>
          <p:cNvSpPr txBox="1">
            <a:spLocks noGrp="1"/>
          </p:cNvSpPr>
          <p:nvPr>
            <p:ph type="title"/>
          </p:nvPr>
        </p:nvSpPr>
        <p:spPr>
          <a:xfrm>
            <a:off x="840583" y="851217"/>
            <a:ext cx="2226624" cy="135827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1" name="Google Shape;51;p89"/>
          <p:cNvSpPr txBox="1">
            <a:spLocks noGrp="1"/>
          </p:cNvSpPr>
          <p:nvPr>
            <p:ph type="body" idx="1"/>
          </p:nvPr>
        </p:nvSpPr>
        <p:spPr>
          <a:xfrm>
            <a:off x="863071" y="2564692"/>
            <a:ext cx="6614054" cy="29084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100"/>
              <a:buNone/>
              <a:defRPr sz="21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52" name="Google Shape;52;p89"/>
          <p:cNvSpPr txBox="1">
            <a:spLocks noGrp="1"/>
          </p:cNvSpPr>
          <p:nvPr>
            <p:ph type="body" idx="2"/>
          </p:nvPr>
        </p:nvSpPr>
        <p:spPr>
          <a:xfrm>
            <a:off x="863071" y="2981702"/>
            <a:ext cx="6614054" cy="72632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53" name="Google Shape;53;p89"/>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050" b="0" i="0" u="none" strike="noStrike" cap="none">
              <a:solidFill>
                <a:schemeClr val="lt1"/>
              </a:solidFill>
              <a:latin typeface="Arial"/>
              <a:ea typeface="Arial"/>
              <a:cs typeface="Arial"/>
              <a:sym typeface="Arial"/>
            </a:endParaRPr>
          </a:p>
        </p:txBody>
      </p:sp>
      <p:cxnSp>
        <p:nvCxnSpPr>
          <p:cNvPr id="54" name="Google Shape;54;p89"/>
          <p:cNvCxnSpPr/>
          <p:nvPr/>
        </p:nvCxnSpPr>
        <p:spPr>
          <a:xfrm rot="10800000">
            <a:off x="840583" y="2209496"/>
            <a:ext cx="3923363" cy="0"/>
          </a:xfrm>
          <a:prstGeom prst="straightConnector1">
            <a:avLst/>
          </a:prstGeom>
          <a:noFill/>
          <a:ln w="15875" cap="flat" cmpd="sng">
            <a:solidFill>
              <a:srgbClr val="F39200"/>
            </a:solidFill>
            <a:prstDash val="solid"/>
            <a:miter lim="800000"/>
            <a:headEnd type="none" w="sm" len="sm"/>
            <a:tailEnd type="none" w="sm" len="sm"/>
          </a:ln>
        </p:spPr>
      </p:cxnSp>
      <p:pic>
        <p:nvPicPr>
          <p:cNvPr id="55" name="Google Shape;55;p89"/>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4572000" y="4435832"/>
            <a:ext cx="775407" cy="547632"/>
          </a:xfrm>
          <a:prstGeom prst="rect">
            <a:avLst/>
          </a:prstGeom>
          <a:noFill/>
          <a:ln>
            <a:noFill/>
          </a:ln>
        </p:spPr>
      </p:pic>
      <p:pic>
        <p:nvPicPr>
          <p:cNvPr id="56" name="Google Shape;56;p89"/>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5572275" y="4556846"/>
            <a:ext cx="858148" cy="352949"/>
          </a:xfrm>
          <a:prstGeom prst="rect">
            <a:avLst/>
          </a:prstGeom>
          <a:noFill/>
          <a:ln>
            <a:noFill/>
          </a:ln>
        </p:spPr>
      </p:pic>
      <p:pic>
        <p:nvPicPr>
          <p:cNvPr id="57" name="Google Shape;57;p89"/>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6725411" y="4559992"/>
            <a:ext cx="845283" cy="370912"/>
          </a:xfrm>
          <a:prstGeom prst="rect">
            <a:avLst/>
          </a:prstGeom>
          <a:noFill/>
          <a:ln>
            <a:noFill/>
          </a:ln>
        </p:spPr>
      </p:pic>
      <p:pic>
        <p:nvPicPr>
          <p:cNvPr id="58" name="Google Shape;58;p89"/>
          <p:cNvPicPr preferRelativeResize="0"/>
          <p:nvPr/>
        </p:nvPicPr>
        <p:blipFill rotWithShape="1">
          <a:blip r:embed="rId6" cstate="email">
            <a:alphaModFix/>
            <a:extLst>
              <a:ext uri="{28A0092B-C50C-407E-A947-70E740481C1C}">
                <a14:useLocalDpi xmlns:a14="http://schemas.microsoft.com/office/drawing/2010/main"/>
              </a:ext>
            </a:extLst>
          </a:blip>
          <a:srcRect/>
          <a:stretch/>
        </p:blipFill>
        <p:spPr>
          <a:xfrm>
            <a:off x="211687" y="4503966"/>
            <a:ext cx="1274218" cy="488417"/>
          </a:xfrm>
          <a:prstGeom prst="rect">
            <a:avLst/>
          </a:prstGeom>
          <a:noFill/>
          <a:ln>
            <a:noFill/>
          </a:ln>
        </p:spPr>
      </p:pic>
      <p:pic>
        <p:nvPicPr>
          <p:cNvPr id="59" name="Google Shape;59;p89"/>
          <p:cNvPicPr preferRelativeResize="0"/>
          <p:nvPr/>
        </p:nvPicPr>
        <p:blipFill rotWithShape="1">
          <a:blip r:embed="rId7" cstate="email">
            <a:alphaModFix/>
            <a:extLst>
              <a:ext uri="{28A0092B-C50C-407E-A947-70E740481C1C}">
                <a14:useLocalDpi xmlns:a14="http://schemas.microsoft.com/office/drawing/2010/main"/>
              </a:ext>
            </a:extLst>
          </a:blip>
          <a:srcRect/>
          <a:stretch/>
        </p:blipFill>
        <p:spPr>
          <a:xfrm>
            <a:off x="7808427" y="4443014"/>
            <a:ext cx="1068773" cy="487361"/>
          </a:xfrm>
          <a:prstGeom prst="rect">
            <a:avLst/>
          </a:prstGeom>
          <a:noFill/>
          <a:ln>
            <a:noFill/>
          </a:ln>
        </p:spPr>
      </p:pic>
      <p:pic>
        <p:nvPicPr>
          <p:cNvPr id="60" name="Google Shape;60;p89"/>
          <p:cNvPicPr preferRelativeResize="0"/>
          <p:nvPr/>
        </p:nvPicPr>
        <p:blipFill rotWithShape="1">
          <a:blip r:embed="rId8" cstate="email">
            <a:alphaModFix/>
            <a:extLst>
              <a:ext uri="{28A0092B-C50C-407E-A947-70E740481C1C}">
                <a14:useLocalDpi xmlns:a14="http://schemas.microsoft.com/office/drawing/2010/main"/>
              </a:ext>
            </a:extLst>
          </a:blip>
          <a:srcRect/>
          <a:stretch/>
        </p:blipFill>
        <p:spPr>
          <a:xfrm>
            <a:off x="1697592" y="4528124"/>
            <a:ext cx="1987904" cy="440100"/>
          </a:xfrm>
          <a:prstGeom prst="rect">
            <a:avLst/>
          </a:prstGeom>
          <a:noFill/>
          <a:ln>
            <a:noFill/>
          </a:ln>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Subheading Pink">
  <p:cSld name="Subheading Pink">
    <p:bg>
      <p:bgPr>
        <a:blipFill>
          <a:blip r:embed="rId2" cstate="email">
            <a:alphaModFix/>
            <a:extLst>
              <a:ext uri="{28A0092B-C50C-407E-A947-70E740481C1C}">
                <a14:useLocalDpi xmlns:a14="http://schemas.microsoft.com/office/drawing/2010/main"/>
              </a:ext>
            </a:extLst>
          </a:blip>
          <a:stretch>
            <a:fillRect/>
          </a:stretch>
        </a:blipFill>
        <a:effectLst/>
      </p:bgPr>
    </p:bg>
    <p:spTree>
      <p:nvGrpSpPr>
        <p:cNvPr id="1" name="Shape 61"/>
        <p:cNvGrpSpPr/>
        <p:nvPr/>
      </p:nvGrpSpPr>
      <p:grpSpPr>
        <a:xfrm>
          <a:off x="0" y="0"/>
          <a:ext cx="0" cy="0"/>
          <a:chOff x="0" y="0"/>
          <a:chExt cx="0" cy="0"/>
        </a:xfrm>
      </p:grpSpPr>
      <p:sp>
        <p:nvSpPr>
          <p:cNvPr id="62" name="Google Shape;62;p90"/>
          <p:cNvSpPr txBox="1">
            <a:spLocks noGrp="1"/>
          </p:cNvSpPr>
          <p:nvPr>
            <p:ph type="title"/>
          </p:nvPr>
        </p:nvSpPr>
        <p:spPr>
          <a:xfrm>
            <a:off x="840583" y="851217"/>
            <a:ext cx="2226624" cy="135827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90"/>
          <p:cNvSpPr txBox="1">
            <a:spLocks noGrp="1"/>
          </p:cNvSpPr>
          <p:nvPr>
            <p:ph type="body" idx="1"/>
          </p:nvPr>
        </p:nvSpPr>
        <p:spPr>
          <a:xfrm>
            <a:off x="863071" y="2564692"/>
            <a:ext cx="6614054" cy="29084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100"/>
              <a:buNone/>
              <a:defRPr sz="21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64" name="Google Shape;64;p90"/>
          <p:cNvSpPr txBox="1">
            <a:spLocks noGrp="1"/>
          </p:cNvSpPr>
          <p:nvPr>
            <p:ph type="body" idx="2"/>
          </p:nvPr>
        </p:nvSpPr>
        <p:spPr>
          <a:xfrm>
            <a:off x="863071" y="2981702"/>
            <a:ext cx="6614054" cy="72632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65" name="Google Shape;65;p90"/>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050" b="0" i="0" u="none" strike="noStrike" cap="none">
              <a:solidFill>
                <a:schemeClr val="lt1"/>
              </a:solidFill>
              <a:latin typeface="Arial"/>
              <a:ea typeface="Arial"/>
              <a:cs typeface="Arial"/>
              <a:sym typeface="Arial"/>
            </a:endParaRPr>
          </a:p>
        </p:txBody>
      </p:sp>
      <p:cxnSp>
        <p:nvCxnSpPr>
          <p:cNvPr id="66" name="Google Shape;66;p90"/>
          <p:cNvCxnSpPr/>
          <p:nvPr/>
        </p:nvCxnSpPr>
        <p:spPr>
          <a:xfrm rot="10800000">
            <a:off x="840583" y="2209496"/>
            <a:ext cx="3923363" cy="0"/>
          </a:xfrm>
          <a:prstGeom prst="straightConnector1">
            <a:avLst/>
          </a:prstGeom>
          <a:noFill/>
          <a:ln w="15875" cap="flat" cmpd="sng">
            <a:solidFill>
              <a:srgbClr val="D12477"/>
            </a:solidFill>
            <a:prstDash val="solid"/>
            <a:miter lim="800000"/>
            <a:headEnd type="none" w="sm" len="sm"/>
            <a:tailEnd type="none" w="sm" len="sm"/>
          </a:ln>
        </p:spPr>
      </p:cxnSp>
      <p:pic>
        <p:nvPicPr>
          <p:cNvPr id="67" name="Google Shape;67;p90"/>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4572000" y="4435832"/>
            <a:ext cx="775407" cy="547632"/>
          </a:xfrm>
          <a:prstGeom prst="rect">
            <a:avLst/>
          </a:prstGeom>
          <a:noFill/>
          <a:ln>
            <a:noFill/>
          </a:ln>
        </p:spPr>
      </p:pic>
      <p:pic>
        <p:nvPicPr>
          <p:cNvPr id="68" name="Google Shape;68;p90"/>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5572275" y="4556846"/>
            <a:ext cx="858148" cy="352949"/>
          </a:xfrm>
          <a:prstGeom prst="rect">
            <a:avLst/>
          </a:prstGeom>
          <a:noFill/>
          <a:ln>
            <a:noFill/>
          </a:ln>
        </p:spPr>
      </p:pic>
      <p:pic>
        <p:nvPicPr>
          <p:cNvPr id="69" name="Google Shape;69;p90"/>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6725411" y="4559992"/>
            <a:ext cx="845283" cy="370912"/>
          </a:xfrm>
          <a:prstGeom prst="rect">
            <a:avLst/>
          </a:prstGeom>
          <a:noFill/>
          <a:ln>
            <a:noFill/>
          </a:ln>
        </p:spPr>
      </p:pic>
      <p:pic>
        <p:nvPicPr>
          <p:cNvPr id="70" name="Google Shape;70;p90"/>
          <p:cNvPicPr preferRelativeResize="0"/>
          <p:nvPr/>
        </p:nvPicPr>
        <p:blipFill rotWithShape="1">
          <a:blip r:embed="rId6" cstate="email">
            <a:alphaModFix/>
            <a:extLst>
              <a:ext uri="{28A0092B-C50C-407E-A947-70E740481C1C}">
                <a14:useLocalDpi xmlns:a14="http://schemas.microsoft.com/office/drawing/2010/main"/>
              </a:ext>
            </a:extLst>
          </a:blip>
          <a:srcRect/>
          <a:stretch/>
        </p:blipFill>
        <p:spPr>
          <a:xfrm>
            <a:off x="211687" y="4503966"/>
            <a:ext cx="1274218" cy="488417"/>
          </a:xfrm>
          <a:prstGeom prst="rect">
            <a:avLst/>
          </a:prstGeom>
          <a:noFill/>
          <a:ln>
            <a:noFill/>
          </a:ln>
        </p:spPr>
      </p:pic>
      <p:pic>
        <p:nvPicPr>
          <p:cNvPr id="71" name="Google Shape;71;p90"/>
          <p:cNvPicPr preferRelativeResize="0"/>
          <p:nvPr/>
        </p:nvPicPr>
        <p:blipFill rotWithShape="1">
          <a:blip r:embed="rId7" cstate="email">
            <a:alphaModFix/>
            <a:extLst>
              <a:ext uri="{28A0092B-C50C-407E-A947-70E740481C1C}">
                <a14:useLocalDpi xmlns:a14="http://schemas.microsoft.com/office/drawing/2010/main"/>
              </a:ext>
            </a:extLst>
          </a:blip>
          <a:srcRect/>
          <a:stretch/>
        </p:blipFill>
        <p:spPr>
          <a:xfrm>
            <a:off x="7808427" y="4443014"/>
            <a:ext cx="1068773" cy="487361"/>
          </a:xfrm>
          <a:prstGeom prst="rect">
            <a:avLst/>
          </a:prstGeom>
          <a:noFill/>
          <a:ln>
            <a:noFill/>
          </a:ln>
        </p:spPr>
      </p:pic>
      <p:pic>
        <p:nvPicPr>
          <p:cNvPr id="72" name="Google Shape;72;p90"/>
          <p:cNvPicPr preferRelativeResize="0"/>
          <p:nvPr/>
        </p:nvPicPr>
        <p:blipFill rotWithShape="1">
          <a:blip r:embed="rId8" cstate="email">
            <a:alphaModFix/>
            <a:extLst>
              <a:ext uri="{28A0092B-C50C-407E-A947-70E740481C1C}">
                <a14:useLocalDpi xmlns:a14="http://schemas.microsoft.com/office/drawing/2010/main"/>
              </a:ext>
            </a:extLst>
          </a:blip>
          <a:srcRect/>
          <a:stretch/>
        </p:blipFill>
        <p:spPr>
          <a:xfrm>
            <a:off x="1697592" y="4528124"/>
            <a:ext cx="1987904" cy="440100"/>
          </a:xfrm>
          <a:prstGeom prst="rect">
            <a:avLst/>
          </a:prstGeom>
          <a:noFill/>
          <a:ln>
            <a:noFill/>
          </a:ln>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In-class activity Green">
  <p:cSld name="In-class activity Green">
    <p:bg>
      <p:bgPr>
        <a:blipFill>
          <a:blip r:embed="rId2" cstate="email">
            <a:alphaModFix/>
            <a:extLst>
              <a:ext uri="{28A0092B-C50C-407E-A947-70E740481C1C}">
                <a14:useLocalDpi xmlns:a14="http://schemas.microsoft.com/office/drawing/2010/main"/>
              </a:ext>
            </a:extLst>
          </a:blip>
          <a:stretch>
            <a:fillRect/>
          </a:stretch>
        </a:blipFill>
        <a:effectLst/>
      </p:bgPr>
    </p:bg>
    <p:spTree>
      <p:nvGrpSpPr>
        <p:cNvPr id="1" name="Shape 73"/>
        <p:cNvGrpSpPr/>
        <p:nvPr/>
      </p:nvGrpSpPr>
      <p:grpSpPr>
        <a:xfrm>
          <a:off x="0" y="0"/>
          <a:ext cx="0" cy="0"/>
          <a:chOff x="0" y="0"/>
          <a:chExt cx="0" cy="0"/>
        </a:xfrm>
      </p:grpSpPr>
      <p:sp>
        <p:nvSpPr>
          <p:cNvPr id="74" name="Google Shape;74;p91"/>
          <p:cNvSpPr txBox="1">
            <a:spLocks noGrp="1"/>
          </p:cNvSpPr>
          <p:nvPr>
            <p:ph type="body" idx="1"/>
          </p:nvPr>
        </p:nvSpPr>
        <p:spPr>
          <a:xfrm>
            <a:off x="840583" y="324829"/>
            <a:ext cx="6614054" cy="33239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400"/>
              <a:buNone/>
              <a:defRPr sz="24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75" name="Google Shape;75;p91"/>
          <p:cNvSpPr txBox="1">
            <a:spLocks noGrp="1"/>
          </p:cNvSpPr>
          <p:nvPr>
            <p:ph type="body" idx="2"/>
          </p:nvPr>
        </p:nvSpPr>
        <p:spPr>
          <a:xfrm>
            <a:off x="840583" y="887767"/>
            <a:ext cx="6614054" cy="286336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76" name="Google Shape;76;p91"/>
          <p:cNvSpPr/>
          <p:nvPr/>
        </p:nvSpPr>
        <p:spPr>
          <a:xfrm rot="10800000" flipH="1">
            <a:off x="0" y="4555671"/>
            <a:ext cx="9144000" cy="663533"/>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050" b="0" i="0" u="none" strike="noStrike" cap="none">
              <a:solidFill>
                <a:schemeClr val="lt1"/>
              </a:solidFill>
              <a:latin typeface="Arial"/>
              <a:ea typeface="Arial"/>
              <a:cs typeface="Arial"/>
              <a:sym typeface="Arial"/>
            </a:endParaRPr>
          </a:p>
        </p:txBody>
      </p:sp>
      <p:cxnSp>
        <p:nvCxnSpPr>
          <p:cNvPr id="77" name="Google Shape;77;p91"/>
          <p:cNvCxnSpPr/>
          <p:nvPr/>
        </p:nvCxnSpPr>
        <p:spPr>
          <a:xfrm rot="10800000">
            <a:off x="840583" y="697937"/>
            <a:ext cx="3923363" cy="0"/>
          </a:xfrm>
          <a:prstGeom prst="straightConnector1">
            <a:avLst/>
          </a:prstGeom>
          <a:noFill/>
          <a:ln w="15875" cap="flat" cmpd="sng">
            <a:solidFill>
              <a:srgbClr val="11AA81"/>
            </a:solidFill>
            <a:prstDash val="solid"/>
            <a:miter lim="800000"/>
            <a:headEnd type="none" w="sm" len="sm"/>
            <a:tailEnd type="none" w="sm" len="sm"/>
          </a:ln>
        </p:spPr>
      </p:cxnSp>
      <p:pic>
        <p:nvPicPr>
          <p:cNvPr id="78" name="Google Shape;78;p91"/>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7769484" y="4643229"/>
            <a:ext cx="1274218" cy="488417"/>
          </a:xfrm>
          <a:prstGeom prst="rect">
            <a:avLst/>
          </a:prstGeom>
          <a:noFill/>
          <a:ln>
            <a:noFill/>
          </a:ln>
        </p:spPr>
      </p:pic>
      <p:pic>
        <p:nvPicPr>
          <p:cNvPr id="79" name="Google Shape;79;p91"/>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156283" y="4667387"/>
            <a:ext cx="1987904" cy="440100"/>
          </a:xfrm>
          <a:prstGeom prst="rect">
            <a:avLst/>
          </a:prstGeom>
          <a:noFill/>
          <a:ln>
            <a:noFill/>
          </a:ln>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In-class activity Orange">
  <p:cSld name="In-class activity Orange">
    <p:bg>
      <p:bgPr>
        <a:blipFill>
          <a:blip r:embed="rId2" cstate="email">
            <a:alphaModFix/>
            <a:extLst>
              <a:ext uri="{28A0092B-C50C-407E-A947-70E740481C1C}">
                <a14:useLocalDpi xmlns:a14="http://schemas.microsoft.com/office/drawing/2010/main"/>
              </a:ext>
            </a:extLst>
          </a:blip>
          <a:stretch>
            <a:fillRect/>
          </a:stretch>
        </a:blipFill>
        <a:effectLst/>
      </p:bgPr>
    </p:bg>
    <p:spTree>
      <p:nvGrpSpPr>
        <p:cNvPr id="1" name="Shape 80"/>
        <p:cNvGrpSpPr/>
        <p:nvPr/>
      </p:nvGrpSpPr>
      <p:grpSpPr>
        <a:xfrm>
          <a:off x="0" y="0"/>
          <a:ext cx="0" cy="0"/>
          <a:chOff x="0" y="0"/>
          <a:chExt cx="0" cy="0"/>
        </a:xfrm>
      </p:grpSpPr>
      <p:sp>
        <p:nvSpPr>
          <p:cNvPr id="81" name="Google Shape;81;p92"/>
          <p:cNvSpPr txBox="1">
            <a:spLocks noGrp="1"/>
          </p:cNvSpPr>
          <p:nvPr>
            <p:ph type="body" idx="1"/>
          </p:nvPr>
        </p:nvSpPr>
        <p:spPr>
          <a:xfrm>
            <a:off x="840583" y="312995"/>
            <a:ext cx="6614054" cy="33239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400"/>
              <a:buNone/>
              <a:defRPr sz="24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82" name="Google Shape;82;p92"/>
          <p:cNvSpPr txBox="1">
            <a:spLocks noGrp="1"/>
          </p:cNvSpPr>
          <p:nvPr>
            <p:ph type="body" idx="2"/>
          </p:nvPr>
        </p:nvSpPr>
        <p:spPr>
          <a:xfrm>
            <a:off x="840583" y="884798"/>
            <a:ext cx="6614054" cy="2836283"/>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cxnSp>
        <p:nvCxnSpPr>
          <p:cNvPr id="83" name="Google Shape;83;p92"/>
          <p:cNvCxnSpPr/>
          <p:nvPr/>
        </p:nvCxnSpPr>
        <p:spPr>
          <a:xfrm rot="10800000">
            <a:off x="840583" y="684304"/>
            <a:ext cx="3923363" cy="0"/>
          </a:xfrm>
          <a:prstGeom prst="straightConnector1">
            <a:avLst/>
          </a:prstGeom>
          <a:noFill/>
          <a:ln w="15875" cap="flat" cmpd="sng">
            <a:solidFill>
              <a:srgbClr val="F39200"/>
            </a:solidFill>
            <a:prstDash val="solid"/>
            <a:miter lim="800000"/>
            <a:headEnd type="none" w="sm" len="sm"/>
            <a:tailEnd type="none" w="sm" len="sm"/>
          </a:ln>
        </p:spPr>
      </p:cxnSp>
      <p:sp>
        <p:nvSpPr>
          <p:cNvPr id="84" name="Google Shape;84;p92"/>
          <p:cNvSpPr/>
          <p:nvPr/>
        </p:nvSpPr>
        <p:spPr>
          <a:xfrm rot="10800000" flipH="1">
            <a:off x="0" y="4555671"/>
            <a:ext cx="9144000" cy="663533"/>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050" b="0" i="0" u="none" strike="noStrike" cap="none">
              <a:solidFill>
                <a:schemeClr val="lt1"/>
              </a:solidFill>
              <a:latin typeface="Arial"/>
              <a:ea typeface="Arial"/>
              <a:cs typeface="Arial"/>
              <a:sym typeface="Arial"/>
            </a:endParaRPr>
          </a:p>
        </p:txBody>
      </p:sp>
      <p:pic>
        <p:nvPicPr>
          <p:cNvPr id="85" name="Google Shape;85;p92"/>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7769484" y="4643229"/>
            <a:ext cx="1274218" cy="488417"/>
          </a:xfrm>
          <a:prstGeom prst="rect">
            <a:avLst/>
          </a:prstGeom>
          <a:noFill/>
          <a:ln>
            <a:noFill/>
          </a:ln>
        </p:spPr>
      </p:pic>
      <p:pic>
        <p:nvPicPr>
          <p:cNvPr id="86" name="Google Shape;86;p92"/>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156283" y="4667387"/>
            <a:ext cx="1987904" cy="440100"/>
          </a:xfrm>
          <a:prstGeom prst="rect">
            <a:avLst/>
          </a:prstGeom>
          <a:noFill/>
          <a:ln>
            <a:noFill/>
          </a:ln>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In-class Activity Pink">
  <p:cSld name="In-class Activity Pink">
    <p:bg>
      <p:bgPr>
        <a:blipFill>
          <a:blip r:embed="rId2" cstate="email">
            <a:alphaModFix/>
            <a:extLst>
              <a:ext uri="{28A0092B-C50C-407E-A947-70E740481C1C}">
                <a14:useLocalDpi xmlns:a14="http://schemas.microsoft.com/office/drawing/2010/main"/>
              </a:ext>
            </a:extLst>
          </a:blip>
          <a:stretch>
            <a:fillRect/>
          </a:stretch>
        </a:blipFill>
        <a:effectLst/>
      </p:bgPr>
    </p:bg>
    <p:spTree>
      <p:nvGrpSpPr>
        <p:cNvPr id="1" name="Shape 87"/>
        <p:cNvGrpSpPr/>
        <p:nvPr/>
      </p:nvGrpSpPr>
      <p:grpSpPr>
        <a:xfrm>
          <a:off x="0" y="0"/>
          <a:ext cx="0" cy="0"/>
          <a:chOff x="0" y="0"/>
          <a:chExt cx="0" cy="0"/>
        </a:xfrm>
      </p:grpSpPr>
      <p:cxnSp>
        <p:nvCxnSpPr>
          <p:cNvPr id="88" name="Google Shape;88;p93"/>
          <p:cNvCxnSpPr/>
          <p:nvPr/>
        </p:nvCxnSpPr>
        <p:spPr>
          <a:xfrm rot="10800000">
            <a:off x="840583" y="683941"/>
            <a:ext cx="3923363" cy="0"/>
          </a:xfrm>
          <a:prstGeom prst="straightConnector1">
            <a:avLst/>
          </a:prstGeom>
          <a:noFill/>
          <a:ln w="15875" cap="flat" cmpd="sng">
            <a:solidFill>
              <a:srgbClr val="D12477"/>
            </a:solidFill>
            <a:prstDash val="solid"/>
            <a:miter lim="800000"/>
            <a:headEnd type="none" w="sm" len="sm"/>
            <a:tailEnd type="none" w="sm" len="sm"/>
          </a:ln>
        </p:spPr>
      </p:cxnSp>
      <p:sp>
        <p:nvSpPr>
          <p:cNvPr id="89" name="Google Shape;89;p93"/>
          <p:cNvSpPr txBox="1">
            <a:spLocks noGrp="1"/>
          </p:cNvSpPr>
          <p:nvPr>
            <p:ph type="body" idx="1"/>
          </p:nvPr>
        </p:nvSpPr>
        <p:spPr>
          <a:xfrm>
            <a:off x="840583" y="312995"/>
            <a:ext cx="6614054" cy="33239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400"/>
              <a:buNone/>
              <a:defRPr sz="24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90" name="Google Shape;90;p93"/>
          <p:cNvSpPr txBox="1">
            <a:spLocks noGrp="1"/>
          </p:cNvSpPr>
          <p:nvPr>
            <p:ph type="body" idx="2"/>
          </p:nvPr>
        </p:nvSpPr>
        <p:spPr>
          <a:xfrm>
            <a:off x="840583" y="884798"/>
            <a:ext cx="6614054" cy="2836283"/>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91" name="Google Shape;91;p93"/>
          <p:cNvSpPr/>
          <p:nvPr/>
        </p:nvSpPr>
        <p:spPr>
          <a:xfrm rot="10800000" flipH="1">
            <a:off x="0" y="4555671"/>
            <a:ext cx="9144000" cy="663533"/>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050" b="0" i="0" u="none" strike="noStrike" cap="none">
              <a:solidFill>
                <a:schemeClr val="lt1"/>
              </a:solidFill>
              <a:latin typeface="Arial"/>
              <a:ea typeface="Arial"/>
              <a:cs typeface="Arial"/>
              <a:sym typeface="Arial"/>
            </a:endParaRPr>
          </a:p>
        </p:txBody>
      </p:sp>
      <p:pic>
        <p:nvPicPr>
          <p:cNvPr id="92" name="Google Shape;92;p93"/>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7769484" y="4643229"/>
            <a:ext cx="1274218" cy="488417"/>
          </a:xfrm>
          <a:prstGeom prst="rect">
            <a:avLst/>
          </a:prstGeom>
          <a:noFill/>
          <a:ln>
            <a:noFill/>
          </a:ln>
        </p:spPr>
      </p:pic>
      <p:pic>
        <p:nvPicPr>
          <p:cNvPr id="93" name="Google Shape;93;p93"/>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156283" y="4667387"/>
            <a:ext cx="1987904" cy="440100"/>
          </a:xfrm>
          <a:prstGeom prst="rect">
            <a:avLst/>
          </a:prstGeom>
          <a:noFill/>
          <a:ln>
            <a:noFill/>
          </a:ln>
        </p:spPr>
      </p:pic>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itle and Content 1" type="obj">
  <p:cSld name="OBJECT">
    <p:spTree>
      <p:nvGrpSpPr>
        <p:cNvPr id="1" name="Shape 94"/>
        <p:cNvGrpSpPr/>
        <p:nvPr/>
      </p:nvGrpSpPr>
      <p:grpSpPr>
        <a:xfrm>
          <a:off x="0" y="0"/>
          <a:ext cx="0" cy="0"/>
          <a:chOff x="0" y="0"/>
          <a:chExt cx="0" cy="0"/>
        </a:xfrm>
      </p:grpSpPr>
      <p:pic>
        <p:nvPicPr>
          <p:cNvPr id="95" name="Google Shape;95;p94"/>
          <p:cNvPicPr preferRelativeResize="0"/>
          <p:nvPr/>
        </p:nvPicPr>
        <p:blipFill rotWithShape="1">
          <a:blip r:embed="rId2" cstate="email">
            <a:alphaModFix/>
            <a:extLst>
              <a:ext uri="{28A0092B-C50C-407E-A947-70E740481C1C}">
                <a14:useLocalDpi xmlns:a14="http://schemas.microsoft.com/office/drawing/2010/main"/>
              </a:ext>
            </a:extLst>
          </a:blip>
          <a:srcRect/>
          <a:stretch/>
        </p:blipFill>
        <p:spPr>
          <a:xfrm>
            <a:off x="7624814" y="202594"/>
            <a:ext cx="1274218" cy="488417"/>
          </a:xfrm>
          <a:prstGeom prst="rect">
            <a:avLst/>
          </a:prstGeom>
          <a:noFill/>
          <a:ln>
            <a:noFill/>
          </a:ln>
        </p:spPr>
      </p:pic>
      <p:sp>
        <p:nvSpPr>
          <p:cNvPr id="96" name="Google Shape;96;p94"/>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7" name="Google Shape;97;p94"/>
          <p:cNvSpPr txBox="1">
            <a:spLocks noGrp="1"/>
          </p:cNvSpPr>
          <p:nvPr>
            <p:ph type="body" idx="1"/>
          </p:nvPr>
        </p:nvSpPr>
        <p:spPr>
          <a:xfrm>
            <a:off x="628650" y="1369219"/>
            <a:ext cx="7886700" cy="290589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rgbClr val="161249"/>
              </a:buClr>
              <a:buSzPts val="2100"/>
              <a:buFont typeface="Arial"/>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98" name="Google Shape;98;p94"/>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99" name="Google Shape;99;p94"/>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and Content 2">
  <p:cSld name="Title and Content 2">
    <p:spTree>
      <p:nvGrpSpPr>
        <p:cNvPr id="1" name="Shape 100"/>
        <p:cNvGrpSpPr/>
        <p:nvPr/>
      </p:nvGrpSpPr>
      <p:grpSpPr>
        <a:xfrm>
          <a:off x="0" y="0"/>
          <a:ext cx="0" cy="0"/>
          <a:chOff x="0" y="0"/>
          <a:chExt cx="0" cy="0"/>
        </a:xfrm>
      </p:grpSpPr>
      <p:pic>
        <p:nvPicPr>
          <p:cNvPr id="101" name="Google Shape;101;p95" descr="A picture containing shape&#10;&#10;Description automatically generated"/>
          <p:cNvPicPr preferRelativeResize="0"/>
          <p:nvPr/>
        </p:nvPicPr>
        <p:blipFill rotWithShape="1">
          <a:blip r:embed="rId2" cstate="email">
            <a:alphaModFix amt="27000"/>
            <a:extLst>
              <a:ext uri="{28A0092B-C50C-407E-A947-70E740481C1C}">
                <a14:useLocalDpi xmlns:a14="http://schemas.microsoft.com/office/drawing/2010/main"/>
              </a:ext>
            </a:extLst>
          </a:blip>
          <a:srcRect/>
          <a:stretch/>
        </p:blipFill>
        <p:spPr>
          <a:xfrm>
            <a:off x="5958140" y="2038825"/>
            <a:ext cx="3755545" cy="3437279"/>
          </a:xfrm>
          <a:prstGeom prst="rect">
            <a:avLst/>
          </a:prstGeom>
          <a:noFill/>
          <a:ln>
            <a:noFill/>
          </a:ln>
        </p:spPr>
      </p:pic>
      <p:pic>
        <p:nvPicPr>
          <p:cNvPr id="102" name="Google Shape;102;p95"/>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7624814" y="202594"/>
            <a:ext cx="1274218" cy="488417"/>
          </a:xfrm>
          <a:prstGeom prst="rect">
            <a:avLst/>
          </a:prstGeom>
          <a:noFill/>
          <a:ln>
            <a:noFill/>
          </a:ln>
        </p:spPr>
      </p:pic>
      <p:sp>
        <p:nvSpPr>
          <p:cNvPr id="103" name="Google Shape;103;p95"/>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04" name="Google Shape;104;p95"/>
          <p:cNvSpPr txBox="1">
            <a:spLocks noGrp="1"/>
          </p:cNvSpPr>
          <p:nvPr>
            <p:ph type="body" idx="1"/>
          </p:nvPr>
        </p:nvSpPr>
        <p:spPr>
          <a:xfrm>
            <a:off x="628650" y="1369218"/>
            <a:ext cx="7886700" cy="141936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750"/>
              </a:spcBef>
              <a:spcAft>
                <a:spcPts val="0"/>
              </a:spcAft>
              <a:buClr>
                <a:srgbClr val="161249"/>
              </a:buClr>
              <a:buSzPts val="2100"/>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105" name="Google Shape;105;p95"/>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106" name="Google Shape;106;p95"/>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Content and Photo vertical">
  <p:cSld name="Content and Photo vertical">
    <p:spTree>
      <p:nvGrpSpPr>
        <p:cNvPr id="1" name="Shape 107"/>
        <p:cNvGrpSpPr/>
        <p:nvPr/>
      </p:nvGrpSpPr>
      <p:grpSpPr>
        <a:xfrm>
          <a:off x="0" y="0"/>
          <a:ext cx="0" cy="0"/>
          <a:chOff x="0" y="0"/>
          <a:chExt cx="0" cy="0"/>
        </a:xfrm>
      </p:grpSpPr>
      <p:pic>
        <p:nvPicPr>
          <p:cNvPr id="108" name="Google Shape;108;p96"/>
          <p:cNvPicPr preferRelativeResize="0"/>
          <p:nvPr/>
        </p:nvPicPr>
        <p:blipFill rotWithShape="1">
          <a:blip r:embed="rId2" cstate="email">
            <a:alphaModFix/>
            <a:extLst>
              <a:ext uri="{28A0092B-C50C-407E-A947-70E740481C1C}">
                <a14:useLocalDpi xmlns:a14="http://schemas.microsoft.com/office/drawing/2010/main"/>
              </a:ext>
            </a:extLst>
          </a:blip>
          <a:srcRect/>
          <a:stretch/>
        </p:blipFill>
        <p:spPr>
          <a:xfrm>
            <a:off x="4147413" y="4437741"/>
            <a:ext cx="1274218" cy="488417"/>
          </a:xfrm>
          <a:prstGeom prst="rect">
            <a:avLst/>
          </a:prstGeom>
          <a:noFill/>
          <a:ln>
            <a:noFill/>
          </a:ln>
        </p:spPr>
      </p:pic>
      <p:sp>
        <p:nvSpPr>
          <p:cNvPr id="109" name="Google Shape;109;p96"/>
          <p:cNvSpPr txBox="1">
            <a:spLocks noGrp="1"/>
          </p:cNvSpPr>
          <p:nvPr>
            <p:ph type="title"/>
          </p:nvPr>
        </p:nvSpPr>
        <p:spPr>
          <a:xfrm>
            <a:off x="628650" y="682900"/>
            <a:ext cx="46863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10" name="Google Shape;110;p96"/>
          <p:cNvSpPr txBox="1">
            <a:spLocks noGrp="1"/>
          </p:cNvSpPr>
          <p:nvPr>
            <p:ph type="body" idx="1"/>
          </p:nvPr>
        </p:nvSpPr>
        <p:spPr>
          <a:xfrm>
            <a:off x="628650" y="1778274"/>
            <a:ext cx="4686300" cy="141936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750"/>
              </a:spcBef>
              <a:spcAft>
                <a:spcPts val="0"/>
              </a:spcAft>
              <a:buClr>
                <a:srgbClr val="161249"/>
              </a:buClr>
              <a:buSzPts val="2100"/>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11" name="Google Shape;111;p96"/>
          <p:cNvSpPr>
            <a:spLocks noGrp="1"/>
          </p:cNvSpPr>
          <p:nvPr>
            <p:ph type="pic" idx="2"/>
          </p:nvPr>
        </p:nvSpPr>
        <p:spPr>
          <a:xfrm>
            <a:off x="5572125" y="1"/>
            <a:ext cx="3571875" cy="5029199"/>
          </a:xfrm>
          <a:prstGeom prst="rect">
            <a:avLst/>
          </a:prstGeom>
          <a:solidFill>
            <a:srgbClr val="D3EEEF"/>
          </a:solidFill>
          <a:ln>
            <a:noFill/>
          </a:ln>
        </p:spPr>
      </p:sp>
      <p:pic>
        <p:nvPicPr>
          <p:cNvPr id="112" name="Google Shape;112;p96"/>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113" name="Google Shape;113;p96"/>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Content and Photo horizontal">
  <p:cSld name="Content and Photo horizontal">
    <p:spTree>
      <p:nvGrpSpPr>
        <p:cNvPr id="1" name="Shape 114"/>
        <p:cNvGrpSpPr/>
        <p:nvPr/>
      </p:nvGrpSpPr>
      <p:grpSpPr>
        <a:xfrm>
          <a:off x="0" y="0"/>
          <a:ext cx="0" cy="0"/>
          <a:chOff x="0" y="0"/>
          <a:chExt cx="0" cy="0"/>
        </a:xfrm>
      </p:grpSpPr>
      <p:sp>
        <p:nvSpPr>
          <p:cNvPr id="115" name="Google Shape;115;p97"/>
          <p:cNvSpPr>
            <a:spLocks noGrp="1"/>
          </p:cNvSpPr>
          <p:nvPr>
            <p:ph type="pic" idx="2"/>
          </p:nvPr>
        </p:nvSpPr>
        <p:spPr>
          <a:xfrm>
            <a:off x="0" y="1"/>
            <a:ext cx="9144000" cy="2571749"/>
          </a:xfrm>
          <a:prstGeom prst="rect">
            <a:avLst/>
          </a:prstGeom>
          <a:solidFill>
            <a:srgbClr val="D3EEEF"/>
          </a:solidFill>
          <a:ln>
            <a:noFill/>
          </a:ln>
        </p:spPr>
      </p:sp>
      <p:sp>
        <p:nvSpPr>
          <p:cNvPr id="116" name="Google Shape;116;p97"/>
          <p:cNvSpPr txBox="1">
            <a:spLocks noGrp="1"/>
          </p:cNvSpPr>
          <p:nvPr>
            <p:ph type="title"/>
          </p:nvPr>
        </p:nvSpPr>
        <p:spPr>
          <a:xfrm>
            <a:off x="628650" y="2755804"/>
            <a:ext cx="7905750" cy="628148"/>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17" name="Google Shape;117;p97"/>
          <p:cNvSpPr txBox="1">
            <a:spLocks noGrp="1"/>
          </p:cNvSpPr>
          <p:nvPr>
            <p:ph type="body" idx="1"/>
          </p:nvPr>
        </p:nvSpPr>
        <p:spPr>
          <a:xfrm>
            <a:off x="628650" y="3485155"/>
            <a:ext cx="7905750" cy="53835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750"/>
              </a:spcBef>
              <a:spcAft>
                <a:spcPts val="0"/>
              </a:spcAft>
              <a:buClr>
                <a:srgbClr val="161249"/>
              </a:buClr>
              <a:buSzPts val="1500"/>
              <a:buNone/>
              <a:defRPr sz="1500">
                <a:latin typeface="Arial"/>
                <a:ea typeface="Arial"/>
                <a:cs typeface="Arial"/>
                <a:sym typeface="Arial"/>
              </a:defRPr>
            </a:lvl1pPr>
            <a:lvl2pPr marL="914400" lvl="1" indent="-228600" algn="l">
              <a:lnSpc>
                <a:spcPct val="90000"/>
              </a:lnSpc>
              <a:spcBef>
                <a:spcPts val="375"/>
              </a:spcBef>
              <a:spcAft>
                <a:spcPts val="0"/>
              </a:spcAft>
              <a:buClr>
                <a:srgbClr val="161249"/>
              </a:buClr>
              <a:buSzPts val="1350"/>
              <a:buNone/>
              <a:defRPr sz="1350">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118" name="Google Shape;118;p97"/>
          <p:cNvPicPr preferRelativeResize="0"/>
          <p:nvPr/>
        </p:nvPicPr>
        <p:blipFill rotWithShape="1">
          <a:blip r:embed="rId2" cstate="email">
            <a:alphaModFix/>
            <a:extLst>
              <a:ext uri="{28A0092B-C50C-407E-A947-70E740481C1C}">
                <a14:useLocalDpi xmlns:a14="http://schemas.microsoft.com/office/drawing/2010/main"/>
              </a:ext>
            </a:extLst>
          </a:blip>
          <a:srcRect/>
          <a:stretch/>
        </p:blipFill>
        <p:spPr>
          <a:xfrm>
            <a:off x="7684815" y="4437664"/>
            <a:ext cx="1274218" cy="488417"/>
          </a:xfrm>
          <a:prstGeom prst="rect">
            <a:avLst/>
          </a:prstGeom>
          <a:noFill/>
          <a:ln>
            <a:noFill/>
          </a:ln>
        </p:spPr>
      </p:pic>
      <p:pic>
        <p:nvPicPr>
          <p:cNvPr id="119" name="Google Shape;119;p97"/>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120" name="Google Shape;120;p97"/>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Blank">
  <p:cSld name="Blank">
    <p:spTree>
      <p:nvGrpSpPr>
        <p:cNvPr id="1" name="Shape 121"/>
        <p:cNvGrpSpPr/>
        <p:nvPr/>
      </p:nvGrpSpPr>
      <p:grpSpPr>
        <a:xfrm>
          <a:off x="0" y="0"/>
          <a:ext cx="0" cy="0"/>
          <a:chOff x="0" y="0"/>
          <a:chExt cx="0" cy="0"/>
        </a:xfrm>
      </p:grpSpPr>
      <p:pic>
        <p:nvPicPr>
          <p:cNvPr id="122" name="Google Shape;122;p98"/>
          <p:cNvPicPr preferRelativeResize="0"/>
          <p:nvPr/>
        </p:nvPicPr>
        <p:blipFill rotWithShape="1">
          <a:blip r:embed="rId2" cstate="email">
            <a:alphaModFix/>
            <a:extLst>
              <a:ext uri="{28A0092B-C50C-407E-A947-70E740481C1C}">
                <a14:useLocalDpi xmlns:a14="http://schemas.microsoft.com/office/drawing/2010/main"/>
              </a:ext>
            </a:extLst>
          </a:blip>
          <a:srcRect/>
          <a:stretch/>
        </p:blipFill>
        <p:spPr>
          <a:xfrm>
            <a:off x="7624814" y="202594"/>
            <a:ext cx="1274218" cy="488417"/>
          </a:xfrm>
          <a:prstGeom prst="rect">
            <a:avLst/>
          </a:prstGeom>
          <a:noFill/>
          <a:ln>
            <a:noFill/>
          </a:ln>
        </p:spPr>
      </p:pic>
      <p:pic>
        <p:nvPicPr>
          <p:cNvPr id="123" name="Google Shape;123;p98"/>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124" name="Google Shape;124;p98"/>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Ending">
  <p:cSld name="Ending">
    <p:bg>
      <p:bgPr>
        <a:blipFill>
          <a:blip r:embed="rId2" cstate="email">
            <a:alphaModFix/>
            <a:extLst>
              <a:ext uri="{28A0092B-C50C-407E-A947-70E740481C1C}">
                <a14:useLocalDpi xmlns:a14="http://schemas.microsoft.com/office/drawing/2010/main"/>
              </a:ext>
            </a:extLst>
          </a:blip>
          <a:stretch>
            <a:fillRect/>
          </a:stretch>
        </a:blipFill>
        <a:effectLst/>
      </p:bgPr>
    </p:bg>
    <p:spTree>
      <p:nvGrpSpPr>
        <p:cNvPr id="1" name="Shape 125"/>
        <p:cNvGrpSpPr/>
        <p:nvPr/>
      </p:nvGrpSpPr>
      <p:grpSpPr>
        <a:xfrm>
          <a:off x="0" y="0"/>
          <a:ext cx="0" cy="0"/>
          <a:chOff x="0" y="0"/>
          <a:chExt cx="0" cy="0"/>
        </a:xfrm>
      </p:grpSpPr>
      <p:sp>
        <p:nvSpPr>
          <p:cNvPr id="126" name="Google Shape;126;p99"/>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050" b="0" i="0" u="none" strike="noStrike" cap="none">
              <a:solidFill>
                <a:schemeClr val="lt1"/>
              </a:solidFill>
              <a:latin typeface="Arial"/>
              <a:ea typeface="Arial"/>
              <a:cs typeface="Arial"/>
              <a:sym typeface="Arial"/>
            </a:endParaRPr>
          </a:p>
        </p:txBody>
      </p:sp>
      <p:pic>
        <p:nvPicPr>
          <p:cNvPr id="127" name="Google Shape;127;p99"/>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4572000" y="4435832"/>
            <a:ext cx="775407" cy="547632"/>
          </a:xfrm>
          <a:prstGeom prst="rect">
            <a:avLst/>
          </a:prstGeom>
          <a:noFill/>
          <a:ln>
            <a:noFill/>
          </a:ln>
        </p:spPr>
      </p:pic>
      <p:pic>
        <p:nvPicPr>
          <p:cNvPr id="128" name="Google Shape;128;p99"/>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5572275" y="4556846"/>
            <a:ext cx="858148" cy="352949"/>
          </a:xfrm>
          <a:prstGeom prst="rect">
            <a:avLst/>
          </a:prstGeom>
          <a:noFill/>
          <a:ln>
            <a:noFill/>
          </a:ln>
        </p:spPr>
      </p:pic>
      <p:pic>
        <p:nvPicPr>
          <p:cNvPr id="129" name="Google Shape;129;p99"/>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6725411" y="4559992"/>
            <a:ext cx="845283" cy="370912"/>
          </a:xfrm>
          <a:prstGeom prst="rect">
            <a:avLst/>
          </a:prstGeom>
          <a:noFill/>
          <a:ln>
            <a:noFill/>
          </a:ln>
        </p:spPr>
      </p:pic>
      <p:pic>
        <p:nvPicPr>
          <p:cNvPr id="130" name="Google Shape;130;p99"/>
          <p:cNvPicPr preferRelativeResize="0"/>
          <p:nvPr/>
        </p:nvPicPr>
        <p:blipFill rotWithShape="1">
          <a:blip r:embed="rId6" cstate="email">
            <a:alphaModFix/>
            <a:extLst>
              <a:ext uri="{28A0092B-C50C-407E-A947-70E740481C1C}">
                <a14:useLocalDpi xmlns:a14="http://schemas.microsoft.com/office/drawing/2010/main"/>
              </a:ext>
            </a:extLst>
          </a:blip>
          <a:srcRect/>
          <a:stretch/>
        </p:blipFill>
        <p:spPr>
          <a:xfrm>
            <a:off x="211687" y="4503966"/>
            <a:ext cx="1274218" cy="488417"/>
          </a:xfrm>
          <a:prstGeom prst="rect">
            <a:avLst/>
          </a:prstGeom>
          <a:noFill/>
          <a:ln>
            <a:noFill/>
          </a:ln>
        </p:spPr>
      </p:pic>
      <p:sp>
        <p:nvSpPr>
          <p:cNvPr id="131" name="Google Shape;131;p99"/>
          <p:cNvSpPr txBox="1">
            <a:spLocks noGrp="1"/>
          </p:cNvSpPr>
          <p:nvPr>
            <p:ph type="body" idx="1"/>
          </p:nvPr>
        </p:nvSpPr>
        <p:spPr>
          <a:xfrm>
            <a:off x="628650" y="655321"/>
            <a:ext cx="4385310" cy="3009899"/>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350"/>
              <a:buNone/>
              <a:defRPr sz="1350">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200"/>
              <a:buNone/>
              <a:defRPr sz="1200">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050"/>
              <a:buNone/>
              <a:defRPr sz="1050">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050"/>
              <a:buNone/>
              <a:defRPr sz="1050">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132" name="Google Shape;132;p99"/>
          <p:cNvPicPr preferRelativeResize="0"/>
          <p:nvPr/>
        </p:nvPicPr>
        <p:blipFill rotWithShape="1">
          <a:blip r:embed="rId7" cstate="email">
            <a:alphaModFix/>
            <a:extLst>
              <a:ext uri="{28A0092B-C50C-407E-A947-70E740481C1C}">
                <a14:useLocalDpi xmlns:a14="http://schemas.microsoft.com/office/drawing/2010/main"/>
              </a:ext>
            </a:extLst>
          </a:blip>
          <a:srcRect/>
          <a:stretch/>
        </p:blipFill>
        <p:spPr>
          <a:xfrm>
            <a:off x="7808427" y="4443014"/>
            <a:ext cx="1068773" cy="487361"/>
          </a:xfrm>
          <a:prstGeom prst="rect">
            <a:avLst/>
          </a:prstGeom>
          <a:noFill/>
          <a:ln>
            <a:noFill/>
          </a:ln>
        </p:spPr>
      </p:pic>
      <p:pic>
        <p:nvPicPr>
          <p:cNvPr id="133" name="Google Shape;133;p99"/>
          <p:cNvPicPr preferRelativeResize="0"/>
          <p:nvPr/>
        </p:nvPicPr>
        <p:blipFill rotWithShape="1">
          <a:blip r:embed="rId8" cstate="email">
            <a:alphaModFix/>
            <a:extLst>
              <a:ext uri="{28A0092B-C50C-407E-A947-70E740481C1C}">
                <a14:useLocalDpi xmlns:a14="http://schemas.microsoft.com/office/drawing/2010/main"/>
              </a:ext>
            </a:extLst>
          </a:blip>
          <a:srcRect/>
          <a:stretch/>
        </p:blipFill>
        <p:spPr>
          <a:xfrm>
            <a:off x="1697592" y="4528124"/>
            <a:ext cx="1987904" cy="440100"/>
          </a:xfrm>
          <a:prstGeom prst="rect">
            <a:avLst/>
          </a:prstGeom>
          <a:noFill/>
          <a:ln>
            <a:noFill/>
          </a:ln>
        </p:spPr>
      </p:pic>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Title and Content 1" type="obj">
  <p:cSld name="OBJECT">
    <p:spTree>
      <p:nvGrpSpPr>
        <p:cNvPr id="1" name="Shape 137"/>
        <p:cNvGrpSpPr/>
        <p:nvPr/>
      </p:nvGrpSpPr>
      <p:grpSpPr>
        <a:xfrm>
          <a:off x="0" y="0"/>
          <a:ext cx="0" cy="0"/>
          <a:chOff x="0" y="0"/>
          <a:chExt cx="0" cy="0"/>
        </a:xfrm>
      </p:grpSpPr>
      <p:pic>
        <p:nvPicPr>
          <p:cNvPr id="138" name="Google Shape;138;p58"/>
          <p:cNvPicPr preferRelativeResize="0"/>
          <p:nvPr/>
        </p:nvPicPr>
        <p:blipFill rotWithShape="1">
          <a:blip r:embed="rId2" cstate="email">
            <a:alphaModFix/>
            <a:extLst>
              <a:ext uri="{28A0092B-C50C-407E-A947-70E740481C1C}">
                <a14:useLocalDpi xmlns:a14="http://schemas.microsoft.com/office/drawing/2010/main"/>
              </a:ext>
            </a:extLst>
          </a:blip>
          <a:srcRect/>
          <a:stretch/>
        </p:blipFill>
        <p:spPr>
          <a:xfrm>
            <a:off x="7624814" y="202594"/>
            <a:ext cx="1274218" cy="488417"/>
          </a:xfrm>
          <a:prstGeom prst="rect">
            <a:avLst/>
          </a:prstGeom>
          <a:noFill/>
          <a:ln>
            <a:noFill/>
          </a:ln>
        </p:spPr>
      </p:pic>
      <p:sp>
        <p:nvSpPr>
          <p:cNvPr id="139" name="Google Shape;139;p58"/>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40" name="Google Shape;140;p58"/>
          <p:cNvSpPr txBox="1">
            <a:spLocks noGrp="1"/>
          </p:cNvSpPr>
          <p:nvPr>
            <p:ph type="body" idx="1"/>
          </p:nvPr>
        </p:nvSpPr>
        <p:spPr>
          <a:xfrm>
            <a:off x="628650" y="1369219"/>
            <a:ext cx="7886700" cy="290589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rgbClr val="161249"/>
              </a:buClr>
              <a:buSzPts val="2100"/>
              <a:buFont typeface="Arial"/>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141" name="Google Shape;141;p58"/>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142" name="Google Shape;142;p58"/>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Table of Content">
  <p:cSld name="Table of Content">
    <p:bg>
      <p:bgPr>
        <a:blipFill>
          <a:blip r:embed="rId2" cstate="email">
            <a:alphaModFix/>
            <a:extLst>
              <a:ext uri="{28A0092B-C50C-407E-A947-70E740481C1C}">
                <a14:useLocalDpi xmlns:a14="http://schemas.microsoft.com/office/drawing/2010/main"/>
              </a:ext>
            </a:extLst>
          </a:blip>
          <a:stretch>
            <a:fillRect/>
          </a:stretch>
        </a:blipFill>
        <a:effectLst/>
      </p:bgPr>
    </p:bg>
    <p:spTree>
      <p:nvGrpSpPr>
        <p:cNvPr id="1" name="Shape 143"/>
        <p:cNvGrpSpPr/>
        <p:nvPr/>
      </p:nvGrpSpPr>
      <p:grpSpPr>
        <a:xfrm>
          <a:off x="0" y="0"/>
          <a:ext cx="0" cy="0"/>
          <a:chOff x="0" y="0"/>
          <a:chExt cx="0" cy="0"/>
        </a:xfrm>
      </p:grpSpPr>
      <p:sp>
        <p:nvSpPr>
          <p:cNvPr id="144" name="Google Shape;144;p59"/>
          <p:cNvSpPr txBox="1">
            <a:spLocks noGrp="1"/>
          </p:cNvSpPr>
          <p:nvPr>
            <p:ph type="title"/>
          </p:nvPr>
        </p:nvSpPr>
        <p:spPr>
          <a:xfrm>
            <a:off x="628650" y="682900"/>
            <a:ext cx="2863215" cy="1383456"/>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lt1"/>
              </a:buClr>
              <a:buSzPts val="3300"/>
              <a:buFont typeface="Arial"/>
              <a:buNone/>
              <a:defRPr>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45" name="Google Shape;145;p59"/>
          <p:cNvSpPr txBox="1">
            <a:spLocks noGrp="1"/>
          </p:cNvSpPr>
          <p:nvPr>
            <p:ph type="body" idx="1"/>
          </p:nvPr>
        </p:nvSpPr>
        <p:spPr>
          <a:xfrm>
            <a:off x="3983426" y="682899"/>
            <a:ext cx="4606283" cy="1149289"/>
          </a:xfrm>
          <a:prstGeom prst="rect">
            <a:avLst/>
          </a:prstGeom>
          <a:noFill/>
          <a:ln>
            <a:noFill/>
          </a:ln>
        </p:spPr>
        <p:txBody>
          <a:bodyPr spcFirstLastPara="1" wrap="square" lIns="91425" tIns="45700" rIns="91425" bIns="45700" anchor="t" anchorCtr="0">
            <a:spAutoFit/>
          </a:bodyPr>
          <a:lstStyle>
            <a:lvl1pPr marL="457200" lvl="0" indent="-323850" algn="l">
              <a:lnSpc>
                <a:spcPct val="90000"/>
              </a:lnSpc>
              <a:spcBef>
                <a:spcPts val="750"/>
              </a:spcBef>
              <a:spcAft>
                <a:spcPts val="0"/>
              </a:spcAft>
              <a:buClr>
                <a:schemeClr val="lt1"/>
              </a:buClr>
              <a:buSzPts val="1500"/>
              <a:buFont typeface="Calibri"/>
              <a:buAutoNum type="arabicPeriod"/>
              <a:defRPr sz="1500" b="0">
                <a:solidFill>
                  <a:schemeClr val="lt1"/>
                </a:solidFill>
                <a:latin typeface="Arial"/>
                <a:ea typeface="Arial"/>
                <a:cs typeface="Arial"/>
                <a:sym typeface="Arial"/>
              </a:defRPr>
            </a:lvl1pPr>
            <a:lvl2pPr marL="914400" lvl="1" indent="-314325" algn="l">
              <a:lnSpc>
                <a:spcPct val="90000"/>
              </a:lnSpc>
              <a:spcBef>
                <a:spcPts val="375"/>
              </a:spcBef>
              <a:spcAft>
                <a:spcPts val="0"/>
              </a:spcAft>
              <a:buClr>
                <a:schemeClr val="lt1"/>
              </a:buClr>
              <a:buSzPts val="1350"/>
              <a:buFont typeface="Calibri"/>
              <a:buAutoNum type="arabicPeriod"/>
              <a:defRPr sz="1350">
                <a:solidFill>
                  <a:schemeClr val="lt1"/>
                </a:solidFill>
                <a:latin typeface="Arial"/>
                <a:ea typeface="Arial"/>
                <a:cs typeface="Arial"/>
                <a:sym typeface="Arial"/>
              </a:defRPr>
            </a:lvl2pPr>
            <a:lvl3pPr marL="1371600" lvl="2" indent="-304800" algn="l">
              <a:lnSpc>
                <a:spcPct val="90000"/>
              </a:lnSpc>
              <a:spcBef>
                <a:spcPts val="375"/>
              </a:spcBef>
              <a:spcAft>
                <a:spcPts val="0"/>
              </a:spcAft>
              <a:buClr>
                <a:schemeClr val="lt1"/>
              </a:buClr>
              <a:buSzPts val="1200"/>
              <a:buFont typeface="Calibri"/>
              <a:buAutoNum type="arabicPeriod"/>
              <a:defRPr sz="1200">
                <a:solidFill>
                  <a:schemeClr val="lt1"/>
                </a:solidFill>
                <a:latin typeface="Arial"/>
                <a:ea typeface="Arial"/>
                <a:cs typeface="Arial"/>
                <a:sym typeface="Arial"/>
              </a:defRPr>
            </a:lvl3pPr>
            <a:lvl4pPr marL="1828800" lvl="3" indent="-295275" algn="l">
              <a:lnSpc>
                <a:spcPct val="90000"/>
              </a:lnSpc>
              <a:spcBef>
                <a:spcPts val="375"/>
              </a:spcBef>
              <a:spcAft>
                <a:spcPts val="0"/>
              </a:spcAft>
              <a:buClr>
                <a:schemeClr val="lt1"/>
              </a:buClr>
              <a:buSzPts val="1050"/>
              <a:buFont typeface="Calibri"/>
              <a:buAutoNum type="arabicPeriod"/>
              <a:defRPr sz="1050">
                <a:solidFill>
                  <a:schemeClr val="lt1"/>
                </a:solidFill>
                <a:latin typeface="Arial"/>
                <a:ea typeface="Arial"/>
                <a:cs typeface="Arial"/>
                <a:sym typeface="Arial"/>
              </a:defRPr>
            </a:lvl4pPr>
            <a:lvl5pPr marL="2286000" lvl="4" indent="-295275" algn="l">
              <a:lnSpc>
                <a:spcPct val="90000"/>
              </a:lnSpc>
              <a:spcBef>
                <a:spcPts val="375"/>
              </a:spcBef>
              <a:spcAft>
                <a:spcPts val="0"/>
              </a:spcAft>
              <a:buClr>
                <a:schemeClr val="lt1"/>
              </a:buClr>
              <a:buSzPts val="1050"/>
              <a:buFont typeface="Calibri"/>
              <a:buAutoNum type="arabicPeriod"/>
              <a:defRPr sz="1050">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46" name="Google Shape;146;p59"/>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Arial"/>
              <a:ea typeface="Arial"/>
              <a:cs typeface="Arial"/>
              <a:sym typeface="Arial"/>
            </a:endParaRPr>
          </a:p>
        </p:txBody>
      </p:sp>
      <p:pic>
        <p:nvPicPr>
          <p:cNvPr id="147" name="Google Shape;147;p59"/>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4572000" y="4435832"/>
            <a:ext cx="775407" cy="547632"/>
          </a:xfrm>
          <a:prstGeom prst="rect">
            <a:avLst/>
          </a:prstGeom>
          <a:noFill/>
          <a:ln>
            <a:noFill/>
          </a:ln>
        </p:spPr>
      </p:pic>
      <p:pic>
        <p:nvPicPr>
          <p:cNvPr id="148" name="Google Shape;148;p59"/>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5572275" y="4556846"/>
            <a:ext cx="858148" cy="352949"/>
          </a:xfrm>
          <a:prstGeom prst="rect">
            <a:avLst/>
          </a:prstGeom>
          <a:noFill/>
          <a:ln>
            <a:noFill/>
          </a:ln>
        </p:spPr>
      </p:pic>
      <p:pic>
        <p:nvPicPr>
          <p:cNvPr id="149" name="Google Shape;149;p59"/>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6725411" y="4559992"/>
            <a:ext cx="845283" cy="370912"/>
          </a:xfrm>
          <a:prstGeom prst="rect">
            <a:avLst/>
          </a:prstGeom>
          <a:noFill/>
          <a:ln>
            <a:noFill/>
          </a:ln>
        </p:spPr>
      </p:pic>
      <p:pic>
        <p:nvPicPr>
          <p:cNvPr id="150" name="Google Shape;150;p59"/>
          <p:cNvPicPr preferRelativeResize="0"/>
          <p:nvPr/>
        </p:nvPicPr>
        <p:blipFill rotWithShape="1">
          <a:blip r:embed="rId6" cstate="email">
            <a:alphaModFix/>
            <a:extLst>
              <a:ext uri="{28A0092B-C50C-407E-A947-70E740481C1C}">
                <a14:useLocalDpi xmlns:a14="http://schemas.microsoft.com/office/drawing/2010/main"/>
              </a:ext>
            </a:extLst>
          </a:blip>
          <a:srcRect/>
          <a:stretch/>
        </p:blipFill>
        <p:spPr>
          <a:xfrm>
            <a:off x="1697592" y="4528124"/>
            <a:ext cx="1987904" cy="440100"/>
          </a:xfrm>
          <a:prstGeom prst="rect">
            <a:avLst/>
          </a:prstGeom>
          <a:noFill/>
          <a:ln>
            <a:noFill/>
          </a:ln>
        </p:spPr>
      </p:pic>
      <p:pic>
        <p:nvPicPr>
          <p:cNvPr id="151" name="Google Shape;151;p59"/>
          <p:cNvPicPr preferRelativeResize="0"/>
          <p:nvPr/>
        </p:nvPicPr>
        <p:blipFill rotWithShape="1">
          <a:blip r:embed="rId7" cstate="email">
            <a:alphaModFix/>
            <a:extLst>
              <a:ext uri="{28A0092B-C50C-407E-A947-70E740481C1C}">
                <a14:useLocalDpi xmlns:a14="http://schemas.microsoft.com/office/drawing/2010/main"/>
              </a:ext>
            </a:extLst>
          </a:blip>
          <a:srcRect/>
          <a:stretch/>
        </p:blipFill>
        <p:spPr>
          <a:xfrm>
            <a:off x="211687" y="4503966"/>
            <a:ext cx="1274218" cy="488417"/>
          </a:xfrm>
          <a:prstGeom prst="rect">
            <a:avLst/>
          </a:prstGeom>
          <a:noFill/>
          <a:ln>
            <a:noFill/>
          </a:ln>
        </p:spPr>
      </p:pic>
      <p:cxnSp>
        <p:nvCxnSpPr>
          <p:cNvPr id="152" name="Google Shape;152;p59"/>
          <p:cNvCxnSpPr/>
          <p:nvPr/>
        </p:nvCxnSpPr>
        <p:spPr>
          <a:xfrm rot="10800000">
            <a:off x="3733312" y="687331"/>
            <a:ext cx="0" cy="3050279"/>
          </a:xfrm>
          <a:prstGeom prst="straightConnector1">
            <a:avLst/>
          </a:prstGeom>
          <a:noFill/>
          <a:ln w="15875" cap="flat" cmpd="sng">
            <a:solidFill>
              <a:srgbClr val="11AA81"/>
            </a:solidFill>
            <a:prstDash val="solid"/>
            <a:miter lim="800000"/>
            <a:headEnd type="none" w="sm" len="sm"/>
            <a:tailEnd type="none" w="sm" len="sm"/>
          </a:ln>
        </p:spPr>
      </p:cxnSp>
      <p:pic>
        <p:nvPicPr>
          <p:cNvPr id="153" name="Google Shape;153;p59"/>
          <p:cNvPicPr preferRelativeResize="0"/>
          <p:nvPr/>
        </p:nvPicPr>
        <p:blipFill rotWithShape="1">
          <a:blip r:embed="rId8" cstate="email">
            <a:alphaModFix/>
            <a:extLst>
              <a:ext uri="{28A0092B-C50C-407E-A947-70E740481C1C}">
                <a14:useLocalDpi xmlns:a14="http://schemas.microsoft.com/office/drawing/2010/main"/>
              </a:ext>
            </a:extLst>
          </a:blip>
          <a:srcRect/>
          <a:stretch/>
        </p:blipFill>
        <p:spPr>
          <a:xfrm>
            <a:off x="7808427" y="4443014"/>
            <a:ext cx="1068773" cy="487361"/>
          </a:xfrm>
          <a:prstGeom prst="rect">
            <a:avLst/>
          </a:prstGeom>
          <a:noFill/>
          <a:ln>
            <a:noFill/>
          </a:ln>
        </p:spPr>
      </p:pic>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In-class activity">
  <p:cSld name="In-class activity">
    <p:bg>
      <p:bgPr>
        <a:blipFill>
          <a:blip r:embed="rId2" cstate="email">
            <a:alphaModFix/>
            <a:extLst>
              <a:ext uri="{28A0092B-C50C-407E-A947-70E740481C1C}">
                <a14:useLocalDpi xmlns:a14="http://schemas.microsoft.com/office/drawing/2010/main"/>
              </a:ext>
            </a:extLst>
          </a:blip>
          <a:stretch>
            <a:fillRect/>
          </a:stretch>
        </a:blipFill>
        <a:effectLst/>
      </p:bgPr>
    </p:bg>
    <p:spTree>
      <p:nvGrpSpPr>
        <p:cNvPr id="1" name="Shape 154"/>
        <p:cNvGrpSpPr/>
        <p:nvPr/>
      </p:nvGrpSpPr>
      <p:grpSpPr>
        <a:xfrm>
          <a:off x="0" y="0"/>
          <a:ext cx="0" cy="0"/>
          <a:chOff x="0" y="0"/>
          <a:chExt cx="0" cy="0"/>
        </a:xfrm>
      </p:grpSpPr>
      <p:sp>
        <p:nvSpPr>
          <p:cNvPr id="155" name="Google Shape;155;p60"/>
          <p:cNvSpPr txBox="1">
            <a:spLocks noGrp="1"/>
          </p:cNvSpPr>
          <p:nvPr>
            <p:ph type="body" idx="1"/>
          </p:nvPr>
        </p:nvSpPr>
        <p:spPr>
          <a:xfrm>
            <a:off x="848795" y="411515"/>
            <a:ext cx="6614054" cy="33239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400"/>
              <a:buNone/>
              <a:defRPr sz="24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156" name="Google Shape;156;p60"/>
          <p:cNvSpPr txBox="1">
            <a:spLocks noGrp="1"/>
          </p:cNvSpPr>
          <p:nvPr>
            <p:ph type="body" idx="2"/>
          </p:nvPr>
        </p:nvSpPr>
        <p:spPr>
          <a:xfrm>
            <a:off x="863071" y="871741"/>
            <a:ext cx="6614054" cy="2836283"/>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57" name="Google Shape;157;p60"/>
          <p:cNvSpPr/>
          <p:nvPr/>
        </p:nvSpPr>
        <p:spPr>
          <a:xfrm rot="10800000" flipH="1">
            <a:off x="0" y="4376066"/>
            <a:ext cx="9144000" cy="84313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Arial"/>
              <a:ea typeface="Arial"/>
              <a:cs typeface="Arial"/>
              <a:sym typeface="Arial"/>
            </a:endParaRPr>
          </a:p>
        </p:txBody>
      </p:sp>
      <p:cxnSp>
        <p:nvCxnSpPr>
          <p:cNvPr id="158" name="Google Shape;158;p60"/>
          <p:cNvCxnSpPr/>
          <p:nvPr/>
        </p:nvCxnSpPr>
        <p:spPr>
          <a:xfrm rot="10800000">
            <a:off x="840583" y="767434"/>
            <a:ext cx="3923363" cy="0"/>
          </a:xfrm>
          <a:prstGeom prst="straightConnector1">
            <a:avLst/>
          </a:prstGeom>
          <a:noFill/>
          <a:ln w="15875" cap="flat" cmpd="sng">
            <a:solidFill>
              <a:srgbClr val="F39200"/>
            </a:solidFill>
            <a:prstDash val="solid"/>
            <a:miter lim="800000"/>
            <a:headEnd type="none" w="sm" len="sm"/>
            <a:tailEnd type="none" w="sm" len="sm"/>
          </a:ln>
        </p:spPr>
      </p:cxnSp>
      <p:pic>
        <p:nvPicPr>
          <p:cNvPr id="159" name="Google Shape;159;p60"/>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7754532" y="4703401"/>
            <a:ext cx="1274218" cy="488417"/>
          </a:xfrm>
          <a:prstGeom prst="rect">
            <a:avLst/>
          </a:prstGeom>
          <a:noFill/>
          <a:ln>
            <a:noFill/>
          </a:ln>
        </p:spPr>
      </p:pic>
      <p:pic>
        <p:nvPicPr>
          <p:cNvPr id="160" name="Google Shape;160;p60"/>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115250" y="4595281"/>
            <a:ext cx="1756648" cy="388902"/>
          </a:xfrm>
          <a:prstGeom prst="rect">
            <a:avLst/>
          </a:prstGeom>
          <a:noFill/>
          <a:ln>
            <a:noFill/>
          </a:ln>
        </p:spPr>
      </p:pic>
      <p:sp>
        <p:nvSpPr>
          <p:cNvPr id="161" name="Google Shape;161;p60"/>
          <p:cNvSpPr/>
          <p:nvPr/>
        </p:nvSpPr>
        <p:spPr>
          <a:xfrm rot="10800000" flipH="1">
            <a:off x="-1440" y="4376065"/>
            <a:ext cx="9144000" cy="83493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Arial"/>
              <a:ea typeface="Arial"/>
              <a:cs typeface="Arial"/>
              <a:sym typeface="Arial"/>
            </a:endParaRPr>
          </a:p>
        </p:txBody>
      </p:sp>
      <p:pic>
        <p:nvPicPr>
          <p:cNvPr id="162" name="Google Shape;162;p60"/>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7579634" y="4522038"/>
            <a:ext cx="1274218" cy="488417"/>
          </a:xfrm>
          <a:prstGeom prst="rect">
            <a:avLst/>
          </a:prstGeom>
          <a:noFill/>
          <a:ln>
            <a:noFill/>
          </a:ln>
        </p:spPr>
      </p:pic>
      <p:pic>
        <p:nvPicPr>
          <p:cNvPr id="163" name="Google Shape;163;p60"/>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146759" y="4511935"/>
            <a:ext cx="1987904" cy="440100"/>
          </a:xfrm>
          <a:prstGeom prst="rect">
            <a:avLst/>
          </a:prstGeom>
          <a:noFill/>
          <a:ln>
            <a:noFill/>
          </a:ln>
        </p:spPr>
      </p:pic>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Content and Photo horizontal">
  <p:cSld name="Content and Photo horizontal">
    <p:spTree>
      <p:nvGrpSpPr>
        <p:cNvPr id="1" name="Shape 164"/>
        <p:cNvGrpSpPr/>
        <p:nvPr/>
      </p:nvGrpSpPr>
      <p:grpSpPr>
        <a:xfrm>
          <a:off x="0" y="0"/>
          <a:ext cx="0" cy="0"/>
          <a:chOff x="0" y="0"/>
          <a:chExt cx="0" cy="0"/>
        </a:xfrm>
      </p:grpSpPr>
      <p:sp>
        <p:nvSpPr>
          <p:cNvPr id="165" name="Google Shape;165;p63"/>
          <p:cNvSpPr>
            <a:spLocks noGrp="1"/>
          </p:cNvSpPr>
          <p:nvPr>
            <p:ph type="pic" idx="2"/>
          </p:nvPr>
        </p:nvSpPr>
        <p:spPr>
          <a:xfrm>
            <a:off x="0" y="1"/>
            <a:ext cx="9144000" cy="2571749"/>
          </a:xfrm>
          <a:prstGeom prst="rect">
            <a:avLst/>
          </a:prstGeom>
          <a:solidFill>
            <a:srgbClr val="D3EEEF"/>
          </a:solidFill>
          <a:ln>
            <a:noFill/>
          </a:ln>
        </p:spPr>
      </p:sp>
      <p:sp>
        <p:nvSpPr>
          <p:cNvPr id="166" name="Google Shape;166;p63"/>
          <p:cNvSpPr txBox="1">
            <a:spLocks noGrp="1"/>
          </p:cNvSpPr>
          <p:nvPr>
            <p:ph type="title"/>
          </p:nvPr>
        </p:nvSpPr>
        <p:spPr>
          <a:xfrm>
            <a:off x="628650" y="2755804"/>
            <a:ext cx="7905750" cy="628148"/>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67" name="Google Shape;167;p63"/>
          <p:cNvSpPr txBox="1">
            <a:spLocks noGrp="1"/>
          </p:cNvSpPr>
          <p:nvPr>
            <p:ph type="body" idx="1"/>
          </p:nvPr>
        </p:nvSpPr>
        <p:spPr>
          <a:xfrm>
            <a:off x="628650" y="3485155"/>
            <a:ext cx="7905750" cy="53835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750"/>
              </a:spcBef>
              <a:spcAft>
                <a:spcPts val="0"/>
              </a:spcAft>
              <a:buClr>
                <a:srgbClr val="161249"/>
              </a:buClr>
              <a:buSzPts val="1500"/>
              <a:buNone/>
              <a:defRPr sz="1500">
                <a:latin typeface="Arial"/>
                <a:ea typeface="Arial"/>
                <a:cs typeface="Arial"/>
                <a:sym typeface="Arial"/>
              </a:defRPr>
            </a:lvl1pPr>
            <a:lvl2pPr marL="914400" lvl="1" indent="-228600" algn="l">
              <a:lnSpc>
                <a:spcPct val="90000"/>
              </a:lnSpc>
              <a:spcBef>
                <a:spcPts val="375"/>
              </a:spcBef>
              <a:spcAft>
                <a:spcPts val="0"/>
              </a:spcAft>
              <a:buClr>
                <a:srgbClr val="161249"/>
              </a:buClr>
              <a:buSzPts val="1350"/>
              <a:buNone/>
              <a:defRPr sz="1350">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168" name="Google Shape;168;p63"/>
          <p:cNvPicPr preferRelativeResize="0"/>
          <p:nvPr/>
        </p:nvPicPr>
        <p:blipFill rotWithShape="1">
          <a:blip r:embed="rId2" cstate="email">
            <a:alphaModFix/>
            <a:extLst>
              <a:ext uri="{28A0092B-C50C-407E-A947-70E740481C1C}">
                <a14:useLocalDpi xmlns:a14="http://schemas.microsoft.com/office/drawing/2010/main"/>
              </a:ext>
            </a:extLst>
          </a:blip>
          <a:srcRect/>
          <a:stretch/>
        </p:blipFill>
        <p:spPr>
          <a:xfrm>
            <a:off x="7684815" y="4437664"/>
            <a:ext cx="1274218" cy="488417"/>
          </a:xfrm>
          <a:prstGeom prst="rect">
            <a:avLst/>
          </a:prstGeom>
          <a:noFill/>
          <a:ln>
            <a:noFill/>
          </a:ln>
        </p:spPr>
      </p:pic>
      <p:pic>
        <p:nvPicPr>
          <p:cNvPr id="169" name="Google Shape;169;p63"/>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170" name="Google Shape;170;p63"/>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Title and Content 2">
  <p:cSld name="Title and Content 2">
    <p:spTree>
      <p:nvGrpSpPr>
        <p:cNvPr id="1" name="Shape 171"/>
        <p:cNvGrpSpPr/>
        <p:nvPr/>
      </p:nvGrpSpPr>
      <p:grpSpPr>
        <a:xfrm>
          <a:off x="0" y="0"/>
          <a:ext cx="0" cy="0"/>
          <a:chOff x="0" y="0"/>
          <a:chExt cx="0" cy="0"/>
        </a:xfrm>
      </p:grpSpPr>
      <p:pic>
        <p:nvPicPr>
          <p:cNvPr id="172" name="Google Shape;172;p62" descr="A picture containing shape&#10;&#10;Description automatically generated"/>
          <p:cNvPicPr preferRelativeResize="0"/>
          <p:nvPr/>
        </p:nvPicPr>
        <p:blipFill rotWithShape="1">
          <a:blip r:embed="rId2" cstate="email">
            <a:alphaModFix amt="27000"/>
            <a:extLst>
              <a:ext uri="{28A0092B-C50C-407E-A947-70E740481C1C}">
                <a14:useLocalDpi xmlns:a14="http://schemas.microsoft.com/office/drawing/2010/main"/>
              </a:ext>
            </a:extLst>
          </a:blip>
          <a:srcRect/>
          <a:stretch/>
        </p:blipFill>
        <p:spPr>
          <a:xfrm>
            <a:off x="5958140" y="2038825"/>
            <a:ext cx="3755545" cy="3437279"/>
          </a:xfrm>
          <a:prstGeom prst="rect">
            <a:avLst/>
          </a:prstGeom>
          <a:noFill/>
          <a:ln>
            <a:noFill/>
          </a:ln>
        </p:spPr>
      </p:pic>
      <p:pic>
        <p:nvPicPr>
          <p:cNvPr id="173" name="Google Shape;173;p62"/>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7624814" y="202594"/>
            <a:ext cx="1274218" cy="488417"/>
          </a:xfrm>
          <a:prstGeom prst="rect">
            <a:avLst/>
          </a:prstGeom>
          <a:noFill/>
          <a:ln>
            <a:noFill/>
          </a:ln>
        </p:spPr>
      </p:pic>
      <p:sp>
        <p:nvSpPr>
          <p:cNvPr id="174" name="Google Shape;174;p62"/>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75" name="Google Shape;175;p62"/>
          <p:cNvSpPr txBox="1">
            <a:spLocks noGrp="1"/>
          </p:cNvSpPr>
          <p:nvPr>
            <p:ph type="body" idx="1"/>
          </p:nvPr>
        </p:nvSpPr>
        <p:spPr>
          <a:xfrm>
            <a:off x="628650" y="1369218"/>
            <a:ext cx="7886700" cy="141936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750"/>
              </a:spcBef>
              <a:spcAft>
                <a:spcPts val="0"/>
              </a:spcAft>
              <a:buClr>
                <a:srgbClr val="161249"/>
              </a:buClr>
              <a:buSzPts val="2100"/>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176" name="Google Shape;176;p62"/>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177" name="Google Shape;177;p62"/>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Content and Graph">
  <p:cSld name="Content and Graph">
    <p:spTree>
      <p:nvGrpSpPr>
        <p:cNvPr id="1" name="Shape 178"/>
        <p:cNvGrpSpPr/>
        <p:nvPr/>
      </p:nvGrpSpPr>
      <p:grpSpPr>
        <a:xfrm>
          <a:off x="0" y="0"/>
          <a:ext cx="0" cy="0"/>
          <a:chOff x="0" y="0"/>
          <a:chExt cx="0" cy="0"/>
        </a:xfrm>
      </p:grpSpPr>
      <p:pic>
        <p:nvPicPr>
          <p:cNvPr id="179" name="Google Shape;179;p64"/>
          <p:cNvPicPr preferRelativeResize="0"/>
          <p:nvPr/>
        </p:nvPicPr>
        <p:blipFill rotWithShape="1">
          <a:blip r:embed="rId2" cstate="email">
            <a:alphaModFix/>
            <a:extLst>
              <a:ext uri="{28A0092B-C50C-407E-A947-70E740481C1C}">
                <a14:useLocalDpi xmlns:a14="http://schemas.microsoft.com/office/drawing/2010/main"/>
              </a:ext>
            </a:extLst>
          </a:blip>
          <a:srcRect/>
          <a:stretch/>
        </p:blipFill>
        <p:spPr>
          <a:xfrm>
            <a:off x="7684815" y="4437664"/>
            <a:ext cx="1274218" cy="488417"/>
          </a:xfrm>
          <a:prstGeom prst="rect">
            <a:avLst/>
          </a:prstGeom>
          <a:noFill/>
          <a:ln>
            <a:noFill/>
          </a:ln>
        </p:spPr>
      </p:pic>
      <p:sp>
        <p:nvSpPr>
          <p:cNvPr id="180" name="Google Shape;180;p64"/>
          <p:cNvSpPr txBox="1">
            <a:spLocks noGrp="1"/>
          </p:cNvSpPr>
          <p:nvPr>
            <p:ph type="title"/>
          </p:nvPr>
        </p:nvSpPr>
        <p:spPr>
          <a:xfrm>
            <a:off x="628650" y="682900"/>
            <a:ext cx="4067175"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81" name="Google Shape;181;p64"/>
          <p:cNvSpPr txBox="1">
            <a:spLocks noGrp="1"/>
          </p:cNvSpPr>
          <p:nvPr>
            <p:ph type="body" idx="1"/>
          </p:nvPr>
        </p:nvSpPr>
        <p:spPr>
          <a:xfrm>
            <a:off x="628650" y="1778275"/>
            <a:ext cx="4067175" cy="2240756"/>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rgbClr val="161249"/>
              </a:buClr>
              <a:buSzPts val="2100"/>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182" name="Google Shape;182;p64"/>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183" name="Google Shape;183;p64"/>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Blank">
  <p:cSld name="Blank">
    <p:spTree>
      <p:nvGrpSpPr>
        <p:cNvPr id="1" name="Shape 184"/>
        <p:cNvGrpSpPr/>
        <p:nvPr/>
      </p:nvGrpSpPr>
      <p:grpSpPr>
        <a:xfrm>
          <a:off x="0" y="0"/>
          <a:ext cx="0" cy="0"/>
          <a:chOff x="0" y="0"/>
          <a:chExt cx="0" cy="0"/>
        </a:xfrm>
      </p:grpSpPr>
      <p:pic>
        <p:nvPicPr>
          <p:cNvPr id="185" name="Google Shape;185;p65"/>
          <p:cNvPicPr preferRelativeResize="0"/>
          <p:nvPr/>
        </p:nvPicPr>
        <p:blipFill rotWithShape="1">
          <a:blip r:embed="rId2" cstate="email">
            <a:alphaModFix/>
            <a:extLst>
              <a:ext uri="{28A0092B-C50C-407E-A947-70E740481C1C}">
                <a14:useLocalDpi xmlns:a14="http://schemas.microsoft.com/office/drawing/2010/main"/>
              </a:ext>
            </a:extLst>
          </a:blip>
          <a:srcRect/>
          <a:stretch/>
        </p:blipFill>
        <p:spPr>
          <a:xfrm>
            <a:off x="7624814" y="202594"/>
            <a:ext cx="1274218" cy="488417"/>
          </a:xfrm>
          <a:prstGeom prst="rect">
            <a:avLst/>
          </a:prstGeom>
          <a:noFill/>
          <a:ln>
            <a:noFill/>
          </a:ln>
        </p:spPr>
      </p:pic>
      <p:pic>
        <p:nvPicPr>
          <p:cNvPr id="186" name="Google Shape;186;p65"/>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187" name="Google Shape;187;p65"/>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Content and Photo vertical">
  <p:cSld name="Content and Photo vertical">
    <p:spTree>
      <p:nvGrpSpPr>
        <p:cNvPr id="1" name="Shape 188"/>
        <p:cNvGrpSpPr/>
        <p:nvPr/>
      </p:nvGrpSpPr>
      <p:grpSpPr>
        <a:xfrm>
          <a:off x="0" y="0"/>
          <a:ext cx="0" cy="0"/>
          <a:chOff x="0" y="0"/>
          <a:chExt cx="0" cy="0"/>
        </a:xfrm>
      </p:grpSpPr>
      <p:pic>
        <p:nvPicPr>
          <p:cNvPr id="189" name="Google Shape;189;p66"/>
          <p:cNvPicPr preferRelativeResize="0"/>
          <p:nvPr/>
        </p:nvPicPr>
        <p:blipFill rotWithShape="1">
          <a:blip r:embed="rId2" cstate="email">
            <a:alphaModFix/>
            <a:extLst>
              <a:ext uri="{28A0092B-C50C-407E-A947-70E740481C1C}">
                <a14:useLocalDpi xmlns:a14="http://schemas.microsoft.com/office/drawing/2010/main"/>
              </a:ext>
            </a:extLst>
          </a:blip>
          <a:srcRect/>
          <a:stretch/>
        </p:blipFill>
        <p:spPr>
          <a:xfrm>
            <a:off x="4147413" y="4437741"/>
            <a:ext cx="1274218" cy="488417"/>
          </a:xfrm>
          <a:prstGeom prst="rect">
            <a:avLst/>
          </a:prstGeom>
          <a:noFill/>
          <a:ln>
            <a:noFill/>
          </a:ln>
        </p:spPr>
      </p:pic>
      <p:sp>
        <p:nvSpPr>
          <p:cNvPr id="190" name="Google Shape;190;p66"/>
          <p:cNvSpPr txBox="1">
            <a:spLocks noGrp="1"/>
          </p:cNvSpPr>
          <p:nvPr>
            <p:ph type="title"/>
          </p:nvPr>
        </p:nvSpPr>
        <p:spPr>
          <a:xfrm>
            <a:off x="628650" y="682900"/>
            <a:ext cx="46863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91" name="Google Shape;191;p66"/>
          <p:cNvSpPr txBox="1">
            <a:spLocks noGrp="1"/>
          </p:cNvSpPr>
          <p:nvPr>
            <p:ph type="body" idx="1"/>
          </p:nvPr>
        </p:nvSpPr>
        <p:spPr>
          <a:xfrm>
            <a:off x="628650" y="1778274"/>
            <a:ext cx="4686300" cy="141936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750"/>
              </a:spcBef>
              <a:spcAft>
                <a:spcPts val="0"/>
              </a:spcAft>
              <a:buClr>
                <a:srgbClr val="161249"/>
              </a:buClr>
              <a:buSzPts val="2100"/>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92" name="Google Shape;192;p66"/>
          <p:cNvSpPr>
            <a:spLocks noGrp="1"/>
          </p:cNvSpPr>
          <p:nvPr>
            <p:ph type="pic" idx="2"/>
          </p:nvPr>
        </p:nvSpPr>
        <p:spPr>
          <a:xfrm>
            <a:off x="5572125" y="1"/>
            <a:ext cx="3571875" cy="5029199"/>
          </a:xfrm>
          <a:prstGeom prst="rect">
            <a:avLst/>
          </a:prstGeom>
          <a:solidFill>
            <a:srgbClr val="D3EEEF"/>
          </a:solidFill>
          <a:ln>
            <a:noFill/>
          </a:ln>
        </p:spPr>
      </p:sp>
      <p:pic>
        <p:nvPicPr>
          <p:cNvPr id="193" name="Google Shape;193;p66"/>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194" name="Google Shape;194;p66"/>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Ending">
  <p:cSld name="Ending">
    <p:bg>
      <p:bgPr>
        <a:blipFill>
          <a:blip r:embed="rId2" cstate="email">
            <a:alphaModFix/>
            <a:extLst>
              <a:ext uri="{28A0092B-C50C-407E-A947-70E740481C1C}">
                <a14:useLocalDpi xmlns:a14="http://schemas.microsoft.com/office/drawing/2010/main"/>
              </a:ext>
            </a:extLst>
          </a:blip>
          <a:stretch>
            <a:fillRect/>
          </a:stretch>
        </a:blipFill>
        <a:effectLst/>
      </p:bgPr>
    </p:bg>
    <p:spTree>
      <p:nvGrpSpPr>
        <p:cNvPr id="1" name="Shape 195"/>
        <p:cNvGrpSpPr/>
        <p:nvPr/>
      </p:nvGrpSpPr>
      <p:grpSpPr>
        <a:xfrm>
          <a:off x="0" y="0"/>
          <a:ext cx="0" cy="0"/>
          <a:chOff x="0" y="0"/>
          <a:chExt cx="0" cy="0"/>
        </a:xfrm>
      </p:grpSpPr>
      <p:sp>
        <p:nvSpPr>
          <p:cNvPr id="196" name="Google Shape;196;p67"/>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Arial"/>
              <a:ea typeface="Arial"/>
              <a:cs typeface="Arial"/>
              <a:sym typeface="Arial"/>
            </a:endParaRPr>
          </a:p>
        </p:txBody>
      </p:sp>
      <p:pic>
        <p:nvPicPr>
          <p:cNvPr id="197" name="Google Shape;197;p67"/>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4572000" y="4435832"/>
            <a:ext cx="775407" cy="547632"/>
          </a:xfrm>
          <a:prstGeom prst="rect">
            <a:avLst/>
          </a:prstGeom>
          <a:noFill/>
          <a:ln>
            <a:noFill/>
          </a:ln>
        </p:spPr>
      </p:pic>
      <p:pic>
        <p:nvPicPr>
          <p:cNvPr id="198" name="Google Shape;198;p67"/>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5572275" y="4556846"/>
            <a:ext cx="858148" cy="352949"/>
          </a:xfrm>
          <a:prstGeom prst="rect">
            <a:avLst/>
          </a:prstGeom>
          <a:noFill/>
          <a:ln>
            <a:noFill/>
          </a:ln>
        </p:spPr>
      </p:pic>
      <p:pic>
        <p:nvPicPr>
          <p:cNvPr id="199" name="Google Shape;199;p67"/>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6725411" y="4559992"/>
            <a:ext cx="845283" cy="370912"/>
          </a:xfrm>
          <a:prstGeom prst="rect">
            <a:avLst/>
          </a:prstGeom>
          <a:noFill/>
          <a:ln>
            <a:noFill/>
          </a:ln>
        </p:spPr>
      </p:pic>
      <p:pic>
        <p:nvPicPr>
          <p:cNvPr id="200" name="Google Shape;200;p67"/>
          <p:cNvPicPr preferRelativeResize="0"/>
          <p:nvPr/>
        </p:nvPicPr>
        <p:blipFill rotWithShape="1">
          <a:blip r:embed="rId6" cstate="email">
            <a:alphaModFix/>
            <a:extLst>
              <a:ext uri="{28A0092B-C50C-407E-A947-70E740481C1C}">
                <a14:useLocalDpi xmlns:a14="http://schemas.microsoft.com/office/drawing/2010/main"/>
              </a:ext>
            </a:extLst>
          </a:blip>
          <a:srcRect/>
          <a:stretch/>
        </p:blipFill>
        <p:spPr>
          <a:xfrm>
            <a:off x="211687" y="4503966"/>
            <a:ext cx="1274218" cy="488417"/>
          </a:xfrm>
          <a:prstGeom prst="rect">
            <a:avLst/>
          </a:prstGeom>
          <a:noFill/>
          <a:ln>
            <a:noFill/>
          </a:ln>
        </p:spPr>
      </p:pic>
      <p:sp>
        <p:nvSpPr>
          <p:cNvPr id="201" name="Google Shape;201;p67"/>
          <p:cNvSpPr txBox="1">
            <a:spLocks noGrp="1"/>
          </p:cNvSpPr>
          <p:nvPr>
            <p:ph type="body" idx="1"/>
          </p:nvPr>
        </p:nvSpPr>
        <p:spPr>
          <a:xfrm>
            <a:off x="628650" y="655321"/>
            <a:ext cx="4385310" cy="3009899"/>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350"/>
              <a:buNone/>
              <a:defRPr sz="1350">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200"/>
              <a:buNone/>
              <a:defRPr sz="1200">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050"/>
              <a:buNone/>
              <a:defRPr sz="1050">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050"/>
              <a:buNone/>
              <a:defRPr sz="1050">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202" name="Google Shape;202;p67"/>
          <p:cNvPicPr preferRelativeResize="0"/>
          <p:nvPr/>
        </p:nvPicPr>
        <p:blipFill rotWithShape="1">
          <a:blip r:embed="rId7" cstate="email">
            <a:alphaModFix/>
            <a:extLst>
              <a:ext uri="{28A0092B-C50C-407E-A947-70E740481C1C}">
                <a14:useLocalDpi xmlns:a14="http://schemas.microsoft.com/office/drawing/2010/main"/>
              </a:ext>
            </a:extLst>
          </a:blip>
          <a:srcRect/>
          <a:stretch/>
        </p:blipFill>
        <p:spPr>
          <a:xfrm>
            <a:off x="7808427" y="4443014"/>
            <a:ext cx="1068773" cy="487361"/>
          </a:xfrm>
          <a:prstGeom prst="rect">
            <a:avLst/>
          </a:prstGeom>
          <a:noFill/>
          <a:ln>
            <a:noFill/>
          </a:ln>
        </p:spPr>
      </p:pic>
      <p:pic>
        <p:nvPicPr>
          <p:cNvPr id="203" name="Google Shape;203;p67"/>
          <p:cNvPicPr preferRelativeResize="0"/>
          <p:nvPr/>
        </p:nvPicPr>
        <p:blipFill rotWithShape="1">
          <a:blip r:embed="rId8" cstate="email">
            <a:alphaModFix/>
            <a:extLst>
              <a:ext uri="{28A0092B-C50C-407E-A947-70E740481C1C}">
                <a14:useLocalDpi xmlns:a14="http://schemas.microsoft.com/office/drawing/2010/main"/>
              </a:ext>
            </a:extLst>
          </a:blip>
          <a:srcRect/>
          <a:stretch/>
        </p:blipFill>
        <p:spPr>
          <a:xfrm>
            <a:off x="1697592" y="4528124"/>
            <a:ext cx="1987904" cy="440100"/>
          </a:xfrm>
          <a:prstGeom prst="rect">
            <a:avLst/>
          </a:prstGeom>
          <a:noFill/>
          <a:ln>
            <a:noFill/>
          </a:ln>
        </p:spPr>
      </p:pic>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Heading">
  <p:cSld name="Heading">
    <p:bg>
      <p:bgPr>
        <a:blipFill>
          <a:blip r:embed="rId2" cstate="email">
            <a:alphaModFix/>
            <a:extLst>
              <a:ext uri="{28A0092B-C50C-407E-A947-70E740481C1C}">
                <a14:useLocalDpi xmlns:a14="http://schemas.microsoft.com/office/drawing/2010/main"/>
              </a:ext>
            </a:extLst>
          </a:blip>
          <a:stretch>
            <a:fillRect/>
          </a:stretch>
        </a:blipFill>
        <a:effectLst/>
      </p:bgPr>
    </p:bg>
    <p:spTree>
      <p:nvGrpSpPr>
        <p:cNvPr id="1" name="Shape 204"/>
        <p:cNvGrpSpPr/>
        <p:nvPr/>
      </p:nvGrpSpPr>
      <p:grpSpPr>
        <a:xfrm>
          <a:off x="0" y="0"/>
          <a:ext cx="0" cy="0"/>
          <a:chOff x="0" y="0"/>
          <a:chExt cx="0" cy="0"/>
        </a:xfrm>
      </p:grpSpPr>
      <p:sp>
        <p:nvSpPr>
          <p:cNvPr id="205" name="Google Shape;205;p77"/>
          <p:cNvSpPr txBox="1">
            <a:spLocks noGrp="1"/>
          </p:cNvSpPr>
          <p:nvPr>
            <p:ph type="ctrTitle"/>
          </p:nvPr>
        </p:nvSpPr>
        <p:spPr>
          <a:xfrm>
            <a:off x="638640" y="1992693"/>
            <a:ext cx="5958908" cy="1884419"/>
          </a:xfrm>
          <a:prstGeom prst="rect">
            <a:avLst/>
          </a:prstGeom>
          <a:noFill/>
          <a:ln>
            <a:noFill/>
          </a:ln>
        </p:spPr>
        <p:txBody>
          <a:bodyPr spcFirstLastPara="1" wrap="square" lIns="91425" tIns="45700" rIns="91425" bIns="0" anchor="t" anchorCtr="0">
            <a:noAutofit/>
          </a:bodyPr>
          <a:lstStyle>
            <a:lvl1pPr lvl="0" algn="l">
              <a:lnSpc>
                <a:spcPct val="90000"/>
              </a:lnSpc>
              <a:spcBef>
                <a:spcPts val="0"/>
              </a:spcBef>
              <a:spcAft>
                <a:spcPts val="0"/>
              </a:spcAft>
              <a:buClr>
                <a:schemeClr val="lt1"/>
              </a:buClr>
              <a:buSzPts val="5400"/>
              <a:buFont typeface="Arial"/>
              <a:buNone/>
              <a:defRPr sz="5400" b="1" i="0">
                <a:solidFill>
                  <a:schemeClr val="lt1"/>
                </a:solidFill>
                <a:latin typeface="Arial"/>
                <a:ea typeface="Arial"/>
                <a:cs typeface="Arial"/>
                <a:sym typeface="Aria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cxnSp>
        <p:nvCxnSpPr>
          <p:cNvPr id="206" name="Google Shape;206;p77"/>
          <p:cNvCxnSpPr/>
          <p:nvPr/>
        </p:nvCxnSpPr>
        <p:spPr>
          <a:xfrm rot="10800000">
            <a:off x="638639" y="1555703"/>
            <a:ext cx="432171" cy="0"/>
          </a:xfrm>
          <a:prstGeom prst="straightConnector1">
            <a:avLst/>
          </a:prstGeom>
          <a:noFill/>
          <a:ln w="15875" cap="flat" cmpd="sng">
            <a:solidFill>
              <a:srgbClr val="11AA81"/>
            </a:solidFill>
            <a:prstDash val="solid"/>
            <a:miter lim="800000"/>
            <a:headEnd type="none" w="sm" len="sm"/>
            <a:tailEnd type="none" w="sm" len="sm"/>
          </a:ln>
        </p:spPr>
      </p:cxnSp>
      <p:pic>
        <p:nvPicPr>
          <p:cNvPr id="207" name="Google Shape;207;p77"/>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471000" y="467399"/>
            <a:ext cx="2218858" cy="824085"/>
          </a:xfrm>
          <a:prstGeom prst="rect">
            <a:avLst/>
          </a:prstGeom>
          <a:noFill/>
          <a:ln>
            <a:noFill/>
          </a:ln>
        </p:spPr>
      </p:pic>
      <p:sp>
        <p:nvSpPr>
          <p:cNvPr id="208" name="Google Shape;208;p77"/>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Arial"/>
              <a:ea typeface="Arial"/>
              <a:cs typeface="Arial"/>
              <a:sym typeface="Arial"/>
            </a:endParaRPr>
          </a:p>
        </p:txBody>
      </p:sp>
      <p:pic>
        <p:nvPicPr>
          <p:cNvPr id="209" name="Google Shape;209;p77"/>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324895" y="4528124"/>
            <a:ext cx="1987904" cy="440100"/>
          </a:xfrm>
          <a:prstGeom prst="rect">
            <a:avLst/>
          </a:prstGeom>
          <a:noFill/>
          <a:ln>
            <a:noFill/>
          </a:ln>
        </p:spPr>
      </p:pic>
      <p:pic>
        <p:nvPicPr>
          <p:cNvPr id="210" name="Google Shape;210;p77"/>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4572000" y="4435832"/>
            <a:ext cx="775407" cy="547632"/>
          </a:xfrm>
          <a:prstGeom prst="rect">
            <a:avLst/>
          </a:prstGeom>
          <a:noFill/>
          <a:ln>
            <a:noFill/>
          </a:ln>
        </p:spPr>
      </p:pic>
      <p:pic>
        <p:nvPicPr>
          <p:cNvPr id="211" name="Google Shape;211;p77"/>
          <p:cNvPicPr preferRelativeResize="0"/>
          <p:nvPr/>
        </p:nvPicPr>
        <p:blipFill rotWithShape="1">
          <a:blip r:embed="rId6" cstate="email">
            <a:alphaModFix/>
            <a:extLst>
              <a:ext uri="{28A0092B-C50C-407E-A947-70E740481C1C}">
                <a14:useLocalDpi xmlns:a14="http://schemas.microsoft.com/office/drawing/2010/main"/>
              </a:ext>
            </a:extLst>
          </a:blip>
          <a:srcRect/>
          <a:stretch/>
        </p:blipFill>
        <p:spPr>
          <a:xfrm>
            <a:off x="5572275" y="4556846"/>
            <a:ext cx="858148" cy="352949"/>
          </a:xfrm>
          <a:prstGeom prst="rect">
            <a:avLst/>
          </a:prstGeom>
          <a:noFill/>
          <a:ln>
            <a:noFill/>
          </a:ln>
        </p:spPr>
      </p:pic>
      <p:pic>
        <p:nvPicPr>
          <p:cNvPr id="212" name="Google Shape;212;p77"/>
          <p:cNvPicPr preferRelativeResize="0"/>
          <p:nvPr/>
        </p:nvPicPr>
        <p:blipFill rotWithShape="1">
          <a:blip r:embed="rId7" cstate="email">
            <a:alphaModFix/>
            <a:extLst>
              <a:ext uri="{28A0092B-C50C-407E-A947-70E740481C1C}">
                <a14:useLocalDpi xmlns:a14="http://schemas.microsoft.com/office/drawing/2010/main"/>
              </a:ext>
            </a:extLst>
          </a:blip>
          <a:srcRect/>
          <a:stretch/>
        </p:blipFill>
        <p:spPr>
          <a:xfrm>
            <a:off x="6725411" y="4559992"/>
            <a:ext cx="845283" cy="370912"/>
          </a:xfrm>
          <a:prstGeom prst="rect">
            <a:avLst/>
          </a:prstGeom>
          <a:noFill/>
          <a:ln>
            <a:noFill/>
          </a:ln>
        </p:spPr>
      </p:pic>
      <p:pic>
        <p:nvPicPr>
          <p:cNvPr id="213" name="Google Shape;213;p77"/>
          <p:cNvPicPr preferRelativeResize="0"/>
          <p:nvPr/>
        </p:nvPicPr>
        <p:blipFill rotWithShape="1">
          <a:blip r:embed="rId8" cstate="email">
            <a:alphaModFix/>
            <a:extLst>
              <a:ext uri="{28A0092B-C50C-407E-A947-70E740481C1C}">
                <a14:useLocalDpi xmlns:a14="http://schemas.microsoft.com/office/drawing/2010/main"/>
              </a:ext>
            </a:extLst>
          </a:blip>
          <a:srcRect/>
          <a:stretch/>
        </p:blipFill>
        <p:spPr>
          <a:xfrm>
            <a:off x="7808427" y="4443014"/>
            <a:ext cx="1068773" cy="487361"/>
          </a:xfrm>
          <a:prstGeom prst="rect">
            <a:avLst/>
          </a:prstGeom>
          <a:noFill/>
          <a:ln>
            <a:noFill/>
          </a:ln>
        </p:spPr>
      </p:pic>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tausta">
  <p:cSld name="tausta">
    <p:bg>
      <p:bgPr>
        <a:blipFill>
          <a:blip r:embed="rId2" cstate="email">
            <a:alphaModFix/>
            <a:extLst>
              <a:ext uri="{28A0092B-C50C-407E-A947-70E740481C1C}">
                <a14:useLocalDpi xmlns:a14="http://schemas.microsoft.com/office/drawing/2010/main"/>
              </a:ext>
            </a:extLst>
          </a:blip>
          <a:stretch>
            <a:fillRect/>
          </a:stretch>
        </a:blipFill>
        <a:effectLst/>
      </p:bgPr>
    </p:bg>
    <p:spTree>
      <p:nvGrpSpPr>
        <p:cNvPr id="1" name="Shape 214"/>
        <p:cNvGrpSpPr/>
        <p:nvPr/>
      </p:nvGrpSpPr>
      <p:grpSpPr>
        <a:xfrm>
          <a:off x="0" y="0"/>
          <a:ext cx="0" cy="0"/>
          <a:chOff x="0" y="0"/>
          <a:chExt cx="0" cy="0"/>
        </a:xfrm>
      </p:grpSpPr>
      <p:sp>
        <p:nvSpPr>
          <p:cNvPr id="215" name="Google Shape;215;p78"/>
          <p:cNvSpPr/>
          <p:nvPr/>
        </p:nvSpPr>
        <p:spPr>
          <a:xfrm rot="10800000" flipH="1">
            <a:off x="0" y="4655082"/>
            <a:ext cx="9144000" cy="564121"/>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Arial"/>
              <a:ea typeface="Arial"/>
              <a:cs typeface="Arial"/>
              <a:sym typeface="Arial"/>
            </a:endParaRPr>
          </a:p>
        </p:txBody>
      </p:sp>
      <p:pic>
        <p:nvPicPr>
          <p:cNvPr id="216" name="Google Shape;216;p78"/>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116753" y="4703400"/>
            <a:ext cx="1987904" cy="440100"/>
          </a:xfrm>
          <a:prstGeom prst="rect">
            <a:avLst/>
          </a:prstGeom>
          <a:noFill/>
          <a:ln>
            <a:noFill/>
          </a:ln>
        </p:spPr>
      </p:pic>
      <p:pic>
        <p:nvPicPr>
          <p:cNvPr id="217" name="Google Shape;217;p78"/>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7753029" y="4679241"/>
            <a:ext cx="1274218" cy="488417"/>
          </a:xfrm>
          <a:prstGeom prst="rect">
            <a:avLst/>
          </a:prstGeom>
          <a:noFill/>
          <a:ln>
            <a:noFill/>
          </a:ln>
        </p:spPr>
      </p:pic>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Subheading Green">
  <p:cSld name="Subheading Green">
    <p:bg>
      <p:bgPr>
        <a:blipFill>
          <a:blip r:embed="rId2" cstate="email">
            <a:alphaModFix/>
            <a:extLst>
              <a:ext uri="{28A0092B-C50C-407E-A947-70E740481C1C}">
                <a14:useLocalDpi xmlns:a14="http://schemas.microsoft.com/office/drawing/2010/main"/>
              </a:ext>
            </a:extLst>
          </a:blip>
          <a:stretch>
            <a:fillRect/>
          </a:stretch>
        </a:blipFill>
        <a:effectLst/>
      </p:bgPr>
    </p:bg>
    <p:spTree>
      <p:nvGrpSpPr>
        <p:cNvPr id="1" name="Shape 218"/>
        <p:cNvGrpSpPr/>
        <p:nvPr/>
      </p:nvGrpSpPr>
      <p:grpSpPr>
        <a:xfrm>
          <a:off x="0" y="0"/>
          <a:ext cx="0" cy="0"/>
          <a:chOff x="0" y="0"/>
          <a:chExt cx="0" cy="0"/>
        </a:xfrm>
      </p:grpSpPr>
      <p:sp>
        <p:nvSpPr>
          <p:cNvPr id="219" name="Google Shape;219;p79"/>
          <p:cNvSpPr txBox="1">
            <a:spLocks noGrp="1"/>
          </p:cNvSpPr>
          <p:nvPr>
            <p:ph type="title"/>
          </p:nvPr>
        </p:nvSpPr>
        <p:spPr>
          <a:xfrm>
            <a:off x="840583" y="851217"/>
            <a:ext cx="2226624" cy="135827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20" name="Google Shape;220;p79"/>
          <p:cNvSpPr txBox="1">
            <a:spLocks noGrp="1"/>
          </p:cNvSpPr>
          <p:nvPr>
            <p:ph type="body" idx="1"/>
          </p:nvPr>
        </p:nvSpPr>
        <p:spPr>
          <a:xfrm>
            <a:off x="863071" y="2564692"/>
            <a:ext cx="6614054" cy="29084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100"/>
              <a:buNone/>
              <a:defRPr sz="21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221" name="Google Shape;221;p79"/>
          <p:cNvSpPr txBox="1">
            <a:spLocks noGrp="1"/>
          </p:cNvSpPr>
          <p:nvPr>
            <p:ph type="body" idx="2"/>
          </p:nvPr>
        </p:nvSpPr>
        <p:spPr>
          <a:xfrm>
            <a:off x="863071" y="2981702"/>
            <a:ext cx="6614054" cy="72632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222" name="Google Shape;222;p79"/>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Arial"/>
              <a:ea typeface="Arial"/>
              <a:cs typeface="Arial"/>
              <a:sym typeface="Arial"/>
            </a:endParaRPr>
          </a:p>
        </p:txBody>
      </p:sp>
      <p:cxnSp>
        <p:nvCxnSpPr>
          <p:cNvPr id="223" name="Google Shape;223;p79"/>
          <p:cNvCxnSpPr/>
          <p:nvPr/>
        </p:nvCxnSpPr>
        <p:spPr>
          <a:xfrm rot="10800000">
            <a:off x="840583" y="2209496"/>
            <a:ext cx="3923363" cy="0"/>
          </a:xfrm>
          <a:prstGeom prst="straightConnector1">
            <a:avLst/>
          </a:prstGeom>
          <a:noFill/>
          <a:ln w="15875" cap="flat" cmpd="sng">
            <a:solidFill>
              <a:srgbClr val="11AA81"/>
            </a:solidFill>
            <a:prstDash val="solid"/>
            <a:miter lim="800000"/>
            <a:headEnd type="none" w="sm" len="sm"/>
            <a:tailEnd type="none" w="sm" len="sm"/>
          </a:ln>
        </p:spPr>
      </p:cxnSp>
      <p:pic>
        <p:nvPicPr>
          <p:cNvPr id="224" name="Google Shape;224;p79"/>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4572000" y="4435832"/>
            <a:ext cx="775407" cy="547632"/>
          </a:xfrm>
          <a:prstGeom prst="rect">
            <a:avLst/>
          </a:prstGeom>
          <a:noFill/>
          <a:ln>
            <a:noFill/>
          </a:ln>
        </p:spPr>
      </p:pic>
      <p:pic>
        <p:nvPicPr>
          <p:cNvPr id="225" name="Google Shape;225;p79"/>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5572275" y="4556846"/>
            <a:ext cx="858148" cy="352949"/>
          </a:xfrm>
          <a:prstGeom prst="rect">
            <a:avLst/>
          </a:prstGeom>
          <a:noFill/>
          <a:ln>
            <a:noFill/>
          </a:ln>
        </p:spPr>
      </p:pic>
      <p:pic>
        <p:nvPicPr>
          <p:cNvPr id="226" name="Google Shape;226;p79"/>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6725411" y="4559992"/>
            <a:ext cx="845283" cy="370912"/>
          </a:xfrm>
          <a:prstGeom prst="rect">
            <a:avLst/>
          </a:prstGeom>
          <a:noFill/>
          <a:ln>
            <a:noFill/>
          </a:ln>
        </p:spPr>
      </p:pic>
      <p:pic>
        <p:nvPicPr>
          <p:cNvPr id="227" name="Google Shape;227;p79"/>
          <p:cNvPicPr preferRelativeResize="0"/>
          <p:nvPr/>
        </p:nvPicPr>
        <p:blipFill rotWithShape="1">
          <a:blip r:embed="rId6" cstate="email">
            <a:alphaModFix/>
            <a:extLst>
              <a:ext uri="{28A0092B-C50C-407E-A947-70E740481C1C}">
                <a14:useLocalDpi xmlns:a14="http://schemas.microsoft.com/office/drawing/2010/main"/>
              </a:ext>
            </a:extLst>
          </a:blip>
          <a:srcRect/>
          <a:stretch/>
        </p:blipFill>
        <p:spPr>
          <a:xfrm>
            <a:off x="211687" y="4503966"/>
            <a:ext cx="1274218" cy="488417"/>
          </a:xfrm>
          <a:prstGeom prst="rect">
            <a:avLst/>
          </a:prstGeom>
          <a:noFill/>
          <a:ln>
            <a:noFill/>
          </a:ln>
        </p:spPr>
      </p:pic>
      <p:pic>
        <p:nvPicPr>
          <p:cNvPr id="228" name="Google Shape;228;p79"/>
          <p:cNvPicPr preferRelativeResize="0"/>
          <p:nvPr/>
        </p:nvPicPr>
        <p:blipFill rotWithShape="1">
          <a:blip r:embed="rId7" cstate="email">
            <a:alphaModFix/>
            <a:extLst>
              <a:ext uri="{28A0092B-C50C-407E-A947-70E740481C1C}">
                <a14:useLocalDpi xmlns:a14="http://schemas.microsoft.com/office/drawing/2010/main"/>
              </a:ext>
            </a:extLst>
          </a:blip>
          <a:srcRect/>
          <a:stretch/>
        </p:blipFill>
        <p:spPr>
          <a:xfrm>
            <a:off x="7808427" y="4443014"/>
            <a:ext cx="1068773" cy="487361"/>
          </a:xfrm>
          <a:prstGeom prst="rect">
            <a:avLst/>
          </a:prstGeom>
          <a:noFill/>
          <a:ln>
            <a:noFill/>
          </a:ln>
        </p:spPr>
      </p:pic>
      <p:pic>
        <p:nvPicPr>
          <p:cNvPr id="229" name="Google Shape;229;p79"/>
          <p:cNvPicPr preferRelativeResize="0"/>
          <p:nvPr/>
        </p:nvPicPr>
        <p:blipFill rotWithShape="1">
          <a:blip r:embed="rId8" cstate="email">
            <a:alphaModFix/>
            <a:extLst>
              <a:ext uri="{28A0092B-C50C-407E-A947-70E740481C1C}">
                <a14:useLocalDpi xmlns:a14="http://schemas.microsoft.com/office/drawing/2010/main"/>
              </a:ext>
            </a:extLst>
          </a:blip>
          <a:srcRect/>
          <a:stretch/>
        </p:blipFill>
        <p:spPr>
          <a:xfrm>
            <a:off x="1697592" y="4528124"/>
            <a:ext cx="1987904" cy="440100"/>
          </a:xfrm>
          <a:prstGeom prst="rect">
            <a:avLst/>
          </a:prstGeom>
          <a:noFill/>
          <a:ln>
            <a:noFill/>
          </a:ln>
        </p:spPr>
      </p:pic>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Subheading Orange">
  <p:cSld name="Subheading Orange">
    <p:bg>
      <p:bgPr>
        <a:blipFill>
          <a:blip r:embed="rId2" cstate="email">
            <a:alphaModFix/>
            <a:extLst>
              <a:ext uri="{28A0092B-C50C-407E-A947-70E740481C1C}">
                <a14:useLocalDpi xmlns:a14="http://schemas.microsoft.com/office/drawing/2010/main"/>
              </a:ext>
            </a:extLst>
          </a:blip>
          <a:stretch>
            <a:fillRect/>
          </a:stretch>
        </a:blipFill>
        <a:effectLst/>
      </p:bgPr>
    </p:bg>
    <p:spTree>
      <p:nvGrpSpPr>
        <p:cNvPr id="1" name="Shape 230"/>
        <p:cNvGrpSpPr/>
        <p:nvPr/>
      </p:nvGrpSpPr>
      <p:grpSpPr>
        <a:xfrm>
          <a:off x="0" y="0"/>
          <a:ext cx="0" cy="0"/>
          <a:chOff x="0" y="0"/>
          <a:chExt cx="0" cy="0"/>
        </a:xfrm>
      </p:grpSpPr>
      <p:sp>
        <p:nvSpPr>
          <p:cNvPr id="231" name="Google Shape;231;p80"/>
          <p:cNvSpPr txBox="1">
            <a:spLocks noGrp="1"/>
          </p:cNvSpPr>
          <p:nvPr>
            <p:ph type="title"/>
          </p:nvPr>
        </p:nvSpPr>
        <p:spPr>
          <a:xfrm>
            <a:off x="840583" y="851217"/>
            <a:ext cx="2226624" cy="135827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32" name="Google Shape;232;p80"/>
          <p:cNvSpPr txBox="1">
            <a:spLocks noGrp="1"/>
          </p:cNvSpPr>
          <p:nvPr>
            <p:ph type="body" idx="1"/>
          </p:nvPr>
        </p:nvSpPr>
        <p:spPr>
          <a:xfrm>
            <a:off x="863071" y="2564692"/>
            <a:ext cx="6614054" cy="29084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100"/>
              <a:buNone/>
              <a:defRPr sz="21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233" name="Google Shape;233;p80"/>
          <p:cNvSpPr txBox="1">
            <a:spLocks noGrp="1"/>
          </p:cNvSpPr>
          <p:nvPr>
            <p:ph type="body" idx="2"/>
          </p:nvPr>
        </p:nvSpPr>
        <p:spPr>
          <a:xfrm>
            <a:off x="863071" y="2981702"/>
            <a:ext cx="6614054" cy="72632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234" name="Google Shape;234;p80"/>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Arial"/>
              <a:ea typeface="Arial"/>
              <a:cs typeface="Arial"/>
              <a:sym typeface="Arial"/>
            </a:endParaRPr>
          </a:p>
        </p:txBody>
      </p:sp>
      <p:cxnSp>
        <p:nvCxnSpPr>
          <p:cNvPr id="235" name="Google Shape;235;p80"/>
          <p:cNvCxnSpPr/>
          <p:nvPr/>
        </p:nvCxnSpPr>
        <p:spPr>
          <a:xfrm rot="10800000">
            <a:off x="840583" y="2209496"/>
            <a:ext cx="3923363" cy="0"/>
          </a:xfrm>
          <a:prstGeom prst="straightConnector1">
            <a:avLst/>
          </a:prstGeom>
          <a:noFill/>
          <a:ln w="15875" cap="flat" cmpd="sng">
            <a:solidFill>
              <a:srgbClr val="F39200"/>
            </a:solidFill>
            <a:prstDash val="solid"/>
            <a:miter lim="800000"/>
            <a:headEnd type="none" w="sm" len="sm"/>
            <a:tailEnd type="none" w="sm" len="sm"/>
          </a:ln>
        </p:spPr>
      </p:cxnSp>
      <p:pic>
        <p:nvPicPr>
          <p:cNvPr id="236" name="Google Shape;236;p80"/>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4572000" y="4435832"/>
            <a:ext cx="775407" cy="547632"/>
          </a:xfrm>
          <a:prstGeom prst="rect">
            <a:avLst/>
          </a:prstGeom>
          <a:noFill/>
          <a:ln>
            <a:noFill/>
          </a:ln>
        </p:spPr>
      </p:pic>
      <p:pic>
        <p:nvPicPr>
          <p:cNvPr id="237" name="Google Shape;237;p80"/>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5572275" y="4556846"/>
            <a:ext cx="858148" cy="352949"/>
          </a:xfrm>
          <a:prstGeom prst="rect">
            <a:avLst/>
          </a:prstGeom>
          <a:noFill/>
          <a:ln>
            <a:noFill/>
          </a:ln>
        </p:spPr>
      </p:pic>
      <p:pic>
        <p:nvPicPr>
          <p:cNvPr id="238" name="Google Shape;238;p80"/>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6725411" y="4559992"/>
            <a:ext cx="845283" cy="370912"/>
          </a:xfrm>
          <a:prstGeom prst="rect">
            <a:avLst/>
          </a:prstGeom>
          <a:noFill/>
          <a:ln>
            <a:noFill/>
          </a:ln>
        </p:spPr>
      </p:pic>
      <p:pic>
        <p:nvPicPr>
          <p:cNvPr id="239" name="Google Shape;239;p80"/>
          <p:cNvPicPr preferRelativeResize="0"/>
          <p:nvPr/>
        </p:nvPicPr>
        <p:blipFill rotWithShape="1">
          <a:blip r:embed="rId6" cstate="email">
            <a:alphaModFix/>
            <a:extLst>
              <a:ext uri="{28A0092B-C50C-407E-A947-70E740481C1C}">
                <a14:useLocalDpi xmlns:a14="http://schemas.microsoft.com/office/drawing/2010/main"/>
              </a:ext>
            </a:extLst>
          </a:blip>
          <a:srcRect/>
          <a:stretch/>
        </p:blipFill>
        <p:spPr>
          <a:xfrm>
            <a:off x="211687" y="4503966"/>
            <a:ext cx="1274218" cy="488417"/>
          </a:xfrm>
          <a:prstGeom prst="rect">
            <a:avLst/>
          </a:prstGeom>
          <a:noFill/>
          <a:ln>
            <a:noFill/>
          </a:ln>
        </p:spPr>
      </p:pic>
      <p:pic>
        <p:nvPicPr>
          <p:cNvPr id="240" name="Google Shape;240;p80"/>
          <p:cNvPicPr preferRelativeResize="0"/>
          <p:nvPr/>
        </p:nvPicPr>
        <p:blipFill rotWithShape="1">
          <a:blip r:embed="rId7" cstate="email">
            <a:alphaModFix/>
            <a:extLst>
              <a:ext uri="{28A0092B-C50C-407E-A947-70E740481C1C}">
                <a14:useLocalDpi xmlns:a14="http://schemas.microsoft.com/office/drawing/2010/main"/>
              </a:ext>
            </a:extLst>
          </a:blip>
          <a:srcRect/>
          <a:stretch/>
        </p:blipFill>
        <p:spPr>
          <a:xfrm>
            <a:off x="7808427" y="4443014"/>
            <a:ext cx="1068773" cy="487361"/>
          </a:xfrm>
          <a:prstGeom prst="rect">
            <a:avLst/>
          </a:prstGeom>
          <a:noFill/>
          <a:ln>
            <a:noFill/>
          </a:ln>
        </p:spPr>
      </p:pic>
      <p:pic>
        <p:nvPicPr>
          <p:cNvPr id="241" name="Google Shape;241;p80"/>
          <p:cNvPicPr preferRelativeResize="0"/>
          <p:nvPr/>
        </p:nvPicPr>
        <p:blipFill rotWithShape="1">
          <a:blip r:embed="rId8" cstate="email">
            <a:alphaModFix/>
            <a:extLst>
              <a:ext uri="{28A0092B-C50C-407E-A947-70E740481C1C}">
                <a14:useLocalDpi xmlns:a14="http://schemas.microsoft.com/office/drawing/2010/main"/>
              </a:ext>
            </a:extLst>
          </a:blip>
          <a:srcRect/>
          <a:stretch/>
        </p:blipFill>
        <p:spPr>
          <a:xfrm>
            <a:off x="1697592" y="4528124"/>
            <a:ext cx="1987904" cy="440100"/>
          </a:xfrm>
          <a:prstGeom prst="rect">
            <a:avLst/>
          </a:prstGeom>
          <a:noFill/>
          <a:ln>
            <a:noFill/>
          </a:ln>
        </p:spPr>
      </p:pic>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Subheading Pink">
  <p:cSld name="Subheading Pink">
    <p:bg>
      <p:bgPr>
        <a:blipFill>
          <a:blip r:embed="rId2" cstate="email">
            <a:alphaModFix/>
            <a:extLst>
              <a:ext uri="{28A0092B-C50C-407E-A947-70E740481C1C}">
                <a14:useLocalDpi xmlns:a14="http://schemas.microsoft.com/office/drawing/2010/main"/>
              </a:ext>
            </a:extLst>
          </a:blip>
          <a:stretch>
            <a:fillRect/>
          </a:stretch>
        </a:blipFill>
        <a:effectLst/>
      </p:bgPr>
    </p:bg>
    <p:spTree>
      <p:nvGrpSpPr>
        <p:cNvPr id="1" name="Shape 242"/>
        <p:cNvGrpSpPr/>
        <p:nvPr/>
      </p:nvGrpSpPr>
      <p:grpSpPr>
        <a:xfrm>
          <a:off x="0" y="0"/>
          <a:ext cx="0" cy="0"/>
          <a:chOff x="0" y="0"/>
          <a:chExt cx="0" cy="0"/>
        </a:xfrm>
      </p:grpSpPr>
      <p:sp>
        <p:nvSpPr>
          <p:cNvPr id="243" name="Google Shape;243;p81"/>
          <p:cNvSpPr txBox="1">
            <a:spLocks noGrp="1"/>
          </p:cNvSpPr>
          <p:nvPr>
            <p:ph type="title"/>
          </p:nvPr>
        </p:nvSpPr>
        <p:spPr>
          <a:xfrm>
            <a:off x="840583" y="851217"/>
            <a:ext cx="2226624" cy="135827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44" name="Google Shape;244;p81"/>
          <p:cNvSpPr txBox="1">
            <a:spLocks noGrp="1"/>
          </p:cNvSpPr>
          <p:nvPr>
            <p:ph type="body" idx="1"/>
          </p:nvPr>
        </p:nvSpPr>
        <p:spPr>
          <a:xfrm>
            <a:off x="863071" y="2564692"/>
            <a:ext cx="6614054" cy="29084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100"/>
              <a:buNone/>
              <a:defRPr sz="21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245" name="Google Shape;245;p81"/>
          <p:cNvSpPr txBox="1">
            <a:spLocks noGrp="1"/>
          </p:cNvSpPr>
          <p:nvPr>
            <p:ph type="body" idx="2"/>
          </p:nvPr>
        </p:nvSpPr>
        <p:spPr>
          <a:xfrm>
            <a:off x="863071" y="2981702"/>
            <a:ext cx="6614054" cy="72632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246" name="Google Shape;246;p81"/>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Arial"/>
              <a:ea typeface="Arial"/>
              <a:cs typeface="Arial"/>
              <a:sym typeface="Arial"/>
            </a:endParaRPr>
          </a:p>
        </p:txBody>
      </p:sp>
      <p:cxnSp>
        <p:nvCxnSpPr>
          <p:cNvPr id="247" name="Google Shape;247;p81"/>
          <p:cNvCxnSpPr/>
          <p:nvPr/>
        </p:nvCxnSpPr>
        <p:spPr>
          <a:xfrm rot="10800000">
            <a:off x="840583" y="2209496"/>
            <a:ext cx="3923363" cy="0"/>
          </a:xfrm>
          <a:prstGeom prst="straightConnector1">
            <a:avLst/>
          </a:prstGeom>
          <a:noFill/>
          <a:ln w="15875" cap="flat" cmpd="sng">
            <a:solidFill>
              <a:srgbClr val="D12477"/>
            </a:solidFill>
            <a:prstDash val="solid"/>
            <a:miter lim="800000"/>
            <a:headEnd type="none" w="sm" len="sm"/>
            <a:tailEnd type="none" w="sm" len="sm"/>
          </a:ln>
        </p:spPr>
      </p:cxnSp>
      <p:pic>
        <p:nvPicPr>
          <p:cNvPr id="248" name="Google Shape;248;p81"/>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4572000" y="4435832"/>
            <a:ext cx="775407" cy="547632"/>
          </a:xfrm>
          <a:prstGeom prst="rect">
            <a:avLst/>
          </a:prstGeom>
          <a:noFill/>
          <a:ln>
            <a:noFill/>
          </a:ln>
        </p:spPr>
      </p:pic>
      <p:pic>
        <p:nvPicPr>
          <p:cNvPr id="249" name="Google Shape;249;p81"/>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5572275" y="4556846"/>
            <a:ext cx="858148" cy="352949"/>
          </a:xfrm>
          <a:prstGeom prst="rect">
            <a:avLst/>
          </a:prstGeom>
          <a:noFill/>
          <a:ln>
            <a:noFill/>
          </a:ln>
        </p:spPr>
      </p:pic>
      <p:pic>
        <p:nvPicPr>
          <p:cNvPr id="250" name="Google Shape;250;p81"/>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6725411" y="4559992"/>
            <a:ext cx="845283" cy="370912"/>
          </a:xfrm>
          <a:prstGeom prst="rect">
            <a:avLst/>
          </a:prstGeom>
          <a:noFill/>
          <a:ln>
            <a:noFill/>
          </a:ln>
        </p:spPr>
      </p:pic>
      <p:pic>
        <p:nvPicPr>
          <p:cNvPr id="251" name="Google Shape;251;p81"/>
          <p:cNvPicPr preferRelativeResize="0"/>
          <p:nvPr/>
        </p:nvPicPr>
        <p:blipFill rotWithShape="1">
          <a:blip r:embed="rId6" cstate="email">
            <a:alphaModFix/>
            <a:extLst>
              <a:ext uri="{28A0092B-C50C-407E-A947-70E740481C1C}">
                <a14:useLocalDpi xmlns:a14="http://schemas.microsoft.com/office/drawing/2010/main"/>
              </a:ext>
            </a:extLst>
          </a:blip>
          <a:srcRect/>
          <a:stretch/>
        </p:blipFill>
        <p:spPr>
          <a:xfrm>
            <a:off x="211687" y="4503966"/>
            <a:ext cx="1274218" cy="488417"/>
          </a:xfrm>
          <a:prstGeom prst="rect">
            <a:avLst/>
          </a:prstGeom>
          <a:noFill/>
          <a:ln>
            <a:noFill/>
          </a:ln>
        </p:spPr>
      </p:pic>
      <p:pic>
        <p:nvPicPr>
          <p:cNvPr id="252" name="Google Shape;252;p81"/>
          <p:cNvPicPr preferRelativeResize="0"/>
          <p:nvPr/>
        </p:nvPicPr>
        <p:blipFill rotWithShape="1">
          <a:blip r:embed="rId7" cstate="email">
            <a:alphaModFix/>
            <a:extLst>
              <a:ext uri="{28A0092B-C50C-407E-A947-70E740481C1C}">
                <a14:useLocalDpi xmlns:a14="http://schemas.microsoft.com/office/drawing/2010/main"/>
              </a:ext>
            </a:extLst>
          </a:blip>
          <a:srcRect/>
          <a:stretch/>
        </p:blipFill>
        <p:spPr>
          <a:xfrm>
            <a:off x="7808427" y="4443014"/>
            <a:ext cx="1068773" cy="487361"/>
          </a:xfrm>
          <a:prstGeom prst="rect">
            <a:avLst/>
          </a:prstGeom>
          <a:noFill/>
          <a:ln>
            <a:noFill/>
          </a:ln>
        </p:spPr>
      </p:pic>
      <p:pic>
        <p:nvPicPr>
          <p:cNvPr id="253" name="Google Shape;253;p81"/>
          <p:cNvPicPr preferRelativeResize="0"/>
          <p:nvPr/>
        </p:nvPicPr>
        <p:blipFill rotWithShape="1">
          <a:blip r:embed="rId8" cstate="email">
            <a:alphaModFix/>
            <a:extLst>
              <a:ext uri="{28A0092B-C50C-407E-A947-70E740481C1C}">
                <a14:useLocalDpi xmlns:a14="http://schemas.microsoft.com/office/drawing/2010/main"/>
              </a:ext>
            </a:extLst>
          </a:blip>
          <a:srcRect/>
          <a:stretch/>
        </p:blipFill>
        <p:spPr>
          <a:xfrm>
            <a:off x="1697592" y="4528124"/>
            <a:ext cx="1987904" cy="440100"/>
          </a:xfrm>
          <a:prstGeom prst="rect">
            <a:avLst/>
          </a:prstGeom>
          <a:noFill/>
          <a:ln>
            <a:noFill/>
          </a:ln>
        </p:spPr>
      </p:pic>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13" Type="http://schemas.openxmlformats.org/officeDocument/2006/relationships/slideLayout" Target="../slideLayouts/slideLayout29.xml"/><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slideLayout" Target="../slideLayouts/slideLayout28.xml"/><Relationship Id="rId2" Type="http://schemas.openxmlformats.org/officeDocument/2006/relationships/slideLayout" Target="../slideLayouts/slideLayout18.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5" Type="http://schemas.openxmlformats.org/officeDocument/2006/relationships/theme" Target="../theme/theme2.xml"/><Relationship Id="rId10" Type="http://schemas.openxmlformats.org/officeDocument/2006/relationships/slideLayout" Target="../slideLayouts/slideLayout26.xml"/><Relationship Id="rId4" Type="http://schemas.openxmlformats.org/officeDocument/2006/relationships/slideLayout" Target="../slideLayouts/slideLayout20.xml"/><Relationship Id="rId9" Type="http://schemas.openxmlformats.org/officeDocument/2006/relationships/slideLayout" Target="../slideLayouts/slideLayout25.xml"/><Relationship Id="rId14" Type="http://schemas.openxmlformats.org/officeDocument/2006/relationships/slideLayout" Target="../slideLayouts/slideLayout3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83"/>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marR="0" lvl="0" algn="l" rtl="0">
              <a:lnSpc>
                <a:spcPct val="90000"/>
              </a:lnSpc>
              <a:spcBef>
                <a:spcPts val="0"/>
              </a:spcBef>
              <a:spcAft>
                <a:spcPts val="0"/>
              </a:spcAft>
              <a:buClr>
                <a:srgbClr val="161249"/>
              </a:buClr>
              <a:buSzPts val="3300"/>
              <a:buFont typeface="Arial"/>
              <a:buNone/>
              <a:defRPr sz="3300" b="1" i="0" u="none" strike="noStrike" cap="none">
                <a:solidFill>
                  <a:srgbClr val="161249"/>
                </a:solidFill>
                <a:latin typeface="Arial"/>
                <a:ea typeface="Arial"/>
                <a:cs typeface="Arial"/>
                <a:sym typeface="Aria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83"/>
          <p:cNvSpPr txBox="1">
            <a:spLocks noGrp="1"/>
          </p:cNvSpPr>
          <p:nvPr>
            <p:ph type="body" idx="1"/>
          </p:nvPr>
        </p:nvSpPr>
        <p:spPr>
          <a:xfrm>
            <a:off x="628650" y="1369219"/>
            <a:ext cx="7886700" cy="1419363"/>
          </a:xfrm>
          <a:prstGeom prst="rect">
            <a:avLst/>
          </a:prstGeom>
          <a:noFill/>
          <a:ln>
            <a:noFill/>
          </a:ln>
        </p:spPr>
        <p:txBody>
          <a:bodyPr spcFirstLastPara="1" wrap="square" lIns="91425" tIns="45700" rIns="91425" bIns="45700" anchor="t" anchorCtr="0">
            <a:spAutoFit/>
          </a:bodyPr>
          <a:lstStyle>
            <a:lvl1pPr marL="457200" marR="0" lvl="0" indent="-361950" algn="l" rtl="0">
              <a:lnSpc>
                <a:spcPct val="90000"/>
              </a:lnSpc>
              <a:spcBef>
                <a:spcPts val="750"/>
              </a:spcBef>
              <a:spcAft>
                <a:spcPts val="0"/>
              </a:spcAft>
              <a:buClr>
                <a:srgbClr val="161249"/>
              </a:buClr>
              <a:buSzPts val="2100"/>
              <a:buFont typeface="Arial"/>
              <a:buChar char="•"/>
              <a:defRPr sz="2100" b="0" i="0" u="none" strike="noStrike" cap="none">
                <a:solidFill>
                  <a:srgbClr val="161249"/>
                </a:solidFill>
                <a:latin typeface="Arial"/>
                <a:ea typeface="Arial"/>
                <a:cs typeface="Arial"/>
                <a:sym typeface="Arial"/>
              </a:defRPr>
            </a:lvl1pPr>
            <a:lvl2pPr marL="914400" marR="0" lvl="1" indent="-342900" algn="l" rtl="0">
              <a:lnSpc>
                <a:spcPct val="90000"/>
              </a:lnSpc>
              <a:spcBef>
                <a:spcPts val="375"/>
              </a:spcBef>
              <a:spcAft>
                <a:spcPts val="0"/>
              </a:spcAft>
              <a:buClr>
                <a:srgbClr val="161249"/>
              </a:buClr>
              <a:buSzPts val="1800"/>
              <a:buFont typeface="Arial"/>
              <a:buChar char="•"/>
              <a:defRPr sz="1800" b="0" i="0" u="none" strike="noStrike" cap="none">
                <a:solidFill>
                  <a:srgbClr val="161249"/>
                </a:solidFill>
                <a:latin typeface="Arial"/>
                <a:ea typeface="Arial"/>
                <a:cs typeface="Arial"/>
                <a:sym typeface="Arial"/>
              </a:defRPr>
            </a:lvl2pPr>
            <a:lvl3pPr marL="1371600" marR="0" lvl="2" indent="-323850" algn="l" rtl="0">
              <a:lnSpc>
                <a:spcPct val="90000"/>
              </a:lnSpc>
              <a:spcBef>
                <a:spcPts val="375"/>
              </a:spcBef>
              <a:spcAft>
                <a:spcPts val="0"/>
              </a:spcAft>
              <a:buClr>
                <a:srgbClr val="161249"/>
              </a:buClr>
              <a:buSzPts val="1500"/>
              <a:buFont typeface="Arial"/>
              <a:buChar char="•"/>
              <a:defRPr sz="1500" b="0" i="0" u="none" strike="noStrike" cap="none">
                <a:solidFill>
                  <a:srgbClr val="161249"/>
                </a:solidFill>
                <a:latin typeface="Arial"/>
                <a:ea typeface="Arial"/>
                <a:cs typeface="Arial"/>
                <a:sym typeface="Arial"/>
              </a:defRPr>
            </a:lvl3pPr>
            <a:lvl4pPr marL="1828800" marR="0" lvl="3" indent="-314325" algn="l" rtl="0">
              <a:lnSpc>
                <a:spcPct val="90000"/>
              </a:lnSpc>
              <a:spcBef>
                <a:spcPts val="375"/>
              </a:spcBef>
              <a:spcAft>
                <a:spcPts val="0"/>
              </a:spcAft>
              <a:buClr>
                <a:srgbClr val="161249"/>
              </a:buClr>
              <a:buSzPts val="1350"/>
              <a:buFont typeface="Arial"/>
              <a:buChar char="•"/>
              <a:defRPr sz="1350" b="0" i="0" u="none" strike="noStrike" cap="none">
                <a:solidFill>
                  <a:srgbClr val="161249"/>
                </a:solidFill>
                <a:latin typeface="Arial"/>
                <a:ea typeface="Arial"/>
                <a:cs typeface="Arial"/>
                <a:sym typeface="Arial"/>
              </a:defRPr>
            </a:lvl4pPr>
            <a:lvl5pPr marL="2286000" marR="0" lvl="4" indent="-314325" algn="l" rtl="0">
              <a:lnSpc>
                <a:spcPct val="90000"/>
              </a:lnSpc>
              <a:spcBef>
                <a:spcPts val="375"/>
              </a:spcBef>
              <a:spcAft>
                <a:spcPts val="0"/>
              </a:spcAft>
              <a:buClr>
                <a:srgbClr val="161249"/>
              </a:buClr>
              <a:buSzPts val="1350"/>
              <a:buFont typeface="Arial"/>
              <a:buChar char="•"/>
              <a:defRPr sz="1350" b="0" i="0" u="none" strike="noStrike" cap="none">
                <a:solidFill>
                  <a:srgbClr val="161249"/>
                </a:solidFill>
                <a:latin typeface="Arial"/>
                <a:ea typeface="Arial"/>
                <a:cs typeface="Arial"/>
                <a:sym typeface="Arial"/>
              </a:defRPr>
            </a:lvl5pPr>
            <a:lvl6pPr marL="2743200" marR="0" lvl="5"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6pPr>
            <a:lvl7pPr marL="3200400" marR="0" lvl="6"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7pPr>
            <a:lvl8pPr marL="3657600" marR="0" lvl="7"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8pPr>
            <a:lvl9pPr marL="4114800" marR="0" lvl="8"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9pPr>
          </a:lstStyle>
          <a:p>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34"/>
        <p:cNvGrpSpPr/>
        <p:nvPr/>
      </p:nvGrpSpPr>
      <p:grpSpPr>
        <a:xfrm>
          <a:off x="0" y="0"/>
          <a:ext cx="0" cy="0"/>
          <a:chOff x="0" y="0"/>
          <a:chExt cx="0" cy="0"/>
        </a:xfrm>
      </p:grpSpPr>
      <p:sp>
        <p:nvSpPr>
          <p:cNvPr id="135" name="Google Shape;135;p57"/>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marR="0" lvl="0" algn="l" rtl="0">
              <a:lnSpc>
                <a:spcPct val="90000"/>
              </a:lnSpc>
              <a:spcBef>
                <a:spcPts val="0"/>
              </a:spcBef>
              <a:spcAft>
                <a:spcPts val="0"/>
              </a:spcAft>
              <a:buClr>
                <a:srgbClr val="161249"/>
              </a:buClr>
              <a:buSzPts val="3300"/>
              <a:buFont typeface="Arial"/>
              <a:buNone/>
              <a:defRPr sz="3300" b="1" i="0" u="none" strike="noStrike" cap="none">
                <a:solidFill>
                  <a:srgbClr val="161249"/>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136" name="Google Shape;136;p57"/>
          <p:cNvSpPr txBox="1">
            <a:spLocks noGrp="1"/>
          </p:cNvSpPr>
          <p:nvPr>
            <p:ph type="body" idx="1"/>
          </p:nvPr>
        </p:nvSpPr>
        <p:spPr>
          <a:xfrm>
            <a:off x="628650" y="1369219"/>
            <a:ext cx="7886700" cy="1419363"/>
          </a:xfrm>
          <a:prstGeom prst="rect">
            <a:avLst/>
          </a:prstGeom>
          <a:noFill/>
          <a:ln>
            <a:noFill/>
          </a:ln>
        </p:spPr>
        <p:txBody>
          <a:bodyPr spcFirstLastPara="1" wrap="square" lIns="91425" tIns="45700" rIns="91425" bIns="45700" anchor="t" anchorCtr="0">
            <a:spAutoFit/>
          </a:bodyPr>
          <a:lstStyle>
            <a:lvl1pPr marL="457200" marR="0" lvl="0" indent="-361950" algn="l" rtl="0">
              <a:lnSpc>
                <a:spcPct val="90000"/>
              </a:lnSpc>
              <a:spcBef>
                <a:spcPts val="750"/>
              </a:spcBef>
              <a:spcAft>
                <a:spcPts val="0"/>
              </a:spcAft>
              <a:buClr>
                <a:srgbClr val="161249"/>
              </a:buClr>
              <a:buSzPts val="2100"/>
              <a:buFont typeface="Arial"/>
              <a:buChar char="•"/>
              <a:defRPr sz="2100" b="0" i="0" u="none" strike="noStrike" cap="none">
                <a:solidFill>
                  <a:srgbClr val="161249"/>
                </a:solidFill>
                <a:latin typeface="Arial"/>
                <a:ea typeface="Arial"/>
                <a:cs typeface="Arial"/>
                <a:sym typeface="Arial"/>
              </a:defRPr>
            </a:lvl1pPr>
            <a:lvl2pPr marL="914400" marR="0" lvl="1" indent="-342900" algn="l" rtl="0">
              <a:lnSpc>
                <a:spcPct val="90000"/>
              </a:lnSpc>
              <a:spcBef>
                <a:spcPts val="375"/>
              </a:spcBef>
              <a:spcAft>
                <a:spcPts val="0"/>
              </a:spcAft>
              <a:buClr>
                <a:srgbClr val="161249"/>
              </a:buClr>
              <a:buSzPts val="1800"/>
              <a:buFont typeface="Arial"/>
              <a:buChar char="•"/>
              <a:defRPr sz="1800" b="0" i="0" u="none" strike="noStrike" cap="none">
                <a:solidFill>
                  <a:srgbClr val="161249"/>
                </a:solidFill>
                <a:latin typeface="Arial"/>
                <a:ea typeface="Arial"/>
                <a:cs typeface="Arial"/>
                <a:sym typeface="Arial"/>
              </a:defRPr>
            </a:lvl2pPr>
            <a:lvl3pPr marL="1371600" marR="0" lvl="2" indent="-323850" algn="l" rtl="0">
              <a:lnSpc>
                <a:spcPct val="90000"/>
              </a:lnSpc>
              <a:spcBef>
                <a:spcPts val="375"/>
              </a:spcBef>
              <a:spcAft>
                <a:spcPts val="0"/>
              </a:spcAft>
              <a:buClr>
                <a:srgbClr val="161249"/>
              </a:buClr>
              <a:buSzPts val="1500"/>
              <a:buFont typeface="Arial"/>
              <a:buChar char="•"/>
              <a:defRPr sz="1500" b="0" i="0" u="none" strike="noStrike" cap="none">
                <a:solidFill>
                  <a:srgbClr val="161249"/>
                </a:solidFill>
                <a:latin typeface="Arial"/>
                <a:ea typeface="Arial"/>
                <a:cs typeface="Arial"/>
                <a:sym typeface="Arial"/>
              </a:defRPr>
            </a:lvl3pPr>
            <a:lvl4pPr marL="1828800" marR="0" lvl="3" indent="-314325" algn="l" rtl="0">
              <a:lnSpc>
                <a:spcPct val="90000"/>
              </a:lnSpc>
              <a:spcBef>
                <a:spcPts val="375"/>
              </a:spcBef>
              <a:spcAft>
                <a:spcPts val="0"/>
              </a:spcAft>
              <a:buClr>
                <a:srgbClr val="161249"/>
              </a:buClr>
              <a:buSzPts val="1350"/>
              <a:buFont typeface="Arial"/>
              <a:buChar char="•"/>
              <a:defRPr sz="1350" b="0" i="0" u="none" strike="noStrike" cap="none">
                <a:solidFill>
                  <a:srgbClr val="161249"/>
                </a:solidFill>
                <a:latin typeface="Arial"/>
                <a:ea typeface="Arial"/>
                <a:cs typeface="Arial"/>
                <a:sym typeface="Arial"/>
              </a:defRPr>
            </a:lvl4pPr>
            <a:lvl5pPr marL="2286000" marR="0" lvl="4" indent="-314325" algn="l" rtl="0">
              <a:lnSpc>
                <a:spcPct val="90000"/>
              </a:lnSpc>
              <a:spcBef>
                <a:spcPts val="375"/>
              </a:spcBef>
              <a:spcAft>
                <a:spcPts val="0"/>
              </a:spcAft>
              <a:buClr>
                <a:srgbClr val="161249"/>
              </a:buClr>
              <a:buSzPts val="1350"/>
              <a:buFont typeface="Arial"/>
              <a:buChar char="•"/>
              <a:defRPr sz="1350" b="0" i="0" u="none" strike="noStrike" cap="none">
                <a:solidFill>
                  <a:srgbClr val="161249"/>
                </a:solidFill>
                <a:latin typeface="Arial"/>
                <a:ea typeface="Arial"/>
                <a:cs typeface="Arial"/>
                <a:sym typeface="Arial"/>
              </a:defRPr>
            </a:lvl5pPr>
            <a:lvl6pPr marL="2743200" marR="0" lvl="5"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6pPr>
            <a:lvl7pPr marL="3200400" marR="0" lvl="6"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7pPr>
            <a:lvl8pPr marL="3657600" marR="0" lvl="7"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8pPr>
            <a:lvl9pPr marL="4114800" marR="0" lvl="8"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9pPr>
          </a:lstStyle>
          <a:p>
            <a:endParaRPr/>
          </a:p>
        </p:txBody>
      </p:sp>
    </p:spTree>
  </p:cSld>
  <p:clrMap bg1="lt1" tx1="dk1" bg2="dk2" tx2="lt2" accent1="accent1" accent2="accent2" accent3="accent3" accent4="accent4" accent5="accent5" accent6="accent6" hlink="hlink" folHlink="folHlink"/>
  <p:sldLayoutIdLst>
    <p:sldLayoutId id="2147483666" r:id="rId1"/>
    <p:sldLayoutId id="2147483667" r:id="rId2"/>
    <p:sldLayoutId id="2147483668" r:id="rId3"/>
    <p:sldLayoutId id="2147483669" r:id="rId4"/>
    <p:sldLayoutId id="2147483670" r:id="rId5"/>
    <p:sldLayoutId id="2147483671" r:id="rId6"/>
    <p:sldLayoutId id="2147483672" r:id="rId7"/>
    <p:sldLayoutId id="2147483673" r:id="rId8"/>
    <p:sldLayoutId id="2147483674" r:id="rId9"/>
    <p:sldLayoutId id="2147483675" r:id="rId10"/>
    <p:sldLayoutId id="2147483676" r:id="rId11"/>
    <p:sldLayoutId id="2147483677" r:id="rId12"/>
    <p:sldLayoutId id="2147483678" r:id="rId13"/>
    <p:sldLayoutId id="2147483679" r:id="rId14"/>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9.xml"/></Relationships>
</file>

<file path=ppt/slides/_rels/slide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5.xml"/><Relationship Id="rId1" Type="http://schemas.openxmlformats.org/officeDocument/2006/relationships/slideLayout" Target="../slideLayouts/slideLayout20.xml"/></Relationships>
</file>

<file path=ppt/slides/_rels/slide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6.xml"/><Relationship Id="rId1" Type="http://schemas.openxmlformats.org/officeDocument/2006/relationships/slideLayout" Target="../slideLayouts/slideLayout17.xml"/></Relationships>
</file>

<file path=ppt/slides/_rels/slide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hyperlink" Target="https://blog.oxfordcollegeofmarketing.com/2020/10/08/understanding-the-7ps-of-the-marketing-mix/" TargetMode="Externa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0.xml"/><Relationship Id="rId1" Type="http://schemas.openxmlformats.org/officeDocument/2006/relationships/slideLayout" Target="../slideLayouts/slideLayout19.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9.xml"/></Relationships>
</file>

<file path=ppt/slides/_rels/slide12.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12.xml"/><Relationship Id="rId1" Type="http://schemas.openxmlformats.org/officeDocument/2006/relationships/slideLayout" Target="../slideLayouts/slideLayout20.xml"/></Relationships>
</file>

<file path=ppt/slides/_rels/slide1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3.xml"/><Relationship Id="rId1" Type="http://schemas.openxmlformats.org/officeDocument/2006/relationships/slideLayout" Target="../slideLayouts/slideLayout21.xml"/><Relationship Id="rId5" Type="http://schemas.openxmlformats.org/officeDocument/2006/relationships/hyperlink" Target="https://www.smartinsights.com/marketing-planning/marketing-models/how-to-use-the-7ps-marketing-mix/" TargetMode="External"/><Relationship Id="rId4" Type="http://schemas.openxmlformats.org/officeDocument/2006/relationships/hyperlink" Target="https://www.davechaffey.com/digital-marketing-definitions/what-is-digital-marketing/" TargetMode="External"/></Relationships>
</file>

<file path=ppt/slides/_rels/slide14.xml.rels><?xml version="1.0" encoding="UTF-8" standalone="yes"?>
<Relationships xmlns="http://schemas.openxmlformats.org/package/2006/relationships"><Relationship Id="rId3" Type="http://schemas.openxmlformats.org/officeDocument/2006/relationships/hyperlink" Target="https://www.davechaffey.com/digital-marketing-definitions/what-is-digital-marketing/" TargetMode="External"/><Relationship Id="rId2" Type="http://schemas.openxmlformats.org/officeDocument/2006/relationships/notesSlide" Target="../notesSlides/notesSlide14.xml"/><Relationship Id="rId1" Type="http://schemas.openxmlformats.org/officeDocument/2006/relationships/slideLayout" Target="../slideLayouts/slideLayout19.xml"/></Relationships>
</file>

<file path=ppt/slides/_rels/slide1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5.xml"/><Relationship Id="rId1" Type="http://schemas.openxmlformats.org/officeDocument/2006/relationships/slideLayout" Target="../slideLayouts/slideLayout22.xml"/><Relationship Id="rId4" Type="http://schemas.openxmlformats.org/officeDocument/2006/relationships/hyperlink" Target="https://medium.com/@pearlwhitemedia78/top-11-digital-marketing-tools-for-2020-8f3df923ee8d" TargetMode="External"/></Relationships>
</file>

<file path=ppt/slides/_rels/slide1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6.xml"/><Relationship Id="rId1" Type="http://schemas.openxmlformats.org/officeDocument/2006/relationships/slideLayout" Target="../slideLayouts/slideLayout24.xml"/></Relationships>
</file>

<file path=ppt/slides/_rels/slide1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7.xml"/><Relationship Id="rId1" Type="http://schemas.openxmlformats.org/officeDocument/2006/relationships/slideLayout" Target="../slideLayouts/slideLayout17.xml"/></Relationships>
</file>

<file path=ppt/slides/_rels/slide18.xml.rels><?xml version="1.0" encoding="UTF-8" standalone="yes"?>
<Relationships xmlns="http://schemas.openxmlformats.org/package/2006/relationships"><Relationship Id="rId3" Type="http://schemas.openxmlformats.org/officeDocument/2006/relationships/hyperlink" Target="https://blog.hubspot.com/marketing/what-is-digital-marketing#whatis" TargetMode="External"/><Relationship Id="rId2" Type="http://schemas.openxmlformats.org/officeDocument/2006/relationships/notesSlide" Target="../notesSlides/notesSlide18.xml"/><Relationship Id="rId1" Type="http://schemas.openxmlformats.org/officeDocument/2006/relationships/slideLayout" Target="../slideLayouts/slideLayout23.xml"/></Relationships>
</file>

<file path=ppt/slides/_rels/slide19.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notesSlide" Target="../notesSlides/notesSlide19.xml"/><Relationship Id="rId1" Type="http://schemas.openxmlformats.org/officeDocument/2006/relationships/slideLayout" Target="../slideLayouts/slideLayout2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2.xml"/></Relationships>
</file>

<file path=ppt/slides/_rels/slide2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1.xml"/><Relationship Id="rId1" Type="http://schemas.openxmlformats.org/officeDocument/2006/relationships/slideLayout" Target="../slideLayouts/slideLayout22.xml"/><Relationship Id="rId4" Type="http://schemas.openxmlformats.org/officeDocument/2006/relationships/image" Target="../media/image28.png"/></Relationships>
</file>

<file path=ppt/slides/_rels/slide22.xml.rels><?xml version="1.0" encoding="UTF-8" standalone="yes"?>
<Relationships xmlns="http://schemas.openxmlformats.org/package/2006/relationships"><Relationship Id="rId3" Type="http://schemas.openxmlformats.org/officeDocument/2006/relationships/hyperlink" Target="https://keydifferences.com/difference-between-traditional-marketing-and-digital-marketing.html" TargetMode="External"/><Relationship Id="rId2" Type="http://schemas.openxmlformats.org/officeDocument/2006/relationships/notesSlide" Target="../notesSlides/notesSlide22.xml"/><Relationship Id="rId1" Type="http://schemas.openxmlformats.org/officeDocument/2006/relationships/slideLayout" Target="../slideLayouts/slideLayout23.xml"/></Relationships>
</file>

<file path=ppt/slides/_rels/slide23.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23.xml"/><Relationship Id="rId1" Type="http://schemas.openxmlformats.org/officeDocument/2006/relationships/slideLayout" Target="../slideLayouts/slideLayout22.xml"/><Relationship Id="rId4" Type="http://schemas.openxmlformats.org/officeDocument/2006/relationships/hyperlink" Target="https://images.unsplash.com/photo-1451187580459-43490279c0fa?ixlib=rb-4.0.3&amp;ixid=MnwxMjA3fDB8MHxzZWFyY2h8Nzh8fGRpZ2l0YWwlMjBtYXJrZXRpbmd8ZW58MHx8MHx8&amp;auto=format&amp;fit=crop&amp;w=600&amp;q=60" TargetMode="Externa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9.xml"/></Relationships>
</file>

<file path=ppt/slides/_rels/slide25.xml.rels><?xml version="1.0" encoding="UTF-8" standalone="yes"?>
<Relationships xmlns="http://schemas.openxmlformats.org/package/2006/relationships"><Relationship Id="rId3" Type="http://schemas.openxmlformats.org/officeDocument/2006/relationships/hyperlink" Target="https://www.simplilearn.com/digital-marketing-benefits-article" TargetMode="External"/><Relationship Id="rId2" Type="http://schemas.openxmlformats.org/officeDocument/2006/relationships/notesSlide" Target="../notesSlides/notesSlide25.xml"/><Relationship Id="rId1" Type="http://schemas.openxmlformats.org/officeDocument/2006/relationships/slideLayout" Target="../slideLayouts/slideLayout19.xml"/><Relationship Id="rId5" Type="http://schemas.openxmlformats.org/officeDocument/2006/relationships/hyperlink" Target="https://www.theperspective.com/debates/businessandtechnology/the-perspective-on-digital-marketing/" TargetMode="External"/><Relationship Id="rId4" Type="http://schemas.openxmlformats.org/officeDocument/2006/relationships/hyperlink" Target="https://www.educba.com/digital-marketing-advantages-and-disadvantages/" TargetMode="External"/></Relationships>
</file>

<file path=ppt/slides/_rels/slide26.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26.xml"/><Relationship Id="rId1" Type="http://schemas.openxmlformats.org/officeDocument/2006/relationships/slideLayout" Target="../slideLayouts/slideLayout20.xml"/></Relationships>
</file>

<file path=ppt/slides/_rels/slide27.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27.xml"/><Relationship Id="rId1" Type="http://schemas.openxmlformats.org/officeDocument/2006/relationships/slideLayout" Target="../slideLayouts/slideLayout23.xml"/><Relationship Id="rId5" Type="http://schemas.openxmlformats.org/officeDocument/2006/relationships/image" Target="../media/image33.jpeg"/><Relationship Id="rId4" Type="http://schemas.openxmlformats.org/officeDocument/2006/relationships/image" Target="../media/image32.jpeg"/></Relationships>
</file>

<file path=ppt/slides/_rels/slide28.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28.xml"/><Relationship Id="rId1" Type="http://schemas.openxmlformats.org/officeDocument/2006/relationships/slideLayout" Target="../slideLayouts/slideLayout21.xml"/><Relationship Id="rId4" Type="http://schemas.openxmlformats.org/officeDocument/2006/relationships/hyperlink" Target="https://blog.hootsuite.com/simon-kemp-social-media/" TargetMode="External"/></Relationships>
</file>

<file path=ppt/slides/_rels/slide29.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29.xml"/><Relationship Id="rId1" Type="http://schemas.openxmlformats.org/officeDocument/2006/relationships/slideLayout" Target="../slideLayouts/slideLayout21.xml"/><Relationship Id="rId4" Type="http://schemas.openxmlformats.org/officeDocument/2006/relationships/hyperlink" Target="https://www.invoca.com/blog/retail-marketing-statistics" TargetMode="External"/></Relationships>
</file>

<file path=ppt/slides/_rels/slide30.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30.xml"/><Relationship Id="rId1" Type="http://schemas.openxmlformats.org/officeDocument/2006/relationships/slideLayout" Target="../slideLayouts/slideLayout21.xml"/></Relationships>
</file>

<file path=ppt/slides/_rels/slide31.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31.xml"/><Relationship Id="rId1" Type="http://schemas.openxmlformats.org/officeDocument/2006/relationships/slideLayout" Target="../slideLayouts/slideLayout22.xml"/><Relationship Id="rId4" Type="http://schemas.openxmlformats.org/officeDocument/2006/relationships/hyperlink" Target="https://www.gartner.com/en/sales/insights/b2b-buying-journey" TargetMode="External"/></Relationships>
</file>

<file path=ppt/slides/_rels/slide32.xml.rels><?xml version="1.0" encoding="UTF-8" standalone="yes"?>
<Relationships xmlns="http://schemas.openxmlformats.org/package/2006/relationships"><Relationship Id="rId3" Type="http://schemas.openxmlformats.org/officeDocument/2006/relationships/hyperlink" Target="https://retailnext.net/en/blog/10-amazing-statistics-to-boost-your-omnichannel-marketing-strategy/" TargetMode="External"/><Relationship Id="rId2" Type="http://schemas.openxmlformats.org/officeDocument/2006/relationships/notesSlide" Target="../notesSlides/notesSlide32.xml"/><Relationship Id="rId1" Type="http://schemas.openxmlformats.org/officeDocument/2006/relationships/slideLayout" Target="../slideLayouts/slideLayout17.xml"/><Relationship Id="rId4" Type="http://schemas.openxmlformats.org/officeDocument/2006/relationships/image" Target="../media/image38.png"/></Relationships>
</file>

<file path=ppt/slides/_rels/slide33.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33.xml"/><Relationship Id="rId1" Type="http://schemas.openxmlformats.org/officeDocument/2006/relationships/slideLayout" Target="../slideLayouts/slideLayout21.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19.xml"/></Relationships>
</file>

<file path=ppt/slides/_rels/slide35.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35.xml"/><Relationship Id="rId1" Type="http://schemas.openxmlformats.org/officeDocument/2006/relationships/slideLayout" Target="../slideLayouts/slideLayout20.xml"/></Relationships>
</file>

<file path=ppt/slides/_rels/slide36.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36.xml"/><Relationship Id="rId1" Type="http://schemas.openxmlformats.org/officeDocument/2006/relationships/slideLayout" Target="../slideLayouts/slideLayout23.xml"/><Relationship Id="rId4" Type="http://schemas.openxmlformats.org/officeDocument/2006/relationships/hyperlink" Target="https://www.mckinsey.com/capabilities/mckinsey-digital/our-insights/digital-resilience-consumer-survey-finds-ample-scope-for-growth" TargetMode="External"/></Relationships>
</file>

<file path=ppt/slides/_rels/slide37.xml.rels><?xml version="1.0" encoding="UTF-8" standalone="yes"?>
<Relationships xmlns="http://schemas.openxmlformats.org/package/2006/relationships"><Relationship Id="rId3" Type="http://schemas.openxmlformats.org/officeDocument/2006/relationships/hyperlink" Target="https://www.statista.com/" TargetMode="External"/><Relationship Id="rId2" Type="http://schemas.openxmlformats.org/officeDocument/2006/relationships/notesSlide" Target="../notesSlides/notesSlide37.xml"/><Relationship Id="rId1" Type="http://schemas.openxmlformats.org/officeDocument/2006/relationships/slideLayout" Target="../slideLayouts/slideLayout21.xml"/><Relationship Id="rId4" Type="http://schemas.openxmlformats.org/officeDocument/2006/relationships/hyperlink" Target="https://localiq.com/blog/what-happens-in-an-internet-minute/" TargetMode="Externa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19.xml"/></Relationships>
</file>

<file path=ppt/slides/_rels/slide39.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39.xml"/><Relationship Id="rId1" Type="http://schemas.openxmlformats.org/officeDocument/2006/relationships/slideLayout" Target="../slideLayouts/slideLayout22.xml"/></Relationships>
</file>

<file path=ppt/slides/_rels/slide40.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40.xml"/><Relationship Id="rId1" Type="http://schemas.openxmlformats.org/officeDocument/2006/relationships/slideLayout" Target="../slideLayouts/slideLayout22.xml"/><Relationship Id="rId4" Type="http://schemas.openxmlformats.org/officeDocument/2006/relationships/hyperlink" Target="https://blog.hubspot.com/marketing/what-is-digital-marketing#marketer" TargetMode="External"/></Relationships>
</file>

<file path=ppt/slides/_rels/slide41.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notesSlide" Target="../notesSlides/notesSlide41.xml"/><Relationship Id="rId1" Type="http://schemas.openxmlformats.org/officeDocument/2006/relationships/slideLayout" Target="../slideLayouts/slideLayout20.xml"/></Relationships>
</file>

<file path=ppt/slides/_rels/slide42.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notesSlide" Target="../notesSlides/notesSlide42.xml"/><Relationship Id="rId1" Type="http://schemas.openxmlformats.org/officeDocument/2006/relationships/slideLayout" Target="../slideLayouts/slideLayout23.xml"/></Relationships>
</file>

<file path=ppt/slides/_rels/slide43.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43.xml"/><Relationship Id="rId1" Type="http://schemas.openxmlformats.org/officeDocument/2006/relationships/slideLayout" Target="../slideLayouts/slideLayout23.xml"/><Relationship Id="rId4" Type="http://schemas.openxmlformats.org/officeDocument/2006/relationships/hyperlink" Target="https://digitaconnect.com/shifting-outbound-marketing-inbound-marketing/" TargetMode="External"/></Relationships>
</file>

<file path=ppt/slides/_rels/slide44.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48.jpg"/><Relationship Id="rId2" Type="http://schemas.openxmlformats.org/officeDocument/2006/relationships/notesSlide" Target="../notesSlides/notesSlide45.xml"/><Relationship Id="rId1" Type="http://schemas.openxmlformats.org/officeDocument/2006/relationships/slideLayout" Target="../slideLayouts/slideLayout23.xml"/><Relationship Id="rId4" Type="http://schemas.openxmlformats.org/officeDocument/2006/relationships/hyperlink" Target="https://www.brandpoint.com/blog/earned-owned-paid-media/" TargetMode="External"/></Relationships>
</file>

<file path=ppt/slides/_rels/slide46.xml.rels><?xml version="1.0" encoding="UTF-8" standalone="yes"?>
<Relationships xmlns="http://schemas.openxmlformats.org/package/2006/relationships"><Relationship Id="rId8" Type="http://schemas.openxmlformats.org/officeDocument/2006/relationships/image" Target="../media/image54.png"/><Relationship Id="rId3" Type="http://schemas.openxmlformats.org/officeDocument/2006/relationships/image" Target="../media/image49.png"/><Relationship Id="rId7" Type="http://schemas.openxmlformats.org/officeDocument/2006/relationships/image" Target="../media/image53.jpeg"/><Relationship Id="rId2" Type="http://schemas.openxmlformats.org/officeDocument/2006/relationships/notesSlide" Target="../notesSlides/notesSlide46.xml"/><Relationship Id="rId1" Type="http://schemas.openxmlformats.org/officeDocument/2006/relationships/slideLayout" Target="../slideLayouts/slideLayout23.xml"/><Relationship Id="rId6" Type="http://schemas.openxmlformats.org/officeDocument/2006/relationships/image" Target="../media/image52.jpeg"/><Relationship Id="rId5" Type="http://schemas.openxmlformats.org/officeDocument/2006/relationships/image" Target="../media/image51.png"/><Relationship Id="rId4" Type="http://schemas.openxmlformats.org/officeDocument/2006/relationships/image" Target="../media/image50.jpeg"/><Relationship Id="rId9" Type="http://schemas.openxmlformats.org/officeDocument/2006/relationships/image" Target="../media/image55.png"/></Relationships>
</file>

<file path=ppt/slides/_rels/slide47.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notesSlide" Target="../notesSlides/notesSlide47.xml"/><Relationship Id="rId1" Type="http://schemas.openxmlformats.org/officeDocument/2006/relationships/slideLayout" Target="../slideLayouts/slideLayout23.xml"/><Relationship Id="rId4" Type="http://schemas.openxmlformats.org/officeDocument/2006/relationships/image" Target="../media/image57.png"/></Relationships>
</file>

<file path=ppt/slides/_rels/slide48.xml.rels><?xml version="1.0" encoding="UTF-8" standalone="yes"?>
<Relationships xmlns="http://schemas.openxmlformats.org/package/2006/relationships"><Relationship Id="rId3" Type="http://schemas.openxmlformats.org/officeDocument/2006/relationships/image" Target="../media/image58.png"/><Relationship Id="rId7" Type="http://schemas.openxmlformats.org/officeDocument/2006/relationships/image" Target="../media/image62.png"/><Relationship Id="rId2" Type="http://schemas.openxmlformats.org/officeDocument/2006/relationships/notesSlide" Target="../notesSlides/notesSlide48.xml"/><Relationship Id="rId1" Type="http://schemas.openxmlformats.org/officeDocument/2006/relationships/slideLayout" Target="../slideLayouts/slideLayout23.xml"/><Relationship Id="rId6" Type="http://schemas.openxmlformats.org/officeDocument/2006/relationships/image" Target="../media/image61.jpeg"/><Relationship Id="rId5" Type="http://schemas.openxmlformats.org/officeDocument/2006/relationships/image" Target="../media/image60.png"/><Relationship Id="rId4" Type="http://schemas.openxmlformats.org/officeDocument/2006/relationships/image" Target="../media/image59.png"/></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19.xml"/></Relationships>
</file>

<file path=ppt/slides/_rels/slide50.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notesSlide" Target="../notesSlides/notesSlide50.xml"/><Relationship Id="rId1" Type="http://schemas.openxmlformats.org/officeDocument/2006/relationships/slideLayout" Target="../slideLayouts/slideLayout21.xml"/></Relationships>
</file>

<file path=ppt/slides/_rels/slide51.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notesSlide" Target="../notesSlides/notesSlide51.xml"/><Relationship Id="rId1" Type="http://schemas.openxmlformats.org/officeDocument/2006/relationships/slideLayout" Target="../slideLayouts/slideLayout23.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17.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2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257"/>
        <p:cNvGrpSpPr/>
        <p:nvPr/>
      </p:nvGrpSpPr>
      <p:grpSpPr>
        <a:xfrm>
          <a:off x="0" y="0"/>
          <a:ext cx="0" cy="0"/>
          <a:chOff x="0" y="0"/>
          <a:chExt cx="0" cy="0"/>
        </a:xfrm>
      </p:grpSpPr>
      <p:sp>
        <p:nvSpPr>
          <p:cNvPr id="258" name="Google Shape;258;p1"/>
          <p:cNvSpPr txBox="1">
            <a:spLocks noGrp="1"/>
          </p:cNvSpPr>
          <p:nvPr>
            <p:ph type="ctrTitle"/>
          </p:nvPr>
        </p:nvSpPr>
        <p:spPr>
          <a:xfrm>
            <a:off x="561437" y="1495298"/>
            <a:ext cx="6679484" cy="1884419"/>
          </a:xfrm>
          <a:prstGeom prst="rect">
            <a:avLst/>
          </a:prstGeom>
          <a:noFill/>
          <a:ln>
            <a:noFill/>
          </a:ln>
        </p:spPr>
        <p:txBody>
          <a:bodyPr spcFirstLastPara="1" wrap="square" lIns="91425" tIns="91425" rIns="91425" bIns="0" anchor="t" anchorCtr="0">
            <a:noAutofit/>
          </a:bodyPr>
          <a:lstStyle/>
          <a:p>
            <a:pPr marL="0" lvl="0" indent="0" algn="l" rtl="0">
              <a:lnSpc>
                <a:spcPct val="100000"/>
              </a:lnSpc>
              <a:spcBef>
                <a:spcPts val="0"/>
              </a:spcBef>
              <a:spcAft>
                <a:spcPts val="0"/>
              </a:spcAft>
              <a:buClr>
                <a:schemeClr val="lt1"/>
              </a:buClr>
              <a:buSzPts val="2800"/>
              <a:buFont typeface="Arial"/>
              <a:buNone/>
            </a:pPr>
            <a:r>
              <a:rPr lang="fi" sz="4000" dirty="0"/>
              <a:t>Inleiding tot digitale marketing</a:t>
            </a:r>
            <a:br>
              <a:rPr lang="fi" sz="1600" dirty="0"/>
            </a:br>
            <a:br>
              <a:rPr lang="fi" sz="1200" dirty="0"/>
            </a:br>
            <a:r>
              <a:rPr lang="fi" sz="2400" dirty="0"/>
              <a:t>1. Context van digitale marketing</a:t>
            </a:r>
            <a:br>
              <a:rPr lang="fi" sz="2400" dirty="0"/>
            </a:br>
            <a:endParaRPr sz="24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262"/>
        <p:cNvGrpSpPr/>
        <p:nvPr/>
      </p:nvGrpSpPr>
      <p:grpSpPr>
        <a:xfrm>
          <a:off x="0" y="0"/>
          <a:ext cx="0" cy="0"/>
          <a:chOff x="0" y="0"/>
          <a:chExt cx="0" cy="0"/>
        </a:xfrm>
      </p:grpSpPr>
      <p:sp>
        <p:nvSpPr>
          <p:cNvPr id="263" name="Google Shape;263;p2"/>
          <p:cNvSpPr txBox="1">
            <a:spLocks noGrp="1"/>
          </p:cNvSpPr>
          <p:nvPr>
            <p:ph type="body" idx="1"/>
          </p:nvPr>
        </p:nvSpPr>
        <p:spPr>
          <a:xfrm>
            <a:off x="628650" y="354227"/>
            <a:ext cx="7984671" cy="4158506"/>
          </a:xfrm>
          <a:prstGeom prst="rect">
            <a:avLst/>
          </a:prstGeom>
          <a:noFill/>
          <a:ln>
            <a:noFill/>
          </a:ln>
        </p:spPr>
        <p:txBody>
          <a:bodyPr spcFirstLastPara="1" wrap="square" lIns="91425" tIns="45700" rIns="91425" bIns="45700" anchor="t" anchorCtr="0">
            <a:normAutofit/>
          </a:bodyPr>
          <a:lstStyle/>
          <a:p>
            <a:pPr marL="0" lvl="0" indent="0" algn="l" rtl="0">
              <a:lnSpc>
                <a:spcPct val="120000"/>
              </a:lnSpc>
              <a:spcBef>
                <a:spcPts val="0"/>
              </a:spcBef>
              <a:spcAft>
                <a:spcPts val="0"/>
              </a:spcAft>
              <a:buClr>
                <a:srgbClr val="161249"/>
              </a:buClr>
              <a:buSzPct val="100000"/>
              <a:buNone/>
            </a:pPr>
            <a:r>
              <a:rPr lang="fi" sz="4400" b="1" dirty="0"/>
              <a:t>Leerdoelen</a:t>
            </a:r>
            <a:endParaRPr sz="1050" dirty="0"/>
          </a:p>
          <a:p>
            <a:pPr marL="0" lvl="0" indent="0" algn="l" rtl="0">
              <a:lnSpc>
                <a:spcPct val="120000"/>
              </a:lnSpc>
              <a:spcBef>
                <a:spcPts val="0"/>
              </a:spcBef>
              <a:spcAft>
                <a:spcPts val="0"/>
              </a:spcAft>
              <a:buClr>
                <a:srgbClr val="161249"/>
              </a:buClr>
              <a:buSzPct val="100000"/>
              <a:buNone/>
            </a:pPr>
            <a:endParaRPr sz="2000" b="1" dirty="0"/>
          </a:p>
          <a:p>
            <a:pPr marL="0" lvl="0" indent="0" algn="l" rtl="0">
              <a:lnSpc>
                <a:spcPct val="120000"/>
              </a:lnSpc>
              <a:spcBef>
                <a:spcPts val="0"/>
              </a:spcBef>
              <a:spcAft>
                <a:spcPts val="0"/>
              </a:spcAft>
              <a:buClr>
                <a:srgbClr val="161249"/>
              </a:buClr>
              <a:buSzPct val="133747"/>
              <a:buNone/>
            </a:pPr>
            <a:r>
              <a:rPr lang="fi" sz="1600" dirty="0">
                <a:latin typeface="Arial"/>
                <a:ea typeface="Arial"/>
                <a:cs typeface="Arial"/>
                <a:sym typeface="Arial"/>
              </a:rPr>
              <a:t>Vereiste voor studenten: Basiskennis marketing wordt aanbevolen.</a:t>
            </a:r>
            <a:endParaRPr sz="1600" dirty="0"/>
          </a:p>
          <a:p>
            <a:pPr marL="0" lvl="0" indent="0" algn="l" rtl="0">
              <a:lnSpc>
                <a:spcPct val="120000"/>
              </a:lnSpc>
              <a:spcBef>
                <a:spcPts val="0"/>
              </a:spcBef>
              <a:spcAft>
                <a:spcPts val="0"/>
              </a:spcAft>
              <a:buClr>
                <a:srgbClr val="161249"/>
              </a:buClr>
              <a:buSzPct val="133747"/>
              <a:buNone/>
            </a:pPr>
            <a:endParaRPr sz="1600" dirty="0"/>
          </a:p>
          <a:p>
            <a:pPr marL="0" lvl="0" indent="0" algn="l" rtl="0">
              <a:lnSpc>
                <a:spcPct val="120000"/>
              </a:lnSpc>
              <a:spcBef>
                <a:spcPts val="0"/>
              </a:spcBef>
              <a:spcAft>
                <a:spcPts val="0"/>
              </a:spcAft>
              <a:buClr>
                <a:srgbClr val="161249"/>
              </a:buClr>
              <a:buSzPct val="133747"/>
              <a:buNone/>
            </a:pPr>
            <a:r>
              <a:rPr lang="fi" sz="1600" b="1" dirty="0">
                <a:latin typeface="Arial"/>
                <a:ea typeface="Arial"/>
                <a:cs typeface="Arial"/>
                <a:sym typeface="Arial"/>
              </a:rPr>
              <a:t>De student is in staat om</a:t>
            </a:r>
            <a:endParaRPr sz="1600" b="1" dirty="0">
              <a:latin typeface="Arial"/>
              <a:ea typeface="Arial"/>
              <a:cs typeface="Arial"/>
              <a:sym typeface="Arial"/>
            </a:endParaRPr>
          </a:p>
          <a:p>
            <a:pPr marL="647700" lvl="0" indent="-475646" algn="l" rtl="0">
              <a:lnSpc>
                <a:spcPct val="115000"/>
              </a:lnSpc>
              <a:spcBef>
                <a:spcPts val="0"/>
              </a:spcBef>
              <a:spcAft>
                <a:spcPts val="0"/>
              </a:spcAft>
              <a:buClr>
                <a:srgbClr val="F39200"/>
              </a:buClr>
              <a:buSzPct val="100000"/>
              <a:buFont typeface="Arial"/>
              <a:buChar char="•"/>
            </a:pPr>
            <a:r>
              <a:rPr lang="fi" sz="1600" dirty="0"/>
              <a:t>Speciale kenmerken van de digitale markt en het </a:t>
            </a:r>
            <a:r>
              <a:rPr lang="fi" sz="1400" dirty="0"/>
              <a:t>consumentengedrag</a:t>
            </a:r>
            <a:r>
              <a:rPr lang="fi" sz="1600" dirty="0"/>
              <a:t> daarin herkennen</a:t>
            </a:r>
            <a:endParaRPr sz="1600" dirty="0"/>
          </a:p>
          <a:p>
            <a:pPr marL="647700" lvl="0" indent="-475646" algn="l" rtl="0">
              <a:lnSpc>
                <a:spcPct val="115000"/>
              </a:lnSpc>
              <a:spcBef>
                <a:spcPts val="0"/>
              </a:spcBef>
              <a:spcAft>
                <a:spcPts val="0"/>
              </a:spcAft>
              <a:buClr>
                <a:srgbClr val="F39200"/>
              </a:buClr>
              <a:buSzPct val="100000"/>
              <a:buFont typeface="Arial"/>
              <a:buChar char="•"/>
            </a:pPr>
            <a:r>
              <a:rPr lang="fi" sz="1600" dirty="0"/>
              <a:t>De elementen van de digitale marketingmix definiëren (7D)</a:t>
            </a:r>
            <a:endParaRPr sz="1600" dirty="0"/>
          </a:p>
          <a:p>
            <a:pPr marL="647700" lvl="0" indent="-475646" algn="l" rtl="0">
              <a:lnSpc>
                <a:spcPct val="115000"/>
              </a:lnSpc>
              <a:spcBef>
                <a:spcPts val="0"/>
              </a:spcBef>
              <a:spcAft>
                <a:spcPts val="0"/>
              </a:spcAft>
              <a:buClr>
                <a:srgbClr val="F39200"/>
              </a:buClr>
              <a:buSzPct val="100000"/>
              <a:buFont typeface="Arial"/>
              <a:buChar char="•"/>
            </a:pPr>
            <a:r>
              <a:rPr lang="fi" sz="1600" dirty="0"/>
              <a:t>Vergelijk de voordelen van traditionele vs. digitale marketing</a:t>
            </a:r>
            <a:endParaRPr sz="1600" dirty="0"/>
          </a:p>
          <a:p>
            <a:pPr marL="647700" lvl="0" indent="-475646" algn="l" rtl="0">
              <a:lnSpc>
                <a:spcPct val="115000"/>
              </a:lnSpc>
              <a:spcBef>
                <a:spcPts val="0"/>
              </a:spcBef>
              <a:spcAft>
                <a:spcPts val="0"/>
              </a:spcAft>
              <a:buSzPct val="100000"/>
              <a:buChar char="•"/>
            </a:pPr>
            <a:r>
              <a:rPr lang="fi" sz="1600" dirty="0"/>
              <a:t>Het principe van multichannelmarketing toepassen </a:t>
            </a:r>
            <a:endParaRPr sz="1600" dirty="0"/>
          </a:p>
          <a:p>
            <a:pPr marL="647700" lvl="0" indent="-475646" algn="l" rtl="0">
              <a:lnSpc>
                <a:spcPct val="115000"/>
              </a:lnSpc>
              <a:spcBef>
                <a:spcPts val="0"/>
              </a:spcBef>
              <a:spcAft>
                <a:spcPts val="0"/>
              </a:spcAft>
              <a:buClr>
                <a:srgbClr val="F39200"/>
              </a:buClr>
              <a:buSzPct val="100000"/>
              <a:buFont typeface="Arial"/>
              <a:buChar char="•"/>
            </a:pPr>
            <a:r>
              <a:rPr lang="fi" sz="1600" dirty="0"/>
              <a:t>Gedrag aantonen van veldgerelateerde terminologie</a:t>
            </a:r>
            <a:endParaRPr sz="16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267"/>
        <p:cNvGrpSpPr/>
        <p:nvPr/>
      </p:nvGrpSpPr>
      <p:grpSpPr>
        <a:xfrm>
          <a:off x="0" y="0"/>
          <a:ext cx="0" cy="0"/>
          <a:chOff x="0" y="0"/>
          <a:chExt cx="0" cy="0"/>
        </a:xfrm>
      </p:grpSpPr>
      <p:sp>
        <p:nvSpPr>
          <p:cNvPr id="268" name="Google Shape;268;p3"/>
          <p:cNvSpPr txBox="1">
            <a:spLocks noGrp="1"/>
          </p:cNvSpPr>
          <p:nvPr>
            <p:ph type="title"/>
          </p:nvPr>
        </p:nvSpPr>
        <p:spPr>
          <a:xfrm>
            <a:off x="628650" y="682900"/>
            <a:ext cx="2863215" cy="1383456"/>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chemeClr val="lt1"/>
              </a:buClr>
              <a:buSzPts val="3300"/>
              <a:buFont typeface="Arial"/>
              <a:buNone/>
            </a:pPr>
            <a:r>
              <a:rPr lang="fi"/>
              <a:t>Inhoud</a:t>
            </a:r>
            <a:endParaRPr/>
          </a:p>
        </p:txBody>
      </p:sp>
      <p:sp>
        <p:nvSpPr>
          <p:cNvPr id="269" name="Google Shape;269;p3"/>
          <p:cNvSpPr txBox="1">
            <a:spLocks noGrp="1"/>
          </p:cNvSpPr>
          <p:nvPr>
            <p:ph type="body" idx="1"/>
          </p:nvPr>
        </p:nvSpPr>
        <p:spPr>
          <a:xfrm>
            <a:off x="3983426" y="682899"/>
            <a:ext cx="4929900" cy="3158773"/>
          </a:xfrm>
          <a:prstGeom prst="rect">
            <a:avLst/>
          </a:prstGeom>
          <a:noFill/>
          <a:ln>
            <a:noFill/>
          </a:ln>
        </p:spPr>
        <p:txBody>
          <a:bodyPr spcFirstLastPara="1" wrap="square" lIns="91425" tIns="45700" rIns="91425" bIns="45700" anchor="t" anchorCtr="0">
            <a:spAutoFit/>
          </a:bodyPr>
          <a:lstStyle/>
          <a:p>
            <a:pPr marL="342900" marR="0" lvl="0" indent="-342900" algn="l" rtl="0">
              <a:lnSpc>
                <a:spcPct val="150000"/>
              </a:lnSpc>
              <a:spcBef>
                <a:spcPts val="0"/>
              </a:spcBef>
              <a:spcAft>
                <a:spcPts val="0"/>
              </a:spcAft>
              <a:buClr>
                <a:schemeClr val="lt1"/>
              </a:buClr>
              <a:buSzPts val="2400"/>
              <a:buFont typeface="Arial"/>
              <a:buChar char="•"/>
            </a:pPr>
            <a:r>
              <a:rPr lang="fi" sz="2000" b="0" i="0" u="none" strike="noStrike" dirty="0">
                <a:latin typeface="Arial"/>
                <a:ea typeface="Arial"/>
                <a:cs typeface="Arial"/>
                <a:sym typeface="Arial"/>
              </a:rPr>
              <a:t>De marketingmix</a:t>
            </a:r>
            <a:endParaRPr sz="2000" b="0" i="0" u="none" strike="noStrike" dirty="0">
              <a:latin typeface="Arial"/>
              <a:ea typeface="Arial"/>
              <a:cs typeface="Arial"/>
              <a:sym typeface="Arial"/>
            </a:endParaRPr>
          </a:p>
          <a:p>
            <a:pPr marL="342900" marR="0" lvl="0" indent="-342900" algn="l" rtl="0">
              <a:lnSpc>
                <a:spcPct val="150000"/>
              </a:lnSpc>
              <a:spcBef>
                <a:spcPts val="0"/>
              </a:spcBef>
              <a:spcAft>
                <a:spcPts val="0"/>
              </a:spcAft>
              <a:buClr>
                <a:schemeClr val="lt1"/>
              </a:buClr>
              <a:buSzPts val="2400"/>
              <a:buFont typeface="Arial"/>
              <a:buChar char="•"/>
            </a:pPr>
            <a:r>
              <a:rPr lang="fi" sz="2000" b="0" i="0" u="none" strike="noStrike" dirty="0">
                <a:latin typeface="Arial"/>
                <a:ea typeface="Arial"/>
                <a:cs typeface="Arial"/>
                <a:sym typeface="Arial"/>
              </a:rPr>
              <a:t>Wat is er anders in digitale marketing?</a:t>
            </a:r>
            <a:endParaRPr sz="2000" b="0" i="0" u="none" strike="noStrike" dirty="0">
              <a:latin typeface="Arial"/>
              <a:ea typeface="Arial"/>
              <a:cs typeface="Arial"/>
              <a:sym typeface="Arial"/>
            </a:endParaRPr>
          </a:p>
          <a:p>
            <a:pPr marL="342900" marR="0" lvl="0" indent="-342900" algn="l" rtl="0">
              <a:lnSpc>
                <a:spcPct val="150000"/>
              </a:lnSpc>
              <a:spcBef>
                <a:spcPts val="0"/>
              </a:spcBef>
              <a:spcAft>
                <a:spcPts val="0"/>
              </a:spcAft>
              <a:buClr>
                <a:schemeClr val="lt1"/>
              </a:buClr>
              <a:buSzPts val="2400"/>
              <a:buFont typeface="Arial"/>
              <a:buChar char="•"/>
            </a:pPr>
            <a:r>
              <a:rPr lang="fi" sz="2000" b="0" i="0" u="none" strike="noStrike" dirty="0">
                <a:latin typeface="Arial"/>
                <a:ea typeface="Arial"/>
                <a:cs typeface="Arial"/>
                <a:sym typeface="Arial"/>
              </a:rPr>
              <a:t>Kenmerken van de digitale markt</a:t>
            </a:r>
            <a:endParaRPr sz="2000" b="0" i="0" u="none" strike="noStrike" dirty="0">
              <a:latin typeface="Arial"/>
              <a:ea typeface="Arial"/>
              <a:cs typeface="Arial"/>
              <a:sym typeface="Arial"/>
            </a:endParaRPr>
          </a:p>
          <a:p>
            <a:pPr marL="342900" marR="0" lvl="0" indent="-342900" algn="l" rtl="0">
              <a:lnSpc>
                <a:spcPct val="150000"/>
              </a:lnSpc>
              <a:spcBef>
                <a:spcPts val="0"/>
              </a:spcBef>
              <a:spcAft>
                <a:spcPts val="0"/>
              </a:spcAft>
              <a:buClr>
                <a:schemeClr val="lt1"/>
              </a:buClr>
              <a:buSzPts val="2400"/>
              <a:buFont typeface="Arial"/>
              <a:buChar char="•"/>
            </a:pPr>
            <a:r>
              <a:rPr lang="fi" sz="2000" dirty="0"/>
              <a:t>Wat kan er op gebruikersniveau worden bereikt?</a:t>
            </a:r>
            <a:endParaRPr sz="2000" b="0" i="0" u="none" strike="noStrike" dirty="0">
              <a:latin typeface="Arial"/>
              <a:ea typeface="Arial"/>
              <a:cs typeface="Arial"/>
              <a:sym typeface="Arial"/>
            </a:endParaRPr>
          </a:p>
          <a:p>
            <a:pPr marL="342900" marR="0" lvl="0" indent="-342900" algn="l" rtl="0">
              <a:lnSpc>
                <a:spcPct val="150000"/>
              </a:lnSpc>
              <a:spcBef>
                <a:spcPts val="0"/>
              </a:spcBef>
              <a:spcAft>
                <a:spcPts val="0"/>
              </a:spcAft>
              <a:buClr>
                <a:schemeClr val="lt1"/>
              </a:buClr>
              <a:buSzPts val="2400"/>
              <a:buFont typeface="Arial"/>
              <a:buChar char="•"/>
            </a:pPr>
            <a:r>
              <a:rPr lang="fi" sz="2000" b="0" i="0" u="none" strike="noStrike" dirty="0">
                <a:latin typeface="Arial"/>
                <a:ea typeface="Arial"/>
                <a:cs typeface="Arial"/>
                <a:sym typeface="Arial"/>
              </a:rPr>
              <a:t>Waarom is strategie nodig?</a:t>
            </a:r>
            <a:endParaRPr sz="2000" b="0" i="0" u="none" strike="noStrike" dirty="0">
              <a:latin typeface="Arial"/>
              <a:ea typeface="Arial"/>
              <a:cs typeface="Arial"/>
              <a:sym typeface="Arial"/>
            </a:endParaRPr>
          </a:p>
          <a:p>
            <a:pPr marL="0" lvl="0" indent="0" algn="l" rtl="0">
              <a:lnSpc>
                <a:spcPct val="90000"/>
              </a:lnSpc>
              <a:spcBef>
                <a:spcPts val="750"/>
              </a:spcBef>
              <a:spcAft>
                <a:spcPts val="0"/>
              </a:spcAft>
              <a:buClr>
                <a:schemeClr val="lt1"/>
              </a:buClr>
              <a:buSzPts val="1500"/>
              <a:buNone/>
            </a:pPr>
            <a:endParaRPr sz="16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273"/>
        <p:cNvGrpSpPr/>
        <p:nvPr/>
      </p:nvGrpSpPr>
      <p:grpSpPr>
        <a:xfrm>
          <a:off x="0" y="0"/>
          <a:ext cx="0" cy="0"/>
          <a:chOff x="0" y="0"/>
          <a:chExt cx="0" cy="0"/>
        </a:xfrm>
      </p:grpSpPr>
      <p:sp>
        <p:nvSpPr>
          <p:cNvPr id="274" name="Google Shape;274;p4"/>
          <p:cNvSpPr txBox="1">
            <a:spLocks noGrp="1"/>
          </p:cNvSpPr>
          <p:nvPr>
            <p:ph type="body" idx="1"/>
          </p:nvPr>
        </p:nvSpPr>
        <p:spPr>
          <a:xfrm>
            <a:off x="848794" y="369950"/>
            <a:ext cx="7156361" cy="720197"/>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600"/>
              <a:buNone/>
            </a:pPr>
            <a:r>
              <a:rPr lang="fi" sz="2600">
                <a:solidFill>
                  <a:schemeClr val="lt1"/>
                </a:solidFill>
              </a:rPr>
              <a:t>Pre-opdracht: Stel je eigen Top-30 samen</a:t>
            </a:r>
            <a:endParaRPr sz="2600"/>
          </a:p>
        </p:txBody>
      </p:sp>
      <p:sp>
        <p:nvSpPr>
          <p:cNvPr id="275" name="Google Shape;275;p4"/>
          <p:cNvSpPr txBox="1">
            <a:spLocks noGrp="1"/>
          </p:cNvSpPr>
          <p:nvPr>
            <p:ph type="body" idx="2"/>
          </p:nvPr>
        </p:nvSpPr>
        <p:spPr>
          <a:xfrm>
            <a:off x="848795" y="1046308"/>
            <a:ext cx="6614054" cy="2836283"/>
          </a:xfrm>
          <a:prstGeom prst="rect">
            <a:avLst/>
          </a:prstGeom>
          <a:noFill/>
          <a:ln>
            <a:noFill/>
          </a:ln>
        </p:spPr>
        <p:txBody>
          <a:bodyPr spcFirstLastPara="1" wrap="square" lIns="0" tIns="0" rIns="0" bIns="0" anchor="t" anchorCtr="0">
            <a:noAutofit/>
          </a:bodyPr>
          <a:lstStyle/>
          <a:p>
            <a:pPr marL="0" lvl="0" indent="0" algn="l" rtl="0">
              <a:lnSpc>
                <a:spcPct val="115000"/>
              </a:lnSpc>
              <a:spcBef>
                <a:spcPts val="0"/>
              </a:spcBef>
              <a:spcAft>
                <a:spcPts val="0"/>
              </a:spcAft>
              <a:buClr>
                <a:schemeClr val="dk1"/>
              </a:buClr>
              <a:buSzPts val="800"/>
              <a:buFont typeface="Arial"/>
              <a:buNone/>
            </a:pPr>
            <a:r>
              <a:rPr lang="fi"/>
              <a:t>In digitale marketing wordt een breed scala aan specifieke terminologie gebruikt. Als je deze onder de knie hebt, </a:t>
            </a:r>
            <a:r>
              <a:rPr lang="fi">
                <a:latin typeface="Arial"/>
                <a:ea typeface="Arial"/>
                <a:cs typeface="Arial"/>
                <a:sym typeface="Arial"/>
              </a:rPr>
              <a:t>kun je </a:t>
            </a:r>
            <a:r>
              <a:rPr lang="fi"/>
              <a:t>het studiemateriaal volgen, </a:t>
            </a:r>
            <a:r>
              <a:rPr lang="fi">
                <a:latin typeface="Arial"/>
                <a:ea typeface="Arial"/>
                <a:cs typeface="Arial"/>
                <a:sym typeface="Arial"/>
              </a:rPr>
              <a:t>deelnemen aan </a:t>
            </a:r>
            <a:r>
              <a:rPr lang="fi"/>
              <a:t>professionele discussies en </a:t>
            </a:r>
            <a:r>
              <a:rPr lang="fi">
                <a:latin typeface="Arial"/>
                <a:ea typeface="Arial"/>
                <a:cs typeface="Arial"/>
                <a:sym typeface="Arial"/>
              </a:rPr>
              <a:t>het gevoel krijgen dat je het vakgebied beheerst. </a:t>
            </a:r>
            <a:r>
              <a:rPr lang="fi"/>
              <a:t>Bovendien krijg je toegang tot de informatiestroom die je helpt om je kennis voortdurend bij te werken</a:t>
            </a:r>
            <a:r>
              <a:rPr lang="fi">
                <a:latin typeface="Arial"/>
                <a:ea typeface="Arial"/>
                <a:cs typeface="Arial"/>
                <a:sym typeface="Arial"/>
              </a:rPr>
              <a:t>.</a:t>
            </a:r>
            <a:endParaRPr/>
          </a:p>
          <a:p>
            <a:pPr marL="0" lvl="0" indent="0" algn="l" rtl="0">
              <a:lnSpc>
                <a:spcPct val="115000"/>
              </a:lnSpc>
              <a:spcBef>
                <a:spcPts val="900"/>
              </a:spcBef>
              <a:spcAft>
                <a:spcPts val="0"/>
              </a:spcAft>
              <a:buClr>
                <a:schemeClr val="lt1"/>
              </a:buClr>
              <a:buSzPts val="1500"/>
              <a:buNone/>
            </a:pPr>
            <a:r>
              <a:rPr lang="fi" b="1">
                <a:solidFill>
                  <a:srgbClr val="F39200"/>
                </a:solidFill>
              </a:rPr>
              <a:t>Stap 1: </a:t>
            </a:r>
            <a:r>
              <a:rPr lang="fi"/>
              <a:t>Doorzoek bestaande woordenlijsten met de </a:t>
            </a:r>
            <a:r>
              <a:rPr lang="fi">
                <a:latin typeface="Arial"/>
                <a:ea typeface="Arial"/>
                <a:cs typeface="Arial"/>
                <a:sym typeface="Arial"/>
              </a:rPr>
              <a:t>zoekwoorden 'digital marketing vocabulary/glossary/concepts/terms' </a:t>
            </a:r>
            <a:r>
              <a:rPr lang="fi"/>
              <a:t>en bestudeer er minstens drie. U zult merken dat bepaalde woorden eruit springen.</a:t>
            </a:r>
            <a:endParaRPr>
              <a:latin typeface="Arial"/>
              <a:ea typeface="Arial"/>
              <a:cs typeface="Arial"/>
              <a:sym typeface="Arial"/>
            </a:endParaRPr>
          </a:p>
          <a:p>
            <a:pPr marL="0" lvl="0" indent="0" algn="l" rtl="0">
              <a:lnSpc>
                <a:spcPct val="115000"/>
              </a:lnSpc>
              <a:spcBef>
                <a:spcPts val="900"/>
              </a:spcBef>
              <a:spcAft>
                <a:spcPts val="0"/>
              </a:spcAft>
              <a:buClr>
                <a:schemeClr val="dk1"/>
              </a:buClr>
              <a:buSzPts val="800"/>
              <a:buFont typeface="Arial"/>
              <a:buNone/>
            </a:pPr>
            <a:r>
              <a:rPr lang="fi" b="1">
                <a:solidFill>
                  <a:srgbClr val="F39200"/>
                </a:solidFill>
                <a:latin typeface="Arial"/>
                <a:ea typeface="Arial"/>
                <a:cs typeface="Arial"/>
                <a:sym typeface="Arial"/>
              </a:rPr>
              <a:t>Stap 2: </a:t>
            </a:r>
            <a:r>
              <a:rPr lang="fi"/>
              <a:t>Kies de concepten die je het meest relevant vindt en maak je eigen </a:t>
            </a:r>
            <a:r>
              <a:rPr lang="fi">
                <a:latin typeface="Arial"/>
                <a:ea typeface="Arial"/>
                <a:cs typeface="Arial"/>
                <a:sym typeface="Arial"/>
              </a:rPr>
              <a:t>'Top-30 concepten van digitale marketing' lijst. Schrijf er uitleg bij </a:t>
            </a:r>
            <a:r>
              <a:rPr lang="fi"/>
              <a:t>in </a:t>
            </a:r>
            <a:r>
              <a:rPr lang="fi">
                <a:latin typeface="Arial"/>
                <a:ea typeface="Arial"/>
                <a:cs typeface="Arial"/>
                <a:sym typeface="Arial"/>
              </a:rPr>
              <a:t>je eigen woorden</a:t>
            </a:r>
            <a:r>
              <a:rPr lang="fi"/>
              <a:t>. Instructies terugsturen:</a:t>
            </a:r>
            <a:endParaRPr/>
          </a:p>
          <a:p>
            <a:pPr marL="0" lvl="0" indent="0" algn="l" rtl="0">
              <a:lnSpc>
                <a:spcPct val="115000"/>
              </a:lnSpc>
              <a:spcBef>
                <a:spcPts val="900"/>
              </a:spcBef>
              <a:spcAft>
                <a:spcPts val="0"/>
              </a:spcAft>
              <a:buClr>
                <a:schemeClr val="dk1"/>
              </a:buClr>
              <a:buSzPts val="800"/>
              <a:buFont typeface="Arial"/>
              <a:buNone/>
            </a:pPr>
            <a:endParaRPr>
              <a:latin typeface="Arial"/>
              <a:ea typeface="Arial"/>
              <a:cs typeface="Arial"/>
              <a:sym typeface="Arial"/>
            </a:endParaRPr>
          </a:p>
          <a:p>
            <a:pPr marL="0" lvl="0" indent="0" algn="l" rtl="0">
              <a:lnSpc>
                <a:spcPct val="115000"/>
              </a:lnSpc>
              <a:spcBef>
                <a:spcPts val="900"/>
              </a:spcBef>
              <a:spcAft>
                <a:spcPts val="0"/>
              </a:spcAft>
              <a:buClr>
                <a:schemeClr val="dk1"/>
              </a:buClr>
              <a:buSzPts val="800"/>
              <a:buFont typeface="Arial"/>
              <a:buNone/>
            </a:pPr>
            <a:endParaRPr>
              <a:latin typeface="Arial"/>
              <a:ea typeface="Arial"/>
              <a:cs typeface="Arial"/>
              <a:sym typeface="Arial"/>
            </a:endParaRPr>
          </a:p>
          <a:p>
            <a:pPr marL="0" lvl="0" indent="0" algn="l" rtl="0">
              <a:lnSpc>
                <a:spcPct val="108000"/>
              </a:lnSpc>
              <a:spcBef>
                <a:spcPts val="900"/>
              </a:spcBef>
              <a:spcAft>
                <a:spcPts val="0"/>
              </a:spcAft>
              <a:buClr>
                <a:schemeClr val="lt1"/>
              </a:buClr>
              <a:buSzPts val="1500"/>
              <a:buNone/>
            </a:pPr>
            <a:endParaRPr/>
          </a:p>
          <a:p>
            <a:pPr marL="0" lvl="0" indent="0" algn="l" rtl="0">
              <a:lnSpc>
                <a:spcPct val="108000"/>
              </a:lnSpc>
              <a:spcBef>
                <a:spcPts val="1200"/>
              </a:spcBef>
              <a:spcAft>
                <a:spcPts val="0"/>
              </a:spcAft>
              <a:buClr>
                <a:schemeClr val="lt1"/>
              </a:buClr>
              <a:buSzPts val="1500"/>
              <a:buNone/>
            </a:pPr>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279"/>
        <p:cNvGrpSpPr/>
        <p:nvPr/>
      </p:nvGrpSpPr>
      <p:grpSpPr>
        <a:xfrm>
          <a:off x="0" y="0"/>
          <a:ext cx="0" cy="0"/>
          <a:chOff x="0" y="0"/>
          <a:chExt cx="0" cy="0"/>
        </a:xfrm>
      </p:grpSpPr>
      <p:pic>
        <p:nvPicPr>
          <p:cNvPr id="280" name="Google Shape;280;p82"/>
          <p:cNvPicPr preferRelativeResize="0">
            <a:picLocks noGrp="1"/>
          </p:cNvPicPr>
          <p:nvPr>
            <p:ph type="pic" idx="2"/>
          </p:nvPr>
        </p:nvPicPr>
        <p:blipFill rotWithShape="1">
          <a:blip r:embed="rId3" cstate="email">
            <a:alphaModFix/>
            <a:extLst>
              <a:ext uri="{28A0092B-C50C-407E-A947-70E740481C1C}">
                <a14:useLocalDpi xmlns:a14="http://schemas.microsoft.com/office/drawing/2010/main"/>
              </a:ext>
            </a:extLst>
          </a:blip>
          <a:srcRect/>
          <a:stretch/>
        </p:blipFill>
        <p:spPr>
          <a:xfrm>
            <a:off x="9525" y="1"/>
            <a:ext cx="9144000" cy="2571749"/>
          </a:xfrm>
          <a:prstGeom prst="rect">
            <a:avLst/>
          </a:prstGeom>
          <a:solidFill>
            <a:srgbClr val="D3EEEF"/>
          </a:solidFill>
          <a:ln>
            <a:noFill/>
          </a:ln>
        </p:spPr>
      </p:pic>
      <p:sp>
        <p:nvSpPr>
          <p:cNvPr id="281" name="Google Shape;281;p82"/>
          <p:cNvSpPr txBox="1">
            <a:spLocks noGrp="1"/>
          </p:cNvSpPr>
          <p:nvPr>
            <p:ph type="title"/>
          </p:nvPr>
        </p:nvSpPr>
        <p:spPr>
          <a:xfrm>
            <a:off x="628650" y="2755804"/>
            <a:ext cx="7905750" cy="628148"/>
          </a:xfrm>
          <a:prstGeom prst="rect">
            <a:avLst/>
          </a:prstGeom>
          <a:noFill/>
          <a:ln>
            <a:noFill/>
          </a:ln>
        </p:spPr>
        <p:txBody>
          <a:bodyPr spcFirstLastPara="1" wrap="square" lIns="91425" tIns="45700" rIns="91425" bIns="45700" anchor="b" anchorCtr="0">
            <a:normAutofit/>
          </a:bodyPr>
          <a:lstStyle/>
          <a:p>
            <a:pPr marL="0" lvl="0" indent="0" algn="ctr" rtl="0">
              <a:lnSpc>
                <a:spcPct val="90000"/>
              </a:lnSpc>
              <a:spcBef>
                <a:spcPts val="0"/>
              </a:spcBef>
              <a:spcAft>
                <a:spcPts val="0"/>
              </a:spcAft>
              <a:buSzPts val="1800"/>
              <a:buNone/>
            </a:pPr>
            <a:r>
              <a:rPr lang="fi" dirty="0"/>
              <a:t>De marketingmix</a:t>
            </a:r>
            <a:endParaRPr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285"/>
        <p:cNvGrpSpPr/>
        <p:nvPr/>
      </p:nvGrpSpPr>
      <p:grpSpPr>
        <a:xfrm>
          <a:off x="0" y="0"/>
          <a:ext cx="0" cy="0"/>
          <a:chOff x="0" y="0"/>
          <a:chExt cx="0" cy="0"/>
        </a:xfrm>
      </p:grpSpPr>
      <p:sp>
        <p:nvSpPr>
          <p:cNvPr id="286" name="Google Shape;286;p5"/>
          <p:cNvSpPr txBox="1">
            <a:spLocks noGrp="1"/>
          </p:cNvSpPr>
          <p:nvPr>
            <p:ph type="title"/>
          </p:nvPr>
        </p:nvSpPr>
        <p:spPr>
          <a:xfrm>
            <a:off x="628650" y="273844"/>
            <a:ext cx="7886700" cy="594539"/>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ts val="3600"/>
              <a:buFont typeface="Arial"/>
              <a:buNone/>
            </a:pPr>
            <a:r>
              <a:rPr lang="fi" sz="3600"/>
              <a:t>Marketing</a:t>
            </a:r>
            <a:endParaRPr>
              <a:latin typeface="Calibri"/>
              <a:ea typeface="Calibri"/>
              <a:cs typeface="Calibri"/>
              <a:sym typeface="Calibri"/>
            </a:endParaRPr>
          </a:p>
        </p:txBody>
      </p:sp>
      <p:sp>
        <p:nvSpPr>
          <p:cNvPr id="287" name="Google Shape;287;p5"/>
          <p:cNvSpPr txBox="1">
            <a:spLocks noGrp="1"/>
          </p:cNvSpPr>
          <p:nvPr>
            <p:ph type="body" idx="1"/>
          </p:nvPr>
        </p:nvSpPr>
        <p:spPr>
          <a:xfrm>
            <a:off x="628650" y="961519"/>
            <a:ext cx="7886700" cy="2905898"/>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rgbClr val="161249"/>
              </a:buClr>
              <a:buSzPts val="2100"/>
              <a:buFont typeface="Arial"/>
              <a:buNone/>
            </a:pPr>
            <a:r>
              <a:rPr lang="fi"/>
              <a:t>Definitie: "Het proces van het verkennen, creëren en leveren van waarde om aan de behoeften van een doelmarkt te voldoen."</a:t>
            </a:r>
            <a:endParaRPr/>
          </a:p>
          <a:p>
            <a:pPr marL="0" lvl="0" indent="0" algn="l" rtl="0">
              <a:lnSpc>
                <a:spcPct val="90000"/>
              </a:lnSpc>
              <a:spcBef>
                <a:spcPts val="750"/>
              </a:spcBef>
              <a:spcAft>
                <a:spcPts val="0"/>
              </a:spcAft>
              <a:buClr>
                <a:srgbClr val="161249"/>
              </a:buClr>
              <a:buSzPts val="2100"/>
              <a:buFont typeface="Arial"/>
              <a:buNone/>
            </a:pPr>
            <a:endParaRPr/>
          </a:p>
          <a:p>
            <a:pPr marL="0" lvl="0" indent="0" algn="l" rtl="0">
              <a:lnSpc>
                <a:spcPct val="90000"/>
              </a:lnSpc>
              <a:spcBef>
                <a:spcPts val="750"/>
              </a:spcBef>
              <a:spcAft>
                <a:spcPts val="0"/>
              </a:spcAft>
              <a:buClr>
                <a:srgbClr val="161249"/>
              </a:buClr>
              <a:buSzPts val="2100"/>
              <a:buFont typeface="Arial"/>
              <a:buNone/>
            </a:pPr>
            <a:r>
              <a:rPr lang="fi"/>
              <a:t>Marketing</a:t>
            </a:r>
            <a:endParaRPr/>
          </a:p>
          <a:p>
            <a:pPr marL="342900" lvl="0" indent="-209550" algn="l" rtl="0">
              <a:lnSpc>
                <a:spcPct val="90000"/>
              </a:lnSpc>
              <a:spcBef>
                <a:spcPts val="750"/>
              </a:spcBef>
              <a:spcAft>
                <a:spcPts val="0"/>
              </a:spcAft>
              <a:buClr>
                <a:srgbClr val="161249"/>
              </a:buClr>
              <a:buSzPts val="2100"/>
              <a:buFont typeface="Arial"/>
              <a:buNone/>
            </a:pPr>
            <a:endParaRPr/>
          </a:p>
          <a:p>
            <a:pPr marL="0" lvl="0" indent="0" algn="l" rtl="0">
              <a:lnSpc>
                <a:spcPct val="90000"/>
              </a:lnSpc>
              <a:spcBef>
                <a:spcPts val="750"/>
              </a:spcBef>
              <a:spcAft>
                <a:spcPts val="0"/>
              </a:spcAft>
              <a:buClr>
                <a:srgbClr val="161249"/>
              </a:buClr>
              <a:buSzPts val="2100"/>
              <a:buFont typeface="Arial"/>
              <a:buNone/>
            </a:pPr>
            <a:endParaRPr/>
          </a:p>
        </p:txBody>
      </p:sp>
      <p:pic>
        <p:nvPicPr>
          <p:cNvPr id="288" name="Google Shape;288;p5" descr="A picture containing LEGO, toy&#10;&#10;Description automatically generated"/>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5343525" y="1641872"/>
            <a:ext cx="4179094" cy="2786063"/>
          </a:xfrm>
          <a:prstGeom prst="rect">
            <a:avLst/>
          </a:prstGeom>
          <a:noFill/>
          <a:ln>
            <a:noFill/>
          </a:ln>
        </p:spPr>
      </p:pic>
      <p:sp>
        <p:nvSpPr>
          <p:cNvPr id="289" name="Google Shape;289;p5"/>
          <p:cNvSpPr txBox="1"/>
          <p:nvPr/>
        </p:nvSpPr>
        <p:spPr>
          <a:xfrm>
            <a:off x="471488" y="2163209"/>
            <a:ext cx="5593556" cy="2074414"/>
          </a:xfrm>
          <a:prstGeom prst="rect">
            <a:avLst/>
          </a:prstGeom>
          <a:noFill/>
          <a:ln>
            <a:noFill/>
          </a:ln>
        </p:spPr>
        <p:txBody>
          <a:bodyPr spcFirstLastPara="1" wrap="square" lIns="91425" tIns="45700" rIns="91425" bIns="45700" anchor="t" anchorCtr="0">
            <a:spAutoFit/>
          </a:bodyPr>
          <a:lstStyle/>
          <a:p>
            <a:pPr marL="285750" marR="0" lvl="0" indent="-107950" algn="l" rtl="0">
              <a:lnSpc>
                <a:spcPct val="100000"/>
              </a:lnSpc>
              <a:spcBef>
                <a:spcPts val="0"/>
              </a:spcBef>
              <a:spcAft>
                <a:spcPts val="0"/>
              </a:spcAft>
              <a:buClr>
                <a:srgbClr val="F39200"/>
              </a:buClr>
              <a:buSzPts val="2800"/>
              <a:buFont typeface="Arial"/>
              <a:buNone/>
            </a:pPr>
            <a:endParaRPr sz="1400" b="0" i="0" u="none" strike="noStrike" cap="none">
              <a:solidFill>
                <a:srgbClr val="000000"/>
              </a:solidFill>
              <a:latin typeface="Arial"/>
              <a:ea typeface="Arial"/>
              <a:cs typeface="Arial"/>
              <a:sym typeface="Arial"/>
            </a:endParaRPr>
          </a:p>
          <a:p>
            <a:pPr marL="457200" marR="0" lvl="0" indent="-317500" algn="l" rtl="0">
              <a:lnSpc>
                <a:spcPct val="120000"/>
              </a:lnSpc>
              <a:spcBef>
                <a:spcPts val="0"/>
              </a:spcBef>
              <a:spcAft>
                <a:spcPts val="0"/>
              </a:spcAft>
              <a:buClr>
                <a:srgbClr val="F39200"/>
              </a:buClr>
              <a:buSzPts val="2800"/>
              <a:buFont typeface="Arial"/>
              <a:buChar char="•"/>
            </a:pPr>
            <a:r>
              <a:rPr lang="fi" sz="1400" b="0" i="0" u="none" strike="noStrike" cap="none">
                <a:solidFill>
                  <a:srgbClr val="161249"/>
                </a:solidFill>
                <a:latin typeface="Arial"/>
                <a:ea typeface="Arial"/>
                <a:cs typeface="Arial"/>
                <a:sym typeface="Arial"/>
              </a:rPr>
              <a:t>moet een doelgroep definiëren, een boodschap en kanalen om de doelgroep te bereiken</a:t>
            </a:r>
            <a:endParaRPr sz="1400" b="0" i="0" u="none" strike="noStrike" cap="none">
              <a:solidFill>
                <a:srgbClr val="161249"/>
              </a:solidFill>
              <a:latin typeface="Arial"/>
              <a:ea typeface="Arial"/>
              <a:cs typeface="Arial"/>
              <a:sym typeface="Arial"/>
            </a:endParaRPr>
          </a:p>
          <a:p>
            <a:pPr marL="457200" marR="0" lvl="0" indent="-317500" algn="l" rtl="0">
              <a:lnSpc>
                <a:spcPct val="120000"/>
              </a:lnSpc>
              <a:spcBef>
                <a:spcPts val="0"/>
              </a:spcBef>
              <a:spcAft>
                <a:spcPts val="0"/>
              </a:spcAft>
              <a:buClr>
                <a:srgbClr val="F39200"/>
              </a:buClr>
              <a:buSzPts val="2800"/>
              <a:buFont typeface="Arial"/>
              <a:buChar char="•"/>
            </a:pPr>
            <a:r>
              <a:rPr lang="fi" sz="1400" b="0" i="0" u="none" strike="noStrike" cap="none">
                <a:solidFill>
                  <a:srgbClr val="161249"/>
                </a:solidFill>
                <a:latin typeface="Arial"/>
                <a:ea typeface="Arial"/>
                <a:cs typeface="Arial"/>
                <a:sym typeface="Arial"/>
              </a:rPr>
              <a:t>maakt gebruik van verschillende kanalen om de doelgroepen te bereiken (ook wel multichannel marketing genoemd)</a:t>
            </a:r>
            <a:endParaRPr sz="1400" b="0" i="0" u="none" strike="noStrike" cap="none">
              <a:solidFill>
                <a:srgbClr val="161249"/>
              </a:solidFill>
              <a:latin typeface="Arial"/>
              <a:ea typeface="Arial"/>
              <a:cs typeface="Arial"/>
              <a:sym typeface="Arial"/>
            </a:endParaRPr>
          </a:p>
          <a:p>
            <a:pPr marL="457200" marR="0" lvl="0" indent="-317500" algn="l" rtl="0">
              <a:lnSpc>
                <a:spcPct val="120000"/>
              </a:lnSpc>
              <a:spcBef>
                <a:spcPts val="0"/>
              </a:spcBef>
              <a:spcAft>
                <a:spcPts val="0"/>
              </a:spcAft>
              <a:buClr>
                <a:srgbClr val="F39200"/>
              </a:buClr>
              <a:buSzPts val="2800"/>
              <a:buFont typeface="Arial"/>
              <a:buChar char="•"/>
            </a:pPr>
            <a:r>
              <a:rPr lang="fi" sz="1400" b="0" i="0" u="none" strike="noStrike" cap="none">
                <a:solidFill>
                  <a:srgbClr val="161249"/>
                </a:solidFill>
                <a:latin typeface="Arial"/>
                <a:ea typeface="Arial"/>
                <a:cs typeface="Arial"/>
                <a:sym typeface="Arial"/>
              </a:rPr>
              <a:t>zal naar verwachting verkoopkansen creëren en leiden tot cashflow</a:t>
            </a:r>
            <a:endParaRPr sz="1400" b="0" i="0" u="none" strike="noStrike" cap="none">
              <a:solidFill>
                <a:srgbClr val="161249"/>
              </a:solidFill>
              <a:latin typeface="Arial"/>
              <a:ea typeface="Arial"/>
              <a:cs typeface="Arial"/>
              <a:sym typeface="Arial"/>
            </a:endParaRPr>
          </a:p>
          <a:p>
            <a:pPr marL="457200" marR="0" lvl="0" indent="-317500" algn="l" rtl="0">
              <a:lnSpc>
                <a:spcPct val="120000"/>
              </a:lnSpc>
              <a:spcBef>
                <a:spcPts val="0"/>
              </a:spcBef>
              <a:spcAft>
                <a:spcPts val="0"/>
              </a:spcAft>
              <a:buClr>
                <a:srgbClr val="F39200"/>
              </a:buClr>
              <a:buSzPts val="2800"/>
              <a:buFont typeface="Arial"/>
              <a:buChar char="•"/>
            </a:pPr>
            <a:r>
              <a:rPr lang="fi" sz="1400" b="0" i="0" u="none" strike="noStrike" cap="none">
                <a:solidFill>
                  <a:srgbClr val="161249"/>
                </a:solidFill>
                <a:latin typeface="Arial"/>
                <a:ea typeface="Arial"/>
                <a:cs typeface="Arial"/>
                <a:sym typeface="Arial"/>
              </a:rPr>
              <a:t>voldoet aan de strategische doelen van de organisatie </a:t>
            </a:r>
            <a:endParaRPr sz="14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293"/>
        <p:cNvGrpSpPr/>
        <p:nvPr/>
      </p:nvGrpSpPr>
      <p:grpSpPr>
        <a:xfrm>
          <a:off x="0" y="0"/>
          <a:ext cx="0" cy="0"/>
          <a:chOff x="0" y="0"/>
          <a:chExt cx="0" cy="0"/>
        </a:xfrm>
      </p:grpSpPr>
      <p:pic>
        <p:nvPicPr>
          <p:cNvPr id="294" name="Google Shape;294;p6"/>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4049486" y="745604"/>
            <a:ext cx="5037363" cy="3804691"/>
          </a:xfrm>
          <a:prstGeom prst="rect">
            <a:avLst/>
          </a:prstGeom>
          <a:noFill/>
          <a:ln>
            <a:noFill/>
          </a:ln>
        </p:spPr>
      </p:pic>
      <p:sp>
        <p:nvSpPr>
          <p:cNvPr id="295" name="Google Shape;295;p6"/>
          <p:cNvSpPr txBox="1">
            <a:spLocks noGrp="1"/>
          </p:cNvSpPr>
          <p:nvPr>
            <p:ph type="title"/>
          </p:nvPr>
        </p:nvSpPr>
        <p:spPr>
          <a:xfrm>
            <a:off x="235606" y="248518"/>
            <a:ext cx="6332561" cy="994172"/>
          </a:xfrm>
          <a:prstGeom prst="rect">
            <a:avLst/>
          </a:prstGeom>
          <a:noFill/>
          <a:ln>
            <a:noFill/>
          </a:ln>
        </p:spPr>
        <p:txBody>
          <a:bodyPr spcFirstLastPara="1" wrap="square" lIns="91425" tIns="91425" rIns="91425" bIns="91425" anchor="t" anchorCtr="0">
            <a:normAutofit/>
          </a:bodyPr>
          <a:lstStyle/>
          <a:p>
            <a:pPr marL="0" lvl="0" indent="0" algn="l" rtl="0">
              <a:lnSpc>
                <a:spcPct val="100000"/>
              </a:lnSpc>
              <a:spcBef>
                <a:spcPts val="0"/>
              </a:spcBef>
              <a:spcAft>
                <a:spcPts val="0"/>
              </a:spcAft>
              <a:buClr>
                <a:srgbClr val="161249"/>
              </a:buClr>
              <a:buSzPct val="70707"/>
              <a:buFont typeface="Arial"/>
              <a:buNone/>
            </a:pPr>
            <a:r>
              <a:rPr lang="fi" sz="2800" b="1" dirty="0">
                <a:solidFill>
                  <a:srgbClr val="161249"/>
                </a:solidFill>
                <a:latin typeface="Arial"/>
                <a:ea typeface="Arial"/>
                <a:cs typeface="Arial"/>
                <a:sym typeface="Arial"/>
              </a:rPr>
              <a:t>Marketingmix - de 7 'P's</a:t>
            </a:r>
            <a:endParaRPr sz="2800" b="1" dirty="0">
              <a:solidFill>
                <a:srgbClr val="161249"/>
              </a:solidFill>
              <a:latin typeface="Arial"/>
              <a:ea typeface="Arial"/>
              <a:cs typeface="Arial"/>
              <a:sym typeface="Arial"/>
            </a:endParaRPr>
          </a:p>
        </p:txBody>
      </p:sp>
      <p:sp>
        <p:nvSpPr>
          <p:cNvPr id="296" name="Google Shape;296;p6"/>
          <p:cNvSpPr txBox="1">
            <a:spLocks noGrp="1"/>
          </p:cNvSpPr>
          <p:nvPr>
            <p:ph type="body" idx="1"/>
          </p:nvPr>
        </p:nvSpPr>
        <p:spPr>
          <a:xfrm>
            <a:off x="235606" y="935220"/>
            <a:ext cx="4653034" cy="2240756"/>
          </a:xfrm>
          <a:prstGeom prst="rect">
            <a:avLst/>
          </a:prstGeom>
          <a:noFill/>
          <a:ln>
            <a:noFill/>
          </a:ln>
        </p:spPr>
        <p:txBody>
          <a:bodyPr spcFirstLastPara="1" wrap="square" lIns="91425" tIns="91425" rIns="91425" bIns="91425" anchor="t" anchorCtr="0">
            <a:normAutofit fontScale="25000" lnSpcReduction="20000"/>
          </a:bodyPr>
          <a:lstStyle/>
          <a:p>
            <a:pPr marL="762000" lvl="0" indent="-685800" algn="l" rtl="0">
              <a:lnSpc>
                <a:spcPct val="120000"/>
              </a:lnSpc>
              <a:spcBef>
                <a:spcPts val="0"/>
              </a:spcBef>
              <a:spcAft>
                <a:spcPts val="0"/>
              </a:spcAft>
              <a:buClr>
                <a:srgbClr val="F39200"/>
              </a:buClr>
              <a:buSzPct val="200000"/>
              <a:buFont typeface="Arial"/>
              <a:buChar char="•"/>
            </a:pPr>
            <a:r>
              <a:rPr lang="fi" sz="5600" dirty="0">
                <a:solidFill>
                  <a:srgbClr val="161249"/>
                </a:solidFill>
              </a:rPr>
              <a:t>De 'Marketingmix' verwijst naar elementen die een organisatie helpen zich van de concurrentie te onderscheiden</a:t>
            </a:r>
            <a:br>
              <a:rPr lang="fi" sz="5600" dirty="0">
                <a:solidFill>
                  <a:srgbClr val="161249"/>
                </a:solidFill>
              </a:rPr>
            </a:br>
            <a:endParaRPr dirty="0"/>
          </a:p>
          <a:p>
            <a:pPr marL="850900" lvl="0" indent="-508000" algn="l" rtl="0">
              <a:lnSpc>
                <a:spcPct val="120000"/>
              </a:lnSpc>
              <a:spcBef>
                <a:spcPts val="0"/>
              </a:spcBef>
              <a:spcAft>
                <a:spcPts val="0"/>
              </a:spcAft>
              <a:buClr>
                <a:srgbClr val="F39200"/>
              </a:buClr>
              <a:buSzPct val="200000"/>
              <a:buFont typeface="Arial"/>
              <a:buNone/>
            </a:pPr>
            <a:endParaRPr sz="5600" dirty="0">
              <a:solidFill>
                <a:srgbClr val="161249"/>
              </a:solidFill>
            </a:endParaRPr>
          </a:p>
          <a:p>
            <a:pPr marL="762000" lvl="0" indent="-685800" algn="l" rtl="0">
              <a:lnSpc>
                <a:spcPct val="120000"/>
              </a:lnSpc>
              <a:spcBef>
                <a:spcPts val="0"/>
              </a:spcBef>
              <a:spcAft>
                <a:spcPts val="0"/>
              </a:spcAft>
              <a:buClr>
                <a:srgbClr val="F39200"/>
              </a:buClr>
              <a:buSzPct val="200000"/>
              <a:buFont typeface="Arial"/>
              <a:buChar char="•"/>
            </a:pPr>
            <a:r>
              <a:rPr lang="fi" sz="5600" dirty="0"/>
              <a:t>Het is </a:t>
            </a:r>
            <a:r>
              <a:rPr lang="fi" sz="5600" dirty="0">
                <a:solidFill>
                  <a:srgbClr val="161249"/>
                </a:solidFill>
              </a:rPr>
              <a:t>onmogelijk om overal goed in te zijn, organisaties moeten hun strategische sterktes kiezen </a:t>
            </a:r>
            <a:endParaRPr dirty="0"/>
          </a:p>
          <a:p>
            <a:pPr marL="762000" lvl="0" indent="-685800" algn="l" rtl="0">
              <a:lnSpc>
                <a:spcPct val="120000"/>
              </a:lnSpc>
              <a:spcBef>
                <a:spcPts val="0"/>
              </a:spcBef>
              <a:spcAft>
                <a:spcPts val="0"/>
              </a:spcAft>
              <a:buClr>
                <a:srgbClr val="F39200"/>
              </a:buClr>
              <a:buSzPct val="200000"/>
              <a:buFont typeface="Arial"/>
              <a:buChar char="•"/>
            </a:pPr>
            <a:r>
              <a:rPr lang="fi" sz="5600" dirty="0">
                <a:solidFill>
                  <a:srgbClr val="161249"/>
                </a:solidFill>
              </a:rPr>
              <a:t>Promotie' (=marketing) is een van de virtuele elementen van marketing en het hoofdonderwerp van deze module.</a:t>
            </a:r>
            <a:endParaRPr sz="5600" dirty="0">
              <a:solidFill>
                <a:srgbClr val="161249"/>
              </a:solidFill>
            </a:endParaRPr>
          </a:p>
          <a:p>
            <a:pPr marL="0" lvl="0" indent="0" algn="l" rtl="0">
              <a:lnSpc>
                <a:spcPct val="120000"/>
              </a:lnSpc>
              <a:spcBef>
                <a:spcPts val="0"/>
              </a:spcBef>
              <a:spcAft>
                <a:spcPts val="0"/>
              </a:spcAft>
              <a:buNone/>
            </a:pPr>
            <a:endParaRPr sz="5600" dirty="0"/>
          </a:p>
          <a:p>
            <a:pPr marL="342900" marR="0" lvl="0" indent="0" algn="l" rtl="0">
              <a:lnSpc>
                <a:spcPct val="115000"/>
              </a:lnSpc>
              <a:spcBef>
                <a:spcPts val="0"/>
              </a:spcBef>
              <a:spcAft>
                <a:spcPts val="0"/>
              </a:spcAft>
              <a:buClr>
                <a:srgbClr val="161249"/>
              </a:buClr>
              <a:buSzPct val="128571"/>
              <a:buNone/>
            </a:pPr>
            <a:endParaRPr sz="5600" dirty="0">
              <a:solidFill>
                <a:srgbClr val="161249"/>
              </a:solidFill>
            </a:endParaRPr>
          </a:p>
          <a:p>
            <a:pPr marL="0" marR="0" lvl="0" indent="0" algn="l" rtl="0">
              <a:lnSpc>
                <a:spcPct val="115000"/>
              </a:lnSpc>
              <a:spcBef>
                <a:spcPts val="0"/>
              </a:spcBef>
              <a:spcAft>
                <a:spcPts val="0"/>
              </a:spcAft>
              <a:buClr>
                <a:srgbClr val="161249"/>
              </a:buClr>
              <a:buSzPct val="128571"/>
              <a:buNone/>
            </a:pPr>
            <a:r>
              <a:rPr lang="fi" sz="5600" dirty="0">
                <a:solidFill>
                  <a:srgbClr val="161249"/>
                </a:solidFill>
              </a:rPr>
              <a:t>       Verder lezen: </a:t>
            </a:r>
            <a:r>
              <a:rPr lang="fi" sz="5600" u="sng" dirty="0">
                <a:solidFill>
                  <a:srgbClr val="161249"/>
                </a:solidFill>
                <a:hlinkClick r:id="rId4">
                  <a:extLst>
                    <a:ext uri="{A12FA001-AC4F-418D-AE19-62706E023703}">
                      <ahyp:hlinkClr xmlns:ahyp="http://schemas.microsoft.com/office/drawing/2018/hyperlinkcolor" val="tx"/>
                    </a:ext>
                  </a:extLst>
                </a:hlinkClick>
              </a:rPr>
              <a:t>Oxford College voor marketing</a:t>
            </a:r>
            <a:endParaRPr sz="5600" dirty="0">
              <a:solidFill>
                <a:srgbClr val="161249"/>
              </a:solidFill>
            </a:endParaRPr>
          </a:p>
          <a:p>
            <a:pPr marL="0" lvl="0" indent="0" algn="l" rtl="0">
              <a:lnSpc>
                <a:spcPct val="115000"/>
              </a:lnSpc>
              <a:spcBef>
                <a:spcPts val="0"/>
              </a:spcBef>
              <a:spcAft>
                <a:spcPts val="0"/>
              </a:spcAft>
              <a:buClr>
                <a:srgbClr val="161249"/>
              </a:buClr>
              <a:buSzPct val="342857"/>
              <a:buNone/>
            </a:pPr>
            <a:endParaRPr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300"/>
        <p:cNvGrpSpPr/>
        <p:nvPr/>
      </p:nvGrpSpPr>
      <p:grpSpPr>
        <a:xfrm>
          <a:off x="0" y="0"/>
          <a:ext cx="0" cy="0"/>
          <a:chOff x="0" y="0"/>
          <a:chExt cx="0" cy="0"/>
        </a:xfrm>
      </p:grpSpPr>
      <p:sp>
        <p:nvSpPr>
          <p:cNvPr id="301" name="Google Shape;301;p7"/>
          <p:cNvSpPr txBox="1">
            <a:spLocks noGrp="1"/>
          </p:cNvSpPr>
          <p:nvPr>
            <p:ph type="title"/>
          </p:nvPr>
        </p:nvSpPr>
        <p:spPr>
          <a:xfrm>
            <a:off x="628650" y="-118042"/>
            <a:ext cx="7886700" cy="994172"/>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ts val="3300"/>
              <a:buFont typeface="Arial"/>
              <a:buNone/>
            </a:pPr>
            <a:r>
              <a:rPr lang="fi"/>
              <a:t>Achtergrond voor 4P en 7P</a:t>
            </a:r>
            <a:endParaRPr/>
          </a:p>
        </p:txBody>
      </p:sp>
      <p:sp>
        <p:nvSpPr>
          <p:cNvPr id="302" name="Google Shape;302;p7"/>
          <p:cNvSpPr txBox="1">
            <a:spLocks noGrp="1"/>
          </p:cNvSpPr>
          <p:nvPr>
            <p:ph type="body" idx="1"/>
          </p:nvPr>
        </p:nvSpPr>
        <p:spPr>
          <a:xfrm>
            <a:off x="628650" y="993661"/>
            <a:ext cx="7886700" cy="3038740"/>
          </a:xfrm>
          <a:prstGeom prst="rect">
            <a:avLst/>
          </a:prstGeom>
          <a:noFill/>
          <a:ln>
            <a:noFill/>
          </a:ln>
        </p:spPr>
        <p:txBody>
          <a:bodyPr spcFirstLastPara="1" wrap="square" lIns="91425" tIns="45700" rIns="91425" bIns="45700" anchor="t" anchorCtr="0">
            <a:spAutoFit/>
          </a:bodyPr>
          <a:lstStyle/>
          <a:p>
            <a:pPr marL="0" lvl="0" indent="0" algn="l" rtl="0">
              <a:lnSpc>
                <a:spcPct val="90000"/>
              </a:lnSpc>
              <a:spcBef>
                <a:spcPts val="0"/>
              </a:spcBef>
              <a:spcAft>
                <a:spcPts val="0"/>
              </a:spcAft>
              <a:buClr>
                <a:schemeClr val="dk1"/>
              </a:buClr>
              <a:buSzPts val="1100"/>
              <a:buFont typeface="Arial"/>
              <a:buNone/>
            </a:pPr>
            <a:r>
              <a:rPr lang="fi" sz="1400" dirty="0"/>
              <a:t>Traditioneel (McCarthy, 1960) zijn de elementen van de marketingmix (de 4P's):</a:t>
            </a:r>
            <a:endParaRPr sz="2000" dirty="0"/>
          </a:p>
          <a:p>
            <a:pPr marL="457200" lvl="0" indent="-323850" algn="l" rtl="0">
              <a:lnSpc>
                <a:spcPct val="90000"/>
              </a:lnSpc>
              <a:spcBef>
                <a:spcPts val="1200"/>
              </a:spcBef>
              <a:spcAft>
                <a:spcPts val="0"/>
              </a:spcAft>
              <a:buClr>
                <a:srgbClr val="F39200"/>
              </a:buClr>
              <a:buSzPts val="2400"/>
              <a:buFont typeface="Arial"/>
              <a:buChar char="•"/>
            </a:pPr>
            <a:r>
              <a:rPr lang="fi" sz="1400" dirty="0"/>
              <a:t>Product (functies en lagen van het product)</a:t>
            </a:r>
            <a:endParaRPr sz="2000" dirty="0"/>
          </a:p>
          <a:p>
            <a:pPr marL="457200" lvl="0" indent="-323850" algn="l" rtl="0">
              <a:lnSpc>
                <a:spcPct val="90000"/>
              </a:lnSpc>
              <a:spcBef>
                <a:spcPts val="0"/>
              </a:spcBef>
              <a:spcAft>
                <a:spcPts val="0"/>
              </a:spcAft>
              <a:buClr>
                <a:srgbClr val="F39200"/>
              </a:buClr>
              <a:buSzPts val="2400"/>
              <a:buFont typeface="Arial"/>
              <a:buChar char="•"/>
            </a:pPr>
            <a:r>
              <a:rPr lang="fi" sz="1400" dirty="0"/>
              <a:t>Prijs (gerelateerd aan kwaliteit en concurrenten)</a:t>
            </a:r>
            <a:endParaRPr sz="2000" dirty="0"/>
          </a:p>
          <a:p>
            <a:pPr marL="457200" lvl="0" indent="-323850" algn="l" rtl="0">
              <a:lnSpc>
                <a:spcPct val="90000"/>
              </a:lnSpc>
              <a:spcBef>
                <a:spcPts val="0"/>
              </a:spcBef>
              <a:spcAft>
                <a:spcPts val="0"/>
              </a:spcAft>
              <a:buClr>
                <a:srgbClr val="F39200"/>
              </a:buClr>
              <a:buSzPts val="2400"/>
              <a:buFont typeface="Arial"/>
              <a:buChar char="•"/>
            </a:pPr>
            <a:r>
              <a:rPr lang="fi" sz="1400" dirty="0"/>
              <a:t>Promotie (acties van reclame en promotie)</a:t>
            </a:r>
            <a:endParaRPr sz="2000" dirty="0"/>
          </a:p>
          <a:p>
            <a:pPr marL="457200" lvl="0" indent="-323850" algn="l" rtl="0">
              <a:lnSpc>
                <a:spcPct val="90000"/>
              </a:lnSpc>
              <a:spcBef>
                <a:spcPts val="0"/>
              </a:spcBef>
              <a:spcAft>
                <a:spcPts val="0"/>
              </a:spcAft>
              <a:buClr>
                <a:srgbClr val="F39200"/>
              </a:buClr>
              <a:buSzPts val="2400"/>
              <a:buFont typeface="Arial"/>
              <a:buChar char="•"/>
            </a:pPr>
            <a:r>
              <a:rPr lang="fi" sz="1400" dirty="0"/>
              <a:t>Plaats (hoe het product/de dienst toegankelijk wordt gemaakt voor kopers)</a:t>
            </a:r>
            <a:endParaRPr sz="2000" dirty="0"/>
          </a:p>
          <a:p>
            <a:pPr marL="457200" lvl="0" indent="-228600" algn="l" rtl="0">
              <a:lnSpc>
                <a:spcPct val="90000"/>
              </a:lnSpc>
              <a:spcBef>
                <a:spcPts val="0"/>
              </a:spcBef>
              <a:spcAft>
                <a:spcPts val="0"/>
              </a:spcAft>
              <a:buClr>
                <a:srgbClr val="161249"/>
              </a:buClr>
              <a:buSzPts val="1500"/>
              <a:buNone/>
            </a:pPr>
            <a:endParaRPr sz="1400" dirty="0"/>
          </a:p>
          <a:p>
            <a:pPr marL="0" lvl="0" indent="0" algn="l" rtl="0">
              <a:lnSpc>
                <a:spcPct val="90000"/>
              </a:lnSpc>
              <a:spcBef>
                <a:spcPts val="1200"/>
              </a:spcBef>
              <a:spcAft>
                <a:spcPts val="0"/>
              </a:spcAft>
              <a:buClr>
                <a:srgbClr val="161249"/>
              </a:buClr>
              <a:buSzPts val="1600"/>
              <a:buNone/>
            </a:pPr>
            <a:r>
              <a:rPr lang="fi" sz="1400" dirty="0"/>
              <a:t>De opkomst van de dienstensector in de jaren 1980 bracht drie nieuwe elementen in de marketingmix naar voren (Booms &amp; Bitner, 1981)</a:t>
            </a:r>
            <a:endParaRPr sz="2000" dirty="0"/>
          </a:p>
          <a:p>
            <a:pPr marL="457200" lvl="0" indent="-323850" algn="l" rtl="0">
              <a:lnSpc>
                <a:spcPct val="90000"/>
              </a:lnSpc>
              <a:spcBef>
                <a:spcPts val="1200"/>
              </a:spcBef>
              <a:spcAft>
                <a:spcPts val="0"/>
              </a:spcAft>
              <a:buClr>
                <a:srgbClr val="F39200"/>
              </a:buClr>
              <a:buSzPts val="2400"/>
              <a:buFont typeface="Arial"/>
              <a:buChar char="•"/>
            </a:pPr>
            <a:r>
              <a:rPr lang="fi" sz="1400" dirty="0"/>
              <a:t>Mensen (personeel en mensen die betrokken zijn bij klantprocessen)</a:t>
            </a:r>
            <a:endParaRPr sz="2000" dirty="0"/>
          </a:p>
          <a:p>
            <a:pPr marL="457200" lvl="0" indent="-323850" algn="l" rtl="0">
              <a:lnSpc>
                <a:spcPct val="90000"/>
              </a:lnSpc>
              <a:spcBef>
                <a:spcPts val="0"/>
              </a:spcBef>
              <a:spcAft>
                <a:spcPts val="0"/>
              </a:spcAft>
              <a:buClr>
                <a:srgbClr val="F39200"/>
              </a:buClr>
              <a:buSzPts val="2400"/>
              <a:buFont typeface="Arial"/>
              <a:buChar char="•"/>
            </a:pPr>
            <a:r>
              <a:rPr lang="fi" sz="1400" dirty="0"/>
              <a:t>Processen (hoe het product of de dienst wordt geleverd)</a:t>
            </a:r>
            <a:endParaRPr sz="2000" dirty="0"/>
          </a:p>
          <a:p>
            <a:pPr marL="457200" lvl="0" indent="-323850" algn="l" rtl="0">
              <a:lnSpc>
                <a:spcPct val="90000"/>
              </a:lnSpc>
              <a:spcBef>
                <a:spcPts val="0"/>
              </a:spcBef>
              <a:spcAft>
                <a:spcPts val="0"/>
              </a:spcAft>
              <a:buClr>
                <a:srgbClr val="F39200"/>
              </a:buClr>
              <a:buSzPts val="2400"/>
              <a:buFont typeface="Arial"/>
              <a:buChar char="•"/>
            </a:pPr>
            <a:r>
              <a:rPr lang="fi" sz="1400" dirty="0"/>
              <a:t>Fysiek bewijs (hoe het eruit ziet en aanvoelt in het pand)</a:t>
            </a:r>
            <a:endParaRPr sz="2000" dirty="0"/>
          </a:p>
          <a:p>
            <a:pPr marL="0" lvl="0" indent="0" algn="l" rtl="0">
              <a:lnSpc>
                <a:spcPct val="90000"/>
              </a:lnSpc>
              <a:spcBef>
                <a:spcPts val="750"/>
              </a:spcBef>
              <a:spcAft>
                <a:spcPts val="0"/>
              </a:spcAft>
              <a:buClr>
                <a:srgbClr val="161249"/>
              </a:buClr>
              <a:buSzPts val="1600"/>
              <a:buNone/>
            </a:pPr>
            <a:endParaRPr sz="14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306"/>
        <p:cNvGrpSpPr/>
        <p:nvPr/>
      </p:nvGrpSpPr>
      <p:grpSpPr>
        <a:xfrm>
          <a:off x="0" y="0"/>
          <a:ext cx="0" cy="0"/>
          <a:chOff x="0" y="0"/>
          <a:chExt cx="0" cy="0"/>
        </a:xfrm>
      </p:grpSpPr>
      <p:sp>
        <p:nvSpPr>
          <p:cNvPr id="307" name="Google Shape;307;p8"/>
          <p:cNvSpPr txBox="1">
            <a:spLocks noGrp="1"/>
          </p:cNvSpPr>
          <p:nvPr>
            <p:ph type="title"/>
          </p:nvPr>
        </p:nvSpPr>
        <p:spPr>
          <a:xfrm>
            <a:off x="306158" y="0"/>
            <a:ext cx="8531679" cy="994172"/>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ts val="3000"/>
              <a:buFont typeface="Arial"/>
              <a:buNone/>
            </a:pPr>
            <a:r>
              <a:rPr lang="fi" sz="2400" dirty="0"/>
              <a:t>Hoe de "7P Marketingmix" in de praktijk toepassen</a:t>
            </a:r>
            <a:endParaRPr sz="2400" dirty="0">
              <a:latin typeface="Calibri"/>
              <a:ea typeface="Calibri"/>
              <a:cs typeface="Calibri"/>
              <a:sym typeface="Calibri"/>
            </a:endParaRPr>
          </a:p>
        </p:txBody>
      </p:sp>
      <p:sp>
        <p:nvSpPr>
          <p:cNvPr id="308" name="Google Shape;308;p8"/>
          <p:cNvSpPr txBox="1">
            <a:spLocks noGrp="1"/>
          </p:cNvSpPr>
          <p:nvPr>
            <p:ph type="body" idx="1"/>
          </p:nvPr>
        </p:nvSpPr>
        <p:spPr>
          <a:xfrm>
            <a:off x="408213" y="975462"/>
            <a:ext cx="8327571" cy="3977198"/>
          </a:xfrm>
          <a:prstGeom prst="rect">
            <a:avLst/>
          </a:prstGeom>
          <a:noFill/>
          <a:ln>
            <a:noFill/>
          </a:ln>
        </p:spPr>
        <p:txBody>
          <a:bodyPr spcFirstLastPara="1" wrap="square" lIns="91425" tIns="45700" rIns="91425" bIns="45700" anchor="t" anchorCtr="0">
            <a:normAutofit/>
          </a:bodyPr>
          <a:lstStyle/>
          <a:p>
            <a:pPr marL="0" lvl="0" indent="0" algn="l" rtl="0">
              <a:lnSpc>
                <a:spcPct val="120000"/>
              </a:lnSpc>
              <a:spcBef>
                <a:spcPts val="0"/>
              </a:spcBef>
              <a:spcAft>
                <a:spcPts val="0"/>
              </a:spcAft>
              <a:buClr>
                <a:srgbClr val="161249"/>
              </a:buClr>
              <a:buSzPct val="100000"/>
              <a:buNone/>
            </a:pPr>
            <a:r>
              <a:rPr lang="fi" sz="1100" dirty="0"/>
              <a:t>"Marketingmix is de verzameling beheersbare variabelen die het bedrijf kan gebruiken om de reactie van de koper te beïnvloeden." (Philip Kotler)</a:t>
            </a:r>
            <a:endParaRPr sz="1100" dirty="0"/>
          </a:p>
          <a:p>
            <a:pPr marL="0" lvl="0" indent="0" algn="l" rtl="0">
              <a:lnSpc>
                <a:spcPct val="120000"/>
              </a:lnSpc>
              <a:spcBef>
                <a:spcPts val="1200"/>
              </a:spcBef>
              <a:spcAft>
                <a:spcPts val="0"/>
              </a:spcAft>
              <a:buClr>
                <a:srgbClr val="161249"/>
              </a:buClr>
              <a:buSzPct val="100000"/>
              <a:buNone/>
            </a:pPr>
            <a:r>
              <a:rPr lang="fi" sz="1100" dirty="0"/>
              <a:t>De marketingmix moet worden bepaald op basis van de speciale kenmerken van het product/de dienst, de concurrentie en de gewoonten en verwachtingen van de kopers:</a:t>
            </a:r>
            <a:endParaRPr sz="1100" dirty="0"/>
          </a:p>
          <a:p>
            <a:pPr marL="476250" lvl="0" indent="-342900" algn="l" rtl="0">
              <a:lnSpc>
                <a:spcPct val="170000"/>
              </a:lnSpc>
              <a:spcBef>
                <a:spcPts val="1200"/>
              </a:spcBef>
              <a:spcAft>
                <a:spcPts val="0"/>
              </a:spcAft>
              <a:buClr>
                <a:srgbClr val="ED7D31"/>
              </a:buClr>
              <a:buSzPct val="129870"/>
              <a:buFont typeface="Noto Sans Symbols"/>
              <a:buChar char="⮚"/>
            </a:pPr>
            <a:r>
              <a:rPr lang="fi" sz="1100" dirty="0">
                <a:highlight>
                  <a:srgbClr val="FFFFFF"/>
                </a:highlight>
              </a:rPr>
              <a:t>Analyseren hoe uw </a:t>
            </a:r>
            <a:r>
              <a:rPr lang="fi" sz="1100" i="1" dirty="0">
                <a:highlight>
                  <a:srgbClr val="FFFFFF"/>
                </a:highlight>
              </a:rPr>
              <a:t>product </a:t>
            </a:r>
            <a:r>
              <a:rPr lang="fi" sz="1100" dirty="0">
                <a:highlight>
                  <a:srgbClr val="FFFFFF"/>
                </a:highlight>
              </a:rPr>
              <a:t>voldoet aan de behoeften van uw klanten en het dienovereenkomstig aanpassen</a:t>
            </a:r>
            <a:endParaRPr sz="1100" dirty="0"/>
          </a:p>
          <a:p>
            <a:pPr marL="476250" lvl="0" indent="-342900" algn="l" rtl="0">
              <a:lnSpc>
                <a:spcPct val="170000"/>
              </a:lnSpc>
              <a:spcBef>
                <a:spcPts val="0"/>
              </a:spcBef>
              <a:spcAft>
                <a:spcPts val="0"/>
              </a:spcAft>
              <a:buClr>
                <a:srgbClr val="ED7D31"/>
              </a:buClr>
              <a:buSzPct val="129870"/>
              <a:buFont typeface="Noto Sans Symbols"/>
              <a:buChar char="⮚"/>
            </a:pPr>
            <a:r>
              <a:rPr lang="fi" sz="1100" dirty="0">
                <a:highlight>
                  <a:srgbClr val="FFFFFF"/>
                </a:highlight>
              </a:rPr>
              <a:t>Begrijp de </a:t>
            </a:r>
            <a:r>
              <a:rPr lang="fi" sz="1100" i="1" dirty="0">
                <a:highlight>
                  <a:srgbClr val="FFFFFF"/>
                </a:highlight>
              </a:rPr>
              <a:t>plaatsen </a:t>
            </a:r>
            <a:r>
              <a:rPr lang="fi" sz="1100" dirty="0">
                <a:highlight>
                  <a:srgbClr val="FFFFFF"/>
                </a:highlight>
              </a:rPr>
              <a:t>waar je doelgroep winkelt</a:t>
            </a:r>
            <a:endParaRPr sz="1100" dirty="0"/>
          </a:p>
          <a:p>
            <a:pPr marL="476250" lvl="0" indent="-342900" algn="l" rtl="0">
              <a:lnSpc>
                <a:spcPct val="170000"/>
              </a:lnSpc>
              <a:spcBef>
                <a:spcPts val="0"/>
              </a:spcBef>
              <a:spcAft>
                <a:spcPts val="0"/>
              </a:spcAft>
              <a:buClr>
                <a:srgbClr val="ED7D31"/>
              </a:buClr>
              <a:buSzPct val="129870"/>
              <a:buFont typeface="Noto Sans Symbols"/>
              <a:buChar char="⮚"/>
            </a:pPr>
            <a:r>
              <a:rPr lang="fi" sz="1100" dirty="0">
                <a:highlight>
                  <a:srgbClr val="FFFFFF"/>
                </a:highlight>
              </a:rPr>
              <a:t>Bepaal een </a:t>
            </a:r>
            <a:r>
              <a:rPr lang="fi" sz="1100" i="1" dirty="0">
                <a:highlight>
                  <a:srgbClr val="FFFFFF"/>
                </a:highlight>
              </a:rPr>
              <a:t>prijs </a:t>
            </a:r>
            <a:r>
              <a:rPr lang="fi" sz="1100" dirty="0">
                <a:highlight>
                  <a:srgbClr val="FFFFFF"/>
                </a:highlight>
              </a:rPr>
              <a:t>die logisch is voor de doelgroep en bijdraagt aan je goede resultaat</a:t>
            </a:r>
            <a:endParaRPr sz="1100" dirty="0"/>
          </a:p>
          <a:p>
            <a:pPr marL="476250" lvl="0" indent="-342900" algn="l" rtl="0">
              <a:lnSpc>
                <a:spcPct val="170000"/>
              </a:lnSpc>
              <a:spcBef>
                <a:spcPts val="0"/>
              </a:spcBef>
              <a:spcAft>
                <a:spcPts val="0"/>
              </a:spcAft>
              <a:buClr>
                <a:srgbClr val="ED7D31"/>
              </a:buClr>
              <a:buSzPct val="129870"/>
              <a:buFont typeface="Noto Sans Symbols"/>
              <a:buChar char="⮚"/>
            </a:pPr>
            <a:r>
              <a:rPr lang="fi" sz="1100" dirty="0">
                <a:highlight>
                  <a:srgbClr val="FFFFFF"/>
                </a:highlight>
              </a:rPr>
              <a:t>Ontwikkel marketingconcepten die je klanten aanspreken en communiceer hoe je product hen van dienst kan zijn </a:t>
            </a:r>
            <a:r>
              <a:rPr lang="fi" sz="1100" i="1" dirty="0">
                <a:highlight>
                  <a:srgbClr val="FFFFFF"/>
                </a:highlight>
              </a:rPr>
              <a:t>(=Promotie)</a:t>
            </a:r>
            <a:endParaRPr sz="1100" dirty="0">
              <a:highlight>
                <a:srgbClr val="FFFFFF"/>
              </a:highlight>
            </a:endParaRPr>
          </a:p>
          <a:p>
            <a:pPr marL="476250" lvl="0" indent="-342900" algn="l" rtl="0">
              <a:lnSpc>
                <a:spcPct val="170000"/>
              </a:lnSpc>
              <a:spcBef>
                <a:spcPts val="0"/>
              </a:spcBef>
              <a:spcAft>
                <a:spcPts val="0"/>
              </a:spcAft>
              <a:buClr>
                <a:srgbClr val="ED7D31"/>
              </a:buClr>
              <a:buSzPct val="129870"/>
              <a:buFont typeface="Noto Sans Symbols"/>
              <a:buChar char="⮚"/>
            </a:pPr>
            <a:r>
              <a:rPr lang="fi" sz="1100" dirty="0">
                <a:highlight>
                  <a:srgbClr val="FFFFFF"/>
                </a:highlight>
              </a:rPr>
              <a:t>Maak het verschil door het </a:t>
            </a:r>
            <a:r>
              <a:rPr lang="fi" sz="1100" i="1" dirty="0">
                <a:highlight>
                  <a:srgbClr val="FFFFFF"/>
                </a:highlight>
              </a:rPr>
              <a:t>proces </a:t>
            </a:r>
            <a:r>
              <a:rPr lang="fi" sz="1100" dirty="0">
                <a:highlight>
                  <a:srgbClr val="FFFFFF"/>
                </a:highlight>
              </a:rPr>
              <a:t>van het leveren van uw product/dienst te optimaliseren</a:t>
            </a:r>
            <a:endParaRPr sz="1100" dirty="0"/>
          </a:p>
          <a:p>
            <a:pPr marL="476250" lvl="0" indent="-342900" algn="l" rtl="0">
              <a:lnSpc>
                <a:spcPct val="170000"/>
              </a:lnSpc>
              <a:spcBef>
                <a:spcPts val="0"/>
              </a:spcBef>
              <a:spcAft>
                <a:spcPts val="0"/>
              </a:spcAft>
              <a:buClr>
                <a:srgbClr val="ED7D31"/>
              </a:buClr>
              <a:buSzPct val="129870"/>
              <a:buFont typeface="Noto Sans Symbols"/>
              <a:buChar char="⮚"/>
            </a:pPr>
            <a:r>
              <a:rPr lang="fi" sz="1100" dirty="0">
                <a:highlight>
                  <a:srgbClr val="FFFFFF"/>
                </a:highlight>
              </a:rPr>
              <a:t>Zorg ervoor dat je </a:t>
            </a:r>
            <a:r>
              <a:rPr lang="fi" sz="1100" i="1" dirty="0">
                <a:highlight>
                  <a:srgbClr val="FFFFFF"/>
                </a:highlight>
              </a:rPr>
              <a:t>mensen </a:t>
            </a:r>
            <a:r>
              <a:rPr lang="fi" sz="1100" dirty="0">
                <a:highlight>
                  <a:srgbClr val="FFFFFF"/>
                </a:highlight>
              </a:rPr>
              <a:t>het merkimago versterken dat je nastreeft</a:t>
            </a:r>
            <a:endParaRPr sz="1100" dirty="0"/>
          </a:p>
          <a:p>
            <a:pPr marL="476250" lvl="0" indent="-342900" algn="l" rtl="0">
              <a:lnSpc>
                <a:spcPct val="170000"/>
              </a:lnSpc>
              <a:spcBef>
                <a:spcPts val="0"/>
              </a:spcBef>
              <a:spcAft>
                <a:spcPts val="0"/>
              </a:spcAft>
              <a:buClr>
                <a:srgbClr val="ED7D31"/>
              </a:buClr>
              <a:buSzPct val="129870"/>
              <a:buFont typeface="Noto Sans Symbols"/>
              <a:buChar char="⮚"/>
            </a:pPr>
            <a:r>
              <a:rPr lang="fi" sz="1100" i="1" dirty="0">
                <a:highlight>
                  <a:srgbClr val="FFFFFF"/>
                </a:highlight>
              </a:rPr>
              <a:t>Fysiek bewijs wordt </a:t>
            </a:r>
            <a:r>
              <a:rPr lang="fi" sz="1100" dirty="0">
                <a:highlight>
                  <a:srgbClr val="FFFFFF"/>
                </a:highlight>
              </a:rPr>
              <a:t>steeds vaker gebruikt om een betere klantervaring te creëren </a:t>
            </a:r>
            <a:endParaRPr sz="1100" dirty="0"/>
          </a:p>
          <a:p>
            <a:pPr marL="800100" lvl="0" indent="-269557" algn="l" rtl="0">
              <a:lnSpc>
                <a:spcPct val="90000"/>
              </a:lnSpc>
              <a:spcBef>
                <a:spcPts val="1200"/>
              </a:spcBef>
              <a:spcAft>
                <a:spcPts val="0"/>
              </a:spcAft>
              <a:buClr>
                <a:srgbClr val="ED7D31"/>
              </a:buClr>
              <a:buSzPct val="100000"/>
              <a:buFont typeface="Noto Sans Symbols"/>
              <a:buNone/>
            </a:pPr>
            <a:endParaRPr sz="600" dirty="0">
              <a:highlight>
                <a:srgbClr val="FFFFFF"/>
              </a:highlight>
            </a:endParaRPr>
          </a:p>
          <a:p>
            <a:pPr marL="0" lvl="0" indent="0" algn="l" rtl="0">
              <a:lnSpc>
                <a:spcPct val="90000"/>
              </a:lnSpc>
              <a:spcBef>
                <a:spcPts val="1200"/>
              </a:spcBef>
              <a:spcAft>
                <a:spcPts val="0"/>
              </a:spcAft>
              <a:buClr>
                <a:srgbClr val="161249"/>
              </a:buClr>
              <a:buSzPct val="100000"/>
              <a:buNone/>
            </a:pPr>
            <a:endParaRPr sz="600" dirty="0">
              <a:highlight>
                <a:srgbClr val="FFFFFF"/>
              </a:highlight>
            </a:endParaRPr>
          </a:p>
          <a:p>
            <a:pPr marL="0" lvl="0" indent="0" algn="l" rtl="0">
              <a:lnSpc>
                <a:spcPct val="90000"/>
              </a:lnSpc>
              <a:spcBef>
                <a:spcPts val="1950"/>
              </a:spcBef>
              <a:spcAft>
                <a:spcPts val="0"/>
              </a:spcAft>
              <a:buClr>
                <a:srgbClr val="161249"/>
              </a:buClr>
              <a:buSzPct val="100000"/>
              <a:buFont typeface="Arial"/>
              <a:buNone/>
            </a:pPr>
            <a:endParaRPr sz="6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312"/>
        <p:cNvGrpSpPr/>
        <p:nvPr/>
      </p:nvGrpSpPr>
      <p:grpSpPr>
        <a:xfrm>
          <a:off x="0" y="0"/>
          <a:ext cx="0" cy="0"/>
          <a:chOff x="0" y="0"/>
          <a:chExt cx="0" cy="0"/>
        </a:xfrm>
      </p:grpSpPr>
      <p:sp>
        <p:nvSpPr>
          <p:cNvPr id="313" name="Google Shape;313;p9"/>
          <p:cNvSpPr txBox="1">
            <a:spLocks noGrp="1"/>
          </p:cNvSpPr>
          <p:nvPr>
            <p:ph type="body" idx="1"/>
          </p:nvPr>
        </p:nvSpPr>
        <p:spPr>
          <a:xfrm>
            <a:off x="848795" y="345014"/>
            <a:ext cx="6614054" cy="387798"/>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800"/>
              <a:buNone/>
            </a:pPr>
            <a:r>
              <a:rPr lang="fi" sz="2800">
                <a:solidFill>
                  <a:schemeClr val="lt1"/>
                </a:solidFill>
              </a:rPr>
              <a:t>Activiteit in de klas </a:t>
            </a:r>
            <a:endParaRPr sz="2800"/>
          </a:p>
        </p:txBody>
      </p:sp>
      <p:sp>
        <p:nvSpPr>
          <p:cNvPr id="314" name="Google Shape;314;p9"/>
          <p:cNvSpPr txBox="1">
            <a:spLocks noGrp="1"/>
          </p:cNvSpPr>
          <p:nvPr>
            <p:ph type="body" idx="2"/>
          </p:nvPr>
        </p:nvSpPr>
        <p:spPr>
          <a:xfrm>
            <a:off x="848795" y="888367"/>
            <a:ext cx="4313409" cy="2836283"/>
          </a:xfrm>
          <a:prstGeom prst="rect">
            <a:avLst/>
          </a:prstGeom>
          <a:noFill/>
          <a:ln>
            <a:noFill/>
          </a:ln>
        </p:spPr>
        <p:txBody>
          <a:bodyPr spcFirstLastPara="1" wrap="square" lIns="0" tIns="0" rIns="0" bIns="0" anchor="t" anchorCtr="0">
            <a:noAutofit/>
          </a:bodyPr>
          <a:lstStyle/>
          <a:p>
            <a:pPr marL="285750" lvl="0" indent="-163830" algn="l" rtl="0">
              <a:lnSpc>
                <a:spcPct val="100000"/>
              </a:lnSpc>
              <a:spcBef>
                <a:spcPts val="0"/>
              </a:spcBef>
              <a:spcAft>
                <a:spcPts val="0"/>
              </a:spcAft>
              <a:buClr>
                <a:schemeClr val="lt1"/>
              </a:buClr>
              <a:buSzPts val="1920"/>
              <a:buFont typeface="Arial"/>
              <a:buNone/>
            </a:pPr>
            <a:endParaRPr sz="1600" dirty="0"/>
          </a:p>
          <a:p>
            <a:pPr marL="509269" lvl="0" indent="-133349" algn="l" rtl="0">
              <a:lnSpc>
                <a:spcPct val="100000"/>
              </a:lnSpc>
              <a:spcBef>
                <a:spcPts val="0"/>
              </a:spcBef>
              <a:spcAft>
                <a:spcPts val="0"/>
              </a:spcAft>
              <a:buClr>
                <a:srgbClr val="FF6600"/>
              </a:buClr>
              <a:buSzPts val="2400"/>
              <a:buFont typeface="Arial"/>
              <a:buNone/>
            </a:pPr>
            <a:endParaRPr sz="1600" dirty="0"/>
          </a:p>
          <a:p>
            <a:pPr marL="292100" lvl="0" indent="-285750" algn="l" rtl="0">
              <a:lnSpc>
                <a:spcPct val="100000"/>
              </a:lnSpc>
              <a:spcBef>
                <a:spcPts val="0"/>
              </a:spcBef>
              <a:spcAft>
                <a:spcPts val="0"/>
              </a:spcAft>
              <a:buClr>
                <a:srgbClr val="F39200"/>
              </a:buClr>
              <a:buSzPts val="2700"/>
              <a:buFont typeface="Arial"/>
              <a:buChar char="•"/>
            </a:pPr>
            <a:r>
              <a:rPr lang="fi" sz="1800" dirty="0"/>
              <a:t>Waar of niet waar: marketing = reclame</a:t>
            </a:r>
            <a:endParaRPr dirty="0"/>
          </a:p>
          <a:p>
            <a:pPr marL="524510" lvl="0" indent="-114300" algn="l" rtl="0">
              <a:lnSpc>
                <a:spcPct val="100000"/>
              </a:lnSpc>
              <a:spcBef>
                <a:spcPts val="0"/>
              </a:spcBef>
              <a:spcAft>
                <a:spcPts val="0"/>
              </a:spcAft>
              <a:buClr>
                <a:srgbClr val="F39200"/>
              </a:buClr>
              <a:buSzPts val="2700"/>
              <a:buFont typeface="Arial"/>
              <a:buNone/>
            </a:pPr>
            <a:endParaRPr sz="1800" dirty="0"/>
          </a:p>
          <a:p>
            <a:pPr marL="292100" lvl="0" indent="-285750" algn="l" rtl="0">
              <a:lnSpc>
                <a:spcPct val="100000"/>
              </a:lnSpc>
              <a:spcBef>
                <a:spcPts val="0"/>
              </a:spcBef>
              <a:spcAft>
                <a:spcPts val="0"/>
              </a:spcAft>
              <a:buClr>
                <a:srgbClr val="F39200"/>
              </a:buClr>
              <a:buSzPts val="2700"/>
              <a:buFont typeface="Arial"/>
              <a:buChar char="•"/>
            </a:pPr>
            <a:r>
              <a:rPr lang="fi" sz="1800" dirty="0"/>
              <a:t>7P - geef enkele voorbeelden van "P's" (niet naar de dia's kijken)</a:t>
            </a:r>
            <a:endParaRPr dirty="0"/>
          </a:p>
          <a:p>
            <a:pPr marL="422910" lvl="0" indent="-114300" algn="l" rtl="0">
              <a:lnSpc>
                <a:spcPct val="100000"/>
              </a:lnSpc>
              <a:spcBef>
                <a:spcPts val="0"/>
              </a:spcBef>
              <a:spcAft>
                <a:spcPts val="0"/>
              </a:spcAft>
              <a:buClr>
                <a:srgbClr val="F39200"/>
              </a:buClr>
              <a:buSzPts val="2700"/>
              <a:buFont typeface="Arial"/>
              <a:buNone/>
            </a:pPr>
            <a:endParaRPr sz="1800" dirty="0"/>
          </a:p>
          <a:p>
            <a:pPr marL="292100" lvl="0" indent="-285750" algn="l" rtl="0">
              <a:lnSpc>
                <a:spcPct val="100000"/>
              </a:lnSpc>
              <a:spcBef>
                <a:spcPts val="0"/>
              </a:spcBef>
              <a:spcAft>
                <a:spcPts val="0"/>
              </a:spcAft>
              <a:buClr>
                <a:srgbClr val="F39200"/>
              </a:buClr>
              <a:buSzPts val="2700"/>
              <a:buFont typeface="Arial"/>
              <a:buChar char="•"/>
            </a:pPr>
            <a:r>
              <a:rPr lang="fi" sz="1800" dirty="0"/>
              <a:t>Wat houdt 'plaats' in bij traditionele marketing? In een digitale omgeving?</a:t>
            </a:r>
            <a:endParaRPr dirty="0"/>
          </a:p>
          <a:p>
            <a:pPr marL="285750" lvl="0" indent="-190500" algn="l" rtl="0">
              <a:lnSpc>
                <a:spcPct val="108000"/>
              </a:lnSpc>
              <a:spcBef>
                <a:spcPts val="0"/>
              </a:spcBef>
              <a:spcAft>
                <a:spcPts val="0"/>
              </a:spcAft>
              <a:buClr>
                <a:schemeClr val="lt1"/>
              </a:buClr>
              <a:buSzPts val="1500"/>
              <a:buFont typeface="Arial"/>
              <a:buNone/>
            </a:pPr>
            <a:endParaRPr dirty="0"/>
          </a:p>
        </p:txBody>
      </p:sp>
      <p:pic>
        <p:nvPicPr>
          <p:cNvPr id="315" name="Google Shape;315;p9" descr="shutterstock_101013772"/>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5671000" y="1441680"/>
            <a:ext cx="2832295" cy="1885145"/>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319"/>
        <p:cNvGrpSpPr/>
        <p:nvPr/>
      </p:nvGrpSpPr>
      <p:grpSpPr>
        <a:xfrm>
          <a:off x="0" y="0"/>
          <a:ext cx="0" cy="0"/>
          <a:chOff x="0" y="0"/>
          <a:chExt cx="0" cy="0"/>
        </a:xfrm>
      </p:grpSpPr>
      <p:sp>
        <p:nvSpPr>
          <p:cNvPr id="320" name="Google Shape;320;p10"/>
          <p:cNvSpPr txBox="1">
            <a:spLocks noGrp="1"/>
          </p:cNvSpPr>
          <p:nvPr>
            <p:ph type="body" idx="1"/>
          </p:nvPr>
        </p:nvSpPr>
        <p:spPr>
          <a:xfrm>
            <a:off x="848795" y="386576"/>
            <a:ext cx="6614054" cy="318549"/>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600"/>
              <a:buNone/>
            </a:pPr>
            <a:r>
              <a:rPr lang="fi" sz="2300" dirty="0">
                <a:solidFill>
                  <a:schemeClr val="lt1"/>
                </a:solidFill>
              </a:rPr>
              <a:t>Activiteit in de klas (individuele of groepstaak)</a:t>
            </a:r>
            <a:endParaRPr sz="2300" dirty="0"/>
          </a:p>
        </p:txBody>
      </p:sp>
      <p:sp>
        <p:nvSpPr>
          <p:cNvPr id="321" name="Google Shape;321;p10"/>
          <p:cNvSpPr txBox="1">
            <a:spLocks noGrp="1"/>
          </p:cNvSpPr>
          <p:nvPr>
            <p:ph type="body" idx="2"/>
          </p:nvPr>
        </p:nvSpPr>
        <p:spPr>
          <a:xfrm>
            <a:off x="848795" y="1153608"/>
            <a:ext cx="6614054" cy="2836283"/>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lt1"/>
              </a:buClr>
              <a:buSzPts val="1600"/>
              <a:buNone/>
            </a:pPr>
            <a:r>
              <a:rPr lang="fi" sz="1600" dirty="0"/>
              <a:t>Bij het vormen van marketingstrategieën wordt elke organisatie verondersteld haar belangrijkste 'P's' te bepalen, d.w.z. de elementen van de Marketingmix (gepresenteerd in de vorige dia's) die het beste passen bij hun algemene strategie. </a:t>
            </a:r>
            <a:endParaRPr dirty="0"/>
          </a:p>
          <a:p>
            <a:pPr marL="0" lvl="0" indent="0" algn="l" rtl="0">
              <a:lnSpc>
                <a:spcPct val="100000"/>
              </a:lnSpc>
              <a:spcBef>
                <a:spcPts val="1200"/>
              </a:spcBef>
              <a:spcAft>
                <a:spcPts val="0"/>
              </a:spcAft>
              <a:buClr>
                <a:schemeClr val="lt1"/>
              </a:buClr>
              <a:buSzPts val="1600"/>
              <a:buNone/>
            </a:pPr>
            <a:r>
              <a:rPr lang="fi" sz="1600" dirty="0"/>
              <a:t>Kies drie organisaties (ze kunnen lokaal/nationaal/internationaal zijn). Gebruik 20-30 minuten om hun marketing te bestuderen met behulp van het internet. Wat zijn volgens jou hun belangrijkste P's (2-3)? Geef argumenten. </a:t>
            </a:r>
            <a:endParaRPr dirty="0"/>
          </a:p>
          <a:p>
            <a:pPr marL="0" lvl="0" indent="0" algn="l" rtl="0">
              <a:lnSpc>
                <a:spcPct val="100000"/>
              </a:lnSpc>
              <a:spcBef>
                <a:spcPts val="1200"/>
              </a:spcBef>
              <a:spcAft>
                <a:spcPts val="0"/>
              </a:spcAft>
              <a:buClr>
                <a:schemeClr val="lt1"/>
              </a:buClr>
              <a:buSzPts val="1600"/>
              <a:buNone/>
            </a:pPr>
            <a:endParaRPr sz="1600" dirty="0"/>
          </a:p>
          <a:p>
            <a:pPr marL="0" lvl="0" indent="0" algn="l" rtl="0">
              <a:lnSpc>
                <a:spcPct val="100000"/>
              </a:lnSpc>
              <a:spcBef>
                <a:spcPts val="1200"/>
              </a:spcBef>
              <a:spcAft>
                <a:spcPts val="0"/>
              </a:spcAft>
              <a:buClr>
                <a:schemeClr val="lt1"/>
              </a:buClr>
              <a:buSzPts val="1600"/>
              <a:buNone/>
            </a:pPr>
            <a:r>
              <a:rPr lang="fi" sz="1600" dirty="0"/>
              <a:t>Elke groep presenteert zijn bevindingen. </a:t>
            </a:r>
            <a:endParaRPr dirty="0"/>
          </a:p>
          <a:p>
            <a:pPr marL="0" lvl="0" indent="0" algn="l" rtl="0">
              <a:lnSpc>
                <a:spcPct val="108000"/>
              </a:lnSpc>
              <a:spcBef>
                <a:spcPts val="1200"/>
              </a:spcBef>
              <a:spcAft>
                <a:spcPts val="0"/>
              </a:spcAft>
              <a:buClr>
                <a:schemeClr val="lt1"/>
              </a:buClr>
              <a:buSzPts val="1500"/>
              <a:buNone/>
            </a:pPr>
            <a:endParaRPr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325"/>
        <p:cNvGrpSpPr/>
        <p:nvPr/>
      </p:nvGrpSpPr>
      <p:grpSpPr>
        <a:xfrm>
          <a:off x="0" y="0"/>
          <a:ext cx="0" cy="0"/>
          <a:chOff x="0" y="0"/>
          <a:chExt cx="0" cy="0"/>
        </a:xfrm>
      </p:grpSpPr>
      <p:pic>
        <p:nvPicPr>
          <p:cNvPr id="326" name="Google Shape;326;p11" descr="Graphical user interface, application&#10;&#10;Description automatically generated"/>
          <p:cNvPicPr preferRelativeResize="0">
            <a:picLocks noGrp="1"/>
          </p:cNvPicPr>
          <p:nvPr>
            <p:ph type="pic" idx="2"/>
          </p:nvPr>
        </p:nvPicPr>
        <p:blipFill rotWithShape="1">
          <a:blip r:embed="rId3" cstate="email">
            <a:alphaModFix/>
            <a:extLst>
              <a:ext uri="{28A0092B-C50C-407E-A947-70E740481C1C}">
                <a14:useLocalDpi xmlns:a14="http://schemas.microsoft.com/office/drawing/2010/main"/>
              </a:ext>
            </a:extLst>
          </a:blip>
          <a:srcRect/>
          <a:stretch/>
        </p:blipFill>
        <p:spPr>
          <a:xfrm>
            <a:off x="0" y="1"/>
            <a:ext cx="9144000" cy="2571749"/>
          </a:xfrm>
          <a:prstGeom prst="rect">
            <a:avLst/>
          </a:prstGeom>
          <a:solidFill>
            <a:srgbClr val="D3EEEF"/>
          </a:solidFill>
          <a:ln>
            <a:noFill/>
          </a:ln>
        </p:spPr>
      </p:pic>
      <p:sp>
        <p:nvSpPr>
          <p:cNvPr id="327" name="Google Shape;327;p11"/>
          <p:cNvSpPr txBox="1">
            <a:spLocks noGrp="1"/>
          </p:cNvSpPr>
          <p:nvPr>
            <p:ph type="title"/>
          </p:nvPr>
        </p:nvSpPr>
        <p:spPr>
          <a:xfrm>
            <a:off x="628650" y="2755804"/>
            <a:ext cx="7905750" cy="628148"/>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ts val="3300"/>
              <a:buFont typeface="Arial"/>
              <a:buNone/>
            </a:pPr>
            <a:r>
              <a:rPr lang="fi"/>
              <a:t>Wat is er anders in digitale marketing?</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331"/>
        <p:cNvGrpSpPr/>
        <p:nvPr/>
      </p:nvGrpSpPr>
      <p:grpSpPr>
        <a:xfrm>
          <a:off x="0" y="0"/>
          <a:ext cx="0" cy="0"/>
          <a:chOff x="0" y="0"/>
          <a:chExt cx="0" cy="0"/>
        </a:xfrm>
      </p:grpSpPr>
      <p:sp>
        <p:nvSpPr>
          <p:cNvPr id="332" name="Google Shape;332;p12"/>
          <p:cNvSpPr txBox="1">
            <a:spLocks noGrp="1"/>
          </p:cNvSpPr>
          <p:nvPr>
            <p:ph type="title"/>
          </p:nvPr>
        </p:nvSpPr>
        <p:spPr>
          <a:xfrm>
            <a:off x="628649" y="-253460"/>
            <a:ext cx="7886700" cy="994172"/>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ts val="3300"/>
              <a:buFont typeface="Arial"/>
              <a:buNone/>
            </a:pPr>
            <a:r>
              <a:rPr lang="fi"/>
              <a:t>De digitale marketingmix '7D'</a:t>
            </a:r>
            <a:endParaRPr/>
          </a:p>
        </p:txBody>
      </p:sp>
      <p:sp>
        <p:nvSpPr>
          <p:cNvPr id="333" name="Google Shape;333;p12"/>
          <p:cNvSpPr txBox="1">
            <a:spLocks noGrp="1"/>
          </p:cNvSpPr>
          <p:nvPr>
            <p:ph type="body" idx="1"/>
          </p:nvPr>
        </p:nvSpPr>
        <p:spPr>
          <a:xfrm>
            <a:off x="628650" y="1369218"/>
            <a:ext cx="7886700" cy="383182"/>
          </a:xfrm>
          <a:prstGeom prst="rect">
            <a:avLst/>
          </a:prstGeom>
          <a:noFill/>
          <a:ln>
            <a:noFill/>
          </a:ln>
        </p:spPr>
        <p:txBody>
          <a:bodyPr spcFirstLastPara="1" wrap="square" lIns="91425" tIns="45700" rIns="91425" bIns="45700" anchor="t" anchorCtr="0">
            <a:spAutoFit/>
          </a:bodyPr>
          <a:lstStyle/>
          <a:p>
            <a:pPr marL="0" lvl="0" indent="0" algn="l" rtl="0">
              <a:lnSpc>
                <a:spcPct val="90000"/>
              </a:lnSpc>
              <a:spcBef>
                <a:spcPts val="0"/>
              </a:spcBef>
              <a:spcAft>
                <a:spcPts val="0"/>
              </a:spcAft>
              <a:buClr>
                <a:srgbClr val="161249"/>
              </a:buClr>
              <a:buSzPts val="2100"/>
              <a:buNone/>
            </a:pPr>
            <a:endParaRPr/>
          </a:p>
        </p:txBody>
      </p:sp>
      <p:pic>
        <p:nvPicPr>
          <p:cNvPr id="334" name="Google Shape;334;p12"/>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152400" y="735676"/>
            <a:ext cx="8839199" cy="3129406"/>
          </a:xfrm>
          <a:prstGeom prst="rect">
            <a:avLst/>
          </a:prstGeom>
          <a:noFill/>
          <a:ln>
            <a:noFill/>
          </a:ln>
        </p:spPr>
      </p:pic>
      <p:sp>
        <p:nvSpPr>
          <p:cNvPr id="335" name="Google Shape;335;p12"/>
          <p:cNvSpPr txBox="1"/>
          <p:nvPr/>
        </p:nvSpPr>
        <p:spPr>
          <a:xfrm>
            <a:off x="152400" y="3794042"/>
            <a:ext cx="8140800" cy="353913"/>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100" b="0" i="0" u="none" strike="noStrike" cap="none">
                <a:solidFill>
                  <a:srgbClr val="161249"/>
                </a:solidFill>
                <a:latin typeface="Arial"/>
                <a:ea typeface="Arial"/>
                <a:cs typeface="Arial"/>
                <a:sym typeface="Arial"/>
              </a:rPr>
              <a:t>Uit Chaffey (2012):Digitale marketing - strategie, implementatie en praktijk</a:t>
            </a:r>
            <a:endParaRPr sz="1100" b="0" i="0" u="none" strike="noStrike" cap="none">
              <a:solidFill>
                <a:srgbClr val="161249"/>
              </a:solidFill>
              <a:latin typeface="Arial"/>
              <a:ea typeface="Arial"/>
              <a:cs typeface="Arial"/>
              <a:sym typeface="Arial"/>
            </a:endParaRPr>
          </a:p>
        </p:txBody>
      </p:sp>
      <p:sp>
        <p:nvSpPr>
          <p:cNvPr id="336" name="Google Shape;336;p12"/>
          <p:cNvSpPr txBox="1"/>
          <p:nvPr/>
        </p:nvSpPr>
        <p:spPr>
          <a:xfrm>
            <a:off x="5598299" y="4087152"/>
            <a:ext cx="33933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0" i="0" u="sng" strike="noStrike" cap="none">
                <a:solidFill>
                  <a:schemeClr val="hlink"/>
                </a:solidFill>
                <a:latin typeface="Arial"/>
                <a:ea typeface="Arial"/>
                <a:cs typeface="Arial"/>
                <a:sym typeface="Arial"/>
                <a:hlinkClick r:id="rId4"/>
              </a:rPr>
              <a:t>Bekijk de video van Dave Chaffey over dit onderwerp</a:t>
            </a:r>
            <a:endParaRPr sz="1400" b="0" i="0" u="none" strike="noStrike" cap="none">
              <a:solidFill>
                <a:srgbClr val="000000"/>
              </a:solidFill>
              <a:latin typeface="Arial"/>
              <a:ea typeface="Arial"/>
              <a:cs typeface="Arial"/>
              <a:sym typeface="Arial"/>
            </a:endParaRPr>
          </a:p>
        </p:txBody>
      </p:sp>
      <p:sp>
        <p:nvSpPr>
          <p:cNvPr id="337" name="Google Shape;337;p12"/>
          <p:cNvSpPr txBox="1"/>
          <p:nvPr/>
        </p:nvSpPr>
        <p:spPr>
          <a:xfrm>
            <a:off x="152400" y="4093388"/>
            <a:ext cx="46983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0" i="0" u="none" strike="noStrike" cap="none">
                <a:solidFill>
                  <a:srgbClr val="161249"/>
                </a:solidFill>
                <a:latin typeface="Arial"/>
                <a:ea typeface="Arial"/>
                <a:cs typeface="Arial"/>
                <a:sym typeface="Arial"/>
              </a:rPr>
              <a:t>Verder lezen: </a:t>
            </a:r>
            <a:r>
              <a:rPr lang="fi" sz="1400" b="0" i="0" u="sng" strike="noStrike" cap="none">
                <a:solidFill>
                  <a:schemeClr val="hlink"/>
                </a:solidFill>
                <a:latin typeface="Arial"/>
                <a:ea typeface="Arial"/>
                <a:cs typeface="Arial"/>
                <a:sym typeface="Arial"/>
                <a:hlinkClick r:id="rId5"/>
              </a:rPr>
              <a:t>Hoe gebruik je de digitale marketingmix?</a:t>
            </a:r>
            <a:endParaRPr sz="1400" b="0" i="0" u="none" strike="noStrike" cap="none">
              <a:solidFill>
                <a:srgbClr val="000000"/>
              </a:solidFill>
              <a:latin typeface="Arial"/>
              <a:ea typeface="Arial"/>
              <a:cs typeface="Arial"/>
              <a:sym typeface="Arial"/>
            </a:endParaRPr>
          </a:p>
        </p:txBody>
      </p:sp>
      <p:sp>
        <p:nvSpPr>
          <p:cNvPr id="338" name="Google Shape;338;p12"/>
          <p:cNvSpPr/>
          <p:nvPr/>
        </p:nvSpPr>
        <p:spPr>
          <a:xfrm>
            <a:off x="1152605" y="1167973"/>
            <a:ext cx="1605963" cy="2223128"/>
          </a:xfrm>
          <a:prstGeom prst="ellipse">
            <a:avLst/>
          </a:prstGeom>
          <a:noFill/>
          <a:ln w="25400" cap="flat" cmpd="sng">
            <a:solidFill>
              <a:srgbClr val="FF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342"/>
        <p:cNvGrpSpPr/>
        <p:nvPr/>
      </p:nvGrpSpPr>
      <p:grpSpPr>
        <a:xfrm>
          <a:off x="0" y="0"/>
          <a:ext cx="0" cy="0"/>
          <a:chOff x="0" y="0"/>
          <a:chExt cx="0" cy="0"/>
        </a:xfrm>
      </p:grpSpPr>
      <p:sp>
        <p:nvSpPr>
          <p:cNvPr id="343" name="Google Shape;343;p13"/>
          <p:cNvSpPr txBox="1">
            <a:spLocks noGrp="1"/>
          </p:cNvSpPr>
          <p:nvPr>
            <p:ph type="body" idx="1"/>
          </p:nvPr>
        </p:nvSpPr>
        <p:spPr>
          <a:xfrm>
            <a:off x="848795" y="411515"/>
            <a:ext cx="6614054" cy="387798"/>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800"/>
              <a:buNone/>
            </a:pPr>
            <a:r>
              <a:rPr lang="fi" sz="2800"/>
              <a:t>Activiteit in de klas </a:t>
            </a:r>
            <a:endParaRPr sz="2800"/>
          </a:p>
        </p:txBody>
      </p:sp>
      <p:sp>
        <p:nvSpPr>
          <p:cNvPr id="344" name="Google Shape;344;p13"/>
          <p:cNvSpPr txBox="1">
            <a:spLocks noGrp="1"/>
          </p:cNvSpPr>
          <p:nvPr>
            <p:ph type="body" idx="2"/>
          </p:nvPr>
        </p:nvSpPr>
        <p:spPr>
          <a:xfrm>
            <a:off x="848800" y="1093000"/>
            <a:ext cx="6872700" cy="3099900"/>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lt1"/>
              </a:buClr>
              <a:buSzPts val="1600"/>
              <a:buNone/>
            </a:pPr>
            <a:r>
              <a:rPr lang="fi" sz="1600"/>
              <a:t>Na het bekijken van </a:t>
            </a:r>
            <a:r>
              <a:rPr lang="fi" sz="1600" u="sng">
                <a:solidFill>
                  <a:schemeClr val="hlink"/>
                </a:solidFill>
                <a:hlinkClick r:id="rId3"/>
              </a:rPr>
              <a:t>de video van Chaffey kun </a:t>
            </a:r>
            <a:r>
              <a:rPr lang="fi" sz="1600"/>
              <a:t>je de volgende onderwerpen bespreken:</a:t>
            </a:r>
            <a:br>
              <a:rPr lang="fi" sz="1600"/>
            </a:br>
            <a:r>
              <a:rPr lang="fi" sz="1600"/>
              <a:t>Wat zijn volgens Chaffey de verschillen tussen zijn '7D' en de traditionele '7P'?</a:t>
            </a:r>
            <a:endParaRPr sz="1600"/>
          </a:p>
          <a:p>
            <a:pPr marL="463550" lvl="0" indent="-342900" algn="l" rtl="0">
              <a:lnSpc>
                <a:spcPct val="100000"/>
              </a:lnSpc>
              <a:spcBef>
                <a:spcPts val="1200"/>
              </a:spcBef>
              <a:spcAft>
                <a:spcPts val="0"/>
              </a:spcAft>
              <a:buClr>
                <a:srgbClr val="F39200"/>
              </a:buClr>
              <a:buSzPts val="1700"/>
              <a:buFont typeface="Arial"/>
              <a:buAutoNum type="arabicPeriod"/>
            </a:pPr>
            <a:r>
              <a:rPr lang="fi" sz="1600"/>
              <a:t>Als voorbeeld - welke mogelijkheden bieden de digitale media voor</a:t>
            </a:r>
            <a:endParaRPr/>
          </a:p>
          <a:p>
            <a:pPr marL="920750" lvl="0" indent="-342900" algn="l" rtl="0">
              <a:lnSpc>
                <a:spcPct val="100000"/>
              </a:lnSpc>
              <a:spcBef>
                <a:spcPts val="0"/>
              </a:spcBef>
              <a:spcAft>
                <a:spcPts val="0"/>
              </a:spcAft>
              <a:buClr>
                <a:srgbClr val="F39200"/>
              </a:buClr>
              <a:buSzPts val="2400"/>
              <a:buFont typeface="Arial"/>
              <a:buChar char="•"/>
            </a:pPr>
            <a:r>
              <a:rPr lang="fi" sz="1600"/>
              <a:t>Prijs</a:t>
            </a:r>
            <a:endParaRPr/>
          </a:p>
          <a:p>
            <a:pPr marL="920750" lvl="0" indent="-342900" algn="l" rtl="0">
              <a:lnSpc>
                <a:spcPct val="100000"/>
              </a:lnSpc>
              <a:spcBef>
                <a:spcPts val="0"/>
              </a:spcBef>
              <a:spcAft>
                <a:spcPts val="0"/>
              </a:spcAft>
              <a:buClr>
                <a:srgbClr val="F39200"/>
              </a:buClr>
              <a:buSzPts val="2400"/>
              <a:buFont typeface="Arial"/>
              <a:buChar char="•"/>
            </a:pPr>
            <a:r>
              <a:rPr lang="fi" sz="1600"/>
              <a:t>Plaats </a:t>
            </a:r>
            <a:endParaRPr/>
          </a:p>
          <a:p>
            <a:pPr marL="920750" lvl="0" indent="-342900" algn="l" rtl="0">
              <a:lnSpc>
                <a:spcPct val="100000"/>
              </a:lnSpc>
              <a:spcBef>
                <a:spcPts val="0"/>
              </a:spcBef>
              <a:spcAft>
                <a:spcPts val="0"/>
              </a:spcAft>
              <a:buClr>
                <a:srgbClr val="F39200"/>
              </a:buClr>
              <a:buSzPts val="2400"/>
              <a:buFont typeface="Arial"/>
              <a:buChar char="•"/>
            </a:pPr>
            <a:r>
              <a:rPr lang="fi" sz="1600"/>
              <a:t>"Promotie</a:t>
            </a:r>
            <a:endParaRPr/>
          </a:p>
          <a:p>
            <a:pPr marL="920750" lvl="0" indent="-342900" algn="l" rtl="0">
              <a:lnSpc>
                <a:spcPct val="100000"/>
              </a:lnSpc>
              <a:spcBef>
                <a:spcPts val="0"/>
              </a:spcBef>
              <a:spcAft>
                <a:spcPts val="0"/>
              </a:spcAft>
              <a:buClr>
                <a:srgbClr val="F39200"/>
              </a:buClr>
              <a:buSzPts val="2400"/>
              <a:buFont typeface="Arial"/>
              <a:buChar char="•"/>
            </a:pPr>
            <a:r>
              <a:rPr lang="fi" sz="1600"/>
              <a:t>"Personeel</a:t>
            </a:r>
            <a:endParaRPr/>
          </a:p>
          <a:p>
            <a:pPr marL="920750" lvl="0" indent="-342900" algn="l" rtl="0">
              <a:lnSpc>
                <a:spcPct val="100000"/>
              </a:lnSpc>
              <a:spcBef>
                <a:spcPts val="0"/>
              </a:spcBef>
              <a:spcAft>
                <a:spcPts val="0"/>
              </a:spcAft>
              <a:buClr>
                <a:srgbClr val="F39200"/>
              </a:buClr>
              <a:buSzPts val="2400"/>
              <a:buFont typeface="Arial"/>
              <a:buChar char="•"/>
            </a:pPr>
            <a:r>
              <a:rPr lang="fi" sz="1600"/>
              <a:t>"Proces</a:t>
            </a:r>
            <a:endParaRPr/>
          </a:p>
          <a:p>
            <a:pPr marL="0" lvl="0" indent="0" algn="l" rtl="0">
              <a:lnSpc>
                <a:spcPct val="90000"/>
              </a:lnSpc>
              <a:spcBef>
                <a:spcPts val="0"/>
              </a:spcBef>
              <a:spcAft>
                <a:spcPts val="0"/>
              </a:spcAft>
              <a:buClr>
                <a:schemeClr val="lt1"/>
              </a:buClr>
              <a:buSzPts val="1800"/>
              <a:buNone/>
            </a:pPr>
            <a:endParaRPr sz="180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348"/>
        <p:cNvGrpSpPr/>
        <p:nvPr/>
      </p:nvGrpSpPr>
      <p:grpSpPr>
        <a:xfrm>
          <a:off x="0" y="0"/>
          <a:ext cx="0" cy="0"/>
          <a:chOff x="0" y="0"/>
          <a:chExt cx="0" cy="0"/>
        </a:xfrm>
      </p:grpSpPr>
      <p:pic>
        <p:nvPicPr>
          <p:cNvPr id="349" name="Google Shape;349;p14"/>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4377601" y="724417"/>
            <a:ext cx="4540005" cy="3694666"/>
          </a:xfrm>
          <a:prstGeom prst="rect">
            <a:avLst/>
          </a:prstGeom>
          <a:noFill/>
          <a:ln>
            <a:noFill/>
          </a:ln>
        </p:spPr>
      </p:pic>
      <p:sp>
        <p:nvSpPr>
          <p:cNvPr id="350" name="Google Shape;350;p14"/>
          <p:cNvSpPr txBox="1">
            <a:spLocks noGrp="1"/>
          </p:cNvSpPr>
          <p:nvPr>
            <p:ph type="title"/>
          </p:nvPr>
        </p:nvSpPr>
        <p:spPr>
          <a:xfrm>
            <a:off x="81700" y="107150"/>
            <a:ext cx="8980500" cy="617400"/>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ts val="3300"/>
              <a:buFont typeface="Arial"/>
              <a:buNone/>
            </a:pPr>
            <a:r>
              <a:rPr lang="fi" sz="2800" dirty="0"/>
              <a:t>Promotie' in de digitale context</a:t>
            </a:r>
            <a:endParaRPr sz="2800" dirty="0"/>
          </a:p>
        </p:txBody>
      </p:sp>
      <p:sp>
        <p:nvSpPr>
          <p:cNvPr id="351" name="Google Shape;351;p14"/>
          <p:cNvSpPr txBox="1">
            <a:spLocks noGrp="1"/>
          </p:cNvSpPr>
          <p:nvPr>
            <p:ph type="body" idx="1"/>
          </p:nvPr>
        </p:nvSpPr>
        <p:spPr>
          <a:xfrm>
            <a:off x="226394" y="740698"/>
            <a:ext cx="4427317" cy="3927328"/>
          </a:xfrm>
          <a:prstGeom prst="rect">
            <a:avLst/>
          </a:prstGeom>
          <a:noFill/>
          <a:ln>
            <a:noFill/>
          </a:ln>
        </p:spPr>
        <p:txBody>
          <a:bodyPr spcFirstLastPara="1" wrap="square" lIns="91425" tIns="45700" rIns="91425" bIns="45700" anchor="t" anchorCtr="0">
            <a:normAutofit/>
          </a:bodyPr>
          <a:lstStyle/>
          <a:p>
            <a:pPr marL="342900" lvl="0" indent="-342900" algn="l" rtl="0">
              <a:lnSpc>
                <a:spcPct val="120000"/>
              </a:lnSpc>
              <a:spcBef>
                <a:spcPts val="1200"/>
              </a:spcBef>
              <a:spcAft>
                <a:spcPts val="0"/>
              </a:spcAft>
              <a:buClr>
                <a:srgbClr val="F39200"/>
              </a:buClr>
              <a:buSzPct val="200000"/>
              <a:buFont typeface="Arial"/>
              <a:buChar char="•"/>
            </a:pPr>
            <a:r>
              <a:rPr lang="fi" sz="1400" dirty="0"/>
              <a:t>De afbeelding toont het scala aan digitale media en instrumenten dat beschikbaar is</a:t>
            </a:r>
            <a:endParaRPr sz="1400" dirty="0"/>
          </a:p>
          <a:p>
            <a:pPr marL="342900" lvl="0" indent="-342900" algn="l" rtl="0">
              <a:lnSpc>
                <a:spcPct val="120000"/>
              </a:lnSpc>
              <a:spcBef>
                <a:spcPts val="1200"/>
              </a:spcBef>
              <a:spcAft>
                <a:spcPts val="0"/>
              </a:spcAft>
              <a:buClr>
                <a:srgbClr val="F39200"/>
              </a:buClr>
              <a:buSzPct val="200000"/>
              <a:buFont typeface="Arial"/>
              <a:buChar char="•"/>
            </a:pPr>
            <a:r>
              <a:rPr lang="fi" sz="1400" dirty="0"/>
              <a:t>Via hen kan elke doelgroep worden bereikt in digitale ecosystemen en omgevingen. </a:t>
            </a:r>
            <a:endParaRPr sz="1400" dirty="0"/>
          </a:p>
          <a:p>
            <a:pPr marL="342900" lvl="0" indent="-342900" algn="l" rtl="0">
              <a:lnSpc>
                <a:spcPct val="120000"/>
              </a:lnSpc>
              <a:spcBef>
                <a:spcPts val="1200"/>
              </a:spcBef>
              <a:spcAft>
                <a:spcPts val="0"/>
              </a:spcAft>
              <a:buClr>
                <a:srgbClr val="F39200"/>
              </a:buClr>
              <a:buSzPct val="200000"/>
              <a:buFont typeface="Arial"/>
              <a:buChar char="•"/>
            </a:pPr>
            <a:r>
              <a:rPr lang="fi" sz="1400" dirty="0"/>
              <a:t>De keuzes en inzet ervan worden bepaald door de strategie, de boodschap en de doelgroepen. </a:t>
            </a:r>
            <a:endParaRPr sz="1400" dirty="0"/>
          </a:p>
          <a:p>
            <a:pPr marL="0" lvl="0" indent="0" algn="l" rtl="0">
              <a:lnSpc>
                <a:spcPct val="120000"/>
              </a:lnSpc>
              <a:spcBef>
                <a:spcPts val="1200"/>
              </a:spcBef>
              <a:spcAft>
                <a:spcPts val="0"/>
              </a:spcAft>
              <a:buClr>
                <a:srgbClr val="161249"/>
              </a:buClr>
              <a:buSzPct val="100000"/>
              <a:buNone/>
            </a:pPr>
            <a:r>
              <a:rPr lang="fi" sz="2000" b="1" dirty="0">
                <a:solidFill>
                  <a:srgbClr val="F39200"/>
                </a:solidFill>
              </a:rPr>
              <a:t>Opmerking: </a:t>
            </a:r>
            <a:r>
              <a:rPr lang="fi" sz="1400" dirty="0"/>
              <a:t>Het beste resultaat wordt bereikt wanneer digitale instrumenten en media worden gecombineerd met traditionele marketingmedia (multichannelmarketing).</a:t>
            </a:r>
            <a:endParaRPr sz="1400" dirty="0"/>
          </a:p>
          <a:p>
            <a:pPr marL="0" lvl="0" indent="0" algn="l" rtl="0">
              <a:lnSpc>
                <a:spcPct val="90000"/>
              </a:lnSpc>
              <a:spcBef>
                <a:spcPts val="1950"/>
              </a:spcBef>
              <a:spcAft>
                <a:spcPts val="0"/>
              </a:spcAft>
              <a:buClr>
                <a:srgbClr val="161249"/>
              </a:buClr>
              <a:buSzPct val="100000"/>
              <a:buNone/>
            </a:pPr>
            <a:endParaRPr sz="1200" dirty="0"/>
          </a:p>
        </p:txBody>
      </p:sp>
      <p:sp>
        <p:nvSpPr>
          <p:cNvPr id="352" name="Google Shape;352;p14"/>
          <p:cNvSpPr txBox="1"/>
          <p:nvPr/>
        </p:nvSpPr>
        <p:spPr>
          <a:xfrm>
            <a:off x="6571782" y="4066062"/>
            <a:ext cx="3807600" cy="369302"/>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200"/>
              <a:buFont typeface="Arial"/>
              <a:buNone/>
            </a:pPr>
            <a:r>
              <a:rPr lang="fi" sz="1200" b="0" i="0" u="none" strike="noStrike" cap="none">
                <a:solidFill>
                  <a:srgbClr val="161249"/>
                </a:solidFill>
                <a:latin typeface="Arial"/>
                <a:ea typeface="Arial"/>
                <a:cs typeface="Arial"/>
                <a:sym typeface="Arial"/>
              </a:rPr>
              <a:t>Bron: </a:t>
            </a:r>
            <a:r>
              <a:rPr lang="fi" sz="1200" b="0" i="0" u="sng" strike="noStrike" cap="none">
                <a:solidFill>
                  <a:schemeClr val="hlink"/>
                </a:solidFill>
                <a:latin typeface="Arial"/>
                <a:ea typeface="Arial"/>
                <a:cs typeface="Arial"/>
                <a:sym typeface="Arial"/>
                <a:hlinkClick r:id="rId4"/>
              </a:rPr>
              <a:t>Pearl White media</a:t>
            </a:r>
            <a:r>
              <a:rPr lang="fi" sz="1200" b="0" i="0" u="none" strike="noStrike" cap="none">
                <a:solidFill>
                  <a:srgbClr val="161249"/>
                </a:solidFill>
                <a:latin typeface="Arial"/>
                <a:ea typeface="Arial"/>
                <a:cs typeface="Arial"/>
                <a:sym typeface="Arial"/>
              </a:rPr>
              <a:t>, 2020</a:t>
            </a:r>
            <a:endParaRPr sz="1200" b="0" i="0" u="none" strike="noStrike" cap="none">
              <a:solidFill>
                <a:srgbClr val="161249"/>
              </a:solidFill>
              <a:latin typeface="Arial"/>
              <a:ea typeface="Arial"/>
              <a:cs typeface="Arial"/>
              <a:sym typeface="Arial"/>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356"/>
        <p:cNvGrpSpPr/>
        <p:nvPr/>
      </p:nvGrpSpPr>
      <p:grpSpPr>
        <a:xfrm>
          <a:off x="0" y="0"/>
          <a:ext cx="0" cy="0"/>
          <a:chOff x="0" y="0"/>
          <a:chExt cx="0" cy="0"/>
        </a:xfrm>
      </p:grpSpPr>
      <p:sp>
        <p:nvSpPr>
          <p:cNvPr id="357" name="Google Shape;357;g22e39cbf2c4_0_11"/>
          <p:cNvSpPr txBox="1"/>
          <p:nvPr/>
        </p:nvSpPr>
        <p:spPr>
          <a:xfrm>
            <a:off x="6742276" y="4608250"/>
            <a:ext cx="1766100" cy="253800"/>
          </a:xfrm>
          <a:prstGeom prst="rect">
            <a:avLst/>
          </a:prstGeom>
          <a:noFill/>
          <a:ln>
            <a:noFill/>
          </a:ln>
        </p:spPr>
        <p:txBody>
          <a:bodyPr spcFirstLastPara="1" wrap="square" lIns="68575" tIns="34275" rIns="68575" bIns="34275" anchor="t" anchorCtr="0">
            <a:spAutoFit/>
          </a:bodyPr>
          <a:lstStyle/>
          <a:p>
            <a:pPr marL="0" marR="0" lvl="0" indent="0" algn="l" rtl="0">
              <a:lnSpc>
                <a:spcPct val="100000"/>
              </a:lnSpc>
              <a:spcBef>
                <a:spcPts val="0"/>
              </a:spcBef>
              <a:spcAft>
                <a:spcPts val="0"/>
              </a:spcAft>
              <a:buClr>
                <a:srgbClr val="000000"/>
              </a:buClr>
              <a:buSzPts val="1200"/>
              <a:buFont typeface="Arial"/>
              <a:buNone/>
            </a:pPr>
            <a:r>
              <a:rPr lang="fi" sz="1200" b="0" i="0" u="none" strike="noStrike" cap="none">
                <a:solidFill>
                  <a:schemeClr val="dk1"/>
                </a:solidFill>
                <a:latin typeface="PT Sans"/>
                <a:ea typeface="PT Sans"/>
                <a:cs typeface="PT Sans"/>
                <a:sym typeface="PT Sans"/>
              </a:rPr>
              <a:t>Bron: blog.infuz.com</a:t>
            </a:r>
            <a:endParaRPr sz="900" b="0" i="0" u="none" strike="noStrike" cap="none">
              <a:solidFill>
                <a:srgbClr val="000000"/>
              </a:solidFill>
              <a:latin typeface="Arial"/>
              <a:ea typeface="Arial"/>
              <a:cs typeface="Arial"/>
              <a:sym typeface="Arial"/>
            </a:endParaRPr>
          </a:p>
        </p:txBody>
      </p:sp>
      <p:sp>
        <p:nvSpPr>
          <p:cNvPr id="358" name="Google Shape;358;g22e39cbf2c4_0_11"/>
          <p:cNvSpPr txBox="1"/>
          <p:nvPr/>
        </p:nvSpPr>
        <p:spPr>
          <a:xfrm>
            <a:off x="61425" y="1781025"/>
            <a:ext cx="18270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59" name="Google Shape;359;g22e39cbf2c4_0_11"/>
          <p:cNvSpPr txBox="1"/>
          <p:nvPr/>
        </p:nvSpPr>
        <p:spPr>
          <a:xfrm>
            <a:off x="261025" y="1412550"/>
            <a:ext cx="2656200" cy="6156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60" name="Google Shape;360;g22e39cbf2c4_0_11"/>
          <p:cNvSpPr txBox="1">
            <a:spLocks noGrp="1"/>
          </p:cNvSpPr>
          <p:nvPr>
            <p:ph type="body" idx="1"/>
          </p:nvPr>
        </p:nvSpPr>
        <p:spPr>
          <a:xfrm>
            <a:off x="276777" y="651121"/>
            <a:ext cx="2624700" cy="3460800"/>
          </a:xfrm>
          <a:prstGeom prst="rect">
            <a:avLst/>
          </a:prstGeom>
          <a:noFill/>
          <a:ln>
            <a:noFill/>
          </a:ln>
        </p:spPr>
        <p:txBody>
          <a:bodyPr spcFirstLastPara="1" wrap="square" lIns="91425" tIns="45700" rIns="91425" bIns="45700" anchor="t" anchorCtr="0">
            <a:spAutoFit/>
          </a:bodyPr>
          <a:lstStyle/>
          <a:p>
            <a:pPr marL="290195" lvl="0" indent="-285750" algn="l" rtl="0">
              <a:lnSpc>
                <a:spcPct val="100000"/>
              </a:lnSpc>
              <a:spcBef>
                <a:spcPts val="0"/>
              </a:spcBef>
              <a:spcAft>
                <a:spcPts val="0"/>
              </a:spcAft>
              <a:buClr>
                <a:srgbClr val="F39200"/>
              </a:buClr>
              <a:buSzPts val="2400"/>
              <a:buFont typeface="Arial"/>
              <a:buChar char="•"/>
            </a:pPr>
            <a:r>
              <a:rPr lang="fi" sz="1600"/>
              <a:t>De 'Digitale context' bestaat uit veelzijdige digitale omgevingen </a:t>
            </a:r>
            <a:endParaRPr/>
          </a:p>
          <a:p>
            <a:pPr marL="391795" lvl="0" indent="-133350" algn="l" rtl="0">
              <a:lnSpc>
                <a:spcPct val="100000"/>
              </a:lnSpc>
              <a:spcBef>
                <a:spcPts val="0"/>
              </a:spcBef>
              <a:spcAft>
                <a:spcPts val="0"/>
              </a:spcAft>
              <a:buClr>
                <a:srgbClr val="F39200"/>
              </a:buClr>
              <a:buSzPts val="2400"/>
              <a:buFont typeface="Arial"/>
              <a:buNone/>
            </a:pPr>
            <a:endParaRPr sz="1600"/>
          </a:p>
          <a:p>
            <a:pPr marL="290195" lvl="0" indent="-285750" algn="l" rtl="0">
              <a:lnSpc>
                <a:spcPct val="100000"/>
              </a:lnSpc>
              <a:spcBef>
                <a:spcPts val="0"/>
              </a:spcBef>
              <a:spcAft>
                <a:spcPts val="0"/>
              </a:spcAft>
              <a:buClr>
                <a:srgbClr val="F39200"/>
              </a:buClr>
              <a:buSzPts val="2400"/>
              <a:buFont typeface="Arial"/>
              <a:buChar char="•"/>
            </a:pPr>
            <a:r>
              <a:rPr lang="fi" sz="1600"/>
              <a:t>Hiermee kunnen verschillende soorten doelgroepen worden bereikt </a:t>
            </a:r>
            <a:endParaRPr/>
          </a:p>
          <a:p>
            <a:pPr marL="391795" lvl="0" indent="-133350" algn="l" rtl="0">
              <a:lnSpc>
                <a:spcPct val="100000"/>
              </a:lnSpc>
              <a:spcBef>
                <a:spcPts val="0"/>
              </a:spcBef>
              <a:spcAft>
                <a:spcPts val="0"/>
              </a:spcAft>
              <a:buClr>
                <a:srgbClr val="F39200"/>
              </a:buClr>
              <a:buSzPts val="2400"/>
              <a:buFont typeface="Arial"/>
              <a:buNone/>
            </a:pPr>
            <a:endParaRPr sz="1600"/>
          </a:p>
          <a:p>
            <a:pPr marL="290195" lvl="0" indent="-285750" algn="l" rtl="0">
              <a:lnSpc>
                <a:spcPct val="100000"/>
              </a:lnSpc>
              <a:spcBef>
                <a:spcPts val="0"/>
              </a:spcBef>
              <a:spcAft>
                <a:spcPts val="0"/>
              </a:spcAft>
              <a:buClr>
                <a:srgbClr val="F39200"/>
              </a:buClr>
              <a:buSzPts val="2400"/>
              <a:buFont typeface="Arial"/>
              <a:buChar char="•"/>
            </a:pPr>
            <a:r>
              <a:rPr lang="fi" sz="1600"/>
              <a:t>Deze omgeving is relevant voor zowel B2C- als B2B-marketing</a:t>
            </a:r>
            <a:endParaRPr/>
          </a:p>
          <a:p>
            <a:pPr marL="285750" lvl="0" indent="-196850" algn="l" rtl="0">
              <a:lnSpc>
                <a:spcPct val="90000"/>
              </a:lnSpc>
              <a:spcBef>
                <a:spcPts val="750"/>
              </a:spcBef>
              <a:spcAft>
                <a:spcPts val="0"/>
              </a:spcAft>
              <a:buClr>
                <a:srgbClr val="161249"/>
              </a:buClr>
              <a:buSzPts val="1400"/>
              <a:buFont typeface="Arial"/>
              <a:buNone/>
            </a:pPr>
            <a:endParaRPr sz="1400"/>
          </a:p>
        </p:txBody>
      </p:sp>
      <p:pic>
        <p:nvPicPr>
          <p:cNvPr id="361" name="Google Shape;361;g22e39cbf2c4_0_11"/>
          <p:cNvPicPr preferRelativeResize="0">
            <a:picLocks noGrp="1"/>
          </p:cNvPicPr>
          <p:nvPr>
            <p:ph type="pic" idx="2"/>
          </p:nvPr>
        </p:nvPicPr>
        <p:blipFill rotWithShape="1">
          <a:blip r:embed="rId3" cstate="email">
            <a:alphaModFix/>
            <a:extLst>
              <a:ext uri="{28A0092B-C50C-407E-A947-70E740481C1C}">
                <a14:useLocalDpi xmlns:a14="http://schemas.microsoft.com/office/drawing/2010/main"/>
              </a:ext>
            </a:extLst>
          </a:blip>
          <a:srcRect/>
          <a:stretch/>
        </p:blipFill>
        <p:spPr>
          <a:xfrm>
            <a:off x="2828925" y="258425"/>
            <a:ext cx="6315074" cy="4770774"/>
          </a:xfrm>
          <a:prstGeom prst="rect">
            <a:avLst/>
          </a:prstGeom>
          <a:solidFill>
            <a:srgbClr val="D3EEEF"/>
          </a:solidFill>
          <a:ln>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365"/>
        <p:cNvGrpSpPr/>
        <p:nvPr/>
      </p:nvGrpSpPr>
      <p:grpSpPr>
        <a:xfrm>
          <a:off x="0" y="0"/>
          <a:ext cx="0" cy="0"/>
          <a:chOff x="0" y="0"/>
          <a:chExt cx="0" cy="0"/>
        </a:xfrm>
      </p:grpSpPr>
      <p:pic>
        <p:nvPicPr>
          <p:cNvPr id="366" name="Google Shape;366;p15"/>
          <p:cNvPicPr preferRelativeResize="0">
            <a:picLocks noGrp="1"/>
          </p:cNvPicPr>
          <p:nvPr>
            <p:ph type="body" idx="1"/>
          </p:nvPr>
        </p:nvPicPr>
        <p:blipFill rotWithShape="1">
          <a:blip r:embed="rId3" cstate="email">
            <a:alphaModFix/>
            <a:extLst>
              <a:ext uri="{28A0092B-C50C-407E-A947-70E740481C1C}">
                <a14:useLocalDpi xmlns:a14="http://schemas.microsoft.com/office/drawing/2010/main"/>
              </a:ext>
            </a:extLst>
          </a:blip>
          <a:srcRect/>
          <a:stretch/>
        </p:blipFill>
        <p:spPr>
          <a:xfrm>
            <a:off x="1714078" y="636606"/>
            <a:ext cx="5556300" cy="3528300"/>
          </a:xfrm>
          <a:prstGeom prst="rect">
            <a:avLst/>
          </a:prstGeom>
          <a:noFill/>
          <a:ln>
            <a:noFill/>
          </a:ln>
          <a:effectLst>
            <a:outerShdw blurRad="63500" sx="102000" sy="102000" algn="ctr" rotWithShape="0">
              <a:srgbClr val="000000">
                <a:alpha val="40000"/>
              </a:srgbClr>
            </a:outerShdw>
          </a:effectLst>
        </p:spPr>
      </p:pic>
      <p:sp>
        <p:nvSpPr>
          <p:cNvPr id="367" name="Google Shape;367;p15"/>
          <p:cNvSpPr txBox="1">
            <a:spLocks noGrp="1"/>
          </p:cNvSpPr>
          <p:nvPr>
            <p:ph type="title"/>
          </p:nvPr>
        </p:nvSpPr>
        <p:spPr>
          <a:xfrm>
            <a:off x="546000" y="-60666"/>
            <a:ext cx="7886700" cy="636600"/>
          </a:xfrm>
          <a:prstGeom prst="rect">
            <a:avLst/>
          </a:prstGeom>
          <a:noFill/>
          <a:ln>
            <a:noFill/>
          </a:ln>
        </p:spPr>
        <p:txBody>
          <a:bodyPr spcFirstLastPara="1" wrap="square" lIns="91425" tIns="45700" rIns="91425" bIns="45700" anchor="b" anchorCtr="0">
            <a:normAutofit/>
          </a:bodyPr>
          <a:lstStyle/>
          <a:p>
            <a:pPr marL="0" lvl="0" indent="0" algn="ctr" rtl="0">
              <a:lnSpc>
                <a:spcPct val="90000"/>
              </a:lnSpc>
              <a:spcBef>
                <a:spcPts val="0"/>
              </a:spcBef>
              <a:spcAft>
                <a:spcPts val="0"/>
              </a:spcAft>
              <a:buClr>
                <a:srgbClr val="161249"/>
              </a:buClr>
              <a:buSzPts val="3300"/>
              <a:buFont typeface="Arial"/>
              <a:buNone/>
            </a:pPr>
            <a:r>
              <a:rPr lang="fi" sz="2800" dirty="0"/>
              <a:t>Multichannel-marketing </a:t>
            </a:r>
            <a:endParaRPr sz="2800" dirty="0"/>
          </a:p>
        </p:txBody>
      </p:sp>
      <p:sp>
        <p:nvSpPr>
          <p:cNvPr id="368" name="Google Shape;368;p15"/>
          <p:cNvSpPr txBox="1"/>
          <p:nvPr/>
        </p:nvSpPr>
        <p:spPr>
          <a:xfrm>
            <a:off x="1708200" y="4286250"/>
            <a:ext cx="5562300" cy="553968"/>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fi" sz="1200" dirty="0"/>
              <a:t>Afhankelijk van waar doelgroepen kunnen worden bereikt, worden zowel digitale als traditionele kanalen gebruikt </a:t>
            </a:r>
            <a:endParaRPr sz="1200"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372"/>
        <p:cNvGrpSpPr/>
        <p:nvPr/>
      </p:nvGrpSpPr>
      <p:grpSpPr>
        <a:xfrm>
          <a:off x="0" y="0"/>
          <a:ext cx="0" cy="0"/>
          <a:chOff x="0" y="0"/>
          <a:chExt cx="0" cy="0"/>
        </a:xfrm>
      </p:grpSpPr>
      <p:sp>
        <p:nvSpPr>
          <p:cNvPr id="373" name="Google Shape;373;p16"/>
          <p:cNvSpPr txBox="1">
            <a:spLocks noGrp="1"/>
          </p:cNvSpPr>
          <p:nvPr>
            <p:ph type="title" idx="4294967295"/>
          </p:nvPr>
        </p:nvSpPr>
        <p:spPr>
          <a:xfrm>
            <a:off x="329514" y="298656"/>
            <a:ext cx="6864350" cy="449263"/>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Clr>
                <a:srgbClr val="161249"/>
              </a:buClr>
              <a:buSzPts val="3600"/>
              <a:buFont typeface="Arial"/>
              <a:buNone/>
            </a:pPr>
            <a:r>
              <a:rPr lang="fi" sz="3600"/>
              <a:t>Digitale marketing</a:t>
            </a:r>
            <a:endParaRPr sz="3600"/>
          </a:p>
        </p:txBody>
      </p:sp>
      <p:sp>
        <p:nvSpPr>
          <p:cNvPr id="374" name="Google Shape;374;p16"/>
          <p:cNvSpPr txBox="1"/>
          <p:nvPr/>
        </p:nvSpPr>
        <p:spPr>
          <a:xfrm>
            <a:off x="249700" y="953975"/>
            <a:ext cx="5282400" cy="1384964"/>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300" b="0" i="0" u="none" strike="noStrike" cap="none" dirty="0">
                <a:solidFill>
                  <a:srgbClr val="161249"/>
                </a:solidFill>
                <a:latin typeface="Arial"/>
                <a:ea typeface="Arial"/>
                <a:cs typeface="Arial"/>
                <a:sym typeface="Arial"/>
              </a:rPr>
              <a:t>Digitale marketing verwijst naar alle marketinginspanningen die op het internet plaatsvinden. Bedrijven gebruiken digitale kanalen zoals zoekmachines, sociale media, e-mail en andere websites om in contact te komen met huidige en potentiële klanten. Hieronder valt ook communicatie via tekst- of multimediaberichten.</a:t>
            </a:r>
            <a:endParaRPr sz="1300" b="0" i="0" u="none" strike="noStrike" cap="none" dirty="0">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r>
              <a:rPr lang="fi" sz="1300" b="0" i="0" u="none" strike="noStrike" cap="none" dirty="0">
                <a:solidFill>
                  <a:srgbClr val="000000"/>
                </a:solidFill>
                <a:latin typeface="Arial"/>
                <a:ea typeface="Arial"/>
                <a:cs typeface="Arial"/>
                <a:sym typeface="Arial"/>
              </a:rPr>
              <a:t>(</a:t>
            </a:r>
            <a:r>
              <a:rPr lang="fi" sz="1300" b="0" i="0" u="sng" strike="noStrike" cap="none" dirty="0">
                <a:solidFill>
                  <a:schemeClr val="hlink"/>
                </a:solidFill>
                <a:latin typeface="Arial"/>
                <a:ea typeface="Arial"/>
                <a:cs typeface="Arial"/>
                <a:sym typeface="Arial"/>
                <a:hlinkClick r:id="rId3"/>
              </a:rPr>
              <a:t>Hubspot</a:t>
            </a:r>
            <a:r>
              <a:rPr lang="fi" sz="1300" b="0" i="0" u="none" strike="noStrike" cap="none" dirty="0">
                <a:solidFill>
                  <a:srgbClr val="000000"/>
                </a:solidFill>
                <a:latin typeface="Arial"/>
                <a:ea typeface="Arial"/>
                <a:cs typeface="Arial"/>
                <a:sym typeface="Arial"/>
              </a:rPr>
              <a:t>)</a:t>
            </a:r>
            <a:endParaRPr sz="1300" b="0" i="0" u="none" strike="noStrike" cap="none" dirty="0">
              <a:solidFill>
                <a:srgbClr val="000000"/>
              </a:solidFill>
              <a:latin typeface="Arial"/>
              <a:ea typeface="Arial"/>
              <a:cs typeface="Arial"/>
              <a:sym typeface="Arial"/>
            </a:endParaRPr>
          </a:p>
        </p:txBody>
      </p:sp>
      <p:sp>
        <p:nvSpPr>
          <p:cNvPr id="375" name="Google Shape;375;p16"/>
          <p:cNvSpPr txBox="1"/>
          <p:nvPr/>
        </p:nvSpPr>
        <p:spPr>
          <a:xfrm>
            <a:off x="5690855" y="953975"/>
            <a:ext cx="3000000" cy="923299"/>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200" b="0" i="0" u="none" strike="noStrike" cap="none" dirty="0">
                <a:solidFill>
                  <a:srgbClr val="161249"/>
                </a:solidFill>
                <a:latin typeface="Arial"/>
                <a:ea typeface="Arial"/>
                <a:cs typeface="Arial"/>
                <a:sym typeface="Arial"/>
              </a:rPr>
              <a:t>Digitale marketing wordt ook wel 'online marketing', 'internetmarketing' of 'webmarketing' genoemd.</a:t>
            </a:r>
            <a:endParaRPr sz="1200" b="0" i="0" u="none" strike="noStrike" cap="none" dirty="0">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r>
              <a:rPr lang="fi" sz="1200" b="0" i="0" u="none" strike="noStrike" cap="none" dirty="0">
                <a:solidFill>
                  <a:srgbClr val="161249"/>
                </a:solidFill>
                <a:latin typeface="Arial"/>
                <a:ea typeface="Arial"/>
                <a:cs typeface="Arial"/>
                <a:sym typeface="Arial"/>
              </a:rPr>
              <a:t>(Wikipedia)</a:t>
            </a:r>
            <a:endParaRPr sz="1200" b="0" i="0" u="none" strike="noStrike" cap="none" dirty="0">
              <a:solidFill>
                <a:srgbClr val="161249"/>
              </a:solidFill>
              <a:latin typeface="Arial"/>
              <a:ea typeface="Arial"/>
              <a:cs typeface="Arial"/>
              <a:sym typeface="Arial"/>
            </a:endParaRPr>
          </a:p>
        </p:txBody>
      </p:sp>
      <p:sp>
        <p:nvSpPr>
          <p:cNvPr id="376" name="Google Shape;376;p16"/>
          <p:cNvSpPr/>
          <p:nvPr/>
        </p:nvSpPr>
        <p:spPr>
          <a:xfrm>
            <a:off x="537471" y="2537717"/>
            <a:ext cx="7922473" cy="1849991"/>
          </a:xfrm>
          <a:prstGeom prst="roundRect">
            <a:avLst>
              <a:gd name="adj" fmla="val 16667"/>
            </a:avLst>
          </a:prstGeom>
          <a:solidFill>
            <a:srgbClr val="F4B081">
              <a:alpha val="93333"/>
            </a:srgbClr>
          </a:solidFill>
          <a:ln>
            <a:noFill/>
          </a:ln>
        </p:spPr>
        <p:txBody>
          <a:bodyPr spcFirstLastPara="1" wrap="square" lIns="68575" tIns="34275" rIns="68575" bIns="34275" anchor="ctr" anchorCtr="0">
            <a:noAutofit/>
          </a:bodyPr>
          <a:lstStyle/>
          <a:p>
            <a:pPr marL="0" marR="0" lvl="0" indent="0" algn="l" rtl="0">
              <a:lnSpc>
                <a:spcPct val="150000"/>
              </a:lnSpc>
              <a:spcBef>
                <a:spcPts val="0"/>
              </a:spcBef>
              <a:spcAft>
                <a:spcPts val="0"/>
              </a:spcAft>
              <a:buClr>
                <a:srgbClr val="000000"/>
              </a:buClr>
              <a:buSzPts val="1500"/>
              <a:buFont typeface="Arial"/>
              <a:buNone/>
            </a:pPr>
            <a:r>
              <a:rPr lang="fi" b="0" i="0" u="none" strike="noStrike" cap="none" dirty="0">
                <a:solidFill>
                  <a:srgbClr val="161249"/>
                </a:solidFill>
                <a:latin typeface="Arial"/>
                <a:ea typeface="Arial"/>
                <a:cs typeface="Arial"/>
                <a:sym typeface="Arial"/>
              </a:rPr>
              <a:t>Digitale marketing</a:t>
            </a:r>
            <a:r>
              <a:rPr lang="fi" b="0" i="1" u="none" strike="noStrike" cap="none" dirty="0">
                <a:solidFill>
                  <a:srgbClr val="161249"/>
                </a:solidFill>
                <a:latin typeface="Arial"/>
                <a:ea typeface="Arial"/>
                <a:cs typeface="Arial"/>
                <a:sym typeface="Arial"/>
              </a:rPr>
              <a:t>, </a:t>
            </a:r>
            <a:r>
              <a:rPr lang="fi" b="0" i="0" u="none" strike="noStrike" cap="none" dirty="0">
                <a:solidFill>
                  <a:srgbClr val="161249"/>
                </a:solidFill>
                <a:latin typeface="Arial"/>
                <a:ea typeface="Arial"/>
                <a:cs typeface="Arial"/>
                <a:sym typeface="Arial"/>
              </a:rPr>
              <a:t>e-marketing of internetmarketing, is het hart van het digitale bedrijf, dat het bedrijf dichter bij de klant brengt, waardoor ze hen beter leren kennen en waarde toevoegen aan het product, distributiekanalen uitbreiden en de verkoop verhogen door marketingcampagnes uit te voeren. Digitale marketing maakt gebruik van digitale </a:t>
            </a:r>
            <a:r>
              <a:rPr lang="fi" b="0" i="1" u="none" strike="noStrike" cap="none" dirty="0">
                <a:solidFill>
                  <a:srgbClr val="161249"/>
                </a:solidFill>
                <a:latin typeface="Arial"/>
                <a:ea typeface="Arial"/>
                <a:cs typeface="Arial"/>
                <a:sym typeface="Arial"/>
              </a:rPr>
              <a:t>mediakanalen </a:t>
            </a:r>
            <a:r>
              <a:rPr lang="fi" b="0" i="0" u="none" strike="noStrike" cap="none" dirty="0">
                <a:solidFill>
                  <a:srgbClr val="161249"/>
                </a:solidFill>
                <a:latin typeface="Arial"/>
                <a:ea typeface="Arial"/>
                <a:cs typeface="Arial"/>
                <a:sym typeface="Arial"/>
              </a:rPr>
              <a:t>zoals zoekmarketing, online reclame en affiliate marketing.</a:t>
            </a:r>
            <a:endParaRPr sz="1050" b="0" i="0" u="none" strike="noStrike" cap="none" dirty="0">
              <a:solidFill>
                <a:srgbClr val="161249"/>
              </a:solidFill>
              <a:latin typeface="Arial"/>
              <a:ea typeface="Arial"/>
              <a:cs typeface="Arial"/>
              <a:sym typeface="Arial"/>
            </a:endParaRPr>
          </a:p>
        </p:txBody>
      </p:sp>
      <p:sp>
        <p:nvSpPr>
          <p:cNvPr id="377" name="Google Shape;377;p16"/>
          <p:cNvSpPr/>
          <p:nvPr/>
        </p:nvSpPr>
        <p:spPr>
          <a:xfrm>
            <a:off x="5419655" y="4313181"/>
            <a:ext cx="3271200" cy="378000"/>
          </a:xfrm>
          <a:prstGeom prst="roundRect">
            <a:avLst>
              <a:gd name="adj" fmla="val 16667"/>
            </a:avLst>
          </a:prstGeom>
          <a:solidFill>
            <a:srgbClr val="F39200"/>
          </a:solidFill>
          <a:ln>
            <a:noFill/>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200"/>
              <a:buFont typeface="Arial"/>
              <a:buNone/>
            </a:pPr>
            <a:r>
              <a:rPr lang="fi" sz="1400" b="1" i="0" u="none" strike="noStrike" cap="none">
                <a:solidFill>
                  <a:schemeClr val="lt1"/>
                </a:solidFill>
                <a:highlight>
                  <a:srgbClr val="ED7D31"/>
                </a:highlight>
                <a:latin typeface="Arial"/>
                <a:ea typeface="Arial"/>
                <a:cs typeface="Arial"/>
                <a:sym typeface="Arial"/>
              </a:rPr>
              <a:t>Chaffey &amp; Smith, 2017, p. 13.</a:t>
            </a:r>
            <a:endParaRPr sz="1400" b="1" i="0" u="none" strike="noStrike" cap="none">
              <a:solidFill>
                <a:schemeClr val="lt1"/>
              </a:solidFill>
              <a:highlight>
                <a:srgbClr val="ED7D31"/>
              </a:highlight>
              <a:latin typeface="Arial"/>
              <a:ea typeface="Arial"/>
              <a:cs typeface="Arial"/>
              <a:sym typeface="Arial"/>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381"/>
        <p:cNvGrpSpPr/>
        <p:nvPr/>
      </p:nvGrpSpPr>
      <p:grpSpPr>
        <a:xfrm>
          <a:off x="0" y="0"/>
          <a:ext cx="0" cy="0"/>
          <a:chOff x="0" y="0"/>
          <a:chExt cx="0" cy="0"/>
        </a:xfrm>
      </p:grpSpPr>
      <p:pic>
        <p:nvPicPr>
          <p:cNvPr id="382" name="Google Shape;382;p17" descr="traditional-vs-digital-marketing"/>
          <p:cNvPicPr preferRelativeResize="0"/>
          <p:nvPr/>
        </p:nvPicPr>
        <p:blipFill rotWithShape="1">
          <a:blip r:embed="rId3">
            <a:alphaModFix/>
          </a:blip>
          <a:srcRect/>
          <a:stretch/>
        </p:blipFill>
        <p:spPr>
          <a:xfrm>
            <a:off x="1044298" y="427540"/>
            <a:ext cx="6533579" cy="2918332"/>
          </a:xfrm>
          <a:prstGeom prst="rect">
            <a:avLst/>
          </a:prstGeom>
          <a:noFill/>
          <a:ln>
            <a:noFill/>
          </a:ln>
          <a:effectLst>
            <a:outerShdw blurRad="63500" sx="102000" sy="102000" algn="ctr" rotWithShape="0">
              <a:srgbClr val="000000">
                <a:alpha val="40000"/>
              </a:srgbClr>
            </a:outerShdw>
          </a:effectLst>
        </p:spPr>
      </p:pic>
      <p:sp>
        <p:nvSpPr>
          <p:cNvPr id="383" name="Google Shape;383;p17"/>
          <p:cNvSpPr txBox="1"/>
          <p:nvPr/>
        </p:nvSpPr>
        <p:spPr>
          <a:xfrm>
            <a:off x="1044298" y="3520440"/>
            <a:ext cx="6837830" cy="861734"/>
          </a:xfrm>
          <a:prstGeom prst="rect">
            <a:avLst/>
          </a:prstGeom>
          <a:noFill/>
          <a:ln>
            <a:noFill/>
          </a:ln>
        </p:spPr>
        <p:txBody>
          <a:bodyPr spcFirstLastPara="1" wrap="square" lIns="91425" tIns="45700" rIns="91425" bIns="45700" anchor="t" anchorCtr="0">
            <a:spAutoFit/>
          </a:bodyPr>
          <a:lstStyle/>
          <a:p>
            <a:pPr marL="285750" marR="0" lvl="0" indent="-285750" algn="l" rtl="0">
              <a:lnSpc>
                <a:spcPct val="100000"/>
              </a:lnSpc>
              <a:spcBef>
                <a:spcPts val="0"/>
              </a:spcBef>
              <a:spcAft>
                <a:spcPts val="0"/>
              </a:spcAft>
              <a:buClr>
                <a:srgbClr val="000000"/>
              </a:buClr>
              <a:buSzPts val="1400"/>
              <a:buFont typeface="Arial"/>
              <a:buChar char="•"/>
            </a:pPr>
            <a:r>
              <a:rPr lang="fi" sz="1200" b="0" i="0" u="none" strike="noStrike" cap="none" dirty="0">
                <a:solidFill>
                  <a:srgbClr val="000000"/>
                </a:solidFill>
                <a:latin typeface="Arial"/>
                <a:ea typeface="Arial"/>
                <a:cs typeface="Arial"/>
                <a:sym typeface="Arial"/>
              </a:rPr>
              <a:t>We brengen steeds meer tijd online door met digitale apparaten en marketeers proberen ons te bereiken waar we zijn.</a:t>
            </a:r>
            <a:endParaRPr sz="1200" dirty="0"/>
          </a:p>
          <a:p>
            <a:pPr marL="285750" marR="0" lvl="0" indent="-285750" algn="l" rtl="0">
              <a:lnSpc>
                <a:spcPct val="100000"/>
              </a:lnSpc>
              <a:spcBef>
                <a:spcPts val="0"/>
              </a:spcBef>
              <a:spcAft>
                <a:spcPts val="0"/>
              </a:spcAft>
              <a:buClr>
                <a:srgbClr val="000000"/>
              </a:buClr>
              <a:buSzPts val="1400"/>
              <a:buFont typeface="Arial"/>
              <a:buChar char="•"/>
            </a:pPr>
            <a:r>
              <a:rPr lang="fi" sz="1200" b="0" i="0" u="none" strike="noStrike" cap="none" dirty="0">
                <a:solidFill>
                  <a:srgbClr val="000000"/>
                </a:solidFill>
                <a:latin typeface="Arial"/>
                <a:ea typeface="Arial"/>
                <a:cs typeface="Arial"/>
                <a:sym typeface="Arial"/>
              </a:rPr>
              <a:t>Momenteel beginnen de meeste aankoopprocessen op het internet (zowel B2C als B2B)</a:t>
            </a:r>
            <a:endParaRPr sz="1200" dirty="0"/>
          </a:p>
          <a:p>
            <a:pPr marL="285750" marR="0" lvl="0" indent="-285750" algn="l" rtl="0">
              <a:lnSpc>
                <a:spcPct val="100000"/>
              </a:lnSpc>
              <a:spcBef>
                <a:spcPts val="0"/>
              </a:spcBef>
              <a:spcAft>
                <a:spcPts val="0"/>
              </a:spcAft>
              <a:buClr>
                <a:srgbClr val="000000"/>
              </a:buClr>
              <a:buSzPts val="1400"/>
              <a:buFont typeface="Arial"/>
              <a:buChar char="•"/>
            </a:pPr>
            <a:r>
              <a:rPr lang="fi" sz="1200" b="0" i="0" u="none" strike="noStrike" cap="none" dirty="0">
                <a:solidFill>
                  <a:srgbClr val="000000"/>
                </a:solidFill>
                <a:latin typeface="Arial"/>
                <a:ea typeface="Arial"/>
                <a:cs typeface="Arial"/>
                <a:sym typeface="Arial"/>
              </a:rPr>
              <a:t>Efficiënte promotie combineert traditioneel en digitaal ('multichannel marketing')</a:t>
            </a:r>
            <a:endParaRPr sz="1200" b="0" i="0" u="none" strike="noStrike" cap="none" dirty="0">
              <a:solidFill>
                <a:srgbClr val="000000"/>
              </a:solidFill>
              <a:latin typeface="Arial"/>
              <a:ea typeface="Arial"/>
              <a:cs typeface="Arial"/>
              <a:sym typeface="Arial"/>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388"/>
        <p:cNvGrpSpPr/>
        <p:nvPr/>
      </p:nvGrpSpPr>
      <p:grpSpPr>
        <a:xfrm>
          <a:off x="0" y="0"/>
          <a:ext cx="0" cy="0"/>
          <a:chOff x="0" y="0"/>
          <a:chExt cx="0" cy="0"/>
        </a:xfrm>
      </p:grpSpPr>
      <p:sp>
        <p:nvSpPr>
          <p:cNvPr id="389" name="Google Shape;389;g230a88bf6bc_0_7"/>
          <p:cNvSpPr txBox="1">
            <a:spLocks noGrp="1"/>
          </p:cNvSpPr>
          <p:nvPr>
            <p:ph type="title"/>
          </p:nvPr>
        </p:nvSpPr>
        <p:spPr>
          <a:xfrm>
            <a:off x="628650" y="249701"/>
            <a:ext cx="4067100" cy="994200"/>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dk1"/>
              </a:buClr>
              <a:buSzPts val="2400"/>
              <a:buFont typeface="PT Sans"/>
              <a:buNone/>
            </a:pPr>
            <a:r>
              <a:rPr lang="fi" sz="2400" b="1" dirty="0"/>
              <a:t>Offline - online</a:t>
            </a:r>
            <a:endParaRPr sz="2400" b="1" dirty="0"/>
          </a:p>
          <a:p>
            <a:pPr marL="0" lvl="0" indent="0" algn="l" rtl="0">
              <a:lnSpc>
                <a:spcPct val="100000"/>
              </a:lnSpc>
              <a:spcBef>
                <a:spcPts val="0"/>
              </a:spcBef>
              <a:spcAft>
                <a:spcPts val="0"/>
              </a:spcAft>
              <a:buClr>
                <a:schemeClr val="dk1"/>
              </a:buClr>
              <a:buSzPts val="2400"/>
              <a:buFont typeface="PT Sans"/>
              <a:buNone/>
            </a:pPr>
            <a:endParaRPr sz="3200" dirty="0"/>
          </a:p>
          <a:p>
            <a:pPr marL="0" lvl="0" indent="0" algn="l" rtl="0">
              <a:lnSpc>
                <a:spcPct val="100000"/>
              </a:lnSpc>
              <a:spcBef>
                <a:spcPts val="0"/>
              </a:spcBef>
              <a:spcAft>
                <a:spcPts val="0"/>
              </a:spcAft>
              <a:buClr>
                <a:schemeClr val="dk1"/>
              </a:buClr>
              <a:buSzPts val="2400"/>
              <a:buFont typeface="PT Sans"/>
              <a:buNone/>
            </a:pPr>
            <a:endParaRPr sz="3200" dirty="0"/>
          </a:p>
        </p:txBody>
      </p:sp>
      <p:sp>
        <p:nvSpPr>
          <p:cNvPr id="390" name="Google Shape;390;g230a88bf6bc_0_7"/>
          <p:cNvSpPr txBox="1">
            <a:spLocks noGrp="1"/>
          </p:cNvSpPr>
          <p:nvPr>
            <p:ph type="body" idx="1"/>
          </p:nvPr>
        </p:nvSpPr>
        <p:spPr>
          <a:xfrm>
            <a:off x="628649" y="2004820"/>
            <a:ext cx="4067100" cy="2375400"/>
          </a:xfrm>
          <a:prstGeom prst="rect">
            <a:avLst/>
          </a:prstGeom>
          <a:solidFill>
            <a:srgbClr val="49C5FE"/>
          </a:solidFill>
          <a:ln>
            <a:noFill/>
          </a:ln>
        </p:spPr>
        <p:txBody>
          <a:bodyPr spcFirstLastPara="1" wrap="square" lIns="0" tIns="0" rIns="0" bIns="0" anchor="ctr" anchorCtr="1">
            <a:noAutofit/>
          </a:bodyPr>
          <a:lstStyle/>
          <a:p>
            <a:pPr marL="457200" lvl="1" indent="0" algn="l" rtl="0">
              <a:lnSpc>
                <a:spcPct val="100000"/>
              </a:lnSpc>
              <a:spcBef>
                <a:spcPts val="0"/>
              </a:spcBef>
              <a:spcAft>
                <a:spcPts val="0"/>
              </a:spcAft>
              <a:buSzPts val="2100"/>
              <a:buNone/>
            </a:pPr>
            <a:endParaRPr sz="2000" b="1"/>
          </a:p>
          <a:p>
            <a:pPr marL="457200" lvl="1" indent="0" algn="l" rtl="0">
              <a:lnSpc>
                <a:spcPct val="100000"/>
              </a:lnSpc>
              <a:spcBef>
                <a:spcPts val="0"/>
              </a:spcBef>
              <a:spcAft>
                <a:spcPts val="0"/>
              </a:spcAft>
              <a:buSzPts val="2100"/>
              <a:buNone/>
            </a:pPr>
            <a:endParaRPr sz="2000" b="1"/>
          </a:p>
          <a:p>
            <a:pPr marL="0" lvl="0" indent="0" algn="l" rtl="0">
              <a:lnSpc>
                <a:spcPct val="100000"/>
              </a:lnSpc>
              <a:spcBef>
                <a:spcPts val="0"/>
              </a:spcBef>
              <a:spcAft>
                <a:spcPts val="0"/>
              </a:spcAft>
              <a:buSzPts val="2100"/>
              <a:buNone/>
            </a:pPr>
            <a:r>
              <a:rPr lang="fi" sz="2300" b="1"/>
              <a:t>Offline (traditioneel)</a:t>
            </a:r>
            <a:br>
              <a:rPr lang="fi" b="1"/>
            </a:br>
            <a:endParaRPr sz="1400"/>
          </a:p>
          <a:p>
            <a:pPr marL="742950" lvl="1" indent="-285750" algn="l" rtl="0">
              <a:lnSpc>
                <a:spcPct val="100000"/>
              </a:lnSpc>
              <a:spcBef>
                <a:spcPts val="0"/>
              </a:spcBef>
              <a:spcAft>
                <a:spcPts val="0"/>
              </a:spcAft>
              <a:buSzPts val="1400"/>
              <a:buFont typeface="Arial"/>
              <a:buChar char="•"/>
            </a:pPr>
            <a:r>
              <a:rPr lang="fi" sz="1400"/>
              <a:t>Print (kranten, tijdschriften)</a:t>
            </a:r>
            <a:endParaRPr sz="2400"/>
          </a:p>
          <a:p>
            <a:pPr marL="742950" lvl="1" indent="-285750" algn="l" rtl="0">
              <a:lnSpc>
                <a:spcPct val="100000"/>
              </a:lnSpc>
              <a:spcBef>
                <a:spcPts val="0"/>
              </a:spcBef>
              <a:spcAft>
                <a:spcPts val="0"/>
              </a:spcAft>
              <a:buSzPts val="1400"/>
              <a:buFont typeface="Arial"/>
              <a:buChar char="•"/>
            </a:pPr>
            <a:r>
              <a:rPr lang="fi" sz="1400"/>
              <a:t>Radio</a:t>
            </a:r>
            <a:endParaRPr sz="2400"/>
          </a:p>
          <a:p>
            <a:pPr marL="742950" lvl="1" indent="-285750" algn="l" rtl="0">
              <a:lnSpc>
                <a:spcPct val="100000"/>
              </a:lnSpc>
              <a:spcBef>
                <a:spcPts val="0"/>
              </a:spcBef>
              <a:spcAft>
                <a:spcPts val="0"/>
              </a:spcAft>
              <a:buSzPts val="1400"/>
              <a:buFont typeface="Arial"/>
              <a:buChar char="•"/>
            </a:pPr>
            <a:r>
              <a:rPr lang="fi" sz="1400"/>
              <a:t>TV</a:t>
            </a:r>
            <a:endParaRPr sz="2400"/>
          </a:p>
          <a:p>
            <a:pPr marL="742950" lvl="1" indent="-285750" algn="l" rtl="0">
              <a:lnSpc>
                <a:spcPct val="100000"/>
              </a:lnSpc>
              <a:spcBef>
                <a:spcPts val="0"/>
              </a:spcBef>
              <a:spcAft>
                <a:spcPts val="0"/>
              </a:spcAft>
              <a:buSzPts val="1400"/>
              <a:buFont typeface="Arial"/>
              <a:buChar char="•"/>
            </a:pPr>
            <a:r>
              <a:rPr lang="fi" sz="1400"/>
              <a:t>OOH (=out of home = buitenshuis)</a:t>
            </a:r>
            <a:endParaRPr sz="2400"/>
          </a:p>
          <a:p>
            <a:pPr marL="742950" lvl="1" indent="-285750" algn="l" rtl="0">
              <a:lnSpc>
                <a:spcPct val="100000"/>
              </a:lnSpc>
              <a:spcBef>
                <a:spcPts val="0"/>
              </a:spcBef>
              <a:spcAft>
                <a:spcPts val="0"/>
              </a:spcAft>
              <a:buSzPts val="1400"/>
              <a:buFont typeface="Arial"/>
              <a:buChar char="•"/>
            </a:pPr>
            <a:r>
              <a:rPr lang="fi" sz="1400"/>
              <a:t>Bioscoop </a:t>
            </a:r>
            <a:endParaRPr sz="2400"/>
          </a:p>
          <a:p>
            <a:pPr marL="742950" lvl="1" indent="-285750" algn="l" rtl="0">
              <a:lnSpc>
                <a:spcPct val="100000"/>
              </a:lnSpc>
              <a:spcBef>
                <a:spcPts val="0"/>
              </a:spcBef>
              <a:spcAft>
                <a:spcPts val="0"/>
              </a:spcAft>
              <a:buSzPts val="1400"/>
              <a:buFont typeface="Arial"/>
              <a:buChar char="•"/>
            </a:pPr>
            <a:r>
              <a:rPr lang="fi" sz="1400"/>
              <a:t>Evenementen</a:t>
            </a:r>
            <a:endParaRPr sz="1400"/>
          </a:p>
          <a:p>
            <a:pPr marL="742950" lvl="1" indent="-285750" algn="l" rtl="0">
              <a:lnSpc>
                <a:spcPct val="100000"/>
              </a:lnSpc>
              <a:spcBef>
                <a:spcPts val="0"/>
              </a:spcBef>
              <a:spcAft>
                <a:spcPts val="0"/>
              </a:spcAft>
              <a:buSzPts val="1400"/>
              <a:buFont typeface="Arial"/>
              <a:buChar char="•"/>
            </a:pPr>
            <a:r>
              <a:rPr lang="fi" sz="1400"/>
              <a:t>Beurzen </a:t>
            </a:r>
            <a:endParaRPr sz="2400"/>
          </a:p>
          <a:p>
            <a:pPr marL="254000" lvl="0" indent="-152400" algn="l" rtl="0">
              <a:lnSpc>
                <a:spcPct val="100000"/>
              </a:lnSpc>
              <a:spcBef>
                <a:spcPts val="0"/>
              </a:spcBef>
              <a:spcAft>
                <a:spcPts val="0"/>
              </a:spcAft>
              <a:buClr>
                <a:schemeClr val="dk1"/>
              </a:buClr>
              <a:buSzPts val="1500"/>
              <a:buFont typeface="Arial"/>
              <a:buNone/>
            </a:pPr>
            <a:endParaRPr/>
          </a:p>
          <a:p>
            <a:pPr marL="254000" lvl="0" indent="-152400" algn="l" rtl="0">
              <a:lnSpc>
                <a:spcPct val="100000"/>
              </a:lnSpc>
              <a:spcBef>
                <a:spcPts val="0"/>
              </a:spcBef>
              <a:spcAft>
                <a:spcPts val="1200"/>
              </a:spcAft>
              <a:buClr>
                <a:schemeClr val="dk1"/>
              </a:buClr>
              <a:buSzPts val="1500"/>
              <a:buFont typeface="Arial"/>
              <a:buNone/>
            </a:pPr>
            <a:endParaRPr/>
          </a:p>
        </p:txBody>
      </p:sp>
      <p:sp>
        <p:nvSpPr>
          <p:cNvPr id="391" name="Google Shape;391;g230a88bf6bc_0_7"/>
          <p:cNvSpPr txBox="1">
            <a:spLocks noGrp="1"/>
          </p:cNvSpPr>
          <p:nvPr>
            <p:ph type="body" idx="4294967295"/>
          </p:nvPr>
        </p:nvSpPr>
        <p:spPr>
          <a:xfrm>
            <a:off x="4968633" y="1314450"/>
            <a:ext cx="3906900" cy="3065700"/>
          </a:xfrm>
          <a:prstGeom prst="rect">
            <a:avLst/>
          </a:prstGeom>
          <a:solidFill>
            <a:schemeClr val="lt2"/>
          </a:solidFill>
          <a:ln>
            <a:noFill/>
          </a:ln>
        </p:spPr>
        <p:txBody>
          <a:bodyPr spcFirstLastPara="1" wrap="square" lIns="0" tIns="0" rIns="0" bIns="0" anchor="ctr" anchorCtr="1">
            <a:noAutofit/>
          </a:bodyPr>
          <a:lstStyle/>
          <a:p>
            <a:pPr marL="457200" lvl="1" indent="0" algn="l" rtl="0">
              <a:lnSpc>
                <a:spcPct val="100000"/>
              </a:lnSpc>
              <a:spcBef>
                <a:spcPts val="0"/>
              </a:spcBef>
              <a:spcAft>
                <a:spcPts val="0"/>
              </a:spcAft>
              <a:buClr>
                <a:schemeClr val="dk1"/>
              </a:buClr>
              <a:buSzPts val="2100"/>
              <a:buNone/>
            </a:pPr>
            <a:r>
              <a:rPr lang="fi" sz="2000" b="1"/>
              <a:t> </a:t>
            </a:r>
            <a:endParaRPr/>
          </a:p>
          <a:p>
            <a:pPr marL="457200" lvl="1" indent="0" algn="l" rtl="0">
              <a:lnSpc>
                <a:spcPct val="100000"/>
              </a:lnSpc>
              <a:spcBef>
                <a:spcPts val="0"/>
              </a:spcBef>
              <a:spcAft>
                <a:spcPts val="0"/>
              </a:spcAft>
              <a:buClr>
                <a:schemeClr val="dk1"/>
              </a:buClr>
              <a:buSzPts val="2100"/>
              <a:buNone/>
            </a:pPr>
            <a:endParaRPr sz="2000" b="1"/>
          </a:p>
          <a:p>
            <a:pPr marL="0" lvl="0" indent="0" algn="l" rtl="0">
              <a:lnSpc>
                <a:spcPct val="100000"/>
              </a:lnSpc>
              <a:spcBef>
                <a:spcPts val="0"/>
              </a:spcBef>
              <a:spcAft>
                <a:spcPts val="0"/>
              </a:spcAft>
              <a:buClr>
                <a:schemeClr val="dk1"/>
              </a:buClr>
              <a:buSzPts val="2100"/>
              <a:buNone/>
            </a:pPr>
            <a:r>
              <a:rPr lang="fi" sz="2300" b="1"/>
              <a:t>Online (digitaal)</a:t>
            </a:r>
            <a:endParaRPr sz="2300" b="1"/>
          </a:p>
          <a:p>
            <a:pPr marL="0" lvl="0" indent="0" algn="l" rtl="0">
              <a:lnSpc>
                <a:spcPct val="100000"/>
              </a:lnSpc>
              <a:spcBef>
                <a:spcPts val="0"/>
              </a:spcBef>
              <a:spcAft>
                <a:spcPts val="0"/>
              </a:spcAft>
              <a:buClr>
                <a:schemeClr val="dk1"/>
              </a:buClr>
              <a:buSzPts val="2100"/>
              <a:buNone/>
            </a:pPr>
            <a:endParaRPr sz="1200"/>
          </a:p>
          <a:p>
            <a:pPr marL="628650" lvl="1" indent="-171450" algn="l" rtl="0">
              <a:lnSpc>
                <a:spcPct val="100000"/>
              </a:lnSpc>
              <a:spcBef>
                <a:spcPts val="0"/>
              </a:spcBef>
              <a:spcAft>
                <a:spcPts val="0"/>
              </a:spcAft>
              <a:buSzPts val="1400"/>
              <a:buChar char="•"/>
            </a:pPr>
            <a:r>
              <a:rPr lang="fi" sz="1400"/>
              <a:t>Banners weergeven</a:t>
            </a:r>
            <a:endParaRPr sz="2400"/>
          </a:p>
          <a:p>
            <a:pPr marL="628650" lvl="1" indent="-171450" algn="l" rtl="0">
              <a:lnSpc>
                <a:spcPct val="100000"/>
              </a:lnSpc>
              <a:spcBef>
                <a:spcPts val="0"/>
              </a:spcBef>
              <a:spcAft>
                <a:spcPts val="0"/>
              </a:spcAft>
              <a:buSzPts val="1400"/>
              <a:buChar char="•"/>
            </a:pPr>
            <a:r>
              <a:rPr lang="fi" sz="1400"/>
              <a:t>Video</a:t>
            </a:r>
            <a:endParaRPr sz="2400"/>
          </a:p>
          <a:p>
            <a:pPr marL="628650" lvl="1" indent="-171450" algn="l" rtl="0">
              <a:lnSpc>
                <a:spcPct val="100000"/>
              </a:lnSpc>
              <a:spcBef>
                <a:spcPts val="0"/>
              </a:spcBef>
              <a:spcAft>
                <a:spcPts val="0"/>
              </a:spcAft>
              <a:buSzPts val="1400"/>
              <a:buChar char="•"/>
            </a:pPr>
            <a:r>
              <a:rPr lang="fi" sz="1400"/>
              <a:t>SEO</a:t>
            </a:r>
            <a:endParaRPr sz="2400"/>
          </a:p>
          <a:p>
            <a:pPr marL="628650" lvl="1" indent="-171450" algn="l" rtl="0">
              <a:lnSpc>
                <a:spcPct val="100000"/>
              </a:lnSpc>
              <a:spcBef>
                <a:spcPts val="0"/>
              </a:spcBef>
              <a:spcAft>
                <a:spcPts val="0"/>
              </a:spcAft>
              <a:buSzPts val="1400"/>
              <a:buChar char="•"/>
            </a:pPr>
            <a:r>
              <a:rPr lang="fi" sz="1400"/>
              <a:t>SEM</a:t>
            </a:r>
            <a:endParaRPr sz="2400"/>
          </a:p>
          <a:p>
            <a:pPr marL="628650" lvl="1" indent="-171450" algn="l" rtl="0">
              <a:lnSpc>
                <a:spcPct val="100000"/>
              </a:lnSpc>
              <a:spcBef>
                <a:spcPts val="0"/>
              </a:spcBef>
              <a:spcAft>
                <a:spcPts val="0"/>
              </a:spcAft>
              <a:buSzPts val="1400"/>
              <a:buChar char="•"/>
            </a:pPr>
            <a:r>
              <a:rPr lang="fi" sz="1400"/>
              <a:t>Sociale media</a:t>
            </a:r>
            <a:endParaRPr sz="2400"/>
          </a:p>
          <a:p>
            <a:pPr marL="628650" lvl="1" indent="-171450" algn="l" rtl="0">
              <a:lnSpc>
                <a:spcPct val="100000"/>
              </a:lnSpc>
              <a:spcBef>
                <a:spcPts val="0"/>
              </a:spcBef>
              <a:spcAft>
                <a:spcPts val="0"/>
              </a:spcAft>
              <a:buSzPts val="1400"/>
              <a:buChar char="•"/>
            </a:pPr>
            <a:r>
              <a:rPr lang="fi" sz="1400"/>
              <a:t>Blogs</a:t>
            </a:r>
            <a:endParaRPr sz="1400"/>
          </a:p>
          <a:p>
            <a:pPr marL="628650" lvl="1" indent="-171450" algn="l" rtl="0">
              <a:lnSpc>
                <a:spcPct val="100000"/>
              </a:lnSpc>
              <a:spcBef>
                <a:spcPts val="0"/>
              </a:spcBef>
              <a:spcAft>
                <a:spcPts val="0"/>
              </a:spcAft>
              <a:buSzPts val="1400"/>
              <a:buChar char="•"/>
            </a:pPr>
            <a:r>
              <a:rPr lang="fi" sz="1400"/>
              <a:t>Witboeken, gidsen, enz.</a:t>
            </a:r>
            <a:endParaRPr sz="2400"/>
          </a:p>
          <a:p>
            <a:pPr marL="628650" lvl="1" indent="-171450" algn="l" rtl="0">
              <a:lnSpc>
                <a:spcPct val="100000"/>
              </a:lnSpc>
              <a:spcBef>
                <a:spcPts val="0"/>
              </a:spcBef>
              <a:spcAft>
                <a:spcPts val="0"/>
              </a:spcAft>
              <a:buSzPts val="1400"/>
              <a:buChar char="•"/>
            </a:pPr>
            <a:r>
              <a:rPr lang="fi" sz="1400"/>
              <a:t>E-mail</a:t>
            </a:r>
            <a:endParaRPr sz="2400"/>
          </a:p>
          <a:p>
            <a:pPr marL="628650" lvl="1" indent="-171450" algn="l" rtl="0">
              <a:lnSpc>
                <a:spcPct val="100000"/>
              </a:lnSpc>
              <a:spcBef>
                <a:spcPts val="0"/>
              </a:spcBef>
              <a:spcAft>
                <a:spcPts val="0"/>
              </a:spcAft>
              <a:buSzPts val="1400"/>
              <a:buChar char="•"/>
            </a:pPr>
            <a:r>
              <a:rPr lang="fi" sz="1400"/>
              <a:t>Native reclame</a:t>
            </a:r>
            <a:endParaRPr sz="1400"/>
          </a:p>
          <a:p>
            <a:pPr marL="628650" lvl="1" indent="-171450" algn="l" rtl="0">
              <a:lnSpc>
                <a:spcPct val="100000"/>
              </a:lnSpc>
              <a:spcBef>
                <a:spcPts val="0"/>
              </a:spcBef>
              <a:spcAft>
                <a:spcPts val="0"/>
              </a:spcAft>
              <a:buSzPts val="1400"/>
              <a:buChar char="•"/>
            </a:pPr>
            <a:r>
              <a:rPr lang="fi" sz="1400"/>
              <a:t>Invloedrijke marketing</a:t>
            </a:r>
            <a:endParaRPr sz="1400"/>
          </a:p>
          <a:p>
            <a:pPr marL="628650" lvl="1" indent="-171450" algn="l" rtl="0">
              <a:lnSpc>
                <a:spcPct val="100000"/>
              </a:lnSpc>
              <a:spcBef>
                <a:spcPts val="0"/>
              </a:spcBef>
              <a:spcAft>
                <a:spcPts val="0"/>
              </a:spcAft>
              <a:buSzPts val="1400"/>
              <a:buChar char="•"/>
            </a:pPr>
            <a:r>
              <a:rPr lang="fi" sz="1400"/>
              <a:t>DOOH (=digitaal uit huis)</a:t>
            </a:r>
            <a:endParaRPr sz="2400"/>
          </a:p>
          <a:p>
            <a:pPr marL="0" lvl="0" indent="0" algn="l" rtl="0">
              <a:lnSpc>
                <a:spcPct val="100000"/>
              </a:lnSpc>
              <a:spcBef>
                <a:spcPts val="0"/>
              </a:spcBef>
              <a:spcAft>
                <a:spcPts val="0"/>
              </a:spcAft>
              <a:buClr>
                <a:srgbClr val="161249"/>
              </a:buClr>
              <a:buSzPts val="1400"/>
              <a:buNone/>
            </a:pPr>
            <a:endParaRPr sz="1400"/>
          </a:p>
          <a:p>
            <a:pPr marL="0" lvl="0" indent="0" algn="l" rtl="0">
              <a:lnSpc>
                <a:spcPct val="100000"/>
              </a:lnSpc>
              <a:spcBef>
                <a:spcPts val="0"/>
              </a:spcBef>
              <a:spcAft>
                <a:spcPts val="1200"/>
              </a:spcAft>
              <a:buClr>
                <a:schemeClr val="dk1"/>
              </a:buClr>
              <a:buSzPts val="1500"/>
              <a:buNone/>
            </a:pPr>
            <a:endParaRPr/>
          </a:p>
        </p:txBody>
      </p:sp>
      <p:sp>
        <p:nvSpPr>
          <p:cNvPr id="392" name="Google Shape;392;g230a88bf6bc_0_7"/>
          <p:cNvSpPr txBox="1"/>
          <p:nvPr/>
        </p:nvSpPr>
        <p:spPr>
          <a:xfrm>
            <a:off x="374650" y="597557"/>
            <a:ext cx="7912200" cy="1169521"/>
          </a:xfrm>
          <a:prstGeom prst="rect">
            <a:avLst/>
          </a:prstGeom>
          <a:noFill/>
          <a:ln>
            <a:noFill/>
          </a:ln>
        </p:spPr>
        <p:txBody>
          <a:bodyPr spcFirstLastPara="1" wrap="square" lIns="91425" tIns="91425" rIns="91425" bIns="91425" anchor="t" anchorCtr="0">
            <a:spAutoFit/>
          </a:bodyPr>
          <a:lstStyle/>
          <a:p>
            <a:pPr marL="457200" marR="0" lvl="0" indent="-317500" algn="l" rtl="0">
              <a:lnSpc>
                <a:spcPct val="100000"/>
              </a:lnSpc>
              <a:spcBef>
                <a:spcPts val="0"/>
              </a:spcBef>
              <a:spcAft>
                <a:spcPts val="0"/>
              </a:spcAft>
              <a:buClr>
                <a:schemeClr val="accent2"/>
              </a:buClr>
              <a:buSzPts val="1400"/>
              <a:buFont typeface="Arial"/>
              <a:buChar char="●"/>
            </a:pPr>
            <a:r>
              <a:rPr lang="fi" sz="1600" b="0" i="0" u="none" strike="noStrike" cap="none" dirty="0">
                <a:solidFill>
                  <a:srgbClr val="161249"/>
                </a:solidFill>
                <a:latin typeface="Arial"/>
                <a:ea typeface="Arial"/>
                <a:cs typeface="Arial"/>
                <a:sym typeface="Arial"/>
              </a:rPr>
              <a:t>Consumenten en kopers gaan steeds meer online -&gt; marketeers volgen hen</a:t>
            </a:r>
            <a:endParaRPr sz="1600" b="0" i="0" u="none" strike="noStrike" cap="none" dirty="0">
              <a:solidFill>
                <a:srgbClr val="161249"/>
              </a:solidFill>
              <a:latin typeface="Arial"/>
              <a:ea typeface="Arial"/>
              <a:cs typeface="Arial"/>
              <a:sym typeface="Arial"/>
            </a:endParaRPr>
          </a:p>
          <a:p>
            <a:pPr marL="457200" marR="0" lvl="0" indent="-317500" algn="l" rtl="0">
              <a:lnSpc>
                <a:spcPct val="100000"/>
              </a:lnSpc>
              <a:spcBef>
                <a:spcPts val="0"/>
              </a:spcBef>
              <a:spcAft>
                <a:spcPts val="0"/>
              </a:spcAft>
              <a:buClr>
                <a:schemeClr val="accent2"/>
              </a:buClr>
              <a:buSzPts val="1400"/>
              <a:buFont typeface="Arial"/>
              <a:buChar char="●"/>
            </a:pPr>
            <a:r>
              <a:rPr lang="fi" sz="1600" b="0" i="0" u="none" strike="noStrike" cap="none" dirty="0">
                <a:solidFill>
                  <a:srgbClr val="161249"/>
                </a:solidFill>
                <a:latin typeface="Arial"/>
                <a:ea typeface="Arial"/>
                <a:cs typeface="Arial"/>
                <a:sym typeface="Arial"/>
              </a:rPr>
              <a:t>Marketingbudgetten gaan steeds meer naar online media</a:t>
            </a:r>
            <a:endParaRPr sz="1600" b="0" i="0" u="none" strike="noStrike" cap="none" dirty="0">
              <a:solidFill>
                <a:srgbClr val="161249"/>
              </a:solidFill>
              <a:latin typeface="Arial"/>
              <a:ea typeface="Arial"/>
              <a:cs typeface="Arial"/>
              <a:sym typeface="Arial"/>
            </a:endParaRPr>
          </a:p>
          <a:p>
            <a:pPr marL="457200" marR="0" lvl="0" indent="-317500" algn="l" rtl="0">
              <a:lnSpc>
                <a:spcPct val="100000"/>
              </a:lnSpc>
              <a:spcBef>
                <a:spcPts val="0"/>
              </a:spcBef>
              <a:spcAft>
                <a:spcPts val="0"/>
              </a:spcAft>
              <a:buClr>
                <a:schemeClr val="accent2"/>
              </a:buClr>
              <a:buSzPts val="1400"/>
              <a:buFont typeface="Arial"/>
              <a:buChar char="●"/>
            </a:pPr>
            <a:r>
              <a:rPr lang="fi" sz="1600" b="0" i="0" u="none" strike="noStrike" cap="none" dirty="0">
                <a:solidFill>
                  <a:srgbClr val="161249"/>
                </a:solidFill>
                <a:latin typeface="Arial"/>
                <a:ea typeface="Arial"/>
                <a:cs typeface="Arial"/>
                <a:sym typeface="Arial"/>
              </a:rPr>
              <a:t>De meeste klantgroepen zijn bereikbaar </a:t>
            </a:r>
            <a:endParaRPr sz="1600" b="0" i="0" u="none" strike="noStrike" cap="none" dirty="0">
              <a:solidFill>
                <a:srgbClr val="161249"/>
              </a:solidFill>
              <a:latin typeface="Arial"/>
              <a:ea typeface="Arial"/>
              <a:cs typeface="Arial"/>
              <a:sym typeface="Arial"/>
            </a:endParaRPr>
          </a:p>
          <a:p>
            <a:pPr marL="139700" marR="0" lvl="0" indent="0" algn="l" rtl="0">
              <a:lnSpc>
                <a:spcPct val="100000"/>
              </a:lnSpc>
              <a:spcBef>
                <a:spcPts val="0"/>
              </a:spcBef>
              <a:spcAft>
                <a:spcPts val="0"/>
              </a:spcAft>
              <a:buNone/>
            </a:pPr>
            <a:r>
              <a:rPr lang="fi" sz="1600" b="0" i="0" u="none" strike="noStrike" cap="none" dirty="0">
                <a:solidFill>
                  <a:srgbClr val="161249"/>
                </a:solidFill>
                <a:latin typeface="Arial"/>
                <a:ea typeface="Arial"/>
                <a:cs typeface="Arial"/>
                <a:sym typeface="Arial"/>
              </a:rPr>
              <a:t>     zowel online als offline   </a:t>
            </a:r>
            <a:endParaRPr sz="1200"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396"/>
        <p:cNvGrpSpPr/>
        <p:nvPr/>
      </p:nvGrpSpPr>
      <p:grpSpPr>
        <a:xfrm>
          <a:off x="0" y="0"/>
          <a:ext cx="0" cy="0"/>
          <a:chOff x="0" y="0"/>
          <a:chExt cx="0" cy="0"/>
        </a:xfrm>
      </p:grpSpPr>
      <p:sp>
        <p:nvSpPr>
          <p:cNvPr id="397" name="Google Shape;397;g230a88bf6bc_0_15"/>
          <p:cNvSpPr txBox="1">
            <a:spLocks noGrp="1"/>
          </p:cNvSpPr>
          <p:nvPr>
            <p:ph type="title"/>
          </p:nvPr>
        </p:nvSpPr>
        <p:spPr>
          <a:xfrm>
            <a:off x="562564" y="106085"/>
            <a:ext cx="6400800" cy="1422300"/>
          </a:xfrm>
          <a:prstGeom prst="rect">
            <a:avLst/>
          </a:prstGeom>
          <a:noFill/>
          <a:ln>
            <a:noFill/>
          </a:ln>
        </p:spPr>
        <p:txBody>
          <a:bodyPr spcFirstLastPara="1" wrap="square" lIns="91425" tIns="45700" rIns="91425" bIns="45700" anchor="b" anchorCtr="0">
            <a:spAutoFit/>
          </a:bodyPr>
          <a:lstStyle/>
          <a:p>
            <a:pPr marL="0" lvl="0" indent="0" algn="l" rtl="0">
              <a:lnSpc>
                <a:spcPct val="90000"/>
              </a:lnSpc>
              <a:spcBef>
                <a:spcPts val="0"/>
              </a:spcBef>
              <a:spcAft>
                <a:spcPts val="0"/>
              </a:spcAft>
              <a:buClr>
                <a:srgbClr val="161249"/>
              </a:buClr>
              <a:buSzPts val="3200"/>
              <a:buFont typeface="Arial"/>
              <a:buNone/>
            </a:pPr>
            <a:r>
              <a:rPr lang="fi" sz="3200"/>
              <a:t>Verschillen online vs. offline </a:t>
            </a:r>
            <a:r>
              <a:rPr lang="fi" sz="3200">
                <a:solidFill>
                  <a:schemeClr val="lt1"/>
                </a:solidFill>
              </a:rPr>
              <a:t>marketing</a:t>
            </a:r>
            <a:br>
              <a:rPr lang="fi" sz="3200">
                <a:solidFill>
                  <a:schemeClr val="lt1"/>
                </a:solidFill>
              </a:rPr>
            </a:br>
            <a:endParaRPr sz="3200"/>
          </a:p>
        </p:txBody>
      </p:sp>
      <p:sp>
        <p:nvSpPr>
          <p:cNvPr id="398" name="Google Shape;398;g230a88bf6bc_0_15"/>
          <p:cNvSpPr txBox="1"/>
          <p:nvPr/>
        </p:nvSpPr>
        <p:spPr>
          <a:xfrm>
            <a:off x="482567" y="3216687"/>
            <a:ext cx="4409100" cy="15699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000"/>
              <a:buFont typeface="Arial"/>
              <a:buNone/>
            </a:pPr>
            <a:r>
              <a:rPr lang="fi" sz="2000" b="1" i="0" u="none" strike="noStrike" cap="none">
                <a:solidFill>
                  <a:srgbClr val="161249"/>
                </a:solidFill>
                <a:latin typeface="Arial"/>
                <a:ea typeface="Arial"/>
                <a:cs typeface="Arial"/>
                <a:sym typeface="Arial"/>
              </a:rPr>
              <a:t>Offline </a:t>
            </a:r>
            <a:r>
              <a:rPr lang="fi" sz="1600" b="0" i="0" u="none" strike="noStrike" cap="none">
                <a:solidFill>
                  <a:srgbClr val="161249"/>
                </a:solidFill>
                <a:latin typeface="Arial"/>
                <a:ea typeface="Arial"/>
                <a:cs typeface="Arial"/>
                <a:sym typeface="Arial"/>
              </a:rPr>
              <a:t>(gedrukte media, billboards, enz.) </a:t>
            </a:r>
            <a:endParaRPr sz="1600" b="0" i="0" u="none" strike="noStrike" cap="none">
              <a:solidFill>
                <a:srgbClr val="161249"/>
              </a:solidFill>
              <a:latin typeface="Arial"/>
              <a:ea typeface="Arial"/>
              <a:cs typeface="Arial"/>
              <a:sym typeface="Arial"/>
            </a:endParaRPr>
          </a:p>
          <a:p>
            <a:pPr marL="457200" marR="0" lvl="0" indent="-317500" algn="l" rtl="0">
              <a:lnSpc>
                <a:spcPct val="100000"/>
              </a:lnSpc>
              <a:spcBef>
                <a:spcPts val="0"/>
              </a:spcBef>
              <a:spcAft>
                <a:spcPts val="0"/>
              </a:spcAft>
              <a:buClr>
                <a:schemeClr val="accent2"/>
              </a:buClr>
              <a:buSzPts val="1400"/>
              <a:buFont typeface="Arial"/>
              <a:buChar char="●"/>
            </a:pPr>
            <a:r>
              <a:rPr lang="fi" sz="1600" b="0" i="0" u="none" strike="noStrike" cap="none">
                <a:solidFill>
                  <a:srgbClr val="161249"/>
                </a:solidFill>
                <a:latin typeface="Arial"/>
                <a:ea typeface="Arial"/>
                <a:cs typeface="Arial"/>
                <a:sym typeface="Arial"/>
              </a:rPr>
              <a:t>Vaak brede doelgroep</a:t>
            </a:r>
            <a:endParaRPr sz="1400" b="0" i="0" u="none" strike="noStrike" cap="none">
              <a:solidFill>
                <a:srgbClr val="000000"/>
              </a:solidFill>
              <a:latin typeface="Arial"/>
              <a:ea typeface="Arial"/>
              <a:cs typeface="Arial"/>
              <a:sym typeface="Arial"/>
            </a:endParaRPr>
          </a:p>
          <a:p>
            <a:pPr marL="457200" marR="0" lvl="0" indent="-317500" algn="l" rtl="0">
              <a:lnSpc>
                <a:spcPct val="100000"/>
              </a:lnSpc>
              <a:spcBef>
                <a:spcPts val="0"/>
              </a:spcBef>
              <a:spcAft>
                <a:spcPts val="0"/>
              </a:spcAft>
              <a:buClr>
                <a:schemeClr val="accent2"/>
              </a:buClr>
              <a:buSzPts val="1400"/>
              <a:buFont typeface="Arial"/>
              <a:buChar char="●"/>
            </a:pPr>
            <a:r>
              <a:rPr lang="fi" sz="1600" b="0" i="0" u="none" strike="noStrike" cap="none">
                <a:solidFill>
                  <a:srgbClr val="161249"/>
                </a:solidFill>
                <a:latin typeface="Arial"/>
                <a:ea typeface="Arial"/>
                <a:cs typeface="Arial"/>
                <a:sym typeface="Arial"/>
              </a:rPr>
              <a:t>Effect moeilijk te meten</a:t>
            </a:r>
            <a:endParaRPr sz="1400" b="0" i="0" u="none" strike="noStrike" cap="none">
              <a:solidFill>
                <a:srgbClr val="000000"/>
              </a:solidFill>
              <a:latin typeface="Arial"/>
              <a:ea typeface="Arial"/>
              <a:cs typeface="Arial"/>
              <a:sym typeface="Arial"/>
            </a:endParaRPr>
          </a:p>
          <a:p>
            <a:pPr marL="457200" marR="0" lvl="0" indent="-317500" algn="l" rtl="0">
              <a:lnSpc>
                <a:spcPct val="100000"/>
              </a:lnSpc>
              <a:spcBef>
                <a:spcPts val="0"/>
              </a:spcBef>
              <a:spcAft>
                <a:spcPts val="0"/>
              </a:spcAft>
              <a:buClr>
                <a:schemeClr val="accent2"/>
              </a:buClr>
              <a:buSzPts val="1400"/>
              <a:buFont typeface="Arial"/>
              <a:buChar char="●"/>
            </a:pPr>
            <a:r>
              <a:rPr lang="fi" sz="1600" b="0" i="0" u="none" strike="noStrike" cap="none">
                <a:solidFill>
                  <a:srgbClr val="161249"/>
                </a:solidFill>
                <a:latin typeface="Arial"/>
                <a:ea typeface="Arial"/>
                <a:cs typeface="Arial"/>
                <a:sym typeface="Arial"/>
              </a:rPr>
              <a:t>Trage verbeteringscyclus</a:t>
            </a:r>
            <a:endParaRPr sz="1600" b="0" i="0" u="none" strike="noStrike" cap="none">
              <a:solidFill>
                <a:srgbClr val="161249"/>
              </a:solidFill>
              <a:latin typeface="Arial"/>
              <a:ea typeface="Arial"/>
              <a:cs typeface="Arial"/>
              <a:sym typeface="Arial"/>
            </a:endParaRPr>
          </a:p>
          <a:p>
            <a:pPr marL="285750" marR="0" lvl="0" indent="-196850" algn="l" rtl="0">
              <a:lnSpc>
                <a:spcPct val="100000"/>
              </a:lnSpc>
              <a:spcBef>
                <a:spcPts val="0"/>
              </a:spcBef>
              <a:spcAft>
                <a:spcPts val="0"/>
              </a:spcAft>
              <a:buClr>
                <a:schemeClr val="dk1"/>
              </a:buClr>
              <a:buSzPts val="1400"/>
              <a:buFont typeface="Arial"/>
              <a:buNone/>
            </a:pPr>
            <a:endParaRPr sz="1400" b="0" i="0" u="none" strike="noStrike" cap="none">
              <a:solidFill>
                <a:schemeClr val="dk1"/>
              </a:solidFill>
              <a:latin typeface="Arial"/>
              <a:ea typeface="Arial"/>
              <a:cs typeface="Arial"/>
              <a:sym typeface="Arial"/>
            </a:endParaRPr>
          </a:p>
          <a:p>
            <a:pPr marL="285750" marR="0" lvl="0" indent="-196850" algn="l" rtl="0">
              <a:lnSpc>
                <a:spcPct val="100000"/>
              </a:lnSpc>
              <a:spcBef>
                <a:spcPts val="0"/>
              </a:spcBef>
              <a:spcAft>
                <a:spcPts val="0"/>
              </a:spcAft>
              <a:buClr>
                <a:schemeClr val="dk1"/>
              </a:buClr>
              <a:buSzPts val="1400"/>
              <a:buFont typeface="Arial"/>
              <a:buNone/>
            </a:pPr>
            <a:endParaRPr sz="1400" b="0" i="0" u="none" strike="noStrike" cap="none">
              <a:solidFill>
                <a:schemeClr val="dk1"/>
              </a:solidFill>
              <a:latin typeface="Arial"/>
              <a:ea typeface="Arial"/>
              <a:cs typeface="Arial"/>
              <a:sym typeface="Arial"/>
            </a:endParaRPr>
          </a:p>
        </p:txBody>
      </p:sp>
      <p:sp>
        <p:nvSpPr>
          <p:cNvPr id="399" name="Google Shape;399;g230a88bf6bc_0_15"/>
          <p:cNvSpPr txBox="1"/>
          <p:nvPr/>
        </p:nvSpPr>
        <p:spPr>
          <a:xfrm>
            <a:off x="4891667" y="3221686"/>
            <a:ext cx="4680600" cy="15699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000"/>
              <a:buFont typeface="Arial"/>
              <a:buNone/>
            </a:pPr>
            <a:r>
              <a:rPr lang="fi" sz="2000" b="1" i="0" u="none" strike="noStrike" cap="none">
                <a:solidFill>
                  <a:srgbClr val="161249"/>
                </a:solidFill>
                <a:latin typeface="Arial"/>
                <a:ea typeface="Arial"/>
                <a:cs typeface="Arial"/>
                <a:sym typeface="Arial"/>
              </a:rPr>
              <a:t>Online </a:t>
            </a:r>
            <a:r>
              <a:rPr lang="fi" sz="1600" b="0" i="0" u="none" strike="noStrike" cap="none">
                <a:solidFill>
                  <a:srgbClr val="161249"/>
                </a:solidFill>
                <a:latin typeface="Arial"/>
                <a:ea typeface="Arial"/>
                <a:cs typeface="Arial"/>
                <a:sym typeface="Arial"/>
              </a:rPr>
              <a:t>(digitale media)</a:t>
            </a:r>
            <a:endParaRPr sz="1600" b="0" i="0" u="none" strike="noStrike" cap="none">
              <a:solidFill>
                <a:srgbClr val="161249"/>
              </a:solidFill>
              <a:latin typeface="Arial"/>
              <a:ea typeface="Arial"/>
              <a:cs typeface="Arial"/>
              <a:sym typeface="Arial"/>
            </a:endParaRPr>
          </a:p>
          <a:p>
            <a:pPr marL="457200" marR="0" lvl="0" indent="-317500" algn="l" rtl="0">
              <a:lnSpc>
                <a:spcPct val="100000"/>
              </a:lnSpc>
              <a:spcBef>
                <a:spcPts val="0"/>
              </a:spcBef>
              <a:spcAft>
                <a:spcPts val="0"/>
              </a:spcAft>
              <a:buClr>
                <a:schemeClr val="accent2"/>
              </a:buClr>
              <a:buSzPts val="1400"/>
              <a:buFont typeface="Arial"/>
              <a:buChar char="●"/>
            </a:pPr>
            <a:r>
              <a:rPr lang="fi" sz="1600" b="0" i="0" u="none" strike="noStrike" cap="none">
                <a:solidFill>
                  <a:srgbClr val="161249"/>
                </a:solidFill>
                <a:latin typeface="Arial"/>
                <a:ea typeface="Arial"/>
                <a:cs typeface="Arial"/>
                <a:sym typeface="Arial"/>
              </a:rPr>
              <a:t>Doelgroep kan heel specifiek zijn</a:t>
            </a:r>
            <a:endParaRPr sz="1400" b="0" i="0" u="none" strike="noStrike" cap="none">
              <a:solidFill>
                <a:srgbClr val="000000"/>
              </a:solidFill>
              <a:latin typeface="Arial"/>
              <a:ea typeface="Arial"/>
              <a:cs typeface="Arial"/>
              <a:sym typeface="Arial"/>
            </a:endParaRPr>
          </a:p>
          <a:p>
            <a:pPr marL="457200" marR="0" lvl="0" indent="-317500" algn="l" rtl="0">
              <a:lnSpc>
                <a:spcPct val="100000"/>
              </a:lnSpc>
              <a:spcBef>
                <a:spcPts val="0"/>
              </a:spcBef>
              <a:spcAft>
                <a:spcPts val="0"/>
              </a:spcAft>
              <a:buClr>
                <a:schemeClr val="accent2"/>
              </a:buClr>
              <a:buSzPts val="1400"/>
              <a:buFont typeface="Arial"/>
              <a:buChar char="●"/>
            </a:pPr>
            <a:r>
              <a:rPr lang="fi" sz="1600" b="0" i="0" u="none" strike="noStrike" cap="none">
                <a:solidFill>
                  <a:srgbClr val="161249"/>
                </a:solidFill>
                <a:latin typeface="Arial"/>
                <a:ea typeface="Arial"/>
                <a:cs typeface="Arial"/>
                <a:sym typeface="Arial"/>
              </a:rPr>
              <a:t>Effect beter meetbaar</a:t>
            </a:r>
            <a:endParaRPr sz="1400" b="0" i="0" u="none" strike="noStrike" cap="none">
              <a:solidFill>
                <a:srgbClr val="000000"/>
              </a:solidFill>
              <a:latin typeface="Arial"/>
              <a:ea typeface="Arial"/>
              <a:cs typeface="Arial"/>
              <a:sym typeface="Arial"/>
            </a:endParaRPr>
          </a:p>
          <a:p>
            <a:pPr marL="457200" marR="0" lvl="0" indent="-317500" algn="l" rtl="0">
              <a:lnSpc>
                <a:spcPct val="100000"/>
              </a:lnSpc>
              <a:spcBef>
                <a:spcPts val="0"/>
              </a:spcBef>
              <a:spcAft>
                <a:spcPts val="0"/>
              </a:spcAft>
              <a:buClr>
                <a:schemeClr val="accent2"/>
              </a:buClr>
              <a:buSzPts val="1400"/>
              <a:buFont typeface="Arial"/>
              <a:buChar char="●"/>
            </a:pPr>
            <a:r>
              <a:rPr lang="fi" sz="1600" b="0" i="0" u="none" strike="noStrike" cap="none">
                <a:solidFill>
                  <a:srgbClr val="161249"/>
                </a:solidFill>
                <a:latin typeface="Arial"/>
                <a:ea typeface="Arial"/>
                <a:cs typeface="Arial"/>
                <a:sym typeface="Arial"/>
              </a:rPr>
              <a:t>Snelle verbetercyclus</a:t>
            </a:r>
            <a:endParaRPr sz="1600" b="0" i="0" u="none" strike="noStrike" cap="none">
              <a:solidFill>
                <a:srgbClr val="161249"/>
              </a:solidFill>
              <a:latin typeface="Arial"/>
              <a:ea typeface="Arial"/>
              <a:cs typeface="Arial"/>
              <a:sym typeface="Arial"/>
            </a:endParaRPr>
          </a:p>
          <a:p>
            <a:pPr marL="457200" marR="0" lvl="0" indent="-228600" algn="l" rtl="0">
              <a:lnSpc>
                <a:spcPct val="100000"/>
              </a:lnSpc>
              <a:spcBef>
                <a:spcPts val="0"/>
              </a:spcBef>
              <a:spcAft>
                <a:spcPts val="0"/>
              </a:spcAft>
              <a:buClr>
                <a:schemeClr val="accent2"/>
              </a:buClr>
              <a:buSzPts val="1400"/>
              <a:buFont typeface="Arial"/>
              <a:buNone/>
            </a:pPr>
            <a:endParaRPr sz="1400" b="0" i="0" u="none" strike="noStrike" cap="none">
              <a:solidFill>
                <a:srgbClr val="161249"/>
              </a:solidFill>
              <a:latin typeface="Arial"/>
              <a:ea typeface="Arial"/>
              <a:cs typeface="Arial"/>
              <a:sym typeface="Arial"/>
            </a:endParaRPr>
          </a:p>
          <a:p>
            <a:pPr marL="285750" marR="0" lvl="0" indent="-196850" algn="l" rtl="0">
              <a:lnSpc>
                <a:spcPct val="100000"/>
              </a:lnSpc>
              <a:spcBef>
                <a:spcPts val="0"/>
              </a:spcBef>
              <a:spcAft>
                <a:spcPts val="0"/>
              </a:spcAft>
              <a:buClr>
                <a:schemeClr val="dk1"/>
              </a:buClr>
              <a:buSzPts val="1400"/>
              <a:buFont typeface="Arial"/>
              <a:buNone/>
            </a:pPr>
            <a:endParaRPr sz="1400" b="0" i="0" u="none" strike="noStrike" cap="none">
              <a:solidFill>
                <a:schemeClr val="dk1"/>
              </a:solidFill>
              <a:latin typeface="Arial"/>
              <a:ea typeface="Arial"/>
              <a:cs typeface="Arial"/>
              <a:sym typeface="Arial"/>
            </a:endParaRPr>
          </a:p>
        </p:txBody>
      </p:sp>
      <p:pic>
        <p:nvPicPr>
          <p:cNvPr id="400" name="Google Shape;400;g230a88bf6bc_0_15"/>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562564" y="813999"/>
            <a:ext cx="3161711" cy="2262251"/>
          </a:xfrm>
          <a:prstGeom prst="rect">
            <a:avLst/>
          </a:prstGeom>
          <a:noFill/>
          <a:ln>
            <a:noFill/>
          </a:ln>
          <a:effectLst>
            <a:outerShdw blurRad="63500" sx="102000" sy="102000" algn="ctr" rotWithShape="0">
              <a:srgbClr val="000000">
                <a:alpha val="40000"/>
              </a:srgbClr>
            </a:outerShdw>
          </a:effectLst>
        </p:spPr>
      </p:pic>
      <p:pic>
        <p:nvPicPr>
          <p:cNvPr id="401" name="Google Shape;401;g230a88bf6bc_0_15"/>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4891667" y="813999"/>
            <a:ext cx="3261734" cy="2299205"/>
          </a:xfrm>
          <a:prstGeom prst="rect">
            <a:avLst/>
          </a:prstGeom>
          <a:noFill/>
          <a:ln>
            <a:noFill/>
          </a:ln>
          <a:effectLst>
            <a:outerShdw blurRad="63500" sx="102000" sy="102000" algn="ctr" rotWithShape="0">
              <a:srgbClr val="000000">
                <a:alpha val="40000"/>
              </a:srgbClr>
            </a:outerShdw>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9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9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405"/>
        <p:cNvGrpSpPr/>
        <p:nvPr/>
      </p:nvGrpSpPr>
      <p:grpSpPr>
        <a:xfrm>
          <a:off x="0" y="0"/>
          <a:ext cx="0" cy="0"/>
          <a:chOff x="0" y="0"/>
          <a:chExt cx="0" cy="0"/>
        </a:xfrm>
      </p:grpSpPr>
      <p:sp>
        <p:nvSpPr>
          <p:cNvPr id="406" name="Google Shape;406;p18"/>
          <p:cNvSpPr txBox="1"/>
          <p:nvPr/>
        </p:nvSpPr>
        <p:spPr>
          <a:xfrm>
            <a:off x="2228370" y="4625788"/>
            <a:ext cx="2643308" cy="26161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050"/>
              <a:buFont typeface="Arial"/>
              <a:buNone/>
            </a:pPr>
            <a:r>
              <a:rPr lang="fi" sz="1050" b="0" i="0" u="none" strike="noStrike" cap="none">
                <a:solidFill>
                  <a:srgbClr val="000000"/>
                </a:solidFill>
                <a:latin typeface="Arial"/>
                <a:ea typeface="Arial"/>
                <a:cs typeface="Arial"/>
                <a:sym typeface="Arial"/>
              </a:rPr>
              <a:t>Bron: </a:t>
            </a:r>
            <a:r>
              <a:rPr lang="fi" sz="1050" b="0" i="0" u="sng" strike="noStrike" cap="none">
                <a:solidFill>
                  <a:srgbClr val="000000"/>
                </a:solidFill>
                <a:latin typeface="Arial"/>
                <a:ea typeface="Arial"/>
                <a:cs typeface="Arial"/>
                <a:sym typeface="Arial"/>
                <a:hlinkClick r:id="rId3">
                  <a:extLst>
                    <a:ext uri="{A12FA001-AC4F-418D-AE19-62706E023703}">
                      <ahyp:hlinkClr xmlns:ahyp="http://schemas.microsoft.com/office/drawing/2018/hyperlinkcolor" val="tx"/>
                    </a:ext>
                  </a:extLst>
                </a:hlinkClick>
              </a:rPr>
              <a:t>Keydifferences.com</a:t>
            </a:r>
            <a:endParaRPr sz="1050" b="0" i="0" u="none" strike="noStrike" cap="none">
              <a:solidFill>
                <a:srgbClr val="000000"/>
              </a:solidFill>
              <a:latin typeface="Arial"/>
              <a:ea typeface="Arial"/>
              <a:cs typeface="Arial"/>
              <a:sym typeface="Arial"/>
            </a:endParaRPr>
          </a:p>
        </p:txBody>
      </p:sp>
      <p:graphicFrame>
        <p:nvGraphicFramePr>
          <p:cNvPr id="407" name="Google Shape;407;p18"/>
          <p:cNvGraphicFramePr/>
          <p:nvPr/>
        </p:nvGraphicFramePr>
        <p:xfrm>
          <a:off x="640512" y="318186"/>
          <a:ext cx="6967275" cy="4187700"/>
        </p:xfrm>
        <a:graphic>
          <a:graphicData uri="http://schemas.openxmlformats.org/drawingml/2006/table">
            <a:tbl>
              <a:tblPr firstRow="1" bandRow="1">
                <a:noFill/>
                <a:tableStyleId>{286F2A25-A2C2-4AC1-A4A5-A427AB804696}</a:tableStyleId>
              </a:tblPr>
              <a:tblGrid>
                <a:gridCol w="2322425">
                  <a:extLst>
                    <a:ext uri="{9D8B030D-6E8A-4147-A177-3AD203B41FA5}">
                      <a16:colId xmlns:a16="http://schemas.microsoft.com/office/drawing/2014/main" val="20000"/>
                    </a:ext>
                  </a:extLst>
                </a:gridCol>
                <a:gridCol w="2322425">
                  <a:extLst>
                    <a:ext uri="{9D8B030D-6E8A-4147-A177-3AD203B41FA5}">
                      <a16:colId xmlns:a16="http://schemas.microsoft.com/office/drawing/2014/main" val="20001"/>
                    </a:ext>
                  </a:extLst>
                </a:gridCol>
                <a:gridCol w="2322425">
                  <a:extLst>
                    <a:ext uri="{9D8B030D-6E8A-4147-A177-3AD203B41FA5}">
                      <a16:colId xmlns:a16="http://schemas.microsoft.com/office/drawing/2014/main" val="20002"/>
                    </a:ext>
                  </a:extLst>
                </a:gridCol>
              </a:tblGrid>
              <a:tr h="394925">
                <a:tc>
                  <a:txBody>
                    <a:bodyPr/>
                    <a:lstStyle/>
                    <a:p>
                      <a:pPr marL="0" marR="0" lvl="0" indent="0" algn="l" rtl="0">
                        <a:lnSpc>
                          <a:spcPct val="100000"/>
                        </a:lnSpc>
                        <a:spcBef>
                          <a:spcPts val="0"/>
                        </a:spcBef>
                        <a:spcAft>
                          <a:spcPts val="0"/>
                        </a:spcAft>
                        <a:buNone/>
                      </a:pPr>
                      <a:r>
                        <a:rPr lang="fi" sz="1400" u="none" strike="noStrike" cap="none"/>
                        <a:t>Vergelijkingsbasis </a:t>
                      </a:r>
                      <a:endParaRPr sz="1400" u="none" strike="noStrike" cap="none"/>
                    </a:p>
                  </a:txBody>
                  <a:tcPr marL="91450" marR="91450" marT="45725" marB="45725"/>
                </a:tc>
                <a:tc>
                  <a:txBody>
                    <a:bodyPr/>
                    <a:lstStyle/>
                    <a:p>
                      <a:pPr marL="0" marR="0" lvl="0" indent="0" algn="l" rtl="0">
                        <a:lnSpc>
                          <a:spcPct val="100000"/>
                        </a:lnSpc>
                        <a:spcBef>
                          <a:spcPts val="0"/>
                        </a:spcBef>
                        <a:spcAft>
                          <a:spcPts val="0"/>
                        </a:spcAft>
                        <a:buNone/>
                      </a:pPr>
                      <a:r>
                        <a:rPr lang="fi" sz="1400" u="none" strike="noStrike" cap="none"/>
                        <a:t>Traditionele marketing</a:t>
                      </a:r>
                      <a:endParaRPr sz="1400" u="none" strike="noStrike" cap="none"/>
                    </a:p>
                  </a:txBody>
                  <a:tcPr marL="91450" marR="91450" marT="45725" marB="45725"/>
                </a:tc>
                <a:tc>
                  <a:txBody>
                    <a:bodyPr/>
                    <a:lstStyle/>
                    <a:p>
                      <a:pPr marL="0" marR="0" lvl="0" indent="0" algn="l" rtl="0">
                        <a:lnSpc>
                          <a:spcPct val="100000"/>
                        </a:lnSpc>
                        <a:spcBef>
                          <a:spcPts val="0"/>
                        </a:spcBef>
                        <a:spcAft>
                          <a:spcPts val="0"/>
                        </a:spcAft>
                        <a:buNone/>
                      </a:pPr>
                      <a:r>
                        <a:rPr lang="fi" sz="1400" u="none" strike="noStrike" cap="none"/>
                        <a:t>Digitale marketing</a:t>
                      </a:r>
                      <a:endParaRPr sz="1400" u="none" strike="noStrike" cap="none"/>
                    </a:p>
                  </a:txBody>
                  <a:tcPr marL="91450" marR="91450" marT="45725" marB="45725"/>
                </a:tc>
                <a:extLst>
                  <a:ext uri="{0D108BD9-81ED-4DB2-BD59-A6C34878D82A}">
                    <a16:rowId xmlns:a16="http://schemas.microsoft.com/office/drawing/2014/main" val="10000"/>
                  </a:ext>
                </a:extLst>
              </a:tr>
              <a:tr h="394925">
                <a:tc>
                  <a:txBody>
                    <a:bodyPr/>
                    <a:lstStyle/>
                    <a:p>
                      <a:pPr marL="0" marR="0" lvl="0" indent="0" algn="l" rtl="0">
                        <a:lnSpc>
                          <a:spcPct val="100000"/>
                        </a:lnSpc>
                        <a:spcBef>
                          <a:spcPts val="0"/>
                        </a:spcBef>
                        <a:spcAft>
                          <a:spcPts val="0"/>
                        </a:spcAft>
                        <a:buNone/>
                      </a:pPr>
                      <a:r>
                        <a:rPr lang="fi" sz="1400" u="none" strike="noStrike" cap="none"/>
                        <a:t>Kanalen/platforms</a:t>
                      </a:r>
                      <a:endParaRPr sz="1400" u="none" strike="noStrike" cap="none"/>
                    </a:p>
                  </a:txBody>
                  <a:tcPr marL="91450" marR="91450" marT="45725" marB="45725"/>
                </a:tc>
                <a:tc>
                  <a:txBody>
                    <a:bodyPr/>
                    <a:lstStyle/>
                    <a:p>
                      <a:pPr marL="0" marR="0" lvl="0" indent="0" algn="l" rtl="0">
                        <a:lnSpc>
                          <a:spcPct val="100000"/>
                        </a:lnSpc>
                        <a:spcBef>
                          <a:spcPts val="0"/>
                        </a:spcBef>
                        <a:spcAft>
                          <a:spcPts val="0"/>
                        </a:spcAft>
                        <a:buNone/>
                      </a:pPr>
                      <a:r>
                        <a:rPr lang="fi" sz="1200" u="none" strike="noStrike" cap="none"/>
                        <a:t>Gedrukte advertenties &amp; media en </a:t>
                      </a:r>
                      <a:endParaRPr sz="1200" u="none" strike="noStrike" cap="none"/>
                    </a:p>
                  </a:txBody>
                  <a:tcPr marL="91450" marR="91450" marT="45725" marB="45725"/>
                </a:tc>
                <a:tc>
                  <a:txBody>
                    <a:bodyPr/>
                    <a:lstStyle/>
                    <a:p>
                      <a:pPr marL="0" marR="0" lvl="0" indent="0" algn="l" rtl="0">
                        <a:lnSpc>
                          <a:spcPct val="100000"/>
                        </a:lnSpc>
                        <a:spcBef>
                          <a:spcPts val="0"/>
                        </a:spcBef>
                        <a:spcAft>
                          <a:spcPts val="0"/>
                        </a:spcAft>
                        <a:buNone/>
                      </a:pPr>
                      <a:r>
                        <a:rPr lang="fi" sz="1200" i="1" u="none" strike="noStrike" cap="none"/>
                        <a:t>Internet &amp; sociale media</a:t>
                      </a:r>
                      <a:endParaRPr sz="1200" i="1" u="none" strike="noStrike" cap="none"/>
                    </a:p>
                  </a:txBody>
                  <a:tcPr marL="91450" marR="91450" marT="45725" marB="45725"/>
                </a:tc>
                <a:extLst>
                  <a:ext uri="{0D108BD9-81ED-4DB2-BD59-A6C34878D82A}">
                    <a16:rowId xmlns:a16="http://schemas.microsoft.com/office/drawing/2014/main" val="10001"/>
                  </a:ext>
                </a:extLst>
              </a:tr>
              <a:tr h="394925">
                <a:tc>
                  <a:txBody>
                    <a:bodyPr/>
                    <a:lstStyle/>
                    <a:p>
                      <a:pPr marL="0" marR="0" lvl="0" indent="0" algn="l" rtl="0">
                        <a:lnSpc>
                          <a:spcPct val="100000"/>
                        </a:lnSpc>
                        <a:spcBef>
                          <a:spcPts val="0"/>
                        </a:spcBef>
                        <a:spcAft>
                          <a:spcPts val="0"/>
                        </a:spcAft>
                        <a:buNone/>
                      </a:pPr>
                      <a:r>
                        <a:rPr lang="fi" sz="1400" u="none" strike="noStrike" cap="none"/>
                        <a:t>Natuur</a:t>
                      </a:r>
                      <a:endParaRPr sz="1400" u="none" strike="noStrike" cap="none"/>
                    </a:p>
                  </a:txBody>
                  <a:tcPr marL="91450" marR="91450" marT="45725" marB="45725"/>
                </a:tc>
                <a:tc>
                  <a:txBody>
                    <a:bodyPr/>
                    <a:lstStyle/>
                    <a:p>
                      <a:pPr marL="0" marR="0" lvl="0" indent="0" algn="l" rtl="0">
                        <a:lnSpc>
                          <a:spcPct val="100000"/>
                        </a:lnSpc>
                        <a:spcBef>
                          <a:spcPts val="0"/>
                        </a:spcBef>
                        <a:spcAft>
                          <a:spcPts val="0"/>
                        </a:spcAft>
                        <a:buNone/>
                      </a:pPr>
                      <a:r>
                        <a:rPr lang="fi" sz="1200" u="none" strike="noStrike" cap="none"/>
                        <a:t>Statisch</a:t>
                      </a:r>
                      <a:endParaRPr sz="1200" u="none" strike="noStrike" cap="none"/>
                    </a:p>
                  </a:txBody>
                  <a:tcPr marL="91450" marR="91450" marT="45725" marB="45725"/>
                </a:tc>
                <a:tc>
                  <a:txBody>
                    <a:bodyPr/>
                    <a:lstStyle/>
                    <a:p>
                      <a:pPr marL="0" marR="0" lvl="0" indent="0" algn="l" rtl="0">
                        <a:lnSpc>
                          <a:spcPct val="100000"/>
                        </a:lnSpc>
                        <a:spcBef>
                          <a:spcPts val="0"/>
                        </a:spcBef>
                        <a:spcAft>
                          <a:spcPts val="0"/>
                        </a:spcAft>
                        <a:buNone/>
                      </a:pPr>
                      <a:r>
                        <a:rPr lang="fi" sz="1200" i="1" u="none" strike="noStrike" cap="none"/>
                        <a:t>Dynamisch</a:t>
                      </a:r>
                      <a:endParaRPr sz="1200" i="1" u="none" strike="noStrike" cap="none"/>
                    </a:p>
                  </a:txBody>
                  <a:tcPr marL="91450" marR="91450" marT="45725" marB="45725"/>
                </a:tc>
                <a:extLst>
                  <a:ext uri="{0D108BD9-81ED-4DB2-BD59-A6C34878D82A}">
                    <a16:rowId xmlns:a16="http://schemas.microsoft.com/office/drawing/2014/main" val="10002"/>
                  </a:ext>
                </a:extLst>
              </a:tr>
              <a:tr h="394925">
                <a:tc>
                  <a:txBody>
                    <a:bodyPr/>
                    <a:lstStyle/>
                    <a:p>
                      <a:pPr marL="0" marR="0" lvl="0" indent="0" algn="l" rtl="0">
                        <a:lnSpc>
                          <a:spcPct val="100000"/>
                        </a:lnSpc>
                        <a:spcBef>
                          <a:spcPts val="0"/>
                        </a:spcBef>
                        <a:spcAft>
                          <a:spcPts val="0"/>
                        </a:spcAft>
                        <a:buNone/>
                      </a:pPr>
                      <a:r>
                        <a:rPr lang="fi" sz="1400" u="none" strike="noStrike" cap="none"/>
                        <a:t>Bereik</a:t>
                      </a:r>
                      <a:endParaRPr sz="1400" u="none" strike="noStrike" cap="none"/>
                    </a:p>
                  </a:txBody>
                  <a:tcPr marL="91450" marR="91450" marT="45725" marB="45725"/>
                </a:tc>
                <a:tc>
                  <a:txBody>
                    <a:bodyPr/>
                    <a:lstStyle/>
                    <a:p>
                      <a:pPr marL="0" marR="0" lvl="0" indent="0" algn="l" rtl="0">
                        <a:lnSpc>
                          <a:spcPct val="100000"/>
                        </a:lnSpc>
                        <a:spcBef>
                          <a:spcPts val="0"/>
                        </a:spcBef>
                        <a:spcAft>
                          <a:spcPts val="0"/>
                        </a:spcAft>
                        <a:buNone/>
                      </a:pPr>
                      <a:r>
                        <a:rPr lang="fi" sz="1200" u="none" strike="noStrike" cap="none"/>
                        <a:t>Lokaal</a:t>
                      </a:r>
                      <a:endParaRPr sz="1200" u="none" strike="noStrike" cap="none"/>
                    </a:p>
                  </a:txBody>
                  <a:tcPr marL="91450" marR="91450" marT="45725" marB="45725"/>
                </a:tc>
                <a:tc>
                  <a:txBody>
                    <a:bodyPr/>
                    <a:lstStyle/>
                    <a:p>
                      <a:pPr marL="0" marR="0" lvl="0" indent="0" algn="l" rtl="0">
                        <a:lnSpc>
                          <a:spcPct val="100000"/>
                        </a:lnSpc>
                        <a:spcBef>
                          <a:spcPts val="0"/>
                        </a:spcBef>
                        <a:spcAft>
                          <a:spcPts val="0"/>
                        </a:spcAft>
                        <a:buNone/>
                      </a:pPr>
                      <a:r>
                        <a:rPr lang="fi" sz="1200" i="1" u="none" strike="noStrike" cap="none"/>
                        <a:t>Wereldwijd</a:t>
                      </a:r>
                      <a:endParaRPr sz="1200" i="1" u="none" strike="noStrike" cap="none"/>
                    </a:p>
                  </a:txBody>
                  <a:tcPr marL="91450" marR="91450" marT="45725" marB="45725"/>
                </a:tc>
                <a:extLst>
                  <a:ext uri="{0D108BD9-81ED-4DB2-BD59-A6C34878D82A}">
                    <a16:rowId xmlns:a16="http://schemas.microsoft.com/office/drawing/2014/main" val="10003"/>
                  </a:ext>
                </a:extLst>
              </a:tr>
              <a:tr h="394925">
                <a:tc>
                  <a:txBody>
                    <a:bodyPr/>
                    <a:lstStyle/>
                    <a:p>
                      <a:pPr marL="0" marR="0" lvl="0" indent="0" algn="l" rtl="0">
                        <a:lnSpc>
                          <a:spcPct val="100000"/>
                        </a:lnSpc>
                        <a:spcBef>
                          <a:spcPts val="0"/>
                        </a:spcBef>
                        <a:spcAft>
                          <a:spcPts val="0"/>
                        </a:spcAft>
                        <a:buNone/>
                      </a:pPr>
                      <a:r>
                        <a:rPr lang="fi" sz="1400" u="none" strike="noStrike" cap="none"/>
                        <a:t>Communicatie</a:t>
                      </a:r>
                      <a:endParaRPr sz="1400" u="none" strike="noStrike" cap="none"/>
                    </a:p>
                  </a:txBody>
                  <a:tcPr marL="91450" marR="91450" marT="45725" marB="45725"/>
                </a:tc>
                <a:tc>
                  <a:txBody>
                    <a:bodyPr/>
                    <a:lstStyle/>
                    <a:p>
                      <a:pPr marL="0" marR="0" lvl="0" indent="0" algn="l" rtl="0">
                        <a:lnSpc>
                          <a:spcPct val="100000"/>
                        </a:lnSpc>
                        <a:spcBef>
                          <a:spcPts val="0"/>
                        </a:spcBef>
                        <a:spcAft>
                          <a:spcPts val="0"/>
                        </a:spcAft>
                        <a:buNone/>
                      </a:pPr>
                      <a:r>
                        <a:rPr lang="fi" sz="1200" u="none" strike="noStrike" cap="none"/>
                        <a:t>Meestal eenrichtingsverkeer</a:t>
                      </a:r>
                      <a:endParaRPr sz="1200" u="none" strike="noStrike" cap="none"/>
                    </a:p>
                  </a:txBody>
                  <a:tcPr marL="91450" marR="91450" marT="45725" marB="45725"/>
                </a:tc>
                <a:tc>
                  <a:txBody>
                    <a:bodyPr/>
                    <a:lstStyle/>
                    <a:p>
                      <a:pPr marL="0" marR="0" lvl="0" indent="0" algn="l" rtl="0">
                        <a:lnSpc>
                          <a:spcPct val="100000"/>
                        </a:lnSpc>
                        <a:spcBef>
                          <a:spcPts val="0"/>
                        </a:spcBef>
                        <a:spcAft>
                          <a:spcPts val="0"/>
                        </a:spcAft>
                        <a:buNone/>
                      </a:pPr>
                      <a:r>
                        <a:rPr lang="fi" sz="1200" i="1" u="none" strike="noStrike" cap="none"/>
                        <a:t>Meestal tweerichtingsverkeer</a:t>
                      </a:r>
                      <a:endParaRPr sz="1200" i="1" u="none" strike="noStrike" cap="none"/>
                    </a:p>
                  </a:txBody>
                  <a:tcPr marL="91450" marR="91450" marT="45725" marB="45725"/>
                </a:tc>
                <a:extLst>
                  <a:ext uri="{0D108BD9-81ED-4DB2-BD59-A6C34878D82A}">
                    <a16:rowId xmlns:a16="http://schemas.microsoft.com/office/drawing/2014/main" val="10004"/>
                  </a:ext>
                </a:extLst>
              </a:tr>
              <a:tr h="394925">
                <a:tc>
                  <a:txBody>
                    <a:bodyPr/>
                    <a:lstStyle/>
                    <a:p>
                      <a:pPr marL="0" marR="0" lvl="0" indent="0" algn="l" rtl="0">
                        <a:lnSpc>
                          <a:spcPct val="100000"/>
                        </a:lnSpc>
                        <a:spcBef>
                          <a:spcPts val="0"/>
                        </a:spcBef>
                        <a:spcAft>
                          <a:spcPts val="0"/>
                        </a:spcAft>
                        <a:buNone/>
                      </a:pPr>
                      <a:r>
                        <a:rPr lang="fi" sz="1400" u="none" strike="noStrike" cap="none"/>
                        <a:t>Betrokkenheid van de ontvanger</a:t>
                      </a:r>
                      <a:endParaRPr sz="1400" u="none" strike="noStrike" cap="none"/>
                    </a:p>
                  </a:txBody>
                  <a:tcPr marL="91450" marR="91450" marT="45725" marB="45725"/>
                </a:tc>
                <a:tc>
                  <a:txBody>
                    <a:bodyPr/>
                    <a:lstStyle/>
                    <a:p>
                      <a:pPr marL="0" marR="0" lvl="0" indent="0" algn="l" rtl="0">
                        <a:lnSpc>
                          <a:spcPct val="100000"/>
                        </a:lnSpc>
                        <a:spcBef>
                          <a:spcPts val="0"/>
                        </a:spcBef>
                        <a:spcAft>
                          <a:spcPts val="0"/>
                        </a:spcAft>
                        <a:buNone/>
                      </a:pPr>
                      <a:r>
                        <a:rPr lang="fi" sz="1200" u="none" strike="noStrike" cap="none"/>
                        <a:t>Laag</a:t>
                      </a:r>
                      <a:endParaRPr sz="1200" u="none" strike="noStrike" cap="none"/>
                    </a:p>
                  </a:txBody>
                  <a:tcPr marL="91450" marR="91450" marT="45725" marB="45725"/>
                </a:tc>
                <a:tc>
                  <a:txBody>
                    <a:bodyPr/>
                    <a:lstStyle/>
                    <a:p>
                      <a:pPr marL="0" marR="0" lvl="0" indent="0" algn="l" rtl="0">
                        <a:lnSpc>
                          <a:spcPct val="100000"/>
                        </a:lnSpc>
                        <a:spcBef>
                          <a:spcPts val="0"/>
                        </a:spcBef>
                        <a:spcAft>
                          <a:spcPts val="0"/>
                        </a:spcAft>
                        <a:buNone/>
                      </a:pPr>
                      <a:r>
                        <a:rPr lang="fi" sz="1200" i="1" u="none" strike="noStrike" cap="none"/>
                        <a:t>Relatief hoog</a:t>
                      </a:r>
                      <a:endParaRPr sz="1200" i="1" u="none" strike="noStrike" cap="none"/>
                    </a:p>
                  </a:txBody>
                  <a:tcPr marL="91450" marR="91450" marT="45725" marB="45725"/>
                </a:tc>
                <a:extLst>
                  <a:ext uri="{0D108BD9-81ED-4DB2-BD59-A6C34878D82A}">
                    <a16:rowId xmlns:a16="http://schemas.microsoft.com/office/drawing/2014/main" val="10005"/>
                  </a:ext>
                </a:extLst>
              </a:tr>
              <a:tr h="394925">
                <a:tc>
                  <a:txBody>
                    <a:bodyPr/>
                    <a:lstStyle/>
                    <a:p>
                      <a:pPr marL="0" marR="0" lvl="0" indent="0" algn="l" rtl="0">
                        <a:lnSpc>
                          <a:spcPct val="100000"/>
                        </a:lnSpc>
                        <a:spcBef>
                          <a:spcPts val="0"/>
                        </a:spcBef>
                        <a:spcAft>
                          <a:spcPts val="0"/>
                        </a:spcAft>
                        <a:buNone/>
                      </a:pPr>
                      <a:r>
                        <a:rPr lang="fi" sz="1400" u="none" strike="noStrike" cap="none"/>
                        <a:t>Flexibiliteit van advertenties</a:t>
                      </a:r>
                      <a:endParaRPr sz="1400" u="none" strike="noStrike" cap="none"/>
                    </a:p>
                  </a:txBody>
                  <a:tcPr marL="91450" marR="91450" marT="45725" marB="45725"/>
                </a:tc>
                <a:tc>
                  <a:txBody>
                    <a:bodyPr/>
                    <a:lstStyle/>
                    <a:p>
                      <a:pPr marL="0" marR="0" lvl="0" indent="0" algn="l" rtl="0">
                        <a:lnSpc>
                          <a:spcPct val="100000"/>
                        </a:lnSpc>
                        <a:spcBef>
                          <a:spcPts val="0"/>
                        </a:spcBef>
                        <a:spcAft>
                          <a:spcPts val="0"/>
                        </a:spcAft>
                        <a:buNone/>
                      </a:pPr>
                      <a:r>
                        <a:rPr lang="fi" sz="1200" u="none" strike="noStrike" cap="none"/>
                        <a:t>Kan niet worden gewijzigd</a:t>
                      </a:r>
                      <a:endParaRPr sz="1200" u="none" strike="noStrike" cap="none"/>
                    </a:p>
                  </a:txBody>
                  <a:tcPr marL="91450" marR="91450" marT="45725" marB="45725"/>
                </a:tc>
                <a:tc>
                  <a:txBody>
                    <a:bodyPr/>
                    <a:lstStyle/>
                    <a:p>
                      <a:pPr marL="0" marR="0" lvl="0" indent="0" algn="l" rtl="0">
                        <a:lnSpc>
                          <a:spcPct val="100000"/>
                        </a:lnSpc>
                        <a:spcBef>
                          <a:spcPts val="0"/>
                        </a:spcBef>
                        <a:spcAft>
                          <a:spcPts val="0"/>
                        </a:spcAft>
                        <a:buNone/>
                      </a:pPr>
                      <a:r>
                        <a:rPr lang="fi" sz="1200" i="1" u="none" strike="noStrike" cap="none"/>
                        <a:t>Kan online worden gewijzigd</a:t>
                      </a:r>
                      <a:endParaRPr sz="1200" i="1" u="none" strike="noStrike" cap="none"/>
                    </a:p>
                  </a:txBody>
                  <a:tcPr marL="91450" marR="91450" marT="45725" marB="45725"/>
                </a:tc>
                <a:extLst>
                  <a:ext uri="{0D108BD9-81ED-4DB2-BD59-A6C34878D82A}">
                    <a16:rowId xmlns:a16="http://schemas.microsoft.com/office/drawing/2014/main" val="10006"/>
                  </a:ext>
                </a:extLst>
              </a:tr>
              <a:tr h="394925">
                <a:tc>
                  <a:txBody>
                    <a:bodyPr/>
                    <a:lstStyle/>
                    <a:p>
                      <a:pPr marL="0" marR="0" lvl="0" indent="0" algn="l" rtl="0">
                        <a:lnSpc>
                          <a:spcPct val="100000"/>
                        </a:lnSpc>
                        <a:spcBef>
                          <a:spcPts val="0"/>
                        </a:spcBef>
                        <a:spcAft>
                          <a:spcPts val="0"/>
                        </a:spcAft>
                        <a:buNone/>
                      </a:pPr>
                      <a:r>
                        <a:rPr lang="fi" sz="1400" u="none" strike="noStrike" cap="none"/>
                        <a:t>Gericht op</a:t>
                      </a:r>
                      <a:endParaRPr sz="1400" u="none" strike="noStrike" cap="none"/>
                    </a:p>
                  </a:txBody>
                  <a:tcPr marL="91450" marR="91450" marT="45725" marB="45725"/>
                </a:tc>
                <a:tc>
                  <a:txBody>
                    <a:bodyPr/>
                    <a:lstStyle/>
                    <a:p>
                      <a:pPr marL="0" marR="0" lvl="0" indent="0" algn="l" rtl="0">
                        <a:lnSpc>
                          <a:spcPct val="100000"/>
                        </a:lnSpc>
                        <a:spcBef>
                          <a:spcPts val="0"/>
                        </a:spcBef>
                        <a:spcAft>
                          <a:spcPts val="0"/>
                        </a:spcAft>
                        <a:buNone/>
                      </a:pPr>
                      <a:r>
                        <a:rPr lang="fi" sz="1200" u="none" strike="noStrike" cap="none"/>
                        <a:t>Gestandaardiseerd</a:t>
                      </a:r>
                      <a:endParaRPr sz="1200" u="none" strike="noStrike" cap="none"/>
                    </a:p>
                  </a:txBody>
                  <a:tcPr marL="91450" marR="91450" marT="45725" marB="45725"/>
                </a:tc>
                <a:tc>
                  <a:txBody>
                    <a:bodyPr/>
                    <a:lstStyle/>
                    <a:p>
                      <a:pPr marL="0" marR="0" lvl="0" indent="0" algn="l" rtl="0">
                        <a:lnSpc>
                          <a:spcPct val="100000"/>
                        </a:lnSpc>
                        <a:spcBef>
                          <a:spcPts val="0"/>
                        </a:spcBef>
                        <a:spcAft>
                          <a:spcPts val="0"/>
                        </a:spcAft>
                        <a:buNone/>
                      </a:pPr>
                      <a:r>
                        <a:rPr lang="fi" sz="1200" i="1" u="none" strike="noStrike" cap="none"/>
                        <a:t>Aangepast</a:t>
                      </a:r>
                      <a:endParaRPr sz="1200" i="1" u="none" strike="noStrike" cap="none"/>
                    </a:p>
                  </a:txBody>
                  <a:tcPr marL="91450" marR="91450" marT="45725" marB="45725"/>
                </a:tc>
                <a:extLst>
                  <a:ext uri="{0D108BD9-81ED-4DB2-BD59-A6C34878D82A}">
                    <a16:rowId xmlns:a16="http://schemas.microsoft.com/office/drawing/2014/main" val="10007"/>
                  </a:ext>
                </a:extLst>
              </a:tr>
              <a:tr h="324600">
                <a:tc>
                  <a:txBody>
                    <a:bodyPr/>
                    <a:lstStyle/>
                    <a:p>
                      <a:pPr marL="0" marR="0" lvl="0" indent="0" algn="l" rtl="0">
                        <a:lnSpc>
                          <a:spcPct val="100000"/>
                        </a:lnSpc>
                        <a:spcBef>
                          <a:spcPts val="0"/>
                        </a:spcBef>
                        <a:spcAft>
                          <a:spcPts val="0"/>
                        </a:spcAft>
                        <a:buNone/>
                      </a:pPr>
                      <a:r>
                        <a:rPr lang="fi" sz="1400" u="none" strike="noStrike" cap="none"/>
                        <a:t>Bijhouden van reacties</a:t>
                      </a:r>
                      <a:endParaRPr sz="1400" u="none" strike="noStrike" cap="none"/>
                    </a:p>
                  </a:txBody>
                  <a:tcPr marL="91450" marR="91450" marT="45725" marB="45725"/>
                </a:tc>
                <a:tc>
                  <a:txBody>
                    <a:bodyPr/>
                    <a:lstStyle/>
                    <a:p>
                      <a:pPr marL="0" marR="0" lvl="0" indent="0" algn="l" rtl="0">
                        <a:lnSpc>
                          <a:spcPct val="100000"/>
                        </a:lnSpc>
                        <a:spcBef>
                          <a:spcPts val="0"/>
                        </a:spcBef>
                        <a:spcAft>
                          <a:spcPts val="0"/>
                        </a:spcAft>
                        <a:buNone/>
                      </a:pPr>
                      <a:r>
                        <a:rPr lang="fi" sz="1200" u="none" strike="noStrike" cap="none"/>
                        <a:t>Niet mogelijk</a:t>
                      </a:r>
                      <a:endParaRPr sz="1200" u="none" strike="noStrike" cap="none"/>
                    </a:p>
                  </a:txBody>
                  <a:tcPr marL="91450" marR="91450" marT="45725" marB="45725"/>
                </a:tc>
                <a:tc>
                  <a:txBody>
                    <a:bodyPr/>
                    <a:lstStyle/>
                    <a:p>
                      <a:pPr marL="0" marR="0" lvl="0" indent="0" algn="l" rtl="0">
                        <a:lnSpc>
                          <a:spcPct val="100000"/>
                        </a:lnSpc>
                        <a:spcBef>
                          <a:spcPts val="0"/>
                        </a:spcBef>
                        <a:spcAft>
                          <a:spcPts val="0"/>
                        </a:spcAft>
                        <a:buNone/>
                      </a:pPr>
                      <a:r>
                        <a:rPr lang="fi" sz="1200" i="1" u="none" strike="noStrike" cap="none"/>
                        <a:t>Mogelijk</a:t>
                      </a:r>
                      <a:endParaRPr sz="1200" i="1" u="none" strike="noStrike" cap="none"/>
                    </a:p>
                  </a:txBody>
                  <a:tcPr marL="91450" marR="91450" marT="45725" marB="45725"/>
                </a:tc>
                <a:extLst>
                  <a:ext uri="{0D108BD9-81ED-4DB2-BD59-A6C34878D82A}">
                    <a16:rowId xmlns:a16="http://schemas.microsoft.com/office/drawing/2014/main" val="10008"/>
                  </a:ext>
                </a:extLst>
              </a:tr>
              <a:tr h="394925">
                <a:tc>
                  <a:txBody>
                    <a:bodyPr/>
                    <a:lstStyle/>
                    <a:p>
                      <a:pPr marL="0" marR="0" lvl="0" indent="0" algn="l" rtl="0">
                        <a:lnSpc>
                          <a:spcPct val="100000"/>
                        </a:lnSpc>
                        <a:spcBef>
                          <a:spcPts val="0"/>
                        </a:spcBef>
                        <a:spcAft>
                          <a:spcPts val="0"/>
                        </a:spcAft>
                        <a:buNone/>
                      </a:pPr>
                      <a:r>
                        <a:rPr lang="fi" sz="1400" u="none" strike="noStrike" cap="none"/>
                        <a:t>Resultaten</a:t>
                      </a:r>
                      <a:endParaRPr sz="1400" u="none" strike="noStrike" cap="none"/>
                    </a:p>
                  </a:txBody>
                  <a:tcPr marL="91450" marR="91450" marT="45725" marB="45725"/>
                </a:tc>
                <a:tc>
                  <a:txBody>
                    <a:bodyPr/>
                    <a:lstStyle/>
                    <a:p>
                      <a:pPr marL="0" marR="0" lvl="0" indent="0" algn="l" rtl="0">
                        <a:lnSpc>
                          <a:spcPct val="100000"/>
                        </a:lnSpc>
                        <a:spcBef>
                          <a:spcPts val="0"/>
                        </a:spcBef>
                        <a:spcAft>
                          <a:spcPts val="0"/>
                        </a:spcAft>
                        <a:buNone/>
                      </a:pPr>
                      <a:r>
                        <a:rPr lang="fi" sz="1200" u="none" strike="noStrike" cap="none"/>
                        <a:t>Langzaam </a:t>
                      </a:r>
                      <a:endParaRPr sz="1200" u="none" strike="noStrike" cap="none"/>
                    </a:p>
                  </a:txBody>
                  <a:tcPr marL="91450" marR="91450" marT="45725" marB="45725"/>
                </a:tc>
                <a:tc>
                  <a:txBody>
                    <a:bodyPr/>
                    <a:lstStyle/>
                    <a:p>
                      <a:pPr marL="0" marR="0" lvl="0" indent="0" algn="l" rtl="0">
                        <a:lnSpc>
                          <a:spcPct val="100000"/>
                        </a:lnSpc>
                        <a:spcBef>
                          <a:spcPts val="0"/>
                        </a:spcBef>
                        <a:spcAft>
                          <a:spcPts val="0"/>
                        </a:spcAft>
                        <a:buNone/>
                      </a:pPr>
                      <a:r>
                        <a:rPr lang="fi" sz="1200" u="none" strike="noStrike" cap="none"/>
                        <a:t>Snel (onmiddellijk)</a:t>
                      </a:r>
                      <a:endParaRPr sz="1200" u="none" strike="noStrike" cap="none"/>
                    </a:p>
                  </a:txBody>
                  <a:tcPr marL="91450" marR="91450" marT="45725" marB="45725"/>
                </a:tc>
                <a:extLst>
                  <a:ext uri="{0D108BD9-81ED-4DB2-BD59-A6C34878D82A}">
                    <a16:rowId xmlns:a16="http://schemas.microsoft.com/office/drawing/2014/main" val="10009"/>
                  </a:ext>
                </a:extLst>
              </a:tr>
            </a:tbl>
          </a:graphicData>
        </a:graphic>
      </p:graphicFrame>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412"/>
        <p:cNvGrpSpPr/>
        <p:nvPr/>
      </p:nvGrpSpPr>
      <p:grpSpPr>
        <a:xfrm>
          <a:off x="0" y="0"/>
          <a:ext cx="0" cy="0"/>
          <a:chOff x="0" y="0"/>
          <a:chExt cx="0" cy="0"/>
        </a:xfrm>
      </p:grpSpPr>
      <p:sp>
        <p:nvSpPr>
          <p:cNvPr id="413" name="Google Shape;413;p19"/>
          <p:cNvSpPr txBox="1">
            <a:spLocks noGrp="1"/>
          </p:cNvSpPr>
          <p:nvPr>
            <p:ph type="title"/>
          </p:nvPr>
        </p:nvSpPr>
        <p:spPr>
          <a:xfrm>
            <a:off x="628650" y="303080"/>
            <a:ext cx="8850086" cy="994172"/>
          </a:xfrm>
          <a:prstGeom prst="rect">
            <a:avLst/>
          </a:prstGeom>
          <a:noFill/>
          <a:ln>
            <a:noFill/>
          </a:ln>
        </p:spPr>
        <p:txBody>
          <a:bodyPr spcFirstLastPara="1" wrap="square" lIns="0" tIns="34275" rIns="68575" bIns="34275" anchor="t" anchorCtr="0">
            <a:noAutofit/>
          </a:bodyPr>
          <a:lstStyle/>
          <a:p>
            <a:pPr marL="0" lvl="0" indent="0" algn="l" rtl="0">
              <a:lnSpc>
                <a:spcPct val="90000"/>
              </a:lnSpc>
              <a:spcBef>
                <a:spcPts val="0"/>
              </a:spcBef>
              <a:spcAft>
                <a:spcPts val="0"/>
              </a:spcAft>
              <a:buClr>
                <a:srgbClr val="0099D4"/>
              </a:buClr>
              <a:buSzPts val="2700"/>
              <a:buFont typeface="Arial"/>
              <a:buNone/>
            </a:pPr>
            <a:r>
              <a:rPr lang="fi" sz="3200"/>
              <a:t>Voordelen van digitale marketing</a:t>
            </a:r>
            <a:endParaRPr sz="3200"/>
          </a:p>
        </p:txBody>
      </p:sp>
      <p:sp>
        <p:nvSpPr>
          <p:cNvPr id="414" name="Google Shape;414;p19"/>
          <p:cNvSpPr txBox="1">
            <a:spLocks noGrp="1"/>
          </p:cNvSpPr>
          <p:nvPr>
            <p:ph type="body" idx="1"/>
          </p:nvPr>
        </p:nvSpPr>
        <p:spPr>
          <a:xfrm>
            <a:off x="628650" y="1191116"/>
            <a:ext cx="4067175" cy="3090287"/>
          </a:xfrm>
          <a:prstGeom prst="rect">
            <a:avLst/>
          </a:prstGeom>
          <a:noFill/>
          <a:ln>
            <a:noFill/>
          </a:ln>
        </p:spPr>
        <p:txBody>
          <a:bodyPr spcFirstLastPara="1" wrap="square" lIns="0" tIns="34275" rIns="68575" bIns="34275" anchor="t" anchorCtr="0">
            <a:normAutofit fontScale="47500" lnSpcReduction="20000"/>
          </a:bodyPr>
          <a:lstStyle/>
          <a:p>
            <a:pPr marL="254000" lvl="0" indent="-249555" algn="l" rtl="0">
              <a:lnSpc>
                <a:spcPct val="110000"/>
              </a:lnSpc>
              <a:spcBef>
                <a:spcPts val="0"/>
              </a:spcBef>
              <a:spcAft>
                <a:spcPts val="0"/>
              </a:spcAft>
              <a:buClr>
                <a:srgbClr val="F39200"/>
              </a:buClr>
              <a:buSzPct val="100000"/>
              <a:buFont typeface="Noto Sans Symbols"/>
              <a:buChar char="●"/>
            </a:pPr>
            <a:r>
              <a:rPr lang="fi" sz="3000"/>
              <a:t>Personen met een behoefte (</a:t>
            </a:r>
            <a:r>
              <a:rPr lang="fi" sz="3000">
                <a:latin typeface="Arial"/>
                <a:ea typeface="Arial"/>
                <a:cs typeface="Arial"/>
                <a:sym typeface="Arial"/>
              </a:rPr>
              <a:t>doelgroepen) </a:t>
            </a:r>
            <a:r>
              <a:rPr lang="fi" sz="3000"/>
              <a:t>kunnen op het juiste moment </a:t>
            </a:r>
            <a:r>
              <a:rPr lang="fi" sz="3000">
                <a:latin typeface="Arial"/>
                <a:ea typeface="Arial"/>
                <a:cs typeface="Arial"/>
                <a:sym typeface="Arial"/>
              </a:rPr>
              <a:t>worden geholpen </a:t>
            </a:r>
            <a:endParaRPr sz="3000"/>
          </a:p>
          <a:p>
            <a:pPr marL="254000" lvl="0" indent="-249555" algn="l" rtl="0">
              <a:lnSpc>
                <a:spcPct val="110000"/>
              </a:lnSpc>
              <a:spcBef>
                <a:spcPts val="1200"/>
              </a:spcBef>
              <a:spcAft>
                <a:spcPts val="0"/>
              </a:spcAft>
              <a:buClr>
                <a:srgbClr val="F39200"/>
              </a:buClr>
              <a:buSzPct val="100000"/>
              <a:buFont typeface="Noto Sans Symbols"/>
              <a:buChar char="●"/>
            </a:pPr>
            <a:r>
              <a:rPr lang="fi" sz="3000"/>
              <a:t>24/7 beschikbaar</a:t>
            </a:r>
            <a:endParaRPr sz="3000"/>
          </a:p>
          <a:p>
            <a:pPr marL="254000" lvl="0" indent="-249555" algn="l" rtl="0">
              <a:lnSpc>
                <a:spcPct val="110000"/>
              </a:lnSpc>
              <a:spcBef>
                <a:spcPts val="1200"/>
              </a:spcBef>
              <a:spcAft>
                <a:spcPts val="0"/>
              </a:spcAft>
              <a:buClr>
                <a:srgbClr val="F39200"/>
              </a:buClr>
              <a:buSzPct val="100000"/>
              <a:buFont typeface="Noto Sans Symbols"/>
              <a:buChar char="●"/>
            </a:pPr>
            <a:r>
              <a:rPr lang="fi" sz="3000">
                <a:latin typeface="Arial"/>
                <a:ea typeface="Arial"/>
                <a:cs typeface="Arial"/>
                <a:sym typeface="Arial"/>
              </a:rPr>
              <a:t>Informatie kan </a:t>
            </a:r>
            <a:r>
              <a:rPr lang="fi" sz="3000"/>
              <a:t>worden aangepast en afgestemd op klanttypen en hun specifieke </a:t>
            </a:r>
            <a:r>
              <a:rPr lang="fi" sz="3000">
                <a:latin typeface="Arial"/>
                <a:ea typeface="Arial"/>
                <a:cs typeface="Arial"/>
                <a:sym typeface="Arial"/>
              </a:rPr>
              <a:t>behoeften</a:t>
            </a:r>
            <a:endParaRPr sz="3000"/>
          </a:p>
          <a:p>
            <a:pPr marL="254000" lvl="0" indent="-249555" algn="l" rtl="0">
              <a:lnSpc>
                <a:spcPct val="110000"/>
              </a:lnSpc>
              <a:spcBef>
                <a:spcPts val="1200"/>
              </a:spcBef>
              <a:spcAft>
                <a:spcPts val="0"/>
              </a:spcAft>
              <a:buClr>
                <a:srgbClr val="F39200"/>
              </a:buClr>
              <a:buSzPct val="100000"/>
              <a:buFont typeface="Noto Sans Symbols"/>
              <a:buChar char="●"/>
            </a:pPr>
            <a:r>
              <a:rPr lang="fi" sz="3000"/>
              <a:t>Interactie </a:t>
            </a:r>
            <a:r>
              <a:rPr lang="fi" sz="3000">
                <a:latin typeface="Arial"/>
                <a:ea typeface="Arial"/>
                <a:cs typeface="Arial"/>
                <a:sym typeface="Arial"/>
              </a:rPr>
              <a:t>met doelgroepen is mogelijk</a:t>
            </a:r>
            <a:endParaRPr sz="3000"/>
          </a:p>
          <a:p>
            <a:pPr marL="254000" lvl="0" indent="-249555" algn="l" rtl="0">
              <a:lnSpc>
                <a:spcPct val="110000"/>
              </a:lnSpc>
              <a:spcBef>
                <a:spcPts val="1200"/>
              </a:spcBef>
              <a:spcAft>
                <a:spcPts val="0"/>
              </a:spcAft>
              <a:buClr>
                <a:srgbClr val="F39200"/>
              </a:buClr>
              <a:buSzPct val="100000"/>
              <a:buFont typeface="Noto Sans Symbols"/>
              <a:buChar char="●"/>
            </a:pPr>
            <a:r>
              <a:rPr lang="fi" sz="3000">
                <a:latin typeface="Arial"/>
                <a:ea typeface="Arial"/>
                <a:cs typeface="Arial"/>
                <a:sym typeface="Arial"/>
              </a:rPr>
              <a:t>Informatie over leads (potentiële klanten) kan eenvoudig worden verzameld</a:t>
            </a:r>
            <a:endParaRPr sz="3000"/>
          </a:p>
          <a:p>
            <a:pPr marL="254000" lvl="0" indent="-249555" algn="l" rtl="0">
              <a:lnSpc>
                <a:spcPct val="110000"/>
              </a:lnSpc>
              <a:spcBef>
                <a:spcPts val="1200"/>
              </a:spcBef>
              <a:spcAft>
                <a:spcPts val="1200"/>
              </a:spcAft>
              <a:buClr>
                <a:srgbClr val="F39200"/>
              </a:buClr>
              <a:buSzPct val="100000"/>
              <a:buFont typeface="Noto Sans Symbols"/>
              <a:buChar char="●"/>
            </a:pPr>
            <a:r>
              <a:rPr lang="fi" sz="3000">
                <a:latin typeface="Arial"/>
                <a:ea typeface="Arial"/>
                <a:cs typeface="Arial"/>
                <a:sym typeface="Arial"/>
              </a:rPr>
              <a:t>De effecten van marketingcommunicatie via internet op de verkoop zijn gemakkelijk meetbaar.</a:t>
            </a:r>
            <a:br>
              <a:rPr lang="fi" sz="1800">
                <a:solidFill>
                  <a:srgbClr val="000000"/>
                </a:solidFill>
                <a:latin typeface="Arial"/>
                <a:ea typeface="Arial"/>
                <a:cs typeface="Arial"/>
                <a:sym typeface="Arial"/>
              </a:rPr>
            </a:br>
            <a:endParaRPr sz="1800"/>
          </a:p>
        </p:txBody>
      </p:sp>
      <p:pic>
        <p:nvPicPr>
          <p:cNvPr id="415" name="Google Shape;415;p19"/>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4839331" y="1191125"/>
            <a:ext cx="4152269" cy="2761259"/>
          </a:xfrm>
          <a:prstGeom prst="rect">
            <a:avLst/>
          </a:prstGeom>
          <a:noFill/>
          <a:ln>
            <a:noFill/>
          </a:ln>
        </p:spPr>
      </p:pic>
      <p:sp>
        <p:nvSpPr>
          <p:cNvPr id="416" name="Google Shape;416;p19"/>
          <p:cNvSpPr txBox="1"/>
          <p:nvPr/>
        </p:nvSpPr>
        <p:spPr>
          <a:xfrm>
            <a:off x="8433323" y="3846249"/>
            <a:ext cx="1403565" cy="369302"/>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200"/>
              <a:buFont typeface="Arial"/>
              <a:buNone/>
            </a:pPr>
            <a:r>
              <a:rPr lang="fi" sz="1200" b="0" i="0" u="sng" strike="noStrike" cap="none">
                <a:solidFill>
                  <a:schemeClr val="hlink"/>
                </a:solidFill>
                <a:latin typeface="Arial"/>
                <a:ea typeface="Arial"/>
                <a:cs typeface="Arial"/>
                <a:sym typeface="Arial"/>
                <a:hlinkClick r:id="rId4"/>
              </a:rPr>
              <a:t>bron</a:t>
            </a:r>
            <a:endParaRPr sz="1200" b="0" i="0" u="none" strike="noStrike" cap="none">
              <a:solidFill>
                <a:srgbClr val="000000"/>
              </a:solidFill>
              <a:latin typeface="Arial"/>
              <a:ea typeface="Arial"/>
              <a:cs typeface="Arial"/>
              <a:sym typeface="Arial"/>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420"/>
        <p:cNvGrpSpPr/>
        <p:nvPr/>
      </p:nvGrpSpPr>
      <p:grpSpPr>
        <a:xfrm>
          <a:off x="0" y="0"/>
          <a:ext cx="0" cy="0"/>
          <a:chOff x="0" y="0"/>
          <a:chExt cx="0" cy="0"/>
        </a:xfrm>
      </p:grpSpPr>
      <p:sp>
        <p:nvSpPr>
          <p:cNvPr id="421" name="Google Shape;421;p21"/>
          <p:cNvSpPr txBox="1">
            <a:spLocks noGrp="1"/>
          </p:cNvSpPr>
          <p:nvPr>
            <p:ph type="body" idx="1"/>
          </p:nvPr>
        </p:nvSpPr>
        <p:spPr>
          <a:xfrm>
            <a:off x="863071" y="343965"/>
            <a:ext cx="6614054" cy="387798"/>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800"/>
              <a:buNone/>
            </a:pPr>
            <a:r>
              <a:rPr lang="fi" sz="2800">
                <a:solidFill>
                  <a:schemeClr val="lt1"/>
                </a:solidFill>
              </a:rPr>
              <a:t>Activiteit in de klas</a:t>
            </a:r>
            <a:endParaRPr sz="2800"/>
          </a:p>
        </p:txBody>
      </p:sp>
      <p:sp>
        <p:nvSpPr>
          <p:cNvPr id="422" name="Google Shape;422;p21"/>
          <p:cNvSpPr txBox="1">
            <a:spLocks noGrp="1"/>
          </p:cNvSpPr>
          <p:nvPr>
            <p:ph type="body" idx="2"/>
          </p:nvPr>
        </p:nvSpPr>
        <p:spPr>
          <a:xfrm>
            <a:off x="848795" y="887600"/>
            <a:ext cx="6614054" cy="2836283"/>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lt1"/>
              </a:buClr>
              <a:buSzPts val="1800"/>
              <a:buNone/>
            </a:pPr>
            <a:endParaRPr sz="1800"/>
          </a:p>
          <a:p>
            <a:pPr marL="0" lvl="0" indent="0" algn="l" rtl="0">
              <a:lnSpc>
                <a:spcPct val="100000"/>
              </a:lnSpc>
              <a:spcBef>
                <a:spcPts val="0"/>
              </a:spcBef>
              <a:spcAft>
                <a:spcPts val="0"/>
              </a:spcAft>
              <a:buClr>
                <a:schemeClr val="lt1"/>
              </a:buClr>
              <a:buSzPts val="1800"/>
              <a:buNone/>
            </a:pPr>
            <a:r>
              <a:rPr lang="fi" sz="1800"/>
              <a:t>Het aandeel van digitale marketing en reclame groeit gestaag. </a:t>
            </a:r>
            <a:endParaRPr/>
          </a:p>
          <a:p>
            <a:pPr marL="0" lvl="0" indent="0" algn="l" rtl="0">
              <a:lnSpc>
                <a:spcPct val="100000"/>
              </a:lnSpc>
              <a:spcBef>
                <a:spcPts val="0"/>
              </a:spcBef>
              <a:spcAft>
                <a:spcPts val="0"/>
              </a:spcAft>
              <a:buClr>
                <a:schemeClr val="lt1"/>
              </a:buClr>
              <a:buSzPts val="1800"/>
              <a:buNone/>
            </a:pPr>
            <a:endParaRPr sz="1800"/>
          </a:p>
          <a:p>
            <a:pPr marL="0" lvl="0" indent="0" algn="l" rtl="0">
              <a:lnSpc>
                <a:spcPct val="100000"/>
              </a:lnSpc>
              <a:spcBef>
                <a:spcPts val="0"/>
              </a:spcBef>
              <a:spcAft>
                <a:spcPts val="0"/>
              </a:spcAft>
              <a:buClr>
                <a:schemeClr val="lt1"/>
              </a:buClr>
              <a:buSzPts val="1800"/>
              <a:buNone/>
            </a:pPr>
            <a:r>
              <a:rPr lang="fi" sz="1800"/>
              <a:t>Welke producten/diensten worden online gezocht?</a:t>
            </a:r>
            <a:endParaRPr sz="1800"/>
          </a:p>
          <a:p>
            <a:pPr marL="0" lvl="0" indent="0" algn="l" rtl="0">
              <a:lnSpc>
                <a:spcPct val="100000"/>
              </a:lnSpc>
              <a:spcBef>
                <a:spcPts val="0"/>
              </a:spcBef>
              <a:spcAft>
                <a:spcPts val="0"/>
              </a:spcAft>
              <a:buClr>
                <a:schemeClr val="lt1"/>
              </a:buClr>
              <a:buSzPts val="1800"/>
              <a:buNone/>
            </a:pPr>
            <a:r>
              <a:rPr lang="fi" sz="1800"/>
              <a:t>Welk type bedrijf doet het grootste deel van zijn marketing digitaal? Welke gebruiken het minder of helemaal niet? Wat zijn volgens u de redenen?</a:t>
            </a:r>
            <a:endParaRPr/>
          </a:p>
          <a:p>
            <a:pPr marL="0" lvl="0" indent="0" algn="l" rtl="0">
              <a:lnSpc>
                <a:spcPct val="100000"/>
              </a:lnSpc>
              <a:spcBef>
                <a:spcPts val="0"/>
              </a:spcBef>
              <a:spcAft>
                <a:spcPts val="0"/>
              </a:spcAft>
              <a:buClr>
                <a:schemeClr val="lt1"/>
              </a:buClr>
              <a:buSzPts val="1800"/>
              <a:buNone/>
            </a:pPr>
            <a:endParaRPr sz="1800"/>
          </a:p>
          <a:p>
            <a:pPr marL="0" lvl="0" indent="0" algn="l" rtl="0">
              <a:lnSpc>
                <a:spcPct val="100000"/>
              </a:lnSpc>
              <a:spcBef>
                <a:spcPts val="0"/>
              </a:spcBef>
              <a:spcAft>
                <a:spcPts val="0"/>
              </a:spcAft>
              <a:buClr>
                <a:schemeClr val="lt1"/>
              </a:buClr>
              <a:buSzPts val="1800"/>
              <a:buNone/>
            </a:pPr>
            <a:r>
              <a:rPr lang="fi" sz="1800" b="1">
                <a:solidFill>
                  <a:schemeClr val="accent2"/>
                </a:solidFill>
              </a:rPr>
              <a:t>Online gezocht: Niet online gezocht: </a:t>
            </a:r>
            <a:endParaRPr sz="1800" b="1">
              <a:solidFill>
                <a:schemeClr val="accent2"/>
              </a:solidFill>
            </a:endParaRPr>
          </a:p>
          <a:p>
            <a:pPr marL="0" lvl="0" indent="0" algn="l" rtl="0">
              <a:lnSpc>
                <a:spcPct val="100000"/>
              </a:lnSpc>
              <a:spcBef>
                <a:spcPts val="0"/>
              </a:spcBef>
              <a:spcAft>
                <a:spcPts val="0"/>
              </a:spcAft>
              <a:buClr>
                <a:schemeClr val="lt1"/>
              </a:buClr>
              <a:buSzPts val="1800"/>
              <a:buNone/>
            </a:pPr>
            <a:endParaRPr sz="1600"/>
          </a:p>
          <a:p>
            <a:pPr marL="0" lvl="0" indent="0" algn="l" rtl="0">
              <a:lnSpc>
                <a:spcPct val="100000"/>
              </a:lnSpc>
              <a:spcBef>
                <a:spcPts val="0"/>
              </a:spcBef>
              <a:spcAft>
                <a:spcPts val="0"/>
              </a:spcAft>
              <a:buClr>
                <a:srgbClr val="ED7D31"/>
              </a:buClr>
              <a:buSzPts val="1800"/>
              <a:buNone/>
            </a:pPr>
            <a:r>
              <a:rPr lang="fi" sz="1800" b="1">
                <a:solidFill>
                  <a:srgbClr val="F39200"/>
                </a:solidFill>
              </a:rPr>
              <a:t>Gebruik veel: Gebruik weinig of niets:</a:t>
            </a:r>
            <a:endParaRPr sz="1400">
              <a:solidFill>
                <a:srgbClr val="F39200"/>
              </a:solidFill>
            </a:endParaRPr>
          </a:p>
          <a:p>
            <a:pPr marL="0" lvl="0" indent="0" algn="l" rtl="0">
              <a:lnSpc>
                <a:spcPct val="100000"/>
              </a:lnSpc>
              <a:spcBef>
                <a:spcPts val="0"/>
              </a:spcBef>
              <a:spcAft>
                <a:spcPts val="0"/>
              </a:spcAft>
              <a:buClr>
                <a:schemeClr val="lt1"/>
              </a:buClr>
              <a:buSzPts val="1800"/>
              <a:buNone/>
            </a:pPr>
            <a:endParaRPr sz="1800"/>
          </a:p>
          <a:p>
            <a:pPr marL="0" lvl="0" indent="0" algn="l" rtl="0">
              <a:lnSpc>
                <a:spcPct val="100000"/>
              </a:lnSpc>
              <a:spcBef>
                <a:spcPts val="0"/>
              </a:spcBef>
              <a:spcAft>
                <a:spcPts val="0"/>
              </a:spcAft>
              <a:buClr>
                <a:schemeClr val="lt1"/>
              </a:buClr>
              <a:buSzPts val="1800"/>
              <a:buNone/>
            </a:pPr>
            <a:endParaRPr sz="180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426"/>
        <p:cNvGrpSpPr/>
        <p:nvPr/>
      </p:nvGrpSpPr>
      <p:grpSpPr>
        <a:xfrm>
          <a:off x="0" y="0"/>
          <a:ext cx="0" cy="0"/>
          <a:chOff x="0" y="0"/>
          <a:chExt cx="0" cy="0"/>
        </a:xfrm>
      </p:grpSpPr>
      <p:sp>
        <p:nvSpPr>
          <p:cNvPr id="427" name="Google Shape;427;p20"/>
          <p:cNvSpPr txBox="1">
            <a:spLocks noGrp="1"/>
          </p:cNvSpPr>
          <p:nvPr>
            <p:ph type="body" idx="1"/>
          </p:nvPr>
        </p:nvSpPr>
        <p:spPr>
          <a:xfrm>
            <a:off x="863071" y="341714"/>
            <a:ext cx="6614054" cy="387798"/>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SzPts val="2800"/>
              <a:buNone/>
            </a:pPr>
            <a:r>
              <a:rPr lang="fi" sz="2800"/>
              <a:t>Opdracht</a:t>
            </a:r>
            <a:endParaRPr sz="2800"/>
          </a:p>
        </p:txBody>
      </p:sp>
      <p:sp>
        <p:nvSpPr>
          <p:cNvPr id="428" name="Google Shape;428;p20"/>
          <p:cNvSpPr txBox="1">
            <a:spLocks noGrp="1"/>
          </p:cNvSpPr>
          <p:nvPr>
            <p:ph type="body" idx="2"/>
          </p:nvPr>
        </p:nvSpPr>
        <p:spPr>
          <a:xfrm>
            <a:off x="863071" y="871741"/>
            <a:ext cx="6614054" cy="2836283"/>
          </a:xfrm>
          <a:prstGeom prst="rect">
            <a:avLst/>
          </a:prstGeom>
          <a:noFill/>
          <a:ln>
            <a:noFill/>
          </a:ln>
        </p:spPr>
        <p:txBody>
          <a:bodyPr spcFirstLastPara="1" wrap="square" lIns="0" tIns="0" rIns="0" bIns="0" anchor="t" anchorCtr="0">
            <a:noAutofit/>
          </a:bodyPr>
          <a:lstStyle/>
          <a:p>
            <a:pPr marL="0" lvl="0" indent="0" algn="l" rtl="0">
              <a:lnSpc>
                <a:spcPct val="100000"/>
              </a:lnSpc>
              <a:spcBef>
                <a:spcPts val="1200"/>
              </a:spcBef>
              <a:spcAft>
                <a:spcPts val="0"/>
              </a:spcAft>
              <a:buClr>
                <a:schemeClr val="dk1"/>
              </a:buClr>
              <a:buSzPts val="1600"/>
              <a:buNone/>
            </a:pPr>
            <a:r>
              <a:rPr lang="fi" sz="1800"/>
              <a:t>Schrijf na het lezen van de volgende artikelen een essay (600 woorden) over het onderwerp:</a:t>
            </a:r>
            <a:endParaRPr/>
          </a:p>
          <a:p>
            <a:pPr marL="0" lvl="0" indent="0" algn="l" rtl="0">
              <a:lnSpc>
                <a:spcPct val="100000"/>
              </a:lnSpc>
              <a:spcBef>
                <a:spcPts val="1200"/>
              </a:spcBef>
              <a:spcAft>
                <a:spcPts val="0"/>
              </a:spcAft>
              <a:buClr>
                <a:schemeClr val="dk1"/>
              </a:buClr>
              <a:buSzPts val="1600"/>
              <a:buNone/>
            </a:pPr>
            <a:r>
              <a:rPr lang="fi" sz="1800"/>
              <a:t>Wat zijn de belangrijkste voordelen van digitale marketing? Wat is er nodig?  Wat kan worden bereikt?</a:t>
            </a:r>
            <a:endParaRPr sz="1800"/>
          </a:p>
          <a:p>
            <a:pPr marL="0" lvl="0" indent="0" algn="l" rtl="0">
              <a:lnSpc>
                <a:spcPct val="90000"/>
              </a:lnSpc>
              <a:spcBef>
                <a:spcPts val="1200"/>
              </a:spcBef>
              <a:spcAft>
                <a:spcPts val="0"/>
              </a:spcAft>
              <a:buClr>
                <a:srgbClr val="161249"/>
              </a:buClr>
              <a:buSzPts val="1600"/>
              <a:buNone/>
            </a:pPr>
            <a:endParaRPr sz="1400" u="sng">
              <a:solidFill>
                <a:schemeClr val="dk1"/>
              </a:solidFill>
              <a:hlinkClick r:id="rId3">
                <a:extLst>
                  <a:ext uri="{A12FA001-AC4F-418D-AE19-62706E023703}">
                    <ahyp:hlinkClr xmlns:ahyp="http://schemas.microsoft.com/office/drawing/2018/hyperlinkcolor" val="tx"/>
                  </a:ext>
                </a:extLst>
              </a:hlinkClick>
            </a:endParaRPr>
          </a:p>
          <a:p>
            <a:pPr marL="0" lvl="0" indent="0" algn="l" rtl="0">
              <a:lnSpc>
                <a:spcPct val="90000"/>
              </a:lnSpc>
              <a:spcBef>
                <a:spcPts val="1200"/>
              </a:spcBef>
              <a:spcAft>
                <a:spcPts val="0"/>
              </a:spcAft>
              <a:buClr>
                <a:srgbClr val="954F72"/>
              </a:buClr>
              <a:buSzPts val="1600"/>
              <a:buNone/>
            </a:pPr>
            <a:r>
              <a:rPr lang="fi" sz="1400" u="sng">
                <a:solidFill>
                  <a:schemeClr val="accent5"/>
                </a:solidFill>
                <a:hlinkClick r:id="rId3">
                  <a:extLst>
                    <a:ext uri="{A12FA001-AC4F-418D-AE19-62706E023703}">
                      <ahyp:hlinkClr xmlns:ahyp="http://schemas.microsoft.com/office/drawing/2018/hyperlinkcolor" val="tx"/>
                    </a:ext>
                  </a:extLst>
                </a:hlinkClick>
              </a:rPr>
              <a:t>https://www.simplilearn.com/digital-marketing-benefits-article </a:t>
            </a:r>
            <a:endParaRPr/>
          </a:p>
          <a:p>
            <a:pPr marL="0" lvl="0" indent="0" algn="l" rtl="0">
              <a:lnSpc>
                <a:spcPct val="90000"/>
              </a:lnSpc>
              <a:spcBef>
                <a:spcPts val="1200"/>
              </a:spcBef>
              <a:spcAft>
                <a:spcPts val="0"/>
              </a:spcAft>
              <a:buClr>
                <a:schemeClr val="hlink"/>
              </a:buClr>
              <a:buSzPts val="1600"/>
              <a:buNone/>
            </a:pPr>
            <a:r>
              <a:rPr lang="fi" sz="1400" u="sng">
                <a:solidFill>
                  <a:schemeClr val="accent5"/>
                </a:solidFill>
                <a:hlinkClick r:id="rId4">
                  <a:extLst>
                    <a:ext uri="{A12FA001-AC4F-418D-AE19-62706E023703}">
                      <ahyp:hlinkClr xmlns:ahyp="http://schemas.microsoft.com/office/drawing/2018/hyperlinkcolor" val="tx"/>
                    </a:ext>
                  </a:extLst>
                </a:hlinkClick>
              </a:rPr>
              <a:t>https://www.educba.com/digital-marketing-advantages-and-disadvantages/ </a:t>
            </a:r>
            <a:endParaRPr sz="1400">
              <a:solidFill>
                <a:schemeClr val="accent5"/>
              </a:solidFill>
            </a:endParaRPr>
          </a:p>
          <a:p>
            <a:pPr marL="0" lvl="0" indent="0" algn="l" rtl="0">
              <a:lnSpc>
                <a:spcPct val="90000"/>
              </a:lnSpc>
              <a:spcBef>
                <a:spcPts val="1200"/>
              </a:spcBef>
              <a:spcAft>
                <a:spcPts val="0"/>
              </a:spcAft>
              <a:buClr>
                <a:schemeClr val="hlink"/>
              </a:buClr>
              <a:buSzPts val="1600"/>
              <a:buNone/>
            </a:pPr>
            <a:r>
              <a:rPr lang="fi" sz="1600" u="sng">
                <a:solidFill>
                  <a:schemeClr val="hlink"/>
                </a:solidFill>
                <a:hlinkClick r:id="rId5"/>
              </a:rPr>
              <a:t>https://www.theperspective.com/debates/businessandtechnology/the-perspective-on-digital-marketing/  </a:t>
            </a:r>
            <a:endParaRPr sz="900">
              <a:solidFill>
                <a:schemeClr val="accent5"/>
              </a:solidFill>
            </a:endParaRPr>
          </a:p>
          <a:p>
            <a:pPr marL="0" lvl="0" indent="0" algn="l" rtl="0">
              <a:lnSpc>
                <a:spcPct val="90000"/>
              </a:lnSpc>
              <a:spcBef>
                <a:spcPts val="1200"/>
              </a:spcBef>
              <a:spcAft>
                <a:spcPts val="0"/>
              </a:spcAft>
              <a:buClr>
                <a:schemeClr val="hlink"/>
              </a:buClr>
              <a:buSzPts val="1600"/>
              <a:buNone/>
            </a:pPr>
            <a:endParaRPr sz="1400">
              <a:solidFill>
                <a:schemeClr val="accent5"/>
              </a:solidFill>
            </a:endParaRPr>
          </a:p>
          <a:p>
            <a:pPr marL="0" lvl="0" indent="0" algn="l" rtl="0">
              <a:lnSpc>
                <a:spcPct val="90000"/>
              </a:lnSpc>
              <a:spcBef>
                <a:spcPts val="1200"/>
              </a:spcBef>
              <a:spcAft>
                <a:spcPts val="0"/>
              </a:spcAft>
              <a:buClr>
                <a:schemeClr val="hlink"/>
              </a:buClr>
              <a:buSzPts val="1600"/>
              <a:buNone/>
            </a:pPr>
            <a:endParaRPr sz="1400">
              <a:solidFill>
                <a:schemeClr val="accent5"/>
              </a:solidFill>
            </a:endParaRPr>
          </a:p>
          <a:p>
            <a:pPr marL="0" lvl="0" indent="0" algn="l" rtl="0">
              <a:lnSpc>
                <a:spcPct val="90000"/>
              </a:lnSpc>
              <a:spcBef>
                <a:spcPts val="1200"/>
              </a:spcBef>
              <a:spcAft>
                <a:spcPts val="0"/>
              </a:spcAft>
              <a:buClr>
                <a:schemeClr val="hlink"/>
              </a:buClr>
              <a:buSzPts val="1600"/>
              <a:buNone/>
            </a:pPr>
            <a:endParaRPr sz="1400">
              <a:solidFill>
                <a:schemeClr val="accent5"/>
              </a:solidFill>
            </a:endParaRPr>
          </a:p>
          <a:p>
            <a:pPr marL="457200" lvl="0" indent="-228600" algn="l" rtl="0">
              <a:lnSpc>
                <a:spcPct val="108000"/>
              </a:lnSpc>
              <a:spcBef>
                <a:spcPts val="1200"/>
              </a:spcBef>
              <a:spcAft>
                <a:spcPts val="0"/>
              </a:spcAft>
              <a:buClr>
                <a:schemeClr val="lt1"/>
              </a:buClr>
              <a:buSzPts val="1500"/>
              <a:buNone/>
            </a:pPr>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432"/>
        <p:cNvGrpSpPr/>
        <p:nvPr/>
      </p:nvGrpSpPr>
      <p:grpSpPr>
        <a:xfrm>
          <a:off x="0" y="0"/>
          <a:ext cx="0" cy="0"/>
          <a:chOff x="0" y="0"/>
          <a:chExt cx="0" cy="0"/>
        </a:xfrm>
      </p:grpSpPr>
      <p:pic>
        <p:nvPicPr>
          <p:cNvPr id="433" name="Google Shape;433;p22" descr="Graphical user interface, application&#10;&#10;Description automatically generated"/>
          <p:cNvPicPr preferRelativeResize="0">
            <a:picLocks noGrp="1"/>
          </p:cNvPicPr>
          <p:nvPr>
            <p:ph type="pic" idx="2"/>
          </p:nvPr>
        </p:nvPicPr>
        <p:blipFill rotWithShape="1">
          <a:blip r:embed="rId3" cstate="email">
            <a:alphaModFix/>
            <a:extLst>
              <a:ext uri="{28A0092B-C50C-407E-A947-70E740481C1C}">
                <a14:useLocalDpi xmlns:a14="http://schemas.microsoft.com/office/drawing/2010/main"/>
              </a:ext>
            </a:extLst>
          </a:blip>
          <a:srcRect/>
          <a:stretch/>
        </p:blipFill>
        <p:spPr>
          <a:xfrm>
            <a:off x="0" y="1"/>
            <a:ext cx="9144000" cy="2571749"/>
          </a:xfrm>
          <a:prstGeom prst="rect">
            <a:avLst/>
          </a:prstGeom>
          <a:solidFill>
            <a:srgbClr val="D3EEEF"/>
          </a:solidFill>
          <a:ln>
            <a:noFill/>
          </a:ln>
        </p:spPr>
      </p:pic>
      <p:sp>
        <p:nvSpPr>
          <p:cNvPr id="434" name="Google Shape;434;p22"/>
          <p:cNvSpPr txBox="1">
            <a:spLocks noGrp="1"/>
          </p:cNvSpPr>
          <p:nvPr>
            <p:ph type="title"/>
          </p:nvPr>
        </p:nvSpPr>
        <p:spPr>
          <a:xfrm>
            <a:off x="628650" y="2755804"/>
            <a:ext cx="7905750" cy="628148"/>
          </a:xfrm>
          <a:prstGeom prst="rect">
            <a:avLst/>
          </a:prstGeom>
          <a:noFill/>
          <a:ln>
            <a:noFill/>
          </a:ln>
        </p:spPr>
        <p:txBody>
          <a:bodyPr spcFirstLastPara="1" wrap="square" lIns="91425" tIns="91425" rIns="91425" bIns="91425" anchor="ctr" anchorCtr="0">
            <a:normAutofit fontScale="90000"/>
          </a:bodyPr>
          <a:lstStyle/>
          <a:p>
            <a:pPr marL="0" lvl="0" indent="0" algn="ctr" rtl="0">
              <a:lnSpc>
                <a:spcPct val="90000"/>
              </a:lnSpc>
              <a:spcBef>
                <a:spcPts val="0"/>
              </a:spcBef>
              <a:spcAft>
                <a:spcPts val="0"/>
              </a:spcAft>
              <a:buClr>
                <a:srgbClr val="161249"/>
              </a:buClr>
              <a:buSzPct val="100000"/>
              <a:buFont typeface="Arial"/>
              <a:buNone/>
            </a:pPr>
            <a:r>
              <a:rPr lang="fi"/>
              <a:t>Kenmerken van de digitale markt</a:t>
            </a:r>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438"/>
        <p:cNvGrpSpPr/>
        <p:nvPr/>
      </p:nvGrpSpPr>
      <p:grpSpPr>
        <a:xfrm>
          <a:off x="0" y="0"/>
          <a:ext cx="0" cy="0"/>
          <a:chOff x="0" y="0"/>
          <a:chExt cx="0" cy="0"/>
        </a:xfrm>
      </p:grpSpPr>
      <p:sp>
        <p:nvSpPr>
          <p:cNvPr id="439" name="Google Shape;439;p23"/>
          <p:cNvSpPr txBox="1">
            <a:spLocks noGrp="1"/>
          </p:cNvSpPr>
          <p:nvPr>
            <p:ph type="title" idx="4294967295"/>
          </p:nvPr>
        </p:nvSpPr>
        <p:spPr>
          <a:xfrm>
            <a:off x="249380" y="258923"/>
            <a:ext cx="7886700" cy="993775"/>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dk1"/>
              </a:buClr>
              <a:buSzPts val="2700"/>
              <a:buFont typeface="PT Sans"/>
              <a:buNone/>
            </a:pPr>
            <a:r>
              <a:rPr lang="fi" sz="2800"/>
              <a:t>Wat heeft digitale marketing mogelijk gemaakt?</a:t>
            </a:r>
            <a:endParaRPr sz="2800"/>
          </a:p>
        </p:txBody>
      </p:sp>
      <p:sp>
        <p:nvSpPr>
          <p:cNvPr id="440" name="Google Shape;440;p23"/>
          <p:cNvSpPr txBox="1">
            <a:spLocks noGrp="1"/>
          </p:cNvSpPr>
          <p:nvPr>
            <p:ph type="body" idx="4294967295"/>
          </p:nvPr>
        </p:nvSpPr>
        <p:spPr>
          <a:xfrm>
            <a:off x="0" y="1368425"/>
            <a:ext cx="7886700" cy="1420813"/>
          </a:xfrm>
          <a:prstGeom prst="rect">
            <a:avLst/>
          </a:prstGeom>
          <a:noFill/>
          <a:ln>
            <a:noFill/>
          </a:ln>
        </p:spPr>
        <p:txBody>
          <a:bodyPr spcFirstLastPara="1" wrap="square" lIns="0" tIns="0" rIns="0" bIns="0" anchor="t" anchorCtr="0">
            <a:normAutofit/>
          </a:bodyPr>
          <a:lstStyle/>
          <a:p>
            <a:pPr marL="0" lvl="0" indent="0" algn="l" rtl="0">
              <a:lnSpc>
                <a:spcPct val="100000"/>
              </a:lnSpc>
              <a:spcBef>
                <a:spcPts val="0"/>
              </a:spcBef>
              <a:spcAft>
                <a:spcPts val="0"/>
              </a:spcAft>
              <a:buClr>
                <a:schemeClr val="dk1"/>
              </a:buClr>
              <a:buSzPts val="1800"/>
              <a:buNone/>
            </a:pPr>
            <a:endParaRPr sz="1800"/>
          </a:p>
          <a:p>
            <a:pPr marL="0" lvl="0" indent="0" algn="l" rtl="0">
              <a:lnSpc>
                <a:spcPct val="100000"/>
              </a:lnSpc>
              <a:spcBef>
                <a:spcPts val="0"/>
              </a:spcBef>
              <a:spcAft>
                <a:spcPts val="0"/>
              </a:spcAft>
              <a:buClr>
                <a:schemeClr val="dk1"/>
              </a:buClr>
              <a:buSzPts val="1800"/>
              <a:buNone/>
            </a:pPr>
            <a:endParaRPr sz="1800"/>
          </a:p>
          <a:p>
            <a:pPr marL="254000" lvl="0" indent="-152400" algn="l" rtl="0">
              <a:lnSpc>
                <a:spcPct val="100000"/>
              </a:lnSpc>
              <a:spcBef>
                <a:spcPts val="0"/>
              </a:spcBef>
              <a:spcAft>
                <a:spcPts val="0"/>
              </a:spcAft>
              <a:buClr>
                <a:schemeClr val="dk1"/>
              </a:buClr>
              <a:buSzPts val="1500"/>
              <a:buFont typeface="Arial"/>
              <a:buNone/>
            </a:pPr>
            <a:endParaRPr/>
          </a:p>
          <a:p>
            <a:pPr marL="254000" lvl="0" indent="-152400" algn="l" rtl="0">
              <a:lnSpc>
                <a:spcPct val="100000"/>
              </a:lnSpc>
              <a:spcBef>
                <a:spcPts val="0"/>
              </a:spcBef>
              <a:spcAft>
                <a:spcPts val="0"/>
              </a:spcAft>
              <a:buClr>
                <a:schemeClr val="dk1"/>
              </a:buClr>
              <a:buSzPts val="1500"/>
              <a:buFont typeface="Arial"/>
              <a:buNone/>
            </a:pPr>
            <a:endParaRPr/>
          </a:p>
          <a:p>
            <a:pPr marL="254000" lvl="0" indent="-152400" algn="l" rtl="0">
              <a:lnSpc>
                <a:spcPct val="100000"/>
              </a:lnSpc>
              <a:spcBef>
                <a:spcPts val="0"/>
              </a:spcBef>
              <a:spcAft>
                <a:spcPts val="0"/>
              </a:spcAft>
              <a:buClr>
                <a:schemeClr val="dk1"/>
              </a:buClr>
              <a:buSzPts val="1500"/>
              <a:buFont typeface="Arial"/>
              <a:buNone/>
            </a:pPr>
            <a:endParaRPr/>
          </a:p>
          <a:p>
            <a:pPr marL="254000" lvl="0" indent="-152400" algn="l" rtl="0">
              <a:lnSpc>
                <a:spcPct val="100000"/>
              </a:lnSpc>
              <a:spcBef>
                <a:spcPts val="0"/>
              </a:spcBef>
              <a:spcAft>
                <a:spcPts val="0"/>
              </a:spcAft>
              <a:buClr>
                <a:schemeClr val="dk1"/>
              </a:buClr>
              <a:buSzPts val="1500"/>
              <a:buFont typeface="Arial"/>
              <a:buNone/>
            </a:pPr>
            <a:endParaRPr/>
          </a:p>
          <a:p>
            <a:pPr marL="254000" lvl="0" indent="-152400" algn="l" rtl="0">
              <a:lnSpc>
                <a:spcPct val="100000"/>
              </a:lnSpc>
              <a:spcBef>
                <a:spcPts val="0"/>
              </a:spcBef>
              <a:spcAft>
                <a:spcPts val="1200"/>
              </a:spcAft>
              <a:buClr>
                <a:schemeClr val="dk1"/>
              </a:buClr>
              <a:buSzPts val="1500"/>
              <a:buFont typeface="Arial"/>
              <a:buNone/>
            </a:pPr>
            <a:endParaRPr/>
          </a:p>
        </p:txBody>
      </p:sp>
      <p:pic>
        <p:nvPicPr>
          <p:cNvPr id="441" name="Google Shape;441;p23" descr="Printed Circuit Board, Circuit Board, Cpu, Computer"/>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351924" y="1908607"/>
            <a:ext cx="2962640" cy="1975093"/>
          </a:xfrm>
          <a:prstGeom prst="rect">
            <a:avLst/>
          </a:prstGeom>
          <a:noFill/>
          <a:ln>
            <a:noFill/>
          </a:ln>
        </p:spPr>
      </p:pic>
      <p:pic>
        <p:nvPicPr>
          <p:cNvPr id="442" name="Google Shape;442;p23" descr="Binary, Code, Privacy Policy, Brain, View, Profile"/>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2937893" y="952575"/>
            <a:ext cx="2756329" cy="1837559"/>
          </a:xfrm>
          <a:prstGeom prst="rect">
            <a:avLst/>
          </a:prstGeom>
          <a:noFill/>
          <a:ln>
            <a:noFill/>
          </a:ln>
        </p:spPr>
      </p:pic>
      <p:pic>
        <p:nvPicPr>
          <p:cNvPr id="443" name="Google Shape;443;p23" descr="Things, Together, Communication"/>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6164248" y="1086355"/>
            <a:ext cx="2491188" cy="2211488"/>
          </a:xfrm>
          <a:prstGeom prst="rect">
            <a:avLst/>
          </a:prstGeom>
          <a:noFill/>
          <a:ln>
            <a:noFill/>
          </a:ln>
        </p:spPr>
      </p:pic>
      <p:sp>
        <p:nvSpPr>
          <p:cNvPr id="444" name="Google Shape;444;p23"/>
          <p:cNvSpPr txBox="1"/>
          <p:nvPr/>
        </p:nvSpPr>
        <p:spPr>
          <a:xfrm>
            <a:off x="3443841" y="3151947"/>
            <a:ext cx="5060700" cy="2008212"/>
          </a:xfrm>
          <a:prstGeom prst="rect">
            <a:avLst/>
          </a:prstGeom>
          <a:noFill/>
          <a:ln>
            <a:noFill/>
          </a:ln>
        </p:spPr>
        <p:txBody>
          <a:bodyPr spcFirstLastPara="1" wrap="square" lIns="68575" tIns="34275" rIns="68575" bIns="34275" anchor="t" anchorCtr="0">
            <a:spAutoFit/>
          </a:bodyPr>
          <a:lstStyle/>
          <a:p>
            <a:pPr marL="254000" marR="0" lvl="0" indent="-249555" algn="l" rtl="0">
              <a:lnSpc>
                <a:spcPct val="100000"/>
              </a:lnSpc>
              <a:spcBef>
                <a:spcPts val="1200"/>
              </a:spcBef>
              <a:spcAft>
                <a:spcPts val="0"/>
              </a:spcAft>
              <a:buClr>
                <a:srgbClr val="F39200"/>
              </a:buClr>
              <a:buSzPts val="1400"/>
              <a:buFont typeface="Noto Sans Symbols"/>
              <a:buChar char="●"/>
            </a:pPr>
            <a:r>
              <a:rPr lang="fi" b="0" i="0" u="none" strike="noStrike" cap="none" dirty="0">
                <a:solidFill>
                  <a:srgbClr val="161249"/>
                </a:solidFill>
                <a:latin typeface="Arial"/>
                <a:ea typeface="Arial"/>
                <a:cs typeface="Arial"/>
                <a:sym typeface="Arial"/>
              </a:rPr>
              <a:t>Technische mogelijkheid om gegevens op te slaan in steeds kleinere eenheden</a:t>
            </a:r>
            <a:endParaRPr b="0" i="0" u="none" strike="noStrike" cap="none" dirty="0">
              <a:solidFill>
                <a:srgbClr val="161249"/>
              </a:solidFill>
              <a:latin typeface="Arial"/>
              <a:ea typeface="Arial"/>
              <a:cs typeface="Arial"/>
              <a:sym typeface="Arial"/>
            </a:endParaRPr>
          </a:p>
          <a:p>
            <a:pPr marL="254000" marR="0" lvl="0" indent="-249555" algn="l" rtl="0">
              <a:lnSpc>
                <a:spcPct val="100000"/>
              </a:lnSpc>
              <a:spcBef>
                <a:spcPts val="1200"/>
              </a:spcBef>
              <a:spcAft>
                <a:spcPts val="0"/>
              </a:spcAft>
              <a:buClr>
                <a:srgbClr val="F39200"/>
              </a:buClr>
              <a:buSzPts val="1400"/>
              <a:buFont typeface="Noto Sans Symbols"/>
              <a:buChar char="●"/>
            </a:pPr>
            <a:r>
              <a:rPr lang="fi" b="0" i="0" u="none" strike="noStrike" cap="none" dirty="0">
                <a:solidFill>
                  <a:srgbClr val="161249"/>
                </a:solidFill>
                <a:latin typeface="Arial"/>
                <a:ea typeface="Arial"/>
                <a:cs typeface="Arial"/>
                <a:sym typeface="Arial"/>
              </a:rPr>
              <a:t>De uitvinding van het world wide web</a:t>
            </a:r>
            <a:endParaRPr b="0" i="0" u="none" strike="noStrike" cap="none" dirty="0">
              <a:solidFill>
                <a:srgbClr val="161249"/>
              </a:solidFill>
              <a:latin typeface="Arial"/>
              <a:ea typeface="Arial"/>
              <a:cs typeface="Arial"/>
              <a:sym typeface="Arial"/>
            </a:endParaRPr>
          </a:p>
          <a:p>
            <a:pPr marL="254000" marR="0" lvl="0" indent="-249555" algn="l" rtl="0">
              <a:lnSpc>
                <a:spcPct val="100000"/>
              </a:lnSpc>
              <a:spcBef>
                <a:spcPts val="1200"/>
              </a:spcBef>
              <a:spcAft>
                <a:spcPts val="0"/>
              </a:spcAft>
              <a:buClr>
                <a:srgbClr val="F39200"/>
              </a:buClr>
              <a:buSzPts val="1400"/>
              <a:buFont typeface="Noto Sans Symbols"/>
              <a:buChar char="●"/>
            </a:pPr>
            <a:r>
              <a:rPr lang="fi" b="0" i="0" u="none" strike="noStrike" cap="none" dirty="0">
                <a:solidFill>
                  <a:srgbClr val="161249"/>
                </a:solidFill>
                <a:latin typeface="Arial"/>
                <a:ea typeface="Arial"/>
                <a:cs typeface="Arial"/>
                <a:sym typeface="Arial"/>
              </a:rPr>
              <a:t>Voortdurend evoluerende digitale gebruikersinterfaces </a:t>
            </a:r>
            <a:endParaRPr b="0" i="0" u="none" strike="noStrike" cap="none" dirty="0">
              <a:solidFill>
                <a:srgbClr val="161249"/>
              </a:solidFill>
              <a:latin typeface="Arial"/>
              <a:ea typeface="Arial"/>
              <a:cs typeface="Arial"/>
              <a:sym typeface="Arial"/>
            </a:endParaRPr>
          </a:p>
          <a:p>
            <a:pPr marL="254000" marR="0" lvl="0" indent="-249555" algn="l" rtl="0">
              <a:lnSpc>
                <a:spcPct val="100000"/>
              </a:lnSpc>
              <a:spcBef>
                <a:spcPts val="1200"/>
              </a:spcBef>
              <a:spcAft>
                <a:spcPts val="0"/>
              </a:spcAft>
              <a:buClr>
                <a:srgbClr val="F39200"/>
              </a:buClr>
              <a:buSzPts val="1400"/>
              <a:buFont typeface="Noto Sans Symbols"/>
              <a:buChar char="●"/>
            </a:pPr>
            <a:r>
              <a:rPr lang="fi" b="0" i="0" u="none" strike="noStrike" cap="none" dirty="0">
                <a:solidFill>
                  <a:srgbClr val="161249"/>
                </a:solidFill>
                <a:latin typeface="Arial"/>
                <a:ea typeface="Arial"/>
                <a:cs typeface="Arial"/>
                <a:sym typeface="Arial"/>
              </a:rPr>
              <a:t>Onbetaalbare gegevensoverdracht </a:t>
            </a:r>
            <a:endParaRPr b="0" i="0" u="none" strike="noStrike" cap="none" dirty="0">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800"/>
              <a:buFont typeface="Arial"/>
              <a:buNone/>
            </a:pPr>
            <a:endParaRPr sz="1600" b="0" i="0" u="none" strike="noStrike" cap="none" dirty="0">
              <a:solidFill>
                <a:srgbClr val="FF0000"/>
              </a:solidFill>
              <a:latin typeface="PT Sans"/>
              <a:ea typeface="PT Sans"/>
              <a:cs typeface="PT Sans"/>
              <a:sym typeface="PT Sans"/>
            </a:endParaRPr>
          </a:p>
        </p:txBody>
      </p:sp>
      <p:sp>
        <p:nvSpPr>
          <p:cNvPr id="445" name="Google Shape;445;p23"/>
          <p:cNvSpPr/>
          <p:nvPr/>
        </p:nvSpPr>
        <p:spPr>
          <a:xfrm>
            <a:off x="2191417" y="1427387"/>
            <a:ext cx="552900" cy="384300"/>
          </a:xfrm>
          <a:prstGeom prst="bentArrow">
            <a:avLst>
              <a:gd name="adj1" fmla="val 25000"/>
              <a:gd name="adj2" fmla="val 25000"/>
              <a:gd name="adj3" fmla="val 25000"/>
              <a:gd name="adj4" fmla="val 43750"/>
            </a:avLst>
          </a:prstGeom>
          <a:solidFill>
            <a:srgbClr val="F39200"/>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46" name="Google Shape;446;p23"/>
          <p:cNvSpPr/>
          <p:nvPr/>
        </p:nvSpPr>
        <p:spPr>
          <a:xfrm rot="3036207">
            <a:off x="5831583" y="1308957"/>
            <a:ext cx="552884" cy="384169"/>
          </a:xfrm>
          <a:prstGeom prst="bentArrow">
            <a:avLst>
              <a:gd name="adj1" fmla="val 25000"/>
              <a:gd name="adj2" fmla="val 25000"/>
              <a:gd name="adj3" fmla="val 25000"/>
              <a:gd name="adj4" fmla="val 43750"/>
            </a:avLst>
          </a:prstGeom>
          <a:solidFill>
            <a:srgbClr val="F39200"/>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450"/>
        <p:cNvGrpSpPr/>
        <p:nvPr/>
      </p:nvGrpSpPr>
      <p:grpSpPr>
        <a:xfrm>
          <a:off x="0" y="0"/>
          <a:ext cx="0" cy="0"/>
          <a:chOff x="0" y="0"/>
          <a:chExt cx="0" cy="0"/>
        </a:xfrm>
      </p:grpSpPr>
      <p:sp>
        <p:nvSpPr>
          <p:cNvPr id="451" name="Google Shape;451;p24"/>
          <p:cNvSpPr txBox="1"/>
          <p:nvPr/>
        </p:nvSpPr>
        <p:spPr>
          <a:xfrm>
            <a:off x="535460" y="-8313"/>
            <a:ext cx="8122200" cy="615523"/>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2800"/>
              <a:buFont typeface="Arial"/>
              <a:buNone/>
            </a:pPr>
            <a:r>
              <a:rPr lang="fi" sz="2800" b="1" i="0" u="none" strike="noStrike" cap="none">
                <a:solidFill>
                  <a:srgbClr val="161249"/>
                </a:solidFill>
                <a:latin typeface="Arial"/>
                <a:ea typeface="Arial"/>
                <a:cs typeface="Arial"/>
                <a:sym typeface="Arial"/>
              </a:rPr>
              <a:t>Consumentenactiviteit op internet (B2C)</a:t>
            </a:r>
            <a:endParaRPr sz="2800" b="1" i="0" u="none" strike="noStrike" cap="none">
              <a:solidFill>
                <a:srgbClr val="161249"/>
              </a:solidFill>
              <a:latin typeface="Arial"/>
              <a:ea typeface="Arial"/>
              <a:cs typeface="Arial"/>
              <a:sym typeface="Arial"/>
            </a:endParaRPr>
          </a:p>
        </p:txBody>
      </p:sp>
      <p:pic>
        <p:nvPicPr>
          <p:cNvPr id="452" name="Google Shape;452;p24"/>
          <p:cNvPicPr preferRelativeResize="0"/>
          <p:nvPr/>
        </p:nvPicPr>
        <p:blipFill>
          <a:blip r:embed="rId3" cstate="email">
            <a:alphaModFix/>
            <a:extLst>
              <a:ext uri="{28A0092B-C50C-407E-A947-70E740481C1C}">
                <a14:useLocalDpi xmlns:a14="http://schemas.microsoft.com/office/drawing/2010/main"/>
              </a:ext>
            </a:extLst>
          </a:blip>
          <a:stretch>
            <a:fillRect/>
          </a:stretch>
        </p:blipFill>
        <p:spPr>
          <a:xfrm>
            <a:off x="440900" y="504376"/>
            <a:ext cx="6812750" cy="3832175"/>
          </a:xfrm>
          <a:prstGeom prst="rect">
            <a:avLst/>
          </a:prstGeom>
          <a:noFill/>
          <a:ln>
            <a:noFill/>
          </a:ln>
        </p:spPr>
      </p:pic>
      <p:sp>
        <p:nvSpPr>
          <p:cNvPr id="453" name="Google Shape;453;p24"/>
          <p:cNvSpPr txBox="1"/>
          <p:nvPr/>
        </p:nvSpPr>
        <p:spPr>
          <a:xfrm>
            <a:off x="4572000" y="4456425"/>
            <a:ext cx="2666400" cy="400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fi"/>
              <a:t>Bron: </a:t>
            </a:r>
            <a:r>
              <a:rPr lang="fi" u="sng">
                <a:solidFill>
                  <a:schemeClr val="hlink"/>
                </a:solidFill>
                <a:hlinkClick r:id="rId4"/>
              </a:rPr>
              <a:t>Hootsuit</a:t>
            </a:r>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457"/>
        <p:cNvGrpSpPr/>
        <p:nvPr/>
      </p:nvGrpSpPr>
      <p:grpSpPr>
        <a:xfrm>
          <a:off x="0" y="0"/>
          <a:ext cx="0" cy="0"/>
          <a:chOff x="0" y="0"/>
          <a:chExt cx="0" cy="0"/>
        </a:xfrm>
      </p:grpSpPr>
      <p:pic>
        <p:nvPicPr>
          <p:cNvPr id="458" name="Google Shape;458;p25"/>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1591888" y="1128756"/>
            <a:ext cx="5960223" cy="3341055"/>
          </a:xfrm>
          <a:prstGeom prst="rect">
            <a:avLst/>
          </a:prstGeom>
          <a:noFill/>
          <a:ln>
            <a:noFill/>
          </a:ln>
          <a:effectLst>
            <a:outerShdw blurRad="63500" sx="102000" sy="102000" algn="ctr" rotWithShape="0">
              <a:srgbClr val="000000">
                <a:alpha val="40000"/>
              </a:srgbClr>
            </a:outerShdw>
          </a:effectLst>
        </p:spPr>
      </p:pic>
      <p:sp>
        <p:nvSpPr>
          <p:cNvPr id="459" name="Google Shape;459;p25"/>
          <p:cNvSpPr txBox="1">
            <a:spLocks noGrp="1"/>
          </p:cNvSpPr>
          <p:nvPr>
            <p:ph type="title"/>
          </p:nvPr>
        </p:nvSpPr>
        <p:spPr>
          <a:xfrm>
            <a:off x="628650" y="201259"/>
            <a:ext cx="7886700" cy="994172"/>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rgbClr val="161249"/>
              </a:buClr>
              <a:buSzPts val="2800"/>
              <a:buFont typeface="Arial"/>
              <a:buNone/>
            </a:pPr>
            <a:r>
              <a:rPr lang="fi" sz="2800"/>
              <a:t>De meeste koopprocessen beginnen bij zoekmachines </a:t>
            </a:r>
            <a:endParaRPr sz="2800"/>
          </a:p>
        </p:txBody>
      </p:sp>
      <p:sp>
        <p:nvSpPr>
          <p:cNvPr id="460" name="Google Shape;460;p25"/>
          <p:cNvSpPr txBox="1"/>
          <p:nvPr/>
        </p:nvSpPr>
        <p:spPr>
          <a:xfrm>
            <a:off x="4790350" y="4608400"/>
            <a:ext cx="39000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0" i="0" u="none" strike="noStrike" cap="none">
                <a:solidFill>
                  <a:srgbClr val="000000"/>
                </a:solidFill>
                <a:latin typeface="Arial"/>
                <a:ea typeface="Arial"/>
                <a:cs typeface="Arial"/>
                <a:sym typeface="Arial"/>
              </a:rPr>
              <a:t>Bron: </a:t>
            </a:r>
            <a:r>
              <a:rPr lang="fi" sz="1400" b="0" i="0" u="sng" strike="noStrike" cap="none">
                <a:solidFill>
                  <a:schemeClr val="hlink"/>
                </a:solidFill>
                <a:latin typeface="Arial"/>
                <a:ea typeface="Arial"/>
                <a:cs typeface="Arial"/>
                <a:sym typeface="Arial"/>
                <a:hlinkClick r:id="rId4"/>
              </a:rPr>
              <a:t>Invoca.com </a:t>
            </a:r>
            <a:r>
              <a:rPr lang="fi" sz="1400" b="0" i="0" u="none" strike="noStrike" cap="none">
                <a:solidFill>
                  <a:srgbClr val="000000"/>
                </a:solidFill>
                <a:latin typeface="Arial"/>
                <a:ea typeface="Arial"/>
                <a:cs typeface="Arial"/>
                <a:sym typeface="Arial"/>
              </a:rPr>
              <a:t>(2022)</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464"/>
        <p:cNvGrpSpPr/>
        <p:nvPr/>
      </p:nvGrpSpPr>
      <p:grpSpPr>
        <a:xfrm>
          <a:off x="0" y="0"/>
          <a:ext cx="0" cy="0"/>
          <a:chOff x="0" y="0"/>
          <a:chExt cx="0" cy="0"/>
        </a:xfrm>
      </p:grpSpPr>
      <p:sp>
        <p:nvSpPr>
          <p:cNvPr id="465" name="Google Shape;465;p26"/>
          <p:cNvSpPr txBox="1">
            <a:spLocks noGrp="1"/>
          </p:cNvSpPr>
          <p:nvPr>
            <p:ph type="title"/>
          </p:nvPr>
        </p:nvSpPr>
        <p:spPr>
          <a:xfrm>
            <a:off x="628650" y="273844"/>
            <a:ext cx="7886700" cy="994172"/>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Clr>
                <a:srgbClr val="161249"/>
              </a:buClr>
              <a:buSzPts val="3200"/>
              <a:buFont typeface="Arial"/>
              <a:buNone/>
            </a:pPr>
            <a:r>
              <a:rPr lang="fi" sz="3200"/>
              <a:t>... of sociale media </a:t>
            </a:r>
            <a:endParaRPr sz="3200"/>
          </a:p>
        </p:txBody>
      </p:sp>
      <p:pic>
        <p:nvPicPr>
          <p:cNvPr id="466" name="Google Shape;466;p26"/>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628650" y="714062"/>
            <a:ext cx="6618817" cy="3789353"/>
          </a:xfrm>
          <a:prstGeom prst="rect">
            <a:avLst/>
          </a:prstGeom>
          <a:noFill/>
          <a:ln>
            <a:noFill/>
          </a:ln>
        </p:spPr>
      </p:pic>
      <p:sp>
        <p:nvSpPr>
          <p:cNvPr id="467" name="Google Shape;467;p26"/>
          <p:cNvSpPr txBox="1"/>
          <p:nvPr/>
        </p:nvSpPr>
        <p:spPr>
          <a:xfrm>
            <a:off x="5469975" y="4503425"/>
            <a:ext cx="1777500" cy="400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fi"/>
              <a:t>Bron: Hootsuite</a:t>
            </a:r>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471"/>
        <p:cNvGrpSpPr/>
        <p:nvPr/>
      </p:nvGrpSpPr>
      <p:grpSpPr>
        <a:xfrm>
          <a:off x="0" y="0"/>
          <a:ext cx="0" cy="0"/>
          <a:chOff x="0" y="0"/>
          <a:chExt cx="0" cy="0"/>
        </a:xfrm>
      </p:grpSpPr>
      <p:sp>
        <p:nvSpPr>
          <p:cNvPr id="472" name="Google Shape;472;p27"/>
          <p:cNvSpPr txBox="1">
            <a:spLocks noGrp="1"/>
          </p:cNvSpPr>
          <p:nvPr>
            <p:ph type="title"/>
          </p:nvPr>
        </p:nvSpPr>
        <p:spPr>
          <a:xfrm>
            <a:off x="628650" y="271008"/>
            <a:ext cx="4067175" cy="994172"/>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Clr>
                <a:srgbClr val="161249"/>
              </a:buClr>
              <a:buSzPts val="3200"/>
              <a:buFont typeface="Arial"/>
              <a:buNone/>
            </a:pPr>
            <a:r>
              <a:rPr lang="fi" sz="2800" dirty="0"/>
              <a:t>Zakelijke (B2B) activiteit op internet</a:t>
            </a:r>
            <a:endParaRPr sz="2800" dirty="0"/>
          </a:p>
        </p:txBody>
      </p:sp>
      <p:sp>
        <p:nvSpPr>
          <p:cNvPr id="473" name="Google Shape;473;p27"/>
          <p:cNvSpPr txBox="1">
            <a:spLocks noGrp="1"/>
          </p:cNvSpPr>
          <p:nvPr>
            <p:ph type="body" idx="1"/>
          </p:nvPr>
        </p:nvSpPr>
        <p:spPr>
          <a:xfrm>
            <a:off x="453710" y="1265180"/>
            <a:ext cx="4746505" cy="2240756"/>
          </a:xfrm>
          <a:prstGeom prst="rect">
            <a:avLst/>
          </a:prstGeom>
          <a:noFill/>
          <a:ln>
            <a:noFill/>
          </a:ln>
        </p:spPr>
        <p:txBody>
          <a:bodyPr spcFirstLastPara="1" wrap="square" lIns="0" tIns="0" rIns="0" bIns="0" anchor="t" anchorCtr="0">
            <a:noAutofit/>
          </a:bodyPr>
          <a:lstStyle/>
          <a:p>
            <a:pPr marL="254000" lvl="0" indent="-249555" algn="l" rtl="0">
              <a:lnSpc>
                <a:spcPct val="90000"/>
              </a:lnSpc>
              <a:spcBef>
                <a:spcPts val="0"/>
              </a:spcBef>
              <a:spcAft>
                <a:spcPts val="0"/>
              </a:spcAft>
              <a:buClr>
                <a:srgbClr val="F39200"/>
              </a:buClr>
              <a:buSzPts val="1600"/>
              <a:buFont typeface="Noto Sans Symbols"/>
              <a:buChar char="●"/>
            </a:pPr>
            <a:r>
              <a:rPr lang="fi" sz="1600"/>
              <a:t>zelfs B2B-kopers beginnen hun aankoop via zoekmachines</a:t>
            </a:r>
            <a:br>
              <a:rPr lang="fi" sz="1600"/>
            </a:br>
            <a:endParaRPr sz="1600"/>
          </a:p>
          <a:p>
            <a:pPr marL="254000" lvl="0" indent="-249555" algn="l" rtl="0">
              <a:lnSpc>
                <a:spcPct val="90000"/>
              </a:lnSpc>
              <a:spcBef>
                <a:spcPts val="0"/>
              </a:spcBef>
              <a:spcAft>
                <a:spcPts val="0"/>
              </a:spcAft>
              <a:buClr>
                <a:srgbClr val="F39200"/>
              </a:buClr>
              <a:buSzPts val="1600"/>
              <a:buFont typeface="Noto Sans Symbols"/>
              <a:buChar char="●"/>
            </a:pPr>
            <a:r>
              <a:rPr lang="fi" sz="1600"/>
              <a:t>kopers niet gecontacteerd willen worden door de verkoper tijdens het zoekproces</a:t>
            </a:r>
            <a:br>
              <a:rPr lang="fi" sz="1600"/>
            </a:br>
            <a:endParaRPr sz="1600"/>
          </a:p>
          <a:p>
            <a:pPr marL="254000" lvl="0" indent="-249555" algn="l" rtl="0">
              <a:lnSpc>
                <a:spcPct val="90000"/>
              </a:lnSpc>
              <a:spcBef>
                <a:spcPts val="0"/>
              </a:spcBef>
              <a:spcAft>
                <a:spcPts val="0"/>
              </a:spcAft>
              <a:buClr>
                <a:srgbClr val="F39200"/>
              </a:buClr>
              <a:buSzPts val="1600"/>
              <a:buFont typeface="Noto Sans Symbols"/>
              <a:buChar char="●"/>
            </a:pPr>
            <a:r>
              <a:rPr lang="fi" sz="1600"/>
              <a:t>digitale media maken een uitgebreide presentatie van het bedrijf en zijn producten mogelijk</a:t>
            </a:r>
            <a:br>
              <a:rPr lang="fi" sz="1600"/>
            </a:br>
            <a:endParaRPr sz="1600"/>
          </a:p>
          <a:p>
            <a:pPr marL="254000" lvl="0" indent="-249555" algn="l" rtl="0">
              <a:lnSpc>
                <a:spcPct val="90000"/>
              </a:lnSpc>
              <a:spcBef>
                <a:spcPts val="0"/>
              </a:spcBef>
              <a:spcAft>
                <a:spcPts val="0"/>
              </a:spcAft>
              <a:buClr>
                <a:srgbClr val="F39200"/>
              </a:buClr>
              <a:buSzPts val="1600"/>
              <a:buFont typeface="Noto Sans Symbols"/>
              <a:buChar char="●"/>
            </a:pPr>
            <a:r>
              <a:rPr lang="fi" sz="1600"/>
              <a:t>B2B e-commerce stijgt jaarlijks met 10-20%</a:t>
            </a:r>
            <a:br>
              <a:rPr lang="fi" sz="1600"/>
            </a:br>
            <a:endParaRPr sz="1600"/>
          </a:p>
          <a:p>
            <a:pPr marL="254000" lvl="0" indent="-249555" algn="l" rtl="0">
              <a:lnSpc>
                <a:spcPct val="90000"/>
              </a:lnSpc>
              <a:spcBef>
                <a:spcPts val="0"/>
              </a:spcBef>
              <a:spcAft>
                <a:spcPts val="0"/>
              </a:spcAft>
              <a:buClr>
                <a:srgbClr val="F39200"/>
              </a:buClr>
              <a:buSzPts val="1600"/>
              <a:buFont typeface="Noto Sans Symbols"/>
              <a:buChar char="●"/>
            </a:pPr>
            <a:r>
              <a:rPr lang="fi" sz="1600"/>
              <a:t>marketeers geven meer geld uit aan digitale media</a:t>
            </a:r>
            <a:endParaRPr sz="1600"/>
          </a:p>
          <a:p>
            <a:pPr marL="342900" lvl="0" indent="-241300" algn="l" rtl="0">
              <a:lnSpc>
                <a:spcPct val="100000"/>
              </a:lnSpc>
              <a:spcBef>
                <a:spcPts val="1200"/>
              </a:spcBef>
              <a:spcAft>
                <a:spcPts val="1200"/>
              </a:spcAft>
              <a:buClr>
                <a:srgbClr val="161249"/>
              </a:buClr>
              <a:buSzPts val="1600"/>
              <a:buFont typeface="Noto Sans Symbols"/>
              <a:buNone/>
            </a:pPr>
            <a:endParaRPr sz="1600"/>
          </a:p>
        </p:txBody>
      </p:sp>
      <p:pic>
        <p:nvPicPr>
          <p:cNvPr id="474" name="Google Shape;474;p27"/>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5530937" y="209007"/>
            <a:ext cx="3415356" cy="4199209"/>
          </a:xfrm>
          <a:prstGeom prst="rect">
            <a:avLst/>
          </a:prstGeom>
          <a:noFill/>
          <a:ln>
            <a:noFill/>
          </a:ln>
        </p:spPr>
      </p:pic>
      <p:sp>
        <p:nvSpPr>
          <p:cNvPr id="475" name="Google Shape;475;p27"/>
          <p:cNvSpPr txBox="1"/>
          <p:nvPr/>
        </p:nvSpPr>
        <p:spPr>
          <a:xfrm>
            <a:off x="5530937" y="4408216"/>
            <a:ext cx="23952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0" i="0" u="sng" strike="noStrike" cap="none">
                <a:solidFill>
                  <a:schemeClr val="hlink"/>
                </a:solidFill>
                <a:latin typeface="Arial"/>
                <a:ea typeface="Arial"/>
                <a:cs typeface="Arial"/>
                <a:sym typeface="Arial"/>
                <a:hlinkClick r:id="rId4"/>
              </a:rPr>
              <a:t>Gartner, 2019</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479"/>
        <p:cNvGrpSpPr/>
        <p:nvPr/>
      </p:nvGrpSpPr>
      <p:grpSpPr>
        <a:xfrm>
          <a:off x="0" y="0"/>
          <a:ext cx="0" cy="0"/>
          <a:chOff x="0" y="0"/>
          <a:chExt cx="0" cy="0"/>
        </a:xfrm>
      </p:grpSpPr>
      <p:sp>
        <p:nvSpPr>
          <p:cNvPr id="480" name="Google Shape;480;p28"/>
          <p:cNvSpPr txBox="1">
            <a:spLocks noGrp="1"/>
          </p:cNvSpPr>
          <p:nvPr>
            <p:ph type="title"/>
          </p:nvPr>
        </p:nvSpPr>
        <p:spPr>
          <a:xfrm>
            <a:off x="628650" y="273848"/>
            <a:ext cx="7886700" cy="608700"/>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Clr>
                <a:srgbClr val="161249"/>
              </a:buClr>
              <a:buSzPts val="3200"/>
              <a:buFont typeface="Arial"/>
              <a:buNone/>
            </a:pPr>
            <a:r>
              <a:rPr lang="fi" sz="2800" dirty="0"/>
              <a:t>Digitaal maakt personalisatie mogelijk</a:t>
            </a:r>
            <a:endParaRPr sz="2800" dirty="0"/>
          </a:p>
        </p:txBody>
      </p:sp>
      <p:sp>
        <p:nvSpPr>
          <p:cNvPr id="481" name="Google Shape;481;p28"/>
          <p:cNvSpPr txBox="1">
            <a:spLocks noGrp="1"/>
          </p:cNvSpPr>
          <p:nvPr>
            <p:ph type="body" idx="1"/>
          </p:nvPr>
        </p:nvSpPr>
        <p:spPr>
          <a:xfrm>
            <a:off x="628650" y="769000"/>
            <a:ext cx="8076300" cy="3506100"/>
          </a:xfrm>
          <a:prstGeom prst="rect">
            <a:avLst/>
          </a:prstGeom>
          <a:noFill/>
          <a:ln>
            <a:noFill/>
          </a:ln>
        </p:spPr>
        <p:txBody>
          <a:bodyPr spcFirstLastPara="1" wrap="square" lIns="0" tIns="0" rIns="0" bIns="0" anchor="t" anchorCtr="0">
            <a:noAutofit/>
          </a:bodyPr>
          <a:lstStyle/>
          <a:p>
            <a:pPr marL="457200" lvl="0" indent="-317500" algn="l" rtl="0">
              <a:lnSpc>
                <a:spcPct val="100000"/>
              </a:lnSpc>
              <a:spcBef>
                <a:spcPts val="0"/>
              </a:spcBef>
              <a:spcAft>
                <a:spcPts val="0"/>
              </a:spcAft>
              <a:buSzPts val="1400"/>
              <a:buChar char="●"/>
            </a:pPr>
            <a:r>
              <a:rPr lang="fi" sz="1400">
                <a:highlight>
                  <a:srgbClr val="FFFFFF"/>
                </a:highlight>
              </a:rPr>
              <a:t>Personalisatie is bijvoorbeeld: aangepaste inhoud, verwijzen naar onderwerpen die je interesseren, je naam gebruiken</a:t>
            </a:r>
            <a:endParaRPr sz="1400">
              <a:highlight>
                <a:srgbClr val="FFFFFF"/>
              </a:highlight>
            </a:endParaRPr>
          </a:p>
          <a:p>
            <a:pPr marL="457200" lvl="0" indent="-317500" algn="l" rtl="0">
              <a:lnSpc>
                <a:spcPct val="100000"/>
              </a:lnSpc>
              <a:spcBef>
                <a:spcPts val="0"/>
              </a:spcBef>
              <a:spcAft>
                <a:spcPts val="0"/>
              </a:spcAft>
              <a:buSzPts val="1400"/>
              <a:buChar char="●"/>
            </a:pPr>
            <a:endParaRPr sz="1400">
              <a:highlight>
                <a:srgbClr val="FFFFFF"/>
              </a:highlight>
            </a:endParaRPr>
          </a:p>
          <a:p>
            <a:pPr marL="457200" lvl="0" indent="-317500" algn="l" rtl="0">
              <a:lnSpc>
                <a:spcPct val="100000"/>
              </a:lnSpc>
              <a:spcBef>
                <a:spcPts val="0"/>
              </a:spcBef>
              <a:spcAft>
                <a:spcPts val="0"/>
              </a:spcAft>
              <a:buSzPts val="1400"/>
              <a:buChar char="●"/>
            </a:pPr>
            <a:r>
              <a:rPr lang="fi" sz="1400">
                <a:highlight>
                  <a:srgbClr val="FFFFFF"/>
                </a:highlight>
              </a:rPr>
              <a:t>Wordt ondersteund door het gebruik van kunstmatige intelligentie </a:t>
            </a:r>
            <a:endParaRPr sz="1400">
              <a:highlight>
                <a:srgbClr val="FFFFFF"/>
              </a:highlight>
            </a:endParaRPr>
          </a:p>
          <a:p>
            <a:pPr marL="457200" lvl="0" indent="-317500" algn="l" rtl="0">
              <a:lnSpc>
                <a:spcPct val="100000"/>
              </a:lnSpc>
              <a:spcBef>
                <a:spcPts val="0"/>
              </a:spcBef>
              <a:spcAft>
                <a:spcPts val="0"/>
              </a:spcAft>
              <a:buSzPts val="1400"/>
              <a:buChar char="●"/>
            </a:pPr>
            <a:endParaRPr sz="1400">
              <a:highlight>
                <a:srgbClr val="FFFFFF"/>
              </a:highlight>
            </a:endParaRPr>
          </a:p>
          <a:p>
            <a:pPr marL="457200" lvl="0" indent="-317500" algn="l" rtl="0">
              <a:lnSpc>
                <a:spcPct val="100000"/>
              </a:lnSpc>
              <a:spcBef>
                <a:spcPts val="0"/>
              </a:spcBef>
              <a:spcAft>
                <a:spcPts val="0"/>
              </a:spcAft>
              <a:buSzPts val="1400"/>
              <a:buChar char="●"/>
            </a:pPr>
            <a:r>
              <a:rPr lang="fi" sz="1400">
                <a:highlight>
                  <a:srgbClr val="FFFFFF"/>
                </a:highlight>
              </a:rPr>
              <a:t>40% van de consumenten koopt meer bij retailers die een gepersonaliseerde winkelervaring bieden via verschillende kanalen (Bron: </a:t>
            </a:r>
            <a:r>
              <a:rPr lang="fi" sz="1400" u="sng">
                <a:solidFill>
                  <a:schemeClr val="hlink"/>
                </a:solidFill>
                <a:highlight>
                  <a:srgbClr val="FFFFFF"/>
                </a:highlight>
                <a:hlinkClick r:id="rId3"/>
              </a:rPr>
              <a:t>RetailNext</a:t>
            </a:r>
            <a:r>
              <a:rPr lang="fi" sz="1400">
                <a:highlight>
                  <a:srgbClr val="FFFFFF"/>
                </a:highlight>
              </a:rPr>
              <a:t>).</a:t>
            </a:r>
            <a:endParaRPr sz="1400"/>
          </a:p>
        </p:txBody>
      </p:sp>
      <p:pic>
        <p:nvPicPr>
          <p:cNvPr id="482" name="Google Shape;482;p28"/>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704301" y="2451739"/>
            <a:ext cx="6393384" cy="2075856"/>
          </a:xfrm>
          <a:prstGeom prst="rect">
            <a:avLst/>
          </a:prstGeom>
          <a:noFill/>
          <a:ln>
            <a:noFill/>
          </a:ln>
          <a:effectLst>
            <a:outerShdw blurRad="63500" sx="102000" sy="102000" algn="ctr" rotWithShape="0">
              <a:srgbClr val="000000">
                <a:alpha val="40000"/>
              </a:srgbClr>
            </a:outerShdw>
          </a:effectLst>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486"/>
        <p:cNvGrpSpPr/>
        <p:nvPr/>
      </p:nvGrpSpPr>
      <p:grpSpPr>
        <a:xfrm>
          <a:off x="0" y="0"/>
          <a:ext cx="0" cy="0"/>
          <a:chOff x="0" y="0"/>
          <a:chExt cx="0" cy="0"/>
        </a:xfrm>
      </p:grpSpPr>
      <p:sp>
        <p:nvSpPr>
          <p:cNvPr id="487" name="Google Shape;487;g230a88bf6bc_0_24"/>
          <p:cNvSpPr txBox="1">
            <a:spLocks noGrp="1"/>
          </p:cNvSpPr>
          <p:nvPr>
            <p:ph type="title"/>
          </p:nvPr>
        </p:nvSpPr>
        <p:spPr>
          <a:xfrm>
            <a:off x="314325" y="126887"/>
            <a:ext cx="7886700" cy="994200"/>
          </a:xfrm>
          <a:prstGeom prst="rect">
            <a:avLst/>
          </a:prstGeom>
          <a:noFill/>
          <a:ln>
            <a:noFill/>
          </a:ln>
        </p:spPr>
        <p:txBody>
          <a:bodyPr spcFirstLastPara="1" wrap="square" lIns="68575" tIns="34275" rIns="68575" bIns="34275" anchor="ctr" anchorCtr="0">
            <a:normAutofit/>
          </a:bodyPr>
          <a:lstStyle/>
          <a:p>
            <a:pPr marL="0" lvl="0" indent="0" algn="l" rtl="0">
              <a:lnSpc>
                <a:spcPct val="115000"/>
              </a:lnSpc>
              <a:spcBef>
                <a:spcPts val="900"/>
              </a:spcBef>
              <a:spcAft>
                <a:spcPts val="900"/>
              </a:spcAft>
              <a:buClr>
                <a:schemeClr val="dk1"/>
              </a:buClr>
              <a:buSzPts val="800"/>
              <a:buFont typeface="Arial"/>
              <a:buNone/>
            </a:pPr>
            <a:r>
              <a:rPr lang="fi" sz="3200"/>
              <a:t>   Digitale marketingwetgeving - GDPR</a:t>
            </a:r>
            <a:endParaRPr sz="3200"/>
          </a:p>
        </p:txBody>
      </p:sp>
      <p:sp>
        <p:nvSpPr>
          <p:cNvPr id="488" name="Google Shape;488;g230a88bf6bc_0_24"/>
          <p:cNvSpPr txBox="1">
            <a:spLocks noGrp="1"/>
          </p:cNvSpPr>
          <p:nvPr>
            <p:ph type="body" idx="1"/>
          </p:nvPr>
        </p:nvSpPr>
        <p:spPr>
          <a:xfrm>
            <a:off x="571500" y="623973"/>
            <a:ext cx="5029200" cy="1419300"/>
          </a:xfrm>
          <a:prstGeom prst="rect">
            <a:avLst/>
          </a:prstGeom>
          <a:noFill/>
          <a:ln>
            <a:noFill/>
          </a:ln>
        </p:spPr>
        <p:txBody>
          <a:bodyPr spcFirstLastPara="1" wrap="square" lIns="68575" tIns="34275" rIns="68575" bIns="34275" anchor="t" anchorCtr="0">
            <a:noAutofit/>
          </a:bodyPr>
          <a:lstStyle/>
          <a:p>
            <a:pPr marL="0" lvl="0" indent="0" algn="l" rtl="0">
              <a:lnSpc>
                <a:spcPct val="115000"/>
              </a:lnSpc>
              <a:spcBef>
                <a:spcPts val="900"/>
              </a:spcBef>
              <a:spcAft>
                <a:spcPts val="0"/>
              </a:spcAft>
              <a:buClr>
                <a:schemeClr val="dk1"/>
              </a:buClr>
              <a:buSzPts val="800"/>
              <a:buFont typeface="Arial"/>
              <a:buNone/>
            </a:pPr>
            <a:endParaRPr sz="1250" dirty="0">
              <a:latin typeface="Arial"/>
              <a:ea typeface="Arial"/>
              <a:cs typeface="Arial"/>
              <a:sym typeface="Arial"/>
            </a:endParaRPr>
          </a:p>
          <a:p>
            <a:pPr marL="457200" lvl="0" indent="-304800" algn="l" rtl="0">
              <a:lnSpc>
                <a:spcPct val="100000"/>
              </a:lnSpc>
              <a:spcBef>
                <a:spcPts val="900"/>
              </a:spcBef>
              <a:spcAft>
                <a:spcPts val="0"/>
              </a:spcAft>
              <a:buClr>
                <a:srgbClr val="F39200"/>
              </a:buClr>
              <a:buSzPts val="2100"/>
              <a:buFont typeface="Arial"/>
              <a:buChar char="•"/>
            </a:pPr>
            <a:r>
              <a:rPr lang="fi" sz="1250" dirty="0"/>
              <a:t>GDPR is een wettelijk kader om ieders persoonlijke gegevens veilig te houden door bedrijven te verplichten veilige processen te hebben voor het verwerken en opslaan van persoonlijke informatie.</a:t>
            </a:r>
            <a:br>
              <a:rPr lang="fi" sz="1250" dirty="0"/>
            </a:br>
            <a:endParaRPr sz="1250" dirty="0"/>
          </a:p>
          <a:p>
            <a:pPr marL="457200" lvl="0" indent="-304800" algn="l" rtl="0">
              <a:lnSpc>
                <a:spcPct val="100000"/>
              </a:lnSpc>
              <a:spcBef>
                <a:spcPts val="0"/>
              </a:spcBef>
              <a:spcAft>
                <a:spcPts val="0"/>
              </a:spcAft>
              <a:buClr>
                <a:srgbClr val="F39200"/>
              </a:buClr>
              <a:buSzPts val="2100"/>
              <a:buFont typeface="Arial"/>
              <a:buChar char="•"/>
            </a:pPr>
            <a:r>
              <a:rPr lang="fi" sz="1250" dirty="0"/>
              <a:t>Organisaties mogen alleen contact opnemen met consumenten als zij daar expliciet toestemming voor hebben gegeven</a:t>
            </a:r>
            <a:br>
              <a:rPr lang="fi" sz="1250" dirty="0"/>
            </a:br>
            <a:endParaRPr sz="1250" dirty="0"/>
          </a:p>
          <a:p>
            <a:pPr marL="457200" lvl="0" indent="-304800" algn="l" rtl="0">
              <a:lnSpc>
                <a:spcPct val="100000"/>
              </a:lnSpc>
              <a:spcBef>
                <a:spcPts val="0"/>
              </a:spcBef>
              <a:spcAft>
                <a:spcPts val="0"/>
              </a:spcAft>
              <a:buClr>
                <a:srgbClr val="F39200"/>
              </a:buClr>
              <a:buSzPts val="2100"/>
              <a:buFont typeface="Arial"/>
              <a:buChar char="•"/>
            </a:pPr>
            <a:r>
              <a:rPr lang="fi" sz="1250" dirty="0"/>
              <a:t>Volgens de wet kunnen gebruikers vragen om hun persoonlijke gegevens te verwijderen, te bewerken of over te dragen.</a:t>
            </a:r>
            <a:br>
              <a:rPr lang="fi" sz="1250" dirty="0"/>
            </a:br>
            <a:endParaRPr sz="1250" dirty="0"/>
          </a:p>
          <a:p>
            <a:pPr marL="457200" lvl="0" indent="-304800" algn="l" rtl="0">
              <a:lnSpc>
                <a:spcPct val="100000"/>
              </a:lnSpc>
              <a:spcBef>
                <a:spcPts val="0"/>
              </a:spcBef>
              <a:spcAft>
                <a:spcPts val="0"/>
              </a:spcAft>
              <a:buClr>
                <a:srgbClr val="F39200"/>
              </a:buClr>
              <a:buSzPts val="2100"/>
              <a:buFont typeface="Arial"/>
              <a:buChar char="•"/>
            </a:pPr>
            <a:r>
              <a:rPr lang="fi" sz="1250" dirty="0"/>
              <a:t>Organisaties moeten transparante informatie geven over hoe ze omgaan met persoonlijke gegevens van gebruikers</a:t>
            </a:r>
            <a:br>
              <a:rPr lang="fi" sz="1250" dirty="0"/>
            </a:br>
            <a:endParaRPr sz="1250" dirty="0"/>
          </a:p>
          <a:p>
            <a:pPr marL="457200" lvl="0" indent="-304800" algn="l" rtl="0">
              <a:lnSpc>
                <a:spcPct val="100000"/>
              </a:lnSpc>
              <a:spcBef>
                <a:spcPts val="0"/>
              </a:spcBef>
              <a:spcAft>
                <a:spcPts val="0"/>
              </a:spcAft>
              <a:buClr>
                <a:srgbClr val="F39200"/>
              </a:buClr>
              <a:buSzPts val="2100"/>
              <a:buFont typeface="Arial"/>
              <a:buChar char="•"/>
            </a:pPr>
            <a:r>
              <a:rPr lang="fi" sz="1250" dirty="0"/>
              <a:t>Meer informatie: </a:t>
            </a:r>
            <a:r>
              <a:rPr lang="fi" sz="1250" dirty="0">
                <a:latin typeface="Arial"/>
                <a:ea typeface="Arial"/>
                <a:cs typeface="Arial"/>
                <a:sym typeface="Arial"/>
              </a:rPr>
              <a:t>Europese Commissie http://ec.europa.eu/justice/data-protection/index_en.htm</a:t>
            </a:r>
            <a:endParaRPr sz="1250" dirty="0"/>
          </a:p>
        </p:txBody>
      </p:sp>
      <p:pic>
        <p:nvPicPr>
          <p:cNvPr id="489" name="Google Shape;489;g230a88bf6bc_0_24"/>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5600700" y="1157407"/>
            <a:ext cx="3231351" cy="1771857"/>
          </a:xfrm>
          <a:prstGeom prst="rect">
            <a:avLst/>
          </a:prstGeom>
          <a:noFill/>
          <a:ln>
            <a:noFill/>
          </a:ln>
          <a:effectLst>
            <a:outerShdw blurRad="63500" sx="102000" sy="102000" algn="ctr" rotWithShape="0">
              <a:srgbClr val="000000">
                <a:alpha val="40000"/>
              </a:srgbClr>
            </a:outerShdw>
          </a:effectLst>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493"/>
        <p:cNvGrpSpPr/>
        <p:nvPr/>
      </p:nvGrpSpPr>
      <p:grpSpPr>
        <a:xfrm>
          <a:off x="0" y="0"/>
          <a:ext cx="0" cy="0"/>
          <a:chOff x="0" y="0"/>
          <a:chExt cx="0" cy="0"/>
        </a:xfrm>
      </p:grpSpPr>
      <p:sp>
        <p:nvSpPr>
          <p:cNvPr id="494" name="Google Shape;494;p34"/>
          <p:cNvSpPr txBox="1">
            <a:spLocks noGrp="1"/>
          </p:cNvSpPr>
          <p:nvPr>
            <p:ph type="body" idx="1"/>
          </p:nvPr>
        </p:nvSpPr>
        <p:spPr>
          <a:xfrm>
            <a:off x="848795" y="411515"/>
            <a:ext cx="6614054" cy="332399"/>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400"/>
              <a:buNone/>
            </a:pPr>
            <a:r>
              <a:rPr lang="fi" sz="2400">
                <a:solidFill>
                  <a:schemeClr val="lt1"/>
                </a:solidFill>
              </a:rPr>
              <a:t>Activiteit in de klas of groepsopdracht</a:t>
            </a:r>
            <a:endParaRPr/>
          </a:p>
        </p:txBody>
      </p:sp>
      <p:sp>
        <p:nvSpPr>
          <p:cNvPr id="495" name="Google Shape;495;p34"/>
          <p:cNvSpPr txBox="1">
            <a:spLocks noGrp="1"/>
          </p:cNvSpPr>
          <p:nvPr>
            <p:ph type="body" idx="2"/>
          </p:nvPr>
        </p:nvSpPr>
        <p:spPr>
          <a:xfrm>
            <a:off x="848795" y="934563"/>
            <a:ext cx="6614054" cy="2836283"/>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lt1"/>
              </a:buClr>
              <a:buSzPts val="1500"/>
              <a:buNone/>
            </a:pPr>
            <a:r>
              <a:rPr lang="fi"/>
              <a:t>Het is duidelijk dat digitale marketingkanalen veelzijdige voordelen kunnen bieden - maar alleen als je de juiste kanalen kunt kiezen om je doelgroep te bereiken. </a:t>
            </a:r>
            <a:endParaRPr/>
          </a:p>
          <a:p>
            <a:pPr marL="360000" lvl="0" indent="-323850" algn="l" rtl="0">
              <a:lnSpc>
                <a:spcPct val="100000"/>
              </a:lnSpc>
              <a:spcBef>
                <a:spcPts val="0"/>
              </a:spcBef>
              <a:spcAft>
                <a:spcPts val="0"/>
              </a:spcAft>
              <a:buClr>
                <a:srgbClr val="F39200"/>
              </a:buClr>
              <a:buSzPts val="1500"/>
              <a:buAutoNum type="arabicPeriod"/>
            </a:pPr>
            <a:r>
              <a:rPr lang="fi"/>
              <a:t>Kies een bedrijf dat interessant voor je is. </a:t>
            </a:r>
            <a:endParaRPr/>
          </a:p>
          <a:p>
            <a:pPr marL="360000" lvl="0" indent="-228600" algn="l" rtl="0">
              <a:lnSpc>
                <a:spcPct val="100000"/>
              </a:lnSpc>
              <a:spcBef>
                <a:spcPts val="0"/>
              </a:spcBef>
              <a:spcAft>
                <a:spcPts val="0"/>
              </a:spcAft>
              <a:buClr>
                <a:srgbClr val="F39200"/>
              </a:buClr>
              <a:buSzPts val="1500"/>
              <a:buNone/>
            </a:pPr>
            <a:endParaRPr/>
          </a:p>
          <a:p>
            <a:pPr marL="360000" lvl="0" indent="-323850" algn="l" rtl="0">
              <a:lnSpc>
                <a:spcPct val="100000"/>
              </a:lnSpc>
              <a:spcBef>
                <a:spcPts val="0"/>
              </a:spcBef>
              <a:spcAft>
                <a:spcPts val="0"/>
              </a:spcAft>
              <a:buClr>
                <a:srgbClr val="F39200"/>
              </a:buClr>
              <a:buSzPts val="1500"/>
              <a:buAutoNum type="arabicPeriod"/>
            </a:pPr>
            <a:r>
              <a:rPr lang="fi"/>
              <a:t>Probeer hun doelgroepen te definiëren (individuen en groepen die potentiële klanten/gebruikers zijn voor je product). </a:t>
            </a:r>
            <a:endParaRPr/>
          </a:p>
          <a:p>
            <a:pPr marL="360000" lvl="0" indent="-228600" algn="l" rtl="0">
              <a:lnSpc>
                <a:spcPct val="100000"/>
              </a:lnSpc>
              <a:spcBef>
                <a:spcPts val="0"/>
              </a:spcBef>
              <a:spcAft>
                <a:spcPts val="0"/>
              </a:spcAft>
              <a:buClr>
                <a:srgbClr val="F39200"/>
              </a:buClr>
              <a:buSzPts val="1500"/>
              <a:buNone/>
            </a:pPr>
            <a:endParaRPr/>
          </a:p>
          <a:p>
            <a:pPr marL="360000" lvl="0" indent="-323850" algn="l" rtl="0">
              <a:lnSpc>
                <a:spcPct val="100000"/>
              </a:lnSpc>
              <a:spcBef>
                <a:spcPts val="0"/>
              </a:spcBef>
              <a:spcAft>
                <a:spcPts val="0"/>
              </a:spcAft>
              <a:buClr>
                <a:srgbClr val="F39200"/>
              </a:buClr>
              <a:buSzPts val="1500"/>
              <a:buAutoNum type="arabicPeriod"/>
            </a:pPr>
            <a:r>
              <a:rPr lang="fi"/>
              <a:t>Nadat je 3-4 doelgroepen (potentiële klantengroepen) hebt opgesomd, maak je een lijst van 2-3 digitale kanalen waar je doelgroep waarschijnlijk tijd doorbrengt. Maak ook een lijst van 2-3 traditionele kanalen.</a:t>
            </a:r>
            <a:endParaRPr/>
          </a:p>
          <a:p>
            <a:pPr marL="0" lvl="0" indent="0" algn="l" rtl="0">
              <a:lnSpc>
                <a:spcPct val="100000"/>
              </a:lnSpc>
              <a:spcBef>
                <a:spcPts val="1200"/>
              </a:spcBef>
              <a:spcAft>
                <a:spcPts val="0"/>
              </a:spcAft>
              <a:buClr>
                <a:schemeClr val="lt1"/>
              </a:buClr>
              <a:buSzPts val="1500"/>
              <a:buNone/>
            </a:pPr>
            <a:r>
              <a:rPr lang="fi"/>
              <a:t>Kan individueel worden gemaakt of in kleine groepjes van 2-3 leerlingen. Aanbevolen tijd: 30-45 minuten</a:t>
            </a:r>
            <a:endParaRPr/>
          </a:p>
          <a:p>
            <a:pPr marL="0" lvl="0" indent="0" algn="l" rtl="0">
              <a:lnSpc>
                <a:spcPct val="108000"/>
              </a:lnSpc>
              <a:spcBef>
                <a:spcPts val="1200"/>
              </a:spcBef>
              <a:spcAft>
                <a:spcPts val="0"/>
              </a:spcAft>
              <a:buClr>
                <a:schemeClr val="lt1"/>
              </a:buClr>
              <a:buSzPts val="1500"/>
              <a:buNone/>
            </a:pPr>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499"/>
        <p:cNvGrpSpPr/>
        <p:nvPr/>
      </p:nvGrpSpPr>
      <p:grpSpPr>
        <a:xfrm>
          <a:off x="0" y="0"/>
          <a:ext cx="0" cy="0"/>
          <a:chOff x="0" y="0"/>
          <a:chExt cx="0" cy="0"/>
        </a:xfrm>
      </p:grpSpPr>
      <p:pic>
        <p:nvPicPr>
          <p:cNvPr id="500" name="Google Shape;500;p30" descr="Graphical user interface&#10;&#10;Description automatically generated"/>
          <p:cNvPicPr preferRelativeResize="0">
            <a:picLocks noGrp="1"/>
          </p:cNvPicPr>
          <p:nvPr>
            <p:ph type="pic" idx="2"/>
          </p:nvPr>
        </p:nvPicPr>
        <p:blipFill rotWithShape="1">
          <a:blip r:embed="rId3" cstate="email">
            <a:alphaModFix/>
            <a:extLst>
              <a:ext uri="{28A0092B-C50C-407E-A947-70E740481C1C}">
                <a14:useLocalDpi xmlns:a14="http://schemas.microsoft.com/office/drawing/2010/main"/>
              </a:ext>
            </a:extLst>
          </a:blip>
          <a:srcRect/>
          <a:stretch/>
        </p:blipFill>
        <p:spPr>
          <a:xfrm>
            <a:off x="0" y="1"/>
            <a:ext cx="9144000" cy="2571749"/>
          </a:xfrm>
          <a:prstGeom prst="rect">
            <a:avLst/>
          </a:prstGeom>
          <a:solidFill>
            <a:srgbClr val="D3EEEF"/>
          </a:solidFill>
          <a:ln>
            <a:noFill/>
          </a:ln>
        </p:spPr>
      </p:pic>
      <p:sp>
        <p:nvSpPr>
          <p:cNvPr id="501" name="Google Shape;501;p30"/>
          <p:cNvSpPr txBox="1">
            <a:spLocks noGrp="1"/>
          </p:cNvSpPr>
          <p:nvPr>
            <p:ph type="title"/>
          </p:nvPr>
        </p:nvSpPr>
        <p:spPr>
          <a:xfrm>
            <a:off x="619125" y="3097831"/>
            <a:ext cx="7905750" cy="628148"/>
          </a:xfrm>
          <a:prstGeom prst="rect">
            <a:avLst/>
          </a:prstGeom>
          <a:noFill/>
          <a:ln>
            <a:noFill/>
          </a:ln>
        </p:spPr>
        <p:txBody>
          <a:bodyPr spcFirstLastPara="1" wrap="square" lIns="91425" tIns="45700" rIns="91425" bIns="45700" anchor="b" anchorCtr="0">
            <a:normAutofit fontScale="90000"/>
          </a:bodyPr>
          <a:lstStyle/>
          <a:p>
            <a:pPr marL="0" lvl="0" indent="0" algn="ctr" rtl="0">
              <a:lnSpc>
                <a:spcPct val="90000"/>
              </a:lnSpc>
              <a:spcBef>
                <a:spcPts val="0"/>
              </a:spcBef>
              <a:spcAft>
                <a:spcPts val="0"/>
              </a:spcAft>
              <a:buClr>
                <a:srgbClr val="161249"/>
              </a:buClr>
              <a:buSzPct val="100000"/>
              <a:buFont typeface="Arial"/>
              <a:buNone/>
            </a:pPr>
            <a:r>
              <a:rPr lang="fi" sz="3600"/>
              <a:t>Trends en vooruitzichten</a:t>
            </a:r>
            <a:br>
              <a:rPr lang="fi" sz="3600"/>
            </a:br>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505"/>
        <p:cNvGrpSpPr/>
        <p:nvPr/>
      </p:nvGrpSpPr>
      <p:grpSpPr>
        <a:xfrm>
          <a:off x="0" y="0"/>
          <a:ext cx="0" cy="0"/>
          <a:chOff x="0" y="0"/>
          <a:chExt cx="0" cy="0"/>
        </a:xfrm>
      </p:grpSpPr>
      <p:pic>
        <p:nvPicPr>
          <p:cNvPr id="506" name="Google Shape;506;p31"/>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3234259" y="774700"/>
            <a:ext cx="5366816" cy="4011026"/>
          </a:xfrm>
          <a:prstGeom prst="rect">
            <a:avLst/>
          </a:prstGeom>
          <a:noFill/>
          <a:ln>
            <a:noFill/>
          </a:ln>
          <a:effectLst>
            <a:outerShdw blurRad="63500" sx="102000" sy="102000" algn="ctr" rotWithShape="0">
              <a:srgbClr val="000000">
                <a:alpha val="40000"/>
              </a:srgbClr>
            </a:outerShdw>
          </a:effectLst>
        </p:spPr>
      </p:pic>
      <p:sp>
        <p:nvSpPr>
          <p:cNvPr id="507" name="Google Shape;507;p31"/>
          <p:cNvSpPr txBox="1"/>
          <p:nvPr/>
        </p:nvSpPr>
        <p:spPr>
          <a:xfrm>
            <a:off x="7466822" y="4785725"/>
            <a:ext cx="1563600" cy="3693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100"/>
              <a:buFont typeface="Arial"/>
              <a:buNone/>
            </a:pPr>
            <a:r>
              <a:rPr lang="fi" sz="1200" b="0" i="0" u="sng" strike="noStrike" cap="none">
                <a:solidFill>
                  <a:schemeClr val="hlink"/>
                </a:solidFill>
                <a:latin typeface="Arial"/>
                <a:ea typeface="Arial"/>
                <a:cs typeface="Arial"/>
                <a:sym typeface="Arial"/>
                <a:hlinkClick r:id="rId4"/>
              </a:rPr>
              <a:t>McKinsey, 2022</a:t>
            </a:r>
            <a:endParaRPr sz="1200" b="0" i="0" u="none" strike="noStrike" cap="none">
              <a:solidFill>
                <a:srgbClr val="000000"/>
              </a:solidFill>
              <a:latin typeface="Arial"/>
              <a:ea typeface="Arial"/>
              <a:cs typeface="Arial"/>
              <a:sym typeface="Arial"/>
            </a:endParaRPr>
          </a:p>
        </p:txBody>
      </p:sp>
      <p:sp>
        <p:nvSpPr>
          <p:cNvPr id="508" name="Google Shape;508;p31"/>
          <p:cNvSpPr txBox="1">
            <a:spLocks noGrp="1"/>
          </p:cNvSpPr>
          <p:nvPr>
            <p:ph type="title" idx="4294967295"/>
          </p:nvPr>
        </p:nvSpPr>
        <p:spPr>
          <a:xfrm>
            <a:off x="178320" y="40134"/>
            <a:ext cx="8480425" cy="993776"/>
          </a:xfrm>
          <a:prstGeom prst="rect">
            <a:avLst/>
          </a:prstGeom>
          <a:noFill/>
          <a:ln>
            <a:noFill/>
          </a:ln>
        </p:spPr>
        <p:txBody>
          <a:bodyPr spcFirstLastPara="1" wrap="square" lIns="91425" tIns="45700" rIns="91425" bIns="45700" anchor="b" anchorCtr="0">
            <a:noAutofit/>
          </a:bodyPr>
          <a:lstStyle/>
          <a:p>
            <a:pPr marL="0" lvl="0" indent="0" algn="l" rtl="0">
              <a:lnSpc>
                <a:spcPct val="90000"/>
              </a:lnSpc>
              <a:spcBef>
                <a:spcPts val="0"/>
              </a:spcBef>
              <a:spcAft>
                <a:spcPts val="0"/>
              </a:spcAft>
              <a:buClr>
                <a:srgbClr val="161249"/>
              </a:buClr>
              <a:buSzPts val="2400"/>
              <a:buFont typeface="Arial"/>
              <a:buNone/>
            </a:pPr>
            <a:r>
              <a:rPr lang="fi" sz="1800" dirty="0"/>
              <a:t>Welke digitale middelen worden gebruikt om toegang te krijgen tot diensten?</a:t>
            </a:r>
            <a:br>
              <a:rPr lang="fi" sz="2000" dirty="0"/>
            </a:br>
            <a:endParaRPr sz="2000" dirty="0"/>
          </a:p>
        </p:txBody>
      </p:sp>
      <p:sp>
        <p:nvSpPr>
          <p:cNvPr id="509" name="Google Shape;509;p31"/>
          <p:cNvSpPr txBox="1">
            <a:spLocks noGrp="1"/>
          </p:cNvSpPr>
          <p:nvPr>
            <p:ph type="body" idx="4294967295"/>
          </p:nvPr>
        </p:nvSpPr>
        <p:spPr>
          <a:xfrm>
            <a:off x="178320" y="837453"/>
            <a:ext cx="2955925" cy="3194680"/>
          </a:xfrm>
          <a:prstGeom prst="rect">
            <a:avLst/>
          </a:prstGeom>
          <a:noFill/>
          <a:ln>
            <a:noFill/>
          </a:ln>
        </p:spPr>
        <p:txBody>
          <a:bodyPr spcFirstLastPara="1" wrap="square" lIns="91425" tIns="45700" rIns="91425" bIns="45700" anchor="t" anchorCtr="0">
            <a:spAutoFit/>
          </a:bodyPr>
          <a:lstStyle/>
          <a:p>
            <a:pPr marL="290195" lvl="0" indent="-285750" algn="l" rtl="0">
              <a:lnSpc>
                <a:spcPct val="90000"/>
              </a:lnSpc>
              <a:spcBef>
                <a:spcPts val="0"/>
              </a:spcBef>
              <a:spcAft>
                <a:spcPts val="0"/>
              </a:spcAft>
              <a:buClr>
                <a:srgbClr val="F39200"/>
              </a:buClr>
              <a:buSzPts val="2400"/>
              <a:buFont typeface="Arial"/>
              <a:buChar char="•"/>
            </a:pPr>
            <a:r>
              <a:rPr lang="fi" sz="1400" dirty="0"/>
              <a:t>Europeanen geven de voorkeur aan websites, terwijl Afrikanen apps gebruiken</a:t>
            </a:r>
            <a:endParaRPr sz="1400" dirty="0"/>
          </a:p>
          <a:p>
            <a:pPr marL="391795" lvl="0" indent="-133350" algn="l" rtl="0">
              <a:lnSpc>
                <a:spcPct val="90000"/>
              </a:lnSpc>
              <a:spcBef>
                <a:spcPts val="0"/>
              </a:spcBef>
              <a:spcAft>
                <a:spcPts val="0"/>
              </a:spcAft>
              <a:buClr>
                <a:srgbClr val="F39200"/>
              </a:buClr>
              <a:buSzPts val="2400"/>
              <a:buFont typeface="Arial"/>
              <a:buNone/>
            </a:pPr>
            <a:endParaRPr sz="1400" dirty="0"/>
          </a:p>
          <a:p>
            <a:pPr marL="290195" lvl="0" indent="-285750" algn="l" rtl="0">
              <a:lnSpc>
                <a:spcPct val="90000"/>
              </a:lnSpc>
              <a:spcBef>
                <a:spcPts val="0"/>
              </a:spcBef>
              <a:spcAft>
                <a:spcPts val="0"/>
              </a:spcAft>
              <a:buClr>
                <a:srgbClr val="F39200"/>
              </a:buClr>
              <a:buSzPts val="2400"/>
              <a:buFont typeface="Arial"/>
              <a:buChar char="•"/>
            </a:pPr>
            <a:r>
              <a:rPr lang="fi" sz="1400" dirty="0"/>
              <a:t>De trend gaat in de richting van mobiele apps; de jonge generatie geeft de voorkeur aan mobiel</a:t>
            </a:r>
            <a:endParaRPr sz="1400" dirty="0"/>
          </a:p>
          <a:p>
            <a:pPr marL="391795" lvl="0" indent="-133350" algn="l" rtl="0">
              <a:lnSpc>
                <a:spcPct val="90000"/>
              </a:lnSpc>
              <a:spcBef>
                <a:spcPts val="0"/>
              </a:spcBef>
              <a:spcAft>
                <a:spcPts val="0"/>
              </a:spcAft>
              <a:buClr>
                <a:srgbClr val="F39200"/>
              </a:buClr>
              <a:buSzPts val="2400"/>
              <a:buFont typeface="Arial"/>
              <a:buNone/>
            </a:pPr>
            <a:endParaRPr sz="1400" dirty="0"/>
          </a:p>
          <a:p>
            <a:pPr marL="290195" lvl="0" indent="-285750" algn="l" rtl="0">
              <a:lnSpc>
                <a:spcPct val="90000"/>
              </a:lnSpc>
              <a:spcBef>
                <a:spcPts val="0"/>
              </a:spcBef>
              <a:spcAft>
                <a:spcPts val="0"/>
              </a:spcAft>
              <a:buClr>
                <a:srgbClr val="F39200"/>
              </a:buClr>
              <a:buSzPts val="2400"/>
              <a:buFont typeface="Arial"/>
              <a:buChar char="•"/>
            </a:pPr>
            <a:r>
              <a:rPr lang="fi" sz="1400" dirty="0"/>
              <a:t>Verschil tussen diensten/producten (educatieve diensten worden bijvoorbeeld via websites aangeboden, terwijl veel games via mobiele apps worden gebruikt, enz.) </a:t>
            </a:r>
            <a:endParaRPr sz="1400" dirty="0"/>
          </a:p>
          <a:p>
            <a:pPr marL="285750" lvl="0" indent="-196850" algn="l" rtl="0">
              <a:lnSpc>
                <a:spcPct val="90000"/>
              </a:lnSpc>
              <a:spcBef>
                <a:spcPts val="0"/>
              </a:spcBef>
              <a:spcAft>
                <a:spcPts val="0"/>
              </a:spcAft>
              <a:buClr>
                <a:srgbClr val="161249"/>
              </a:buClr>
              <a:buSzPts val="1400"/>
              <a:buFont typeface="Arial"/>
              <a:buNone/>
            </a:pPr>
            <a:endParaRPr sz="1400" dirty="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513"/>
        <p:cNvGrpSpPr/>
        <p:nvPr/>
      </p:nvGrpSpPr>
      <p:grpSpPr>
        <a:xfrm>
          <a:off x="0" y="0"/>
          <a:ext cx="0" cy="0"/>
          <a:chOff x="0" y="0"/>
          <a:chExt cx="0" cy="0"/>
        </a:xfrm>
      </p:grpSpPr>
      <p:sp>
        <p:nvSpPr>
          <p:cNvPr id="514" name="Google Shape;514;p32"/>
          <p:cNvSpPr txBox="1">
            <a:spLocks noGrp="1"/>
          </p:cNvSpPr>
          <p:nvPr>
            <p:ph type="title"/>
          </p:nvPr>
        </p:nvSpPr>
        <p:spPr>
          <a:xfrm>
            <a:off x="628650" y="273844"/>
            <a:ext cx="7886700" cy="994172"/>
          </a:xfrm>
          <a:prstGeom prst="rect">
            <a:avLst/>
          </a:prstGeom>
          <a:noFill/>
          <a:ln>
            <a:noFill/>
          </a:ln>
        </p:spPr>
        <p:txBody>
          <a:bodyPr spcFirstLastPara="1" wrap="square" lIns="91425" tIns="91425" rIns="91425" bIns="91425" anchor="t" anchorCtr="0">
            <a:noAutofit/>
          </a:bodyPr>
          <a:lstStyle/>
          <a:p>
            <a:pPr marL="0" lvl="0" indent="0" algn="l" rtl="0">
              <a:lnSpc>
                <a:spcPct val="90000"/>
              </a:lnSpc>
              <a:spcBef>
                <a:spcPts val="0"/>
              </a:spcBef>
              <a:spcAft>
                <a:spcPts val="0"/>
              </a:spcAft>
              <a:buClr>
                <a:srgbClr val="161249"/>
              </a:buClr>
              <a:buSzPts val="2800"/>
              <a:buFont typeface="Arial"/>
              <a:buNone/>
            </a:pPr>
            <a:r>
              <a:rPr lang="fi" sz="2400" dirty="0"/>
              <a:t>Gegevens over trends en websiteverkeer op </a:t>
            </a:r>
            <a:br>
              <a:rPr lang="fi" sz="2400" dirty="0"/>
            </a:br>
            <a:r>
              <a:rPr lang="fi" sz="2400" dirty="0"/>
              <a:t>internet; bronnen</a:t>
            </a:r>
            <a:endParaRPr sz="2400" dirty="0"/>
          </a:p>
        </p:txBody>
      </p:sp>
      <p:sp>
        <p:nvSpPr>
          <p:cNvPr id="515" name="Google Shape;515;p32"/>
          <p:cNvSpPr txBox="1">
            <a:spLocks noGrp="1"/>
          </p:cNvSpPr>
          <p:nvPr>
            <p:ph type="body" idx="1"/>
          </p:nvPr>
        </p:nvSpPr>
        <p:spPr>
          <a:xfrm>
            <a:off x="628650" y="1268025"/>
            <a:ext cx="7886700" cy="3010014"/>
          </a:xfrm>
          <a:prstGeom prst="rect">
            <a:avLst/>
          </a:prstGeom>
          <a:noFill/>
          <a:ln>
            <a:noFill/>
          </a:ln>
        </p:spPr>
        <p:txBody>
          <a:bodyPr spcFirstLastPara="1" wrap="square" lIns="91425" tIns="45700" rIns="91425" bIns="45700" anchor="t" anchorCtr="0">
            <a:spAutoFit/>
          </a:bodyPr>
          <a:lstStyle/>
          <a:p>
            <a:pPr marL="0" marR="0" lvl="0" indent="0" algn="l" rtl="0">
              <a:lnSpc>
                <a:spcPct val="90000"/>
              </a:lnSpc>
              <a:spcBef>
                <a:spcPts val="1200"/>
              </a:spcBef>
              <a:spcAft>
                <a:spcPts val="0"/>
              </a:spcAft>
              <a:buClr>
                <a:srgbClr val="161249"/>
              </a:buClr>
              <a:buSzPts val="1800"/>
              <a:buFont typeface="Arial"/>
              <a:buNone/>
            </a:pPr>
            <a:r>
              <a:rPr lang="fi" sz="1600" b="1" dirty="0">
                <a:solidFill>
                  <a:srgbClr val="F39200"/>
                </a:solidFill>
              </a:rPr>
              <a:t>Kernbegrippen en termen van digitale marketing</a:t>
            </a:r>
            <a:endParaRPr sz="2000" dirty="0"/>
          </a:p>
          <a:p>
            <a:pPr marL="457200" marR="0" lvl="0" indent="-323850" algn="l" rtl="0">
              <a:lnSpc>
                <a:spcPct val="90000"/>
              </a:lnSpc>
              <a:spcBef>
                <a:spcPts val="1200"/>
              </a:spcBef>
              <a:spcAft>
                <a:spcPts val="0"/>
              </a:spcAft>
              <a:buClr>
                <a:srgbClr val="000000"/>
              </a:buClr>
              <a:buSzPts val="1514"/>
              <a:buFont typeface="Arial"/>
              <a:buChar char="-"/>
            </a:pPr>
            <a:r>
              <a:rPr lang="fi" sz="1200" b="0" i="0" u="none" strike="noStrike" cap="none" dirty="0">
                <a:solidFill>
                  <a:srgbClr val="161249"/>
                </a:solidFill>
                <a:latin typeface="Arial"/>
                <a:ea typeface="Arial"/>
                <a:cs typeface="Arial"/>
                <a:sym typeface="Arial"/>
              </a:rPr>
              <a:t>gebruik het zoekwoord 'digital marketing concepts/terms/vocabulary' (ook in je eigen taal)</a:t>
            </a:r>
            <a:endParaRPr sz="2000" dirty="0"/>
          </a:p>
          <a:p>
            <a:pPr marL="0" marR="0" lvl="0" indent="0" algn="l" rtl="0">
              <a:lnSpc>
                <a:spcPct val="90000"/>
              </a:lnSpc>
              <a:spcBef>
                <a:spcPts val="1200"/>
              </a:spcBef>
              <a:spcAft>
                <a:spcPts val="0"/>
              </a:spcAft>
              <a:buClr>
                <a:srgbClr val="161249"/>
              </a:buClr>
              <a:buSzPts val="1800"/>
              <a:buFont typeface="Arial"/>
              <a:buNone/>
            </a:pPr>
            <a:r>
              <a:rPr lang="fi" sz="1600" b="1" dirty="0">
                <a:solidFill>
                  <a:srgbClr val="F39200"/>
                </a:solidFill>
              </a:rPr>
              <a:t>Wat gebeurt er op internet? </a:t>
            </a:r>
            <a:r>
              <a:rPr lang="fi" sz="1200" dirty="0"/>
              <a:t>bijv. </a:t>
            </a:r>
            <a:r>
              <a:rPr lang="fi" sz="1200" b="0" i="0" u="none" strike="noStrike" cap="none" dirty="0">
                <a:solidFill>
                  <a:srgbClr val="161249"/>
                </a:solidFill>
                <a:latin typeface="Arial"/>
                <a:ea typeface="Arial"/>
                <a:cs typeface="Arial"/>
                <a:sym typeface="Arial"/>
              </a:rPr>
              <a:t>https://www.</a:t>
            </a:r>
            <a:r>
              <a:rPr lang="fi" sz="1200" b="1" u="sng" dirty="0">
                <a:solidFill>
                  <a:schemeClr val="hlink"/>
                </a:solidFill>
                <a:hlinkClick r:id="rId3"/>
              </a:rPr>
              <a:t>statista.com/ </a:t>
            </a:r>
            <a:r>
              <a:rPr lang="fi" sz="1200" b="1" dirty="0">
                <a:solidFill>
                  <a:srgbClr val="000000"/>
                </a:solidFill>
              </a:rPr>
              <a:t>; </a:t>
            </a:r>
            <a:r>
              <a:rPr lang="fi" sz="1200" b="1" u="sng" dirty="0">
                <a:solidFill>
                  <a:srgbClr val="0563C1"/>
                </a:solidFill>
                <a:hlinkClick r:id="rId4">
                  <a:extLst>
                    <a:ext uri="{A12FA001-AC4F-418D-AE19-62706E023703}">
                      <ahyp:hlinkClr xmlns:ahyp="http://schemas.microsoft.com/office/drawing/2018/hyperlinkcolor" val="tx"/>
                    </a:ext>
                  </a:extLst>
                </a:hlinkClick>
              </a:rPr>
              <a:t>Localiq.com</a:t>
            </a:r>
            <a:r>
              <a:rPr lang="fi" sz="1200" b="1" dirty="0">
                <a:solidFill>
                  <a:srgbClr val="000000"/>
                </a:solidFill>
              </a:rPr>
              <a:t>; </a:t>
            </a:r>
            <a:endParaRPr sz="1200" b="1" i="0" u="none" strike="noStrike" cap="none" dirty="0">
              <a:solidFill>
                <a:srgbClr val="000000"/>
              </a:solidFill>
              <a:latin typeface="Arial"/>
              <a:ea typeface="Arial"/>
              <a:cs typeface="Arial"/>
              <a:sym typeface="Arial"/>
            </a:endParaRPr>
          </a:p>
          <a:p>
            <a:pPr marL="457200" marR="0" lvl="0" indent="-323850" algn="l" rtl="0">
              <a:lnSpc>
                <a:spcPct val="90000"/>
              </a:lnSpc>
              <a:spcBef>
                <a:spcPts val="1200"/>
              </a:spcBef>
              <a:spcAft>
                <a:spcPts val="0"/>
              </a:spcAft>
              <a:buClr>
                <a:srgbClr val="000000"/>
              </a:buClr>
              <a:buSzPts val="1514"/>
              <a:buFont typeface="Arial"/>
              <a:buChar char="-"/>
            </a:pPr>
            <a:r>
              <a:rPr lang="fi" sz="1200" dirty="0"/>
              <a:t>volumes zoekopdrachten, </a:t>
            </a:r>
            <a:r>
              <a:rPr lang="fi" sz="1200" b="0" i="0" u="none" strike="noStrike" cap="none" dirty="0">
                <a:solidFill>
                  <a:srgbClr val="161249"/>
                </a:solidFill>
                <a:latin typeface="Arial"/>
                <a:ea typeface="Arial"/>
                <a:cs typeface="Arial"/>
                <a:sym typeface="Arial"/>
              </a:rPr>
              <a:t>webgedrag, winkelen, enz.</a:t>
            </a:r>
            <a:endParaRPr sz="1200" b="1" i="0" u="none" strike="noStrike" cap="none" dirty="0">
              <a:solidFill>
                <a:srgbClr val="161249"/>
              </a:solidFill>
              <a:latin typeface="Arial"/>
              <a:ea typeface="Arial"/>
              <a:cs typeface="Arial"/>
              <a:sym typeface="Arial"/>
            </a:endParaRPr>
          </a:p>
          <a:p>
            <a:pPr marL="0" marR="0" lvl="0" indent="0" algn="l" rtl="0">
              <a:lnSpc>
                <a:spcPct val="90000"/>
              </a:lnSpc>
              <a:spcBef>
                <a:spcPts val="1200"/>
              </a:spcBef>
              <a:spcAft>
                <a:spcPts val="0"/>
              </a:spcAft>
              <a:buClr>
                <a:srgbClr val="161249"/>
              </a:buClr>
              <a:buSzPts val="1800"/>
              <a:buFont typeface="Arial"/>
              <a:buNone/>
            </a:pPr>
            <a:r>
              <a:rPr lang="fi" sz="1600" b="1" i="0" u="none" strike="noStrike" cap="none" dirty="0">
                <a:solidFill>
                  <a:srgbClr val="F39200"/>
                </a:solidFill>
                <a:latin typeface="Arial"/>
                <a:ea typeface="Arial"/>
                <a:cs typeface="Arial"/>
                <a:sym typeface="Arial"/>
              </a:rPr>
              <a:t> Op welke onderwerpen en websites wordt gezocht</a:t>
            </a:r>
            <a:r>
              <a:rPr lang="fi" sz="1200" dirty="0"/>
              <a:t>?  </a:t>
            </a:r>
            <a:r>
              <a:rPr lang="fi" sz="1200" b="1" i="0" u="none" strike="noStrike" cap="none" dirty="0">
                <a:solidFill>
                  <a:srgbClr val="000000"/>
                </a:solidFill>
                <a:latin typeface="Arial"/>
                <a:ea typeface="Arial"/>
                <a:cs typeface="Arial"/>
                <a:sym typeface="Arial"/>
              </a:rPr>
              <a:t>Google-trends </a:t>
            </a:r>
            <a:endParaRPr sz="2000" dirty="0"/>
          </a:p>
          <a:p>
            <a:pPr marL="457200" marR="0" lvl="0" indent="-323850" algn="l" rtl="0">
              <a:lnSpc>
                <a:spcPct val="90000"/>
              </a:lnSpc>
              <a:spcBef>
                <a:spcPts val="1200"/>
              </a:spcBef>
              <a:spcAft>
                <a:spcPts val="0"/>
              </a:spcAft>
              <a:buClr>
                <a:srgbClr val="000000"/>
              </a:buClr>
              <a:buSzPts val="1514"/>
              <a:buFont typeface="Arial"/>
              <a:buChar char="-"/>
            </a:pPr>
            <a:r>
              <a:rPr lang="fi" sz="1200" b="0" i="0" u="none" strike="noStrike" cap="none" dirty="0">
                <a:solidFill>
                  <a:srgbClr val="161249"/>
                </a:solidFill>
                <a:latin typeface="Arial"/>
                <a:ea typeface="Arial"/>
                <a:cs typeface="Arial"/>
                <a:sym typeface="Arial"/>
              </a:rPr>
              <a:t>Het volume van de gebruikte zoekwoorden voor een land of regio</a:t>
            </a:r>
            <a:endParaRPr sz="2000" dirty="0"/>
          </a:p>
          <a:p>
            <a:pPr marL="457200" marR="0" lvl="0" indent="-323850" algn="l" rtl="0">
              <a:lnSpc>
                <a:spcPct val="90000"/>
              </a:lnSpc>
              <a:spcBef>
                <a:spcPts val="0"/>
              </a:spcBef>
              <a:spcAft>
                <a:spcPts val="0"/>
              </a:spcAft>
              <a:buClr>
                <a:srgbClr val="000000"/>
              </a:buClr>
              <a:buSzPts val="1514"/>
              <a:buFont typeface="Arial"/>
              <a:buChar char="-"/>
            </a:pPr>
            <a:r>
              <a:rPr lang="fi" sz="1200" b="0" i="0" u="none" strike="noStrike" cap="none" dirty="0">
                <a:solidFill>
                  <a:srgbClr val="161249"/>
                </a:solidFill>
                <a:latin typeface="Arial"/>
                <a:ea typeface="Arial"/>
                <a:cs typeface="Arial"/>
                <a:sym typeface="Arial"/>
              </a:rPr>
              <a:t>Trends in een zoekwoord </a:t>
            </a:r>
            <a:endParaRPr sz="2000" dirty="0"/>
          </a:p>
          <a:p>
            <a:pPr marL="457200" marR="0" lvl="0" indent="-323849" algn="l" rtl="0">
              <a:lnSpc>
                <a:spcPct val="90000"/>
              </a:lnSpc>
              <a:spcBef>
                <a:spcPts val="0"/>
              </a:spcBef>
              <a:spcAft>
                <a:spcPts val="0"/>
              </a:spcAft>
              <a:buClr>
                <a:srgbClr val="000000"/>
              </a:buClr>
              <a:buSzPts val="1514"/>
              <a:buFont typeface="Arial"/>
              <a:buChar char="-"/>
            </a:pPr>
            <a:r>
              <a:rPr lang="fi" sz="1200" b="0" i="0" u="none" strike="noStrike" cap="none" dirty="0">
                <a:solidFill>
                  <a:srgbClr val="161249"/>
                </a:solidFill>
                <a:latin typeface="Arial"/>
                <a:ea typeface="Arial"/>
                <a:cs typeface="Arial"/>
                <a:sym typeface="Arial"/>
              </a:rPr>
              <a:t>Trends in thema's en onderwerpen</a:t>
            </a:r>
            <a:endParaRPr sz="1200" b="0" i="0" u="none" strike="noStrike" cap="none" dirty="0">
              <a:solidFill>
                <a:srgbClr val="161249"/>
              </a:solidFill>
              <a:latin typeface="Arial"/>
              <a:ea typeface="Arial"/>
              <a:cs typeface="Arial"/>
              <a:sym typeface="Arial"/>
            </a:endParaRPr>
          </a:p>
          <a:p>
            <a:pPr marL="457200" marR="0" lvl="0" indent="0" algn="l" rtl="0">
              <a:lnSpc>
                <a:spcPct val="90000"/>
              </a:lnSpc>
              <a:spcBef>
                <a:spcPts val="0"/>
              </a:spcBef>
              <a:spcAft>
                <a:spcPts val="0"/>
              </a:spcAft>
              <a:buNone/>
            </a:pPr>
            <a:endParaRPr sz="1200" dirty="0"/>
          </a:p>
          <a:p>
            <a:pPr marL="0" lvl="0" indent="0" algn="l" rtl="0">
              <a:spcBef>
                <a:spcPts val="0"/>
              </a:spcBef>
              <a:spcAft>
                <a:spcPts val="0"/>
              </a:spcAft>
              <a:buNone/>
            </a:pPr>
            <a:r>
              <a:rPr lang="fi" sz="1200" dirty="0"/>
              <a:t>Let op! Er zijn talloze aanbieders van nuttige gegevens en inzichten over de digitale markt. Sommige van hen hebben tools en testers die je gratis kunt uitproberen</a:t>
            </a:r>
            <a:endParaRPr sz="2000" dirty="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519"/>
        <p:cNvGrpSpPr/>
        <p:nvPr/>
      </p:nvGrpSpPr>
      <p:grpSpPr>
        <a:xfrm>
          <a:off x="0" y="0"/>
          <a:ext cx="0" cy="0"/>
          <a:chOff x="0" y="0"/>
          <a:chExt cx="0" cy="0"/>
        </a:xfrm>
      </p:grpSpPr>
      <p:sp>
        <p:nvSpPr>
          <p:cNvPr id="520" name="Google Shape;520;p33"/>
          <p:cNvSpPr txBox="1">
            <a:spLocks noGrp="1"/>
          </p:cNvSpPr>
          <p:nvPr>
            <p:ph type="body" idx="1"/>
          </p:nvPr>
        </p:nvSpPr>
        <p:spPr>
          <a:xfrm>
            <a:off x="848795" y="411515"/>
            <a:ext cx="6614054" cy="664797"/>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400"/>
              <a:buNone/>
            </a:pPr>
            <a:r>
              <a:rPr lang="fi" sz="2400" b="1">
                <a:solidFill>
                  <a:schemeClr val="lt1"/>
                </a:solidFill>
              </a:rPr>
              <a:t>Activiteiten in de klas: Webgedrag en -trends </a:t>
            </a:r>
            <a:br>
              <a:rPr lang="fi" sz="2800" b="1">
                <a:solidFill>
                  <a:schemeClr val="lt1"/>
                </a:solidFill>
              </a:rPr>
            </a:br>
            <a:endParaRPr/>
          </a:p>
        </p:txBody>
      </p:sp>
      <p:sp>
        <p:nvSpPr>
          <p:cNvPr id="521" name="Google Shape;521;p33"/>
          <p:cNvSpPr txBox="1">
            <a:spLocks noGrp="1"/>
          </p:cNvSpPr>
          <p:nvPr>
            <p:ph type="body" idx="2"/>
          </p:nvPr>
        </p:nvSpPr>
        <p:spPr>
          <a:xfrm>
            <a:off x="848795" y="869196"/>
            <a:ext cx="6614054" cy="2836283"/>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lt1"/>
              </a:buClr>
              <a:buSzPts val="1400"/>
              <a:buNone/>
            </a:pPr>
            <a:r>
              <a:rPr lang="fi" sz="1200" b="1" dirty="0">
                <a:solidFill>
                  <a:srgbClr val="F39200"/>
                </a:solidFill>
              </a:rPr>
              <a:t>Activiteit 1: Evolutie van webgedrag</a:t>
            </a:r>
            <a:br>
              <a:rPr lang="fi" sz="1200" b="1" dirty="0"/>
            </a:br>
            <a:r>
              <a:rPr lang="fi" sz="1200" dirty="0"/>
              <a:t>Ga naar Localiq.com (je kunt ook zoeken op 'wat gebeurt er op internet' of 'webgedrag' voor meer bronnen). Bekijk het artikel en de figuur. Hoe evolueert 'webgedrag'? Wat zal de komende 3 jaar/5 jaar toenemen/afnemen?</a:t>
            </a:r>
            <a:endParaRPr sz="1200" b="1" dirty="0"/>
          </a:p>
          <a:p>
            <a:pPr marL="0" lvl="0" indent="0" algn="l" rtl="0">
              <a:lnSpc>
                <a:spcPct val="100000"/>
              </a:lnSpc>
              <a:spcBef>
                <a:spcPts val="1200"/>
              </a:spcBef>
              <a:spcAft>
                <a:spcPts val="0"/>
              </a:spcAft>
              <a:buClr>
                <a:schemeClr val="lt1"/>
              </a:buClr>
              <a:buSzPts val="1400"/>
              <a:buNone/>
            </a:pPr>
            <a:r>
              <a:rPr lang="fi" sz="1200" b="1" dirty="0">
                <a:solidFill>
                  <a:srgbClr val="F39200"/>
                </a:solidFill>
              </a:rPr>
              <a:t>Activiteit 2: Trends in zoekopdrachten op het web</a:t>
            </a:r>
            <a:br>
              <a:rPr lang="fi" sz="1200" b="1" dirty="0"/>
            </a:br>
            <a:r>
              <a:rPr lang="fi" sz="1200" dirty="0"/>
              <a:t>Kies een zoekwoord dat je interessant vindt. Ga naar </a:t>
            </a:r>
            <a:r>
              <a:rPr lang="fi" sz="1200" b="1" dirty="0"/>
              <a:t>Google trends </a:t>
            </a:r>
            <a:r>
              <a:rPr lang="fi" sz="1200" dirty="0"/>
              <a:t>(je vindt het gemakkelijk door te zoeken). Neem 5-10 minuten de tijd om vertrouwd te raken met het platform. </a:t>
            </a:r>
            <a:endParaRPr sz="1200" dirty="0"/>
          </a:p>
          <a:p>
            <a:pPr marL="457200" lvl="0" indent="-312261" algn="l" rtl="0">
              <a:lnSpc>
                <a:spcPct val="100000"/>
              </a:lnSpc>
              <a:spcBef>
                <a:spcPts val="1200"/>
              </a:spcBef>
              <a:spcAft>
                <a:spcPts val="0"/>
              </a:spcAft>
              <a:buClr>
                <a:schemeClr val="lt1"/>
              </a:buClr>
              <a:buSzPts val="1400"/>
              <a:buChar char="-"/>
            </a:pPr>
            <a:r>
              <a:rPr lang="fi" sz="1200" dirty="0"/>
              <a:t>Vul je woord in (Opmerking: Het moet genoeg volume hebben om in G.T. te bestaan)</a:t>
            </a:r>
            <a:endParaRPr sz="1200" dirty="0"/>
          </a:p>
          <a:p>
            <a:pPr marL="457200" lvl="0" indent="-312261" algn="l" rtl="0">
              <a:lnSpc>
                <a:spcPct val="100000"/>
              </a:lnSpc>
              <a:spcBef>
                <a:spcPts val="0"/>
              </a:spcBef>
              <a:spcAft>
                <a:spcPts val="0"/>
              </a:spcAft>
              <a:buClr>
                <a:schemeClr val="lt1"/>
              </a:buClr>
              <a:buSzPts val="1400"/>
              <a:buChar char="-"/>
            </a:pPr>
            <a:r>
              <a:rPr lang="fi" sz="1200" dirty="0"/>
              <a:t>Zoek trends op het zoekwoord en het grotere onderwerp </a:t>
            </a:r>
            <a:endParaRPr sz="1200" dirty="0"/>
          </a:p>
          <a:p>
            <a:pPr marL="914400" lvl="1" indent="-312260" algn="l" rtl="0">
              <a:lnSpc>
                <a:spcPct val="100000"/>
              </a:lnSpc>
              <a:spcBef>
                <a:spcPts val="0"/>
              </a:spcBef>
              <a:spcAft>
                <a:spcPts val="0"/>
              </a:spcAft>
              <a:buClr>
                <a:schemeClr val="lt1"/>
              </a:buClr>
              <a:buSzPts val="1400"/>
              <a:buChar char="-"/>
            </a:pPr>
            <a:r>
              <a:rPr lang="fi" sz="1200" dirty="0"/>
              <a:t>hun ontwikkeling in de tijd</a:t>
            </a:r>
            <a:endParaRPr sz="1200" dirty="0"/>
          </a:p>
          <a:p>
            <a:pPr marL="914400" lvl="1" indent="-312260" algn="l" rtl="0">
              <a:lnSpc>
                <a:spcPct val="100000"/>
              </a:lnSpc>
              <a:spcBef>
                <a:spcPts val="0"/>
              </a:spcBef>
              <a:spcAft>
                <a:spcPts val="0"/>
              </a:spcAft>
              <a:buClr>
                <a:schemeClr val="lt1"/>
              </a:buClr>
              <a:buSzPts val="1400"/>
              <a:buChar char="-"/>
            </a:pPr>
            <a:r>
              <a:rPr lang="fi" sz="1200" dirty="0"/>
              <a:t>andere voorgestelde zoekwoorden?</a:t>
            </a:r>
            <a:endParaRPr sz="1200" dirty="0"/>
          </a:p>
          <a:p>
            <a:pPr marL="0" lvl="0" indent="0" algn="l" rtl="0">
              <a:lnSpc>
                <a:spcPct val="100000"/>
              </a:lnSpc>
              <a:spcBef>
                <a:spcPts val="1200"/>
              </a:spcBef>
              <a:spcAft>
                <a:spcPts val="0"/>
              </a:spcAft>
              <a:buClr>
                <a:schemeClr val="lt1"/>
              </a:buClr>
              <a:buSzPts val="1400"/>
              <a:buNone/>
            </a:pPr>
            <a:r>
              <a:rPr lang="fi" sz="1200" dirty="0"/>
              <a:t>Wat kunnen de redenen zijn voor deze ontwikkeling en variaties in de tijd? Mogelijke aanwijzingen?  </a:t>
            </a:r>
            <a:endParaRPr sz="1200" dirty="0"/>
          </a:p>
          <a:p>
            <a:pPr marL="0" lvl="0" indent="0" algn="l" rtl="0">
              <a:lnSpc>
                <a:spcPct val="115714"/>
              </a:lnSpc>
              <a:spcBef>
                <a:spcPts val="1200"/>
              </a:spcBef>
              <a:spcAft>
                <a:spcPts val="0"/>
              </a:spcAft>
              <a:buClr>
                <a:schemeClr val="lt1"/>
              </a:buClr>
              <a:buSzPts val="1400"/>
              <a:buNone/>
            </a:pPr>
            <a:endParaRPr sz="1200" dirty="0"/>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525"/>
        <p:cNvGrpSpPr/>
        <p:nvPr/>
      </p:nvGrpSpPr>
      <p:grpSpPr>
        <a:xfrm>
          <a:off x="0" y="0"/>
          <a:ext cx="0" cy="0"/>
          <a:chOff x="0" y="0"/>
          <a:chExt cx="0" cy="0"/>
        </a:xfrm>
      </p:grpSpPr>
      <p:sp>
        <p:nvSpPr>
          <p:cNvPr id="526" name="Google Shape;526;p35"/>
          <p:cNvSpPr txBox="1">
            <a:spLocks noGrp="1"/>
          </p:cNvSpPr>
          <p:nvPr>
            <p:ph type="title"/>
          </p:nvPr>
        </p:nvSpPr>
        <p:spPr>
          <a:xfrm>
            <a:off x="553591" y="254701"/>
            <a:ext cx="8418150" cy="994172"/>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Clr>
                <a:srgbClr val="161249"/>
              </a:buClr>
              <a:buSzPts val="3300"/>
              <a:buFont typeface="Arial"/>
              <a:buNone/>
            </a:pPr>
            <a:r>
              <a:rPr lang="fi" sz="2800" dirty="0"/>
              <a:t>Marketeers gebruiken steeds meer digitale </a:t>
            </a:r>
            <a:br>
              <a:rPr lang="fi" sz="2800" dirty="0"/>
            </a:br>
            <a:r>
              <a:rPr lang="fi" sz="2800" dirty="0"/>
              <a:t>media</a:t>
            </a:r>
            <a:endParaRPr sz="2800" dirty="0"/>
          </a:p>
        </p:txBody>
      </p:sp>
      <p:sp>
        <p:nvSpPr>
          <p:cNvPr id="527" name="Google Shape;527;p35"/>
          <p:cNvSpPr txBox="1">
            <a:spLocks noGrp="1"/>
          </p:cNvSpPr>
          <p:nvPr>
            <p:ph type="body" idx="1"/>
          </p:nvPr>
        </p:nvSpPr>
        <p:spPr>
          <a:xfrm>
            <a:off x="284846" y="895795"/>
            <a:ext cx="2659824" cy="3647142"/>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Clr>
                <a:srgbClr val="161249"/>
              </a:buClr>
              <a:buSzPts val="1600"/>
              <a:buNone/>
            </a:pPr>
            <a:endParaRPr sz="1500" dirty="0"/>
          </a:p>
          <a:p>
            <a:pPr marL="285750" lvl="0" indent="-285750" algn="l" rtl="0">
              <a:lnSpc>
                <a:spcPct val="90000"/>
              </a:lnSpc>
              <a:spcBef>
                <a:spcPts val="1200"/>
              </a:spcBef>
              <a:spcAft>
                <a:spcPts val="0"/>
              </a:spcAft>
              <a:buClr>
                <a:srgbClr val="F39200"/>
              </a:buClr>
              <a:buSzPts val="2400"/>
              <a:buFont typeface="Arial"/>
              <a:buChar char="•"/>
            </a:pPr>
            <a:r>
              <a:rPr lang="fi" sz="1500" dirty="0"/>
              <a:t>Het aandeel van digitale media stijgt, maar traditionele marketingmedia worden nog steeds voornamelijk gebruikt</a:t>
            </a:r>
            <a:endParaRPr sz="1500" dirty="0"/>
          </a:p>
          <a:p>
            <a:pPr marL="285750" lvl="0" indent="-285750" algn="l" rtl="0">
              <a:lnSpc>
                <a:spcPct val="90000"/>
              </a:lnSpc>
              <a:spcBef>
                <a:spcPts val="1200"/>
              </a:spcBef>
              <a:spcAft>
                <a:spcPts val="0"/>
              </a:spcAft>
              <a:buClr>
                <a:srgbClr val="F39200"/>
              </a:buClr>
              <a:buSzPts val="2400"/>
              <a:buFont typeface="Arial"/>
              <a:buChar char="•"/>
            </a:pPr>
            <a:r>
              <a:rPr lang="fi" sz="1500" dirty="0"/>
              <a:t>De grafiek toont een gemiddelde van alle adverteerders</a:t>
            </a:r>
            <a:endParaRPr sz="1500" dirty="0"/>
          </a:p>
          <a:p>
            <a:pPr marL="285750" lvl="0" indent="-285750" algn="l" rtl="0">
              <a:lnSpc>
                <a:spcPct val="90000"/>
              </a:lnSpc>
              <a:spcBef>
                <a:spcPts val="1200"/>
              </a:spcBef>
              <a:spcAft>
                <a:spcPts val="0"/>
              </a:spcAft>
              <a:buClr>
                <a:srgbClr val="F39200"/>
              </a:buClr>
              <a:buSzPts val="2400"/>
              <a:buFont typeface="Arial"/>
              <a:buChar char="•"/>
            </a:pPr>
            <a:r>
              <a:rPr lang="fi" sz="1500" dirty="0"/>
              <a:t>Er zijn redelijke variaties tussen verschillende soorten organisaties</a:t>
            </a:r>
            <a:endParaRPr sz="1500" dirty="0"/>
          </a:p>
          <a:p>
            <a:pPr marL="0" lvl="0" indent="0" algn="l" rtl="0">
              <a:lnSpc>
                <a:spcPct val="90000"/>
              </a:lnSpc>
              <a:spcBef>
                <a:spcPts val="1200"/>
              </a:spcBef>
              <a:spcAft>
                <a:spcPts val="1200"/>
              </a:spcAft>
              <a:buClr>
                <a:srgbClr val="161249"/>
              </a:buClr>
              <a:buSzPts val="1600"/>
              <a:buNone/>
            </a:pPr>
            <a:endParaRPr sz="1500" dirty="0"/>
          </a:p>
        </p:txBody>
      </p:sp>
      <p:sp>
        <p:nvSpPr>
          <p:cNvPr id="528" name="Google Shape;528;p35"/>
          <p:cNvSpPr txBox="1"/>
          <p:nvPr/>
        </p:nvSpPr>
        <p:spPr>
          <a:xfrm>
            <a:off x="3915200" y="4222275"/>
            <a:ext cx="33318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0" i="0" u="none" strike="noStrike" cap="none">
                <a:solidFill>
                  <a:srgbClr val="000000"/>
                </a:solidFill>
                <a:latin typeface="Arial"/>
                <a:ea typeface="Arial"/>
                <a:cs typeface="Arial"/>
                <a:sym typeface="Arial"/>
              </a:rPr>
              <a:t>Bron: Statista (2022)</a:t>
            </a:r>
            <a:endParaRPr sz="1400" b="0" i="0" u="none" strike="noStrike" cap="none">
              <a:solidFill>
                <a:srgbClr val="000000"/>
              </a:solidFill>
              <a:latin typeface="Arial"/>
              <a:ea typeface="Arial"/>
              <a:cs typeface="Arial"/>
              <a:sym typeface="Arial"/>
            </a:endParaRPr>
          </a:p>
        </p:txBody>
      </p:sp>
      <p:pic>
        <p:nvPicPr>
          <p:cNvPr id="529" name="Google Shape;529;p35"/>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3257550" y="1242650"/>
            <a:ext cx="5714191" cy="2953433"/>
          </a:xfrm>
          <a:prstGeom prst="rect">
            <a:avLst/>
          </a:prstGeom>
          <a:noFill/>
          <a:ln>
            <a:noFill/>
          </a:ln>
          <a:effectLst>
            <a:outerShdw blurRad="63500" sx="102000" sy="102000" algn="ctr" rotWithShape="0">
              <a:srgbClr val="000000">
                <a:alpha val="40000"/>
              </a:srgbClr>
            </a:outerShdw>
          </a:effectLst>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533"/>
        <p:cNvGrpSpPr/>
        <p:nvPr/>
      </p:nvGrpSpPr>
      <p:grpSpPr>
        <a:xfrm>
          <a:off x="0" y="0"/>
          <a:ext cx="0" cy="0"/>
          <a:chOff x="0" y="0"/>
          <a:chExt cx="0" cy="0"/>
        </a:xfrm>
      </p:grpSpPr>
      <p:sp>
        <p:nvSpPr>
          <p:cNvPr id="534" name="Google Shape;534;p37"/>
          <p:cNvSpPr txBox="1">
            <a:spLocks noGrp="1"/>
          </p:cNvSpPr>
          <p:nvPr>
            <p:ph type="title"/>
          </p:nvPr>
        </p:nvSpPr>
        <p:spPr>
          <a:xfrm>
            <a:off x="227927" y="163692"/>
            <a:ext cx="8928694" cy="994172"/>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dk1"/>
              </a:buClr>
              <a:buSzPts val="2700"/>
              <a:buFont typeface="PT Sans"/>
              <a:buNone/>
            </a:pPr>
            <a:r>
              <a:rPr lang="fi" sz="2800" b="1" dirty="0">
                <a:solidFill>
                  <a:srgbClr val="161249"/>
                </a:solidFill>
                <a:latin typeface="Arial"/>
                <a:ea typeface="Arial"/>
                <a:cs typeface="Arial"/>
                <a:sym typeface="Arial"/>
              </a:rPr>
              <a:t>Wie doet digitale marketingtaken in organisaties?</a:t>
            </a:r>
            <a:endParaRPr sz="2800" b="1" dirty="0">
              <a:solidFill>
                <a:srgbClr val="161249"/>
              </a:solidFill>
              <a:latin typeface="Arial"/>
              <a:ea typeface="Arial"/>
              <a:cs typeface="Arial"/>
              <a:sym typeface="Arial"/>
            </a:endParaRPr>
          </a:p>
        </p:txBody>
      </p:sp>
      <p:pic>
        <p:nvPicPr>
          <p:cNvPr id="535" name="Google Shape;535;p37" descr="Digital Marketing Roles | Top 9 Different Roles of Digital Marketing"/>
          <p:cNvPicPr preferRelativeResize="0">
            <a:picLocks noGrp="1"/>
          </p:cNvPicPr>
          <p:nvPr>
            <p:ph type="body" idx="1"/>
          </p:nvPr>
        </p:nvPicPr>
        <p:blipFill rotWithShape="1">
          <a:blip r:embed="rId3" cstate="email">
            <a:alphaModFix/>
            <a:extLst>
              <a:ext uri="{28A0092B-C50C-407E-A947-70E740481C1C}">
                <a14:useLocalDpi xmlns:a14="http://schemas.microsoft.com/office/drawing/2010/main"/>
              </a:ext>
            </a:extLst>
          </a:blip>
          <a:srcRect/>
          <a:stretch/>
        </p:blipFill>
        <p:spPr>
          <a:xfrm>
            <a:off x="3902529" y="1182460"/>
            <a:ext cx="4982684" cy="2778579"/>
          </a:xfrm>
          <a:prstGeom prst="rect">
            <a:avLst/>
          </a:prstGeom>
          <a:noFill/>
          <a:ln>
            <a:noFill/>
          </a:ln>
          <a:effectLst>
            <a:outerShdw blurRad="63500" sx="102000" sy="102000" algn="ctr" rotWithShape="0">
              <a:srgbClr val="000000">
                <a:alpha val="40000"/>
              </a:srgbClr>
            </a:outerShdw>
          </a:effectLst>
        </p:spPr>
      </p:pic>
      <p:sp>
        <p:nvSpPr>
          <p:cNvPr id="536" name="Google Shape;536;p37"/>
          <p:cNvSpPr txBox="1"/>
          <p:nvPr/>
        </p:nvSpPr>
        <p:spPr>
          <a:xfrm>
            <a:off x="7433825" y="3931025"/>
            <a:ext cx="15546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0" i="0" u="none" strike="noStrike" cap="none">
                <a:solidFill>
                  <a:srgbClr val="000000"/>
                </a:solidFill>
                <a:latin typeface="Arial"/>
                <a:ea typeface="Arial"/>
                <a:cs typeface="Arial"/>
                <a:sym typeface="Arial"/>
              </a:rPr>
              <a:t>Bron: </a:t>
            </a:r>
            <a:r>
              <a:rPr lang="fi" sz="1400" b="0" i="0" u="sng" strike="noStrike" cap="none">
                <a:solidFill>
                  <a:schemeClr val="hlink"/>
                </a:solidFill>
                <a:latin typeface="Arial"/>
                <a:ea typeface="Arial"/>
                <a:cs typeface="Arial"/>
                <a:sym typeface="Arial"/>
                <a:hlinkClick r:id="rId4"/>
              </a:rPr>
              <a:t>Hubspot</a:t>
            </a:r>
            <a:endParaRPr sz="1400" b="0" i="0" u="none" strike="noStrike" cap="none">
              <a:solidFill>
                <a:srgbClr val="000000"/>
              </a:solidFill>
              <a:latin typeface="Arial"/>
              <a:ea typeface="Arial"/>
              <a:cs typeface="Arial"/>
              <a:sym typeface="Arial"/>
            </a:endParaRPr>
          </a:p>
        </p:txBody>
      </p:sp>
      <p:sp>
        <p:nvSpPr>
          <p:cNvPr id="537" name="Google Shape;537;p37"/>
          <p:cNvSpPr txBox="1"/>
          <p:nvPr/>
        </p:nvSpPr>
        <p:spPr>
          <a:xfrm>
            <a:off x="0" y="854934"/>
            <a:ext cx="3902400" cy="3200846"/>
          </a:xfrm>
          <a:prstGeom prst="rect">
            <a:avLst/>
          </a:prstGeom>
          <a:noFill/>
          <a:ln>
            <a:noFill/>
          </a:ln>
        </p:spPr>
        <p:txBody>
          <a:bodyPr spcFirstLastPara="1" wrap="square" lIns="91425" tIns="91425" rIns="91425" bIns="91425" anchor="t" anchorCtr="0">
            <a:spAutoFit/>
          </a:bodyPr>
          <a:lstStyle/>
          <a:p>
            <a:pPr marL="457200" marR="0" lvl="0" indent="-317500" algn="l" rtl="0">
              <a:lnSpc>
                <a:spcPct val="100000"/>
              </a:lnSpc>
              <a:spcBef>
                <a:spcPts val="0"/>
              </a:spcBef>
              <a:spcAft>
                <a:spcPts val="0"/>
              </a:spcAft>
              <a:buClr>
                <a:srgbClr val="F39200"/>
              </a:buClr>
              <a:buSzPts val="1400"/>
              <a:buFont typeface="Arial"/>
              <a:buChar char="●"/>
            </a:pPr>
            <a:r>
              <a:rPr lang="fi" b="0" i="0" u="none" strike="noStrike" cap="none" dirty="0">
                <a:solidFill>
                  <a:srgbClr val="161249"/>
                </a:solidFill>
                <a:latin typeface="Arial"/>
                <a:ea typeface="Arial"/>
                <a:cs typeface="Arial"/>
                <a:sym typeface="Arial"/>
              </a:rPr>
              <a:t>In kleinere organisaties zijn er meestal weinig allround personen</a:t>
            </a:r>
            <a:br>
              <a:rPr lang="fi" b="0" i="0" u="none" strike="noStrike" cap="none" dirty="0">
                <a:solidFill>
                  <a:srgbClr val="161249"/>
                </a:solidFill>
                <a:latin typeface="Arial"/>
                <a:ea typeface="Arial"/>
                <a:cs typeface="Arial"/>
                <a:sym typeface="Arial"/>
              </a:rPr>
            </a:br>
            <a:endParaRPr b="0" i="0" u="none" strike="noStrike" cap="none" dirty="0">
              <a:solidFill>
                <a:srgbClr val="161249"/>
              </a:solidFill>
              <a:latin typeface="Arial"/>
              <a:ea typeface="Arial"/>
              <a:cs typeface="Arial"/>
              <a:sym typeface="Arial"/>
            </a:endParaRPr>
          </a:p>
          <a:p>
            <a:pPr marL="457200" marR="0" lvl="0" indent="-317500" algn="l" rtl="0">
              <a:lnSpc>
                <a:spcPct val="100000"/>
              </a:lnSpc>
              <a:spcBef>
                <a:spcPts val="0"/>
              </a:spcBef>
              <a:spcAft>
                <a:spcPts val="0"/>
              </a:spcAft>
              <a:buClr>
                <a:srgbClr val="F39200"/>
              </a:buClr>
              <a:buSzPts val="1400"/>
              <a:buFont typeface="Arial"/>
              <a:buChar char="●"/>
            </a:pPr>
            <a:r>
              <a:rPr lang="fi" b="0" i="0" u="none" strike="noStrike" cap="none" dirty="0">
                <a:solidFill>
                  <a:srgbClr val="161249"/>
                </a:solidFill>
                <a:latin typeface="Arial"/>
                <a:ea typeface="Arial"/>
                <a:cs typeface="Arial"/>
                <a:sym typeface="Arial"/>
              </a:rPr>
              <a:t>Grotere organisaties hebben meer personeel met specifieke profielen </a:t>
            </a:r>
            <a:br>
              <a:rPr lang="fi" b="0" i="0" u="none" strike="noStrike" cap="none" dirty="0">
                <a:solidFill>
                  <a:srgbClr val="161249"/>
                </a:solidFill>
                <a:latin typeface="Arial"/>
                <a:ea typeface="Arial"/>
                <a:cs typeface="Arial"/>
                <a:sym typeface="Arial"/>
              </a:rPr>
            </a:br>
            <a:endParaRPr b="0" i="0" u="none" strike="noStrike" cap="none" dirty="0">
              <a:solidFill>
                <a:srgbClr val="161249"/>
              </a:solidFill>
              <a:latin typeface="Arial"/>
              <a:ea typeface="Arial"/>
              <a:cs typeface="Arial"/>
              <a:sym typeface="Arial"/>
            </a:endParaRPr>
          </a:p>
          <a:p>
            <a:pPr marL="457200" marR="0" lvl="0" indent="-317500" algn="l" rtl="0">
              <a:lnSpc>
                <a:spcPct val="100000"/>
              </a:lnSpc>
              <a:spcBef>
                <a:spcPts val="0"/>
              </a:spcBef>
              <a:spcAft>
                <a:spcPts val="0"/>
              </a:spcAft>
              <a:buClr>
                <a:srgbClr val="F39200"/>
              </a:buClr>
              <a:buSzPts val="1400"/>
              <a:buFont typeface="Arial"/>
              <a:buChar char="●"/>
            </a:pPr>
            <a:r>
              <a:rPr lang="fi" b="0" i="0" u="none" strike="noStrike" cap="none" dirty="0">
                <a:solidFill>
                  <a:srgbClr val="161249"/>
                </a:solidFill>
                <a:latin typeface="Arial"/>
                <a:ea typeface="Arial"/>
                <a:cs typeface="Arial"/>
                <a:sym typeface="Arial"/>
              </a:rPr>
              <a:t>Sommige organisaties besteden de service of een deel ervan uit (kopen)</a:t>
            </a:r>
            <a:br>
              <a:rPr lang="fi" b="0" i="0" u="none" strike="noStrike" cap="none" dirty="0">
                <a:solidFill>
                  <a:srgbClr val="161249"/>
                </a:solidFill>
                <a:latin typeface="Arial"/>
                <a:ea typeface="Arial"/>
                <a:cs typeface="Arial"/>
                <a:sym typeface="Arial"/>
              </a:rPr>
            </a:br>
            <a:endParaRPr b="0" i="0" u="none" strike="noStrike" cap="none" dirty="0">
              <a:solidFill>
                <a:srgbClr val="161249"/>
              </a:solidFill>
              <a:latin typeface="Arial"/>
              <a:ea typeface="Arial"/>
              <a:cs typeface="Arial"/>
              <a:sym typeface="Arial"/>
            </a:endParaRPr>
          </a:p>
          <a:p>
            <a:pPr marL="457200" marR="0" lvl="0" indent="-317500" algn="l" rtl="0">
              <a:lnSpc>
                <a:spcPct val="100000"/>
              </a:lnSpc>
              <a:spcBef>
                <a:spcPts val="0"/>
              </a:spcBef>
              <a:spcAft>
                <a:spcPts val="0"/>
              </a:spcAft>
              <a:buClr>
                <a:srgbClr val="F39200"/>
              </a:buClr>
              <a:buSzPts val="1400"/>
              <a:buFont typeface="Arial"/>
              <a:buChar char="●"/>
            </a:pPr>
            <a:r>
              <a:rPr lang="fi" b="0" i="0" u="none" strike="noStrike" cap="none" dirty="0">
                <a:solidFill>
                  <a:srgbClr val="161249"/>
                </a:solidFill>
                <a:latin typeface="Arial"/>
                <a:ea typeface="Arial"/>
                <a:cs typeface="Arial"/>
                <a:sym typeface="Arial"/>
              </a:rPr>
              <a:t>Digitale marketing is typisch een vakgebied van jonge professionals</a:t>
            </a:r>
            <a:br>
              <a:rPr lang="fi" b="0" i="0" u="none" strike="noStrike" cap="none" dirty="0">
                <a:solidFill>
                  <a:srgbClr val="161249"/>
                </a:solidFill>
                <a:latin typeface="Arial"/>
                <a:ea typeface="Arial"/>
                <a:cs typeface="Arial"/>
                <a:sym typeface="Arial"/>
              </a:rPr>
            </a:br>
            <a:endParaRPr b="0" i="0" u="none" strike="noStrike" cap="none" dirty="0">
              <a:solidFill>
                <a:srgbClr val="161249"/>
              </a:solidFill>
              <a:latin typeface="Arial"/>
              <a:ea typeface="Arial"/>
              <a:cs typeface="Arial"/>
              <a:sym typeface="Arial"/>
            </a:endParaRPr>
          </a:p>
          <a:p>
            <a:pPr marL="457200" marR="0" lvl="0" indent="-317500" algn="l" rtl="0">
              <a:lnSpc>
                <a:spcPct val="100000"/>
              </a:lnSpc>
              <a:spcBef>
                <a:spcPts val="0"/>
              </a:spcBef>
              <a:spcAft>
                <a:spcPts val="0"/>
              </a:spcAft>
              <a:buClr>
                <a:srgbClr val="F39200"/>
              </a:buClr>
              <a:buSzPts val="1400"/>
              <a:buFont typeface="Arial"/>
              <a:buChar char="●"/>
            </a:pPr>
            <a:r>
              <a:rPr lang="fi" b="0" i="0" u="none" strike="noStrike" cap="none" dirty="0">
                <a:solidFill>
                  <a:srgbClr val="161249"/>
                </a:solidFill>
                <a:latin typeface="Arial"/>
                <a:ea typeface="Arial"/>
                <a:cs typeface="Arial"/>
                <a:sym typeface="Arial"/>
              </a:rPr>
              <a:t>Al met al is er een gebrek aan digitale marketingprofessionals</a:t>
            </a:r>
            <a:endParaRPr b="0" i="0" u="none" strike="noStrike" cap="none" dirty="0">
              <a:solidFill>
                <a:srgbClr val="161249"/>
              </a:solidFill>
              <a:latin typeface="Arial"/>
              <a:ea typeface="Arial"/>
              <a:cs typeface="Arial"/>
              <a:sym typeface="Arial"/>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541"/>
        <p:cNvGrpSpPr/>
        <p:nvPr/>
      </p:nvGrpSpPr>
      <p:grpSpPr>
        <a:xfrm>
          <a:off x="0" y="0"/>
          <a:ext cx="0" cy="0"/>
          <a:chOff x="0" y="0"/>
          <a:chExt cx="0" cy="0"/>
        </a:xfrm>
      </p:grpSpPr>
      <p:pic>
        <p:nvPicPr>
          <p:cNvPr id="542" name="Google Shape;542;p38" descr="Map&#10;&#10;Description automatically generated"/>
          <p:cNvPicPr preferRelativeResize="0">
            <a:picLocks noGrp="1"/>
          </p:cNvPicPr>
          <p:nvPr>
            <p:ph type="pic" idx="2"/>
          </p:nvPr>
        </p:nvPicPr>
        <p:blipFill rotWithShape="1">
          <a:blip r:embed="rId3" cstate="email">
            <a:alphaModFix/>
            <a:extLst>
              <a:ext uri="{28A0092B-C50C-407E-A947-70E740481C1C}">
                <a14:useLocalDpi xmlns:a14="http://schemas.microsoft.com/office/drawing/2010/main"/>
              </a:ext>
            </a:extLst>
          </a:blip>
          <a:srcRect l="-104"/>
          <a:stretch/>
        </p:blipFill>
        <p:spPr>
          <a:xfrm>
            <a:off x="0" y="1"/>
            <a:ext cx="9144000" cy="2571749"/>
          </a:xfrm>
          <a:prstGeom prst="rect">
            <a:avLst/>
          </a:prstGeom>
          <a:solidFill>
            <a:srgbClr val="D3EEEF"/>
          </a:solidFill>
          <a:ln>
            <a:noFill/>
          </a:ln>
        </p:spPr>
      </p:pic>
      <p:sp>
        <p:nvSpPr>
          <p:cNvPr id="543" name="Google Shape;543;p38"/>
          <p:cNvSpPr txBox="1">
            <a:spLocks noGrp="1"/>
          </p:cNvSpPr>
          <p:nvPr>
            <p:ph type="title"/>
          </p:nvPr>
        </p:nvSpPr>
        <p:spPr>
          <a:xfrm>
            <a:off x="619125" y="2791663"/>
            <a:ext cx="7905750" cy="628148"/>
          </a:xfrm>
          <a:prstGeom prst="rect">
            <a:avLst/>
          </a:prstGeom>
          <a:noFill/>
          <a:ln>
            <a:noFill/>
          </a:ln>
        </p:spPr>
        <p:txBody>
          <a:bodyPr spcFirstLastPara="1" wrap="square" lIns="91425" tIns="91425" rIns="91425" bIns="91425" anchor="ctr" anchorCtr="0">
            <a:normAutofit fontScale="90000"/>
          </a:bodyPr>
          <a:lstStyle/>
          <a:p>
            <a:pPr marL="0" lvl="0" indent="0" algn="ctr" rtl="0">
              <a:lnSpc>
                <a:spcPct val="90000"/>
              </a:lnSpc>
              <a:spcBef>
                <a:spcPts val="0"/>
              </a:spcBef>
              <a:spcAft>
                <a:spcPts val="0"/>
              </a:spcAft>
              <a:buClr>
                <a:srgbClr val="161249"/>
              </a:buClr>
              <a:buSzPct val="100000"/>
              <a:buFont typeface="Arial"/>
              <a:buNone/>
            </a:pPr>
            <a:r>
              <a:rPr lang="fi" dirty="0"/>
              <a:t>Wat kan er op gebruikersniveau worden bereikt?</a:t>
            </a:r>
            <a:endParaRPr dirty="0"/>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547"/>
        <p:cNvGrpSpPr/>
        <p:nvPr/>
      </p:nvGrpSpPr>
      <p:grpSpPr>
        <a:xfrm>
          <a:off x="0" y="0"/>
          <a:ext cx="0" cy="0"/>
          <a:chOff x="0" y="0"/>
          <a:chExt cx="0" cy="0"/>
        </a:xfrm>
      </p:grpSpPr>
      <p:sp>
        <p:nvSpPr>
          <p:cNvPr id="548" name="Google Shape;548;p39"/>
          <p:cNvSpPr txBox="1">
            <a:spLocks noGrp="1"/>
          </p:cNvSpPr>
          <p:nvPr>
            <p:ph type="body" idx="4294967295"/>
          </p:nvPr>
        </p:nvSpPr>
        <p:spPr>
          <a:xfrm>
            <a:off x="83375" y="213825"/>
            <a:ext cx="4820700" cy="4158300"/>
          </a:xfrm>
          <a:prstGeom prst="rect">
            <a:avLst/>
          </a:prstGeom>
          <a:noFill/>
          <a:ln>
            <a:noFill/>
          </a:ln>
        </p:spPr>
        <p:txBody>
          <a:bodyPr spcFirstLastPara="1" wrap="square" lIns="91425" tIns="91425" rIns="91425" bIns="91425" anchor="t" anchorCtr="0">
            <a:normAutofit/>
          </a:bodyPr>
          <a:lstStyle/>
          <a:p>
            <a:pPr marL="0" lvl="0" indent="0" algn="l" rtl="0">
              <a:lnSpc>
                <a:spcPct val="110000"/>
              </a:lnSpc>
              <a:spcBef>
                <a:spcPts val="0"/>
              </a:spcBef>
              <a:spcAft>
                <a:spcPts val="0"/>
              </a:spcAft>
              <a:buClr>
                <a:srgbClr val="161249"/>
              </a:buClr>
              <a:buSzPts val="1700"/>
              <a:buNone/>
            </a:pPr>
            <a:r>
              <a:rPr lang="fi" sz="1700" b="1"/>
              <a:t>Marketing in digitale kanalen is uniek, omdat het</a:t>
            </a:r>
            <a:endParaRPr sz="1700" b="1"/>
          </a:p>
          <a:p>
            <a:pPr marL="0" lvl="0" indent="0" algn="l" rtl="0">
              <a:lnSpc>
                <a:spcPct val="110000"/>
              </a:lnSpc>
              <a:spcBef>
                <a:spcPts val="0"/>
              </a:spcBef>
              <a:spcAft>
                <a:spcPts val="0"/>
              </a:spcAft>
              <a:buClr>
                <a:srgbClr val="161249"/>
              </a:buClr>
              <a:buSzPts val="1700"/>
              <a:buNone/>
            </a:pPr>
            <a:endParaRPr sz="1700"/>
          </a:p>
          <a:p>
            <a:pPr marL="0" lvl="0" indent="0" algn="l" rtl="0">
              <a:lnSpc>
                <a:spcPct val="110000"/>
              </a:lnSpc>
              <a:spcBef>
                <a:spcPts val="0"/>
              </a:spcBef>
              <a:spcAft>
                <a:spcPts val="0"/>
              </a:spcAft>
              <a:buClr>
                <a:srgbClr val="161249"/>
              </a:buClr>
              <a:buSzPts val="1700"/>
              <a:buNone/>
            </a:pPr>
            <a:endParaRPr sz="1700"/>
          </a:p>
          <a:p>
            <a:pPr marL="457200" lvl="0" indent="-361950" algn="l" rtl="0">
              <a:lnSpc>
                <a:spcPct val="110000"/>
              </a:lnSpc>
              <a:spcBef>
                <a:spcPts val="0"/>
              </a:spcBef>
              <a:spcAft>
                <a:spcPts val="0"/>
              </a:spcAft>
              <a:buSzPts val="2100"/>
              <a:buChar char="-"/>
            </a:pPr>
            <a:r>
              <a:rPr lang="fi" sz="1700"/>
              <a:t>maakt </a:t>
            </a:r>
            <a:r>
              <a:rPr lang="fi" sz="1600" b="1"/>
              <a:t>interactie met sitebezoekers mogelijk </a:t>
            </a:r>
            <a:r>
              <a:rPr lang="fi" sz="1600"/>
              <a:t>(ken ze beter, wees op de hoogte van hun wensen en communiceer met ze). </a:t>
            </a:r>
            <a:endParaRPr sz="1600"/>
          </a:p>
          <a:p>
            <a:pPr marL="457200" lvl="0" indent="-330200" algn="l" rtl="0">
              <a:lnSpc>
                <a:spcPct val="110000"/>
              </a:lnSpc>
              <a:spcBef>
                <a:spcPts val="0"/>
              </a:spcBef>
              <a:spcAft>
                <a:spcPts val="0"/>
              </a:spcAft>
              <a:buSzPts val="1600"/>
              <a:buChar char="-"/>
            </a:pPr>
            <a:endParaRPr sz="1600"/>
          </a:p>
          <a:p>
            <a:pPr marL="457200" lvl="0" indent="-330200" algn="l" rtl="0">
              <a:lnSpc>
                <a:spcPct val="110000"/>
              </a:lnSpc>
              <a:spcBef>
                <a:spcPts val="0"/>
              </a:spcBef>
              <a:spcAft>
                <a:spcPts val="0"/>
              </a:spcAft>
              <a:buSzPts val="1600"/>
              <a:buChar char="-"/>
            </a:pPr>
            <a:r>
              <a:rPr lang="fi" sz="1600"/>
              <a:t>maakt </a:t>
            </a:r>
            <a:r>
              <a:rPr lang="fi" sz="1600" b="1"/>
              <a:t>inkomende </a:t>
            </a:r>
            <a:r>
              <a:rPr lang="fi" sz="1600"/>
              <a:t>communicatie met klanten mogelijk </a:t>
            </a:r>
            <a:endParaRPr sz="1600"/>
          </a:p>
          <a:p>
            <a:pPr marL="0" lvl="0" indent="0" algn="l" rtl="0">
              <a:lnSpc>
                <a:spcPct val="110000"/>
              </a:lnSpc>
              <a:spcBef>
                <a:spcPts val="0"/>
              </a:spcBef>
              <a:spcAft>
                <a:spcPts val="0"/>
              </a:spcAft>
              <a:buNone/>
            </a:pPr>
            <a:endParaRPr sz="1600"/>
          </a:p>
          <a:p>
            <a:pPr marL="457200" lvl="0" indent="-330200" algn="l" rtl="0">
              <a:lnSpc>
                <a:spcPct val="110000"/>
              </a:lnSpc>
              <a:spcBef>
                <a:spcPts val="0"/>
              </a:spcBef>
              <a:spcAft>
                <a:spcPts val="0"/>
              </a:spcAft>
              <a:buSzPts val="1600"/>
              <a:buChar char="-"/>
            </a:pPr>
            <a:r>
              <a:rPr lang="fi" sz="1600"/>
              <a:t>stelt bedrijven in staat om steeds meer te profiteren van </a:t>
            </a:r>
            <a:r>
              <a:rPr lang="fi" sz="1600" b="1"/>
              <a:t>verdiende publiciteit </a:t>
            </a:r>
            <a:r>
              <a:rPr lang="fi" sz="1600"/>
              <a:t>in plaats van betaalde</a:t>
            </a:r>
            <a:endParaRPr sz="1700"/>
          </a:p>
        </p:txBody>
      </p:sp>
      <p:sp>
        <p:nvSpPr>
          <p:cNvPr id="549" name="Google Shape;549;p39"/>
          <p:cNvSpPr txBox="1"/>
          <p:nvPr/>
        </p:nvSpPr>
        <p:spPr>
          <a:xfrm>
            <a:off x="6740300" y="1995975"/>
            <a:ext cx="24411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pic>
        <p:nvPicPr>
          <p:cNvPr id="550" name="Google Shape;550;p39"/>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4995300" y="974812"/>
            <a:ext cx="3663788" cy="2442525"/>
          </a:xfrm>
          <a:prstGeom prst="rect">
            <a:avLst/>
          </a:prstGeom>
          <a:noFill/>
          <a:ln>
            <a:noFill/>
          </a:ln>
          <a:effectLst>
            <a:outerShdw blurRad="63500" sx="102000" sy="102000" algn="ctr" rotWithShape="0">
              <a:srgbClr val="000000">
                <a:alpha val="40000"/>
              </a:srgbClr>
            </a:outerShdw>
          </a:effectLst>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554"/>
        <p:cNvGrpSpPr/>
        <p:nvPr/>
      </p:nvGrpSpPr>
      <p:grpSpPr>
        <a:xfrm>
          <a:off x="0" y="0"/>
          <a:ext cx="0" cy="0"/>
          <a:chOff x="0" y="0"/>
          <a:chExt cx="0" cy="0"/>
        </a:xfrm>
      </p:grpSpPr>
      <p:pic>
        <p:nvPicPr>
          <p:cNvPr id="555" name="Google Shape;555;p41"/>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3702813" y="812054"/>
            <a:ext cx="5279087" cy="3519391"/>
          </a:xfrm>
          <a:prstGeom prst="rect">
            <a:avLst/>
          </a:prstGeom>
          <a:noFill/>
          <a:ln>
            <a:noFill/>
          </a:ln>
        </p:spPr>
      </p:pic>
      <p:sp>
        <p:nvSpPr>
          <p:cNvPr id="556" name="Google Shape;556;p41"/>
          <p:cNvSpPr txBox="1"/>
          <p:nvPr/>
        </p:nvSpPr>
        <p:spPr>
          <a:xfrm>
            <a:off x="214950" y="4222275"/>
            <a:ext cx="88437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57" name="Google Shape;557;p41"/>
          <p:cNvSpPr txBox="1"/>
          <p:nvPr/>
        </p:nvSpPr>
        <p:spPr>
          <a:xfrm>
            <a:off x="85424" y="755403"/>
            <a:ext cx="3617400" cy="3632700"/>
          </a:xfrm>
          <a:prstGeom prst="rect">
            <a:avLst/>
          </a:prstGeom>
          <a:noFill/>
          <a:ln>
            <a:noFill/>
          </a:ln>
        </p:spPr>
        <p:txBody>
          <a:bodyPr spcFirstLastPara="1" wrap="square" lIns="91425" tIns="91425" rIns="91425" bIns="91425" anchor="t" anchorCtr="0">
            <a:spAutoFit/>
          </a:bodyPr>
          <a:lstStyle/>
          <a:p>
            <a:pPr marL="457200" marR="0" lvl="0" indent="-317500" algn="l" rtl="0">
              <a:lnSpc>
                <a:spcPct val="100000"/>
              </a:lnSpc>
              <a:spcBef>
                <a:spcPts val="0"/>
              </a:spcBef>
              <a:spcAft>
                <a:spcPts val="0"/>
              </a:spcAft>
              <a:buClr>
                <a:srgbClr val="F39200"/>
              </a:buClr>
              <a:buSzPts val="1600"/>
              <a:buFont typeface="Arial"/>
              <a:buChar char="●"/>
            </a:pPr>
            <a:r>
              <a:rPr lang="fi" sz="1600" b="0" i="0" u="none" strike="noStrike" cap="none">
                <a:solidFill>
                  <a:srgbClr val="161249"/>
                </a:solidFill>
                <a:latin typeface="Arial"/>
                <a:ea typeface="Arial"/>
                <a:cs typeface="Arial"/>
                <a:sym typeface="Arial"/>
              </a:rPr>
              <a:t>Digitale marketing </a:t>
            </a:r>
            <a:r>
              <a:rPr lang="fi" sz="1600">
                <a:solidFill>
                  <a:srgbClr val="161249"/>
                </a:solidFill>
              </a:rPr>
              <a:t>maakt </a:t>
            </a:r>
            <a:r>
              <a:rPr lang="fi" sz="1600" b="0" i="0" u="none" strike="noStrike" cap="none">
                <a:solidFill>
                  <a:srgbClr val="161249"/>
                </a:solidFill>
                <a:latin typeface="Arial"/>
                <a:ea typeface="Arial"/>
                <a:cs typeface="Arial"/>
                <a:sym typeface="Arial"/>
              </a:rPr>
              <a:t>'</a:t>
            </a:r>
            <a:r>
              <a:rPr lang="fi" sz="1600" b="1" i="0" u="none" strike="noStrike" cap="none">
                <a:solidFill>
                  <a:srgbClr val="161249"/>
                </a:solidFill>
              </a:rPr>
              <a:t>inbound marketing</a:t>
            </a:r>
            <a:r>
              <a:rPr lang="fi" sz="1600" b="0" i="0" u="none" strike="noStrike" cap="none">
                <a:solidFill>
                  <a:srgbClr val="161249"/>
                </a:solidFill>
                <a:latin typeface="Arial"/>
                <a:ea typeface="Arial"/>
                <a:cs typeface="Arial"/>
                <a:sym typeface="Arial"/>
              </a:rPr>
              <a:t>' </a:t>
            </a:r>
            <a:r>
              <a:rPr lang="fi" sz="1600">
                <a:solidFill>
                  <a:srgbClr val="161249"/>
                </a:solidFill>
              </a:rPr>
              <a:t>mogelijk </a:t>
            </a:r>
            <a:r>
              <a:rPr lang="fi" sz="1600" b="0" i="0" u="none" strike="noStrike" cap="none">
                <a:solidFill>
                  <a:srgbClr val="161249"/>
                </a:solidFill>
                <a:latin typeface="Arial"/>
                <a:ea typeface="Arial"/>
                <a:cs typeface="Arial"/>
                <a:sym typeface="Arial"/>
              </a:rPr>
              <a:t>(terwijl traditionele marketing </a:t>
            </a:r>
            <a:r>
              <a:rPr lang="fi" sz="1600">
                <a:solidFill>
                  <a:srgbClr val="161249"/>
                </a:solidFill>
              </a:rPr>
              <a:t>staat voor </a:t>
            </a:r>
            <a:r>
              <a:rPr lang="fi" sz="1600" b="0" i="0" u="none" strike="noStrike" cap="none">
                <a:solidFill>
                  <a:srgbClr val="161249"/>
                </a:solidFill>
                <a:latin typeface="Arial"/>
                <a:ea typeface="Arial"/>
                <a:cs typeface="Arial"/>
                <a:sym typeface="Arial"/>
              </a:rPr>
              <a:t>'outbound marketing').</a:t>
            </a:r>
            <a:endParaRPr sz="1600" b="0" i="0" u="none" strike="noStrike" cap="none">
              <a:solidFill>
                <a:srgbClr val="161249"/>
              </a:solidFill>
              <a:latin typeface="Arial"/>
              <a:ea typeface="Arial"/>
              <a:cs typeface="Arial"/>
              <a:sym typeface="Arial"/>
            </a:endParaRPr>
          </a:p>
          <a:p>
            <a:pPr marL="457200" marR="0" lvl="0" indent="-317500" algn="l" rtl="0">
              <a:lnSpc>
                <a:spcPct val="100000"/>
              </a:lnSpc>
              <a:spcBef>
                <a:spcPts val="0"/>
              </a:spcBef>
              <a:spcAft>
                <a:spcPts val="0"/>
              </a:spcAft>
              <a:buClr>
                <a:srgbClr val="161249"/>
              </a:buClr>
              <a:buSzPts val="1600"/>
              <a:buChar char="●"/>
            </a:pPr>
            <a:endParaRPr sz="1600">
              <a:solidFill>
                <a:srgbClr val="161249"/>
              </a:solidFill>
            </a:endParaRPr>
          </a:p>
          <a:p>
            <a:pPr marL="457200" marR="0" lvl="0" indent="-317500" algn="l" rtl="0">
              <a:lnSpc>
                <a:spcPct val="100000"/>
              </a:lnSpc>
              <a:spcBef>
                <a:spcPts val="0"/>
              </a:spcBef>
              <a:spcAft>
                <a:spcPts val="0"/>
              </a:spcAft>
              <a:buClr>
                <a:srgbClr val="161249"/>
              </a:buClr>
              <a:buSzPts val="1600"/>
              <a:buChar char="●"/>
            </a:pPr>
            <a:r>
              <a:rPr lang="fi" sz="1600">
                <a:solidFill>
                  <a:srgbClr val="161249"/>
                </a:solidFill>
              </a:rPr>
              <a:t>Uitgaande kanalen (rechts) zijn meestal minder efficiënt</a:t>
            </a:r>
            <a:endParaRPr sz="1600">
              <a:solidFill>
                <a:srgbClr val="161249"/>
              </a:solidFill>
            </a:endParaRPr>
          </a:p>
          <a:p>
            <a:pPr marL="457200" marR="0" lvl="0" indent="0" algn="l" rtl="0">
              <a:lnSpc>
                <a:spcPct val="100000"/>
              </a:lnSpc>
              <a:spcBef>
                <a:spcPts val="0"/>
              </a:spcBef>
              <a:spcAft>
                <a:spcPts val="0"/>
              </a:spcAft>
              <a:buNone/>
            </a:pPr>
            <a:endParaRPr sz="1600">
              <a:solidFill>
                <a:srgbClr val="161249"/>
              </a:solidFill>
            </a:endParaRPr>
          </a:p>
          <a:p>
            <a:pPr marL="457200" marR="0" lvl="0" indent="-317500" algn="l" rtl="0">
              <a:lnSpc>
                <a:spcPct val="100000"/>
              </a:lnSpc>
              <a:spcBef>
                <a:spcPts val="0"/>
              </a:spcBef>
              <a:spcAft>
                <a:spcPts val="0"/>
              </a:spcAft>
              <a:buClr>
                <a:srgbClr val="F39200"/>
              </a:buClr>
              <a:buSzPts val="1600"/>
              <a:buFont typeface="Arial"/>
              <a:buChar char="●"/>
            </a:pPr>
            <a:r>
              <a:rPr lang="fi" sz="1600">
                <a:solidFill>
                  <a:srgbClr val="161249"/>
                </a:solidFill>
              </a:rPr>
              <a:t>Tweerichtingscommunicatie (inkomend) maakt het mogelijk de klant te begrijpen, berichten aan te passen</a:t>
            </a:r>
            <a:endParaRPr sz="1600">
              <a:solidFill>
                <a:srgbClr val="161249"/>
              </a:solidFill>
            </a:endParaRPr>
          </a:p>
          <a:p>
            <a:pPr marL="457200" marR="0" lvl="0" indent="0" algn="l" rtl="0">
              <a:lnSpc>
                <a:spcPct val="100000"/>
              </a:lnSpc>
              <a:spcBef>
                <a:spcPts val="0"/>
              </a:spcBef>
              <a:spcAft>
                <a:spcPts val="0"/>
              </a:spcAft>
              <a:buNone/>
            </a:pPr>
            <a:r>
              <a:rPr lang="fi" sz="1600">
                <a:solidFill>
                  <a:srgbClr val="161249"/>
                </a:solidFill>
              </a:rPr>
              <a:t>en betrokkenheid creëren</a:t>
            </a:r>
            <a:endParaRPr sz="1600">
              <a:solidFill>
                <a:srgbClr val="161249"/>
              </a:solidFill>
            </a:endParaRPr>
          </a:p>
          <a:p>
            <a:pPr marL="457200" marR="0" lvl="0" indent="0" algn="l" rtl="0">
              <a:lnSpc>
                <a:spcPct val="100000"/>
              </a:lnSpc>
              <a:spcBef>
                <a:spcPts val="0"/>
              </a:spcBef>
              <a:spcAft>
                <a:spcPts val="0"/>
              </a:spcAft>
              <a:buNone/>
            </a:pPr>
            <a:endParaRPr sz="1600" b="0" i="0" u="none" strike="noStrike" cap="none">
              <a:solidFill>
                <a:srgbClr val="161249"/>
              </a:solidFill>
              <a:latin typeface="Arial"/>
              <a:ea typeface="Arial"/>
              <a:cs typeface="Arial"/>
              <a:sym typeface="Arial"/>
            </a:endParaRPr>
          </a:p>
        </p:txBody>
      </p:sp>
      <p:sp>
        <p:nvSpPr>
          <p:cNvPr id="558" name="Google Shape;558;p41"/>
          <p:cNvSpPr txBox="1"/>
          <p:nvPr/>
        </p:nvSpPr>
        <p:spPr>
          <a:xfrm>
            <a:off x="7078435" y="4276921"/>
            <a:ext cx="2336172" cy="400079"/>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0" i="0" u="none" strike="noStrike" cap="none">
                <a:solidFill>
                  <a:srgbClr val="000000"/>
                </a:solidFill>
                <a:latin typeface="Arial"/>
                <a:ea typeface="Arial"/>
                <a:cs typeface="Arial"/>
                <a:sym typeface="Arial"/>
              </a:rPr>
              <a:t>bron: </a:t>
            </a:r>
            <a:r>
              <a:rPr lang="fi" sz="1400" b="0" i="0" u="sng" strike="noStrike" cap="none">
                <a:solidFill>
                  <a:schemeClr val="hlink"/>
                </a:solidFill>
                <a:latin typeface="Arial"/>
                <a:ea typeface="Arial"/>
                <a:cs typeface="Arial"/>
                <a:sym typeface="Arial"/>
                <a:hlinkClick r:id="rId4"/>
              </a:rPr>
              <a:t>DigitalConnect</a:t>
            </a:r>
            <a:endParaRPr sz="1400" b="0" i="0" u="none" strike="noStrike" cap="none">
              <a:solidFill>
                <a:srgbClr val="000000"/>
              </a:solidFill>
              <a:latin typeface="Arial"/>
              <a:ea typeface="Arial"/>
              <a:cs typeface="Arial"/>
              <a:sym typeface="Arial"/>
            </a:endParaRPr>
          </a:p>
        </p:txBody>
      </p:sp>
      <p:sp>
        <p:nvSpPr>
          <p:cNvPr id="559" name="Google Shape;559;p41"/>
          <p:cNvSpPr txBox="1"/>
          <p:nvPr/>
        </p:nvSpPr>
        <p:spPr>
          <a:xfrm>
            <a:off x="411700" y="88600"/>
            <a:ext cx="4236600" cy="6771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fi" sz="3200"/>
              <a:t>Inkomend - uitgaand</a:t>
            </a:r>
            <a:endParaRPr sz="3200"/>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564"/>
        <p:cNvGrpSpPr/>
        <p:nvPr/>
      </p:nvGrpSpPr>
      <p:grpSpPr>
        <a:xfrm>
          <a:off x="0" y="0"/>
          <a:ext cx="0" cy="0"/>
          <a:chOff x="0" y="0"/>
          <a:chExt cx="0" cy="0"/>
        </a:xfrm>
      </p:grpSpPr>
      <p:sp>
        <p:nvSpPr>
          <p:cNvPr id="565" name="Google Shape;565;p43"/>
          <p:cNvSpPr txBox="1">
            <a:spLocks noGrp="1"/>
          </p:cNvSpPr>
          <p:nvPr>
            <p:ph type="title"/>
          </p:nvPr>
        </p:nvSpPr>
        <p:spPr>
          <a:xfrm>
            <a:off x="260925" y="147179"/>
            <a:ext cx="5672100" cy="558600"/>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dk1"/>
              </a:buClr>
              <a:buSzPts val="2700"/>
              <a:buFont typeface="PT Sans"/>
              <a:buNone/>
            </a:pPr>
            <a:r>
              <a:rPr lang="fi" sz="3200">
                <a:solidFill>
                  <a:srgbClr val="002060"/>
                </a:solidFill>
              </a:rPr>
              <a:t>Het </a:t>
            </a:r>
            <a:r>
              <a:rPr lang="fi" sz="3200" b="1">
                <a:solidFill>
                  <a:srgbClr val="002060"/>
                </a:solidFill>
              </a:rPr>
              <a:t>PESO-model </a:t>
            </a:r>
            <a:endParaRPr sz="3200">
              <a:solidFill>
                <a:srgbClr val="002060"/>
              </a:solidFill>
            </a:endParaRPr>
          </a:p>
        </p:txBody>
      </p:sp>
      <p:sp>
        <p:nvSpPr>
          <p:cNvPr id="566" name="Google Shape;566;p43"/>
          <p:cNvSpPr txBox="1"/>
          <p:nvPr/>
        </p:nvSpPr>
        <p:spPr>
          <a:xfrm>
            <a:off x="7022027" y="720425"/>
            <a:ext cx="1739700" cy="3246300"/>
          </a:xfrm>
          <a:prstGeom prst="rect">
            <a:avLst/>
          </a:prstGeom>
          <a:solidFill>
            <a:srgbClr val="EAD3F1"/>
          </a:solidFill>
          <a:ln w="19050" cap="flat" cmpd="sng">
            <a:solidFill>
              <a:srgbClr val="8E37AA"/>
            </a:solidFill>
            <a:prstDash val="solid"/>
            <a:round/>
            <a:headEnd type="none" w="sm" len="sm"/>
            <a:tailEnd type="none" w="sm" len="sm"/>
          </a:ln>
        </p:spPr>
        <p:txBody>
          <a:bodyPr spcFirstLastPara="1" wrap="square" lIns="68575" tIns="34275" rIns="68575" bIns="34275" anchor="t" anchorCtr="0">
            <a:spAutoFit/>
          </a:bodyPr>
          <a:lstStyle/>
          <a:p>
            <a:pPr marL="0" marR="0" lvl="0" indent="0" algn="l" rtl="0">
              <a:lnSpc>
                <a:spcPct val="100000"/>
              </a:lnSpc>
              <a:spcBef>
                <a:spcPts val="0"/>
              </a:spcBef>
              <a:spcAft>
                <a:spcPts val="0"/>
              </a:spcAft>
              <a:buNone/>
            </a:pPr>
            <a:r>
              <a:rPr lang="fi" sz="1600" b="1" i="0" u="none" strike="noStrike" cap="none">
                <a:solidFill>
                  <a:srgbClr val="161249"/>
                </a:solidFill>
                <a:latin typeface="Arial"/>
                <a:ea typeface="Arial"/>
                <a:cs typeface="Arial"/>
                <a:sym typeface="Arial"/>
              </a:rPr>
              <a:t>Eigen media</a:t>
            </a:r>
            <a:endParaRPr sz="1600" b="1"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None/>
            </a:pPr>
            <a:r>
              <a:rPr lang="fi" sz="1400" b="0" i="0" u="none" strike="noStrike" cap="none">
                <a:solidFill>
                  <a:srgbClr val="161249"/>
                </a:solidFill>
                <a:latin typeface="Arial"/>
                <a:ea typeface="Arial"/>
                <a:cs typeface="Arial"/>
                <a:sym typeface="Arial"/>
              </a:rPr>
              <a:t>Kanalen in eigendom en beheer van de organisatie </a:t>
            </a:r>
            <a:endParaRPr sz="1400" b="0" i="0" u="none" strike="noStrike" cap="none">
              <a:solidFill>
                <a:srgbClr val="161249"/>
              </a:solidFill>
              <a:latin typeface="Arial"/>
              <a:ea typeface="Arial"/>
              <a:cs typeface="Arial"/>
              <a:sym typeface="Arial"/>
            </a:endParaRPr>
          </a:p>
          <a:p>
            <a:pPr marL="342900" marR="0" lvl="0" indent="-236220" algn="l" rtl="0">
              <a:lnSpc>
                <a:spcPct val="100000"/>
              </a:lnSpc>
              <a:spcBef>
                <a:spcPts val="0"/>
              </a:spcBef>
              <a:spcAft>
                <a:spcPts val="0"/>
              </a:spcAft>
              <a:buClr>
                <a:srgbClr val="8E37AA"/>
              </a:buClr>
              <a:buSzPts val="1680"/>
              <a:buFont typeface="Arial"/>
              <a:buNone/>
            </a:pPr>
            <a:endParaRPr sz="1400" b="0" i="0" u="none" strike="noStrike" cap="none">
              <a:solidFill>
                <a:srgbClr val="161249"/>
              </a:solidFill>
              <a:latin typeface="Arial"/>
              <a:ea typeface="Arial"/>
              <a:cs typeface="Arial"/>
              <a:sym typeface="Arial"/>
            </a:endParaRPr>
          </a:p>
          <a:p>
            <a:pPr marL="342900" marR="0" lvl="0" indent="-342900" algn="l" rtl="0">
              <a:lnSpc>
                <a:spcPct val="100000"/>
              </a:lnSpc>
              <a:spcBef>
                <a:spcPts val="0"/>
              </a:spcBef>
              <a:spcAft>
                <a:spcPts val="0"/>
              </a:spcAft>
              <a:buClr>
                <a:srgbClr val="8E37AA"/>
              </a:buClr>
              <a:buSzPts val="1680"/>
              <a:buFont typeface="Arial"/>
              <a:buChar char="•"/>
            </a:pPr>
            <a:r>
              <a:rPr lang="fi" sz="1400" b="0" i="0" u="none" strike="noStrike" cap="none">
                <a:solidFill>
                  <a:srgbClr val="161249"/>
                </a:solidFill>
                <a:latin typeface="Arial"/>
                <a:ea typeface="Arial"/>
                <a:cs typeface="Arial"/>
                <a:sym typeface="Arial"/>
              </a:rPr>
              <a:t>Offline: gedrukt materiaal, informatie op locatie </a:t>
            </a:r>
            <a:endParaRPr sz="1400" b="0" i="0" u="none" strike="noStrike" cap="none">
              <a:solidFill>
                <a:srgbClr val="161249"/>
              </a:solidFill>
              <a:latin typeface="Arial"/>
              <a:ea typeface="Arial"/>
              <a:cs typeface="Arial"/>
              <a:sym typeface="Arial"/>
            </a:endParaRPr>
          </a:p>
          <a:p>
            <a:pPr marL="342900" marR="0" lvl="0" indent="-236220" algn="l" rtl="0">
              <a:lnSpc>
                <a:spcPct val="100000"/>
              </a:lnSpc>
              <a:spcBef>
                <a:spcPts val="0"/>
              </a:spcBef>
              <a:spcAft>
                <a:spcPts val="0"/>
              </a:spcAft>
              <a:buClr>
                <a:srgbClr val="8E37AA"/>
              </a:buClr>
              <a:buSzPts val="1680"/>
              <a:buFont typeface="Arial"/>
              <a:buNone/>
            </a:pPr>
            <a:endParaRPr sz="1400" b="0" i="0" u="none" strike="noStrike" cap="none">
              <a:solidFill>
                <a:srgbClr val="161249"/>
              </a:solidFill>
              <a:latin typeface="Arial"/>
              <a:ea typeface="Arial"/>
              <a:cs typeface="Arial"/>
              <a:sym typeface="Arial"/>
            </a:endParaRPr>
          </a:p>
          <a:p>
            <a:pPr marL="342900" marR="0" lvl="0" indent="-342900" algn="l" rtl="0">
              <a:lnSpc>
                <a:spcPct val="100000"/>
              </a:lnSpc>
              <a:spcBef>
                <a:spcPts val="0"/>
              </a:spcBef>
              <a:spcAft>
                <a:spcPts val="0"/>
              </a:spcAft>
              <a:buClr>
                <a:srgbClr val="8E37AA"/>
              </a:buClr>
              <a:buSzPts val="1680"/>
              <a:buFont typeface="Arial"/>
              <a:buChar char="•"/>
            </a:pPr>
            <a:r>
              <a:rPr lang="fi" sz="1400" b="0" i="0" u="none" strike="noStrike" cap="none">
                <a:solidFill>
                  <a:srgbClr val="161249"/>
                </a:solidFill>
                <a:latin typeface="Arial"/>
                <a:ea typeface="Arial"/>
                <a:cs typeface="Arial"/>
                <a:sym typeface="Arial"/>
              </a:rPr>
              <a:t>Online: </a:t>
            </a:r>
            <a:endParaRPr>
              <a:solidFill>
                <a:srgbClr val="161249"/>
              </a:solidFill>
            </a:endParaRPr>
          </a:p>
          <a:p>
            <a:pPr marL="342900" marR="0" lvl="0" indent="-342900" algn="l" rtl="0">
              <a:lnSpc>
                <a:spcPct val="100000"/>
              </a:lnSpc>
              <a:spcBef>
                <a:spcPts val="0"/>
              </a:spcBef>
              <a:spcAft>
                <a:spcPts val="0"/>
              </a:spcAft>
              <a:buClr>
                <a:srgbClr val="8E37AA"/>
              </a:buClr>
              <a:buSzPts val="1680"/>
              <a:buFont typeface="Arial"/>
              <a:buChar char="•"/>
            </a:pPr>
            <a:r>
              <a:rPr lang="fi">
                <a:solidFill>
                  <a:srgbClr val="161249"/>
                </a:solidFill>
              </a:rPr>
              <a:t>inhoud op website</a:t>
            </a:r>
            <a:endParaRPr>
              <a:solidFill>
                <a:srgbClr val="161249"/>
              </a:solidFill>
            </a:endParaRPr>
          </a:p>
          <a:p>
            <a:pPr marL="342900" marR="0" lvl="0" indent="-325120" algn="l" rtl="0">
              <a:lnSpc>
                <a:spcPct val="100000"/>
              </a:lnSpc>
              <a:spcBef>
                <a:spcPts val="0"/>
              </a:spcBef>
              <a:spcAft>
                <a:spcPts val="0"/>
              </a:spcAft>
              <a:buClr>
                <a:srgbClr val="161249"/>
              </a:buClr>
              <a:buSzPts val="1400"/>
              <a:buChar char="•"/>
            </a:pPr>
            <a:endParaRPr>
              <a:solidFill>
                <a:srgbClr val="161249"/>
              </a:solidFill>
            </a:endParaRPr>
          </a:p>
        </p:txBody>
      </p:sp>
      <p:sp>
        <p:nvSpPr>
          <p:cNvPr id="567" name="Google Shape;567;p43"/>
          <p:cNvSpPr txBox="1"/>
          <p:nvPr/>
        </p:nvSpPr>
        <p:spPr>
          <a:xfrm>
            <a:off x="260924" y="711750"/>
            <a:ext cx="2127900" cy="3203100"/>
          </a:xfrm>
          <a:prstGeom prst="rect">
            <a:avLst/>
          </a:prstGeom>
          <a:solidFill>
            <a:srgbClr val="C1FBED"/>
          </a:solidFill>
          <a:ln w="19050" cap="flat" cmpd="sng">
            <a:solidFill>
              <a:srgbClr val="0CAC87"/>
            </a:solidFill>
            <a:prstDash val="solid"/>
            <a:round/>
            <a:headEnd type="none" w="sm" len="sm"/>
            <a:tailEnd type="none" w="sm" len="sm"/>
          </a:ln>
        </p:spPr>
        <p:txBody>
          <a:bodyPr spcFirstLastPara="1" wrap="square" lIns="68575" tIns="34275" rIns="68575" bIns="34275" anchor="t" anchorCtr="0">
            <a:spAutoFit/>
          </a:bodyPr>
          <a:lstStyle/>
          <a:p>
            <a:pPr marL="0" marR="0" lvl="0" indent="0" algn="l" rtl="0">
              <a:lnSpc>
                <a:spcPct val="100000"/>
              </a:lnSpc>
              <a:spcBef>
                <a:spcPts val="0"/>
              </a:spcBef>
              <a:spcAft>
                <a:spcPts val="0"/>
              </a:spcAft>
              <a:buClr>
                <a:srgbClr val="000000"/>
              </a:buClr>
              <a:buSzPts val="1200"/>
              <a:buFont typeface="Arial"/>
              <a:buNone/>
            </a:pPr>
            <a:r>
              <a:rPr lang="fi" sz="1600" b="1" i="0" u="none" strike="noStrike" cap="none">
                <a:solidFill>
                  <a:srgbClr val="161249"/>
                </a:solidFill>
                <a:latin typeface="Arial"/>
                <a:ea typeface="Arial"/>
                <a:cs typeface="Arial"/>
                <a:sym typeface="Arial"/>
              </a:rPr>
              <a:t>Betaalde media</a:t>
            </a:r>
            <a:endParaRPr sz="1600" b="1" i="0" u="none" strike="noStrike" cap="none">
              <a:solidFill>
                <a:srgbClr val="161249"/>
              </a:solidFill>
              <a:latin typeface="Arial"/>
              <a:ea typeface="Arial"/>
              <a:cs typeface="Arial"/>
              <a:sym typeface="Arial"/>
            </a:endParaRPr>
          </a:p>
          <a:p>
            <a:pPr marL="0" lvl="0" indent="0" algn="l" rtl="0">
              <a:spcBef>
                <a:spcPts val="0"/>
              </a:spcBef>
              <a:spcAft>
                <a:spcPts val="0"/>
              </a:spcAft>
              <a:buNone/>
            </a:pPr>
            <a:r>
              <a:rPr lang="fi">
                <a:solidFill>
                  <a:srgbClr val="161249"/>
                </a:solidFill>
              </a:rPr>
              <a:t>Externe kanalen</a:t>
            </a:r>
            <a:endParaRPr>
              <a:solidFill>
                <a:srgbClr val="161249"/>
              </a:solidFill>
            </a:endParaRPr>
          </a:p>
          <a:p>
            <a:pPr marL="457200" lvl="0" indent="-335280" algn="l" rtl="0">
              <a:spcBef>
                <a:spcPts val="0"/>
              </a:spcBef>
              <a:spcAft>
                <a:spcPts val="0"/>
              </a:spcAft>
              <a:buClr>
                <a:srgbClr val="0CAC87"/>
              </a:buClr>
              <a:buSzPts val="1680"/>
              <a:buChar char="•"/>
            </a:pPr>
            <a:r>
              <a:rPr lang="fi">
                <a:solidFill>
                  <a:srgbClr val="161249"/>
                </a:solidFill>
              </a:rPr>
              <a:t>Offline: gedrukte media, billboards, evenementen</a:t>
            </a:r>
            <a:endParaRPr>
              <a:solidFill>
                <a:srgbClr val="161249"/>
              </a:solidFill>
            </a:endParaRPr>
          </a:p>
          <a:p>
            <a:pPr marL="285750" marR="0" lvl="0" indent="-285750" algn="l" rtl="0">
              <a:lnSpc>
                <a:spcPct val="100000"/>
              </a:lnSpc>
              <a:spcBef>
                <a:spcPts val="0"/>
              </a:spcBef>
              <a:spcAft>
                <a:spcPts val="0"/>
              </a:spcAft>
              <a:buClr>
                <a:srgbClr val="0CAC87"/>
              </a:buClr>
              <a:buSzPts val="1680"/>
              <a:buFont typeface="Arial"/>
              <a:buChar char="•"/>
            </a:pPr>
            <a:r>
              <a:rPr lang="fi">
                <a:solidFill>
                  <a:srgbClr val="161249"/>
                </a:solidFill>
              </a:rPr>
              <a:t>Online: Zoekmachine-advertenties, display-advertenties, Fb- en IG-advertenties)</a:t>
            </a:r>
            <a:endParaRPr>
              <a:solidFill>
                <a:srgbClr val="161249"/>
              </a:solidFill>
            </a:endParaRPr>
          </a:p>
          <a:p>
            <a:pPr marL="457200" marR="0" lvl="0" indent="0" algn="l" rtl="0">
              <a:lnSpc>
                <a:spcPct val="100000"/>
              </a:lnSpc>
              <a:spcBef>
                <a:spcPts val="0"/>
              </a:spcBef>
              <a:spcAft>
                <a:spcPts val="0"/>
              </a:spcAft>
              <a:buNone/>
            </a:pPr>
            <a:endParaRPr sz="14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None/>
            </a:pPr>
            <a:r>
              <a:rPr lang="fi" sz="1400" b="0" i="0" u="none" strike="noStrike" cap="none">
                <a:solidFill>
                  <a:srgbClr val="161249"/>
                </a:solidFill>
                <a:latin typeface="Arial"/>
                <a:ea typeface="Arial"/>
                <a:cs typeface="Arial"/>
                <a:sym typeface="Arial"/>
              </a:rPr>
              <a:t>Op volume gebaseerd tarief voor zichtbaarheid</a:t>
            </a:r>
            <a:endParaRPr sz="14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None/>
            </a:pPr>
            <a:endParaRPr>
              <a:solidFill>
                <a:srgbClr val="161249"/>
              </a:solidFill>
            </a:endParaRPr>
          </a:p>
          <a:p>
            <a:pPr marL="0" marR="0" lvl="0" indent="0" algn="l" rtl="0">
              <a:lnSpc>
                <a:spcPct val="100000"/>
              </a:lnSpc>
              <a:spcBef>
                <a:spcPts val="0"/>
              </a:spcBef>
              <a:spcAft>
                <a:spcPts val="0"/>
              </a:spcAft>
              <a:buNone/>
            </a:pPr>
            <a:endParaRPr>
              <a:solidFill>
                <a:srgbClr val="161249"/>
              </a:solidFill>
            </a:endParaRPr>
          </a:p>
          <a:p>
            <a:pPr marL="0" marR="0" lvl="0" indent="0" algn="l" rtl="0">
              <a:lnSpc>
                <a:spcPct val="100000"/>
              </a:lnSpc>
              <a:spcBef>
                <a:spcPts val="0"/>
              </a:spcBef>
              <a:spcAft>
                <a:spcPts val="0"/>
              </a:spcAft>
              <a:buNone/>
            </a:pPr>
            <a:endParaRPr>
              <a:solidFill>
                <a:srgbClr val="161249"/>
              </a:solidFill>
            </a:endParaRPr>
          </a:p>
        </p:txBody>
      </p:sp>
      <p:sp>
        <p:nvSpPr>
          <p:cNvPr id="568" name="Google Shape;568;p43"/>
          <p:cNvSpPr txBox="1"/>
          <p:nvPr/>
        </p:nvSpPr>
        <p:spPr>
          <a:xfrm>
            <a:off x="2388825" y="705875"/>
            <a:ext cx="2382900" cy="3172200"/>
          </a:xfrm>
          <a:prstGeom prst="rect">
            <a:avLst/>
          </a:prstGeom>
          <a:solidFill>
            <a:srgbClr val="FFF2CC"/>
          </a:solidFill>
          <a:ln w="19050" cap="flat" cmpd="sng">
            <a:solidFill>
              <a:schemeClr val="accent4"/>
            </a:solidFill>
            <a:prstDash val="solid"/>
            <a:round/>
            <a:headEnd type="none" w="sm" len="sm"/>
            <a:tailEnd type="none" w="sm" len="sm"/>
          </a:ln>
        </p:spPr>
        <p:txBody>
          <a:bodyPr spcFirstLastPara="1" wrap="square" lIns="68575" tIns="34275" rIns="68575" bIns="34275" anchor="t" anchorCtr="0">
            <a:spAutoFit/>
          </a:bodyPr>
          <a:lstStyle/>
          <a:p>
            <a:pPr marL="0" marR="0" lvl="0" indent="0" algn="l" rtl="0">
              <a:lnSpc>
                <a:spcPct val="100000"/>
              </a:lnSpc>
              <a:spcBef>
                <a:spcPts val="0"/>
              </a:spcBef>
              <a:spcAft>
                <a:spcPts val="0"/>
              </a:spcAft>
              <a:buNone/>
            </a:pPr>
            <a:r>
              <a:rPr lang="fi" sz="1600" b="1" i="0" u="none" strike="noStrike" cap="none">
                <a:solidFill>
                  <a:srgbClr val="161249"/>
                </a:solidFill>
                <a:latin typeface="Arial"/>
                <a:ea typeface="Arial"/>
                <a:cs typeface="Arial"/>
                <a:sym typeface="Arial"/>
              </a:rPr>
              <a:t>Verdiende media</a:t>
            </a:r>
            <a:endParaRPr sz="1600" b="1"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None/>
            </a:pPr>
            <a:r>
              <a:rPr lang="fi" sz="1400" b="0" i="0" u="none" strike="noStrike" cap="none">
                <a:solidFill>
                  <a:srgbClr val="161249"/>
                </a:solidFill>
                <a:latin typeface="Arial"/>
                <a:ea typeface="Arial"/>
                <a:cs typeface="Arial"/>
                <a:sym typeface="Arial"/>
              </a:rPr>
              <a:t>De 'praatjes', </a:t>
            </a:r>
            <a:r>
              <a:rPr lang="fi">
                <a:solidFill>
                  <a:srgbClr val="161249"/>
                </a:solidFill>
              </a:rPr>
              <a:t>gedeelde inhoud </a:t>
            </a:r>
            <a:r>
              <a:rPr lang="fi" sz="1400" b="0" i="0" u="none" strike="noStrike" cap="none">
                <a:solidFill>
                  <a:srgbClr val="161249"/>
                </a:solidFill>
                <a:latin typeface="Arial"/>
                <a:ea typeface="Arial"/>
                <a:cs typeface="Arial"/>
                <a:sym typeface="Arial"/>
              </a:rPr>
              <a:t>en reputatie die de organisatie genereert (publiciteit, activiteiten)</a:t>
            </a:r>
            <a:endParaRPr sz="1400" b="0" i="0" u="none" strike="noStrike" cap="none">
              <a:solidFill>
                <a:srgbClr val="161249"/>
              </a:solidFill>
              <a:latin typeface="Arial"/>
              <a:ea typeface="Arial"/>
              <a:cs typeface="Arial"/>
              <a:sym typeface="Arial"/>
            </a:endParaRPr>
          </a:p>
          <a:p>
            <a:pPr marL="285750" marR="0" lvl="0" indent="-285750" algn="l" rtl="0">
              <a:lnSpc>
                <a:spcPct val="100000"/>
              </a:lnSpc>
              <a:spcBef>
                <a:spcPts val="0"/>
              </a:spcBef>
              <a:spcAft>
                <a:spcPts val="0"/>
              </a:spcAft>
              <a:buClr>
                <a:schemeClr val="accent4"/>
              </a:buClr>
              <a:buSzPts val="1680"/>
              <a:buFont typeface="Arial"/>
              <a:buChar char="•"/>
            </a:pPr>
            <a:r>
              <a:rPr lang="fi" sz="1400" b="0" i="0" u="none" strike="noStrike" cap="none">
                <a:solidFill>
                  <a:srgbClr val="161249"/>
                </a:solidFill>
                <a:latin typeface="Arial"/>
                <a:ea typeface="Arial"/>
                <a:cs typeface="Arial"/>
                <a:sym typeface="Arial"/>
              </a:rPr>
              <a:t>Delen en mond-tot-mondreclame kosten meestal weinig geld</a:t>
            </a:r>
            <a:endParaRPr sz="1400" b="0" i="0" u="none" strike="noStrike" cap="none">
              <a:solidFill>
                <a:srgbClr val="161249"/>
              </a:solidFill>
              <a:latin typeface="Arial"/>
              <a:ea typeface="Arial"/>
              <a:cs typeface="Arial"/>
              <a:sym typeface="Arial"/>
            </a:endParaRPr>
          </a:p>
          <a:p>
            <a:pPr marL="285750" marR="0" lvl="0" indent="-285750" algn="l" rtl="0">
              <a:lnSpc>
                <a:spcPct val="100000"/>
              </a:lnSpc>
              <a:spcBef>
                <a:spcPts val="0"/>
              </a:spcBef>
              <a:spcAft>
                <a:spcPts val="0"/>
              </a:spcAft>
              <a:buClr>
                <a:schemeClr val="accent4"/>
              </a:buClr>
              <a:buSzPts val="1680"/>
              <a:buFont typeface="Arial"/>
              <a:buChar char="•"/>
            </a:pPr>
            <a:r>
              <a:rPr lang="fi" sz="1400" b="0" i="0" u="none" strike="noStrike" cap="none">
                <a:solidFill>
                  <a:srgbClr val="161249"/>
                </a:solidFill>
                <a:latin typeface="Arial"/>
                <a:ea typeface="Arial"/>
                <a:cs typeface="Arial"/>
                <a:sym typeface="Arial"/>
              </a:rPr>
              <a:t>Digitale </a:t>
            </a:r>
            <a:r>
              <a:rPr lang="fi">
                <a:solidFill>
                  <a:srgbClr val="161249"/>
                </a:solidFill>
              </a:rPr>
              <a:t>kanalen </a:t>
            </a:r>
            <a:r>
              <a:rPr lang="fi" sz="1400" b="0" i="0" u="none" strike="noStrike" cap="none">
                <a:solidFill>
                  <a:srgbClr val="161249"/>
                </a:solidFill>
                <a:latin typeface="Arial"/>
                <a:ea typeface="Arial"/>
                <a:cs typeface="Arial"/>
                <a:sym typeface="Arial"/>
              </a:rPr>
              <a:t>zijn </a:t>
            </a:r>
            <a:r>
              <a:rPr lang="fi">
                <a:solidFill>
                  <a:srgbClr val="161249"/>
                </a:solidFill>
              </a:rPr>
              <a:t>zeer geschikt </a:t>
            </a:r>
            <a:r>
              <a:rPr lang="fi" sz="1400" b="0" i="0" u="none" strike="noStrike" cap="none">
                <a:solidFill>
                  <a:srgbClr val="161249"/>
                </a:solidFill>
                <a:latin typeface="Arial"/>
                <a:ea typeface="Arial"/>
                <a:cs typeface="Arial"/>
                <a:sym typeface="Arial"/>
              </a:rPr>
              <a:t>voor het verdienen van bekendheid en reputatie</a:t>
            </a:r>
            <a:endParaRPr sz="1400" b="0" i="0" u="none" strike="noStrike" cap="none">
              <a:solidFill>
                <a:srgbClr val="161249"/>
              </a:solidFill>
              <a:latin typeface="Arial"/>
              <a:ea typeface="Arial"/>
              <a:cs typeface="Arial"/>
              <a:sym typeface="Arial"/>
            </a:endParaRPr>
          </a:p>
          <a:p>
            <a:pPr marL="285750" marR="0" lvl="0" indent="-267970" algn="l" rtl="0">
              <a:lnSpc>
                <a:spcPct val="100000"/>
              </a:lnSpc>
              <a:spcBef>
                <a:spcPts val="0"/>
              </a:spcBef>
              <a:spcAft>
                <a:spcPts val="0"/>
              </a:spcAft>
              <a:buClr>
                <a:srgbClr val="161249"/>
              </a:buClr>
              <a:buSzPts val="1400"/>
              <a:buChar char="•"/>
            </a:pPr>
            <a:endParaRPr>
              <a:solidFill>
                <a:srgbClr val="161249"/>
              </a:solidFill>
            </a:endParaRPr>
          </a:p>
          <a:p>
            <a:pPr marL="171450" marR="0" lvl="0" indent="-80010" algn="l" rtl="0">
              <a:lnSpc>
                <a:spcPct val="100000"/>
              </a:lnSpc>
              <a:spcBef>
                <a:spcPts val="0"/>
              </a:spcBef>
              <a:spcAft>
                <a:spcPts val="0"/>
              </a:spcAft>
              <a:buClr>
                <a:srgbClr val="BF9000"/>
              </a:buClr>
              <a:buSzPts val="1440"/>
              <a:buFont typeface="Arial"/>
              <a:buNone/>
            </a:pPr>
            <a:endParaRPr sz="1200" b="0" i="0" u="none" strike="noStrike" cap="none">
              <a:solidFill>
                <a:srgbClr val="595959"/>
              </a:solidFill>
              <a:latin typeface="PT Sans"/>
              <a:ea typeface="PT Sans"/>
              <a:cs typeface="PT Sans"/>
              <a:sym typeface="PT Sans"/>
            </a:endParaRPr>
          </a:p>
        </p:txBody>
      </p:sp>
      <p:pic>
        <p:nvPicPr>
          <p:cNvPr id="569" name="Google Shape;569;p43"/>
          <p:cNvPicPr preferRelativeResize="0"/>
          <p:nvPr/>
        </p:nvPicPr>
        <p:blipFill>
          <a:blip r:embed="rId3">
            <a:alphaModFix/>
          </a:blip>
          <a:stretch>
            <a:fillRect/>
          </a:stretch>
        </p:blipFill>
        <p:spPr>
          <a:xfrm>
            <a:off x="260925" y="3908975"/>
            <a:ext cx="8500800" cy="994200"/>
          </a:xfrm>
          <a:prstGeom prst="rect">
            <a:avLst/>
          </a:prstGeom>
          <a:noFill/>
          <a:ln>
            <a:noFill/>
          </a:ln>
        </p:spPr>
      </p:pic>
      <p:sp>
        <p:nvSpPr>
          <p:cNvPr id="570" name="Google Shape;570;p43"/>
          <p:cNvSpPr txBox="1"/>
          <p:nvPr/>
        </p:nvSpPr>
        <p:spPr>
          <a:xfrm>
            <a:off x="4771725" y="712025"/>
            <a:ext cx="2250300" cy="3232500"/>
          </a:xfrm>
          <a:prstGeom prst="rect">
            <a:avLst/>
          </a:prstGeom>
          <a:solidFill>
            <a:srgbClr val="FF0000"/>
          </a:solidFill>
          <a:ln w="9525" cap="flat" cmpd="sng">
            <a:solidFill>
              <a:schemeClr val="dk1"/>
            </a:solidFill>
            <a:prstDash val="solid"/>
            <a:round/>
            <a:headEnd type="none" w="sm" len="sm"/>
            <a:tailEnd type="none" w="sm" len="sm"/>
          </a:ln>
        </p:spPr>
        <p:txBody>
          <a:bodyPr spcFirstLastPara="1" wrap="square" lIns="91425" tIns="91425" rIns="91425" bIns="91425" anchor="t" anchorCtr="0">
            <a:spAutoFit/>
          </a:bodyPr>
          <a:lstStyle/>
          <a:p>
            <a:pPr marL="0" lvl="0" indent="0" algn="l" rtl="0">
              <a:spcBef>
                <a:spcPts val="0"/>
              </a:spcBef>
              <a:spcAft>
                <a:spcPts val="0"/>
              </a:spcAft>
              <a:buNone/>
            </a:pPr>
            <a:r>
              <a:rPr lang="fi" sz="1600" b="1">
                <a:solidFill>
                  <a:srgbClr val="161249"/>
                </a:solidFill>
              </a:rPr>
              <a:t>Gedeelde media</a:t>
            </a:r>
            <a:endParaRPr sz="1600" b="1">
              <a:solidFill>
                <a:srgbClr val="161249"/>
              </a:solidFill>
            </a:endParaRPr>
          </a:p>
          <a:p>
            <a:pPr marL="0" lvl="0" indent="0" algn="l" rtl="0">
              <a:spcBef>
                <a:spcPts val="0"/>
              </a:spcBef>
              <a:spcAft>
                <a:spcPts val="0"/>
              </a:spcAft>
              <a:buNone/>
            </a:pPr>
            <a:r>
              <a:rPr lang="fi">
                <a:solidFill>
                  <a:srgbClr val="161249"/>
                </a:solidFill>
              </a:rPr>
              <a:t>Publicaties in sociale media met betrekking tot ons bedrijf</a:t>
            </a:r>
            <a:endParaRPr>
              <a:solidFill>
                <a:srgbClr val="161249"/>
              </a:solidFill>
            </a:endParaRPr>
          </a:p>
          <a:p>
            <a:pPr marL="0" lvl="0" indent="0" algn="l" rtl="0">
              <a:spcBef>
                <a:spcPts val="0"/>
              </a:spcBef>
              <a:spcAft>
                <a:spcPts val="0"/>
              </a:spcAft>
              <a:buNone/>
            </a:pPr>
            <a:endParaRPr>
              <a:solidFill>
                <a:srgbClr val="161249"/>
              </a:solidFill>
            </a:endParaRPr>
          </a:p>
          <a:p>
            <a:pPr marL="457200" lvl="0" indent="-317500" algn="l" rtl="0">
              <a:spcBef>
                <a:spcPts val="0"/>
              </a:spcBef>
              <a:spcAft>
                <a:spcPts val="0"/>
              </a:spcAft>
              <a:buClr>
                <a:srgbClr val="161249"/>
              </a:buClr>
              <a:buSzPts val="1400"/>
              <a:buChar char="●"/>
            </a:pPr>
            <a:r>
              <a:rPr lang="fi">
                <a:solidFill>
                  <a:srgbClr val="161249"/>
                </a:solidFill>
              </a:rPr>
              <a:t>eigen publicaties die viraal gaan </a:t>
            </a:r>
            <a:endParaRPr>
              <a:solidFill>
                <a:srgbClr val="161249"/>
              </a:solidFill>
            </a:endParaRPr>
          </a:p>
          <a:p>
            <a:pPr marL="457200" lvl="0" indent="-317500" algn="l" rtl="0">
              <a:spcBef>
                <a:spcPts val="0"/>
              </a:spcBef>
              <a:spcAft>
                <a:spcPts val="0"/>
              </a:spcAft>
              <a:buClr>
                <a:srgbClr val="161249"/>
              </a:buClr>
              <a:buSzPts val="1400"/>
              <a:buChar char="●"/>
            </a:pPr>
            <a:r>
              <a:rPr lang="fi">
                <a:solidFill>
                  <a:srgbClr val="161249"/>
                </a:solidFill>
              </a:rPr>
              <a:t>posts&amp;contents gepubliceerd door onze klanten, volgers </a:t>
            </a:r>
            <a:endParaRPr>
              <a:solidFill>
                <a:srgbClr val="161249"/>
              </a:solidFill>
            </a:endParaRPr>
          </a:p>
          <a:p>
            <a:pPr marL="0" lvl="0" indent="0" algn="l" rtl="0">
              <a:spcBef>
                <a:spcPts val="0"/>
              </a:spcBef>
              <a:spcAft>
                <a:spcPts val="0"/>
              </a:spcAft>
              <a:buNone/>
            </a:pPr>
            <a:r>
              <a:rPr lang="fi">
                <a:solidFill>
                  <a:srgbClr val="161249"/>
                </a:solidFill>
              </a:rPr>
              <a:t>Voordeel: mensen vertrouwen hun collega's veel meer dan advertenties</a:t>
            </a:r>
            <a:endParaRPr>
              <a:solidFill>
                <a:srgbClr val="161249"/>
              </a:solidFill>
            </a:endParaRPr>
          </a:p>
          <a:p>
            <a:pPr marL="0" lvl="0" indent="0" algn="l" rtl="0">
              <a:spcBef>
                <a:spcPts val="0"/>
              </a:spcBef>
              <a:spcAft>
                <a:spcPts val="0"/>
              </a:spcAft>
              <a:buNone/>
            </a:pPr>
            <a:endParaRPr>
              <a:solidFill>
                <a:srgbClr val="161249"/>
              </a:solidFill>
            </a:endParaRP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575"/>
        <p:cNvGrpSpPr/>
        <p:nvPr/>
      </p:nvGrpSpPr>
      <p:grpSpPr>
        <a:xfrm>
          <a:off x="0" y="0"/>
          <a:ext cx="0" cy="0"/>
          <a:chOff x="0" y="0"/>
          <a:chExt cx="0" cy="0"/>
        </a:xfrm>
      </p:grpSpPr>
      <p:sp>
        <p:nvSpPr>
          <p:cNvPr id="576" name="Google Shape;576;p44"/>
          <p:cNvSpPr txBox="1"/>
          <p:nvPr/>
        </p:nvSpPr>
        <p:spPr>
          <a:xfrm>
            <a:off x="6671512" y="2551448"/>
            <a:ext cx="184800" cy="2538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050"/>
              <a:buFont typeface="Arial"/>
              <a:buNone/>
            </a:pPr>
            <a:endParaRPr sz="1050" b="0" i="0" u="none" strike="noStrike" cap="none">
              <a:solidFill>
                <a:schemeClr val="dk1"/>
              </a:solidFill>
              <a:latin typeface="Arial"/>
              <a:ea typeface="Arial"/>
              <a:cs typeface="Arial"/>
              <a:sym typeface="Arial"/>
            </a:endParaRPr>
          </a:p>
        </p:txBody>
      </p:sp>
      <p:pic>
        <p:nvPicPr>
          <p:cNvPr id="577" name="Google Shape;577;p44" descr="Earned Media Definition: 38 Experts Weigh In - Heidi Cohen | Integrated  marketing communications, Paid media, Media relations"/>
          <p:cNvPicPr preferRelativeResize="0"/>
          <p:nvPr/>
        </p:nvPicPr>
        <p:blipFill rotWithShape="1">
          <a:blip r:embed="rId3">
            <a:alphaModFix/>
          </a:blip>
          <a:srcRect/>
          <a:stretch/>
        </p:blipFill>
        <p:spPr>
          <a:xfrm>
            <a:off x="689956" y="111342"/>
            <a:ext cx="6880476" cy="4375232"/>
          </a:xfrm>
          <a:prstGeom prst="rect">
            <a:avLst/>
          </a:prstGeom>
          <a:noFill/>
          <a:ln>
            <a:noFill/>
          </a:ln>
        </p:spPr>
      </p:pic>
      <p:sp>
        <p:nvSpPr>
          <p:cNvPr id="578" name="Google Shape;578;p44"/>
          <p:cNvSpPr txBox="1"/>
          <p:nvPr/>
        </p:nvSpPr>
        <p:spPr>
          <a:xfrm>
            <a:off x="4021725" y="4486575"/>
            <a:ext cx="3548700" cy="400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fi" b="1"/>
              <a:t>Bron &amp; verder lezen: </a:t>
            </a:r>
            <a:r>
              <a:rPr lang="fi" b="1" u="sng">
                <a:solidFill>
                  <a:schemeClr val="hlink"/>
                </a:solidFill>
                <a:hlinkClick r:id="rId4"/>
              </a:rPr>
              <a:t>Brandpoint</a:t>
            </a:r>
            <a:endParaRPr b="1"/>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xmlns:ahyp="http://schemas.microsoft.com/office/drawing/2018/hyperlinkcolor" xmlns="">
      <p:transition spd="slow">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586"/>
        <p:cNvGrpSpPr/>
        <p:nvPr/>
      </p:nvGrpSpPr>
      <p:grpSpPr>
        <a:xfrm>
          <a:off x="0" y="0"/>
          <a:ext cx="0" cy="0"/>
          <a:chOff x="0" y="0"/>
          <a:chExt cx="0" cy="0"/>
        </a:xfrm>
      </p:grpSpPr>
      <p:sp>
        <p:nvSpPr>
          <p:cNvPr id="587" name="Google Shape;587;p46"/>
          <p:cNvSpPr txBox="1">
            <a:spLocks noGrp="1"/>
          </p:cNvSpPr>
          <p:nvPr>
            <p:ph type="title" idx="4294967295"/>
          </p:nvPr>
        </p:nvSpPr>
        <p:spPr>
          <a:xfrm>
            <a:off x="550198" y="68467"/>
            <a:ext cx="6172200" cy="506412"/>
          </a:xfrm>
          <a:prstGeom prst="rect">
            <a:avLst/>
          </a:prstGeom>
          <a:noFill/>
          <a:ln>
            <a:noFill/>
          </a:ln>
        </p:spPr>
        <p:txBody>
          <a:bodyPr spcFirstLastPara="1" wrap="square" lIns="91425" tIns="45700" rIns="91425" bIns="45700" anchor="b" anchorCtr="0">
            <a:spAutoFit/>
          </a:bodyPr>
          <a:lstStyle/>
          <a:p>
            <a:pPr marL="0" lvl="0" indent="0" algn="l" rtl="0">
              <a:lnSpc>
                <a:spcPct val="90000"/>
              </a:lnSpc>
              <a:spcBef>
                <a:spcPts val="0"/>
              </a:spcBef>
              <a:spcAft>
                <a:spcPts val="0"/>
              </a:spcAft>
              <a:buClr>
                <a:srgbClr val="161249"/>
              </a:buClr>
              <a:buSzPts val="3300"/>
              <a:buFont typeface="Arial"/>
              <a:buNone/>
            </a:pPr>
            <a:r>
              <a:rPr lang="fi"/>
              <a:t>Eigen media, voorbeeld</a:t>
            </a:r>
            <a:endParaRPr/>
          </a:p>
        </p:txBody>
      </p:sp>
      <p:pic>
        <p:nvPicPr>
          <p:cNvPr id="588" name="Google Shape;588;p46"/>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218573" y="781669"/>
            <a:ext cx="3038161" cy="2273156"/>
          </a:xfrm>
          <a:prstGeom prst="rect">
            <a:avLst/>
          </a:prstGeom>
          <a:noFill/>
          <a:ln>
            <a:noFill/>
          </a:ln>
          <a:effectLst>
            <a:outerShdw blurRad="63500" sx="102000" sy="102000" algn="ctr" rotWithShape="0">
              <a:srgbClr val="000000">
                <a:alpha val="40000"/>
              </a:srgbClr>
            </a:outerShdw>
          </a:effectLst>
        </p:spPr>
      </p:pic>
      <p:pic>
        <p:nvPicPr>
          <p:cNvPr id="589" name="Google Shape;589;p46"/>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3961781" y="682342"/>
            <a:ext cx="1758314" cy="1880535"/>
          </a:xfrm>
          <a:prstGeom prst="rect">
            <a:avLst/>
          </a:prstGeom>
          <a:noFill/>
          <a:ln>
            <a:noFill/>
          </a:ln>
          <a:effectLst>
            <a:outerShdw blurRad="63500" sx="102000" sy="102000" algn="ctr" rotWithShape="0">
              <a:srgbClr val="000000">
                <a:alpha val="40000"/>
              </a:srgbClr>
            </a:outerShdw>
          </a:effectLst>
        </p:spPr>
      </p:pic>
      <p:pic>
        <p:nvPicPr>
          <p:cNvPr id="590" name="Google Shape;590;p46"/>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6669183" y="1884932"/>
            <a:ext cx="2083365" cy="1187433"/>
          </a:xfrm>
          <a:prstGeom prst="rect">
            <a:avLst/>
          </a:prstGeom>
          <a:noFill/>
          <a:ln>
            <a:noFill/>
          </a:ln>
          <a:effectLst>
            <a:outerShdw blurRad="63500" sx="102000" sy="102000" algn="ctr" rotWithShape="0">
              <a:srgbClr val="000000">
                <a:alpha val="40000"/>
              </a:srgbClr>
            </a:outerShdw>
          </a:effectLst>
        </p:spPr>
      </p:pic>
      <p:pic>
        <p:nvPicPr>
          <p:cNvPr id="591" name="Google Shape;591;p46"/>
          <p:cNvPicPr preferRelativeResize="0"/>
          <p:nvPr/>
        </p:nvPicPr>
        <p:blipFill rotWithShape="1">
          <a:blip r:embed="rId6" cstate="email">
            <a:alphaModFix/>
            <a:extLst>
              <a:ext uri="{28A0092B-C50C-407E-A947-70E740481C1C}">
                <a14:useLocalDpi xmlns:a14="http://schemas.microsoft.com/office/drawing/2010/main"/>
              </a:ext>
            </a:extLst>
          </a:blip>
          <a:srcRect/>
          <a:stretch/>
        </p:blipFill>
        <p:spPr>
          <a:xfrm rot="-396047">
            <a:off x="1083242" y="3328996"/>
            <a:ext cx="1977992" cy="948858"/>
          </a:xfrm>
          <a:prstGeom prst="rect">
            <a:avLst/>
          </a:prstGeom>
          <a:noFill/>
          <a:ln>
            <a:noFill/>
          </a:ln>
          <a:effectLst>
            <a:outerShdw blurRad="63500" sx="102000" sy="102000" algn="ctr" rotWithShape="0">
              <a:srgbClr val="000000">
                <a:alpha val="40000"/>
              </a:srgbClr>
            </a:outerShdw>
          </a:effectLst>
        </p:spPr>
      </p:pic>
      <p:pic>
        <p:nvPicPr>
          <p:cNvPr id="592" name="Google Shape;592;p46"/>
          <p:cNvPicPr preferRelativeResize="0"/>
          <p:nvPr/>
        </p:nvPicPr>
        <p:blipFill rotWithShape="1">
          <a:blip r:embed="rId7" cstate="email">
            <a:alphaModFix/>
            <a:extLst>
              <a:ext uri="{28A0092B-C50C-407E-A947-70E740481C1C}">
                <a14:useLocalDpi xmlns:a14="http://schemas.microsoft.com/office/drawing/2010/main"/>
              </a:ext>
            </a:extLst>
          </a:blip>
          <a:srcRect/>
          <a:stretch/>
        </p:blipFill>
        <p:spPr>
          <a:xfrm rot="534797">
            <a:off x="6635517" y="3356954"/>
            <a:ext cx="1387412" cy="1506552"/>
          </a:xfrm>
          <a:prstGeom prst="rect">
            <a:avLst/>
          </a:prstGeom>
          <a:noFill/>
          <a:ln>
            <a:noFill/>
          </a:ln>
          <a:effectLst>
            <a:outerShdw blurRad="63500" sx="102000" sy="102000" algn="ctr" rotWithShape="0">
              <a:srgbClr val="000000">
                <a:alpha val="40000"/>
              </a:srgbClr>
            </a:outerShdw>
          </a:effectLst>
        </p:spPr>
      </p:pic>
      <p:pic>
        <p:nvPicPr>
          <p:cNvPr id="593" name="Google Shape;593;p46"/>
          <p:cNvPicPr preferRelativeResize="0"/>
          <p:nvPr/>
        </p:nvPicPr>
        <p:blipFill rotWithShape="1">
          <a:blip r:embed="rId8" cstate="email">
            <a:alphaModFix/>
            <a:extLst>
              <a:ext uri="{28A0092B-C50C-407E-A947-70E740481C1C}">
                <a14:useLocalDpi xmlns:a14="http://schemas.microsoft.com/office/drawing/2010/main"/>
              </a:ext>
            </a:extLst>
          </a:blip>
          <a:srcRect/>
          <a:stretch/>
        </p:blipFill>
        <p:spPr>
          <a:xfrm>
            <a:off x="3676923" y="3083691"/>
            <a:ext cx="2090705" cy="1579149"/>
          </a:xfrm>
          <a:prstGeom prst="rect">
            <a:avLst/>
          </a:prstGeom>
          <a:noFill/>
          <a:ln>
            <a:noFill/>
          </a:ln>
          <a:effectLst>
            <a:outerShdw blurRad="63500" sx="102000" sy="102000" algn="ctr" rotWithShape="0">
              <a:srgbClr val="000000">
                <a:alpha val="40000"/>
              </a:srgbClr>
            </a:outerShdw>
          </a:effectLst>
        </p:spPr>
      </p:pic>
      <p:sp>
        <p:nvSpPr>
          <p:cNvPr id="594" name="Google Shape;594;p46"/>
          <p:cNvSpPr txBox="1"/>
          <p:nvPr/>
        </p:nvSpPr>
        <p:spPr>
          <a:xfrm>
            <a:off x="277379" y="3068142"/>
            <a:ext cx="2321400" cy="338514"/>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600" b="1" i="0" u="none" strike="noStrike" cap="none">
                <a:solidFill>
                  <a:srgbClr val="F39200"/>
                </a:solidFill>
                <a:latin typeface="Arial"/>
                <a:ea typeface="Arial"/>
                <a:cs typeface="Arial"/>
                <a:sym typeface="Arial"/>
              </a:rPr>
              <a:t>Website</a:t>
            </a:r>
            <a:endParaRPr sz="1400" b="1" i="0" u="none" strike="noStrike" cap="none">
              <a:solidFill>
                <a:srgbClr val="F39200"/>
              </a:solidFill>
              <a:latin typeface="Arial"/>
              <a:ea typeface="Arial"/>
              <a:cs typeface="Arial"/>
              <a:sym typeface="Arial"/>
            </a:endParaRPr>
          </a:p>
        </p:txBody>
      </p:sp>
      <p:sp>
        <p:nvSpPr>
          <p:cNvPr id="595" name="Google Shape;595;p46"/>
          <p:cNvSpPr txBox="1"/>
          <p:nvPr/>
        </p:nvSpPr>
        <p:spPr>
          <a:xfrm>
            <a:off x="4359445" y="2634739"/>
            <a:ext cx="1360650" cy="338514"/>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600" b="1" i="0" u="none" strike="noStrike" cap="none" dirty="0">
                <a:solidFill>
                  <a:srgbClr val="F39200"/>
                </a:solidFill>
                <a:latin typeface="Arial"/>
                <a:ea typeface="Arial"/>
                <a:cs typeface="Arial"/>
                <a:sym typeface="Arial"/>
              </a:rPr>
              <a:t>Nieuwsbrief</a:t>
            </a:r>
            <a:endParaRPr sz="1400" b="1" i="0" u="none" strike="noStrike" cap="none" dirty="0">
              <a:solidFill>
                <a:srgbClr val="F39200"/>
              </a:solidFill>
              <a:latin typeface="Arial"/>
              <a:ea typeface="Arial"/>
              <a:cs typeface="Arial"/>
              <a:sym typeface="Arial"/>
            </a:endParaRPr>
          </a:p>
        </p:txBody>
      </p:sp>
      <p:sp>
        <p:nvSpPr>
          <p:cNvPr id="596" name="Google Shape;596;p46"/>
          <p:cNvSpPr txBox="1"/>
          <p:nvPr/>
        </p:nvSpPr>
        <p:spPr>
          <a:xfrm>
            <a:off x="7883594" y="3064555"/>
            <a:ext cx="1694100" cy="338514"/>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600" b="1" i="0" u="none" strike="noStrike" cap="none">
                <a:solidFill>
                  <a:srgbClr val="F39200"/>
                </a:solidFill>
                <a:latin typeface="Arial"/>
                <a:ea typeface="Arial"/>
                <a:cs typeface="Arial"/>
                <a:sym typeface="Arial"/>
              </a:rPr>
              <a:t>Instagram</a:t>
            </a:r>
            <a:endParaRPr sz="1400" b="1" i="0" u="none" strike="noStrike" cap="none">
              <a:solidFill>
                <a:srgbClr val="F39200"/>
              </a:solidFill>
              <a:latin typeface="Arial"/>
              <a:ea typeface="Arial"/>
              <a:cs typeface="Arial"/>
              <a:sym typeface="Arial"/>
            </a:endParaRPr>
          </a:p>
        </p:txBody>
      </p:sp>
      <p:sp>
        <p:nvSpPr>
          <p:cNvPr id="597" name="Google Shape;597;p46"/>
          <p:cNvSpPr txBox="1"/>
          <p:nvPr/>
        </p:nvSpPr>
        <p:spPr>
          <a:xfrm>
            <a:off x="8008219" y="4562847"/>
            <a:ext cx="1308900" cy="338514"/>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600" b="1" i="0" u="none" strike="noStrike" cap="none">
                <a:solidFill>
                  <a:srgbClr val="F39200"/>
                </a:solidFill>
                <a:latin typeface="Arial"/>
                <a:ea typeface="Arial"/>
                <a:cs typeface="Arial"/>
                <a:sym typeface="Arial"/>
              </a:rPr>
              <a:t>LinkedIn</a:t>
            </a:r>
            <a:endParaRPr sz="1400" b="1" i="0" u="none" strike="noStrike" cap="none">
              <a:solidFill>
                <a:srgbClr val="F39200"/>
              </a:solidFill>
              <a:latin typeface="Arial"/>
              <a:ea typeface="Arial"/>
              <a:cs typeface="Arial"/>
              <a:sym typeface="Arial"/>
            </a:endParaRPr>
          </a:p>
        </p:txBody>
      </p:sp>
      <p:sp>
        <p:nvSpPr>
          <p:cNvPr id="598" name="Google Shape;598;p46"/>
          <p:cNvSpPr txBox="1"/>
          <p:nvPr/>
        </p:nvSpPr>
        <p:spPr>
          <a:xfrm>
            <a:off x="3500614" y="4662840"/>
            <a:ext cx="2772600" cy="338514"/>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600" b="1" i="0" u="none" strike="noStrike" cap="none">
                <a:solidFill>
                  <a:srgbClr val="F39200"/>
                </a:solidFill>
                <a:latin typeface="Arial"/>
                <a:ea typeface="Arial"/>
                <a:cs typeface="Arial"/>
                <a:sym typeface="Arial"/>
              </a:rPr>
              <a:t>YouTube</a:t>
            </a:r>
            <a:endParaRPr sz="1400" b="1" i="0" u="none" strike="noStrike" cap="none">
              <a:solidFill>
                <a:srgbClr val="F39200"/>
              </a:solidFill>
              <a:latin typeface="Arial"/>
              <a:ea typeface="Arial"/>
              <a:cs typeface="Arial"/>
              <a:sym typeface="Arial"/>
            </a:endParaRPr>
          </a:p>
        </p:txBody>
      </p:sp>
      <p:sp>
        <p:nvSpPr>
          <p:cNvPr id="599" name="Google Shape;599;p46"/>
          <p:cNvSpPr txBox="1"/>
          <p:nvPr/>
        </p:nvSpPr>
        <p:spPr>
          <a:xfrm rot="-279000">
            <a:off x="1569155" y="4205167"/>
            <a:ext cx="2612599" cy="338514"/>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600" b="1" i="0" u="none" strike="noStrike" cap="none">
                <a:solidFill>
                  <a:srgbClr val="F39200"/>
                </a:solidFill>
                <a:latin typeface="Arial"/>
                <a:ea typeface="Arial"/>
                <a:cs typeface="Arial"/>
                <a:sym typeface="Arial"/>
              </a:rPr>
              <a:t>Facebook</a:t>
            </a:r>
            <a:endParaRPr sz="1400" b="1" i="0" u="none" strike="noStrike" cap="none">
              <a:solidFill>
                <a:srgbClr val="F39200"/>
              </a:solidFill>
              <a:latin typeface="Arial"/>
              <a:ea typeface="Arial"/>
              <a:cs typeface="Arial"/>
              <a:sym typeface="Arial"/>
            </a:endParaRPr>
          </a:p>
        </p:txBody>
      </p:sp>
      <p:pic>
        <p:nvPicPr>
          <p:cNvPr id="600" name="Google Shape;600;p46"/>
          <p:cNvPicPr preferRelativeResize="0"/>
          <p:nvPr/>
        </p:nvPicPr>
        <p:blipFill rotWithShape="1">
          <a:blip r:embed="rId9" cstate="email">
            <a:alphaModFix/>
            <a:extLst>
              <a:ext uri="{28A0092B-C50C-407E-A947-70E740481C1C}">
                <a14:useLocalDpi xmlns:a14="http://schemas.microsoft.com/office/drawing/2010/main"/>
              </a:ext>
            </a:extLst>
          </a:blip>
          <a:srcRect/>
          <a:stretch/>
        </p:blipFill>
        <p:spPr>
          <a:xfrm>
            <a:off x="6313861" y="719083"/>
            <a:ext cx="1574712" cy="770922"/>
          </a:xfrm>
          <a:prstGeom prst="rect">
            <a:avLst/>
          </a:prstGeom>
          <a:noFill/>
          <a:ln>
            <a:noFill/>
          </a:ln>
          <a:effectLst>
            <a:outerShdw blurRad="63500" sx="102000" sy="102000" algn="ctr" rotWithShape="0">
              <a:srgbClr val="000000">
                <a:alpha val="40000"/>
              </a:srgbClr>
            </a:outerShdw>
          </a:effectLst>
        </p:spPr>
      </p:pic>
      <p:sp>
        <p:nvSpPr>
          <p:cNvPr id="601" name="Google Shape;601;p46"/>
          <p:cNvSpPr txBox="1"/>
          <p:nvPr/>
        </p:nvSpPr>
        <p:spPr>
          <a:xfrm>
            <a:off x="6273214" y="1480309"/>
            <a:ext cx="1203300" cy="338514"/>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600" b="1" i="0" u="none" strike="noStrike" cap="none">
                <a:solidFill>
                  <a:srgbClr val="F39200"/>
                </a:solidFill>
                <a:latin typeface="Arial"/>
                <a:ea typeface="Arial"/>
                <a:cs typeface="Arial"/>
                <a:sym typeface="Arial"/>
              </a:rPr>
              <a:t>App</a:t>
            </a:r>
            <a:endParaRPr sz="1400" b="1" i="0" u="none" strike="noStrike" cap="none">
              <a:solidFill>
                <a:srgbClr val="F39200"/>
              </a:solidFill>
              <a:latin typeface="Arial"/>
              <a:ea typeface="Arial"/>
              <a:cs typeface="Arial"/>
              <a:sym typeface="Arial"/>
            </a:endParaRP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605"/>
        <p:cNvGrpSpPr/>
        <p:nvPr/>
      </p:nvGrpSpPr>
      <p:grpSpPr>
        <a:xfrm>
          <a:off x="0" y="0"/>
          <a:ext cx="0" cy="0"/>
          <a:chOff x="0" y="0"/>
          <a:chExt cx="0" cy="0"/>
        </a:xfrm>
      </p:grpSpPr>
      <p:sp>
        <p:nvSpPr>
          <p:cNvPr id="606" name="Google Shape;606;p47"/>
          <p:cNvSpPr txBox="1">
            <a:spLocks noGrp="1"/>
          </p:cNvSpPr>
          <p:nvPr>
            <p:ph type="title" idx="4294967295"/>
          </p:nvPr>
        </p:nvSpPr>
        <p:spPr>
          <a:xfrm>
            <a:off x="689541" y="148847"/>
            <a:ext cx="6865938" cy="549341"/>
          </a:xfrm>
          <a:prstGeom prst="rect">
            <a:avLst/>
          </a:prstGeom>
          <a:noFill/>
          <a:ln>
            <a:noFill/>
          </a:ln>
        </p:spPr>
        <p:txBody>
          <a:bodyPr spcFirstLastPara="1" wrap="square" lIns="91425" tIns="45700" rIns="91425" bIns="45700" anchor="b" anchorCtr="0">
            <a:spAutoFit/>
          </a:bodyPr>
          <a:lstStyle/>
          <a:p>
            <a:pPr marL="0" lvl="0" indent="0" algn="l" rtl="0">
              <a:lnSpc>
                <a:spcPct val="90000"/>
              </a:lnSpc>
              <a:spcBef>
                <a:spcPts val="0"/>
              </a:spcBef>
              <a:spcAft>
                <a:spcPts val="0"/>
              </a:spcAft>
              <a:buClr>
                <a:srgbClr val="161249"/>
              </a:buClr>
              <a:buSzPts val="3300"/>
              <a:buFont typeface="Arial"/>
              <a:buNone/>
            </a:pPr>
            <a:r>
              <a:rPr lang="fi"/>
              <a:t>Betaalde media</a:t>
            </a:r>
            <a:endParaRPr/>
          </a:p>
        </p:txBody>
      </p:sp>
      <p:pic>
        <p:nvPicPr>
          <p:cNvPr id="607" name="Google Shape;607;p47"/>
          <p:cNvPicPr preferRelativeResize="0">
            <a:picLocks noGrp="1"/>
          </p:cNvPicPr>
          <p:nvPr>
            <p:ph type="body" idx="4294967295"/>
          </p:nvPr>
        </p:nvPicPr>
        <p:blipFill rotWithShape="1">
          <a:blip r:embed="rId3" cstate="email">
            <a:alphaModFix/>
            <a:extLst>
              <a:ext uri="{28A0092B-C50C-407E-A947-70E740481C1C}">
                <a14:useLocalDpi xmlns:a14="http://schemas.microsoft.com/office/drawing/2010/main"/>
              </a:ext>
            </a:extLst>
          </a:blip>
          <a:srcRect/>
          <a:stretch/>
        </p:blipFill>
        <p:spPr>
          <a:xfrm>
            <a:off x="781424" y="858623"/>
            <a:ext cx="3780065" cy="2399927"/>
          </a:xfrm>
          <a:prstGeom prst="rect">
            <a:avLst/>
          </a:prstGeom>
          <a:noFill/>
          <a:ln>
            <a:noFill/>
          </a:ln>
          <a:effectLst>
            <a:outerShdw blurRad="63500" sx="102000" sy="102000" algn="ctr" rotWithShape="0">
              <a:srgbClr val="000000">
                <a:alpha val="40000"/>
              </a:srgbClr>
            </a:outerShdw>
          </a:effectLst>
        </p:spPr>
      </p:pic>
      <p:pic>
        <p:nvPicPr>
          <p:cNvPr id="608" name="Google Shape;608;p47"/>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4702258" y="2134105"/>
            <a:ext cx="3523077" cy="2384779"/>
          </a:xfrm>
          <a:prstGeom prst="rect">
            <a:avLst/>
          </a:prstGeom>
          <a:noFill/>
          <a:ln>
            <a:noFill/>
          </a:ln>
          <a:effectLst>
            <a:outerShdw blurRad="63500" sx="102000" sy="102000" algn="ctr" rotWithShape="0">
              <a:srgbClr val="000000">
                <a:alpha val="40000"/>
              </a:srgbClr>
            </a:outerShdw>
          </a:effectLst>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616"/>
        <p:cNvGrpSpPr/>
        <p:nvPr/>
      </p:nvGrpSpPr>
      <p:grpSpPr>
        <a:xfrm>
          <a:off x="0" y="0"/>
          <a:ext cx="0" cy="0"/>
          <a:chOff x="0" y="0"/>
          <a:chExt cx="0" cy="0"/>
        </a:xfrm>
      </p:grpSpPr>
      <p:sp>
        <p:nvSpPr>
          <p:cNvPr id="617" name="Google Shape;617;p48"/>
          <p:cNvSpPr txBox="1">
            <a:spLocks noGrp="1"/>
          </p:cNvSpPr>
          <p:nvPr>
            <p:ph type="title" idx="4294967295"/>
          </p:nvPr>
        </p:nvSpPr>
        <p:spPr>
          <a:xfrm>
            <a:off x="933650" y="158795"/>
            <a:ext cx="6865938" cy="600075"/>
          </a:xfrm>
          <a:prstGeom prst="rect">
            <a:avLst/>
          </a:prstGeom>
          <a:noFill/>
          <a:ln>
            <a:noFill/>
          </a:ln>
        </p:spPr>
        <p:txBody>
          <a:bodyPr spcFirstLastPara="1" wrap="square" lIns="91425" tIns="45700" rIns="91425" bIns="45700" anchor="b" anchorCtr="0">
            <a:spAutoFit/>
          </a:bodyPr>
          <a:lstStyle/>
          <a:p>
            <a:pPr marL="0" lvl="0" indent="0" algn="l" rtl="0">
              <a:lnSpc>
                <a:spcPct val="90000"/>
              </a:lnSpc>
              <a:spcBef>
                <a:spcPts val="0"/>
              </a:spcBef>
              <a:spcAft>
                <a:spcPts val="0"/>
              </a:spcAft>
              <a:buClr>
                <a:srgbClr val="161249"/>
              </a:buClr>
              <a:buSzPts val="3300"/>
              <a:buFont typeface="Arial"/>
              <a:buNone/>
            </a:pPr>
            <a:r>
              <a:rPr lang="fi" sz="3300" b="1">
                <a:solidFill>
                  <a:srgbClr val="161249"/>
                </a:solidFill>
              </a:rPr>
              <a:t>Verdiende media</a:t>
            </a:r>
            <a:endParaRPr sz="3300" b="1">
              <a:solidFill>
                <a:srgbClr val="161249"/>
              </a:solidFill>
            </a:endParaRPr>
          </a:p>
        </p:txBody>
      </p:sp>
      <p:pic>
        <p:nvPicPr>
          <p:cNvPr id="618" name="Google Shape;618;p48"/>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844095" y="1171727"/>
            <a:ext cx="3182203" cy="716672"/>
          </a:xfrm>
          <a:prstGeom prst="rect">
            <a:avLst/>
          </a:prstGeom>
          <a:noFill/>
          <a:ln>
            <a:noFill/>
          </a:ln>
          <a:effectLst>
            <a:outerShdw blurRad="63500" sx="102000" sy="102000" algn="ctr" rotWithShape="0">
              <a:srgbClr val="000000">
                <a:alpha val="40000"/>
              </a:srgbClr>
            </a:outerShdw>
          </a:effectLst>
        </p:spPr>
      </p:pic>
      <p:pic>
        <p:nvPicPr>
          <p:cNvPr id="619" name="Google Shape;619;p48"/>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3446188" y="3110623"/>
            <a:ext cx="3234764" cy="928981"/>
          </a:xfrm>
          <a:prstGeom prst="rect">
            <a:avLst/>
          </a:prstGeom>
          <a:noFill/>
          <a:ln>
            <a:noFill/>
          </a:ln>
          <a:effectLst>
            <a:outerShdw blurRad="63500" sx="102000" sy="102000" algn="ctr" rotWithShape="0">
              <a:srgbClr val="000000">
                <a:alpha val="40000"/>
              </a:srgbClr>
            </a:outerShdw>
          </a:effectLst>
        </p:spPr>
      </p:pic>
      <p:pic>
        <p:nvPicPr>
          <p:cNvPr id="620" name="Google Shape;620;p48"/>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rot="-559081">
            <a:off x="4461818" y="1054115"/>
            <a:ext cx="2158293" cy="1351825"/>
          </a:xfrm>
          <a:prstGeom prst="rect">
            <a:avLst/>
          </a:prstGeom>
          <a:noFill/>
          <a:ln>
            <a:noFill/>
          </a:ln>
          <a:effectLst>
            <a:outerShdw blurRad="63500" sx="102000" sy="102000" algn="ctr" rotWithShape="0">
              <a:srgbClr val="000000">
                <a:alpha val="40000"/>
              </a:srgbClr>
            </a:outerShdw>
          </a:effectLst>
        </p:spPr>
      </p:pic>
      <p:sp>
        <p:nvSpPr>
          <p:cNvPr id="621" name="Google Shape;621;p48"/>
          <p:cNvSpPr txBox="1"/>
          <p:nvPr/>
        </p:nvSpPr>
        <p:spPr>
          <a:xfrm>
            <a:off x="-835509" y="766298"/>
            <a:ext cx="4158000" cy="33851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400"/>
              <a:buFont typeface="Arial"/>
              <a:buNone/>
            </a:pPr>
            <a:r>
              <a:rPr lang="fi" sz="1600" b="1" i="0" u="none" strike="noStrike" cap="none">
                <a:solidFill>
                  <a:srgbClr val="F39200"/>
                </a:solidFill>
                <a:latin typeface="Arial"/>
                <a:ea typeface="Arial"/>
                <a:cs typeface="Arial"/>
                <a:sym typeface="Arial"/>
              </a:rPr>
              <a:t>SEO</a:t>
            </a:r>
            <a:endParaRPr sz="1400" b="1" i="0" u="none" strike="noStrike" cap="none">
              <a:solidFill>
                <a:srgbClr val="F39200"/>
              </a:solidFill>
              <a:latin typeface="Arial"/>
              <a:ea typeface="Arial"/>
              <a:cs typeface="Arial"/>
              <a:sym typeface="Arial"/>
            </a:endParaRPr>
          </a:p>
        </p:txBody>
      </p:sp>
      <p:pic>
        <p:nvPicPr>
          <p:cNvPr id="622" name="Google Shape;622;p48"/>
          <p:cNvPicPr preferRelativeResize="0"/>
          <p:nvPr/>
        </p:nvPicPr>
        <p:blipFill rotWithShape="1">
          <a:blip r:embed="rId6" cstate="email">
            <a:alphaModFix/>
            <a:extLst>
              <a:ext uri="{28A0092B-C50C-407E-A947-70E740481C1C}">
                <a14:useLocalDpi xmlns:a14="http://schemas.microsoft.com/office/drawing/2010/main"/>
              </a:ext>
            </a:extLst>
          </a:blip>
          <a:srcRect/>
          <a:stretch/>
        </p:blipFill>
        <p:spPr>
          <a:xfrm rot="306157">
            <a:off x="948405" y="2240542"/>
            <a:ext cx="1965254" cy="2029120"/>
          </a:xfrm>
          <a:prstGeom prst="rect">
            <a:avLst/>
          </a:prstGeom>
          <a:noFill/>
          <a:ln>
            <a:noFill/>
          </a:ln>
          <a:effectLst>
            <a:outerShdw blurRad="63500" sx="102000" sy="102000" algn="ctr" rotWithShape="0">
              <a:srgbClr val="000000">
                <a:alpha val="40000"/>
              </a:srgbClr>
            </a:outerShdw>
          </a:effectLst>
        </p:spPr>
      </p:pic>
      <p:pic>
        <p:nvPicPr>
          <p:cNvPr id="623" name="Google Shape;623;p48"/>
          <p:cNvPicPr preferRelativeResize="0"/>
          <p:nvPr/>
        </p:nvPicPr>
        <p:blipFill rotWithShape="1">
          <a:blip r:embed="rId7" cstate="email">
            <a:alphaModFix/>
            <a:extLst>
              <a:ext uri="{28A0092B-C50C-407E-A947-70E740481C1C}">
                <a14:useLocalDpi xmlns:a14="http://schemas.microsoft.com/office/drawing/2010/main"/>
              </a:ext>
            </a:extLst>
          </a:blip>
          <a:srcRect/>
          <a:stretch/>
        </p:blipFill>
        <p:spPr>
          <a:xfrm>
            <a:off x="7055631" y="1228135"/>
            <a:ext cx="1654174" cy="2942226"/>
          </a:xfrm>
          <a:prstGeom prst="rect">
            <a:avLst/>
          </a:prstGeom>
          <a:noFill/>
          <a:ln>
            <a:noFill/>
          </a:ln>
          <a:effectLst>
            <a:outerShdw blurRad="63500" sx="102000" sy="102000" algn="ctr" rotWithShape="0">
              <a:srgbClr val="000000">
                <a:alpha val="40000"/>
              </a:srgbClr>
            </a:outerShdw>
          </a:effectLst>
        </p:spPr>
      </p:pic>
      <p:sp>
        <p:nvSpPr>
          <p:cNvPr id="624" name="Google Shape;624;p48"/>
          <p:cNvSpPr txBox="1"/>
          <p:nvPr/>
        </p:nvSpPr>
        <p:spPr>
          <a:xfrm>
            <a:off x="0" y="-37201"/>
            <a:ext cx="30000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0" i="0" u="none" strike="noStrike" cap="none">
                <a:solidFill>
                  <a:srgbClr val="000000"/>
                </a:solidFill>
                <a:latin typeface="Arial"/>
                <a:ea typeface="Arial"/>
                <a:cs typeface="Arial"/>
                <a:sym typeface="Arial"/>
              </a:rPr>
              <a:t> </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Shape 628"/>
        <p:cNvGrpSpPr/>
        <p:nvPr/>
      </p:nvGrpSpPr>
      <p:grpSpPr>
        <a:xfrm>
          <a:off x="0" y="0"/>
          <a:ext cx="0" cy="0"/>
          <a:chOff x="0" y="0"/>
          <a:chExt cx="0" cy="0"/>
        </a:xfrm>
      </p:grpSpPr>
      <p:sp>
        <p:nvSpPr>
          <p:cNvPr id="629" name="Google Shape;629;p49"/>
          <p:cNvSpPr txBox="1">
            <a:spLocks noGrp="1"/>
          </p:cNvSpPr>
          <p:nvPr>
            <p:ph type="body" idx="1"/>
          </p:nvPr>
        </p:nvSpPr>
        <p:spPr>
          <a:xfrm>
            <a:off x="848794" y="411515"/>
            <a:ext cx="7289400" cy="276999"/>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400"/>
              <a:buNone/>
            </a:pPr>
            <a:r>
              <a:rPr lang="fi" sz="2000" dirty="0">
                <a:solidFill>
                  <a:schemeClr val="lt1"/>
                </a:solidFill>
              </a:rPr>
              <a:t>Activiteiten in de klas om het PESO-model toe te passen</a:t>
            </a:r>
            <a:endParaRPr sz="2000" dirty="0"/>
          </a:p>
        </p:txBody>
      </p:sp>
      <p:sp>
        <p:nvSpPr>
          <p:cNvPr id="630" name="Google Shape;630;p49"/>
          <p:cNvSpPr txBox="1">
            <a:spLocks noGrp="1"/>
          </p:cNvSpPr>
          <p:nvPr>
            <p:ph type="body" idx="2"/>
          </p:nvPr>
        </p:nvSpPr>
        <p:spPr>
          <a:xfrm>
            <a:off x="848794" y="1153608"/>
            <a:ext cx="6614054" cy="2836283"/>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lt1"/>
              </a:buClr>
              <a:buSzPts val="1600"/>
              <a:buNone/>
            </a:pPr>
            <a:r>
              <a:rPr lang="fi" sz="1600" dirty="0">
                <a:solidFill>
                  <a:srgbClr val="F39200"/>
                </a:solidFill>
              </a:rPr>
              <a:t>1. </a:t>
            </a:r>
            <a:r>
              <a:rPr lang="fi" sz="1600" dirty="0"/>
              <a:t>Kies een beroemd merk dat je wilt inspecteren. </a:t>
            </a:r>
            <a:br>
              <a:rPr lang="fi" sz="1600" dirty="0"/>
            </a:br>
            <a:endParaRPr sz="1600" dirty="0"/>
          </a:p>
          <a:p>
            <a:pPr marL="0" lvl="0" indent="0" algn="l" rtl="0">
              <a:lnSpc>
                <a:spcPct val="100000"/>
              </a:lnSpc>
              <a:spcBef>
                <a:spcPts val="0"/>
              </a:spcBef>
              <a:spcAft>
                <a:spcPts val="0"/>
              </a:spcAft>
              <a:buClr>
                <a:schemeClr val="lt1"/>
              </a:buClr>
              <a:buSzPts val="1600"/>
              <a:buNone/>
            </a:pPr>
            <a:r>
              <a:rPr lang="fi" sz="1600" dirty="0"/>
              <a:t>Analyseer hun media. Welke van deze media zijn eigendom? Betaald? Verdiend of gedeeld? Maak een infographic (visualiseer met afbeeldingen/links op internet.</a:t>
            </a:r>
            <a:endParaRPr sz="1600" dirty="0"/>
          </a:p>
          <a:p>
            <a:pPr marL="342900" lvl="0" indent="-241300" algn="l" rtl="0">
              <a:lnSpc>
                <a:spcPct val="100000"/>
              </a:lnSpc>
              <a:spcBef>
                <a:spcPts val="0"/>
              </a:spcBef>
              <a:spcAft>
                <a:spcPts val="0"/>
              </a:spcAft>
              <a:buClr>
                <a:schemeClr val="lt1"/>
              </a:buClr>
              <a:buSzPts val="1600"/>
              <a:buFont typeface="Calibri"/>
              <a:buNone/>
            </a:pPr>
            <a:endParaRPr sz="1600" dirty="0"/>
          </a:p>
          <a:p>
            <a:pPr marL="0" lvl="0" indent="0" algn="l" rtl="0">
              <a:lnSpc>
                <a:spcPct val="100000"/>
              </a:lnSpc>
              <a:spcBef>
                <a:spcPts val="0"/>
              </a:spcBef>
              <a:spcAft>
                <a:spcPts val="0"/>
              </a:spcAft>
              <a:buClr>
                <a:schemeClr val="lt1"/>
              </a:buClr>
              <a:buSzPts val="1600"/>
              <a:buNone/>
            </a:pPr>
            <a:r>
              <a:rPr lang="fi" sz="1600" dirty="0">
                <a:solidFill>
                  <a:srgbClr val="F39200"/>
                </a:solidFill>
              </a:rPr>
              <a:t>2. </a:t>
            </a:r>
            <a:r>
              <a:rPr lang="fi" sz="1600" dirty="0"/>
              <a:t>Kies een kleiner merk dat je wilt inspecteren.</a:t>
            </a:r>
            <a:br>
              <a:rPr lang="fi" sz="1600" dirty="0"/>
            </a:br>
            <a:endParaRPr sz="1600" dirty="0"/>
          </a:p>
          <a:p>
            <a:pPr marL="0" lvl="0" indent="0" algn="l" rtl="0">
              <a:lnSpc>
                <a:spcPct val="100000"/>
              </a:lnSpc>
              <a:spcBef>
                <a:spcPts val="0"/>
              </a:spcBef>
              <a:spcAft>
                <a:spcPts val="0"/>
              </a:spcAft>
              <a:buClr>
                <a:schemeClr val="lt1"/>
              </a:buClr>
              <a:buSzPts val="1600"/>
              <a:buNone/>
            </a:pPr>
            <a:r>
              <a:rPr lang="fi" sz="1600" dirty="0"/>
              <a:t>Analyseer hun media. Waar verschijnen ze? Welke media (eigen, betaald) moeten ze nog meer gebruiken? Hoe kunnen ze verdiende en gedeelde media bereiken?</a:t>
            </a:r>
            <a:endParaRPr sz="1600" dirty="0"/>
          </a:p>
          <a:p>
            <a:pPr marL="0" lvl="0" indent="0" algn="l" rtl="0">
              <a:lnSpc>
                <a:spcPct val="100000"/>
              </a:lnSpc>
              <a:spcBef>
                <a:spcPts val="0"/>
              </a:spcBef>
              <a:spcAft>
                <a:spcPts val="0"/>
              </a:spcAft>
              <a:buClr>
                <a:schemeClr val="lt1"/>
              </a:buClr>
              <a:buSzPts val="1500"/>
              <a:buNone/>
            </a:pPr>
            <a:endParaRPr sz="1600" dirty="0"/>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Shape 634"/>
        <p:cNvGrpSpPr/>
        <p:nvPr/>
      </p:nvGrpSpPr>
      <p:grpSpPr>
        <a:xfrm>
          <a:off x="0" y="0"/>
          <a:ext cx="0" cy="0"/>
          <a:chOff x="0" y="0"/>
          <a:chExt cx="0" cy="0"/>
        </a:xfrm>
      </p:grpSpPr>
      <p:sp>
        <p:nvSpPr>
          <p:cNvPr id="635" name="Google Shape;635;p50"/>
          <p:cNvSpPr txBox="1">
            <a:spLocks noGrp="1"/>
          </p:cNvSpPr>
          <p:nvPr>
            <p:ph type="body" idx="1"/>
          </p:nvPr>
        </p:nvSpPr>
        <p:spPr>
          <a:xfrm>
            <a:off x="535781" y="719137"/>
            <a:ext cx="4321969" cy="1419363"/>
          </a:xfrm>
          <a:prstGeom prst="rect">
            <a:avLst/>
          </a:prstGeom>
          <a:noFill/>
          <a:ln>
            <a:noFill/>
          </a:ln>
        </p:spPr>
        <p:txBody>
          <a:bodyPr spcFirstLastPara="1" wrap="square" lIns="68575" tIns="34275" rIns="68575" bIns="34275" anchor="t" anchorCtr="0">
            <a:noAutofit/>
          </a:bodyPr>
          <a:lstStyle/>
          <a:p>
            <a:pPr marL="0" lvl="0" indent="0" algn="l" rtl="0">
              <a:lnSpc>
                <a:spcPct val="90000"/>
              </a:lnSpc>
              <a:spcBef>
                <a:spcPts val="800"/>
              </a:spcBef>
              <a:spcAft>
                <a:spcPts val="0"/>
              </a:spcAft>
              <a:buClr>
                <a:srgbClr val="161249"/>
              </a:buClr>
              <a:buSzPts val="1800"/>
              <a:buNone/>
            </a:pPr>
            <a:r>
              <a:rPr lang="fi" sz="1600" dirty="0"/>
              <a:t>Tot nu toe hebben we de veranderende markt en de voordelen van digitale marketing besproken. </a:t>
            </a:r>
            <a:endParaRPr sz="1600" dirty="0"/>
          </a:p>
          <a:p>
            <a:pPr marL="0" lvl="0" indent="0" algn="l" rtl="0">
              <a:lnSpc>
                <a:spcPct val="90000"/>
              </a:lnSpc>
              <a:spcBef>
                <a:spcPts val="800"/>
              </a:spcBef>
              <a:spcAft>
                <a:spcPts val="0"/>
              </a:spcAft>
              <a:buClr>
                <a:srgbClr val="161249"/>
              </a:buClr>
              <a:buSzPts val="1800"/>
              <a:buNone/>
            </a:pPr>
            <a:endParaRPr sz="1600" dirty="0"/>
          </a:p>
          <a:p>
            <a:pPr marL="0" lvl="0" indent="0" algn="l" rtl="0">
              <a:lnSpc>
                <a:spcPct val="90000"/>
              </a:lnSpc>
              <a:spcBef>
                <a:spcPts val="1200"/>
              </a:spcBef>
              <a:spcAft>
                <a:spcPts val="0"/>
              </a:spcAft>
              <a:buClr>
                <a:srgbClr val="161249"/>
              </a:buClr>
              <a:buSzPts val="1800"/>
              <a:buNone/>
            </a:pPr>
            <a:r>
              <a:rPr lang="fi" sz="1600" dirty="0"/>
              <a:t>We moeten in gedachten houden dat marketing gericht is op het vervullen van de strategie van de organisatie en het communiceren van de gekozen sterke punten (7D).</a:t>
            </a:r>
            <a:endParaRPr sz="1600" dirty="0"/>
          </a:p>
          <a:p>
            <a:pPr marL="0" lvl="0" indent="0" algn="l" rtl="0">
              <a:lnSpc>
                <a:spcPct val="90000"/>
              </a:lnSpc>
              <a:spcBef>
                <a:spcPts val="1200"/>
              </a:spcBef>
              <a:spcAft>
                <a:spcPts val="0"/>
              </a:spcAft>
              <a:buClr>
                <a:srgbClr val="161249"/>
              </a:buClr>
              <a:buSzPts val="1800"/>
              <a:buNone/>
            </a:pPr>
            <a:endParaRPr sz="1600" dirty="0"/>
          </a:p>
          <a:p>
            <a:pPr marL="0" lvl="0" indent="0" algn="l" rtl="0">
              <a:lnSpc>
                <a:spcPct val="90000"/>
              </a:lnSpc>
              <a:spcBef>
                <a:spcPts val="1200"/>
              </a:spcBef>
              <a:spcAft>
                <a:spcPts val="1200"/>
              </a:spcAft>
              <a:buClr>
                <a:srgbClr val="161249"/>
              </a:buClr>
              <a:buSzPts val="1800"/>
              <a:buNone/>
            </a:pPr>
            <a:r>
              <a:rPr lang="fi" sz="1600" dirty="0"/>
              <a:t>De volgende sectie geeft richtlijnen voor het creëren van een strategie en het meten van resultaten en uitkomsten.</a:t>
            </a:r>
            <a:endParaRPr sz="1600" dirty="0"/>
          </a:p>
        </p:txBody>
      </p:sp>
      <p:pic>
        <p:nvPicPr>
          <p:cNvPr id="636" name="Google Shape;636;p50"/>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5097538" y="950383"/>
            <a:ext cx="3787925" cy="2405332"/>
          </a:xfrm>
          <a:prstGeom prst="rect">
            <a:avLst/>
          </a:prstGeom>
          <a:noFill/>
          <a:ln>
            <a:noFill/>
          </a:ln>
          <a:effectLst>
            <a:outerShdw blurRad="63500" sx="102000" sy="102000" algn="ctr" rotWithShape="0">
              <a:srgbClr val="000000">
                <a:alpha val="40000"/>
              </a:srgbClr>
            </a:outerShdw>
          </a:effectLst>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Shape 640"/>
        <p:cNvGrpSpPr/>
        <p:nvPr/>
      </p:nvGrpSpPr>
      <p:grpSpPr>
        <a:xfrm>
          <a:off x="0" y="0"/>
          <a:ext cx="0" cy="0"/>
          <a:chOff x="0" y="0"/>
          <a:chExt cx="0" cy="0"/>
        </a:xfrm>
      </p:grpSpPr>
      <p:pic>
        <p:nvPicPr>
          <p:cNvPr id="641" name="Google Shape;641;p52"/>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2911928" y="1170125"/>
            <a:ext cx="6232072" cy="3116036"/>
          </a:xfrm>
          <a:prstGeom prst="rect">
            <a:avLst/>
          </a:prstGeom>
          <a:noFill/>
          <a:ln>
            <a:noFill/>
          </a:ln>
        </p:spPr>
      </p:pic>
      <p:sp>
        <p:nvSpPr>
          <p:cNvPr id="642" name="Google Shape;642;p52"/>
          <p:cNvSpPr txBox="1">
            <a:spLocks noGrp="1"/>
          </p:cNvSpPr>
          <p:nvPr>
            <p:ph type="title" idx="4294967295"/>
          </p:nvPr>
        </p:nvSpPr>
        <p:spPr>
          <a:xfrm>
            <a:off x="245649" y="154020"/>
            <a:ext cx="8520113" cy="573087"/>
          </a:xfrm>
          <a:prstGeom prst="rect">
            <a:avLst/>
          </a:prstGeom>
          <a:noFill/>
          <a:ln>
            <a:noFill/>
          </a:ln>
        </p:spPr>
        <p:txBody>
          <a:bodyPr spcFirstLastPara="1" wrap="square" lIns="91425" tIns="91425" rIns="91425" bIns="91425" anchor="t" anchorCtr="0">
            <a:noAutofit/>
          </a:bodyPr>
          <a:lstStyle/>
          <a:p>
            <a:pPr marL="0" lvl="0" indent="0" algn="l" rtl="0">
              <a:lnSpc>
                <a:spcPct val="90000"/>
              </a:lnSpc>
              <a:spcBef>
                <a:spcPts val="0"/>
              </a:spcBef>
              <a:spcAft>
                <a:spcPts val="0"/>
              </a:spcAft>
              <a:buClr>
                <a:srgbClr val="161249"/>
              </a:buClr>
              <a:buSzPct val="100000"/>
              <a:buFont typeface="Arial"/>
              <a:buNone/>
            </a:pPr>
            <a:r>
              <a:rPr lang="fi" sz="2800" dirty="0"/>
              <a:t>Vragen die de strategie naar verwachting </a:t>
            </a:r>
            <a:br>
              <a:rPr lang="fi" sz="2800" dirty="0"/>
            </a:br>
            <a:r>
              <a:rPr lang="fi" sz="2800" dirty="0"/>
              <a:t>beantwoorden</a:t>
            </a:r>
            <a:endParaRPr sz="2800" dirty="0"/>
          </a:p>
        </p:txBody>
      </p:sp>
      <p:sp>
        <p:nvSpPr>
          <p:cNvPr id="643" name="Google Shape;643;p52"/>
          <p:cNvSpPr txBox="1"/>
          <p:nvPr/>
        </p:nvSpPr>
        <p:spPr>
          <a:xfrm>
            <a:off x="245649" y="1170125"/>
            <a:ext cx="2830800" cy="3632700"/>
          </a:xfrm>
          <a:prstGeom prst="rect">
            <a:avLst/>
          </a:prstGeom>
          <a:noFill/>
          <a:ln>
            <a:noFill/>
          </a:ln>
        </p:spPr>
        <p:txBody>
          <a:bodyPr spcFirstLastPara="1" wrap="square" lIns="91425" tIns="91425" rIns="91425" bIns="91425" anchor="t" anchorCtr="0">
            <a:spAutoFit/>
          </a:bodyPr>
          <a:lstStyle/>
          <a:p>
            <a:pPr marL="285750" marR="0" lvl="0" indent="-285750" algn="l" rtl="0">
              <a:lnSpc>
                <a:spcPct val="100000"/>
              </a:lnSpc>
              <a:spcBef>
                <a:spcPts val="0"/>
              </a:spcBef>
              <a:spcAft>
                <a:spcPts val="0"/>
              </a:spcAft>
              <a:buClr>
                <a:srgbClr val="F39200"/>
              </a:buClr>
              <a:buSzPts val="3000"/>
              <a:buFont typeface="Arial"/>
              <a:buChar char="•"/>
            </a:pPr>
            <a:r>
              <a:rPr lang="fi" sz="1500" b="0" i="0" u="none" strike="noStrike" cap="none">
                <a:solidFill>
                  <a:srgbClr val="161249"/>
                </a:solidFill>
                <a:latin typeface="Arial"/>
                <a:ea typeface="Arial"/>
                <a:cs typeface="Arial"/>
                <a:sym typeface="Arial"/>
              </a:rPr>
              <a:t>Waar staan we nu (huidige situatie)? </a:t>
            </a:r>
            <a:endParaRPr sz="1500" b="0" i="0" u="none" strike="noStrike" cap="none">
              <a:solidFill>
                <a:srgbClr val="161249"/>
              </a:solidFill>
              <a:latin typeface="Arial"/>
              <a:ea typeface="Arial"/>
              <a:cs typeface="Arial"/>
              <a:sym typeface="Arial"/>
            </a:endParaRPr>
          </a:p>
          <a:p>
            <a:pPr marL="285750" marR="0" lvl="0" indent="-285750" algn="l" rtl="0">
              <a:lnSpc>
                <a:spcPct val="100000"/>
              </a:lnSpc>
              <a:spcBef>
                <a:spcPts val="0"/>
              </a:spcBef>
              <a:spcAft>
                <a:spcPts val="0"/>
              </a:spcAft>
              <a:buClr>
                <a:srgbClr val="F39200"/>
              </a:buClr>
              <a:buSzPts val="3000"/>
              <a:buFont typeface="Arial"/>
              <a:buChar char="•"/>
            </a:pPr>
            <a:r>
              <a:rPr lang="fi" sz="1500" b="0" i="0" u="none" strike="noStrike" cap="none">
                <a:solidFill>
                  <a:srgbClr val="161249"/>
                </a:solidFill>
                <a:latin typeface="Arial"/>
                <a:ea typeface="Arial"/>
                <a:cs typeface="Arial"/>
                <a:sym typeface="Arial"/>
              </a:rPr>
              <a:t>Wat zijn onze algemene doelen? </a:t>
            </a:r>
            <a:endParaRPr sz="1500" b="0" i="0" u="none" strike="noStrike" cap="none">
              <a:solidFill>
                <a:srgbClr val="161249"/>
              </a:solidFill>
              <a:latin typeface="Arial"/>
              <a:ea typeface="Arial"/>
              <a:cs typeface="Arial"/>
              <a:sym typeface="Arial"/>
            </a:endParaRPr>
          </a:p>
          <a:p>
            <a:pPr marL="285750" marR="0" lvl="0" indent="-285750" algn="l" rtl="0">
              <a:lnSpc>
                <a:spcPct val="100000"/>
              </a:lnSpc>
              <a:spcBef>
                <a:spcPts val="0"/>
              </a:spcBef>
              <a:spcAft>
                <a:spcPts val="0"/>
              </a:spcAft>
              <a:buClr>
                <a:srgbClr val="F39200"/>
              </a:buClr>
              <a:buSzPts val="3000"/>
              <a:buFont typeface="Arial"/>
              <a:buChar char="•"/>
            </a:pPr>
            <a:r>
              <a:rPr lang="fi" sz="1500" b="0" i="0" u="none" strike="noStrike" cap="none">
                <a:solidFill>
                  <a:srgbClr val="161249"/>
                </a:solidFill>
                <a:latin typeface="Arial"/>
                <a:ea typeface="Arial"/>
                <a:cs typeface="Arial"/>
                <a:sym typeface="Arial"/>
              </a:rPr>
              <a:t>Wat willen we bereiken met onze (digitale) marketing?</a:t>
            </a:r>
            <a:endParaRPr sz="1500" b="0" i="0" u="none" strike="noStrike" cap="none">
              <a:solidFill>
                <a:srgbClr val="161249"/>
              </a:solidFill>
              <a:latin typeface="Arial"/>
              <a:ea typeface="Arial"/>
              <a:cs typeface="Arial"/>
              <a:sym typeface="Arial"/>
            </a:endParaRPr>
          </a:p>
          <a:p>
            <a:pPr marL="285750" marR="0" lvl="0" indent="-285750" algn="l" rtl="0">
              <a:lnSpc>
                <a:spcPct val="100000"/>
              </a:lnSpc>
              <a:spcBef>
                <a:spcPts val="0"/>
              </a:spcBef>
              <a:spcAft>
                <a:spcPts val="0"/>
              </a:spcAft>
              <a:buClr>
                <a:srgbClr val="F39200"/>
              </a:buClr>
              <a:buSzPts val="3000"/>
              <a:buFont typeface="Arial"/>
              <a:buChar char="•"/>
            </a:pPr>
            <a:r>
              <a:rPr lang="fi" sz="1500" b="0" i="0" u="none" strike="noStrike" cap="none">
                <a:solidFill>
                  <a:srgbClr val="161249"/>
                </a:solidFill>
                <a:latin typeface="Arial"/>
                <a:ea typeface="Arial"/>
                <a:cs typeface="Arial"/>
                <a:sym typeface="Arial"/>
              </a:rPr>
              <a:t>Wie zijn onze doelgroepen?</a:t>
            </a:r>
            <a:endParaRPr sz="1500" b="0" i="0" u="none" strike="noStrike" cap="none">
              <a:solidFill>
                <a:srgbClr val="161249"/>
              </a:solidFill>
              <a:latin typeface="Arial"/>
              <a:ea typeface="Arial"/>
              <a:cs typeface="Arial"/>
              <a:sym typeface="Arial"/>
            </a:endParaRPr>
          </a:p>
          <a:p>
            <a:pPr marL="285750" marR="0" lvl="0" indent="-285750" algn="l" rtl="0">
              <a:lnSpc>
                <a:spcPct val="100000"/>
              </a:lnSpc>
              <a:spcBef>
                <a:spcPts val="0"/>
              </a:spcBef>
              <a:spcAft>
                <a:spcPts val="0"/>
              </a:spcAft>
              <a:buClr>
                <a:srgbClr val="F39200"/>
              </a:buClr>
              <a:buSzPts val="3000"/>
              <a:buFont typeface="Arial"/>
              <a:buChar char="•"/>
            </a:pPr>
            <a:r>
              <a:rPr lang="fi" sz="1500" b="0" i="0" u="none" strike="noStrike" cap="none">
                <a:solidFill>
                  <a:srgbClr val="161249"/>
                </a:solidFill>
                <a:latin typeface="Arial"/>
                <a:ea typeface="Arial"/>
                <a:cs typeface="Arial"/>
                <a:sym typeface="Arial"/>
              </a:rPr>
              <a:t>Wat is onze boodschap en waar zenden we uit?</a:t>
            </a:r>
            <a:endParaRPr sz="15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161249"/>
              </a:solidFill>
              <a:latin typeface="Arial"/>
              <a:ea typeface="Arial"/>
              <a:cs typeface="Arial"/>
              <a:sym typeface="Arial"/>
            </a:endParaRP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Shape 647"/>
        <p:cNvGrpSpPr/>
        <p:nvPr/>
      </p:nvGrpSpPr>
      <p:grpSpPr>
        <a:xfrm>
          <a:off x="0" y="0"/>
          <a:ext cx="0" cy="0"/>
          <a:chOff x="0" y="0"/>
          <a:chExt cx="0" cy="0"/>
        </a:xfrm>
      </p:grpSpPr>
      <p:sp>
        <p:nvSpPr>
          <p:cNvPr id="648" name="Google Shape;648;p53"/>
          <p:cNvSpPr txBox="1">
            <a:spLocks noGrp="1"/>
          </p:cNvSpPr>
          <p:nvPr>
            <p:ph type="title"/>
          </p:nvPr>
        </p:nvSpPr>
        <p:spPr>
          <a:xfrm>
            <a:off x="628650" y="273844"/>
            <a:ext cx="7886700" cy="994172"/>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Clr>
                <a:srgbClr val="161249"/>
              </a:buClr>
              <a:buSzPts val="3300"/>
              <a:buFont typeface="Arial"/>
              <a:buNone/>
            </a:pPr>
            <a:r>
              <a:rPr lang="fi"/>
              <a:t>Bronnen</a:t>
            </a:r>
            <a:endParaRPr/>
          </a:p>
        </p:txBody>
      </p:sp>
      <p:sp>
        <p:nvSpPr>
          <p:cNvPr id="649" name="Google Shape;649;p53"/>
          <p:cNvSpPr txBox="1">
            <a:spLocks noGrp="1"/>
          </p:cNvSpPr>
          <p:nvPr>
            <p:ph type="body" idx="1"/>
          </p:nvPr>
        </p:nvSpPr>
        <p:spPr>
          <a:xfrm>
            <a:off x="628650" y="1369219"/>
            <a:ext cx="7886700" cy="2905898"/>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Clr>
                <a:srgbClr val="161249"/>
              </a:buClr>
              <a:buSzPts val="2100"/>
              <a:buNone/>
            </a:pPr>
            <a:r>
              <a:rPr lang="fi"/>
              <a:t>Boomer, B. &amp; Bitner, M.J. (1981) De 7P's in marketing</a:t>
            </a:r>
            <a:endParaRPr/>
          </a:p>
          <a:p>
            <a:pPr marL="0" lvl="0" indent="0" algn="l" rtl="0">
              <a:lnSpc>
                <a:spcPct val="90000"/>
              </a:lnSpc>
              <a:spcBef>
                <a:spcPts val="1200"/>
              </a:spcBef>
              <a:spcAft>
                <a:spcPts val="0"/>
              </a:spcAft>
              <a:buClr>
                <a:srgbClr val="161249"/>
              </a:buClr>
              <a:buSzPts val="2100"/>
              <a:buNone/>
            </a:pPr>
            <a:r>
              <a:rPr lang="fi"/>
              <a:t>Chaffey (2012): Digitale marketing - strategie, implementatie en praktijk</a:t>
            </a:r>
            <a:endParaRPr/>
          </a:p>
          <a:p>
            <a:pPr marL="0" lvl="0" indent="0" algn="l" rtl="0">
              <a:lnSpc>
                <a:spcPct val="90000"/>
              </a:lnSpc>
              <a:spcBef>
                <a:spcPts val="1200"/>
              </a:spcBef>
              <a:spcAft>
                <a:spcPts val="1200"/>
              </a:spcAft>
              <a:buClr>
                <a:srgbClr val="161249"/>
              </a:buClr>
              <a:buSzPts val="2100"/>
              <a:buNone/>
            </a:pPr>
            <a:r>
              <a:rPr lang="fi"/>
              <a:t>McCarthy, E. Jerome (1960), Basiskennis marketing: A Managerial Approach. Homewood, IL: Richard D. Irwin, Inc. (1981)</a:t>
            </a:r>
            <a:endParaRP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Shape 653"/>
        <p:cNvGrpSpPr/>
        <p:nvPr/>
      </p:nvGrpSpPr>
      <p:grpSpPr>
        <a:xfrm>
          <a:off x="0" y="0"/>
          <a:ext cx="0" cy="0"/>
          <a:chOff x="0" y="0"/>
          <a:chExt cx="0" cy="0"/>
        </a:xfrm>
      </p:grpSpPr>
      <p:sp>
        <p:nvSpPr>
          <p:cNvPr id="654" name="Google Shape;654;p54"/>
          <p:cNvSpPr txBox="1">
            <a:spLocks noGrp="1"/>
          </p:cNvSpPr>
          <p:nvPr>
            <p:ph type="body" idx="1"/>
          </p:nvPr>
        </p:nvSpPr>
        <p:spPr>
          <a:xfrm>
            <a:off x="628650" y="655325"/>
            <a:ext cx="5391000" cy="3009900"/>
          </a:xfrm>
          <a:prstGeom prst="rect">
            <a:avLst/>
          </a:prstGeom>
          <a:noFill/>
          <a:ln>
            <a:noFill/>
          </a:ln>
        </p:spPr>
        <p:txBody>
          <a:bodyPr spcFirstLastPara="1" wrap="square" lIns="91425" tIns="45700" rIns="91425" bIns="45700" anchor="t" anchorCtr="0">
            <a:normAutofit lnSpcReduction="10000"/>
          </a:bodyPr>
          <a:lstStyle/>
          <a:p>
            <a:pPr marL="0" lvl="0" indent="0" algn="l" rtl="0">
              <a:lnSpc>
                <a:spcPct val="90000"/>
              </a:lnSpc>
              <a:spcBef>
                <a:spcPts val="750"/>
              </a:spcBef>
              <a:spcAft>
                <a:spcPts val="0"/>
              </a:spcAft>
              <a:buClr>
                <a:srgbClr val="FFFFFF"/>
              </a:buClr>
              <a:buSzPts val="1500"/>
              <a:buNone/>
            </a:pPr>
            <a:r>
              <a:rPr lang="fi">
                <a:solidFill>
                  <a:srgbClr val="FFFFFF"/>
                </a:solidFill>
              </a:rPr>
              <a:t>Het DEMS-materiaal is gericht op het verbeteren van digitale marketingvaardigheden in het hoger onderwijs en speelt in op de behoeften in het bedrijfsleven en organisaties. U hebt toegang tot uitgebreide diasets met klassikale activiteiten en opdrachten, evenals gedetailleerde gebruikersinstructies voor docenten. U bent vrij om het beschikbare materiaal geheel of gedeeltelijk te gebruiken.</a:t>
            </a:r>
            <a:endParaRPr>
              <a:solidFill>
                <a:srgbClr val="FFFFFF"/>
              </a:solidFill>
            </a:endParaRPr>
          </a:p>
          <a:p>
            <a:pPr marL="0" lvl="0" indent="0" algn="l" rtl="0">
              <a:lnSpc>
                <a:spcPct val="90000"/>
              </a:lnSpc>
              <a:spcBef>
                <a:spcPts val="750"/>
              </a:spcBef>
              <a:spcAft>
                <a:spcPts val="0"/>
              </a:spcAft>
              <a:buClr>
                <a:srgbClr val="FFFFFF"/>
              </a:buClr>
              <a:buSzPts val="1500"/>
              <a:buNone/>
            </a:pPr>
            <a:endParaRPr>
              <a:solidFill>
                <a:srgbClr val="FFFFFF"/>
              </a:solidFill>
            </a:endParaRPr>
          </a:p>
          <a:p>
            <a:pPr marL="0" lvl="0" indent="0" algn="l" rtl="0">
              <a:lnSpc>
                <a:spcPct val="90000"/>
              </a:lnSpc>
              <a:spcBef>
                <a:spcPts val="750"/>
              </a:spcBef>
              <a:spcAft>
                <a:spcPts val="0"/>
              </a:spcAft>
              <a:buClr>
                <a:srgbClr val="FFFFFF"/>
              </a:buClr>
              <a:buSzPts val="1500"/>
              <a:buNone/>
            </a:pPr>
            <a:r>
              <a:rPr lang="fi">
                <a:solidFill>
                  <a:srgbClr val="FFFFFF"/>
                </a:solidFill>
              </a:rPr>
              <a:t>Het materiaal bevat inhoud en cijfers die van het internet zijn gehaald en is dus onderhevig aan wijzigingen. De bronnen zijn bekendgemaakt volgens de regels van fair use. Het materiaal kan in zijn geheel worden bekeken en gedownload op www.dems.pro. Al het materiaal is geproduceerd voor open gebruik en medegefinancierd door Erasmus +.</a:t>
            </a:r>
            <a:endParaRPr>
              <a:solidFill>
                <a:srgbClr val="FFFFFF"/>
              </a:solidFill>
            </a:endParaRPr>
          </a:p>
        </p:txBody>
      </p:sp>
    </p:spTree>
  </p:cSld>
  <p:clrMapOvr>
    <a:masterClrMapping/>
  </p:clrMapOvr>
</p:sld>
</file>

<file path=ppt/theme/theme1.xml><?xml version="1.0" encoding="utf-8"?>
<a:theme xmlns:a="http://schemas.openxmlformats.org/drawingml/2006/main" name="DEMS NEW">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6089</TotalTime>
  <Words>5338</Words>
  <Application>Microsoft Macintosh PowerPoint</Application>
  <PresentationFormat>On-screen Show (16:9)</PresentationFormat>
  <Paragraphs>450</Paragraphs>
  <Slides>53</Slides>
  <Notes>53</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53</vt:i4>
      </vt:variant>
    </vt:vector>
  </HeadingPairs>
  <TitlesOfParts>
    <vt:vector size="59" baseType="lpstr">
      <vt:lpstr>PT Sans</vt:lpstr>
      <vt:lpstr>Arial</vt:lpstr>
      <vt:lpstr>Calibri</vt:lpstr>
      <vt:lpstr>Noto Sans Symbols</vt:lpstr>
      <vt:lpstr>DEMS NEW</vt:lpstr>
      <vt:lpstr>Office Theme</vt:lpstr>
      <vt:lpstr>Inleiding tot digitale marketing  1. Context van digitale marketing </vt:lpstr>
      <vt:lpstr>PowerPoint Presentation</vt:lpstr>
      <vt:lpstr>Inhoud</vt:lpstr>
      <vt:lpstr>PowerPoint Presentation</vt:lpstr>
      <vt:lpstr>De marketingmix</vt:lpstr>
      <vt:lpstr>Marketing</vt:lpstr>
      <vt:lpstr>Marketingmix - de 7 'P's</vt:lpstr>
      <vt:lpstr>Achtergrond voor 4P en 7P</vt:lpstr>
      <vt:lpstr>Hoe de "7P Marketingmix" in de praktijk toepassen</vt:lpstr>
      <vt:lpstr>PowerPoint Presentation</vt:lpstr>
      <vt:lpstr>PowerPoint Presentation</vt:lpstr>
      <vt:lpstr>Wat is er anders in digitale marketing?</vt:lpstr>
      <vt:lpstr>De digitale marketingmix '7D'</vt:lpstr>
      <vt:lpstr>PowerPoint Presentation</vt:lpstr>
      <vt:lpstr>Promotie' in de digitale context</vt:lpstr>
      <vt:lpstr>PowerPoint Presentation</vt:lpstr>
      <vt:lpstr>Multichannel-marketing </vt:lpstr>
      <vt:lpstr>Digitale marketing</vt:lpstr>
      <vt:lpstr>PowerPoint Presentation</vt:lpstr>
      <vt:lpstr>Offline - online  </vt:lpstr>
      <vt:lpstr>Verschillen online vs. offline marketing </vt:lpstr>
      <vt:lpstr>PowerPoint Presentation</vt:lpstr>
      <vt:lpstr>Voordelen van digitale marketing</vt:lpstr>
      <vt:lpstr>PowerPoint Presentation</vt:lpstr>
      <vt:lpstr>PowerPoint Presentation</vt:lpstr>
      <vt:lpstr>Kenmerken van de digitale markt</vt:lpstr>
      <vt:lpstr>Wat heeft digitale marketing mogelijk gemaakt?</vt:lpstr>
      <vt:lpstr>PowerPoint Presentation</vt:lpstr>
      <vt:lpstr>De meeste koopprocessen beginnen bij zoekmachines </vt:lpstr>
      <vt:lpstr>... of sociale media </vt:lpstr>
      <vt:lpstr>Zakelijke (B2B) activiteit op internet</vt:lpstr>
      <vt:lpstr>Digitaal maakt personalisatie mogelijk</vt:lpstr>
      <vt:lpstr>   Digitale marketingwetgeving - GDPR</vt:lpstr>
      <vt:lpstr>PowerPoint Presentation</vt:lpstr>
      <vt:lpstr>Trends en vooruitzichten </vt:lpstr>
      <vt:lpstr>Welke digitale middelen worden gebruikt om toegang te krijgen tot diensten? </vt:lpstr>
      <vt:lpstr>Gegevens over trends en websiteverkeer op  internet; bronnen</vt:lpstr>
      <vt:lpstr>PowerPoint Presentation</vt:lpstr>
      <vt:lpstr>Marketeers gebruiken steeds meer digitale  media</vt:lpstr>
      <vt:lpstr>Wie doet digitale marketingtaken in organisaties?</vt:lpstr>
      <vt:lpstr>Wat kan er op gebruikersniveau worden bereikt?</vt:lpstr>
      <vt:lpstr>PowerPoint Presentation</vt:lpstr>
      <vt:lpstr>PowerPoint Presentation</vt:lpstr>
      <vt:lpstr>Het PESO-model </vt:lpstr>
      <vt:lpstr>PowerPoint Presentation</vt:lpstr>
      <vt:lpstr>Eigen media, voorbeeld</vt:lpstr>
      <vt:lpstr>Betaalde media</vt:lpstr>
      <vt:lpstr>Verdiende media</vt:lpstr>
      <vt:lpstr>PowerPoint Presentation</vt:lpstr>
      <vt:lpstr>PowerPoint Presentation</vt:lpstr>
      <vt:lpstr>Vragen die de strategie naar verwachting  beantwoorden</vt:lpstr>
      <vt:lpstr>Bronnen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Introduction to Digital marketing  1. Digital marketing context </dc:title>
  <dc:creator>Terhi</dc:creator>
  <cp:lastModifiedBy>Mila Ekkelkamp</cp:lastModifiedBy>
  <cp:revision>3</cp:revision>
  <dcterms:modified xsi:type="dcterms:W3CDTF">2023-11-19T18:01:52Z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0x0101007679488AABDC1142A2456740B4F4999E</vt:lpwstr>
  </property>
</Properties>
</file>