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9144000" cy="5143500" type="screen16x9"/>
  <p:notesSz cx="6858000" cy="9144000"/>
  <p:embeddedFontLst>
    <p:embeddedFont>
      <p:font typeface="Calibri" panose="020F0502020204030204" pitchFamily="34" charset="0"/>
      <p:regular r:id="rId59"/>
      <p:bold r:id="rId60"/>
      <p:italic r:id="rId61"/>
      <p:boldItalic r:id="rId62"/>
    </p:embeddedFont>
    <p:embeddedFont>
      <p:font typeface="Libre Franklin" pitchFamily="2" charset="0"/>
      <p:regular r:id="rId63"/>
      <p:bold r:id="rId64"/>
      <p:italic r:id="rId65"/>
      <p:boldItalic r:id="rId66"/>
    </p:embeddedFont>
    <p:embeddedFont>
      <p:font typeface="Proxima Nova" panose="020B0604020202020204" charset="0"/>
      <p:regular r:id="rId67"/>
      <p:bold r:id="rId68"/>
      <p:italic r:id="rId69"/>
      <p:boldItalic r:id="rId70"/>
    </p:embeddedFont>
    <p:embeddedFont>
      <p:font typeface="PT Sans" panose="020B0503020203020204" pitchFamily="34" charset="0"/>
      <p:regular r:id="rId71"/>
      <p:bold r:id="rId72"/>
      <p:italic r:id="rId73"/>
      <p:boldItalic r:id="rId74"/>
    </p:embeddedFont>
    <p:embeddedFont>
      <p:font typeface="Roboto" panose="02000000000000000000" pitchFamily="2" charset="0"/>
      <p:regular r:id="rId75"/>
      <p:bold r:id="rId76"/>
      <p:italic r:id="rId77"/>
      <p:boldItalic r:id="rId7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90">
          <p15:clr>
            <a:srgbClr val="A4A3A4"/>
          </p15:clr>
        </p15:guide>
        <p15:guide id="2" pos="408">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9" roundtripDataSignature="AMtx7mihOhzjutK/0lHsJtRWbYPMahDcw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8" d="100"/>
          <a:sy n="138" d="100"/>
        </p:scale>
        <p:origin x="756" y="102"/>
      </p:cViewPr>
      <p:guideLst>
        <p:guide orient="horz" pos="690"/>
        <p:guide pos="40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5.fntdata"/><Relationship Id="rId68" Type="http://schemas.openxmlformats.org/officeDocument/2006/relationships/font" Target="fonts/font10.fntdata"/><Relationship Id="rId84" Type="http://schemas.microsoft.com/office/2016/11/relationships/changesInfo" Target="changesInfos/changesInfo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notesMaster" Target="notesMasters/notesMaster1.xml"/><Relationship Id="rId74" Type="http://schemas.openxmlformats.org/officeDocument/2006/relationships/font" Target="fonts/font16.fntdata"/><Relationship Id="rId79" Type="http://customschemas.google.com/relationships/presentationmetadata" Target="metadata"/><Relationship Id="rId5" Type="http://schemas.openxmlformats.org/officeDocument/2006/relationships/slide" Target="slides/slide4.xml"/><Relationship Id="rId61" Type="http://schemas.openxmlformats.org/officeDocument/2006/relationships/font" Target="fonts/font3.fntdata"/><Relationship Id="rId82"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font" Target="fonts/font11.fntdata"/><Relationship Id="rId77" Type="http://schemas.openxmlformats.org/officeDocument/2006/relationships/font" Target="fonts/font19.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4.fntdata"/><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font" Target="fonts/font12.fntdata"/><Relationship Id="rId75" Type="http://schemas.openxmlformats.org/officeDocument/2006/relationships/font" Target="fonts/font17.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font" Target="fonts/font15.fntdata"/><Relationship Id="rId78" Type="http://schemas.openxmlformats.org/officeDocument/2006/relationships/font" Target="fonts/font20.fntdata"/><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8.fntdata"/><Relationship Id="rId7" Type="http://schemas.openxmlformats.org/officeDocument/2006/relationships/slide" Target="slides/slide6.xml"/><Relationship Id="rId71" Type="http://schemas.openxmlformats.org/officeDocument/2006/relationships/font" Target="fonts/font13.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CF60690D-845E-4DDE-9BE7-5DB477826E34}"/>
    <pc:docChg chg="modSld">
      <pc:chgData name="Koskimies-Chiba Sanni" userId="332a55cb-e320-46e8-9711-affea4e835d5" providerId="ADAL" clId="{CF60690D-845E-4DDE-9BE7-5DB477826E34}" dt="2023-11-22T18:15:50.719" v="1" actId="20577"/>
      <pc:docMkLst>
        <pc:docMk/>
      </pc:docMkLst>
      <pc:sldChg chg="modSp mod">
        <pc:chgData name="Koskimies-Chiba Sanni" userId="332a55cb-e320-46e8-9711-affea4e835d5" providerId="ADAL" clId="{CF60690D-845E-4DDE-9BE7-5DB477826E34}" dt="2023-11-22T18:15:50.719" v="1" actId="20577"/>
        <pc:sldMkLst>
          <pc:docMk/>
          <pc:sldMk cId="0" sldId="257"/>
        </pc:sldMkLst>
        <pc:spChg chg="mod">
          <ac:chgData name="Koskimies-Chiba Sanni" userId="332a55cb-e320-46e8-9711-affea4e835d5" providerId="ADAL" clId="{CF60690D-845E-4DDE-9BE7-5DB477826E34}" dt="2023-11-22T18:15:50.719" v="1" actId="20577"/>
          <ac:spMkLst>
            <pc:docMk/>
            <pc:sldMk cId="0" sldId="257"/>
            <ac:spMk id="17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davechaffey.com/digital-marketing-glossary/race-marketing-planning-model/"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s://www.youtube.com/watch?v=Vsk6Bx3Erhw&amp;list=PLnMaC9MSukNqkcIoDiklg8zCY7eT2wjm9&amp;t=9s"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Strategian määrittelyn jälkeen tässä osassa esitellään lyhyesti välineet tavoitteiden saavuttamiseksi, eli missä ja miten voimme tavoittaa kohdeyleisömme digitaalisissa ympäristöissä. Nämä toimet muodostavat suurimman osan markkinoinnin päivittäisistä töistä.  </a:t>
            </a:r>
            <a:r>
              <a:rPr lang="fi" b="1"/>
              <a:t>Niiden suorittamista opetetaan yksityiskohtaisemmin opintojaksoissa "Verkkosivusto ja hakukoneoptimointi", "Digitaalinen mainonta" ja "Sisältömarkkinointi ja sosiaalinen media".... </a:t>
            </a:r>
            <a:endParaRPr b="1"/>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dbe8101a6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g1dbe8101a6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br>
              <a:rPr lang="fi"/>
            </a:br>
            <a:br>
              <a:rPr lang="fi"/>
            </a:b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1dbe8101a6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g1dbe8101a6a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Näitä aiheita käsittelemme tässä moduulissa.</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9" name="Google Shape;17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solidFill>
                  <a:srgbClr val="2A2B2C"/>
                </a:solidFill>
              </a:rPr>
              <a:t>Edellisessä osassa käsiteltiin digitaalisen markkinointistrategian laatimista. Tässä osassa esitellään päälinjat, miten strategiasta siirrytään toteutukseen. Strategian toteuttaminen on prosessi, jossa strateginen suunnitelma muutetaan toiminnaksi. Olipa kyse sitten uuden verkkomarkkinointisuunnitelman toteuttamisesta myynnin lisäämiseksi tai uuden työnhallintaohjelmiston käyttöönotosta tehokkuuden lisäämiseksi, toteutus ratkaisee. </a:t>
            </a:r>
            <a:endParaRPr>
              <a:solidFill>
                <a:srgbClr val="2A2B2C"/>
              </a:solidFill>
            </a:endParaRPr>
          </a:p>
          <a:p>
            <a:pPr marL="0" lvl="0" indent="0" algn="l" rtl="0">
              <a:lnSpc>
                <a:spcPct val="100000"/>
              </a:lnSpc>
              <a:spcBef>
                <a:spcPts val="0"/>
              </a:spcBef>
              <a:spcAft>
                <a:spcPts val="0"/>
              </a:spcAft>
              <a:buSzPts val="1100"/>
              <a:buNone/>
            </a:pPr>
            <a:endParaRPr/>
          </a:p>
        </p:txBody>
      </p:sp>
      <p:sp>
        <p:nvSpPr>
          <p:cNvPr id="184" name="Google Shape;1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sz="900"/>
              <a:t>Digitaalisen markkinoinnin toteuttamisen yhteydessä puhutaan ’taktiikoista’ (tactics) ja ’toiminnoista’ (operations) eli siitä, mitä markkinointivälineitä ja -kanavia kannattaa käyttää asetettujen tavoitteiden saavuttamiseksi. Mitä segmenttejä voit määritellä kohderyhmässäsi ja mitä se tarkoittaa digitaalisen markkinointimixin kannalta? Mikä on arvolupaus? Mitä asiakas kokee yrityksen/organisaation/brändin eri kosketuspisteissä. Ja miten sitä mitataan ja valvotaan, jotta sitä voidaan parantaa. Tarkastelemme niiden tärkeimpiä elementtejä ja sitä, miten niitä tulisi käyttää strategisten parametrien mukaan.</a:t>
            </a:r>
            <a:endParaRPr sz="900"/>
          </a:p>
        </p:txBody>
      </p:sp>
      <p:sp>
        <p:nvSpPr>
          <p:cNvPr id="190" name="Google Shape;19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5" name="Google Shape;22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chemeClr val="dk1"/>
              </a:buClr>
              <a:buSzPts val="1100"/>
              <a:buFont typeface="Arial"/>
              <a:buNone/>
            </a:pPr>
            <a:r>
              <a:rPr lang="fi"/>
              <a:t>Määrittele asiakkaan arvolupaus :</a:t>
            </a:r>
            <a:endParaRPr/>
          </a:p>
          <a:p>
            <a:pPr marL="457200" lvl="0" indent="-228600" algn="l" rtl="0">
              <a:lnSpc>
                <a:spcPct val="100000"/>
              </a:lnSpc>
              <a:spcBef>
                <a:spcPts val="0"/>
              </a:spcBef>
              <a:spcAft>
                <a:spcPts val="0"/>
              </a:spcAft>
              <a:buClr>
                <a:schemeClr val="dk1"/>
              </a:buClr>
              <a:buSzPts val="1100"/>
              <a:buFont typeface="Arial"/>
              <a:buNone/>
            </a:pPr>
            <a:r>
              <a:rPr lang="fi" b="1">
                <a:solidFill>
                  <a:schemeClr val="dk1"/>
                </a:solidFill>
              </a:rPr>
              <a:t>Arvolupaus </a:t>
            </a:r>
            <a:r>
              <a:rPr lang="fi">
                <a:solidFill>
                  <a:schemeClr val="dk1"/>
                </a:solidFill>
              </a:rPr>
              <a:t>on yksinkertainen lausuma, jossa kerrotaan selkeästi tuotteen tai palvelun hyöty(t), jonka lupaat tarjota asiakkaillesi. Se on viime kädessä se, mikä tekee tuotteestasi houkuttelevan ihanneasiakkaallesi.</a:t>
            </a:r>
            <a:endParaRPr>
              <a:solidFill>
                <a:schemeClr val="dk1"/>
              </a:solidFill>
            </a:endParaRPr>
          </a:p>
          <a:p>
            <a:pPr marL="228600" marR="0" lvl="0" indent="0" algn="l" rtl="0">
              <a:lnSpc>
                <a:spcPct val="100000"/>
              </a:lnSpc>
              <a:spcBef>
                <a:spcPts val="0"/>
              </a:spcBef>
              <a:spcAft>
                <a:spcPts val="0"/>
              </a:spcAft>
              <a:buClr>
                <a:schemeClr val="dk1"/>
              </a:buClr>
              <a:buSzPts val="1100"/>
              <a:buFont typeface="Arial"/>
              <a:buNone/>
            </a:pPr>
            <a:r>
              <a:rPr lang="fi" b="1"/>
              <a:t>Ydinviestissä </a:t>
            </a:r>
            <a:r>
              <a:rPr lang="fi"/>
              <a:t>kuvaat ne keskeiset asiat, jotka haluat yleisön muistavan brändistäsi. Se on ydin siitä, kuka olet ja mitä teet, kiteytettynä muutamaan lauseeseen tai virkkeeseen.</a:t>
            </a:r>
            <a:br>
              <a:rPr lang="fi"/>
            </a:br>
            <a:br>
              <a:rPr lang="fi"/>
            </a:br>
            <a:r>
              <a:rPr lang="fi" b="1"/>
              <a:t>Määrittele segmentit</a:t>
            </a:r>
            <a:br>
              <a:rPr lang="fi"/>
            </a:br>
            <a:r>
              <a:rPr lang="fi"/>
              <a:t>Erilaisten segmenttien määrittely kohderyhmillesi auttaa ymmärtämään kohderyhmääsi paremmin ja antaa yrityksille mahdollisuuden tyydyttää erilaisia asiakastarpeita tarjoamalla erilaisia paketteja ja kannustimia. Eri segmenteille käytetään erilaisia muotoja ja myynninedistämistoimia, jotka perustuvat segmentin tarpeisiin/toivomuksiin ja ominaisuuksiin.</a:t>
            </a:r>
            <a:br>
              <a:rPr lang="fi"/>
            </a:br>
            <a:br>
              <a:rPr lang="fi"/>
            </a:br>
            <a:r>
              <a:rPr lang="fi" b="1"/>
              <a:t>Digitaalinen markkinointimix</a:t>
            </a:r>
            <a:br>
              <a:rPr lang="fi" b="1"/>
            </a:br>
            <a:r>
              <a:rPr lang="fi"/>
              <a:t>Kun olet määritellyt kohdeyleisösi ja segmenttisi, analysoit, missä he ovat aktiivisia. Mitä medioita ja kanavia he käyttävät? Jotta voit valita oikean median heidän tavoittamiseensa. </a:t>
            </a:r>
            <a:endParaRPr/>
          </a:p>
          <a:p>
            <a:pPr marL="228600" marR="0" lvl="0" indent="0" algn="l" rtl="0">
              <a:lnSpc>
                <a:spcPct val="100000"/>
              </a:lnSpc>
              <a:spcBef>
                <a:spcPts val="0"/>
              </a:spcBef>
              <a:spcAft>
                <a:spcPts val="0"/>
              </a:spcAft>
              <a:buClr>
                <a:schemeClr val="dk1"/>
              </a:buClr>
              <a:buSzPts val="1100"/>
              <a:buFont typeface="Arial"/>
              <a:buNone/>
            </a:pPr>
            <a:endParaRPr/>
          </a:p>
          <a:p>
            <a:pPr marL="457200" marR="0" lvl="0" indent="-228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21f479b95c8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7" name="Google Shape;237;g21f479b95c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1f683001436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g1f683001436_0_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fi" b="1">
                <a:solidFill>
                  <a:schemeClr val="dk1"/>
                </a:solidFill>
              </a:rPr>
              <a:t>Arvolupaus </a:t>
            </a:r>
            <a:r>
              <a:rPr lang="fi">
                <a:solidFill>
                  <a:schemeClr val="dk1"/>
                </a:solidFill>
              </a:rPr>
              <a:t>on yksinkertainen lausuma, jossa kerrotaan selkeästi tuotteen tai palvelun hyöty(t), jonka lupaat tarjota asiakkaillesi. Sen tarkoituksena on tehdä tuotteestasi houkutteleva ihanneasiakkaallesi. </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fi" b="1">
                <a:solidFill>
                  <a:schemeClr val="dk1"/>
                </a:solidFill>
              </a:rPr>
              <a:t>Ydinviestissä </a:t>
            </a:r>
            <a:r>
              <a:rPr lang="fi">
                <a:solidFill>
                  <a:schemeClr val="dk1"/>
                </a:solidFill>
              </a:rPr>
              <a:t>kuvaat ne keskeiset asiat, jotka haluat yleisön muistavan brändistäsi. Se on ydin siitä, kuka olet ja mitä teet, kiteytettynä muutamaan lauseeseen tai virkkeeseen.</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fi" b="1">
                <a:solidFill>
                  <a:schemeClr val="dk1"/>
                </a:solidFill>
              </a:rPr>
              <a:t>Markkinointiviesti </a:t>
            </a:r>
            <a:r>
              <a:rPr lang="fi">
                <a:solidFill>
                  <a:schemeClr val="dk1"/>
                </a:solidFill>
              </a:rPr>
              <a:t>on sanoja, joilla viestit yleisöllesi saadaksesi heidät tekemään kanssasi kauppaa. Viestilläsi on suuri vaikutus siihen, että kohdeyleisösi voi saavuttaa liiketoimintasi tavoitteet, sillä se voi ratkaista, saatko uuden asiakkaan vai lähetätkö hänet kilpailijallesi. </a:t>
            </a:r>
            <a:br>
              <a:rPr lang="fi">
                <a:solidFill>
                  <a:schemeClr val="dk1"/>
                </a:solidFill>
              </a:rPr>
            </a:br>
            <a:endParaRPr>
              <a:solidFill>
                <a:schemeClr val="dk1"/>
              </a:solidFill>
            </a:endParaRPr>
          </a:p>
          <a:p>
            <a:pPr marL="0" lvl="0" indent="0" algn="l" rtl="0">
              <a:lnSpc>
                <a:spcPct val="100000"/>
              </a:lnSpc>
              <a:spcBef>
                <a:spcPts val="0"/>
              </a:spcBef>
              <a:spcAft>
                <a:spcPts val="0"/>
              </a:spcAft>
              <a:buSzPts val="1100"/>
              <a:buNone/>
            </a:pPr>
            <a:r>
              <a:rPr lang="fi">
                <a:solidFill>
                  <a:schemeClr val="dk1"/>
                </a:solidFill>
              </a:rPr>
              <a:t>Brändin arvo on käännettävä ymmärrettäväksi viestiksi. Tämä voi tapahtua myös ajan myötä; brändin rakentamiseksi. Tämä on harvoin yksittäinen kampanja. </a:t>
            </a:r>
            <a:endParaRPr>
              <a:solidFill>
                <a:schemeClr val="dk1"/>
              </a:solidFill>
            </a:endParaRPr>
          </a:p>
          <a:p>
            <a:pPr marL="228600" lvl="0" indent="0" algn="l" rtl="0">
              <a:lnSpc>
                <a:spcPct val="100000"/>
              </a:lnSpc>
              <a:spcBef>
                <a:spcPts val="0"/>
              </a:spcBef>
              <a:spcAft>
                <a:spcPts val="0"/>
              </a:spcAft>
              <a:buClr>
                <a:schemeClr val="dk1"/>
              </a:buClr>
              <a:buSzPts val="1100"/>
              <a:buFont typeface="Arial"/>
              <a:buNone/>
            </a:pP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1f683001436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g1f683001436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Yrityksen markkinointitoiminnot on suunniteltava kokonaisuutena. Kun ydinviesti ja kohderyhmät on mietitty,  saadaan aikaan viestintää joka tehoaa. Sen eri elementit täydentävät toisiaan ja muodostavat puhuttelevan kokonaisuuden.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Nämä kriteerit ovat erittäin tärkeitä, jos haluat luoda hyvän markkinointiviestin. L</a:t>
            </a:r>
            <a:endParaRPr/>
          </a:p>
        </p:txBody>
      </p:sp>
      <p:sp>
        <p:nvSpPr>
          <p:cNvPr id="256" name="Google Shape;25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Lähde: chipotle.com</a:t>
            </a:r>
            <a:br>
              <a:rPr lang="fi"/>
            </a:br>
            <a:r>
              <a:rPr lang="fi"/>
              <a:t>Chipotle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Onko tämä mielestäsi hyvä markkinointiviesti vai ei? Miksi? </a:t>
            </a:r>
            <a:r>
              <a:rPr lang="fi">
                <a:solidFill>
                  <a:schemeClr val="dk1"/>
                </a:solidFill>
              </a:rPr>
              <a:t>(Voit kysyä yksittäisistä elementeistä saadaksesi tarkempia vastauksia.) </a:t>
            </a:r>
            <a:br>
              <a:rPr lang="fi"/>
            </a:br>
            <a:endParaRPr/>
          </a:p>
          <a:p>
            <a:pPr marL="0" lvl="0" indent="0" algn="l" rtl="0">
              <a:lnSpc>
                <a:spcPct val="100000"/>
              </a:lnSpc>
              <a:spcBef>
                <a:spcPts val="0"/>
              </a:spcBef>
              <a:spcAft>
                <a:spcPts val="0"/>
              </a:spcAft>
              <a:buSzPts val="1100"/>
              <a:buNone/>
            </a:pPr>
            <a:r>
              <a:rPr lang="fi"/>
              <a:t>Ihmiset, joilla on ruokavaliorajoituksia tai ruokamieltymyksiä, jotka eivät vastaa valtavirran ravitsemuskäsityksiä, eivät useinkaan löydä pikaruokaravintoloista ruokaa, jota he voisivat syödä.</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Chipotlen markkinointiviestissä, joka näkyy alla olevassa kuvassa, lukee "Löydä kasvien voima". Tuotemerkki puhuttelee suoraan niitä, joilla on erilaisia tarpeita, kutsuu heitä kokeilemaan laajennettua ruokalistaansa kasvipohjaisilla vaihtoehdoilla ja kertoo heille, että he tunnistavat heidän tarpeitaan koskevan markkinaraon.</a:t>
            </a:r>
            <a:endParaRPr/>
          </a:p>
        </p:txBody>
      </p:sp>
      <p:sp>
        <p:nvSpPr>
          <p:cNvPr id="265" name="Google Shape;26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22e50a1ae58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g22e50a1ae58_0_1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sopii parhaiten pareittain tehtäväksi, mutta sen voi tehdä myös yksin. Aikaa tarvitaan noin 20 minuuttia. Esittely: 2-3 ryhmää esittelee työnsä. Sen jälkeen keskustelu.</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21f479b95c8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7" name="Google Shape;277;g21f479b95c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19db13479b5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g19db13479b5_0_2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Kaikki markkinointitoimet maksavat rahaa, joten kohdentaminen on markkinoinnin keskeinen periaate. Jos et tunne kohdeyleisöäsi, et pysty a) laatimaan heitä kiinnostavia viestejä etkä b) valitsemaan oikeita kanavia, joilla heidät voidaan tavoittaa. Kaikki tämä tarkoittaa, että paljon rahaa menee hukkaan. Mitä paremmin tunnistat kohdeyleisösi ja heidän tarpeensa, sitä paremmin voit esittää selkeitä viestejä, tavoittaa heidät ja saada näin markkinointitoimillasi aikaan vaikutusta.</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21f479b95c8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g21f479b95c8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Linkin takana on Tanskan television tuottama, ajatuksia herättävä video kohdentamisesta.  </a:t>
            </a:r>
            <a:endParaRPr/>
          </a:p>
          <a:p>
            <a:pPr marL="0" lvl="0" indent="0" algn="l" rtl="0">
              <a:lnSpc>
                <a:spcPct val="100000"/>
              </a:lnSpc>
              <a:spcBef>
                <a:spcPts val="0"/>
              </a:spcBef>
              <a:spcAft>
                <a:spcPts val="0"/>
              </a:spcAft>
              <a:buSzPts val="1100"/>
              <a:buNone/>
            </a:pPr>
            <a:r>
              <a:rPr lang="fi"/>
              <a:t>Katso video opiskelijoiden kanssa ja  pyydä heitä tekemään lista poisteista, joita video herättää. Esimerkiksi: Siinä on monia viittauksia kohderyhmiin - ihmisten erilaisuuteen, mahdollisuuksiin luokitella heitä jne. Toisaalta viestinnässä ja markkinoinnissa yksi olennainen asia on löytää yhtäläisyyksiä. </a:t>
            </a:r>
            <a:br>
              <a:rPr lang="fi"/>
            </a:br>
            <a:r>
              <a:rPr lang="fi" sz="1050">
                <a:solidFill>
                  <a:srgbClr val="0F0F0F"/>
                </a:solidFill>
                <a:latin typeface="Roboto"/>
                <a:ea typeface="Roboto"/>
                <a:cs typeface="Roboto"/>
                <a:sym typeface="Roboto"/>
              </a:rPr>
              <a:t>Kohdistaminen on yksi markkinoinnin keskeisiä haasteita ja se vaatii aina pohdintaa. Näistä aiheista on hyvä keskustella.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21f479b95c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g21f479b95c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Tämä dia konkretisoi, miksi pelkät demografiset eivät vielä riitä mielekkääseen kohdentamiseen. Prinssi Charles ja Ozzy Ozbourne ovat kaksi täysin erilaista persoonallisuutta, joilla on erilaiset tarpeet, ongelmat ja haasteet. Kohderyhmien määrittämiseen tarvitaan myös hienosyisempiä kriteerejä.</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1dc0dac36e4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g1dc0dac36e4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Kosketuspisteeksi voidaan määritellä mikä tahansa hetki, jolla ostaja on vuorovaikutuksessa brändin kanssa, olipa kyseessä sitten henkilökohtainen vuorovaikutus, verkkosivuston kautta tapahtuva vuorovaikutus tai mikä tahansa viestintämuoto. Kun asiakkaat ovat vuorovaikutuksessa tuotemerkin kanssa, heillä on mahdollisuus verrata aiempia käsityksiään yrityksestä ja muodostaa mielipiteensä.</a:t>
            </a:r>
            <a:endParaRPr/>
          </a:p>
          <a:p>
            <a:pPr marL="0" lvl="0" indent="0" algn="l" rtl="0">
              <a:lnSpc>
                <a:spcPct val="100000"/>
              </a:lnSpc>
              <a:spcBef>
                <a:spcPts val="0"/>
              </a:spcBef>
              <a:spcAft>
                <a:spcPts val="0"/>
              </a:spcAft>
              <a:buSzPts val="1100"/>
              <a:buNone/>
            </a:pPr>
            <a:br>
              <a:rPr lang="fi"/>
            </a:br>
            <a:r>
              <a:rPr lang="fi"/>
              <a:t>Brändin kosketuspistepyörä näyttää eri tavat, joilla kuluttajat ovat vuorovaikutuksessa organisaation brändin kanssa, ja luo näin korkeamman brändikoulutuksen (tai läsnäolon). Brändin ja kuluttajan välisen suhteen eri ulottuvuuksia edustavat yleensä neljä pääkosketuspistettä: ostoa edeltävät kosketuspisteet (tekijät, jotka vaikuttavat siihen, harkitseeko ostaja brändin ostamista, kuten mainonta, suusanallinen tiedonvälitys, DM ja verkkokauppa); ostokosketuspisteet (tekijät, jotka siirtävät asiakkaan harkinnasta ostoon, kuten kenttämyynti ja fyysiset myymälät); ostonjälkeiset kosketuspisteet (tekijät, jotka vahvistavat ostopäätöstä, kuten asiakaspalvelu); ja vaikuttavia kosketuspisteitä (tekijät, jotka vaikuttavat asiakkaisiin ja erilaisiin sidosryhmiin, kuten vuosiraportit, analyytikoiden raportit, suusanallinen tiedonvälitys ja rekrytointimateriaalit). "Ostokokemus" on se ostoprosessin kohta, joka saa potentiaalisen asiakkaan ostamaan, jos hän näkee hyödyt riittävän suurina. Brand Touchpoint Wheel -pyörä osoittaa, että myyntityöllä on suuri merkitys tähän kokemukseen, sillä se jättää ostajalle joko tyytyväisen tai tyytymättömän tunteen prosessiin. </a:t>
            </a:r>
            <a:br>
              <a:rPr lang="fi"/>
            </a:br>
            <a:br>
              <a:rPr lang="fi"/>
            </a:br>
            <a:r>
              <a:rPr lang="fi"/>
              <a:t>Asiakaskosketuspisteitä analysoitaessa on hyvä analysoida kaikkia kosketuspisteitä eikä vain digitaalisia, jotta saadaan laaja käsitys asiakkaan kokemuksista ja nähdään, missä digitaalisia elementtejä voidaan parantaa.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3" name="Google Shape;31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t>Strategian ja markkinoinnin välistä yhteyttä käsiteltiin tämän opintojakson osassa 2.</a:t>
            </a:r>
            <a:endParaRPr/>
          </a:p>
          <a:p>
            <a:pPr marL="0" lvl="0" indent="0" algn="l" rtl="0">
              <a:lnSpc>
                <a:spcPct val="115000"/>
              </a:lnSpc>
              <a:spcBef>
                <a:spcPts val="0"/>
              </a:spcBef>
              <a:spcAft>
                <a:spcPts val="0"/>
              </a:spcAft>
              <a:buClr>
                <a:schemeClr val="dk1"/>
              </a:buClr>
              <a:buSzPts val="1100"/>
              <a:buFont typeface="Arial"/>
              <a:buNone/>
            </a:pPr>
            <a:r>
              <a:rPr lang="fi"/>
              <a:t>Yksi markkinoinnin perustotuus: On aina helpompaa myydä olemassa olevalle asiakkaalle – älä siis keskity vain uusiin asiakkaisiin. </a:t>
            </a:r>
            <a:endParaRPr/>
          </a:p>
          <a:p>
            <a:pPr marL="0" lvl="0" indent="0" algn="l" rtl="0">
              <a:lnSpc>
                <a:spcPct val="115000"/>
              </a:lnSpc>
              <a:spcBef>
                <a:spcPts val="0"/>
              </a:spcBef>
              <a:spcAft>
                <a:spcPts val="0"/>
              </a:spcAft>
              <a:buClr>
                <a:schemeClr val="dk1"/>
              </a:buClr>
              <a:buSzPts val="1100"/>
              <a:buFont typeface="Arial"/>
              <a:buNone/>
            </a:pPr>
            <a:r>
              <a:rPr lang="fi"/>
              <a:t>Hyvää lukemisto aiheesta:  Byron Sharpin "How brands grow" (osa 2). </a:t>
            </a:r>
            <a:endParaRPr/>
          </a:p>
          <a:p>
            <a:pPr marL="0" lvl="0" indent="0" algn="l" rtl="0">
              <a:lnSpc>
                <a:spcPct val="100000"/>
              </a:lnSpc>
              <a:spcBef>
                <a:spcPts val="0"/>
              </a:spcBef>
              <a:spcAft>
                <a:spcPts val="0"/>
              </a:spcAft>
              <a:buSzPts val="1100"/>
              <a:buNone/>
            </a:pPr>
            <a:endParaRPr/>
          </a:p>
        </p:txBody>
      </p:sp>
      <p:sp>
        <p:nvSpPr>
          <p:cNvPr id="318" name="Google Shape;31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Ei ole epätavallista, että yritykset pitävät koko kohdeyleisöään yhtenäisenä massana. Todellisuudessa on niitä, jotka ovat juuri kuulleet tuotteesta tai palvelusta ensimmäistä kertaa, ja niitä, jotka ovat vertailleet eri vaihtoehtoja kuukausia. Lisäksi ihmisillä on tapana kuulla ja oppia tuotteista ja palveluista eri kanavien ja kosketuspisteiden kautta (kuten diassa 17 esitellään). </a:t>
            </a:r>
            <a:endParaRPr/>
          </a:p>
          <a:p>
            <a:pPr marL="0" lvl="0" indent="0" algn="l" rtl="0">
              <a:lnSpc>
                <a:spcPct val="100000"/>
              </a:lnSpc>
              <a:spcBef>
                <a:spcPts val="0"/>
              </a:spcBef>
              <a:spcAft>
                <a:spcPts val="0"/>
              </a:spcAft>
              <a:buSzPts val="1100"/>
              <a:buNone/>
            </a:pPr>
            <a:endParaRPr/>
          </a:p>
        </p:txBody>
      </p:sp>
      <p:sp>
        <p:nvSpPr>
          <p:cNvPr id="325" name="Google Shape;32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1dc0dac36e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g1dc0dac36e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Seuraavaksi nämä mallit esitellään yksityiskohtaisemmin. Lisätietoa löytyy myös internetistä käyttämällä näitä hakusanoja.</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1f479b95c8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7" name="Google Shape;337;g21f479b95c8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Markkinointisuppilo on hyödyllinen malli markkinoinnin suunnitteluprosessissa. Se antaa tarkempia viitteitä siitä, mitkä aiheet ovat merkityksellisiä mainonnassa ja missä kannattaa mainostaa.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21fdb5be240_3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5" name="Google Shape;345;g21fdb5be240_3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Jokaisella meistä on kokemusta ostajaprosesseista. Ajattele miten itse toimit, kun suunnittelit esimerkiksi asunnon tai auton ostoa, tai puutarhan perustamista ... . Markkinoijalle on erittäin arvokasta tunnistaa ostajan vaiheiden luonne ja erityisesti ajatukset, epäilyt ja kysymykset, joita potentiaalisilla ostajilla on.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21fdb5be240_3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g21fdb5be240_3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Kun tunnistetaan eri kohderyhmien kontaktipisteet, pystytään määrittelemään kanavat ja mediat heidän tavoittamisekseen.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22e50a1ae5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9" name="Google Shape;359;g22e50a1ae5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sopii parhaiten pareittain tehtäväksi. Aikaa tarvitaan noin 30-45 minuuttia. Esittely: 2-3 ryhmää esittelee työnsä. Sen jälkeen keskustelu. Tehtävä konkretisoi ostokäyttäytymistä ja markkinoijan mahdollisuuksia vaikuttaa ostopäätöksiin.</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21fdb5be240_3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5" name="Google Shape;365;g21fdb5be240_3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RACE-malli sisältää siis markkinoijan näkökulman, jossa ehdotetaan, millaisia toimia olisi toteutettava ostajan vaiheisiin vastaamiseksi.</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1cff6b90f0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Reach-vaiheessa tärkeitäkontaktipisteitä ovat esim. hakukone sekä erilaiset sosiaalisen median kanavat. Act-vaiheessa keskeisiä ovat yrityksen verkkosivusto sekä sen muut omat mediat. Convert-vaiheessa verkkokaupan sujuva toiminta, sekä tuotteen ominaisuudet ja hinta suhteessa kilpailijoihin. </a:t>
            </a:r>
            <a:endParaRPr/>
          </a:p>
          <a:p>
            <a:pPr marL="0" lvl="0" indent="0" algn="l" rtl="0">
              <a:lnSpc>
                <a:spcPct val="100000"/>
              </a:lnSpc>
              <a:spcBef>
                <a:spcPts val="0"/>
              </a:spcBef>
              <a:spcAft>
                <a:spcPts val="0"/>
              </a:spcAft>
              <a:buSzPts val="1100"/>
              <a:buNone/>
            </a:pPr>
            <a:r>
              <a:rPr lang="fi"/>
              <a:t>Lähde Dave Chaffey: </a:t>
            </a:r>
            <a:r>
              <a:rPr lang="fi" u="sng">
                <a:solidFill>
                  <a:schemeClr val="hlink"/>
                </a:solidFill>
                <a:hlinkClick r:id="rId3"/>
              </a:rPr>
              <a:t>https:</a:t>
            </a:r>
            <a:r>
              <a:rPr lang="fi"/>
              <a:t>//www.davechaffey.com/digital-marketing-glossary/race-marketing-planning-model/ </a:t>
            </a:r>
            <a:br>
              <a:rPr lang="fi"/>
            </a:br>
            <a:r>
              <a:rPr lang="fi"/>
              <a:t>Video: </a:t>
            </a:r>
            <a:r>
              <a:rPr lang="fi" u="sng">
                <a:solidFill>
                  <a:schemeClr val="hlink"/>
                </a:solidFill>
                <a:hlinkClick r:id="rId4"/>
              </a:rPr>
              <a:t>YouTube: RACE-markkinoinnin suunnittelukehys - YouTube</a:t>
            </a:r>
            <a:endParaRPr/>
          </a:p>
        </p:txBody>
      </p:sp>
      <p:sp>
        <p:nvSpPr>
          <p:cNvPr id="376" name="Google Shape;376;g1cff6b90f0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23b61c737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3" name="Google Shape;383;g23b61c737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sopii parhaiten pareittain tehtäväksi. Aikaa tarvitaan noin 20 minuuttia. Esittely: 2-3 ryhmää esittelee työnsä. Sen jälkeen keskustelu.</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21f479b95c8_0_86: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Kuten näemme, "Customer journey" -malli on melko samanlainen kuin "Sales funnel" -malli, vaikka se on esitetty vaakasuorassa ulottuvuudessa. Näin ollen voimme pitää sitä vaihtoehtona tai täydentäjänä myyntisuppilolle, ei niinkään täysin erilaisena. Asiakaspolku pakottaa meidät kuitenkin keskittymään enemmän asiakkaan näkökulmaan. </a:t>
            </a:r>
            <a:br>
              <a:rPr lang="fi"/>
            </a:br>
            <a:r>
              <a:rPr lang="fi"/>
              <a:t>Riippumatta siitä, mitä tuotetta tai palvelua myymme, jokaisella alalla on tärkeää analysoida tulevien asiakkaidemme matkaa. Keskeiset kohdat, joissa asiakkaat törmäävät tuotteeseemme, ovat usein ratkaiseva tekijä siinä, saammeko kaupan päätökseen vai emme. Digitaalisten kosketuspisteiden tunnistaminen on tärkein tekijä, jotta vieraistamme tulee maksavia asiakkaita. Tässä artikkelissa näytämme, miten voit huolehtia potentiaalisista asiakkaistasi heidän asiakaspolkunsa kolmessa vaiheessa vain yhden työkalun avulla.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Mitkä ovat tärkeimmät digitaaliset kosketuspisteesi?</a:t>
            </a:r>
            <a:endParaRPr/>
          </a:p>
          <a:p>
            <a:pPr marL="0" lvl="0" indent="0" algn="l" rtl="0">
              <a:lnSpc>
                <a:spcPct val="100000"/>
              </a:lnSpc>
              <a:spcBef>
                <a:spcPts val="0"/>
              </a:spcBef>
              <a:spcAft>
                <a:spcPts val="0"/>
              </a:spcAft>
              <a:buSzPts val="1100"/>
              <a:buNone/>
            </a:pPr>
            <a:r>
              <a:rPr lang="fi"/>
              <a:t>Kun yrityksemme löytää potentiaalisen asiakkaan monista digitaalisista ja perinteisistä reiteistä, on helppo eksyä. On vaikea määritellä, mitkä alueet ovat tärkeimpiä ja mitä ei missään nimessä voi eikä saa laiminlyödä. Yksinkertaisesti sanottuna - ne ovat vain kaikki ne kohdat, joissa voimme aloittaa tai parantaa liikesuhdettamme asiakkaan tai käyttäjän kanssa. </a:t>
            </a:r>
            <a:br>
              <a:rPr lang="fi"/>
            </a:br>
            <a:br>
              <a:rPr lang="fi"/>
            </a:br>
            <a:endParaRPr/>
          </a:p>
        </p:txBody>
      </p:sp>
      <p:sp>
        <p:nvSpPr>
          <p:cNvPr id="389" name="Google Shape;389;g21f479b95c8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19922e704ba_0_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g19922e704ba_0_2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br>
              <a:rPr lang="fi"/>
            </a:br>
            <a:r>
              <a:rPr lang="fi"/>
              <a:t>Esimerkki vähittäiskaupan monikanavaisesta ostopolusta</a:t>
            </a:r>
            <a:endParaRPr/>
          </a:p>
          <a:p>
            <a:pPr marL="0" lvl="0" indent="0" algn="l" rtl="0">
              <a:lnSpc>
                <a:spcPct val="100000"/>
              </a:lnSpc>
              <a:spcBef>
                <a:spcPts val="0"/>
              </a:spcBef>
              <a:spcAft>
                <a:spcPts val="0"/>
              </a:spcAft>
              <a:buSzPts val="1100"/>
              <a:buNone/>
            </a:pPr>
            <a:r>
              <a:rPr lang="fi"/>
              <a:t>Tässä Bostonin konsulttiryhmän esimerkissä mekon myynnistä näkyy fyysisen myymälän ja myymälän ulkopuolisten digitaalisten kosketuspisteiden käyttö. Siinä keskitytään erilaisiin digitaalisiin vuorovaikutustapahtumiin ostoprosessissa. </a:t>
            </a:r>
            <a:br>
              <a:rPr lang="fi"/>
            </a:br>
            <a:br>
              <a:rPr lang="fi"/>
            </a:br>
            <a:r>
              <a:rPr lang="fi"/>
              <a:t>Tässä kuvituksessa, joka liittyy "design-mekon ostamiseen", kuvataan kanavat ja asiakaskosketuspisteet sekä prosessiin liittyvät signaalityypit. Näin voidaan laatia minkä tahansa tuotteen tai palvelun "asiakaspolku". Asiakkaan asema osoittaa, onko tunne positiivinen vai negatiivinen matkan eri kohdissa. Näin saadaan tietoa asiakkaan kokemuksista brändin kanssa ja parannusmahdollisuuksista.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3" name="Google Shape;40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1dc0dac36e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g1dc0dac36e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4" name="Google Shape;41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Tässä kuviossa esitetään saatavilla olevia digitaalisen markkinoinnin välineitä ja alustoja. Niitä kuvataan tässä johdantomoduulissa vain pintapuolisesti. Yksityiskohtaisemmin käsitellään kohdissa "Digitaalinen mainonta" ja "Sisältömarkkinointi ja sosiaalinen media".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198c4f3977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g198c4f39775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Minkä tyyppiset organisaatiot käyttävät perinteisiä mediakanavia? Esimerkiksi: paikalliset kaupat ja palveluyritykset.</a:t>
            </a:r>
            <a:endParaRPr/>
          </a:p>
          <a:p>
            <a:pPr marL="0" lvl="0" indent="0" algn="l" rtl="0">
              <a:lnSpc>
                <a:spcPct val="100000"/>
              </a:lnSpc>
              <a:spcBef>
                <a:spcPts val="0"/>
              </a:spcBef>
              <a:spcAft>
                <a:spcPts val="0"/>
              </a:spcAft>
              <a:buSzPts val="1100"/>
              <a:buNone/>
            </a:pPr>
            <a:r>
              <a:rPr lang="fi"/>
              <a:t>Kuka erottuu digitaalisessa mediassa? Esimerkiksi: verkkokauppayritykset.</a:t>
            </a:r>
            <a:endParaRPr/>
          </a:p>
          <a:p>
            <a:pPr marL="0" lvl="0" indent="0" algn="l" rtl="0">
              <a:lnSpc>
                <a:spcPct val="100000"/>
              </a:lnSpc>
              <a:spcBef>
                <a:spcPts val="0"/>
              </a:spcBef>
              <a:spcAft>
                <a:spcPts val="0"/>
              </a:spcAft>
              <a:buSzPts val="1100"/>
              <a:buNone/>
            </a:pPr>
            <a:r>
              <a:rPr lang="fi"/>
              <a:t>Useimmat organisaatiot käyttävät tietenkin sekä perinteistä että digitaalista mediaa (monikanavainen markkinointi).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198c4f3977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5" name="Google Shape;445;g198c4f39775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Nämä ilmiöt voi havaita itse seuraamalla mainoskanavia. Tietyt yritykset näyttävät olevan läsnä useimmisa mainosmedioissa (kansalliset elintarvikeyhtiöt, suuret matkatoimistot, autojen vähittäismyyjät, erikoistavaroiden vähittäismyyjät), kun taas toiset käyttävät hyvin spesifejä medioita.</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198c4f39775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3" name="Google Shape;453;g198c4f39775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a:solidFill>
                  <a:schemeClr val="dk1"/>
                </a:solidFill>
              </a:rPr>
              <a:t>Tässä diassa esitellään sosiaalisen median roolia ja mahdollisuuksia pintapuolisesti . Opintojaksosta 'Sisältömarkkinointi ja sosiaalinen media' löydät varsinaisen oppimateriaalin.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Sosiaalinen media kattaa useita eri alustoja. Yhteistä niille on, että erilaiset ihmisryhmät ja -tyypit julkaisevat, kommentoivat ja seuraavat tarinoita, kuvia, videoita ja muuta sisältöä julkista näkyvyyttä varten. Sosiaalinen media tarjoaa monipuolisia välineitä ja kanavia monenlaisiin kiinnostuksen kohteisiin, kuten harrastuksiin, henkilökohtaisiin aiheisiin sekä työ- ja liikeasioihin. Tämä tarkoittaa, että sieltä löytyy ryhmiä ja yksilöitä, joilla on erityisiä kiinnostuksen kohteita.</a:t>
            </a:r>
            <a:br>
              <a:rPr lang="fi"/>
            </a:b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g198c4f3977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0" name="Google Shape;460;g198c4f39775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Tässä diassa esitellään verkkosivujen perusteet. Opintojaksossa 'Verkkosivut ja hakukoneoptimointi' on lisää materiaalia.</a:t>
            </a:r>
            <a:br>
              <a:rPr lang="fi"/>
            </a:br>
            <a:br>
              <a:rPr lang="fi"/>
            </a:br>
            <a:r>
              <a:rPr lang="fi"/>
              <a:t>Tässä diassa kerrotaan verkkosivuston keskeisestä roolista kaikissa digitaalisissa myynninedistämistoimissa. Koska markkinointitoimilla pyritään saavuttamaan tietyt tavoitteet (tunnettuuden lisääminen, myynnin luominen, brändin parantaminen jne.), tarvittavat elementit näiden tavoitteiden saavuttamiseksi löytyvät verkkosivuilta. Näin ollen muiden digitaalisten medioiden (sosiaalinen media, Google-mainokset, sähköpostimarkkinointi) tärkein tehtävä on usein ohjata kävijöitä verkkosivustolle.</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g198c4f3977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7" name="Google Shape;467;g198c4f39775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Tässä diassa esitellään hakukoneoptimoinnin perusteet pinnallisesti. Opintojaksosta ’Verkkosivusto ja hakukoneoptimointi' löydät lisää materiaalia.</a:t>
            </a:r>
            <a:br>
              <a:rPr lang="fi">
                <a:solidFill>
                  <a:schemeClr val="dk1"/>
                </a:solidFill>
              </a:rPr>
            </a:br>
            <a:br>
              <a:rPr lang="fi"/>
            </a:br>
            <a:r>
              <a:rPr lang="fi"/>
              <a:t>Kenelle SEO on tärkeää? - Kaikille verkkosivustoille, jotka haluavat löytyä verkkohauissa. Eli lähes kaikille verkkosivustoille. Miksi ne muuten olisivat olemassa ...? Voit aloittaa aiheen "SEO" kysymällä oppilailtasi: "Mitä tuotteita/palveluita mielestäsi etsitään Googlesta?" "Mitä ei?" Keskustelun tuloksena käy ilmi, että useimpia tuotteita/palveluita etsitään Googlesta (joitakin poikkeuksia, esim. paikalliset ravintolat ja pienet kaupat). On sivustoja, jotka lähes kaikki tuntevat ja löytävät ne suoraan (esim. paikalliset ravintolat), mutta paikalliset matkailijat ja ulkomaiset turistit voivat hakea niitä.</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198c4f39775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g198c4f39775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Tässä diassa esitellään digitaalisen mainonnan perusteet. Opintojaksosta 'Digitaalinen mainonta' löydät lisää materiaalia.</a:t>
            </a:r>
            <a:br>
              <a:rPr lang="fi"/>
            </a:br>
            <a:br>
              <a:rPr lang="fi"/>
            </a:br>
            <a:r>
              <a:rPr lang="fi"/>
              <a:t>Mahdollisuus luoda ja julkaista digitaalisia mainoksia itse Googlen alustalla on etu pienille organisaatioille, sillä mediataloja ei tarvita. Lisäksi tämäntyyppisiä mainoksia voidaan tehdä pienellä budjetilla (jopa 10-100 €). Mainosten käytön tilanteita/haittoja käsitellään seuraavissa dioissa.</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198c4f39775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4" name="Google Shape;484;g198c4f39775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Tässä diassa esitellääntään sisältömarkkinoinnin perusteet. Opintojaksossa 'Sisältömarkkinointi ja sosiaalinen media' löydät lisää materiaalia.</a:t>
            </a:r>
            <a:br>
              <a:rPr lang="fi">
                <a:solidFill>
                  <a:schemeClr val="dk1"/>
                </a:solidFill>
              </a:rPr>
            </a:br>
            <a:br>
              <a:rPr lang="fi"/>
            </a:br>
            <a:r>
              <a:rPr lang="fi"/>
              <a:t>Sisältömarkkinointi on tekniikka, joka perustuu arvokkaan sisällön luomiseen ja jakeluun tietylle kohderyhmälle. Tavoitteena on sitouttaa, muuntaa ja pitää kyseinen kohderyhmä.</a:t>
            </a:r>
            <a:br>
              <a:rPr lang="fi"/>
            </a:br>
            <a:br>
              <a:rPr lang="fi"/>
            </a:b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198c4f3977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1" name="Google Shape;491;g198c4f39775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Tässä diassa esitelläänn sähköpostimarkkinoinnin perusteet. Opintojaksossa 'Sisältömarkkinointi ja sosiaalinen media' löydät lisää materiaalia.</a:t>
            </a:r>
            <a:br>
              <a:rPr lang="fi"/>
            </a:br>
            <a:br>
              <a:rPr lang="fi"/>
            </a:br>
            <a:r>
              <a:rPr lang="fi"/>
              <a:t>Sähköpostimarkkinointi on suoramarkkinoinnin muoto, jossa viesti lähetetään suoraan vastaanottajalle. Sähköpostimarkkinoinnissa organisaatiot ja yritykset lähettävät sähköpostiviestejä kiinnostuneille tahoille tai asiakkaille. Sähköpostiviesteissä on esimerkiksi uutisia, tarjouksia, ostovahvistuksia tai asiakastyytyväisyyskysely. Tunnetuin esimerkki sähköpostimarkkinoinnista on uutiskirje, jossa organisaatio lähettää uusimmat uutiset tai tarjoukset.</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3982b5169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23982b51697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sopii parhaiten pareittain tehtäväksi. Aikaa tarvitaan noin 20 minuuttia. Esittely: 2-3 ryhmää esittelee työnsä. Sen jälkeen keskustelu.</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4" name="Google Shape;5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38a394e843_0_2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sz="1000"/>
              <a:t>Kun on valittu kanavat, jotka tavoittavat kohderyhmän ja eri segmentit parhaiten, on tärkeää asettaa tavoitteet ja päämäärät, jotta digitaalisen markkinoinnin onnistumista voidaan seurata ja arvioida. Varmista, että nämä tavoitteet edistävät ylemmän tason tavoitteita, kuten liiketoimintatavoitteita, strategisia tavoitteita ja taktisia tavoitteita (kuten esimerkiksi sosiaalisen median markkinoinnin tavoitteet). </a:t>
            </a:r>
            <a:br>
              <a:rPr lang="fi" sz="1000"/>
            </a:br>
            <a:br>
              <a:rPr lang="fi" sz="1000"/>
            </a:br>
            <a:r>
              <a:rPr lang="fi" sz="1000">
                <a:solidFill>
                  <a:schemeClr val="dk1"/>
                </a:solidFill>
              </a:rPr>
              <a:t>Avain onnistuneeseen integrointiin on sisällön, datan ja analytiikan sisällyttäminen toteutuksen ja strategian jokaiseen osa-alueeseen. Varmista, että sisällytät upeaa sisältöä, joka erottuu eduksesi. Varmista, että käytät aikaa datan käyttöön ja sen analysointiin, jotta voit parantaa markkinointiasi ajan mittaan.</a:t>
            </a:r>
            <a:endParaRPr sz="1000"/>
          </a:p>
        </p:txBody>
      </p:sp>
      <p:sp>
        <p:nvSpPr>
          <p:cNvPr id="509" name="Google Shape;509;g238a394e843_0_2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Selkeät, numeeriset tavoitteet auttavat seuraamaan niiden saavuttamista. Ne on myös helppo viestiä markkinointitehtävistä vastaaville henkilöille.  KPI=Key performance indicator.</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19922e704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19922e704b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Digitaalinen analytiikka antaa tarkkaa dataa siitä, miten asiakkaat reagoivat sisältöön ja markkinointikampanjoihin tai ovat vuorovaikutuksessa niiden kanssa.</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Yrityksen verkkosivustoa kehitettäessä verkkosivuston analytiikka osoittaa monia asioita, esimerkiksi käyttäjien liikennelähteet. Dia esittää keskiarvon verkkosivuston liikennelähteistä. Vielä syksyllä 2023 hakukone on yleisesti ottaen merkittävin liikenteen lähde. Toki liikenteen lähteet vaihtelevat merkittävästi eri sivustoilla. </a:t>
            </a:r>
            <a:endParaRPr/>
          </a:p>
        </p:txBody>
      </p:sp>
      <p:sp>
        <p:nvSpPr>
          <p:cNvPr id="538" name="Google Shape;5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g19922e704ba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9" name="Google Shape;559;g19922e704ba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Tiedonlouhinnassa (tai koneoppimisessa) algoritmi on joukko heuristiikkoja ja laskutoimituksia, jotka luovat mallin tiedoista. Mallin luomiseksi algoritmi analysoi ensin toimittamasi tiedot etsien tietyntyyppisiä malleja tai suuntauksia. Algoritmi käyttää tämän analyysin tuloksia useiden iteraatioiden aikana löytääkseen optimaaliset parametrit louhintamallin luomista varten. Näitä parametreja sovelletaan sitten koko tietokokonaisuuteen, jotta voidaan poimia käyttökelpoisia malleja ja yksityiskohtaisia tilastoja. </a:t>
            </a:r>
            <a:endParaRPr/>
          </a:p>
          <a:p>
            <a:pPr marL="0" lvl="0" indent="0" algn="l" rtl="0">
              <a:lnSpc>
                <a:spcPct val="100000"/>
              </a:lnSpc>
              <a:spcBef>
                <a:spcPts val="0"/>
              </a:spcBef>
              <a:spcAft>
                <a:spcPts val="0"/>
              </a:spcAft>
              <a:buSzPts val="1100"/>
              <a:buNone/>
            </a:pPr>
            <a:r>
              <a:rPr lang="fi"/>
              <a:t>Algoritmin datasta luoma louhintamalli voi olla eri muodoissa, kuten:</a:t>
            </a:r>
            <a:endParaRPr/>
          </a:p>
          <a:p>
            <a:pPr marL="0" lvl="0" indent="0" algn="l" rtl="0">
              <a:lnSpc>
                <a:spcPct val="100000"/>
              </a:lnSpc>
              <a:spcBef>
                <a:spcPts val="0"/>
              </a:spcBef>
              <a:spcAft>
                <a:spcPts val="0"/>
              </a:spcAft>
              <a:buSzPts val="1100"/>
              <a:buNone/>
            </a:pPr>
            <a:r>
              <a:rPr lang="fi"/>
              <a:t>Joukko klustereita, jotka kuvaavat, miten tietokokonaisuuden tapaukset liittyvät toisiinsa.</a:t>
            </a:r>
            <a:endParaRPr/>
          </a:p>
          <a:p>
            <a:pPr marL="0" lvl="0" indent="0" algn="l" rtl="0">
              <a:lnSpc>
                <a:spcPct val="100000"/>
              </a:lnSpc>
              <a:spcBef>
                <a:spcPts val="0"/>
              </a:spcBef>
              <a:spcAft>
                <a:spcPts val="0"/>
              </a:spcAft>
              <a:buSzPts val="1100"/>
              <a:buNone/>
            </a:pPr>
            <a:r>
              <a:rPr lang="fi"/>
              <a:t>Päätöspuu, joka ennustaa tuloksen ja kuvaa, miten eri kriteerit vaikuttavat tulokseen.</a:t>
            </a:r>
            <a:endParaRPr/>
          </a:p>
          <a:p>
            <a:pPr marL="0" lvl="0" indent="0" algn="l" rtl="0">
              <a:lnSpc>
                <a:spcPct val="100000"/>
              </a:lnSpc>
              <a:spcBef>
                <a:spcPts val="0"/>
              </a:spcBef>
              <a:spcAft>
                <a:spcPts val="0"/>
              </a:spcAft>
              <a:buSzPts val="1100"/>
              <a:buNone/>
            </a:pPr>
            <a:r>
              <a:rPr lang="fi"/>
              <a:t>Matemaattinen malli, joka ennustaa myyntiä.</a:t>
            </a:r>
            <a:endParaRPr/>
          </a:p>
          <a:p>
            <a:pPr marL="0" lvl="0" indent="0" algn="l" rtl="0">
              <a:lnSpc>
                <a:spcPct val="100000"/>
              </a:lnSpc>
              <a:spcBef>
                <a:spcPts val="0"/>
              </a:spcBef>
              <a:spcAft>
                <a:spcPts val="0"/>
              </a:spcAft>
              <a:buSzPts val="1100"/>
              <a:buNone/>
            </a:pPr>
            <a:r>
              <a:rPr lang="fi"/>
              <a:t>Säännöt, jotka kuvaavat, miten tuotteet ryhmitellään yhteen kaupassa, ja todennäköisyydet, että tuotteet ostetaan yhdessä.</a:t>
            </a:r>
            <a:endParaRPr/>
          </a:p>
        </p:txBody>
      </p:sp>
      <p:sp>
        <p:nvSpPr>
          <p:cNvPr id="560" name="Google Shape;560;g19922e704ba_0_1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9: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Digitaalinen analytiikka tekee näkyväksi sen, mitä tapahtuu, kun napsautamme mainoksia tai muita lähteitä ja menemme verkkosivustoille (Web-analytiikka esitellään tarkemmin opintojaksossa  5). Jokainen markkinoija ja verkkosivuston omistaja toivoo korkeita prosenttilukuja, mutta onnistuminen (=konversio) riippuu siitä, kuinka hyviä mainokset ovat, kuinka hyvin laskeutumissivut toimivat ja kuinka kävijöitä ohjataan eteenpäin verkkosivustolla. 'Laskeutumissivu' esitellään opintojaksossa 4 (Digitaalinen mainonta).</a:t>
            </a:r>
            <a:endParaRPr/>
          </a:p>
        </p:txBody>
      </p:sp>
      <p:sp>
        <p:nvSpPr>
          <p:cNvPr id="569" name="Google Shape;56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23982b5169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6" name="Google Shape;596;g23982b51697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sopii parhaiten pareittain tehtäväksi. Aikaa tarvitaan noin 20 minuuttia. Esittely: 2-3 ryhmää esittelee työnsä. Sen jälkeen keskustelu.</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Vinkki: saadakseen vielä enemmän tietoa asiakaspolusta ja jotta asiakaspolun kartoitus ei perustuisi olettamuksiin, opiskelijat voivat haastatella nykyisiä tai mahdollisia asiakkaita</a:t>
            </a:r>
            <a:endParaRPr/>
          </a:p>
        </p:txBody>
      </p:sp>
      <p:sp>
        <p:nvSpPr>
          <p:cNvPr id="602" name="Google Shape;60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2e50a1ae58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8" name="Google Shape;608;g22e50a1ae5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198c4f3977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4" name="Google Shape;614;g198c4f39775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238a394e843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238a394e843_0_2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540d3693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g2540d3693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48"/>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48"/>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3" name="Google Shape;13;p4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4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4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4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4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4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4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4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4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5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5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8" name="Google Shape;28;p5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5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5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5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50"/>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5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50"/>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5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5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5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5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52"/>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2"/>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5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5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5"/>
        <p:cNvGrpSpPr/>
        <p:nvPr/>
      </p:nvGrpSpPr>
      <p:grpSpPr>
        <a:xfrm>
          <a:off x="0" y="0"/>
          <a:ext cx="0" cy="0"/>
          <a:chOff x="0" y="0"/>
          <a:chExt cx="0" cy="0"/>
        </a:xfrm>
      </p:grpSpPr>
      <p:pic>
        <p:nvPicPr>
          <p:cNvPr id="46" name="Google Shape;46;p53"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7" name="Google Shape;47;p5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8" name="Google Shape;48;p5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0" name="Google Shape;50;p5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1" name="Google Shape;51;p5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2"/>
        <p:cNvGrpSpPr/>
        <p:nvPr/>
      </p:nvGrpSpPr>
      <p:grpSpPr>
        <a:xfrm>
          <a:off x="0" y="0"/>
          <a:ext cx="0" cy="0"/>
          <a:chOff x="0" y="0"/>
          <a:chExt cx="0" cy="0"/>
        </a:xfrm>
      </p:grpSpPr>
      <p:sp>
        <p:nvSpPr>
          <p:cNvPr id="53" name="Google Shape;53;p55"/>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55"/>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55"/>
          <p:cNvSpPr/>
          <p:nvPr/>
        </p:nvSpPr>
        <p:spPr>
          <a:xfrm rot="10800000" flipH="1">
            <a:off x="0" y="4625578"/>
            <a:ext cx="9144000" cy="59362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56" name="Google Shape;56;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57" name="Google Shape;57;p5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58" name="Google Shape;58;p5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15251" y="4703400"/>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ustavärit puoliksi">
  <p:cSld name="Taustavärit puoliksi">
    <p:spTree>
      <p:nvGrpSpPr>
        <p:cNvPr id="1" name="Shape 59"/>
        <p:cNvGrpSpPr/>
        <p:nvPr/>
      </p:nvGrpSpPr>
      <p:grpSpPr>
        <a:xfrm>
          <a:off x="0" y="0"/>
          <a:ext cx="0" cy="0"/>
          <a:chOff x="0" y="0"/>
          <a:chExt cx="0" cy="0"/>
        </a:xfrm>
      </p:grpSpPr>
      <p:sp>
        <p:nvSpPr>
          <p:cNvPr id="60" name="Google Shape;60;p54"/>
          <p:cNvSpPr/>
          <p:nvPr/>
        </p:nvSpPr>
        <p:spPr>
          <a:xfrm>
            <a:off x="4568190" y="0"/>
            <a:ext cx="4575810" cy="5143500"/>
          </a:xfrm>
          <a:prstGeom prst="rect">
            <a:avLst/>
          </a:prstGeom>
          <a:solidFill>
            <a:srgbClr val="FDE9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61" name="Google Shape;61;p5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3217772" y="4460707"/>
            <a:ext cx="1274218" cy="488417"/>
          </a:xfrm>
          <a:prstGeom prst="rect">
            <a:avLst/>
          </a:prstGeom>
          <a:noFill/>
          <a:ln>
            <a:noFill/>
          </a:ln>
        </p:spPr>
      </p:pic>
      <p:sp>
        <p:nvSpPr>
          <p:cNvPr id="62" name="Google Shape;62;p54"/>
          <p:cNvSpPr txBox="1">
            <a:spLocks noGrp="1"/>
          </p:cNvSpPr>
          <p:nvPr>
            <p:ph type="title"/>
          </p:nvPr>
        </p:nvSpPr>
        <p:spPr>
          <a:xfrm>
            <a:off x="501015" y="651684"/>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54"/>
          <p:cNvSpPr txBox="1">
            <a:spLocks noGrp="1"/>
          </p:cNvSpPr>
          <p:nvPr>
            <p:ph type="body" idx="1"/>
          </p:nvPr>
        </p:nvSpPr>
        <p:spPr>
          <a:xfrm>
            <a:off x="501015" y="1769886"/>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4" name="Google Shape;64;p5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5" name="Google Shape;65;p5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6"/>
        <p:cNvGrpSpPr/>
        <p:nvPr/>
      </p:nvGrpSpPr>
      <p:grpSpPr>
        <a:xfrm>
          <a:off x="0" y="0"/>
          <a:ext cx="0" cy="0"/>
          <a:chOff x="0" y="0"/>
          <a:chExt cx="0" cy="0"/>
        </a:xfrm>
      </p:grpSpPr>
      <p:sp>
        <p:nvSpPr>
          <p:cNvPr id="67" name="Google Shape;67;p6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68" name="Google Shape;68;p6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9" name="Google Shape;69;p6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0" name="Google Shape;70;p6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1" name="Google Shape;71;p6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72" name="Google Shape;72;p6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3" name="Google Shape;73;p6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4" name="Google Shape;74;p6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5"/>
        <p:cNvGrpSpPr/>
        <p:nvPr/>
      </p:nvGrpSpPr>
      <p:grpSpPr>
        <a:xfrm>
          <a:off x="0" y="0"/>
          <a:ext cx="0" cy="0"/>
          <a:chOff x="0" y="0"/>
          <a:chExt cx="0" cy="0"/>
        </a:xfrm>
      </p:grpSpPr>
      <p:sp>
        <p:nvSpPr>
          <p:cNvPr id="76" name="Google Shape;76;p5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5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8" name="Google Shape;78;p5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 name="Google Shape;79;p5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80" name="Google Shape;80;p56"/>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1" name="Google Shape;81;p5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2" name="Google Shape;82;p5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3" name="Google Shape;83;p5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4" name="Google Shape;84;p5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5" name="Google Shape;85;p5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6" name="Google Shape;86;p5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sp>
        <p:nvSpPr>
          <p:cNvPr id="88" name="Google Shape;88;p5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5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5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5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92" name="Google Shape;92;p57"/>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3" name="Google Shape;93;p5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4" name="Google Shape;94;p5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5" name="Google Shape;95;p5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6" name="Google Shape;96;p5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7" name="Google Shape;97;p5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8" name="Google Shape;98;p5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9"/>
        <p:cNvGrpSpPr/>
        <p:nvPr/>
      </p:nvGrpSpPr>
      <p:grpSpPr>
        <a:xfrm>
          <a:off x="0" y="0"/>
          <a:ext cx="0" cy="0"/>
          <a:chOff x="0" y="0"/>
          <a:chExt cx="0" cy="0"/>
        </a:xfrm>
      </p:grpSpPr>
      <p:sp>
        <p:nvSpPr>
          <p:cNvPr id="100" name="Google Shape;100;p5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5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5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5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04" name="Google Shape;104;p58"/>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5" name="Google Shape;105;p5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06" name="Google Shape;106;p5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07" name="Google Shape;107;p5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8" name="Google Shape;108;p5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9" name="Google Shape;109;p5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10" name="Google Shape;110;p5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1"/>
        <p:cNvGrpSpPr/>
        <p:nvPr/>
      </p:nvGrpSpPr>
      <p:grpSpPr>
        <a:xfrm>
          <a:off x="0" y="0"/>
          <a:ext cx="0" cy="0"/>
          <a:chOff x="0" y="0"/>
          <a:chExt cx="0" cy="0"/>
        </a:xfrm>
      </p:grpSpPr>
      <p:pic>
        <p:nvPicPr>
          <p:cNvPr id="112" name="Google Shape;112;p5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13" name="Google Shape;113;p5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5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5" name="Google Shape;115;p59"/>
          <p:cNvSpPr>
            <a:spLocks noGrp="1"/>
          </p:cNvSpPr>
          <p:nvPr>
            <p:ph type="pic" idx="2"/>
          </p:nvPr>
        </p:nvSpPr>
        <p:spPr>
          <a:xfrm>
            <a:off x="5572125" y="1"/>
            <a:ext cx="3571875" cy="5029199"/>
          </a:xfrm>
          <a:prstGeom prst="rect">
            <a:avLst/>
          </a:prstGeom>
          <a:solidFill>
            <a:srgbClr val="D3EEEF"/>
          </a:solidFill>
          <a:ln>
            <a:noFill/>
          </a:ln>
        </p:spPr>
      </p:sp>
      <p:pic>
        <p:nvPicPr>
          <p:cNvPr id="116" name="Google Shape;116;p5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7" name="Google Shape;117;p5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8"/>
        <p:cNvGrpSpPr/>
        <p:nvPr/>
      </p:nvGrpSpPr>
      <p:grpSpPr>
        <a:xfrm>
          <a:off x="0" y="0"/>
          <a:ext cx="0" cy="0"/>
          <a:chOff x="0" y="0"/>
          <a:chExt cx="0" cy="0"/>
        </a:xfrm>
      </p:grpSpPr>
      <p:sp>
        <p:nvSpPr>
          <p:cNvPr id="119" name="Google Shape;119;p60"/>
          <p:cNvSpPr>
            <a:spLocks noGrp="1"/>
          </p:cNvSpPr>
          <p:nvPr>
            <p:ph type="pic" idx="2"/>
          </p:nvPr>
        </p:nvSpPr>
        <p:spPr>
          <a:xfrm>
            <a:off x="0" y="1"/>
            <a:ext cx="9144000" cy="2571749"/>
          </a:xfrm>
          <a:prstGeom prst="rect">
            <a:avLst/>
          </a:prstGeom>
          <a:solidFill>
            <a:srgbClr val="D3EEEF"/>
          </a:solidFill>
          <a:ln>
            <a:noFill/>
          </a:ln>
        </p:spPr>
      </p:sp>
      <p:sp>
        <p:nvSpPr>
          <p:cNvPr id="120" name="Google Shape;120;p6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6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2" name="Google Shape;122;p6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23" name="Google Shape;123;p6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4" name="Google Shape;124;p6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25"/>
        <p:cNvGrpSpPr/>
        <p:nvPr/>
      </p:nvGrpSpPr>
      <p:grpSpPr>
        <a:xfrm>
          <a:off x="0" y="0"/>
          <a:ext cx="0" cy="0"/>
          <a:chOff x="0" y="0"/>
          <a:chExt cx="0" cy="0"/>
        </a:xfrm>
      </p:grpSpPr>
      <p:sp>
        <p:nvSpPr>
          <p:cNvPr id="126" name="Google Shape;126;p6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7"/>
        <p:cNvGrpSpPr/>
        <p:nvPr/>
      </p:nvGrpSpPr>
      <p:grpSpPr>
        <a:xfrm>
          <a:off x="0" y="0"/>
          <a:ext cx="0" cy="0"/>
          <a:chOff x="0" y="0"/>
          <a:chExt cx="0" cy="0"/>
        </a:xfrm>
      </p:grpSpPr>
      <p:sp>
        <p:nvSpPr>
          <p:cNvPr id="128" name="Google Shape;128;p6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29" name="Google Shape;129;p6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0" name="Google Shape;130;p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1"/>
        <p:cNvGrpSpPr/>
        <p:nvPr/>
      </p:nvGrpSpPr>
      <p:grpSpPr>
        <a:xfrm>
          <a:off x="0" y="0"/>
          <a:ext cx="0" cy="0"/>
          <a:chOff x="0" y="0"/>
          <a:chExt cx="0" cy="0"/>
        </a:xfrm>
      </p:grpSpPr>
      <p:sp>
        <p:nvSpPr>
          <p:cNvPr id="132" name="Google Shape;132;p6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3" name="Google Shape;133;p64"/>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4" name="Google Shape;134;p64"/>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5" name="Google Shape;135;p6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6"/>
        <p:cNvGrpSpPr/>
        <p:nvPr/>
      </p:nvGrpSpPr>
      <p:grpSpPr>
        <a:xfrm>
          <a:off x="0" y="0"/>
          <a:ext cx="0" cy="0"/>
          <a:chOff x="0" y="0"/>
          <a:chExt cx="0" cy="0"/>
        </a:xfrm>
      </p:grpSpPr>
      <p:sp>
        <p:nvSpPr>
          <p:cNvPr id="137" name="Google Shape;137;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8"/>
        <p:cNvGrpSpPr/>
        <p:nvPr/>
      </p:nvGrpSpPr>
      <p:grpSpPr>
        <a:xfrm>
          <a:off x="0" y="0"/>
          <a:ext cx="0" cy="0"/>
          <a:chOff x="0" y="0"/>
          <a:chExt cx="0" cy="0"/>
        </a:xfrm>
      </p:grpSpPr>
      <p:sp>
        <p:nvSpPr>
          <p:cNvPr id="139" name="Google Shape;139;p6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0" name="Google Shape;140;p6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1" name="Google Shape;141;p6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2"/>
        <p:cNvGrpSpPr/>
        <p:nvPr/>
      </p:nvGrpSpPr>
      <p:grpSpPr>
        <a:xfrm>
          <a:off x="0" y="0"/>
          <a:ext cx="0" cy="0"/>
          <a:chOff x="0" y="0"/>
          <a:chExt cx="0" cy="0"/>
        </a:xfrm>
      </p:grpSpPr>
      <p:sp>
        <p:nvSpPr>
          <p:cNvPr id="143" name="Google Shape;143;p67"/>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4" name="Google Shape;144;p67"/>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5" name="Google Shape;145;p67"/>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6" name="Google Shape;146;p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7"/>
        <p:cNvGrpSpPr/>
        <p:nvPr/>
      </p:nvGrpSpPr>
      <p:grpSpPr>
        <a:xfrm>
          <a:off x="0" y="0"/>
          <a:ext cx="0" cy="0"/>
          <a:chOff x="0" y="0"/>
          <a:chExt cx="0" cy="0"/>
        </a:xfrm>
      </p:grpSpPr>
      <p:sp>
        <p:nvSpPr>
          <p:cNvPr id="148" name="Google Shape;148;p6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49" name="Google Shape;149;p6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0"/>
        <p:cNvGrpSpPr/>
        <p:nvPr/>
      </p:nvGrpSpPr>
      <p:grpSpPr>
        <a:xfrm>
          <a:off x="0" y="0"/>
          <a:ext cx="0" cy="0"/>
          <a:chOff x="0" y="0"/>
          <a:chExt cx="0" cy="0"/>
        </a:xfrm>
      </p:grpSpPr>
      <p:sp>
        <p:nvSpPr>
          <p:cNvPr id="151" name="Google Shape;151;p6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2" name="Google Shape;152;p6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3"/>
        <p:cNvGrpSpPr/>
        <p:nvPr/>
      </p:nvGrpSpPr>
      <p:grpSpPr>
        <a:xfrm>
          <a:off x="0" y="0"/>
          <a:ext cx="0" cy="0"/>
          <a:chOff x="0" y="0"/>
          <a:chExt cx="0" cy="0"/>
        </a:xfrm>
      </p:grpSpPr>
      <p:sp>
        <p:nvSpPr>
          <p:cNvPr id="154" name="Google Shape;154;p70"/>
          <p:cNvSpPr txBox="1">
            <a:spLocks noGrp="1"/>
          </p:cNvSpPr>
          <p:nvPr>
            <p:ph type="title"/>
          </p:nvPr>
        </p:nvSpPr>
        <p:spPr>
          <a:xfrm>
            <a:off x="414314" y="519113"/>
            <a:ext cx="8316600" cy="986100"/>
          </a:xfrm>
          <a:prstGeom prst="rect">
            <a:avLst/>
          </a:prstGeom>
          <a:noFill/>
          <a:ln>
            <a:noFill/>
          </a:ln>
        </p:spPr>
        <p:txBody>
          <a:bodyPr spcFirstLastPara="1" wrap="square" lIns="0" tIns="34275" rIns="68575" bIns="34275" anchor="t" anchorCtr="0">
            <a:normAutofit/>
          </a:bodyPr>
          <a:lstStyle>
            <a:lvl1pPr lvl="0" algn="l">
              <a:lnSpc>
                <a:spcPct val="90000"/>
              </a:lnSpc>
              <a:spcBef>
                <a:spcPts val="0"/>
              </a:spcBef>
              <a:spcAft>
                <a:spcPts val="0"/>
              </a:spcAft>
              <a:buClr>
                <a:srgbClr val="0099D4"/>
              </a:buClr>
              <a:buSzPts val="14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5" name="Google Shape;155;p70"/>
          <p:cNvSpPr txBox="1">
            <a:spLocks noGrp="1"/>
          </p:cNvSpPr>
          <p:nvPr>
            <p:ph type="body" idx="1"/>
          </p:nvPr>
        </p:nvSpPr>
        <p:spPr>
          <a:xfrm>
            <a:off x="413147" y="1512945"/>
            <a:ext cx="8316600" cy="3111600"/>
          </a:xfrm>
          <a:prstGeom prst="rect">
            <a:avLst/>
          </a:prstGeom>
          <a:noFill/>
          <a:ln>
            <a:noFill/>
          </a:ln>
        </p:spPr>
        <p:txBody>
          <a:bodyPr spcFirstLastPara="1" wrap="square" lIns="0" tIns="34275" rIns="68575" bIns="34275" anchor="t" anchorCtr="0">
            <a:normAutofit/>
          </a:bodyPr>
          <a:lstStyle>
            <a:lvl1pPr marL="457200" lvl="0" indent="-317500" algn="l">
              <a:lnSpc>
                <a:spcPct val="110000"/>
              </a:lnSpc>
              <a:spcBef>
                <a:spcPts val="500"/>
              </a:spcBef>
              <a:spcAft>
                <a:spcPts val="0"/>
              </a:spcAft>
              <a:buClr>
                <a:srgbClr val="161249"/>
              </a:buClr>
              <a:buSzPts val="1400"/>
              <a:buChar char="●"/>
              <a:defRPr/>
            </a:lvl1pPr>
            <a:lvl2pPr marL="914400" lvl="1" indent="-317500" algn="l">
              <a:lnSpc>
                <a:spcPct val="110000"/>
              </a:lnSpc>
              <a:spcBef>
                <a:spcPts val="500"/>
              </a:spcBef>
              <a:spcAft>
                <a:spcPts val="0"/>
              </a:spcAft>
              <a:buClr>
                <a:srgbClr val="161249"/>
              </a:buClr>
              <a:buSzPts val="1400"/>
              <a:buChar char="○"/>
              <a:defRPr/>
            </a:lvl2pPr>
            <a:lvl3pPr marL="1371600" lvl="2" indent="-317500" algn="l">
              <a:lnSpc>
                <a:spcPct val="110000"/>
              </a:lnSpc>
              <a:spcBef>
                <a:spcPts val="500"/>
              </a:spcBef>
              <a:spcAft>
                <a:spcPts val="0"/>
              </a:spcAft>
              <a:buClr>
                <a:srgbClr val="161249"/>
              </a:buClr>
              <a:buSzPts val="1400"/>
              <a:buChar char="■"/>
              <a:defRPr/>
            </a:lvl3pPr>
            <a:lvl4pPr marL="1828800" lvl="3" indent="-317500" algn="l">
              <a:lnSpc>
                <a:spcPct val="110000"/>
              </a:lnSpc>
              <a:spcBef>
                <a:spcPts val="500"/>
              </a:spcBef>
              <a:spcAft>
                <a:spcPts val="0"/>
              </a:spcAft>
              <a:buClr>
                <a:srgbClr val="161249"/>
              </a:buClr>
              <a:buSzPts val="1400"/>
              <a:buChar char="●"/>
              <a:defRPr/>
            </a:lvl4pPr>
            <a:lvl5pPr marL="2286000" lvl="4" indent="-317500" algn="l">
              <a:lnSpc>
                <a:spcPct val="110000"/>
              </a:lnSpc>
              <a:spcBef>
                <a:spcPts val="500"/>
              </a:spcBef>
              <a:spcAft>
                <a:spcPts val="0"/>
              </a:spcAft>
              <a:buClr>
                <a:srgbClr val="161249"/>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56" name="Google Shape;156;p70"/>
          <p:cNvSpPr txBox="1">
            <a:spLocks noGrp="1"/>
          </p:cNvSpPr>
          <p:nvPr>
            <p:ph type="dt" idx="10"/>
          </p:nvPr>
        </p:nvSpPr>
        <p:spPr>
          <a:xfrm>
            <a:off x="359532" y="4767263"/>
            <a:ext cx="21111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7" name="Google Shape;157;p70"/>
          <p:cNvSpPr txBox="1">
            <a:spLocks noGrp="1"/>
          </p:cNvSpPr>
          <p:nvPr>
            <p:ph type="ftr" idx="11"/>
          </p:nvPr>
        </p:nvSpPr>
        <p:spPr>
          <a:xfrm>
            <a:off x="4951800" y="4767263"/>
            <a:ext cx="3564000" cy="272700"/>
          </a:xfrm>
          <a:prstGeom prst="rect">
            <a:avLst/>
          </a:prstGeom>
          <a:noFill/>
          <a:ln>
            <a:noFill/>
          </a:ln>
        </p:spPr>
        <p:txBody>
          <a:bodyPr spcFirstLastPara="1" wrap="square" lIns="68575" tIns="34275" rIns="68575" bIns="34275" anchor="ctr" anchorCtr="0">
            <a:noAutofit/>
          </a:bodyPr>
          <a:lstStyle>
            <a:lvl1pPr marR="0" lvl="0" algn="r"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8" name="Google Shape;158;p70"/>
          <p:cNvSpPr txBox="1">
            <a:spLocks noGrp="1"/>
          </p:cNvSpPr>
          <p:nvPr>
            <p:ph type="sldNum" idx="12"/>
          </p:nvPr>
        </p:nvSpPr>
        <p:spPr>
          <a:xfrm>
            <a:off x="8730854" y="4767263"/>
            <a:ext cx="274800" cy="273900"/>
          </a:xfrm>
          <a:prstGeom prst="rect">
            <a:avLst/>
          </a:prstGeom>
          <a:noFill/>
          <a:ln>
            <a:noFill/>
          </a:ln>
        </p:spPr>
        <p:txBody>
          <a:bodyPr spcFirstLastPara="1" wrap="square" lIns="68575" tIns="34275" rIns="68575" bIns="3427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www.clixpert.com.au/blog/unique-value-proposition-marketing-campaign/"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digitalfloats.com/top-strategies-for-targeting-audience-in-digital-market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jD8tjhVO1Tc"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hyperlink" Target="https://commons.wikimedia.org/wiki/File:2_Touch_Point_Wheel.jpg"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keap.com/product/sales-funnel"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youtube.com/watch?v=Vsk6Bx3Erhw&amp;list=PLnMaC9MSukNqkcIoDiklg8zCY7eT2wjm9&amp;t=9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https://deviniti.com/blog/customer-it-service/improve-customer-journey-using-digital-tools/"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s://www.davechaffey.com/digital-marketing-glossary/customer-journey-map/"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merehead.com/blog/average-marketing-budget-different-business-areas/"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hyperlink" Target="https://www.simplilearn.com/web-analytics-guide-for-newbies-article"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lairedigital.com/blog/6-types-traffic-sources-for-websites" TargetMode="External"/><Relationship Id="rId2" Type="http://schemas.openxmlformats.org/officeDocument/2006/relationships/notesSlide" Target="../notesSlides/notesSlide48.xml"/><Relationship Id="rId1" Type="http://schemas.openxmlformats.org/officeDocument/2006/relationships/slideLayout" Target="../slideLayouts/slideLayout4.xml"/><Relationship Id="rId4" Type="http://schemas.openxmlformats.org/officeDocument/2006/relationships/hyperlink" Target="https://www.arimetrics.com/en/digital-glossary/traffic-source"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hyperlink" Target="https://www.lairedigital.com/blog/6-types-traffic-sources-for-websites" TargetMode="External"/><Relationship Id="rId4" Type="http://schemas.openxmlformats.org/officeDocument/2006/relationships/hyperlink" Target="https://digitalfloats.com/top-strategies-for-targeting-audience-in-digital-marketing/"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blog.hubspot.com/marketing/marketing-message" TargetMode="External"/><Relationship Id="rId2" Type="http://schemas.openxmlformats.org/officeDocument/2006/relationships/notesSlide" Target="../notesSlides/notesSlide55.xml"/><Relationship Id="rId1" Type="http://schemas.openxmlformats.org/officeDocument/2006/relationships/slideLayout" Target="../slideLayouts/slideLayout2.xml"/><Relationship Id="rId5" Type="http://schemas.openxmlformats.org/officeDocument/2006/relationships/hyperlink" Target="https://deviniti.com/blog/customer-it-service/improve-customer-journey-using-digital-tools/" TargetMode="External"/><Relationship Id="rId4" Type="http://schemas.openxmlformats.org/officeDocument/2006/relationships/hyperlink" Target="https://merehead.com/blog/average-marketing-budget-different-business-areas/" TargetMode="Externa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
          <p:cNvSpPr txBox="1">
            <a:spLocks noGrp="1"/>
          </p:cNvSpPr>
          <p:nvPr>
            <p:ph type="ctrTitle"/>
          </p:nvPr>
        </p:nvSpPr>
        <p:spPr>
          <a:xfrm>
            <a:off x="531724" y="2988032"/>
            <a:ext cx="7596278" cy="1884419"/>
          </a:xfrm>
          <a:prstGeom prst="rect">
            <a:avLst/>
          </a:prstGeom>
          <a:noFill/>
          <a:ln>
            <a:noFill/>
          </a:ln>
        </p:spPr>
        <p:txBody>
          <a:bodyPr spcFirstLastPara="1" wrap="square" lIns="91425" tIns="91425" rIns="91425" bIns="91425" anchor="b" anchorCtr="0">
            <a:normAutofit fontScale="90000"/>
          </a:bodyPr>
          <a:lstStyle/>
          <a:p>
            <a:pPr marL="0" lvl="0" indent="0" algn="l" rtl="0">
              <a:lnSpc>
                <a:spcPct val="100000"/>
              </a:lnSpc>
              <a:spcBef>
                <a:spcPts val="0"/>
              </a:spcBef>
              <a:spcAft>
                <a:spcPts val="0"/>
              </a:spcAft>
              <a:buClr>
                <a:schemeClr val="lt1"/>
              </a:buClr>
              <a:buSzPct val="96296"/>
              <a:buFont typeface="Arial"/>
              <a:buNone/>
            </a:pPr>
            <a:br>
              <a:rPr lang="fi" sz="6000"/>
            </a:br>
            <a:br>
              <a:rPr lang="fi" sz="6000"/>
            </a:br>
            <a:br>
              <a:rPr lang="fi" sz="6000"/>
            </a:br>
            <a:br>
              <a:rPr lang="fi" sz="6000"/>
            </a:br>
            <a:br>
              <a:rPr lang="fi" sz="6000"/>
            </a:br>
            <a:r>
              <a:rPr lang="fi" sz="5444"/>
              <a:t>Digitaalisen markkinoinnin perusteet</a:t>
            </a:r>
            <a:br>
              <a:rPr lang="fi" sz="4000"/>
            </a:br>
            <a:br>
              <a:rPr lang="fi" sz="4000"/>
            </a:br>
            <a:br>
              <a:rPr lang="fi" sz="4000"/>
            </a:br>
            <a:endParaRPr sz="4000"/>
          </a:p>
        </p:txBody>
      </p:sp>
      <p:sp>
        <p:nvSpPr>
          <p:cNvPr id="164" name="Google Shape;164;p1"/>
          <p:cNvSpPr txBox="1"/>
          <p:nvPr/>
        </p:nvSpPr>
        <p:spPr>
          <a:xfrm>
            <a:off x="531722" y="3283910"/>
            <a:ext cx="8719853"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fi" sz="3600" b="1" i="0" u="none" strike="noStrike" cap="none">
                <a:solidFill>
                  <a:schemeClr val="lt1"/>
                </a:solidFill>
                <a:latin typeface="Arial"/>
                <a:ea typeface="Arial"/>
                <a:cs typeface="Arial"/>
                <a:sym typeface="Arial"/>
              </a:rPr>
              <a:t>3. Digitaalisen markkinoinnin toteutus</a:t>
            </a:r>
            <a:endParaRPr sz="36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1dbe8101a6a_0_0"/>
          <p:cNvSpPr txBox="1">
            <a:spLocks noGrp="1"/>
          </p:cNvSpPr>
          <p:nvPr>
            <p:ph type="title"/>
          </p:nvPr>
        </p:nvSpPr>
        <p:spPr>
          <a:xfrm>
            <a:off x="628650" y="273845"/>
            <a:ext cx="7886700" cy="69434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000"/>
              <a:buFont typeface="Arial"/>
              <a:buNone/>
            </a:pPr>
            <a:r>
              <a:rPr lang="fi" sz="4000"/>
              <a:t>Oppimistavoitteet</a:t>
            </a:r>
            <a:endParaRPr sz="3600"/>
          </a:p>
        </p:txBody>
      </p:sp>
      <p:sp>
        <p:nvSpPr>
          <p:cNvPr id="170" name="Google Shape;170;g1dbe8101a6a_0_0"/>
          <p:cNvSpPr txBox="1">
            <a:spLocks noGrp="1"/>
          </p:cNvSpPr>
          <p:nvPr>
            <p:ph type="body" idx="4294967295"/>
          </p:nvPr>
        </p:nvSpPr>
        <p:spPr>
          <a:xfrm>
            <a:off x="628650" y="1101957"/>
            <a:ext cx="7510208" cy="2932162"/>
          </a:xfrm>
          <a:prstGeom prst="rect">
            <a:avLst/>
          </a:prstGeom>
          <a:noFill/>
          <a:ln>
            <a:noFill/>
          </a:ln>
        </p:spPr>
        <p:txBody>
          <a:bodyPr spcFirstLastPara="1" wrap="square" lIns="91425" tIns="91425" rIns="91425" bIns="91425" anchor="t" anchorCtr="0">
            <a:normAutofit/>
          </a:bodyPr>
          <a:lstStyle/>
          <a:p>
            <a:pPr marL="397638" lvl="0" indent="-285750" algn="just" rtl="0">
              <a:lnSpc>
                <a:spcPct val="100000"/>
              </a:lnSpc>
              <a:spcBef>
                <a:spcPts val="0"/>
              </a:spcBef>
              <a:spcAft>
                <a:spcPts val="0"/>
              </a:spcAft>
              <a:buClr>
                <a:srgbClr val="ED7D31"/>
              </a:buClr>
              <a:buSzPts val="2400"/>
              <a:buChar char="•"/>
            </a:pPr>
            <a:r>
              <a:rPr lang="fi" sz="1800" dirty="0">
                <a:latin typeface="Arial"/>
                <a:ea typeface="Arial"/>
                <a:cs typeface="Arial"/>
                <a:sym typeface="Arial"/>
              </a:rPr>
              <a:t>Yritysstrategiasta johdettujen kohderyhmien määrittely.</a:t>
            </a:r>
            <a:endParaRPr sz="1800" dirty="0">
              <a:latin typeface="Arial"/>
              <a:ea typeface="Arial"/>
              <a:cs typeface="Arial"/>
              <a:sym typeface="Arial"/>
            </a:endParaRPr>
          </a:p>
          <a:p>
            <a:pPr marL="742950" lvl="0" indent="-133350" algn="just" rtl="0">
              <a:lnSpc>
                <a:spcPct val="100000"/>
              </a:lnSpc>
              <a:spcBef>
                <a:spcPts val="0"/>
              </a:spcBef>
              <a:spcAft>
                <a:spcPts val="0"/>
              </a:spcAft>
              <a:buClr>
                <a:srgbClr val="ED7D31"/>
              </a:buClr>
              <a:buSzPts val="2400"/>
              <a:buNone/>
            </a:pPr>
            <a:endParaRPr sz="1800" dirty="0">
              <a:latin typeface="Arial"/>
              <a:ea typeface="Arial"/>
              <a:cs typeface="Arial"/>
              <a:sym typeface="Arial"/>
            </a:endParaRPr>
          </a:p>
          <a:p>
            <a:pPr marL="397638" lvl="0" indent="-285750" algn="just" rtl="0">
              <a:lnSpc>
                <a:spcPct val="100000"/>
              </a:lnSpc>
              <a:spcBef>
                <a:spcPts val="0"/>
              </a:spcBef>
              <a:spcAft>
                <a:spcPts val="0"/>
              </a:spcAft>
              <a:buClr>
                <a:srgbClr val="ED7D31"/>
              </a:buClr>
              <a:buSzPts val="2400"/>
              <a:buChar char="•"/>
            </a:pPr>
            <a:r>
              <a:rPr lang="fi" sz="1800" dirty="0">
                <a:latin typeface="Arial"/>
                <a:ea typeface="Arial"/>
                <a:cs typeface="Arial"/>
                <a:sym typeface="Arial"/>
              </a:rPr>
              <a:t>Arvolupauksen ja markkinointiviestien luominen</a:t>
            </a:r>
            <a:endParaRPr sz="1800" dirty="0">
              <a:latin typeface="Arial"/>
              <a:ea typeface="Arial"/>
              <a:cs typeface="Arial"/>
              <a:sym typeface="Arial"/>
            </a:endParaRPr>
          </a:p>
          <a:p>
            <a:pPr marL="742950" lvl="0" indent="-133350" algn="just" rtl="0">
              <a:lnSpc>
                <a:spcPct val="100000"/>
              </a:lnSpc>
              <a:spcBef>
                <a:spcPts val="0"/>
              </a:spcBef>
              <a:spcAft>
                <a:spcPts val="0"/>
              </a:spcAft>
              <a:buClr>
                <a:srgbClr val="ED7D31"/>
              </a:buClr>
              <a:buSzPts val="2400"/>
              <a:buNone/>
            </a:pPr>
            <a:endParaRPr sz="1800" dirty="0">
              <a:latin typeface="Arial"/>
              <a:ea typeface="Arial"/>
              <a:cs typeface="Arial"/>
              <a:sym typeface="Arial"/>
            </a:endParaRPr>
          </a:p>
          <a:p>
            <a:pPr marL="397638" lvl="0" indent="-285750" algn="just" rtl="0">
              <a:lnSpc>
                <a:spcPct val="100000"/>
              </a:lnSpc>
              <a:spcBef>
                <a:spcPts val="0"/>
              </a:spcBef>
              <a:spcAft>
                <a:spcPts val="0"/>
              </a:spcAft>
              <a:buClr>
                <a:srgbClr val="ED7D31"/>
              </a:buClr>
              <a:buSzPts val="2400"/>
              <a:buChar char="•"/>
            </a:pPr>
            <a:r>
              <a:rPr lang="fi" sz="1800" dirty="0">
                <a:latin typeface="Arial"/>
                <a:ea typeface="Arial"/>
                <a:cs typeface="Arial"/>
                <a:sym typeface="Arial"/>
              </a:rPr>
              <a:t>Digitaalisia markkinointikanavien määrittely kohdeyleisöjen tavoittamiseksi.</a:t>
            </a:r>
            <a:endParaRPr sz="1800" dirty="0">
              <a:latin typeface="Arial"/>
              <a:ea typeface="Arial"/>
              <a:cs typeface="Arial"/>
              <a:sym typeface="Arial"/>
            </a:endParaRPr>
          </a:p>
          <a:p>
            <a:pPr marL="742950" lvl="0" indent="-133350" algn="just" rtl="0">
              <a:lnSpc>
                <a:spcPct val="100000"/>
              </a:lnSpc>
              <a:spcBef>
                <a:spcPts val="0"/>
              </a:spcBef>
              <a:spcAft>
                <a:spcPts val="0"/>
              </a:spcAft>
              <a:buClr>
                <a:srgbClr val="ED7D31"/>
              </a:buClr>
              <a:buSzPts val="2400"/>
              <a:buNone/>
            </a:pPr>
            <a:endParaRPr sz="1800" dirty="0">
              <a:latin typeface="Arial"/>
              <a:ea typeface="Arial"/>
              <a:cs typeface="Arial"/>
              <a:sym typeface="Arial"/>
            </a:endParaRPr>
          </a:p>
          <a:p>
            <a:pPr marL="397638" lvl="0" indent="-285750" algn="just" rtl="0">
              <a:lnSpc>
                <a:spcPct val="100000"/>
              </a:lnSpc>
              <a:spcBef>
                <a:spcPts val="0"/>
              </a:spcBef>
              <a:spcAft>
                <a:spcPts val="0"/>
              </a:spcAft>
              <a:buClr>
                <a:srgbClr val="ED7D31"/>
              </a:buClr>
              <a:buSzPts val="2400"/>
              <a:buChar char="•"/>
            </a:pPr>
            <a:r>
              <a:rPr lang="fi" sz="1800" dirty="0">
                <a:latin typeface="Arial"/>
                <a:ea typeface="Arial"/>
                <a:cs typeface="Arial"/>
                <a:sym typeface="Arial"/>
              </a:rPr>
              <a:t>Digitaalisen markkinointikampanjoiden luominen.</a:t>
            </a:r>
            <a:endParaRPr sz="1800" dirty="0">
              <a:latin typeface="Arial"/>
              <a:ea typeface="Arial"/>
              <a:cs typeface="Arial"/>
              <a:sym typeface="Arial"/>
            </a:endParaRPr>
          </a:p>
          <a:p>
            <a:pPr marL="742950" lvl="0" indent="-133350" algn="just" rtl="0">
              <a:lnSpc>
                <a:spcPct val="100000"/>
              </a:lnSpc>
              <a:spcBef>
                <a:spcPts val="0"/>
              </a:spcBef>
              <a:spcAft>
                <a:spcPts val="0"/>
              </a:spcAft>
              <a:buClr>
                <a:srgbClr val="ED7D31"/>
              </a:buClr>
              <a:buSzPts val="2400"/>
              <a:buNone/>
            </a:pPr>
            <a:endParaRPr sz="1800" dirty="0">
              <a:latin typeface="Arial"/>
              <a:ea typeface="Arial"/>
              <a:cs typeface="Arial"/>
              <a:sym typeface="Arial"/>
            </a:endParaRPr>
          </a:p>
          <a:p>
            <a:pPr marL="397638" lvl="0" indent="-285750" algn="just" rtl="0">
              <a:lnSpc>
                <a:spcPct val="100000"/>
              </a:lnSpc>
              <a:spcBef>
                <a:spcPts val="0"/>
              </a:spcBef>
              <a:spcAft>
                <a:spcPts val="0"/>
              </a:spcAft>
              <a:buClr>
                <a:srgbClr val="ED7D31"/>
              </a:buClr>
              <a:buSzPts val="2400"/>
              <a:buChar char="•"/>
            </a:pPr>
            <a:r>
              <a:rPr lang="fi" sz="1800" dirty="0">
                <a:latin typeface="Arial"/>
                <a:ea typeface="Arial"/>
                <a:cs typeface="Arial"/>
                <a:sym typeface="Arial"/>
              </a:rPr>
              <a:t>Kampanjan tulosten seuranta ja mittaaminen.</a:t>
            </a:r>
            <a:endParaRPr sz="1800" dirty="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g1dbe8101a6a_0_5"/>
          <p:cNvSpPr txBox="1">
            <a:spLocks noGrp="1"/>
          </p:cNvSpPr>
          <p:nvPr>
            <p:ph type="title"/>
          </p:nvPr>
        </p:nvSpPr>
        <p:spPr>
          <a:xfrm>
            <a:off x="1113230" y="1548735"/>
            <a:ext cx="2863215" cy="475509"/>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
              <a:t>Aiheet</a:t>
            </a:r>
            <a:endParaRPr/>
          </a:p>
        </p:txBody>
      </p:sp>
      <p:sp>
        <p:nvSpPr>
          <p:cNvPr id="176" name="Google Shape;176;g1dbe8101a6a_0_5"/>
          <p:cNvSpPr txBox="1">
            <a:spLocks noGrp="1"/>
          </p:cNvSpPr>
          <p:nvPr>
            <p:ph type="body" idx="1"/>
          </p:nvPr>
        </p:nvSpPr>
        <p:spPr>
          <a:xfrm>
            <a:off x="3976445" y="377132"/>
            <a:ext cx="4606200" cy="40329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Strategiasta toteutukseen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Arvolupaus ja markkinointiviesti</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Kohderyhmän määrittely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Asiakaspolku ja m</a:t>
            </a:r>
            <a:r>
              <a:rPr lang="fi" sz="1800"/>
              <a:t>yyn</a:t>
            </a:r>
            <a:r>
              <a:rPr lang="fi" sz="1800" b="0" i="0" u="none" strike="noStrike">
                <a:latin typeface="Arial"/>
                <a:ea typeface="Arial"/>
                <a:cs typeface="Arial"/>
                <a:sym typeface="Arial"/>
              </a:rPr>
              <a:t>tisuppilo</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Digitaalinen media ja kanavat</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Tavoitteiden asettaminen</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Markkinoinnin vaikutusten mittaaminen</a:t>
            </a:r>
            <a:endParaRPr sz="1800" b="0" i="0" u="none" strike="noStrike">
              <a:latin typeface="Arial"/>
              <a:ea typeface="Arial"/>
              <a:cs typeface="Arial"/>
              <a:sym typeface="Arial"/>
            </a:endParaRPr>
          </a:p>
          <a:p>
            <a:pPr marL="385763" lvl="0" indent="-290513" algn="l" rtl="0">
              <a:lnSpc>
                <a:spcPct val="90000"/>
              </a:lnSpc>
              <a:spcBef>
                <a:spcPts val="750"/>
              </a:spcBef>
              <a:spcAft>
                <a:spcPts val="0"/>
              </a:spcAft>
              <a:buClr>
                <a:schemeClr val="lt1"/>
              </a:buClr>
              <a:buSzPts val="1500"/>
              <a:buFont typeface="Calibri"/>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8"/>
          <p:cNvSpPr txBox="1">
            <a:spLocks noGrp="1"/>
          </p:cNvSpPr>
          <p:nvPr>
            <p:ph type="title"/>
          </p:nvPr>
        </p:nvSpPr>
        <p:spPr>
          <a:xfrm>
            <a:off x="809613" y="2122950"/>
            <a:ext cx="7524774"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600"/>
              <a:t>Strategiasta toteutukseen </a:t>
            </a:r>
            <a:endParaRPr sz="3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a:t>Strategiasta täytäntöönpanoon </a:t>
            </a:r>
            <a:endParaRPr/>
          </a:p>
        </p:txBody>
      </p:sp>
      <p:sp>
        <p:nvSpPr>
          <p:cNvPr id="187" name="Google Shape;187;p2"/>
          <p:cNvSpPr txBox="1">
            <a:spLocks noGrp="1"/>
          </p:cNvSpPr>
          <p:nvPr>
            <p:ph type="body" idx="1"/>
          </p:nvPr>
        </p:nvSpPr>
        <p:spPr>
          <a:xfrm>
            <a:off x="628650" y="887589"/>
            <a:ext cx="7886700" cy="2905898"/>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ED7D31"/>
              </a:buClr>
              <a:buSzPts val="2700"/>
              <a:buFont typeface="Arial"/>
              <a:buChar char="•"/>
            </a:pPr>
            <a:r>
              <a:rPr lang="fi" sz="1800"/>
              <a:t>Markkinoinnin tehtävänä on siis toteuttaa organisaation strategiaa.</a:t>
            </a:r>
            <a:endParaRPr sz="1800"/>
          </a:p>
          <a:p>
            <a:pPr marL="571500" lvl="0" indent="-171450" algn="l" rtl="0">
              <a:lnSpc>
                <a:spcPct val="100000"/>
              </a:lnSpc>
              <a:spcBef>
                <a:spcPts val="0"/>
              </a:spcBef>
              <a:spcAft>
                <a:spcPts val="0"/>
              </a:spcAft>
              <a:buClr>
                <a:srgbClr val="ED7D31"/>
              </a:buClr>
              <a:buSzPts val="2700"/>
              <a:buFont typeface="Arial"/>
              <a:buNone/>
            </a:pPr>
            <a:endParaRPr sz="1800"/>
          </a:p>
          <a:p>
            <a:pPr marL="476250" lvl="0" indent="-342900" algn="l" rtl="0">
              <a:lnSpc>
                <a:spcPct val="100000"/>
              </a:lnSpc>
              <a:spcBef>
                <a:spcPts val="0"/>
              </a:spcBef>
              <a:spcAft>
                <a:spcPts val="0"/>
              </a:spcAft>
              <a:buClr>
                <a:srgbClr val="ED7D31"/>
              </a:buClr>
              <a:buSzPts val="2700"/>
              <a:buFont typeface="Arial"/>
              <a:buChar char="•"/>
            </a:pPr>
            <a:r>
              <a:rPr lang="fi" sz="1800"/>
              <a:t>Strategia määrittelee yleensä seuraavia tekijöitä: </a:t>
            </a:r>
            <a:endParaRPr/>
          </a:p>
          <a:p>
            <a:pPr marL="933450" lvl="1" indent="-342900" algn="l" rtl="0">
              <a:lnSpc>
                <a:spcPct val="100000"/>
              </a:lnSpc>
              <a:spcBef>
                <a:spcPts val="0"/>
              </a:spcBef>
              <a:spcAft>
                <a:spcPts val="0"/>
              </a:spcAft>
              <a:buClr>
                <a:srgbClr val="ED7D31"/>
              </a:buClr>
              <a:buSzPts val="2700"/>
              <a:buFont typeface="Arial"/>
              <a:buChar char="•"/>
            </a:pPr>
            <a:r>
              <a:rPr lang="fi" sz="1500"/>
              <a:t>Markkinoiden ja kilpailijoiden potentiaali</a:t>
            </a:r>
            <a:endParaRPr/>
          </a:p>
          <a:p>
            <a:pPr marL="933450" lvl="1" indent="-342900" algn="l" rtl="0">
              <a:lnSpc>
                <a:spcPct val="100000"/>
              </a:lnSpc>
              <a:spcBef>
                <a:spcPts val="0"/>
              </a:spcBef>
              <a:spcAft>
                <a:spcPts val="0"/>
              </a:spcAft>
              <a:buClr>
                <a:srgbClr val="ED7D31"/>
              </a:buClr>
              <a:buSzPts val="2700"/>
              <a:buFont typeface="Arial"/>
              <a:buChar char="•"/>
            </a:pPr>
            <a:r>
              <a:rPr lang="fi" sz="1500"/>
              <a:t>Segmentit ja kohderyhmät </a:t>
            </a:r>
            <a:endParaRPr/>
          </a:p>
          <a:p>
            <a:pPr marL="933450" lvl="1" indent="-342900" algn="l" rtl="0">
              <a:lnSpc>
                <a:spcPct val="100000"/>
              </a:lnSpc>
              <a:spcBef>
                <a:spcPts val="0"/>
              </a:spcBef>
              <a:spcAft>
                <a:spcPts val="0"/>
              </a:spcAft>
              <a:buClr>
                <a:srgbClr val="ED7D31"/>
              </a:buClr>
              <a:buSzPts val="2700"/>
              <a:buFont typeface="Arial"/>
              <a:buChar char="•"/>
            </a:pPr>
            <a:r>
              <a:rPr lang="fi" sz="1500"/>
              <a:t>Tavoitteet, voivat liittyä mm. Seuraaviin:</a:t>
            </a:r>
            <a:br>
              <a:rPr lang="fi" sz="1500"/>
            </a:br>
            <a:r>
              <a:rPr lang="fi" sz="1500"/>
              <a:t>	- uusien asiakkaiden hankinta ("tietoisuus")</a:t>
            </a:r>
            <a:br>
              <a:rPr lang="fi" sz="1500"/>
            </a:br>
            <a:r>
              <a:rPr lang="fi" sz="1500"/>
              <a:t>	- asiakkaiden sitouttaminen ("kiinnostus")</a:t>
            </a:r>
            <a:br>
              <a:rPr lang="fi" sz="1500"/>
            </a:br>
            <a:r>
              <a:rPr lang="fi" sz="1500"/>
              <a:t>	- asiakaskokemus ("halu", "päätös").</a:t>
            </a:r>
            <a:br>
              <a:rPr lang="fi" sz="1500"/>
            </a:br>
            <a:r>
              <a:rPr lang="fi" sz="1500"/>
              <a:t>	- asiakkaiden muuntaminen ("toiminta")</a:t>
            </a:r>
            <a:endParaRPr sz="1500"/>
          </a:p>
          <a:p>
            <a:pPr marL="571500" lvl="0" indent="-171450" algn="l" rtl="0">
              <a:lnSpc>
                <a:spcPct val="100000"/>
              </a:lnSpc>
              <a:spcBef>
                <a:spcPts val="0"/>
              </a:spcBef>
              <a:spcAft>
                <a:spcPts val="0"/>
              </a:spcAft>
              <a:buClr>
                <a:srgbClr val="ED7D31"/>
              </a:buClr>
              <a:buSzPts val="2700"/>
              <a:buFont typeface="Arial"/>
              <a:buNone/>
            </a:pPr>
            <a:endParaRPr sz="1800"/>
          </a:p>
          <a:p>
            <a:pPr marL="476250" lvl="0" indent="-171450" algn="l" rtl="0">
              <a:lnSpc>
                <a:spcPct val="100000"/>
              </a:lnSpc>
              <a:spcBef>
                <a:spcPts val="0"/>
              </a:spcBef>
              <a:spcAft>
                <a:spcPts val="0"/>
              </a:spcAft>
              <a:buClr>
                <a:srgbClr val="ED7D31"/>
              </a:buClr>
              <a:buSzPts val="2700"/>
              <a:buFont typeface="Arial"/>
              <a:buNone/>
            </a:pPr>
            <a:endParaRPr sz="1800"/>
          </a:p>
          <a:p>
            <a:pPr marL="571500" lvl="0" indent="-171450" algn="l" rtl="0">
              <a:lnSpc>
                <a:spcPct val="100000"/>
              </a:lnSpc>
              <a:spcBef>
                <a:spcPts val="0"/>
              </a:spcBef>
              <a:spcAft>
                <a:spcPts val="0"/>
              </a:spcAft>
              <a:buClr>
                <a:srgbClr val="ED7D31"/>
              </a:buClr>
              <a:buSzPts val="2700"/>
              <a:buFont typeface="Arial"/>
              <a:buNone/>
            </a:pPr>
            <a:endParaRPr sz="1800"/>
          </a:p>
          <a:p>
            <a:pPr marL="571500" lvl="0" indent="-171450" algn="l" rtl="0">
              <a:lnSpc>
                <a:spcPct val="100000"/>
              </a:lnSpc>
              <a:spcBef>
                <a:spcPts val="0"/>
              </a:spcBef>
              <a:spcAft>
                <a:spcPts val="0"/>
              </a:spcAft>
              <a:buClr>
                <a:srgbClr val="ED7D31"/>
              </a:buClr>
              <a:buSzPts val="2700"/>
              <a:buFont typeface="Arial"/>
              <a:buNone/>
            </a:pP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grpSp>
        <p:nvGrpSpPr>
          <p:cNvPr id="192" name="Google Shape;192;p4"/>
          <p:cNvGrpSpPr/>
          <p:nvPr/>
        </p:nvGrpSpPr>
        <p:grpSpPr>
          <a:xfrm>
            <a:off x="326010" y="160545"/>
            <a:ext cx="7836214" cy="4492628"/>
            <a:chOff x="297706" y="115894"/>
            <a:chExt cx="8769368" cy="5027619"/>
          </a:xfrm>
        </p:grpSpPr>
        <p:grpSp>
          <p:nvGrpSpPr>
            <p:cNvPr id="193" name="Google Shape;193;p4"/>
            <p:cNvGrpSpPr/>
            <p:nvPr/>
          </p:nvGrpSpPr>
          <p:grpSpPr>
            <a:xfrm>
              <a:off x="297706" y="115894"/>
              <a:ext cx="8769368" cy="5027619"/>
              <a:chOff x="396940" y="148854"/>
              <a:chExt cx="11692484" cy="6703492"/>
            </a:xfrm>
          </p:grpSpPr>
          <p:sp>
            <p:nvSpPr>
              <p:cNvPr id="194" name="Google Shape;194;p4"/>
              <p:cNvSpPr/>
              <p:nvPr/>
            </p:nvSpPr>
            <p:spPr>
              <a:xfrm>
                <a:off x="2232834" y="2690037"/>
                <a:ext cx="8963243" cy="1290024"/>
              </a:xfrm>
              <a:prstGeom prst="rect">
                <a:avLst/>
              </a:prstGeom>
              <a:solidFill>
                <a:srgbClr val="C2F6F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5" name="Google Shape;195;p4"/>
              <p:cNvSpPr/>
              <p:nvPr/>
            </p:nvSpPr>
            <p:spPr>
              <a:xfrm>
                <a:off x="2232835" y="148854"/>
                <a:ext cx="8963243" cy="2541183"/>
              </a:xfrm>
              <a:prstGeom prst="rect">
                <a:avLst/>
              </a:prstGeom>
              <a:solidFill>
                <a:srgbClr val="FED2D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6" name="Google Shape;196;p4"/>
              <p:cNvSpPr/>
              <p:nvPr/>
            </p:nvSpPr>
            <p:spPr>
              <a:xfrm>
                <a:off x="5629936" y="26047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Liiketoiminnan tavoitteet</a:t>
                </a:r>
                <a:endParaRPr sz="1200" b="0" i="0" u="none" strike="noStrike" cap="none">
                  <a:solidFill>
                    <a:srgbClr val="FFFFFF"/>
                  </a:solidFill>
                  <a:latin typeface="Arial"/>
                  <a:ea typeface="Arial"/>
                  <a:cs typeface="Arial"/>
                  <a:sym typeface="Arial"/>
                </a:endParaRPr>
              </a:p>
            </p:txBody>
          </p:sp>
          <p:sp>
            <p:nvSpPr>
              <p:cNvPr id="197" name="Google Shape;197;p4"/>
              <p:cNvSpPr/>
              <p:nvPr/>
            </p:nvSpPr>
            <p:spPr>
              <a:xfrm>
                <a:off x="562993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Aseta digitaalisen markkinoinnin strategiset tavoitteet</a:t>
                </a:r>
                <a:endParaRPr sz="1200" b="0" i="0" u="none" strike="noStrike" cap="none">
                  <a:solidFill>
                    <a:srgbClr val="FFFFFF"/>
                  </a:solidFill>
                  <a:latin typeface="Arial"/>
                  <a:ea typeface="Arial"/>
                  <a:cs typeface="Arial"/>
                  <a:sym typeface="Arial"/>
                </a:endParaRPr>
              </a:p>
            </p:txBody>
          </p:sp>
          <p:sp>
            <p:nvSpPr>
              <p:cNvPr id="198" name="Google Shape;198;p4"/>
              <p:cNvSpPr/>
              <p:nvPr/>
            </p:nvSpPr>
            <p:spPr>
              <a:xfrm>
                <a:off x="2759147"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Arvioi digitaalisen markkinoinnin suorituskykyä</a:t>
                </a:r>
                <a:endParaRPr sz="1400" b="0" i="0" u="none" strike="noStrike" cap="none">
                  <a:solidFill>
                    <a:srgbClr val="000000"/>
                  </a:solidFill>
                  <a:latin typeface="Arial"/>
                  <a:ea typeface="Arial"/>
                  <a:cs typeface="Arial"/>
                  <a:sym typeface="Arial"/>
                </a:endParaRPr>
              </a:p>
            </p:txBody>
          </p:sp>
          <p:sp>
            <p:nvSpPr>
              <p:cNvPr id="199" name="Google Shape;199;p4"/>
              <p:cNvSpPr/>
              <p:nvPr/>
            </p:nvSpPr>
            <p:spPr>
              <a:xfrm>
                <a:off x="850072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Arvioi online-markkinapaikka</a:t>
                </a:r>
                <a:endParaRPr sz="1200" b="0" i="0" u="none" strike="noStrike" cap="none">
                  <a:solidFill>
                    <a:srgbClr val="FFFFFF"/>
                  </a:solidFill>
                  <a:latin typeface="Arial"/>
                  <a:ea typeface="Arial"/>
                  <a:cs typeface="Arial"/>
                  <a:sym typeface="Arial"/>
                </a:endParaRPr>
              </a:p>
            </p:txBody>
          </p:sp>
          <p:sp>
            <p:nvSpPr>
              <p:cNvPr id="200" name="Google Shape;200;p4"/>
              <p:cNvSpPr/>
              <p:nvPr/>
            </p:nvSpPr>
            <p:spPr>
              <a:xfrm>
                <a:off x="396947" y="148854"/>
                <a:ext cx="1835888" cy="2541183"/>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Verkkomahdollisuuden määrittely</a:t>
                </a:r>
                <a:endParaRPr sz="1050" b="1" i="0" u="none" strike="noStrike" cap="none">
                  <a:solidFill>
                    <a:srgbClr val="262626"/>
                  </a:solidFill>
                  <a:latin typeface="Arial"/>
                  <a:ea typeface="Arial"/>
                  <a:cs typeface="Arial"/>
                  <a:sym typeface="Arial"/>
                </a:endParaRPr>
              </a:p>
            </p:txBody>
          </p:sp>
          <p:sp>
            <p:nvSpPr>
              <p:cNvPr id="201" name="Google Shape;201;p4"/>
              <p:cNvSpPr/>
              <p:nvPr/>
            </p:nvSpPr>
            <p:spPr>
              <a:xfrm>
                <a:off x="2232834" y="3974458"/>
                <a:ext cx="8963243" cy="2623061"/>
              </a:xfrm>
              <a:prstGeom prst="rect">
                <a:avLst/>
              </a:prstGeom>
              <a:solidFill>
                <a:srgbClr val="FDE5B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cxnSp>
            <p:nvCxnSpPr>
              <p:cNvPr id="202" name="Google Shape;202;p4"/>
              <p:cNvCxnSpPr/>
              <p:nvPr/>
            </p:nvCxnSpPr>
            <p:spPr>
              <a:xfrm>
                <a:off x="4960086" y="20458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03" name="Google Shape;203;p4"/>
              <p:cNvCxnSpPr/>
              <p:nvPr/>
            </p:nvCxnSpPr>
            <p:spPr>
              <a:xfrm>
                <a:off x="7830876" y="20644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04" name="Google Shape;204;p4"/>
              <p:cNvCxnSpPr/>
              <p:nvPr/>
            </p:nvCxnSpPr>
            <p:spPr>
              <a:xfrm rot="10800000">
                <a:off x="6730406" y="1111081"/>
                <a:ext cx="0" cy="509485"/>
              </a:xfrm>
              <a:prstGeom prst="straightConnector1">
                <a:avLst/>
              </a:prstGeom>
              <a:noFill/>
              <a:ln w="38100" cap="flat" cmpd="sng">
                <a:solidFill>
                  <a:schemeClr val="dk1"/>
                </a:solidFill>
                <a:prstDash val="solid"/>
                <a:round/>
                <a:headEnd type="triangle" w="med" len="med"/>
                <a:tailEnd type="none" w="sm" len="sm"/>
              </a:ln>
            </p:spPr>
          </p:cxnSp>
          <p:sp>
            <p:nvSpPr>
              <p:cNvPr id="205" name="Google Shape;205;p4"/>
              <p:cNvSpPr/>
              <p:nvPr/>
            </p:nvSpPr>
            <p:spPr>
              <a:xfrm>
                <a:off x="562993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Digitaalisen markkinointistrategian määrittely</a:t>
                </a:r>
                <a:endParaRPr sz="1200" b="0" i="0" u="none" strike="noStrike" cap="none">
                  <a:solidFill>
                    <a:srgbClr val="FFFFFF"/>
                  </a:solidFill>
                  <a:latin typeface="Arial"/>
                  <a:ea typeface="Arial"/>
                  <a:cs typeface="Arial"/>
                  <a:sym typeface="Arial"/>
                </a:endParaRPr>
              </a:p>
            </p:txBody>
          </p:sp>
          <p:sp>
            <p:nvSpPr>
              <p:cNvPr id="206" name="Google Shape;206;p4"/>
              <p:cNvSpPr/>
              <p:nvPr/>
            </p:nvSpPr>
            <p:spPr>
              <a:xfrm>
                <a:off x="2759147"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Määrittele asiakkaan arvolupaus</a:t>
                </a:r>
                <a:endParaRPr sz="1200" b="0" i="0" u="none" strike="noStrike" cap="none">
                  <a:solidFill>
                    <a:srgbClr val="FFFFFF"/>
                  </a:solidFill>
                  <a:latin typeface="Arial"/>
                  <a:ea typeface="Arial"/>
                  <a:cs typeface="Arial"/>
                  <a:sym typeface="Arial"/>
                </a:endParaRPr>
              </a:p>
            </p:txBody>
          </p:sp>
          <p:sp>
            <p:nvSpPr>
              <p:cNvPr id="207" name="Google Shape;207;p4"/>
              <p:cNvSpPr/>
              <p:nvPr/>
            </p:nvSpPr>
            <p:spPr>
              <a:xfrm>
                <a:off x="850072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Määritä segmentit</a:t>
                </a:r>
                <a:endParaRPr sz="1200" b="0" i="0" u="none" strike="noStrike" cap="none">
                  <a:solidFill>
                    <a:srgbClr val="FFFFFF"/>
                  </a:solidFill>
                  <a:latin typeface="Arial"/>
                  <a:ea typeface="Arial"/>
                  <a:cs typeface="Arial"/>
                  <a:sym typeface="Arial"/>
                </a:endParaRPr>
              </a:p>
            </p:txBody>
          </p:sp>
          <p:cxnSp>
            <p:nvCxnSpPr>
              <p:cNvPr id="208" name="Google Shape;208;p4"/>
              <p:cNvCxnSpPr/>
              <p:nvPr/>
            </p:nvCxnSpPr>
            <p:spPr>
              <a:xfrm>
                <a:off x="4960086" y="3391045"/>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09" name="Google Shape;209;p4"/>
              <p:cNvCxnSpPr/>
              <p:nvPr/>
            </p:nvCxnSpPr>
            <p:spPr>
              <a:xfrm>
                <a:off x="7830876" y="3409640"/>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0" name="Google Shape;210;p4"/>
              <p:cNvCxnSpPr/>
              <p:nvPr/>
            </p:nvCxnSpPr>
            <p:spPr>
              <a:xfrm rot="10800000">
                <a:off x="6730406" y="2456257"/>
                <a:ext cx="0" cy="509485"/>
              </a:xfrm>
              <a:prstGeom prst="straightConnector1">
                <a:avLst/>
              </a:prstGeom>
              <a:noFill/>
              <a:ln w="38100" cap="flat" cmpd="sng">
                <a:solidFill>
                  <a:schemeClr val="dk1"/>
                </a:solidFill>
                <a:prstDash val="solid"/>
                <a:round/>
                <a:headEnd type="triangle" w="med" len="med"/>
                <a:tailEnd type="none" w="sm" len="sm"/>
              </a:ln>
            </p:spPr>
          </p:cxnSp>
          <p:sp>
            <p:nvSpPr>
              <p:cNvPr id="211" name="Google Shape;211;p4"/>
              <p:cNvSpPr/>
              <p:nvPr/>
            </p:nvSpPr>
            <p:spPr>
              <a:xfrm>
                <a:off x="396943" y="3974460"/>
                <a:ext cx="1835888" cy="2623060"/>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Täytäntöönpano ja käytäntö</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endParaRPr sz="1050" b="1" i="0" u="none" strike="noStrike" cap="none">
                  <a:solidFill>
                    <a:srgbClr val="262626"/>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FF0000"/>
                    </a:solidFill>
                    <a:latin typeface="Arial"/>
                    <a:ea typeface="Arial"/>
                    <a:cs typeface="Arial"/>
                    <a:sym typeface="Arial"/>
                  </a:rPr>
                  <a:t>=Digitaalisen markkinoinnin taktiikat ja toiminnot</a:t>
                </a:r>
                <a:endParaRPr sz="1050" b="1" i="0" u="none" strike="noStrike" cap="none">
                  <a:solidFill>
                    <a:srgbClr val="FF0000"/>
                  </a:solidFill>
                  <a:latin typeface="Arial"/>
                  <a:ea typeface="Arial"/>
                  <a:cs typeface="Arial"/>
                  <a:sym typeface="Arial"/>
                </a:endParaRPr>
              </a:p>
            </p:txBody>
          </p:sp>
          <p:sp>
            <p:nvSpPr>
              <p:cNvPr id="212" name="Google Shape;212;p4"/>
              <p:cNvSpPr/>
              <p:nvPr/>
            </p:nvSpPr>
            <p:spPr>
              <a:xfrm>
                <a:off x="396940" y="2688977"/>
                <a:ext cx="1835888" cy="1290024"/>
              </a:xfrm>
              <a:prstGeom prst="rect">
                <a:avLst/>
              </a:prstGeom>
              <a:solidFill>
                <a:srgbClr val="E0FAF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Strategian lähestymistavan valinta</a:t>
                </a:r>
                <a:endParaRPr sz="1050" b="1" i="0" u="none" strike="noStrike" cap="none">
                  <a:solidFill>
                    <a:srgbClr val="262626"/>
                  </a:solidFill>
                  <a:latin typeface="Arial"/>
                  <a:ea typeface="Arial"/>
                  <a:cs typeface="Arial"/>
                  <a:sym typeface="Arial"/>
                </a:endParaRPr>
              </a:p>
            </p:txBody>
          </p:sp>
          <p:sp>
            <p:nvSpPr>
              <p:cNvPr id="213" name="Google Shape;213;p4"/>
              <p:cNvSpPr/>
              <p:nvPr/>
            </p:nvSpPr>
            <p:spPr>
              <a:xfrm>
                <a:off x="562993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Kokemus digitaalisesta markkinoinnista</a:t>
                </a:r>
                <a:endParaRPr sz="1200" b="0" i="0" u="none" strike="noStrike" cap="none">
                  <a:solidFill>
                    <a:srgbClr val="FFFFFF"/>
                  </a:solidFill>
                  <a:latin typeface="Arial"/>
                  <a:ea typeface="Arial"/>
                  <a:cs typeface="Arial"/>
                  <a:sym typeface="Arial"/>
                </a:endParaRPr>
              </a:p>
            </p:txBody>
          </p:sp>
          <p:sp>
            <p:nvSpPr>
              <p:cNvPr id="214" name="Google Shape;214;p4"/>
              <p:cNvSpPr/>
              <p:nvPr/>
            </p:nvSpPr>
            <p:spPr>
              <a:xfrm>
                <a:off x="2759147"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Digitaalinen suhdemarkkinointi</a:t>
                </a:r>
                <a:endParaRPr sz="1400" b="0" i="0" u="none" strike="noStrike" cap="none">
                  <a:solidFill>
                    <a:srgbClr val="000000"/>
                  </a:solidFill>
                  <a:latin typeface="Arial"/>
                  <a:ea typeface="Arial"/>
                  <a:cs typeface="Arial"/>
                  <a:sym typeface="Arial"/>
                </a:endParaRPr>
              </a:p>
            </p:txBody>
          </p:sp>
          <p:sp>
            <p:nvSpPr>
              <p:cNvPr id="215" name="Google Shape;215;p4"/>
              <p:cNvSpPr/>
              <p:nvPr/>
            </p:nvSpPr>
            <p:spPr>
              <a:xfrm>
                <a:off x="850072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Digitaalinen markkinointikokonaisuus</a:t>
                </a:r>
                <a:endParaRPr sz="1200" b="0" i="0" u="none" strike="noStrike" cap="none">
                  <a:solidFill>
                    <a:srgbClr val="FFFFFF"/>
                  </a:solidFill>
                  <a:latin typeface="Arial"/>
                  <a:ea typeface="Arial"/>
                  <a:cs typeface="Arial"/>
                  <a:sym typeface="Arial"/>
                </a:endParaRPr>
              </a:p>
            </p:txBody>
          </p:sp>
          <p:cxnSp>
            <p:nvCxnSpPr>
              <p:cNvPr id="216" name="Google Shape;216;p4"/>
              <p:cNvCxnSpPr/>
              <p:nvPr/>
            </p:nvCxnSpPr>
            <p:spPr>
              <a:xfrm>
                <a:off x="4960086" y="47199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7" name="Google Shape;217;p4"/>
              <p:cNvCxnSpPr/>
              <p:nvPr/>
            </p:nvCxnSpPr>
            <p:spPr>
              <a:xfrm>
                <a:off x="7830876" y="47385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8" name="Google Shape;218;p4"/>
              <p:cNvCxnSpPr/>
              <p:nvPr/>
            </p:nvCxnSpPr>
            <p:spPr>
              <a:xfrm rot="10800000">
                <a:off x="6730406" y="3785183"/>
                <a:ext cx="0" cy="509485"/>
              </a:xfrm>
              <a:prstGeom prst="straightConnector1">
                <a:avLst/>
              </a:prstGeom>
              <a:noFill/>
              <a:ln w="38100" cap="flat" cmpd="sng">
                <a:solidFill>
                  <a:schemeClr val="dk1"/>
                </a:solidFill>
                <a:prstDash val="solid"/>
                <a:round/>
                <a:headEnd type="triangle" w="med" len="med"/>
                <a:tailEnd type="none" w="sm" len="sm"/>
              </a:ln>
            </p:spPr>
          </p:cxnSp>
          <p:sp>
            <p:nvSpPr>
              <p:cNvPr id="219" name="Google Shape;219;p4"/>
              <p:cNvSpPr/>
              <p:nvPr/>
            </p:nvSpPr>
            <p:spPr>
              <a:xfrm>
                <a:off x="5629936" y="563212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Mittaaminen ja valvonta</a:t>
                </a:r>
                <a:endParaRPr sz="1200" b="0" i="0" u="none" strike="noStrike" cap="none">
                  <a:solidFill>
                    <a:srgbClr val="FFFFFF"/>
                  </a:solidFill>
                  <a:latin typeface="Arial"/>
                  <a:ea typeface="Arial"/>
                  <a:cs typeface="Arial"/>
                  <a:sym typeface="Arial"/>
                </a:endParaRPr>
              </a:p>
            </p:txBody>
          </p:sp>
          <p:cxnSp>
            <p:nvCxnSpPr>
              <p:cNvPr id="220" name="Google Shape;220;p4"/>
              <p:cNvCxnSpPr/>
              <p:nvPr/>
            </p:nvCxnSpPr>
            <p:spPr>
              <a:xfrm rot="10800000">
                <a:off x="6730406" y="5122641"/>
                <a:ext cx="0" cy="509485"/>
              </a:xfrm>
              <a:prstGeom prst="straightConnector1">
                <a:avLst/>
              </a:prstGeom>
              <a:noFill/>
              <a:ln w="38100" cap="flat" cmpd="sng">
                <a:solidFill>
                  <a:schemeClr val="dk1"/>
                </a:solidFill>
                <a:prstDash val="solid"/>
                <a:round/>
                <a:headEnd type="triangle" w="med" len="med"/>
                <a:tailEnd type="none" w="sm" len="sm"/>
              </a:ln>
            </p:spPr>
          </p:cxnSp>
          <p:sp>
            <p:nvSpPr>
              <p:cNvPr id="221" name="Google Shape;221;p4"/>
              <p:cNvSpPr txBox="1"/>
              <p:nvPr/>
            </p:nvSpPr>
            <p:spPr>
              <a:xfrm rot="-5400000">
                <a:off x="9188424" y="3951346"/>
                <a:ext cx="5181900" cy="62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1" i="0" u="none" strike="noStrike" cap="none">
                    <a:solidFill>
                      <a:srgbClr val="000000"/>
                    </a:solidFill>
                    <a:latin typeface="Arial"/>
                    <a:ea typeface="Arial"/>
                    <a:cs typeface="Arial"/>
                    <a:sym typeface="Arial"/>
                  </a:rPr>
                  <a:t>Digitaalisen markkinointistrategian kehittämisprosessi</a:t>
                </a:r>
                <a:r>
                  <a:rPr lang="fi" sz="105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Lähde: Chaffey &amp; Smith, 2017, s. 29.</a:t>
                </a:r>
                <a:endParaRPr sz="1400" b="0" i="0" u="none" strike="noStrike" cap="none">
                  <a:solidFill>
                    <a:srgbClr val="000000"/>
                  </a:solidFill>
                  <a:latin typeface="Arial"/>
                  <a:ea typeface="Arial"/>
                  <a:cs typeface="Arial"/>
                  <a:sym typeface="Arial"/>
                </a:endParaRPr>
              </a:p>
            </p:txBody>
          </p:sp>
        </p:grpSp>
        <p:sp>
          <p:nvSpPr>
            <p:cNvPr id="222" name="Google Shape;222;p4"/>
            <p:cNvSpPr/>
            <p:nvPr/>
          </p:nvSpPr>
          <p:spPr>
            <a:xfrm>
              <a:off x="1820700" y="1733500"/>
              <a:ext cx="6489900" cy="31533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6"/>
          <p:cNvSpPr txBox="1">
            <a:spLocks noGrp="1"/>
          </p:cNvSpPr>
          <p:nvPr>
            <p:ph type="title" idx="4294967295"/>
          </p:nvPr>
        </p:nvSpPr>
        <p:spPr>
          <a:xfrm>
            <a:off x="453231" y="80056"/>
            <a:ext cx="7474223" cy="13843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000"/>
              <a:t>Markkinoinnin toteuttamisen keskeiset elementit ja haasteet</a:t>
            </a:r>
            <a:br>
              <a:rPr lang="fi" sz="3200"/>
            </a:br>
            <a:endParaRPr sz="3200"/>
          </a:p>
        </p:txBody>
      </p:sp>
      <p:sp>
        <p:nvSpPr>
          <p:cNvPr id="228" name="Google Shape;228;p6"/>
          <p:cNvSpPr txBox="1"/>
          <p:nvPr/>
        </p:nvSpPr>
        <p:spPr>
          <a:xfrm>
            <a:off x="551203" y="2232042"/>
            <a:ext cx="2138967" cy="20774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Miksi meiltä kannattaa ostaa?</a:t>
            </a:r>
            <a:endParaRPr sz="1400" b="0" i="0" u="none" strike="noStrike" cap="none">
              <a:solidFill>
                <a:srgbClr val="D12477"/>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Miten erotumme muista?</a:t>
            </a:r>
            <a:endParaRPr sz="1600" b="0" i="0" u="none" strike="noStrike" cap="none">
              <a:solidFill>
                <a:srgbClr val="D12477"/>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endParaRPr sz="1600" b="0" i="0" u="none" strike="noStrike" cap="none">
              <a:solidFill>
                <a:srgbClr val="D12477"/>
              </a:solidFill>
              <a:latin typeface="Arial"/>
              <a:ea typeface="Arial"/>
              <a:cs typeface="Arial"/>
              <a:sym typeface="Arial"/>
            </a:endParaRPr>
          </a:p>
        </p:txBody>
      </p:sp>
      <p:sp>
        <p:nvSpPr>
          <p:cNvPr id="229" name="Google Shape;229;p6"/>
          <p:cNvSpPr txBox="1"/>
          <p:nvPr/>
        </p:nvSpPr>
        <p:spPr>
          <a:xfrm>
            <a:off x="3037608" y="2227207"/>
            <a:ext cx="2703144" cy="252372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Mitkä ovat kohdeyleisösi?</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Niiden olisi oltava kattavia.</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Niiden on oltava määriteltävissä.</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Sinun on pystyttävä nimeämään kanavat, joiden kautta tavoitat heidät.    </a:t>
            </a:r>
            <a:endParaRPr sz="1400" b="0" i="0" u="none" strike="noStrike" cap="none">
              <a:solidFill>
                <a:srgbClr val="D12477"/>
              </a:solidFill>
              <a:latin typeface="Arial"/>
              <a:ea typeface="Arial"/>
              <a:cs typeface="Arial"/>
              <a:sym typeface="Arial"/>
            </a:endParaRPr>
          </a:p>
        </p:txBody>
      </p:sp>
      <p:sp>
        <p:nvSpPr>
          <p:cNvPr id="230" name="Google Shape;230;p6"/>
          <p:cNvSpPr txBox="1"/>
          <p:nvPr/>
        </p:nvSpPr>
        <p:spPr>
          <a:xfrm>
            <a:off x="5949075" y="2214648"/>
            <a:ext cx="2873051" cy="246217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Missä medioissa ja kanavissa tavoitat kohdeyleisösi?</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Miten valita oikeat mediat kaikista mahdollisista.</a:t>
            </a: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4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Miten löytää paras ROI (tulos/panostus)</a:t>
            </a: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4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Miten seurata ja mitata tuloksia?</a:t>
            </a:r>
            <a:endParaRPr sz="1400" b="0" i="0" u="none" strike="noStrike" cap="none">
              <a:solidFill>
                <a:srgbClr val="D12477"/>
              </a:solidFill>
              <a:latin typeface="Arial"/>
              <a:ea typeface="Arial"/>
              <a:cs typeface="Arial"/>
              <a:sym typeface="Arial"/>
            </a:endParaRPr>
          </a:p>
        </p:txBody>
      </p:sp>
      <p:sp>
        <p:nvSpPr>
          <p:cNvPr id="231" name="Google Shape;231;p6"/>
          <p:cNvSpPr txBox="1"/>
          <p:nvPr/>
        </p:nvSpPr>
        <p:spPr>
          <a:xfrm rot="-5400000">
            <a:off x="-370277" y="3319813"/>
            <a:ext cx="1384301"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11AA81"/>
                </a:solidFill>
                <a:latin typeface="Arial"/>
                <a:ea typeface="Arial"/>
                <a:cs typeface="Arial"/>
                <a:sym typeface="Arial"/>
              </a:rPr>
              <a:t>Haasteet</a:t>
            </a:r>
            <a:endParaRPr sz="1400" b="1" i="0" u="none" strike="noStrike" cap="none">
              <a:solidFill>
                <a:srgbClr val="11AA81"/>
              </a:solidFill>
              <a:latin typeface="Arial"/>
              <a:ea typeface="Arial"/>
              <a:cs typeface="Arial"/>
              <a:sym typeface="Arial"/>
            </a:endParaRPr>
          </a:p>
        </p:txBody>
      </p:sp>
      <p:sp>
        <p:nvSpPr>
          <p:cNvPr id="232" name="Google Shape;232;p6"/>
          <p:cNvSpPr/>
          <p:nvPr/>
        </p:nvSpPr>
        <p:spPr>
          <a:xfrm>
            <a:off x="617438" y="1299972"/>
            <a:ext cx="1787992" cy="691545"/>
          </a:xfrm>
          <a:prstGeom prst="rect">
            <a:avLst/>
          </a:prstGeom>
          <a:solidFill>
            <a:srgbClr val="11AA81"/>
          </a:solidFill>
          <a:ln w="12700" cap="flat" cmpd="sng">
            <a:solidFill>
              <a:srgbClr val="367D9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Määrittele  arvolupaus</a:t>
            </a:r>
            <a:endParaRPr sz="1600" b="0" i="0" u="none" strike="noStrike" cap="none">
              <a:solidFill>
                <a:schemeClr val="lt1"/>
              </a:solidFill>
              <a:latin typeface="Arial"/>
              <a:ea typeface="Arial"/>
              <a:cs typeface="Arial"/>
              <a:sym typeface="Arial"/>
            </a:endParaRPr>
          </a:p>
        </p:txBody>
      </p:sp>
      <p:sp>
        <p:nvSpPr>
          <p:cNvPr id="233" name="Google Shape;233;p6"/>
          <p:cNvSpPr/>
          <p:nvPr/>
        </p:nvSpPr>
        <p:spPr>
          <a:xfrm>
            <a:off x="3104552" y="1343744"/>
            <a:ext cx="1787992" cy="610662"/>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Määritä segmentit</a:t>
            </a:r>
            <a:endParaRPr sz="1600" b="0" i="0" u="none" strike="noStrike" cap="none">
              <a:solidFill>
                <a:schemeClr val="lt1"/>
              </a:solidFill>
              <a:latin typeface="Arial"/>
              <a:ea typeface="Arial"/>
              <a:cs typeface="Arial"/>
              <a:sym typeface="Arial"/>
            </a:endParaRPr>
          </a:p>
        </p:txBody>
      </p:sp>
      <p:sp>
        <p:nvSpPr>
          <p:cNvPr id="234" name="Google Shape;234;p6"/>
          <p:cNvSpPr/>
          <p:nvPr/>
        </p:nvSpPr>
        <p:spPr>
          <a:xfrm>
            <a:off x="6023881" y="1299972"/>
            <a:ext cx="1984502" cy="691545"/>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Toteuttaminen</a:t>
            </a:r>
            <a:endParaRPr sz="1600" b="0" i="0" u="none" strike="noStrike" cap="non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g21f479b95c8_0_6"/>
          <p:cNvSpPr txBox="1">
            <a:spLocks noGrp="1"/>
          </p:cNvSpPr>
          <p:nvPr>
            <p:ph type="title"/>
          </p:nvPr>
        </p:nvSpPr>
        <p:spPr>
          <a:xfrm>
            <a:off x="203550" y="2122950"/>
            <a:ext cx="87369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200"/>
              <a:t>Arvolupaus ja markkinointiviesti</a:t>
            </a:r>
            <a:endParaRPr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Google Shape;244;g1f683001436_0_10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38901" y="1016000"/>
            <a:ext cx="3670099" cy="2771425"/>
          </a:xfrm>
          <a:prstGeom prst="rect">
            <a:avLst/>
          </a:prstGeom>
          <a:noFill/>
          <a:ln w="28575" cap="flat" cmpd="sng">
            <a:solidFill>
              <a:srgbClr val="ED7D31"/>
            </a:solidFill>
            <a:prstDash val="solid"/>
            <a:round/>
            <a:headEnd type="none" w="sm" len="sm"/>
            <a:tailEnd type="none" w="sm" len="sm"/>
          </a:ln>
        </p:spPr>
      </p:pic>
      <p:sp>
        <p:nvSpPr>
          <p:cNvPr id="245" name="Google Shape;245;g1f683001436_0_107"/>
          <p:cNvSpPr txBox="1"/>
          <p:nvPr/>
        </p:nvSpPr>
        <p:spPr>
          <a:xfrm>
            <a:off x="7514850" y="3819279"/>
            <a:ext cx="200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Clixpert</a:t>
            </a:r>
            <a:endParaRPr sz="1400" b="0" i="0" u="none" strike="noStrike" cap="none">
              <a:solidFill>
                <a:srgbClr val="000000"/>
              </a:solidFill>
              <a:latin typeface="Arial"/>
              <a:ea typeface="Arial"/>
              <a:cs typeface="Arial"/>
              <a:sym typeface="Arial"/>
            </a:endParaRPr>
          </a:p>
        </p:txBody>
      </p:sp>
      <p:sp>
        <p:nvSpPr>
          <p:cNvPr id="246" name="Google Shape;246;g1f683001436_0_107"/>
          <p:cNvSpPr txBox="1">
            <a:spLocks noGrp="1"/>
          </p:cNvSpPr>
          <p:nvPr>
            <p:ph type="title"/>
          </p:nvPr>
        </p:nvSpPr>
        <p:spPr>
          <a:xfrm>
            <a:off x="558849" y="157315"/>
            <a:ext cx="6425938"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Arvolupaus (value proposition)</a:t>
            </a:r>
            <a:br>
              <a:rPr lang="fi"/>
            </a:br>
            <a:endParaRPr/>
          </a:p>
        </p:txBody>
      </p:sp>
      <p:sp>
        <p:nvSpPr>
          <p:cNvPr id="247" name="Google Shape;247;g1f683001436_0_107"/>
          <p:cNvSpPr txBox="1">
            <a:spLocks noGrp="1"/>
          </p:cNvSpPr>
          <p:nvPr>
            <p:ph type="body" idx="1"/>
          </p:nvPr>
        </p:nvSpPr>
        <p:spPr>
          <a:xfrm>
            <a:off x="628650" y="1016000"/>
            <a:ext cx="4540450" cy="3657600"/>
          </a:xfrm>
          <a:prstGeom prst="rect">
            <a:avLst/>
          </a:prstGeom>
          <a:noFill/>
          <a:ln>
            <a:noFill/>
          </a:ln>
        </p:spPr>
        <p:txBody>
          <a:bodyPr spcFirstLastPara="1" wrap="square" lIns="91425" tIns="45700" rIns="91425" bIns="45700" anchor="t" anchorCtr="0">
            <a:noAutofit/>
          </a:bodyPr>
          <a:lstStyle/>
          <a:p>
            <a:pPr marL="342900" lvl="0" indent="-342900" algn="l" rtl="0">
              <a:lnSpc>
                <a:spcPct val="120000"/>
              </a:lnSpc>
              <a:spcBef>
                <a:spcPts val="0"/>
              </a:spcBef>
              <a:spcAft>
                <a:spcPts val="0"/>
              </a:spcAft>
              <a:buClr>
                <a:srgbClr val="ED7D31"/>
              </a:buClr>
              <a:buSzPts val="2100"/>
              <a:buFont typeface="Arial"/>
              <a:buChar char="•"/>
            </a:pPr>
            <a:r>
              <a:rPr lang="fi" sz="1400"/>
              <a:t>On tarpeen kilpailijoista erottumisen kannalta</a:t>
            </a:r>
            <a:endParaRPr/>
          </a:p>
          <a:p>
            <a:pPr marL="342900" lvl="0" indent="-342900" algn="l" rtl="0">
              <a:lnSpc>
                <a:spcPct val="120000"/>
              </a:lnSpc>
              <a:spcBef>
                <a:spcPts val="750"/>
              </a:spcBef>
              <a:spcAft>
                <a:spcPts val="0"/>
              </a:spcAft>
              <a:buClr>
                <a:srgbClr val="ED7D31"/>
              </a:buClr>
              <a:buSzPts val="2100"/>
              <a:buFont typeface="Arial"/>
              <a:buChar char="•"/>
            </a:pPr>
            <a:r>
              <a:rPr lang="fi" sz="1400"/>
              <a:t>Vakuuttaa asiakkaan siitä, miksi hänen kannattaa hankkia kyseinen tuote tai palvelu </a:t>
            </a:r>
            <a:endParaRPr/>
          </a:p>
          <a:p>
            <a:pPr marL="342900" lvl="0" indent="-342900" algn="l" rtl="0">
              <a:lnSpc>
                <a:spcPct val="120000"/>
              </a:lnSpc>
              <a:spcBef>
                <a:spcPts val="750"/>
              </a:spcBef>
              <a:spcAft>
                <a:spcPts val="0"/>
              </a:spcAft>
              <a:buClr>
                <a:srgbClr val="ED7D31"/>
              </a:buClr>
              <a:buSzPts val="2100"/>
              <a:buFont typeface="Arial"/>
              <a:buChar char="•"/>
            </a:pPr>
            <a:r>
              <a:rPr lang="fi" sz="1400"/>
              <a:t>Muodostaa markkinointiviestien ytimen</a:t>
            </a:r>
            <a:endParaRPr/>
          </a:p>
          <a:p>
            <a:pPr marL="342900" lvl="0" indent="-209550" algn="l" rtl="0">
              <a:lnSpc>
                <a:spcPct val="120000"/>
              </a:lnSpc>
              <a:spcBef>
                <a:spcPts val="750"/>
              </a:spcBef>
              <a:spcAft>
                <a:spcPts val="0"/>
              </a:spcAft>
              <a:buClr>
                <a:srgbClr val="ED7D31"/>
              </a:buClr>
              <a:buSzPts val="2100"/>
              <a:buFont typeface="Arial"/>
              <a:buNone/>
            </a:pPr>
            <a:endParaRPr/>
          </a:p>
          <a:p>
            <a:pPr marL="0" lvl="0" indent="0" algn="l" rtl="0">
              <a:lnSpc>
                <a:spcPct val="120000"/>
              </a:lnSpc>
              <a:spcBef>
                <a:spcPts val="750"/>
              </a:spcBef>
              <a:spcAft>
                <a:spcPts val="0"/>
              </a:spcAft>
              <a:buClr>
                <a:srgbClr val="161249"/>
              </a:buClr>
              <a:buSzPts val="1400"/>
              <a:buNone/>
            </a:pPr>
            <a:br>
              <a:rPr lang="fi" sz="1400"/>
            </a:br>
            <a:r>
              <a:rPr lang="fi" sz="1400"/>
              <a:t>Huom! </a:t>
            </a:r>
            <a:r>
              <a:rPr lang="fi" sz="1400" i="1"/>
              <a:t>Arvolupaus</a:t>
            </a:r>
            <a:r>
              <a:rPr lang="fi" sz="1400"/>
              <a:t> on pitkän aikavälin lausuma, joka heijastaa yrityksen brändiä, kun taas </a:t>
            </a:r>
            <a:r>
              <a:rPr lang="fi" sz="1400" i="1"/>
              <a:t>markkinointiviestit</a:t>
            </a:r>
            <a:r>
              <a:rPr lang="fi" sz="1400"/>
              <a:t> luodaan yksittäisiä kampanjoita varten. </a:t>
            </a:r>
            <a:endParaRPr/>
          </a:p>
          <a:p>
            <a:pPr marL="0" lvl="0" indent="0" algn="l" rtl="0">
              <a:lnSpc>
                <a:spcPct val="90000"/>
              </a:lnSpc>
              <a:spcBef>
                <a:spcPts val="750"/>
              </a:spcBef>
              <a:spcAft>
                <a:spcPts val="0"/>
              </a:spcAft>
              <a:buClr>
                <a:srgbClr val="161249"/>
              </a:buClr>
              <a:buSzPts val="1400"/>
              <a:buNone/>
            </a:pPr>
            <a:endParaRPr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1f683001436_0_12"/>
          <p:cNvSpPr txBox="1">
            <a:spLocks noGrp="1"/>
          </p:cNvSpPr>
          <p:nvPr>
            <p:ph type="title"/>
          </p:nvPr>
        </p:nvSpPr>
        <p:spPr>
          <a:xfrm>
            <a:off x="628650" y="273844"/>
            <a:ext cx="7886700" cy="733425"/>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Hyvän markkinoinnin kriteerejä</a:t>
            </a:r>
            <a:endParaRPr/>
          </a:p>
        </p:txBody>
      </p:sp>
      <p:sp>
        <p:nvSpPr>
          <p:cNvPr id="253" name="Google Shape;253;g1f683001436_0_12"/>
          <p:cNvSpPr txBox="1">
            <a:spLocks noGrp="1"/>
          </p:cNvSpPr>
          <p:nvPr>
            <p:ph type="body" idx="1"/>
          </p:nvPr>
        </p:nvSpPr>
        <p:spPr>
          <a:xfrm>
            <a:off x="628650" y="1007269"/>
            <a:ext cx="7886700" cy="3607594"/>
          </a:xfrm>
          <a:prstGeom prst="rect">
            <a:avLst/>
          </a:prstGeom>
          <a:noFill/>
          <a:ln>
            <a:noFill/>
          </a:ln>
        </p:spPr>
        <p:txBody>
          <a:bodyPr spcFirstLastPara="1" wrap="square" lIns="91425" tIns="91425" rIns="91425" bIns="91425" anchor="t" anchorCtr="0">
            <a:normAutofit fontScale="55000" lnSpcReduction="20000"/>
          </a:bodyPr>
          <a:lstStyle/>
          <a:p>
            <a:pPr marL="457200" lvl="0" indent="-342900" algn="l" rtl="0">
              <a:lnSpc>
                <a:spcPct val="170000"/>
              </a:lnSpc>
              <a:spcBef>
                <a:spcPts val="0"/>
              </a:spcBef>
              <a:spcAft>
                <a:spcPts val="0"/>
              </a:spcAft>
              <a:buClr>
                <a:srgbClr val="ED7D31"/>
              </a:buClr>
              <a:buSzPct val="150000"/>
              <a:buFont typeface="Arial"/>
              <a:buChar char="•"/>
            </a:pPr>
            <a:r>
              <a:rPr lang="fi" sz="2600"/>
              <a:t>Yhtenäinen </a:t>
            </a:r>
            <a:r>
              <a:rPr lang="fi" sz="2600" b="1"/>
              <a:t>ulkoasu </a:t>
            </a:r>
            <a:r>
              <a:rPr lang="fi" sz="2600"/>
              <a:t>ja </a:t>
            </a:r>
            <a:r>
              <a:rPr lang="fi" sz="2600" b="1"/>
              <a:t>viesti</a:t>
            </a:r>
            <a:endParaRPr sz="2600" b="1"/>
          </a:p>
          <a:p>
            <a:pPr marL="914400" lvl="1" indent="-317500" algn="l" rtl="0">
              <a:lnSpc>
                <a:spcPct val="170000"/>
              </a:lnSpc>
              <a:spcBef>
                <a:spcPts val="0"/>
              </a:spcBef>
              <a:spcAft>
                <a:spcPts val="0"/>
              </a:spcAft>
              <a:buClr>
                <a:srgbClr val="ED7D31"/>
              </a:buClr>
              <a:buSzPct val="125000"/>
              <a:buFont typeface="Courier New"/>
              <a:buChar char="o"/>
            </a:pPr>
            <a:r>
              <a:rPr lang="fi" sz="2200"/>
              <a:t>Yhdenmukainen yrityksen kokonaisstrategian kanssa </a:t>
            </a:r>
            <a:endParaRPr sz="2200"/>
          </a:p>
          <a:p>
            <a:pPr marL="914400" lvl="1" indent="-317500" algn="l" rtl="0">
              <a:lnSpc>
                <a:spcPct val="170000"/>
              </a:lnSpc>
              <a:spcBef>
                <a:spcPts val="0"/>
              </a:spcBef>
              <a:spcAft>
                <a:spcPts val="0"/>
              </a:spcAft>
              <a:buClr>
                <a:srgbClr val="ED7D31"/>
              </a:buClr>
              <a:buSzPct val="125000"/>
              <a:buFont typeface="Courier New"/>
              <a:buChar char="o"/>
            </a:pPr>
            <a:r>
              <a:rPr lang="fi" sz="2200"/>
              <a:t>Tämä luo resonanssia </a:t>
            </a:r>
            <a:endParaRPr sz="2200"/>
          </a:p>
          <a:p>
            <a:pPr marL="457200" lvl="0" indent="-342900" algn="l" rtl="0">
              <a:lnSpc>
                <a:spcPct val="170000"/>
              </a:lnSpc>
              <a:spcBef>
                <a:spcPts val="0"/>
              </a:spcBef>
              <a:spcAft>
                <a:spcPts val="0"/>
              </a:spcAft>
              <a:buClr>
                <a:srgbClr val="ED7D31"/>
              </a:buClr>
              <a:buSzPct val="150000"/>
              <a:buFont typeface="Arial"/>
              <a:buChar char="•"/>
            </a:pPr>
            <a:r>
              <a:rPr lang="fi" sz="2600"/>
              <a:t>Vastaanottajalle merkityksellistä ja arvoa luovaa</a:t>
            </a:r>
            <a:endParaRPr/>
          </a:p>
          <a:p>
            <a:pPr marL="914400" lvl="1" indent="-342900" algn="l" rtl="0">
              <a:lnSpc>
                <a:spcPct val="170000"/>
              </a:lnSpc>
              <a:spcBef>
                <a:spcPts val="0"/>
              </a:spcBef>
              <a:spcAft>
                <a:spcPts val="0"/>
              </a:spcAft>
              <a:buClr>
                <a:srgbClr val="ED7D31"/>
              </a:buClr>
              <a:buSzPct val="150000"/>
              <a:buFont typeface="Arial"/>
              <a:buChar char="•"/>
            </a:pPr>
            <a:r>
              <a:rPr lang="fi" sz="2200"/>
              <a:t>Esitä näyttöä tuotteen/palvelun merkityksellisyydestä</a:t>
            </a:r>
            <a:endParaRPr/>
          </a:p>
          <a:p>
            <a:pPr marL="457200" lvl="0" indent="-342900" algn="l" rtl="0">
              <a:lnSpc>
                <a:spcPct val="170000"/>
              </a:lnSpc>
              <a:spcBef>
                <a:spcPts val="0"/>
              </a:spcBef>
              <a:spcAft>
                <a:spcPts val="0"/>
              </a:spcAft>
              <a:buClr>
                <a:srgbClr val="ED7D31"/>
              </a:buClr>
              <a:buSzPct val="150000"/>
              <a:buFont typeface="Arial"/>
              <a:buChar char="•"/>
            </a:pPr>
            <a:r>
              <a:rPr lang="fi" sz="2600"/>
              <a:t>Kohdennettu oikeille kohderyhmille ja oikeissa paikoissa.</a:t>
            </a:r>
            <a:endParaRPr sz="2600"/>
          </a:p>
          <a:p>
            <a:pPr marL="914400" lvl="1" indent="-317500" algn="l" rtl="0">
              <a:lnSpc>
                <a:spcPct val="170000"/>
              </a:lnSpc>
              <a:spcBef>
                <a:spcPts val="0"/>
              </a:spcBef>
              <a:spcAft>
                <a:spcPts val="0"/>
              </a:spcAft>
              <a:buClr>
                <a:srgbClr val="ED7D31"/>
              </a:buClr>
              <a:buSzPct val="125000"/>
              <a:buFont typeface="Courier New"/>
              <a:buChar char="o"/>
            </a:pPr>
            <a:r>
              <a:rPr lang="fi" sz="2200"/>
              <a:t>Kohtaa oikeat henkilöt oikeaan aikaan </a:t>
            </a:r>
            <a:endParaRPr/>
          </a:p>
          <a:p>
            <a:pPr marL="914400" lvl="1" indent="-317500" algn="l" rtl="0">
              <a:lnSpc>
                <a:spcPct val="170000"/>
              </a:lnSpc>
              <a:spcBef>
                <a:spcPts val="0"/>
              </a:spcBef>
              <a:spcAft>
                <a:spcPts val="0"/>
              </a:spcAft>
              <a:buClr>
                <a:srgbClr val="ED7D31"/>
              </a:buClr>
              <a:buSzPct val="125000"/>
              <a:buFont typeface="Courier New"/>
              <a:buChar char="o"/>
            </a:pPr>
            <a:r>
              <a:rPr lang="fi" sz="2200"/>
              <a:t>Tiedä, missä kanavissa ja medioissa asiakkaasi liikkuvat! </a:t>
            </a:r>
            <a:endParaRPr sz="2200"/>
          </a:p>
          <a:p>
            <a:pPr marL="457200" lvl="0" indent="-342900" algn="l" rtl="0">
              <a:lnSpc>
                <a:spcPct val="170000"/>
              </a:lnSpc>
              <a:spcBef>
                <a:spcPts val="0"/>
              </a:spcBef>
              <a:spcAft>
                <a:spcPts val="0"/>
              </a:spcAft>
              <a:buClr>
                <a:srgbClr val="ED7D31"/>
              </a:buClr>
              <a:buSzPct val="150000"/>
              <a:buFont typeface="Arial"/>
              <a:buChar char="•"/>
            </a:pPr>
            <a:r>
              <a:rPr lang="fi" sz="2600"/>
              <a:t> Luotettavaa </a:t>
            </a:r>
            <a:endParaRPr/>
          </a:p>
          <a:p>
            <a:pPr marL="914400" lvl="1" indent="-342900" algn="l" rtl="0">
              <a:lnSpc>
                <a:spcPct val="170000"/>
              </a:lnSpc>
              <a:spcBef>
                <a:spcPts val="0"/>
              </a:spcBef>
              <a:spcAft>
                <a:spcPts val="0"/>
              </a:spcAft>
              <a:buClr>
                <a:srgbClr val="ED7D31"/>
              </a:buClr>
              <a:buSzPct val="150000"/>
              <a:buFont typeface="Arial"/>
              <a:buChar char="•"/>
            </a:pPr>
            <a:r>
              <a:rPr lang="fi" sz="2200"/>
              <a:t>Vastaanottajan on pystyttävä luottamaan viestiin</a:t>
            </a:r>
            <a:endParaRPr/>
          </a:p>
          <a:p>
            <a:pPr marL="457200" lvl="0" indent="-342900" algn="l" rtl="0">
              <a:lnSpc>
                <a:spcPct val="170000"/>
              </a:lnSpc>
              <a:spcBef>
                <a:spcPts val="0"/>
              </a:spcBef>
              <a:spcAft>
                <a:spcPts val="0"/>
              </a:spcAft>
              <a:buClr>
                <a:srgbClr val="ED7D31"/>
              </a:buClr>
              <a:buSzPct val="150000"/>
              <a:buFont typeface="Arial"/>
              <a:buChar char="•"/>
            </a:pPr>
            <a:r>
              <a:rPr lang="fi" sz="2600"/>
              <a:t>Mainonnan tehon on oltava mitattavissa</a:t>
            </a:r>
            <a:endParaRPr/>
          </a:p>
          <a:p>
            <a:pPr marL="457200" lvl="0" indent="-232886" algn="l" rtl="0">
              <a:lnSpc>
                <a:spcPct val="170000"/>
              </a:lnSpc>
              <a:spcBef>
                <a:spcPts val="0"/>
              </a:spcBef>
              <a:spcAft>
                <a:spcPts val="0"/>
              </a:spcAft>
              <a:buClr>
                <a:srgbClr val="ED7D31"/>
              </a:buClr>
              <a:buSzPct val="150000"/>
              <a:buFont typeface="Arial"/>
              <a:buNone/>
            </a:pPr>
            <a:endParaRPr/>
          </a:p>
          <a:p>
            <a:pPr marL="914400" lvl="1" indent="-228600" algn="l" rtl="0">
              <a:lnSpc>
                <a:spcPct val="170000"/>
              </a:lnSpc>
              <a:spcBef>
                <a:spcPts val="0"/>
              </a:spcBef>
              <a:spcAft>
                <a:spcPts val="0"/>
              </a:spcAft>
              <a:buClr>
                <a:srgbClr val="161249"/>
              </a:buClr>
              <a:buSzPct val="111111"/>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0"/>
          <p:cNvSpPr txBox="1">
            <a:spLocks noGrp="1"/>
          </p:cNvSpPr>
          <p:nvPr>
            <p:ph type="title"/>
          </p:nvPr>
        </p:nvSpPr>
        <p:spPr>
          <a:xfrm>
            <a:off x="313905" y="0"/>
            <a:ext cx="7886700" cy="692318"/>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3960"/>
              <a:buFont typeface="Arial"/>
              <a:buNone/>
            </a:pPr>
            <a:r>
              <a:rPr lang="fi" sz="2800"/>
              <a:t>Hyvän markkinointiviestin elementit </a:t>
            </a:r>
            <a:endParaRPr sz="2800"/>
          </a:p>
        </p:txBody>
      </p:sp>
      <p:sp>
        <p:nvSpPr>
          <p:cNvPr id="259" name="Google Shape;259;p10"/>
          <p:cNvSpPr txBox="1">
            <a:spLocks noGrp="1"/>
          </p:cNvSpPr>
          <p:nvPr>
            <p:ph type="body" idx="1"/>
          </p:nvPr>
        </p:nvSpPr>
        <p:spPr>
          <a:xfrm>
            <a:off x="628650" y="1369219"/>
            <a:ext cx="7886700" cy="2905898"/>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260" name="Google Shape;260;p10"/>
          <p:cNvSpPr txBox="1">
            <a:spLocks noGrp="1"/>
          </p:cNvSpPr>
          <p:nvPr>
            <p:ph type="body" idx="4294967295"/>
          </p:nvPr>
        </p:nvSpPr>
        <p:spPr>
          <a:xfrm>
            <a:off x="4707731" y="654436"/>
            <a:ext cx="4264819" cy="4335463"/>
          </a:xfrm>
          <a:prstGeom prst="rect">
            <a:avLst/>
          </a:prstGeom>
          <a:noFill/>
          <a:ln>
            <a:noFill/>
          </a:ln>
        </p:spPr>
        <p:txBody>
          <a:bodyPr spcFirstLastPara="1" wrap="square" lIns="91425" tIns="91425" rIns="91425" bIns="91425" anchor="ctr" anchorCtr="0">
            <a:normAutofit/>
          </a:bodyPr>
          <a:lstStyle/>
          <a:p>
            <a:pPr marL="466468" lvl="0" indent="-342900" algn="l" rtl="0">
              <a:lnSpc>
                <a:spcPct val="100000"/>
              </a:lnSpc>
              <a:spcBef>
                <a:spcPts val="0"/>
              </a:spcBef>
              <a:spcAft>
                <a:spcPts val="0"/>
              </a:spcAft>
              <a:buClr>
                <a:srgbClr val="ED7D31"/>
              </a:buClr>
              <a:buSzPts val="2400"/>
              <a:buChar char="•"/>
            </a:pPr>
            <a:r>
              <a:rPr lang="fi" sz="1600"/>
              <a:t>Vastaa asiakkaan tarpeisiin, arvoihin ja tyyliin.</a:t>
            </a:r>
            <a:endParaRPr sz="1600">
              <a:latin typeface="Proxima Nova"/>
              <a:ea typeface="Proxima Nova"/>
              <a:cs typeface="Proxima Nova"/>
              <a:sym typeface="Proxima Nova"/>
            </a:endParaRPr>
          </a:p>
          <a:p>
            <a:pPr marL="571500" lvl="0" indent="-190500" algn="l" rtl="0">
              <a:lnSpc>
                <a:spcPct val="100000"/>
              </a:lnSpc>
              <a:spcBef>
                <a:spcPts val="0"/>
              </a:spcBef>
              <a:spcAft>
                <a:spcPts val="0"/>
              </a:spcAft>
              <a:buClr>
                <a:srgbClr val="ED7D31"/>
              </a:buClr>
              <a:buSzPts val="2400"/>
              <a:buNone/>
            </a:pPr>
            <a:endParaRPr sz="1600">
              <a:latin typeface="Proxima Nova"/>
              <a:ea typeface="Proxima Nova"/>
              <a:cs typeface="Proxima Nova"/>
              <a:sym typeface="Proxima Nova"/>
            </a:endParaRPr>
          </a:p>
          <a:p>
            <a:pPr marL="466468" lvl="0" indent="-342900" algn="l" rtl="0">
              <a:lnSpc>
                <a:spcPct val="100000"/>
              </a:lnSpc>
              <a:spcBef>
                <a:spcPts val="0"/>
              </a:spcBef>
              <a:spcAft>
                <a:spcPts val="0"/>
              </a:spcAft>
              <a:buClr>
                <a:srgbClr val="ED7D31"/>
              </a:buClr>
              <a:buSzPts val="2400"/>
              <a:buChar char="•"/>
            </a:pPr>
            <a:r>
              <a:rPr lang="fi" sz="1600"/>
              <a:t>Kuvaile </a:t>
            </a:r>
            <a:r>
              <a:rPr lang="fi" sz="1600" b="0" i="0" u="none" strike="noStrike" cap="none">
                <a:latin typeface="Arial"/>
                <a:ea typeface="Arial"/>
                <a:cs typeface="Arial"/>
                <a:sym typeface="Arial"/>
              </a:rPr>
              <a:t>ratkaisut ja </a:t>
            </a:r>
            <a:r>
              <a:rPr lang="fi" sz="1600"/>
              <a:t>hyödyt </a:t>
            </a:r>
            <a:br>
              <a:rPr lang="fi" sz="1600"/>
            </a:br>
            <a:r>
              <a:rPr lang="fi" sz="1600"/>
              <a:t>(ja eroa kilpailijoista mahdollisuuksien mukaan)</a:t>
            </a:r>
            <a:endParaRPr sz="1600"/>
          </a:p>
          <a:p>
            <a:pPr marL="514350" lvl="0" indent="-133350" algn="l" rtl="0">
              <a:lnSpc>
                <a:spcPct val="100000"/>
              </a:lnSpc>
              <a:spcBef>
                <a:spcPts val="0"/>
              </a:spcBef>
              <a:spcAft>
                <a:spcPts val="0"/>
              </a:spcAft>
              <a:buClr>
                <a:srgbClr val="ED7D31"/>
              </a:buClr>
              <a:buSzPts val="2400"/>
              <a:buNone/>
            </a:pPr>
            <a:endParaRPr sz="1600" b="0" i="0" u="none" strike="noStrike" cap="none">
              <a:latin typeface="Arial"/>
              <a:ea typeface="Arial"/>
              <a:cs typeface="Arial"/>
              <a:sym typeface="Arial"/>
            </a:endParaRPr>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Sano jotain omaperäistä</a:t>
            </a:r>
            <a:endParaRPr sz="1600"/>
          </a:p>
          <a:p>
            <a:pPr marL="571500" lvl="0" indent="-190500" algn="l" rtl="0">
              <a:lnSpc>
                <a:spcPct val="100000"/>
              </a:lnSpc>
              <a:spcBef>
                <a:spcPts val="0"/>
              </a:spcBef>
              <a:spcAft>
                <a:spcPts val="0"/>
              </a:spcAft>
              <a:buClr>
                <a:srgbClr val="ED7D31"/>
              </a:buClr>
              <a:buSzPts val="2400"/>
              <a:buNone/>
            </a:pPr>
            <a:endParaRPr sz="1600"/>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Pidä se selkeänä ja tiiviinä </a:t>
            </a:r>
            <a:endParaRPr sz="1600"/>
          </a:p>
          <a:p>
            <a:pPr marL="571500" lvl="0" indent="-190500" algn="l" rtl="0">
              <a:lnSpc>
                <a:spcPct val="100000"/>
              </a:lnSpc>
              <a:spcBef>
                <a:spcPts val="0"/>
              </a:spcBef>
              <a:spcAft>
                <a:spcPts val="0"/>
              </a:spcAft>
              <a:buClr>
                <a:srgbClr val="ED7D31"/>
              </a:buClr>
              <a:buSzPts val="2400"/>
              <a:buNone/>
            </a:pPr>
            <a:endParaRPr sz="1600"/>
          </a:p>
          <a:p>
            <a:pPr marL="466468" lvl="0" indent="-342900" algn="l" rtl="0">
              <a:lnSpc>
                <a:spcPct val="100000"/>
              </a:lnSpc>
              <a:spcBef>
                <a:spcPts val="0"/>
              </a:spcBef>
              <a:spcAft>
                <a:spcPts val="0"/>
              </a:spcAft>
              <a:buClr>
                <a:srgbClr val="ED7D31"/>
              </a:buClr>
              <a:buSzPts val="2400"/>
              <a:buChar char="•"/>
            </a:pPr>
            <a:r>
              <a:rPr lang="fi" sz="1600" u="sng">
                <a:solidFill>
                  <a:schemeClr val="hlink"/>
                </a:solidFill>
                <a:hlinkClick r:id="rId3"/>
              </a:rPr>
              <a:t>Lisää esimerkkejä ja lisätietoa aiheesta 'Miten luodaan markkinointiviesti'. </a:t>
            </a:r>
            <a:endParaRPr sz="1600"/>
          </a:p>
          <a:p>
            <a:pPr marL="457200" lvl="0" indent="-228600" algn="l" rtl="0">
              <a:lnSpc>
                <a:spcPct val="115000"/>
              </a:lnSpc>
              <a:spcBef>
                <a:spcPts val="0"/>
              </a:spcBef>
              <a:spcAft>
                <a:spcPts val="0"/>
              </a:spcAft>
              <a:buClr>
                <a:srgbClr val="161249"/>
              </a:buClr>
              <a:buSzPts val="1730"/>
              <a:buFont typeface="Arial"/>
              <a:buNone/>
            </a:pPr>
            <a:endParaRPr sz="1600"/>
          </a:p>
        </p:txBody>
      </p:sp>
      <p:pic>
        <p:nvPicPr>
          <p:cNvPr id="261" name="Google Shape;261;p1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68870" y="1085250"/>
            <a:ext cx="2838619" cy="970719"/>
          </a:xfrm>
          <a:prstGeom prst="rect">
            <a:avLst/>
          </a:prstGeom>
          <a:noFill/>
          <a:ln>
            <a:noFill/>
          </a:ln>
        </p:spPr>
      </p:pic>
      <p:pic>
        <p:nvPicPr>
          <p:cNvPr id="262" name="Google Shape;262;p1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368870" y="2448901"/>
            <a:ext cx="3547490" cy="15324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11"/>
          <p:cNvSpPr txBox="1">
            <a:spLocks noGrp="1"/>
          </p:cNvSpPr>
          <p:nvPr>
            <p:ph type="title" idx="4294967295"/>
          </p:nvPr>
        </p:nvSpPr>
        <p:spPr>
          <a:xfrm>
            <a:off x="311942" y="210231"/>
            <a:ext cx="8520113" cy="842962"/>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3600"/>
              <a:buFont typeface="Arial"/>
              <a:buNone/>
            </a:pPr>
            <a:r>
              <a:rPr lang="fi"/>
              <a:t>Esimerkki markkinointiviestistä </a:t>
            </a:r>
            <a:endParaRPr/>
          </a:p>
        </p:txBody>
      </p:sp>
      <p:pic>
        <p:nvPicPr>
          <p:cNvPr id="268" name="Google Shape;268;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52400" y="1237675"/>
            <a:ext cx="8839199" cy="3183249"/>
          </a:xfrm>
          <a:prstGeom prst="rect">
            <a:avLst/>
          </a:prstGeom>
          <a:noFill/>
          <a:ln w="28575" cap="flat" cmpd="sng">
            <a:solidFill>
              <a:srgbClr val="ED7D31"/>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g22e50a1ae58_0_127"/>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Aktivoiva tehtävä </a:t>
            </a:r>
            <a:endParaRPr/>
          </a:p>
        </p:txBody>
      </p:sp>
      <p:sp>
        <p:nvSpPr>
          <p:cNvPr id="274" name="Google Shape;274;g22e50a1ae58_0_127"/>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127000" lvl="0" indent="0" algn="l" rtl="0">
              <a:lnSpc>
                <a:spcPct val="100000"/>
              </a:lnSpc>
              <a:spcBef>
                <a:spcPts val="0"/>
              </a:spcBef>
              <a:spcAft>
                <a:spcPts val="0"/>
              </a:spcAft>
              <a:buSzPts val="1600"/>
              <a:buNone/>
            </a:pPr>
            <a:r>
              <a:rPr lang="fi" sz="1600"/>
              <a:t>Etsikää markkinointiviesti, jossa edellä esitetyt kriteerit mielestänne ilmenevät. </a:t>
            </a:r>
            <a:endParaRPr sz="1600"/>
          </a:p>
          <a:p>
            <a:pPr marL="457200" lvl="0" indent="0" algn="l" rtl="0">
              <a:lnSpc>
                <a:spcPct val="100000"/>
              </a:lnSpc>
              <a:spcBef>
                <a:spcPts val="0"/>
              </a:spcBef>
              <a:spcAft>
                <a:spcPts val="0"/>
              </a:spcAft>
              <a:buSzPts val="1500"/>
              <a:buNone/>
            </a:pPr>
            <a:endParaRPr sz="1600"/>
          </a:p>
          <a:p>
            <a:pPr marL="127000" lvl="0" indent="0" algn="l" rtl="0">
              <a:lnSpc>
                <a:spcPct val="100000"/>
              </a:lnSpc>
              <a:spcBef>
                <a:spcPts val="0"/>
              </a:spcBef>
              <a:spcAft>
                <a:spcPts val="0"/>
              </a:spcAft>
              <a:buSzPts val="1600"/>
              <a:buNone/>
            </a:pPr>
            <a:r>
              <a:rPr lang="fi" sz="1600"/>
              <a:t>Analysoikaa, mikä tekee siitä hyvän viestin. </a:t>
            </a:r>
            <a:endParaRPr sz="1600"/>
          </a:p>
          <a:p>
            <a:pPr marL="0" lvl="0" indent="0" algn="l" rtl="0">
              <a:lnSpc>
                <a:spcPct val="100000"/>
              </a:lnSpc>
              <a:spcBef>
                <a:spcPts val="0"/>
              </a:spcBef>
              <a:spcAft>
                <a:spcPts val="0"/>
              </a:spcAft>
              <a:buClr>
                <a:schemeClr val="lt1"/>
              </a:buClr>
              <a:buSzPts val="1600"/>
              <a:buNone/>
            </a:pPr>
            <a:endParaRPr sz="1600"/>
          </a:p>
          <a:p>
            <a:pPr marL="127000" lvl="0" indent="0" algn="l" rtl="0">
              <a:lnSpc>
                <a:spcPct val="100000"/>
              </a:lnSpc>
              <a:spcBef>
                <a:spcPts val="0"/>
              </a:spcBef>
              <a:spcAft>
                <a:spcPts val="0"/>
              </a:spcAft>
              <a:buSzPts val="1600"/>
              <a:buNone/>
            </a:pPr>
            <a:r>
              <a:rPr lang="fi" sz="1600"/>
              <a:t>Esitelkää esimerkkinne luokassa.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g21f479b95c8_0_17"/>
          <p:cNvSpPr txBox="1">
            <a:spLocks noGrp="1"/>
          </p:cNvSpPr>
          <p:nvPr>
            <p:ph type="title" idx="4294967295"/>
          </p:nvPr>
        </p:nvSpPr>
        <p:spPr>
          <a:xfrm>
            <a:off x="311150" y="1828347"/>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
              <a:t>Kohderyhmän määrittely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g19db13479b5_0_246"/>
          <p:cNvSpPr txBox="1">
            <a:spLocks noGrp="1"/>
          </p:cNvSpPr>
          <p:nvPr>
            <p:ph type="title"/>
          </p:nvPr>
        </p:nvSpPr>
        <p:spPr>
          <a:xfrm>
            <a:off x="628649" y="286853"/>
            <a:ext cx="4067175"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Kohderyhmä  </a:t>
            </a:r>
            <a:endParaRPr/>
          </a:p>
        </p:txBody>
      </p:sp>
      <p:sp>
        <p:nvSpPr>
          <p:cNvPr id="285" name="Google Shape;285;g19db13479b5_0_246"/>
          <p:cNvSpPr txBox="1">
            <a:spLocks noGrp="1"/>
          </p:cNvSpPr>
          <p:nvPr>
            <p:ph type="body" idx="1"/>
          </p:nvPr>
        </p:nvSpPr>
        <p:spPr>
          <a:xfrm>
            <a:off x="390226" y="891683"/>
            <a:ext cx="4538613" cy="2240756"/>
          </a:xfrm>
          <a:prstGeom prst="rect">
            <a:avLst/>
          </a:prstGeom>
          <a:noFill/>
          <a:ln>
            <a:noFill/>
          </a:ln>
        </p:spPr>
        <p:txBody>
          <a:bodyPr spcFirstLastPara="1" wrap="square" lIns="0" tIns="0" rIns="0" bIns="0" anchor="t" anchorCtr="0">
            <a:noAutofit/>
          </a:bodyPr>
          <a:lstStyle/>
          <a:p>
            <a:pPr marL="457200" lvl="0" indent="-320675" algn="l" rtl="0">
              <a:lnSpc>
                <a:spcPct val="100000"/>
              </a:lnSpc>
              <a:spcBef>
                <a:spcPts val="0"/>
              </a:spcBef>
              <a:spcAft>
                <a:spcPts val="0"/>
              </a:spcAft>
              <a:buClr>
                <a:srgbClr val="ED7D31"/>
              </a:buClr>
              <a:buSzPts val="2250"/>
              <a:buFont typeface="Arial"/>
              <a:buChar char="•"/>
            </a:pPr>
            <a:r>
              <a:rPr lang="fi" sz="1500"/>
              <a:t>Digitaaliset markkinointikampanjat suunnataan strategiassa mainituille kohdeyleisöille.</a:t>
            </a:r>
            <a:endParaRPr/>
          </a:p>
          <a:p>
            <a:pPr marL="457200" lvl="0" indent="-177800" algn="l" rtl="0">
              <a:lnSpc>
                <a:spcPct val="100000"/>
              </a:lnSpc>
              <a:spcBef>
                <a:spcPts val="0"/>
              </a:spcBef>
              <a:spcAft>
                <a:spcPts val="0"/>
              </a:spcAft>
              <a:buClr>
                <a:srgbClr val="ED7D31"/>
              </a:buClr>
              <a:buSzPts val="2250"/>
              <a:buFont typeface="Arial"/>
              <a:buNone/>
            </a:pPr>
            <a:endParaRPr sz="1500"/>
          </a:p>
          <a:p>
            <a:pPr marL="457200" lvl="0" indent="-320675" algn="l" rtl="0">
              <a:lnSpc>
                <a:spcPct val="100000"/>
              </a:lnSpc>
              <a:spcBef>
                <a:spcPts val="0"/>
              </a:spcBef>
              <a:spcAft>
                <a:spcPts val="0"/>
              </a:spcAft>
              <a:buClr>
                <a:srgbClr val="ED7D31"/>
              </a:buClr>
              <a:buSzPts val="2250"/>
              <a:buFont typeface="Arial"/>
              <a:buChar char="•"/>
            </a:pPr>
            <a:r>
              <a:rPr lang="fi" sz="1500"/>
              <a:t>Kohderyhmä koostuu ihmisistä, jotka ovat tuotteen/palvelun potentiaalisia käyttäjiä ja hyötyvät siitä.</a:t>
            </a:r>
            <a:endParaRPr sz="1450"/>
          </a:p>
          <a:p>
            <a:pPr marL="285750" lvl="0" indent="-147637" algn="l" rtl="0">
              <a:lnSpc>
                <a:spcPct val="100000"/>
              </a:lnSpc>
              <a:spcBef>
                <a:spcPts val="0"/>
              </a:spcBef>
              <a:spcAft>
                <a:spcPts val="0"/>
              </a:spcAft>
              <a:buClr>
                <a:srgbClr val="ED7D31"/>
              </a:buClr>
              <a:buSzPts val="2175"/>
              <a:buFont typeface="Arial"/>
              <a:buNone/>
            </a:pPr>
            <a:endParaRPr sz="1450"/>
          </a:p>
          <a:p>
            <a:pPr marL="285750" lvl="0" indent="-157162" algn="l" rtl="0">
              <a:lnSpc>
                <a:spcPct val="100000"/>
              </a:lnSpc>
              <a:spcBef>
                <a:spcPts val="0"/>
              </a:spcBef>
              <a:spcAft>
                <a:spcPts val="0"/>
              </a:spcAft>
              <a:buClr>
                <a:srgbClr val="ED7D31"/>
              </a:buClr>
              <a:buSzPts val="2025"/>
              <a:buFont typeface="Arial"/>
              <a:buNone/>
            </a:pPr>
            <a:endParaRPr sz="1350"/>
          </a:p>
        </p:txBody>
      </p:sp>
      <p:pic>
        <p:nvPicPr>
          <p:cNvPr id="286" name="Google Shape;286;g19db13479b5_0_2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110084" y="421410"/>
            <a:ext cx="3856913" cy="2015251"/>
          </a:xfrm>
          <a:prstGeom prst="rect">
            <a:avLst/>
          </a:prstGeom>
          <a:noFill/>
          <a:ln>
            <a:noFill/>
          </a:ln>
        </p:spPr>
      </p:pic>
      <p:sp>
        <p:nvSpPr>
          <p:cNvPr id="287" name="Google Shape;287;g19db13479b5_0_246"/>
          <p:cNvSpPr txBox="1"/>
          <p:nvPr/>
        </p:nvSpPr>
        <p:spPr>
          <a:xfrm>
            <a:off x="7454820" y="2337538"/>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lähde: </a:t>
            </a:r>
            <a:r>
              <a:rPr lang="fi" sz="1200" b="0" i="0" u="sng" strike="noStrike" cap="none">
                <a:solidFill>
                  <a:schemeClr val="hlink"/>
                </a:solidFill>
                <a:latin typeface="Arial"/>
                <a:ea typeface="Arial"/>
                <a:cs typeface="Arial"/>
                <a:sym typeface="Arial"/>
                <a:hlinkClick r:id="rId4"/>
              </a:rPr>
              <a:t>Digital Floats</a:t>
            </a:r>
            <a:endParaRPr sz="1200" b="0" i="0" u="none" strike="noStrike" cap="none">
              <a:solidFill>
                <a:srgbClr val="000000"/>
              </a:solidFill>
              <a:latin typeface="Arial"/>
              <a:ea typeface="Arial"/>
              <a:cs typeface="Arial"/>
              <a:sym typeface="Arial"/>
            </a:endParaRPr>
          </a:p>
        </p:txBody>
      </p:sp>
      <p:sp>
        <p:nvSpPr>
          <p:cNvPr id="288" name="Google Shape;288;g19db13479b5_0_246"/>
          <p:cNvSpPr txBox="1"/>
          <p:nvPr/>
        </p:nvSpPr>
        <p:spPr>
          <a:xfrm>
            <a:off x="306503" y="2436661"/>
            <a:ext cx="8547900" cy="2468100"/>
          </a:xfrm>
          <a:prstGeom prst="rect">
            <a:avLst/>
          </a:prstGeom>
          <a:noFill/>
          <a:ln>
            <a:noFill/>
          </a:ln>
        </p:spPr>
        <p:txBody>
          <a:bodyPr spcFirstLastPara="1" wrap="square" lIns="91425" tIns="45700" rIns="91425" bIns="45700" anchor="t" anchorCtr="0">
            <a:spAutoFit/>
          </a:bodyPr>
          <a:lstStyle/>
          <a:p>
            <a:pPr marL="457200" marR="0" lvl="0" indent="-8572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Oikean viestin ja kanavan määrittämiseksi on määriteltävä kohdeyleisön ominaisuudet ja tiedotusvälineet, joista se löytyy.</a:t>
            </a:r>
            <a:endParaRPr sz="1500" b="0" i="0" u="none" strike="noStrike" cap="none">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Kohdeyleisöstäsi voidaan muodostaa kuva monien eri ominaisuuksien perusteella, esimerkiksi </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Ikä, tulotaso, harrastukset, sijainti, budjetti.</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Internet-laite</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Internet-hakuhistoria, aiemmat ostokset, aiemmat kohtaamiset yrityksesi kanssa.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g21f479b95c8_0_34"/>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Kohdentaminen - kohdeyleisö</a:t>
            </a:r>
            <a:endParaRPr/>
          </a:p>
        </p:txBody>
      </p:sp>
      <p:sp>
        <p:nvSpPr>
          <p:cNvPr id="294" name="Google Shape;294;g21f479b95c8_0_3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295" name="Google Shape;295;g21f479b95c8_0_34" descr="We live in a time where we quickly put people in boxes. Maybe we have more in common than what we think? Introducing All That We Share. The English version." title="TV 2 | All That We Share">
            <a:hlinkClick r:id="rId3"/>
          </p:cNvPr>
          <p:cNvPicPr preferRelativeResize="0"/>
          <p:nvPr/>
        </p:nvPicPr>
        <p:blipFill rotWithShape="1">
          <a:blip r:embed="rId4">
            <a:alphaModFix/>
          </a:blip>
          <a:srcRect/>
          <a:stretch/>
        </p:blipFill>
        <p:spPr>
          <a:xfrm>
            <a:off x="628650" y="963162"/>
            <a:ext cx="6019800" cy="33861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5"/>
                                        </p:tgtEl>
                                        <p:attrNameLst>
                                          <p:attrName>style.visibility</p:attrName>
                                        </p:attrNameLst>
                                      </p:cBhvr>
                                      <p:to>
                                        <p:strVal val="visible"/>
                                      </p:to>
                                    </p:set>
                                    <p:animEffect transition="in" filter="fade">
                                      <p:cBhvr>
                                        <p:cTn id="7" dur="1000"/>
                                        <p:tgtEl>
                                          <p:spTgt spid="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g21f479b95c8_0_45"/>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Kohdentaminen - kohdeyleisö</a:t>
            </a:r>
            <a:endParaRPr/>
          </a:p>
        </p:txBody>
      </p:sp>
      <p:sp>
        <p:nvSpPr>
          <p:cNvPr id="301" name="Google Shape;301;g21f479b95c8_0_45"/>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02" name="Google Shape;302;g21f479b95c8_0_45"/>
          <p:cNvPicPr preferRelativeResize="0"/>
          <p:nvPr/>
        </p:nvPicPr>
        <p:blipFill rotWithShape="1">
          <a:blip r:embed="rId3">
            <a:alphaModFix/>
          </a:blip>
          <a:srcRect/>
          <a:stretch/>
        </p:blipFill>
        <p:spPr>
          <a:xfrm>
            <a:off x="522103" y="1243012"/>
            <a:ext cx="7334250" cy="26574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pic>
        <p:nvPicPr>
          <p:cNvPr id="307" name="Google Shape;307;g1dc0dac36e4_0_30"/>
          <p:cNvPicPr preferRelativeResize="0"/>
          <p:nvPr/>
        </p:nvPicPr>
        <p:blipFill rotWithShape="1">
          <a:blip r:embed="rId3">
            <a:alphaModFix amt="91000"/>
          </a:blip>
          <a:srcRect/>
          <a:stretch/>
        </p:blipFill>
        <p:spPr>
          <a:xfrm>
            <a:off x="4917057" y="258792"/>
            <a:ext cx="4110793" cy="3993739"/>
          </a:xfrm>
          <a:prstGeom prst="flowChartConnector">
            <a:avLst/>
          </a:prstGeom>
          <a:noFill/>
          <a:ln>
            <a:noFill/>
          </a:ln>
        </p:spPr>
      </p:pic>
      <p:sp>
        <p:nvSpPr>
          <p:cNvPr id="308" name="Google Shape;308;g1dc0dac36e4_0_30"/>
          <p:cNvSpPr txBox="1">
            <a:spLocks noGrp="1"/>
          </p:cNvSpPr>
          <p:nvPr>
            <p:ph type="title"/>
          </p:nvPr>
        </p:nvSpPr>
        <p:spPr>
          <a:xfrm>
            <a:off x="628650" y="342395"/>
            <a:ext cx="5088271"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Asiakaskontaktipisteet </a:t>
            </a:r>
            <a:endParaRPr/>
          </a:p>
        </p:txBody>
      </p:sp>
      <p:sp>
        <p:nvSpPr>
          <p:cNvPr id="309" name="Google Shape;309;g1dc0dac36e4_0_30"/>
          <p:cNvSpPr txBox="1">
            <a:spLocks noGrp="1"/>
          </p:cNvSpPr>
          <p:nvPr>
            <p:ph type="body" idx="1"/>
          </p:nvPr>
        </p:nvSpPr>
        <p:spPr>
          <a:xfrm>
            <a:off x="628649" y="741955"/>
            <a:ext cx="4474573" cy="2240756"/>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endParaRPr/>
          </a:p>
          <a:p>
            <a:pPr marL="457200" lvl="0" indent="-323850" algn="l" rtl="0">
              <a:lnSpc>
                <a:spcPct val="100000"/>
              </a:lnSpc>
              <a:spcBef>
                <a:spcPts val="0"/>
              </a:spcBef>
              <a:spcAft>
                <a:spcPts val="0"/>
              </a:spcAft>
              <a:buClr>
                <a:srgbClr val="ED7D31"/>
              </a:buClr>
              <a:buSzPts val="2000"/>
              <a:buFont typeface="Arial"/>
              <a:buChar char="•"/>
            </a:pPr>
            <a:r>
              <a:rPr lang="fi" sz="1600"/>
              <a:t>Asiakaskontaktipisteissä asiakas on kosketuksissa yrityksen kanssa tai kuulee siitä.</a:t>
            </a:r>
            <a:endParaRPr/>
          </a:p>
          <a:p>
            <a:pPr marL="742950" lvl="0" indent="-158750" algn="l" rtl="0">
              <a:lnSpc>
                <a:spcPct val="100000"/>
              </a:lnSpc>
              <a:spcBef>
                <a:spcPts val="0"/>
              </a:spcBef>
              <a:spcAft>
                <a:spcPts val="0"/>
              </a:spcAft>
              <a:buClr>
                <a:srgbClr val="ED7D31"/>
              </a:buClr>
              <a:buSzPts val="2000"/>
              <a:buFont typeface="Arial"/>
              <a:buNone/>
            </a:pPr>
            <a:endParaRPr sz="1600"/>
          </a:p>
          <a:p>
            <a:pPr marL="457200" lvl="0" indent="-323850" algn="l" rtl="0">
              <a:lnSpc>
                <a:spcPct val="100000"/>
              </a:lnSpc>
              <a:spcBef>
                <a:spcPts val="0"/>
              </a:spcBef>
              <a:spcAft>
                <a:spcPts val="0"/>
              </a:spcAft>
              <a:buClr>
                <a:srgbClr val="ED7D31"/>
              </a:buClr>
              <a:buSzPts val="2000"/>
              <a:buFont typeface="Arial"/>
              <a:buChar char="•"/>
            </a:pPr>
            <a:r>
              <a:rPr lang="fi" sz="1600"/>
              <a:t>Se voi olla esimerkiksi verkkosivusto, palvelupiste tai myymälä.</a:t>
            </a:r>
            <a:endParaRPr/>
          </a:p>
          <a:p>
            <a:pPr marL="457200" lvl="0" indent="-196850" algn="l" rtl="0">
              <a:lnSpc>
                <a:spcPct val="100000"/>
              </a:lnSpc>
              <a:spcBef>
                <a:spcPts val="0"/>
              </a:spcBef>
              <a:spcAft>
                <a:spcPts val="0"/>
              </a:spcAft>
              <a:buClr>
                <a:srgbClr val="ED7D31"/>
              </a:buClr>
              <a:buSzPts val="2000"/>
              <a:buFont typeface="Arial"/>
              <a:buNone/>
            </a:pPr>
            <a:endParaRPr sz="1600"/>
          </a:p>
          <a:p>
            <a:pPr marL="457200" lvl="0" indent="-323850" algn="l" rtl="0">
              <a:lnSpc>
                <a:spcPct val="100000"/>
              </a:lnSpc>
              <a:spcBef>
                <a:spcPts val="0"/>
              </a:spcBef>
              <a:spcAft>
                <a:spcPts val="0"/>
              </a:spcAft>
              <a:buClr>
                <a:srgbClr val="ED7D31"/>
              </a:buClr>
              <a:buSzPts val="2000"/>
              <a:buFont typeface="Arial"/>
              <a:buChar char="•"/>
            </a:pPr>
            <a:r>
              <a:rPr lang="fi" sz="1600"/>
              <a:t>Digitaalinen ympäristö on tuonut merkittäviä uusia kontaktipisteitä</a:t>
            </a:r>
            <a:endParaRPr sz="1600"/>
          </a:p>
          <a:p>
            <a:pPr marL="742950" lvl="0" indent="-158750" algn="l" rtl="0">
              <a:lnSpc>
                <a:spcPct val="100000"/>
              </a:lnSpc>
              <a:spcBef>
                <a:spcPts val="0"/>
              </a:spcBef>
              <a:spcAft>
                <a:spcPts val="0"/>
              </a:spcAft>
              <a:buClr>
                <a:srgbClr val="ED7D31"/>
              </a:buClr>
              <a:buSzPts val="2000"/>
              <a:buFont typeface="Arial"/>
              <a:buNone/>
            </a:pPr>
            <a:endParaRPr sz="1600"/>
          </a:p>
          <a:p>
            <a:pPr marL="457200" lvl="0" indent="-323850" algn="l" rtl="0">
              <a:lnSpc>
                <a:spcPct val="100000"/>
              </a:lnSpc>
              <a:spcBef>
                <a:spcPts val="0"/>
              </a:spcBef>
              <a:spcAft>
                <a:spcPts val="0"/>
              </a:spcAft>
              <a:buClr>
                <a:srgbClr val="ED7D31"/>
              </a:buClr>
              <a:buSzPts val="2000"/>
              <a:buFont typeface="Arial"/>
              <a:buChar char="•"/>
            </a:pPr>
            <a:r>
              <a:rPr lang="fi" sz="1600"/>
              <a:t>Näiden kosketuspisteiden määrittely on välttämätöntä, jotta löydetään optimaaliset kanavat ja mediat kohderyhmien kanssa viestimiseen.</a:t>
            </a:r>
            <a:endParaRPr sz="1600"/>
          </a:p>
        </p:txBody>
      </p:sp>
      <p:sp>
        <p:nvSpPr>
          <p:cNvPr id="310" name="Google Shape;310;g1dc0dac36e4_0_30"/>
          <p:cNvSpPr txBox="1"/>
          <p:nvPr/>
        </p:nvSpPr>
        <p:spPr>
          <a:xfrm>
            <a:off x="5225143" y="4136034"/>
            <a:ext cx="308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Wikimedia</a:t>
            </a:r>
            <a:r>
              <a:rPr lang="fi" sz="1400" b="0" i="0" u="none" strike="noStrike" cap="none">
                <a:solidFill>
                  <a:srgbClr val="000000"/>
                </a:solidFill>
                <a:latin typeface="Arial"/>
                <a:ea typeface="Arial"/>
                <a:cs typeface="Arial"/>
                <a:sym typeface="Arial"/>
              </a:rPr>
              <a:t>, Izzy Stangl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12"/>
          <p:cNvSpPr txBox="1">
            <a:spLocks noGrp="1"/>
          </p:cNvSpPr>
          <p:nvPr>
            <p:ph type="title"/>
          </p:nvPr>
        </p:nvSpPr>
        <p:spPr>
          <a:xfrm>
            <a:off x="382200" y="2122950"/>
            <a:ext cx="83796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a:t>Asiakaspolku </a:t>
            </a:r>
            <a:r>
              <a:rPr lang="fi" sz="3200"/>
              <a:t>ja </a:t>
            </a:r>
            <a:r>
              <a:rPr lang="fi"/>
              <a:t>myyntisuppilo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3"/>
          <p:cNvSpPr txBox="1">
            <a:spLocks noGrp="1"/>
          </p:cNvSpPr>
          <p:nvPr>
            <p:ph type="title"/>
          </p:nvPr>
        </p:nvSpPr>
        <p:spPr>
          <a:xfrm>
            <a:off x="526596" y="560918"/>
            <a:ext cx="5079817" cy="1833939"/>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4200"/>
              <a:buFont typeface="Arial"/>
              <a:buNone/>
            </a:pPr>
            <a:r>
              <a:rPr lang="fi" sz="3200"/>
              <a:t>Yrityksen strateginen asema vaihtelee</a:t>
            </a:r>
            <a:br>
              <a:rPr lang="fi" sz="3200"/>
            </a:br>
            <a:endParaRPr sz="3200" b="1"/>
          </a:p>
        </p:txBody>
      </p:sp>
      <p:sp>
        <p:nvSpPr>
          <p:cNvPr id="321" name="Google Shape;321;p13"/>
          <p:cNvSpPr txBox="1">
            <a:spLocks noGrp="1"/>
          </p:cNvSpPr>
          <p:nvPr>
            <p:ph type="body" idx="1"/>
          </p:nvPr>
        </p:nvSpPr>
        <p:spPr>
          <a:xfrm>
            <a:off x="421369" y="2571750"/>
            <a:ext cx="4067175" cy="2240756"/>
          </a:xfrm>
          <a:prstGeom prst="rect">
            <a:avLst/>
          </a:prstGeom>
          <a:noFill/>
          <a:ln>
            <a:noFill/>
          </a:ln>
        </p:spPr>
        <p:txBody>
          <a:bodyPr spcFirstLastPara="1" wrap="square" lIns="91425" tIns="91425" rIns="91425" bIns="91425" anchor="t" anchorCtr="0">
            <a:normAutofit/>
          </a:bodyPr>
          <a:lstStyle/>
          <a:p>
            <a:pPr marL="457200" marR="0" lvl="0" indent="-342900" algn="l" rtl="0">
              <a:lnSpc>
                <a:spcPct val="105000"/>
              </a:lnSpc>
              <a:spcBef>
                <a:spcPts val="0"/>
              </a:spcBef>
              <a:spcAft>
                <a:spcPts val="0"/>
              </a:spcAft>
              <a:buClr>
                <a:srgbClr val="ED7D31"/>
              </a:buClr>
              <a:buSzPts val="2400"/>
              <a:buFont typeface="Arial"/>
              <a:buChar char="•"/>
            </a:pPr>
            <a:r>
              <a:rPr lang="fi" sz="1600" b="0" i="0" u="none" strike="noStrike" cap="none">
                <a:latin typeface="Arial"/>
                <a:ea typeface="Arial"/>
                <a:cs typeface="Arial"/>
                <a:sym typeface="Arial"/>
              </a:rPr>
              <a:t>Markkinointitoiminnot on mukautettava vastaamaan </a:t>
            </a:r>
            <a:r>
              <a:rPr lang="fi" sz="1600"/>
              <a:t>yrityksen </a:t>
            </a:r>
            <a:r>
              <a:rPr lang="fi" sz="1600" b="0" i="0" u="none" strike="noStrike" cap="none">
                <a:latin typeface="Arial"/>
                <a:ea typeface="Arial"/>
                <a:cs typeface="Arial"/>
                <a:sym typeface="Arial"/>
              </a:rPr>
              <a:t>strategista asemaa. </a:t>
            </a:r>
            <a:endParaRPr sz="1600"/>
          </a:p>
          <a:p>
            <a:pPr marL="457200" lvl="0" indent="-342900" algn="ctr" rtl="0">
              <a:lnSpc>
                <a:spcPct val="100000"/>
              </a:lnSpc>
              <a:spcBef>
                <a:spcPts val="600"/>
              </a:spcBef>
              <a:spcAft>
                <a:spcPts val="0"/>
              </a:spcAft>
              <a:buClr>
                <a:srgbClr val="161249"/>
              </a:buClr>
              <a:buSzPts val="2100"/>
              <a:buNone/>
            </a:pPr>
            <a:endParaRPr/>
          </a:p>
        </p:txBody>
      </p:sp>
      <p:sp>
        <p:nvSpPr>
          <p:cNvPr id="322" name="Google Shape;322;p13"/>
          <p:cNvSpPr txBox="1"/>
          <p:nvPr/>
        </p:nvSpPr>
        <p:spPr>
          <a:xfrm>
            <a:off x="4488544" y="234347"/>
            <a:ext cx="4655456" cy="4645847"/>
          </a:xfrm>
          <a:prstGeom prst="rect">
            <a:avLst/>
          </a:prstGeom>
          <a:noFill/>
          <a:ln>
            <a:noFill/>
          </a:ln>
        </p:spPr>
        <p:txBody>
          <a:bodyPr spcFirstLastPara="1" wrap="square" lIns="91425" tIns="45700" rIns="91425" bIns="45700" anchor="t" anchorCtr="0">
            <a:spAutoFit/>
          </a:bodyPr>
          <a:lstStyle/>
          <a:p>
            <a:pPr marL="457200" marR="0" lvl="0" indent="-333632" algn="l" rtl="0">
              <a:lnSpc>
                <a:spcPct val="105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Yritysten stretaginen aseman omassa markkinassaan vaihtelee (esim. uudet tulokkaat, haastajat, vakiintuneet tai taantuvat tuotemerkit). </a:t>
            </a:r>
            <a:endParaRPr sz="1400" b="0" i="0" u="none" strike="noStrike" cap="none">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457200" marR="0" lvl="0" indent="-333632" algn="l" rtl="0">
              <a:lnSpc>
                <a:spcPct val="105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Kohdeyleisöjen lisäksi "markkinat" koostuvat kilpailijoista - myös nämä on otettava huomioon strategiassa. </a:t>
            </a:r>
            <a:endParaRPr sz="1400" b="0" i="0" u="none" strike="noStrike" cap="none">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457200" marR="0" lvl="0" indent="-333632" algn="l" rtl="0">
              <a:lnSpc>
                <a:spcPct val="105000"/>
              </a:lnSpc>
              <a:spcBef>
                <a:spcPts val="60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Vaikutukset: </a:t>
            </a:r>
            <a:endParaRPr sz="1400" b="0" i="0" u="none" strike="noStrike" cap="none">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Uusilla toimijoilla on paljon enemmän haasteita tietoisuuden luomisessa, luottamuksen luomisessa ja uusien asiakkaiden tavoittamisessa.</a:t>
            </a:r>
            <a:endParaRPr sz="1400" b="0" i="0" u="none" strike="noStrike" cap="none">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Vakiintuneet organisaatiot saattavat panostaa enemmän asiakkuuksiensa ja brändinsä vahvistamiseen.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14"/>
          <p:cNvSpPr txBox="1">
            <a:spLocks noGrp="1"/>
          </p:cNvSpPr>
          <p:nvPr>
            <p:ph type="title"/>
          </p:nvPr>
        </p:nvSpPr>
        <p:spPr>
          <a:xfrm>
            <a:off x="230313" y="1195970"/>
            <a:ext cx="4067175" cy="994172"/>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4200"/>
              <a:buFont typeface="Arial"/>
              <a:buNone/>
            </a:pPr>
            <a:r>
              <a:rPr lang="fi" sz="3200"/>
              <a:t>Kohderyhmä ja sen </a:t>
            </a:r>
            <a:br>
              <a:rPr lang="fi" sz="3200"/>
            </a:br>
            <a:r>
              <a:rPr lang="fi" sz="3200"/>
              <a:t>'ostoprosessit'</a:t>
            </a:r>
            <a:endParaRPr/>
          </a:p>
        </p:txBody>
      </p:sp>
      <p:sp>
        <p:nvSpPr>
          <p:cNvPr id="328" name="Google Shape;328;p14"/>
          <p:cNvSpPr txBox="1">
            <a:spLocks noGrp="1"/>
          </p:cNvSpPr>
          <p:nvPr>
            <p:ph type="body" idx="1"/>
          </p:nvPr>
        </p:nvSpPr>
        <p:spPr>
          <a:xfrm>
            <a:off x="4846512" y="199829"/>
            <a:ext cx="4067175" cy="4743841"/>
          </a:xfrm>
          <a:prstGeom prst="rect">
            <a:avLst/>
          </a:prstGeom>
          <a:noFill/>
          <a:ln>
            <a:noFill/>
          </a:ln>
        </p:spPr>
        <p:txBody>
          <a:bodyPr spcFirstLastPara="1" wrap="square" lIns="91425" tIns="91425" rIns="91425" bIns="91425" anchor="t" anchorCtr="0">
            <a:normAutofit fontScale="92500" lnSpcReduction="10000"/>
          </a:bodyPr>
          <a:lstStyle/>
          <a:p>
            <a:pPr marL="457200" lvl="0" indent="-314960" algn="l" rtl="0">
              <a:lnSpc>
                <a:spcPct val="90000"/>
              </a:lnSpc>
              <a:spcBef>
                <a:spcPts val="0"/>
              </a:spcBef>
              <a:spcAft>
                <a:spcPts val="0"/>
              </a:spcAft>
              <a:buClr>
                <a:srgbClr val="ED7D31"/>
              </a:buClr>
              <a:buSzPct val="150000"/>
              <a:buFont typeface="Arial"/>
              <a:buChar char="•"/>
            </a:pPr>
            <a:r>
              <a:rPr lang="fi" sz="1600"/>
              <a:t>Vain tietyt kulutustavarat ostetaan välittömästi </a:t>
            </a:r>
            <a:endParaRPr/>
          </a:p>
          <a:p>
            <a:pPr marL="5143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Erikoistavarakaupassa ja B2B-kaupassa useimpiin ostoihin liittyy "ostoprosessi".</a:t>
            </a:r>
            <a:endParaRPr/>
          </a:p>
          <a:p>
            <a:pPr marL="7429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Tähän prosessiin kuuluu arviointi ja vertailu</a:t>
            </a:r>
            <a:endParaRPr/>
          </a:p>
          <a:p>
            <a:pPr marL="5143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Se voi kestää minuutteja, päiviä tai kuukausia </a:t>
            </a:r>
            <a:endParaRPr/>
          </a:p>
          <a:p>
            <a:pPr marL="2857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Tähän prosessiin liittyy useita digitaalisia asiakaskosketuspisteitä (mainokset, sosiaalinen media, blogit, verkkosivustot jne.).</a:t>
            </a:r>
            <a:endParaRPr/>
          </a:p>
          <a:p>
            <a:pPr marL="5143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Näiden asioiden huomioon ottaminen helpottaa yritystä tekemään menestyksekästä markkinointia.</a:t>
            </a:r>
            <a:endParaRPr/>
          </a:p>
          <a:p>
            <a:pPr marL="514350" lvl="0" indent="-168275" algn="l" rtl="0">
              <a:lnSpc>
                <a:spcPct val="90000"/>
              </a:lnSpc>
              <a:spcBef>
                <a:spcPts val="600"/>
              </a:spcBef>
              <a:spcAft>
                <a:spcPts val="600"/>
              </a:spcAft>
              <a:buClr>
                <a:schemeClr val="accent5"/>
              </a:buClr>
              <a:buSzPct val="125000"/>
              <a:buFont typeface="Arial"/>
              <a:buNone/>
            </a:pP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g1dc0dac36e4_0_0"/>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900"/>
              <a:t>Ostoprosessia kuvailevista malleista</a:t>
            </a:r>
            <a:endParaRPr sz="2900"/>
          </a:p>
        </p:txBody>
      </p:sp>
      <p:sp>
        <p:nvSpPr>
          <p:cNvPr id="334" name="Google Shape;334;g1dc0dac36e4_0_0"/>
          <p:cNvSpPr txBox="1">
            <a:spLocks noGrp="1"/>
          </p:cNvSpPr>
          <p:nvPr>
            <p:ph type="body" idx="1"/>
          </p:nvPr>
        </p:nvSpPr>
        <p:spPr>
          <a:xfrm>
            <a:off x="628650" y="1003438"/>
            <a:ext cx="7886700" cy="3551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161249"/>
              </a:buClr>
              <a:buSzPts val="1800"/>
              <a:buNone/>
            </a:pPr>
            <a:r>
              <a:rPr lang="fi" sz="1600"/>
              <a:t>Viime vuosikymmeninä on luotu runsaasti malleja ostoprosessin kuvaamiseksi.</a:t>
            </a:r>
            <a:endParaRPr sz="1600"/>
          </a:p>
          <a:p>
            <a:pPr marL="0" lvl="0" indent="0" algn="l" rtl="0">
              <a:lnSpc>
                <a:spcPct val="115000"/>
              </a:lnSpc>
              <a:spcBef>
                <a:spcPts val="0"/>
              </a:spcBef>
              <a:spcAft>
                <a:spcPts val="0"/>
              </a:spcAft>
              <a:buClr>
                <a:srgbClr val="161249"/>
              </a:buClr>
              <a:buSzPts val="1800"/>
              <a:buNone/>
            </a:pPr>
            <a:endParaRPr sz="1600"/>
          </a:p>
          <a:p>
            <a:pPr marL="0" lvl="0" indent="0" algn="l" rtl="0">
              <a:lnSpc>
                <a:spcPct val="115000"/>
              </a:lnSpc>
              <a:spcBef>
                <a:spcPts val="0"/>
              </a:spcBef>
              <a:spcAft>
                <a:spcPts val="0"/>
              </a:spcAft>
              <a:buClr>
                <a:srgbClr val="161249"/>
              </a:buClr>
              <a:buSzPts val="1800"/>
              <a:buNone/>
            </a:pPr>
            <a:r>
              <a:rPr lang="fi" sz="1600"/>
              <a:t>Yleisimmin käytettyjä vaihtoehtoja ovat </a:t>
            </a:r>
            <a:r>
              <a:rPr lang="fi" sz="1600" b="1"/>
              <a:t>markkinointisuppilo (eli AIDA)</a:t>
            </a:r>
            <a:r>
              <a:rPr lang="fi" sz="1600"/>
              <a:t>, </a:t>
            </a:r>
            <a:r>
              <a:rPr lang="fi" sz="1600" b="1"/>
              <a:t>Customer journey </a:t>
            </a:r>
            <a:r>
              <a:rPr lang="fi" sz="1600"/>
              <a:t>ja RACE-malli</a:t>
            </a:r>
            <a:r>
              <a:rPr lang="fi" sz="1600" b="1"/>
              <a:t>.</a:t>
            </a:r>
            <a:r>
              <a:rPr lang="fi" sz="1600"/>
              <a:t>  </a:t>
            </a:r>
            <a:endParaRPr sz="1600"/>
          </a:p>
          <a:p>
            <a:pPr marL="0" lvl="0" indent="0" algn="l" rtl="0">
              <a:lnSpc>
                <a:spcPct val="115000"/>
              </a:lnSpc>
              <a:spcBef>
                <a:spcPts val="0"/>
              </a:spcBef>
              <a:spcAft>
                <a:spcPts val="0"/>
              </a:spcAft>
              <a:buClr>
                <a:srgbClr val="161249"/>
              </a:buClr>
              <a:buSzPts val="1800"/>
              <a:buNone/>
            </a:pPr>
            <a:endParaRPr sz="1600"/>
          </a:p>
          <a:p>
            <a:pPr marL="0" lvl="0" indent="0" algn="l" rtl="0">
              <a:lnSpc>
                <a:spcPct val="115000"/>
              </a:lnSpc>
              <a:spcBef>
                <a:spcPts val="0"/>
              </a:spcBef>
              <a:spcAft>
                <a:spcPts val="0"/>
              </a:spcAft>
              <a:buClr>
                <a:srgbClr val="161249"/>
              </a:buClr>
              <a:buSzPts val="1800"/>
              <a:buNone/>
            </a:pPr>
            <a:r>
              <a:rPr lang="fi" sz="1600"/>
              <a:t>Nämä mallit ovat hyödyllisiä markkinoinnin ja mainonnan suunnittelussa, sillä ne tarjoavat aiheita viesteille ja kanaville, joissa asiakasta kohdataan. Ne sopivat hyvin myös digitaalisen markkinoinnin prosesseihin.</a:t>
            </a:r>
            <a:endParaRPr sz="1600"/>
          </a:p>
          <a:p>
            <a:pPr marL="0" lvl="0" indent="0" algn="l" rtl="0">
              <a:lnSpc>
                <a:spcPct val="115000"/>
              </a:lnSpc>
              <a:spcBef>
                <a:spcPts val="0"/>
              </a:spcBef>
              <a:spcAft>
                <a:spcPts val="0"/>
              </a:spcAft>
              <a:buClr>
                <a:srgbClr val="161249"/>
              </a:buClr>
              <a:buSzPts val="1800"/>
              <a:buNone/>
            </a:pPr>
            <a:endParaRPr sz="1600"/>
          </a:p>
          <a:p>
            <a:pPr marL="0" lvl="0" indent="0" algn="l" rtl="0">
              <a:lnSpc>
                <a:spcPct val="115000"/>
              </a:lnSpc>
              <a:spcBef>
                <a:spcPts val="0"/>
              </a:spcBef>
              <a:spcAft>
                <a:spcPts val="0"/>
              </a:spcAft>
              <a:buClr>
                <a:srgbClr val="161249"/>
              </a:buClr>
              <a:buSzPts val="1800"/>
              <a:buNone/>
            </a:pPr>
            <a:r>
              <a:rPr lang="fi" sz="1600"/>
              <a:t>AIDA ja Customer journey ovat malleja, joiden avulla saadaan lisää ymmärrystä ostajan näkökulmasta. RACE auttaa organisaatiota vastaamaan näihin ostajan vaiheisiin.</a:t>
            </a:r>
            <a:endParaRPr sz="16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1f479b95c8_0_64"/>
          <p:cNvSpPr txBox="1">
            <a:spLocks noGrp="1"/>
          </p:cNvSpPr>
          <p:nvPr>
            <p:ph type="title" idx="4294967295"/>
          </p:nvPr>
        </p:nvSpPr>
        <p:spPr>
          <a:xfrm>
            <a:off x="419449" y="147588"/>
            <a:ext cx="6616700"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3000"/>
              <a:t> Markkinointisuppilo (AIDA)</a:t>
            </a:r>
            <a:endParaRPr sz="3000"/>
          </a:p>
        </p:txBody>
      </p:sp>
      <p:sp>
        <p:nvSpPr>
          <p:cNvPr id="340" name="Google Shape;340;g21f479b95c8_0_64"/>
          <p:cNvSpPr txBox="1"/>
          <p:nvPr/>
        </p:nvSpPr>
        <p:spPr>
          <a:xfrm>
            <a:off x="4103700" y="720675"/>
            <a:ext cx="4859700" cy="432423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Saamme päivittäin suuren määrän kaupallisia signaaleja ja viestejä eri kontaktipisteistä.</a:t>
            </a:r>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Ennen kuin ryhdymme toimeen (klikkaamme linkkiä, menemme kauppaan, teemme ostoksen), haluamme tietää enemmän yrityksestä tai tuotteesta (Awareness, Interest), jotta vakuuttuisimme (Desire).</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Markkinointisuppilo antaa viitteitä mm. seuraaviin:</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ostoprosessi käsittää tietyn polun, jossa markkinoinnilla ja myynnillä on suuri rooli. </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yläosassa tarvitaan massamainontaa, kun taas keskiosa on myyntityötä, jota kutsutaan myös ostajien hoitamiseksi.</a:t>
            </a:r>
            <a:endParaRPr sz="1500" b="0" i="0" u="none" strike="noStrike" cap="none">
              <a:solidFill>
                <a:srgbClr val="161249"/>
              </a:solidFill>
              <a:latin typeface="Arial"/>
              <a:ea typeface="Arial"/>
              <a:cs typeface="Arial"/>
              <a:sym typeface="Arial"/>
            </a:endParaRPr>
          </a:p>
          <a:p>
            <a:pPr marL="457200" marR="0" lvl="2" indent="-3238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vain harvat prosessit johtavat ostamiseen (toimintaan).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-&gt; yritys voi  parantaa suppilonsa tehokkuutta.</a:t>
            </a:r>
            <a:endParaRPr sz="1500" b="0" i="0" u="none" strike="noStrike" cap="none">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341" name="Google Shape;341;g21f479b95c8_0_64"/>
          <p:cNvSpPr txBox="1"/>
          <p:nvPr/>
        </p:nvSpPr>
        <p:spPr>
          <a:xfrm>
            <a:off x="2292025" y="4400616"/>
            <a:ext cx="174308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3"/>
              </a:rPr>
              <a:t>Lisätietoa </a:t>
            </a:r>
            <a:endParaRPr sz="1400" b="0" i="0" u="none" strike="noStrike" cap="none">
              <a:solidFill>
                <a:srgbClr val="000000"/>
              </a:solidFill>
              <a:latin typeface="Arial"/>
              <a:ea typeface="Arial"/>
              <a:cs typeface="Arial"/>
              <a:sym typeface="Arial"/>
            </a:endParaRPr>
          </a:p>
        </p:txBody>
      </p:sp>
      <p:pic>
        <p:nvPicPr>
          <p:cNvPr id="342" name="Google Shape;342;g21f479b95c8_0_64"/>
          <p:cNvPicPr preferRelativeResize="0"/>
          <p:nvPr/>
        </p:nvPicPr>
        <p:blipFill rotWithShape="1">
          <a:blip r:embed="rId4">
            <a:alphaModFix/>
          </a:blip>
          <a:srcRect/>
          <a:stretch/>
        </p:blipFill>
        <p:spPr>
          <a:xfrm>
            <a:off x="334617" y="867059"/>
            <a:ext cx="3546964" cy="341294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g21fdb5be240_3_9"/>
          <p:cNvSpPr txBox="1">
            <a:spLocks noGrp="1"/>
          </p:cNvSpPr>
          <p:nvPr>
            <p:ph type="title" idx="4294967295"/>
          </p:nvPr>
        </p:nvSpPr>
        <p:spPr>
          <a:xfrm>
            <a:off x="529839" y="18444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a:t> Markkinointisuppilo ja ostajan vaihe</a:t>
            </a:r>
            <a:endParaRPr sz="3200"/>
          </a:p>
        </p:txBody>
      </p:sp>
      <p:sp>
        <p:nvSpPr>
          <p:cNvPr id="348" name="Google Shape;348;g21fdb5be240_3_9"/>
          <p:cNvSpPr txBox="1"/>
          <p:nvPr/>
        </p:nvSpPr>
        <p:spPr>
          <a:xfrm>
            <a:off x="4103700" y="1017725"/>
            <a:ext cx="4854000" cy="3677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a:solidFill>
                  <a:srgbClr val="161249"/>
                </a:solidFill>
                <a:latin typeface="Arial"/>
                <a:ea typeface="Arial"/>
                <a:cs typeface="Arial"/>
                <a:sym typeface="Arial"/>
              </a:rPr>
              <a:t>Mahdollinen ostaja: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A: Tulee tietoiseksi omasta tarpeestaan, tai tietty tuotemerkki vaikuttaa häneen</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I: Haluaa tietää lisää, etsii tietoa tuotemerkistä/tuotteesta/palvelusta.</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I: Tietämys on lisääntynyt; parhaat ratkaisut painavat enemmän kuin parhaat.</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D: Tekee vertailua; arviointia; aikoo olla vakuuttunut</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A: On valinnut sopivimman ratkaisun; tekee päätöksen</a:t>
            </a:r>
            <a:endParaRPr sz="1500" b="0" i="0" u="none" strike="noStrike" cap="none">
              <a:solidFill>
                <a:srgbClr val="161249"/>
              </a:solidFill>
              <a:latin typeface="Arial"/>
              <a:ea typeface="Arial"/>
              <a:cs typeface="Arial"/>
              <a:sym typeface="Arial"/>
            </a:endParaRPr>
          </a:p>
        </p:txBody>
      </p:sp>
      <p:pic>
        <p:nvPicPr>
          <p:cNvPr id="349" name="Google Shape;349;g21fdb5be240_3_9"/>
          <p:cNvPicPr preferRelativeResize="0"/>
          <p:nvPr/>
        </p:nvPicPr>
        <p:blipFill rotWithShape="1">
          <a:blip r:embed="rId3">
            <a:alphaModFix/>
          </a:blip>
          <a:srcRect/>
          <a:stretch/>
        </p:blipFill>
        <p:spPr>
          <a:xfrm>
            <a:off x="529839" y="1014253"/>
            <a:ext cx="3573861" cy="343882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g21fdb5be240_3_20"/>
          <p:cNvSpPr txBox="1">
            <a:spLocks noGrp="1"/>
          </p:cNvSpPr>
          <p:nvPr>
            <p:ph type="title" idx="4294967295"/>
          </p:nvPr>
        </p:nvSpPr>
        <p:spPr>
          <a:xfrm>
            <a:off x="406894" y="255820"/>
            <a:ext cx="8368271"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004"/>
              <a:buFont typeface="Arial"/>
              <a:buNone/>
            </a:pPr>
            <a:r>
              <a:rPr lang="fi" sz="2800"/>
              <a:t> Markkinointisuppilo ja kontaktipisteet</a:t>
            </a:r>
            <a:endParaRPr sz="2800"/>
          </a:p>
        </p:txBody>
      </p:sp>
      <p:sp>
        <p:nvSpPr>
          <p:cNvPr id="355" name="Google Shape;355;g21fdb5be240_3_20"/>
          <p:cNvSpPr txBox="1"/>
          <p:nvPr/>
        </p:nvSpPr>
        <p:spPr>
          <a:xfrm>
            <a:off x="3967785" y="954014"/>
            <a:ext cx="5053269" cy="4385786"/>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700" b="1" i="0" u="none" strike="noStrike" cap="none">
                <a:solidFill>
                  <a:srgbClr val="161249"/>
                </a:solidFill>
                <a:latin typeface="Arial"/>
                <a:ea typeface="Arial"/>
                <a:cs typeface="Arial"/>
                <a:sym typeface="Arial"/>
              </a:rPr>
              <a:t>Ostajan digitaalisia kontaktipisteitä suppilon eri vaiheissa:</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Mainokset (Google-mainokset, Display-mainokset, ostokset, paikalliset mainokset, Youtube-mainokset, ...); Blogit; Verkkosivustot</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Yritysten verkkosivustojen sisältö; Sosiaaliset mainokset; Arvostelut</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Uutiskirjeet; sosiaalinen media; yritysten verkkosivustojen kysymykset ja vastaukset; personoidut sähköpostit.</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Kohteeseen liittyvät blogit ja verkkosivustot; sosiaalinen media</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Ostosten tekeminen - tilaaminen ja ostokset verkossa </a:t>
            </a:r>
            <a:endParaRPr sz="1500" b="0" i="0" u="none" strike="noStrike" cap="none">
              <a:solidFill>
                <a:srgbClr val="161249"/>
              </a:solidFill>
              <a:latin typeface="Arial"/>
              <a:ea typeface="Arial"/>
              <a:cs typeface="Arial"/>
              <a:sym typeface="Arial"/>
            </a:endParaRPr>
          </a:p>
          <a:p>
            <a:pPr marL="285750" marR="0" lvl="0"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p:txBody>
      </p:sp>
      <p:pic>
        <p:nvPicPr>
          <p:cNvPr id="356" name="Google Shape;356;g21fdb5be240_3_20"/>
          <p:cNvPicPr preferRelativeResize="0"/>
          <p:nvPr/>
        </p:nvPicPr>
        <p:blipFill rotWithShape="1">
          <a:blip r:embed="rId3">
            <a:alphaModFix/>
          </a:blip>
          <a:srcRect/>
          <a:stretch/>
        </p:blipFill>
        <p:spPr>
          <a:xfrm>
            <a:off x="406895" y="954014"/>
            <a:ext cx="3601202" cy="346513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g22e50a1ae58_0_0"/>
          <p:cNvSpPr txBox="1">
            <a:spLocks noGrp="1"/>
          </p:cNvSpPr>
          <p:nvPr>
            <p:ph type="body" idx="1"/>
          </p:nvPr>
        </p:nvSpPr>
        <p:spPr>
          <a:xfrm>
            <a:off x="848794" y="411515"/>
            <a:ext cx="7289400"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Aktivointi </a:t>
            </a:r>
            <a:r>
              <a:rPr lang="fi" sz="2400">
                <a:solidFill>
                  <a:schemeClr val="lt1"/>
                </a:solidFill>
              </a:rPr>
              <a:t>AIDA-mallin soveltamiseksi </a:t>
            </a:r>
            <a:endParaRPr/>
          </a:p>
        </p:txBody>
      </p:sp>
      <p:sp>
        <p:nvSpPr>
          <p:cNvPr id="362" name="Google Shape;362;g22e50a1ae58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127000" lvl="0" indent="0" algn="l" rtl="0">
              <a:lnSpc>
                <a:spcPct val="100000"/>
              </a:lnSpc>
              <a:spcBef>
                <a:spcPts val="0"/>
              </a:spcBef>
              <a:spcAft>
                <a:spcPts val="0"/>
              </a:spcAft>
              <a:buSzPts val="1600"/>
              <a:buNone/>
            </a:pPr>
            <a:r>
              <a:rPr lang="fi" sz="1600"/>
              <a:t>Valitse jokin markkinointikampanja, joka kiinnitti huomiosi. </a:t>
            </a:r>
            <a:endParaRPr sz="1600"/>
          </a:p>
          <a:p>
            <a:pPr marL="0" lvl="0" indent="0" algn="l" rtl="0">
              <a:lnSpc>
                <a:spcPct val="100000"/>
              </a:lnSpc>
              <a:spcBef>
                <a:spcPts val="0"/>
              </a:spcBef>
              <a:spcAft>
                <a:spcPts val="0"/>
              </a:spcAft>
              <a:buClr>
                <a:schemeClr val="lt1"/>
              </a:buClr>
              <a:buSzPts val="1600"/>
              <a:buNone/>
            </a:pPr>
            <a:endParaRPr sz="1600"/>
          </a:p>
          <a:p>
            <a:pPr marL="127000" lvl="0" indent="0" algn="l" rtl="0">
              <a:lnSpc>
                <a:spcPct val="100000"/>
              </a:lnSpc>
              <a:spcBef>
                <a:spcPts val="0"/>
              </a:spcBef>
              <a:spcAft>
                <a:spcPts val="0"/>
              </a:spcAft>
              <a:buSzPts val="1600"/>
              <a:buNone/>
            </a:pPr>
            <a:r>
              <a:rPr lang="fi" sz="1600"/>
              <a:t>Analysoi, miten tämä kampanja toimi AIDA-mallin (ostajan näkökulma) näkökulmasta. Miten se herätti eri vaiheisiin kuuluvia reaktioita (tietoisuus, kiinnostus, jne.); mitä medioita käytettiin missäkin vaiheissa?</a:t>
            </a:r>
            <a:endParaRPr/>
          </a:p>
          <a:p>
            <a:pPr marL="127000" lvl="0" indent="0" algn="l" rtl="0">
              <a:lnSpc>
                <a:spcPct val="100000"/>
              </a:lnSpc>
              <a:spcBef>
                <a:spcPts val="0"/>
              </a:spcBef>
              <a:spcAft>
                <a:spcPts val="0"/>
              </a:spcAft>
              <a:buSzPts val="1600"/>
              <a:buNone/>
            </a:pPr>
            <a:endParaRPr sz="1600"/>
          </a:p>
          <a:p>
            <a:pPr marL="127000" lvl="0" indent="0" algn="l" rtl="0">
              <a:lnSpc>
                <a:spcPct val="100000"/>
              </a:lnSpc>
              <a:spcBef>
                <a:spcPts val="0"/>
              </a:spcBef>
              <a:spcAft>
                <a:spcPts val="0"/>
              </a:spcAft>
              <a:buSzPts val="1600"/>
              <a:buNone/>
            </a:pPr>
            <a:r>
              <a:rPr lang="fi" sz="1600"/>
              <a:t>Esittele esimerkkisi luokassa.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g21fdb5be240_3_33"/>
          <p:cNvSpPr txBox="1">
            <a:spLocks noGrp="1"/>
          </p:cNvSpPr>
          <p:nvPr>
            <p:ph type="title" idx="4294967295"/>
          </p:nvPr>
        </p:nvSpPr>
        <p:spPr>
          <a:xfrm>
            <a:off x="175997" y="17636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3000"/>
              <a:t> RACE-malli</a:t>
            </a:r>
            <a:endParaRPr sz="3000"/>
          </a:p>
        </p:txBody>
      </p:sp>
      <p:pic>
        <p:nvPicPr>
          <p:cNvPr id="368" name="Google Shape;368;g21fdb5be240_3_3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046314" y="977334"/>
            <a:ext cx="1910459" cy="3311550"/>
          </a:xfrm>
          <a:prstGeom prst="rect">
            <a:avLst/>
          </a:prstGeom>
          <a:noFill/>
          <a:ln>
            <a:noFill/>
          </a:ln>
        </p:spPr>
      </p:pic>
      <p:sp>
        <p:nvSpPr>
          <p:cNvPr id="369" name="Google Shape;369;g21fdb5be240_3_33"/>
          <p:cNvSpPr txBox="1"/>
          <p:nvPr/>
        </p:nvSpPr>
        <p:spPr>
          <a:xfrm>
            <a:off x="5125034" y="1261426"/>
            <a:ext cx="4144162" cy="2769959"/>
          </a:xfrm>
          <a:prstGeom prst="rect">
            <a:avLst/>
          </a:prstGeom>
          <a:noFill/>
          <a:ln>
            <a:noFill/>
          </a:ln>
        </p:spPr>
        <p:txBody>
          <a:bodyPr spcFirstLastPara="1" wrap="square" lIns="91425" tIns="91425" rIns="91425" bIns="91425" anchor="t" anchorCtr="0">
            <a:spAutoFit/>
          </a:bodyPr>
          <a:lstStyle/>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Tee suunnitelma (eri kohderyhmille).</a:t>
            </a:r>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T</a:t>
            </a:r>
            <a:r>
              <a:rPr lang="fi" sz="1400" b="1" i="0" u="none" strike="noStrike" cap="none">
                <a:solidFill>
                  <a:srgbClr val="161249"/>
                </a:solidFill>
                <a:latin typeface="Arial"/>
                <a:ea typeface="Arial"/>
                <a:cs typeface="Arial"/>
                <a:sym typeface="Arial"/>
              </a:rPr>
              <a:t>avoita (Reach) </a:t>
            </a:r>
            <a:r>
              <a:rPr lang="fi" sz="1400" b="0" i="0" u="none" strike="noStrike" cap="none">
                <a:solidFill>
                  <a:srgbClr val="161249"/>
                </a:solidFill>
                <a:latin typeface="Arial"/>
                <a:ea typeface="Arial"/>
                <a:cs typeface="Arial"/>
                <a:sym typeface="Arial"/>
              </a:rPr>
              <a:t>asiakkaasi kohdistamalla viestintää oikeaan aikaan oikeassa paikassa.</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Ryhdy </a:t>
            </a:r>
            <a:r>
              <a:rPr lang="fi" sz="1400" b="1" i="0" u="none" strike="noStrike" cap="none">
                <a:solidFill>
                  <a:srgbClr val="161249"/>
                </a:solidFill>
                <a:latin typeface="Arial"/>
                <a:ea typeface="Arial"/>
                <a:cs typeface="Arial"/>
                <a:sym typeface="Arial"/>
              </a:rPr>
              <a:t>toimiin (Act) </a:t>
            </a:r>
            <a:r>
              <a:rPr lang="fi" sz="1400" b="0" i="0" u="none" strike="noStrike" cap="none">
                <a:solidFill>
                  <a:srgbClr val="161249"/>
                </a:solidFill>
                <a:latin typeface="Arial"/>
                <a:ea typeface="Arial"/>
                <a:cs typeface="Arial"/>
                <a:sym typeface="Arial"/>
              </a:rPr>
              <a:t>- kokeile erilaisia asioita ja tutki, mikä toimii parhaiten.</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1" i="0" u="none" strike="noStrike" cap="none">
                <a:solidFill>
                  <a:srgbClr val="161249"/>
                </a:solidFill>
                <a:latin typeface="Arial"/>
                <a:ea typeface="Arial"/>
                <a:cs typeface="Arial"/>
                <a:sym typeface="Arial"/>
              </a:rPr>
              <a:t>Muuta kiinnostus ostoiksi (Convert).</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Rakenna </a:t>
            </a:r>
            <a:r>
              <a:rPr lang="fi" sz="1400" b="1" i="0" u="none" strike="noStrike" cap="none">
                <a:solidFill>
                  <a:srgbClr val="161249"/>
                </a:solidFill>
                <a:latin typeface="Arial"/>
                <a:ea typeface="Arial"/>
                <a:cs typeface="Arial"/>
                <a:sym typeface="Arial"/>
              </a:rPr>
              <a:t>asiakasuskollisuutta (Engage) </a:t>
            </a:r>
            <a:r>
              <a:rPr lang="fi" sz="1400" b="0" i="0" u="none" strike="noStrike" cap="none">
                <a:solidFill>
                  <a:srgbClr val="161249"/>
                </a:solidFill>
                <a:latin typeface="Arial"/>
                <a:ea typeface="Arial"/>
                <a:cs typeface="Arial"/>
                <a:sym typeface="Arial"/>
              </a:rPr>
              <a:t>- tyytyväiset asiakkaat levittävät hyvää sanaa.</a:t>
            </a:r>
            <a:endParaRPr sz="1400" b="0" i="0" u="none" strike="noStrike" cap="none">
              <a:solidFill>
                <a:srgbClr val="161249"/>
              </a:solidFill>
              <a:latin typeface="Arial"/>
              <a:ea typeface="Arial"/>
              <a:cs typeface="Arial"/>
              <a:sym typeface="Arial"/>
            </a:endParaRPr>
          </a:p>
        </p:txBody>
      </p:sp>
      <p:sp>
        <p:nvSpPr>
          <p:cNvPr id="370" name="Google Shape;370;g21fdb5be240_3_33"/>
          <p:cNvSpPr txBox="1"/>
          <p:nvPr/>
        </p:nvSpPr>
        <p:spPr>
          <a:xfrm>
            <a:off x="175997" y="4172104"/>
            <a:ext cx="24990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100" b="0" i="0" u="none" strike="noStrike" cap="none">
                <a:solidFill>
                  <a:srgbClr val="161249"/>
                </a:solidFill>
                <a:latin typeface="Arial"/>
                <a:ea typeface="Arial"/>
                <a:cs typeface="Arial"/>
                <a:sym typeface="Arial"/>
              </a:rPr>
              <a:t>Kuvion lähde: smartinsights.com</a:t>
            </a:r>
            <a:endParaRPr sz="1400" b="0" i="0" u="none" strike="noStrike" cap="none">
              <a:solidFill>
                <a:srgbClr val="161249"/>
              </a:solidFill>
              <a:latin typeface="Arial"/>
              <a:ea typeface="Arial"/>
              <a:cs typeface="Arial"/>
              <a:sym typeface="Arial"/>
            </a:endParaRPr>
          </a:p>
        </p:txBody>
      </p:sp>
      <p:sp>
        <p:nvSpPr>
          <p:cNvPr id="371" name="Google Shape;371;g21fdb5be240_3_33"/>
          <p:cNvSpPr txBox="1"/>
          <p:nvPr/>
        </p:nvSpPr>
        <p:spPr>
          <a:xfrm>
            <a:off x="5359477" y="4628929"/>
            <a:ext cx="3376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Lisätietoja: Dave Chaffeyn </a:t>
            </a:r>
            <a:r>
              <a:rPr lang="fi" sz="1400" b="0" i="0" u="sng" strike="noStrike" cap="none">
                <a:solidFill>
                  <a:schemeClr val="hlink"/>
                </a:solidFill>
                <a:latin typeface="Arial"/>
                <a:ea typeface="Arial"/>
                <a:cs typeface="Arial"/>
                <a:sym typeface="Arial"/>
                <a:hlinkClick r:id="rId4"/>
              </a:rPr>
              <a:t>video</a:t>
            </a:r>
            <a:endParaRPr sz="1400" b="0" i="0" u="none" strike="noStrike" cap="none">
              <a:solidFill>
                <a:srgbClr val="000000"/>
              </a:solidFill>
              <a:latin typeface="Arial"/>
              <a:ea typeface="Arial"/>
              <a:cs typeface="Arial"/>
              <a:sym typeface="Arial"/>
            </a:endParaRPr>
          </a:p>
        </p:txBody>
      </p:sp>
      <p:sp>
        <p:nvSpPr>
          <p:cNvPr id="372" name="Google Shape;372;g21fdb5be240_3_33"/>
          <p:cNvSpPr txBox="1"/>
          <p:nvPr/>
        </p:nvSpPr>
        <p:spPr>
          <a:xfrm>
            <a:off x="3271729" y="749450"/>
            <a:ext cx="5872271" cy="67710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ED7D31"/>
                </a:solidFill>
                <a:latin typeface="Arial"/>
                <a:ea typeface="Arial"/>
                <a:cs typeface="Arial"/>
                <a:sym typeface="Arial"/>
              </a:rPr>
              <a:t>Miten yritys voi vastata ostajan vaiheisiin:</a:t>
            </a:r>
            <a:endParaRPr sz="2000" b="0" i="0" u="none" strike="noStrike" cap="none">
              <a:solidFill>
                <a:srgbClr val="ED7D3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ED7D31"/>
              </a:solidFill>
              <a:latin typeface="Arial"/>
              <a:ea typeface="Arial"/>
              <a:cs typeface="Arial"/>
              <a:sym typeface="Arial"/>
            </a:endParaRPr>
          </a:p>
        </p:txBody>
      </p:sp>
      <p:pic>
        <p:nvPicPr>
          <p:cNvPr id="373" name="Google Shape;373;g21fdb5be240_3_33"/>
          <p:cNvPicPr preferRelativeResize="0"/>
          <p:nvPr/>
        </p:nvPicPr>
        <p:blipFill rotWithShape="1">
          <a:blip r:embed="rId5">
            <a:alphaModFix/>
          </a:blip>
          <a:srcRect/>
          <a:stretch/>
        </p:blipFill>
        <p:spPr>
          <a:xfrm>
            <a:off x="175997" y="1258775"/>
            <a:ext cx="2970536" cy="28582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g1cff6b90f0f_0_0"/>
          <p:cNvSpPr txBox="1"/>
          <p:nvPr/>
        </p:nvSpPr>
        <p:spPr>
          <a:xfrm>
            <a:off x="363713" y="1155458"/>
            <a:ext cx="3830781" cy="240062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 sz="3600" b="1" i="0" u="none" strike="noStrike" cap="none">
                <a:solidFill>
                  <a:srgbClr val="161249"/>
                </a:solidFill>
                <a:latin typeface="Arial"/>
                <a:ea typeface="Arial"/>
                <a:cs typeface="Arial"/>
                <a:sym typeface="Arial"/>
              </a:rPr>
              <a:t>RACE-mallin soveltaminen digitaalisessa ympäristössä</a:t>
            </a:r>
            <a:endParaRPr sz="1400" b="0" i="0" u="none" strike="noStrike" cap="none">
              <a:solidFill>
                <a:srgbClr val="000000"/>
              </a:solidFill>
              <a:latin typeface="Arial"/>
              <a:ea typeface="Arial"/>
              <a:cs typeface="Arial"/>
              <a:sym typeface="Arial"/>
            </a:endParaRPr>
          </a:p>
        </p:txBody>
      </p:sp>
      <p:pic>
        <p:nvPicPr>
          <p:cNvPr id="379" name="Google Shape;379;g1cff6b90f0f_0_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055097" y="0"/>
            <a:ext cx="4088904" cy="5023695"/>
          </a:xfrm>
          <a:prstGeom prst="rect">
            <a:avLst/>
          </a:prstGeom>
          <a:noFill/>
          <a:ln>
            <a:noFill/>
          </a:ln>
        </p:spPr>
      </p:pic>
      <p:pic>
        <p:nvPicPr>
          <p:cNvPr id="380" name="Google Shape;380;g1cff6b90f0f_0_0"/>
          <p:cNvPicPr preferRelativeResize="0"/>
          <p:nvPr/>
        </p:nvPicPr>
        <p:blipFill rotWithShape="1">
          <a:blip r:embed="rId4">
            <a:alphaModFix/>
          </a:blip>
          <a:srcRect/>
          <a:stretch/>
        </p:blipFill>
        <p:spPr>
          <a:xfrm>
            <a:off x="3408682" y="4404570"/>
            <a:ext cx="1571625" cy="6191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g23b61c73700_0_0"/>
          <p:cNvSpPr txBox="1">
            <a:spLocks noGrp="1"/>
          </p:cNvSpPr>
          <p:nvPr>
            <p:ph type="body" idx="1"/>
          </p:nvPr>
        </p:nvSpPr>
        <p:spPr>
          <a:xfrm>
            <a:off x="848794" y="411515"/>
            <a:ext cx="7289400"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RACE-mallin soveltamiseen liittyvä aktivointitehtävä</a:t>
            </a:r>
            <a:endParaRPr/>
          </a:p>
        </p:txBody>
      </p:sp>
      <p:sp>
        <p:nvSpPr>
          <p:cNvPr id="386" name="Google Shape;386;g23b61c73700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127000" lvl="0" indent="0" algn="l" rtl="0">
              <a:lnSpc>
                <a:spcPct val="100000"/>
              </a:lnSpc>
              <a:spcBef>
                <a:spcPts val="0"/>
              </a:spcBef>
              <a:spcAft>
                <a:spcPts val="0"/>
              </a:spcAft>
              <a:buSzPts val="1600"/>
              <a:buNone/>
            </a:pPr>
            <a:r>
              <a:rPr lang="fi" sz="1600"/>
              <a:t>Valitse kampanja, joka kiinnitti huomiosi tai josta sinulla on tietoa. </a:t>
            </a:r>
            <a:endParaRPr sz="1600"/>
          </a:p>
          <a:p>
            <a:pPr marL="0" lvl="0" indent="0" algn="l" rtl="0">
              <a:lnSpc>
                <a:spcPct val="100000"/>
              </a:lnSpc>
              <a:spcBef>
                <a:spcPts val="0"/>
              </a:spcBef>
              <a:spcAft>
                <a:spcPts val="0"/>
              </a:spcAft>
              <a:buClr>
                <a:schemeClr val="lt1"/>
              </a:buClr>
              <a:buSzPts val="1600"/>
              <a:buNone/>
            </a:pPr>
            <a:endParaRPr sz="1600"/>
          </a:p>
          <a:p>
            <a:pPr marL="127000" lvl="0" indent="0" algn="l" rtl="0">
              <a:lnSpc>
                <a:spcPct val="100000"/>
              </a:lnSpc>
              <a:spcBef>
                <a:spcPts val="0"/>
              </a:spcBef>
              <a:spcAft>
                <a:spcPts val="0"/>
              </a:spcAft>
              <a:buSzPts val="1600"/>
              <a:buNone/>
            </a:pPr>
            <a:r>
              <a:rPr lang="fi" sz="1600"/>
              <a:t>Analysoi kampanjan toteuttamista RACE-mallin avulla (yrityksen näkökulmasta). Miten se tavoitti asiakkaat? Mitkä kontaktipisteet olivat keskeisiä?  Mitkä olivat seuraavat vaiheet, jotka saavat asiakkaat toimimaan ja loivat asiakassuhteen? </a:t>
            </a:r>
            <a:endParaRPr sz="1600"/>
          </a:p>
          <a:p>
            <a:pPr marL="0" lvl="0" indent="0" algn="l" rtl="0">
              <a:lnSpc>
                <a:spcPct val="100000"/>
              </a:lnSpc>
              <a:spcBef>
                <a:spcPts val="0"/>
              </a:spcBef>
              <a:spcAft>
                <a:spcPts val="0"/>
              </a:spcAft>
              <a:buClr>
                <a:schemeClr val="lt1"/>
              </a:buClr>
              <a:buSzPts val="1600"/>
              <a:buNone/>
            </a:pPr>
            <a:endParaRPr sz="1600"/>
          </a:p>
          <a:p>
            <a:pPr marL="127000" lvl="0" indent="0" algn="l" rtl="0">
              <a:lnSpc>
                <a:spcPct val="100000"/>
              </a:lnSpc>
              <a:spcBef>
                <a:spcPts val="0"/>
              </a:spcBef>
              <a:spcAft>
                <a:spcPts val="0"/>
              </a:spcAft>
              <a:buSzPts val="1600"/>
              <a:buNone/>
            </a:pPr>
            <a:r>
              <a:rPr lang="fi" sz="1600"/>
              <a:t>Esittele esimerkkisi luokassa.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g21f479b95c8_0_86"/>
          <p:cNvPicPr preferRelativeResize="0"/>
          <p:nvPr/>
        </p:nvPicPr>
        <p:blipFill rotWithShape="1">
          <a:blip r:embed="rId3">
            <a:alphaModFix/>
          </a:blip>
          <a:srcRect/>
          <a:stretch/>
        </p:blipFill>
        <p:spPr>
          <a:xfrm>
            <a:off x="558012" y="780737"/>
            <a:ext cx="7837594" cy="3582025"/>
          </a:xfrm>
          <a:prstGeom prst="rect">
            <a:avLst/>
          </a:prstGeom>
          <a:noFill/>
          <a:ln w="28575" cap="flat" cmpd="sng">
            <a:solidFill>
              <a:srgbClr val="ED7D31"/>
            </a:solidFill>
            <a:prstDash val="solid"/>
            <a:round/>
            <a:headEnd type="none" w="sm" len="sm"/>
            <a:tailEnd type="none" w="sm" len="sm"/>
          </a:ln>
        </p:spPr>
      </p:pic>
      <p:sp>
        <p:nvSpPr>
          <p:cNvPr id="392" name="Google Shape;392;g21f479b95c8_0_86"/>
          <p:cNvSpPr txBox="1"/>
          <p:nvPr/>
        </p:nvSpPr>
        <p:spPr>
          <a:xfrm>
            <a:off x="4476809" y="4453807"/>
            <a:ext cx="3912447"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Lähde ja lisätietoa: </a:t>
            </a:r>
            <a:r>
              <a:rPr lang="fi" sz="1600" b="0" i="0" u="sng" strike="noStrike" cap="none">
                <a:solidFill>
                  <a:schemeClr val="hlink"/>
                </a:solidFill>
                <a:latin typeface="Arial"/>
                <a:ea typeface="Arial"/>
                <a:cs typeface="Arial"/>
                <a:sym typeface="Arial"/>
                <a:hlinkClick r:id="rId4"/>
              </a:rPr>
              <a:t>Deviniti.com</a:t>
            </a:r>
            <a:endParaRPr sz="1600" b="0" i="0" u="none" strike="noStrike" cap="none">
              <a:solidFill>
                <a:srgbClr val="000000"/>
              </a:solidFill>
              <a:latin typeface="Arial"/>
              <a:ea typeface="Arial"/>
              <a:cs typeface="Arial"/>
              <a:sym typeface="Arial"/>
            </a:endParaRPr>
          </a:p>
        </p:txBody>
      </p:sp>
      <p:sp>
        <p:nvSpPr>
          <p:cNvPr id="393" name="Google Shape;393;g21f479b95c8_0_86"/>
          <p:cNvSpPr txBox="1">
            <a:spLocks noGrp="1"/>
          </p:cNvSpPr>
          <p:nvPr>
            <p:ph type="title"/>
          </p:nvPr>
        </p:nvSpPr>
        <p:spPr>
          <a:xfrm>
            <a:off x="628650" y="201272"/>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Asiakaspolku</a:t>
            </a:r>
            <a:br>
              <a:rPr lang="fi"/>
            </a:b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pic>
        <p:nvPicPr>
          <p:cNvPr id="398" name="Google Shape;398;g19922e704ba_0_2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203318" y="600101"/>
            <a:ext cx="6456940" cy="4188996"/>
          </a:xfrm>
          <a:prstGeom prst="snip2DiagRect">
            <a:avLst>
              <a:gd name="adj1" fmla="val 0"/>
              <a:gd name="adj2" fmla="val 16667"/>
            </a:avLst>
          </a:prstGeom>
          <a:noFill/>
          <a:ln>
            <a:noFill/>
          </a:ln>
        </p:spPr>
      </p:pic>
      <p:sp>
        <p:nvSpPr>
          <p:cNvPr id="399" name="Google Shape;399;g19922e704ba_0_270"/>
          <p:cNvSpPr txBox="1"/>
          <p:nvPr/>
        </p:nvSpPr>
        <p:spPr>
          <a:xfrm>
            <a:off x="6909175" y="4514000"/>
            <a:ext cx="2042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Chaffey</a:t>
            </a:r>
            <a:r>
              <a:rPr lang="fi" sz="1400" b="0" i="0" u="none" strike="noStrike" cap="none">
                <a:solidFill>
                  <a:srgbClr val="000000"/>
                </a:solidFill>
                <a:latin typeface="Arial"/>
                <a:ea typeface="Arial"/>
                <a:cs typeface="Arial"/>
                <a:sym typeface="Arial"/>
              </a:rPr>
              <a:t>, 2020</a:t>
            </a:r>
            <a:endParaRPr sz="1400" b="0" i="0" u="none" strike="noStrike" cap="none">
              <a:solidFill>
                <a:srgbClr val="000000"/>
              </a:solidFill>
              <a:latin typeface="Arial"/>
              <a:ea typeface="Arial"/>
              <a:cs typeface="Arial"/>
              <a:sym typeface="Arial"/>
            </a:endParaRPr>
          </a:p>
        </p:txBody>
      </p:sp>
      <p:sp>
        <p:nvSpPr>
          <p:cNvPr id="400" name="Google Shape;400;g19922e704ba_0_270"/>
          <p:cNvSpPr txBox="1"/>
          <p:nvPr/>
        </p:nvSpPr>
        <p:spPr>
          <a:xfrm>
            <a:off x="159656" y="0"/>
            <a:ext cx="7641771"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400" b="1" i="0" u="none" strike="noStrike" cap="none">
                <a:solidFill>
                  <a:srgbClr val="161249"/>
                </a:solidFill>
                <a:latin typeface="Arial"/>
                <a:ea typeface="Arial"/>
                <a:cs typeface="Arial"/>
                <a:sym typeface="Arial"/>
              </a:rPr>
              <a:t>Esimerkki asiakaspolusta - mekon ostaminen</a:t>
            </a:r>
            <a:endParaRPr sz="2400" b="1" i="0" u="none" strike="noStrike" cap="none">
              <a:solidFill>
                <a:srgbClr val="16124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15"/>
          <p:cNvSpPr txBox="1">
            <a:spLocks noGrp="1"/>
          </p:cNvSpPr>
          <p:nvPr>
            <p:ph type="body" idx="1"/>
          </p:nvPr>
        </p:nvSpPr>
        <p:spPr>
          <a:xfrm>
            <a:off x="863071" y="337293"/>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Aktivointitehtävä </a:t>
            </a:r>
            <a:endParaRPr/>
          </a:p>
        </p:txBody>
      </p:sp>
      <p:sp>
        <p:nvSpPr>
          <p:cNvPr id="406" name="Google Shape;406;p15"/>
          <p:cNvSpPr txBox="1">
            <a:spLocks noGrp="1"/>
          </p:cNvSpPr>
          <p:nvPr>
            <p:ph type="body" idx="2"/>
          </p:nvPr>
        </p:nvSpPr>
        <p:spPr>
          <a:xfrm>
            <a:off x="863071" y="822755"/>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a:t>Hahmota ostopolkua esimerkiksi jollekin seuraavista tuotteista:</a:t>
            </a:r>
            <a:endParaRPr/>
          </a:p>
          <a:p>
            <a:pPr marL="0" lvl="0" indent="0" algn="l" rtl="0">
              <a:lnSpc>
                <a:spcPct val="100000"/>
              </a:lnSpc>
              <a:spcBef>
                <a:spcPts val="0"/>
              </a:spcBef>
              <a:spcAft>
                <a:spcPts val="0"/>
              </a:spcAft>
              <a:buClr>
                <a:schemeClr val="lt1"/>
              </a:buClr>
              <a:buSzPts val="1500"/>
              <a:buNone/>
            </a:pPr>
            <a:endParaRPr/>
          </a:p>
          <a:p>
            <a:pPr marL="342900" lvl="1" indent="0" algn="l" rtl="0">
              <a:lnSpc>
                <a:spcPct val="100000"/>
              </a:lnSpc>
              <a:spcBef>
                <a:spcPts val="0"/>
              </a:spcBef>
              <a:spcAft>
                <a:spcPts val="0"/>
              </a:spcAft>
              <a:buClr>
                <a:schemeClr val="lt1"/>
              </a:buClr>
              <a:buSzPts val="1500"/>
              <a:buNone/>
            </a:pPr>
            <a:r>
              <a:rPr lang="fi" sz="1500"/>
              <a:t>Ajoneuvo (auto, polkupyörä, vene, ...)</a:t>
            </a:r>
            <a:endParaRPr/>
          </a:p>
          <a:p>
            <a:pPr marL="342900" lvl="1" indent="0" algn="l" rtl="0">
              <a:lnSpc>
                <a:spcPct val="100000"/>
              </a:lnSpc>
              <a:spcBef>
                <a:spcPts val="0"/>
              </a:spcBef>
              <a:spcAft>
                <a:spcPts val="0"/>
              </a:spcAft>
              <a:buClr>
                <a:schemeClr val="lt1"/>
              </a:buClr>
              <a:buSzPts val="1500"/>
              <a:buNone/>
            </a:pPr>
            <a:r>
              <a:rPr lang="fi" sz="1500"/>
              <a:t>Kulutuselektroniikka</a:t>
            </a:r>
            <a:endParaRPr/>
          </a:p>
          <a:p>
            <a:pPr marL="342900" lvl="1" indent="0" algn="l" rtl="0">
              <a:lnSpc>
                <a:spcPct val="100000"/>
              </a:lnSpc>
              <a:spcBef>
                <a:spcPts val="0"/>
              </a:spcBef>
              <a:spcAft>
                <a:spcPts val="0"/>
              </a:spcAft>
              <a:buClr>
                <a:schemeClr val="lt1"/>
              </a:buClr>
              <a:buSzPts val="1500"/>
              <a:buNone/>
            </a:pPr>
            <a:r>
              <a:rPr lang="fi" sz="1500"/>
              <a:t>Harrastus tai urheilu </a:t>
            </a:r>
            <a:endParaRPr/>
          </a:p>
          <a:p>
            <a:pPr marL="342900" lvl="1" indent="0" algn="l" rtl="0">
              <a:lnSpc>
                <a:spcPct val="100000"/>
              </a:lnSpc>
              <a:spcBef>
                <a:spcPts val="0"/>
              </a:spcBef>
              <a:spcAft>
                <a:spcPts val="0"/>
              </a:spcAft>
              <a:buClr>
                <a:schemeClr val="lt1"/>
              </a:buClr>
              <a:buSzPts val="1500"/>
              <a:buNone/>
            </a:pPr>
            <a:r>
              <a:rPr lang="fi" sz="1500"/>
              <a:t>Terveydenhoito (yksilö, perhe, lemmikkieläimet,...)</a:t>
            </a:r>
            <a:endParaRPr/>
          </a:p>
          <a:p>
            <a:pPr marL="342900" lvl="1" indent="0" algn="l" rtl="0">
              <a:lnSpc>
                <a:spcPct val="100000"/>
              </a:lnSpc>
              <a:spcBef>
                <a:spcPts val="0"/>
              </a:spcBef>
              <a:spcAft>
                <a:spcPts val="0"/>
              </a:spcAft>
              <a:buClr>
                <a:schemeClr val="lt1"/>
              </a:buClr>
              <a:buSzPts val="1500"/>
              <a:buNone/>
            </a:pPr>
            <a:r>
              <a:rPr lang="fi" sz="1500"/>
              <a:t>Sisustus </a:t>
            </a:r>
            <a:endParaRPr/>
          </a:p>
          <a:p>
            <a:pPr marL="342900" lvl="1" indent="0" algn="l" rtl="0">
              <a:lnSpc>
                <a:spcPct val="100000"/>
              </a:lnSpc>
              <a:spcBef>
                <a:spcPts val="0"/>
              </a:spcBef>
              <a:spcAft>
                <a:spcPts val="0"/>
              </a:spcAft>
              <a:buClr>
                <a:schemeClr val="lt1"/>
              </a:buClr>
              <a:buSzPts val="1500"/>
              <a:buNone/>
            </a:pPr>
            <a:r>
              <a:rPr lang="fi" sz="1500"/>
              <a:t>Muu, mikä</a:t>
            </a:r>
            <a:endParaRPr/>
          </a:p>
          <a:p>
            <a:pPr marL="0" lvl="0" indent="0" algn="l" rtl="0">
              <a:lnSpc>
                <a:spcPct val="108000"/>
              </a:lnSpc>
              <a:spcBef>
                <a:spcPts val="0"/>
              </a:spcBef>
              <a:spcAft>
                <a:spcPts val="0"/>
              </a:spcAft>
              <a:buClr>
                <a:schemeClr val="lt1"/>
              </a:buClr>
              <a:buSzPts val="1500"/>
              <a:buNone/>
            </a:pPr>
            <a:endParaRPr/>
          </a:p>
          <a:p>
            <a:pPr marL="285750" lvl="0" indent="-285750" algn="l" rtl="0">
              <a:lnSpc>
                <a:spcPct val="100000"/>
              </a:lnSpc>
              <a:spcBef>
                <a:spcPts val="0"/>
              </a:spcBef>
              <a:spcAft>
                <a:spcPts val="0"/>
              </a:spcAft>
              <a:buClr>
                <a:schemeClr val="lt1"/>
              </a:buClr>
              <a:buSzPts val="2250"/>
              <a:buFont typeface="Arial"/>
              <a:buChar char="•"/>
            </a:pPr>
            <a:r>
              <a:rPr lang="fi"/>
              <a:t>Selvitä, millaisia vaiheita ostoprosessissa on? </a:t>
            </a:r>
            <a:endParaRPr/>
          </a:p>
          <a:p>
            <a:pPr marL="285750" lvl="0" indent="-285750" algn="l" rtl="0">
              <a:lnSpc>
                <a:spcPct val="100000"/>
              </a:lnSpc>
              <a:spcBef>
                <a:spcPts val="0"/>
              </a:spcBef>
              <a:spcAft>
                <a:spcPts val="0"/>
              </a:spcAft>
              <a:buClr>
                <a:schemeClr val="lt1"/>
              </a:buClr>
              <a:buSzPts val="2250"/>
              <a:buFont typeface="Arial"/>
              <a:buChar char="•"/>
            </a:pPr>
            <a:r>
              <a:rPr lang="fi"/>
              <a:t>Minkälaiset tekijät voivat synnyttää "tietoisuutta". Kuinka intensiivistä tiedonhankintaprosessi on? Mitä tarvitaan, jotta voidaan siirtyä ostamiseen? Mitä tarkoittaa "säilyttäminen" myyjän ja ostajan näkökulmasta? Mitkä kanavat ja tiedotusvälineet ovat mukana eri vaiheissa?</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g1dc0dac36e4_0_25"/>
          <p:cNvSpPr txBox="1">
            <a:spLocks noGrp="1"/>
          </p:cNvSpPr>
          <p:nvPr>
            <p:ph type="title"/>
          </p:nvPr>
        </p:nvSpPr>
        <p:spPr>
          <a:xfrm>
            <a:off x="496500" y="2122950"/>
            <a:ext cx="81510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700"/>
              <a:buFont typeface="Arial"/>
              <a:buNone/>
            </a:pPr>
            <a:r>
              <a:rPr lang="fi" sz="3600"/>
              <a:t>Digitaalinen media ja kanavat </a:t>
            </a:r>
            <a:endParaRPr sz="36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16"/>
          <p:cNvSpPr/>
          <p:nvPr/>
        </p:nvSpPr>
        <p:spPr>
          <a:xfrm>
            <a:off x="4962367" y="984180"/>
            <a:ext cx="3201824" cy="1189468"/>
          </a:xfrm>
          <a:prstGeom prst="ellipse">
            <a:avLst/>
          </a:prstGeom>
          <a:solidFill>
            <a:srgbClr val="00B0F0"/>
          </a:solidFill>
          <a:ln w="25400" cap="flat" cmpd="sng">
            <a:solidFill>
              <a:srgbClr val="21364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fi" sz="1400" b="0" i="0" u="none" strike="noStrike" cap="none">
                <a:solidFill>
                  <a:schemeClr val="lt1"/>
                </a:solidFill>
                <a:latin typeface="Arial"/>
                <a:ea typeface="Arial"/>
                <a:cs typeface="Arial"/>
                <a:sym typeface="Arial"/>
              </a:rPr>
              <a:t>SISÄLTÖMARKKINOINTI</a:t>
            </a:r>
            <a:endParaRPr sz="1400" b="0" i="0" u="none" strike="noStrike" cap="none">
              <a:solidFill>
                <a:schemeClr val="lt1"/>
              </a:solidFill>
              <a:latin typeface="Arial"/>
              <a:ea typeface="Arial"/>
              <a:cs typeface="Arial"/>
              <a:sym typeface="Arial"/>
            </a:endParaRPr>
          </a:p>
        </p:txBody>
      </p:sp>
      <p:grpSp>
        <p:nvGrpSpPr>
          <p:cNvPr id="417" name="Google Shape;417;p16"/>
          <p:cNvGrpSpPr/>
          <p:nvPr/>
        </p:nvGrpSpPr>
        <p:grpSpPr>
          <a:xfrm>
            <a:off x="3309804" y="1456968"/>
            <a:ext cx="2244008" cy="2073194"/>
            <a:chOff x="4130100" y="1444356"/>
            <a:chExt cx="2440200" cy="2440200"/>
          </a:xfrm>
        </p:grpSpPr>
        <p:sp>
          <p:nvSpPr>
            <p:cNvPr id="418" name="Google Shape;418;p16"/>
            <p:cNvSpPr/>
            <p:nvPr/>
          </p:nvSpPr>
          <p:spPr>
            <a:xfrm>
              <a:off x="4130100" y="1444356"/>
              <a:ext cx="2440200" cy="2440200"/>
            </a:xfrm>
            <a:prstGeom prst="ellipse">
              <a:avLst/>
            </a:prstGeom>
            <a:solidFill>
              <a:srgbClr val="F1B300"/>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9" name="Google Shape;419;p16"/>
            <p:cNvSpPr txBox="1"/>
            <p:nvPr/>
          </p:nvSpPr>
          <p:spPr>
            <a:xfrm>
              <a:off x="4263653" y="2082755"/>
              <a:ext cx="2173094"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VERKKOSIVUSTO</a:t>
              </a:r>
              <a:endParaRPr sz="16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grpSp>
      <p:grpSp>
        <p:nvGrpSpPr>
          <p:cNvPr id="420" name="Google Shape;420;p16"/>
          <p:cNvGrpSpPr/>
          <p:nvPr/>
        </p:nvGrpSpPr>
        <p:grpSpPr>
          <a:xfrm>
            <a:off x="910344" y="723633"/>
            <a:ext cx="2676503" cy="1276027"/>
            <a:chOff x="3313679" y="1560412"/>
            <a:chExt cx="1423800" cy="1423800"/>
          </a:xfrm>
        </p:grpSpPr>
        <p:sp>
          <p:nvSpPr>
            <p:cNvPr id="421" name="Google Shape;421;p16"/>
            <p:cNvSpPr/>
            <p:nvPr/>
          </p:nvSpPr>
          <p:spPr>
            <a:xfrm>
              <a:off x="3313679" y="1560412"/>
              <a:ext cx="1423800" cy="1423800"/>
            </a:xfrm>
            <a:prstGeom prst="ellipse">
              <a:avLst/>
            </a:prstGeom>
            <a:solidFill>
              <a:srgbClr val="8E37AA"/>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2" name="Google Shape;422;p16"/>
            <p:cNvSpPr txBox="1"/>
            <p:nvPr/>
          </p:nvSpPr>
          <p:spPr>
            <a:xfrm>
              <a:off x="3541679" y="1851287"/>
              <a:ext cx="967800" cy="944700"/>
            </a:xfrm>
            <a:prstGeom prst="rect">
              <a:avLst/>
            </a:prstGeom>
            <a:solidFill>
              <a:srgbClr val="8E37AA"/>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400" b="0" i="0" u="none" strike="noStrike" cap="none">
                  <a:solidFill>
                    <a:srgbClr val="FFFFFF"/>
                  </a:solidFill>
                  <a:latin typeface="Arial"/>
                  <a:ea typeface="Arial"/>
                  <a:cs typeface="Arial"/>
                  <a:sym typeface="Arial"/>
                </a:rPr>
                <a:t>HAKUKONE-OPTIMOINTI (SEO)</a:t>
              </a:r>
              <a:endParaRPr/>
            </a:p>
            <a:p>
              <a:pPr marL="0" marR="0" lvl="0" indent="0" algn="ctr" rtl="0">
                <a:lnSpc>
                  <a:spcPct val="100000"/>
                </a:lnSpc>
                <a:spcBef>
                  <a:spcPts val="0"/>
                </a:spcBef>
                <a:spcAft>
                  <a:spcPts val="0"/>
                </a:spcAft>
                <a:buClr>
                  <a:srgbClr val="000000"/>
                </a:buClr>
                <a:buSzPts val="1000"/>
                <a:buFont typeface="Arial"/>
                <a:buNone/>
              </a:pPr>
              <a:endParaRPr sz="1400" b="0" i="0" u="none" strike="noStrike" cap="none">
                <a:solidFill>
                  <a:srgbClr val="FFFFFF"/>
                </a:solidFill>
                <a:latin typeface="Arial"/>
                <a:ea typeface="Arial"/>
                <a:cs typeface="Arial"/>
                <a:sym typeface="Arial"/>
              </a:endParaRPr>
            </a:p>
          </p:txBody>
        </p:sp>
      </p:grpSp>
      <p:grpSp>
        <p:nvGrpSpPr>
          <p:cNvPr id="423" name="Google Shape;423;p16"/>
          <p:cNvGrpSpPr/>
          <p:nvPr/>
        </p:nvGrpSpPr>
        <p:grpSpPr>
          <a:xfrm>
            <a:off x="0" y="1750113"/>
            <a:ext cx="8527752" cy="2235249"/>
            <a:chOff x="1354670" y="1619698"/>
            <a:chExt cx="8527752" cy="2235249"/>
          </a:xfrm>
        </p:grpSpPr>
        <p:sp>
          <p:nvSpPr>
            <p:cNvPr id="424" name="Google Shape;424;p16"/>
            <p:cNvSpPr/>
            <p:nvPr/>
          </p:nvSpPr>
          <p:spPr>
            <a:xfrm>
              <a:off x="1354670" y="1619698"/>
              <a:ext cx="3291422" cy="1708500"/>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DIGITAALINEN MAINONTA</a:t>
              </a:r>
              <a:endParaRPr/>
            </a:p>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Arial"/>
                  <a:ea typeface="Arial"/>
                  <a:cs typeface="Arial"/>
                  <a:sym typeface="Arial"/>
                </a:rPr>
                <a:t>Hakukonemainonta</a:t>
              </a:r>
              <a:endParaRPr/>
            </a:p>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Arial"/>
                  <a:ea typeface="Arial"/>
                  <a:cs typeface="Arial"/>
                  <a:sym typeface="Arial"/>
                </a:rPr>
                <a:t>Display-mainonta</a:t>
              </a:r>
              <a:endParaRPr/>
            </a:p>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Arial"/>
                  <a:ea typeface="Arial"/>
                  <a:cs typeface="Arial"/>
                  <a:sym typeface="Arial"/>
                </a:rPr>
                <a:t>Muu mainonta</a:t>
              </a:r>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425" name="Google Shape;425;p16"/>
            <p:cNvSpPr/>
            <p:nvPr/>
          </p:nvSpPr>
          <p:spPr>
            <a:xfrm>
              <a:off x="6964908" y="1781647"/>
              <a:ext cx="2917514"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SOSIAALINEN MEDIA </a:t>
              </a:r>
              <a:endParaRPr sz="1600" b="0" i="0" u="none" strike="noStrike" cap="none">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Facebook, Instagram (Meta)</a:t>
              </a:r>
              <a:endParaRPr sz="1400" b="0" i="0" u="none" strike="noStrike" cap="none">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Youtube, LinkedIn, blogit, TikTok etc.</a:t>
              </a:r>
              <a:endParaRPr sz="1400" b="0" i="0" u="none" strike="noStrike" cap="none">
                <a:solidFill>
                  <a:schemeClr val="lt1"/>
                </a:solidFill>
                <a:latin typeface="Arial"/>
                <a:ea typeface="Arial"/>
                <a:cs typeface="Arial"/>
                <a:sym typeface="Arial"/>
              </a:endParaRPr>
            </a:p>
          </p:txBody>
        </p:sp>
      </p:grpSp>
      <p:sp>
        <p:nvSpPr>
          <p:cNvPr id="426" name="Google Shape;426;p16"/>
          <p:cNvSpPr/>
          <p:nvPr/>
        </p:nvSpPr>
        <p:spPr>
          <a:xfrm rot="-2348146">
            <a:off x="3438018" y="1400402"/>
            <a:ext cx="249933" cy="615362"/>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7" name="Google Shape;427;p16"/>
          <p:cNvSpPr/>
          <p:nvPr/>
        </p:nvSpPr>
        <p:spPr>
          <a:xfrm rot="-4053005" flipH="1">
            <a:off x="3055969" y="2269599"/>
            <a:ext cx="241178" cy="527311"/>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8" name="Google Shape;428;p16"/>
          <p:cNvSpPr/>
          <p:nvPr/>
        </p:nvSpPr>
        <p:spPr>
          <a:xfrm rot="6331003">
            <a:off x="5484156" y="2411196"/>
            <a:ext cx="241472" cy="414579"/>
          </a:xfrm>
          <a:prstGeom prst="downArrow">
            <a:avLst>
              <a:gd name="adj1" fmla="val 50000"/>
              <a:gd name="adj2" fmla="val 69846"/>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9" name="Google Shape;429;p16"/>
          <p:cNvSpPr txBox="1"/>
          <p:nvPr/>
        </p:nvSpPr>
        <p:spPr>
          <a:xfrm>
            <a:off x="599171" y="692015"/>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0" name="Google Shape;430;p16"/>
          <p:cNvSpPr txBox="1"/>
          <p:nvPr/>
        </p:nvSpPr>
        <p:spPr>
          <a:xfrm>
            <a:off x="1267866" y="3889600"/>
            <a:ext cx="7720384" cy="1261854"/>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Kuvassa esitellään käytettävissä olevien digitaalisten välineiden ja välineiden valikoima.</a:t>
            </a:r>
            <a:endParaRPr/>
          </a:p>
          <a:p>
            <a:pPr marL="457200" marR="0" lvl="0" indent="-22860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Niiden avulla voidaan tavoittaa mikä tahansa kohderyhmä digitaalisissa "ekosysteemeissä ja ympäristöissä". </a:t>
            </a:r>
            <a:endParaRPr/>
          </a:p>
          <a:p>
            <a:pPr marL="457200" marR="0" lvl="0" indent="-22860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1" name="Google Shape;431;p16"/>
          <p:cNvSpPr/>
          <p:nvPr/>
        </p:nvSpPr>
        <p:spPr>
          <a:xfrm>
            <a:off x="3176558" y="252537"/>
            <a:ext cx="2557998" cy="1338065"/>
          </a:xfrm>
          <a:prstGeom prst="ellipse">
            <a:avLst/>
          </a:prstGeom>
          <a:solidFill>
            <a:srgbClr val="FFFF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400" b="0" i="0" u="none" strike="noStrike" cap="none">
                <a:solidFill>
                  <a:schemeClr val="dk1"/>
                </a:solidFill>
                <a:latin typeface="Arial"/>
                <a:ea typeface="Arial"/>
                <a:cs typeface="Arial"/>
                <a:sym typeface="Arial"/>
              </a:rPr>
              <a:t>UUTISKIRJEET</a:t>
            </a:r>
            <a:endParaRPr/>
          </a:p>
          <a:p>
            <a:pPr marL="0" marR="0" lvl="0" indent="0" algn="ctr" rtl="0">
              <a:lnSpc>
                <a:spcPct val="100000"/>
              </a:lnSpc>
              <a:spcBef>
                <a:spcPts val="0"/>
              </a:spcBef>
              <a:spcAft>
                <a:spcPts val="0"/>
              </a:spcAft>
              <a:buClr>
                <a:srgbClr val="000000"/>
              </a:buClr>
              <a:buSzPts val="1300"/>
              <a:buFont typeface="Arial"/>
              <a:buNone/>
            </a:pPr>
            <a:endParaRPr sz="1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300"/>
              <a:buFont typeface="Arial"/>
              <a:buNone/>
            </a:pPr>
            <a:r>
              <a:rPr lang="fi" sz="1400" b="0" i="0" u="none" strike="noStrike" cap="none">
                <a:solidFill>
                  <a:schemeClr val="dk1"/>
                </a:solidFill>
                <a:latin typeface="Arial"/>
                <a:ea typeface="Arial"/>
                <a:cs typeface="Arial"/>
                <a:sym typeface="Arial"/>
              </a:rPr>
              <a:t>MOBIILIMAINONTA</a:t>
            </a:r>
            <a:endParaRPr sz="1400" b="0" i="0" u="none" strike="noStrike" cap="none">
              <a:solidFill>
                <a:schemeClr val="dk1"/>
              </a:solidFill>
              <a:latin typeface="Arial"/>
              <a:ea typeface="Arial"/>
              <a:cs typeface="Arial"/>
              <a:sym typeface="Arial"/>
            </a:endParaRPr>
          </a:p>
        </p:txBody>
      </p:sp>
      <p:sp>
        <p:nvSpPr>
          <p:cNvPr id="432" name="Google Shape;432;p16"/>
          <p:cNvSpPr/>
          <p:nvPr/>
        </p:nvSpPr>
        <p:spPr>
          <a:xfrm>
            <a:off x="4333671" y="1423768"/>
            <a:ext cx="276263" cy="508591"/>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3" name="Google Shape;433;p16"/>
          <p:cNvSpPr/>
          <p:nvPr/>
        </p:nvSpPr>
        <p:spPr>
          <a:xfrm>
            <a:off x="3271857" y="3486855"/>
            <a:ext cx="2587908" cy="424269"/>
          </a:xfrm>
          <a:prstGeom prst="roundRect">
            <a:avLst>
              <a:gd name="adj" fmla="val 16667"/>
            </a:avLst>
          </a:prstGeom>
          <a:solidFill>
            <a:schemeClr val="accent1"/>
          </a:solidFill>
          <a:ln w="25400" cap="flat" cmpd="sng">
            <a:solidFill>
              <a:srgbClr val="21364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fi" sz="1400" b="0" i="0" u="none" strike="noStrike" cap="none">
                <a:solidFill>
                  <a:schemeClr val="lt1"/>
                </a:solidFill>
                <a:latin typeface="Arial"/>
                <a:ea typeface="Arial"/>
                <a:cs typeface="Arial"/>
                <a:sym typeface="Arial"/>
              </a:rPr>
              <a:t>Asiakastietokannat</a:t>
            </a:r>
            <a:endParaRPr sz="14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None/>
            </a:pPr>
            <a:r>
              <a:rPr lang="fi" sz="1400" b="0" i="0" u="none" strike="noStrike" cap="none">
                <a:solidFill>
                  <a:schemeClr val="lt1"/>
                </a:solidFill>
                <a:latin typeface="Arial"/>
                <a:ea typeface="Arial"/>
                <a:cs typeface="Arial"/>
                <a:sym typeface="Arial"/>
              </a:rPr>
              <a:t>CRM</a:t>
            </a: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g198c4f39775_0_24"/>
          <p:cNvSpPr txBox="1">
            <a:spLocks noGrp="1"/>
          </p:cNvSpPr>
          <p:nvPr>
            <p:ph type="title"/>
          </p:nvPr>
        </p:nvSpPr>
        <p:spPr>
          <a:xfrm>
            <a:off x="628650" y="256180"/>
            <a:ext cx="629466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3000"/>
              <a:t>Perinteinen - digitaalinen media?</a:t>
            </a:r>
            <a:endParaRPr sz="3000"/>
          </a:p>
        </p:txBody>
      </p:sp>
      <p:sp>
        <p:nvSpPr>
          <p:cNvPr id="439" name="Google Shape;439;g198c4f39775_0_24"/>
          <p:cNvSpPr txBox="1">
            <a:spLocks noGrp="1"/>
          </p:cNvSpPr>
          <p:nvPr>
            <p:ph type="body" idx="1"/>
          </p:nvPr>
        </p:nvSpPr>
        <p:spPr>
          <a:xfrm>
            <a:off x="612322" y="3702040"/>
            <a:ext cx="4449535" cy="2240756"/>
          </a:xfrm>
          <a:prstGeom prst="rect">
            <a:avLst/>
          </a:prstGeom>
          <a:noFill/>
          <a:ln>
            <a:noFill/>
          </a:ln>
        </p:spPr>
        <p:txBody>
          <a:bodyPr spcFirstLastPara="1" wrap="square" lIns="0" tIns="0" rIns="0" bIns="0" anchor="t" anchorCtr="0">
            <a:noAutofit/>
          </a:bodyPr>
          <a:lstStyle/>
          <a:p>
            <a:pPr marL="285750" lvl="0" indent="-133350" algn="l" rtl="0">
              <a:lnSpc>
                <a:spcPct val="100000"/>
              </a:lnSpc>
              <a:spcBef>
                <a:spcPts val="0"/>
              </a:spcBef>
              <a:spcAft>
                <a:spcPts val="0"/>
              </a:spcAft>
              <a:buClr>
                <a:srgbClr val="ED7D31"/>
              </a:buClr>
              <a:buSzPts val="2400"/>
              <a:buFont typeface="Arial"/>
              <a:buNone/>
            </a:pPr>
            <a:endParaRPr sz="1600"/>
          </a:p>
          <a:p>
            <a:pPr marL="285750" lvl="0" indent="-285750" algn="l" rtl="0">
              <a:lnSpc>
                <a:spcPct val="100000"/>
              </a:lnSpc>
              <a:spcBef>
                <a:spcPts val="0"/>
              </a:spcBef>
              <a:spcAft>
                <a:spcPts val="0"/>
              </a:spcAft>
              <a:buClr>
                <a:srgbClr val="ED7D31"/>
              </a:buClr>
              <a:buSzPts val="2400"/>
              <a:buFont typeface="Arial"/>
              <a:buChar char="•"/>
            </a:pPr>
            <a:r>
              <a:rPr lang="fi" sz="1600"/>
              <a:t>Huom! Eri  tyyppisten organisaatioiden välillä on merkittäviä eroja.</a:t>
            </a:r>
            <a:endParaRPr sz="1600"/>
          </a:p>
          <a:p>
            <a:pPr marL="0" lvl="0" indent="0" algn="l" rtl="0">
              <a:lnSpc>
                <a:spcPct val="100000"/>
              </a:lnSpc>
              <a:spcBef>
                <a:spcPts val="0"/>
              </a:spcBef>
              <a:spcAft>
                <a:spcPts val="0"/>
              </a:spcAft>
              <a:buClr>
                <a:srgbClr val="161249"/>
              </a:buClr>
              <a:buSzPts val="1500"/>
              <a:buNone/>
            </a:pPr>
            <a:endParaRPr sz="1600"/>
          </a:p>
        </p:txBody>
      </p:sp>
      <p:sp>
        <p:nvSpPr>
          <p:cNvPr id="440" name="Google Shape;440;g198c4f39775_0_24"/>
          <p:cNvSpPr txBox="1"/>
          <p:nvPr/>
        </p:nvSpPr>
        <p:spPr>
          <a:xfrm>
            <a:off x="6841280" y="3577500"/>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Lähde: Statista (2022)</a:t>
            </a:r>
            <a:endParaRPr sz="1400" b="0" i="0" u="none" strike="noStrike" cap="none">
              <a:solidFill>
                <a:srgbClr val="161249"/>
              </a:solidFill>
              <a:latin typeface="Arial"/>
              <a:ea typeface="Arial"/>
              <a:cs typeface="Arial"/>
              <a:sym typeface="Arial"/>
            </a:endParaRPr>
          </a:p>
        </p:txBody>
      </p:sp>
      <p:pic>
        <p:nvPicPr>
          <p:cNvPr id="441" name="Google Shape;441;g198c4f39775_0_2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35135" y="903924"/>
            <a:ext cx="5261775" cy="2648949"/>
          </a:xfrm>
          <a:prstGeom prst="rect">
            <a:avLst/>
          </a:prstGeom>
          <a:noFill/>
          <a:ln w="28575" cap="flat" cmpd="sng">
            <a:solidFill>
              <a:srgbClr val="ED7D31"/>
            </a:solidFill>
            <a:prstDash val="solid"/>
            <a:round/>
            <a:headEnd type="none" w="sm" len="sm"/>
            <a:tailEnd type="none" w="sm" len="sm"/>
          </a:ln>
        </p:spPr>
      </p:pic>
      <p:sp>
        <p:nvSpPr>
          <p:cNvPr id="442" name="Google Shape;442;g198c4f39775_0_24"/>
          <p:cNvSpPr txBox="1"/>
          <p:nvPr/>
        </p:nvSpPr>
        <p:spPr>
          <a:xfrm>
            <a:off x="518432" y="764910"/>
            <a:ext cx="3065700" cy="304694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Digitaalisen median osuus on kasvussa, mutta perinteisiäkin markkinointivälineitä käytetään edelleen. </a:t>
            </a:r>
            <a:endParaRPr/>
          </a:p>
          <a:p>
            <a:pPr marL="285750" marR="0" lvl="0" indent="-133350" algn="l" rtl="0">
              <a:lnSpc>
                <a:spcPct val="100000"/>
              </a:lnSpc>
              <a:spcBef>
                <a:spcPts val="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Kuvio näyttää digitaalisten kanavien kasvun suhteessa perinteisiin kanaviin  (sanomalehdet/aikakauslehdet/TV/radio/elokuvat/ulkomaionta) länsi-Euroopassa.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g198c4f39775_0_30"/>
          <p:cNvSpPr txBox="1">
            <a:spLocks noGrp="1"/>
          </p:cNvSpPr>
          <p:nvPr>
            <p:ph type="title"/>
          </p:nvPr>
        </p:nvSpPr>
        <p:spPr>
          <a:xfrm>
            <a:off x="366959" y="376851"/>
            <a:ext cx="82374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800"/>
              <a:t>Jotkin alat mainostavat enemmän kuin toiset</a:t>
            </a:r>
            <a:endParaRPr sz="2800"/>
          </a:p>
        </p:txBody>
      </p:sp>
      <p:sp>
        <p:nvSpPr>
          <p:cNvPr id="448" name="Google Shape;448;g198c4f39775_0_30"/>
          <p:cNvSpPr txBox="1">
            <a:spLocks noGrp="1"/>
          </p:cNvSpPr>
          <p:nvPr>
            <p:ph type="body" idx="1"/>
          </p:nvPr>
        </p:nvSpPr>
        <p:spPr>
          <a:xfrm>
            <a:off x="366959" y="1085652"/>
            <a:ext cx="3246900" cy="345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r>
              <a:rPr lang="fi" sz="1600"/>
              <a:t>Mainonnan tarve on erityisen suuri silloin, kun kilpailu on kovaa (kuten elintarvikealan tuotteiden, kulutuselektroniikan jne. alalla).</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Suuremmat yritykset käyttävät yleensä suuremman osan kokonaisbudjetistaan markkinointiin.</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Yleensä B2C-yritykset käyttävät enemmän rahaa kuin B2B-yritykset.</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endParaRPr sz="1600"/>
          </a:p>
        </p:txBody>
      </p:sp>
      <p:pic>
        <p:nvPicPr>
          <p:cNvPr id="449" name="Google Shape;449;g198c4f39775_0_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651808" y="1149677"/>
            <a:ext cx="5312510" cy="3072234"/>
          </a:xfrm>
          <a:prstGeom prst="rect">
            <a:avLst/>
          </a:prstGeom>
          <a:noFill/>
          <a:ln w="28575" cap="flat" cmpd="sng">
            <a:solidFill>
              <a:srgbClr val="ED7D31"/>
            </a:solidFill>
            <a:prstDash val="solid"/>
            <a:round/>
            <a:headEnd type="none" w="sm" len="sm"/>
            <a:tailEnd type="none" w="sm" len="sm"/>
          </a:ln>
        </p:spPr>
      </p:pic>
      <p:sp>
        <p:nvSpPr>
          <p:cNvPr id="450" name="Google Shape;450;g198c4f39775_0_30"/>
          <p:cNvSpPr txBox="1"/>
          <p:nvPr/>
        </p:nvSpPr>
        <p:spPr>
          <a:xfrm>
            <a:off x="6933405" y="4300725"/>
            <a:ext cx="377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Merehead, </a:t>
            </a:r>
            <a:r>
              <a:rPr lang="fi" sz="1400" b="0" i="0" u="none" strike="noStrike" cap="none">
                <a:solidFill>
                  <a:srgbClr val="000000"/>
                </a:solidFill>
                <a:latin typeface="Arial"/>
                <a:ea typeface="Arial"/>
                <a:cs typeface="Arial"/>
                <a:sym typeface="Arial"/>
              </a:rPr>
              <a:t>2021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g198c4f39775_0_43"/>
          <p:cNvSpPr txBox="1">
            <a:spLocks noGrp="1"/>
          </p:cNvSpPr>
          <p:nvPr>
            <p:ph type="title"/>
          </p:nvPr>
        </p:nvSpPr>
        <p:spPr>
          <a:xfrm>
            <a:off x="628650" y="306274"/>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Sosiaalinen media  </a:t>
            </a:r>
            <a:endParaRPr/>
          </a:p>
        </p:txBody>
      </p:sp>
      <p:sp>
        <p:nvSpPr>
          <p:cNvPr id="456" name="Google Shape;456;g198c4f39775_0_43"/>
          <p:cNvSpPr txBox="1">
            <a:spLocks noGrp="1"/>
          </p:cNvSpPr>
          <p:nvPr>
            <p:ph type="body" idx="1"/>
          </p:nvPr>
        </p:nvSpPr>
        <p:spPr>
          <a:xfrm>
            <a:off x="628650" y="1036863"/>
            <a:ext cx="8221436" cy="3473665"/>
          </a:xfrm>
          <a:prstGeom prst="rect">
            <a:avLst/>
          </a:prstGeom>
          <a:noFill/>
          <a:ln>
            <a:noFill/>
          </a:ln>
        </p:spPr>
        <p:txBody>
          <a:bodyPr spcFirstLastPara="1" wrap="square" lIns="91425" tIns="91425" rIns="91425" bIns="91425" anchor="t" anchorCtr="0">
            <a:normAutofit fontScale="85000" lnSpcReduction="20000"/>
          </a:bodyPr>
          <a:lstStyle/>
          <a:p>
            <a:pPr marL="133350" lvl="0" indent="0" algn="l" rtl="0">
              <a:lnSpc>
                <a:spcPct val="120000"/>
              </a:lnSpc>
              <a:spcBef>
                <a:spcPts val="0"/>
              </a:spcBef>
              <a:spcAft>
                <a:spcPts val="0"/>
              </a:spcAft>
              <a:buClr>
                <a:srgbClr val="161249"/>
              </a:buClr>
              <a:buSzPct val="108106"/>
              <a:buNone/>
            </a:pPr>
            <a:r>
              <a:rPr lang="fi" sz="1500" b="1"/>
              <a:t>Mitä ja miksi</a:t>
            </a:r>
            <a:r>
              <a:rPr lang="fi" sz="1500"/>
              <a:t>? </a:t>
            </a:r>
            <a:endParaRPr sz="1500"/>
          </a:p>
          <a:p>
            <a:pPr marL="457200" lvl="0" indent="-323884" algn="l" rtl="0">
              <a:lnSpc>
                <a:spcPct val="120000"/>
              </a:lnSpc>
              <a:spcBef>
                <a:spcPts val="0"/>
              </a:spcBef>
              <a:spcAft>
                <a:spcPts val="0"/>
              </a:spcAft>
              <a:buClr>
                <a:srgbClr val="ED7D31"/>
              </a:buClr>
              <a:buSzPct val="108106"/>
              <a:buChar char="●"/>
            </a:pPr>
            <a:r>
              <a:rPr lang="fi" sz="1500"/>
              <a:t>"Sosiaalinen media" kattaa erilaisia alustoja, joilla kaikki voivat julkaista ja kommentoida (esim. Facebook, Instagram, LinkedIn, blogit, Youtube, Twitter, TikTok). </a:t>
            </a:r>
            <a:endParaRPr sz="1500"/>
          </a:p>
          <a:p>
            <a:pPr marL="457200" lvl="0" indent="-323884" algn="l" rtl="0">
              <a:lnSpc>
                <a:spcPct val="120000"/>
              </a:lnSpc>
              <a:spcBef>
                <a:spcPts val="0"/>
              </a:spcBef>
              <a:spcAft>
                <a:spcPts val="0"/>
              </a:spcAft>
              <a:buClr>
                <a:srgbClr val="ED7D31"/>
              </a:buClr>
              <a:buSzPct val="108106"/>
              <a:buChar char="●"/>
            </a:pPr>
            <a:r>
              <a:rPr lang="fi" sz="1500"/>
              <a:t>Ne, jotka julkaisevat mielenkiintoisia "postauksia", saavat seuraajia (useimmat ovat seuraajia, vain harvat ovat julkaisijoita).</a:t>
            </a:r>
            <a:endParaRPr sz="1500"/>
          </a:p>
          <a:p>
            <a:pPr marL="457200" lvl="0" indent="-323884" algn="l" rtl="0">
              <a:lnSpc>
                <a:spcPct val="120000"/>
              </a:lnSpc>
              <a:spcBef>
                <a:spcPts val="0"/>
              </a:spcBef>
              <a:spcAft>
                <a:spcPts val="0"/>
              </a:spcAft>
              <a:buClr>
                <a:srgbClr val="ED7D31"/>
              </a:buClr>
              <a:buSzPct val="108106"/>
              <a:buChar char="●"/>
            </a:pPr>
            <a:r>
              <a:rPr lang="fi" sz="1500"/>
              <a:t>Viestejä voidaan jakaa edelleen verkostoissa ja ne voivat levitä - tämä luo yritykselle "ansaittua julkisuutta".</a:t>
            </a:r>
            <a:endParaRPr sz="1500"/>
          </a:p>
          <a:p>
            <a:pPr marL="457200" lvl="0" indent="-323884" algn="l" rtl="0">
              <a:lnSpc>
                <a:spcPct val="120000"/>
              </a:lnSpc>
              <a:spcBef>
                <a:spcPts val="0"/>
              </a:spcBef>
              <a:spcAft>
                <a:spcPts val="0"/>
              </a:spcAft>
              <a:buClr>
                <a:srgbClr val="ED7D31"/>
              </a:buClr>
              <a:buSzPct val="108106"/>
              <a:buChar char="●"/>
            </a:pPr>
            <a:r>
              <a:rPr lang="fi" sz="1500"/>
              <a:t>Sosiaalisen median alustoilla voidaan myös mainostaa tarkoin valituille kohderyhmille.</a:t>
            </a:r>
            <a:endParaRPr sz="1500"/>
          </a:p>
          <a:p>
            <a:pPr marL="0" lvl="0" indent="0" algn="l" rtl="0">
              <a:lnSpc>
                <a:spcPct val="120000"/>
              </a:lnSpc>
              <a:spcBef>
                <a:spcPts val="0"/>
              </a:spcBef>
              <a:spcAft>
                <a:spcPts val="0"/>
              </a:spcAft>
              <a:buClr>
                <a:srgbClr val="161249"/>
              </a:buClr>
              <a:buSzPct val="129729"/>
              <a:buNone/>
            </a:pPr>
            <a:endParaRPr sz="1500"/>
          </a:p>
          <a:p>
            <a:pPr marL="0" lvl="0" indent="0" algn="l" rtl="0">
              <a:lnSpc>
                <a:spcPct val="120000"/>
              </a:lnSpc>
              <a:spcBef>
                <a:spcPts val="0"/>
              </a:spcBef>
              <a:spcAft>
                <a:spcPts val="0"/>
              </a:spcAft>
              <a:buClr>
                <a:srgbClr val="161249"/>
              </a:buClr>
              <a:buSzPct val="129729"/>
              <a:buNone/>
            </a:pPr>
            <a:r>
              <a:rPr lang="fi" sz="1500" b="1"/>
              <a:t>Miten? </a:t>
            </a:r>
            <a:endParaRPr sz="1500" b="1"/>
          </a:p>
          <a:p>
            <a:pPr marL="457200" lvl="0" indent="-323884" algn="l" rtl="0">
              <a:lnSpc>
                <a:spcPct val="120000"/>
              </a:lnSpc>
              <a:spcBef>
                <a:spcPts val="0"/>
              </a:spcBef>
              <a:spcAft>
                <a:spcPts val="0"/>
              </a:spcAft>
              <a:buClr>
                <a:srgbClr val="ED7D31"/>
              </a:buClr>
              <a:buSzPct val="108106"/>
              <a:buFont typeface="Noto Sans Symbols"/>
              <a:buChar char="⮚"/>
            </a:pPr>
            <a:r>
              <a:rPr lang="fi" sz="1500"/>
              <a:t>Luo tilit niille sosiaalisen median foorumeille, joilla asiakkaasi todennäköisesti ovat.</a:t>
            </a:r>
            <a:endParaRPr sz="1500"/>
          </a:p>
          <a:p>
            <a:pPr marL="457200" lvl="0" indent="-323884" algn="l" rtl="0">
              <a:lnSpc>
                <a:spcPct val="120000"/>
              </a:lnSpc>
              <a:spcBef>
                <a:spcPts val="0"/>
              </a:spcBef>
              <a:spcAft>
                <a:spcPts val="0"/>
              </a:spcAft>
              <a:buClr>
                <a:srgbClr val="ED7D31"/>
              </a:buClr>
              <a:buSzPct val="108106"/>
              <a:buFont typeface="Noto Sans Symbols"/>
              <a:buChar char="⮚"/>
            </a:pPr>
            <a:r>
              <a:rPr lang="fi" sz="1500"/>
              <a:t>Aloita sellaisen sisällön julkaiseminen, jonka uskot kiinnostavan kohdeyleisöäsi, ja ota huomioon</a:t>
            </a:r>
            <a:endParaRPr sz="1500"/>
          </a:p>
          <a:p>
            <a:pPr marL="457200" lvl="0" indent="0" algn="l" rtl="0">
              <a:lnSpc>
                <a:spcPct val="120000"/>
              </a:lnSpc>
              <a:spcBef>
                <a:spcPts val="0"/>
              </a:spcBef>
              <a:spcAft>
                <a:spcPts val="0"/>
              </a:spcAft>
              <a:buClr>
                <a:srgbClr val="ED7D31"/>
              </a:buClr>
              <a:buSzPct val="129729"/>
              <a:buNone/>
            </a:pPr>
            <a:r>
              <a:rPr lang="fi" sz="1500"/>
              <a:t>kunkin tiedotusvälineen sopiva sisältötyyppi</a:t>
            </a:r>
            <a:endParaRPr sz="1500"/>
          </a:p>
          <a:p>
            <a:pPr marL="457200" lvl="0" indent="-323884" algn="l" rtl="0">
              <a:lnSpc>
                <a:spcPct val="120000"/>
              </a:lnSpc>
              <a:spcBef>
                <a:spcPts val="0"/>
              </a:spcBef>
              <a:spcAft>
                <a:spcPts val="0"/>
              </a:spcAft>
              <a:buClr>
                <a:srgbClr val="ED7D31"/>
              </a:buClr>
              <a:buSzPct val="108106"/>
              <a:buFont typeface="Noto Sans Symbols"/>
              <a:buChar char="⮚"/>
            </a:pPr>
            <a:r>
              <a:rPr lang="fi" sz="1500"/>
              <a:t>Mainostamalla julkaisujasi tavoitat uusia kohderyhmiä – tässä voit käyttää sosiaalisen median kohdentamistyökaluja.</a:t>
            </a:r>
            <a:endParaRPr sz="1500"/>
          </a:p>
          <a:p>
            <a:pPr marL="457200" lvl="0" indent="-323884" algn="l" rtl="0">
              <a:lnSpc>
                <a:spcPct val="120000"/>
              </a:lnSpc>
              <a:spcBef>
                <a:spcPts val="0"/>
              </a:spcBef>
              <a:spcAft>
                <a:spcPts val="0"/>
              </a:spcAft>
              <a:buClr>
                <a:srgbClr val="ED7D31"/>
              </a:buClr>
              <a:buSzPct val="108106"/>
              <a:buFont typeface="Noto Sans Symbols"/>
              <a:buChar char="⮚"/>
            </a:pPr>
            <a:r>
              <a:rPr lang="fi" sz="1500"/>
              <a:t>Näin saat sitoutettua seuraajia ja aktivoitua heitä.</a:t>
            </a:r>
            <a:endParaRPr sz="1500"/>
          </a:p>
        </p:txBody>
      </p:sp>
      <p:pic>
        <p:nvPicPr>
          <p:cNvPr id="457" name="Google Shape;457;g198c4f39775_0_4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769636" y="322846"/>
            <a:ext cx="1745714" cy="9776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g198c4f39775_0_48"/>
          <p:cNvSpPr txBox="1">
            <a:spLocks noGrp="1"/>
          </p:cNvSpPr>
          <p:nvPr>
            <p:ph type="title"/>
          </p:nvPr>
        </p:nvSpPr>
        <p:spPr>
          <a:xfrm>
            <a:off x="628650" y="254651"/>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Verkkosivusto </a:t>
            </a:r>
            <a:endParaRPr/>
          </a:p>
        </p:txBody>
      </p:sp>
      <p:sp>
        <p:nvSpPr>
          <p:cNvPr id="463" name="Google Shape;463;g198c4f39775_0_48"/>
          <p:cNvSpPr txBox="1">
            <a:spLocks noGrp="1"/>
          </p:cNvSpPr>
          <p:nvPr>
            <p:ph type="body" idx="1"/>
          </p:nvPr>
        </p:nvSpPr>
        <p:spPr>
          <a:xfrm>
            <a:off x="639850" y="1106105"/>
            <a:ext cx="8111949" cy="29312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1800"/>
              <a:buNone/>
            </a:pPr>
            <a:r>
              <a:rPr lang="fi" sz="1400" b="1"/>
              <a:t>Mitä ja miksi</a:t>
            </a:r>
            <a:r>
              <a:rPr lang="fi" sz="1400"/>
              <a:t>? </a:t>
            </a:r>
            <a:endParaRPr sz="1400"/>
          </a:p>
          <a:p>
            <a:pPr marL="457200" lvl="0" indent="-323850" algn="l" rtl="0">
              <a:lnSpc>
                <a:spcPct val="100000"/>
              </a:lnSpc>
              <a:spcBef>
                <a:spcPts val="0"/>
              </a:spcBef>
              <a:spcAft>
                <a:spcPts val="0"/>
              </a:spcAft>
              <a:buClr>
                <a:srgbClr val="ED7D31"/>
              </a:buClr>
              <a:buSzPts val="1500"/>
              <a:buChar char="●"/>
            </a:pPr>
            <a:r>
              <a:rPr lang="fi" sz="1400"/>
              <a:t>Yhä useammat tuote- ja palveluhaut tehdään internetissä - "jos et ole siellä, sinua ei ole olemassa".</a:t>
            </a:r>
            <a:endParaRPr sz="1400"/>
          </a:p>
          <a:p>
            <a:pPr marL="457200" lvl="0" indent="-323850" algn="l" rtl="0">
              <a:lnSpc>
                <a:spcPct val="100000"/>
              </a:lnSpc>
              <a:spcBef>
                <a:spcPts val="0"/>
              </a:spcBef>
              <a:spcAft>
                <a:spcPts val="0"/>
              </a:spcAft>
              <a:buClr>
                <a:srgbClr val="ED7D31"/>
              </a:buClr>
              <a:buSzPts val="1500"/>
              <a:buChar char="●"/>
            </a:pPr>
            <a:r>
              <a:rPr lang="fi" sz="1400"/>
              <a:t>Verkkosivustosi avulla voit julkaista monenlaista tietoa ja tehdä sen näkyväksi koko maailmalle.</a:t>
            </a:r>
            <a:endParaRPr sz="1400"/>
          </a:p>
          <a:p>
            <a:pPr marL="457200" lvl="0" indent="-323850" algn="l" rtl="0">
              <a:lnSpc>
                <a:spcPct val="100000"/>
              </a:lnSpc>
              <a:spcBef>
                <a:spcPts val="0"/>
              </a:spcBef>
              <a:spcAft>
                <a:spcPts val="0"/>
              </a:spcAft>
              <a:buClr>
                <a:srgbClr val="ED7D31"/>
              </a:buClr>
              <a:buSzPts val="1500"/>
              <a:buChar char="●"/>
            </a:pPr>
            <a:r>
              <a:rPr lang="fi" sz="1400"/>
              <a:t>Nämä tiedot voidaan tarjota tekstinä, tuotekuvauksina, visuaalisina elementteinä, videoina ja linkkeinä.</a:t>
            </a:r>
            <a:endParaRPr sz="1400"/>
          </a:p>
          <a:p>
            <a:pPr marL="457200" lvl="0" indent="-323850" algn="l" rtl="0">
              <a:lnSpc>
                <a:spcPct val="100000"/>
              </a:lnSpc>
              <a:spcBef>
                <a:spcPts val="0"/>
              </a:spcBef>
              <a:spcAft>
                <a:spcPts val="0"/>
              </a:spcAft>
              <a:buClr>
                <a:srgbClr val="ED7D31"/>
              </a:buClr>
              <a:buSzPts val="1500"/>
              <a:buChar char="●"/>
            </a:pPr>
            <a:r>
              <a:rPr lang="fi" sz="1400"/>
              <a:t>Kuka tahansa voi käyttää sitä missä ja milloin tahansa, joten organisaatio on käytettävissä 24/7.</a:t>
            </a:r>
            <a:endParaRPr sz="1400"/>
          </a:p>
          <a:p>
            <a:pPr marL="457200" lvl="0" indent="-323850" algn="l" rtl="0">
              <a:lnSpc>
                <a:spcPct val="100000"/>
              </a:lnSpc>
              <a:spcBef>
                <a:spcPts val="0"/>
              </a:spcBef>
              <a:spcAft>
                <a:spcPts val="0"/>
              </a:spcAft>
              <a:buClr>
                <a:srgbClr val="ED7D31"/>
              </a:buClr>
              <a:buSzPts val="1500"/>
              <a:buChar char="●"/>
            </a:pPr>
            <a:r>
              <a:rPr lang="fi" sz="1400"/>
              <a:t>Hyvä verkkosivusto parantaa brändiä</a:t>
            </a:r>
            <a:endParaRPr sz="1400"/>
          </a:p>
          <a:p>
            <a:pPr marL="457200" lvl="0" indent="-323850" algn="l" rtl="0">
              <a:lnSpc>
                <a:spcPct val="100000"/>
              </a:lnSpc>
              <a:spcBef>
                <a:spcPts val="0"/>
              </a:spcBef>
              <a:spcAft>
                <a:spcPts val="0"/>
              </a:spcAft>
              <a:buClr>
                <a:srgbClr val="ED7D31"/>
              </a:buClr>
              <a:buSzPts val="1500"/>
              <a:buChar char="●"/>
            </a:pPr>
            <a:r>
              <a:rPr lang="fi" sz="1400"/>
              <a:t>Sen rooli on keskeinen, sillä suurin osa muista digitaalisista medioista ja mainoksista johdetaan verkkosivustolle. </a:t>
            </a:r>
            <a:endParaRPr sz="1400"/>
          </a:p>
          <a:p>
            <a:pPr marL="0" lvl="0" indent="0" algn="l" rtl="0">
              <a:lnSpc>
                <a:spcPct val="100000"/>
              </a:lnSpc>
              <a:spcBef>
                <a:spcPts val="0"/>
              </a:spcBef>
              <a:spcAft>
                <a:spcPts val="0"/>
              </a:spcAft>
              <a:buClr>
                <a:srgbClr val="161249"/>
              </a:buClr>
              <a:buSzPts val="1800"/>
              <a:buNone/>
            </a:pPr>
            <a:endParaRPr sz="1400"/>
          </a:p>
          <a:p>
            <a:pPr marL="0" lvl="0" indent="0" algn="l" rtl="0">
              <a:lnSpc>
                <a:spcPct val="100000"/>
              </a:lnSpc>
              <a:spcBef>
                <a:spcPts val="0"/>
              </a:spcBef>
              <a:spcAft>
                <a:spcPts val="0"/>
              </a:spcAft>
              <a:buClr>
                <a:srgbClr val="161249"/>
              </a:buClr>
              <a:buSzPts val="1800"/>
              <a:buNone/>
            </a:pPr>
            <a:r>
              <a:rPr lang="fi" sz="1400" b="1"/>
              <a:t>Miten?</a:t>
            </a:r>
            <a:endParaRPr sz="1400" b="1"/>
          </a:p>
          <a:p>
            <a:pPr marL="457200" lvl="0" indent="-323850" algn="l" rtl="0">
              <a:lnSpc>
                <a:spcPct val="100000"/>
              </a:lnSpc>
              <a:spcBef>
                <a:spcPts val="0"/>
              </a:spcBef>
              <a:spcAft>
                <a:spcPts val="0"/>
              </a:spcAft>
              <a:buClr>
                <a:srgbClr val="ED7D31"/>
              </a:buClr>
              <a:buSzPts val="1500"/>
              <a:buChar char="➢"/>
            </a:pPr>
            <a:r>
              <a:rPr lang="fi" sz="1400"/>
              <a:t>Osa yrityksistä tekee itse (esim. Wordpress, WIX jne.), osa ulkoistaa työn </a:t>
            </a:r>
            <a:endParaRPr sz="1400"/>
          </a:p>
          <a:p>
            <a:pPr marL="457200" lvl="0" indent="-323850" algn="l" rtl="0">
              <a:lnSpc>
                <a:spcPct val="100000"/>
              </a:lnSpc>
              <a:spcBef>
                <a:spcPts val="0"/>
              </a:spcBef>
              <a:spcAft>
                <a:spcPts val="0"/>
              </a:spcAft>
              <a:buClr>
                <a:srgbClr val="ED7D31"/>
              </a:buClr>
              <a:buSzPts val="1500"/>
              <a:buChar char="➢"/>
            </a:pPr>
            <a:r>
              <a:rPr lang="fi" sz="1400"/>
              <a:t>Verkkosivut on suunniteltava kohderyhmille ja niiden edustajille ("ostajapersoonat").</a:t>
            </a:r>
            <a:endParaRPr sz="1400"/>
          </a:p>
        </p:txBody>
      </p:sp>
      <p:pic>
        <p:nvPicPr>
          <p:cNvPr id="464" name="Google Shape;464;g198c4f39775_0_4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955224" y="213925"/>
            <a:ext cx="1785375" cy="10349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g198c4f39775_0_53"/>
          <p:cNvSpPr txBox="1">
            <a:spLocks noGrp="1"/>
          </p:cNvSpPr>
          <p:nvPr>
            <p:ph type="title"/>
          </p:nvPr>
        </p:nvSpPr>
        <p:spPr>
          <a:xfrm>
            <a:off x="628650" y="291014"/>
            <a:ext cx="684167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800"/>
              <a:t>SEO (hakukoneoptimointi) </a:t>
            </a:r>
            <a:endParaRPr sz="2800"/>
          </a:p>
        </p:txBody>
      </p:sp>
      <p:sp>
        <p:nvSpPr>
          <p:cNvPr id="470" name="Google Shape;470;g198c4f39775_0_53"/>
          <p:cNvSpPr txBox="1">
            <a:spLocks noGrp="1"/>
          </p:cNvSpPr>
          <p:nvPr>
            <p:ph type="body" idx="1"/>
          </p:nvPr>
        </p:nvSpPr>
        <p:spPr>
          <a:xfrm>
            <a:off x="628650" y="1061358"/>
            <a:ext cx="7911193" cy="3355522"/>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10000"/>
              </a:lnSpc>
              <a:spcBef>
                <a:spcPts val="0"/>
              </a:spcBef>
              <a:spcAft>
                <a:spcPts val="0"/>
              </a:spcAft>
              <a:buClr>
                <a:srgbClr val="161249"/>
              </a:buClr>
              <a:buSzPct val="121621"/>
              <a:buNone/>
            </a:pPr>
            <a:r>
              <a:rPr lang="fi" sz="1600" b="1"/>
              <a:t>Mitä ja miksi?</a:t>
            </a:r>
            <a:endParaRPr sz="1600" b="1"/>
          </a:p>
          <a:p>
            <a:pPr marL="457200" lvl="0" indent="-323850" algn="l" rtl="0">
              <a:lnSpc>
                <a:spcPct val="110000"/>
              </a:lnSpc>
              <a:spcBef>
                <a:spcPts val="0"/>
              </a:spcBef>
              <a:spcAft>
                <a:spcPts val="0"/>
              </a:spcAft>
              <a:buClr>
                <a:srgbClr val="ED7D31"/>
              </a:buClr>
              <a:buSzPct val="101351"/>
              <a:buChar char="●"/>
            </a:pPr>
            <a:r>
              <a:rPr lang="fi" sz="1600"/>
              <a:t>Hakukoneet (esim. Google) luokittelevat kaikki verkkosivut, pystyäkseen tarjoamaan sopivia tuloksia jokaiselle yksittäiselle hakijalle </a:t>
            </a:r>
            <a:endParaRPr/>
          </a:p>
          <a:p>
            <a:pPr marL="457200" lvl="0" indent="-323850" algn="l" rtl="0">
              <a:lnSpc>
                <a:spcPct val="110000"/>
              </a:lnSpc>
              <a:spcBef>
                <a:spcPts val="0"/>
              </a:spcBef>
              <a:spcAft>
                <a:spcPts val="0"/>
              </a:spcAft>
              <a:buClr>
                <a:srgbClr val="ED7D31"/>
              </a:buClr>
              <a:buSzPct val="101351"/>
              <a:buChar char="●"/>
            </a:pPr>
            <a:r>
              <a:rPr lang="fi" sz="1600"/>
              <a:t>Onnistuakseen tässä Google arvioi ja luokittelee jokaisen verkkosivuston jatkuvasti määrittääkseen, kuinka paljon hyödyllistä tietoa ne sisältävät kutakin hakua varten.  </a:t>
            </a:r>
            <a:endParaRPr sz="1600"/>
          </a:p>
          <a:p>
            <a:pPr marL="457200" lvl="0" indent="-323850" algn="l" rtl="0">
              <a:lnSpc>
                <a:spcPct val="110000"/>
              </a:lnSpc>
              <a:spcBef>
                <a:spcPts val="0"/>
              </a:spcBef>
              <a:spcAft>
                <a:spcPts val="0"/>
              </a:spcAft>
              <a:buClr>
                <a:srgbClr val="ED7D31"/>
              </a:buClr>
              <a:buSzPct val="101351"/>
              <a:buChar char="●"/>
            </a:pPr>
            <a:r>
              <a:rPr lang="fi" sz="1600"/>
              <a:t>Hakutulokset ovat myös tärkein verkkosivuston liikenteen lähde. </a:t>
            </a:r>
            <a:endParaRPr sz="1600"/>
          </a:p>
          <a:p>
            <a:pPr marL="457200" lvl="0" indent="-323850" algn="l" rtl="0">
              <a:lnSpc>
                <a:spcPct val="110000"/>
              </a:lnSpc>
              <a:spcBef>
                <a:spcPts val="0"/>
              </a:spcBef>
              <a:spcAft>
                <a:spcPts val="0"/>
              </a:spcAft>
              <a:buClr>
                <a:srgbClr val="ED7D31"/>
              </a:buClr>
              <a:buSzPct val="101351"/>
              <a:buChar char="●"/>
            </a:pPr>
            <a:r>
              <a:rPr lang="fi" sz="1600"/>
              <a:t>Tästä syystä on elintärkeää saada hyvä asema hakukoneen tulossivulla.</a:t>
            </a:r>
            <a:endParaRPr sz="1600"/>
          </a:p>
          <a:p>
            <a:pPr marL="457200" lvl="0" indent="-323850" algn="l" rtl="0">
              <a:lnSpc>
                <a:spcPct val="110000"/>
              </a:lnSpc>
              <a:spcBef>
                <a:spcPts val="0"/>
              </a:spcBef>
              <a:spcAft>
                <a:spcPts val="0"/>
              </a:spcAft>
              <a:buClr>
                <a:srgbClr val="ED7D31"/>
              </a:buClr>
              <a:buSzPct val="101351"/>
              <a:buChar char="●"/>
            </a:pPr>
            <a:r>
              <a:rPr lang="fi" sz="1600"/>
              <a:t>Hakukoneoptimoinnilla tarkoitetaan kaikkia toimia, jotka parantavat sijaintia hakutuloksissa Googlen "verkkosivuston laatua" koskevien kriteerien mukaisesti.</a:t>
            </a:r>
            <a:endParaRPr/>
          </a:p>
          <a:p>
            <a:pPr marL="457200" lvl="0" indent="-228600" algn="l" rtl="0">
              <a:lnSpc>
                <a:spcPct val="110000"/>
              </a:lnSpc>
              <a:spcBef>
                <a:spcPts val="0"/>
              </a:spcBef>
              <a:spcAft>
                <a:spcPts val="0"/>
              </a:spcAft>
              <a:buClr>
                <a:srgbClr val="ED7D31"/>
              </a:buClr>
              <a:buSzPct val="101351"/>
              <a:buNone/>
            </a:pPr>
            <a:endParaRPr sz="1600"/>
          </a:p>
          <a:p>
            <a:pPr marL="0" lvl="0" indent="0" algn="l" rtl="0">
              <a:lnSpc>
                <a:spcPct val="110000"/>
              </a:lnSpc>
              <a:spcBef>
                <a:spcPts val="0"/>
              </a:spcBef>
              <a:spcAft>
                <a:spcPts val="0"/>
              </a:spcAft>
              <a:buClr>
                <a:srgbClr val="161249"/>
              </a:buClr>
              <a:buSzPct val="121621"/>
              <a:buNone/>
            </a:pPr>
            <a:r>
              <a:rPr lang="fi" sz="1600" b="1"/>
              <a:t>Miten?</a:t>
            </a:r>
            <a:endParaRPr sz="1600" b="1"/>
          </a:p>
          <a:p>
            <a:pPr marL="457200" lvl="0" indent="-323850" algn="l" rtl="0">
              <a:lnSpc>
                <a:spcPct val="110000"/>
              </a:lnSpc>
              <a:spcBef>
                <a:spcPts val="0"/>
              </a:spcBef>
              <a:spcAft>
                <a:spcPts val="0"/>
              </a:spcAft>
              <a:buClr>
                <a:srgbClr val="ED7D31"/>
              </a:buClr>
              <a:buSzPct val="101351"/>
              <a:buChar char="➢"/>
            </a:pPr>
            <a:r>
              <a:rPr lang="fi" sz="1600"/>
              <a:t>Hakukoneoptimointi voidaan toteuttaa monin eri tavoin: liikenteen ohjaaminen verkkosivustolle, verkkosivuston linkittäminen muille verkkosivustoille ulos/ulos, avainsanojen määrittely ja niihin liittyvän sisällön lisääminen, mielekkäiden metatekstien kirjoittaminen ja teknisen suorituskyvyn ja turvallisuuden varmistaminen.</a:t>
            </a:r>
            <a:endParaRPr sz="1600" b="1"/>
          </a:p>
        </p:txBody>
      </p:sp>
      <p:pic>
        <p:nvPicPr>
          <p:cNvPr id="471" name="Google Shape;471;g198c4f39775_0_5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509775" y="71162"/>
            <a:ext cx="2143125" cy="132042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g198c4f39775_0_58"/>
          <p:cNvSpPr txBox="1">
            <a:spLocks noGrp="1"/>
          </p:cNvSpPr>
          <p:nvPr>
            <p:ph type="body" idx="4294967295"/>
          </p:nvPr>
        </p:nvSpPr>
        <p:spPr>
          <a:xfrm>
            <a:off x="561882" y="720045"/>
            <a:ext cx="5446713" cy="4145870"/>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00000"/>
              </a:lnSpc>
              <a:spcBef>
                <a:spcPts val="0"/>
              </a:spcBef>
              <a:spcAft>
                <a:spcPts val="0"/>
              </a:spcAft>
              <a:buClr>
                <a:srgbClr val="161249"/>
              </a:buClr>
              <a:buSzPct val="121621"/>
              <a:buNone/>
            </a:pPr>
            <a:r>
              <a:rPr lang="fi" sz="1600" b="1"/>
              <a:t>Mitä ja miksi?</a:t>
            </a:r>
            <a:endParaRPr sz="1600" b="1"/>
          </a:p>
          <a:p>
            <a:pPr marL="457200" lvl="0" indent="-323850" algn="l" rtl="0">
              <a:lnSpc>
                <a:spcPct val="100000"/>
              </a:lnSpc>
              <a:spcBef>
                <a:spcPts val="0"/>
              </a:spcBef>
              <a:spcAft>
                <a:spcPts val="0"/>
              </a:spcAft>
              <a:buClr>
                <a:srgbClr val="ED7D31"/>
              </a:buClr>
              <a:buSzPct val="101351"/>
              <a:buChar char="●"/>
            </a:pPr>
            <a:r>
              <a:rPr lang="fi" sz="1600" b="1"/>
              <a:t>Hakukonemainonta </a:t>
            </a:r>
            <a:r>
              <a:rPr lang="fi" sz="1600"/>
              <a:t>mahdollistaa mainoksen näkymisen hakutulosten kärjessä.</a:t>
            </a:r>
            <a:endParaRPr sz="1600"/>
          </a:p>
          <a:p>
            <a:pPr marL="457200" lvl="0" indent="-323850" algn="l" rtl="0">
              <a:lnSpc>
                <a:spcPct val="100000"/>
              </a:lnSpc>
              <a:spcBef>
                <a:spcPts val="0"/>
              </a:spcBef>
              <a:spcAft>
                <a:spcPts val="0"/>
              </a:spcAft>
              <a:buClr>
                <a:srgbClr val="ED7D31"/>
              </a:buClr>
              <a:buSzPct val="101351"/>
              <a:buChar char="●"/>
            </a:pPr>
            <a:r>
              <a:rPr lang="fi" sz="1600"/>
              <a:t>Ne näytetään käyttäjille, jotka käyttävät tiettyjä hakusanoja.</a:t>
            </a:r>
            <a:endParaRPr sz="1600"/>
          </a:p>
          <a:p>
            <a:pPr marL="457200" lvl="0" indent="-323850" algn="l" rtl="0">
              <a:lnSpc>
                <a:spcPct val="100000"/>
              </a:lnSpc>
              <a:spcBef>
                <a:spcPts val="0"/>
              </a:spcBef>
              <a:spcAft>
                <a:spcPts val="0"/>
              </a:spcAft>
              <a:buClr>
                <a:srgbClr val="ED7D31"/>
              </a:buClr>
              <a:buSzPct val="101351"/>
              <a:buChar char="●"/>
            </a:pPr>
            <a:r>
              <a:rPr lang="fi" sz="1600"/>
              <a:t>Tämä auttaa lisäämään liikennettä verkkosivustolle ja tekemään uuden tuotteen tai yrityksen tunnetuksi laajemmalle yleisölle.</a:t>
            </a:r>
            <a:endParaRPr sz="1600"/>
          </a:p>
          <a:p>
            <a:pPr marL="457200" lvl="0" indent="-323850" algn="l" rtl="0">
              <a:lnSpc>
                <a:spcPct val="100000"/>
              </a:lnSpc>
              <a:spcBef>
                <a:spcPts val="0"/>
              </a:spcBef>
              <a:spcAft>
                <a:spcPts val="0"/>
              </a:spcAft>
              <a:buClr>
                <a:srgbClr val="ED7D31"/>
              </a:buClr>
              <a:buSzPct val="101351"/>
              <a:buChar char="●"/>
            </a:pPr>
            <a:r>
              <a:rPr lang="fi" sz="1600" b="1"/>
              <a:t>Display-mainonta </a:t>
            </a:r>
            <a:r>
              <a:rPr lang="fi" sz="1600"/>
              <a:t>tapahtuu monenlaisissa digitaalisissa medioissa, ja se tavoittaa tietyt yleisöt näyttöverkkojen kautta.</a:t>
            </a:r>
            <a:endParaRPr sz="1600"/>
          </a:p>
          <a:p>
            <a:pPr marL="457200" lvl="0" indent="-323850" algn="l" rtl="0">
              <a:lnSpc>
                <a:spcPct val="100000"/>
              </a:lnSpc>
              <a:spcBef>
                <a:spcPts val="0"/>
              </a:spcBef>
              <a:spcAft>
                <a:spcPts val="0"/>
              </a:spcAft>
              <a:buClr>
                <a:srgbClr val="ED7D31"/>
              </a:buClr>
              <a:buSzPct val="101351"/>
              <a:buChar char="●"/>
            </a:pPr>
            <a:r>
              <a:rPr lang="fi" sz="1600"/>
              <a:t>Se auttaa lisäämään brändin tunnettuutta, sillä se auttaa potentiaalisia asiakkaita, jotka eivät vielä tunne brändiäsi, tutustumaan siihen.</a:t>
            </a:r>
            <a:endParaRPr sz="1600"/>
          </a:p>
          <a:p>
            <a:pPr marL="0" lvl="0" indent="0" algn="l" rtl="0">
              <a:lnSpc>
                <a:spcPct val="100000"/>
              </a:lnSpc>
              <a:spcBef>
                <a:spcPts val="0"/>
              </a:spcBef>
              <a:spcAft>
                <a:spcPts val="0"/>
              </a:spcAft>
              <a:buClr>
                <a:srgbClr val="161249"/>
              </a:buClr>
              <a:buSzPct val="121621"/>
              <a:buNone/>
            </a:pPr>
            <a:endParaRPr sz="1600" b="1"/>
          </a:p>
          <a:p>
            <a:pPr marL="0" lvl="0" indent="0" algn="l" rtl="0">
              <a:lnSpc>
                <a:spcPct val="100000"/>
              </a:lnSpc>
              <a:spcBef>
                <a:spcPts val="0"/>
              </a:spcBef>
              <a:spcAft>
                <a:spcPts val="0"/>
              </a:spcAft>
              <a:buClr>
                <a:srgbClr val="161249"/>
              </a:buClr>
              <a:buSzPct val="121621"/>
              <a:buNone/>
            </a:pPr>
            <a:r>
              <a:rPr lang="fi" sz="1600" b="1"/>
              <a:t>Miten?</a:t>
            </a:r>
            <a:endParaRPr sz="1600"/>
          </a:p>
          <a:p>
            <a:pPr marL="457200" lvl="0" indent="-323850" algn="l" rtl="0">
              <a:lnSpc>
                <a:spcPct val="100000"/>
              </a:lnSpc>
              <a:spcBef>
                <a:spcPts val="0"/>
              </a:spcBef>
              <a:spcAft>
                <a:spcPts val="0"/>
              </a:spcAft>
              <a:buClr>
                <a:srgbClr val="ED7D31"/>
              </a:buClr>
              <a:buSzPct val="101351"/>
              <a:buChar char="➢"/>
            </a:pPr>
            <a:r>
              <a:rPr lang="fi" sz="1600"/>
              <a:t>Hakukonemainontaa voidaan ostaa hakukoneista</a:t>
            </a:r>
            <a:endParaRPr sz="1600"/>
          </a:p>
          <a:p>
            <a:pPr marL="457200" lvl="0" indent="-323850" algn="l" rtl="0">
              <a:lnSpc>
                <a:spcPct val="100000"/>
              </a:lnSpc>
              <a:spcBef>
                <a:spcPts val="0"/>
              </a:spcBef>
              <a:spcAft>
                <a:spcPts val="0"/>
              </a:spcAft>
              <a:buClr>
                <a:srgbClr val="ED7D31"/>
              </a:buClr>
              <a:buSzPct val="101351"/>
              <a:buChar char="➢"/>
            </a:pPr>
            <a:r>
              <a:rPr lang="fi" sz="1600"/>
              <a:t>Display-mainontaa voi ostaa hakukoneiden ja digitaalisten mediatalojen kautta  </a:t>
            </a:r>
            <a:endParaRPr sz="1600"/>
          </a:p>
        </p:txBody>
      </p:sp>
      <p:sp>
        <p:nvSpPr>
          <p:cNvPr id="477" name="Google Shape;477;g198c4f39775_0_58"/>
          <p:cNvSpPr txBox="1">
            <a:spLocks noGrp="1"/>
          </p:cNvSpPr>
          <p:nvPr>
            <p:ph type="title" idx="4294967295"/>
          </p:nvPr>
        </p:nvSpPr>
        <p:spPr>
          <a:xfrm>
            <a:off x="561882" y="146957"/>
            <a:ext cx="54467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Digitaalinen mainonta </a:t>
            </a:r>
            <a:endParaRPr/>
          </a:p>
        </p:txBody>
      </p:sp>
      <p:pic>
        <p:nvPicPr>
          <p:cNvPr id="478" name="Google Shape;478;g198c4f39775_0_58"/>
          <p:cNvPicPr preferRelativeResize="0"/>
          <p:nvPr/>
        </p:nvPicPr>
        <p:blipFill rotWithShape="1">
          <a:blip r:embed="rId3">
            <a:alphaModFix/>
          </a:blip>
          <a:srcRect/>
          <a:stretch/>
        </p:blipFill>
        <p:spPr>
          <a:xfrm>
            <a:off x="6245662" y="3306020"/>
            <a:ext cx="2550525" cy="1020200"/>
          </a:xfrm>
          <a:prstGeom prst="rect">
            <a:avLst/>
          </a:prstGeom>
          <a:noFill/>
          <a:ln w="28575" cap="flat" cmpd="sng">
            <a:solidFill>
              <a:srgbClr val="ED7D31"/>
            </a:solidFill>
            <a:prstDash val="solid"/>
            <a:round/>
            <a:headEnd type="none" w="sm" len="sm"/>
            <a:tailEnd type="none" w="sm" len="sm"/>
          </a:ln>
        </p:spPr>
      </p:pic>
      <p:pic>
        <p:nvPicPr>
          <p:cNvPr id="479" name="Google Shape;479;g198c4f39775_0_5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141563" y="786039"/>
            <a:ext cx="2758724" cy="1908828"/>
          </a:xfrm>
          <a:prstGeom prst="rect">
            <a:avLst/>
          </a:prstGeom>
          <a:noFill/>
          <a:ln w="28575" cap="flat" cmpd="sng">
            <a:solidFill>
              <a:srgbClr val="ED7D31"/>
            </a:solidFill>
            <a:prstDash val="solid"/>
            <a:round/>
            <a:headEnd type="none" w="sm" len="sm"/>
            <a:tailEnd type="none" w="sm" len="sm"/>
          </a:ln>
        </p:spPr>
      </p:pic>
      <p:sp>
        <p:nvSpPr>
          <p:cNvPr id="480" name="Google Shape;480;g198c4f39775_0_58"/>
          <p:cNvSpPr txBox="1"/>
          <p:nvPr/>
        </p:nvSpPr>
        <p:spPr>
          <a:xfrm>
            <a:off x="6815725" y="2694867"/>
            <a:ext cx="2758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hakukonemainonta</a:t>
            </a:r>
            <a:endParaRPr sz="1400" b="0" i="0" u="none" strike="noStrike" cap="none">
              <a:solidFill>
                <a:srgbClr val="161249"/>
              </a:solidFill>
              <a:latin typeface="Arial"/>
              <a:ea typeface="Arial"/>
              <a:cs typeface="Arial"/>
              <a:sym typeface="Arial"/>
            </a:endParaRPr>
          </a:p>
        </p:txBody>
      </p:sp>
      <p:sp>
        <p:nvSpPr>
          <p:cNvPr id="481" name="Google Shape;481;g198c4f39775_0_58"/>
          <p:cNvSpPr txBox="1"/>
          <p:nvPr/>
        </p:nvSpPr>
        <p:spPr>
          <a:xfrm>
            <a:off x="6456610" y="4357461"/>
            <a:ext cx="291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display-mainonta (=banneri)</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g198c4f39775_0_63"/>
          <p:cNvSpPr txBox="1">
            <a:spLocks noGrp="1"/>
          </p:cNvSpPr>
          <p:nvPr>
            <p:ph type="title"/>
          </p:nvPr>
        </p:nvSpPr>
        <p:spPr>
          <a:xfrm>
            <a:off x="628650" y="130297"/>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Sisältömarkkinointi</a:t>
            </a:r>
            <a:endParaRPr/>
          </a:p>
        </p:txBody>
      </p:sp>
      <p:pic>
        <p:nvPicPr>
          <p:cNvPr id="487" name="Google Shape;487;g198c4f39775_0_63"/>
          <p:cNvPicPr preferRelativeResize="0"/>
          <p:nvPr/>
        </p:nvPicPr>
        <p:blipFill rotWithShape="1">
          <a:blip r:embed="rId3">
            <a:alphaModFix/>
          </a:blip>
          <a:srcRect/>
          <a:stretch/>
        </p:blipFill>
        <p:spPr>
          <a:xfrm>
            <a:off x="6519373" y="305676"/>
            <a:ext cx="2399525" cy="1390900"/>
          </a:xfrm>
          <a:prstGeom prst="rect">
            <a:avLst/>
          </a:prstGeom>
          <a:noFill/>
          <a:ln>
            <a:noFill/>
          </a:ln>
        </p:spPr>
      </p:pic>
      <p:sp>
        <p:nvSpPr>
          <p:cNvPr id="488" name="Google Shape;488;g198c4f39775_0_63"/>
          <p:cNvSpPr txBox="1">
            <a:spLocks noGrp="1"/>
          </p:cNvSpPr>
          <p:nvPr>
            <p:ph type="body" idx="1"/>
          </p:nvPr>
        </p:nvSpPr>
        <p:spPr>
          <a:xfrm>
            <a:off x="628650" y="811346"/>
            <a:ext cx="7780564" cy="3217583"/>
          </a:xfrm>
          <a:prstGeom prst="rect">
            <a:avLst/>
          </a:prstGeom>
          <a:noFill/>
          <a:ln>
            <a:noFill/>
          </a:ln>
        </p:spPr>
        <p:txBody>
          <a:bodyPr spcFirstLastPara="1" wrap="square" lIns="91425" tIns="108000" rIns="91425" bIns="91425" anchor="t" anchorCtr="0">
            <a:spAutoFit/>
          </a:bodyPr>
          <a:lstStyle/>
          <a:p>
            <a:pPr marL="0" lvl="0" indent="0" algn="l" rtl="0">
              <a:lnSpc>
                <a:spcPct val="100000"/>
              </a:lnSpc>
              <a:spcBef>
                <a:spcPts val="0"/>
              </a:spcBef>
              <a:spcAft>
                <a:spcPts val="0"/>
              </a:spcAft>
              <a:buClr>
                <a:srgbClr val="161249"/>
              </a:buClr>
              <a:buSzPts val="1800"/>
              <a:buNone/>
            </a:pPr>
            <a:r>
              <a:rPr lang="fi" sz="1400" b="1"/>
              <a:t>Mitä ja miksi?</a:t>
            </a:r>
            <a:endParaRPr sz="1400" b="1"/>
          </a:p>
          <a:p>
            <a:pPr marL="457200" lvl="0" indent="-323850" algn="l" rtl="0">
              <a:lnSpc>
                <a:spcPct val="100000"/>
              </a:lnSpc>
              <a:spcBef>
                <a:spcPts val="0"/>
              </a:spcBef>
              <a:spcAft>
                <a:spcPts val="0"/>
              </a:spcAft>
              <a:buClr>
                <a:srgbClr val="ED7D31"/>
              </a:buClr>
              <a:buSzPts val="1500"/>
              <a:buChar char="●"/>
            </a:pPr>
            <a:r>
              <a:rPr lang="fi" sz="1400"/>
              <a:t>Sisältömarkkinointi on markkinointistrategia, jossa tuotetaan ja jaetaan merkityksellisiä artikkeleita, videoita, podcasteja ja muuta mediaa</a:t>
            </a:r>
            <a:endParaRPr sz="1400"/>
          </a:p>
          <a:p>
            <a:pPr marL="457200" lvl="0" indent="-323850" algn="l" rtl="0">
              <a:lnSpc>
                <a:spcPct val="100000"/>
              </a:lnSpc>
              <a:spcBef>
                <a:spcPts val="0"/>
              </a:spcBef>
              <a:spcAft>
                <a:spcPts val="0"/>
              </a:spcAft>
              <a:buClr>
                <a:srgbClr val="ED7D31"/>
              </a:buClr>
              <a:buSzPts val="1500"/>
              <a:buChar char="●"/>
            </a:pPr>
            <a:r>
              <a:rPr lang="fi" sz="1400"/>
              <a:t>Yritykset käyttävät sitä seuraavien tavoitteiden saavuttamiseksi: huomion herättäminen ja liidien luominen, asiakaskunnan laajentaminen, verkkomyynnin luominen tai lisääminen, brändin tunnettuuden tai uskottavuuden lisääminen ja verkkoyhteisön sitouttaminen. </a:t>
            </a:r>
            <a:endParaRPr sz="1400"/>
          </a:p>
          <a:p>
            <a:pPr marL="457200" lvl="0" indent="-323850" algn="l" rtl="0">
              <a:lnSpc>
                <a:spcPct val="100000"/>
              </a:lnSpc>
              <a:spcBef>
                <a:spcPts val="0"/>
              </a:spcBef>
              <a:spcAft>
                <a:spcPts val="0"/>
              </a:spcAft>
              <a:buClr>
                <a:srgbClr val="ED7D31"/>
              </a:buClr>
              <a:buSzPts val="1500"/>
              <a:buChar char="●"/>
            </a:pPr>
            <a:r>
              <a:rPr lang="fi" sz="1400"/>
              <a:t>Sisältömarkkinointi houkuttelee myös uusia asiakkaita luomalla ja jakamalla arvokasta ilmaista sisältöä. </a:t>
            </a:r>
            <a:endParaRPr/>
          </a:p>
          <a:p>
            <a:pPr marL="457200" lvl="0" indent="-228600" algn="l" rtl="0">
              <a:lnSpc>
                <a:spcPct val="100000"/>
              </a:lnSpc>
              <a:spcBef>
                <a:spcPts val="0"/>
              </a:spcBef>
              <a:spcAft>
                <a:spcPts val="0"/>
              </a:spcAft>
              <a:buClr>
                <a:srgbClr val="ED7D31"/>
              </a:buClr>
              <a:buSzPts val="1500"/>
              <a:buNone/>
            </a:pPr>
            <a:endParaRPr sz="1400"/>
          </a:p>
          <a:p>
            <a:pPr marL="0" lvl="0" indent="0" algn="l" rtl="0">
              <a:lnSpc>
                <a:spcPct val="100000"/>
              </a:lnSpc>
              <a:spcBef>
                <a:spcPts val="0"/>
              </a:spcBef>
              <a:spcAft>
                <a:spcPts val="0"/>
              </a:spcAft>
              <a:buClr>
                <a:srgbClr val="161249"/>
              </a:buClr>
              <a:buSzPts val="1800"/>
              <a:buNone/>
            </a:pPr>
            <a:r>
              <a:rPr lang="fi" sz="1400" b="1"/>
              <a:t>Miten?</a:t>
            </a:r>
            <a:endParaRPr sz="1400" b="1"/>
          </a:p>
          <a:p>
            <a:pPr marL="457200" lvl="0" indent="-323850" algn="l" rtl="0">
              <a:lnSpc>
                <a:spcPct val="100000"/>
              </a:lnSpc>
              <a:spcBef>
                <a:spcPts val="0"/>
              </a:spcBef>
              <a:spcAft>
                <a:spcPts val="0"/>
              </a:spcAft>
              <a:buClr>
                <a:srgbClr val="ED7D31"/>
              </a:buClr>
              <a:buSzPts val="1500"/>
              <a:buChar char="➢"/>
            </a:pPr>
            <a:r>
              <a:rPr lang="fi" sz="1400"/>
              <a:t>Hyvä sisältö antaa vastauksia kävijöiden kysymyksiin, sekä hyödyllisiä vinkkejä tai muuta arvokasta tietoa.</a:t>
            </a:r>
            <a:endParaRPr/>
          </a:p>
          <a:p>
            <a:pPr marL="457200" lvl="0" indent="-323850" algn="l" rtl="0">
              <a:lnSpc>
                <a:spcPct val="100000"/>
              </a:lnSpc>
              <a:spcBef>
                <a:spcPts val="0"/>
              </a:spcBef>
              <a:spcAft>
                <a:spcPts val="0"/>
              </a:spcAft>
              <a:buClr>
                <a:srgbClr val="ED7D31"/>
              </a:buClr>
              <a:buSzPts val="1500"/>
              <a:buChar char="➢"/>
            </a:pPr>
            <a:r>
              <a:rPr lang="fi" sz="1400"/>
              <a:t>Sisältöä tuotetaan asiakspolun eri vaiheisiin</a:t>
            </a:r>
            <a:endParaRPr sz="1400"/>
          </a:p>
          <a:p>
            <a:pPr marL="457200" lvl="0" indent="-323850" algn="l" rtl="0">
              <a:lnSpc>
                <a:spcPct val="100000"/>
              </a:lnSpc>
              <a:spcBef>
                <a:spcPts val="0"/>
              </a:spcBef>
              <a:spcAft>
                <a:spcPts val="0"/>
              </a:spcAft>
              <a:buClr>
                <a:srgbClr val="ED7D31"/>
              </a:buClr>
              <a:buSzPts val="1500"/>
              <a:buChar char="➢"/>
            </a:pPr>
            <a:r>
              <a:rPr lang="fi" sz="1400"/>
              <a:t>Sen muoto ja kanavat valitaan sen mukaan, missä kohderyhmät ovat.   </a:t>
            </a:r>
            <a:endParaRPr sz="14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g198c4f39775_0_68"/>
          <p:cNvSpPr txBox="1">
            <a:spLocks noGrp="1"/>
          </p:cNvSpPr>
          <p:nvPr>
            <p:ph type="title"/>
          </p:nvPr>
        </p:nvSpPr>
        <p:spPr>
          <a:xfrm>
            <a:off x="623618" y="293313"/>
            <a:ext cx="5100987"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Uutiskirjeet</a:t>
            </a:r>
            <a:endParaRPr/>
          </a:p>
        </p:txBody>
      </p:sp>
      <p:sp>
        <p:nvSpPr>
          <p:cNvPr id="494" name="Google Shape;494;g198c4f39775_0_68"/>
          <p:cNvSpPr txBox="1">
            <a:spLocks noGrp="1"/>
          </p:cNvSpPr>
          <p:nvPr>
            <p:ph type="body" idx="1"/>
          </p:nvPr>
        </p:nvSpPr>
        <p:spPr>
          <a:xfrm>
            <a:off x="623618" y="1073659"/>
            <a:ext cx="8144414" cy="3466585"/>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800"/>
              <a:buNone/>
            </a:pPr>
            <a:r>
              <a:rPr lang="fi" sz="1500" b="1"/>
              <a:t>Mitä ja miksi?</a:t>
            </a:r>
            <a:endParaRPr sz="1500" b="1"/>
          </a:p>
          <a:p>
            <a:pPr marL="457200" lvl="0" indent="-323850" algn="l" rtl="0">
              <a:lnSpc>
                <a:spcPct val="115000"/>
              </a:lnSpc>
              <a:spcBef>
                <a:spcPts val="0"/>
              </a:spcBef>
              <a:spcAft>
                <a:spcPts val="0"/>
              </a:spcAft>
              <a:buClr>
                <a:srgbClr val="ED7D31"/>
              </a:buClr>
              <a:buSzPts val="1500"/>
              <a:buChar char="●"/>
            </a:pPr>
            <a:r>
              <a:rPr lang="fi" sz="1500"/>
              <a:t>Hyödyllisiä, ohdennettuja viestejä suuremmille asiakasryhmille.</a:t>
            </a:r>
            <a:endParaRPr sz="1500"/>
          </a:p>
          <a:p>
            <a:pPr marL="457200" lvl="0" indent="-323850" algn="l" rtl="0">
              <a:lnSpc>
                <a:spcPct val="115000"/>
              </a:lnSpc>
              <a:spcBef>
                <a:spcPts val="0"/>
              </a:spcBef>
              <a:spcAft>
                <a:spcPts val="0"/>
              </a:spcAft>
              <a:buClr>
                <a:srgbClr val="ED7D31"/>
              </a:buClr>
              <a:buSzPts val="1500"/>
              <a:buChar char="●"/>
            </a:pPr>
            <a:r>
              <a:rPr lang="fi" sz="1500"/>
              <a:t>Sen kustannukset ovat alhaiset, ja sähköpostit saapuvat vastaanottajille ilman algoritmisuodatinta.</a:t>
            </a:r>
            <a:endParaRPr sz="1500"/>
          </a:p>
          <a:p>
            <a:pPr marL="457200" lvl="0" indent="-323850" algn="l" rtl="0">
              <a:lnSpc>
                <a:spcPct val="115000"/>
              </a:lnSpc>
              <a:spcBef>
                <a:spcPts val="0"/>
              </a:spcBef>
              <a:spcAft>
                <a:spcPts val="0"/>
              </a:spcAft>
              <a:buClr>
                <a:srgbClr val="ED7D31"/>
              </a:buClr>
              <a:buSzPts val="1500"/>
              <a:buChar char="●"/>
            </a:pPr>
            <a:r>
              <a:rPr lang="fi" sz="1500"/>
              <a:t>Sähköpostimarkkinointikampanjoita voidaan käyttää erikoistarjousten, uusien tuotejulkaisujen, julkaisujen tai koko brändin mainostamiseen.</a:t>
            </a:r>
            <a:endParaRPr sz="1500"/>
          </a:p>
          <a:p>
            <a:pPr marL="457200" lvl="0" indent="-323850" algn="l" rtl="0">
              <a:lnSpc>
                <a:spcPct val="115000"/>
              </a:lnSpc>
              <a:spcBef>
                <a:spcPts val="0"/>
              </a:spcBef>
              <a:spcAft>
                <a:spcPts val="0"/>
              </a:spcAft>
              <a:buClr>
                <a:srgbClr val="ED7D31"/>
              </a:buClr>
              <a:buSzPts val="1500"/>
              <a:buChar char="●"/>
            </a:pPr>
            <a:r>
              <a:rPr lang="fi" sz="1500"/>
              <a:t>Tapa vahvistaa brändi- ja asiakasuskollisuutta.</a:t>
            </a:r>
            <a:endParaRPr sz="1500"/>
          </a:p>
          <a:p>
            <a:pPr marL="0" lvl="0" indent="0" algn="l" rtl="0">
              <a:lnSpc>
                <a:spcPct val="115000"/>
              </a:lnSpc>
              <a:spcBef>
                <a:spcPts val="0"/>
              </a:spcBef>
              <a:spcAft>
                <a:spcPts val="0"/>
              </a:spcAft>
              <a:buClr>
                <a:srgbClr val="161249"/>
              </a:buClr>
              <a:buSzPts val="1800"/>
              <a:buNone/>
            </a:pPr>
            <a:endParaRPr sz="1500"/>
          </a:p>
          <a:p>
            <a:pPr marL="0" lvl="0" indent="0" algn="l" rtl="0">
              <a:lnSpc>
                <a:spcPct val="115000"/>
              </a:lnSpc>
              <a:spcBef>
                <a:spcPts val="0"/>
              </a:spcBef>
              <a:spcAft>
                <a:spcPts val="0"/>
              </a:spcAft>
              <a:buClr>
                <a:srgbClr val="161249"/>
              </a:buClr>
              <a:buSzPts val="1800"/>
              <a:buNone/>
            </a:pPr>
            <a:r>
              <a:rPr lang="fi" sz="1500" b="1"/>
              <a:t>Miten?</a:t>
            </a:r>
            <a:endParaRPr sz="1500"/>
          </a:p>
          <a:p>
            <a:pPr marL="457200" lvl="0" indent="-323850" algn="l" rtl="0">
              <a:lnSpc>
                <a:spcPct val="115000"/>
              </a:lnSpc>
              <a:spcBef>
                <a:spcPts val="0"/>
              </a:spcBef>
              <a:spcAft>
                <a:spcPts val="0"/>
              </a:spcAft>
              <a:buClr>
                <a:srgbClr val="ED7D31"/>
              </a:buClr>
              <a:buSzPts val="1500"/>
              <a:buChar char="➢"/>
            </a:pPr>
            <a:r>
              <a:rPr lang="fi" sz="1500"/>
              <a:t>Sähköpostien esittelytekstin ja kuvien tulisi olla henkilökohtaisia ja houkuttelevia.</a:t>
            </a:r>
            <a:endParaRPr sz="1500"/>
          </a:p>
          <a:p>
            <a:pPr marL="457200" lvl="0" indent="-323850" algn="l" rtl="0">
              <a:lnSpc>
                <a:spcPct val="115000"/>
              </a:lnSpc>
              <a:spcBef>
                <a:spcPts val="0"/>
              </a:spcBef>
              <a:spcAft>
                <a:spcPts val="0"/>
              </a:spcAft>
              <a:buClr>
                <a:srgbClr val="ED7D31"/>
              </a:buClr>
              <a:buSzPts val="1500"/>
              <a:buChar char="➢"/>
            </a:pPr>
            <a:r>
              <a:rPr lang="fi" sz="1500"/>
              <a:t>Kun ne ovat hyödyllisiä ja houkuttelevia, vastaanottajat sitoutuvat ja jatkavat niiden avaamista.</a:t>
            </a:r>
            <a:endParaRPr sz="1500"/>
          </a:p>
          <a:p>
            <a:pPr marL="0" lvl="0" indent="0" algn="l" rtl="0">
              <a:lnSpc>
                <a:spcPct val="115000"/>
              </a:lnSpc>
              <a:spcBef>
                <a:spcPts val="0"/>
              </a:spcBef>
              <a:spcAft>
                <a:spcPts val="0"/>
              </a:spcAft>
              <a:buClr>
                <a:srgbClr val="161249"/>
              </a:buClr>
              <a:buSzPts val="1800"/>
              <a:buNone/>
            </a:pPr>
            <a:endParaRPr sz="1500"/>
          </a:p>
        </p:txBody>
      </p:sp>
      <p:pic>
        <p:nvPicPr>
          <p:cNvPr id="495" name="Google Shape;495;g198c4f39775_0_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992868" y="198974"/>
            <a:ext cx="1517450" cy="118285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g23982b51697_0_6"/>
          <p:cNvSpPr txBox="1">
            <a:spLocks noGrp="1"/>
          </p:cNvSpPr>
          <p:nvPr>
            <p:ph type="body" idx="1"/>
          </p:nvPr>
        </p:nvSpPr>
        <p:spPr>
          <a:xfrm>
            <a:off x="848794" y="411515"/>
            <a:ext cx="7289400"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Aktivointitehtävä eri välineiden analysoimiseksi</a:t>
            </a:r>
            <a:endParaRPr/>
          </a:p>
        </p:txBody>
      </p:sp>
      <p:sp>
        <p:nvSpPr>
          <p:cNvPr id="501" name="Google Shape;501;g23982b51697_0_6"/>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127000" lvl="0" indent="0" algn="l" rtl="0">
              <a:lnSpc>
                <a:spcPct val="100000"/>
              </a:lnSpc>
              <a:spcBef>
                <a:spcPts val="0"/>
              </a:spcBef>
              <a:spcAft>
                <a:spcPts val="0"/>
              </a:spcAft>
              <a:buSzPts val="1600"/>
              <a:buNone/>
            </a:pPr>
            <a:r>
              <a:rPr lang="fi" sz="1600"/>
              <a:t>Palaa takaisin kampanjaan, jonka valitsit RACE-mallin soveltamista varten.  </a:t>
            </a:r>
            <a:br>
              <a:rPr lang="fi" sz="1600"/>
            </a:br>
            <a:endParaRPr sz="1600"/>
          </a:p>
          <a:p>
            <a:pPr marL="127000" lvl="0" indent="0" algn="l" rtl="0">
              <a:lnSpc>
                <a:spcPct val="100000"/>
              </a:lnSpc>
              <a:spcBef>
                <a:spcPts val="0"/>
              </a:spcBef>
              <a:spcAft>
                <a:spcPts val="0"/>
              </a:spcAft>
              <a:buSzPts val="1600"/>
              <a:buNone/>
            </a:pPr>
            <a:r>
              <a:rPr lang="fi" sz="1600"/>
              <a:t>Analysoi, mitä välineitä tässä kampanjassa käytetään eri vaiheissa.  </a:t>
            </a:r>
            <a:endParaRPr sz="1600"/>
          </a:p>
          <a:p>
            <a:pPr marL="0" lvl="0" indent="0" algn="l" rtl="0">
              <a:lnSpc>
                <a:spcPct val="100000"/>
              </a:lnSpc>
              <a:spcBef>
                <a:spcPts val="0"/>
              </a:spcBef>
              <a:spcAft>
                <a:spcPts val="0"/>
              </a:spcAft>
              <a:buSzPts val="1500"/>
              <a:buNone/>
            </a:pPr>
            <a:endParaRPr sz="1600"/>
          </a:p>
          <a:p>
            <a:pPr marL="127000" lvl="0" indent="0" algn="l" rtl="0">
              <a:lnSpc>
                <a:spcPct val="100000"/>
              </a:lnSpc>
              <a:spcBef>
                <a:spcPts val="0"/>
              </a:spcBef>
              <a:spcAft>
                <a:spcPts val="0"/>
              </a:spcAft>
              <a:buSzPts val="1600"/>
              <a:buNone/>
            </a:pPr>
            <a:r>
              <a:rPr lang="fi" sz="1600"/>
              <a:t>Pohdi, ovatko nämä välineet mielestäsi sopivia, ja selitä, miksi. </a:t>
            </a:r>
            <a:endParaRPr sz="1600"/>
          </a:p>
          <a:p>
            <a:pPr marL="0" lvl="0" indent="0" algn="l" rtl="0">
              <a:lnSpc>
                <a:spcPct val="100000"/>
              </a:lnSpc>
              <a:spcBef>
                <a:spcPts val="0"/>
              </a:spcBef>
              <a:spcAft>
                <a:spcPts val="0"/>
              </a:spcAft>
              <a:buClr>
                <a:schemeClr val="lt1"/>
              </a:buClr>
              <a:buSzPts val="1600"/>
              <a:buNone/>
            </a:pPr>
            <a:endParaRPr sz="1600"/>
          </a:p>
          <a:p>
            <a:pPr marL="127000" lvl="0" indent="0" algn="l" rtl="0">
              <a:lnSpc>
                <a:spcPct val="100000"/>
              </a:lnSpc>
              <a:spcBef>
                <a:spcPts val="0"/>
              </a:spcBef>
              <a:spcAft>
                <a:spcPts val="0"/>
              </a:spcAft>
              <a:buSzPts val="1600"/>
              <a:buNone/>
            </a:pPr>
            <a:r>
              <a:rPr lang="fi" sz="1600"/>
              <a:t>Esittele esimerkkisi luokassa.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2"/>
          <p:cNvSpPr txBox="1">
            <a:spLocks noGrp="1"/>
          </p:cNvSpPr>
          <p:nvPr>
            <p:ph type="title" idx="4294967295"/>
          </p:nvPr>
        </p:nvSpPr>
        <p:spPr>
          <a:xfrm>
            <a:off x="417512" y="2000250"/>
            <a:ext cx="8308975"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800"/>
              <a:buFont typeface="Arial"/>
              <a:buNone/>
            </a:pPr>
            <a:r>
              <a:rPr lang="fi" sz="3620"/>
              <a:t>Tavoitteet ja toimenpiteet</a:t>
            </a:r>
            <a:endParaRPr sz="362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g238a394e843_0_279" descr="https://ad962edbae8ba7b03b7f-d10007df79b5b7a4e475a291e50a08cf.ssl.cf3.rackcdn.com/tam-sam-som/tam-sam-som.png"/>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872652" y="577290"/>
            <a:ext cx="983048" cy="999787"/>
          </a:xfrm>
          <a:prstGeom prst="rect">
            <a:avLst/>
          </a:prstGeom>
          <a:noFill/>
          <a:ln>
            <a:noFill/>
          </a:ln>
        </p:spPr>
      </p:pic>
      <p:sp>
        <p:nvSpPr>
          <p:cNvPr id="512" name="Google Shape;512;g238a394e843_0_279"/>
          <p:cNvSpPr txBox="1"/>
          <p:nvPr/>
        </p:nvSpPr>
        <p:spPr>
          <a:xfrm>
            <a:off x="5872652" y="1882453"/>
            <a:ext cx="2793000" cy="19164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TAM </a:t>
            </a:r>
            <a:r>
              <a:rPr lang="fi" sz="1200" b="0" i="0" u="none" strike="noStrike" cap="none">
                <a:solidFill>
                  <a:srgbClr val="151149"/>
                </a:solidFill>
                <a:latin typeface="Arial"/>
                <a:ea typeface="Arial"/>
                <a:cs typeface="Arial"/>
                <a:sym typeface="Arial"/>
              </a:rPr>
              <a:t>eli Total Available Market on tuotteen tai palvelun kokonaiskysyntä markkinoilla.</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SAM </a:t>
            </a:r>
            <a:r>
              <a:rPr lang="fi" sz="1200" b="0" i="0" u="none" strike="noStrike" cap="none">
                <a:solidFill>
                  <a:srgbClr val="151149"/>
                </a:solidFill>
                <a:latin typeface="Arial"/>
                <a:ea typeface="Arial"/>
                <a:cs typeface="Arial"/>
                <a:sym typeface="Arial"/>
              </a:rPr>
              <a:t>eli Serviceable Available Market (palvelukelpoiset markkinat) on se TAM:n segmentti, johon tuotteesi ja palvelusi kohdistuvat ja joka on maantieteellisesti ulottuvillasi.</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SOM </a:t>
            </a:r>
            <a:r>
              <a:rPr lang="fi" sz="1200" b="0" i="0" u="none" strike="noStrike" cap="none">
                <a:solidFill>
                  <a:srgbClr val="151149"/>
                </a:solidFill>
                <a:latin typeface="Arial"/>
                <a:ea typeface="Arial"/>
                <a:cs typeface="Arial"/>
                <a:sym typeface="Arial"/>
              </a:rPr>
              <a:t>eli Serviceable Obtainable Market on osa SAM:sta, jonka voit ottaa haltuun.</a:t>
            </a:r>
            <a:endParaRPr sz="1350" b="0" i="0" u="none" strike="noStrike" cap="none">
              <a:solidFill>
                <a:srgbClr val="151149"/>
              </a:solidFill>
              <a:latin typeface="Arial"/>
              <a:ea typeface="Arial"/>
              <a:cs typeface="Arial"/>
              <a:sym typeface="Arial"/>
            </a:endParaRPr>
          </a:p>
        </p:txBody>
      </p:sp>
      <p:sp>
        <p:nvSpPr>
          <p:cNvPr id="513" name="Google Shape;513;g238a394e843_0_279"/>
          <p:cNvSpPr txBox="1"/>
          <p:nvPr/>
        </p:nvSpPr>
        <p:spPr>
          <a:xfrm>
            <a:off x="5872652" y="3865004"/>
            <a:ext cx="2460300" cy="4386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51149"/>
                </a:solidFill>
                <a:latin typeface="Arial"/>
                <a:ea typeface="Arial"/>
                <a:cs typeface="Arial"/>
                <a:sym typeface="Arial"/>
              </a:rPr>
              <a:t>NPbT= Normalisoitu tulos ennen veroja</a:t>
            </a:r>
            <a:endParaRPr sz="1200" b="0" i="0" u="none" strike="noStrike" cap="none">
              <a:solidFill>
                <a:srgbClr val="151149"/>
              </a:solidFill>
              <a:latin typeface="Arial"/>
              <a:ea typeface="Arial"/>
              <a:cs typeface="Arial"/>
              <a:sym typeface="Arial"/>
            </a:endParaRPr>
          </a:p>
        </p:txBody>
      </p:sp>
      <p:pic>
        <p:nvPicPr>
          <p:cNvPr id="514" name="Google Shape;514;g238a394e843_0_279"/>
          <p:cNvPicPr preferRelativeResize="0"/>
          <p:nvPr/>
        </p:nvPicPr>
        <p:blipFill rotWithShape="1">
          <a:blip r:embed="rId4">
            <a:alphaModFix/>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515" name="Google Shape;515;g238a394e843_0_279"/>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fi" sz="3600" b="1" i="0" u="none" strike="noStrike" cap="none">
                <a:solidFill>
                  <a:srgbClr val="151149"/>
                </a:solidFill>
                <a:latin typeface="Arial"/>
                <a:ea typeface="Arial"/>
                <a:cs typeface="Arial"/>
                <a:sym typeface="Arial"/>
              </a:rPr>
              <a:t>Tavoitetasot</a:t>
            </a:r>
            <a:endParaRPr sz="1800" b="0" i="0" u="none" strike="noStrike" cap="none">
              <a:solidFill>
                <a:srgbClr val="151149"/>
              </a:solidFill>
              <a:latin typeface="Arial"/>
              <a:ea typeface="Arial"/>
              <a:cs typeface="Arial"/>
              <a:sym typeface="Arial"/>
            </a:endParaRPr>
          </a:p>
        </p:txBody>
      </p:sp>
      <p:sp>
        <p:nvSpPr>
          <p:cNvPr id="516" name="Google Shape;516;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7" name="Google Shape;517;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8" name="Google Shape;518;g238a394e843_0_279"/>
          <p:cNvSpPr txBox="1"/>
          <p:nvPr/>
        </p:nvSpPr>
        <p:spPr>
          <a:xfrm>
            <a:off x="371731" y="4176617"/>
            <a:ext cx="22161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151149"/>
                </a:solidFill>
                <a:latin typeface="Arial"/>
                <a:ea typeface="Arial"/>
                <a:cs typeface="Arial"/>
                <a:sym typeface="Arial"/>
              </a:rPr>
              <a:t>Lähde: Barker et al., 2017, s. 34.</a:t>
            </a:r>
            <a:endParaRPr sz="1050" b="0" i="0" u="none" strike="noStrike" cap="none">
              <a:solidFill>
                <a:srgbClr val="151149"/>
              </a:solidFill>
              <a:latin typeface="Arial"/>
              <a:ea typeface="Arial"/>
              <a:cs typeface="Arial"/>
              <a:sym typeface="Arial"/>
            </a:endParaRPr>
          </a:p>
        </p:txBody>
      </p:sp>
      <p:sp>
        <p:nvSpPr>
          <p:cNvPr id="519" name="Google Shape;519;g238a394e843_0_279"/>
          <p:cNvSpPr txBox="1"/>
          <p:nvPr/>
        </p:nvSpPr>
        <p:spPr>
          <a:xfrm>
            <a:off x="6855700" y="1283345"/>
            <a:ext cx="22161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900" b="0" i="0" u="none" strike="noStrike" cap="none">
                <a:solidFill>
                  <a:srgbClr val="151149"/>
                </a:solidFill>
                <a:latin typeface="Arial"/>
                <a:ea typeface="Arial"/>
                <a:cs typeface="Arial"/>
                <a:sym typeface="Arial"/>
              </a:rPr>
              <a:t>Lähde: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5"/>
          <p:cNvSpPr txBox="1">
            <a:spLocks noGrp="1"/>
          </p:cNvSpPr>
          <p:nvPr>
            <p:ph type="body" idx="4294967295"/>
          </p:nvPr>
        </p:nvSpPr>
        <p:spPr>
          <a:xfrm>
            <a:off x="311150" y="1040382"/>
            <a:ext cx="4260850" cy="3416300"/>
          </a:xfrm>
          <a:prstGeom prst="rect">
            <a:avLst/>
          </a:prstGeom>
          <a:noFill/>
          <a:ln>
            <a:noFill/>
          </a:ln>
        </p:spPr>
        <p:txBody>
          <a:bodyPr spcFirstLastPara="1" wrap="square" lIns="91425" tIns="91425" rIns="91425" bIns="91425" anchor="t" anchorCtr="0">
            <a:normAutofit fontScale="92500"/>
          </a:bodyPr>
          <a:lstStyle/>
          <a:p>
            <a:pPr marL="0" lvl="0" indent="0" algn="l" rtl="0">
              <a:lnSpc>
                <a:spcPct val="115000"/>
              </a:lnSpc>
              <a:spcBef>
                <a:spcPts val="0"/>
              </a:spcBef>
              <a:spcAft>
                <a:spcPts val="0"/>
              </a:spcAft>
              <a:buClr>
                <a:srgbClr val="161249"/>
              </a:buClr>
              <a:buSzPct val="72072"/>
              <a:buNone/>
            </a:pP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antaa tuotetietoja</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lisätä tietoisuutta</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luoda liikennettä verkkosivustolle</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luoda myyntiä</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rakentaa yhteisöä </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sitouttaa asiakkaat palaamaan</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vahvistaa asiantuntijaprofiilia</a:t>
            </a:r>
            <a:endParaRPr>
              <a:solidFill>
                <a:schemeClr val="dk1"/>
              </a:solidFill>
            </a:endParaRPr>
          </a:p>
          <a:p>
            <a:pPr marL="457200" lvl="0" indent="-317500" algn="l" rtl="0">
              <a:lnSpc>
                <a:spcPct val="115000"/>
              </a:lnSpc>
              <a:spcBef>
                <a:spcPts val="0"/>
              </a:spcBef>
              <a:spcAft>
                <a:spcPts val="0"/>
              </a:spcAft>
              <a:buClr>
                <a:srgbClr val="ED7D31"/>
              </a:buClr>
              <a:buSzPct val="72072"/>
              <a:buChar char="●"/>
            </a:pPr>
            <a:r>
              <a:rPr lang="fi">
                <a:solidFill>
                  <a:schemeClr val="dk1"/>
                </a:solidFill>
              </a:rPr>
              <a:t>vahvistaa yrityksen brändiä </a:t>
            </a:r>
            <a:endParaRPr>
              <a:solidFill>
                <a:schemeClr val="dk1"/>
              </a:solidFill>
            </a:endParaRPr>
          </a:p>
          <a:p>
            <a:pPr marL="0" lvl="0" indent="0" algn="l" rtl="0">
              <a:lnSpc>
                <a:spcPct val="115000"/>
              </a:lnSpc>
              <a:spcBef>
                <a:spcPts val="0"/>
              </a:spcBef>
              <a:spcAft>
                <a:spcPts val="0"/>
              </a:spcAft>
              <a:buClr>
                <a:srgbClr val="161249"/>
              </a:buClr>
              <a:buSzPct val="72072"/>
              <a:buNone/>
            </a:pPr>
            <a:endParaRPr/>
          </a:p>
          <a:p>
            <a:pPr marL="0" lvl="0" indent="0" algn="l" rtl="0">
              <a:lnSpc>
                <a:spcPct val="115000"/>
              </a:lnSpc>
              <a:spcBef>
                <a:spcPts val="0"/>
              </a:spcBef>
              <a:spcAft>
                <a:spcPts val="0"/>
              </a:spcAft>
              <a:buClr>
                <a:srgbClr val="161249"/>
              </a:buClr>
              <a:buSzPct val="72072"/>
              <a:buNone/>
            </a:pPr>
            <a:endParaRPr/>
          </a:p>
          <a:p>
            <a:pPr marL="0" lvl="0" indent="0" algn="l" rtl="0">
              <a:lnSpc>
                <a:spcPct val="115000"/>
              </a:lnSpc>
              <a:spcBef>
                <a:spcPts val="0"/>
              </a:spcBef>
              <a:spcAft>
                <a:spcPts val="0"/>
              </a:spcAft>
              <a:buClr>
                <a:srgbClr val="161249"/>
              </a:buClr>
              <a:buSzPct val="72072"/>
              <a:buNone/>
            </a:pPr>
            <a:endParaRPr/>
          </a:p>
        </p:txBody>
      </p:sp>
      <p:sp>
        <p:nvSpPr>
          <p:cNvPr id="525" name="Google Shape;525;p5"/>
          <p:cNvSpPr txBox="1">
            <a:spLocks noGrp="1"/>
          </p:cNvSpPr>
          <p:nvPr>
            <p:ph type="title" idx="4294967295"/>
          </p:nvPr>
        </p:nvSpPr>
        <p:spPr>
          <a:xfrm>
            <a:off x="571502" y="558889"/>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Markkinoinnin tavoitteita ja niitä vastaavia suorituskykyindikaattoreista (KPI)</a:t>
            </a:r>
            <a:endParaRPr/>
          </a:p>
        </p:txBody>
      </p:sp>
      <p:sp>
        <p:nvSpPr>
          <p:cNvPr id="526" name="Google Shape;526;p5"/>
          <p:cNvSpPr txBox="1">
            <a:spLocks noGrp="1"/>
          </p:cNvSpPr>
          <p:nvPr>
            <p:ph type="body" idx="4294967295"/>
          </p:nvPr>
        </p:nvSpPr>
        <p:spPr>
          <a:xfrm>
            <a:off x="5143500" y="1093788"/>
            <a:ext cx="4000500" cy="3416300"/>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15000"/>
              </a:lnSpc>
              <a:spcBef>
                <a:spcPts val="0"/>
              </a:spcBef>
              <a:spcAft>
                <a:spcPts val="0"/>
              </a:spcAft>
              <a:buClr>
                <a:srgbClr val="161249"/>
              </a:buClr>
              <a:buSzPct val="72072"/>
              <a:buNone/>
            </a:pPr>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asiakaskontaktien määrä</a:t>
            </a:r>
            <a:endParaRPr>
              <a:solidFill>
                <a:schemeClr val="dk1"/>
              </a:solidFill>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tietoisuus %</a:t>
            </a:r>
            <a:endParaRPr>
              <a:solidFill>
                <a:schemeClr val="dk1"/>
              </a:solidFill>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verkkosivuston kävijämäärät</a:t>
            </a:r>
            <a:endParaRPr>
              <a:solidFill>
                <a:schemeClr val="dk1"/>
              </a:solidFill>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myynti €</a:t>
            </a:r>
            <a:endParaRPr>
              <a:solidFill>
                <a:schemeClr val="dk1"/>
              </a:solidFill>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jäsenet sosiaalisen median yhteisöissä</a:t>
            </a:r>
            <a:endParaRPr>
              <a:solidFill>
                <a:schemeClr val="dk1"/>
              </a:solidFill>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palaavien kävijöiden määrä, sivustolla vietetty aika</a:t>
            </a:r>
            <a:endParaRPr>
              <a:solidFill>
                <a:schemeClr val="dk1"/>
              </a:solidFill>
            </a:endParaRPr>
          </a:p>
          <a:p>
            <a:pPr marL="457200" lvl="0" indent="-317544" algn="l" rtl="0">
              <a:lnSpc>
                <a:spcPct val="115000"/>
              </a:lnSpc>
              <a:spcBef>
                <a:spcPts val="0"/>
              </a:spcBef>
              <a:spcAft>
                <a:spcPts val="0"/>
              </a:spcAft>
              <a:buClr>
                <a:srgbClr val="ED7D31"/>
              </a:buClr>
              <a:buSzPct val="72072"/>
              <a:buChar char="➢"/>
            </a:pPr>
            <a:r>
              <a:rPr lang="fi">
                <a:solidFill>
                  <a:schemeClr val="dk1"/>
                </a:solidFill>
              </a:rPr>
              <a:t>brändi- ja uskollisuuskyselyt, NPS</a:t>
            </a:r>
            <a:endParaRPr>
              <a:solidFill>
                <a:schemeClr val="dk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g19922e704ba_0_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585741" y="971550"/>
            <a:ext cx="3338159" cy="2068332"/>
          </a:xfrm>
          <a:prstGeom prst="rect">
            <a:avLst/>
          </a:prstGeom>
          <a:noFill/>
          <a:ln>
            <a:noFill/>
          </a:ln>
        </p:spPr>
      </p:pic>
      <p:sp>
        <p:nvSpPr>
          <p:cNvPr id="532" name="Google Shape;532;g19922e704ba_0_0"/>
          <p:cNvSpPr txBox="1">
            <a:spLocks noGrp="1"/>
          </p:cNvSpPr>
          <p:nvPr>
            <p:ph type="title"/>
          </p:nvPr>
        </p:nvSpPr>
        <p:spPr>
          <a:xfrm>
            <a:off x="334115" y="174920"/>
            <a:ext cx="4067175"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23444"/>
              <a:buFont typeface="Arial"/>
              <a:buNone/>
            </a:pPr>
            <a:r>
              <a:rPr lang="fi" sz="3000"/>
              <a:t>Digitaalinen analytiikka</a:t>
            </a:r>
            <a:endParaRPr sz="3000"/>
          </a:p>
        </p:txBody>
      </p:sp>
      <p:sp>
        <p:nvSpPr>
          <p:cNvPr id="533" name="Google Shape;533;g19922e704ba_0_0"/>
          <p:cNvSpPr txBox="1"/>
          <p:nvPr/>
        </p:nvSpPr>
        <p:spPr>
          <a:xfrm>
            <a:off x="334115" y="672006"/>
            <a:ext cx="5878906" cy="203129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a:solidFill>
                  <a:srgbClr val="161249"/>
                </a:solidFill>
                <a:latin typeface="Arial"/>
                <a:ea typeface="Arial"/>
                <a:cs typeface="Arial"/>
                <a:sym typeface="Arial"/>
              </a:rPr>
              <a:t>Mitä ja miksi?</a:t>
            </a:r>
            <a:endParaRPr sz="1500" b="1"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Digitaaliset alustat mahdollistavat kävijöiden seurannan.</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Analytiikkatietoa saadaan esimerkiksi verkkosivuilta,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Facebook- ja IG-tileiltä, blogeista ja mainoksista.</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Nämä tiedot auttavat käytännössä käynnistämään menestyksekkäämpiä kampanjoita ja parantamaan asiakaskokemusta. </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p:txBody>
      </p:sp>
      <p:sp>
        <p:nvSpPr>
          <p:cNvPr id="534" name="Google Shape;534;g19922e704ba_0_0"/>
          <p:cNvSpPr txBox="1"/>
          <p:nvPr/>
        </p:nvSpPr>
        <p:spPr>
          <a:xfrm>
            <a:off x="7442009" y="3011524"/>
            <a:ext cx="2860241"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Lähde: </a:t>
            </a:r>
            <a:r>
              <a:rPr lang="fi" sz="1200" b="0" i="0" u="sng" strike="noStrike" cap="none">
                <a:solidFill>
                  <a:schemeClr val="hlink"/>
                </a:solidFill>
                <a:latin typeface="Arial"/>
                <a:ea typeface="Arial"/>
                <a:cs typeface="Arial"/>
                <a:sym typeface="Arial"/>
                <a:hlinkClick r:id="rId4"/>
              </a:rPr>
              <a:t>Simplilearn</a:t>
            </a:r>
            <a:endParaRPr sz="1200" b="0" i="0" u="none" strike="noStrike" cap="none">
              <a:solidFill>
                <a:srgbClr val="000000"/>
              </a:solidFill>
              <a:latin typeface="Arial"/>
              <a:ea typeface="Arial"/>
              <a:cs typeface="Arial"/>
              <a:sym typeface="Arial"/>
            </a:endParaRPr>
          </a:p>
        </p:txBody>
      </p:sp>
      <p:sp>
        <p:nvSpPr>
          <p:cNvPr id="535" name="Google Shape;535;g19922e704ba_0_0"/>
          <p:cNvSpPr txBox="1"/>
          <p:nvPr/>
        </p:nvSpPr>
        <p:spPr>
          <a:xfrm>
            <a:off x="334115" y="2925455"/>
            <a:ext cx="8409835" cy="12464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a:solidFill>
                  <a:srgbClr val="161249"/>
                </a:solidFill>
                <a:latin typeface="Arial"/>
                <a:ea typeface="Arial"/>
                <a:cs typeface="Arial"/>
                <a:sym typeface="Arial"/>
              </a:rPr>
              <a:t>Miten?</a:t>
            </a:r>
            <a:endParaRPr sz="1400" b="0" i="0" u="none" strike="noStrike" cap="none">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Lähde liikkeelle tavoitteistasi ja päämittareistasi ja siitä, mitkä toimet ovat merkityksellisiä niiden mittaamisen kannalta.</a:t>
            </a:r>
            <a:endParaRPr sz="1400" b="0" i="0" u="none" strike="noStrike" cap="none">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Sisällytä tarvittavat analytiikkaelementit verkkosivustosi koodiin.</a:t>
            </a:r>
            <a:endParaRPr sz="1400" b="0" i="0" u="none" strike="noStrike" cap="none">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Työkaluina voit käyttää Google Analyticsia tai monia muita </a:t>
            </a:r>
            <a:r>
              <a:rPr lang="fi" sz="1500" b="0" i="1" u="none" strike="noStrike" cap="none">
                <a:solidFill>
                  <a:srgbClr val="161249"/>
                </a:solidFill>
                <a:latin typeface="Arial"/>
                <a:ea typeface="Arial"/>
                <a:cs typeface="Arial"/>
                <a:sym typeface="Arial"/>
              </a:rPr>
              <a:t>algoritmipohjaisia </a:t>
            </a:r>
            <a:r>
              <a:rPr lang="fi" sz="1500" b="0" i="0" u="none" strike="noStrike" cap="none">
                <a:solidFill>
                  <a:srgbClr val="161249"/>
                </a:solidFill>
                <a:latin typeface="Arial"/>
                <a:ea typeface="Arial"/>
                <a:cs typeface="Arial"/>
                <a:sym typeface="Arial"/>
              </a:rPr>
              <a:t>analyysityökaluja. </a:t>
            </a:r>
            <a:endParaRPr sz="1500" b="1" i="0" u="none" strike="noStrike" cap="none">
              <a:solidFill>
                <a:srgbClr val="16124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7"/>
          <p:cNvSpPr/>
          <p:nvPr/>
        </p:nvSpPr>
        <p:spPr>
          <a:xfrm>
            <a:off x="2971809" y="2449329"/>
            <a:ext cx="1419900" cy="946500"/>
          </a:xfrm>
          <a:prstGeom prst="roundRect">
            <a:avLst>
              <a:gd name="adj" fmla="val 16667"/>
            </a:avLst>
          </a:prstGeom>
          <a:solidFill>
            <a:srgbClr val="ED7D3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Yrityksen verkkosivusto</a:t>
            </a:r>
            <a:endParaRPr sz="1400" b="0" i="0" u="none" strike="noStrike" cap="none">
              <a:solidFill>
                <a:schemeClr val="lt1"/>
              </a:solidFill>
              <a:latin typeface="PT Sans"/>
              <a:ea typeface="PT Sans"/>
              <a:cs typeface="PT Sans"/>
              <a:sym typeface="PT Sans"/>
            </a:endParaRPr>
          </a:p>
        </p:txBody>
      </p:sp>
      <p:sp>
        <p:nvSpPr>
          <p:cNvPr id="541" name="Google Shape;541;p7"/>
          <p:cNvSpPr/>
          <p:nvPr/>
        </p:nvSpPr>
        <p:spPr>
          <a:xfrm>
            <a:off x="647700" y="847300"/>
            <a:ext cx="1217400" cy="13398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Hakukoneet </a:t>
            </a:r>
            <a:endParaRPr sz="1100" b="0" i="0" u="none" strike="noStrike" cap="none">
              <a:solidFill>
                <a:srgbClr val="000000"/>
              </a:solidFill>
              <a:latin typeface="Arial"/>
              <a:ea typeface="Arial"/>
              <a:cs typeface="Arial"/>
              <a:sym typeface="Arial"/>
            </a:endParaRPr>
          </a:p>
        </p:txBody>
      </p:sp>
      <p:sp>
        <p:nvSpPr>
          <p:cNvPr id="542" name="Google Shape;542;p7"/>
          <p:cNvSpPr/>
          <p:nvPr/>
        </p:nvSpPr>
        <p:spPr>
          <a:xfrm>
            <a:off x="2145524" y="4009498"/>
            <a:ext cx="868500" cy="4647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Viittaus-sivut </a:t>
            </a:r>
            <a:endParaRPr sz="1100" b="0" i="0" u="none" strike="noStrike" cap="none">
              <a:solidFill>
                <a:srgbClr val="000000"/>
              </a:solidFill>
              <a:latin typeface="Arial"/>
              <a:ea typeface="Arial"/>
              <a:cs typeface="Arial"/>
              <a:sym typeface="Arial"/>
            </a:endParaRPr>
          </a:p>
        </p:txBody>
      </p:sp>
      <p:sp>
        <p:nvSpPr>
          <p:cNvPr id="543" name="Google Shape;543;p7"/>
          <p:cNvSpPr/>
          <p:nvPr/>
        </p:nvSpPr>
        <p:spPr>
          <a:xfrm>
            <a:off x="2776846" y="614597"/>
            <a:ext cx="703500" cy="8349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Sosiaalinen media </a:t>
            </a:r>
            <a:endParaRPr sz="1100" b="0" i="0" u="none" strike="noStrike" cap="none">
              <a:solidFill>
                <a:srgbClr val="000000"/>
              </a:solidFill>
              <a:latin typeface="Arial"/>
              <a:ea typeface="Arial"/>
              <a:cs typeface="Arial"/>
              <a:sym typeface="Arial"/>
            </a:endParaRPr>
          </a:p>
        </p:txBody>
      </p:sp>
      <p:sp>
        <p:nvSpPr>
          <p:cNvPr id="544" name="Google Shape;544;p7"/>
          <p:cNvSpPr/>
          <p:nvPr/>
        </p:nvSpPr>
        <p:spPr>
          <a:xfrm>
            <a:off x="3883229" y="4179500"/>
            <a:ext cx="723321" cy="384816"/>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Sähköposti </a:t>
            </a:r>
            <a:endParaRPr sz="1100" b="0" i="0" u="none" strike="noStrike" cap="none">
              <a:solidFill>
                <a:srgbClr val="000000"/>
              </a:solidFill>
              <a:latin typeface="Arial"/>
              <a:ea typeface="Arial"/>
              <a:cs typeface="Arial"/>
              <a:sym typeface="Arial"/>
            </a:endParaRPr>
          </a:p>
        </p:txBody>
      </p:sp>
      <p:sp>
        <p:nvSpPr>
          <p:cNvPr id="545" name="Google Shape;545;p7"/>
          <p:cNvSpPr/>
          <p:nvPr/>
        </p:nvSpPr>
        <p:spPr>
          <a:xfrm>
            <a:off x="734700" y="3125550"/>
            <a:ext cx="1217400" cy="615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Kampanjat </a:t>
            </a:r>
            <a:endParaRPr sz="1100" b="0" i="0" u="none" strike="noStrike" cap="none">
              <a:solidFill>
                <a:srgbClr val="000000"/>
              </a:solidFill>
              <a:latin typeface="Arial"/>
              <a:ea typeface="Arial"/>
              <a:cs typeface="Arial"/>
              <a:sym typeface="Arial"/>
            </a:endParaRPr>
          </a:p>
        </p:txBody>
      </p:sp>
      <p:sp>
        <p:nvSpPr>
          <p:cNvPr id="546" name="Google Shape;546;p7"/>
          <p:cNvSpPr/>
          <p:nvPr/>
        </p:nvSpPr>
        <p:spPr>
          <a:xfrm>
            <a:off x="3903050" y="765737"/>
            <a:ext cx="1035300" cy="9465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Suora liikenne </a:t>
            </a:r>
            <a:endParaRPr sz="1100" b="0" i="0" u="none" strike="noStrike" cap="none">
              <a:solidFill>
                <a:srgbClr val="000000"/>
              </a:solidFill>
              <a:latin typeface="Arial"/>
              <a:ea typeface="Arial"/>
              <a:cs typeface="Arial"/>
              <a:sym typeface="Arial"/>
            </a:endParaRPr>
          </a:p>
        </p:txBody>
      </p:sp>
      <p:sp>
        <p:nvSpPr>
          <p:cNvPr id="547" name="Google Shape;547;p7"/>
          <p:cNvSpPr/>
          <p:nvPr/>
        </p:nvSpPr>
        <p:spPr>
          <a:xfrm rot="1228548">
            <a:off x="2115512" y="2185514"/>
            <a:ext cx="426229" cy="351896"/>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8" name="Google Shape;548;p7"/>
          <p:cNvSpPr/>
          <p:nvPr/>
        </p:nvSpPr>
        <p:spPr>
          <a:xfrm rot="7154457">
            <a:off x="3880883" y="1920378"/>
            <a:ext cx="609233" cy="35176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9" name="Google Shape;549;p7"/>
          <p:cNvSpPr/>
          <p:nvPr/>
        </p:nvSpPr>
        <p:spPr>
          <a:xfrm rot="-2484950">
            <a:off x="3042327" y="3526740"/>
            <a:ext cx="386837" cy="351758"/>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0" name="Google Shape;550;p7"/>
          <p:cNvSpPr/>
          <p:nvPr/>
        </p:nvSpPr>
        <p:spPr>
          <a:xfrm rot="-651779">
            <a:off x="2248924" y="3129371"/>
            <a:ext cx="633553" cy="35160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1" name="Google Shape;551;p7"/>
          <p:cNvSpPr/>
          <p:nvPr/>
        </p:nvSpPr>
        <p:spPr>
          <a:xfrm rot="-5949094">
            <a:off x="3880873" y="3611891"/>
            <a:ext cx="609255" cy="35155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2" name="Google Shape;552;p7"/>
          <p:cNvSpPr/>
          <p:nvPr/>
        </p:nvSpPr>
        <p:spPr>
          <a:xfrm rot="4262848">
            <a:off x="2994149" y="1686010"/>
            <a:ext cx="483089" cy="35150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3" name="Google Shape;553;p7"/>
          <p:cNvSpPr txBox="1">
            <a:spLocks noGrp="1"/>
          </p:cNvSpPr>
          <p:nvPr>
            <p:ph type="title" idx="4294967295"/>
          </p:nvPr>
        </p:nvSpPr>
        <p:spPr>
          <a:xfrm>
            <a:off x="477350" y="82469"/>
            <a:ext cx="7886700" cy="651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a:t>Mistä verkkosivustolle tullaan?</a:t>
            </a:r>
            <a:endParaRPr sz="3200"/>
          </a:p>
        </p:txBody>
      </p:sp>
      <p:sp>
        <p:nvSpPr>
          <p:cNvPr id="554" name="Google Shape;554;p7"/>
          <p:cNvSpPr txBox="1"/>
          <p:nvPr/>
        </p:nvSpPr>
        <p:spPr>
          <a:xfrm>
            <a:off x="5338900" y="750100"/>
            <a:ext cx="3422700" cy="1046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5" name="Google Shape;555;p7"/>
          <p:cNvSpPr txBox="1"/>
          <p:nvPr/>
        </p:nvSpPr>
        <p:spPr>
          <a:xfrm>
            <a:off x="5187625" y="4388100"/>
            <a:ext cx="22881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Lisätietoa: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3"/>
              </a:rPr>
              <a:t>Laire digital</a:t>
            </a:r>
            <a:r>
              <a:rPr lang="fi" sz="1400" b="0" i="0" u="none" strike="noStrike" cap="none">
                <a:solidFill>
                  <a:srgbClr val="000000"/>
                </a:solidFill>
                <a:latin typeface="Arial"/>
                <a:ea typeface="Arial"/>
                <a:cs typeface="Arial"/>
                <a:sym typeface="Arial"/>
              </a:rPr>
              <a:t>; </a:t>
            </a:r>
            <a:r>
              <a:rPr lang="fi" sz="1400" b="0" i="0" u="sng" strike="noStrike" cap="none">
                <a:solidFill>
                  <a:schemeClr val="hlink"/>
                </a:solidFill>
                <a:latin typeface="Arial"/>
                <a:ea typeface="Arial"/>
                <a:cs typeface="Arial"/>
                <a:sym typeface="Arial"/>
                <a:hlinkClick r:id="rId4"/>
              </a:rPr>
              <a:t>Arimetrics</a:t>
            </a:r>
            <a:endParaRPr sz="1400" b="0" i="0" u="none" strike="noStrike" cap="none">
              <a:solidFill>
                <a:srgbClr val="000000"/>
              </a:solidFill>
              <a:latin typeface="Arial"/>
              <a:ea typeface="Arial"/>
              <a:cs typeface="Arial"/>
              <a:sym typeface="Arial"/>
            </a:endParaRPr>
          </a:p>
        </p:txBody>
      </p:sp>
      <p:sp>
        <p:nvSpPr>
          <p:cNvPr id="556" name="Google Shape;556;p7"/>
          <p:cNvSpPr txBox="1"/>
          <p:nvPr/>
        </p:nvSpPr>
        <p:spPr>
          <a:xfrm>
            <a:off x="5157141" y="510192"/>
            <a:ext cx="3863914" cy="427806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000000"/>
                </a:solidFill>
                <a:latin typeface="Arial"/>
                <a:ea typeface="Arial"/>
                <a:cs typeface="Arial"/>
                <a:sym typeface="Arial"/>
              </a:rPr>
              <a:t>Hakukoneet</a:t>
            </a:r>
            <a:r>
              <a:rPr lang="fi" sz="1400" b="0" i="0" u="none" strike="noStrike" cap="none">
                <a:solidFill>
                  <a:srgbClr val="000000"/>
                </a:solidFill>
                <a:latin typeface="Arial"/>
                <a:ea typeface="Arial"/>
                <a:cs typeface="Arial"/>
                <a:sym typeface="Arial"/>
              </a:rPr>
              <a:t>: Kävijät, jotka löytävät verkkosivustosi hakukoneesta.</a:t>
            </a:r>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fi" sz="1400" b="1" i="0" u="none" strike="noStrike" cap="none">
                <a:solidFill>
                  <a:srgbClr val="000000"/>
                </a:solidFill>
                <a:latin typeface="Arial"/>
                <a:ea typeface="Arial"/>
                <a:cs typeface="Arial"/>
                <a:sym typeface="Arial"/>
              </a:rPr>
              <a:t>Sosiaalinen media: </a:t>
            </a:r>
            <a:r>
              <a:rPr lang="fi" sz="1400" b="0" i="0" u="none" strike="noStrike" cap="none">
                <a:solidFill>
                  <a:srgbClr val="000000"/>
                </a:solidFill>
                <a:latin typeface="Arial"/>
                <a:ea typeface="Arial"/>
                <a:cs typeface="Arial"/>
                <a:sym typeface="Arial"/>
              </a:rPr>
              <a:t>Käyttäjät, jotka klikkaavat linkkiä sosiaalisen median julkaisuissa tai mainoksissa.</a:t>
            </a:r>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000000"/>
                </a:solidFill>
                <a:latin typeface="Arial"/>
                <a:ea typeface="Arial"/>
                <a:cs typeface="Arial"/>
                <a:sym typeface="Arial"/>
              </a:rPr>
              <a:t>Suora liikenne:</a:t>
            </a:r>
            <a:r>
              <a:rPr lang="fi" sz="1400" b="0" i="0" u="none" strike="noStrike" cap="none">
                <a:solidFill>
                  <a:srgbClr val="000000"/>
                </a:solidFill>
                <a:latin typeface="Arial"/>
                <a:ea typeface="Arial"/>
                <a:cs typeface="Arial"/>
                <a:sym typeface="Arial"/>
              </a:rPr>
              <a:t> Kävijät, jotka käyvät sivustollasi kirjoittamalla URL-osoitteesi selaimeensa.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000000"/>
                </a:solidFill>
                <a:latin typeface="Arial"/>
                <a:ea typeface="Arial"/>
                <a:cs typeface="Arial"/>
                <a:sym typeface="Arial"/>
              </a:rPr>
              <a:t>Kampanjat:</a:t>
            </a:r>
            <a:r>
              <a:rPr lang="fi" sz="1400" b="0" i="0" u="none" strike="noStrike" cap="none">
                <a:solidFill>
                  <a:srgbClr val="000000"/>
                </a:solidFill>
                <a:latin typeface="Arial"/>
                <a:ea typeface="Arial"/>
                <a:cs typeface="Arial"/>
                <a:sym typeface="Arial"/>
              </a:rPr>
              <a:t> Mainoksesi muilla sivustoilla tai hakukoneissa.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000000"/>
                </a:solidFill>
                <a:latin typeface="Arial"/>
                <a:ea typeface="Arial"/>
                <a:cs typeface="Arial"/>
                <a:sym typeface="Arial"/>
              </a:rPr>
              <a:t>Sähköposti:</a:t>
            </a:r>
            <a:r>
              <a:rPr lang="fi" sz="1400" b="0" i="0" u="none" strike="noStrike" cap="none">
                <a:solidFill>
                  <a:srgbClr val="000000"/>
                </a:solidFill>
                <a:latin typeface="Arial"/>
                <a:ea typeface="Arial"/>
                <a:cs typeface="Arial"/>
                <a:sym typeface="Arial"/>
              </a:rPr>
              <a:t> Uutiskirjeessä napsautettu linkki</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br>
              <a:rPr lang="fi" sz="1400" b="1" i="0" u="none" strike="noStrike" cap="none">
                <a:solidFill>
                  <a:srgbClr val="000000"/>
                </a:solidFill>
                <a:latin typeface="Arial"/>
                <a:ea typeface="Arial"/>
                <a:cs typeface="Arial"/>
                <a:sym typeface="Arial"/>
              </a:rPr>
            </a:br>
            <a:r>
              <a:rPr lang="fi" sz="1400" b="1" i="0" u="none" strike="noStrike" cap="none">
                <a:solidFill>
                  <a:srgbClr val="000000"/>
                </a:solidFill>
                <a:latin typeface="Arial"/>
                <a:ea typeface="Arial"/>
                <a:cs typeface="Arial"/>
                <a:sym typeface="Arial"/>
              </a:rPr>
              <a:t>Viittaussivustot</a:t>
            </a:r>
            <a:r>
              <a:rPr lang="fi" sz="1400" b="0" i="0" u="none" strike="noStrike" cap="none">
                <a:solidFill>
                  <a:srgbClr val="000000"/>
                </a:solidFill>
                <a:latin typeface="Arial"/>
                <a:ea typeface="Arial"/>
                <a:cs typeface="Arial"/>
                <a:sym typeface="Arial"/>
              </a:rPr>
              <a:t>: Kävijät, jotka vierailevat sivustollasi klikkaamalla URL-osoitetta toisella verkkosivustolla.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pic>
        <p:nvPicPr>
          <p:cNvPr id="562" name="Google Shape;562;g19922e704ba_0_16" descr="Image"/>
          <p:cNvPicPr preferRelativeResize="0"/>
          <p:nvPr/>
        </p:nvPicPr>
        <p:blipFill rotWithShape="1">
          <a:blip r:embed="rId3">
            <a:alphaModFix/>
          </a:blip>
          <a:srcRect/>
          <a:stretch/>
        </p:blipFill>
        <p:spPr>
          <a:xfrm>
            <a:off x="4295774" y="1363286"/>
            <a:ext cx="4632124" cy="2886031"/>
          </a:xfrm>
          <a:prstGeom prst="rect">
            <a:avLst/>
          </a:prstGeom>
          <a:noFill/>
          <a:ln>
            <a:noFill/>
          </a:ln>
        </p:spPr>
      </p:pic>
      <p:sp>
        <p:nvSpPr>
          <p:cNvPr id="563" name="Google Shape;563;g19922e704ba_0_16"/>
          <p:cNvSpPr txBox="1">
            <a:spLocks noGrp="1"/>
          </p:cNvSpPr>
          <p:nvPr>
            <p:ph type="sldNum" idx="12"/>
          </p:nvPr>
        </p:nvSpPr>
        <p:spPr>
          <a:xfrm>
            <a:off x="8869363" y="4767263"/>
            <a:ext cx="274637" cy="274637"/>
          </a:xfrm>
          <a:prstGeom prst="rect">
            <a:avLst/>
          </a:prstGeom>
          <a:noFill/>
          <a:ln>
            <a:noFill/>
          </a:ln>
        </p:spPr>
        <p:txBody>
          <a:bodyPr spcFirstLastPara="1" wrap="square" lIns="68575" tIns="34275" rIns="68575" bIns="34275" anchor="ctr" anchorCtr="0">
            <a:normAutofit fontScale="62500" lnSpcReduction="20000"/>
          </a:bodyPr>
          <a:lstStyle/>
          <a:p>
            <a:pPr marL="0" marR="0" lvl="0" indent="0" algn="r" rtl="0">
              <a:lnSpc>
                <a:spcPct val="100000"/>
              </a:lnSpc>
              <a:spcBef>
                <a:spcPts val="0"/>
              </a:spcBef>
              <a:spcAft>
                <a:spcPts val="0"/>
              </a:spcAft>
              <a:buClr>
                <a:srgbClr val="000000"/>
              </a:buClr>
              <a:buSzPct val="108107"/>
              <a:buFont typeface="Arial"/>
              <a:buNone/>
            </a:pPr>
            <a:fld id="{00000000-1234-1234-1234-123412341234}" type="slidenum">
              <a:rPr lang="fi" sz="1400" b="0" i="0" u="none" strike="noStrike" cap="none">
                <a:solidFill>
                  <a:srgbClr val="000000"/>
                </a:solidFill>
                <a:latin typeface="Arial"/>
                <a:ea typeface="Arial"/>
                <a:cs typeface="Arial"/>
                <a:sym typeface="Arial"/>
              </a:rPr>
              <a:t>49</a:t>
            </a:fld>
            <a:endParaRPr sz="1400" b="0" i="0" u="none" strike="noStrike" cap="none">
              <a:solidFill>
                <a:srgbClr val="000000"/>
              </a:solidFill>
              <a:latin typeface="Arial"/>
              <a:ea typeface="Arial"/>
              <a:cs typeface="Arial"/>
              <a:sym typeface="Arial"/>
            </a:endParaRPr>
          </a:p>
        </p:txBody>
      </p:sp>
      <p:sp>
        <p:nvSpPr>
          <p:cNvPr id="564" name="Google Shape;564;g19922e704ba_0_16"/>
          <p:cNvSpPr txBox="1">
            <a:spLocks noGrp="1"/>
          </p:cNvSpPr>
          <p:nvPr>
            <p:ph type="body" idx="4294967295"/>
          </p:nvPr>
        </p:nvSpPr>
        <p:spPr>
          <a:xfrm>
            <a:off x="610986" y="919340"/>
            <a:ext cx="4562475" cy="3433763"/>
          </a:xfrm>
          <a:prstGeom prst="rect">
            <a:avLst/>
          </a:prstGeom>
          <a:noFill/>
          <a:ln>
            <a:noFill/>
          </a:ln>
        </p:spPr>
        <p:txBody>
          <a:bodyPr spcFirstLastPara="1" wrap="square" lIns="0" tIns="34275" rIns="68575" bIns="34275" anchor="t" anchorCtr="0">
            <a:noAutofit/>
          </a:bodyPr>
          <a:lstStyle/>
          <a:p>
            <a:pPr marL="215900" lvl="0" indent="-202952" algn="l" rtl="0">
              <a:lnSpc>
                <a:spcPct val="100000"/>
              </a:lnSpc>
              <a:spcBef>
                <a:spcPts val="0"/>
              </a:spcBef>
              <a:spcAft>
                <a:spcPts val="0"/>
              </a:spcAft>
              <a:buClr>
                <a:srgbClr val="ED7D31"/>
              </a:buClr>
              <a:buSzPts val="2259"/>
              <a:buFont typeface="Arial"/>
              <a:buChar char="•"/>
            </a:pPr>
            <a:r>
              <a:rPr lang="fi" sz="1506"/>
              <a:t>Digitaalisen datan jäsentämiseen tarvitaan algoritmeja, jotka tekevät siitä käyttökelpoista. </a:t>
            </a:r>
            <a:endParaRPr sz="1506"/>
          </a:p>
          <a:p>
            <a:pPr marL="0" lvl="0" indent="0" algn="l" rtl="0">
              <a:lnSpc>
                <a:spcPct val="100000"/>
              </a:lnSpc>
              <a:spcBef>
                <a:spcPts val="0"/>
              </a:spcBef>
              <a:spcAft>
                <a:spcPts val="0"/>
              </a:spcAft>
              <a:buClr>
                <a:srgbClr val="002060"/>
              </a:buClr>
              <a:buSzPts val="1506"/>
              <a:buNone/>
            </a:pPr>
            <a:endParaRPr sz="1506"/>
          </a:p>
          <a:p>
            <a:pPr marL="285750" lvl="1" indent="-285750" algn="l" rtl="0">
              <a:lnSpc>
                <a:spcPct val="100000"/>
              </a:lnSpc>
              <a:spcBef>
                <a:spcPts val="0"/>
              </a:spcBef>
              <a:spcAft>
                <a:spcPts val="0"/>
              </a:spcAft>
              <a:buClr>
                <a:srgbClr val="ED7D31"/>
              </a:buClr>
              <a:buSzPts val="1500"/>
              <a:buFont typeface="Courier New"/>
              <a:buChar char="o"/>
            </a:pPr>
            <a:r>
              <a:rPr lang="fi" sz="1500" b="1"/>
              <a:t>Algoritmi </a:t>
            </a:r>
            <a:r>
              <a:rPr lang="fi" sz="1500"/>
              <a:t>on matemaattinen kaava, joka huomioi ja tulkitsee ilmiön kannalta olennaisia tekijöitä.</a:t>
            </a:r>
            <a:endParaRPr sz="1500"/>
          </a:p>
          <a:p>
            <a:pPr marL="203200" lvl="1" indent="-107950" algn="l" rtl="0">
              <a:lnSpc>
                <a:spcPct val="100000"/>
              </a:lnSpc>
              <a:spcBef>
                <a:spcPts val="0"/>
              </a:spcBef>
              <a:spcAft>
                <a:spcPts val="0"/>
              </a:spcAft>
              <a:buClr>
                <a:srgbClr val="002060"/>
              </a:buClr>
              <a:buSzPts val="1500"/>
              <a:buNone/>
            </a:pPr>
            <a:endParaRPr sz="1500"/>
          </a:p>
          <a:p>
            <a:pPr marL="0" lvl="0" indent="0" algn="l" rtl="0">
              <a:lnSpc>
                <a:spcPct val="100000"/>
              </a:lnSpc>
              <a:spcBef>
                <a:spcPts val="0"/>
              </a:spcBef>
              <a:spcAft>
                <a:spcPts val="0"/>
              </a:spcAft>
              <a:buClr>
                <a:srgbClr val="161249"/>
              </a:buClr>
              <a:buSzPts val="1400"/>
              <a:buNone/>
            </a:pPr>
            <a:r>
              <a:rPr lang="fi" sz="1500"/>
              <a:t>Esimerkiksi verkkosivuston analytiikassa havainnoitavia tekijöitä: kävijöiden määrä, verkkosivustolla vietetty aika, palaavien kävijöiden määrä, sivustolla klikatut linkit ja avatut välilehdet, jne.</a:t>
            </a:r>
            <a:endParaRPr sz="1500"/>
          </a:p>
          <a:p>
            <a:pPr marL="0" lvl="0" indent="0" algn="l" rtl="0">
              <a:lnSpc>
                <a:spcPct val="100000"/>
              </a:lnSpc>
              <a:spcBef>
                <a:spcPts val="0"/>
              </a:spcBef>
              <a:spcAft>
                <a:spcPts val="0"/>
              </a:spcAft>
              <a:buClr>
                <a:srgbClr val="161249"/>
              </a:buClr>
              <a:buSzPts val="605"/>
              <a:buNone/>
            </a:pPr>
            <a:endParaRPr sz="1506"/>
          </a:p>
          <a:p>
            <a:pPr marL="285750" lvl="1" indent="-285750" algn="l" rtl="0">
              <a:lnSpc>
                <a:spcPct val="100000"/>
              </a:lnSpc>
              <a:spcBef>
                <a:spcPts val="0"/>
              </a:spcBef>
              <a:spcAft>
                <a:spcPts val="0"/>
              </a:spcAft>
              <a:buClr>
                <a:srgbClr val="ED7D31"/>
              </a:buClr>
              <a:buSzPts val="1506"/>
              <a:buFont typeface="Courier New"/>
              <a:buChar char="o"/>
            </a:pPr>
            <a:r>
              <a:rPr lang="fi" sz="1506"/>
              <a:t>Tällä tavoin saadaan tarkkaa kuvaa sivuston liikenteestä ja kävijöiden käyttäytymisestä.</a:t>
            </a:r>
            <a:endParaRPr sz="1506"/>
          </a:p>
          <a:p>
            <a:pPr marL="0" lvl="0" indent="0" algn="l" rtl="0">
              <a:lnSpc>
                <a:spcPct val="100000"/>
              </a:lnSpc>
              <a:spcBef>
                <a:spcPts val="500"/>
              </a:spcBef>
              <a:spcAft>
                <a:spcPts val="0"/>
              </a:spcAft>
              <a:buClr>
                <a:srgbClr val="161249"/>
              </a:buClr>
              <a:buSzPts val="770"/>
              <a:buNone/>
            </a:pPr>
            <a:endParaRPr sz="1190"/>
          </a:p>
        </p:txBody>
      </p:sp>
      <p:sp>
        <p:nvSpPr>
          <p:cNvPr id="565" name="Google Shape;565;g19922e704ba_0_16"/>
          <p:cNvSpPr txBox="1">
            <a:spLocks noGrp="1"/>
          </p:cNvSpPr>
          <p:nvPr>
            <p:ph type="title" idx="4294967295"/>
          </p:nvPr>
        </p:nvSpPr>
        <p:spPr>
          <a:xfrm>
            <a:off x="610986" y="247775"/>
            <a:ext cx="8316912" cy="603250"/>
          </a:xfrm>
          <a:prstGeom prst="rect">
            <a:avLst/>
          </a:prstGeom>
          <a:noFill/>
          <a:ln>
            <a:noFill/>
          </a:ln>
        </p:spPr>
        <p:txBody>
          <a:bodyPr spcFirstLastPara="1" wrap="square" lIns="0" tIns="34275" rIns="68575" bIns="34275" anchor="t" anchorCtr="0">
            <a:normAutofit/>
          </a:bodyPr>
          <a:lstStyle/>
          <a:p>
            <a:pPr marL="0" lvl="0" indent="0" algn="l" rtl="0">
              <a:lnSpc>
                <a:spcPct val="90000"/>
              </a:lnSpc>
              <a:spcBef>
                <a:spcPts val="0"/>
              </a:spcBef>
              <a:spcAft>
                <a:spcPts val="0"/>
              </a:spcAft>
              <a:buClr>
                <a:srgbClr val="0099D4"/>
              </a:buClr>
              <a:buSzPts val="3889"/>
              <a:buFont typeface="Arial"/>
              <a:buNone/>
            </a:pPr>
            <a:r>
              <a:rPr lang="fi"/>
              <a:t>Analytiikan perustana algoritmit</a:t>
            </a:r>
            <a:endParaRPr/>
          </a:p>
        </p:txBody>
      </p:sp>
      <p:sp>
        <p:nvSpPr>
          <p:cNvPr id="566" name="Google Shape;566;g19922e704ba_0_16"/>
          <p:cNvSpPr txBox="1"/>
          <p:nvPr/>
        </p:nvSpPr>
        <p:spPr>
          <a:xfrm>
            <a:off x="7992864" y="4360866"/>
            <a:ext cx="1080300" cy="183300"/>
          </a:xfrm>
          <a:prstGeom prst="rect">
            <a:avLst/>
          </a:prstGeom>
          <a:noFill/>
          <a:ln>
            <a:noFill/>
          </a:ln>
        </p:spPr>
        <p:txBody>
          <a:bodyPr spcFirstLastPara="1" wrap="square" lIns="0" tIns="34275" rIns="68575" bIns="34275" anchor="t" anchorCtr="0">
            <a:normAutofit fontScale="62500" lnSpcReduction="20000"/>
          </a:bodyPr>
          <a:lstStyle/>
          <a:p>
            <a:pPr marL="0" marR="0" lvl="0" indent="0" algn="l" rtl="0">
              <a:lnSpc>
                <a:spcPct val="100000"/>
              </a:lnSpc>
              <a:spcBef>
                <a:spcPts val="0"/>
              </a:spcBef>
              <a:spcAft>
                <a:spcPts val="0"/>
              </a:spcAft>
              <a:buClr>
                <a:srgbClr val="000000"/>
              </a:buClr>
              <a:buSzPct val="100000"/>
              <a:buFont typeface="Arial"/>
              <a:buNone/>
            </a:pPr>
            <a:r>
              <a:rPr lang="fi" sz="1400" b="0" i="0" u="none" strike="noStrike" cap="none">
                <a:solidFill>
                  <a:srgbClr val="002060"/>
                </a:solidFill>
                <a:latin typeface="Arial"/>
                <a:ea typeface="Arial"/>
                <a:cs typeface="Arial"/>
                <a:sym typeface="Arial"/>
              </a:rPr>
              <a:t>(Urricchio, 2011)</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ct val="1000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cxnSp>
        <p:nvCxnSpPr>
          <p:cNvPr id="571" name="Google Shape;571;p9"/>
          <p:cNvCxnSpPr/>
          <p:nvPr/>
        </p:nvCxnSpPr>
        <p:spPr>
          <a:xfrm flipH="1">
            <a:off x="2848088" y="2215094"/>
            <a:ext cx="3590181" cy="1989278"/>
          </a:xfrm>
          <a:prstGeom prst="straightConnector1">
            <a:avLst/>
          </a:prstGeom>
          <a:noFill/>
          <a:ln w="28575" cap="flat" cmpd="sng">
            <a:solidFill>
              <a:srgbClr val="ED7D31"/>
            </a:solidFill>
            <a:prstDash val="solid"/>
            <a:miter lim="800000"/>
            <a:headEnd type="none" w="sm" len="sm"/>
            <a:tailEnd type="triangle" w="med" len="med"/>
          </a:ln>
        </p:spPr>
      </p:cxnSp>
      <p:cxnSp>
        <p:nvCxnSpPr>
          <p:cNvPr id="572" name="Google Shape;572;p9"/>
          <p:cNvCxnSpPr/>
          <p:nvPr/>
        </p:nvCxnSpPr>
        <p:spPr>
          <a:xfrm flipH="1">
            <a:off x="4613931" y="2285628"/>
            <a:ext cx="2132368" cy="1909388"/>
          </a:xfrm>
          <a:prstGeom prst="straightConnector1">
            <a:avLst/>
          </a:prstGeom>
          <a:noFill/>
          <a:ln w="28575" cap="flat" cmpd="sng">
            <a:solidFill>
              <a:srgbClr val="ED7D31"/>
            </a:solidFill>
            <a:prstDash val="solid"/>
            <a:miter lim="800000"/>
            <a:headEnd type="none" w="sm" len="sm"/>
            <a:tailEnd type="triangle" w="med" len="med"/>
          </a:ln>
        </p:spPr>
      </p:cxnSp>
      <p:cxnSp>
        <p:nvCxnSpPr>
          <p:cNvPr id="573" name="Google Shape;573;p9"/>
          <p:cNvCxnSpPr>
            <a:endCxn id="574" idx="0"/>
          </p:cNvCxnSpPr>
          <p:nvPr/>
        </p:nvCxnSpPr>
        <p:spPr>
          <a:xfrm flipH="1">
            <a:off x="6363821" y="2236228"/>
            <a:ext cx="1042800" cy="2009100"/>
          </a:xfrm>
          <a:prstGeom prst="straightConnector1">
            <a:avLst/>
          </a:prstGeom>
          <a:noFill/>
          <a:ln w="28575" cap="flat" cmpd="sng">
            <a:solidFill>
              <a:srgbClr val="ED7D31"/>
            </a:solidFill>
            <a:prstDash val="solid"/>
            <a:miter lim="800000"/>
            <a:headEnd type="none" w="sm" len="sm"/>
            <a:tailEnd type="triangle" w="med" len="med"/>
          </a:ln>
        </p:spPr>
      </p:cxnSp>
      <p:cxnSp>
        <p:nvCxnSpPr>
          <p:cNvPr id="575" name="Google Shape;575;p9"/>
          <p:cNvCxnSpPr/>
          <p:nvPr/>
        </p:nvCxnSpPr>
        <p:spPr>
          <a:xfrm>
            <a:off x="7565043" y="2377234"/>
            <a:ext cx="500620" cy="1817782"/>
          </a:xfrm>
          <a:prstGeom prst="straightConnector1">
            <a:avLst/>
          </a:prstGeom>
          <a:noFill/>
          <a:ln w="28575" cap="flat" cmpd="sng">
            <a:solidFill>
              <a:srgbClr val="ED7D31"/>
            </a:solidFill>
            <a:prstDash val="solid"/>
            <a:miter lim="800000"/>
            <a:headEnd type="none" w="sm" len="sm"/>
            <a:tailEnd type="triangle" w="med" len="med"/>
          </a:ln>
        </p:spPr>
      </p:cxnSp>
      <p:sp>
        <p:nvSpPr>
          <p:cNvPr id="576" name="Google Shape;576;p9"/>
          <p:cNvSpPr/>
          <p:nvPr/>
        </p:nvSpPr>
        <p:spPr>
          <a:xfrm>
            <a:off x="5764075" y="694388"/>
            <a:ext cx="3254799" cy="1773765"/>
          </a:xfrm>
          <a:prstGeom prst="cloudCallout">
            <a:avLst>
              <a:gd name="adj1" fmla="val -20833"/>
              <a:gd name="adj2" fmla="val 62500"/>
            </a:avLst>
          </a:prstGeom>
          <a:solidFill>
            <a:srgbClr val="B6DDE7"/>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 sz="1400" b="0" i="0" u="none" strike="noStrike" cap="none">
                <a:solidFill>
                  <a:srgbClr val="161249"/>
                </a:solidFill>
                <a:latin typeface="Arial"/>
                <a:ea typeface="Arial"/>
                <a:cs typeface="Arial"/>
                <a:sym typeface="Arial"/>
              </a:rPr>
              <a:t>Analytiikan avulla pystytään korjaamaan ‘kipukohtia</a:t>
            </a:r>
            <a:r>
              <a:rPr lang="fi" sz="1100" b="0" i="0" u="none" strike="noStrike" cap="none">
                <a:solidFill>
                  <a:srgbClr val="161249"/>
                </a:solidFill>
                <a:latin typeface="Arial"/>
                <a:ea typeface="Arial"/>
                <a:cs typeface="Arial"/>
                <a:sym typeface="Arial"/>
              </a:rPr>
              <a:t>’ </a:t>
            </a:r>
            <a:r>
              <a:rPr lang="fi" sz="1400" b="0" i="0" u="none" strike="noStrike" cap="none">
                <a:solidFill>
                  <a:srgbClr val="161249"/>
                </a:solidFill>
                <a:latin typeface="Arial"/>
                <a:ea typeface="Arial"/>
                <a:cs typeface="Arial"/>
                <a:sym typeface="Arial"/>
              </a:rPr>
              <a:t>(=konversion parantaminen)</a:t>
            </a:r>
            <a:endParaRPr sz="1100" b="0" i="0" u="none" strike="noStrike" cap="none">
              <a:solidFill>
                <a:srgbClr val="161249"/>
              </a:solidFill>
              <a:latin typeface="Arial"/>
              <a:ea typeface="Arial"/>
              <a:cs typeface="Arial"/>
              <a:sym typeface="Arial"/>
            </a:endParaRPr>
          </a:p>
        </p:txBody>
      </p:sp>
      <p:sp>
        <p:nvSpPr>
          <p:cNvPr id="577" name="Google Shape;577;p9"/>
          <p:cNvSpPr txBox="1"/>
          <p:nvPr/>
        </p:nvSpPr>
        <p:spPr>
          <a:xfrm>
            <a:off x="771840" y="164905"/>
            <a:ext cx="6897300" cy="5310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fi" sz="3000" b="1" i="0" u="none" strike="noStrike" cap="none">
                <a:solidFill>
                  <a:srgbClr val="161249"/>
                </a:solidFill>
                <a:latin typeface="Arial"/>
                <a:ea typeface="Arial"/>
                <a:cs typeface="Arial"/>
                <a:sym typeface="Arial"/>
              </a:rPr>
              <a:t>Mitä tapahtuu klikkauksen jälkeen? </a:t>
            </a:r>
            <a:endParaRPr sz="1100" b="1" i="0" u="none" strike="noStrike" cap="none">
              <a:solidFill>
                <a:srgbClr val="161249"/>
              </a:solidFill>
              <a:latin typeface="Arial"/>
              <a:ea typeface="Arial"/>
              <a:cs typeface="Arial"/>
              <a:sym typeface="Arial"/>
            </a:endParaRPr>
          </a:p>
        </p:txBody>
      </p:sp>
      <p:sp>
        <p:nvSpPr>
          <p:cNvPr id="578" name="Google Shape;578;p9"/>
          <p:cNvSpPr txBox="1"/>
          <p:nvPr/>
        </p:nvSpPr>
        <p:spPr>
          <a:xfrm>
            <a:off x="512237" y="3184658"/>
            <a:ext cx="1595357"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Oletus: 100.000 näkee mainoksen  </a:t>
            </a:r>
            <a:endParaRPr sz="1100" b="0" i="0" u="none" strike="noStrike" cap="none">
              <a:solidFill>
                <a:srgbClr val="000000"/>
              </a:solidFill>
              <a:latin typeface="Arial"/>
              <a:ea typeface="Arial"/>
              <a:cs typeface="Arial"/>
              <a:sym typeface="Arial"/>
            </a:endParaRPr>
          </a:p>
        </p:txBody>
      </p:sp>
      <p:sp>
        <p:nvSpPr>
          <p:cNvPr id="579" name="Google Shape;579;p9"/>
          <p:cNvSpPr txBox="1"/>
          <p:nvPr/>
        </p:nvSpPr>
        <p:spPr>
          <a:xfrm>
            <a:off x="512238" y="2556514"/>
            <a:ext cx="2227673" cy="500107"/>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Oletus: click through rate (CTR) 5%</a:t>
            </a:r>
            <a:endParaRPr sz="1100" b="1" i="0" u="none" strike="noStrike" cap="none">
              <a:solidFill>
                <a:srgbClr val="000000"/>
              </a:solidFill>
              <a:latin typeface="Arial"/>
              <a:ea typeface="Arial"/>
              <a:cs typeface="Arial"/>
              <a:sym typeface="Arial"/>
            </a:endParaRPr>
          </a:p>
        </p:txBody>
      </p:sp>
      <p:sp>
        <p:nvSpPr>
          <p:cNvPr id="580" name="Google Shape;580;p9"/>
          <p:cNvSpPr txBox="1"/>
          <p:nvPr/>
        </p:nvSpPr>
        <p:spPr>
          <a:xfrm>
            <a:off x="2913451" y="2571750"/>
            <a:ext cx="3149296" cy="500107"/>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Oletus: välitön poistumisprosentti (bounce rate) 70%</a:t>
            </a:r>
            <a:endParaRPr sz="1100" b="1" i="0" u="none" strike="noStrike" cap="none">
              <a:solidFill>
                <a:srgbClr val="000000"/>
              </a:solidFill>
              <a:latin typeface="Arial"/>
              <a:ea typeface="Arial"/>
              <a:cs typeface="Arial"/>
              <a:sym typeface="Arial"/>
            </a:endParaRPr>
          </a:p>
        </p:txBody>
      </p:sp>
      <p:sp>
        <p:nvSpPr>
          <p:cNvPr id="581" name="Google Shape;581;p9"/>
          <p:cNvSpPr txBox="1"/>
          <p:nvPr/>
        </p:nvSpPr>
        <p:spPr>
          <a:xfrm>
            <a:off x="1249734" y="4228389"/>
            <a:ext cx="190800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95.000 ei klikkaa...</a:t>
            </a:r>
            <a:endParaRPr sz="1100" b="1" i="0" u="none" strike="noStrike" cap="none">
              <a:solidFill>
                <a:schemeClr val="dk1"/>
              </a:solidFill>
              <a:latin typeface="Arial"/>
              <a:ea typeface="Arial"/>
              <a:cs typeface="Arial"/>
              <a:sym typeface="Arial"/>
            </a:endParaRPr>
          </a:p>
        </p:txBody>
      </p:sp>
      <p:sp>
        <p:nvSpPr>
          <p:cNvPr id="582" name="Google Shape;582;p9"/>
          <p:cNvSpPr txBox="1"/>
          <p:nvPr/>
        </p:nvSpPr>
        <p:spPr>
          <a:xfrm>
            <a:off x="3560988" y="4226674"/>
            <a:ext cx="1632900"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3.500 poistuu välittömästi</a:t>
            </a:r>
            <a:endParaRPr sz="1100" b="1" i="0" u="none" strike="noStrike" cap="none">
              <a:solidFill>
                <a:schemeClr val="dk1"/>
              </a:solidFill>
              <a:latin typeface="Arial"/>
              <a:ea typeface="Arial"/>
              <a:cs typeface="Arial"/>
              <a:sym typeface="Arial"/>
            </a:endParaRPr>
          </a:p>
        </p:txBody>
      </p:sp>
      <p:sp>
        <p:nvSpPr>
          <p:cNvPr id="574" name="Google Shape;574;p9"/>
          <p:cNvSpPr txBox="1"/>
          <p:nvPr/>
        </p:nvSpPr>
        <p:spPr>
          <a:xfrm>
            <a:off x="5514581" y="4245328"/>
            <a:ext cx="169848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1.200 ei palaa</a:t>
            </a:r>
            <a:endParaRPr sz="1100" b="1" i="0" u="none" strike="noStrike" cap="none">
              <a:solidFill>
                <a:schemeClr val="dk1"/>
              </a:solidFill>
              <a:latin typeface="Arial"/>
              <a:ea typeface="Arial"/>
              <a:cs typeface="Arial"/>
              <a:sym typeface="Arial"/>
            </a:endParaRPr>
          </a:p>
        </p:txBody>
      </p:sp>
      <p:sp>
        <p:nvSpPr>
          <p:cNvPr id="583" name="Google Shape;583;p9"/>
          <p:cNvSpPr txBox="1"/>
          <p:nvPr/>
        </p:nvSpPr>
        <p:spPr>
          <a:xfrm>
            <a:off x="7415970" y="4199058"/>
            <a:ext cx="1450392"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250 ei osta 😕</a:t>
            </a:r>
            <a:endParaRPr sz="1100" b="1" i="0" u="none" strike="noStrike" cap="none">
              <a:solidFill>
                <a:schemeClr val="dk1"/>
              </a:solidFill>
              <a:latin typeface="Arial"/>
              <a:ea typeface="Arial"/>
              <a:cs typeface="Arial"/>
              <a:sym typeface="Arial"/>
            </a:endParaRPr>
          </a:p>
        </p:txBody>
      </p:sp>
      <p:sp>
        <p:nvSpPr>
          <p:cNvPr id="584" name="Google Shape;584;p9"/>
          <p:cNvSpPr/>
          <p:nvPr/>
        </p:nvSpPr>
        <p:spPr>
          <a:xfrm>
            <a:off x="875359" y="892645"/>
            <a:ext cx="1864551" cy="627257"/>
          </a:xfrm>
          <a:prstGeom prst="wedgeRectCallout">
            <a:avLst>
              <a:gd name="adj1" fmla="val -19780"/>
              <a:gd name="adj2" fmla="val 75516"/>
            </a:avLst>
          </a:prstGeom>
          <a:solidFill>
            <a:srgbClr val="4F81BD"/>
          </a:solidFill>
          <a:ln w="9525" cap="flat" cmpd="sng">
            <a:solidFill>
              <a:schemeClr val="dk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fi" sz="1600" b="1" i="0" u="none" strike="noStrike" cap="none">
                <a:solidFill>
                  <a:schemeClr val="lt1"/>
                </a:solidFill>
                <a:latin typeface="Arial"/>
                <a:ea typeface="Arial"/>
                <a:cs typeface="Arial"/>
                <a:sym typeface="Arial"/>
              </a:rPr>
              <a:t>Esim. bannerimainos:</a:t>
            </a:r>
            <a:endParaRPr sz="1600" b="1" i="0" u="none" strike="noStrike" cap="none">
              <a:solidFill>
                <a:schemeClr val="lt1"/>
              </a:solidFill>
              <a:latin typeface="Arial"/>
              <a:ea typeface="Arial"/>
              <a:cs typeface="Arial"/>
              <a:sym typeface="Arial"/>
            </a:endParaRPr>
          </a:p>
        </p:txBody>
      </p:sp>
      <p:pic>
        <p:nvPicPr>
          <p:cNvPr id="585" name="Google Shape;585;p9" descr="What is a Banner Ad? [+4 Tips for Creating Stunning Banner Ads]"/>
          <p:cNvPicPr preferRelativeResize="0"/>
          <p:nvPr/>
        </p:nvPicPr>
        <p:blipFill rotWithShape="1">
          <a:blip r:embed="rId3">
            <a:alphaModFix/>
          </a:blip>
          <a:srcRect/>
          <a:stretch/>
        </p:blipFill>
        <p:spPr>
          <a:xfrm>
            <a:off x="357004" y="1803242"/>
            <a:ext cx="4566060" cy="593589"/>
          </a:xfrm>
          <a:prstGeom prst="rect">
            <a:avLst/>
          </a:prstGeom>
          <a:noFill/>
          <a:ln w="28575" cap="flat" cmpd="sng">
            <a:solidFill>
              <a:srgbClr val="ED7D31"/>
            </a:solidFill>
            <a:prstDash val="solid"/>
            <a:round/>
            <a:headEnd type="none" w="sm" len="sm"/>
            <a:tailEnd type="none" w="sm" len="sm"/>
          </a:ln>
        </p:spPr>
      </p:pic>
      <p:sp>
        <p:nvSpPr>
          <p:cNvPr id="586" name="Google Shape;586;p9"/>
          <p:cNvSpPr txBox="1"/>
          <p:nvPr/>
        </p:nvSpPr>
        <p:spPr>
          <a:xfrm>
            <a:off x="2266017" y="3207458"/>
            <a:ext cx="1687591"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5.000 klikkaa sivustolle</a:t>
            </a:r>
            <a:endParaRPr sz="1400" b="0" i="0" u="none" strike="noStrike" cap="none">
              <a:solidFill>
                <a:schemeClr val="dk1"/>
              </a:solidFill>
              <a:latin typeface="Arial"/>
              <a:ea typeface="Arial"/>
              <a:cs typeface="Arial"/>
              <a:sym typeface="Arial"/>
            </a:endParaRPr>
          </a:p>
        </p:txBody>
      </p:sp>
      <p:sp>
        <p:nvSpPr>
          <p:cNvPr id="587" name="Google Shape;587;p9"/>
          <p:cNvSpPr txBox="1"/>
          <p:nvPr/>
        </p:nvSpPr>
        <p:spPr>
          <a:xfrm>
            <a:off x="4058501" y="3222836"/>
            <a:ext cx="2004246"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  1.500 jää tutustumaan sivustoon  </a:t>
            </a:r>
            <a:endParaRPr sz="1400" b="0" i="0" u="none" strike="noStrike" cap="none">
              <a:solidFill>
                <a:schemeClr val="dk1"/>
              </a:solidFill>
              <a:latin typeface="Arial"/>
              <a:ea typeface="Arial"/>
              <a:cs typeface="Arial"/>
              <a:sym typeface="Arial"/>
            </a:endParaRPr>
          </a:p>
        </p:txBody>
      </p:sp>
      <p:sp>
        <p:nvSpPr>
          <p:cNvPr id="588" name="Google Shape;588;p9"/>
          <p:cNvSpPr txBox="1"/>
          <p:nvPr/>
        </p:nvSpPr>
        <p:spPr>
          <a:xfrm>
            <a:off x="6190281" y="3229675"/>
            <a:ext cx="1010100"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300 palaa sivustolle  </a:t>
            </a:r>
            <a:endParaRPr sz="1100" b="0" i="0" u="none" strike="noStrike" cap="none">
              <a:solidFill>
                <a:srgbClr val="000000"/>
              </a:solidFill>
              <a:latin typeface="Arial"/>
              <a:ea typeface="Arial"/>
              <a:cs typeface="Arial"/>
              <a:sym typeface="Arial"/>
            </a:endParaRPr>
          </a:p>
        </p:txBody>
      </p:sp>
      <p:sp>
        <p:nvSpPr>
          <p:cNvPr id="589" name="Google Shape;589;p9"/>
          <p:cNvSpPr txBox="1"/>
          <p:nvPr/>
        </p:nvSpPr>
        <p:spPr>
          <a:xfrm>
            <a:off x="7376007" y="3229675"/>
            <a:ext cx="1010099"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  50 ostaa</a:t>
            </a:r>
            <a:endParaRPr sz="1400" b="0" i="0" u="none" strike="noStrike" cap="none">
              <a:solidFill>
                <a:schemeClr val="dk1"/>
              </a:solidFill>
              <a:latin typeface="Arial"/>
              <a:ea typeface="Arial"/>
              <a:cs typeface="Arial"/>
              <a:sym typeface="Arial"/>
            </a:endParaRPr>
          </a:p>
        </p:txBody>
      </p:sp>
      <p:sp>
        <p:nvSpPr>
          <p:cNvPr id="590" name="Google Shape;590;p9"/>
          <p:cNvSpPr/>
          <p:nvPr/>
        </p:nvSpPr>
        <p:spPr>
          <a:xfrm rot="3591182">
            <a:off x="1698439" y="3589301"/>
            <a:ext cx="67634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91" name="Google Shape;591;p9"/>
          <p:cNvSpPr/>
          <p:nvPr/>
        </p:nvSpPr>
        <p:spPr>
          <a:xfrm rot="3591182">
            <a:off x="3640443" y="3578746"/>
            <a:ext cx="718260"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92" name="Google Shape;592;p9"/>
          <p:cNvSpPr/>
          <p:nvPr/>
        </p:nvSpPr>
        <p:spPr>
          <a:xfrm rot="3591182">
            <a:off x="5693244" y="3605528"/>
            <a:ext cx="69979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93" name="Google Shape;593;p9"/>
          <p:cNvSpPr/>
          <p:nvPr/>
        </p:nvSpPr>
        <p:spPr>
          <a:xfrm rot="3591182">
            <a:off x="8064044" y="3617249"/>
            <a:ext cx="644123"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23982b51697_0_11"/>
          <p:cNvSpPr txBox="1">
            <a:spLocks noGrp="1"/>
          </p:cNvSpPr>
          <p:nvPr>
            <p:ph type="body" idx="1"/>
          </p:nvPr>
        </p:nvSpPr>
        <p:spPr>
          <a:xfrm>
            <a:off x="848794" y="411515"/>
            <a:ext cx="7887952"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Aktivointitehtävä: T</a:t>
            </a:r>
            <a:r>
              <a:rPr lang="fi" sz="2400">
                <a:solidFill>
                  <a:schemeClr val="lt1"/>
                </a:solidFill>
              </a:rPr>
              <a:t>avoitteiden asettaminen </a:t>
            </a:r>
            <a:r>
              <a:rPr lang="fi"/>
              <a:t>eri välineiden tai kanavien seurantaa ja arviointia varten. </a:t>
            </a:r>
            <a:endParaRPr/>
          </a:p>
        </p:txBody>
      </p:sp>
      <p:sp>
        <p:nvSpPr>
          <p:cNvPr id="599" name="Google Shape;599;g23982b51697_0_11"/>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127000" lvl="0" indent="0" algn="l" rtl="0">
              <a:lnSpc>
                <a:spcPct val="100000"/>
              </a:lnSpc>
              <a:spcBef>
                <a:spcPts val="0"/>
              </a:spcBef>
              <a:spcAft>
                <a:spcPts val="0"/>
              </a:spcAft>
              <a:buSzPts val="1600"/>
              <a:buNone/>
            </a:pPr>
            <a:r>
              <a:rPr lang="fi" sz="1600"/>
              <a:t>Palaa takaisin eri medioihin, joita käyttäisit analysoimassasi kampanjassa  (dia 43). </a:t>
            </a:r>
            <a:endParaRPr sz="1600"/>
          </a:p>
          <a:p>
            <a:pPr marL="457200" lvl="0" indent="0" algn="l" rtl="0">
              <a:lnSpc>
                <a:spcPct val="100000"/>
              </a:lnSpc>
              <a:spcBef>
                <a:spcPts val="0"/>
              </a:spcBef>
              <a:spcAft>
                <a:spcPts val="0"/>
              </a:spcAft>
              <a:buSzPts val="1500"/>
              <a:buNone/>
            </a:pPr>
            <a:endParaRPr sz="1600"/>
          </a:p>
          <a:p>
            <a:pPr marL="127000" lvl="0" indent="0" algn="l" rtl="0">
              <a:lnSpc>
                <a:spcPct val="100000"/>
              </a:lnSpc>
              <a:spcBef>
                <a:spcPts val="0"/>
              </a:spcBef>
              <a:spcAft>
                <a:spcPts val="0"/>
              </a:spcAft>
              <a:buSzPts val="1600"/>
              <a:buNone/>
            </a:pPr>
            <a:r>
              <a:rPr lang="fi" sz="1600"/>
              <a:t>Määrittele eri tavoitteet ja kpi:t (Key performance indicator, ks. dia 46), joita voit käyttää eri medioiden onnistumisen seurantaan ja arviointiin. </a:t>
            </a:r>
            <a:endParaRPr sz="1600"/>
          </a:p>
          <a:p>
            <a:pPr marL="0" lvl="0" indent="0" algn="l" rtl="0">
              <a:lnSpc>
                <a:spcPct val="100000"/>
              </a:lnSpc>
              <a:spcBef>
                <a:spcPts val="0"/>
              </a:spcBef>
              <a:spcAft>
                <a:spcPts val="0"/>
              </a:spcAft>
              <a:buSzPts val="1500"/>
              <a:buNone/>
            </a:pPr>
            <a:endParaRPr sz="1600"/>
          </a:p>
          <a:p>
            <a:pPr marL="127000" lvl="0" indent="0" algn="l" rtl="0">
              <a:lnSpc>
                <a:spcPct val="100000"/>
              </a:lnSpc>
              <a:spcBef>
                <a:spcPts val="0"/>
              </a:spcBef>
              <a:spcAft>
                <a:spcPts val="0"/>
              </a:spcAft>
              <a:buSzPts val="1600"/>
              <a:buNone/>
            </a:pPr>
            <a:r>
              <a:rPr lang="fi" sz="1600"/>
              <a:t>Selitä, miten nämä tavoitteet ja kpi:t edistävät liiketoiminnan ja markkinoinnin tavoitteita.</a:t>
            </a:r>
            <a:br>
              <a:rPr lang="fi" sz="1600"/>
            </a:br>
            <a:endParaRPr sz="1600"/>
          </a:p>
          <a:p>
            <a:pPr marL="127000" lvl="0" indent="0" algn="l" rtl="0">
              <a:lnSpc>
                <a:spcPct val="100000"/>
              </a:lnSpc>
              <a:spcBef>
                <a:spcPts val="0"/>
              </a:spcBef>
              <a:spcAft>
                <a:spcPts val="0"/>
              </a:spcAft>
              <a:buSzPts val="1600"/>
              <a:buNone/>
            </a:pPr>
            <a:r>
              <a:rPr lang="fi" sz="1600"/>
              <a:t>Esittele esimerkkisi luokassa. </a:t>
            </a:r>
            <a:endParaRPr sz="1600"/>
          </a:p>
          <a:p>
            <a:pPr marL="457200" lvl="0" indent="0" algn="l" rtl="0">
              <a:lnSpc>
                <a:spcPct val="100000"/>
              </a:lnSpc>
              <a:spcBef>
                <a:spcPts val="0"/>
              </a:spcBef>
              <a:spcAft>
                <a:spcPts val="0"/>
              </a:spcAft>
              <a:buSzPts val="1500"/>
              <a:buNone/>
            </a:pP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46"/>
          <p:cNvSpPr txBox="1">
            <a:spLocks noGrp="1"/>
          </p:cNvSpPr>
          <p:nvPr>
            <p:ph type="body" idx="1"/>
          </p:nvPr>
        </p:nvSpPr>
        <p:spPr>
          <a:xfrm>
            <a:off x="863071" y="318192"/>
            <a:ext cx="7751741"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Arvioitava tehtävä </a:t>
            </a:r>
            <a:endParaRPr/>
          </a:p>
          <a:p>
            <a:pPr marL="0" lvl="0" indent="0" algn="l" rtl="0">
              <a:lnSpc>
                <a:spcPct val="90000"/>
              </a:lnSpc>
              <a:spcBef>
                <a:spcPts val="0"/>
              </a:spcBef>
              <a:spcAft>
                <a:spcPts val="0"/>
              </a:spcAft>
              <a:buClr>
                <a:schemeClr val="lt1"/>
              </a:buClr>
              <a:buSzPts val="2400"/>
              <a:buNone/>
            </a:pPr>
            <a:r>
              <a:rPr lang="fi"/>
              <a:t>"Digitaalisten markkinointikanavien valinta" </a:t>
            </a:r>
            <a:endParaRPr/>
          </a:p>
        </p:txBody>
      </p:sp>
      <p:sp>
        <p:nvSpPr>
          <p:cNvPr id="605" name="Google Shape;605;p46"/>
          <p:cNvSpPr txBox="1">
            <a:spLocks noGrp="1"/>
          </p:cNvSpPr>
          <p:nvPr>
            <p:ph type="body" idx="2"/>
          </p:nvPr>
        </p:nvSpPr>
        <p:spPr>
          <a:xfrm>
            <a:off x="863071" y="1085309"/>
            <a:ext cx="8011988" cy="286428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a:t>Ryhmätyöskentely Itse valittu tapaus (opiskelijat voivat valita yrityksen).</a:t>
            </a:r>
            <a:endParaRPr/>
          </a:p>
          <a:p>
            <a:pPr marL="0" lvl="0" indent="0" algn="l" rtl="0">
              <a:lnSpc>
                <a:spcPct val="100000"/>
              </a:lnSpc>
              <a:spcBef>
                <a:spcPts val="0"/>
              </a:spcBef>
              <a:spcAft>
                <a:spcPts val="0"/>
              </a:spcAft>
              <a:buClr>
                <a:schemeClr val="lt1"/>
              </a:buClr>
              <a:buSzPts val="1500"/>
              <a:buNone/>
            </a:pPr>
            <a:endParaRPr/>
          </a:p>
          <a:p>
            <a:pPr marL="0" lvl="0" indent="0" algn="l" rtl="0">
              <a:lnSpc>
                <a:spcPct val="100000"/>
              </a:lnSpc>
              <a:spcBef>
                <a:spcPts val="0"/>
              </a:spcBef>
              <a:spcAft>
                <a:spcPts val="0"/>
              </a:spcAft>
              <a:buClr>
                <a:schemeClr val="lt1"/>
              </a:buClr>
              <a:buSzPts val="1500"/>
              <a:buNone/>
            </a:pPr>
            <a:r>
              <a:rPr lang="fi"/>
              <a:t>Yrityksenne haluaa lisätä myyntiä ja suunnitella markkinointikampanjan digitaalisessa mediassa. Laadi suunnitelma jokaiselle ostovaiheelle soveltaen Customer journey -mallia. Hyödynnä kurssimateriaalia ja Internet-lähteitä.</a:t>
            </a:r>
            <a:endParaRPr/>
          </a:p>
          <a:p>
            <a:pPr marL="0" lvl="0" indent="0" algn="l" rtl="0">
              <a:lnSpc>
                <a:spcPct val="100000"/>
              </a:lnSpc>
              <a:spcBef>
                <a:spcPts val="0"/>
              </a:spcBef>
              <a:spcAft>
                <a:spcPts val="0"/>
              </a:spcAft>
              <a:buClr>
                <a:schemeClr val="lt1"/>
              </a:buClr>
              <a:buSzPts val="1500"/>
              <a:buNone/>
            </a:pPr>
            <a:endParaRPr/>
          </a:p>
          <a:p>
            <a:pPr marL="457200" lvl="0" indent="-323850" algn="l" rtl="0">
              <a:lnSpc>
                <a:spcPct val="100000"/>
              </a:lnSpc>
              <a:spcBef>
                <a:spcPts val="0"/>
              </a:spcBef>
              <a:spcAft>
                <a:spcPts val="0"/>
              </a:spcAft>
              <a:buClr>
                <a:schemeClr val="lt1"/>
              </a:buClr>
              <a:buSzPts val="1500"/>
              <a:buAutoNum type="arabicPeriod"/>
            </a:pPr>
            <a:r>
              <a:rPr lang="fi"/>
              <a:t>Valitkaa mieleisenne yritys ja tutustukaa siihen sen verkkosivujen avulla (myös kysymykset ja vastaukset -osasto). </a:t>
            </a:r>
            <a:endParaRPr/>
          </a:p>
          <a:p>
            <a:pPr marL="457200" lvl="0" indent="-323850" algn="l" rtl="0">
              <a:lnSpc>
                <a:spcPct val="100000"/>
              </a:lnSpc>
              <a:spcBef>
                <a:spcPts val="0"/>
              </a:spcBef>
              <a:spcAft>
                <a:spcPts val="0"/>
              </a:spcAft>
              <a:buClr>
                <a:schemeClr val="lt1"/>
              </a:buClr>
              <a:buSzPts val="1500"/>
              <a:buAutoNum type="arabicPeriod"/>
            </a:pPr>
            <a:r>
              <a:rPr lang="fi"/>
              <a:t>Määritelkää 3-4 kohderyhmää. Kuvitelkaa, että he ovat ostopolun eri vaiheissa.</a:t>
            </a:r>
            <a:endParaRPr/>
          </a:p>
          <a:p>
            <a:pPr marL="457200" lvl="0" indent="-323850" algn="l" rtl="0">
              <a:lnSpc>
                <a:spcPct val="100000"/>
              </a:lnSpc>
              <a:spcBef>
                <a:spcPts val="0"/>
              </a:spcBef>
              <a:spcAft>
                <a:spcPts val="0"/>
              </a:spcAft>
              <a:buSzPts val="1500"/>
              <a:buAutoNum type="arabicPeriod"/>
            </a:pPr>
            <a:r>
              <a:rPr lang="fi"/>
              <a:t>Suunnitelkaa liiketoimintaa koskevan näkemyksenne perusteella kullekin ryhmälle ydinviesti (3-4 lausetta), joka kannustaa heitä ostoprosessin etenemiseen. </a:t>
            </a:r>
            <a:endParaRPr/>
          </a:p>
          <a:p>
            <a:pPr marL="457200" lvl="0" indent="-228600" algn="l" rtl="0">
              <a:lnSpc>
                <a:spcPct val="100000"/>
              </a:lnSpc>
              <a:spcBef>
                <a:spcPts val="0"/>
              </a:spcBef>
              <a:spcAft>
                <a:spcPts val="0"/>
              </a:spcAft>
              <a:buSzPts val="1500"/>
              <a:buNone/>
            </a:pPr>
            <a:endParaRPr/>
          </a:p>
          <a:p>
            <a:pPr marL="133350" lvl="0" indent="0" algn="l" rtl="0">
              <a:lnSpc>
                <a:spcPct val="100000"/>
              </a:lnSpc>
              <a:spcBef>
                <a:spcPts val="0"/>
              </a:spcBef>
              <a:spcAft>
                <a:spcPts val="0"/>
              </a:spcAft>
              <a:buSzPts val="1500"/>
              <a:buNone/>
            </a:pPr>
            <a:r>
              <a:rPr lang="fi"/>
              <a:t>(tehtävänanto jatkuu seuraavassa diassa)</a:t>
            </a:r>
            <a:endParaRPr/>
          </a:p>
          <a:p>
            <a:pPr marL="0" lvl="0" indent="0" algn="l" rtl="0">
              <a:lnSpc>
                <a:spcPct val="100000"/>
              </a:lnSpc>
              <a:spcBef>
                <a:spcPts val="0"/>
              </a:spcBef>
              <a:spcAft>
                <a:spcPts val="0"/>
              </a:spcAft>
              <a:buClr>
                <a:schemeClr val="lt1"/>
              </a:buClr>
              <a:buSzPts val="1500"/>
              <a:buNone/>
            </a:pPr>
            <a:endParaRPr sz="1400"/>
          </a:p>
          <a:p>
            <a:pPr marL="0" lvl="0" indent="0" algn="l" rtl="0">
              <a:lnSpc>
                <a:spcPct val="115714"/>
              </a:lnSpc>
              <a:spcBef>
                <a:spcPts val="0"/>
              </a:spcBef>
              <a:spcAft>
                <a:spcPts val="0"/>
              </a:spcAft>
              <a:buClr>
                <a:schemeClr val="lt1"/>
              </a:buClr>
              <a:buSzPts val="1400"/>
              <a:buNone/>
            </a:pPr>
            <a:endParaRPr sz="140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g22e50a1ae58_0_137"/>
          <p:cNvSpPr txBox="1">
            <a:spLocks noGrp="1"/>
          </p:cNvSpPr>
          <p:nvPr>
            <p:ph type="body" idx="1"/>
          </p:nvPr>
        </p:nvSpPr>
        <p:spPr>
          <a:xfrm>
            <a:off x="863071" y="318192"/>
            <a:ext cx="77517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endParaRPr/>
          </a:p>
        </p:txBody>
      </p:sp>
      <p:sp>
        <p:nvSpPr>
          <p:cNvPr id="611" name="Google Shape;611;g22e50a1ae58_0_137"/>
          <p:cNvSpPr txBox="1">
            <a:spLocks noGrp="1"/>
          </p:cNvSpPr>
          <p:nvPr>
            <p:ph type="body" idx="2"/>
          </p:nvPr>
        </p:nvSpPr>
        <p:spPr>
          <a:xfrm>
            <a:off x="863075" y="716475"/>
            <a:ext cx="7332000" cy="4151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endParaRPr/>
          </a:p>
          <a:p>
            <a:pPr marL="0" lvl="0" indent="0" algn="l" rtl="0">
              <a:lnSpc>
                <a:spcPct val="100000"/>
              </a:lnSpc>
              <a:spcBef>
                <a:spcPts val="0"/>
              </a:spcBef>
              <a:spcAft>
                <a:spcPts val="0"/>
              </a:spcAft>
              <a:buSzPts val="1500"/>
              <a:buNone/>
            </a:pPr>
            <a:endParaRPr/>
          </a:p>
          <a:p>
            <a:pPr marL="0" lvl="0" indent="0" algn="l" rtl="0">
              <a:lnSpc>
                <a:spcPct val="100000"/>
              </a:lnSpc>
              <a:spcBef>
                <a:spcPts val="0"/>
              </a:spcBef>
              <a:spcAft>
                <a:spcPts val="0"/>
              </a:spcAft>
              <a:buSzPts val="1500"/>
              <a:buNone/>
            </a:pPr>
            <a:r>
              <a:rPr lang="fi"/>
              <a:t>4. Määritelkää digitaaliset mediat ja kanavat kohderyhmien tavoittamiseksi (kunkin viestin osalta).</a:t>
            </a:r>
            <a:endParaRPr/>
          </a:p>
          <a:p>
            <a:pPr marL="0" lvl="0" indent="0" algn="l" rtl="0">
              <a:lnSpc>
                <a:spcPct val="100000"/>
              </a:lnSpc>
              <a:spcBef>
                <a:spcPts val="0"/>
              </a:spcBef>
              <a:spcAft>
                <a:spcPts val="0"/>
              </a:spcAft>
              <a:buSzPts val="1500"/>
              <a:buNone/>
            </a:pPr>
            <a:endParaRPr/>
          </a:p>
          <a:p>
            <a:pPr marL="0" lvl="0" indent="0" algn="l" rtl="0">
              <a:lnSpc>
                <a:spcPct val="100000"/>
              </a:lnSpc>
              <a:spcBef>
                <a:spcPts val="0"/>
              </a:spcBef>
              <a:spcAft>
                <a:spcPts val="0"/>
              </a:spcAft>
              <a:buSzPts val="1500"/>
              <a:buNone/>
            </a:pPr>
            <a:r>
              <a:rPr lang="fi"/>
              <a:t>5. Asettakaa tavoitteet ja kpi:t kyseisille digitaalisille medioille ja kanaville</a:t>
            </a:r>
            <a:endParaRPr/>
          </a:p>
          <a:p>
            <a:pPr marL="0" lvl="0" indent="0" algn="l" rtl="0">
              <a:lnSpc>
                <a:spcPct val="100000"/>
              </a:lnSpc>
              <a:spcBef>
                <a:spcPts val="0"/>
              </a:spcBef>
              <a:spcAft>
                <a:spcPts val="0"/>
              </a:spcAft>
              <a:buSzPts val="1500"/>
              <a:buNone/>
            </a:pPr>
            <a:endParaRPr/>
          </a:p>
          <a:p>
            <a:pPr marL="0" lvl="0" indent="0" algn="l" rtl="0">
              <a:lnSpc>
                <a:spcPct val="100000"/>
              </a:lnSpc>
              <a:spcBef>
                <a:spcPts val="0"/>
              </a:spcBef>
              <a:spcAft>
                <a:spcPts val="0"/>
              </a:spcAft>
              <a:buSzPts val="1500"/>
              <a:buNone/>
            </a:pPr>
            <a:r>
              <a:rPr lang="fi"/>
              <a:t>6. Määritelkää, miten aiotte seurata näitä kampanjan parantamiseksi. </a:t>
            </a:r>
            <a:endParaRPr/>
          </a:p>
          <a:p>
            <a:pPr marL="0" lvl="0" indent="0" algn="l" rtl="0">
              <a:lnSpc>
                <a:spcPct val="100000"/>
              </a:lnSpc>
              <a:spcBef>
                <a:spcPts val="0"/>
              </a:spcBef>
              <a:spcAft>
                <a:spcPts val="0"/>
              </a:spcAft>
              <a:buSzPts val="1500"/>
              <a:buNone/>
            </a:pPr>
            <a:endParaRPr/>
          </a:p>
          <a:p>
            <a:pPr marL="0" lvl="0" indent="0" algn="l" rtl="0">
              <a:lnSpc>
                <a:spcPct val="100000"/>
              </a:lnSpc>
              <a:spcBef>
                <a:spcPts val="0"/>
              </a:spcBef>
              <a:spcAft>
                <a:spcPts val="0"/>
              </a:spcAft>
              <a:buSzPts val="1500"/>
              <a:buNone/>
            </a:pPr>
            <a:r>
              <a:rPr lang="fi"/>
              <a:t>7. Esittäkää 12-15 ppt-dialla. Merkitkää 7-8 käytettyä lähdettä (kohdentaminen, viesti, analytiikka, KPI:t, ym).</a:t>
            </a:r>
            <a:endParaRPr/>
          </a:p>
          <a:p>
            <a:pPr marL="0" lvl="0" indent="0" algn="l" rtl="0">
              <a:lnSpc>
                <a:spcPct val="100000"/>
              </a:lnSpc>
              <a:spcBef>
                <a:spcPts val="0"/>
              </a:spcBef>
              <a:spcAft>
                <a:spcPts val="0"/>
              </a:spcAft>
              <a:buSzPts val="1500"/>
              <a:buNone/>
            </a:pPr>
            <a:endParaRPr/>
          </a:p>
          <a:p>
            <a:pPr marL="0" lvl="0" indent="0" algn="l" rtl="0">
              <a:lnSpc>
                <a:spcPct val="100000"/>
              </a:lnSpc>
              <a:spcBef>
                <a:spcPts val="0"/>
              </a:spcBef>
              <a:spcAft>
                <a:spcPts val="0"/>
              </a:spcAft>
              <a:buClr>
                <a:schemeClr val="lt1"/>
              </a:buClr>
              <a:buSzPts val="1500"/>
              <a:buNone/>
            </a:pPr>
            <a:endParaRPr sz="1400"/>
          </a:p>
          <a:p>
            <a:pPr marL="457200" lvl="0" indent="-228600" algn="l" rtl="0">
              <a:lnSpc>
                <a:spcPct val="100000"/>
              </a:lnSpc>
              <a:spcBef>
                <a:spcPts val="0"/>
              </a:spcBef>
              <a:spcAft>
                <a:spcPts val="0"/>
              </a:spcAft>
              <a:buClr>
                <a:schemeClr val="lt1"/>
              </a:buClr>
              <a:buSzPts val="1800"/>
              <a:buNone/>
            </a:pPr>
            <a:endParaRPr sz="1400"/>
          </a:p>
          <a:p>
            <a:pPr marL="0" lvl="0" indent="0" algn="l" rtl="0">
              <a:lnSpc>
                <a:spcPct val="100000"/>
              </a:lnSpc>
              <a:spcBef>
                <a:spcPts val="0"/>
              </a:spcBef>
              <a:spcAft>
                <a:spcPts val="0"/>
              </a:spcAft>
              <a:buClr>
                <a:schemeClr val="lt1"/>
              </a:buClr>
              <a:buSzPts val="1500"/>
              <a:buNone/>
            </a:pPr>
            <a:endParaRPr sz="1400"/>
          </a:p>
          <a:p>
            <a:pPr marL="0" lvl="0" indent="0" algn="l" rtl="0">
              <a:lnSpc>
                <a:spcPct val="115714"/>
              </a:lnSpc>
              <a:spcBef>
                <a:spcPts val="0"/>
              </a:spcBef>
              <a:spcAft>
                <a:spcPts val="0"/>
              </a:spcAft>
              <a:buClr>
                <a:schemeClr val="lt1"/>
              </a:buClr>
              <a:buSzPts val="1400"/>
              <a:buNone/>
            </a:pPr>
            <a:endParaRPr sz="140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198c4f39775_0_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Lähteet</a:t>
            </a:r>
            <a:endParaRPr sz="2400"/>
          </a:p>
        </p:txBody>
      </p:sp>
      <p:sp>
        <p:nvSpPr>
          <p:cNvPr id="617" name="Google Shape;617;g198c4f39775_0_10"/>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just" rtl="0">
              <a:lnSpc>
                <a:spcPct val="100000"/>
              </a:lnSpc>
              <a:spcBef>
                <a:spcPts val="0"/>
              </a:spcBef>
              <a:spcAft>
                <a:spcPts val="0"/>
              </a:spcAft>
              <a:buSzPts val="2100"/>
              <a:buNone/>
            </a:pPr>
            <a:r>
              <a:rPr lang="fi" sz="1400">
                <a:solidFill>
                  <a:srgbClr val="151149"/>
                </a:solidFill>
              </a:rPr>
              <a:t>Barker, M. S., Barker, D. I., Bormann, N. F., Roberts, M. L., &amp; Zahay, D. (2017). </a:t>
            </a:r>
            <a:r>
              <a:rPr lang="fi" sz="1400" i="1">
                <a:solidFill>
                  <a:srgbClr val="151149"/>
                </a:solidFill>
              </a:rPr>
              <a:t>Sosiaalisen median markkinointi: strateginen lähestymistapa </a:t>
            </a:r>
            <a:r>
              <a:rPr lang="fi" sz="1400">
                <a:solidFill>
                  <a:srgbClr val="151149"/>
                </a:solidFill>
              </a:rPr>
              <a:t>(2</a:t>
            </a:r>
            <a:r>
              <a:rPr lang="fi" sz="1400" baseline="30000">
                <a:solidFill>
                  <a:srgbClr val="151149"/>
                </a:solidFill>
              </a:rPr>
              <a:t>nd </a:t>
            </a:r>
            <a:r>
              <a:rPr lang="fi" sz="1400">
                <a:solidFill>
                  <a:srgbClr val="151149"/>
                </a:solidFill>
              </a:rPr>
              <a:t> ed.). Cengage Learning</a:t>
            </a:r>
            <a:endParaRPr sz="1400">
              <a:solidFill>
                <a:srgbClr val="151149"/>
              </a:solidFill>
            </a:endParaRPr>
          </a:p>
          <a:p>
            <a:pPr marL="0" lvl="0" indent="0" algn="l" rtl="0">
              <a:lnSpc>
                <a:spcPct val="100000"/>
              </a:lnSpc>
              <a:spcBef>
                <a:spcPts val="1000"/>
              </a:spcBef>
              <a:spcAft>
                <a:spcPts val="0"/>
              </a:spcAft>
              <a:buSzPts val="2100"/>
              <a:buNone/>
            </a:pPr>
            <a:r>
              <a:rPr lang="fi" sz="1400">
                <a:solidFill>
                  <a:srgbClr val="151149"/>
                </a:solidFill>
              </a:rPr>
              <a:t>Chaffey, D., &amp; Ellis-Chadwick, F. (2016). </a:t>
            </a:r>
            <a:r>
              <a:rPr lang="fi" sz="1400" i="1">
                <a:solidFill>
                  <a:srgbClr val="151149"/>
                </a:solidFill>
              </a:rPr>
              <a:t>Digitaalinen markkinointi: strategia, toteutus ja käytäntö </a:t>
            </a:r>
            <a:r>
              <a:rPr lang="fi" sz="1400">
                <a:solidFill>
                  <a:srgbClr val="151149"/>
                </a:solidFill>
              </a:rPr>
              <a:t>(6</a:t>
            </a:r>
            <a:r>
              <a:rPr lang="fi" sz="1400" baseline="30000">
                <a:solidFill>
                  <a:srgbClr val="151149"/>
                </a:solidFill>
              </a:rPr>
              <a:t>th</a:t>
            </a:r>
            <a:r>
              <a:rPr lang="fi" sz="1400">
                <a:solidFill>
                  <a:srgbClr val="151149"/>
                </a:solidFill>
              </a:rPr>
              <a:t> ed). Pearson Education Limited.</a:t>
            </a:r>
            <a:endParaRPr sz="1400">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Chaffey, D., &amp; Smith, PR (2017). </a:t>
            </a:r>
            <a:r>
              <a:rPr lang="fi" sz="1400" i="1">
                <a:solidFill>
                  <a:srgbClr val="151149"/>
                </a:solidFill>
              </a:rPr>
              <a:t>Digital Marketing Excellence </a:t>
            </a:r>
            <a:r>
              <a:rPr lang="fi" sz="1400">
                <a:solidFill>
                  <a:srgbClr val="151149"/>
                </a:solidFill>
              </a:rPr>
              <a:t>(5</a:t>
            </a:r>
            <a:r>
              <a:rPr lang="fi" sz="1400" baseline="30000">
                <a:solidFill>
                  <a:srgbClr val="151149"/>
                </a:solidFill>
              </a:rPr>
              <a:t>th</a:t>
            </a:r>
            <a:r>
              <a:rPr lang="fi" sz="1400">
                <a:solidFill>
                  <a:srgbClr val="151149"/>
                </a:solidFill>
              </a:rPr>
              <a:t> ed.). Routledge</a:t>
            </a:r>
            <a:endParaRPr sz="1400">
              <a:solidFill>
                <a:srgbClr val="151149"/>
              </a:solidFill>
            </a:endParaRPr>
          </a:p>
          <a:p>
            <a:pPr marL="0" lvl="0" indent="0" algn="l" rtl="0">
              <a:lnSpc>
                <a:spcPct val="90000"/>
              </a:lnSpc>
              <a:spcBef>
                <a:spcPts val="1200"/>
              </a:spcBef>
              <a:spcAft>
                <a:spcPts val="0"/>
              </a:spcAft>
              <a:buClr>
                <a:srgbClr val="161249"/>
              </a:buClr>
              <a:buSzPts val="2100"/>
              <a:buFont typeface="Arial"/>
              <a:buNone/>
            </a:pPr>
            <a:r>
              <a:rPr lang="fi" sz="1400"/>
              <a:t>Chaffey (2012): </a:t>
            </a:r>
            <a:r>
              <a:rPr lang="fi" sz="1400" i="1"/>
              <a:t>Digitaalinen markkinointi - strategia, toteutus ja käytäntö</a:t>
            </a:r>
            <a:endParaRPr sz="1400" i="1"/>
          </a:p>
          <a:p>
            <a:pPr marL="0" lvl="0" indent="0" algn="l" rtl="0">
              <a:lnSpc>
                <a:spcPct val="100000"/>
              </a:lnSpc>
              <a:spcBef>
                <a:spcPts val="0"/>
              </a:spcBef>
              <a:spcAft>
                <a:spcPts val="0"/>
              </a:spcAft>
              <a:buSzPts val="2100"/>
              <a:buNone/>
            </a:pPr>
            <a:br>
              <a:rPr lang="fi" sz="1400">
                <a:solidFill>
                  <a:srgbClr val="151149"/>
                </a:solidFill>
              </a:rPr>
            </a:br>
            <a:r>
              <a:rPr lang="fi" sz="1400">
                <a:solidFill>
                  <a:srgbClr val="151149"/>
                </a:solidFill>
              </a:rPr>
              <a:t>Chaffey, D. (2020, 8. heinäkuuta 2020). </a:t>
            </a:r>
            <a:r>
              <a:rPr lang="fi" sz="1400" i="1">
                <a:solidFill>
                  <a:srgbClr val="151149"/>
                </a:solidFill>
              </a:rPr>
              <a:t>Asiakaskartta, </a:t>
            </a:r>
            <a:br>
              <a:rPr lang="fi" sz="1400">
                <a:solidFill>
                  <a:srgbClr val="151149"/>
                </a:solidFill>
              </a:rPr>
            </a:br>
            <a:r>
              <a:rPr lang="fi" sz="1400" u="sng">
                <a:solidFill>
                  <a:schemeClr val="hlink"/>
                </a:solidFill>
                <a:hlinkClick r:id="rId3"/>
              </a:rPr>
              <a:t>Customer journey map määritelmä ja esimerkkejä - Mikä se on? - Digitaalisen markkinoinnin sanasto (davechaffey.com).</a:t>
            </a:r>
            <a:endParaRPr sz="1400">
              <a:solidFill>
                <a:srgbClr val="151149"/>
              </a:solidFill>
            </a:endParaRPr>
          </a:p>
          <a:p>
            <a:pPr marL="0" lvl="0" indent="0" algn="l" rtl="0">
              <a:lnSpc>
                <a:spcPct val="100000"/>
              </a:lnSpc>
              <a:spcBef>
                <a:spcPts val="1000"/>
              </a:spcBef>
              <a:spcAft>
                <a:spcPts val="0"/>
              </a:spcAft>
              <a:buSzPts val="2100"/>
              <a:buNone/>
            </a:pPr>
            <a:r>
              <a:rPr lang="fi" sz="1400">
                <a:solidFill>
                  <a:srgbClr val="151149"/>
                </a:solidFill>
              </a:rPr>
              <a:t>Digital Floats (2018, 28. heinäkuuta) </a:t>
            </a:r>
            <a:r>
              <a:rPr lang="fi" sz="1400" i="1">
                <a:solidFill>
                  <a:srgbClr val="151149"/>
                </a:solidFill>
              </a:rPr>
              <a:t>Top Strategies for Targeting Audience in Digital Marketing, </a:t>
            </a:r>
            <a:br>
              <a:rPr lang="fi" sz="1400" i="1">
                <a:solidFill>
                  <a:srgbClr val="151149"/>
                </a:solidFill>
              </a:rPr>
            </a:br>
            <a:r>
              <a:rPr lang="fi" sz="1400" u="sng">
                <a:solidFill>
                  <a:schemeClr val="hlink"/>
                </a:solidFill>
                <a:hlinkClick r:id="rId4"/>
              </a:rPr>
              <a:t>Digitaalisen markkinoinnin yleisön kohdentamisen parhaat strategiat | Digital Floats</a:t>
            </a:r>
            <a:endParaRPr sz="1400" i="1">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Laura Laire (2021, 31. joulukuuta) </a:t>
            </a:r>
            <a:r>
              <a:rPr lang="fi" sz="1400" i="1">
                <a:solidFill>
                  <a:srgbClr val="151149"/>
                </a:solidFill>
              </a:rPr>
              <a:t>Verkkosivuston liikennelähteiden erittely: Mikä on ero?</a:t>
            </a:r>
            <a:br>
              <a:rPr lang="fi" sz="1400" i="1">
                <a:solidFill>
                  <a:srgbClr val="151149"/>
                </a:solidFill>
              </a:rPr>
            </a:br>
            <a:r>
              <a:rPr lang="fi" sz="1400" u="sng">
                <a:solidFill>
                  <a:schemeClr val="hlink"/>
                </a:solidFill>
                <a:hlinkClick r:id="rId5"/>
              </a:rPr>
              <a:t>Verkkosivuston liikennelähteiden erittely: Mikä on ero? (lairedigital.com)</a:t>
            </a:r>
            <a:endParaRPr sz="1400" i="1">
              <a:solidFill>
                <a:srgbClr val="151149"/>
              </a:solidFill>
            </a:endParaRPr>
          </a:p>
          <a:p>
            <a:pPr marL="0" lvl="0" indent="0" algn="l" rtl="0">
              <a:lnSpc>
                <a:spcPct val="100000"/>
              </a:lnSpc>
              <a:spcBef>
                <a:spcPts val="1000"/>
              </a:spcBef>
              <a:spcAft>
                <a:spcPts val="0"/>
              </a:spcAft>
              <a:buSzPts val="2100"/>
              <a:buNone/>
            </a:pPr>
            <a:endParaRPr sz="1400">
              <a:solidFill>
                <a:srgbClr val="151149"/>
              </a:solidFill>
            </a:endParaRPr>
          </a:p>
          <a:p>
            <a:pPr marL="0" lvl="0" indent="0" algn="l" rtl="0">
              <a:lnSpc>
                <a:spcPct val="100000"/>
              </a:lnSpc>
              <a:spcBef>
                <a:spcPts val="1000"/>
              </a:spcBef>
              <a:spcAft>
                <a:spcPts val="0"/>
              </a:spcAft>
              <a:buSzPts val="2100"/>
              <a:buNone/>
            </a:pPr>
            <a:endParaRPr sz="1400" i="1">
              <a:solidFill>
                <a:srgbClr val="151149"/>
              </a:solidFill>
            </a:endParaRPr>
          </a:p>
          <a:p>
            <a:pPr marL="0" lvl="0" indent="0" algn="l" rtl="0">
              <a:lnSpc>
                <a:spcPct val="100000"/>
              </a:lnSpc>
              <a:spcBef>
                <a:spcPts val="1000"/>
              </a:spcBef>
              <a:spcAft>
                <a:spcPts val="0"/>
              </a:spcAft>
              <a:buSzPts val="2100"/>
              <a:buNone/>
            </a:pPr>
            <a:endParaRPr sz="1400">
              <a:solidFill>
                <a:srgbClr val="151149"/>
              </a:solidFill>
            </a:endParaRPr>
          </a:p>
          <a:p>
            <a:pPr marL="0" lvl="0" indent="0" algn="just" rtl="0">
              <a:lnSpc>
                <a:spcPct val="100000"/>
              </a:lnSpc>
              <a:spcBef>
                <a:spcPts val="1000"/>
              </a:spcBef>
              <a:spcAft>
                <a:spcPts val="1000"/>
              </a:spcAft>
              <a:buClr>
                <a:schemeClr val="dk1"/>
              </a:buClr>
              <a:buSzPts val="1600"/>
              <a:buFont typeface="Arial"/>
              <a:buNone/>
            </a:pPr>
            <a:endParaRPr sz="1400">
              <a:solidFill>
                <a:srgbClr val="151149"/>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238a394e843_0_274"/>
          <p:cNvSpPr txBox="1">
            <a:spLocks noGrp="1"/>
          </p:cNvSpPr>
          <p:nvPr>
            <p:ph type="title"/>
          </p:nvPr>
        </p:nvSpPr>
        <p:spPr>
          <a:xfrm>
            <a:off x="628650" y="273844"/>
            <a:ext cx="78867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Lähteet</a:t>
            </a:r>
            <a:endParaRPr sz="2400"/>
          </a:p>
        </p:txBody>
      </p:sp>
      <p:sp>
        <p:nvSpPr>
          <p:cNvPr id="623" name="Google Shape;623;g238a394e843_0_274"/>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100"/>
              <a:buNone/>
            </a:pPr>
            <a:r>
              <a:rPr lang="fi" sz="1400">
                <a:solidFill>
                  <a:srgbClr val="151149"/>
                </a:solidFill>
              </a:rPr>
              <a:t>Needle, F. (2021, joulukuu 15) </a:t>
            </a:r>
            <a:r>
              <a:rPr lang="fi" sz="1400" i="1">
                <a:solidFill>
                  <a:srgbClr val="151149"/>
                </a:solidFill>
              </a:rPr>
              <a:t>How To Identify Your Core Marketing Message, </a:t>
            </a:r>
            <a:r>
              <a:rPr lang="fi" sz="1400" u="sng">
                <a:solidFill>
                  <a:schemeClr val="hlink"/>
                </a:solidFill>
                <a:hlinkClick r:id="rId3"/>
              </a:rPr>
              <a:t>https://blog.hubspot.com/marketing/marketing-message.</a:t>
            </a:r>
            <a:endParaRPr sz="1400">
              <a:solidFill>
                <a:schemeClr val="dk1"/>
              </a:solidFill>
              <a:highlight>
                <a:srgbClr val="FFFFFF"/>
              </a:highlight>
            </a:endParaRPr>
          </a:p>
          <a:p>
            <a:pPr marL="0" lvl="0" indent="0" algn="l" rtl="0">
              <a:lnSpc>
                <a:spcPct val="100000"/>
              </a:lnSpc>
              <a:spcBef>
                <a:spcPts val="1000"/>
              </a:spcBef>
              <a:spcAft>
                <a:spcPts val="0"/>
              </a:spcAft>
              <a:buSzPts val="2100"/>
              <a:buNone/>
            </a:pPr>
            <a:r>
              <a:rPr lang="fi" sz="1400">
                <a:solidFill>
                  <a:schemeClr val="dk1"/>
                </a:solidFill>
                <a:highlight>
                  <a:srgbClr val="FFFFFF"/>
                </a:highlight>
                <a:latin typeface="Roboto"/>
                <a:ea typeface="Roboto"/>
                <a:cs typeface="Roboto"/>
                <a:sym typeface="Roboto"/>
              </a:rPr>
              <a:t>Neher, K. (2019) </a:t>
            </a:r>
            <a:r>
              <a:rPr lang="fi" sz="1400" i="1">
                <a:solidFill>
                  <a:schemeClr val="dk1"/>
                </a:solidFill>
                <a:highlight>
                  <a:srgbClr val="FFFFFF"/>
                </a:highlight>
              </a:rPr>
              <a:t>Digitaalinen markkinointi, joka todella toimii.</a:t>
            </a:r>
            <a:endParaRPr sz="1400" i="1">
              <a:solidFill>
                <a:schemeClr val="dk1"/>
              </a:solidFill>
              <a:highlight>
                <a:srgbClr val="FFFFFF"/>
              </a:highlight>
              <a:latin typeface="Roboto"/>
              <a:ea typeface="Roboto"/>
              <a:cs typeface="Roboto"/>
              <a:sym typeface="Roboto"/>
            </a:endParaRPr>
          </a:p>
          <a:p>
            <a:pPr marL="0" lvl="0" indent="0" algn="l" rtl="0">
              <a:lnSpc>
                <a:spcPct val="100000"/>
              </a:lnSpc>
              <a:spcBef>
                <a:spcPts val="1000"/>
              </a:spcBef>
              <a:spcAft>
                <a:spcPts val="0"/>
              </a:spcAft>
              <a:buSzPts val="2100"/>
              <a:buNone/>
            </a:pPr>
            <a:r>
              <a:rPr lang="fi" sz="1400">
                <a:solidFill>
                  <a:schemeClr val="dk1"/>
                </a:solidFill>
                <a:highlight>
                  <a:srgbClr val="FFFFFF"/>
                </a:highlight>
              </a:rPr>
              <a:t>Shepetyuk, I. (2023, maaliskuu 14) </a:t>
            </a:r>
            <a:r>
              <a:rPr lang="fi" sz="1400" i="1">
                <a:solidFill>
                  <a:schemeClr val="dk1"/>
                </a:solidFill>
                <a:highlight>
                  <a:srgbClr val="FFFFFF"/>
                </a:highlight>
              </a:rPr>
              <a:t>Mikä on keskimääräinen markkinointibudjetti toimialoittain</a:t>
            </a:r>
            <a:r>
              <a:rPr lang="fi" sz="1400">
                <a:solidFill>
                  <a:schemeClr val="dk1"/>
                </a:solidFill>
                <a:highlight>
                  <a:srgbClr val="FFFFFF"/>
                </a:highlight>
              </a:rPr>
              <a:t>? </a:t>
            </a:r>
            <a:br>
              <a:rPr lang="fi" sz="1400">
                <a:solidFill>
                  <a:schemeClr val="dk1"/>
                </a:solidFill>
                <a:highlight>
                  <a:srgbClr val="FFFFFF"/>
                </a:highlight>
              </a:rPr>
            </a:br>
            <a:r>
              <a:rPr lang="fi" sz="1400" u="sng">
                <a:solidFill>
                  <a:schemeClr val="hlink"/>
                </a:solidFill>
                <a:hlinkClick r:id="rId4"/>
              </a:rPr>
              <a:t>Mikä on keskimääräinen markkinointibudjetti toimialoittain? - Merehead</a:t>
            </a:r>
            <a:endParaRPr sz="1400" i="1">
              <a:solidFill>
                <a:schemeClr val="dk1"/>
              </a:solidFill>
            </a:endParaRPr>
          </a:p>
          <a:p>
            <a:pPr marL="0" lvl="0" indent="0" algn="l" rtl="0">
              <a:lnSpc>
                <a:spcPct val="100000"/>
              </a:lnSpc>
              <a:spcBef>
                <a:spcPts val="1000"/>
              </a:spcBef>
              <a:spcAft>
                <a:spcPts val="0"/>
              </a:spcAft>
              <a:buSzPts val="2100"/>
              <a:buNone/>
            </a:pPr>
            <a:r>
              <a:rPr lang="fi" sz="1400">
                <a:solidFill>
                  <a:srgbClr val="151149"/>
                </a:solidFill>
              </a:rPr>
              <a:t>Wísnik, M. (2021, helmikuu 11) </a:t>
            </a:r>
            <a:r>
              <a:rPr lang="fi" sz="1400" i="1">
                <a:solidFill>
                  <a:srgbClr val="151149"/>
                </a:solidFill>
              </a:rPr>
              <a:t>Kuinka parantaa asiakaspalvelua digitaalisten työkalujen avulla,</a:t>
            </a:r>
            <a:br>
              <a:rPr lang="fi" sz="1400" i="1">
                <a:solidFill>
                  <a:srgbClr val="151149"/>
                </a:solidFill>
              </a:rPr>
            </a:br>
            <a:r>
              <a:rPr lang="fi" sz="1400" u="sng">
                <a:solidFill>
                  <a:schemeClr val="hlink"/>
                </a:solidFill>
                <a:hlinkClick r:id="rId5"/>
              </a:rPr>
              <a:t>Miten parantaa asiakaspalvelua digitaalisten työkalujen avulla (deviniti.com).</a:t>
            </a:r>
            <a:endParaRPr sz="1400" i="1">
              <a:solidFill>
                <a:schemeClr val="dk1"/>
              </a:solidFill>
            </a:endParaRPr>
          </a:p>
          <a:p>
            <a:pPr marL="0" lvl="0" indent="0" algn="l" rtl="0">
              <a:lnSpc>
                <a:spcPct val="100000"/>
              </a:lnSpc>
              <a:spcBef>
                <a:spcPts val="1000"/>
              </a:spcBef>
              <a:spcAft>
                <a:spcPts val="0"/>
              </a:spcAft>
              <a:buClr>
                <a:schemeClr val="dk1"/>
              </a:buClr>
              <a:buSzPts val="1100"/>
              <a:buFont typeface="Arial"/>
              <a:buNone/>
            </a:pPr>
            <a:endParaRPr sz="1400">
              <a:solidFill>
                <a:schemeClr val="dk1"/>
              </a:solidFill>
            </a:endParaRPr>
          </a:p>
          <a:p>
            <a:pPr marL="0" lvl="0" indent="0" algn="just" rtl="0">
              <a:lnSpc>
                <a:spcPct val="100000"/>
              </a:lnSpc>
              <a:spcBef>
                <a:spcPts val="1000"/>
              </a:spcBef>
              <a:spcAft>
                <a:spcPts val="1000"/>
              </a:spcAft>
              <a:buSzPts val="2100"/>
              <a:buNone/>
            </a:pPr>
            <a:endParaRPr sz="1400">
              <a:solidFill>
                <a:srgbClr val="151149"/>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g2540d369300_0_0"/>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750"/>
              </a:spcBef>
              <a:spcAft>
                <a:spcPts val="0"/>
              </a:spcAft>
              <a:buClr>
                <a:srgbClr val="FFFFFF"/>
              </a:buClr>
              <a:buSzPct val="100000"/>
              <a:buNone/>
            </a:pPr>
            <a:endParaRPr>
              <a:solidFill>
                <a:srgbClr val="FFFFFF"/>
              </a:solidFill>
            </a:endParaRPr>
          </a:p>
          <a:p>
            <a:pPr marL="0" lvl="0" indent="0" algn="l" rtl="0">
              <a:lnSpc>
                <a:spcPct val="90000"/>
              </a:lnSpc>
              <a:spcBef>
                <a:spcPts val="750"/>
              </a:spcBef>
              <a:spcAft>
                <a:spcPts val="0"/>
              </a:spcAft>
              <a:buClr>
                <a:srgbClr val="FFFFFF"/>
              </a:buClr>
              <a:buSzPct val="100000"/>
              <a:buNone/>
            </a:pPr>
            <a:r>
              <a:rPr lang="fi">
                <a:solidFill>
                  <a:srgbClr val="FFFFFF"/>
                </a:solidFill>
              </a:rPr>
              <a:t>VASTUUVAPAUSLAUSEKE</a:t>
            </a:r>
            <a:endParaRPr>
              <a:solidFill>
                <a:srgbClr val="FFFFFF"/>
              </a:solidFill>
            </a:endParaRPr>
          </a:p>
          <a:p>
            <a:pPr marL="0" lvl="0" indent="0" algn="l" rtl="0">
              <a:lnSpc>
                <a:spcPct val="90000"/>
              </a:lnSpc>
              <a:spcBef>
                <a:spcPts val="750"/>
              </a:spcBef>
              <a:spcAft>
                <a:spcPts val="0"/>
              </a:spcAft>
              <a:buClr>
                <a:srgbClr val="FFFFFF"/>
              </a:buClr>
              <a:buSzPct val="100000"/>
              <a:buNone/>
            </a:pPr>
            <a:endParaRPr>
              <a:solidFill>
                <a:srgbClr val="FFFFFF"/>
              </a:solidFill>
            </a:endParaRPr>
          </a:p>
          <a:p>
            <a:pPr marL="0" lvl="0" indent="0" algn="l" rtl="0">
              <a:lnSpc>
                <a:spcPct val="90000"/>
              </a:lnSpc>
              <a:spcBef>
                <a:spcPts val="750"/>
              </a:spcBef>
              <a:spcAft>
                <a:spcPts val="0"/>
              </a:spcAft>
              <a:buClr>
                <a:srgbClr val="FFFFFF"/>
              </a:buClr>
              <a:buSzPct val="100000"/>
              <a:buNone/>
            </a:pPr>
            <a:r>
              <a:rPr lang="fi">
                <a:solidFill>
                  <a:srgbClr val="FFFFFF"/>
                </a:solidFill>
              </a:rPr>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a:solidFill>
                <a:srgbClr val="FFFFFF"/>
              </a:solidFill>
            </a:endParaRPr>
          </a:p>
          <a:p>
            <a:pPr marL="0" lvl="0" indent="0" algn="l" rtl="0">
              <a:lnSpc>
                <a:spcPct val="90000"/>
              </a:lnSpc>
              <a:spcBef>
                <a:spcPts val="750"/>
              </a:spcBef>
              <a:spcAft>
                <a:spcPts val="0"/>
              </a:spcAft>
              <a:buClr>
                <a:srgbClr val="FFFFFF"/>
              </a:buClr>
              <a:buSzPct val="100000"/>
              <a:buNone/>
            </a:pPr>
            <a:r>
              <a:rPr lang="fi">
                <a:solidFill>
                  <a:srgbClr val="FFFFFF"/>
                </a:solidFill>
              </a:rPr>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a:solidFill>
                <a:srgbClr val="FFFFFF"/>
              </a:solidFill>
            </a:endParaRPr>
          </a:p>
          <a:p>
            <a:pPr marL="0" lvl="0" indent="0" algn="l" rtl="0">
              <a:lnSpc>
                <a:spcPct val="90000"/>
              </a:lnSpc>
              <a:spcBef>
                <a:spcPts val="750"/>
              </a:spcBef>
              <a:spcAft>
                <a:spcPts val="0"/>
              </a:spcAft>
              <a:buClr>
                <a:srgbClr val="FFFFFF"/>
              </a:buClr>
              <a:buSzPct val="100000"/>
              <a:buNone/>
            </a:pPr>
            <a:endParaRPr>
              <a:solidFill>
                <a:srgbClr val="FFFFFF"/>
              </a:solidFill>
            </a:endParaRPr>
          </a:p>
        </p:txBody>
      </p:sp>
    </p:spTree>
  </p:cSld>
  <p:clrMapOvr>
    <a:masterClrMapping/>
  </p:clrMapOvr>
</p:sld>
</file>

<file path=ppt/theme/theme1.xml><?xml version="1.0" encoding="utf-8"?>
<a:theme xmlns:a="http://schemas.openxmlformats.org/drawingml/2006/main" name="DEMS">
  <a:themeElements>
    <a:clrScheme name="Office 2007-20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5827</Words>
  <Application>Microsoft Office PowerPoint</Application>
  <PresentationFormat>On-screen Show (16:9)</PresentationFormat>
  <Paragraphs>560</Paragraphs>
  <Slides>56</Slides>
  <Notes>56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Courier New</vt:lpstr>
      <vt:lpstr>Roboto</vt:lpstr>
      <vt:lpstr>Libre Franklin</vt:lpstr>
      <vt:lpstr>Noto Sans Symbols</vt:lpstr>
      <vt:lpstr>Proxima Nova</vt:lpstr>
      <vt:lpstr>Arial</vt:lpstr>
      <vt:lpstr>PT Sans</vt:lpstr>
      <vt:lpstr>Calibri</vt:lpstr>
      <vt:lpstr>DEMS</vt:lpstr>
      <vt:lpstr>     Digitaalisen markkinoinnin perusteet   </vt:lpstr>
      <vt:lpstr>Oppimistavoitteet</vt:lpstr>
      <vt:lpstr>Aiheet</vt:lpstr>
      <vt:lpstr>Strategiasta toteutukseen </vt:lpstr>
      <vt:lpstr>Strategiasta täytäntöönpanoon </vt:lpstr>
      <vt:lpstr>PowerPoint Presentation</vt:lpstr>
      <vt:lpstr>Markkinoinnin toteuttamisen keskeiset elementit ja haasteet </vt:lpstr>
      <vt:lpstr>Arvolupaus ja markkinointiviesti</vt:lpstr>
      <vt:lpstr>Arvolupaus (value proposition) </vt:lpstr>
      <vt:lpstr>Hyvän markkinoinnin kriteerejä</vt:lpstr>
      <vt:lpstr>Hyvän markkinointiviestin elementit </vt:lpstr>
      <vt:lpstr>Esimerkki markkinointiviestistä </vt:lpstr>
      <vt:lpstr>PowerPoint Presentation</vt:lpstr>
      <vt:lpstr>Kohderyhmän määrittely </vt:lpstr>
      <vt:lpstr>Kohderyhmä  </vt:lpstr>
      <vt:lpstr>Kohdentaminen - kohdeyleisö</vt:lpstr>
      <vt:lpstr>Kohdentaminen - kohdeyleisö</vt:lpstr>
      <vt:lpstr>Asiakaskontaktipisteet </vt:lpstr>
      <vt:lpstr>Asiakaspolku ja myyntisuppilo </vt:lpstr>
      <vt:lpstr>Yrityksen strateginen asema vaihtelee </vt:lpstr>
      <vt:lpstr>Kohderyhmä ja sen  'ostoprosessit'</vt:lpstr>
      <vt:lpstr>Ostoprosessia kuvailevista malleista</vt:lpstr>
      <vt:lpstr> Markkinointisuppilo (AIDA)</vt:lpstr>
      <vt:lpstr> Markkinointisuppilo ja ostajan vaihe</vt:lpstr>
      <vt:lpstr> Markkinointisuppilo ja kontaktipisteet</vt:lpstr>
      <vt:lpstr>PowerPoint Presentation</vt:lpstr>
      <vt:lpstr> RACE-malli</vt:lpstr>
      <vt:lpstr>PowerPoint Presentation</vt:lpstr>
      <vt:lpstr>PowerPoint Presentation</vt:lpstr>
      <vt:lpstr>Asiakaspolku </vt:lpstr>
      <vt:lpstr>PowerPoint Presentation</vt:lpstr>
      <vt:lpstr>PowerPoint Presentation</vt:lpstr>
      <vt:lpstr>Digitaalinen media ja kanavat </vt:lpstr>
      <vt:lpstr>PowerPoint Presentation</vt:lpstr>
      <vt:lpstr>Perinteinen - digitaalinen media?</vt:lpstr>
      <vt:lpstr>Jotkin alat mainostavat enemmän kuin toiset</vt:lpstr>
      <vt:lpstr>Sosiaalinen media  </vt:lpstr>
      <vt:lpstr>Verkkosivusto </vt:lpstr>
      <vt:lpstr>SEO (hakukoneoptimointi) </vt:lpstr>
      <vt:lpstr>Digitaalinen mainonta </vt:lpstr>
      <vt:lpstr>Sisältömarkkinointi</vt:lpstr>
      <vt:lpstr>Uutiskirjeet</vt:lpstr>
      <vt:lpstr>PowerPoint Presentation</vt:lpstr>
      <vt:lpstr>Tavoitteet ja toimenpiteet</vt:lpstr>
      <vt:lpstr>PowerPoint Presentation</vt:lpstr>
      <vt:lpstr>Markkinoinnin tavoitteita ja niitä vastaavia suorituskykyindikaattoreista (KPI)</vt:lpstr>
      <vt:lpstr>Digitaalinen analytiikka</vt:lpstr>
      <vt:lpstr>Mistä verkkosivustolle tullaan?</vt:lpstr>
      <vt:lpstr>Analytiikan perustana algoritmit</vt:lpstr>
      <vt:lpstr>PowerPoint Presentation</vt:lpstr>
      <vt:lpstr>PowerPoint Presentation</vt:lpstr>
      <vt:lpstr>PowerPoint Presentation</vt:lpstr>
      <vt:lpstr>PowerPoint Presentation</vt:lpstr>
      <vt:lpstr>Lähteet</vt:lpstr>
      <vt:lpstr>Lähteet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Digitaalisen markkinoinnin perusteet   </dc:title>
  <dc:creator>Schleutker Kai</dc:creator>
  <cp:lastModifiedBy>Koskimies-Chiba Sanni</cp:lastModifiedBy>
  <cp:revision>1</cp:revision>
  <dcterms:modified xsi:type="dcterms:W3CDTF">2023-11-22T18:16:00Z</dcterms:modified>
</cp:coreProperties>
</file>