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Lst>
  <p:sldSz cy="5143500" cx="9144000"/>
  <p:notesSz cx="6858000" cy="9144000"/>
  <p:embeddedFontLst>
    <p:embeddedFont>
      <p:font typeface="Roboto"/>
      <p:regular r:id="rId71"/>
      <p:bold r:id="rId72"/>
      <p:italic r:id="rId73"/>
      <p:boldItalic r:id="rId74"/>
    </p:embeddedFont>
    <p:embeddedFont>
      <p:font typeface="Dancing Script"/>
      <p:regular r:id="rId75"/>
      <p:bold r:id="rId7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77" roundtripDataSignature="AMtx7miC1ypRpuzq3547PBoHGkIxJoVN0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E9F756B7-D733-4289-B222-F511ADFE92BA}">
  <a:tblStyle styleId="{E9F756B7-D733-4289-B222-F511ADFE92BA}"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EEFC"/>
          </a:solidFill>
        </a:fill>
      </a:tcStyle>
    </a:wholeTbl>
    <a:band1H>
      <a:tcTxStyle b="off" i="off"/>
      <a:tcStyle>
        <a:fill>
          <a:solidFill>
            <a:srgbClr val="CBDCFA"/>
          </a:solidFill>
        </a:fill>
      </a:tcStyle>
    </a:band1H>
    <a:band2H>
      <a:tcTxStyle b="off" i="off"/>
    </a:band2H>
    <a:band1V>
      <a:tcTxStyle b="off" i="off"/>
      <a:tcStyle>
        <a:fill>
          <a:solidFill>
            <a:srgbClr val="CBDCFA"/>
          </a:solidFill>
        </a:fill>
      </a:tcStyle>
    </a:band1V>
    <a:band2V>
      <a:tcTxStyle b="off" i="off"/>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Roboto-italic.fntdata"/><Relationship Id="rId72" Type="http://schemas.openxmlformats.org/officeDocument/2006/relationships/font" Target="fonts/Roboto-bold.fntdata"/><Relationship Id="rId31" Type="http://schemas.openxmlformats.org/officeDocument/2006/relationships/slide" Target="slides/slide25.xml"/><Relationship Id="rId75" Type="http://schemas.openxmlformats.org/officeDocument/2006/relationships/font" Target="fonts/DancingScript-regular.fntdata"/><Relationship Id="rId30" Type="http://schemas.openxmlformats.org/officeDocument/2006/relationships/slide" Target="slides/slide24.xml"/><Relationship Id="rId74" Type="http://schemas.openxmlformats.org/officeDocument/2006/relationships/font" Target="fonts/Roboto-boldItalic.fntdata"/><Relationship Id="rId33" Type="http://schemas.openxmlformats.org/officeDocument/2006/relationships/slide" Target="slides/slide27.xml"/><Relationship Id="rId77" Type="http://customschemas.google.com/relationships/presentationmetadata" Target="metadata"/><Relationship Id="rId32" Type="http://schemas.openxmlformats.org/officeDocument/2006/relationships/slide" Target="slides/slide26.xml"/><Relationship Id="rId76" Type="http://schemas.openxmlformats.org/officeDocument/2006/relationships/font" Target="fonts/DancingScript-bold.fntdata"/><Relationship Id="rId35" Type="http://schemas.openxmlformats.org/officeDocument/2006/relationships/slide" Target="slides/slide29.xml"/><Relationship Id="rId34" Type="http://schemas.openxmlformats.org/officeDocument/2006/relationships/slide" Target="slides/slide28.xml"/><Relationship Id="rId71" Type="http://schemas.openxmlformats.org/officeDocument/2006/relationships/font" Target="fonts/Roboto-regular.fntdata"/><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rivaliq.com/social-media-competitive-audit-course/"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1f6844db22d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g1f6844db22d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chemeClr val="dk1"/>
              </a:buClr>
              <a:buSzPts val="1100"/>
              <a:buFont typeface="Arial"/>
              <a:buNone/>
            </a:pPr>
            <a:r>
              <a:rPr lang="en-US" sz="900"/>
              <a:t>Tässä osassa "Strategian määrittäminen" pyrimme käsittelemään 12 kohtaa. Aloitamme lähestymällä lyhyesti strategian käsitettä. Sen jälkeen seuraamme esitetyn mallin avulla tiettyjä vaiheita ja yritämme vastata kolmeen kysymykseen:</a:t>
            </a:r>
            <a:endParaRPr sz="900"/>
          </a:p>
          <a:p>
            <a:pPr indent="0" lvl="0" marL="0" rtl="0" algn="l">
              <a:lnSpc>
                <a:spcPct val="100000"/>
              </a:lnSpc>
              <a:spcBef>
                <a:spcPts val="0"/>
              </a:spcBef>
              <a:spcAft>
                <a:spcPts val="0"/>
              </a:spcAft>
              <a:buClr>
                <a:schemeClr val="dk1"/>
              </a:buClr>
              <a:buSzPts val="1100"/>
              <a:buFont typeface="Arial"/>
              <a:buNone/>
            </a:pPr>
            <a:r>
              <a:rPr lang="en-US" sz="900"/>
              <a:t>Missä me olemme?</a:t>
            </a:r>
            <a:endParaRPr sz="900"/>
          </a:p>
          <a:p>
            <a:pPr indent="0" lvl="0" marL="0" rtl="0" algn="l">
              <a:lnSpc>
                <a:spcPct val="100000"/>
              </a:lnSpc>
              <a:spcBef>
                <a:spcPts val="0"/>
              </a:spcBef>
              <a:spcAft>
                <a:spcPts val="0"/>
              </a:spcAft>
              <a:buSzPts val="1100"/>
              <a:buNone/>
            </a:pPr>
            <a:r>
              <a:rPr lang="en-US" sz="900"/>
              <a:t>Minne haluamme mennä?</a:t>
            </a:r>
            <a:endParaRPr sz="900"/>
          </a:p>
          <a:p>
            <a:pPr indent="0" lvl="0" marL="0" rtl="0" algn="l">
              <a:lnSpc>
                <a:spcPct val="100000"/>
              </a:lnSpc>
              <a:spcBef>
                <a:spcPts val="0"/>
              </a:spcBef>
              <a:spcAft>
                <a:spcPts val="0"/>
              </a:spcAft>
              <a:buSzPts val="1100"/>
              <a:buNone/>
            </a:pPr>
            <a:r>
              <a:rPr lang="en-US" sz="900"/>
              <a:t>Miten meillä menee?</a:t>
            </a:r>
            <a:endParaRPr sz="9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US" sz="900"/>
              <a:t>Jos yrityksellä tai organisaatiolla (esimerkiksi kansalaisjärjestöllä) ei ole strategiaa, se ajelehtii tuulen ja vuoroveden mukana, se on kuin vene ilman ruorimiestä. Itse asiassa nämä tuulet ja vuorovesi määräytyvät kilpailevien yritysten strategioiden mukaan.</a:t>
            </a:r>
            <a:endParaRPr sz="9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100"/>
              <a:buNone/>
            </a:pPr>
            <a:r>
              <a:rPr lang="en-US" sz="900"/>
              <a:t>Aloitetaan puhumalla hieman siitä, mistä markkinointistrategia koostuu ja mihin digitaalinen markkinointistrategia sopii.</a:t>
            </a:r>
            <a:endParaRPr sz="9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3" name="Google Shape;173;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Clr>
                <a:schemeClr val="dk1"/>
              </a:buClr>
              <a:buSzPts val="1100"/>
              <a:buFont typeface="Arial"/>
              <a:buNone/>
            </a:pPr>
            <a:r>
              <a:rPr lang="en-US" sz="900"/>
              <a:t>Koska markkinointi ei ole tarkka tiede, ei ole yllättävää, että markkinointistrategialle on useita määritelmiä. Jotkut ovat lyhyempiä, toiset pidempiä. Tässä diassa näemme yhden määritelmän, jonka on laatinut Philip Kotler. Ennen kuin puhumme itse määritelmästä, muutama yksinkertainen huomio Philip Kotlerista: hän on markkinointialan tunnetuin kirjailija, jolla on yleisempiä kirjoja ja muita erityisempiä kirjoja, kuten esimerkiksi Markkinointi matkailualalla. Hän on syntynyt vuonna 1932, ja häntä pidetään markkinoinnin isänä. Markkinoinnista puhuminen ilman Kotleria on kuin puhuisi rockmusiikista ja unohtaisi Bruce Springsteenin.</a:t>
            </a:r>
            <a:endParaRPr sz="900"/>
          </a:p>
          <a:p>
            <a:pPr indent="0" lvl="0" marL="0" rtl="0" algn="just">
              <a:lnSpc>
                <a:spcPct val="100000"/>
              </a:lnSpc>
              <a:spcBef>
                <a:spcPts val="0"/>
              </a:spcBef>
              <a:spcAft>
                <a:spcPts val="0"/>
              </a:spcAft>
              <a:buClr>
                <a:schemeClr val="dk1"/>
              </a:buClr>
              <a:buSzPts val="1100"/>
              <a:buFont typeface="Arial"/>
              <a:buNone/>
            </a:pPr>
            <a:r>
              <a:t/>
            </a:r>
            <a:endParaRPr sz="900"/>
          </a:p>
          <a:p>
            <a:pPr indent="0" lvl="0" marL="0" rtl="0" algn="just">
              <a:lnSpc>
                <a:spcPct val="100000"/>
              </a:lnSpc>
              <a:spcBef>
                <a:spcPts val="0"/>
              </a:spcBef>
              <a:spcAft>
                <a:spcPts val="0"/>
              </a:spcAft>
              <a:buClr>
                <a:schemeClr val="dk1"/>
              </a:buClr>
              <a:buSzPts val="1100"/>
              <a:buFont typeface="Arial"/>
              <a:buNone/>
            </a:pPr>
            <a:r>
              <a:rPr lang="en-US" sz="900"/>
              <a:t>Tässä määritelmässä voidaan korostaa joitakin näkökohtia: markkinointistrategian laatimiseksi on tärkeää, että organisaatiossa on toiminnallinen alue, joka mahdollistaa kaikkien niiden toimintojen kehittämisen, jotka mahdollistavat strategian toteuttamisen. Tämä edellyttää myös, että organisaatio pyrkii määritellyn strategian avulla saavuttamaan kannattavaa myynnin kasvua, jota tuetaan markkinointivalikoiman taktisella komponentilla.</a:t>
            </a:r>
            <a:endParaRPr sz="900"/>
          </a:p>
          <a:p>
            <a:pPr indent="0" lvl="0" marL="0" rtl="0" algn="just">
              <a:lnSpc>
                <a:spcPct val="100000"/>
              </a:lnSpc>
              <a:spcBef>
                <a:spcPts val="0"/>
              </a:spcBef>
              <a:spcAft>
                <a:spcPts val="0"/>
              </a:spcAft>
              <a:buClr>
                <a:schemeClr val="dk1"/>
              </a:buClr>
              <a:buSzPts val="1100"/>
              <a:buFont typeface="Arial"/>
              <a:buNone/>
            </a:pPr>
            <a:r>
              <a:rPr lang="en-US" sz="900"/>
              <a:t>Tarkastellaan markkinointimixiä, jota kutsutaan myös 4P:ksi: tuote, hinta, sijoittelu ja myynninedistäminen.</a:t>
            </a:r>
            <a:endParaRPr sz="900"/>
          </a:p>
          <a:p>
            <a:pPr indent="0" lvl="0" marL="0" rtl="0" algn="just">
              <a:lnSpc>
                <a:spcPct val="100000"/>
              </a:lnSpc>
              <a:spcBef>
                <a:spcPts val="0"/>
              </a:spcBef>
              <a:spcAft>
                <a:spcPts val="0"/>
              </a:spcAft>
              <a:buClr>
                <a:schemeClr val="dk1"/>
              </a:buClr>
              <a:buSzPts val="1100"/>
              <a:buFont typeface="Arial"/>
              <a:buNone/>
            </a:pPr>
            <a:r>
              <a:t/>
            </a:r>
            <a:endParaRPr sz="900"/>
          </a:p>
          <a:p>
            <a:pPr indent="0" lvl="0" marL="0" rtl="0" algn="just">
              <a:lnSpc>
                <a:spcPct val="100000"/>
              </a:lnSpc>
              <a:spcBef>
                <a:spcPts val="0"/>
              </a:spcBef>
              <a:spcAft>
                <a:spcPts val="0"/>
              </a:spcAft>
              <a:buClr>
                <a:schemeClr val="dk1"/>
              </a:buClr>
              <a:buSzPts val="1100"/>
              <a:buFont typeface="Arial"/>
              <a:buNone/>
            </a:pPr>
            <a:r>
              <a:rPr lang="en-US" sz="900"/>
              <a:t>Kun puhutaan palvelualan yrityksestä, sovelletaan laajennettua markkinointimixiä (7P), joka sisältää edellä mainittujen neljän Ps:n lisäksi: Ihmiset, prosessit, fyysiset todisteet.</a:t>
            </a:r>
            <a:endParaRPr sz="900"/>
          </a:p>
          <a:p>
            <a:pPr indent="0" lvl="0" marL="0" rtl="0" algn="just">
              <a:lnSpc>
                <a:spcPct val="100000"/>
              </a:lnSpc>
              <a:spcBef>
                <a:spcPts val="0"/>
              </a:spcBef>
              <a:spcAft>
                <a:spcPts val="0"/>
              </a:spcAft>
              <a:buClr>
                <a:schemeClr val="dk1"/>
              </a:buClr>
              <a:buSzPts val="1100"/>
              <a:buFont typeface="Arial"/>
              <a:buNone/>
            </a:pPr>
            <a:r>
              <a:rPr lang="en-US" sz="900"/>
              <a:t>Määritelmässä Kotler mainitsee, että markkinointistrategia on nähtävä suunnitelmana. Voimme myös nähdä, että siinä esitetään myös huoli siitä, että organisaation on määriteltävä suunnitelma, jossa esitetään selkeästi, miten se aikoo saavuttaa määritellyt tavoitteet. Lisäksi tarkistetaan, että markkinointistrategia olisi määriteltävä pitkällä aikavälillä (aikavälin käsite voi tietenkin vaihdella kulttuurin mukaan; eurooppalaiselle pitkän aikavälin käsite ei ole sama kuin japanilaiselle).</a:t>
            </a:r>
            <a:endParaRPr sz="90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1abb8a74c70_0_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g1abb8a74c70_0_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Tässä määritelmässä, jonka digitaalisen markkinoinnin tutkija Dave Chaffey esitteli, on tärkeää, että on olemassa digitaalinen markkinointistrategia, jotta yrityksen verkossa kehittämät toimet ovat johdonmukaisia eivätkä ole ristiriidassa muiden sovellettavien toimien kanssa, esimerkiksi offline-markkinoinnin. Käytännössä digitaalinen markkinointistrategia olisi nähtävä markkinointistrategian erityispiirteenä, jota toteutetaan digitaalisilla kanavilla.</a:t>
            </a:r>
            <a:endParaRPr sz="9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Digitaalisen markkinoinnin strategiassa määritellään, miten se edistää niitä tavoitteita, jotka organisaatio haluaa saavuttaa. Nämä tavoitteet voivat olla markkinointitavoitteita, tai muita tavoitteita, jotka liittyvät organisaation digitaalisiin alustoihin.</a:t>
            </a:r>
            <a:endParaRPr sz="900"/>
          </a:p>
          <a:p>
            <a:pPr indent="0" lvl="0" marL="0" rtl="0" algn="l">
              <a:lnSpc>
                <a:spcPct val="100000"/>
              </a:lnSpc>
              <a:spcBef>
                <a:spcPts val="0"/>
              </a:spcBef>
              <a:spcAft>
                <a:spcPts val="0"/>
              </a:spcAft>
              <a:buClr>
                <a:schemeClr val="dk1"/>
              </a:buClr>
              <a:buSzPts val="1100"/>
              <a:buFont typeface="Arial"/>
              <a:buNone/>
            </a:pPr>
            <a:r>
              <a:rPr lang="en-US" sz="900"/>
              <a:t>Digitaalisessa markkinointistrategiassa on myös tarkoitus määritellä, millainen rooli eri digitaalisilla kanavilla on strategian kehittämisessä ja miten kanavat integroidaan toisiinsa ja miten niistä saadaan synergian näkökulmasta kannattavia.</a:t>
            </a:r>
            <a:endParaRPr sz="900"/>
          </a:p>
          <a:p>
            <a:pPr indent="0" lvl="0" marL="0" rtl="0" algn="l">
              <a:lnSpc>
                <a:spcPct val="100000"/>
              </a:lnSpc>
              <a:spcBef>
                <a:spcPts val="0"/>
              </a:spcBef>
              <a:spcAft>
                <a:spcPts val="0"/>
              </a:spcAft>
              <a:buClr>
                <a:schemeClr val="dk1"/>
              </a:buClr>
              <a:buSzPts val="1100"/>
              <a:buFont typeface="Arial"/>
              <a:buNone/>
            </a:pPr>
            <a:r>
              <a:rPr lang="en-US" sz="900"/>
              <a:t>Tärkeimpinä digitaalisen markkinoinnin kanavina voidaan mainita verkkosivusto, blogi, interaktiiviset sovellukset, sosiaalinen media (erityisesti sosiaaliset verkostot, mutta myös aggregoivat kanavat, analyysisivustot, virtuaalinen verkosto - esimerkiksi: Metaverse), sähköpostiviestintä ja mainonta.</a:t>
            </a:r>
            <a:endParaRPr sz="900"/>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4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7" name="Google Shape;197;p4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Kun mietit markkinoinnin digitaalista komponenttia, sinun on mietittävä, miten tehtävät strategiset päätökset kohtaavat ei-digitaalisesta näkökulmasta tehdyt päätökset. Ovatko esimerkiksi segmentit, joita yritys tavoittelee verkossa, yhteneväisiä offline-segmenttien kanssa? Miten varmistetaan yhtenäinen kokemus riippumatta siitä, ovatko kosketuspisteet verkossa vai offline, ja tarjotaanko brändistä yhtenäinen näkemys?</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Digitaalisen markkinoinnin strategiaa määriteltäessä on myös otettava huomioon sen toteuttamiseen tarvittavat resurssit. Nämä resurssit voivat olla taloudellisia resursseja, henkilöresursseja, teknologiaa, markkinointiosaamista jne.</a:t>
            </a:r>
            <a:endParaRPr sz="900"/>
          </a:p>
          <a:p>
            <a:pPr indent="0" lvl="0" marL="0" rtl="0" algn="l">
              <a:lnSpc>
                <a:spcPct val="100000"/>
              </a:lnSpc>
              <a:spcBef>
                <a:spcPts val="0"/>
              </a:spcBef>
              <a:spcAft>
                <a:spcPts val="0"/>
              </a:spcAft>
              <a:buSzPts val="1100"/>
              <a:buNone/>
            </a:pPr>
            <a:r>
              <a:rPr lang="en-US" sz="900"/>
              <a:t>Markkinointistrategian soveltamisen myötä ei ole yllättävää, että prosesseja (olipa kyse sitten back office -prosesseista tai asiakasvuorovaikutukseen liittyvistä prosesseista) on mietittävä uudelleen, jotta asiakaskokemuksesta saataisiin houkuttelevampi ja jotta asiakasarvoa voitaisiin kasvattaa. Kaiken, mitä yritys tekee, on vastattava asiakkaiden odotuksia ja edistettävä asiakasuskollisuutta. Uudelleen suunniteltujen tai uusien prosessien toteuttamiseen voi liittyä teknologian, kuten CRM-ohjelmistojen (Customer Relationship Management) ja uutiskirjeiden hallintaohjelmistojen, käyttöä.</a:t>
            </a:r>
            <a:endParaRPr sz="9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5" name="Google Shape;205;p4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Digitaalisen markkinointistrategian määrittelemiseksi on otettava huomioon tietyt elementit, jotta strategia voidaan rakentaa vankalle pohjalle. On syytä huomata, että kun strategia määritellään, tämä määrittely perustuu joukolle oletuksia, jotka voivat muuttua ja joilla on luonnollisesti taipumus muuttua. Lopulta voi ilmetä jokin erityinen olosuhde, joka voi jopa pakottaa muuttamaan noudatettua strategiaa radikaalisti. Esimerkiksi COVID-19:n aiheuttama pandemia pakotti useimmat yritykset tarkistamaan strategisen markkinointisuunnitelmansa, tarkistamaan läsnäolonsa digitaalisessa markkinoinnissa.</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lang="en-US" sz="900"/>
              <a:t>Digitaalisen markkinointistrategian määrittelemiseksi ehdotetaankin, että yritys:</a:t>
            </a:r>
            <a:endParaRPr sz="900"/>
          </a:p>
          <a:p>
            <a:pPr indent="0" lvl="0" marL="0" rtl="0" algn="l">
              <a:lnSpc>
                <a:spcPct val="100000"/>
              </a:lnSpc>
              <a:spcBef>
                <a:spcPts val="0"/>
              </a:spcBef>
              <a:spcAft>
                <a:spcPts val="0"/>
              </a:spcAft>
              <a:buClr>
                <a:schemeClr val="dk1"/>
              </a:buClr>
              <a:buSzPts val="1100"/>
              <a:buFont typeface="Arial"/>
              <a:buNone/>
            </a:pPr>
            <a:r>
              <a:rPr lang="en-US" sz="900"/>
              <a:t>- Tee sisäinen analyysi: analysoi, mitä se on tehnyt digitaalisella alalla, mikä on sen osaaminen ja mitä kehitystä on tapahtunut.</a:t>
            </a:r>
            <a:endParaRPr sz="900"/>
          </a:p>
          <a:p>
            <a:pPr indent="0" lvl="0" marL="0" rtl="0" algn="l">
              <a:lnSpc>
                <a:spcPct val="100000"/>
              </a:lnSpc>
              <a:spcBef>
                <a:spcPts val="0"/>
              </a:spcBef>
              <a:spcAft>
                <a:spcPts val="0"/>
              </a:spcAft>
              <a:buClr>
                <a:schemeClr val="dk1"/>
              </a:buClr>
              <a:buSzPts val="1100"/>
              <a:buFont typeface="Arial"/>
              <a:buNone/>
            </a:pPr>
            <a:r>
              <a:rPr lang="en-US" sz="900"/>
              <a:t>- Tee ulkoinen analyysi: mitä rajoitteita, mitä suotuisia tekijöitä digitaalisella alalla tapahtuu, mitkä ovat suuntaukset. Tässä yhteydessä on otettava huomioon kilpailu ja kuluttajien käyttäytyminen.</a:t>
            </a:r>
            <a:endParaRPr sz="900"/>
          </a:p>
          <a:p>
            <a:pPr indent="0" lvl="0" marL="0" rtl="0" algn="l">
              <a:lnSpc>
                <a:spcPct val="100000"/>
              </a:lnSpc>
              <a:spcBef>
                <a:spcPts val="0"/>
              </a:spcBef>
              <a:spcAft>
                <a:spcPts val="0"/>
              </a:spcAft>
              <a:buClr>
                <a:schemeClr val="dk1"/>
              </a:buClr>
              <a:buSzPts val="1100"/>
              <a:buFont typeface="Arial"/>
              <a:buNone/>
            </a:pPr>
            <a:r>
              <a:rPr lang="en-US" sz="900"/>
              <a:t>- Määrittele selkeästi, objektiivisesti ja realistisesti tavoitteet, jotka haluat saavuttaa digitaalisella markkinoinnilla.</a:t>
            </a:r>
            <a:endParaRPr sz="900"/>
          </a:p>
          <a:p>
            <a:pPr indent="0" lvl="0" marL="0" rtl="0" algn="l">
              <a:lnSpc>
                <a:spcPct val="100000"/>
              </a:lnSpc>
              <a:spcBef>
                <a:spcPts val="0"/>
              </a:spcBef>
              <a:spcAft>
                <a:spcPts val="0"/>
              </a:spcAft>
              <a:buClr>
                <a:schemeClr val="dk1"/>
              </a:buClr>
              <a:buSzPts val="1100"/>
              <a:buFont typeface="Arial"/>
              <a:buNone/>
            </a:pPr>
            <a:r>
              <a:rPr lang="en-US" sz="900"/>
              <a:t>- Ilmoita, minkä segmentin tai segmentit haluat tavoittaa digitaalisella markkinoinnilla.</a:t>
            </a:r>
            <a:endParaRPr sz="900"/>
          </a:p>
          <a:p>
            <a:pPr indent="0" lvl="0" marL="0" rtl="0" algn="l">
              <a:lnSpc>
                <a:spcPct val="100000"/>
              </a:lnSpc>
              <a:spcBef>
                <a:spcPts val="0"/>
              </a:spcBef>
              <a:spcAft>
                <a:spcPts val="0"/>
              </a:spcAft>
              <a:buClr>
                <a:schemeClr val="dk1"/>
              </a:buClr>
              <a:buSzPts val="1100"/>
              <a:buFont typeface="Arial"/>
              <a:buNone/>
            </a:pPr>
            <a:r>
              <a:rPr lang="en-US" sz="900"/>
              <a:t>- Määritä arvolupaus eli se, mitä asiakas pitää brändin ja yrityksen erityisenä piirteenä. Tämän arvolupauksen on oltava ainutlaatuinen, kestävä ja pitkäaikainen. Digitaalisen markkinoinnin on kyettävä viestimään tämä arvolupaus kohderyhmille. Jotta arvolupaus voisi olla arvolupaus, sen erityisen hyödyn, jonka haluamme tarjota asiakkaalle, on tietenkin oltava hänen arvostamansa.</a:t>
            </a:r>
            <a:endParaRPr sz="900"/>
          </a:p>
          <a:p>
            <a:pPr indent="0" lvl="0" marL="0" rtl="0" algn="l">
              <a:lnSpc>
                <a:spcPct val="100000"/>
              </a:lnSpc>
              <a:spcBef>
                <a:spcPts val="0"/>
              </a:spcBef>
              <a:spcAft>
                <a:spcPts val="0"/>
              </a:spcAft>
              <a:buClr>
                <a:schemeClr val="dk1"/>
              </a:buClr>
              <a:buSzPts val="1100"/>
              <a:buFont typeface="Arial"/>
              <a:buNone/>
            </a:pPr>
            <a:r>
              <a:rPr lang="en-US" sz="900"/>
              <a:t>- Rakenna suhde asiakkaaseen (jos se on yrityksen aikomus), hyödynnä sen elinkaariarvoa (arvo, joka asiakkaalla voi olla yritykselle koko suhteen ajan). Strategian tulisi pyrkiä hyödyntämään digitaalista komponenttia rahaksi, jotta voidaan vahvistaa tätä samaa suhdetta ja näin ollen lisätä asiakasuskollisuutta.</a:t>
            </a:r>
            <a:endParaRPr sz="900"/>
          </a:p>
          <a:p>
            <a:pPr indent="0" lvl="0" marL="0" rtl="0" algn="l">
              <a:lnSpc>
                <a:spcPct val="100000"/>
              </a:lnSpc>
              <a:spcBef>
                <a:spcPts val="0"/>
              </a:spcBef>
              <a:spcAft>
                <a:spcPts val="0"/>
              </a:spcAft>
              <a:buClr>
                <a:schemeClr val="dk1"/>
              </a:buClr>
              <a:buSzPts val="1100"/>
              <a:buFont typeface="Arial"/>
              <a:buNone/>
            </a:pPr>
            <a:r>
              <a:rPr lang="en-US" sz="900"/>
              <a:t>Kun mietitään digitaalista strategiaa, on määriteltävä, miten digitaalinen markkinointikokonaisuus on läsnä ja miten se edistää brändin rakentamista. </a:t>
            </a:r>
            <a:endParaRPr sz="900"/>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5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Tässä kuvassa näet ehdotetun menetelmän digitaalisen markkinointistrategian soveltamiseksi. Menetelmä koostuu kolmesta vaiheesta.</a:t>
            </a:r>
            <a:endParaRPr sz="900"/>
          </a:p>
          <a:p>
            <a:pPr indent="-285750" lvl="0" marL="457200" rtl="0" algn="l">
              <a:lnSpc>
                <a:spcPct val="100000"/>
              </a:lnSpc>
              <a:spcBef>
                <a:spcPts val="0"/>
              </a:spcBef>
              <a:spcAft>
                <a:spcPts val="0"/>
              </a:spcAft>
              <a:buSzPts val="900"/>
              <a:buChar char="●"/>
            </a:pPr>
            <a:r>
              <a:rPr lang="en-US" sz="900"/>
              <a:t>Ensimmäisessä vaiheessa määritellään verkkopotentiaali (mitä digitaalisissa alustoissa voidaan saavuttaa), jolloin määritellään digitaalisen markkinoinnin tavoitteet ottaen huomioon, että niiden on oltava linjassa organisaation tavoitteiden kanssa. Lisäksi on otettava huomioon yrityksen digitaalisen markkinoinnin nykyinen suorituskyky ja sen kyky kehittyä sekä kaikki ulkoiset tekijät, jotka voivat rajoittaa sen suorituskykyä tai tarjota mahdollisuuksia.</a:t>
            </a:r>
            <a:endParaRPr sz="900"/>
          </a:p>
          <a:p>
            <a:pPr indent="-285750" lvl="0" marL="457200" rtl="0" algn="l">
              <a:lnSpc>
                <a:spcPct val="100000"/>
              </a:lnSpc>
              <a:spcBef>
                <a:spcPts val="0"/>
              </a:spcBef>
              <a:spcAft>
                <a:spcPts val="0"/>
              </a:spcAft>
              <a:buSzPts val="900"/>
              <a:buChar char="●"/>
            </a:pPr>
            <a:r>
              <a:rPr lang="en-US" sz="900"/>
              <a:t>Toisessa vaiheessa valitaan sopiva strategia ottaen huomioon saavutettavat tavoitteet, palveltavat segmentit ja määritelty arvolupaus.</a:t>
            </a:r>
            <a:endParaRPr sz="900"/>
          </a:p>
          <a:p>
            <a:pPr indent="-285750" lvl="0" marL="457200" rtl="0" algn="l">
              <a:lnSpc>
                <a:spcPct val="100000"/>
              </a:lnSpc>
              <a:spcBef>
                <a:spcPts val="0"/>
              </a:spcBef>
              <a:spcAft>
                <a:spcPts val="0"/>
              </a:spcAft>
              <a:buSzPts val="900"/>
              <a:buChar char="●"/>
            </a:pPr>
            <a:r>
              <a:rPr lang="en-US" sz="900"/>
              <a:t>Kolmas vaihe koostuu strategian toteuttamisesta ja saavuttamisesta, jossa taktiset ja operatiiviset osatekijät edistävät menestystä. Tässä vaiheessa määritellään verkkokokemus käytetään esimerkiksi ostopolun kaltaisia tekniikoita. Asiakaskokemusta ohjaavat määritelty digitaalinen markkinointikokonaisuus ja sen asiakassuhteen dynamiikka, jonka yritys haluaa saavuttaa digitaalisten toimintojen avulla avulla.</a:t>
            </a:r>
            <a:endParaRPr sz="900"/>
          </a:p>
          <a:p>
            <a:pPr indent="0" lvl="0" marL="0" rtl="0" algn="l">
              <a:lnSpc>
                <a:spcPct val="100000"/>
              </a:lnSpc>
              <a:spcBef>
                <a:spcPts val="0"/>
              </a:spcBef>
              <a:spcAft>
                <a:spcPts val="0"/>
              </a:spcAft>
              <a:buSzPts val="1100"/>
              <a:buNone/>
            </a:pPr>
            <a:r>
              <a:rPr lang="en-US" sz="900"/>
              <a:t>Lopuksi on tarpeen mitata ja seurata koko verkkokokemusta, jonka asiakas saa organisaatiosta, jotta voidaan tehdä tarvittavat mukautukset, jotka eivät johdu ainoastaan mahdollisista poikkeamista suunnitellun ja todennetun välillä, vaan myös markkinoiden dynamiikasta, teknologian kehityksestä ja itse digitaalisen markkinoinnin innovoinnista.</a:t>
            </a:r>
            <a:endParaRPr sz="900"/>
          </a:p>
        </p:txBody>
      </p:sp>
      <p:sp>
        <p:nvSpPr>
          <p:cNvPr id="213" name="Google Shape;213;p5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200e5ce3493_0_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6" name="Google Shape;246;g200e5ce3493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Väittämät 1, 2 ja 4 ovat vääriä. Väite 3 on totta.</a:t>
            </a:r>
            <a:endParaRPr sz="900"/>
          </a:p>
          <a:p>
            <a:pPr indent="0" lvl="0" marL="0" rtl="0" algn="l">
              <a:lnSpc>
                <a:spcPct val="100000"/>
              </a:lnSpc>
              <a:spcBef>
                <a:spcPts val="0"/>
              </a:spcBef>
              <a:spcAft>
                <a:spcPts val="0"/>
              </a:spcAft>
              <a:buClr>
                <a:schemeClr val="dk1"/>
              </a:buClr>
              <a:buSzPts val="1100"/>
              <a:buFont typeface="Arial"/>
              <a:buNone/>
            </a:pPr>
            <a:r>
              <a:rPr lang="en-US" sz="900"/>
              <a:t>1. Yrityksen valitsema strategia on se, jonka katsotaan parhaiten mahdollistavan asetettujen tavoitteiden saavuttamisen, kun otetaan huomioon yrityksen todellisuus ja ympäröivä ympäristö sekä erityisesti kilpailutilanne. Kahdella yrityksellä voi olla samat tavoitteet, mutta erilaiset strategiat. Ei ole mitään järkeä määritellä, miten ollaan menossa (strategia), jos ei tiedetä, mihin halutaan mennä (tavoitteet). </a:t>
            </a:r>
            <a:endParaRPr sz="900"/>
          </a:p>
          <a:p>
            <a:pPr indent="0" lvl="0" marL="0" rtl="0" algn="l">
              <a:lnSpc>
                <a:spcPct val="100000"/>
              </a:lnSpc>
              <a:spcBef>
                <a:spcPts val="0"/>
              </a:spcBef>
              <a:spcAft>
                <a:spcPts val="0"/>
              </a:spcAft>
              <a:buClr>
                <a:schemeClr val="dk1"/>
              </a:buClr>
              <a:buSzPts val="1100"/>
              <a:buFont typeface="Arial"/>
              <a:buNone/>
            </a:pPr>
            <a:r>
              <a:rPr lang="en-US" sz="900"/>
              <a:t>2. On totta, että ympäristö vaikuttaa strategiaan. Esimerkiksi talouskriisissä yritys voi päättää luoda halvan tuotemerkin, jota markkinoidaan vain verkossa. On kuitenkin muitakin ehdollistavia tekijöitä, kuten yrityksen käytettävissä olevat sisäiset resurssit strategian toteuttamiseksi. Strategian valintaan vaikuttavat myös itse tavoitteet.</a:t>
            </a:r>
            <a:endParaRPr sz="900"/>
          </a:p>
          <a:p>
            <a:pPr indent="0" lvl="0" marL="0" rtl="0" algn="l">
              <a:lnSpc>
                <a:spcPct val="100000"/>
              </a:lnSpc>
              <a:spcBef>
                <a:spcPts val="0"/>
              </a:spcBef>
              <a:spcAft>
                <a:spcPts val="0"/>
              </a:spcAft>
              <a:buClr>
                <a:schemeClr val="dk1"/>
              </a:buClr>
              <a:buSzPts val="1100"/>
              <a:buFont typeface="Arial"/>
              <a:buNone/>
            </a:pPr>
            <a:r>
              <a:rPr lang="en-US" sz="900"/>
              <a:t>3. Tavallisesti markkinoinnissa on kyse brändin ja sen tuotteiden erottamisesta markkinoilla olevista tuotteista ja kilpailijoiden tarjoamista tuotteista. Yritys voi kuitenkin päättää "tarttua" kilpailijaan, yleensä markkinajohtajaan, yrittäessään hämmentää kuluttajaa. Toisin sanoen kilpailijan strategiaa pyritään jäljittelemään, jopa niin pitkälle, että tuotteiden pakkaukset ovat samankaltaisia.</a:t>
            </a:r>
            <a:endParaRPr sz="900"/>
          </a:p>
          <a:p>
            <a:pPr indent="0" lvl="0" marL="0" rtl="0" algn="l">
              <a:lnSpc>
                <a:spcPct val="100000"/>
              </a:lnSpc>
              <a:spcBef>
                <a:spcPts val="0"/>
              </a:spcBef>
              <a:spcAft>
                <a:spcPts val="0"/>
              </a:spcAft>
              <a:buClr>
                <a:schemeClr val="dk1"/>
              </a:buClr>
              <a:buSzPts val="1100"/>
              <a:buFont typeface="Arial"/>
              <a:buNone/>
            </a:pPr>
            <a:r>
              <a:rPr lang="en-US" sz="900"/>
              <a:t>4.  Digitaalinen markkinointi kuvastaa yrityksen pyrkimystä optimoida digitaalinen läsnäolonsa mahdollisimman hyvin ja hyödyntää joitakin teknologiaan liittyviä taktiikoita, jotka sitten muunnetaan operatiivisiksi toimiksi, kuten esimerkiksi Facebook-mainoskampanjan kehittäminen. Mutta tämä tehdään yhdessä muun markkinoinnin strategian kanssa.</a:t>
            </a:r>
            <a:endParaRPr sz="9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4" name="Google Shape;254;p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0" name="Google Shape;260;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Jotta tietäisimme, mihin olemme menossa, meidän on tiedettävä, missä olemme digitaalisen markkinoinnin osalta. Mallien avulla voidaan analysoida, missä vaiheessa digitaalisen markkinoinnin soveltamista yritys on. Päätavoitteena on kuitenkin se, että yritys selvittää, miten se hyödyntää tärkeimpiä digitaalisia kanavia määrällisesti ja laadullisesti. Yrityksen olisi siis pyrittävä analysoimaan verkkosivustoa, sähköpostin käyttöä, läsnäoloa sosiaalisissa verkostoissa ja mainosten käyttöä. Ihannetapauksessa tätä analyysia ei pitäisi tehdä vain nykyhetkessä, vaan sen pitäisi myös olla mahdollista saada käsitys viimeisten kolmen vuoden ajalta, jotta voidaan tarkistaa, onko kehitystä tapahtunut.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Nykyisen digitaalisen läsnäolon analysoimiseksi ehdotetaan seuraavaa: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Verkkosivusto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HAKUKONEOPTIMOINTI</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Käytettävyys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Nopeus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Tietojen ajantasaisuus</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Konversioasteen optimointi (CRO)</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Sähköpostianalytiikka lähetyksen aikana: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Uutiskirjeet - auttaa lisäämään brändin tunnettuutta ja lisäämään liikennettä verkkosivuston uutuuksilla.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Kausisähköpostit - helpottaa brändin pysymistä asiakkaiden mielessä (esimerkkejä: Joulu- tai syntymäpäiväsähköpostit.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Eksklusiiviset tarjoukset - saat uskolliset asiakkaat tuntemaan olonsa erityiseksi oudolla alennuksella tai tarjouksella.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Muistutukset - auttaa muistuttamaan ja lopulta johtamaan tiettyyn toimintaan (esim. lähettämään, jos tilaus on päättymässä).</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Flash-mainokset - auta lisäämään myyntiä flash-alennuksilla, kuten 48 tunnin alennusmyynnillä.</a:t>
            </a:r>
            <a:endParaRPr sz="900">
              <a:solidFill>
                <a:schemeClr val="dk1"/>
              </a:solidFill>
            </a:endParaRPr>
          </a:p>
          <a:p>
            <a:pPr indent="45720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Sosiaalisessa mediassa esiintymistä olisi analysoitava määrällisesti (esim. viestien määrä, sitoutumisaste jne.) ja laadullisesti (viestin johdonmukaisuus, äänensävy jne.) ottaen huomioon kunkin verkoston erityispiirteet.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Jotta brändin läsnäoloa Facebookin sosiaalisessa verkostossa voitaisiin arvioida, ehdotetaan, että yritys pyrkii vastaamaan joihinkin kysymyksiin:</a:t>
            </a:r>
            <a:endParaRPr sz="900">
              <a:solidFill>
                <a:schemeClr val="dk1"/>
              </a:solidFill>
            </a:endParaRPr>
          </a:p>
          <a:p>
            <a:pPr indent="0" lvl="0" marL="0" marR="0" rtl="0" algn="l">
              <a:lnSpc>
                <a:spcPct val="100000"/>
              </a:lnSpc>
              <a:spcBef>
                <a:spcPts val="0"/>
              </a:spcBef>
              <a:spcAft>
                <a:spcPts val="0"/>
              </a:spcAft>
              <a:buSzPts val="1100"/>
              <a:buNone/>
            </a:pPr>
            <a:r>
              <a:rPr lang="en-US" sz="900">
                <a:solidFill>
                  <a:schemeClr val="dk1"/>
                </a:solidFill>
              </a:rPr>
              <a:t>- Kuinka monta tykkääjää meillä 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Kuinka usein lähetämme viestejä?</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Mikä on meidän push/pull-sekoituksemme? (push=mainonta; pull=myynninedistäminen, PR, suoramarkkinointi, myyntihenkilöstö, mesenaatti/sponsorointi; kauppatavara)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Minkälaisia medioita käytämme?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Onko Facebookissa linkki verkkosivustollemme?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Onko meillä päivitetty kansi ja profiili?</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Vastaammeko kommentteihin?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Onko meillä luokitus? Mikä se 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Mikä on äänemme sosiaalisessa mediassa?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Mitä sivujemme ja kuviemme kommentit yleensä kertovat?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Jaammeko artikkeleita? Kuinka usein?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Instagramin osalta voidaan myös pyrkiä vastaamaan seuraaviin kysymyksiin tämän sosiaalisen verkoston kannattavuuden arvioimiseksi:</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Kuinka monta seuraajaa meillä 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Mikä on viestien mediakokonaisuutemme?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Millaisia hashtageja käytämme?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Linkittyykö profiilimme verkkosivuillemme?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Mikä on äänemme sosiaalisessa mediassa?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Ketä me seuraamme?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Vastaammeko kommentteihin?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Mitä kuviemme kommentit sanovat?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Mikä on meidän push/pull-sekoituksemme?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YouTube on myös sosiaalinen verkosto, jota yritykset käyttävät laajalti, ja jos analysoitava yritys käyttää kyseistä verkostoa, sitä olisi analysoitava nämä kysymykset huomioon ottaen: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Käytämmekö YouTubea?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Millaista videosisältöä julkaisemme?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Jaetaanko näitä videoita muissa sosiaalisissa kanavissamme?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Kuinka monta tilaajaa meillä on?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Mitä videoidemme kommentit kertovat?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Vastaammeko kommentteihin?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Linkittyykö profiilimme verkkosivuillemme?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Kuinka monta katselukertaa saamme keskimäärin videolle?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Kuinka monta Tykkäystä saamme keskimäärin videolle?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Sosiaalisessa verkostossa LinkedInissä voit luoda sivuja, jotka liittyvät yhteisöihin, projekteihin, ... eli sivuja, jotka eivät ole henkilökohtaisia. Näillä sivuilla on useita mahdollisuuksia, nimittäin institutionaalinen viestintä, tapahtumien edistäminen, rekrytointi, tuotteet,... Sitä voidaan käyttää sisäisen markkinoinnin näkökulmasta, mutta myös viestintään asiakkaiden, vaikuttajien ja jakelijoiden kanssa, eli voit ohjata julkaisuja eri kohdeyleisöille.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Jos yrityksellä on Linkedin-palvelussa läsnäolo, on siis analysoitava, miten se hyötyy siitä vastaamalla seuraaviin kysymyksiin: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Lisätäänkö CompanyPagea?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Ovatko esittelysivut rahanarvoisia? (Showcase-sivut ovat LinkedIn CompanyPagen laajennuksia, jotka ovat ihanteellisia yksittäisten brändien, liiketoimintayksiköiden ja aloitteiden valottamiseen).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Ovatko työntekijät yhteydessä yrityssivulle?</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Jakavatko työntekijät yrityksen sivupostauksia?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Sovelletaanko 4-1-1-sääntöä? (4-1-1-sääntö sanoo, että jokaista itseäsi (tai organisaatiotasi) koskevaa sisältöä kohden jaa päivitys toisesta lähteestä ja ennen kaikkea jaa neljä muiden kirjoittamaa sisältöä).</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Miten pärjäämme mittareissa (sivun seuraajat; postauksen klikkaukset; sitoutuminen; kyselyt ja liidit; tapahtuman rekisteröijät)?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200e5ce3493_0_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g200e5ce3493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t>Tehtävän tavoite: käytetään työkalua verkkosivustojen suorituskyvyn arvioimiseksi; vertailemalla kolmea tai neljää tuotemerkkiä on mahdollista saada laajempi näkemys tuloksista.</a:t>
            </a:r>
            <a:endParaRPr sz="900"/>
          </a:p>
          <a:p>
            <a:pPr indent="0" lvl="0" marL="0" marR="0" rtl="0" algn="l">
              <a:lnSpc>
                <a:spcPct val="100000"/>
              </a:lnSpc>
              <a:spcBef>
                <a:spcPts val="0"/>
              </a:spcBef>
              <a:spcAft>
                <a:spcPts val="0"/>
              </a:spcAft>
              <a:buClr>
                <a:schemeClr val="dk1"/>
              </a:buClr>
              <a:buSzPts val="1100"/>
              <a:buFont typeface="Arial"/>
              <a:buNone/>
            </a:pPr>
            <a:r>
              <a:t/>
            </a:r>
            <a:endParaRPr sz="900"/>
          </a:p>
          <a:p>
            <a:pPr indent="0" lvl="0" marL="0" marR="0" rtl="0" algn="l">
              <a:lnSpc>
                <a:spcPct val="100000"/>
              </a:lnSpc>
              <a:spcBef>
                <a:spcPts val="0"/>
              </a:spcBef>
              <a:spcAft>
                <a:spcPts val="0"/>
              </a:spcAft>
              <a:buClr>
                <a:schemeClr val="dk1"/>
              </a:buClr>
              <a:buSzPts val="1100"/>
              <a:buFont typeface="Arial"/>
              <a:buNone/>
            </a:pPr>
            <a:r>
              <a:rPr lang="en-US" sz="900"/>
              <a:t>Tästä linkistä on mahdollista saada dokumentaatiota toiminnassa ehdotetun työkalun toiminnasta: https://developers.google.com/speed/docs/insights/v5/about.</a:t>
            </a:r>
            <a:endParaRPr sz="900"/>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6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6" name="Google Shape;276;p6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6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6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Yrityksen on seurattava voimia, jotka vaikuttavat yhteiskunnassa, jossa se toimii. On olemassa erityisiä voimia, jotka liittyvät siihen toimialaan, jolla yritys toimii (ns. liiketoimintaympäristö tai mikroympäristö), ja on olemassa muita yleisempiä voimia, jotka vaikuttavat liiketoimintaympäristöön ja myös suoraan yritykseen. Näin ollen yrityksen olisi pyrittävä analysoimaan niin sanottua kontekstuaalista ympäristöä eli makroympäristöä. Huom! PESTEL-analyysi on paikallaan perustettavassa yrityksessä tai kun mennään kokonaan uusille markkina-alueille.</a:t>
            </a:r>
            <a:endParaRPr sz="900"/>
          </a:p>
          <a:p>
            <a:pPr indent="0" lvl="0" marL="0" rtl="0" algn="l">
              <a:lnSpc>
                <a:spcPct val="100000"/>
              </a:lnSpc>
              <a:spcBef>
                <a:spcPts val="0"/>
              </a:spcBef>
              <a:spcAft>
                <a:spcPts val="0"/>
              </a:spcAft>
              <a:buClr>
                <a:schemeClr val="dk1"/>
              </a:buClr>
              <a:buSzPts val="1100"/>
              <a:buFont typeface="Arial"/>
              <a:buNone/>
            </a:pPr>
            <a:r>
              <a:rPr lang="en-US" sz="900"/>
              <a:t>Tämän analyysin avulla yritys voi ennakoida mahdollisia toimia, jotka vähentävät riskejä tai lisäävät sen menestymismahdollisuuksia.</a:t>
            </a:r>
            <a:endParaRPr sz="900"/>
          </a:p>
          <a:p>
            <a:pPr indent="0" lvl="0" marL="0" rtl="0" algn="l">
              <a:lnSpc>
                <a:spcPct val="100000"/>
              </a:lnSpc>
              <a:spcBef>
                <a:spcPts val="0"/>
              </a:spcBef>
              <a:spcAft>
                <a:spcPts val="0"/>
              </a:spcAft>
              <a:buClr>
                <a:schemeClr val="dk1"/>
              </a:buClr>
              <a:buSzPts val="1100"/>
              <a:buFont typeface="Arial"/>
              <a:buNone/>
            </a:pPr>
            <a:r>
              <a:rPr lang="en-US" sz="900"/>
              <a:t>Organisaation olisi siis pyrittävä tarkistamaan, miten nämä ulkoiset voimat ilmenevät, miten niillä on taipumus kehittyä ja miten tämä kehitys vaikuttaa yritykseen siitä näkökulmasta, että se luo mahdollisuuksia tai uhkia yrityksen suorituskyvylle digitaalisessa komponentissa.</a:t>
            </a:r>
            <a:endParaRPr sz="900"/>
          </a:p>
          <a:p>
            <a:pPr indent="0" lvl="0" marL="0" rtl="0" algn="l">
              <a:lnSpc>
                <a:spcPct val="100000"/>
              </a:lnSpc>
              <a:spcBef>
                <a:spcPts val="0"/>
              </a:spcBef>
              <a:spcAft>
                <a:spcPts val="0"/>
              </a:spcAft>
              <a:buClr>
                <a:schemeClr val="dk1"/>
              </a:buClr>
              <a:buSzPts val="1100"/>
              <a:buFont typeface="Arial"/>
              <a:buNone/>
            </a:pPr>
            <a:r>
              <a:rPr lang="en-US" sz="900"/>
              <a:t>Näin ollen ehdotetaan seuraavien voimien analysointia:</a:t>
            </a:r>
            <a:endParaRPr sz="900"/>
          </a:p>
          <a:p>
            <a:pPr indent="0" lvl="0" marL="0" rtl="0" algn="l">
              <a:lnSpc>
                <a:spcPct val="100000"/>
              </a:lnSpc>
              <a:spcBef>
                <a:spcPts val="0"/>
              </a:spcBef>
              <a:spcAft>
                <a:spcPts val="0"/>
              </a:spcAft>
              <a:buClr>
                <a:schemeClr val="dk1"/>
              </a:buClr>
              <a:buSzPts val="1100"/>
              <a:buFont typeface="Arial"/>
              <a:buNone/>
            </a:pPr>
            <a:r>
              <a:rPr lang="en-US" sz="900"/>
              <a:t>- Poliittiset tekijät</a:t>
            </a:r>
            <a:endParaRPr sz="900"/>
          </a:p>
          <a:p>
            <a:pPr indent="0" lvl="0" marL="0" rtl="0" algn="l">
              <a:lnSpc>
                <a:spcPct val="100000"/>
              </a:lnSpc>
              <a:spcBef>
                <a:spcPts val="0"/>
              </a:spcBef>
              <a:spcAft>
                <a:spcPts val="0"/>
              </a:spcAft>
              <a:buClr>
                <a:schemeClr val="dk1"/>
              </a:buClr>
              <a:buSzPts val="1100"/>
              <a:buFont typeface="Arial"/>
              <a:buNone/>
            </a:pPr>
            <a:r>
              <a:rPr lang="en-US" sz="900"/>
              <a:t>- Taloudelliset tekijät</a:t>
            </a:r>
            <a:endParaRPr sz="900"/>
          </a:p>
          <a:p>
            <a:pPr indent="0" lvl="0" marL="0" rtl="0" algn="l">
              <a:lnSpc>
                <a:spcPct val="100000"/>
              </a:lnSpc>
              <a:spcBef>
                <a:spcPts val="0"/>
              </a:spcBef>
              <a:spcAft>
                <a:spcPts val="0"/>
              </a:spcAft>
              <a:buClr>
                <a:schemeClr val="dk1"/>
              </a:buClr>
              <a:buSzPts val="1100"/>
              <a:buFont typeface="Arial"/>
              <a:buNone/>
            </a:pPr>
            <a:r>
              <a:rPr lang="en-US" sz="900"/>
              <a:t>- Sosiaaliset tekijät</a:t>
            </a:r>
            <a:endParaRPr sz="900"/>
          </a:p>
          <a:p>
            <a:pPr indent="0" lvl="0" marL="0" rtl="0" algn="l">
              <a:lnSpc>
                <a:spcPct val="100000"/>
              </a:lnSpc>
              <a:spcBef>
                <a:spcPts val="0"/>
              </a:spcBef>
              <a:spcAft>
                <a:spcPts val="0"/>
              </a:spcAft>
              <a:buClr>
                <a:schemeClr val="dk1"/>
              </a:buClr>
              <a:buSzPts val="1100"/>
              <a:buFont typeface="Arial"/>
              <a:buNone/>
            </a:pPr>
            <a:r>
              <a:rPr lang="en-US" sz="900"/>
              <a:t>- Teknologiset tekijät</a:t>
            </a:r>
            <a:endParaRPr sz="900"/>
          </a:p>
          <a:p>
            <a:pPr indent="0" lvl="0" marL="0" rtl="0" algn="l">
              <a:lnSpc>
                <a:spcPct val="100000"/>
              </a:lnSpc>
              <a:spcBef>
                <a:spcPts val="0"/>
              </a:spcBef>
              <a:spcAft>
                <a:spcPts val="0"/>
              </a:spcAft>
              <a:buClr>
                <a:schemeClr val="dk1"/>
              </a:buClr>
              <a:buSzPts val="1100"/>
              <a:buFont typeface="Arial"/>
              <a:buNone/>
            </a:pPr>
            <a:r>
              <a:rPr lang="en-US" sz="900"/>
              <a:t>- Ympäristötekijät</a:t>
            </a:r>
            <a:endParaRPr sz="900"/>
          </a:p>
          <a:p>
            <a:pPr indent="0" lvl="0" marL="0" rtl="0" algn="l">
              <a:lnSpc>
                <a:spcPct val="100000"/>
              </a:lnSpc>
              <a:spcBef>
                <a:spcPts val="0"/>
              </a:spcBef>
              <a:spcAft>
                <a:spcPts val="0"/>
              </a:spcAft>
              <a:buClr>
                <a:schemeClr val="dk1"/>
              </a:buClr>
              <a:buSzPts val="1100"/>
              <a:buFont typeface="Arial"/>
              <a:buNone/>
            </a:pPr>
            <a:r>
              <a:rPr lang="en-US" sz="900"/>
              <a:t>- Oikeudelliset tekijät</a:t>
            </a:r>
            <a:endParaRPr sz="900"/>
          </a:p>
          <a:p>
            <a:pPr indent="0" lvl="0" marL="0" rtl="0" algn="l">
              <a:lnSpc>
                <a:spcPct val="100000"/>
              </a:lnSpc>
              <a:spcBef>
                <a:spcPts val="0"/>
              </a:spcBef>
              <a:spcAft>
                <a:spcPts val="0"/>
              </a:spcAft>
              <a:buClr>
                <a:schemeClr val="dk1"/>
              </a:buClr>
              <a:buSzPts val="1100"/>
              <a:buFont typeface="Arial"/>
              <a:buNone/>
            </a:pPr>
            <a:r>
              <a:rPr lang="en-US" sz="900"/>
              <a:t>Tätä analyysia kutsutaan PESTAL-analyysiksi.</a:t>
            </a:r>
            <a:endParaRPr sz="900"/>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9" name="Google Shape;289;p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Kilpailu on yrityksen toiminnan edellytys. Ei ole yllättävää, että kaikkia kilpailijoita ei ole mahdollista valvoa, ja siksi on määriteltävä tärkeimmät kilpailijat esimerkiksi maantieteellisten kriteerien tai samankaltaisten strategioiden perusteella tai valittava kilpailijat, jotka myyvät enemmän tai suoriutuvat paremmin jollain alueella. Kilpailijoiden analyysin digitaalisesta näkökulmasta olisi oltava mahdollisimman kattava, jotta voidaan ymmärtää, mitä tavoitteita ne pyrkivät saavuttamaan digitaalisten kanavien avulla, ja analysoida verkkosivustoon, sosiaalisiin verkostoihin,... Myös laadullinen analyysi on tärkeää. Arvioi esimerkiksi verkkosivuston rooli, sivuston rakenne ja käytetty teknologia. Sosiaalisissa verkostoissa voit analysoida valokuvien laatua, videoiden laatua, käytettyä tarinankerrontaa ja julkaisujen monimuotoisuutta.</a:t>
            </a:r>
            <a:endParaRPr sz="900"/>
          </a:p>
          <a:p>
            <a:pPr indent="0" lvl="0" marL="0" rtl="0" algn="l">
              <a:lnSpc>
                <a:spcPct val="100000"/>
              </a:lnSpc>
              <a:spcBef>
                <a:spcPts val="0"/>
              </a:spcBef>
              <a:spcAft>
                <a:spcPts val="0"/>
              </a:spcAft>
              <a:buClr>
                <a:schemeClr val="dk1"/>
              </a:buClr>
              <a:buSzPts val="1100"/>
              <a:buFont typeface="Arial"/>
              <a:buNone/>
            </a:pPr>
            <a:r>
              <a:rPr lang="en-US" sz="900"/>
              <a:t>Olisi myös tarkistettava, miten kilpailija integroi verkkoläsnäolonsa ja offline-toimintansa kaikkiin mahdollisiin näkökohtiin, mutta erityisesti olisi keskityttävä kehitettyyn markkinointikokonaisuuteen. Ovatko esimerkiksi tuotteet ja tuotemerkit, joita markkinoidaan verkossa, myös offline-tilassa? Onko verkossa ja verkon ulkopuolella veloitettu hinta sama? Onko Internetissä erityisiä myynninedistämistoimia?</a:t>
            </a:r>
            <a:endParaRPr sz="900"/>
          </a:p>
          <a:p>
            <a:pPr indent="0" lvl="0" marL="0" rtl="0" algn="l">
              <a:lnSpc>
                <a:spcPct val="100000"/>
              </a:lnSpc>
              <a:spcBef>
                <a:spcPts val="0"/>
              </a:spcBef>
              <a:spcAft>
                <a:spcPts val="0"/>
              </a:spcAft>
              <a:buClr>
                <a:schemeClr val="dk1"/>
              </a:buClr>
              <a:buSzPts val="1100"/>
              <a:buFont typeface="Arial"/>
              <a:buNone/>
            </a:pPr>
            <a:r>
              <a:rPr lang="en-US" sz="900"/>
              <a:t>Yleiskatsaus kilpailun vahvuuksiin ja heikkouksiin antaa viitteitä yrityksen mahdollisista toimista.</a:t>
            </a:r>
            <a:endParaRPr sz="900"/>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200e5ce3493_0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6" name="Google Shape;296;g200e5ce3493_0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Tämän toiminnan tavoite: työkalun käyttäminen tuotemerkkien suorituskyvyn arviointiin sosiaalisissa verkostoissa Instagram, Facebook, TikTok. Seuraavasta linkistä opiskelija voi katsoa RivalIQ-työkalun käyttöä koskevia videoita: </a:t>
            </a:r>
            <a:r>
              <a:rPr lang="en-US" sz="900" u="sng">
                <a:solidFill>
                  <a:schemeClr val="hlink"/>
                </a:solidFill>
                <a:hlinkClick r:id="rId2"/>
              </a:rPr>
              <a:t>https://www.rivaliq.com/social-media-competitive-audit-course/.</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Osa tästä toiminnasta voidaan tehdä luokan aikana ja osa luokan ulkopuolella.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On suositeltavaa, että työkalua koskevien videoiden katselu ja arvosanojen analysointi suoritetaan oppitunnin ulkopuolella. Sen jälkeen luokassa voidaan keskustella saaduista tuloksista.</a:t>
            </a:r>
            <a:endParaRPr sz="900">
              <a:solidFill>
                <a:schemeClr val="dk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6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5" name="Google Shape;305;p6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Jotta asiakkaiden kanssa voidaan olla vuorovaikutuksessa digitaalisten kanavien kautta ja maksimoida vuorovaikutus, on tiedettävä, keitä asiakkaat ovat. On yrityksiä, joissa yritys ei tiedä, keitä sen asiakkaat ovat, ei tunne heitä, ja siksi yrityksen on luotava mekanismeja, joilla se voi tuntea heidät, esimerkiksi kanta-asiakaskortti. Tuotemerkin/yrityksen läsnäolo digitaalisessa ympäristössä suosii tietoa, nimittäin kanta-asiakastasolla, mitä kanavia käytetään vuorovaikutukseen yrityksen kanssa. Ostaakseen internetissä asiakkaan on (yleensä) tunnistauduttava, ja tämä jo suosii sen tietämistä, kuka asiakas on.</a:t>
            </a:r>
            <a:endParaRPr sz="900"/>
          </a:p>
          <a:p>
            <a:pPr indent="0" lvl="0" marL="0" rtl="0" algn="l">
              <a:lnSpc>
                <a:spcPct val="100000"/>
              </a:lnSpc>
              <a:spcBef>
                <a:spcPts val="0"/>
              </a:spcBef>
              <a:spcAft>
                <a:spcPts val="0"/>
              </a:spcAft>
              <a:buClr>
                <a:schemeClr val="dk1"/>
              </a:buClr>
              <a:buSzPts val="1100"/>
              <a:buFont typeface="Arial"/>
              <a:buNone/>
            </a:pPr>
            <a:r>
              <a:rPr lang="en-US" sz="900"/>
              <a:t>Kanta-asiakkuus on tärkeää, varsinkin jos yritys haluaa ylläpitää pitkäaikaista suhdetta asiakkaaseen. On tarpeen miettiä, miten tätä uskollisuutta voidaan lisätä, miten asiakas saadaan tunnesiteeseen brändin kanssa, koska tämä yhteys yleensä lisää uskollisuutta.</a:t>
            </a:r>
            <a:endParaRPr sz="900"/>
          </a:p>
          <a:p>
            <a:pPr indent="0" lvl="0" marL="0" rtl="0" algn="l">
              <a:lnSpc>
                <a:spcPct val="100000"/>
              </a:lnSpc>
              <a:spcBef>
                <a:spcPts val="0"/>
              </a:spcBef>
              <a:spcAft>
                <a:spcPts val="0"/>
              </a:spcAft>
              <a:buClr>
                <a:schemeClr val="dk1"/>
              </a:buClr>
              <a:buSzPts val="1100"/>
              <a:buFont typeface="Arial"/>
              <a:buNone/>
            </a:pPr>
            <a:r>
              <a:rPr lang="en-US" sz="900"/>
              <a:t>Asiakaskunnan analysointi: voimme tehdä tämän analyysin eri näkökulmista: taloudellinen kapasiteetti, taipumus ostaa verkosta, taipumus innovoida, taipumus ottaa riskejä, maksutapa, ostojen kausiluonteisuus jne.</a:t>
            </a:r>
            <a:endParaRPr sz="900"/>
          </a:p>
          <a:p>
            <a:pPr indent="0" lvl="0" marL="0" rtl="0" algn="l">
              <a:lnSpc>
                <a:spcPct val="100000"/>
              </a:lnSpc>
              <a:spcBef>
                <a:spcPts val="0"/>
              </a:spcBef>
              <a:spcAft>
                <a:spcPts val="0"/>
              </a:spcAft>
              <a:buClr>
                <a:schemeClr val="dk1"/>
              </a:buClr>
              <a:buSzPts val="1100"/>
              <a:buFont typeface="Arial"/>
              <a:buNone/>
            </a:pPr>
            <a:r>
              <a:rPr lang="en-US" sz="900"/>
              <a:t>Luokittele asiakkaat: kaikilla asiakkailla ei ole sama arvo yritykselle. Voit luokitella asiakkaita esimerkiksi soveltamalla CLV-arvoa (Customer Lifetime Value). Toisin sanoen, kuinka paljon pitää ottaa huomioon, kuinka paljon asiakas on arvokas koko sen suhteen ajan, jonka arvioimme olevan olemassa.</a:t>
            </a:r>
            <a:endParaRPr sz="900"/>
          </a:p>
          <a:p>
            <a:pPr indent="0" lvl="0" marL="0" rtl="0" algn="l">
              <a:lnSpc>
                <a:spcPct val="100000"/>
              </a:lnSpc>
              <a:spcBef>
                <a:spcPts val="0"/>
              </a:spcBef>
              <a:spcAft>
                <a:spcPts val="0"/>
              </a:spcAft>
              <a:buClr>
                <a:schemeClr val="dk1"/>
              </a:buClr>
              <a:buSzPts val="1100"/>
              <a:buFont typeface="Arial"/>
              <a:buNone/>
            </a:pPr>
            <a:r>
              <a:rPr lang="en-US" sz="900"/>
              <a:t>Tyytyväisyyskyselyt: Tyytyväisyyskyselyjä on helppo tehdä digitaalisten välineiden avulla, ja asiakkaita houkuttelee myös enemmän vastata nopeisiin kyselyihin matkapuhelimella tai muulla laitteella.</a:t>
            </a:r>
            <a:endParaRPr sz="900"/>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6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3" name="Google Shape;313;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Analysoitaessa brändin läsnäoloa digitaalisessa viestinnässä olisi tarkasteltava myös muita kokonaisuuksia:</a:t>
            </a:r>
            <a:endParaRPr sz="900"/>
          </a:p>
          <a:p>
            <a:pPr indent="0" lvl="0" marL="0" rtl="0" algn="l">
              <a:lnSpc>
                <a:spcPct val="100000"/>
              </a:lnSpc>
              <a:spcBef>
                <a:spcPts val="0"/>
              </a:spcBef>
              <a:spcAft>
                <a:spcPts val="0"/>
              </a:spcAft>
              <a:buClr>
                <a:schemeClr val="dk1"/>
              </a:buClr>
              <a:buSzPts val="1100"/>
              <a:buFont typeface="Arial"/>
              <a:buNone/>
            </a:pPr>
            <a:r>
              <a:rPr lang="en-US" sz="900"/>
              <a:t>Vaikuttajat: mitä kanavia he käyttävät, mitä he puhuvat tuotemerkistämme, kuinka usein, mikä on heidän suhteensa tuotemerkkiin (muodollinen ja sopimus, epävirallinen jne.).</a:t>
            </a:r>
            <a:endParaRPr sz="900"/>
          </a:p>
          <a:p>
            <a:pPr indent="0" lvl="0" marL="0" rtl="0" algn="l">
              <a:lnSpc>
                <a:spcPct val="100000"/>
              </a:lnSpc>
              <a:spcBef>
                <a:spcPts val="0"/>
              </a:spcBef>
              <a:spcAft>
                <a:spcPts val="0"/>
              </a:spcAft>
              <a:buClr>
                <a:schemeClr val="dk1"/>
              </a:buClr>
              <a:buSzPts val="1100"/>
              <a:buFont typeface="Arial"/>
              <a:buNone/>
            </a:pPr>
            <a:r>
              <a:rPr lang="en-US" sz="900"/>
              <a:t>Kolmannen osapuolen blogit: mainitaanko brändiämme muiden brändien blogeissa, mahdollisesti muiden alojen kumppanibrändeissä?</a:t>
            </a:r>
            <a:endParaRPr sz="900"/>
          </a:p>
          <a:p>
            <a:pPr indent="0" lvl="0" marL="0" rtl="0" algn="l">
              <a:lnSpc>
                <a:spcPct val="100000"/>
              </a:lnSpc>
              <a:spcBef>
                <a:spcPts val="0"/>
              </a:spcBef>
              <a:spcAft>
                <a:spcPts val="0"/>
              </a:spcAft>
              <a:buClr>
                <a:schemeClr val="dk1"/>
              </a:buClr>
              <a:buSzPts val="1100"/>
              <a:buFont typeface="Arial"/>
              <a:buNone/>
            </a:pPr>
            <a:r>
              <a:rPr lang="en-US" sz="900"/>
              <a:t>Kumppanuusmarkkinointi: käyttääkö brändimme sitä? Miltä liiketoiminta-alueilta kumppanit tulevat? Mitä tuloksia saadaan?</a:t>
            </a:r>
            <a:endParaRPr sz="900"/>
          </a:p>
          <a:p>
            <a:pPr indent="0" lvl="0" marL="0" rtl="0" algn="l">
              <a:lnSpc>
                <a:spcPct val="100000"/>
              </a:lnSpc>
              <a:spcBef>
                <a:spcPts val="0"/>
              </a:spcBef>
              <a:spcAft>
                <a:spcPts val="0"/>
              </a:spcAft>
              <a:buClr>
                <a:schemeClr val="dk1"/>
              </a:buClr>
              <a:buSzPts val="1100"/>
              <a:buFont typeface="Arial"/>
              <a:buNone/>
            </a:pPr>
            <a:r>
              <a:rPr lang="en-US" sz="900"/>
              <a:t>Vertailusivustot: Nämä ovat yleensä sivustoja, jotka käsittelevät hintavertailuja. Näkyvätkö tuotteemme? Miten voimme vaikuttaa siihen? Esimerkki: http://www.pricegrabber.com/</a:t>
            </a:r>
            <a:endParaRPr sz="900"/>
          </a:p>
          <a:p>
            <a:pPr indent="0" lvl="0" marL="0" rtl="0" algn="l">
              <a:lnSpc>
                <a:spcPct val="100000"/>
              </a:lnSpc>
              <a:spcBef>
                <a:spcPts val="0"/>
              </a:spcBef>
              <a:spcAft>
                <a:spcPts val="0"/>
              </a:spcAft>
              <a:buClr>
                <a:schemeClr val="dk1"/>
              </a:buClr>
              <a:buSzPts val="1100"/>
              <a:buFont typeface="Arial"/>
              <a:buNone/>
            </a:pPr>
            <a:r>
              <a:rPr lang="en-US" sz="900"/>
              <a:t>Arvostelusivustot: näkyvätkö tuotteemme? Ovatko tuotteidemme tekniset ominaisuudet oikein? Millainen asema tuotteillamme on yleensä kilpailijoiden tuotteisiin verrattuna? Esimerkki: https://www.capterra.com/</a:t>
            </a:r>
            <a:endParaRPr sz="900"/>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6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1" name="Google Shape;321;p6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Digitaalinen markkinointi tuo yrityksen lähemmäs asiakasta. Yritys voi käyttää tätä tilaisuutta oppiakseen lisää asiakkaiden käyttäytymisestä, kehittää kyselylomakkeita ja levittää niitä eri kanavien kautta (verkkosivusto, blogi, sosiaaliset verkostot, sähköpostiviestintä, mainokset jne.).</a:t>
            </a:r>
            <a:endParaRPr sz="900"/>
          </a:p>
          <a:p>
            <a:pPr indent="0" lvl="0" marL="0" rtl="0" algn="l">
              <a:lnSpc>
                <a:spcPct val="100000"/>
              </a:lnSpc>
              <a:spcBef>
                <a:spcPts val="0"/>
              </a:spcBef>
              <a:spcAft>
                <a:spcPts val="0"/>
              </a:spcAft>
              <a:buClr>
                <a:schemeClr val="dk1"/>
              </a:buClr>
              <a:buSzPts val="1100"/>
              <a:buFont typeface="Arial"/>
              <a:buNone/>
            </a:pPr>
            <a:r>
              <a:rPr lang="en-US" sz="900"/>
              <a:t>Myös kuluttajan ottaminen mukaan markkinointipäätöksiin helpottuu digitaalisen median avulla. Esimerkki: tee viesti, jossa on 2 pakettia, ja anna asiakkaan päättää, kumpi paketti tuotetaan.</a:t>
            </a:r>
            <a:endParaRPr sz="900"/>
          </a:p>
          <a:p>
            <a:pPr indent="0" lvl="0" marL="0" rtl="0" algn="l">
              <a:lnSpc>
                <a:spcPct val="100000"/>
              </a:lnSpc>
              <a:spcBef>
                <a:spcPts val="0"/>
              </a:spcBef>
              <a:spcAft>
                <a:spcPts val="0"/>
              </a:spcAft>
              <a:buClr>
                <a:schemeClr val="dk1"/>
              </a:buClr>
              <a:buSzPts val="1100"/>
              <a:buFont typeface="Arial"/>
              <a:buNone/>
            </a:pPr>
            <a:r>
              <a:rPr lang="en-US" sz="900"/>
              <a:t>On siis tärkeää analysoida, miten yritys hyödyntää digitaalisen median mahdollisuuksia oppiakseen lisää markkinoista ja asiakkaista tai potentiaalisista asiakkaista.</a:t>
            </a:r>
            <a:endParaRPr sz="900"/>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27a0c8e78b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4" name="Google Shape;334;g227a0c8e78b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Tällä kalvolla näemme, mitä tavoitteita yritykset esittävät ja mitä ne pyrkivät saavuttamaan. Tietenkin voi myös kyseenalaistaa, ovatko yllä mainitut todella tavoitteita ja täyttävätkö ne ominaisuudet, joita tavoitteilla pitäisi olla (tätä kysymystä käsitellään dioissa 27 ja 28).</a:t>
            </a:r>
            <a:endParaRPr/>
          </a:p>
          <a:p>
            <a:pPr indent="0" lvl="0" marL="0" rtl="0" algn="l">
              <a:lnSpc>
                <a:spcPct val="100000"/>
              </a:lnSpc>
              <a:spcBef>
                <a:spcPts val="0"/>
              </a:spcBef>
              <a:spcAft>
                <a:spcPts val="0"/>
              </a:spcAft>
              <a:buSzPts val="1100"/>
              <a:buNone/>
            </a:pPr>
            <a:r>
              <a:rPr lang="en-US"/>
              <a:t>Riippumatta siitä, käytetäänkö sanaa tavoite oikein, voimme nähdä, että yritysten huolenaiheissa on vaihtelua vuodesta 2020 vuoteen 2021.</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227a0c8e78b_1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0" name="Google Shape;340;g227a0c8e78b_1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Tällä kalvolla nähdään, että joidenkin yritysten huolenaiheet/prioriteettien tärkeys eroaa edelliseen kalvoon verrattuna.</a:t>
            </a:r>
            <a:endParaRPr/>
          </a:p>
          <a:p>
            <a:pPr indent="0" lvl="0" marL="0" rtl="0" algn="l">
              <a:lnSpc>
                <a:spcPct val="100000"/>
              </a:lnSpc>
              <a:spcBef>
                <a:spcPts val="0"/>
              </a:spcBef>
              <a:spcAft>
                <a:spcPts val="0"/>
              </a:spcAft>
              <a:buSzPts val="1100"/>
              <a:buNone/>
            </a:pPr>
            <a:r>
              <a:rPr lang="en-US"/>
              <a:t>On kuitenkin mahdollista löytää yhteisiä huolenaiheita/painopisteitä, kuten uusien asiakkaiden hankkiminen.</a:t>
            </a:r>
            <a:endParaRPr/>
          </a:p>
          <a:p>
            <a:pPr indent="0" lvl="0" marL="0" rtl="0" algn="l">
              <a:lnSpc>
                <a:spcPct val="100000"/>
              </a:lnSpc>
              <a:spcBef>
                <a:spcPts val="0"/>
              </a:spcBef>
              <a:spcAft>
                <a:spcPts val="0"/>
              </a:spcAft>
              <a:buSzPts val="1100"/>
              <a:buNone/>
            </a:pPr>
            <a:r>
              <a:rPr lang="en-US"/>
              <a:t>Ei ole yllättävää, että samankaltaisissa tutkimuksissa on erilaisia tuloksia, koska analysoitavat tekijät eivät aina ole samoja, tutkimuksen ajoitus voi myös vaihdella ja esiintyvyys voi myös olla erilainen, esimerkiksi toiminta-ala voi vaihdella.</a:t>
            </a:r>
            <a:endParaRPr/>
          </a:p>
          <a:p>
            <a:pPr indent="0" lvl="0" marL="0" rtl="0" algn="l">
              <a:lnSpc>
                <a:spcPct val="100000"/>
              </a:lnSpc>
              <a:spcBef>
                <a:spcPts val="0"/>
              </a:spcBef>
              <a:spcAft>
                <a:spcPts val="0"/>
              </a:spcAft>
              <a:buClr>
                <a:schemeClr val="dk1"/>
              </a:buClr>
              <a:buSzPts val="1100"/>
              <a:buFont typeface="Arial"/>
              <a:buNone/>
            </a:pPr>
            <a:r>
              <a:rPr lang="en-US"/>
              <a:t>Kyse on kuitenkin aina indikaattoreista, jotka on luettava huolellisesti ja kehystettävä asianmukaisesti.</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p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Tavoitteet ovat ilmaisuja päämäärille, jotka on tarkoitus saavuttaa. Ne voidaan jakaa useampiin osatavoitteisiin.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Esimerkki:</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Tavoite: Yrityksen kaupallisen läsnäolon lisääminen markkinoilla.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Tavoitteet: Kasvattaa myyntivolyymiä 10 % vuoteen 2024 mennessä; kasvattaa kosmetiikkavalikoiman markkinaosuutta 3 prosenttiyksikköä vuoteen 2024 mennessä; saavuttaa asiakasuskollisuus 10 % vuoteen 2024 mennessä.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Tavoitteet voivat olla strategisia, taktisia tai operatiivisia.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Strategiset markkinointitavoitteet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Nämä ovat strategisen markkinointitoiminnan tuloksena syntyviä yleistavoitteita, jotka määritellään pitkällä aikavälillä eli kahdesta viiteen tai useamman vuoden päähän.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Esimerkki: sähköautojen markkinaosuuden kasvattaminen 5 %:lla 3 vuodessa.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Taktiset markkinointitavoitteet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Nämä ovat välitason tavoitteita, jotka ovat esimerkiksi tuotepäällikön tai brändipäällikön vastuulla ja jotka edistävät strategisten tavoitteiden saavuttamista.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Esimerkki: valitse brändin digitaalinen lähettiläs vuoden 2020 toisella neljänneksellä.</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Operatiiviset markkinointitavoitteet</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Nämä ovat erityisiä, lyhyen aikavälin tavoitteita, joilla pyritään toteuttamaan päivittäiset markkinointitoimet, ja ne koskevat yleensä kutakin tehtävää tai toimintoa erikseen.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Esimerkki: 5 viestiä päivittäin Facebookissa</a:t>
            </a:r>
            <a:endParaRPr sz="900">
              <a:solidFill>
                <a:schemeClr val="dk1"/>
              </a:solidFill>
            </a:endParaRPr>
          </a:p>
          <a:p>
            <a:pPr indent="0" lvl="0" marL="0" marR="0" rtl="0" algn="l">
              <a:lnSpc>
                <a:spcPct val="100000"/>
              </a:lnSpc>
              <a:spcBef>
                <a:spcPts val="0"/>
              </a:spcBef>
              <a:spcAft>
                <a:spcPts val="0"/>
              </a:spcAft>
              <a:buSzPts val="1100"/>
              <a:buNone/>
            </a:pPr>
            <a:r>
              <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Strategisia tavoitteita varten on määriteltävä sopivin strategia ja sen jälkeen määriteltävä, miten se pannaan täytäntöön.</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Tavoitteiden puuttuminen johtaa yleensä yrityksen organisoimattomuuteen, joka on ihmelääke. Palautetaan mieleen seuraava Liisan ja Cheshiren kissan välinen vuoropuhelu (Lewis Carrollin tarina "Liisa Ihmemaassa"):</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Voisitteko kertoa minulle, mihin suuntaan minun pitäisi mennä päästäkseni pois täältä?</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Se riippuu paljon siitä, minne haluat mennä, Cat sanoi.</a:t>
            </a:r>
            <a:endParaRPr sz="900">
              <a:solidFill>
                <a:schemeClr val="dk1"/>
              </a:solidFill>
            </a:endParaRPr>
          </a:p>
          <a:p>
            <a:pPr indent="0" lvl="0" marL="0" marR="0" rtl="0" algn="l">
              <a:lnSpc>
                <a:spcPct val="100000"/>
              </a:lnSpc>
              <a:spcBef>
                <a:spcPts val="0"/>
              </a:spcBef>
              <a:spcAft>
                <a:spcPts val="0"/>
              </a:spcAft>
              <a:buClr>
                <a:schemeClr val="dk1"/>
              </a:buClr>
              <a:buSzPts val="1100"/>
              <a:buFont typeface="Arial"/>
              <a:buNone/>
            </a:pPr>
            <a:r>
              <a:rPr lang="en-US" sz="900">
                <a:solidFill>
                  <a:schemeClr val="dk1"/>
                </a:solidFill>
              </a:rPr>
              <a:t>- Paikalla ei ole väliä - sanoi Alice.</a:t>
            </a:r>
            <a:endParaRPr sz="900">
              <a:solidFill>
                <a:schemeClr val="dk1"/>
              </a:solidFill>
            </a:endParaRPr>
          </a:p>
          <a:p>
            <a:pPr indent="0" lvl="0" marL="0" marR="0" rtl="0" algn="l">
              <a:lnSpc>
                <a:spcPct val="100000"/>
              </a:lnSpc>
              <a:spcBef>
                <a:spcPts val="0"/>
              </a:spcBef>
              <a:spcAft>
                <a:spcPts val="0"/>
              </a:spcAft>
              <a:buSzPts val="1100"/>
              <a:buNone/>
            </a:pPr>
            <a:r>
              <a:rPr lang="en-US" sz="900">
                <a:solidFill>
                  <a:schemeClr val="dk1"/>
                </a:solidFill>
              </a:rPr>
              <a:t>- Sitten ei ole väliä, mihin suuntaan menet, sanoi Kissa.</a:t>
            </a:r>
            <a:endParaRPr sz="900">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6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3" name="Google Shape;353;p6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lang="en-US" sz="900"/>
              <a:t>Tavoitteiden päätehtävänä on varmistaa, että kaikki soutavat oikeaan suuntaan ja että kukaan ei tee työtä, joka ei liity yrityksen tarkoitukseen. Mutta jotta näin voisi tapahtua, tavoitteilla on oltava tiettyjä ominaisuuksia:</a:t>
            </a:r>
            <a:endParaRPr sz="900"/>
          </a:p>
          <a:p>
            <a:pPr indent="0" lvl="0" marL="0" marR="0" rtl="0" algn="l">
              <a:lnSpc>
                <a:spcPct val="100000"/>
              </a:lnSpc>
              <a:spcBef>
                <a:spcPts val="0"/>
              </a:spcBef>
              <a:spcAft>
                <a:spcPts val="0"/>
              </a:spcAft>
              <a:buClr>
                <a:schemeClr val="dk1"/>
              </a:buClr>
              <a:buSzPts val="1100"/>
              <a:buFont typeface="Arial"/>
              <a:buNone/>
            </a:pPr>
            <a:r>
              <a:rPr lang="en-US" sz="900"/>
              <a:t>Spesifi ja konkreettinen: on määriteltävä selkeästi, mitä on tarkoitus saavuttaa, eikä sen tulkinnassa saa olla epäselvyyksiä. Mitä yksityiskohtaisempi se on, sitä helpompi se on esimerkiksi henkilöstön ymmärtää.</a:t>
            </a:r>
            <a:endParaRPr sz="900"/>
          </a:p>
          <a:p>
            <a:pPr indent="0" lvl="0" marL="0" marR="0" rtl="0" algn="l">
              <a:lnSpc>
                <a:spcPct val="100000"/>
              </a:lnSpc>
              <a:spcBef>
                <a:spcPts val="0"/>
              </a:spcBef>
              <a:spcAft>
                <a:spcPts val="0"/>
              </a:spcAft>
              <a:buClr>
                <a:schemeClr val="dk1"/>
              </a:buClr>
              <a:buSzPts val="1100"/>
              <a:buFont typeface="Arial"/>
              <a:buNone/>
            </a:pPr>
            <a:r>
              <a:rPr lang="en-US" sz="900"/>
              <a:t>Mitattavissa: on oltava tapa mitata, onko tavoite saavutettu vai ei.</a:t>
            </a:r>
            <a:endParaRPr sz="900"/>
          </a:p>
          <a:p>
            <a:pPr indent="0" lvl="0" marL="0" marR="0" rtl="0" algn="l">
              <a:lnSpc>
                <a:spcPct val="100000"/>
              </a:lnSpc>
              <a:spcBef>
                <a:spcPts val="0"/>
              </a:spcBef>
              <a:spcAft>
                <a:spcPts val="0"/>
              </a:spcAft>
              <a:buClr>
                <a:schemeClr val="dk1"/>
              </a:buClr>
              <a:buSzPts val="1100"/>
              <a:buFont typeface="Arial"/>
              <a:buNone/>
            </a:pPr>
            <a:r>
              <a:rPr lang="en-US" sz="900"/>
              <a:t>Saavutettavissa: tavoitteen on oltava saavutettavissa. On tärkeää, että se on kunnianhimoinen, mutta ei mahdoton. On otettava huomioon motivoiva näkökulma, joka koskee sitä, ketkä työskentelevät tavoitteen saavuttamiseksi.</a:t>
            </a:r>
            <a:endParaRPr sz="900"/>
          </a:p>
          <a:p>
            <a:pPr indent="0" lvl="0" marL="0" marR="0" rtl="0" algn="l">
              <a:lnSpc>
                <a:spcPct val="100000"/>
              </a:lnSpc>
              <a:spcBef>
                <a:spcPts val="0"/>
              </a:spcBef>
              <a:spcAft>
                <a:spcPts val="0"/>
              </a:spcAft>
              <a:buClr>
                <a:schemeClr val="dk1"/>
              </a:buClr>
              <a:buSzPts val="1100"/>
              <a:buFont typeface="Arial"/>
              <a:buNone/>
            </a:pPr>
            <a:r>
              <a:rPr lang="en-US" sz="900"/>
              <a:t>Relevantti: tavoitteen on oltava strategisesti tärkeä liiketoiminnalle, sen on oltava ratkaiseva. Ei ole mitään järkeä asettaa tavoitteita, jotka eivät edistä yrityksesi kasvua.</a:t>
            </a:r>
            <a:endParaRPr sz="900"/>
          </a:p>
          <a:p>
            <a:pPr indent="0" lvl="0" marL="0" marR="0" rtl="0" algn="l">
              <a:lnSpc>
                <a:spcPct val="100000"/>
              </a:lnSpc>
              <a:spcBef>
                <a:spcPts val="0"/>
              </a:spcBef>
              <a:spcAft>
                <a:spcPts val="0"/>
              </a:spcAft>
              <a:buClr>
                <a:schemeClr val="dk1"/>
              </a:buClr>
              <a:buSzPts val="1100"/>
              <a:buFont typeface="Arial"/>
              <a:buNone/>
            </a:pPr>
            <a:r>
              <a:rPr lang="en-US" sz="900"/>
              <a:t>Aikarajaus: on määriteltävä ajanjakso, johon mennessä tavoite on saavutettava. Tämä tavoitteen ominaisuus vaikuttaa siihen, onko tavoite saavutettavissa, ja se vaikuttaa myös tavoitteiden priorisointiin.</a:t>
            </a:r>
            <a:endParaRPr sz="900"/>
          </a:p>
          <a:p>
            <a:pPr indent="0" lvl="0" marL="0" marR="0" rtl="0" algn="l">
              <a:lnSpc>
                <a:spcPct val="100000"/>
              </a:lnSpc>
              <a:spcBef>
                <a:spcPts val="0"/>
              </a:spcBef>
              <a:spcAft>
                <a:spcPts val="0"/>
              </a:spcAft>
              <a:buClr>
                <a:schemeClr val="dk1"/>
              </a:buClr>
              <a:buSzPts val="1100"/>
              <a:buFont typeface="Arial"/>
              <a:buNone/>
            </a:pPr>
            <a:r>
              <a:rPr lang="en-US" sz="900"/>
              <a:t>Esimerkki hyvin määritellystä tavoitteesta: "Saada 10 prosenttia verkkosivuston kautta tapahtuvan myynnin rahallisesta arvosta ensimmäisen lukukauden loppuun mennessä (myönteinen, selkeä, täsmällinen, täsmällinen, merkityksellinen, saavutettavissa oleva, realistinen ja ajallisesti määritelty).</a:t>
            </a:r>
            <a:endParaRPr sz="900"/>
          </a:p>
          <a:p>
            <a:pPr indent="0" lvl="0" marL="0" marR="0" rtl="0" algn="l">
              <a:lnSpc>
                <a:spcPct val="100000"/>
              </a:lnSpc>
              <a:spcBef>
                <a:spcPts val="0"/>
              </a:spcBef>
              <a:spcAft>
                <a:spcPts val="0"/>
              </a:spcAft>
              <a:buClr>
                <a:schemeClr val="dk1"/>
              </a:buClr>
              <a:buSzPts val="1100"/>
              <a:buFont typeface="Arial"/>
              <a:buNone/>
            </a:pPr>
            <a:r>
              <a:rPr lang="en-US" sz="900"/>
              <a:t>Huonosti muotoiltu tavoite. "Odotan saavani enemmän asiakkaita verkkosivustolle" (ei ole erityistä tilannetta, ei ole määritetty aikaa sen saavuttamiseksi, ei määritä määriä eikä mahdollista sen muodollista analysointia).</a:t>
            </a:r>
            <a:endParaRPr sz="900"/>
          </a:p>
          <a:p>
            <a:pPr indent="-228600" lvl="0" marL="457200" marR="0" rtl="0" algn="l">
              <a:lnSpc>
                <a:spcPct val="100000"/>
              </a:lnSpc>
              <a:spcBef>
                <a:spcPts val="0"/>
              </a:spcBef>
              <a:spcAft>
                <a:spcPts val="0"/>
              </a:spcAft>
              <a:buClr>
                <a:srgbClr val="000000"/>
              </a:buClr>
              <a:buSzPts val="1100"/>
              <a:buFont typeface="Arial"/>
              <a:buNone/>
            </a:pPr>
            <a:r>
              <a:t/>
            </a:r>
            <a:endParaRPr/>
          </a:p>
        </p:txBody>
      </p:sp>
      <p:sp>
        <p:nvSpPr>
          <p:cNvPr id="354" name="Google Shape;354;p68: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6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1" name="Google Shape;361;p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SzPts val="1100"/>
              <a:buNone/>
            </a:pPr>
            <a:r>
              <a:rPr lang="en-US" sz="900">
                <a:solidFill>
                  <a:schemeClr val="dk1"/>
                </a:solidFill>
              </a:rPr>
              <a:t>Tavoitteiden määrittelyn jälkeen on tavoitteiden mukaisesti määriteltävä myös mittarit, joiden avulla voidaan arvioida, onko tavoitteet saavutettu.</a:t>
            </a:r>
            <a:endParaRPr i="0" sz="900" u="none" cap="none" strike="noStrike">
              <a:solidFill>
                <a:schemeClr val="dk1"/>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7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US" sz="900"/>
              <a:t>Digitaaliselle markkinoinnille määriteltyjen tavoitteiden olisi oltava linjassa yrityksen strategisten tavoitteiden kanssa. Niiden perusteella määritellään taktisen tason tavoitteet siten, että kun ne toteutetaan, strategiset tavoitteet saavutetaan.</a:t>
            </a:r>
            <a:endParaRPr sz="900"/>
          </a:p>
        </p:txBody>
      </p:sp>
      <p:sp>
        <p:nvSpPr>
          <p:cNvPr id="367" name="Google Shape;367;p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2017bef0002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200"/>
              <a:buFont typeface="Calibri"/>
              <a:buNone/>
            </a:pPr>
            <a:r>
              <a:rPr lang="en-US" sz="1000"/>
              <a:t>Liiketoiminnallisten tavoitteiden, strategisten tavoitteiden ja taktisten tavoitteiden (kuten esimerkiksi sosiaalisen median markkinoinnin tavoitteet) lisäksi toteutetaan päivittäin toimintoja, jotka liittyvät operatiivisiin tavoitteisiin.</a:t>
            </a:r>
            <a:endParaRPr sz="1000"/>
          </a:p>
        </p:txBody>
      </p:sp>
      <p:sp>
        <p:nvSpPr>
          <p:cNvPr id="374" name="Google Shape;374;g2017bef0002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7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7" name="Google Shape;387;p7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3" name="Google Shape;393;p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Segmentointiprosessissa valitaan käytettävät segmentointikriteerit. </a:t>
            </a:r>
            <a:endParaRPr sz="900"/>
          </a:p>
          <a:p>
            <a:pPr indent="0" lvl="0" marL="0" rtl="0" algn="l">
              <a:lnSpc>
                <a:spcPct val="100000"/>
              </a:lnSpc>
              <a:spcBef>
                <a:spcPts val="0"/>
              </a:spcBef>
              <a:spcAft>
                <a:spcPts val="0"/>
              </a:spcAft>
              <a:buClr>
                <a:schemeClr val="dk1"/>
              </a:buClr>
              <a:buSzPts val="1100"/>
              <a:buFont typeface="Arial"/>
              <a:buNone/>
            </a:pPr>
            <a:r>
              <a:rPr lang="en-US" sz="900"/>
              <a:t>Yleisimmin käytetyt kriteerit:</a:t>
            </a:r>
            <a:endParaRPr sz="900"/>
          </a:p>
          <a:p>
            <a:pPr indent="0" lvl="0" marL="0" rtl="0" algn="l">
              <a:lnSpc>
                <a:spcPct val="100000"/>
              </a:lnSpc>
              <a:spcBef>
                <a:spcPts val="0"/>
              </a:spcBef>
              <a:spcAft>
                <a:spcPts val="0"/>
              </a:spcAft>
              <a:buClr>
                <a:schemeClr val="dk1"/>
              </a:buClr>
              <a:buSzPts val="1100"/>
              <a:buFont typeface="Arial"/>
              <a:buNone/>
            </a:pPr>
            <a:r>
              <a:rPr lang="en-US" sz="900"/>
              <a:t>Demografiset tekijät: ikä, sukupuoli, rotu, etninen alkuperä, tulot, koulutus, ammatti, perheen koko, perheen elinkaari, uskonto, sosiaaliluokka.</a:t>
            </a:r>
            <a:endParaRPr sz="900"/>
          </a:p>
          <a:p>
            <a:pPr indent="0" lvl="0" marL="0" rtl="0" algn="l">
              <a:lnSpc>
                <a:spcPct val="100000"/>
              </a:lnSpc>
              <a:spcBef>
                <a:spcPts val="0"/>
              </a:spcBef>
              <a:spcAft>
                <a:spcPts val="0"/>
              </a:spcAft>
              <a:buClr>
                <a:schemeClr val="dk1"/>
              </a:buClr>
              <a:buSzPts val="1100"/>
              <a:buFont typeface="Arial"/>
              <a:buNone/>
            </a:pPr>
            <a:r>
              <a:rPr lang="en-US" sz="900"/>
              <a:t>Maantieteelliset tekijät: väestö, alue, ympäristö (kaupunki, esikaupunki, maaseutu), kaupungin koko, markkinatiheys, ilmasto.</a:t>
            </a:r>
            <a:endParaRPr sz="900"/>
          </a:p>
          <a:p>
            <a:pPr indent="0" lvl="0" marL="0" rtl="0" algn="l">
              <a:lnSpc>
                <a:spcPct val="100000"/>
              </a:lnSpc>
              <a:spcBef>
                <a:spcPts val="0"/>
              </a:spcBef>
              <a:spcAft>
                <a:spcPts val="0"/>
              </a:spcAft>
              <a:buClr>
                <a:schemeClr val="dk1"/>
              </a:buClr>
              <a:buSzPts val="1100"/>
              <a:buFont typeface="Arial"/>
              <a:buNone/>
            </a:pPr>
            <a:r>
              <a:rPr lang="en-US" sz="900"/>
              <a:t>Psykografinen: henkilökohtaiset ominaisuudet, motivaatio, elämäntapa.</a:t>
            </a:r>
            <a:endParaRPr sz="900"/>
          </a:p>
          <a:p>
            <a:pPr indent="0" lvl="0" marL="0" rtl="0" algn="l">
              <a:lnSpc>
                <a:spcPct val="100000"/>
              </a:lnSpc>
              <a:spcBef>
                <a:spcPts val="0"/>
              </a:spcBef>
              <a:spcAft>
                <a:spcPts val="0"/>
              </a:spcAft>
              <a:buClr>
                <a:schemeClr val="dk1"/>
              </a:buClr>
              <a:buSzPts val="1100"/>
              <a:buFont typeface="Arial"/>
              <a:buNone/>
            </a:pPr>
            <a:r>
              <a:rPr lang="en-US" sz="900"/>
              <a:t>Käyttäytymiseen liittyvät: käyttötapaukset (erityinen tilaisuus, yleinen tilaisuus,...), asema (satunnaiskäyttäjä, säännöllinen käyttäjä, entinen käyttäjä, potentiaalinen käyttäjä,...), käyttötiheys (vähäinen, keskisuuri, voimakas,...), uskollisuus (ei lainkaan, keskisuuri, voimakas, voimakas, täydellinen,...), alttius ostamiseen, asenne tuotetta kohtaan (innostunut, myönteinen, välinpitämätön, kielteinen,...), asenne uusiin tuotteisiin (kokeilunhaluinen, konservatiivinen,...), haetut hyödyt.</a:t>
            </a:r>
            <a:endParaRPr sz="900"/>
          </a:p>
          <a:p>
            <a:pPr indent="0" lvl="0" marL="0" rtl="0" algn="l">
              <a:lnSpc>
                <a:spcPct val="100000"/>
              </a:lnSpc>
              <a:spcBef>
                <a:spcPts val="0"/>
              </a:spcBef>
              <a:spcAft>
                <a:spcPts val="0"/>
              </a:spcAft>
              <a:buClr>
                <a:schemeClr val="dk1"/>
              </a:buClr>
              <a:buSzPts val="1100"/>
              <a:buFont typeface="Arial"/>
              <a:buNone/>
            </a:pPr>
            <a:r>
              <a:rPr lang="en-US" sz="900"/>
              <a:t>Kriteerien soveltamisen jälkeen on tutkittava segmentit, joita digitaalinen palvelu voi palvella, ja pyrittävä luonnehtimaan niitä tyhjentävästi niiden koon, potentiaalin määrällisen arvioinnin, tarpeiden, motiivien, kuluttajakäyttäytymisen ja erityisesti digitaaliseen toimintaan liittyvien ostotottumusten osalta. On tärkeää, että jokainen segmentti on mahdollisimman homogeeninen edellä mainittujen tekijöiden perusteella.</a:t>
            </a:r>
            <a:endParaRPr sz="900"/>
          </a:p>
          <a:p>
            <a:pPr indent="0" lvl="0" marL="0" rtl="0" algn="l">
              <a:lnSpc>
                <a:spcPct val="100000"/>
              </a:lnSpc>
              <a:spcBef>
                <a:spcPts val="0"/>
              </a:spcBef>
              <a:spcAft>
                <a:spcPts val="0"/>
              </a:spcAft>
              <a:buClr>
                <a:schemeClr val="dk1"/>
              </a:buClr>
              <a:buSzPts val="1100"/>
              <a:buFont typeface="Arial"/>
              <a:buNone/>
            </a:pPr>
            <a:r>
              <a:rPr lang="en-US" sz="900"/>
              <a:t>Sitten valitsemme segmentin tai segmentit, joita haluamme palvella digitaalisen markkinoinnin avulla. Tämä segmentti tai segmentit voivat olla erilaisia kuin ne, joiden kanssa yritys työskentelee offline-markkinoinnissa. Pohditaan, miksi segmentit ovat erilaisia, mikä oikeuttaa tämän eron ja miten se näkyy markkinointimixissä.</a:t>
            </a:r>
            <a:endParaRPr sz="900"/>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1" name="Google Shape;401;p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7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7" name="Google Shape;407;p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Yrityksen on määriteltävä tuotemerkille ja tuotteelle arvolupaus, joka koostuu hyödystä tai hyödyistä, joita se pystyy tarjoamaan asiakkaalle. Se auttaa erottamaan tuotemerkin kilpailijoista. Arvolupauksesta viestitään markkinoinnin viestintäosion avulla. Sen pitäisi olla hyvin jäsennelty, koska sen muuttaminen ei ole hyvä käytäntö, vaan se on strateginen päätös. Lopulta, viimeisenä keinona, voimme muuttaa sitä, mutta kaikki viestintätyö on aloitettava uudelleen. Huom! Tätä käsitellään tarkemmin opintojakson seuraavassa osassa.</a:t>
            </a:r>
            <a:endParaRPr sz="900"/>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7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5" name="Google Shape;415;p7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Arvolupauksen tulisi kannustaa asiakasta ostamaan tuote/palvelu, joten asiakkaan tulisi pitää sitä kilpailijoiden arvolupausta parempana. Käytännössä se on se, mikä saa asiakkaan ostamaan tuotteemme.</a:t>
            </a:r>
            <a:endParaRPr sz="900"/>
          </a:p>
          <a:p>
            <a:pPr indent="0" lvl="0" marL="0" rtl="0" algn="l">
              <a:lnSpc>
                <a:spcPct val="100000"/>
              </a:lnSpc>
              <a:spcBef>
                <a:spcPts val="0"/>
              </a:spcBef>
              <a:spcAft>
                <a:spcPts val="0"/>
              </a:spcAft>
              <a:buClr>
                <a:schemeClr val="dk1"/>
              </a:buClr>
              <a:buSzPts val="1100"/>
              <a:buFont typeface="Arial"/>
              <a:buNone/>
            </a:pPr>
            <a:r>
              <a:rPr lang="en-US" sz="900"/>
              <a:t>Digitaalisella markkinoinnilla voi olla erityinen rooli, sillä se voi toimia vipuvartena. Meidän on siis arvioitava, miten digitaalinen markkinointi voi korostaa etuja ja/tai vahvistaa niitä tai jopa edistää uusien etujen luomista.</a:t>
            </a:r>
            <a:endParaRPr sz="900"/>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7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3" name="Google Shape;423;p7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7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8" name="Google Shape;428;p7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lang="en-US"/>
              <a:t>Tässä taulukossa, joka on jaettu viiteen diaan, voimme tarkistaa joitakin ideoita aloitteista, jotka kuuluvat asiakkaiden kaappaamiseen, niiden muuntamiseen, säilyttämiseen ja kehittämiseen.</a:t>
            </a:r>
            <a:endParaRPr/>
          </a:p>
          <a:p>
            <a:pPr indent="0" lvl="0" marL="0" rtl="0" algn="l">
              <a:lnSpc>
                <a:spcPct val="100000"/>
              </a:lnSpc>
              <a:spcBef>
                <a:spcPts val="0"/>
              </a:spcBef>
              <a:spcAft>
                <a:spcPts val="0"/>
              </a:spcAft>
              <a:buSzPts val="1100"/>
              <a:buNone/>
            </a:pPr>
            <a:r>
              <a:rPr lang="en-US"/>
              <a:t>Näin ollen yritys keskittyy tässä diassa uuden, tuotteeseen ja hintaan perustuvan ehdotuksen kehittämiseen. Toinen vaihtoehto voisi olla asiakkaiden houkutteleminen inbound-markkinoinnin avulla.</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5" name="Google Shape;435;p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Verkkomarkkinoinnissa tavoitteena on, että tuntemattomista vierailijoista tulee tuttavia ja sitten asiakkaita. Siksi on tarpeen määritellä strategiat tämän tavoitteen saavuttamiseksi.</a:t>
            </a:r>
            <a:endParaRPr/>
          </a:p>
          <a:p>
            <a:pPr indent="0" lvl="0" marL="0" rtl="0" algn="l">
              <a:lnSpc>
                <a:spcPct val="100000"/>
              </a:lnSpc>
              <a:spcBef>
                <a:spcPts val="0"/>
              </a:spcBef>
              <a:spcAft>
                <a:spcPts val="0"/>
              </a:spcAft>
              <a:buSzPts val="1100"/>
              <a:buNone/>
            </a:pPr>
            <a:r>
              <a:rPr lang="en-US"/>
              <a:t>Potentiaalisen asiakkaan kokemus jokaisesta kontaktista brändiin on tärkeää, jotta myynti toteutuisi. Siksi on määriteltävä strategiat tämän tavoitteen saavuttamiseksi.</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8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2" name="Google Shape;442;p8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Strategiaan voi kuulua myös nykyisten asiakkaiden kehittäminen, myynnin lisääminen parantamalla asiakaskokemusta brändistä ja/tai lisäämällä asiakkaille tarjottavaa tuote-/palvelutarjontaa.</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8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9" name="Google Shape;449;p8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Toinen strateginen ehdotus on kehittää sisältömarkkinoinnin laajempaa soveltamista sosiaalisessa mediassa ja muissa kanavissa asiakkaiden hankinnan, muuntamisen ja säilyttämisen parantamiseksi.</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8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6" name="Google Shape;456;p8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Sivusto on strategian keskipiste, ja se investoi jatkuvasti sen tilojen ja infrastruktuurien parantamiseen, nimittäin muista sivustoon liittyvistä alustoista, kuten CRM-järjestelmästä.</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3" name="Google Shape;463;p8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Taulukon viimeisessä osassa korostetaan lopuksi, että on tärkeää määritellä, miten markkinoinnin digitaalinen ulottuvuus sisällytetään organisaatioon, nimittäin organisaatiorakenteen suunnittelussa.</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8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0" name="Google Shape;470;p8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6" name="Google Shape;47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Suhdemarkkinointi on nimi strategialle, joka edellyttää pitkäaikaisten kumppanuuksien rakentamista asiakkaiden kanssa.</a:t>
            </a:r>
            <a:endParaRPr sz="900"/>
          </a:p>
          <a:p>
            <a:pPr indent="0" lvl="0" marL="0" rtl="0" algn="l">
              <a:lnSpc>
                <a:spcPct val="100000"/>
              </a:lnSpc>
              <a:spcBef>
                <a:spcPts val="0"/>
              </a:spcBef>
              <a:spcAft>
                <a:spcPts val="0"/>
              </a:spcAft>
              <a:buSzPts val="1100"/>
              <a:buNone/>
            </a:pPr>
            <a:r>
              <a:rPr lang="en-US" sz="900"/>
              <a:t>Näiden asiakassuhteiden rakentaminen edellyttää arvon ja tyytyväisyyden tarjoamista.</a:t>
            </a:r>
            <a:endParaRPr sz="900"/>
          </a:p>
          <a:p>
            <a:pPr indent="0" lvl="0" marL="0" rtl="0" algn="l">
              <a:lnSpc>
                <a:spcPct val="100000"/>
              </a:lnSpc>
              <a:spcBef>
                <a:spcPts val="0"/>
              </a:spcBef>
              <a:spcAft>
                <a:spcPts val="0"/>
              </a:spcAft>
              <a:buSzPts val="1100"/>
              <a:buNone/>
            </a:pPr>
            <a:r>
              <a:rPr lang="en-US" sz="900"/>
              <a:t>Yritykset hyötyvät uusintaostoista.</a:t>
            </a:r>
            <a:endParaRPr sz="900"/>
          </a:p>
          <a:p>
            <a:pPr indent="0" lvl="0" marL="0" rtl="0" algn="l">
              <a:lnSpc>
                <a:spcPct val="100000"/>
              </a:lnSpc>
              <a:spcBef>
                <a:spcPts val="0"/>
              </a:spcBef>
              <a:spcAft>
                <a:spcPts val="0"/>
              </a:spcAft>
              <a:buClr>
                <a:schemeClr val="dk1"/>
              </a:buClr>
              <a:buSzPts val="1100"/>
              <a:buFont typeface="Arial"/>
              <a:buNone/>
            </a:pPr>
            <a:r>
              <a:rPr lang="en-US" sz="900"/>
              <a:t>Kustannukset laskevat, koska nykyisten asiakkaiden palveleminen on halvempaa kuin uusien asiakkaiden houkutteleminen. Asiakkaan säilyttäminen maksaa noin ¼ siitä, mitä uuden asiakkaan hankkiminen maksaisi, ja asiakkaan säilyttämisen kannattavuus on yli 60 prosenttia, kun taas uuden asiakkaan kannattavuus on alle 30 prosenttia.</a:t>
            </a:r>
            <a:endParaRPr sz="900"/>
          </a:p>
          <a:p>
            <a:pPr indent="0" lvl="0" marL="0" rtl="0" algn="l">
              <a:lnSpc>
                <a:spcPct val="100000"/>
              </a:lnSpc>
              <a:spcBef>
                <a:spcPts val="0"/>
              </a:spcBef>
              <a:spcAft>
                <a:spcPts val="0"/>
              </a:spcAft>
              <a:buClr>
                <a:schemeClr val="dk1"/>
              </a:buClr>
              <a:buSzPts val="1100"/>
              <a:buFont typeface="Arial"/>
              <a:buNone/>
            </a:pPr>
            <a:r>
              <a:rPr lang="en-US" sz="900"/>
              <a:t>Internet on erittäin hyödyllinen väline asiakassuhteiden luomisessa, koska se mahdollistaa vuorovaikutuksen asiakkaiden kanssa. Internetin avulla yritys voi tarjota nopeaa palvelua asiakkailleen ja tutkia ostajien tottumuksia tuotteiden räätälöimiseksi ja siten lisätä arvolupausta ja parantaa suhdetta asiakkaaseen. Myös kanta-asiakasohjelmien luomisessa voidaan hyödyntää Internetin ominaisuuksia.</a:t>
            </a:r>
            <a:endParaRPr sz="900"/>
          </a:p>
          <a:p>
            <a:pPr indent="0" lvl="0" marL="0" rtl="0" algn="l">
              <a:lnSpc>
                <a:spcPct val="100000"/>
              </a:lnSpc>
              <a:spcBef>
                <a:spcPts val="0"/>
              </a:spcBef>
              <a:spcAft>
                <a:spcPts val="0"/>
              </a:spcAft>
              <a:buClr>
                <a:schemeClr val="dk1"/>
              </a:buClr>
              <a:buSzPts val="1100"/>
              <a:buFont typeface="Arial"/>
              <a:buNone/>
            </a:pPr>
            <a:r>
              <a:rPr lang="en-US" sz="900"/>
              <a:t>Digitaalinen media mahdollistaa suuren vuorovaikutteisuuden ja personoinnin (verkkosivusto, laskeutumissivut, sähköpostiviestit, bannerit, mobiilimarkkinointi - tekstiviestit, tekstiviestit, faksit, automaattiset äänipuhelut jne.), mikä auttaa parantamaan suhdetta asiakkaaseen.</a:t>
            </a:r>
            <a:endParaRPr sz="900"/>
          </a:p>
          <a:p>
            <a:pPr indent="0" lvl="0" marL="0" rtl="0" algn="l">
              <a:lnSpc>
                <a:spcPct val="100000"/>
              </a:lnSpc>
              <a:spcBef>
                <a:spcPts val="0"/>
              </a:spcBef>
              <a:spcAft>
                <a:spcPts val="0"/>
              </a:spcAft>
              <a:buSzPts val="1100"/>
              <a:buNone/>
            </a:pPr>
            <a:r>
              <a:rPr lang="en-US" sz="900"/>
              <a:t>On siis päätettävä, miten digitaalista viestintää voidaan hyödyntää sellaisten toimien edistämiseksi, jotka vahvistavat yrityksen suhdetta asiakkaaseen.</a:t>
            </a:r>
            <a:endParaRPr sz="900"/>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8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2" name="Google Shape;482;p8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7" name="Google Shape;48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Markkinointimix määriteltiin jo edellisessä osassa.. Verkon kautta tarjottavan tuotepolitiikan osalta on siis tehtävä joitakin päätöksiä:</a:t>
            </a:r>
            <a:endParaRPr sz="900"/>
          </a:p>
          <a:p>
            <a:pPr indent="0" lvl="0" marL="0" rtl="0" algn="l">
              <a:lnSpc>
                <a:spcPct val="100000"/>
              </a:lnSpc>
              <a:spcBef>
                <a:spcPts val="0"/>
              </a:spcBef>
              <a:spcAft>
                <a:spcPts val="0"/>
              </a:spcAft>
              <a:buClr>
                <a:schemeClr val="dk1"/>
              </a:buClr>
              <a:buSzPts val="1100"/>
              <a:buFont typeface="Arial"/>
              <a:buNone/>
            </a:pPr>
            <a:r>
              <a:rPr lang="en-US" sz="900"/>
              <a:t>Markkinoidaanko kaikkia tuotteita, joita markkinoidaan offline-tilassa, myös Internetin kautta? Onko olemassa tiettyjä tuotteita, jotka ovat saatavilla vain Internetin kautta? Ovatko tuotemerkit samat? Vai kehitetäänkö erityisiä tuotemerkkejä, joita markkinoidaan ainoastaan Internetin kautta?</a:t>
            </a:r>
            <a:endParaRPr sz="900"/>
          </a:p>
          <a:p>
            <a:pPr indent="0" lvl="0" marL="0" rtl="0" algn="l">
              <a:lnSpc>
                <a:spcPct val="100000"/>
              </a:lnSpc>
              <a:spcBef>
                <a:spcPts val="0"/>
              </a:spcBef>
              <a:spcAft>
                <a:spcPts val="0"/>
              </a:spcAft>
              <a:buSzPts val="1100"/>
              <a:buNone/>
            </a:pPr>
            <a:r>
              <a:rPr lang="en-US" sz="900"/>
              <a:t>Tuotepolitiikkaan liittyen on otettava huomioon myös muita näkökohtia, kuten pakkaukset, takuut, tuotetuki, tuotteeseen liittyvät palvelut,...</a:t>
            </a:r>
            <a:endParaRPr sz="900"/>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5" name="Google Shape;495;p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solidFill>
                  <a:schemeClr val="dk1"/>
                </a:solidFill>
              </a:rPr>
              <a:t>Hinnoittelupolitiikassa on myös tehtävä useita päätöksiä:</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Ovatko veloitettavat hinnat samat (offline- ja online-hinnat)? Entä verkossa (verkkosivusto vs. mobiilisovellus)?</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Ovatko hinnat vakioita kaikkina viikonpäivinä?</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Käytetäänkö tiettyjä digitaalisia markkinointitekniikoita, kuten ryhmäostoja tai käänteishuutokauppoja?</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Onko Internetissä erilaisia alennuksia kuin myyntipisteessä?</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Mitä maksutapoja on käytettävissä?</a:t>
            </a:r>
            <a:endParaRPr sz="900">
              <a:solidFill>
                <a:schemeClr val="dk1"/>
              </a:solidFil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8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3" name="Google Shape;503;p8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Internet tarjoaa kanavan tuotteiden/palvelujen markkinoinnille. Mutta myös Internetissä markkinointi voi tapahtua eri malleilla: verkkosivuston kautta, sosiaalisen kaupankäynnin kautta tai sosiaalisen ostamisen kautta.</a:t>
            </a:r>
            <a:endParaRPr sz="900"/>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Sosiaalinen kaupankäynti eroaa sähköisestä kaupankäynnistä, joka tapahtuu yrityksen digitaalisessa kaupassa, brändisovelluksessa tai markkinapaikalla. Se on sähköistä kaupankäyntiä, jota tuetaan sosiaalisen median markkinoinnilla, ja se voidaan luokitella arviointeihin ja arvosteluihin, suosituksiin ja referensseihin, blogeihin, sosiaalisiin verkostoihin, yhteisöihin, foorumeihin, sisällön aggregaattoreihin, hintavertailuihin, osallistuvaan kaupankäyntiin, sosiaaliseen käteispalautukseen ja sosiaaliseen ostamiseen.</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Sosiaalinen ostaminen mahdollistaa sen, että käyttäjät voivat ostaa tuotteitasi suoraan sosiaalisilta alustoilta, kuten Instagramista ja Facebookista. Se tapahtuu erikoistuneiden postausten kautta, joissa on linkit tuotesivuille. Joillakin alustoilla on mahdollista perustaa myymäläsivuja, jotka tarjoavat pääsyn kaikkiin verkkokaupan työkaluihin, joita tarvitaan myyntiin alustalla, mukaan lukien maksaminen.</a:t>
            </a:r>
            <a:endParaRPr sz="900">
              <a:solidFill>
                <a:schemeClr val="dk1"/>
              </a:solidFill>
            </a:endParaRPr>
          </a:p>
          <a:p>
            <a:pPr indent="0" lvl="0" marL="0" rtl="0" algn="l">
              <a:lnSpc>
                <a:spcPct val="100000"/>
              </a:lnSpc>
              <a:spcBef>
                <a:spcPts val="0"/>
              </a:spcBef>
              <a:spcAft>
                <a:spcPts val="0"/>
              </a:spcAft>
              <a:buSzPts val="1100"/>
              <a:buNone/>
            </a:pPr>
            <a:r>
              <a:rPr lang="en-US" sz="900">
                <a:solidFill>
                  <a:schemeClr val="dk1"/>
                </a:solidFill>
              </a:rPr>
              <a:t>Nämä päätökset voivat riippua markkinoista, joilla yritys toimii, ja roolista, jonka se haluaa omaksua kyseisillä markkinoilla (esimerkiksi johtava toimija, johtavan toimijan seuraaja, johtavan toimijan jäljittelijä, innovaattori jne...).</a:t>
            </a:r>
            <a:endParaRPr sz="900">
              <a:solidFill>
                <a:schemeClr val="dk1"/>
              </a:solidFil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8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1" name="Google Shape;511;p8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Digitaalisen markkinoinnin viestinnässä on useita samankaltaisia näkökohtia kuin offline-markkinoinnissa, ja ne eroavat toisistaan lähinnä erityisten kanavien mukaan. Näin ollen yrityksellä on käytettävissään esimerkiksi verkkosivusto, blogi, sähköposti, sosiaaliset verkostot, kolmansien osapuolten sivustot ja Googlen kaltaiset alustat.</a:t>
            </a:r>
            <a:endParaRPr sz="900"/>
          </a:p>
          <a:p>
            <a:pPr indent="0" lvl="0" marL="0" rtl="0" algn="l">
              <a:lnSpc>
                <a:spcPct val="100000"/>
              </a:lnSpc>
              <a:spcBef>
                <a:spcPts val="0"/>
              </a:spcBef>
              <a:spcAft>
                <a:spcPts val="0"/>
              </a:spcAft>
              <a:buClr>
                <a:schemeClr val="dk1"/>
              </a:buClr>
              <a:buSzPts val="1100"/>
              <a:buFont typeface="Arial"/>
              <a:buNone/>
            </a:pPr>
            <a:r>
              <a:rPr lang="en-US" sz="900"/>
              <a:t>Näiden kanavien kautta yritys voi tehdä:</a:t>
            </a:r>
            <a:endParaRPr sz="900"/>
          </a:p>
          <a:p>
            <a:pPr indent="0" lvl="0" marL="0" rtl="0" algn="l">
              <a:lnSpc>
                <a:spcPct val="100000"/>
              </a:lnSpc>
              <a:spcBef>
                <a:spcPts val="0"/>
              </a:spcBef>
              <a:spcAft>
                <a:spcPts val="0"/>
              </a:spcAft>
              <a:buSzPts val="1100"/>
              <a:buNone/>
            </a:pPr>
            <a:r>
              <a:rPr lang="en-US" sz="900"/>
              <a:t>- mainonta (esimerkiksi sosiaalisissa verkostoissa uuden tuotteen mainostamiseksi);</a:t>
            </a:r>
            <a:endParaRPr sz="900"/>
          </a:p>
          <a:p>
            <a:pPr indent="0" lvl="0" marL="0" rtl="0" algn="l">
              <a:lnSpc>
                <a:spcPct val="100000"/>
              </a:lnSpc>
              <a:spcBef>
                <a:spcPts val="0"/>
              </a:spcBef>
              <a:spcAft>
                <a:spcPts val="0"/>
              </a:spcAft>
              <a:buClr>
                <a:schemeClr val="dk1"/>
              </a:buClr>
              <a:buSzPts val="1100"/>
              <a:buFont typeface="Arial"/>
              <a:buNone/>
            </a:pPr>
            <a:r>
              <a:rPr lang="en-US" sz="900"/>
              <a:t>- myynninedistämistoimet (esimerkiksi alennuskuponkien lähettäminen sähköpostitse);</a:t>
            </a:r>
            <a:endParaRPr sz="900"/>
          </a:p>
          <a:p>
            <a:pPr indent="0" lvl="0" marL="0" rtl="0" algn="l">
              <a:lnSpc>
                <a:spcPct val="100000"/>
              </a:lnSpc>
              <a:spcBef>
                <a:spcPts val="0"/>
              </a:spcBef>
              <a:spcAft>
                <a:spcPts val="0"/>
              </a:spcAft>
              <a:buClr>
                <a:schemeClr val="dk1"/>
              </a:buClr>
              <a:buSzPts val="1100"/>
              <a:buFont typeface="Arial"/>
              <a:buNone/>
            </a:pPr>
            <a:r>
              <a:rPr lang="en-US" sz="900"/>
              <a:t>- PR-toimet (esimerkiksi webinaari, jossa yritys esittelee eläintarhan eläimen sponsorointia);</a:t>
            </a:r>
            <a:endParaRPr sz="900"/>
          </a:p>
          <a:p>
            <a:pPr indent="0" lvl="0" marL="0" rtl="0" algn="l">
              <a:lnSpc>
                <a:spcPct val="100000"/>
              </a:lnSpc>
              <a:spcBef>
                <a:spcPts val="0"/>
              </a:spcBef>
              <a:spcAft>
                <a:spcPts val="0"/>
              </a:spcAft>
              <a:buClr>
                <a:schemeClr val="dk1"/>
              </a:buClr>
              <a:buSzPts val="1100"/>
              <a:buFont typeface="Arial"/>
              <a:buNone/>
            </a:pPr>
            <a:r>
              <a:rPr lang="en-US" sz="900"/>
              <a:t>- sosiaalisen myynnin toimet (esim. pyrkimys hankkia potentiaalisia asiakkaita sosiaalisen verkoston LinkedInin kautta);</a:t>
            </a:r>
            <a:endParaRPr sz="900"/>
          </a:p>
          <a:p>
            <a:pPr indent="0" lvl="0" marL="0" rtl="0" algn="l">
              <a:lnSpc>
                <a:spcPct val="100000"/>
              </a:lnSpc>
              <a:spcBef>
                <a:spcPts val="0"/>
              </a:spcBef>
              <a:spcAft>
                <a:spcPts val="0"/>
              </a:spcAft>
              <a:buClr>
                <a:schemeClr val="dk1"/>
              </a:buClr>
              <a:buSzPts val="1100"/>
              <a:buFont typeface="Arial"/>
              <a:buNone/>
            </a:pPr>
            <a:r>
              <a:rPr lang="en-US" sz="900"/>
              <a:t>- suoramarkkinointi (esim. luettelon lähettäminen sähköpostitse);</a:t>
            </a:r>
            <a:endParaRPr sz="900"/>
          </a:p>
          <a:p>
            <a:pPr indent="0" lvl="0" marL="0" rtl="0" algn="l">
              <a:lnSpc>
                <a:spcPct val="100000"/>
              </a:lnSpc>
              <a:spcBef>
                <a:spcPts val="0"/>
              </a:spcBef>
              <a:spcAft>
                <a:spcPts val="0"/>
              </a:spcAft>
              <a:buClr>
                <a:schemeClr val="dk1"/>
              </a:buClr>
              <a:buSzPts val="1100"/>
              <a:buFont typeface="Arial"/>
              <a:buNone/>
            </a:pPr>
            <a:r>
              <a:rPr lang="en-US" sz="900"/>
              <a:t>- affiliate-markkinointi (esimerkiksi kuuluisan urheilukommentaattorin verkkosivuston käyttäminen yrityksen urheilutuotteiden mainostamiseen).</a:t>
            </a:r>
            <a:endParaRPr sz="900"/>
          </a:p>
          <a:p>
            <a:pPr indent="0" lvl="0" marL="0" rtl="0" algn="l">
              <a:lnSpc>
                <a:spcPct val="100000"/>
              </a:lnSpc>
              <a:spcBef>
                <a:spcPts val="0"/>
              </a:spcBef>
              <a:spcAft>
                <a:spcPts val="0"/>
              </a:spcAft>
              <a:buSzPts val="1100"/>
              <a:buNone/>
            </a:pPr>
            <a:r>
              <a:rPr lang="en-US" sz="900"/>
              <a:t>Tätä silmällä pitäen on määriteltävä, miten yritys tehostaa viestintäkokonaisuutta ja miten se integroi sen eri digitaalisiin kanaviin).</a:t>
            </a:r>
            <a:endParaRPr sz="900"/>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9" name="Google Shape;51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Tavoitteena on tehdä päätöksiä ihmisten osallistumisesta digitaaliseen markkinointiin, eli määritellä, mitä osaamista ja taitoja heillä pitäisi olla, miten he toimivat eri digitaalisissa kanavissa, miten he edistävät asiakkaan myönteistä kehitystä myyntisuppilossa ja miten he auttavat inhimillistämään tuotemerkin, tuomalla sen lähemmäs asiakasta vaarantamatta prosessien automatisointia, joka optimoi aikaa ja parantaa kuluttajakokemusta.</a:t>
            </a:r>
            <a:endParaRPr sz="900"/>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7" name="Google Shape;5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sz="900"/>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5" name="Google Shape;53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Fyysisen ympäristön (myös verkossa) tärkein tehtävä on välittää asiakkaalle luottamusta. Tätä varten meidän on hyödynnettävä digitaalista teknologiaa, jotta voimme ottaa käyttöön tai vahvistaa muuta, jo offline-markkinoinnissa käytettävää ympäristöä ja asiakaskokemusta (esim. Myymälät). </a:t>
            </a:r>
            <a:endParaRPr/>
          </a:p>
          <a:p>
            <a:pPr indent="0" lvl="0" marL="0" rtl="0" algn="l">
              <a:lnSpc>
                <a:spcPct val="100000"/>
              </a:lnSpc>
              <a:spcBef>
                <a:spcPts val="0"/>
              </a:spcBef>
              <a:spcAft>
                <a:spcPts val="0"/>
              </a:spcAft>
              <a:buClr>
                <a:schemeClr val="dk1"/>
              </a:buClr>
              <a:buSzPts val="1100"/>
              <a:buFont typeface="Arial"/>
              <a:buNone/>
            </a:pPr>
            <a:r>
              <a:rPr lang="en-US" sz="900"/>
              <a:t>Toisin sanoen brändi on suunniteltava kokonaisvaltaisesti kattamaan kaikki digitaaliset ja muut kuin digitaaliset kanavat.</a:t>
            </a:r>
            <a:endParaRPr/>
          </a:p>
          <a:p>
            <a:pPr indent="0" lvl="0" marL="0" rtl="0" algn="l">
              <a:lnSpc>
                <a:spcPct val="100000"/>
              </a:lnSpc>
              <a:spcBef>
                <a:spcPts val="0"/>
              </a:spcBef>
              <a:spcAft>
                <a:spcPts val="0"/>
              </a:spcAft>
              <a:buClr>
                <a:schemeClr val="dk1"/>
              </a:buClr>
              <a:buSzPts val="1100"/>
              <a:buFont typeface="Arial"/>
              <a:buNone/>
            </a:pPr>
            <a:r>
              <a:rPr lang="en-US" sz="900"/>
              <a:t>On tarpeen määritellä strategisesti, miten eri digitaalisten medioiden eri suosittelulähteitä (asiakkaat, yhteistyökumppanit, toimittajat jne.) parannetaan. </a:t>
            </a:r>
            <a:endParaRPr/>
          </a:p>
          <a:p>
            <a:pPr indent="0" lvl="0" marL="0" rtl="0" algn="l">
              <a:lnSpc>
                <a:spcPct val="100000"/>
              </a:lnSpc>
              <a:spcBef>
                <a:spcPts val="0"/>
              </a:spcBef>
              <a:spcAft>
                <a:spcPts val="0"/>
              </a:spcAft>
              <a:buClr>
                <a:schemeClr val="dk1"/>
              </a:buClr>
              <a:buSzPts val="1100"/>
              <a:buFont typeface="Arial"/>
              <a:buNone/>
            </a:pPr>
            <a:r>
              <a:rPr lang="en-US" sz="900"/>
              <a:t>Miten videota ja kuvaa käytetään vahvistamaan luottamusta ja millainen rooli niillä on sisältömarkkinoinnissa?</a:t>
            </a:r>
            <a:endParaRPr/>
          </a:p>
          <a:p>
            <a:pPr indent="0" lvl="0" marL="0" rtl="0" algn="l">
              <a:lnSpc>
                <a:spcPct val="100000"/>
              </a:lnSpc>
              <a:spcBef>
                <a:spcPts val="0"/>
              </a:spcBef>
              <a:spcAft>
                <a:spcPts val="0"/>
              </a:spcAft>
              <a:buClr>
                <a:schemeClr val="dk1"/>
              </a:buClr>
              <a:buSzPts val="1100"/>
              <a:buFont typeface="Arial"/>
              <a:buNone/>
            </a:pPr>
            <a:r>
              <a:rPr lang="en-US" sz="900"/>
              <a:t>Määrittele strategiset suuntaviivat yhtenäisen kaikkikanavaisen kokemuksen varmistamiseksi.</a:t>
            </a:r>
            <a:endParaRPr sz="900"/>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9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3" name="Google Shape;543;p9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9" name="Google Shape;54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Asiakas näkee yrityksen ainutlaatuisena riippumatta siitä, miten hän on vuorovaikutuksessa sen kanssa. Siksi on tarpeen integroida koko kokemus ja kiinnittää erityistä huomiota siihen, miten digitaalinen markkinointi voi osaltaan parantaa asiakkaan kokemusta joka hetki, jolloin hän on vuorovaikutuksessa tuotemerkin kanssa, riippumatta yhteydenoton muodosta. Asiakaspolun graafinen esitys voi auttaa tekemään päätöksiä siitä, mitä viestiä, mitä lisätä ja mitä toimia toteuttaa asiakaskokemuksen parantamiseksi koko prosessin ajan.</a:t>
            </a:r>
            <a:endParaRPr sz="900"/>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5" name="Shape 555"/>
        <p:cNvGrpSpPr/>
        <p:nvPr/>
      </p:nvGrpSpPr>
      <p:grpSpPr>
        <a:xfrm>
          <a:off x="0" y="0"/>
          <a:ext cx="0" cy="0"/>
          <a:chOff x="0" y="0"/>
          <a:chExt cx="0" cy="0"/>
        </a:xfrm>
      </p:grpSpPr>
      <p:sp>
        <p:nvSpPr>
          <p:cNvPr id="556" name="Google Shape;556;p9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7" name="Google Shape;557;p9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1" name="Shape 561"/>
        <p:cNvGrpSpPr/>
        <p:nvPr/>
      </p:nvGrpSpPr>
      <p:grpSpPr>
        <a:xfrm>
          <a:off x="0" y="0"/>
          <a:ext cx="0" cy="0"/>
          <a:chOff x="0" y="0"/>
          <a:chExt cx="0" cy="0"/>
        </a:xfrm>
      </p:grpSpPr>
      <p:sp>
        <p:nvSpPr>
          <p:cNvPr id="562" name="Google Shape;562;p9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3" name="Google Shape;563;p9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Strateginen markkinointisuunnittelu edellyttää ulkoista ja sisäistä analyysia markkinoinnin näkökulmasta, markkinointistrategian määrittelyä ja sen toteuttamista.</a:t>
            </a:r>
            <a:endParaRPr sz="900"/>
          </a:p>
          <a:p>
            <a:pPr indent="0" lvl="0" marL="0" rtl="0" algn="l">
              <a:lnSpc>
                <a:spcPct val="100000"/>
              </a:lnSpc>
              <a:spcBef>
                <a:spcPts val="0"/>
              </a:spcBef>
              <a:spcAft>
                <a:spcPts val="0"/>
              </a:spcAft>
              <a:buSzPts val="1100"/>
              <a:buNone/>
            </a:pPr>
            <a:r>
              <a:rPr lang="en-US" sz="900"/>
              <a:t>Prosessi on kuitenkin dynaaminen, joten olisi tarkistettava, onko strategian määrittelyyn liittyvissä olosuhteissa tapahtunut muutoksia, eteneekö täytäntöönpano suunnitellusti ja saavutetaanko tavoitteet. Yrityksen olisi arvioitava merkityksellisiksi katsomiaan näkökohtia määriteltyjen mittareiden perusteella. Jotta tämä prosessi olisi mahdollinen, digitaalisen markkinoinnin strategisessa suunnitelmassa on myös määriteltävä, kuka vastaa koko arviointiprosessista.</a:t>
            </a:r>
            <a:endParaRPr/>
          </a:p>
          <a:p>
            <a:pPr indent="0" lvl="0" marL="0" rtl="0" algn="l">
              <a:lnSpc>
                <a:spcPct val="100000"/>
              </a:lnSpc>
              <a:spcBef>
                <a:spcPts val="0"/>
              </a:spcBef>
              <a:spcAft>
                <a:spcPts val="0"/>
              </a:spcAft>
              <a:buSzPts val="1100"/>
              <a:buNone/>
            </a:pPr>
            <a:r>
              <a:rPr lang="en-US" sz="900"/>
              <a:t>Asiakaspolku voi olla hyvä lähtökohta määriteltäessä, mitkä pisteet ovat kriittisiä ja mitä pitää hallita. Asiakaspolkua käsitellään tarkemmin seuraavassa alamoduulissa (Digitaalisen markkinoinnin toteuttaminen).</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p9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1" name="Google Shape;571;p9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Tämä tehtävä tehdään ryhmissä, osittain luokassa ja osittain luokan ulkopuolella. Arvioitu aika: 3 tuntia luokassa ja 9 tuntia omalla ajalla.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Opiskelijoiden odotetaan käyttävän diassa 12 esitettyä digitaalisen strategisen markkinoinnin suunnittelumallia valitsemalleen tuotemerkille.</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Opiskelijan ehdotetaan aloittavan analysoimalla tuotemerkin digitaalista läsnäoloa ja yrittävän analysoida verkkosivustoa, sähköpostia (opiskelijan ehdotetaan tilaavan uutiskirjeen, jotta hän näkee sen tiheyden, sisällön, ...), läsnäoloa sosiaalisissa verkostoissa (tarkistamalla, mitä verkostoja käytetään, tiheys, viesti, ...) ja tuotemerkin tekemiä mainoksia. Ihanteellista on siis yrittää vastata siihen, mitä muistiinpanoissa mainittiin diassa 15 ja sitä seuraavissa.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b="1" lang="en-US" sz="900">
                <a:solidFill>
                  <a:schemeClr val="dk1"/>
                </a:solidFill>
              </a:rPr>
              <a:t>Tulosten luokittelu:</a:t>
            </a:r>
            <a:endParaRPr b="1"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Epäonnistuminen: mallin kaikissa kohdissa ei ole kuvausta tai kuvaus on erittäin tarpeeton useimmissa kohdissa.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Keskinkertainen: kuvaus ei ole riittävän selkeä kaikissa mallin kohdissa.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Erinomainen: kaikki mallin osat on kuvattu hyvin.</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9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9" name="Google Shape;579;p9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Markkinoidaanko kaikkia tuotteita, joita markkinoidaan offline-tilassa, myös Internetissä? Onko olemassa tiettyjä tuotteita, jotka ovat saatavilla vain Internetin kautta? Ovatko tuotemerkit samat? Vai kehitetäänkö erityisiä tuotemerkkejä, joita markkinoidaan ainoastaan Internetin kautta?</a:t>
            </a:r>
            <a:endParaRPr sz="900"/>
          </a:p>
          <a:p>
            <a:pPr indent="0" lvl="0" marL="0" rtl="0" algn="l">
              <a:lnSpc>
                <a:spcPct val="100000"/>
              </a:lnSpc>
              <a:spcBef>
                <a:spcPts val="0"/>
              </a:spcBef>
              <a:spcAft>
                <a:spcPts val="0"/>
              </a:spcAft>
              <a:buSzPts val="1100"/>
              <a:buNone/>
            </a:pPr>
            <a:r>
              <a:rPr lang="en-US" sz="900"/>
              <a:t>Tuotepolitiikkaan liittyen on otettava huomioon myös muita näkökohtia, kuten pakkaukset, takuut, tuotetuki, tuotteeseen liittyvät palvelut,...</a:t>
            </a:r>
            <a:endParaRPr sz="900"/>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9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4" name="Google Shape;584;p9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Osterwalder ja Pigneur loivat Canvas-mallin, jota käytetään markkinoinnin periaatteisiin perustuvaan strategiseen suunnitteluun.</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Yksi sen ominaispiirteistä, joka on osaltaan vaikuttanut sen käyttöönottoon ja menestykseen, on se, että se on täytettävä yhdelle paperille, mikä mahdollistaa liiketoiminnan keskitetyn tarkastelun markkinointinäkökulmasta. Käytännössä se on visuaalinen kartta, joka sisältää yhdeksän täytettävää lohkoa.</a:t>
            </a:r>
            <a:endParaRPr sz="900">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US" sz="900">
                <a:solidFill>
                  <a:schemeClr val="dk1"/>
                </a:solidFill>
              </a:rPr>
              <a:t>Sen avulla voidaan hahmotella tai kehittää liiketoimintamalleja (uusia tai jo olemassa olevia), ja tässä moduulissa käsiteltävästä näkökulmasta sitä voidaan mainiosti käyttää digitaalisen markkinointistrategian hahmottamiseen ja esittämiseen. Huom! Internetistä löytyy tietoa myös suomeksi hakusanalla Business” model canvas”.</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9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2" name="Google Shape;592;p9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sz="900"/>
              <a:t>Ennen Canvas-mallin luonnehdintaa on esitettävä lyhyt lähestymistapa liiketoimintamallin käsitteeseen. Osterwalderin ja Pigneurin määritelmää käyttäen voidaan todeta, että "liiketoimintamalli kuvaa perusteita sille, miten organisaatio luo, tuottaa ja ottaa talteen arvoa".</a:t>
            </a:r>
            <a:endParaRPr sz="900"/>
          </a:p>
          <a:p>
            <a:pPr indent="0" lvl="0" marL="0" rtl="0" algn="l">
              <a:lnSpc>
                <a:spcPct val="100000"/>
              </a:lnSpc>
              <a:spcBef>
                <a:spcPts val="0"/>
              </a:spcBef>
              <a:spcAft>
                <a:spcPts val="0"/>
              </a:spcAft>
              <a:buClr>
                <a:schemeClr val="dk1"/>
              </a:buClr>
              <a:buSzPts val="1100"/>
              <a:buFont typeface="Arial"/>
              <a:buNone/>
            </a:pPr>
            <a:r>
              <a:rPr lang="en-US" sz="900"/>
              <a:t>Yhdeksän lohkon täyttämisessä voidaan käyttää apuna kysymyksiä, joiden vastaukset helpottavat liiketoiminnan määrittelyä ja, kun niihin vastataan digitaalisen läsnäolon näkökulmasta, auttavat ymmärtämään digitaalisen markkinoinnin roolia liiketoiminnan strategisessa suunnittelussa.</a:t>
            </a:r>
            <a:endParaRPr sz="900"/>
          </a:p>
          <a:p>
            <a:pPr indent="0" lvl="0" marL="0" rtl="0" algn="l">
              <a:lnSpc>
                <a:spcPct val="100000"/>
              </a:lnSpc>
              <a:spcBef>
                <a:spcPts val="0"/>
              </a:spcBef>
              <a:spcAft>
                <a:spcPts val="0"/>
              </a:spcAft>
              <a:buClr>
                <a:schemeClr val="dk1"/>
              </a:buClr>
              <a:buSzPts val="1100"/>
              <a:buFont typeface="Arial"/>
              <a:buNone/>
            </a:pPr>
            <a:r>
              <a:rPr lang="en-US" sz="900"/>
              <a:t>Canvas-mallin täyttäminen kannattaa aloittaa määrittelemällä ensin segmentti tai segmentit, joita haluat palvella, ja sen jälkeen arvolupauslohko.</a:t>
            </a:r>
            <a:endParaRPr sz="900"/>
          </a:p>
          <a:p>
            <a:pPr indent="0" lvl="0" marL="0" rtl="0" algn="l">
              <a:lnSpc>
                <a:spcPct val="100000"/>
              </a:lnSpc>
              <a:spcBef>
                <a:spcPts val="0"/>
              </a:spcBef>
              <a:spcAft>
                <a:spcPts val="0"/>
              </a:spcAft>
              <a:buClr>
                <a:schemeClr val="dk1"/>
              </a:buClr>
              <a:buSzPts val="1100"/>
              <a:buFont typeface="Arial"/>
              <a:buNone/>
            </a:pPr>
            <a:r>
              <a:rPr lang="en-US" sz="900"/>
              <a:t>Eri lohkoissa pohdittavia näkökohtia:</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Segmentit </a:t>
            </a:r>
            <a:endParaRPr b="1" sz="900"/>
          </a:p>
          <a:p>
            <a:pPr indent="0" lvl="0" marL="0" rtl="0" algn="l">
              <a:lnSpc>
                <a:spcPct val="100000"/>
              </a:lnSpc>
              <a:spcBef>
                <a:spcPts val="0"/>
              </a:spcBef>
              <a:spcAft>
                <a:spcPts val="0"/>
              </a:spcAft>
              <a:buClr>
                <a:schemeClr val="dk1"/>
              </a:buClr>
              <a:buSzPts val="1100"/>
              <a:buFont typeface="Arial"/>
              <a:buNone/>
            </a:pPr>
            <a:r>
              <a:rPr lang="en-US" sz="900"/>
              <a:t>Kenelle aiomme luoda arvoa?</a:t>
            </a:r>
            <a:endParaRPr sz="900"/>
          </a:p>
          <a:p>
            <a:pPr indent="0" lvl="0" marL="0" rtl="0" algn="l">
              <a:lnSpc>
                <a:spcPct val="100000"/>
              </a:lnSpc>
              <a:spcBef>
                <a:spcPts val="0"/>
              </a:spcBef>
              <a:spcAft>
                <a:spcPts val="0"/>
              </a:spcAft>
              <a:buClr>
                <a:schemeClr val="dk1"/>
              </a:buClr>
              <a:buSzPts val="1100"/>
              <a:buFont typeface="Arial"/>
              <a:buNone/>
            </a:pPr>
            <a:r>
              <a:rPr lang="en-US" sz="900"/>
              <a:t>Ketkä ovat tärkeimmät asiakkaamme? </a:t>
            </a:r>
            <a:endParaRPr sz="900"/>
          </a:p>
          <a:p>
            <a:pPr indent="0" lvl="0" marL="0" rtl="0" algn="l">
              <a:lnSpc>
                <a:spcPct val="100000"/>
              </a:lnSpc>
              <a:spcBef>
                <a:spcPts val="0"/>
              </a:spcBef>
              <a:spcAft>
                <a:spcPts val="0"/>
              </a:spcAft>
              <a:buClr>
                <a:schemeClr val="dk1"/>
              </a:buClr>
              <a:buSzPts val="1100"/>
              <a:buFont typeface="Arial"/>
              <a:buNone/>
            </a:pPr>
            <a:r>
              <a:rPr lang="en-US" sz="900"/>
              <a:t>Onko näillä asiakkailla yhteisiä tarpeita?</a:t>
            </a:r>
            <a:endParaRPr sz="900"/>
          </a:p>
          <a:p>
            <a:pPr indent="0" lvl="0" marL="0" rtl="0" algn="l">
              <a:lnSpc>
                <a:spcPct val="100000"/>
              </a:lnSpc>
              <a:spcBef>
                <a:spcPts val="0"/>
              </a:spcBef>
              <a:spcAft>
                <a:spcPts val="0"/>
              </a:spcAft>
              <a:buClr>
                <a:schemeClr val="dk1"/>
              </a:buClr>
              <a:buSzPts val="1100"/>
              <a:buFont typeface="Arial"/>
              <a:buNone/>
            </a:pPr>
            <a:r>
              <a:rPr lang="en-US" sz="900"/>
              <a:t>Tavoitetaanko nämä asiakkaat samalla tavalla?</a:t>
            </a:r>
            <a:endParaRPr sz="900"/>
          </a:p>
          <a:p>
            <a:pPr indent="0" lvl="0" marL="0" rtl="0" algn="l">
              <a:lnSpc>
                <a:spcPct val="100000"/>
              </a:lnSpc>
              <a:spcBef>
                <a:spcPts val="0"/>
              </a:spcBef>
              <a:spcAft>
                <a:spcPts val="0"/>
              </a:spcAft>
              <a:buClr>
                <a:schemeClr val="dk1"/>
              </a:buClr>
              <a:buSzPts val="1100"/>
              <a:buFont typeface="Arial"/>
              <a:buNone/>
            </a:pPr>
            <a:r>
              <a:rPr lang="en-US" sz="900"/>
              <a:t>Asiakasryhmät ovat erilaisia, kun:</a:t>
            </a:r>
            <a:endParaRPr sz="900"/>
          </a:p>
          <a:p>
            <a:pPr indent="0" lvl="0" marL="0" rtl="0" algn="l">
              <a:lnSpc>
                <a:spcPct val="100000"/>
              </a:lnSpc>
              <a:spcBef>
                <a:spcPts val="0"/>
              </a:spcBef>
              <a:spcAft>
                <a:spcPts val="0"/>
              </a:spcAft>
              <a:buClr>
                <a:schemeClr val="dk1"/>
              </a:buClr>
              <a:buSzPts val="1100"/>
              <a:buFont typeface="Arial"/>
              <a:buNone/>
            </a:pPr>
            <a:r>
              <a:rPr lang="en-US" sz="900"/>
              <a:t>- Tarpeet edellyttävät ja oikeuttavat erilaisen tarjonnan</a:t>
            </a:r>
            <a:endParaRPr sz="900"/>
          </a:p>
          <a:p>
            <a:pPr indent="0" lvl="0" marL="0" rtl="0" algn="l">
              <a:lnSpc>
                <a:spcPct val="100000"/>
              </a:lnSpc>
              <a:spcBef>
                <a:spcPts val="0"/>
              </a:spcBef>
              <a:spcAft>
                <a:spcPts val="0"/>
              </a:spcAft>
              <a:buClr>
                <a:schemeClr val="dk1"/>
              </a:buClr>
              <a:buSzPts val="1100"/>
              <a:buFont typeface="Arial"/>
              <a:buNone/>
            </a:pPr>
            <a:r>
              <a:rPr lang="en-US" sz="900"/>
              <a:t>- Jakelukanavat ovat erilaisia</a:t>
            </a:r>
            <a:endParaRPr sz="900"/>
          </a:p>
          <a:p>
            <a:pPr indent="0" lvl="0" marL="0" rtl="0" algn="l">
              <a:lnSpc>
                <a:spcPct val="100000"/>
              </a:lnSpc>
              <a:spcBef>
                <a:spcPts val="0"/>
              </a:spcBef>
              <a:spcAft>
                <a:spcPts val="0"/>
              </a:spcAft>
              <a:buClr>
                <a:schemeClr val="dk1"/>
              </a:buClr>
              <a:buSzPts val="1100"/>
              <a:buFont typeface="Arial"/>
              <a:buNone/>
            </a:pPr>
            <a:r>
              <a:rPr lang="en-US" sz="900"/>
              <a:t>- Ne edellyttävät erilaisia suhteita asiakkaisiin</a:t>
            </a:r>
            <a:endParaRPr sz="900"/>
          </a:p>
          <a:p>
            <a:pPr indent="0" lvl="0" marL="0" rtl="0" algn="l">
              <a:lnSpc>
                <a:spcPct val="100000"/>
              </a:lnSpc>
              <a:spcBef>
                <a:spcPts val="0"/>
              </a:spcBef>
              <a:spcAft>
                <a:spcPts val="0"/>
              </a:spcAft>
              <a:buClr>
                <a:schemeClr val="dk1"/>
              </a:buClr>
              <a:buSzPts val="1100"/>
              <a:buFont typeface="Arial"/>
              <a:buNone/>
            </a:pPr>
            <a:r>
              <a:rPr lang="en-US" sz="900"/>
              <a:t>- Tuottaa erilaista kannattavuutta</a:t>
            </a:r>
            <a:endParaRPr sz="900"/>
          </a:p>
          <a:p>
            <a:pPr indent="0" lvl="0" marL="0" rtl="0" algn="l">
              <a:lnSpc>
                <a:spcPct val="100000"/>
              </a:lnSpc>
              <a:spcBef>
                <a:spcPts val="0"/>
              </a:spcBef>
              <a:spcAft>
                <a:spcPts val="0"/>
              </a:spcAft>
              <a:buClr>
                <a:schemeClr val="dk1"/>
              </a:buClr>
              <a:buSzPts val="1100"/>
              <a:buFont typeface="Arial"/>
              <a:buNone/>
            </a:pPr>
            <a:r>
              <a:rPr lang="en-US" sz="900"/>
              <a:t>- Asiakkaat suostuvat maksamaan eri tarjouksista</a:t>
            </a:r>
            <a:endParaRPr sz="900"/>
          </a:p>
          <a:p>
            <a:pPr indent="0" lvl="0" marL="0" rtl="0" algn="l">
              <a:lnSpc>
                <a:spcPct val="100000"/>
              </a:lnSpc>
              <a:spcBef>
                <a:spcPts val="0"/>
              </a:spcBef>
              <a:spcAft>
                <a:spcPts val="0"/>
              </a:spcAft>
              <a:buClr>
                <a:schemeClr val="dk1"/>
              </a:buClr>
              <a:buSzPts val="1100"/>
              <a:buFont typeface="Arial"/>
              <a:buNone/>
            </a:pPr>
            <a:r>
              <a:rPr lang="en-US" sz="900"/>
              <a:t>Segmentoinnin rajana on markkinoiden koko, joka ei välttämättä riitä tekemään liiketoiminnasta elinkelpoista edes tilapäisesti.</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Arvolupaus </a:t>
            </a:r>
            <a:endParaRPr b="1" sz="900"/>
          </a:p>
          <a:p>
            <a:pPr indent="0" lvl="0" marL="0" rtl="0" algn="l">
              <a:lnSpc>
                <a:spcPct val="100000"/>
              </a:lnSpc>
              <a:spcBef>
                <a:spcPts val="0"/>
              </a:spcBef>
              <a:spcAft>
                <a:spcPts val="0"/>
              </a:spcAft>
              <a:buClr>
                <a:schemeClr val="dk1"/>
              </a:buClr>
              <a:buSzPts val="1100"/>
              <a:buFont typeface="Arial"/>
              <a:buNone/>
            </a:pPr>
            <a:r>
              <a:rPr lang="en-US" sz="900"/>
              <a:t>Mitä arvolupausta tarjoamme kullekin asiakassegmentille?</a:t>
            </a:r>
            <a:endParaRPr sz="900"/>
          </a:p>
          <a:p>
            <a:pPr indent="0" lvl="0" marL="0" rtl="0" algn="l">
              <a:lnSpc>
                <a:spcPct val="100000"/>
              </a:lnSpc>
              <a:spcBef>
                <a:spcPts val="0"/>
              </a:spcBef>
              <a:spcAft>
                <a:spcPts val="0"/>
              </a:spcAft>
              <a:buClr>
                <a:schemeClr val="dk1"/>
              </a:buClr>
              <a:buSzPts val="1100"/>
              <a:buFont typeface="Arial"/>
              <a:buNone/>
            </a:pPr>
            <a:r>
              <a:rPr lang="en-US" sz="900"/>
              <a:t>Mitkä ovat asiakkaiden ongelmat, joita yritys auttaa ratkaisemaan?</a:t>
            </a:r>
            <a:endParaRPr sz="900"/>
          </a:p>
          <a:p>
            <a:pPr indent="0" lvl="0" marL="0" rtl="0" algn="l">
              <a:lnSpc>
                <a:spcPct val="100000"/>
              </a:lnSpc>
              <a:spcBef>
                <a:spcPts val="0"/>
              </a:spcBef>
              <a:spcAft>
                <a:spcPts val="0"/>
              </a:spcAft>
              <a:buClr>
                <a:schemeClr val="dk1"/>
              </a:buClr>
              <a:buSzPts val="1100"/>
              <a:buFont typeface="Arial"/>
              <a:buNone/>
            </a:pPr>
            <a:r>
              <a:rPr lang="en-US" sz="900"/>
              <a:t>Mitä tuotteita ja palveluja tarjoamme kullekin asiakassegmentille?</a:t>
            </a:r>
            <a:endParaRPr sz="900"/>
          </a:p>
          <a:p>
            <a:pPr indent="0" lvl="0" marL="0" rtl="0" algn="l">
              <a:lnSpc>
                <a:spcPct val="100000"/>
              </a:lnSpc>
              <a:spcBef>
                <a:spcPts val="0"/>
              </a:spcBef>
              <a:spcAft>
                <a:spcPts val="0"/>
              </a:spcAft>
              <a:buClr>
                <a:schemeClr val="dk1"/>
              </a:buClr>
              <a:buSzPts val="1100"/>
              <a:buFont typeface="Arial"/>
              <a:buNone/>
            </a:pPr>
            <a:r>
              <a:rPr lang="en-US" sz="900"/>
              <a:t>Mitä asiakastarpeita me tyydytämme?</a:t>
            </a:r>
            <a:endParaRPr sz="900"/>
          </a:p>
          <a:p>
            <a:pPr indent="0" lvl="0" marL="0" rtl="0" algn="l">
              <a:lnSpc>
                <a:spcPct val="100000"/>
              </a:lnSpc>
              <a:spcBef>
                <a:spcPts val="0"/>
              </a:spcBef>
              <a:spcAft>
                <a:spcPts val="0"/>
              </a:spcAft>
              <a:buClr>
                <a:schemeClr val="dk1"/>
              </a:buClr>
              <a:buSzPts val="1100"/>
              <a:buFont typeface="Arial"/>
              <a:buNone/>
            </a:pPr>
            <a:r>
              <a:rPr lang="en-US" sz="900"/>
              <a:t>Asiakkaan arvonluonnin lähteet:</a:t>
            </a:r>
            <a:endParaRPr sz="900"/>
          </a:p>
          <a:p>
            <a:pPr indent="0" lvl="0" marL="0" rtl="0" algn="l">
              <a:lnSpc>
                <a:spcPct val="100000"/>
              </a:lnSpc>
              <a:spcBef>
                <a:spcPts val="0"/>
              </a:spcBef>
              <a:spcAft>
                <a:spcPts val="0"/>
              </a:spcAft>
              <a:buClr>
                <a:schemeClr val="dk1"/>
              </a:buClr>
              <a:buSzPts val="1100"/>
              <a:buFont typeface="Arial"/>
              <a:buNone/>
            </a:pPr>
            <a:r>
              <a:rPr lang="en-US" sz="900"/>
              <a:t>- Uutuus (uusien tarpeiden tyydyttäminen usein ilman teknologian käyttöä).</a:t>
            </a:r>
            <a:endParaRPr sz="900"/>
          </a:p>
          <a:p>
            <a:pPr indent="0" lvl="0" marL="0" rtl="0" algn="l">
              <a:lnSpc>
                <a:spcPct val="100000"/>
              </a:lnSpc>
              <a:spcBef>
                <a:spcPts val="0"/>
              </a:spcBef>
              <a:spcAft>
                <a:spcPts val="0"/>
              </a:spcAft>
              <a:buClr>
                <a:schemeClr val="dk1"/>
              </a:buClr>
              <a:buSzPts val="1100"/>
              <a:buFont typeface="Arial"/>
              <a:buNone/>
            </a:pPr>
            <a:r>
              <a:rPr lang="en-US" sz="900"/>
              <a:t>- Suorituskyky (tuotteet/palvelut, joiden suorituskyky on parempi)</a:t>
            </a:r>
            <a:endParaRPr sz="900"/>
          </a:p>
          <a:p>
            <a:pPr indent="0" lvl="0" marL="0" rtl="0" algn="l">
              <a:lnSpc>
                <a:spcPct val="100000"/>
              </a:lnSpc>
              <a:spcBef>
                <a:spcPts val="0"/>
              </a:spcBef>
              <a:spcAft>
                <a:spcPts val="0"/>
              </a:spcAft>
              <a:buClr>
                <a:schemeClr val="dk1"/>
              </a:buClr>
              <a:buSzPts val="1100"/>
              <a:buFont typeface="Arial"/>
              <a:buNone/>
            </a:pPr>
            <a:r>
              <a:rPr lang="en-US" sz="900"/>
              <a:t>- räätälöinti (mukauttaminen erityistarpeisiin)</a:t>
            </a:r>
            <a:endParaRPr sz="900"/>
          </a:p>
          <a:p>
            <a:pPr indent="0" lvl="0" marL="0" rtl="0" algn="l">
              <a:lnSpc>
                <a:spcPct val="100000"/>
              </a:lnSpc>
              <a:spcBef>
                <a:spcPts val="0"/>
              </a:spcBef>
              <a:spcAft>
                <a:spcPts val="0"/>
              </a:spcAft>
              <a:buClr>
                <a:schemeClr val="dk1"/>
              </a:buClr>
              <a:buSzPts val="1100"/>
              <a:buFont typeface="Arial"/>
              <a:buNone/>
            </a:pPr>
            <a:r>
              <a:rPr lang="en-US" sz="900"/>
              <a:t>- Suunnittelu (muotiala)</a:t>
            </a:r>
            <a:endParaRPr sz="900"/>
          </a:p>
          <a:p>
            <a:pPr indent="0" lvl="0" marL="0" rtl="0" algn="l">
              <a:lnSpc>
                <a:spcPct val="100000"/>
              </a:lnSpc>
              <a:spcBef>
                <a:spcPts val="0"/>
              </a:spcBef>
              <a:spcAft>
                <a:spcPts val="0"/>
              </a:spcAft>
              <a:buClr>
                <a:schemeClr val="dk1"/>
              </a:buClr>
              <a:buSzPts val="1100"/>
              <a:buFont typeface="Arial"/>
              <a:buNone/>
            </a:pPr>
            <a:r>
              <a:rPr lang="en-US" sz="900"/>
              <a:t>- Brändi (maine ja tunnettuus antavat sosiaalisen aseman).</a:t>
            </a:r>
            <a:endParaRPr sz="900"/>
          </a:p>
          <a:p>
            <a:pPr indent="0" lvl="0" marL="0" rtl="0" algn="l">
              <a:lnSpc>
                <a:spcPct val="100000"/>
              </a:lnSpc>
              <a:spcBef>
                <a:spcPts val="0"/>
              </a:spcBef>
              <a:spcAft>
                <a:spcPts val="0"/>
              </a:spcAft>
              <a:buClr>
                <a:schemeClr val="dk1"/>
              </a:buClr>
              <a:buSzPts val="1100"/>
              <a:buFont typeface="Arial"/>
              <a:buNone/>
            </a:pPr>
            <a:r>
              <a:rPr lang="en-US" sz="900"/>
              <a:t>- Hinta (ilmainen tai alhainen)</a:t>
            </a:r>
            <a:endParaRPr sz="900"/>
          </a:p>
          <a:p>
            <a:pPr indent="0" lvl="0" marL="0" rtl="0" algn="l">
              <a:lnSpc>
                <a:spcPct val="100000"/>
              </a:lnSpc>
              <a:spcBef>
                <a:spcPts val="0"/>
              </a:spcBef>
              <a:spcAft>
                <a:spcPts val="0"/>
              </a:spcAft>
              <a:buClr>
                <a:schemeClr val="dk1"/>
              </a:buClr>
              <a:buSzPts val="1100"/>
              <a:buFont typeface="Arial"/>
              <a:buNone/>
            </a:pPr>
            <a:r>
              <a:rPr lang="en-US" sz="900"/>
              <a:t>- Kustannusten vähentäminen yritykselle (pilvipalvelut).</a:t>
            </a:r>
            <a:endParaRPr sz="900"/>
          </a:p>
          <a:p>
            <a:pPr indent="0" lvl="0" marL="0" rtl="0" algn="l">
              <a:lnSpc>
                <a:spcPct val="100000"/>
              </a:lnSpc>
              <a:spcBef>
                <a:spcPts val="0"/>
              </a:spcBef>
              <a:spcAft>
                <a:spcPts val="0"/>
              </a:spcAft>
              <a:buClr>
                <a:schemeClr val="dk1"/>
              </a:buClr>
              <a:buSzPts val="1100"/>
              <a:buFont typeface="Arial"/>
              <a:buNone/>
            </a:pPr>
            <a:r>
              <a:rPr lang="en-US" sz="900"/>
              <a:t>- Saavutettavuus (sellaisten tuotteiden saattaminen monien saataville, joita vain harvat voisivat tavoitella. Esim. edullinen lentoliikenne)</a:t>
            </a:r>
            <a:endParaRPr sz="900"/>
          </a:p>
          <a:p>
            <a:pPr indent="0" lvl="0" marL="0" rtl="0" algn="l">
              <a:lnSpc>
                <a:spcPct val="100000"/>
              </a:lnSpc>
              <a:spcBef>
                <a:spcPts val="0"/>
              </a:spcBef>
              <a:spcAft>
                <a:spcPts val="0"/>
              </a:spcAft>
              <a:buClr>
                <a:schemeClr val="dk1"/>
              </a:buClr>
              <a:buSzPts val="1100"/>
              <a:buFont typeface="Arial"/>
              <a:buNone/>
            </a:pPr>
            <a:r>
              <a:rPr lang="en-US" sz="900"/>
              <a:t>- Kätevyys/helppokäyttöisyys (Nespresso)</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Viestintäkanavat</a:t>
            </a:r>
            <a:endParaRPr b="1" sz="900"/>
          </a:p>
          <a:p>
            <a:pPr indent="0" lvl="0" marL="0" rtl="0" algn="l">
              <a:lnSpc>
                <a:spcPct val="100000"/>
              </a:lnSpc>
              <a:spcBef>
                <a:spcPts val="0"/>
              </a:spcBef>
              <a:spcAft>
                <a:spcPts val="0"/>
              </a:spcAft>
              <a:buClr>
                <a:schemeClr val="dk1"/>
              </a:buClr>
              <a:buSzPts val="1100"/>
              <a:buFont typeface="Arial"/>
              <a:buNone/>
            </a:pPr>
            <a:r>
              <a:rPr lang="en-US" sz="900"/>
              <a:t>Mikä on paras tapa kommunikoida asiakkaiden kanssa?</a:t>
            </a:r>
            <a:endParaRPr sz="900"/>
          </a:p>
          <a:p>
            <a:pPr indent="0" lvl="0" marL="0" rtl="0" algn="l">
              <a:lnSpc>
                <a:spcPct val="100000"/>
              </a:lnSpc>
              <a:spcBef>
                <a:spcPts val="0"/>
              </a:spcBef>
              <a:spcAft>
                <a:spcPts val="0"/>
              </a:spcAft>
              <a:buClr>
                <a:schemeClr val="dk1"/>
              </a:buClr>
              <a:buSzPts val="1100"/>
              <a:buFont typeface="Arial"/>
              <a:buNone/>
            </a:pPr>
            <a:r>
              <a:rPr lang="en-US" sz="900"/>
              <a:t>Mikä on paras kanava, joka auttaa välittämään halutun viestin?</a:t>
            </a:r>
            <a:endParaRPr sz="900"/>
          </a:p>
          <a:p>
            <a:pPr indent="0" lvl="0" marL="0" rtl="0" algn="l">
              <a:lnSpc>
                <a:spcPct val="100000"/>
              </a:lnSpc>
              <a:spcBef>
                <a:spcPts val="0"/>
              </a:spcBef>
              <a:spcAft>
                <a:spcPts val="0"/>
              </a:spcAft>
              <a:buClr>
                <a:schemeClr val="dk1"/>
              </a:buClr>
              <a:buSzPts val="1100"/>
              <a:buFont typeface="Arial"/>
              <a:buNone/>
            </a:pPr>
            <a:r>
              <a:rPr lang="en-US" sz="900"/>
              <a:t>Miten yhdistää online- ja offline-viestintä?</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Jakelu-/myyntikanavia </a:t>
            </a:r>
            <a:r>
              <a:rPr lang="en-US" sz="900"/>
              <a:t>käytetään:</a:t>
            </a:r>
            <a:endParaRPr sz="900"/>
          </a:p>
          <a:p>
            <a:pPr indent="0" lvl="0" marL="0" rtl="0" algn="l">
              <a:lnSpc>
                <a:spcPct val="100000"/>
              </a:lnSpc>
              <a:spcBef>
                <a:spcPts val="0"/>
              </a:spcBef>
              <a:spcAft>
                <a:spcPts val="0"/>
              </a:spcAft>
              <a:buClr>
                <a:schemeClr val="dk1"/>
              </a:buClr>
              <a:buSzPts val="1100"/>
              <a:buFont typeface="Arial"/>
              <a:buNone/>
            </a:pPr>
            <a:r>
              <a:rPr lang="en-US" sz="900"/>
              <a:t>- Asiakkaat saavat tietää tuotteiden/palvelujen olemassaolosta;</a:t>
            </a:r>
            <a:endParaRPr sz="900"/>
          </a:p>
          <a:p>
            <a:pPr indent="0" lvl="0" marL="0" rtl="0" algn="l">
              <a:lnSpc>
                <a:spcPct val="100000"/>
              </a:lnSpc>
              <a:spcBef>
                <a:spcPts val="0"/>
              </a:spcBef>
              <a:spcAft>
                <a:spcPts val="0"/>
              </a:spcAft>
              <a:buClr>
                <a:schemeClr val="dk1"/>
              </a:buClr>
              <a:buSzPts val="1100"/>
              <a:buFont typeface="Arial"/>
              <a:buNone/>
            </a:pPr>
            <a:r>
              <a:rPr lang="en-US" sz="900"/>
              <a:t>- Myynnin jälkeisen tuen tarjoaminen</a:t>
            </a:r>
            <a:endParaRPr sz="900"/>
          </a:p>
          <a:p>
            <a:pPr indent="0" lvl="0" marL="0" rtl="0" algn="l">
              <a:lnSpc>
                <a:spcPct val="100000"/>
              </a:lnSpc>
              <a:spcBef>
                <a:spcPts val="0"/>
              </a:spcBef>
              <a:spcAft>
                <a:spcPts val="0"/>
              </a:spcAft>
              <a:buClr>
                <a:schemeClr val="dk1"/>
              </a:buClr>
              <a:buSzPts val="1100"/>
              <a:buFont typeface="Arial"/>
              <a:buNone/>
            </a:pPr>
            <a:r>
              <a:rPr lang="en-US" sz="900"/>
              <a:t>- Avustaa arvolupauksen arvioinnissa</a:t>
            </a:r>
            <a:endParaRPr sz="900"/>
          </a:p>
          <a:p>
            <a:pPr indent="0" lvl="0" marL="0" rtl="0" algn="l">
              <a:lnSpc>
                <a:spcPct val="100000"/>
              </a:lnSpc>
              <a:spcBef>
                <a:spcPts val="0"/>
              </a:spcBef>
              <a:spcAft>
                <a:spcPts val="0"/>
              </a:spcAft>
              <a:buClr>
                <a:schemeClr val="dk1"/>
              </a:buClr>
              <a:buSzPts val="1100"/>
              <a:buFont typeface="Arial"/>
              <a:buNone/>
            </a:pPr>
            <a:r>
              <a:rPr lang="en-US" sz="900"/>
              <a:t>- Toimita arvolupaus</a:t>
            </a:r>
            <a:endParaRPr sz="900"/>
          </a:p>
          <a:p>
            <a:pPr indent="0" lvl="0" marL="0" rtl="0" algn="l">
              <a:lnSpc>
                <a:spcPct val="100000"/>
              </a:lnSpc>
              <a:spcBef>
                <a:spcPts val="0"/>
              </a:spcBef>
              <a:spcAft>
                <a:spcPts val="0"/>
              </a:spcAft>
              <a:buClr>
                <a:schemeClr val="dk1"/>
              </a:buClr>
              <a:buSzPts val="1100"/>
              <a:buFont typeface="Arial"/>
              <a:buNone/>
            </a:pPr>
            <a:r>
              <a:rPr lang="en-US" sz="900"/>
              <a:t>- Tarjota erityisiä tuotteita ja palveluja</a:t>
            </a:r>
            <a:endParaRPr sz="900"/>
          </a:p>
          <a:p>
            <a:pPr indent="0" lvl="0" marL="0" rtl="0" algn="l">
              <a:lnSpc>
                <a:spcPct val="100000"/>
              </a:lnSpc>
              <a:spcBef>
                <a:spcPts val="0"/>
              </a:spcBef>
              <a:spcAft>
                <a:spcPts val="0"/>
              </a:spcAft>
              <a:buClr>
                <a:schemeClr val="dk1"/>
              </a:buClr>
              <a:buSzPts val="1100"/>
              <a:buFont typeface="Arial"/>
              <a:buNone/>
            </a:pPr>
            <a:r>
              <a:rPr lang="en-US" sz="900"/>
              <a:t>Kanavasuunnittelussa huomioon otettavat kysymykset:</a:t>
            </a:r>
            <a:endParaRPr sz="900"/>
          </a:p>
          <a:p>
            <a:pPr indent="0" lvl="0" marL="0" rtl="0" algn="l">
              <a:lnSpc>
                <a:spcPct val="100000"/>
              </a:lnSpc>
              <a:spcBef>
                <a:spcPts val="0"/>
              </a:spcBef>
              <a:spcAft>
                <a:spcPts val="0"/>
              </a:spcAft>
              <a:buClr>
                <a:schemeClr val="dk1"/>
              </a:buClr>
              <a:buSzPts val="1100"/>
              <a:buFont typeface="Arial"/>
              <a:buNone/>
            </a:pPr>
            <a:r>
              <a:rPr lang="en-US" sz="900"/>
              <a:t>- Mitä kanavia pitkin asiakassegmentti tavoitetaan?</a:t>
            </a:r>
            <a:endParaRPr sz="900"/>
          </a:p>
          <a:p>
            <a:pPr indent="0" lvl="0" marL="0" rtl="0" algn="l">
              <a:lnSpc>
                <a:spcPct val="100000"/>
              </a:lnSpc>
              <a:spcBef>
                <a:spcPts val="0"/>
              </a:spcBef>
              <a:spcAft>
                <a:spcPts val="0"/>
              </a:spcAft>
              <a:buClr>
                <a:schemeClr val="dk1"/>
              </a:buClr>
              <a:buSzPts val="1100"/>
              <a:buFont typeface="Arial"/>
              <a:buNone/>
            </a:pPr>
            <a:r>
              <a:rPr lang="en-US" sz="900"/>
              <a:t>- Miten heidät tavoitetaan nykyään?</a:t>
            </a:r>
            <a:endParaRPr sz="900"/>
          </a:p>
          <a:p>
            <a:pPr indent="0" lvl="0" marL="0" rtl="0" algn="l">
              <a:lnSpc>
                <a:spcPct val="100000"/>
              </a:lnSpc>
              <a:spcBef>
                <a:spcPts val="0"/>
              </a:spcBef>
              <a:spcAft>
                <a:spcPts val="0"/>
              </a:spcAft>
              <a:buClr>
                <a:schemeClr val="dk1"/>
              </a:buClr>
              <a:buSzPts val="1100"/>
              <a:buFont typeface="Arial"/>
              <a:buNone/>
            </a:pPr>
            <a:r>
              <a:rPr lang="en-US" sz="900"/>
              <a:t>- Miten kanavat on yhdistetty toisiinsa?</a:t>
            </a:r>
            <a:endParaRPr sz="900"/>
          </a:p>
          <a:p>
            <a:pPr indent="0" lvl="0" marL="0" rtl="0" algn="l">
              <a:lnSpc>
                <a:spcPct val="100000"/>
              </a:lnSpc>
              <a:spcBef>
                <a:spcPts val="0"/>
              </a:spcBef>
              <a:spcAft>
                <a:spcPts val="0"/>
              </a:spcAft>
              <a:buClr>
                <a:schemeClr val="dk1"/>
              </a:buClr>
              <a:buSzPts val="1100"/>
              <a:buFont typeface="Arial"/>
              <a:buNone/>
            </a:pPr>
            <a:r>
              <a:rPr lang="en-US" sz="900"/>
              <a:t>- Mikä kanava toimii parhaiten?</a:t>
            </a:r>
            <a:endParaRPr sz="900"/>
          </a:p>
          <a:p>
            <a:pPr indent="0" lvl="0" marL="0" rtl="0" algn="l">
              <a:lnSpc>
                <a:spcPct val="100000"/>
              </a:lnSpc>
              <a:spcBef>
                <a:spcPts val="0"/>
              </a:spcBef>
              <a:spcAft>
                <a:spcPts val="0"/>
              </a:spcAft>
              <a:buClr>
                <a:schemeClr val="dk1"/>
              </a:buClr>
              <a:buSzPts val="1100"/>
              <a:buFont typeface="Arial"/>
              <a:buNone/>
            </a:pPr>
            <a:r>
              <a:rPr lang="en-US" sz="900"/>
              <a:t>- Mikä kanava tarjoaa parhaan vastineen rahalle?</a:t>
            </a:r>
            <a:endParaRPr sz="900"/>
          </a:p>
          <a:p>
            <a:pPr indent="0" lvl="0" marL="0" rtl="0" algn="l">
              <a:lnSpc>
                <a:spcPct val="100000"/>
              </a:lnSpc>
              <a:spcBef>
                <a:spcPts val="0"/>
              </a:spcBef>
              <a:spcAft>
                <a:spcPts val="0"/>
              </a:spcAft>
              <a:buClr>
                <a:schemeClr val="dk1"/>
              </a:buClr>
              <a:buSzPts val="1100"/>
              <a:buFont typeface="Arial"/>
              <a:buNone/>
            </a:pPr>
            <a:r>
              <a:rPr lang="en-US" sz="900"/>
              <a:t>- Miten kanavat sopivat asiakkaiden rutiineihin?</a:t>
            </a:r>
            <a:endParaRPr sz="900"/>
          </a:p>
          <a:p>
            <a:pPr indent="0" lvl="0" marL="0" rtl="0" algn="l">
              <a:lnSpc>
                <a:spcPct val="100000"/>
              </a:lnSpc>
              <a:spcBef>
                <a:spcPts val="0"/>
              </a:spcBef>
              <a:spcAft>
                <a:spcPts val="0"/>
              </a:spcAft>
              <a:buClr>
                <a:schemeClr val="dk1"/>
              </a:buClr>
              <a:buSzPts val="1100"/>
              <a:buFont typeface="Arial"/>
              <a:buNone/>
            </a:pPr>
            <a:r>
              <a:rPr lang="en-US" sz="900"/>
              <a:t>Kanavatyypit</a:t>
            </a:r>
            <a:endParaRPr sz="900"/>
          </a:p>
          <a:p>
            <a:pPr indent="0" lvl="0" marL="0" rtl="0" algn="l">
              <a:lnSpc>
                <a:spcPct val="100000"/>
              </a:lnSpc>
              <a:spcBef>
                <a:spcPts val="0"/>
              </a:spcBef>
              <a:spcAft>
                <a:spcPts val="0"/>
              </a:spcAft>
              <a:buClr>
                <a:schemeClr val="dk1"/>
              </a:buClr>
              <a:buSzPts val="1100"/>
              <a:buFont typeface="Arial"/>
              <a:buNone/>
            </a:pPr>
            <a:r>
              <a:rPr lang="en-US" sz="900"/>
              <a:t>- Omat kanavat (myyntiryhmä, verkkokauppa, omat myymälät,...)</a:t>
            </a:r>
            <a:endParaRPr sz="900"/>
          </a:p>
          <a:p>
            <a:pPr indent="0" lvl="0" marL="0" rtl="0" algn="l">
              <a:lnSpc>
                <a:spcPct val="100000"/>
              </a:lnSpc>
              <a:spcBef>
                <a:spcPts val="0"/>
              </a:spcBef>
              <a:spcAft>
                <a:spcPts val="0"/>
              </a:spcAft>
              <a:buClr>
                <a:schemeClr val="dk1"/>
              </a:buClr>
              <a:buSzPts val="1100"/>
              <a:buFont typeface="Arial"/>
              <a:buNone/>
            </a:pPr>
            <a:r>
              <a:rPr lang="en-US" sz="900"/>
              <a:t>- Epäsuorat kanavat (kumppaniliikkeet (franchising), tukkukauppiaat, vähittäiskauppiaat, ....).</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Asiakassuhteet</a:t>
            </a:r>
            <a:endParaRPr b="1" sz="900"/>
          </a:p>
          <a:p>
            <a:pPr indent="0" lvl="0" marL="0" rtl="0" algn="l">
              <a:lnSpc>
                <a:spcPct val="100000"/>
              </a:lnSpc>
              <a:spcBef>
                <a:spcPts val="0"/>
              </a:spcBef>
              <a:spcAft>
                <a:spcPts val="0"/>
              </a:spcAft>
              <a:buClr>
                <a:schemeClr val="dk1"/>
              </a:buClr>
              <a:buSzPts val="1100"/>
              <a:buFont typeface="Arial"/>
              <a:buNone/>
            </a:pPr>
            <a:r>
              <a:rPr lang="en-US" sz="900"/>
              <a:t>Millaista suhdetta asiakassegmentti odottaa yritykseltä?</a:t>
            </a:r>
            <a:endParaRPr sz="900"/>
          </a:p>
          <a:p>
            <a:pPr indent="0" lvl="0" marL="0" rtl="0" algn="l">
              <a:lnSpc>
                <a:spcPct val="100000"/>
              </a:lnSpc>
              <a:spcBef>
                <a:spcPts val="0"/>
              </a:spcBef>
              <a:spcAft>
                <a:spcPts val="0"/>
              </a:spcAft>
              <a:buClr>
                <a:schemeClr val="dk1"/>
              </a:buClr>
              <a:buSzPts val="1100"/>
              <a:buFont typeface="Arial"/>
              <a:buNone/>
            </a:pPr>
            <a:r>
              <a:rPr lang="en-US" sz="900"/>
              <a:t>Mitä suhteita on jo luotu?</a:t>
            </a:r>
            <a:endParaRPr sz="900"/>
          </a:p>
          <a:p>
            <a:pPr indent="0" lvl="0" marL="0" rtl="0" algn="l">
              <a:lnSpc>
                <a:spcPct val="100000"/>
              </a:lnSpc>
              <a:spcBef>
                <a:spcPts val="0"/>
              </a:spcBef>
              <a:spcAft>
                <a:spcPts val="0"/>
              </a:spcAft>
              <a:buClr>
                <a:schemeClr val="dk1"/>
              </a:buClr>
              <a:buSzPts val="1100"/>
              <a:buFont typeface="Arial"/>
              <a:buNone/>
            </a:pPr>
            <a:r>
              <a:rPr lang="en-US" sz="900"/>
              <a:t>Miten nämä suhteet liittyvät liiketoiminnan muihin osa-alueisiin?</a:t>
            </a:r>
            <a:endParaRPr sz="900"/>
          </a:p>
          <a:p>
            <a:pPr indent="0" lvl="0" marL="0" rtl="0" algn="l">
              <a:lnSpc>
                <a:spcPct val="100000"/>
              </a:lnSpc>
              <a:spcBef>
                <a:spcPts val="0"/>
              </a:spcBef>
              <a:spcAft>
                <a:spcPts val="0"/>
              </a:spcAft>
              <a:buClr>
                <a:schemeClr val="dk1"/>
              </a:buClr>
              <a:buSzPts val="1100"/>
              <a:buFont typeface="Arial"/>
              <a:buNone/>
            </a:pPr>
            <a:r>
              <a:rPr lang="en-US" sz="900"/>
              <a:t>Kuinka paljon olemassa olevat suhteet maksavat? (esim. henkilökohtainen apu)</a:t>
            </a:r>
            <a:endParaRPr sz="900"/>
          </a:p>
          <a:p>
            <a:pPr indent="0" lvl="0" marL="0" rtl="0" algn="l">
              <a:lnSpc>
                <a:spcPct val="100000"/>
              </a:lnSpc>
              <a:spcBef>
                <a:spcPts val="0"/>
              </a:spcBef>
              <a:spcAft>
                <a:spcPts val="0"/>
              </a:spcAft>
              <a:buClr>
                <a:schemeClr val="dk1"/>
              </a:buClr>
              <a:buSzPts val="1100"/>
              <a:buFont typeface="Arial"/>
              <a:buNone/>
            </a:pPr>
            <a:r>
              <a:t/>
            </a:r>
            <a:endParaRPr sz="900"/>
          </a:p>
          <a:p>
            <a:pPr indent="0" lvl="0" marL="0" rtl="0" algn="l">
              <a:lnSpc>
                <a:spcPct val="100000"/>
              </a:lnSpc>
              <a:spcBef>
                <a:spcPts val="0"/>
              </a:spcBef>
              <a:spcAft>
                <a:spcPts val="0"/>
              </a:spcAft>
              <a:buClr>
                <a:schemeClr val="dk1"/>
              </a:buClr>
              <a:buSzPts val="1100"/>
              <a:buFont typeface="Arial"/>
              <a:buNone/>
            </a:pPr>
            <a:r>
              <a:rPr b="1" lang="en-US" sz="900"/>
              <a:t>Tulovirta </a:t>
            </a:r>
            <a:endParaRPr b="1" sz="900"/>
          </a:p>
          <a:p>
            <a:pPr indent="0" lvl="0" marL="0" rtl="0" algn="l">
              <a:lnSpc>
                <a:spcPct val="100000"/>
              </a:lnSpc>
              <a:spcBef>
                <a:spcPts val="0"/>
              </a:spcBef>
              <a:spcAft>
                <a:spcPts val="0"/>
              </a:spcAft>
              <a:buClr>
                <a:schemeClr val="dk1"/>
              </a:buClr>
              <a:buSzPts val="1100"/>
              <a:buFont typeface="Arial"/>
              <a:buNone/>
            </a:pPr>
            <a:r>
              <a:rPr lang="en-US" sz="900"/>
              <a:t>Mistä arvosta asiakassegmentti on valmis maksamaan?</a:t>
            </a:r>
            <a:endParaRPr sz="900"/>
          </a:p>
          <a:p>
            <a:pPr indent="0" lvl="0" marL="0" rtl="0" algn="l">
              <a:lnSpc>
                <a:spcPct val="100000"/>
              </a:lnSpc>
              <a:spcBef>
                <a:spcPts val="0"/>
              </a:spcBef>
              <a:spcAft>
                <a:spcPts val="0"/>
              </a:spcAft>
              <a:buClr>
                <a:schemeClr val="dk1"/>
              </a:buClr>
              <a:buSzPts val="1100"/>
              <a:buFont typeface="Arial"/>
              <a:buNone/>
            </a:pPr>
            <a:r>
              <a:rPr lang="en-US" sz="900"/>
              <a:t>Mistä he tällä hetkellä maksavat?</a:t>
            </a:r>
            <a:endParaRPr sz="900"/>
          </a:p>
          <a:p>
            <a:pPr indent="0" lvl="0" marL="0" rtl="0" algn="l">
              <a:lnSpc>
                <a:spcPct val="100000"/>
              </a:lnSpc>
              <a:spcBef>
                <a:spcPts val="0"/>
              </a:spcBef>
              <a:spcAft>
                <a:spcPts val="0"/>
              </a:spcAft>
              <a:buClr>
                <a:schemeClr val="dk1"/>
              </a:buClr>
              <a:buSzPts val="1100"/>
              <a:buFont typeface="Arial"/>
              <a:buNone/>
            </a:pPr>
            <a:r>
              <a:rPr lang="en-US" sz="900"/>
              <a:t>Miten asiakassegmentti maksaa tänään?</a:t>
            </a:r>
            <a:endParaRPr sz="900"/>
          </a:p>
          <a:p>
            <a:pPr indent="0" lvl="0" marL="0" rtl="0" algn="l">
              <a:lnSpc>
                <a:spcPct val="100000"/>
              </a:lnSpc>
              <a:spcBef>
                <a:spcPts val="0"/>
              </a:spcBef>
              <a:spcAft>
                <a:spcPts val="0"/>
              </a:spcAft>
              <a:buClr>
                <a:schemeClr val="dk1"/>
              </a:buClr>
              <a:buSzPts val="1100"/>
              <a:buFont typeface="Arial"/>
              <a:buNone/>
            </a:pPr>
            <a:r>
              <a:rPr lang="en-US" sz="900"/>
              <a:t>Miten he haluaisivat maksaa?</a:t>
            </a:r>
            <a:endParaRPr sz="900"/>
          </a:p>
          <a:p>
            <a:pPr indent="0" lvl="0" marL="0" rtl="0" algn="l">
              <a:lnSpc>
                <a:spcPct val="100000"/>
              </a:lnSpc>
              <a:spcBef>
                <a:spcPts val="0"/>
              </a:spcBef>
              <a:spcAft>
                <a:spcPts val="0"/>
              </a:spcAft>
              <a:buClr>
                <a:schemeClr val="dk1"/>
              </a:buClr>
              <a:buSzPts val="1100"/>
              <a:buFont typeface="Arial"/>
              <a:buNone/>
            </a:pPr>
            <a:r>
              <a:rPr lang="en-US" sz="900"/>
              <a:t>Mikä on kunkin tulovirran osuus kokonaistuloista?</a:t>
            </a:r>
            <a:endParaRPr sz="900"/>
          </a:p>
          <a:p>
            <a:pPr indent="0" lvl="0" marL="0" rtl="0" algn="l">
              <a:lnSpc>
                <a:spcPct val="100000"/>
              </a:lnSpc>
              <a:spcBef>
                <a:spcPts val="0"/>
              </a:spcBef>
              <a:spcAft>
                <a:spcPts val="0"/>
              </a:spcAft>
              <a:buClr>
                <a:schemeClr val="dk1"/>
              </a:buClr>
              <a:buSzPts val="1100"/>
              <a:buFont typeface="Arial"/>
              <a:buNone/>
            </a:pPr>
            <a:r>
              <a:rPr lang="en-US" sz="900"/>
              <a:t>Tulotyypit: omaisuuden myynti; käyttömaksu; tilausmaksu; vuokraus/leasing; lisensointi.</a:t>
            </a:r>
            <a:endParaRPr sz="900"/>
          </a:p>
          <a:p>
            <a:pPr indent="0" lvl="0" marL="0" rtl="0" algn="l">
              <a:lnSpc>
                <a:spcPct val="100000"/>
              </a:lnSpc>
              <a:spcBef>
                <a:spcPts val="0"/>
              </a:spcBef>
              <a:spcAft>
                <a:spcPts val="0"/>
              </a:spcAft>
              <a:buClr>
                <a:schemeClr val="dk1"/>
              </a:buClr>
              <a:buSzPts val="1100"/>
              <a:buFont typeface="Arial"/>
              <a:buNone/>
            </a:pPr>
            <a:r>
              <a:rPr lang="en-US" sz="900"/>
              <a:t>Hinnoittelumekanismit:</a:t>
            </a:r>
            <a:endParaRPr sz="900"/>
          </a:p>
          <a:p>
            <a:pPr indent="0" lvl="0" marL="0" rtl="0" algn="l">
              <a:lnSpc>
                <a:spcPct val="100000"/>
              </a:lnSpc>
              <a:spcBef>
                <a:spcPts val="0"/>
              </a:spcBef>
              <a:spcAft>
                <a:spcPts val="0"/>
              </a:spcAft>
              <a:buClr>
                <a:schemeClr val="dk1"/>
              </a:buClr>
              <a:buSzPts val="1100"/>
              <a:buFont typeface="Arial"/>
              <a:buNone/>
            </a:pPr>
            <a:r>
              <a:rPr lang="en-US" sz="900"/>
              <a:t>- Kiinteät hinnat (hinnasto; tuotteen ominaisuudet ja attribuutit -funktio; markkinasegmenttifunktio (tyyppi ja ominaisuudet); volyymifunktio (ostettu määrä)).</a:t>
            </a:r>
            <a:endParaRPr sz="900"/>
          </a:p>
          <a:p>
            <a:pPr indent="0" lvl="0" marL="0" rtl="0" algn="l">
              <a:lnSpc>
                <a:spcPct val="100000"/>
              </a:lnSpc>
              <a:spcBef>
                <a:spcPts val="0"/>
              </a:spcBef>
              <a:spcAft>
                <a:spcPts val="0"/>
              </a:spcAft>
              <a:buSzPts val="1100"/>
              <a:buNone/>
            </a:pPr>
            <a:r>
              <a:rPr lang="en-US" sz="900"/>
              <a:t>- Markkinoiden mukaan vaihtelevat hinnat (neuvottelut; tuottojen hallinta (hotellien käyttöasteet, lentopaikat jne.); reaaliaikaiset markkinat (kysyntä ja tarjonta - pörssi); huutokauppa (hinta syntyy tarjouskilpailun tuloksena)).</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Keskeiset resurssit</a:t>
            </a:r>
            <a:r>
              <a:rPr lang="en-US" sz="900"/>
              <a:t>: tärkeimmät resurssit, joiden avulla liiketoimintamalli saadaan toimimaan.</a:t>
            </a:r>
            <a:endParaRPr sz="900"/>
          </a:p>
          <a:p>
            <a:pPr indent="0" lvl="0" marL="0" rtl="0" algn="l">
              <a:lnSpc>
                <a:spcPct val="100000"/>
              </a:lnSpc>
              <a:spcBef>
                <a:spcPts val="0"/>
              </a:spcBef>
              <a:spcAft>
                <a:spcPts val="0"/>
              </a:spcAft>
              <a:buSzPts val="1100"/>
              <a:buNone/>
            </a:pPr>
            <a:r>
              <a:rPr lang="en-US" sz="900"/>
              <a:t>Resurssiluokat: fyysiset, henkiset (patentit, tuotemerkit, oikeudet jne.), inhimilliset ja taloudelliset resurssit.</a:t>
            </a:r>
            <a:endParaRPr sz="900"/>
          </a:p>
          <a:p>
            <a:pPr indent="0" lvl="0" marL="0" rtl="0" algn="l">
              <a:lnSpc>
                <a:spcPct val="100000"/>
              </a:lnSpc>
              <a:spcBef>
                <a:spcPts val="0"/>
              </a:spcBef>
              <a:spcAft>
                <a:spcPts val="0"/>
              </a:spcAft>
              <a:buSzPts val="1100"/>
              <a:buNone/>
            </a:pPr>
            <a:r>
              <a:rPr lang="en-US" sz="900"/>
              <a:t>Mitä keskeisiä resursseja arvolupaus vaatii?</a:t>
            </a:r>
            <a:endParaRPr sz="900"/>
          </a:p>
          <a:p>
            <a:pPr indent="0" lvl="0" marL="0" rtl="0" algn="l">
              <a:lnSpc>
                <a:spcPct val="100000"/>
              </a:lnSpc>
              <a:spcBef>
                <a:spcPts val="0"/>
              </a:spcBef>
              <a:spcAft>
                <a:spcPts val="0"/>
              </a:spcAft>
              <a:buSzPts val="1100"/>
              <a:buNone/>
            </a:pPr>
            <a:r>
              <a:rPr lang="en-US" sz="900"/>
              <a:t>Entä jakelukanavat?</a:t>
            </a:r>
            <a:endParaRPr sz="900"/>
          </a:p>
          <a:p>
            <a:pPr indent="0" lvl="0" marL="0" rtl="0" algn="l">
              <a:lnSpc>
                <a:spcPct val="100000"/>
              </a:lnSpc>
              <a:spcBef>
                <a:spcPts val="0"/>
              </a:spcBef>
              <a:spcAft>
                <a:spcPts val="0"/>
              </a:spcAft>
              <a:buSzPts val="1100"/>
              <a:buNone/>
            </a:pPr>
            <a:r>
              <a:rPr lang="en-US" sz="900"/>
              <a:t>Entä suhteet?</a:t>
            </a:r>
            <a:endParaRPr sz="900"/>
          </a:p>
          <a:p>
            <a:pPr indent="0" lvl="0" marL="0" rtl="0" algn="l">
              <a:lnSpc>
                <a:spcPct val="100000"/>
              </a:lnSpc>
              <a:spcBef>
                <a:spcPts val="0"/>
              </a:spcBef>
              <a:spcAft>
                <a:spcPts val="0"/>
              </a:spcAft>
              <a:buSzPts val="1100"/>
              <a:buNone/>
            </a:pPr>
            <a:r>
              <a:rPr lang="en-US" sz="900"/>
              <a:t>Entä tulonlähteet?</a:t>
            </a:r>
            <a:endParaRPr sz="900"/>
          </a:p>
          <a:p>
            <a:pPr indent="0" lvl="0" marL="0" rtl="0" algn="l">
              <a:lnSpc>
                <a:spcPct val="100000"/>
              </a:lnSpc>
              <a:spcBef>
                <a:spcPts val="0"/>
              </a:spcBef>
              <a:spcAft>
                <a:spcPts val="0"/>
              </a:spcAft>
              <a:buSzPts val="1100"/>
              <a:buNone/>
            </a:pPr>
            <a:r>
              <a:rPr lang="en-US" sz="900"/>
              <a:t>Avainresurssityypit:</a:t>
            </a:r>
            <a:endParaRPr sz="900"/>
          </a:p>
          <a:p>
            <a:pPr indent="0" lvl="0" marL="0" rtl="0" algn="l">
              <a:lnSpc>
                <a:spcPct val="100000"/>
              </a:lnSpc>
              <a:spcBef>
                <a:spcPts val="0"/>
              </a:spcBef>
              <a:spcAft>
                <a:spcPts val="0"/>
              </a:spcAft>
              <a:buSzPts val="1100"/>
              <a:buNone/>
            </a:pPr>
            <a:r>
              <a:rPr lang="en-US" sz="900"/>
              <a:t>- Fyysiset (tuotantolaitokset, rakennukset, ajoneuvot, koneet, myyntipistejärjestelmät ja jakeluverkot).</a:t>
            </a:r>
            <a:endParaRPr sz="900"/>
          </a:p>
          <a:p>
            <a:pPr indent="0" lvl="0" marL="0" rtl="0" algn="l">
              <a:lnSpc>
                <a:spcPct val="100000"/>
              </a:lnSpc>
              <a:spcBef>
                <a:spcPts val="0"/>
              </a:spcBef>
              <a:spcAft>
                <a:spcPts val="0"/>
              </a:spcAft>
              <a:buSzPts val="1100"/>
              <a:buNone/>
            </a:pPr>
            <a:r>
              <a:rPr lang="en-US" sz="900"/>
              <a:t>- Immateriaalioikeudet (tuotemerkit, patentit, tekijänoikeudet, asiakastietokannat).</a:t>
            </a:r>
            <a:endParaRPr sz="900"/>
          </a:p>
          <a:p>
            <a:pPr indent="0" lvl="0" marL="0" rtl="0" algn="l">
              <a:lnSpc>
                <a:spcPct val="100000"/>
              </a:lnSpc>
              <a:spcBef>
                <a:spcPts val="0"/>
              </a:spcBef>
              <a:spcAft>
                <a:spcPts val="0"/>
              </a:spcAft>
              <a:buSzPts val="1100"/>
              <a:buNone/>
            </a:pPr>
            <a:r>
              <a:rPr lang="en-US" sz="900"/>
              <a:t>- Ihmiset (yrityksessä työskentelevät ihmiset)</a:t>
            </a:r>
            <a:endParaRPr sz="900"/>
          </a:p>
          <a:p>
            <a:pPr indent="0" lvl="0" marL="0" rtl="0" algn="l">
              <a:lnSpc>
                <a:spcPct val="100000"/>
              </a:lnSpc>
              <a:spcBef>
                <a:spcPts val="0"/>
              </a:spcBef>
              <a:spcAft>
                <a:spcPts val="0"/>
              </a:spcAft>
              <a:buSzPts val="1100"/>
              <a:buNone/>
            </a:pPr>
            <a:r>
              <a:rPr lang="en-US" sz="900"/>
              <a:t>- Rahoitus (rahoitusvarat, pankkitakaukset jne.).</a:t>
            </a:r>
            <a:endParaRPr sz="900"/>
          </a:p>
          <a:p>
            <a:pPr indent="0" lvl="0" marL="0" rtl="0" algn="l">
              <a:lnSpc>
                <a:spcPct val="100000"/>
              </a:lnSpc>
              <a:spcBef>
                <a:spcPts val="0"/>
              </a:spcBef>
              <a:spcAft>
                <a:spcPts val="0"/>
              </a:spcAft>
              <a:buSzPts val="1100"/>
              <a:buNone/>
            </a:pPr>
            <a:r>
              <a:rPr lang="en-US" sz="900"/>
              <a:t>Monet resursseista voivat kuulua yritykselle itselleen, olla vuokrattuja tai olla peräisin keskeisiltä kumppaneilta.</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Keskeiset </a:t>
            </a:r>
            <a:r>
              <a:rPr lang="en-US" sz="900"/>
              <a:t>toiminnot: toiminnot, jotka ovat välttämättömiä yrityksen liiketoimintamallin asianmukaisen toiminnan kannalta.</a:t>
            </a:r>
            <a:endParaRPr sz="900"/>
          </a:p>
          <a:p>
            <a:pPr indent="0" lvl="0" marL="0" rtl="0" algn="l">
              <a:lnSpc>
                <a:spcPct val="100000"/>
              </a:lnSpc>
              <a:spcBef>
                <a:spcPts val="0"/>
              </a:spcBef>
              <a:spcAft>
                <a:spcPts val="0"/>
              </a:spcAft>
              <a:buSzPts val="1100"/>
              <a:buNone/>
            </a:pPr>
            <a:r>
              <a:rPr lang="en-US" sz="900"/>
              <a:t>Mitä keskeisiä toimia arvolupaus edellyttää?</a:t>
            </a:r>
            <a:endParaRPr sz="900"/>
          </a:p>
          <a:p>
            <a:pPr indent="0" lvl="0" marL="0" rtl="0" algn="l">
              <a:lnSpc>
                <a:spcPct val="100000"/>
              </a:lnSpc>
              <a:spcBef>
                <a:spcPts val="0"/>
              </a:spcBef>
              <a:spcAft>
                <a:spcPts val="0"/>
              </a:spcAft>
              <a:buSzPts val="1100"/>
              <a:buNone/>
            </a:pPr>
            <a:r>
              <a:rPr lang="en-US" sz="900"/>
              <a:t>Mitkä ovat jakelukanavien tärkeimmät toiminnot?</a:t>
            </a:r>
            <a:endParaRPr sz="900"/>
          </a:p>
          <a:p>
            <a:pPr indent="0" lvl="0" marL="0" rtl="0" algn="l">
              <a:lnSpc>
                <a:spcPct val="100000"/>
              </a:lnSpc>
              <a:spcBef>
                <a:spcPts val="0"/>
              </a:spcBef>
              <a:spcAft>
                <a:spcPts val="0"/>
              </a:spcAft>
              <a:buSzPts val="1100"/>
              <a:buNone/>
            </a:pPr>
            <a:r>
              <a:rPr lang="en-US" sz="900"/>
              <a:t>Mitä keskeisiä toimintoja tarvitaan asiakassuhteiden hoitamiseen?</a:t>
            </a:r>
            <a:endParaRPr sz="900"/>
          </a:p>
          <a:p>
            <a:pPr indent="0" lvl="0" marL="0" rtl="0" algn="l">
              <a:lnSpc>
                <a:spcPct val="100000"/>
              </a:lnSpc>
              <a:spcBef>
                <a:spcPts val="0"/>
              </a:spcBef>
              <a:spcAft>
                <a:spcPts val="0"/>
              </a:spcAft>
              <a:buSzPts val="1100"/>
              <a:buNone/>
            </a:pPr>
            <a:r>
              <a:rPr lang="en-US" sz="900"/>
              <a:t>Mitä keskeisiä toimia tulonlähteet edellyttävät?</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Avainkumppanit: </a:t>
            </a:r>
            <a:r>
              <a:rPr lang="en-US" sz="900"/>
              <a:t>toimittajien ja kumppaneiden verkosto, joka mahdollistaa liiketoimintamallin toiminnan (täydentävät tai ovat vaihtoehtoisia avaintoiminnoille).</a:t>
            </a:r>
            <a:endParaRPr sz="900"/>
          </a:p>
          <a:p>
            <a:pPr indent="0" lvl="0" marL="0" rtl="0" algn="l">
              <a:lnSpc>
                <a:spcPct val="100000"/>
              </a:lnSpc>
              <a:spcBef>
                <a:spcPts val="0"/>
              </a:spcBef>
              <a:spcAft>
                <a:spcPts val="0"/>
              </a:spcAft>
              <a:buSzPts val="1100"/>
              <a:buNone/>
            </a:pPr>
            <a:r>
              <a:rPr lang="en-US" sz="900"/>
              <a:t>Keitä ovat tärkeimmät kumppanimme?</a:t>
            </a:r>
            <a:endParaRPr sz="900"/>
          </a:p>
          <a:p>
            <a:pPr indent="0" lvl="0" marL="0" rtl="0" algn="l">
              <a:lnSpc>
                <a:spcPct val="100000"/>
              </a:lnSpc>
              <a:spcBef>
                <a:spcPts val="0"/>
              </a:spcBef>
              <a:spcAft>
                <a:spcPts val="0"/>
              </a:spcAft>
              <a:buSzPts val="1100"/>
              <a:buNone/>
            </a:pPr>
            <a:r>
              <a:rPr lang="en-US" sz="900"/>
              <a:t>Keitä ovat tärkeimmät toimittajamme?</a:t>
            </a:r>
            <a:endParaRPr sz="900"/>
          </a:p>
          <a:p>
            <a:pPr indent="0" lvl="0" marL="0" rtl="0" algn="l">
              <a:lnSpc>
                <a:spcPct val="100000"/>
              </a:lnSpc>
              <a:spcBef>
                <a:spcPts val="0"/>
              </a:spcBef>
              <a:spcAft>
                <a:spcPts val="0"/>
              </a:spcAft>
              <a:buSzPts val="1100"/>
              <a:buNone/>
            </a:pPr>
            <a:r>
              <a:rPr lang="en-US" sz="900"/>
              <a:t>Mitä keskeisiä resursseja yritys voi saada tärkeimpien kumppaneiden kautta?</a:t>
            </a:r>
            <a:endParaRPr sz="900"/>
          </a:p>
          <a:p>
            <a:pPr indent="0" lvl="0" marL="0" rtl="0" algn="l">
              <a:lnSpc>
                <a:spcPct val="100000"/>
              </a:lnSpc>
              <a:spcBef>
                <a:spcPts val="0"/>
              </a:spcBef>
              <a:spcAft>
                <a:spcPts val="0"/>
              </a:spcAft>
              <a:buSzPts val="1100"/>
              <a:buNone/>
            </a:pPr>
            <a:r>
              <a:rPr lang="en-US" sz="900"/>
              <a:t>Mitä keskeisiä toimintoja keskeiset kumppanit suorittavat?</a:t>
            </a:r>
            <a:endParaRPr sz="900"/>
          </a:p>
          <a:p>
            <a:pPr indent="0" lvl="0" marL="0" rtl="0" algn="l">
              <a:lnSpc>
                <a:spcPct val="100000"/>
              </a:lnSpc>
              <a:spcBef>
                <a:spcPts val="0"/>
              </a:spcBef>
              <a:spcAft>
                <a:spcPts val="0"/>
              </a:spcAft>
              <a:buSzPts val="1100"/>
              <a:buNone/>
            </a:pPr>
            <a:r>
              <a:rPr lang="en-US" sz="900"/>
              <a:t>Kumppanuudet ovat tärkeitä liiketoiminnan optimoimiseksi ja mittakaavaetujen saamiseksi, riskien ja epävarmuustekijöiden vähentämiseksi sekä resurssien ja toimintojen hankkimiseksi.</a:t>
            </a:r>
            <a:endParaRPr sz="900"/>
          </a:p>
          <a:p>
            <a:pPr indent="0" lvl="0" marL="0" rtl="0" algn="l">
              <a:lnSpc>
                <a:spcPct val="100000"/>
              </a:lnSpc>
              <a:spcBef>
                <a:spcPts val="0"/>
              </a:spcBef>
              <a:spcAft>
                <a:spcPts val="0"/>
              </a:spcAft>
              <a:buSzPts val="1100"/>
              <a:buNone/>
            </a:pPr>
            <a:r>
              <a:rPr lang="en-US" sz="900"/>
              <a:t>Kumppanuudet voivat olla:</a:t>
            </a:r>
            <a:endParaRPr sz="900"/>
          </a:p>
          <a:p>
            <a:pPr indent="0" lvl="0" marL="0" rtl="0" algn="l">
              <a:lnSpc>
                <a:spcPct val="100000"/>
              </a:lnSpc>
              <a:spcBef>
                <a:spcPts val="0"/>
              </a:spcBef>
              <a:spcAft>
                <a:spcPts val="0"/>
              </a:spcAft>
              <a:buSzPts val="1100"/>
              <a:buNone/>
            </a:pPr>
            <a:r>
              <a:rPr lang="en-US" sz="900"/>
              <a:t>- Muiden kuin kilpailijoiden väliset strategiset liittoutumat</a:t>
            </a:r>
            <a:endParaRPr sz="900"/>
          </a:p>
          <a:p>
            <a:pPr indent="0" lvl="0" marL="0" rtl="0" algn="l">
              <a:lnSpc>
                <a:spcPct val="100000"/>
              </a:lnSpc>
              <a:spcBef>
                <a:spcPts val="0"/>
              </a:spcBef>
              <a:spcAft>
                <a:spcPts val="0"/>
              </a:spcAft>
              <a:buSzPts val="1100"/>
              <a:buNone/>
            </a:pPr>
            <a:r>
              <a:rPr lang="en-US" sz="900"/>
              <a:t>- Kilpailijoiden välinen yhteistyö/kumppanuudet</a:t>
            </a:r>
            <a:endParaRPr sz="900"/>
          </a:p>
          <a:p>
            <a:pPr indent="0" lvl="0" marL="0" rtl="0" algn="l">
              <a:lnSpc>
                <a:spcPct val="100000"/>
              </a:lnSpc>
              <a:spcBef>
                <a:spcPts val="0"/>
              </a:spcBef>
              <a:spcAft>
                <a:spcPts val="0"/>
              </a:spcAft>
              <a:buSzPts val="1100"/>
              <a:buNone/>
            </a:pPr>
            <a:r>
              <a:rPr lang="en-US" sz="900"/>
              <a:t>- Yhteisyritykset uuden liiketoiminnan kehittämiseksi</a:t>
            </a:r>
            <a:endParaRPr sz="900"/>
          </a:p>
          <a:p>
            <a:pPr indent="0" lvl="0" marL="0" rtl="0" algn="l">
              <a:lnSpc>
                <a:spcPct val="100000"/>
              </a:lnSpc>
              <a:spcBef>
                <a:spcPts val="0"/>
              </a:spcBef>
              <a:spcAft>
                <a:spcPts val="0"/>
              </a:spcAft>
              <a:buSzPts val="1100"/>
              <a:buNone/>
            </a:pPr>
            <a:r>
              <a:rPr lang="en-US" sz="900"/>
              <a:t>- ostajan ja toimittajan väliset suhteet, joilla varmistetaan resurssien tai toimintojen säännölliset ja luotettavat toimitukset.</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b="1" lang="en-US" sz="900"/>
              <a:t>Kustannusten rakenne </a:t>
            </a:r>
            <a:endParaRPr b="1" sz="900"/>
          </a:p>
          <a:p>
            <a:pPr indent="0" lvl="0" marL="0" rtl="0" algn="l">
              <a:lnSpc>
                <a:spcPct val="100000"/>
              </a:lnSpc>
              <a:spcBef>
                <a:spcPts val="0"/>
              </a:spcBef>
              <a:spcAft>
                <a:spcPts val="0"/>
              </a:spcAft>
              <a:buSzPts val="1100"/>
              <a:buNone/>
            </a:pPr>
            <a:r>
              <a:rPr lang="en-US" sz="900"/>
              <a:t>Mitkä ovat liiketoimintamallin tärkeimmät kustannukset?</a:t>
            </a:r>
            <a:endParaRPr sz="900"/>
          </a:p>
          <a:p>
            <a:pPr indent="0" lvl="0" marL="0" rtl="0" algn="l">
              <a:lnSpc>
                <a:spcPct val="100000"/>
              </a:lnSpc>
              <a:spcBef>
                <a:spcPts val="0"/>
              </a:spcBef>
              <a:spcAft>
                <a:spcPts val="0"/>
              </a:spcAft>
              <a:buSzPts val="1100"/>
              <a:buNone/>
            </a:pPr>
            <a:r>
              <a:rPr lang="en-US" sz="900"/>
              <a:t>Mitkä ovat kalleimmat avainresurssit?</a:t>
            </a:r>
            <a:endParaRPr sz="900"/>
          </a:p>
          <a:p>
            <a:pPr indent="0" lvl="0" marL="0" rtl="0" algn="l">
              <a:lnSpc>
                <a:spcPct val="100000"/>
              </a:lnSpc>
              <a:spcBef>
                <a:spcPts val="0"/>
              </a:spcBef>
              <a:spcAft>
                <a:spcPts val="0"/>
              </a:spcAft>
              <a:buSzPts val="1100"/>
              <a:buNone/>
            </a:pPr>
            <a:r>
              <a:rPr lang="en-US" sz="900"/>
              <a:t>Mitkä ovat kalleimmat avaintoiminnot? (esim. onko liiketoiminta enemmän arvo- vai kustannuslähtöistä?).</a:t>
            </a:r>
            <a:endParaRPr sz="900"/>
          </a:p>
          <a:p>
            <a:pPr indent="0" lvl="0" marL="0" rtl="0" algn="l">
              <a:lnSpc>
                <a:spcPct val="100000"/>
              </a:lnSpc>
              <a:spcBef>
                <a:spcPts val="0"/>
              </a:spcBef>
              <a:spcAft>
                <a:spcPts val="0"/>
              </a:spcAft>
              <a:buSzPts val="1100"/>
              <a:buNone/>
            </a:pPr>
            <a:r>
              <a:rPr lang="en-US" sz="900"/>
              <a:t>Kiinteiden kustannusten/muuttuvien kustannusten jakautuminen?</a:t>
            </a:r>
            <a:endParaRPr sz="900"/>
          </a:p>
          <a:p>
            <a:pPr indent="0" lvl="0" marL="0" rtl="0" algn="l">
              <a:lnSpc>
                <a:spcPct val="100000"/>
              </a:lnSpc>
              <a:spcBef>
                <a:spcPts val="0"/>
              </a:spcBef>
              <a:spcAft>
                <a:spcPts val="0"/>
              </a:spcAft>
              <a:buSzPts val="1100"/>
              <a:buNone/>
            </a:pPr>
            <a:r>
              <a:rPr lang="en-US" sz="900"/>
              <a:t>Mittakaavaetujen merkitys?</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Kun olet täyttänyt Canvas-mallin, sinun on otettava huomioon, että kaikki muutokset yhdessä lohkossa vaikuttavat yleensä myös toiseen lohkoon tai lohkoihin. Esimerkiksi muutos tuotteen jakelukanavissa (kuvitellaan, että yritys alkaa myydä tuotteita sosiaalisen ostamisen kautta) voi pakottaa yrityksen kehittämään uusia avaintoimintoja, mikä puolestaan edellyttää uusia avainresursseja ja myös kustannusrakenteen muuttamista.</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Diassa esitetty kuva on esimerkki liiketoimintamallipohjan (Business Model Canvas) soveltamisesta.</a:t>
            </a:r>
            <a:endParaRPr sz="900"/>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9" name="Google Shape;59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sz="900"/>
              <a:t>Tämä tehtävä tehdään yksilöllisesti. </a:t>
            </a:r>
            <a:endParaRPr sz="900"/>
          </a:p>
          <a:p>
            <a:pPr indent="0" lvl="0" marL="0" rtl="0" algn="l">
              <a:lnSpc>
                <a:spcPct val="100000"/>
              </a:lnSpc>
              <a:spcBef>
                <a:spcPts val="0"/>
              </a:spcBef>
              <a:spcAft>
                <a:spcPts val="0"/>
              </a:spcAft>
              <a:buSzPts val="1100"/>
              <a:buNone/>
            </a:pPr>
            <a:r>
              <a:rPr lang="en-US" sz="900"/>
              <a:t>Enimmäiskesto: 2 tuntia.</a:t>
            </a:r>
            <a:endParaRPr sz="900"/>
          </a:p>
          <a:p>
            <a:pPr indent="0" lvl="0" marL="0" rtl="0" algn="l">
              <a:lnSpc>
                <a:spcPct val="100000"/>
              </a:lnSpc>
              <a:spcBef>
                <a:spcPts val="0"/>
              </a:spcBef>
              <a:spcAft>
                <a:spcPts val="0"/>
              </a:spcAft>
              <a:buSzPts val="1100"/>
              <a:buNone/>
            </a:pPr>
            <a:r>
              <a:t/>
            </a:r>
            <a:endParaRPr sz="900"/>
          </a:p>
          <a:p>
            <a:pPr indent="0" lvl="0" marL="0" rtl="0" algn="l">
              <a:lnSpc>
                <a:spcPct val="100000"/>
              </a:lnSpc>
              <a:spcBef>
                <a:spcPts val="0"/>
              </a:spcBef>
              <a:spcAft>
                <a:spcPts val="0"/>
              </a:spcAft>
              <a:buSzPts val="1100"/>
              <a:buNone/>
            </a:pPr>
            <a:r>
              <a:rPr lang="en-US" sz="900"/>
              <a:t>Tulosten luokittelu:</a:t>
            </a:r>
            <a:endParaRPr sz="900"/>
          </a:p>
          <a:p>
            <a:pPr indent="0" lvl="0" marL="0" rtl="0" algn="l">
              <a:lnSpc>
                <a:spcPct val="100000"/>
              </a:lnSpc>
              <a:spcBef>
                <a:spcPts val="0"/>
              </a:spcBef>
              <a:spcAft>
                <a:spcPts val="0"/>
              </a:spcAft>
              <a:buSzPts val="1100"/>
              <a:buNone/>
            </a:pPr>
            <a:r>
              <a:rPr lang="en-US" sz="900"/>
              <a:t>Epäonnistuminen: Canvas-mallin kaikissa kohteissa ei ole kuvausta, tai kuvaus on useimmissa kohteissa hyvin tarpeeton.</a:t>
            </a:r>
            <a:endParaRPr sz="900"/>
          </a:p>
          <a:p>
            <a:pPr indent="0" lvl="0" marL="0" rtl="0" algn="l">
              <a:lnSpc>
                <a:spcPct val="100000"/>
              </a:lnSpc>
              <a:spcBef>
                <a:spcPts val="0"/>
              </a:spcBef>
              <a:spcAft>
                <a:spcPts val="0"/>
              </a:spcAft>
              <a:buSzPts val="1100"/>
              <a:buNone/>
            </a:pPr>
            <a:r>
              <a:rPr lang="en-US" sz="900"/>
              <a:t>Keskinkertainen: kuvaus ei ole riittävän selkeä kaikissa Canvas-mallin kohdissa.</a:t>
            </a:r>
            <a:endParaRPr sz="900"/>
          </a:p>
          <a:p>
            <a:pPr indent="0" lvl="0" marL="0" rtl="0" algn="l">
              <a:lnSpc>
                <a:spcPct val="100000"/>
              </a:lnSpc>
              <a:spcBef>
                <a:spcPts val="0"/>
              </a:spcBef>
              <a:spcAft>
                <a:spcPts val="0"/>
              </a:spcAft>
              <a:buSzPts val="1100"/>
              <a:buNone/>
            </a:pPr>
            <a:r>
              <a:rPr lang="en-US" sz="900"/>
              <a:t>Erinomainen: kaikki kankaan kohteet on kuvattu hyvin.</a:t>
            </a:r>
            <a:endParaRPr sz="900"/>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07" name="Google Shape;607;p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2" name="Google Shape;612;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g1e426d90ee6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18" name="Google Shape;618;g1e426d90ee6_0_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1.png"/><Relationship Id="rId4" Type="http://schemas.openxmlformats.org/officeDocument/2006/relationships/image" Target="../media/image17.png"/><Relationship Id="rId5" Type="http://schemas.openxmlformats.org/officeDocument/2006/relationships/image" Target="../media/image7.jpg"/><Relationship Id="rId6" Type="http://schemas.openxmlformats.org/officeDocument/2006/relationships/image" Target="../media/image9.png"/><Relationship Id="rId7" Type="http://schemas.openxmlformats.org/officeDocument/2006/relationships/image" Target="../media/image14.png"/><Relationship Id="rId8"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6.png"/><Relationship Id="rId4" Type="http://schemas.openxmlformats.org/officeDocument/2006/relationships/image" Target="../media/image4.png"/><Relationship Id="rId5" Type="http://schemas.openxmlformats.org/officeDocument/2006/relationships/image" Target="../media/image1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4.png"/><Relationship Id="rId4" Type="http://schemas.openxmlformats.org/officeDocument/2006/relationships/image" Target="../media/image17.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7.jpg"/><Relationship Id="rId4" Type="http://schemas.openxmlformats.org/officeDocument/2006/relationships/image" Target="../media/image9.png"/><Relationship Id="rId5" Type="http://schemas.openxmlformats.org/officeDocument/2006/relationships/image" Target="../media/image14.png"/><Relationship Id="rId6" Type="http://schemas.openxmlformats.org/officeDocument/2006/relationships/image" Target="../media/image17.png"/><Relationship Id="rId7" Type="http://schemas.openxmlformats.org/officeDocument/2006/relationships/image" Target="../media/image16.png"/><Relationship Id="rId8"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 Id="rId3" Type="http://schemas.openxmlformats.org/officeDocument/2006/relationships/image" Target="../media/image17.png"/><Relationship Id="rId4" Type="http://schemas.openxmlformats.org/officeDocument/2006/relationships/image" Target="../media/image1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4.png"/><Relationship Id="rId4" Type="http://schemas.openxmlformats.org/officeDocument/2006/relationships/image" Target="../media/image17.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16.png"/><Relationship Id="rId4" Type="http://schemas.openxmlformats.org/officeDocument/2006/relationships/image" Target="../media/image1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7.jpg"/><Relationship Id="rId4" Type="http://schemas.openxmlformats.org/officeDocument/2006/relationships/image" Target="../media/image9.png"/><Relationship Id="rId5" Type="http://schemas.openxmlformats.org/officeDocument/2006/relationships/image" Target="../media/image14.png"/><Relationship Id="rId6" Type="http://schemas.openxmlformats.org/officeDocument/2006/relationships/image" Target="../media/image16.png"/><Relationship Id="rId7" Type="http://schemas.openxmlformats.org/officeDocument/2006/relationships/image" Target="../media/image11.png"/><Relationship Id="rId8" Type="http://schemas.openxmlformats.org/officeDocument/2006/relationships/image" Target="../media/image1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7.jpg"/><Relationship Id="rId4" Type="http://schemas.openxmlformats.org/officeDocument/2006/relationships/image" Target="../media/image9.png"/><Relationship Id="rId5" Type="http://schemas.openxmlformats.org/officeDocument/2006/relationships/image" Target="../media/image14.png"/><Relationship Id="rId6" Type="http://schemas.openxmlformats.org/officeDocument/2006/relationships/image" Target="../media/image16.png"/><Relationship Id="rId7" Type="http://schemas.openxmlformats.org/officeDocument/2006/relationships/image" Target="../media/image11.png"/><Relationship Id="rId8" Type="http://schemas.openxmlformats.org/officeDocument/2006/relationships/image" Target="../media/image1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7.jpg"/><Relationship Id="rId4" Type="http://schemas.openxmlformats.org/officeDocument/2006/relationships/image" Target="../media/image9.png"/><Relationship Id="rId5" Type="http://schemas.openxmlformats.org/officeDocument/2006/relationships/image" Target="../media/image14.png"/><Relationship Id="rId6" Type="http://schemas.openxmlformats.org/officeDocument/2006/relationships/image" Target="../media/image16.png"/><Relationship Id="rId7" Type="http://schemas.openxmlformats.org/officeDocument/2006/relationships/image" Target="../media/image11.png"/><Relationship Id="rId8" Type="http://schemas.openxmlformats.org/officeDocument/2006/relationships/image" Target="../media/image1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3.jpg"/><Relationship Id="rId3" Type="http://schemas.openxmlformats.org/officeDocument/2006/relationships/image" Target="../media/image7.jpg"/><Relationship Id="rId4" Type="http://schemas.openxmlformats.org/officeDocument/2006/relationships/image" Target="../media/image9.png"/><Relationship Id="rId5" Type="http://schemas.openxmlformats.org/officeDocument/2006/relationships/image" Target="../media/image14.png"/><Relationship Id="rId6" Type="http://schemas.openxmlformats.org/officeDocument/2006/relationships/image" Target="../media/image16.png"/><Relationship Id="rId7" Type="http://schemas.openxmlformats.org/officeDocument/2006/relationships/image" Target="../media/image11.png"/><Relationship Id="rId8" Type="http://schemas.openxmlformats.org/officeDocument/2006/relationships/image" Target="../media/image17.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 Id="rId3" Type="http://schemas.openxmlformats.org/officeDocument/2006/relationships/image" Target="../media/image16.png"/><Relationship Id="rId4" Type="http://schemas.openxmlformats.org/officeDocument/2006/relationships/image" Target="../media/image1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3.jpg"/><Relationship Id="rId3" Type="http://schemas.openxmlformats.org/officeDocument/2006/relationships/image" Target="../media/image16.png"/><Relationship Id="rId4" Type="http://schemas.openxmlformats.org/officeDocument/2006/relationships/image" Target="../media/image17.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4.png"/><Relationship Id="rId4" Type="http://schemas.openxmlformats.org/officeDocument/2006/relationships/image" Target="../media/image1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4.png"/><Relationship Id="rId4" Type="http://schemas.openxmlformats.org/officeDocument/2006/relationships/image" Target="../media/image17.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4.png"/><Relationship Id="rId4"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11"/>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0" name="Google Shape;10;p11"/>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11"/>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1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13" name="Google Shape;13;p11"/>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14" name="Google Shape;14;p11"/>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11"/>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11"/>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11"/>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8" name="Shape 18"/>
        <p:cNvGrpSpPr/>
        <p:nvPr/>
      </p:nvGrpSpPr>
      <p:grpSpPr>
        <a:xfrm>
          <a:off x="0" y="0"/>
          <a:ext cx="0" cy="0"/>
          <a:chOff x="0" y="0"/>
          <a:chExt cx="0" cy="0"/>
        </a:xfrm>
      </p:grpSpPr>
      <p:pic>
        <p:nvPicPr>
          <p:cNvPr descr="A picture containing shape&#10;&#10;Description automatically generated" id="19" name="Google Shape;19;p12"/>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0" name="Google Shape;20;p12"/>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1" name="Google Shape;21;p1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2"/>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3" name="Google Shape;23;p12"/>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4" name="Google Shape;24;p12"/>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25" name="Shape 25"/>
        <p:cNvGrpSpPr/>
        <p:nvPr/>
      </p:nvGrpSpPr>
      <p:grpSpPr>
        <a:xfrm>
          <a:off x="0" y="0"/>
          <a:ext cx="0" cy="0"/>
          <a:chOff x="0" y="0"/>
          <a:chExt cx="0" cy="0"/>
        </a:xfrm>
      </p:grpSpPr>
      <p:pic>
        <p:nvPicPr>
          <p:cNvPr id="26" name="Google Shape;26;p1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27" name="Google Shape;27;p1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4"/>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1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0" name="Google Shape;30;p14"/>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17"/>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7"/>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17"/>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35" name="Google Shape;35;p17"/>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17"/>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17"/>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17"/>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39" name="Google Shape;39;p17"/>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17"/>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17"/>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20"/>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44" name="Google Shape;44;p20"/>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45" name="Google Shape;45;p20"/>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21"/>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2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21"/>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22"/>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22"/>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3" name="Google Shape;53;p2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54" name="Google Shape;54;p22"/>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55" name="Google Shape;55;p2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22"/>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3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59" name="Google Shape;59;p3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0" name="Google Shape;60;p3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1" name="Google Shape;61;p3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2" name="Google Shape;62;p3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63" name="Google Shape;63;p31"/>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64" name="Google Shape;64;p3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5" name="Google Shape;65;p31"/>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6" name="Shape 66"/>
        <p:cNvGrpSpPr/>
        <p:nvPr/>
      </p:nvGrpSpPr>
      <p:grpSpPr>
        <a:xfrm>
          <a:off x="0" y="0"/>
          <a:ext cx="0" cy="0"/>
          <a:chOff x="0" y="0"/>
          <a:chExt cx="0" cy="0"/>
        </a:xfrm>
      </p:grpSpPr>
      <p:sp>
        <p:nvSpPr>
          <p:cNvPr id="67" name="Google Shape;67;p2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9" name="Google Shape;69;p2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0" name="Google Shape;70;p2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71" name="Google Shape;71;p23"/>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72" name="Google Shape;72;p2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3" name="Google Shape;73;p2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4" name="Google Shape;74;p2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5" name="Google Shape;75;p2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6" name="Google Shape;76;p2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77" name="Google Shape;77;p23"/>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8" name="Shape 78"/>
        <p:cNvGrpSpPr/>
        <p:nvPr/>
      </p:nvGrpSpPr>
      <p:grpSpPr>
        <a:xfrm>
          <a:off x="0" y="0"/>
          <a:ext cx="0" cy="0"/>
          <a:chOff x="0" y="0"/>
          <a:chExt cx="0" cy="0"/>
        </a:xfrm>
      </p:grpSpPr>
      <p:sp>
        <p:nvSpPr>
          <p:cNvPr id="79" name="Google Shape;79;p2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1" name="Google Shape;81;p2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2" name="Google Shape;82;p2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83" name="Google Shape;83;p24"/>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84" name="Google Shape;84;p2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5" name="Google Shape;85;p2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6" name="Google Shape;86;p2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7" name="Google Shape;87;p2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8" name="Google Shape;88;p2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9" name="Google Shape;89;p24"/>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90" name="Shape 90"/>
        <p:cNvGrpSpPr/>
        <p:nvPr/>
      </p:nvGrpSpPr>
      <p:grpSpPr>
        <a:xfrm>
          <a:off x="0" y="0"/>
          <a:ext cx="0" cy="0"/>
          <a:chOff x="0" y="0"/>
          <a:chExt cx="0" cy="0"/>
        </a:xfrm>
      </p:grpSpPr>
      <p:sp>
        <p:nvSpPr>
          <p:cNvPr id="91" name="Google Shape;91;p2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2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3" name="Google Shape;93;p2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4" name="Google Shape;94;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95" name="Google Shape;95;p25"/>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96" name="Google Shape;96;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7" name="Google Shape;97;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8" name="Google Shape;98;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9" name="Google Shape;99;p2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100" name="Google Shape;100;p2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01" name="Google Shape;101;p25"/>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2" name="Shape 102"/>
        <p:cNvGrpSpPr/>
        <p:nvPr/>
      </p:nvGrpSpPr>
      <p:grpSpPr>
        <a:xfrm>
          <a:off x="0" y="0"/>
          <a:ext cx="0" cy="0"/>
          <a:chOff x="0" y="0"/>
          <a:chExt cx="0" cy="0"/>
        </a:xfrm>
      </p:grpSpPr>
      <p:sp>
        <p:nvSpPr>
          <p:cNvPr id="103" name="Google Shape;103;p26"/>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4" name="Google Shape;104;p26"/>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05" name="Google Shape;105;p26"/>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06" name="Google Shape;106;p26"/>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107" name="Google Shape;107;p26"/>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8" name="Google Shape;108;p26"/>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9" name="Shape 109"/>
        <p:cNvGrpSpPr/>
        <p:nvPr/>
      </p:nvGrpSpPr>
      <p:grpSpPr>
        <a:xfrm>
          <a:off x="0" y="0"/>
          <a:ext cx="0" cy="0"/>
          <a:chOff x="0" y="0"/>
          <a:chExt cx="0" cy="0"/>
        </a:xfrm>
      </p:grpSpPr>
      <p:cxnSp>
        <p:nvCxnSpPr>
          <p:cNvPr id="110" name="Google Shape;110;p27"/>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11" name="Google Shape;111;p27"/>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2" name="Google Shape;112;p27"/>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3" name="Google Shape;113;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114" name="Google Shape;114;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5" name="Google Shape;115;p27"/>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16" name="Shape 116"/>
        <p:cNvGrpSpPr/>
        <p:nvPr/>
      </p:nvGrpSpPr>
      <p:grpSpPr>
        <a:xfrm>
          <a:off x="0" y="0"/>
          <a:ext cx="0" cy="0"/>
          <a:chOff x="0" y="0"/>
          <a:chExt cx="0" cy="0"/>
        </a:xfrm>
      </p:grpSpPr>
      <p:pic>
        <p:nvPicPr>
          <p:cNvPr id="117" name="Google Shape;117;p28"/>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8" name="Google Shape;118;p28"/>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28"/>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20" name="Google Shape;120;p28"/>
          <p:cNvSpPr/>
          <p:nvPr>
            <p:ph idx="2" type="pic"/>
          </p:nvPr>
        </p:nvSpPr>
        <p:spPr>
          <a:xfrm>
            <a:off x="5572125" y="1"/>
            <a:ext cx="3571875" cy="5029199"/>
          </a:xfrm>
          <a:prstGeom prst="rect">
            <a:avLst/>
          </a:prstGeom>
          <a:solidFill>
            <a:srgbClr val="D3EEEF"/>
          </a:solidFill>
          <a:ln>
            <a:noFill/>
          </a:ln>
        </p:spPr>
      </p:sp>
      <p:pic>
        <p:nvPicPr>
          <p:cNvPr id="121" name="Google Shape;121;p2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2" name="Google Shape;122;p28"/>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23" name="Shape 123"/>
        <p:cNvGrpSpPr/>
        <p:nvPr/>
      </p:nvGrpSpPr>
      <p:grpSpPr>
        <a:xfrm>
          <a:off x="0" y="0"/>
          <a:ext cx="0" cy="0"/>
          <a:chOff x="0" y="0"/>
          <a:chExt cx="0" cy="0"/>
        </a:xfrm>
      </p:grpSpPr>
      <p:sp>
        <p:nvSpPr>
          <p:cNvPr id="124" name="Google Shape;124;p29"/>
          <p:cNvSpPr/>
          <p:nvPr>
            <p:ph idx="2" type="pic"/>
          </p:nvPr>
        </p:nvSpPr>
        <p:spPr>
          <a:xfrm>
            <a:off x="0" y="1"/>
            <a:ext cx="9144000" cy="2571749"/>
          </a:xfrm>
          <a:prstGeom prst="rect">
            <a:avLst/>
          </a:prstGeom>
          <a:solidFill>
            <a:srgbClr val="D3EEEF"/>
          </a:solidFill>
          <a:ln>
            <a:noFill/>
          </a:ln>
        </p:spPr>
      </p:sp>
      <p:sp>
        <p:nvSpPr>
          <p:cNvPr id="125" name="Google Shape;125;p29"/>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29"/>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7" name="Google Shape;127;p29"/>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8" name="Google Shape;128;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9" name="Google Shape;129;p29"/>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30" name="Shape 130"/>
        <p:cNvGrpSpPr/>
        <p:nvPr/>
      </p:nvGrpSpPr>
      <p:grpSpPr>
        <a:xfrm>
          <a:off x="0" y="0"/>
          <a:ext cx="0" cy="0"/>
          <a:chOff x="0" y="0"/>
          <a:chExt cx="0" cy="0"/>
        </a:xfrm>
      </p:grpSpPr>
      <p:pic>
        <p:nvPicPr>
          <p:cNvPr id="131" name="Google Shape;131;p30"/>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2" name="Google Shape;132;p30"/>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30"/>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3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5" name="Google Shape;135;p30"/>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aihtoehto ">
  <p:cSld name="Vaihtoehto ">
    <p:bg>
      <p:bgPr>
        <a:blipFill>
          <a:blip r:embed="rId2">
            <a:alphaModFix/>
          </a:blip>
          <a:stretch>
            <a:fillRect/>
          </a:stretch>
        </a:blipFill>
      </p:bgPr>
    </p:bg>
    <p:spTree>
      <p:nvGrpSpPr>
        <p:cNvPr id="136" name="Shape 136"/>
        <p:cNvGrpSpPr/>
        <p:nvPr/>
      </p:nvGrpSpPr>
      <p:grpSpPr>
        <a:xfrm>
          <a:off x="0" y="0"/>
          <a:ext cx="0" cy="0"/>
          <a:chOff x="0" y="0"/>
          <a:chExt cx="0" cy="0"/>
        </a:xfrm>
      </p:grpSpPr>
      <p:sp>
        <p:nvSpPr>
          <p:cNvPr id="137" name="Google Shape;137;p32"/>
          <p:cNvSpPr txBox="1"/>
          <p:nvPr>
            <p:ph type="title"/>
          </p:nvPr>
        </p:nvSpPr>
        <p:spPr>
          <a:xfrm>
            <a:off x="1259205" y="607252"/>
            <a:ext cx="6625590" cy="59726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32"/>
          <p:cNvSpPr txBox="1"/>
          <p:nvPr>
            <p:ph idx="1" type="body"/>
          </p:nvPr>
        </p:nvSpPr>
        <p:spPr>
          <a:xfrm>
            <a:off x="2086581" y="1997105"/>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9" name="Shape 139"/>
        <p:cNvGrpSpPr/>
        <p:nvPr/>
      </p:nvGrpSpPr>
      <p:grpSpPr>
        <a:xfrm>
          <a:off x="0" y="0"/>
          <a:ext cx="0" cy="0"/>
          <a:chOff x="0" y="0"/>
          <a:chExt cx="0" cy="0"/>
        </a:xfrm>
      </p:grpSpPr>
      <p:sp>
        <p:nvSpPr>
          <p:cNvPr id="140" name="Google Shape;140;p53"/>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1" name="Google Shape;141;p53"/>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1.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9"/>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hyperlink" Target="https://moz.com/seo-audit-tool?utm_medium=cpc&amp;utm_source=google&amp;utm_campaign=SEO%20General%20%7C%20UK&amp;utm_adgroup=SEO%20-%20Audit&amp;utm_term=seo%20audit&amp;gad=1&amp;gclid=CjwKCAjwjOunBhB4EiwA94JWsNbnGrDFhVUAGFjqc67WO33gymsdzMAL2sGBw0NFrs2fVQTq9SSjvRoCH_0QAvD_BwE" TargetMode="External"/><Relationship Id="rId4" Type="http://schemas.openxmlformats.org/officeDocument/2006/relationships/hyperlink" Target="https://www.seobility.net/en/seocheck/"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hyperlink" Target="https://pagespeed.web.dev/" TargetMode="Externa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27.png"/><Relationship Id="rId4" Type="http://schemas.openxmlformats.org/officeDocument/2006/relationships/hyperlink" Target="https://www.rivaliq.com/free-social-media-analytics/instagram-head-to-head/" TargetMode="External"/><Relationship Id="rId5" Type="http://schemas.openxmlformats.org/officeDocument/2006/relationships/hyperlink" Target="https://www.rivaliq.com/free-social-media-analytics/facebook-head-to-head/" TargetMode="External"/><Relationship Id="rId6" Type="http://schemas.openxmlformats.org/officeDocument/2006/relationships/hyperlink" Target="https://www.rivaliq.com/free-social-media-analytics/tiktok-head-to-head/"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4.xml"/><Relationship Id="rId3" Type="http://schemas.openxmlformats.org/officeDocument/2006/relationships/image" Target="../media/image30.png"/><Relationship Id="rId4" Type="http://schemas.openxmlformats.org/officeDocument/2006/relationships/hyperlink" Target="https://www.gartner.com/en/marketing/research/digital-shakes-up-marketing-strategy-and-tactics"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5.xml"/><Relationship Id="rId3" Type="http://schemas.openxmlformats.org/officeDocument/2006/relationships/image" Target="../media/image34.png"/><Relationship Id="rId4" Type="http://schemas.openxmlformats.org/officeDocument/2006/relationships/hyperlink" Target="https://www.marketingcharts.com/business-of-marketing-115420"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6.xml"/><Relationship Id="rId3"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 Id="rId3" Type="http://schemas.openxmlformats.org/officeDocument/2006/relationships/image" Target="../media/image2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 Id="rId3" Type="http://schemas.openxmlformats.org/officeDocument/2006/relationships/image" Target="../media/image24.png"/><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0.xml"/><Relationship Id="rId3" Type="http://schemas.openxmlformats.org/officeDocument/2006/relationships/image" Target="../media/image31.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g1f6844db22d_0_5"/>
          <p:cNvSpPr txBox="1"/>
          <p:nvPr>
            <p:ph type="ctrTitle"/>
          </p:nvPr>
        </p:nvSpPr>
        <p:spPr>
          <a:xfrm>
            <a:off x="613702" y="1776562"/>
            <a:ext cx="5958908" cy="1884419"/>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38550"/>
              <a:buFont typeface="Arial"/>
              <a:buNone/>
            </a:pPr>
            <a:r>
              <a:rPr lang="en-US" sz="5188"/>
              <a:t>D</a:t>
            </a:r>
            <a:r>
              <a:rPr lang="en-US" sz="5188"/>
              <a:t>igitaalisen markkinoinnin perusteet</a:t>
            </a:r>
            <a:br>
              <a:rPr lang="en-US" sz="5188"/>
            </a:br>
            <a:br>
              <a:rPr lang="en-US" sz="3100"/>
            </a:br>
            <a:r>
              <a:rPr lang="en-US" sz="3100"/>
              <a:t>2. Strategian määrittäminen</a:t>
            </a:r>
            <a:endParaRPr sz="31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
          <p:cNvSpPr txBox="1"/>
          <p:nvPr/>
        </p:nvSpPr>
        <p:spPr>
          <a:xfrm>
            <a:off x="478339" y="59869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4800" u="none" cap="none" strike="noStrike">
                <a:solidFill>
                  <a:srgbClr val="0E0A44"/>
                </a:solidFill>
                <a:latin typeface="Arial"/>
                <a:ea typeface="Arial"/>
                <a:cs typeface="Arial"/>
                <a:sym typeface="Arial"/>
              </a:rPr>
              <a:t>Oppimistavoitteet</a:t>
            </a:r>
            <a:endParaRPr b="1" i="0" sz="4800" u="none" cap="none" strike="noStrike">
              <a:solidFill>
                <a:srgbClr val="0E0A44"/>
              </a:solidFill>
              <a:latin typeface="Arial"/>
              <a:ea typeface="Arial"/>
              <a:cs typeface="Arial"/>
              <a:sym typeface="Arial"/>
            </a:endParaRPr>
          </a:p>
        </p:txBody>
      </p:sp>
      <p:sp>
        <p:nvSpPr>
          <p:cNvPr id="152" name="Google Shape;152;p2"/>
          <p:cNvSpPr txBox="1"/>
          <p:nvPr/>
        </p:nvSpPr>
        <p:spPr>
          <a:xfrm>
            <a:off x="478339" y="1605690"/>
            <a:ext cx="8454900" cy="2939111"/>
          </a:xfrm>
          <a:prstGeom prst="rect">
            <a:avLst/>
          </a:prstGeom>
          <a:noFill/>
          <a:ln>
            <a:noFill/>
          </a:ln>
        </p:spPr>
        <p:txBody>
          <a:bodyPr anchorCtr="0" anchor="t" bIns="91425" lIns="91425" spcFirstLastPara="1" rIns="91425" wrap="square" tIns="91425">
            <a:noAutofit/>
          </a:bodyPr>
          <a:lstStyle/>
          <a:p>
            <a:pPr indent="0" lvl="0" marL="0" marR="0" rtl="0" algn="l">
              <a:lnSpc>
                <a:spcPct val="155555"/>
              </a:lnSpc>
              <a:spcBef>
                <a:spcPts val="0"/>
              </a:spcBef>
              <a:spcAft>
                <a:spcPts val="0"/>
              </a:spcAft>
              <a:buNone/>
            </a:pPr>
            <a:r>
              <a:rPr b="0" i="0" lang="en-US" sz="2000" u="none" cap="none" strike="noStrike">
                <a:solidFill>
                  <a:srgbClr val="0E0A44"/>
                </a:solidFill>
                <a:latin typeface="Arial"/>
                <a:ea typeface="Arial"/>
                <a:cs typeface="Arial"/>
                <a:sym typeface="Arial"/>
              </a:rPr>
              <a:t>Opiskelija osaa</a:t>
            </a:r>
            <a:endParaRPr b="0" i="0" sz="2000" u="none" cap="none" strike="noStrike">
              <a:solidFill>
                <a:srgbClr val="0E0A44"/>
              </a:solidFill>
              <a:latin typeface="Arial"/>
              <a:ea typeface="Arial"/>
              <a:cs typeface="Arial"/>
              <a:sym typeface="Aria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Tunnistaa markkinointistrategian ja digitaalisen strategian merkityksen</a:t>
            </a:r>
            <a:endParaRPr b="0" i="0" sz="1400" u="none" cap="none" strike="noStrike">
              <a:solidFill>
                <a:srgbClr val="0E0A44"/>
              </a:solidFill>
              <a:latin typeface="Arial"/>
              <a:ea typeface="Arial"/>
              <a:cs typeface="Arial"/>
              <a:sym typeface="Aria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Soveltaa digitaalisen markkinointistrategian kehittämisprosessin eri vaiheita</a:t>
            </a:r>
            <a:endParaRPr b="0" i="0" sz="1800" u="none" cap="none" strike="noStrike">
              <a:solidFill>
                <a:srgbClr val="0E0A44"/>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Esittää kokonaisnäkymän strategiasta Canvas-mallin avulla</a:t>
            </a:r>
            <a:endParaRPr b="0" i="0" sz="1800" u="none" cap="none" strike="noStrike">
              <a:solidFill>
                <a:srgbClr val="0E0A44"/>
              </a:solidFill>
              <a:latin typeface="Calibri"/>
              <a:ea typeface="Calibri"/>
              <a:cs typeface="Calibri"/>
              <a:sym typeface="Calibri"/>
            </a:endParaRPr>
          </a:p>
          <a:p>
            <a:pPr indent="0" lvl="0" marL="0" marR="0" rtl="0" algn="l">
              <a:lnSpc>
                <a:spcPct val="155555"/>
              </a:lnSpc>
              <a:spcBef>
                <a:spcPts val="0"/>
              </a:spcBef>
              <a:spcAft>
                <a:spcPts val="0"/>
              </a:spcAft>
              <a:buClr>
                <a:schemeClr val="dk1"/>
              </a:buClr>
              <a:buSzPts val="1800"/>
              <a:buFont typeface="Calibri"/>
              <a:buNone/>
            </a:pPr>
            <a:r>
              <a:t/>
            </a:r>
            <a:endParaRPr b="0" i="0" sz="1800" u="none" cap="none" strike="noStrike">
              <a:solidFill>
                <a:srgbClr val="0E0A44"/>
              </a:solidFill>
              <a:latin typeface="Arial"/>
              <a:ea typeface="Arial"/>
              <a:cs typeface="Arial"/>
              <a:sym typeface="Arial"/>
            </a:endParaRPr>
          </a:p>
          <a:p>
            <a:pPr indent="-184150" lvl="0" marL="285750" marR="0" rtl="0" algn="l">
              <a:lnSpc>
                <a:spcPct val="115000"/>
              </a:lnSpc>
              <a:spcBef>
                <a:spcPts val="2200"/>
              </a:spcBef>
              <a:spcAft>
                <a:spcPts val="0"/>
              </a:spcAft>
              <a:buClr>
                <a:schemeClr val="dk1"/>
              </a:buClr>
              <a:buSzPts val="1600"/>
              <a:buFont typeface="Arial"/>
              <a:buNone/>
            </a:pPr>
            <a:r>
              <a:t/>
            </a:r>
            <a:endParaRPr b="0" i="0" sz="1600" u="none" cap="none" strike="noStrike">
              <a:solidFill>
                <a:srgbClr val="0E0A44"/>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10"/>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 </a:t>
            </a:r>
            <a:endParaRPr b="0" i="0" sz="1400" u="none" cap="none" strike="noStrike">
              <a:solidFill>
                <a:srgbClr val="000000"/>
              </a:solidFill>
              <a:latin typeface="Arial"/>
              <a:ea typeface="Arial"/>
              <a:cs typeface="Arial"/>
              <a:sym typeface="Arial"/>
            </a:endParaRPr>
          </a:p>
        </p:txBody>
      </p:sp>
      <p:sp>
        <p:nvSpPr>
          <p:cNvPr id="158" name="Google Shape;158;p10"/>
          <p:cNvSpPr txBox="1"/>
          <p:nvPr>
            <p:ph type="title"/>
          </p:nvPr>
        </p:nvSpPr>
        <p:spPr>
          <a:xfrm>
            <a:off x="944404" y="1480874"/>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Aiheet</a:t>
            </a:r>
            <a:endParaRPr/>
          </a:p>
        </p:txBody>
      </p:sp>
      <p:sp>
        <p:nvSpPr>
          <p:cNvPr id="159" name="Google Shape;159;p10"/>
          <p:cNvSpPr txBox="1"/>
          <p:nvPr>
            <p:ph idx="1" type="body"/>
          </p:nvPr>
        </p:nvSpPr>
        <p:spPr>
          <a:xfrm>
            <a:off x="4122182" y="269192"/>
            <a:ext cx="4606200" cy="3935396"/>
          </a:xfrm>
          <a:prstGeom prst="rect">
            <a:avLst/>
          </a:prstGeom>
          <a:noFill/>
          <a:ln>
            <a:noFill/>
          </a:ln>
        </p:spPr>
        <p:txBody>
          <a:bodyPr anchorCtr="0" anchor="t" bIns="45700" lIns="91425" spcFirstLastPara="1" rIns="91425" wrap="square" tIns="45700">
            <a:spAutoFit/>
          </a:bodyPr>
          <a:lstStyle/>
          <a:p>
            <a:pPr indent="-385763" lvl="0" marL="385763" rtl="0" algn="l">
              <a:lnSpc>
                <a:spcPct val="90000"/>
              </a:lnSpc>
              <a:spcBef>
                <a:spcPts val="0"/>
              </a:spcBef>
              <a:spcAft>
                <a:spcPts val="0"/>
              </a:spcAft>
              <a:buClr>
                <a:schemeClr val="lt1"/>
              </a:buClr>
              <a:buSzPts val="1400"/>
              <a:buFont typeface="Arial"/>
              <a:buChar char="•"/>
            </a:pPr>
            <a:r>
              <a:rPr lang="en-US" sz="1400"/>
              <a:t>Digitaalisen markkinointistrategian kehittämisprosessi</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Digitaalisen markkinoinnin suorituskyvyn arvioiminen</a:t>
            </a:r>
            <a:endParaRPr/>
          </a:p>
          <a:p>
            <a:pPr indent="-385763" lvl="0" marL="385763" rtl="0" algn="l">
              <a:lnSpc>
                <a:spcPct val="90000"/>
              </a:lnSpc>
              <a:spcBef>
                <a:spcPts val="750"/>
              </a:spcBef>
              <a:spcAft>
                <a:spcPts val="0"/>
              </a:spcAft>
              <a:buClr>
                <a:schemeClr val="lt1"/>
              </a:buClr>
              <a:buSzPts val="1400"/>
              <a:buFont typeface="Arial"/>
              <a:buChar char="•"/>
            </a:pPr>
            <a:r>
              <a:rPr lang="en-US" sz="1400"/>
              <a:t>Nykyisen verkkopresenssin arvioiminen</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Digitaalisen markkinoinnin strategiset tavoitteet</a:t>
            </a:r>
            <a:endParaRPr/>
          </a:p>
          <a:p>
            <a:pPr indent="-385763" lvl="0" marL="385763" rtl="0" algn="l">
              <a:lnSpc>
                <a:spcPct val="90000"/>
              </a:lnSpc>
              <a:spcBef>
                <a:spcPts val="750"/>
              </a:spcBef>
              <a:spcAft>
                <a:spcPts val="0"/>
              </a:spcAft>
              <a:buClr>
                <a:schemeClr val="lt1"/>
              </a:buClr>
              <a:buSzPts val="1400"/>
              <a:buFont typeface="Arial"/>
              <a:buChar char="•"/>
            </a:pPr>
            <a:r>
              <a:rPr lang="en-US" sz="1400"/>
              <a:t>Segmenttien määrittäminen</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Digitaalisen markkinointistrategian määrittely</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Digitaalinen suhdemarkkinointi</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Digitaalinen markkinointi-mix</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Digitaalinen asiakaskokemus</a:t>
            </a:r>
            <a:endParaRPr/>
          </a:p>
          <a:p>
            <a:pPr indent="-385763" lvl="0" marL="385763" rtl="0" algn="l">
              <a:lnSpc>
                <a:spcPct val="90000"/>
              </a:lnSpc>
              <a:spcBef>
                <a:spcPts val="750"/>
              </a:spcBef>
              <a:spcAft>
                <a:spcPts val="0"/>
              </a:spcAft>
              <a:buClr>
                <a:schemeClr val="lt1"/>
              </a:buClr>
              <a:buSzPts val="1400"/>
              <a:buFont typeface="Arial"/>
              <a:buChar char="•"/>
            </a:pPr>
            <a:r>
              <a:rPr lang="en-US" sz="1400"/>
              <a:t>Mittaaminen ja seuranta</a:t>
            </a:r>
            <a:endParaRPr/>
          </a:p>
          <a:p>
            <a:pPr indent="-385763" lvl="0" marL="385763" rtl="0" algn="l">
              <a:lnSpc>
                <a:spcPct val="90000"/>
              </a:lnSpc>
              <a:spcBef>
                <a:spcPts val="750"/>
              </a:spcBef>
              <a:spcAft>
                <a:spcPts val="0"/>
              </a:spcAft>
              <a:buClr>
                <a:schemeClr val="lt1"/>
              </a:buClr>
              <a:buSzPts val="1400"/>
              <a:buFont typeface="Arial"/>
              <a:buChar char="•"/>
            </a:pPr>
            <a:r>
              <a:rPr lang="en-US" sz="1400"/>
              <a:t>Digitaalisen strategian kokonaisnäkymä</a:t>
            </a:r>
            <a:endParaRPr/>
          </a:p>
          <a:p>
            <a:pPr indent="-385762" lvl="0" marL="385762" rtl="0" algn="l">
              <a:lnSpc>
                <a:spcPct val="90000"/>
              </a:lnSpc>
              <a:spcBef>
                <a:spcPts val="750"/>
              </a:spcBef>
              <a:spcAft>
                <a:spcPts val="0"/>
              </a:spcAft>
              <a:buClr>
                <a:schemeClr val="lt1"/>
              </a:buClr>
              <a:buSzPts val="1400"/>
              <a:buFont typeface="Arial"/>
              <a:buChar char="•"/>
            </a:pPr>
            <a:r>
              <a:rPr lang="en-US" sz="1400"/>
              <a:t>Kirjallisuusluettelo</a:t>
            </a:r>
            <a:endParaRPr sz="14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4"/>
          <p:cNvSpPr txBox="1"/>
          <p:nvPr/>
        </p:nvSpPr>
        <p:spPr>
          <a:xfrm>
            <a:off x="254899" y="1007550"/>
            <a:ext cx="8634202" cy="31284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"Joko sinulla on oma strategia - tai olet osa jonkun muun strategiaa."</a:t>
            </a:r>
            <a:endParaRPr b="0" i="0" sz="1400" u="none" cap="none" strike="noStrike">
              <a:solidFill>
                <a:schemeClr val="lt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2400"/>
              <a:buFont typeface="Arial"/>
              <a:buNone/>
            </a:pPr>
            <a:r>
              <a:rPr b="0" i="1" lang="en-US" sz="2400" u="none" cap="none" strike="noStrike">
                <a:solidFill>
                  <a:schemeClr val="lt1"/>
                </a:solidFill>
                <a:latin typeface="Dancing Script"/>
                <a:ea typeface="Dancing Script"/>
                <a:cs typeface="Dancing Script"/>
                <a:sym typeface="Dancing Script"/>
              </a:rPr>
              <a:t>Alvin Toffler</a:t>
            </a:r>
            <a:endParaRPr b="0" i="1" sz="2400" u="none" cap="none" strike="noStrike">
              <a:solidFill>
                <a:schemeClr val="lt1"/>
              </a:solidFill>
              <a:latin typeface="Dancing Script"/>
              <a:ea typeface="Dancing Script"/>
              <a:cs typeface="Dancing Script"/>
              <a:sym typeface="Dancing Script"/>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3"/>
          <p:cNvSpPr txBox="1"/>
          <p:nvPr/>
        </p:nvSpPr>
        <p:spPr>
          <a:xfrm>
            <a:off x="621374" y="15570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 </a:t>
            </a:r>
            <a:endParaRPr b="0" i="0" sz="1400" u="none" cap="none" strike="noStrike">
              <a:solidFill>
                <a:srgbClr val="000000"/>
              </a:solidFill>
              <a:latin typeface="Arial"/>
              <a:ea typeface="Arial"/>
              <a:cs typeface="Arial"/>
              <a:sym typeface="Arial"/>
            </a:endParaRPr>
          </a:p>
        </p:txBody>
      </p:sp>
      <p:sp>
        <p:nvSpPr>
          <p:cNvPr id="170" name="Google Shape;170;p13"/>
          <p:cNvSpPr txBox="1"/>
          <p:nvPr>
            <p:ph idx="4294967295" type="title"/>
          </p:nvPr>
        </p:nvSpPr>
        <p:spPr>
          <a:xfrm>
            <a:off x="560387" y="1398324"/>
            <a:ext cx="8023225" cy="13589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161249"/>
              </a:buClr>
              <a:buSzPts val="3600"/>
              <a:buFont typeface="Arial"/>
              <a:buNone/>
            </a:pPr>
            <a:r>
              <a:rPr lang="en-US" sz="3600"/>
              <a:t>Digitaalisen markkinointistrategian kehittämisprosessi</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46"/>
          <p:cNvSpPr txBox="1"/>
          <p:nvPr/>
        </p:nvSpPr>
        <p:spPr>
          <a:xfrm>
            <a:off x="478350" y="782406"/>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46"/>
          <p:cNvSpPr txBox="1"/>
          <p:nvPr/>
        </p:nvSpPr>
        <p:spPr>
          <a:xfrm>
            <a:off x="478350" y="1262796"/>
            <a:ext cx="8261100" cy="2657693"/>
          </a:xfrm>
          <a:prstGeom prst="rect">
            <a:avLst/>
          </a:prstGeom>
          <a:noFill/>
          <a:ln>
            <a:noFill/>
          </a:ln>
        </p:spPr>
        <p:txBody>
          <a:bodyPr anchorCtr="0" anchor="t" bIns="91425" lIns="91425" spcFirstLastPara="1" rIns="91425" wrap="square" tIns="91425">
            <a:noAutofit/>
          </a:bodyPr>
          <a:lstStyle/>
          <a:p>
            <a:pPr indent="0" lvl="0" marL="0" marR="0" rtl="0" algn="l">
              <a:lnSpc>
                <a:spcPct val="175000"/>
              </a:lnSpc>
              <a:spcBef>
                <a:spcPts val="0"/>
              </a:spcBef>
              <a:spcAft>
                <a:spcPts val="0"/>
              </a:spcAft>
              <a:buClr>
                <a:srgbClr val="000000"/>
              </a:buClr>
              <a:buSzPts val="16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p46"/>
          <p:cNvSpPr txBox="1"/>
          <p:nvPr>
            <p:ph type="title"/>
          </p:nvPr>
        </p:nvSpPr>
        <p:spPr>
          <a:xfrm>
            <a:off x="628650" y="-37336"/>
            <a:ext cx="7886700" cy="994172"/>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0E0A44"/>
                </a:solidFill>
                <a:latin typeface="Arial"/>
                <a:ea typeface="Arial"/>
                <a:cs typeface="Arial"/>
                <a:sym typeface="Arial"/>
              </a:rPr>
              <a:t>Mikä on markkinointistrategia? </a:t>
            </a:r>
            <a:endParaRPr b="0" i="0" sz="1600" u="none" cap="none" strike="noStrike">
              <a:solidFill>
                <a:srgbClr val="0E0A44"/>
              </a:solidFill>
              <a:latin typeface="Arial"/>
              <a:ea typeface="Arial"/>
              <a:cs typeface="Arial"/>
              <a:sym typeface="Arial"/>
            </a:endParaRPr>
          </a:p>
        </p:txBody>
      </p:sp>
      <p:sp>
        <p:nvSpPr>
          <p:cNvPr id="178" name="Google Shape;178;p46"/>
          <p:cNvSpPr txBox="1"/>
          <p:nvPr>
            <p:ph idx="1" type="body"/>
          </p:nvPr>
        </p:nvSpPr>
        <p:spPr>
          <a:xfrm>
            <a:off x="628650" y="1035105"/>
            <a:ext cx="7886700" cy="3735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1600"/>
              <a:buFont typeface="Arial"/>
              <a:buNone/>
            </a:pPr>
            <a:r>
              <a:rPr b="0" i="0" lang="en-US" sz="1800" u="none" cap="none" strike="noStrike">
                <a:solidFill>
                  <a:srgbClr val="0E0A44"/>
                </a:solidFill>
                <a:latin typeface="Arial"/>
                <a:ea typeface="Arial"/>
                <a:cs typeface="Arial"/>
                <a:sym typeface="Arial"/>
              </a:rPr>
              <a:t>"Markkinointistrategia on tapa, jolla markkinointitoiminto organisoi toimintansa saavuttaakseen kannattavaa myynnin kasvua markkinointimixin tasolla (...)". </a:t>
            </a:r>
            <a:br>
              <a:rPr b="0" i="0" lang="en-US" sz="1800" u="none" cap="none" strike="noStrike">
                <a:solidFill>
                  <a:srgbClr val="0E0A44"/>
                </a:solidFill>
                <a:latin typeface="Arial"/>
                <a:ea typeface="Arial"/>
                <a:cs typeface="Arial"/>
                <a:sym typeface="Arial"/>
              </a:rPr>
            </a:br>
            <a:endParaRPr b="0" i="0" sz="1800" u="none" cap="none" strike="noStrike">
              <a:solidFill>
                <a:srgbClr val="0E0A44"/>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b="0" i="0" lang="en-US" sz="1800" u="none" cap="none" strike="noStrike">
                <a:solidFill>
                  <a:srgbClr val="0E0A44"/>
                </a:solidFill>
                <a:latin typeface="Arial"/>
                <a:ea typeface="Arial"/>
                <a:cs typeface="Arial"/>
                <a:sym typeface="Arial"/>
              </a:rPr>
              <a:t>"Markkinointistrategia voidaan määritellä suunnitelmaksi (yleensä pitkän aikavälin) organisaation tavoitteiden saavuttamiseksi seuraavasti (...)".</a:t>
            </a:r>
            <a:endParaRPr/>
          </a:p>
          <a:p>
            <a:pPr indent="0" lvl="0" marL="0" marR="0" rtl="0" algn="l">
              <a:lnSpc>
                <a:spcPct val="150000"/>
              </a:lnSpc>
              <a:spcBef>
                <a:spcPts val="0"/>
              </a:spcBef>
              <a:spcAft>
                <a:spcPts val="0"/>
              </a:spcAft>
              <a:buClr>
                <a:srgbClr val="000000"/>
              </a:buClr>
              <a:buSzPts val="1600"/>
              <a:buFont typeface="Arial"/>
              <a:buNone/>
            </a:pPr>
            <a:r>
              <a:t/>
            </a:r>
            <a:endParaRPr b="0" i="0" sz="1800" u="none" cap="none" strike="noStrike">
              <a:solidFill>
                <a:srgbClr val="0E0A44"/>
              </a:solidFill>
              <a:latin typeface="Arial"/>
              <a:ea typeface="Arial"/>
              <a:cs typeface="Arial"/>
              <a:sym typeface="Arial"/>
            </a:endParaRPr>
          </a:p>
          <a:p>
            <a:pPr indent="0" lvl="0" marL="0" marR="0" rtl="0" algn="l">
              <a:lnSpc>
                <a:spcPct val="150000"/>
              </a:lnSpc>
              <a:spcBef>
                <a:spcPts val="0"/>
              </a:spcBef>
              <a:spcAft>
                <a:spcPts val="0"/>
              </a:spcAft>
              <a:buClr>
                <a:srgbClr val="000000"/>
              </a:buClr>
              <a:buSzPts val="1600"/>
              <a:buFont typeface="Arial"/>
              <a:buNone/>
            </a:pPr>
            <a:r>
              <a:rPr lang="en-US" sz="1800">
                <a:solidFill>
                  <a:srgbClr val="0E0A44"/>
                </a:solidFill>
              </a:rPr>
              <a:t>(</a:t>
            </a:r>
            <a:r>
              <a:rPr b="0" i="0" lang="en-US" sz="1800" u="none" cap="none" strike="noStrike">
                <a:solidFill>
                  <a:srgbClr val="0E0A44"/>
                </a:solidFill>
                <a:latin typeface="Arial"/>
                <a:ea typeface="Arial"/>
                <a:cs typeface="Arial"/>
                <a:sym typeface="Arial"/>
              </a:rPr>
              <a:t>Kotler, 1997)</a:t>
            </a:r>
            <a:endParaRPr/>
          </a:p>
          <a:p>
            <a:pPr indent="0" lvl="0" marL="0" rtl="0" algn="l">
              <a:lnSpc>
                <a:spcPct val="90000"/>
              </a:lnSpc>
              <a:spcBef>
                <a:spcPts val="750"/>
              </a:spcBef>
              <a:spcAft>
                <a:spcPts val="0"/>
              </a:spcAft>
              <a:buClr>
                <a:srgbClr val="161249"/>
              </a:buClr>
              <a:buSzPts val="1600"/>
              <a:buNone/>
            </a:pPr>
            <a:r>
              <a:t/>
            </a:r>
            <a:endParaRPr sz="1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g1abb8a74c70_0_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g1abb8a74c70_0_23"/>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185" name="Google Shape;185;g1abb8a74c70_0_2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E0A44"/>
              </a:buClr>
              <a:buSzPts val="3600"/>
              <a:buFont typeface="Arial"/>
              <a:buNone/>
            </a:pPr>
            <a:r>
              <a:rPr b="1" i="0" lang="en-US" sz="3600" u="none" cap="none" strike="noStrike">
                <a:solidFill>
                  <a:srgbClr val="0E0A44"/>
                </a:solidFill>
                <a:latin typeface="Arial"/>
                <a:ea typeface="Arial"/>
                <a:cs typeface="Arial"/>
                <a:sym typeface="Arial"/>
              </a:rPr>
              <a:t>Digitaalinen markkinointistrategia</a:t>
            </a:r>
            <a:endParaRPr>
              <a:solidFill>
                <a:srgbClr val="0E0A44"/>
              </a:solidFill>
            </a:endParaRPr>
          </a:p>
        </p:txBody>
      </p:sp>
      <p:sp>
        <p:nvSpPr>
          <p:cNvPr id="186" name="Google Shape;186;g1abb8a74c70_0_23"/>
          <p:cNvSpPr txBox="1"/>
          <p:nvPr>
            <p:ph idx="1" type="body"/>
          </p:nvPr>
        </p:nvSpPr>
        <p:spPr>
          <a:xfrm>
            <a:off x="628650" y="1369218"/>
            <a:ext cx="7886700" cy="3071354"/>
          </a:xfrm>
          <a:prstGeom prst="rect">
            <a:avLst/>
          </a:prstGeom>
          <a:noFill/>
          <a:ln>
            <a:noFill/>
          </a:ln>
        </p:spPr>
        <p:txBody>
          <a:bodyPr anchorCtr="0" anchor="t" bIns="45700" lIns="91425" spcFirstLastPara="1" rIns="91425" wrap="square" tIns="45700">
            <a:spAutoFit/>
          </a:bodyPr>
          <a:lstStyle/>
          <a:p>
            <a:pPr indent="0" lvl="1" marL="0" marR="0" rtl="0" algn="l">
              <a:lnSpc>
                <a:spcPct val="155555"/>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"Digitaalisen markkinoinnin strategiaa tarvitaan, jotta organisaation verkkomarkkinointitoiminnoille voidaan antaa johdonmukainen suunta, jotta ne voidaan integroida muihin markkinointitoimiin ja jotta ne tukevat yrityksen yleisiä liiketoimintatavoitteita." </a:t>
            </a:r>
            <a:endParaRPr/>
          </a:p>
          <a:p>
            <a:pPr indent="0" lvl="1" marL="0" marR="0" rtl="0" algn="l">
              <a:lnSpc>
                <a:spcPct val="155555"/>
              </a:lnSpc>
              <a:spcBef>
                <a:spcPts val="160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(Chaffey, 2006, s. 178). </a:t>
            </a:r>
            <a:endParaRPr/>
          </a:p>
          <a:p>
            <a:pPr indent="0" lvl="0" marL="0" marR="0" rtl="0" algn="l">
              <a:lnSpc>
                <a:spcPct val="115000"/>
              </a:lnSpc>
              <a:spcBef>
                <a:spcPts val="1600"/>
              </a:spcBef>
              <a:spcAft>
                <a:spcPts val="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4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47"/>
          <p:cNvSpPr txBox="1"/>
          <p:nvPr/>
        </p:nvSpPr>
        <p:spPr>
          <a:xfrm>
            <a:off x="478339" y="1126035"/>
            <a:ext cx="8333400" cy="2939100"/>
          </a:xfrm>
          <a:prstGeom prst="rect">
            <a:avLst/>
          </a:prstGeom>
          <a:noFill/>
          <a:ln>
            <a:noFill/>
          </a:ln>
        </p:spPr>
        <p:txBody>
          <a:bodyPr anchorCtr="0" anchor="t" bIns="91425" lIns="91425" spcFirstLastPara="1" rIns="91425" wrap="square" tIns="91425">
            <a:noAutofit/>
          </a:bodyPr>
          <a:lstStyle/>
          <a:p>
            <a:pPr indent="0" lvl="1" marL="0" marR="0" rtl="0" algn="l">
              <a:lnSpc>
                <a:spcPct val="115000"/>
              </a:lnSpc>
              <a:spcBef>
                <a:spcPts val="16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3" name="Google Shape;193;p47"/>
          <p:cNvSpPr txBox="1"/>
          <p:nvPr>
            <p:ph type="title"/>
          </p:nvPr>
        </p:nvSpPr>
        <p:spPr>
          <a:xfrm>
            <a:off x="628650" y="168275"/>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0E0A44"/>
              </a:buClr>
              <a:buSzPts val="3600"/>
              <a:buFont typeface="Arial"/>
              <a:buNone/>
            </a:pPr>
            <a:r>
              <a:rPr b="1" i="0" lang="en-US" sz="3600" u="none" cap="none" strike="noStrike">
                <a:solidFill>
                  <a:srgbClr val="0E0A44"/>
                </a:solidFill>
                <a:latin typeface="Arial"/>
                <a:ea typeface="Arial"/>
                <a:cs typeface="Arial"/>
                <a:sym typeface="Arial"/>
              </a:rPr>
              <a:t>Digitaalinen markkinointistrategia</a:t>
            </a:r>
            <a:endParaRPr>
              <a:solidFill>
                <a:srgbClr val="0E0A44"/>
              </a:solidFill>
            </a:endParaRPr>
          </a:p>
        </p:txBody>
      </p:sp>
      <p:sp>
        <p:nvSpPr>
          <p:cNvPr id="194" name="Google Shape;194;p47"/>
          <p:cNvSpPr txBox="1"/>
          <p:nvPr>
            <p:ph idx="1" type="body"/>
          </p:nvPr>
        </p:nvSpPr>
        <p:spPr>
          <a:xfrm>
            <a:off x="628650" y="1541313"/>
            <a:ext cx="7886700" cy="2375522"/>
          </a:xfrm>
          <a:prstGeom prst="rect">
            <a:avLst/>
          </a:prstGeom>
          <a:noFill/>
          <a:ln>
            <a:noFill/>
          </a:ln>
        </p:spPr>
        <p:txBody>
          <a:bodyPr anchorCtr="0" anchor="t" bIns="45700" lIns="91425" spcFirstLastPara="1" rIns="91425" wrap="square" tIns="45700">
            <a:spAutoFit/>
          </a:bodyPr>
          <a:lstStyle/>
          <a:p>
            <a:pPr indent="0" lvl="1" marL="0" marR="0" rtl="0" algn="l">
              <a:lnSpc>
                <a:spcPct val="115000"/>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Digitaalinen markkinointistrategia määrittelee:</a:t>
            </a:r>
            <a:endParaRPr b="0" i="0" sz="1400" u="none" cap="none" strike="noStrike">
              <a:solidFill>
                <a:srgbClr val="0E0A44"/>
              </a:solidFill>
              <a:latin typeface="Arial"/>
              <a:ea typeface="Arial"/>
              <a:cs typeface="Arial"/>
              <a:sym typeface="Arial"/>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Miten aiotut tavoitteet saavutetaan</a:t>
            </a:r>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Miten käyttää eri digitaalisia markkinointikanavia</a:t>
            </a:r>
            <a:endParaRPr/>
          </a:p>
          <a:p>
            <a:pPr indent="-296863" lvl="3" marL="650875"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Miten integroida eri digitaalisia markkinointikanavia</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4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00" name="Google Shape;200;p4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01" name="Google Shape;201;p48"/>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600"/>
              <a:buFont typeface="Arial"/>
              <a:buNone/>
            </a:pPr>
            <a:r>
              <a:rPr lang="en-US" sz="3600"/>
              <a:t>Digitaalinen markkinointistrategia</a:t>
            </a:r>
            <a:endParaRPr/>
          </a:p>
        </p:txBody>
      </p:sp>
      <p:sp>
        <p:nvSpPr>
          <p:cNvPr id="202" name="Google Shape;202;p48"/>
          <p:cNvSpPr txBox="1"/>
          <p:nvPr>
            <p:ph idx="1" type="body"/>
          </p:nvPr>
        </p:nvSpPr>
        <p:spPr>
          <a:xfrm>
            <a:off x="628650" y="1369218"/>
            <a:ext cx="7886700" cy="3480440"/>
          </a:xfrm>
          <a:prstGeom prst="rect">
            <a:avLst/>
          </a:prstGeom>
          <a:noFill/>
          <a:ln>
            <a:noFill/>
          </a:ln>
        </p:spPr>
        <p:txBody>
          <a:bodyPr anchorCtr="0" anchor="t" bIns="45700" lIns="91425" spcFirstLastPara="1" rIns="91425" wrap="square" tIns="45700">
            <a:spAutoFit/>
          </a:bodyPr>
          <a:lstStyle/>
          <a:p>
            <a:pPr indent="0" lvl="1" marL="0" marR="0" rtl="0" algn="l">
              <a:lnSpc>
                <a:spcPct val="115000"/>
              </a:lnSpc>
              <a:spcBef>
                <a:spcPts val="0"/>
              </a:spcBef>
              <a:spcAft>
                <a:spcPts val="0"/>
              </a:spcAft>
              <a:buClr>
                <a:srgbClr val="000000"/>
              </a:buClr>
              <a:buSzPts val="1800"/>
              <a:buFont typeface="Arial"/>
              <a:buNone/>
            </a:pPr>
            <a:r>
              <a:rPr b="0" i="0" lang="en-US" sz="1800" u="none" cap="none" strike="noStrike">
                <a:solidFill>
                  <a:srgbClr val="0E0A44"/>
                </a:solidFill>
                <a:latin typeface="Arial"/>
                <a:ea typeface="Arial"/>
                <a:cs typeface="Arial"/>
                <a:sym typeface="Arial"/>
              </a:rPr>
              <a:t>Digitaalinen markkinointistrategia edellyttää:</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Integroinnin offline-markkinointistrategiaan</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Resurssien jakamisen</a:t>
            </a:r>
            <a:endParaRPr b="0" i="0" sz="1400" u="none" cap="none" strike="noStrike">
              <a:solidFill>
                <a:srgbClr val="0E0A44"/>
              </a:solidFill>
              <a:latin typeface="Arial"/>
              <a:ea typeface="Arial"/>
              <a:cs typeface="Arial"/>
              <a:sym typeface="Arial"/>
            </a:endParaRPr>
          </a:p>
          <a:p>
            <a:pPr indent="-342900" lvl="3" marL="696912"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0E0A44"/>
                </a:solidFill>
                <a:latin typeface="Arial"/>
                <a:ea typeface="Arial"/>
                <a:cs typeface="Arial"/>
                <a:sym typeface="Arial"/>
              </a:rPr>
              <a:t>Asiakaslähtöiset digitaaliset prosessit</a:t>
            </a:r>
            <a:endParaRPr b="0" i="0" sz="1400" u="none" cap="none" strike="noStrike">
              <a:solidFill>
                <a:srgbClr val="0E0A44"/>
              </a:solidFill>
              <a:latin typeface="Arial"/>
              <a:ea typeface="Arial"/>
              <a:cs typeface="Arial"/>
              <a:sym typeface="Arial"/>
            </a:endParaRPr>
          </a:p>
          <a:p>
            <a:pPr indent="-182562" lvl="3" marL="650875" marR="0" rtl="0" algn="l">
              <a:lnSpc>
                <a:spcPct val="115000"/>
              </a:lnSpc>
              <a:spcBef>
                <a:spcPts val="1600"/>
              </a:spcBef>
              <a:spcAft>
                <a:spcPts val="0"/>
              </a:spcAft>
              <a:buClr>
                <a:srgbClr val="000000"/>
              </a:buClr>
              <a:buSzPts val="18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ts val="1800"/>
              <a:buFont typeface="Arial"/>
              <a:buNone/>
            </a:pPr>
            <a:r>
              <a:t/>
            </a:r>
            <a:endParaRPr b="1" i="1" sz="1800" u="none" cap="none" strike="noStrike">
              <a:solidFill>
                <a:srgbClr val="000000"/>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08" name="Google Shape;208;p49"/>
          <p:cNvSpPr txBox="1"/>
          <p:nvPr/>
        </p:nvSpPr>
        <p:spPr>
          <a:xfrm>
            <a:off x="478339" y="1592770"/>
            <a:ext cx="8261100" cy="30669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p4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Mitä tarvitaan digitaaliseen </a:t>
            </a:r>
            <a:br>
              <a:rPr lang="en-US" sz="3600"/>
            </a:br>
            <a:r>
              <a:rPr lang="en-US" sz="3600"/>
              <a:t>markkinointistrategiaan?</a:t>
            </a:r>
            <a:endParaRPr/>
          </a:p>
        </p:txBody>
      </p:sp>
      <p:sp>
        <p:nvSpPr>
          <p:cNvPr id="210" name="Google Shape;210;p49"/>
          <p:cNvSpPr txBox="1"/>
          <p:nvPr>
            <p:ph idx="1" type="body"/>
          </p:nvPr>
        </p:nvSpPr>
        <p:spPr>
          <a:xfrm>
            <a:off x="628650" y="1369225"/>
            <a:ext cx="8261100" cy="1791219"/>
          </a:xfrm>
          <a:prstGeom prst="rect">
            <a:avLst/>
          </a:prstGeom>
          <a:noFill/>
          <a:ln>
            <a:noFill/>
          </a:ln>
        </p:spPr>
        <p:txBody>
          <a:bodyPr anchorCtr="0" anchor="t" bIns="45700" lIns="91425" spcFirstLastPara="1" rIns="91425" wrap="square" tIns="45700">
            <a:spAutoFit/>
          </a:bodyPr>
          <a:lstStyle/>
          <a:p>
            <a:pPr indent="-285750" lvl="0" marL="285750" rtl="0" algn="l">
              <a:lnSpc>
                <a:spcPct val="115000"/>
              </a:lnSpc>
              <a:spcBef>
                <a:spcPts val="0"/>
              </a:spcBef>
              <a:spcAft>
                <a:spcPts val="0"/>
              </a:spcAft>
              <a:buClr>
                <a:srgbClr val="11AA81"/>
              </a:buClr>
              <a:buSzPts val="2400"/>
              <a:buFont typeface="Arial"/>
              <a:buChar char="•"/>
            </a:pPr>
            <a:r>
              <a:rPr lang="en-US" sz="1600"/>
              <a:t>Analysoi sisäisesti ja digitaalisesti, mitä yritys on tehnyt.</a:t>
            </a:r>
            <a:endParaRPr/>
          </a:p>
          <a:p>
            <a:pPr indent="-285750" lvl="0" marL="285750" rtl="0" algn="l">
              <a:lnSpc>
                <a:spcPct val="115000"/>
              </a:lnSpc>
              <a:spcBef>
                <a:spcPts val="0"/>
              </a:spcBef>
              <a:spcAft>
                <a:spcPts val="0"/>
              </a:spcAft>
              <a:buClr>
                <a:srgbClr val="11AA81"/>
              </a:buClr>
              <a:buSzPts val="2400"/>
              <a:buFont typeface="Arial"/>
              <a:buChar char="•"/>
            </a:pPr>
            <a:r>
              <a:rPr lang="en-US" sz="1600"/>
              <a:t>Analysoi ulkoisesti, mikä on yrityksen toimintaa säätelevää tai voi ohjata sitä.</a:t>
            </a:r>
            <a:endParaRPr/>
          </a:p>
          <a:p>
            <a:pPr indent="-285750" lvl="0" marL="285750" rtl="0" algn="l">
              <a:lnSpc>
                <a:spcPct val="115000"/>
              </a:lnSpc>
              <a:spcBef>
                <a:spcPts val="0"/>
              </a:spcBef>
              <a:spcAft>
                <a:spcPts val="0"/>
              </a:spcAft>
              <a:buClr>
                <a:srgbClr val="11AA81"/>
              </a:buClr>
              <a:buSzPts val="2400"/>
              <a:buFont typeface="Arial"/>
              <a:buChar char="•"/>
            </a:pPr>
            <a:r>
              <a:rPr lang="en-US" sz="1600"/>
              <a:t>Määrittele strategisten tavoitteiden yrityksen digitaalisiin alustoihin</a:t>
            </a:r>
            <a:endParaRPr sz="1600"/>
          </a:p>
          <a:p>
            <a:pPr indent="-285750" lvl="0" marL="285750" rtl="0" algn="l">
              <a:lnSpc>
                <a:spcPct val="115000"/>
              </a:lnSpc>
              <a:spcBef>
                <a:spcPts val="0"/>
              </a:spcBef>
              <a:spcAft>
                <a:spcPts val="0"/>
              </a:spcAft>
              <a:buClr>
                <a:srgbClr val="11AA81"/>
              </a:buClr>
              <a:buSzPts val="2400"/>
              <a:buFont typeface="Arial"/>
              <a:buChar char="•"/>
            </a:pPr>
            <a:r>
              <a:rPr lang="en-US" sz="1600"/>
              <a:t>Päätä, mihin segmentteihin digitaalisen markkinoinnin toimet kohdistuvat.</a:t>
            </a:r>
            <a:endParaRPr/>
          </a:p>
          <a:p>
            <a:pPr indent="-285750" lvl="0" marL="285750" rtl="0" algn="l">
              <a:lnSpc>
                <a:spcPct val="115000"/>
              </a:lnSpc>
              <a:spcBef>
                <a:spcPts val="0"/>
              </a:spcBef>
              <a:spcAft>
                <a:spcPts val="0"/>
              </a:spcAft>
              <a:buClr>
                <a:srgbClr val="11AA81"/>
              </a:buClr>
              <a:buSzPts val="2400"/>
              <a:buFont typeface="Arial"/>
              <a:buChar char="•"/>
            </a:pPr>
            <a:r>
              <a:rPr lang="en-US" sz="1600"/>
              <a:t>Määritä segmenttien arvolupaus ja miten se edistää erilaistumista.</a:t>
            </a:r>
            <a:endParaRPr/>
          </a:p>
          <a:p>
            <a:pPr indent="-285750" lvl="0" marL="285750" rtl="0" algn="l">
              <a:lnSpc>
                <a:spcPct val="115000"/>
              </a:lnSpc>
              <a:spcBef>
                <a:spcPts val="0"/>
              </a:spcBef>
              <a:spcAft>
                <a:spcPts val="0"/>
              </a:spcAft>
              <a:buClr>
                <a:srgbClr val="11AA81"/>
              </a:buClr>
              <a:buSzPts val="2400"/>
              <a:buFont typeface="Arial"/>
              <a:buChar char="•"/>
            </a:pPr>
            <a:r>
              <a:rPr lang="en-US" sz="1600"/>
              <a:t>Määrittele digitaalisen markkinointimixin kannalta tärkeimmät vaikutukset.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grpSp>
        <p:nvGrpSpPr>
          <p:cNvPr id="215" name="Google Shape;215;p50"/>
          <p:cNvGrpSpPr/>
          <p:nvPr/>
        </p:nvGrpSpPr>
        <p:grpSpPr>
          <a:xfrm>
            <a:off x="273429" y="149906"/>
            <a:ext cx="7780552" cy="4430944"/>
            <a:chOff x="396940" y="148854"/>
            <a:chExt cx="11593786" cy="6602546"/>
          </a:xfrm>
        </p:grpSpPr>
        <p:sp>
          <p:nvSpPr>
            <p:cNvPr id="216" name="Google Shape;216;p50"/>
            <p:cNvSpPr/>
            <p:nvPr/>
          </p:nvSpPr>
          <p:spPr>
            <a:xfrm>
              <a:off x="2232834" y="2690037"/>
              <a:ext cx="8963243" cy="1290024"/>
            </a:xfrm>
            <a:prstGeom prst="rect">
              <a:avLst/>
            </a:prstGeom>
            <a:solidFill>
              <a:srgbClr val="C2F6F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sp>
          <p:nvSpPr>
            <p:cNvPr id="217" name="Google Shape;217;p50"/>
            <p:cNvSpPr/>
            <p:nvPr/>
          </p:nvSpPr>
          <p:spPr>
            <a:xfrm>
              <a:off x="2232835" y="148854"/>
              <a:ext cx="8963243" cy="2541182"/>
            </a:xfrm>
            <a:prstGeom prst="rect">
              <a:avLst/>
            </a:prstGeom>
            <a:solidFill>
              <a:srgbClr val="FED2D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sp>
          <p:nvSpPr>
            <p:cNvPr id="218" name="Google Shape;218;p50"/>
            <p:cNvSpPr/>
            <p:nvPr/>
          </p:nvSpPr>
          <p:spPr>
            <a:xfrm>
              <a:off x="5629936" y="26047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Liiketoiminnan tavoitteet</a:t>
              </a:r>
              <a:endParaRPr b="0" i="0" sz="1200" u="none" cap="none" strike="noStrike">
                <a:solidFill>
                  <a:schemeClr val="lt1"/>
                </a:solidFill>
                <a:latin typeface="Arial"/>
                <a:ea typeface="Arial"/>
                <a:cs typeface="Arial"/>
                <a:sym typeface="Arial"/>
              </a:endParaRPr>
            </a:p>
          </p:txBody>
        </p:sp>
        <p:sp>
          <p:nvSpPr>
            <p:cNvPr id="219" name="Google Shape;219;p50"/>
            <p:cNvSpPr/>
            <p:nvPr/>
          </p:nvSpPr>
          <p:spPr>
            <a:xfrm>
              <a:off x="5629936"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Aseta digitaalisen markkinoinnin strategiset tavoitteet</a:t>
              </a:r>
              <a:endParaRPr b="0" i="0" sz="1200" u="none" cap="none" strike="noStrike">
                <a:solidFill>
                  <a:schemeClr val="lt1"/>
                </a:solidFill>
                <a:latin typeface="Arial"/>
                <a:ea typeface="Arial"/>
                <a:cs typeface="Arial"/>
                <a:sym typeface="Arial"/>
              </a:endParaRPr>
            </a:p>
          </p:txBody>
        </p:sp>
        <p:sp>
          <p:nvSpPr>
            <p:cNvPr id="220" name="Google Shape;220;p50"/>
            <p:cNvSpPr/>
            <p:nvPr/>
          </p:nvSpPr>
          <p:spPr>
            <a:xfrm>
              <a:off x="2759147"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Arvioi digitaalisen markkinoinnin suorituskykyä</a:t>
              </a:r>
              <a:endParaRPr b="0" i="0" sz="1400" u="none" cap="none" strike="noStrike">
                <a:solidFill>
                  <a:srgbClr val="000000"/>
                </a:solidFill>
                <a:latin typeface="Arial"/>
                <a:ea typeface="Arial"/>
                <a:cs typeface="Arial"/>
                <a:sym typeface="Arial"/>
              </a:endParaRPr>
            </a:p>
          </p:txBody>
        </p:sp>
        <p:sp>
          <p:nvSpPr>
            <p:cNvPr id="221" name="Google Shape;221;p50"/>
            <p:cNvSpPr/>
            <p:nvPr/>
          </p:nvSpPr>
          <p:spPr>
            <a:xfrm>
              <a:off x="8500726" y="162056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Arvioi nykyinen verkkopresenssi</a:t>
              </a:r>
              <a:endParaRPr b="0" i="0" sz="1200" u="none" cap="none" strike="noStrike">
                <a:solidFill>
                  <a:schemeClr val="lt1"/>
                </a:solidFill>
                <a:latin typeface="Arial"/>
                <a:ea typeface="Arial"/>
                <a:cs typeface="Arial"/>
                <a:sym typeface="Arial"/>
              </a:endParaRPr>
            </a:p>
          </p:txBody>
        </p:sp>
        <p:sp>
          <p:nvSpPr>
            <p:cNvPr id="222" name="Google Shape;222;p50"/>
            <p:cNvSpPr/>
            <p:nvPr/>
          </p:nvSpPr>
          <p:spPr>
            <a:xfrm>
              <a:off x="396947" y="148854"/>
              <a:ext cx="1835888" cy="2541183"/>
            </a:xfrm>
            <a:prstGeom prst="rect">
              <a:avLst/>
            </a:prstGeom>
            <a:solidFill>
              <a:srgbClr val="FEE8E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Verkkopotentiaalin määrittely</a:t>
              </a:r>
              <a:endParaRPr b="1" i="0" sz="1050" u="none" cap="none" strike="noStrike">
                <a:solidFill>
                  <a:schemeClr val="dk1"/>
                </a:solidFill>
                <a:latin typeface="Arial"/>
                <a:ea typeface="Arial"/>
                <a:cs typeface="Arial"/>
                <a:sym typeface="Arial"/>
              </a:endParaRPr>
            </a:p>
          </p:txBody>
        </p:sp>
        <p:sp>
          <p:nvSpPr>
            <p:cNvPr id="223" name="Google Shape;223;p50"/>
            <p:cNvSpPr/>
            <p:nvPr/>
          </p:nvSpPr>
          <p:spPr>
            <a:xfrm>
              <a:off x="2232834" y="3974458"/>
              <a:ext cx="8963243" cy="2623061"/>
            </a:xfrm>
            <a:prstGeom prst="rect">
              <a:avLst/>
            </a:prstGeom>
            <a:solidFill>
              <a:srgbClr val="FDE5B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t/>
              </a:r>
              <a:endParaRPr b="0" i="0" sz="1050" u="none" cap="none" strike="noStrike">
                <a:solidFill>
                  <a:schemeClr val="lt1"/>
                </a:solidFill>
                <a:latin typeface="Arial"/>
                <a:ea typeface="Arial"/>
                <a:cs typeface="Arial"/>
                <a:sym typeface="Arial"/>
              </a:endParaRPr>
            </a:p>
          </p:txBody>
        </p:sp>
        <p:cxnSp>
          <p:nvCxnSpPr>
            <p:cNvPr id="224" name="Google Shape;224;p50"/>
            <p:cNvCxnSpPr/>
            <p:nvPr/>
          </p:nvCxnSpPr>
          <p:spPr>
            <a:xfrm>
              <a:off x="4960086" y="2045869"/>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25" name="Google Shape;225;p50"/>
            <p:cNvCxnSpPr/>
            <p:nvPr/>
          </p:nvCxnSpPr>
          <p:spPr>
            <a:xfrm>
              <a:off x="7830876" y="2064464"/>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26" name="Google Shape;226;p50"/>
            <p:cNvCxnSpPr/>
            <p:nvPr/>
          </p:nvCxnSpPr>
          <p:spPr>
            <a:xfrm rot="10800000">
              <a:off x="6730406" y="1111081"/>
              <a:ext cx="0" cy="509485"/>
            </a:xfrm>
            <a:prstGeom prst="straightConnector1">
              <a:avLst/>
            </a:prstGeom>
            <a:noFill/>
            <a:ln cap="flat" cmpd="sng" w="38100">
              <a:solidFill>
                <a:schemeClr val="dk1"/>
              </a:solidFill>
              <a:prstDash val="solid"/>
              <a:round/>
              <a:headEnd len="med" w="med" type="triangle"/>
              <a:tailEnd len="sm" w="sm" type="none"/>
            </a:ln>
          </p:spPr>
        </p:cxnSp>
        <p:sp>
          <p:nvSpPr>
            <p:cNvPr id="227" name="Google Shape;227;p50"/>
            <p:cNvSpPr/>
            <p:nvPr/>
          </p:nvSpPr>
          <p:spPr>
            <a:xfrm>
              <a:off x="5629936"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Digitaalisen markkinointistrategian määrittely</a:t>
              </a:r>
              <a:endParaRPr b="0" i="0" sz="1200" u="none" cap="none" strike="noStrike">
                <a:solidFill>
                  <a:schemeClr val="lt1"/>
                </a:solidFill>
                <a:latin typeface="Arial"/>
                <a:ea typeface="Arial"/>
                <a:cs typeface="Arial"/>
                <a:sym typeface="Arial"/>
              </a:endParaRPr>
            </a:p>
          </p:txBody>
        </p:sp>
        <p:sp>
          <p:nvSpPr>
            <p:cNvPr id="228" name="Google Shape;228;p50"/>
            <p:cNvSpPr/>
            <p:nvPr/>
          </p:nvSpPr>
          <p:spPr>
            <a:xfrm>
              <a:off x="2759147"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Määrittele asiakkaan arvolupaus</a:t>
              </a:r>
              <a:endParaRPr b="0" i="0" sz="1200" u="none" cap="none" strike="noStrike">
                <a:solidFill>
                  <a:schemeClr val="lt1"/>
                </a:solidFill>
                <a:latin typeface="Arial"/>
                <a:ea typeface="Arial"/>
                <a:cs typeface="Arial"/>
                <a:sym typeface="Arial"/>
              </a:endParaRPr>
            </a:p>
          </p:txBody>
        </p:sp>
        <p:sp>
          <p:nvSpPr>
            <p:cNvPr id="229" name="Google Shape;229;p50"/>
            <p:cNvSpPr/>
            <p:nvPr/>
          </p:nvSpPr>
          <p:spPr>
            <a:xfrm>
              <a:off x="8500726" y="2965742"/>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Määritä segmentit</a:t>
              </a:r>
              <a:endParaRPr b="0" i="0" sz="1200" u="none" cap="none" strike="noStrike">
                <a:solidFill>
                  <a:schemeClr val="lt1"/>
                </a:solidFill>
                <a:latin typeface="Arial"/>
                <a:ea typeface="Arial"/>
                <a:cs typeface="Arial"/>
                <a:sym typeface="Arial"/>
              </a:endParaRPr>
            </a:p>
          </p:txBody>
        </p:sp>
        <p:cxnSp>
          <p:nvCxnSpPr>
            <p:cNvPr id="230" name="Google Shape;230;p50"/>
            <p:cNvCxnSpPr/>
            <p:nvPr/>
          </p:nvCxnSpPr>
          <p:spPr>
            <a:xfrm>
              <a:off x="4960086" y="3391045"/>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31" name="Google Shape;231;p50"/>
            <p:cNvCxnSpPr/>
            <p:nvPr/>
          </p:nvCxnSpPr>
          <p:spPr>
            <a:xfrm>
              <a:off x="7830876" y="3409640"/>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32" name="Google Shape;232;p50"/>
            <p:cNvCxnSpPr/>
            <p:nvPr/>
          </p:nvCxnSpPr>
          <p:spPr>
            <a:xfrm rot="10800000">
              <a:off x="6730406" y="2456257"/>
              <a:ext cx="0" cy="509485"/>
            </a:xfrm>
            <a:prstGeom prst="straightConnector1">
              <a:avLst/>
            </a:prstGeom>
            <a:noFill/>
            <a:ln cap="flat" cmpd="sng" w="38100">
              <a:solidFill>
                <a:schemeClr val="dk1"/>
              </a:solidFill>
              <a:prstDash val="solid"/>
              <a:round/>
              <a:headEnd len="med" w="med" type="triangle"/>
              <a:tailEnd len="sm" w="sm" type="none"/>
            </a:ln>
          </p:spPr>
        </p:cxnSp>
        <p:sp>
          <p:nvSpPr>
            <p:cNvPr id="233" name="Google Shape;233;p50"/>
            <p:cNvSpPr/>
            <p:nvPr/>
          </p:nvSpPr>
          <p:spPr>
            <a:xfrm>
              <a:off x="396943" y="3974460"/>
              <a:ext cx="1835888" cy="2623060"/>
            </a:xfrm>
            <a:prstGeom prst="rect">
              <a:avLst/>
            </a:prstGeom>
            <a:solidFill>
              <a:srgbClr val="FEE8E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Täytäntöönpano ja käytäntö</a:t>
              </a:r>
              <a:endParaRPr b="1" i="0" sz="1050" u="none" cap="none" strike="noStrike">
                <a:solidFill>
                  <a:schemeClr val="dk1"/>
                </a:solidFill>
                <a:latin typeface="Arial"/>
                <a:ea typeface="Arial"/>
                <a:cs typeface="Arial"/>
                <a:sym typeface="Arial"/>
              </a:endParaRPr>
            </a:p>
          </p:txBody>
        </p:sp>
        <p:sp>
          <p:nvSpPr>
            <p:cNvPr id="234" name="Google Shape;234;p50"/>
            <p:cNvSpPr/>
            <p:nvPr/>
          </p:nvSpPr>
          <p:spPr>
            <a:xfrm>
              <a:off x="396940" y="2688977"/>
              <a:ext cx="1835888" cy="1290024"/>
            </a:xfrm>
            <a:prstGeom prst="rect">
              <a:avLst/>
            </a:prstGeom>
            <a:solidFill>
              <a:srgbClr val="E0FAF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050"/>
                <a:buFont typeface="Arial"/>
                <a:buNone/>
              </a:pPr>
              <a:r>
                <a:rPr b="1" i="0" lang="en-US" sz="1050" u="none" cap="none" strike="noStrike">
                  <a:solidFill>
                    <a:schemeClr val="dk1"/>
                  </a:solidFill>
                  <a:latin typeface="Arial"/>
                  <a:ea typeface="Arial"/>
                  <a:cs typeface="Arial"/>
                  <a:sym typeface="Arial"/>
                </a:rPr>
                <a:t>Strategian lähestymistavan valinta</a:t>
              </a:r>
              <a:endParaRPr b="1" i="0" sz="1050" u="none" cap="none" strike="noStrike">
                <a:solidFill>
                  <a:schemeClr val="dk1"/>
                </a:solidFill>
                <a:latin typeface="Arial"/>
                <a:ea typeface="Arial"/>
                <a:cs typeface="Arial"/>
                <a:sym typeface="Arial"/>
              </a:endParaRPr>
            </a:p>
          </p:txBody>
        </p:sp>
        <p:sp>
          <p:nvSpPr>
            <p:cNvPr id="235" name="Google Shape;235;p50"/>
            <p:cNvSpPr/>
            <p:nvPr/>
          </p:nvSpPr>
          <p:spPr>
            <a:xfrm>
              <a:off x="5629936"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Digitaalinen asiakaskokemus </a:t>
              </a:r>
              <a:endParaRPr b="0" i="0" sz="1200" u="none" cap="none" strike="noStrike">
                <a:solidFill>
                  <a:schemeClr val="lt1"/>
                </a:solidFill>
                <a:latin typeface="Arial"/>
                <a:ea typeface="Arial"/>
                <a:cs typeface="Arial"/>
                <a:sym typeface="Arial"/>
              </a:endParaRPr>
            </a:p>
          </p:txBody>
        </p:sp>
        <p:sp>
          <p:nvSpPr>
            <p:cNvPr id="236" name="Google Shape;236;p50"/>
            <p:cNvSpPr/>
            <p:nvPr/>
          </p:nvSpPr>
          <p:spPr>
            <a:xfrm>
              <a:off x="2759147"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Digitaalinen suhdemarkkinointi</a:t>
              </a:r>
              <a:endParaRPr b="0" i="0" sz="1400" u="none" cap="none" strike="noStrike">
                <a:solidFill>
                  <a:srgbClr val="000000"/>
                </a:solidFill>
                <a:latin typeface="Arial"/>
                <a:ea typeface="Arial"/>
                <a:cs typeface="Arial"/>
                <a:sym typeface="Arial"/>
              </a:endParaRPr>
            </a:p>
          </p:txBody>
        </p:sp>
        <p:sp>
          <p:nvSpPr>
            <p:cNvPr id="237" name="Google Shape;237;p50"/>
            <p:cNvSpPr/>
            <p:nvPr/>
          </p:nvSpPr>
          <p:spPr>
            <a:xfrm>
              <a:off x="8500726" y="4294667"/>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Digitaalinen markkinointikokonaisuus</a:t>
              </a:r>
              <a:endParaRPr b="0" i="0" sz="1200" u="none" cap="none" strike="noStrike">
                <a:solidFill>
                  <a:schemeClr val="lt1"/>
                </a:solidFill>
                <a:latin typeface="Arial"/>
                <a:ea typeface="Arial"/>
                <a:cs typeface="Arial"/>
                <a:sym typeface="Arial"/>
              </a:endParaRPr>
            </a:p>
          </p:txBody>
        </p:sp>
        <p:cxnSp>
          <p:nvCxnSpPr>
            <p:cNvPr id="238" name="Google Shape;238;p50"/>
            <p:cNvCxnSpPr/>
            <p:nvPr/>
          </p:nvCxnSpPr>
          <p:spPr>
            <a:xfrm>
              <a:off x="4960086" y="4719969"/>
              <a:ext cx="669850" cy="0"/>
            </a:xfrm>
            <a:prstGeom prst="straightConnector1">
              <a:avLst/>
            </a:prstGeom>
            <a:noFill/>
            <a:ln cap="flat" cmpd="sng" w="38100">
              <a:solidFill>
                <a:schemeClr val="dk1"/>
              </a:solidFill>
              <a:prstDash val="solid"/>
              <a:round/>
              <a:headEnd len="sm" w="sm" type="none"/>
              <a:tailEnd len="med" w="med" type="triangle"/>
            </a:ln>
          </p:spPr>
        </p:cxnSp>
        <p:cxnSp>
          <p:nvCxnSpPr>
            <p:cNvPr id="239" name="Google Shape;239;p50"/>
            <p:cNvCxnSpPr/>
            <p:nvPr/>
          </p:nvCxnSpPr>
          <p:spPr>
            <a:xfrm>
              <a:off x="7830876" y="4738564"/>
              <a:ext cx="669850" cy="0"/>
            </a:xfrm>
            <a:prstGeom prst="straightConnector1">
              <a:avLst/>
            </a:prstGeom>
            <a:noFill/>
            <a:ln cap="flat" cmpd="sng" w="38100">
              <a:solidFill>
                <a:schemeClr val="dk1"/>
              </a:solidFill>
              <a:prstDash val="solid"/>
              <a:round/>
              <a:headEnd len="med" w="med" type="triangle"/>
              <a:tailEnd len="sm" w="sm" type="none"/>
            </a:ln>
          </p:spPr>
        </p:cxnSp>
        <p:cxnSp>
          <p:nvCxnSpPr>
            <p:cNvPr id="240" name="Google Shape;240;p50"/>
            <p:cNvCxnSpPr/>
            <p:nvPr/>
          </p:nvCxnSpPr>
          <p:spPr>
            <a:xfrm rot="10800000">
              <a:off x="6730406" y="3785183"/>
              <a:ext cx="0" cy="509485"/>
            </a:xfrm>
            <a:prstGeom prst="straightConnector1">
              <a:avLst/>
            </a:prstGeom>
            <a:noFill/>
            <a:ln cap="flat" cmpd="sng" w="38100">
              <a:solidFill>
                <a:schemeClr val="dk1"/>
              </a:solidFill>
              <a:prstDash val="solid"/>
              <a:round/>
              <a:headEnd len="med" w="med" type="triangle"/>
              <a:tailEnd len="sm" w="sm" type="none"/>
            </a:ln>
          </p:spPr>
        </p:cxnSp>
        <p:sp>
          <p:nvSpPr>
            <p:cNvPr id="241" name="Google Shape;241;p50"/>
            <p:cNvSpPr/>
            <p:nvPr/>
          </p:nvSpPr>
          <p:spPr>
            <a:xfrm>
              <a:off x="5629936" y="5632126"/>
              <a:ext cx="2200939" cy="850604"/>
            </a:xfrm>
            <a:prstGeom prst="rect">
              <a:avLst/>
            </a:prstGeom>
            <a:solidFill>
              <a:schemeClr val="accent1"/>
            </a:solidFill>
            <a:ln cap="flat" cmpd="sng" w="25400">
              <a:solidFill>
                <a:srgbClr val="206CB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rPr b="0" i="0" lang="en-US" sz="1200" u="none" cap="none" strike="noStrike">
                  <a:solidFill>
                    <a:schemeClr val="lt1"/>
                  </a:solidFill>
                  <a:latin typeface="Arial"/>
                  <a:ea typeface="Arial"/>
                  <a:cs typeface="Arial"/>
                  <a:sym typeface="Arial"/>
                </a:rPr>
                <a:t>Mittaaminen ja seuranta</a:t>
              </a:r>
              <a:endParaRPr b="0" i="0" sz="1200" u="none" cap="none" strike="noStrike">
                <a:solidFill>
                  <a:schemeClr val="lt1"/>
                </a:solidFill>
                <a:latin typeface="Arial"/>
                <a:ea typeface="Arial"/>
                <a:cs typeface="Arial"/>
                <a:sym typeface="Arial"/>
              </a:endParaRPr>
            </a:p>
          </p:txBody>
        </p:sp>
        <p:cxnSp>
          <p:nvCxnSpPr>
            <p:cNvPr id="242" name="Google Shape;242;p50"/>
            <p:cNvCxnSpPr/>
            <p:nvPr/>
          </p:nvCxnSpPr>
          <p:spPr>
            <a:xfrm rot="10800000">
              <a:off x="6730406" y="5122641"/>
              <a:ext cx="0" cy="509485"/>
            </a:xfrm>
            <a:prstGeom prst="straightConnector1">
              <a:avLst/>
            </a:prstGeom>
            <a:noFill/>
            <a:ln cap="flat" cmpd="sng" w="38100">
              <a:solidFill>
                <a:schemeClr val="dk1"/>
              </a:solidFill>
              <a:prstDash val="solid"/>
              <a:round/>
              <a:headEnd len="med" w="med" type="triangle"/>
              <a:tailEnd len="sm" w="sm" type="none"/>
            </a:ln>
          </p:spPr>
        </p:cxnSp>
        <p:sp>
          <p:nvSpPr>
            <p:cNvPr id="243" name="Google Shape;243;p50"/>
            <p:cNvSpPr txBox="1"/>
            <p:nvPr/>
          </p:nvSpPr>
          <p:spPr>
            <a:xfrm rot="-5400000">
              <a:off x="9195326" y="3956000"/>
              <a:ext cx="4971600" cy="619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Digitaalisen markkinointistrategian kehittämisprosessi</a:t>
              </a:r>
              <a:r>
                <a:rPr b="0" i="0" lang="en-US" sz="1050" u="none" cap="none" strike="noStrike">
                  <a:solidFill>
                    <a:srgbClr val="151149"/>
                  </a:solidFill>
                  <a:latin typeface="Arial"/>
                  <a:ea typeface="Arial"/>
                  <a:cs typeface="Arial"/>
                  <a:sym typeface="Arial"/>
                </a:rPr>
                <a:t>.</a:t>
              </a:r>
              <a:endParaRPr b="0" i="0" sz="14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Lähde: Chaffey &amp; Smith, 2017, s. 29.</a:t>
              </a:r>
              <a:endParaRPr b="0" i="0" sz="1400" u="none" cap="none" strike="noStrike">
                <a:solidFill>
                  <a:srgbClr val="151149"/>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g200e5ce3493_0_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783F04"/>
              </a:solidFill>
              <a:latin typeface="Arial"/>
              <a:ea typeface="Arial"/>
              <a:cs typeface="Arial"/>
              <a:sym typeface="Arial"/>
            </a:endParaRPr>
          </a:p>
        </p:txBody>
      </p:sp>
      <p:sp>
        <p:nvSpPr>
          <p:cNvPr id="249" name="Google Shape;249;g200e5ce3493_0_5"/>
          <p:cNvSpPr txBox="1"/>
          <p:nvPr/>
        </p:nvSpPr>
        <p:spPr>
          <a:xfrm>
            <a:off x="478350" y="1262796"/>
            <a:ext cx="8261100" cy="3066900"/>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8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just">
              <a:lnSpc>
                <a:spcPct val="100000"/>
              </a:lnSpc>
              <a:spcBef>
                <a:spcPts val="800"/>
              </a:spcBef>
              <a:spcAft>
                <a:spcPts val="80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50" name="Google Shape;250;g200e5ce3493_0_5"/>
          <p:cNvSpPr txBox="1"/>
          <p:nvPr>
            <p:ph idx="1" type="body"/>
          </p:nvPr>
        </p:nvSpPr>
        <p:spPr>
          <a:xfrm>
            <a:off x="840583" y="278010"/>
            <a:ext cx="6614054" cy="4431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3200"/>
              <a:buNone/>
            </a:pPr>
            <a:r>
              <a:rPr lang="en-US" sz="3200"/>
              <a:t>Pieni tietovisa</a:t>
            </a:r>
            <a:endParaRPr/>
          </a:p>
        </p:txBody>
      </p:sp>
      <p:sp>
        <p:nvSpPr>
          <p:cNvPr id="251" name="Google Shape;251;g200e5ce3493_0_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just">
              <a:lnSpc>
                <a:spcPct val="150000"/>
              </a:lnSpc>
              <a:spcBef>
                <a:spcPts val="0"/>
              </a:spcBef>
              <a:spcAft>
                <a:spcPts val="0"/>
              </a:spcAft>
              <a:buClr>
                <a:srgbClr val="000000"/>
              </a:buClr>
              <a:buSzPts val="1800"/>
              <a:buFont typeface="Arial"/>
              <a:buNone/>
            </a:pPr>
            <a:r>
              <a:rPr b="0" i="0" lang="en-US" sz="1600" u="none" cap="none" strike="noStrike">
                <a:latin typeface="Arial"/>
                <a:ea typeface="Arial"/>
                <a:cs typeface="Arial"/>
                <a:sym typeface="Arial"/>
              </a:rPr>
              <a:t>Luokittele seuraavat väittämät oikeiksi ja vääriksi. Perustele valintasi niiden väittämien osalta, joita pidät väärinä.</a:t>
            </a:r>
            <a:endParaRPr/>
          </a:p>
          <a:p>
            <a:pPr indent="-342900" lvl="0" marL="457200" marR="0" rtl="0" algn="just">
              <a:lnSpc>
                <a:spcPct val="150000"/>
              </a:lnSpc>
              <a:spcBef>
                <a:spcPts val="80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Tavoitteet olisi määriteltävä valitun strategian mukaisesti.</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Ainoastaan ympäristö vaikuttaa strategian valintaan.</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Erilaistuminen ei aina ole yrityksen tavoite.</a:t>
            </a:r>
            <a:endParaRPr/>
          </a:p>
          <a:p>
            <a:pPr indent="-342900" lvl="0" marL="457200" marR="0" rtl="0" algn="just">
              <a:lnSpc>
                <a:spcPct val="150000"/>
              </a:lnSpc>
              <a:spcBef>
                <a:spcPts val="0"/>
              </a:spcBef>
              <a:spcAft>
                <a:spcPts val="0"/>
              </a:spcAft>
              <a:buClr>
                <a:srgbClr val="11AA81"/>
              </a:buClr>
              <a:buSzPts val="1800"/>
              <a:buFont typeface="Arial"/>
              <a:buAutoNum type="arabicPeriod"/>
            </a:pPr>
            <a:r>
              <a:rPr b="0" i="0" lang="en-US" sz="1600" u="none" cap="none" strike="noStrike">
                <a:latin typeface="Arial"/>
                <a:ea typeface="Arial"/>
                <a:cs typeface="Arial"/>
                <a:sym typeface="Arial"/>
              </a:rPr>
              <a:t>Digitaalinen strategia laaditaan itsenäisesti.</a:t>
            </a:r>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51"/>
          <p:cNvSpPr txBox="1"/>
          <p:nvPr/>
        </p:nvSpPr>
        <p:spPr>
          <a:xfrm>
            <a:off x="1217182" y="2059423"/>
            <a:ext cx="6709635" cy="120015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100"/>
              <a:buFont typeface="Arial"/>
              <a:buNone/>
            </a:pPr>
            <a:r>
              <a:t/>
            </a:r>
            <a:endParaRPr b="1" i="0" sz="4400" u="none" cap="none" strike="noStrike">
              <a:solidFill>
                <a:srgbClr val="151149"/>
              </a:solidFill>
              <a:latin typeface="Arial"/>
              <a:ea typeface="Arial"/>
              <a:cs typeface="Arial"/>
              <a:sym typeface="Arial"/>
            </a:endParaRPr>
          </a:p>
        </p:txBody>
      </p:sp>
      <p:sp>
        <p:nvSpPr>
          <p:cNvPr id="257" name="Google Shape;257;p51"/>
          <p:cNvSpPr txBox="1"/>
          <p:nvPr>
            <p:ph idx="4294967295" type="title"/>
          </p:nvPr>
        </p:nvSpPr>
        <p:spPr>
          <a:xfrm>
            <a:off x="652461" y="1300598"/>
            <a:ext cx="7839075" cy="13589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161249"/>
              </a:buClr>
              <a:buSzPts val="3600"/>
              <a:buFont typeface="Arial"/>
              <a:buNone/>
            </a:pPr>
            <a:r>
              <a:rPr b="1" i="0" lang="en-US" sz="3600" u="none" cap="none" strike="noStrike">
                <a:latin typeface="Arial"/>
                <a:ea typeface="Arial"/>
                <a:cs typeface="Arial"/>
                <a:sym typeface="Arial"/>
              </a:rPr>
              <a:t>Arvioi digitaalisen markkinointisi </a:t>
            </a:r>
            <a:br>
              <a:rPr b="1" i="0" lang="en-US" sz="3600" u="none" cap="none" strike="noStrike">
                <a:latin typeface="Arial"/>
                <a:ea typeface="Arial"/>
                <a:cs typeface="Arial"/>
                <a:sym typeface="Arial"/>
              </a:rPr>
            </a:br>
            <a:r>
              <a:rPr b="1" i="0" lang="en-US" sz="3600" u="none" cap="none" strike="noStrike">
                <a:latin typeface="Arial"/>
                <a:ea typeface="Arial"/>
                <a:cs typeface="Arial"/>
                <a:sym typeface="Arial"/>
              </a:rPr>
              <a:t>nykytilaa ja suorituskykyä</a:t>
            </a:r>
            <a:endParaRPr sz="3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5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52"/>
          <p:cNvSpPr txBox="1"/>
          <p:nvPr/>
        </p:nvSpPr>
        <p:spPr>
          <a:xfrm>
            <a:off x="478350" y="1262796"/>
            <a:ext cx="8261100" cy="265136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Arial"/>
              <a:ea typeface="Arial"/>
              <a:cs typeface="Arial"/>
              <a:sym typeface="Arial"/>
            </a:endParaRPr>
          </a:p>
        </p:txBody>
      </p:sp>
      <p:sp>
        <p:nvSpPr>
          <p:cNvPr id="264" name="Google Shape;264;p5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171450" lvl="0" marL="171450" marR="0" rtl="0" algn="l">
              <a:lnSpc>
                <a:spcPct val="90000"/>
              </a:lnSpc>
              <a:spcBef>
                <a:spcPts val="0"/>
              </a:spcBef>
              <a:spcAft>
                <a:spcPts val="0"/>
              </a:spcAft>
              <a:buClr>
                <a:srgbClr val="161249"/>
              </a:buClr>
              <a:buSzPts val="3200"/>
              <a:buFont typeface="Arial"/>
              <a:buNone/>
            </a:pPr>
            <a:r>
              <a:rPr b="1" i="0" lang="en-US" sz="3200" u="none" cap="none" strike="noStrike">
                <a:solidFill>
                  <a:srgbClr val="161249"/>
                </a:solidFill>
                <a:latin typeface="Arial"/>
                <a:ea typeface="Arial"/>
                <a:cs typeface="Arial"/>
                <a:sym typeface="Arial"/>
              </a:rPr>
              <a:t>Arvioi digitaalisen markkinoinnin suorituskykyä ja nykytilaa</a:t>
            </a:r>
            <a:endParaRPr sz="3200"/>
          </a:p>
        </p:txBody>
      </p:sp>
      <p:sp>
        <p:nvSpPr>
          <p:cNvPr id="265" name="Google Shape;265;p52"/>
          <p:cNvSpPr txBox="1"/>
          <p:nvPr>
            <p:ph idx="1" type="body"/>
          </p:nvPr>
        </p:nvSpPr>
        <p:spPr>
          <a:xfrm>
            <a:off x="665550" y="1379885"/>
            <a:ext cx="7886700" cy="370712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1800" u="none" cap="none" strike="noStrike">
                <a:latin typeface="Arial"/>
                <a:ea typeface="Arial"/>
                <a:cs typeface="Arial"/>
                <a:sym typeface="Arial"/>
              </a:rPr>
              <a:t>Analysoi yrityksesi läsnäolo eri digitaalisissa markkinointikanavissa, esimerkiksi</a:t>
            </a:r>
            <a:endParaRPr/>
          </a:p>
          <a:p>
            <a:pPr indent="-349250" lvl="0" marL="1071562" marR="0" rtl="0" algn="l">
              <a:lnSpc>
                <a:spcPct val="100000"/>
              </a:lnSpc>
              <a:spcBef>
                <a:spcPts val="800"/>
              </a:spcBef>
              <a:spcAft>
                <a:spcPts val="0"/>
              </a:spcAft>
              <a:buClr>
                <a:srgbClr val="11AA81"/>
              </a:buClr>
              <a:buSzPts val="2700"/>
              <a:buFont typeface="Arial"/>
              <a:buChar char="•"/>
            </a:pPr>
            <a:r>
              <a:rPr b="0" i="0" lang="en-US" sz="1800" u="none" cap="none" strike="noStrike">
                <a:latin typeface="Arial"/>
                <a:ea typeface="Arial"/>
                <a:cs typeface="Arial"/>
                <a:sym typeface="Arial"/>
              </a:rPr>
              <a:t>Verkkosivuston sisältö ja tekninen toimivuus</a:t>
            </a:r>
            <a:endParaRPr/>
          </a:p>
          <a:p>
            <a:pPr indent="-349250" lvl="1" marL="1528763" rtl="0" algn="l">
              <a:lnSpc>
                <a:spcPct val="100000"/>
              </a:lnSpc>
              <a:spcBef>
                <a:spcPts val="800"/>
              </a:spcBef>
              <a:spcAft>
                <a:spcPts val="0"/>
              </a:spcAft>
              <a:buClr>
                <a:srgbClr val="11AA81"/>
              </a:buClr>
              <a:buSzPts val="2700"/>
              <a:buFont typeface="Arial"/>
              <a:buChar char="•"/>
            </a:pPr>
            <a:r>
              <a:rPr lang="en-US" sz="1500"/>
              <a:t>Voit käyttää testereitä, esim. </a:t>
            </a:r>
            <a:r>
              <a:rPr lang="en-US" sz="1500" u="sng">
                <a:solidFill>
                  <a:schemeClr val="hlink"/>
                </a:solidFill>
                <a:hlinkClick r:id="rId3"/>
              </a:rPr>
              <a:t>Moz</a:t>
            </a:r>
            <a:r>
              <a:rPr lang="en-US" sz="1500"/>
              <a:t> , </a:t>
            </a:r>
            <a:r>
              <a:rPr lang="en-US" sz="1500" u="sng">
                <a:solidFill>
                  <a:schemeClr val="hlink"/>
                </a:solidFill>
                <a:hlinkClick r:id="rId4"/>
              </a:rPr>
              <a:t>Seobility</a:t>
            </a:r>
            <a:r>
              <a:rPr lang="en-US" sz="1500"/>
              <a:t> tms.</a:t>
            </a:r>
            <a:endParaRPr/>
          </a:p>
          <a:p>
            <a:pPr indent="-349250" lvl="0" marL="1071563" marR="0" rtl="0" algn="l">
              <a:lnSpc>
                <a:spcPct val="100000"/>
              </a:lnSpc>
              <a:spcBef>
                <a:spcPts val="800"/>
              </a:spcBef>
              <a:spcAft>
                <a:spcPts val="0"/>
              </a:spcAft>
              <a:buClr>
                <a:srgbClr val="11AA81"/>
              </a:buClr>
              <a:buSzPts val="2700"/>
              <a:buFont typeface="Arial"/>
              <a:buChar char="•"/>
            </a:pPr>
            <a:r>
              <a:rPr lang="en-US" sz="1800"/>
              <a:t>Läsnäolo asiaankuuluvissa sosiaalisen median alustoissa</a:t>
            </a:r>
            <a:endParaRPr sz="1800"/>
          </a:p>
          <a:p>
            <a:pPr indent="-349250" lvl="1" marL="1528763" rtl="0" algn="l">
              <a:lnSpc>
                <a:spcPct val="100000"/>
              </a:lnSpc>
              <a:spcBef>
                <a:spcPts val="800"/>
              </a:spcBef>
              <a:spcAft>
                <a:spcPts val="0"/>
              </a:spcAft>
              <a:buClr>
                <a:srgbClr val="11AA81"/>
              </a:buClr>
              <a:buSzPts val="2700"/>
              <a:buFont typeface="Arial"/>
              <a:buChar char="•"/>
            </a:pPr>
            <a:r>
              <a:rPr lang="en-US" sz="1500"/>
              <a:t>Näin saavutettu ansaittu julkisuus</a:t>
            </a:r>
            <a:endParaRPr sz="1500"/>
          </a:p>
          <a:p>
            <a:pPr indent="-349250" lvl="0" marL="1071563" marR="0" rtl="0" algn="l">
              <a:lnSpc>
                <a:spcPct val="100000"/>
              </a:lnSpc>
              <a:spcBef>
                <a:spcPts val="800"/>
              </a:spcBef>
              <a:spcAft>
                <a:spcPts val="0"/>
              </a:spcAft>
              <a:buClr>
                <a:srgbClr val="11AA81"/>
              </a:buClr>
              <a:buSzPts val="2700"/>
              <a:buFont typeface="Arial"/>
              <a:buChar char="•"/>
            </a:pPr>
            <a:r>
              <a:rPr lang="en-US" sz="1800"/>
              <a:t>Mitä digitaalisia mainosalustoja käytämme?</a:t>
            </a:r>
            <a:endParaRPr/>
          </a:p>
          <a:p>
            <a:pPr indent="-349250" lvl="1" marL="1528763" rtl="0" algn="l">
              <a:lnSpc>
                <a:spcPct val="100000"/>
              </a:lnSpc>
              <a:spcBef>
                <a:spcPts val="800"/>
              </a:spcBef>
              <a:spcAft>
                <a:spcPts val="0"/>
              </a:spcAft>
              <a:buClr>
                <a:srgbClr val="11AA81"/>
              </a:buClr>
              <a:buSzPts val="2700"/>
              <a:buFont typeface="Arial"/>
              <a:buChar char="•"/>
            </a:pPr>
            <a:r>
              <a:rPr lang="en-US"/>
              <a:t>Ovatko niiden tulokset tyydyttäviä?</a:t>
            </a:r>
            <a:endParaRPr/>
          </a:p>
          <a:p>
            <a:pPr indent="0" lvl="1" marL="1179513" rtl="0" algn="l">
              <a:lnSpc>
                <a:spcPct val="100000"/>
              </a:lnSpc>
              <a:spcBef>
                <a:spcPts val="800"/>
              </a:spcBef>
              <a:spcAft>
                <a:spcPts val="0"/>
              </a:spcAft>
              <a:buClr>
                <a:srgbClr val="11AA81"/>
              </a:buClr>
              <a:buSzPts val="2700"/>
              <a:buNone/>
            </a:pPr>
            <a:r>
              <a:t/>
            </a:r>
            <a:endParaRPr/>
          </a:p>
          <a:p>
            <a:pPr indent="0" lvl="0" marL="0" rtl="0" algn="l">
              <a:lnSpc>
                <a:spcPct val="90000"/>
              </a:lnSpc>
              <a:spcBef>
                <a:spcPts val="1550"/>
              </a:spcBef>
              <a:spcAft>
                <a:spcPts val="0"/>
              </a:spcAft>
              <a:buClr>
                <a:srgbClr val="161249"/>
              </a:buClr>
              <a:buSzPts val="2100"/>
              <a:buNone/>
            </a:pPr>
            <a:r>
              <a:rPr lang="en-US"/>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g200e5ce3493_0_30"/>
          <p:cNvSpPr txBox="1"/>
          <p:nvPr>
            <p:ph idx="1" type="body"/>
          </p:nvPr>
        </p:nvSpPr>
        <p:spPr>
          <a:xfrm>
            <a:off x="840583" y="307737"/>
            <a:ext cx="6614100" cy="878189"/>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71" name="Google Shape;271;g200e5ce3493_0_30"/>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285750" lvl="0" marL="285750" marR="0" rtl="0" algn="l">
              <a:lnSpc>
                <a:spcPct val="100000"/>
              </a:lnSpc>
              <a:spcBef>
                <a:spcPts val="0"/>
              </a:spcBef>
              <a:spcAft>
                <a:spcPts val="0"/>
              </a:spcAft>
              <a:buClr>
                <a:srgbClr val="11AA81"/>
              </a:buClr>
              <a:buSzPts val="2400"/>
              <a:buFont typeface="Arial"/>
              <a:buChar char="•"/>
            </a:pPr>
            <a:r>
              <a:rPr lang="en-US" sz="1600"/>
              <a:t>Sopii tehtäväksi</a:t>
            </a:r>
            <a:r>
              <a:rPr b="0" i="0" lang="en-US" sz="1600" u="none" cap="none" strike="noStrike">
                <a:latin typeface="Arial"/>
                <a:ea typeface="Arial"/>
                <a:cs typeface="Arial"/>
                <a:sym typeface="Arial"/>
              </a:rPr>
              <a:t> 3-4 hengen ryhmissä.</a:t>
            </a:r>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Jokainen ryhmän jäsen syöttää tietokoneeseensa tai muuhun laitteeseensa osoitteen </a:t>
            </a:r>
            <a:r>
              <a:rPr b="0" i="0" lang="en-US" sz="1600" u="sng" cap="none" strike="noStrike">
                <a:solidFill>
                  <a:schemeClr val="hlink"/>
                </a:solidFill>
                <a:latin typeface="Arial"/>
                <a:ea typeface="Arial"/>
                <a:cs typeface="Arial"/>
                <a:sym typeface="Arial"/>
                <a:hlinkClick r:id="rId3"/>
              </a:rPr>
              <a:t>https://pagespeed.web.dev/.</a:t>
            </a:r>
            <a:endParaRPr b="0" i="0" sz="1600" u="none" cap="none" strike="noStrike">
              <a:latin typeface="Arial"/>
              <a:ea typeface="Arial"/>
              <a:cs typeface="Arial"/>
              <a:sym typeface="Arial"/>
            </a:endParaRPr>
          </a:p>
          <a:p>
            <a:pPr indent="-133350" lvl="0" marL="285750" marR="0" rtl="0" algn="l">
              <a:lnSpc>
                <a:spcPct val="100000"/>
              </a:lnSpc>
              <a:spcBef>
                <a:spcPts val="800"/>
              </a:spcBef>
              <a:spcAft>
                <a:spcPts val="0"/>
              </a:spcAft>
              <a:buClr>
                <a:srgbClr val="11AA81"/>
              </a:buClr>
              <a:buSzPts val="2400"/>
              <a:buFont typeface="Arial"/>
              <a:buNone/>
            </a:pPr>
            <a:r>
              <a:t/>
            </a:r>
            <a:endParaRPr sz="1600">
              <a:latin typeface="Arial"/>
              <a:ea typeface="Arial"/>
              <a:cs typeface="Arial"/>
              <a:sym typeface="Arial"/>
            </a:endParaRPr>
          </a:p>
          <a:p>
            <a:pPr indent="-133350" lvl="0" marL="285750" marR="0" rtl="0" algn="l">
              <a:lnSpc>
                <a:spcPct val="100000"/>
              </a:lnSpc>
              <a:spcBef>
                <a:spcPts val="800"/>
              </a:spcBef>
              <a:spcAft>
                <a:spcPts val="0"/>
              </a:spcAft>
              <a:buClr>
                <a:srgbClr val="11AA81"/>
              </a:buClr>
              <a:buSzPts val="2400"/>
              <a:buFont typeface="Arial"/>
              <a:buNone/>
            </a:pPr>
            <a:r>
              <a:t/>
            </a:r>
            <a:endParaRPr b="0" i="0" sz="1600" u="none" cap="none" strike="noStrike">
              <a:latin typeface="Arial"/>
              <a:ea typeface="Arial"/>
              <a:cs typeface="Arial"/>
              <a:sym typeface="Arial"/>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Kukin ryhmän jäsen syöttää tietokoneeseensa tai muuhun laitteeseensa sen tuotemerkin verkkosivuston osoitteen, jota hän haluaa analysoida (mieluiten keskenään kilpailevat tuotemerkit).</a:t>
            </a:r>
            <a:endParaRPr/>
          </a:p>
          <a:p>
            <a:pPr indent="-285750" lvl="0" marL="285750" marR="0" rtl="0" algn="l">
              <a:lnSpc>
                <a:spcPct val="100000"/>
              </a:lnSpc>
              <a:spcBef>
                <a:spcPts val="800"/>
              </a:spcBef>
              <a:spcAft>
                <a:spcPts val="0"/>
              </a:spcAft>
              <a:buClr>
                <a:srgbClr val="11AA81"/>
              </a:buClr>
              <a:buSzPts val="2400"/>
              <a:buFont typeface="Arial"/>
              <a:buChar char="•"/>
            </a:pPr>
            <a:r>
              <a:rPr b="0" i="0" lang="en-US" sz="1600" u="none" cap="none" strike="noStrike">
                <a:latin typeface="Arial"/>
                <a:ea typeface="Arial"/>
                <a:cs typeface="Arial"/>
                <a:sym typeface="Arial"/>
              </a:rPr>
              <a:t>Vertaa saatuja tietoja</a:t>
            </a:r>
            <a:endParaRPr/>
          </a:p>
          <a:p>
            <a:pPr indent="0" lvl="0" marL="0" rtl="0" algn="l">
              <a:lnSpc>
                <a:spcPct val="108000"/>
              </a:lnSpc>
              <a:spcBef>
                <a:spcPts val="800"/>
              </a:spcBef>
              <a:spcAft>
                <a:spcPts val="0"/>
              </a:spcAft>
              <a:buClr>
                <a:schemeClr val="lt1"/>
              </a:buClr>
              <a:buSzPts val="1500"/>
              <a:buNone/>
            </a:pPr>
            <a:r>
              <a:t/>
            </a:r>
            <a:endParaRPr/>
          </a:p>
        </p:txBody>
      </p:sp>
      <p:sp>
        <p:nvSpPr>
          <p:cNvPr id="272" name="Google Shape;272;g200e5ce3493_0_30"/>
          <p:cNvSpPr txBox="1"/>
          <p:nvPr/>
        </p:nvSpPr>
        <p:spPr>
          <a:xfrm>
            <a:off x="478350" y="1262796"/>
            <a:ext cx="8261100" cy="2651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800"/>
              </a:spcBef>
              <a:spcAft>
                <a:spcPts val="0"/>
              </a:spcAft>
              <a:buClr>
                <a:srgbClr val="000000"/>
              </a:buClr>
              <a:buSzPts val="2000"/>
              <a:buFont typeface="Arial"/>
              <a:buNone/>
            </a:pPr>
            <a:r>
              <a:t/>
            </a:r>
            <a:endParaRPr b="0" i="0" sz="2000" u="none" cap="none" strike="noStrike">
              <a:solidFill>
                <a:schemeClr val="dk1"/>
              </a:solidFill>
              <a:latin typeface="Arial"/>
              <a:ea typeface="Arial"/>
              <a:cs typeface="Arial"/>
              <a:sym typeface="Arial"/>
            </a:endParaRPr>
          </a:p>
        </p:txBody>
      </p:sp>
      <p:pic>
        <p:nvPicPr>
          <p:cNvPr id="273" name="Google Shape;273;g200e5ce3493_0_30"/>
          <p:cNvPicPr preferRelativeResize="0"/>
          <p:nvPr/>
        </p:nvPicPr>
        <p:blipFill rotWithShape="1">
          <a:blip r:embed="rId4">
            <a:alphaModFix/>
          </a:blip>
          <a:srcRect b="0" l="0" r="0" t="0"/>
          <a:stretch/>
        </p:blipFill>
        <p:spPr>
          <a:xfrm>
            <a:off x="5424739" y="2076571"/>
            <a:ext cx="3314700" cy="4857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60"/>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279" name="Google Shape;279;p60"/>
          <p:cNvSpPr txBox="1"/>
          <p:nvPr/>
        </p:nvSpPr>
        <p:spPr>
          <a:xfrm>
            <a:off x="1494367" y="1980819"/>
            <a:ext cx="6155265" cy="1588087"/>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Nykyisen verkkopresenssin arvioiminen</a:t>
            </a:r>
            <a:endParaRPr b="1" i="0" sz="4400" u="none" cap="none" strike="noStrike">
              <a:solidFill>
                <a:srgbClr val="1511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61"/>
          <p:cNvSpPr txBox="1"/>
          <p:nvPr/>
        </p:nvSpPr>
        <p:spPr>
          <a:xfrm>
            <a:off x="478350" y="1262797"/>
            <a:ext cx="8261100" cy="3067042"/>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15000"/>
              </a:lnSpc>
              <a:spcBef>
                <a:spcPts val="0"/>
              </a:spcBef>
              <a:spcAft>
                <a:spcPts val="0"/>
              </a:spcAft>
              <a:buClr>
                <a:schemeClr val="dk1"/>
              </a:buClr>
              <a:buSzPts val="2000"/>
              <a:buFont typeface="Arial"/>
              <a:buNone/>
            </a:pPr>
            <a:r>
              <a:t/>
            </a:r>
            <a:endParaRPr b="0" i="0" sz="1800" u="none" cap="none" strike="noStrike">
              <a:solidFill>
                <a:schemeClr val="dk1"/>
              </a:solidFill>
              <a:latin typeface="Arial"/>
              <a:ea typeface="Arial"/>
              <a:cs typeface="Arial"/>
              <a:sym typeface="Arial"/>
            </a:endParaRPr>
          </a:p>
        </p:txBody>
      </p:sp>
      <p:sp>
        <p:nvSpPr>
          <p:cNvPr id="285" name="Google Shape;285;p61"/>
          <p:cNvSpPr txBox="1"/>
          <p:nvPr>
            <p:ph type="title"/>
          </p:nvPr>
        </p:nvSpPr>
        <p:spPr>
          <a:xfrm>
            <a:off x="628650" y="197246"/>
            <a:ext cx="7886700" cy="99417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PESTEL-analyysi</a:t>
            </a:r>
            <a:endParaRPr b="0" i="0" sz="1600" u="none" cap="none" strike="noStrike">
              <a:solidFill>
                <a:srgbClr val="151149"/>
              </a:solidFill>
              <a:latin typeface="Arial"/>
              <a:ea typeface="Arial"/>
              <a:cs typeface="Arial"/>
              <a:sym typeface="Arial"/>
            </a:endParaRPr>
          </a:p>
        </p:txBody>
      </p:sp>
      <p:sp>
        <p:nvSpPr>
          <p:cNvPr id="286" name="Google Shape;286;p61"/>
          <p:cNvSpPr txBox="1"/>
          <p:nvPr>
            <p:ph idx="1" type="body"/>
          </p:nvPr>
        </p:nvSpPr>
        <p:spPr>
          <a:xfrm>
            <a:off x="628650" y="1119961"/>
            <a:ext cx="7886700" cy="35349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Mitkä ovat ympäristön suuntaukset ja miten ne voivat vaikuttaa markkinoinnissa ja erityisesti digitaalisessa markkinoinnissa tehtäviin päätöksiin?</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Poliittiset tekijät</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Taloudelliset tekijät</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Sosiaaliset tekijät</a:t>
            </a:r>
            <a:endParaRPr b="1" i="0" sz="1800" u="none" cap="none" strike="noStrike">
              <a:solidFill>
                <a:srgbClr val="151149"/>
              </a:solidFill>
              <a:latin typeface="Arial"/>
              <a:ea typeface="Arial"/>
              <a:cs typeface="Arial"/>
              <a:sym typeface="Arial"/>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Teknologiset tekijät</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Ympäristötekijät</a:t>
            </a:r>
            <a:endParaRPr/>
          </a:p>
          <a:p>
            <a:pPr indent="-257175" lvl="1" marL="6000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Oikeudelliset tekijät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62"/>
          <p:cNvSpPr txBox="1"/>
          <p:nvPr/>
        </p:nvSpPr>
        <p:spPr>
          <a:xfrm>
            <a:off x="478350" y="1262796"/>
            <a:ext cx="8261100" cy="2973537"/>
          </a:xfrm>
          <a:prstGeom prst="rect">
            <a:avLst/>
          </a:prstGeom>
          <a:noFill/>
          <a:ln>
            <a:noFill/>
          </a:ln>
        </p:spPr>
        <p:txBody>
          <a:bodyPr anchorCtr="0" anchor="t" bIns="91425" lIns="91425" spcFirstLastPara="1" rIns="91425" wrap="square" tIns="91425">
            <a:noAutofit/>
          </a:bodyPr>
          <a:lstStyle/>
          <a:p>
            <a:pPr indent="-130175" lvl="0" marL="257175" marR="0" rtl="0" algn="l">
              <a:lnSpc>
                <a:spcPct val="115000"/>
              </a:lnSpc>
              <a:spcBef>
                <a:spcPts val="0"/>
              </a:spcBef>
              <a:spcAft>
                <a:spcPts val="0"/>
              </a:spcAft>
              <a:buClr>
                <a:schemeClr val="dk1"/>
              </a:buClr>
              <a:buSzPts val="2000"/>
              <a:buFont typeface="Arial"/>
              <a:buNone/>
            </a:pPr>
            <a:r>
              <a:t/>
            </a:r>
            <a:endParaRPr b="0" i="0" sz="1800" u="none" cap="none" strike="noStrike">
              <a:solidFill>
                <a:srgbClr val="000000"/>
              </a:solidFill>
              <a:latin typeface="Arial"/>
              <a:ea typeface="Arial"/>
              <a:cs typeface="Arial"/>
              <a:sym typeface="Arial"/>
            </a:endParaRPr>
          </a:p>
        </p:txBody>
      </p:sp>
      <p:sp>
        <p:nvSpPr>
          <p:cNvPr id="292" name="Google Shape;292;p62"/>
          <p:cNvSpPr txBox="1"/>
          <p:nvPr>
            <p:ph type="title"/>
          </p:nvPr>
        </p:nvSpPr>
        <p:spPr>
          <a:xfrm>
            <a:off x="628650" y="101575"/>
            <a:ext cx="7886700" cy="99417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Kilpailija-analyysi</a:t>
            </a:r>
            <a:endParaRPr b="0" i="0" sz="1800" u="none" cap="none" strike="noStrike">
              <a:solidFill>
                <a:srgbClr val="151149"/>
              </a:solidFill>
              <a:latin typeface="Arial"/>
              <a:ea typeface="Arial"/>
              <a:cs typeface="Arial"/>
              <a:sym typeface="Arial"/>
            </a:endParaRPr>
          </a:p>
        </p:txBody>
      </p:sp>
      <p:sp>
        <p:nvSpPr>
          <p:cNvPr id="293" name="Google Shape;293;p62"/>
          <p:cNvSpPr txBox="1"/>
          <p:nvPr>
            <p:ph idx="1" type="body"/>
          </p:nvPr>
        </p:nvSpPr>
        <p:spPr>
          <a:xfrm>
            <a:off x="628650" y="1088514"/>
            <a:ext cx="7886700" cy="2862282"/>
          </a:xfrm>
          <a:prstGeom prst="rect">
            <a:avLst/>
          </a:prstGeom>
          <a:noFill/>
          <a:ln>
            <a:noFill/>
          </a:ln>
        </p:spPr>
        <p:txBody>
          <a:bodyPr anchorCtr="0" anchor="t" bIns="45700" lIns="91425" spcFirstLastPara="1" rIns="91425" wrap="square" tIns="45700">
            <a:spAutoFit/>
          </a:bodyPr>
          <a:lstStyle/>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Tärkeimpien kilpailijoiden tunnistaminen</a:t>
            </a:r>
            <a:endParaRPr/>
          </a:p>
          <a:p>
            <a:pPr indent="-257175" lvl="0" marL="257175" marR="0" rtl="0" algn="l">
              <a:lnSpc>
                <a:spcPct val="100000"/>
              </a:lnSpc>
              <a:spcBef>
                <a:spcPts val="0"/>
              </a:spcBef>
              <a:spcAft>
                <a:spcPts val="0"/>
              </a:spcAft>
              <a:buClr>
                <a:srgbClr val="11AA81"/>
              </a:buClr>
              <a:buSzPts val="2700"/>
              <a:buFont typeface="Arial"/>
              <a:buChar char="•"/>
            </a:pPr>
            <a:r>
              <a:rPr lang="en-US" sz="1800">
                <a:solidFill>
                  <a:srgbClr val="151149"/>
                </a:solidFill>
              </a:rPr>
              <a:t>N</a:t>
            </a:r>
            <a:r>
              <a:rPr b="0" i="0" lang="en-US" sz="1800" u="none" cap="none" strike="noStrike">
                <a:solidFill>
                  <a:srgbClr val="151149"/>
                </a:solidFill>
                <a:latin typeface="Arial"/>
                <a:ea typeface="Arial"/>
                <a:cs typeface="Arial"/>
                <a:sym typeface="Arial"/>
              </a:rPr>
              <a:t>äiden läsnäolon analyysi digitaalisissa kanavissa</a:t>
            </a:r>
            <a:endParaRPr/>
          </a:p>
          <a:p>
            <a:pPr indent="-272654" lvl="1" marL="6762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Tavoitteiden ymmärtäminen</a:t>
            </a:r>
            <a:endParaRPr/>
          </a:p>
          <a:p>
            <a:pPr indent="-272654" lvl="1" marL="676275" marR="0" rtl="0" algn="l">
              <a:lnSpc>
                <a:spcPct val="100000"/>
              </a:lnSpc>
              <a:spcBef>
                <a:spcPts val="0"/>
              </a:spcBef>
              <a:spcAft>
                <a:spcPts val="0"/>
              </a:spcAft>
              <a:buClr>
                <a:srgbClr val="11AA81"/>
              </a:buClr>
              <a:buSzPts val="2700"/>
              <a:buFont typeface="Arial"/>
              <a:buChar char="•"/>
            </a:pPr>
            <a:r>
              <a:rPr lang="en-US">
                <a:solidFill>
                  <a:srgbClr val="151149"/>
                </a:solidFill>
              </a:rPr>
              <a:t>Määritä </a:t>
            </a:r>
            <a:r>
              <a:rPr b="0" i="0" lang="en-US" sz="1800" u="none" cap="none" strike="noStrike">
                <a:solidFill>
                  <a:srgbClr val="151149"/>
                </a:solidFill>
                <a:latin typeface="Arial"/>
                <a:ea typeface="Arial"/>
                <a:cs typeface="Arial"/>
                <a:sym typeface="Arial"/>
              </a:rPr>
              <a:t>mittarit</a:t>
            </a:r>
            <a:endParaRPr sz="1400">
              <a:solidFill>
                <a:srgbClr val="151149"/>
              </a:solidFill>
            </a:endParaRPr>
          </a:p>
          <a:p>
            <a:pPr indent="-272654" lvl="1" marL="676275" marR="0" rtl="0" algn="l">
              <a:lnSpc>
                <a:spcPct val="100000"/>
              </a:lnSpc>
              <a:spcBef>
                <a:spcPts val="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Kvalitatiivinen analyysi (esimerkki: sivusto - rooli, rakenne, teknologia,...).</a:t>
            </a:r>
            <a:endParaRPr/>
          </a:p>
          <a:p>
            <a:pPr indent="-257175" lvl="1" marL="714375" rtl="0" algn="l">
              <a:lnSpc>
                <a:spcPct val="100000"/>
              </a:lnSpc>
              <a:spcBef>
                <a:spcPts val="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sähköisen kaupankäynnin analysointi (tuote, hinta, myynninedistäminen, maksuratkaisut).</a:t>
            </a:r>
            <a:endParaRPr sz="2400"/>
          </a:p>
          <a:p>
            <a:pPr indent="-257175" lvl="0" marL="257175" marR="0" rtl="0" algn="l">
              <a:lnSpc>
                <a:spcPct val="100000"/>
              </a:lnSpc>
              <a:spcBef>
                <a:spcPts val="0"/>
              </a:spcBef>
              <a:spcAft>
                <a:spcPts val="0"/>
              </a:spcAft>
              <a:buClr>
                <a:srgbClr val="11AA81"/>
              </a:buClr>
              <a:buSzPts val="2700"/>
              <a:buFont typeface="Arial"/>
              <a:buChar char="•"/>
            </a:pPr>
            <a:r>
              <a:rPr lang="en-US" sz="1800">
                <a:solidFill>
                  <a:srgbClr val="151149"/>
                </a:solidFill>
              </a:rPr>
              <a:t>Kilpailijoiden v</a:t>
            </a:r>
            <a:r>
              <a:rPr b="0" i="0" lang="en-US" sz="1800" u="none" cap="none" strike="noStrike">
                <a:solidFill>
                  <a:srgbClr val="151149"/>
                </a:solidFill>
                <a:latin typeface="Arial"/>
                <a:ea typeface="Arial"/>
                <a:cs typeface="Arial"/>
                <a:sym typeface="Arial"/>
              </a:rPr>
              <a:t>erkkoläsnäolon integrointi offline-strategiaan</a:t>
            </a:r>
            <a:endParaRPr/>
          </a:p>
          <a:p>
            <a:pPr indent="-257175" lvl="0" marL="257175"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Mainitse kilpailijoiden vahvuudet ja heikkoudet</a:t>
            </a:r>
            <a:endParaRPr>
              <a:solidFill>
                <a:srgbClr val="151149"/>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g200e5ce3493_0_5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rgbClr val="0000FF"/>
              </a:solidFill>
              <a:latin typeface="Arial"/>
              <a:ea typeface="Arial"/>
              <a:cs typeface="Arial"/>
              <a:sym typeface="Arial"/>
            </a:endParaRPr>
          </a:p>
        </p:txBody>
      </p:sp>
      <p:sp>
        <p:nvSpPr>
          <p:cNvPr id="299" name="Google Shape;299;g200e5ce3493_0_56"/>
          <p:cNvSpPr txBox="1"/>
          <p:nvPr/>
        </p:nvSpPr>
        <p:spPr>
          <a:xfrm>
            <a:off x="478350" y="1262796"/>
            <a:ext cx="8261100" cy="26514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800"/>
              </a:spcBef>
              <a:spcAft>
                <a:spcPts val="80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pic>
        <p:nvPicPr>
          <p:cNvPr descr="Social Media Analytics" id="300" name="Google Shape;300;g200e5ce3493_0_56"/>
          <p:cNvPicPr preferRelativeResize="0"/>
          <p:nvPr/>
        </p:nvPicPr>
        <p:blipFill rotWithShape="1">
          <a:blip r:embed="rId3">
            <a:alphaModFix/>
          </a:blip>
          <a:srcRect b="0" l="0" r="0" t="0"/>
          <a:stretch/>
        </p:blipFill>
        <p:spPr>
          <a:xfrm>
            <a:off x="6452539" y="813655"/>
            <a:ext cx="2152566" cy="847508"/>
          </a:xfrm>
          <a:prstGeom prst="rect">
            <a:avLst/>
          </a:prstGeom>
          <a:noFill/>
          <a:ln>
            <a:noFill/>
          </a:ln>
        </p:spPr>
      </p:pic>
      <p:sp>
        <p:nvSpPr>
          <p:cNvPr id="301" name="Google Shape;301;g200e5ce3493_0_56"/>
          <p:cNvSpPr txBox="1"/>
          <p:nvPr>
            <p:ph idx="1" type="body"/>
          </p:nvPr>
        </p:nvSpPr>
        <p:spPr>
          <a:xfrm>
            <a:off x="840583" y="324829"/>
            <a:ext cx="6614100" cy="387798"/>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p:txBody>
      </p:sp>
      <p:sp>
        <p:nvSpPr>
          <p:cNvPr id="302" name="Google Shape;302;g200e5ce3493_0_56"/>
          <p:cNvSpPr txBox="1"/>
          <p:nvPr>
            <p:ph idx="2" type="body"/>
          </p:nvPr>
        </p:nvSpPr>
        <p:spPr>
          <a:xfrm>
            <a:off x="840575" y="887775"/>
            <a:ext cx="7596300" cy="3415200"/>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800"/>
              </a:spcBef>
              <a:spcAft>
                <a:spcPts val="0"/>
              </a:spcAft>
              <a:buClr>
                <a:srgbClr val="000000"/>
              </a:buClr>
              <a:buSzPts val="2000"/>
              <a:buFont typeface="Arial"/>
              <a:buNone/>
            </a:pPr>
            <a:r>
              <a:rPr b="0" i="0" lang="en-US" sz="1800" u="none" cap="none" strike="noStrike">
                <a:latin typeface="Arial"/>
                <a:ea typeface="Arial"/>
                <a:cs typeface="Arial"/>
                <a:sym typeface="Arial"/>
              </a:rPr>
              <a:t>Vertaile eri tuotemerkkien sosiaalisia verkostoja seuraavien linkkien avulla:</a:t>
            </a:r>
            <a:endParaRPr/>
          </a:p>
          <a:p>
            <a:pPr indent="0" lvl="0" marL="0" marR="0" rtl="0" algn="l">
              <a:lnSpc>
                <a:spcPct val="115000"/>
              </a:lnSpc>
              <a:spcBef>
                <a:spcPts val="800"/>
              </a:spcBef>
              <a:spcAft>
                <a:spcPts val="0"/>
              </a:spcAft>
              <a:buClr>
                <a:srgbClr val="000000"/>
              </a:buClr>
              <a:buSzPts val="2000"/>
              <a:buFont typeface="Arial"/>
              <a:buNone/>
            </a:pPr>
            <a:r>
              <a:t/>
            </a:r>
            <a:endParaRPr sz="1800"/>
          </a:p>
          <a:p>
            <a:pPr indent="0" lvl="0" marL="0" marR="0" rtl="0" algn="l">
              <a:lnSpc>
                <a:spcPct val="115000"/>
              </a:lnSpc>
              <a:spcBef>
                <a:spcPts val="800"/>
              </a:spcBef>
              <a:spcAft>
                <a:spcPts val="0"/>
              </a:spcAft>
              <a:buClr>
                <a:srgbClr val="000000"/>
              </a:buClr>
              <a:buSzPts val="2000"/>
              <a:buFont typeface="Arial"/>
              <a:buNone/>
            </a:pPr>
            <a:r>
              <a:t/>
            </a:r>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4"/>
              </a:rPr>
              <a:t>https://www.rivaliq.com/free-social-media-analytics/instagram-head-to-head/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5"/>
              </a:rPr>
              <a:t>https://www.rivaliq.com/free-social-media-analytics/facebook-head-to-head/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rPr b="0" i="0" lang="en-US" sz="1600" u="sng" cap="none" strike="noStrike">
                <a:solidFill>
                  <a:schemeClr val="hlink"/>
                </a:solidFill>
                <a:latin typeface="Arial"/>
                <a:ea typeface="Arial"/>
                <a:cs typeface="Arial"/>
                <a:sym typeface="Arial"/>
                <a:hlinkClick r:id="rId6"/>
              </a:rPr>
              <a:t>https://www.rivaliq.com/free-social-media-analytics/tiktok-head-to-head/</a:t>
            </a:r>
            <a:endParaRPr b="0" i="0" sz="1600" u="none" cap="none" strike="noStrike">
              <a:solidFill>
                <a:schemeClr val="dk1"/>
              </a:solidFill>
              <a:latin typeface="Arial"/>
              <a:ea typeface="Arial"/>
              <a:cs typeface="Arial"/>
              <a:sym typeface="Arial"/>
            </a:endParaRPr>
          </a:p>
          <a:p>
            <a:pPr indent="0" lvl="0" marL="0" marR="0" rtl="0" algn="l">
              <a:lnSpc>
                <a:spcPct val="115000"/>
              </a:lnSpc>
              <a:spcBef>
                <a:spcPts val="800"/>
              </a:spcBef>
              <a:spcAft>
                <a:spcPts val="0"/>
              </a:spcAft>
              <a:buClr>
                <a:srgbClr val="000000"/>
              </a:buClr>
              <a:buSzPts val="1800"/>
              <a:buFont typeface="Arial"/>
              <a:buNone/>
            </a:pPr>
            <a:r>
              <a:t/>
            </a:r>
            <a:endParaRPr b="0" i="0" sz="1600" u="none" cap="none" strike="noStrike">
              <a:solidFill>
                <a:schemeClr val="dk1"/>
              </a:solidFill>
              <a:latin typeface="Arial"/>
              <a:ea typeface="Arial"/>
              <a:cs typeface="Arial"/>
              <a:sym typeface="Arial"/>
            </a:endParaRPr>
          </a:p>
          <a:p>
            <a:pPr indent="0" lvl="0" marL="0" rtl="0" algn="l">
              <a:lnSpc>
                <a:spcPct val="108000"/>
              </a:lnSpc>
              <a:spcBef>
                <a:spcPts val="800"/>
              </a:spcBef>
              <a:spcAft>
                <a:spcPts val="0"/>
              </a:spcAft>
              <a:buClr>
                <a:schemeClr val="lt1"/>
              </a:buClr>
              <a:buSzPts val="15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6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08" name="Google Shape;308;p63"/>
          <p:cNvSpPr txBox="1"/>
          <p:nvPr/>
        </p:nvSpPr>
        <p:spPr>
          <a:xfrm>
            <a:off x="478350" y="1716966"/>
            <a:ext cx="8261100" cy="2612873"/>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100" u="none" cap="none" strike="noStrike">
              <a:solidFill>
                <a:srgbClr val="000000"/>
              </a:solidFill>
              <a:latin typeface="Arial"/>
              <a:ea typeface="Arial"/>
              <a:cs typeface="Arial"/>
              <a:sym typeface="Arial"/>
            </a:endParaRPr>
          </a:p>
        </p:txBody>
      </p:sp>
      <p:sp>
        <p:nvSpPr>
          <p:cNvPr id="309" name="Google Shape;309;p63"/>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Nykyisten ja potentiaalisten asiakkaiden analysointi</a:t>
            </a:r>
            <a:endParaRPr/>
          </a:p>
        </p:txBody>
      </p:sp>
      <p:sp>
        <p:nvSpPr>
          <p:cNvPr id="310" name="Google Shape;310;p63"/>
          <p:cNvSpPr txBox="1"/>
          <p:nvPr>
            <p:ph idx="1" type="body"/>
          </p:nvPr>
        </p:nvSpPr>
        <p:spPr>
          <a:xfrm>
            <a:off x="628650" y="1369218"/>
            <a:ext cx="7886700" cy="28977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Ketkä ovat asiakkaita? </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Mikä on heidän lojaalisuutensa taso?</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Mitä kanavia käytetään vuorovaikutukseen yrityksen kanssa?</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Analysoi asiakassalkku</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Luokittele asiakkaat</a:t>
            </a:r>
            <a:endParaRPr/>
          </a:p>
          <a:p>
            <a:pPr indent="-285750" lvl="0" marL="285750"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Tyytyväisyyskyselyt</a:t>
            </a:r>
            <a:endParaRPr sz="18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6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16" name="Google Shape;316;p64"/>
          <p:cNvSpPr txBox="1"/>
          <p:nvPr/>
        </p:nvSpPr>
        <p:spPr>
          <a:xfrm>
            <a:off x="478350" y="1716966"/>
            <a:ext cx="8261100" cy="2256397"/>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100" u="none" cap="none" strike="noStrike">
              <a:solidFill>
                <a:srgbClr val="000000"/>
              </a:solidFill>
              <a:latin typeface="Arial"/>
              <a:ea typeface="Arial"/>
              <a:cs typeface="Arial"/>
              <a:sym typeface="Arial"/>
            </a:endParaRPr>
          </a:p>
        </p:txBody>
      </p:sp>
      <p:sp>
        <p:nvSpPr>
          <p:cNvPr id="317" name="Google Shape;317;p64"/>
          <p:cNvSpPr txBox="1"/>
          <p:nvPr>
            <p:ph type="title"/>
          </p:nvPr>
        </p:nvSpPr>
        <p:spPr>
          <a:xfrm>
            <a:off x="478339" y="39218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Analysoi välikäsiä, vaikuttajia ja verkkokumppaneita.</a:t>
            </a:r>
            <a:endParaRPr/>
          </a:p>
        </p:txBody>
      </p:sp>
      <p:sp>
        <p:nvSpPr>
          <p:cNvPr id="318" name="Google Shape;318;p64"/>
          <p:cNvSpPr txBox="1"/>
          <p:nvPr>
            <p:ph idx="1" type="body"/>
          </p:nvPr>
        </p:nvSpPr>
        <p:spPr>
          <a:xfrm>
            <a:off x="628650" y="1524199"/>
            <a:ext cx="7886700" cy="3111600"/>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Vaikuttajat</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Kolmannen osapuolen blogit</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Kumppanuusmarkkinointi</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Vertailusivustot</a:t>
            </a:r>
            <a:endParaRPr/>
          </a:p>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latin typeface="Arial"/>
                <a:ea typeface="Arial"/>
                <a:cs typeface="Arial"/>
                <a:sym typeface="Arial"/>
              </a:rPr>
              <a:t>Arvostelusivustot</a:t>
            </a:r>
            <a:endParaRPr/>
          </a:p>
          <a:p>
            <a:pPr indent="-130175" lvl="0" marL="257175" marR="0" rtl="0" algn="just">
              <a:lnSpc>
                <a:spcPct val="150000"/>
              </a:lnSpc>
              <a:spcBef>
                <a:spcPts val="0"/>
              </a:spcBef>
              <a:spcAft>
                <a:spcPts val="0"/>
              </a:spcAft>
              <a:buClr>
                <a:schemeClr val="dk1"/>
              </a:buClr>
              <a:buSzPts val="2000"/>
              <a:buFont typeface="Arial"/>
              <a:buNone/>
            </a:pPr>
            <a:r>
              <a:t/>
            </a:r>
            <a:endParaRPr b="0" i="0" sz="1050" u="none" cap="none" strike="noStrike">
              <a:solidFill>
                <a:srgbClr val="000000"/>
              </a:solidFill>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65"/>
          <p:cNvSpPr txBox="1"/>
          <p:nvPr/>
        </p:nvSpPr>
        <p:spPr>
          <a:xfrm>
            <a:off x="478338" y="813661"/>
            <a:ext cx="8665661"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24" name="Google Shape;324;p65"/>
          <p:cNvSpPr txBox="1"/>
          <p:nvPr/>
        </p:nvSpPr>
        <p:spPr>
          <a:xfrm>
            <a:off x="478350" y="1506458"/>
            <a:ext cx="8261100" cy="2881346"/>
          </a:xfrm>
          <a:prstGeom prst="rect">
            <a:avLst/>
          </a:prstGeom>
          <a:noFill/>
          <a:ln>
            <a:noFill/>
          </a:ln>
        </p:spPr>
        <p:txBody>
          <a:bodyPr anchorCtr="0" anchor="t" bIns="91425" lIns="91425" spcFirstLastPara="1" rIns="91425" wrap="square" tIns="91425">
            <a:noAutofit/>
          </a:bodyPr>
          <a:lstStyle/>
          <a:p>
            <a:pPr indent="-130175" lvl="0" marL="257175" marR="0" rtl="0" algn="just">
              <a:lnSpc>
                <a:spcPct val="150000"/>
              </a:lnSpc>
              <a:spcBef>
                <a:spcPts val="0"/>
              </a:spcBef>
              <a:spcAft>
                <a:spcPts val="0"/>
              </a:spcAft>
              <a:buClr>
                <a:schemeClr val="dk1"/>
              </a:buClr>
              <a:buSzPts val="20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65"/>
          <p:cNvSpPr txBox="1"/>
          <p:nvPr>
            <p:ph type="title"/>
          </p:nvPr>
        </p:nvSpPr>
        <p:spPr>
          <a:xfrm>
            <a:off x="628650" y="25494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51149"/>
              </a:buClr>
              <a:buSzPct val="100000"/>
              <a:buFont typeface="Arial"/>
              <a:buNone/>
            </a:pPr>
            <a:r>
              <a:rPr b="1" i="0" lang="en-US" sz="3600" u="none" cap="none" strike="noStrike">
                <a:solidFill>
                  <a:srgbClr val="151149"/>
                </a:solidFill>
                <a:latin typeface="Arial"/>
                <a:ea typeface="Arial"/>
                <a:cs typeface="Arial"/>
                <a:sym typeface="Arial"/>
              </a:rPr>
              <a:t>Digitaalisen tiedon avulla saat lisää tietoa markkinoista</a:t>
            </a:r>
            <a:endParaRPr sz="3200">
              <a:solidFill>
                <a:srgbClr val="151149"/>
              </a:solidFill>
            </a:endParaRPr>
          </a:p>
        </p:txBody>
      </p:sp>
      <p:sp>
        <p:nvSpPr>
          <p:cNvPr id="326" name="Google Shape;326;p65"/>
          <p:cNvSpPr txBox="1"/>
          <p:nvPr>
            <p:ph idx="1" type="body"/>
          </p:nvPr>
        </p:nvSpPr>
        <p:spPr>
          <a:xfrm>
            <a:off x="628650" y="1276701"/>
            <a:ext cx="7886700" cy="2003585"/>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Digitaalisen teknologian käyttö markkinatutkimuksen tekemiseen</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Kuka ostaa</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Mitä ostetaan</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Mistä ostetaan</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Miksi ostetaan</a:t>
            </a:r>
            <a:endParaRPr/>
          </a:p>
          <a:p>
            <a:pPr indent="-355600" lvl="0" marL="717550" marR="0" rtl="0" algn="just">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Miten ostetaan</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66"/>
          <p:cNvSpPr txBox="1"/>
          <p:nvPr/>
        </p:nvSpPr>
        <p:spPr>
          <a:xfrm>
            <a:off x="1390187" y="1501656"/>
            <a:ext cx="6363626" cy="1200150"/>
          </a:xfrm>
          <a:prstGeom prst="rect">
            <a:avLst/>
          </a:prstGeom>
          <a:noFill/>
          <a:ln>
            <a:noFill/>
          </a:ln>
        </p:spPr>
        <p:txBody>
          <a:bodyPr anchorCtr="0" anchor="b" bIns="45700" lIns="91425" spcFirstLastPara="1" rIns="91425" wrap="square" tIns="45700">
            <a:normAutofit fontScale="85000" lnSpcReduction="10000"/>
          </a:bodyPr>
          <a:lstStyle/>
          <a:p>
            <a:pPr indent="0" lvl="0" marL="0" marR="0" rtl="0" algn="ctr">
              <a:lnSpc>
                <a:spcPct val="100000"/>
              </a:lnSpc>
              <a:spcBef>
                <a:spcPts val="0"/>
              </a:spcBef>
              <a:spcAft>
                <a:spcPts val="0"/>
              </a:spcAft>
              <a:buClr>
                <a:srgbClr val="000000"/>
              </a:buClr>
              <a:buSzPct val="35947"/>
              <a:buFont typeface="Arial"/>
              <a:buNone/>
            </a:pPr>
            <a:r>
              <a:rPr b="1" i="0" lang="en-US" sz="3600" u="none" cap="none" strike="noStrike">
                <a:solidFill>
                  <a:srgbClr val="151149"/>
                </a:solidFill>
                <a:latin typeface="Arial"/>
                <a:ea typeface="Arial"/>
                <a:cs typeface="Arial"/>
                <a:sym typeface="Arial"/>
              </a:rPr>
              <a:t>Aseta digitaalisen markkinoinnin strategiset tavoitteet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pic>
        <p:nvPicPr>
          <p:cNvPr id="336" name="Google Shape;336;g227a0c8e78b_0_0"/>
          <p:cNvPicPr preferRelativeResize="0"/>
          <p:nvPr/>
        </p:nvPicPr>
        <p:blipFill rotWithShape="1">
          <a:blip r:embed="rId3">
            <a:alphaModFix/>
          </a:blip>
          <a:srcRect b="0" l="0" r="0" t="0"/>
          <a:stretch/>
        </p:blipFill>
        <p:spPr>
          <a:xfrm>
            <a:off x="1584800" y="125525"/>
            <a:ext cx="5974400" cy="4475667"/>
          </a:xfrm>
          <a:prstGeom prst="rect">
            <a:avLst/>
          </a:prstGeom>
          <a:noFill/>
          <a:ln>
            <a:noFill/>
          </a:ln>
        </p:spPr>
      </p:pic>
      <p:sp>
        <p:nvSpPr>
          <p:cNvPr id="337" name="Google Shape;337;g227a0c8e78b_0_0"/>
          <p:cNvSpPr txBox="1"/>
          <p:nvPr/>
        </p:nvSpPr>
        <p:spPr>
          <a:xfrm>
            <a:off x="5994995" y="4556489"/>
            <a:ext cx="2173200" cy="430857"/>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Arial"/>
                <a:ea typeface="Arial"/>
                <a:cs typeface="Arial"/>
                <a:sym typeface="Arial"/>
              </a:rPr>
              <a:t>Lähde: </a:t>
            </a:r>
            <a:r>
              <a:rPr b="0" i="0" lang="en-US" sz="1600" u="sng" cap="none" strike="noStrike">
                <a:solidFill>
                  <a:schemeClr val="hlink"/>
                </a:solidFill>
                <a:latin typeface="Arial"/>
                <a:ea typeface="Arial"/>
                <a:cs typeface="Arial"/>
                <a:sym typeface="Arial"/>
                <a:hlinkClick r:id="rId4"/>
              </a:rPr>
              <a:t>Gartner</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id="342" name="Google Shape;342;g227a0c8e78b_1_0"/>
          <p:cNvPicPr preferRelativeResize="0"/>
          <p:nvPr/>
        </p:nvPicPr>
        <p:blipFill rotWithShape="1">
          <a:blip r:embed="rId3">
            <a:alphaModFix/>
          </a:blip>
          <a:srcRect b="0" l="0" r="0" t="0"/>
          <a:stretch/>
        </p:blipFill>
        <p:spPr>
          <a:xfrm>
            <a:off x="393192" y="230736"/>
            <a:ext cx="7193448" cy="4113555"/>
          </a:xfrm>
          <a:prstGeom prst="rect">
            <a:avLst/>
          </a:prstGeom>
          <a:noFill/>
          <a:ln>
            <a:noFill/>
          </a:ln>
        </p:spPr>
      </p:pic>
      <p:sp>
        <p:nvSpPr>
          <p:cNvPr id="343" name="Google Shape;343;g227a0c8e78b_1_0"/>
          <p:cNvSpPr txBox="1"/>
          <p:nvPr/>
        </p:nvSpPr>
        <p:spPr>
          <a:xfrm>
            <a:off x="5111356" y="4233196"/>
            <a:ext cx="3501900" cy="430857"/>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Arial"/>
                <a:ea typeface="Arial"/>
                <a:cs typeface="Arial"/>
                <a:sym typeface="Arial"/>
              </a:rPr>
              <a:t>Lähde: </a:t>
            </a:r>
            <a:r>
              <a:rPr b="0" i="0" lang="en-US" sz="1600" u="sng" cap="none" strike="noStrike">
                <a:solidFill>
                  <a:schemeClr val="hlink"/>
                </a:solidFill>
                <a:latin typeface="Arial"/>
                <a:ea typeface="Arial"/>
                <a:cs typeface="Arial"/>
                <a:sym typeface="Arial"/>
                <a:hlinkClick r:id="rId4"/>
              </a:rPr>
              <a:t>Marketingcharts</a:t>
            </a:r>
            <a:endParaRPr b="0" i="0" sz="1600" u="none" cap="none" strike="noStrike">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67"/>
          <p:cNvSpPr txBox="1"/>
          <p:nvPr/>
        </p:nvSpPr>
        <p:spPr>
          <a:xfrm>
            <a:off x="311700" y="54760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Digitaalisen markkinoinnin strategisten tavoitteiden asettaminen</a:t>
            </a:r>
            <a:endParaRPr b="0" i="0" sz="1800" u="none" cap="none" strike="noStrike">
              <a:solidFill>
                <a:srgbClr val="151149"/>
              </a:solidFill>
              <a:latin typeface="Arial"/>
              <a:ea typeface="Arial"/>
              <a:cs typeface="Arial"/>
              <a:sym typeface="Arial"/>
            </a:endParaRPr>
          </a:p>
        </p:txBody>
      </p:sp>
      <p:pic>
        <p:nvPicPr>
          <p:cNvPr id="349" name="Google Shape;349;p67"/>
          <p:cNvPicPr preferRelativeResize="0"/>
          <p:nvPr/>
        </p:nvPicPr>
        <p:blipFill rotWithShape="1">
          <a:blip r:embed="rId3">
            <a:alphaModFix/>
          </a:blip>
          <a:srcRect b="0" l="0" r="0" t="0"/>
          <a:stretch/>
        </p:blipFill>
        <p:spPr>
          <a:xfrm>
            <a:off x="1791911" y="1481033"/>
            <a:ext cx="5833641" cy="2904616"/>
          </a:xfrm>
          <a:prstGeom prst="rect">
            <a:avLst/>
          </a:prstGeom>
          <a:noFill/>
          <a:ln cap="flat" cmpd="sng" w="38100">
            <a:solidFill>
              <a:srgbClr val="11AA81"/>
            </a:solidFill>
            <a:prstDash val="solid"/>
            <a:round/>
            <a:headEnd len="sm" w="sm" type="none"/>
            <a:tailEnd len="sm" w="sm" type="none"/>
          </a:ln>
        </p:spPr>
      </p:pic>
      <p:sp>
        <p:nvSpPr>
          <p:cNvPr id="350" name="Google Shape;350;p67"/>
          <p:cNvSpPr txBox="1"/>
          <p:nvPr/>
        </p:nvSpPr>
        <p:spPr>
          <a:xfrm>
            <a:off x="5449447" y="4385649"/>
            <a:ext cx="2378467" cy="397001"/>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400"/>
              <a:buFont typeface="Arial"/>
              <a:buNone/>
            </a:pPr>
            <a:r>
              <a:rPr b="0" i="0" lang="en-US" sz="1200" u="none" cap="none" strike="noStrike">
                <a:solidFill>
                  <a:srgbClr val="151149"/>
                </a:solidFill>
                <a:latin typeface="Arial"/>
                <a:ea typeface="Arial"/>
                <a:cs typeface="Arial"/>
                <a:sym typeface="Arial"/>
              </a:rPr>
              <a:t>Fonte: Kingsnorth, 2016 , s. 76.</a:t>
            </a:r>
            <a:endParaRPr b="0" i="0" sz="1200" u="none" cap="none" strike="noStrike">
              <a:solidFill>
                <a:srgbClr val="1511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68"/>
          <p:cNvSpPr txBox="1"/>
          <p:nvPr/>
        </p:nvSpPr>
        <p:spPr>
          <a:xfrm>
            <a:off x="659268" y="1352539"/>
            <a:ext cx="8709660" cy="2631449"/>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5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Erityinen</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Mitattavissa</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Saavutettavissa</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Asiaankuuluva</a:t>
            </a:r>
            <a:endParaRPr b="0" i="0" sz="1800" u="none" cap="none" strike="noStrike">
              <a:solidFill>
                <a:srgbClr val="151149"/>
              </a:solidFill>
              <a:latin typeface="Arial"/>
              <a:ea typeface="Arial"/>
              <a:cs typeface="Arial"/>
              <a:sym typeface="Arial"/>
            </a:endParaRPr>
          </a:p>
          <a:p>
            <a:pPr indent="-257175" lvl="0" marL="257175" marR="0" rtl="0" algn="just">
              <a:lnSpc>
                <a:spcPct val="150000"/>
              </a:lnSpc>
              <a:spcBef>
                <a:spcPts val="9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Aikaan sidottu</a:t>
            </a:r>
            <a:endParaRPr b="0" i="0" sz="2800" u="none" cap="none" strike="noStrike">
              <a:solidFill>
                <a:srgbClr val="151149"/>
              </a:solidFill>
              <a:latin typeface="Arial"/>
              <a:ea typeface="Arial"/>
              <a:cs typeface="Arial"/>
              <a:sym typeface="Arial"/>
            </a:endParaRPr>
          </a:p>
        </p:txBody>
      </p:sp>
      <p:sp>
        <p:nvSpPr>
          <p:cNvPr id="357" name="Google Shape;357;p68"/>
          <p:cNvSpPr txBox="1"/>
          <p:nvPr/>
        </p:nvSpPr>
        <p:spPr>
          <a:xfrm>
            <a:off x="505443" y="29236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Tavoitteiden ominaispiirteet</a:t>
            </a:r>
            <a:endParaRPr b="0" i="0" sz="1800" u="none" cap="none" strike="noStrike">
              <a:solidFill>
                <a:srgbClr val="151149"/>
              </a:solidFill>
              <a:latin typeface="Arial"/>
              <a:ea typeface="Arial"/>
              <a:cs typeface="Arial"/>
              <a:sym typeface="Arial"/>
            </a:endParaRPr>
          </a:p>
        </p:txBody>
      </p:sp>
      <p:pic>
        <p:nvPicPr>
          <p:cNvPr id="358" name="Google Shape;358;p68"/>
          <p:cNvPicPr preferRelativeResize="0"/>
          <p:nvPr/>
        </p:nvPicPr>
        <p:blipFill rotWithShape="1">
          <a:blip r:embed="rId3">
            <a:alphaModFix/>
          </a:blip>
          <a:srcRect b="0" l="0" r="0" t="0"/>
          <a:stretch/>
        </p:blipFill>
        <p:spPr>
          <a:xfrm>
            <a:off x="3173085" y="1352539"/>
            <a:ext cx="4431431" cy="295244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69"/>
          <p:cNvSpPr txBox="1"/>
          <p:nvPr/>
        </p:nvSpPr>
        <p:spPr>
          <a:xfrm>
            <a:off x="324525" y="287682"/>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Päämäärät, tavoitteet ja mittarit</a:t>
            </a:r>
            <a:endParaRPr b="0" i="0" sz="1800" u="none" cap="none" strike="noStrike">
              <a:solidFill>
                <a:srgbClr val="151149"/>
              </a:solidFill>
              <a:latin typeface="Arial"/>
              <a:ea typeface="Arial"/>
              <a:cs typeface="Arial"/>
              <a:sym typeface="Arial"/>
            </a:endParaRPr>
          </a:p>
        </p:txBody>
      </p:sp>
      <p:graphicFrame>
        <p:nvGraphicFramePr>
          <p:cNvPr id="364" name="Google Shape;364;p69"/>
          <p:cNvGraphicFramePr/>
          <p:nvPr/>
        </p:nvGraphicFramePr>
        <p:xfrm>
          <a:off x="324525" y="1186960"/>
          <a:ext cx="3000000" cy="3000000"/>
        </p:xfrm>
        <a:graphic>
          <a:graphicData uri="http://schemas.openxmlformats.org/drawingml/2006/table">
            <a:tbl>
              <a:tblPr bandRow="1" firstRow="1">
                <a:noFill/>
                <a:tableStyleId>{E9F756B7-D733-4289-B222-F511ADFE92BA}</a:tableStyleId>
              </a:tblPr>
              <a:tblGrid>
                <a:gridCol w="2831650"/>
                <a:gridCol w="2831650"/>
                <a:gridCol w="2831650"/>
              </a:tblGrid>
              <a:tr h="291025">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Tavoitteet</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Tavoitteet</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Mittarit</a:t>
                      </a:r>
                      <a:endParaRPr sz="1100" u="none" cap="none" strike="noStrike"/>
                    </a:p>
                  </a:txBody>
                  <a:tcPr marT="34300" marB="34300" marR="68575" marL="68575"/>
                </a:tc>
              </a:tr>
              <a:tr h="388625">
                <a:tc rowSpan="3">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Yrityksen kaupallisen läsnäolon lisääminen markkinoilla.</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Myyntimäärän kasvattaminen 10 prosentilla vuoteen 2023 mennessä</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Laskutusarvo rahayksikköinä</a:t>
                      </a:r>
                      <a:endParaRPr sz="1100" u="none" cap="none" strike="noStrike"/>
                    </a:p>
                  </a:txBody>
                  <a:tcPr marT="34300" marB="34300" marR="68575" marL="68575"/>
                </a:tc>
              </a:tr>
              <a:tr h="5323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Kosmetiikkavalikoiman markkinaosuuden  kasvattaminen 3 prosenttiyksiköllä vuoteen 2023 mennessä.</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Markkinaosuus</a:t>
                      </a:r>
                      <a:endParaRPr sz="1400" u="none" cap="none" strike="noStrike"/>
                    </a:p>
                  </a:txBody>
                  <a:tcPr marT="34300" marB="34300" marR="68575" marL="68575"/>
                </a:tc>
              </a:tr>
              <a:tr h="1397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Asiakasuskollisuuden lisääminen 10 prosentilla vuoteen 2023 mennessä. </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Keskeyttämisaste</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Säilyttämisaste</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Reklamaatiiden määrän laskeminen</a:t>
                      </a:r>
                      <a:endParaRPr sz="1400" u="none" cap="none" strike="noStrike"/>
                    </a:p>
                  </a:txBody>
                  <a:tcPr marT="34300" marB="34300" marR="68575" marL="68575"/>
                </a:tc>
              </a:tr>
              <a:tr h="592975">
                <a:tc rowSpan="2">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Vähentää markkinointi- ja kaupallisia kustannuksia</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Myyntisyklin kustannusten alentaminen 10 prosentilla vuoteen 2026 mennessä.</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Muuntokurssi</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Kustannus per johto</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ROI</a:t>
                      </a:r>
                      <a:endParaRPr sz="1100" u="none" cap="none" strike="noStrike"/>
                    </a:p>
                  </a:txBody>
                  <a:tcPr marT="34300" marB="34300" marR="68575" marL="68575"/>
                </a:tc>
              </a:tr>
              <a:tr h="611800">
                <a:tc vMerge="1"/>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Myynninedistämiskustannusten vähentäminen 5 prosenttia vuoteen 2023 mennessä.</a:t>
                      </a:r>
                      <a:endParaRPr sz="1100" u="none" cap="none" strike="noStrike"/>
                    </a:p>
                  </a:txBody>
                  <a:tcPr marT="34300" marB="34300" marR="68575" marL="68575"/>
                </a:tc>
                <a:tc>
                  <a:txBody>
                    <a:bodyPr/>
                    <a:lstStyle/>
                    <a:p>
                      <a:pPr indent="0" lvl="0" marL="0" marR="0" rtl="0" algn="l">
                        <a:lnSpc>
                          <a:spcPct val="100000"/>
                        </a:lnSpc>
                        <a:spcBef>
                          <a:spcPts val="0"/>
                        </a:spcBef>
                        <a:spcAft>
                          <a:spcPts val="0"/>
                        </a:spcAft>
                        <a:buClr>
                          <a:srgbClr val="000000"/>
                        </a:buClr>
                        <a:buSzPts val="1100"/>
                        <a:buFont typeface="Arial"/>
                        <a:buNone/>
                      </a:pPr>
                      <a:r>
                        <a:rPr lang="en-US" sz="1100" u="none" cap="none" strike="noStrike"/>
                        <a:t>Myynninedistämisedun arvo</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ROI</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lang="en-US" sz="1100" u="none" cap="none" strike="noStrike"/>
                        <a:t>Myynninedistämisen julkistamisarvo</a:t>
                      </a:r>
                      <a:endParaRPr sz="1100" u="none" cap="none" strike="noStrike"/>
                    </a:p>
                  </a:txBody>
                  <a:tcPr marT="34300" marB="34300" marR="68575" marL="68575"/>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70"/>
          <p:cNvSpPr txBox="1"/>
          <p:nvPr/>
        </p:nvSpPr>
        <p:spPr>
          <a:xfrm>
            <a:off x="418519" y="386115"/>
            <a:ext cx="5225149"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4000" u="none" cap="none" strike="noStrike">
                <a:solidFill>
                  <a:srgbClr val="151149"/>
                </a:solidFill>
                <a:latin typeface="Arial"/>
                <a:ea typeface="Arial"/>
                <a:cs typeface="Arial"/>
                <a:sym typeface="Arial"/>
              </a:rPr>
              <a:t>Tavoitetasot</a:t>
            </a:r>
            <a:endParaRPr b="0" i="0" sz="4000" u="none" cap="none" strike="noStrike">
              <a:solidFill>
                <a:srgbClr val="151149"/>
              </a:solidFill>
              <a:latin typeface="Arial"/>
              <a:ea typeface="Arial"/>
              <a:cs typeface="Arial"/>
              <a:sym typeface="Arial"/>
            </a:endParaRPr>
          </a:p>
        </p:txBody>
      </p:sp>
      <p:pic>
        <p:nvPicPr>
          <p:cNvPr id="370" name="Google Shape;370;p70"/>
          <p:cNvPicPr preferRelativeResize="0"/>
          <p:nvPr/>
        </p:nvPicPr>
        <p:blipFill rotWithShape="1">
          <a:blip r:embed="rId3">
            <a:alphaModFix/>
          </a:blip>
          <a:srcRect b="0" l="0" r="0" t="0"/>
          <a:stretch/>
        </p:blipFill>
        <p:spPr>
          <a:xfrm>
            <a:off x="3384135" y="1120315"/>
            <a:ext cx="4946384" cy="3333628"/>
          </a:xfrm>
          <a:prstGeom prst="rect">
            <a:avLst/>
          </a:prstGeom>
          <a:noFill/>
          <a:ln>
            <a:noFill/>
          </a:ln>
        </p:spPr>
      </p:pic>
      <p:sp>
        <p:nvSpPr>
          <p:cNvPr id="371" name="Google Shape;371;p70"/>
          <p:cNvSpPr txBox="1"/>
          <p:nvPr/>
        </p:nvSpPr>
        <p:spPr>
          <a:xfrm rot="-5400000">
            <a:off x="7705825" y="2692808"/>
            <a:ext cx="1938351"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Tavoitteiden hierarkia</a:t>
            </a:r>
            <a:r>
              <a:rPr b="0" i="0" lang="en-US" sz="1050" u="none" cap="none" strike="noStrike">
                <a:solidFill>
                  <a:srgbClr val="151149"/>
                </a:solidFill>
                <a:latin typeface="Arial"/>
                <a:ea typeface="Arial"/>
                <a:cs typeface="Arial"/>
                <a:sym typeface="Arial"/>
              </a:rPr>
              <a:t>.</a:t>
            </a:r>
            <a:endParaRPr b="0" i="0" sz="14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Lähde: Halon, 2019, s. 242.</a:t>
            </a:r>
            <a:endParaRPr b="0" i="0" sz="1400" u="none" cap="none" strike="noStrike">
              <a:solidFill>
                <a:srgbClr val="15114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pic>
        <p:nvPicPr>
          <p:cNvPr descr="https://ad962edbae8ba7b03b7f-d10007df79b5b7a4e475a291e50a08cf.ssl.cf3.rackcdn.com/tam-sam-som/tam-sam-som.png" id="376" name="Google Shape;376;g2017bef0002_0_0"/>
          <p:cNvPicPr preferRelativeResize="0"/>
          <p:nvPr/>
        </p:nvPicPr>
        <p:blipFill rotWithShape="1">
          <a:blip r:embed="rId3">
            <a:alphaModFix/>
          </a:blip>
          <a:srcRect b="0" l="0" r="0" t="0"/>
          <a:stretch/>
        </p:blipFill>
        <p:spPr>
          <a:xfrm>
            <a:off x="5872652" y="577290"/>
            <a:ext cx="983048" cy="999787"/>
          </a:xfrm>
          <a:prstGeom prst="rect">
            <a:avLst/>
          </a:prstGeom>
          <a:noFill/>
          <a:ln>
            <a:noFill/>
          </a:ln>
        </p:spPr>
      </p:pic>
      <p:sp>
        <p:nvSpPr>
          <p:cNvPr id="377" name="Google Shape;377;g2017bef0002_0_0"/>
          <p:cNvSpPr txBox="1"/>
          <p:nvPr/>
        </p:nvSpPr>
        <p:spPr>
          <a:xfrm>
            <a:off x="5872652" y="1882453"/>
            <a:ext cx="2793009" cy="1915879"/>
          </a:xfrm>
          <a:prstGeom prst="rect">
            <a:avLst/>
          </a:prstGeom>
          <a:noFill/>
          <a:ln>
            <a:noFill/>
          </a:ln>
        </p:spPr>
        <p:txBody>
          <a:bodyPr anchorCtr="0" anchor="t" bIns="34275" lIns="68550" spcFirstLastPara="1" rIns="68550" wrap="square" tIns="3427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TAM </a:t>
            </a:r>
            <a:r>
              <a:rPr b="0" i="0" lang="en-US" sz="1200" u="none" cap="none" strike="noStrike">
                <a:solidFill>
                  <a:srgbClr val="151149"/>
                </a:solidFill>
                <a:latin typeface="Arial"/>
                <a:ea typeface="Arial"/>
                <a:cs typeface="Arial"/>
                <a:sym typeface="Arial"/>
              </a:rPr>
              <a:t>eli Total Available Market on tuotteen tai palvelun kokonaiskysyntä markkinoilla.</a:t>
            </a:r>
            <a:endParaRPr b="0" i="0" sz="135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SAM </a:t>
            </a:r>
            <a:r>
              <a:rPr b="0" i="0" lang="en-US" sz="1200" u="none" cap="none" strike="noStrike">
                <a:solidFill>
                  <a:srgbClr val="151149"/>
                </a:solidFill>
                <a:latin typeface="Arial"/>
                <a:ea typeface="Arial"/>
                <a:cs typeface="Arial"/>
                <a:sym typeface="Arial"/>
              </a:rPr>
              <a:t>eli Serviceable Available Market (palvelukelpoiset markkinat) on se TAM:n segmentti, johon tuotteesi ja palvelusi kohdistuvat ja joka on maantieteellisesti ulottuvillasi.</a:t>
            </a:r>
            <a:endParaRPr b="0" i="0" sz="135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151149"/>
                </a:solidFill>
                <a:latin typeface="Arial"/>
                <a:ea typeface="Arial"/>
                <a:cs typeface="Arial"/>
                <a:sym typeface="Arial"/>
              </a:rPr>
              <a:t>SOM </a:t>
            </a:r>
            <a:r>
              <a:rPr b="0" i="0" lang="en-US" sz="1200" u="none" cap="none" strike="noStrike">
                <a:solidFill>
                  <a:srgbClr val="151149"/>
                </a:solidFill>
                <a:latin typeface="Arial"/>
                <a:ea typeface="Arial"/>
                <a:cs typeface="Arial"/>
                <a:sym typeface="Arial"/>
              </a:rPr>
              <a:t>eli Serviceable Obtainable Market on osa SAM:sta, jonka voit ottaa haltuun.</a:t>
            </a:r>
            <a:endParaRPr b="0" i="0" sz="1350" u="none" cap="none" strike="noStrike">
              <a:solidFill>
                <a:srgbClr val="151149"/>
              </a:solidFill>
              <a:latin typeface="Arial"/>
              <a:ea typeface="Arial"/>
              <a:cs typeface="Arial"/>
              <a:sym typeface="Arial"/>
            </a:endParaRPr>
          </a:p>
        </p:txBody>
      </p:sp>
      <p:sp>
        <p:nvSpPr>
          <p:cNvPr id="378" name="Google Shape;378;g2017bef0002_0_0"/>
          <p:cNvSpPr txBox="1"/>
          <p:nvPr/>
        </p:nvSpPr>
        <p:spPr>
          <a:xfrm>
            <a:off x="5872652" y="3865004"/>
            <a:ext cx="2460300" cy="438551"/>
          </a:xfrm>
          <a:prstGeom prst="rect">
            <a:avLst/>
          </a:prstGeom>
          <a:noFill/>
          <a:ln>
            <a:noFill/>
          </a:ln>
        </p:spPr>
        <p:txBody>
          <a:bodyPr anchorCtr="0" anchor="t" bIns="34275" lIns="68550" spcFirstLastPara="1" rIns="68550" wrap="square" tIns="34275">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151149"/>
                </a:solidFill>
                <a:latin typeface="Arial"/>
                <a:ea typeface="Arial"/>
                <a:cs typeface="Arial"/>
                <a:sym typeface="Arial"/>
              </a:rPr>
              <a:t>NPbT= Normalisoitu tulos ennen veroja</a:t>
            </a:r>
            <a:endParaRPr b="0" i="0" sz="1200" u="none" cap="none" strike="noStrike">
              <a:solidFill>
                <a:srgbClr val="151149"/>
              </a:solidFill>
              <a:latin typeface="Arial"/>
              <a:ea typeface="Arial"/>
              <a:cs typeface="Arial"/>
              <a:sym typeface="Arial"/>
            </a:endParaRPr>
          </a:p>
        </p:txBody>
      </p:sp>
      <p:pic>
        <p:nvPicPr>
          <p:cNvPr id="379" name="Google Shape;379;g2017bef0002_0_0"/>
          <p:cNvPicPr preferRelativeResize="0"/>
          <p:nvPr/>
        </p:nvPicPr>
        <p:blipFill rotWithShape="1">
          <a:blip r:embed="rId4">
            <a:alphaModFix/>
          </a:blip>
          <a:srcRect b="0" l="0" r="0" t="0"/>
          <a:stretch/>
        </p:blipFill>
        <p:spPr>
          <a:xfrm>
            <a:off x="371731" y="1259187"/>
            <a:ext cx="5225100" cy="2856506"/>
          </a:xfrm>
          <a:prstGeom prst="rect">
            <a:avLst/>
          </a:prstGeom>
          <a:noFill/>
          <a:ln>
            <a:noFill/>
          </a:ln>
          <a:effectLst>
            <a:outerShdw blurRad="63500" sx="102000" rotWithShape="0" algn="ctr" sy="102000">
              <a:srgbClr val="000000">
                <a:alpha val="40000"/>
              </a:srgbClr>
            </a:outerShdw>
          </a:effectLst>
        </p:spPr>
      </p:pic>
      <p:sp>
        <p:nvSpPr>
          <p:cNvPr id="380" name="Google Shape;380;g2017bef0002_0_0"/>
          <p:cNvSpPr txBox="1"/>
          <p:nvPr/>
        </p:nvSpPr>
        <p:spPr>
          <a:xfrm>
            <a:off x="444155" y="304847"/>
            <a:ext cx="52251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600" u="none" cap="none" strike="noStrike">
                <a:solidFill>
                  <a:srgbClr val="151149"/>
                </a:solidFill>
                <a:latin typeface="Arial"/>
                <a:ea typeface="Arial"/>
                <a:cs typeface="Arial"/>
                <a:sym typeface="Arial"/>
              </a:rPr>
              <a:t>Tavoitetasot</a:t>
            </a:r>
            <a:endParaRPr b="0" i="0" sz="1800" u="none" cap="none" strike="noStrike">
              <a:solidFill>
                <a:srgbClr val="151149"/>
              </a:solidFill>
              <a:latin typeface="Arial"/>
              <a:ea typeface="Arial"/>
              <a:cs typeface="Arial"/>
              <a:sym typeface="Arial"/>
            </a:endParaRPr>
          </a:p>
        </p:txBody>
      </p:sp>
      <p:sp>
        <p:nvSpPr>
          <p:cNvPr id="381" name="Google Shape;381;g2017bef0002_0_0"/>
          <p:cNvSpPr txBox="1"/>
          <p:nvPr/>
        </p:nvSpPr>
        <p:spPr>
          <a:xfrm>
            <a:off x="2286000" y="2423577"/>
            <a:ext cx="457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82" name="Google Shape;382;g2017bef0002_0_0"/>
          <p:cNvSpPr txBox="1"/>
          <p:nvPr/>
        </p:nvSpPr>
        <p:spPr>
          <a:xfrm>
            <a:off x="2286000" y="2423577"/>
            <a:ext cx="4572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83" name="Google Shape;383;g2017bef0002_0_0"/>
          <p:cNvSpPr txBox="1"/>
          <p:nvPr/>
        </p:nvSpPr>
        <p:spPr>
          <a:xfrm>
            <a:off x="371731" y="4176617"/>
            <a:ext cx="2216021" cy="2538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151149"/>
                </a:solidFill>
                <a:latin typeface="Arial"/>
                <a:ea typeface="Arial"/>
                <a:cs typeface="Arial"/>
                <a:sym typeface="Arial"/>
              </a:rPr>
              <a:t>Lähde: Barker et al., 2017, s. 34.</a:t>
            </a:r>
            <a:endParaRPr b="0" i="0" sz="1050" u="none" cap="none" strike="noStrike">
              <a:solidFill>
                <a:srgbClr val="151149"/>
              </a:solidFill>
              <a:latin typeface="Arial"/>
              <a:ea typeface="Arial"/>
              <a:cs typeface="Arial"/>
              <a:sym typeface="Arial"/>
            </a:endParaRPr>
          </a:p>
        </p:txBody>
      </p:sp>
      <p:sp>
        <p:nvSpPr>
          <p:cNvPr id="384" name="Google Shape;384;g2017bef0002_0_0"/>
          <p:cNvSpPr txBox="1"/>
          <p:nvPr/>
        </p:nvSpPr>
        <p:spPr>
          <a:xfrm>
            <a:off x="6855700" y="1283345"/>
            <a:ext cx="2216021" cy="23079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900" u="none" cap="none" strike="noStrike">
                <a:solidFill>
                  <a:srgbClr val="151149"/>
                </a:solidFill>
                <a:latin typeface="Arial"/>
                <a:ea typeface="Arial"/>
                <a:cs typeface="Arial"/>
                <a:sym typeface="Arial"/>
              </a:rPr>
              <a:t>Lähde: HubSpot</a:t>
            </a:r>
            <a:endParaRPr b="0" i="0" sz="900" u="none" cap="none" strike="noStrike">
              <a:solidFill>
                <a:srgbClr val="1511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72"/>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390" name="Google Shape;390;p72"/>
          <p:cNvSpPr txBox="1"/>
          <p:nvPr/>
        </p:nvSpPr>
        <p:spPr>
          <a:xfrm>
            <a:off x="2245784" y="2080949"/>
            <a:ext cx="4652432" cy="1089489"/>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Segmenttien määrittäminen</a:t>
            </a:r>
            <a:endParaRPr b="1" i="0" sz="4400" u="none" cap="none" strike="noStrike">
              <a:solidFill>
                <a:srgbClr val="15114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7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396" name="Google Shape;396;p73"/>
          <p:cNvSpPr txBox="1"/>
          <p:nvPr/>
        </p:nvSpPr>
        <p:spPr>
          <a:xfrm>
            <a:off x="478350" y="1262796"/>
            <a:ext cx="8261100" cy="3019753"/>
          </a:xfrm>
          <a:prstGeom prst="rect">
            <a:avLst/>
          </a:prstGeom>
          <a:noFill/>
          <a:ln>
            <a:noFill/>
          </a:ln>
        </p:spPr>
        <p:txBody>
          <a:bodyPr anchorCtr="0" anchor="t" bIns="91425" lIns="91425" spcFirstLastPara="1" rIns="91425" wrap="square" tIns="91425">
            <a:noAutofit/>
          </a:bodyPr>
          <a:lstStyle/>
          <a:p>
            <a:pPr indent="-184150" lvl="0" marL="285750" marR="0" rtl="0" algn="l">
              <a:lnSpc>
                <a:spcPct val="115000"/>
              </a:lnSpc>
              <a:spcBef>
                <a:spcPts val="0"/>
              </a:spcBef>
              <a:spcAft>
                <a:spcPts val="0"/>
              </a:spcAft>
              <a:buClr>
                <a:srgbClr val="000000"/>
              </a:buClr>
              <a:buSzPts val="1600"/>
              <a:buFont typeface="Arial"/>
              <a:buNone/>
            </a:pPr>
            <a:r>
              <a:t/>
            </a:r>
            <a:endParaRPr b="0" i="0" sz="1600" u="none" cap="none" strike="noStrike">
              <a:solidFill>
                <a:schemeClr val="dk1"/>
              </a:solidFill>
              <a:latin typeface="Arial"/>
              <a:ea typeface="Arial"/>
              <a:cs typeface="Arial"/>
              <a:sym typeface="Arial"/>
            </a:endParaRPr>
          </a:p>
        </p:txBody>
      </p:sp>
      <p:sp>
        <p:nvSpPr>
          <p:cNvPr id="397" name="Google Shape;397;p73"/>
          <p:cNvSpPr txBox="1"/>
          <p:nvPr>
            <p:ph type="title"/>
          </p:nvPr>
        </p:nvSpPr>
        <p:spPr>
          <a:xfrm>
            <a:off x="628650" y="398659"/>
            <a:ext cx="7886700" cy="572701"/>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51149"/>
              </a:buClr>
              <a:buSzPts val="3600"/>
              <a:buFont typeface="Arial"/>
              <a:buNone/>
            </a:pPr>
            <a:r>
              <a:rPr b="1" i="0" lang="en-US" sz="3600" u="none" cap="none" strike="noStrike">
                <a:solidFill>
                  <a:srgbClr val="151149"/>
                </a:solidFill>
                <a:latin typeface="Arial"/>
                <a:ea typeface="Arial"/>
                <a:cs typeface="Arial"/>
                <a:sym typeface="Arial"/>
              </a:rPr>
              <a:t>Määritä segmentit</a:t>
            </a:r>
            <a:endParaRPr sz="3600">
              <a:solidFill>
                <a:srgbClr val="151149"/>
              </a:solidFill>
            </a:endParaRPr>
          </a:p>
        </p:txBody>
      </p:sp>
      <p:sp>
        <p:nvSpPr>
          <p:cNvPr id="398" name="Google Shape;398;p73"/>
          <p:cNvSpPr txBox="1"/>
          <p:nvPr>
            <p:ph idx="1" type="body"/>
          </p:nvPr>
        </p:nvSpPr>
        <p:spPr>
          <a:xfrm>
            <a:off x="628650" y="1114928"/>
            <a:ext cx="7886700" cy="3046948"/>
          </a:xfrm>
          <a:prstGeom prst="rect">
            <a:avLst/>
          </a:prstGeom>
          <a:noFill/>
          <a:ln>
            <a:noFill/>
          </a:ln>
        </p:spPr>
        <p:txBody>
          <a:bodyPr anchorCtr="0" anchor="t" bIns="45700" lIns="91425" spcFirstLastPara="1" rIns="91425" wrap="square" tIns="45700">
            <a:spAutoFit/>
          </a:bodyPr>
          <a:lstStyle/>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Määritä segmentointikriteerit </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Yksityiskohtainen tutkimus kunkin segmentin ominaisuuksista</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Ulottuvuus, potentiaalin kvantifiointi</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Näiden tarpeet</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Ostomotiivit</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Kuluttajakäyttäytyminen ja erityisesti digitaalinen käyttäytyminen</a:t>
            </a:r>
            <a:endParaRPr/>
          </a:p>
          <a:p>
            <a:pPr indent="-266700" lvl="0" marL="62230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Osto- ja tiedotustottumukset, joissa keskitytään erityisesti digitaaliseen kaupankäyntiin.</a:t>
            </a:r>
            <a:endParaRPr/>
          </a:p>
          <a:p>
            <a:pPr indent="-95250" lvl="0" marL="622300" marR="0" rtl="0" algn="l">
              <a:lnSpc>
                <a:spcPct val="80000"/>
              </a:lnSpc>
              <a:spcBef>
                <a:spcPts val="0"/>
              </a:spcBef>
              <a:spcAft>
                <a:spcPts val="0"/>
              </a:spcAft>
              <a:buClr>
                <a:srgbClr val="11AA81"/>
              </a:buClr>
              <a:buSzPts val="2700"/>
              <a:buFont typeface="Arial"/>
              <a:buNone/>
            </a:pPr>
            <a:r>
              <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Valitse segmentit, jotka haluat tavoittaa</a:t>
            </a:r>
            <a:endParaRPr b="0" i="0" sz="1800" u="none" cap="none" strike="noStrike">
              <a:solidFill>
                <a:srgbClr val="151149"/>
              </a:solidFill>
              <a:latin typeface="Arial"/>
              <a:ea typeface="Arial"/>
              <a:cs typeface="Arial"/>
              <a:sym typeface="Arial"/>
            </a:endParaRPr>
          </a:p>
          <a:p>
            <a:pPr indent="-114300" lvl="0" marL="285750" marR="0" rtl="0" algn="l">
              <a:lnSpc>
                <a:spcPct val="80000"/>
              </a:lnSpc>
              <a:spcBef>
                <a:spcPts val="0"/>
              </a:spcBef>
              <a:spcAft>
                <a:spcPts val="0"/>
              </a:spcAft>
              <a:buClr>
                <a:srgbClr val="11AA81"/>
              </a:buClr>
              <a:buSzPts val="2700"/>
              <a:buFont typeface="Arial"/>
              <a:buNone/>
            </a:pPr>
            <a:r>
              <a:t/>
            </a:r>
            <a:endParaRPr/>
          </a:p>
          <a:p>
            <a:pPr indent="-285750" lvl="0" marL="285750" marR="0" rtl="0" algn="l">
              <a:lnSpc>
                <a:spcPct val="8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Selvitetään, ovatko markkinoinnin kohteena olevat segmentit samat kuin ei-digitaalisen markkinoinnin kohteena olevat segmentit.</a:t>
            </a:r>
            <a:endParaRPr sz="1600">
              <a:solidFill>
                <a:srgbClr val="151149"/>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74"/>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404" name="Google Shape;404;p74"/>
          <p:cNvSpPr txBox="1"/>
          <p:nvPr/>
        </p:nvSpPr>
        <p:spPr>
          <a:xfrm>
            <a:off x="1608667" y="1591495"/>
            <a:ext cx="5926665" cy="1089529"/>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Määrittele online-asiakkaan arvolupaus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7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10" name="Google Shape;410;p75"/>
          <p:cNvSpPr txBox="1"/>
          <p:nvPr/>
        </p:nvSpPr>
        <p:spPr>
          <a:xfrm>
            <a:off x="478350" y="1508760"/>
            <a:ext cx="8261100" cy="2594610"/>
          </a:xfrm>
          <a:prstGeom prst="rect">
            <a:avLst/>
          </a:prstGeom>
          <a:noFill/>
          <a:ln>
            <a:noFill/>
          </a:ln>
        </p:spPr>
        <p:txBody>
          <a:bodyPr anchorCtr="0" anchor="t" bIns="91425" lIns="91425" spcFirstLastPara="1" rIns="91425" wrap="square" tIns="91425">
            <a:noAutofit/>
          </a:bodyPr>
          <a:lstStyle/>
          <a:p>
            <a:pPr indent="-228600" lvl="0" marL="3429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411" name="Google Shape;411;p75"/>
          <p:cNvSpPr txBox="1"/>
          <p:nvPr>
            <p:ph type="title"/>
          </p:nvPr>
        </p:nvSpPr>
        <p:spPr>
          <a:xfrm>
            <a:off x="665550" y="313847"/>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Määrittele online-asiakkaan arvolupaus</a:t>
            </a:r>
            <a:endParaRPr sz="3200">
              <a:solidFill>
                <a:srgbClr val="151149"/>
              </a:solidFill>
            </a:endParaRPr>
          </a:p>
        </p:txBody>
      </p:sp>
      <p:sp>
        <p:nvSpPr>
          <p:cNvPr id="412" name="Google Shape;412;p75"/>
          <p:cNvSpPr txBox="1"/>
          <p:nvPr>
            <p:ph idx="1" type="body"/>
          </p:nvPr>
        </p:nvSpPr>
        <p:spPr>
          <a:xfrm>
            <a:off x="628650" y="1369226"/>
            <a:ext cx="7886700" cy="31119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Arvolupaus koostuu yrityksen tarjoamien hyötyjen ja lupausten kokonaisuudesta.</a:t>
            </a:r>
            <a:endParaRPr/>
          </a:p>
          <a:p>
            <a:pPr indent="-342900" lvl="0" marL="34290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Brändi on tarpeen erottaa kilpailijoista.</a:t>
            </a:r>
            <a:endParaRPr/>
          </a:p>
          <a:p>
            <a:pPr indent="-342900" lvl="0" marL="34290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Kertoo tiiviisti, miksi tuote tai palvelu sopii parhaiten tietylle asiakkaalle.</a:t>
            </a:r>
            <a:endParaRPr/>
          </a:p>
          <a:p>
            <a:pPr indent="-342900" lvl="0" marL="342900" marR="0" rtl="0" algn="l">
              <a:lnSpc>
                <a:spcPct val="100000"/>
              </a:lnSpc>
              <a:spcBef>
                <a:spcPts val="800"/>
              </a:spcBef>
              <a:spcAft>
                <a:spcPts val="0"/>
              </a:spcAft>
              <a:buClr>
                <a:srgbClr val="11AA81"/>
              </a:buClr>
              <a:buSzPts val="2700"/>
              <a:buFont typeface="Arial"/>
              <a:buChar char="•"/>
            </a:pPr>
            <a:r>
              <a:rPr lang="en-US" sz="1800">
                <a:solidFill>
                  <a:srgbClr val="151149"/>
                </a:solidFill>
              </a:rPr>
              <a:t>M</a:t>
            </a:r>
            <a:r>
              <a:rPr b="0" i="0" lang="en-US" sz="1800" u="none" cap="none" strike="noStrike">
                <a:solidFill>
                  <a:srgbClr val="151149"/>
                </a:solidFill>
                <a:latin typeface="Arial"/>
                <a:ea typeface="Arial"/>
                <a:cs typeface="Arial"/>
                <a:sym typeface="Arial"/>
              </a:rPr>
              <a:t>uodostaa ydinviestin, joka välitetään kaikissa markkinointiviestintätoimissa.</a:t>
            </a:r>
            <a:endParaRPr sz="1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7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18" name="Google Shape;418;p76"/>
          <p:cNvSpPr txBox="1"/>
          <p:nvPr/>
        </p:nvSpPr>
        <p:spPr>
          <a:xfrm>
            <a:off x="478350" y="1508760"/>
            <a:ext cx="8261100" cy="2594610"/>
          </a:xfrm>
          <a:prstGeom prst="rect">
            <a:avLst/>
          </a:prstGeom>
          <a:noFill/>
          <a:ln>
            <a:noFill/>
          </a:ln>
        </p:spPr>
        <p:txBody>
          <a:bodyPr anchorCtr="0" anchor="t" bIns="91425" lIns="91425" spcFirstLastPara="1" rIns="91425" wrap="square" tIns="91425">
            <a:noAutofit/>
          </a:bodyPr>
          <a:lstStyle/>
          <a:p>
            <a:pPr indent="-228600" lvl="0" marL="3429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419" name="Google Shape;419;p76"/>
          <p:cNvSpPr txBox="1"/>
          <p:nvPr>
            <p:ph type="title"/>
          </p:nvPr>
        </p:nvSpPr>
        <p:spPr>
          <a:xfrm>
            <a:off x="665550" y="316575"/>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Määrittele online-asiakkaan arvolupaus</a:t>
            </a:r>
            <a:endParaRPr sz="3200">
              <a:solidFill>
                <a:srgbClr val="151149"/>
              </a:solidFill>
            </a:endParaRPr>
          </a:p>
        </p:txBody>
      </p:sp>
      <p:sp>
        <p:nvSpPr>
          <p:cNvPr id="420" name="Google Shape;420;p76"/>
          <p:cNvSpPr txBox="1"/>
          <p:nvPr>
            <p:ph idx="1" type="body"/>
          </p:nvPr>
        </p:nvSpPr>
        <p:spPr>
          <a:xfrm>
            <a:off x="628650" y="1392112"/>
            <a:ext cx="7886700" cy="293772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Onnistuneen arvolupauksen tulisi olla vakuuttava ja auttaa muuttamaan potentiaalinen asiakas maksavaksi asiakkaaksi.</a:t>
            </a:r>
            <a:endParaRPr/>
          </a:p>
          <a:p>
            <a:pPr indent="-114300" lvl="0" marL="400050" marR="0" rtl="0" algn="l">
              <a:lnSpc>
                <a:spcPct val="100000"/>
              </a:lnSpc>
              <a:spcBef>
                <a:spcPts val="0"/>
              </a:spcBef>
              <a:spcAft>
                <a:spcPts val="0"/>
              </a:spcAft>
              <a:buClr>
                <a:srgbClr val="11AA81"/>
              </a:buClr>
              <a:buSzPts val="2700"/>
              <a:buFont typeface="Arial"/>
              <a:buNone/>
            </a:pPr>
            <a:r>
              <a:t/>
            </a:r>
            <a:endParaRPr b="0" i="0" sz="1800" u="none" cap="none" strike="noStrike">
              <a:solidFill>
                <a:srgbClr val="151149"/>
              </a:solidFill>
              <a:latin typeface="Arial"/>
              <a:ea typeface="Arial"/>
              <a:cs typeface="Arial"/>
              <a:sym typeface="Arial"/>
            </a:endParaRPr>
          </a:p>
          <a:p>
            <a:pPr indent="-285750" lvl="0" marL="285750" marR="0" rtl="0" algn="l">
              <a:lnSpc>
                <a:spcPct val="100000"/>
              </a:lnSpc>
              <a:spcBef>
                <a:spcPts val="8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Miten digitaalinen markkinointi voi hyödyntää yrityksen arvolupausta?</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Mitä etuja se voi tuoda esiin?</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Mitä etuja se voi vahvistaa?</a:t>
            </a:r>
            <a:endParaRPr/>
          </a:p>
          <a:p>
            <a:pPr indent="-366713" lvl="1" marL="720725" marR="0" rtl="0" algn="l">
              <a:lnSpc>
                <a:spcPct val="100000"/>
              </a:lnSpc>
              <a:spcBef>
                <a:spcPts val="800"/>
              </a:spcBef>
              <a:spcAft>
                <a:spcPts val="0"/>
              </a:spcAft>
              <a:buClr>
                <a:srgbClr val="11AA81"/>
              </a:buClr>
              <a:buSzPts val="2700"/>
              <a:buFont typeface="Arial"/>
              <a:buChar char="•"/>
            </a:pPr>
            <a:r>
              <a:rPr b="0" i="0" lang="en-US" u="none" cap="none" strike="noStrike">
                <a:solidFill>
                  <a:srgbClr val="151149"/>
                </a:solidFill>
                <a:latin typeface="Arial"/>
                <a:ea typeface="Arial"/>
                <a:cs typeface="Arial"/>
                <a:sym typeface="Arial"/>
              </a:rPr>
              <a:t>Mitä uusia hyötyjä se voi luoda?</a:t>
            </a:r>
            <a:endParaRPr/>
          </a:p>
          <a:p>
            <a:pPr indent="0" lvl="0" marL="0" rtl="0" algn="l">
              <a:lnSpc>
                <a:spcPct val="90000"/>
              </a:lnSpc>
              <a:spcBef>
                <a:spcPts val="1550"/>
              </a:spcBef>
              <a:spcAft>
                <a:spcPts val="0"/>
              </a:spcAft>
              <a:buClr>
                <a:srgbClr val="161249"/>
              </a:buClr>
              <a:buSzPts val="21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sp>
        <p:nvSpPr>
          <p:cNvPr id="425" name="Google Shape;425;p77"/>
          <p:cNvSpPr txBox="1"/>
          <p:nvPr/>
        </p:nvSpPr>
        <p:spPr>
          <a:xfrm>
            <a:off x="828443" y="1371600"/>
            <a:ext cx="7487113" cy="120015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Digitaalisen markkinointistrategian määrittely</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78"/>
          <p:cNvSpPr txBox="1"/>
          <p:nvPr/>
        </p:nvSpPr>
        <p:spPr>
          <a:xfrm>
            <a:off x="509752" y="21621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3200" u="none" cap="none" strike="noStrike">
              <a:solidFill>
                <a:srgbClr val="151149"/>
              </a:solidFill>
              <a:latin typeface="Arial"/>
              <a:ea typeface="Arial"/>
              <a:cs typeface="Arial"/>
              <a:sym typeface="Arial"/>
            </a:endParaRPr>
          </a:p>
        </p:txBody>
      </p:sp>
      <p:graphicFrame>
        <p:nvGraphicFramePr>
          <p:cNvPr id="431" name="Google Shape;431;p78"/>
          <p:cNvGraphicFramePr/>
          <p:nvPr/>
        </p:nvGraphicFramePr>
        <p:xfrm>
          <a:off x="509752" y="1177601"/>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Uusi tuotevalikoima</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Sivuston uudet ominaisuudet tai muu verkkoviestintä, joka liittyy suoraan uusien, tuloja tuottavien tuotteiden tai palvelujen tarjoamiseen.</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Pankki: uuden tuotteen käyttöönotto, joka edellyttää erilaisia tarjouksia</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Julkaisija: hintavertailupalvelun käyttöönotto</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Uusasiakashankinta</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Strategiset hankkeet, joiden tarkoituksena on parantaa sivuston valmiuksia ja tarjota sellaista verkkomarkkinointia, joilla pyritään houkuttelemaan uusia asiakkaita.</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Sisältömarkkinointi</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Hakukoneoptimointi (SEO)</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Pay-per-click (PPC)</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Kumppanuusmarkkinointi</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t/>
                      </a:r>
                      <a:endParaRPr sz="1400" u="none" cap="none" strike="noStrike"/>
                    </a:p>
                  </a:txBody>
                  <a:tcPr marT="45725" marB="45725" marR="91450" marL="91450"/>
                </a:tc>
              </a:tr>
            </a:tbl>
          </a:graphicData>
        </a:graphic>
      </p:graphicFrame>
      <p:sp>
        <p:nvSpPr>
          <p:cNvPr id="432" name="Google Shape;432;p78"/>
          <p:cNvSpPr txBox="1"/>
          <p:nvPr/>
        </p:nvSpPr>
        <p:spPr>
          <a:xfrm rot="-5400000">
            <a:off x="6516191" y="249386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79"/>
          <p:cNvSpPr txBox="1"/>
          <p:nvPr/>
        </p:nvSpPr>
        <p:spPr>
          <a:xfrm>
            <a:off x="588298" y="195370"/>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1600" u="none" cap="none" strike="noStrike">
              <a:solidFill>
                <a:srgbClr val="151149"/>
              </a:solidFill>
              <a:latin typeface="Arial"/>
              <a:ea typeface="Arial"/>
              <a:cs typeface="Arial"/>
              <a:sym typeface="Arial"/>
            </a:endParaRPr>
          </a:p>
        </p:txBody>
      </p:sp>
      <p:graphicFrame>
        <p:nvGraphicFramePr>
          <p:cNvPr id="438" name="Google Shape;438;p79"/>
          <p:cNvGraphicFramePr/>
          <p:nvPr/>
        </p:nvGraphicFramePr>
        <p:xfrm>
          <a:off x="588298" y="992130"/>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Asiakkaiden muuntaminen ja asiakaskokemuksen parantaminen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Pyritään esimerkiksi kertaostojen  kasvattamiseen tai asiakaskokemuksen parantamiseen.</a:t>
                      </a:r>
                      <a:endParaRPr/>
                    </a:p>
                    <a:p>
                      <a:pPr indent="0" lvl="0" marL="0" marR="0" rtl="0" algn="l">
                        <a:lnSpc>
                          <a:spcPct val="100000"/>
                        </a:lnSpc>
                        <a:spcBef>
                          <a:spcPts val="0"/>
                        </a:spcBef>
                        <a:spcAft>
                          <a:spcPts val="0"/>
                        </a:spcAft>
                        <a:buClr>
                          <a:srgbClr val="000000"/>
                        </a:buClr>
                        <a:buSzPts val="1400"/>
                        <a:buFont typeface="Arial"/>
                        <a:buNone/>
                      </a:pPr>
                      <a:r>
                        <a:rPr lang="en-US" sz="1400" u="none" cap="none" strike="noStrike"/>
                        <a:t>_&gt; Lanseerataan uusi toiminto,</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esim. uusi verkkokauppa,</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jossa esim. reaaliaikainen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varastojen tarkistaminen.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Muut strategiset aloitteet, joiden tavoitteena on asiakkaiden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Brändikokemuksen parantaminen</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Verkkokaupan/varman maksamisen käyttöönotto</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Ota käyttöön asiakkaiden arvostelut ja luokitukset</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Valmiudet räätälöityjä tarjouksia varten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Vuorovaikutteiset työkalut auttavat tuotteen valinnassa</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Ostajan oppaat</a:t>
                      </a:r>
                      <a:endParaRPr sz="1400" u="none" cap="none" strike="noStrike"/>
                    </a:p>
                  </a:txBody>
                  <a:tcPr marT="45725" marB="45725" marR="91450" marL="91450"/>
                </a:tc>
              </a:tr>
            </a:tbl>
          </a:graphicData>
        </a:graphic>
      </p:graphicFrame>
      <p:sp>
        <p:nvSpPr>
          <p:cNvPr id="439" name="Google Shape;439;p79"/>
          <p:cNvSpPr txBox="1"/>
          <p:nvPr/>
        </p:nvSpPr>
        <p:spPr>
          <a:xfrm rot="-5400000">
            <a:off x="6543931" y="2476031"/>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81"/>
          <p:cNvSpPr txBox="1"/>
          <p:nvPr/>
        </p:nvSpPr>
        <p:spPr>
          <a:xfrm>
            <a:off x="576365" y="216563"/>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1600" u="none" cap="none" strike="noStrike">
              <a:solidFill>
                <a:srgbClr val="151149"/>
              </a:solidFill>
              <a:latin typeface="Arial"/>
              <a:ea typeface="Arial"/>
              <a:cs typeface="Arial"/>
              <a:sym typeface="Arial"/>
            </a:endParaRPr>
          </a:p>
        </p:txBody>
      </p:sp>
      <p:graphicFrame>
        <p:nvGraphicFramePr>
          <p:cNvPr id="445" name="Google Shape;445;p81"/>
          <p:cNvGraphicFramePr/>
          <p:nvPr/>
        </p:nvGraphicFramePr>
        <p:xfrm>
          <a:off x="596579" y="1096119"/>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Asiakaskehitys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ja kasvu</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Investoinnit, joilla parannetaan</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asiakasprosessia </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-&gt;tarjoukset nykyisille asiakkaille</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Henkilökohtaiset suositukset ja palvelut nykyisille asiakkaille</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Sähköpostikontaktistrategia, jossa keskitytään asiakkaan matkan ja brändin tunnettuuden tasoon.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Yhteisöt, sosiaalinen media, blogit tai kannustus ja toistuva ostaminen.</a:t>
                      </a:r>
                      <a:endParaRPr sz="1400" u="none" cap="none" strike="noStrike"/>
                    </a:p>
                  </a:txBody>
                  <a:tcPr marT="45725" marB="45725" marR="91450" marL="91450"/>
                </a:tc>
              </a:tr>
            </a:tbl>
          </a:graphicData>
        </a:graphic>
      </p:graphicFrame>
      <p:sp>
        <p:nvSpPr>
          <p:cNvPr id="446" name="Google Shape;446;p81"/>
          <p:cNvSpPr txBox="1"/>
          <p:nvPr/>
        </p:nvSpPr>
        <p:spPr>
          <a:xfrm rot="-5400000">
            <a:off x="6531998" y="2473340"/>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82"/>
          <p:cNvSpPr txBox="1"/>
          <p:nvPr/>
        </p:nvSpPr>
        <p:spPr>
          <a:xfrm>
            <a:off x="553532" y="366204"/>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1600" u="none" cap="none" strike="noStrike">
              <a:solidFill>
                <a:srgbClr val="151149"/>
              </a:solidFill>
              <a:latin typeface="Arial"/>
              <a:ea typeface="Arial"/>
              <a:cs typeface="Arial"/>
              <a:sym typeface="Arial"/>
            </a:endParaRPr>
          </a:p>
        </p:txBody>
      </p:sp>
      <p:graphicFrame>
        <p:nvGraphicFramePr>
          <p:cNvPr id="452" name="Google Shape;452;p82"/>
          <p:cNvGraphicFramePr/>
          <p:nvPr/>
        </p:nvGraphicFramePr>
        <p:xfrm>
          <a:off x="553532" y="1386361"/>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Sosiaalisen median  ja sisältömarkkinoinnin ja kehittäminen merkittäväksi osakis yrityksen liiketoimintaa</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Suppea sosiaalisen median tarkastelu: tarkastellaan, miten sosiaalinen media</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voi tukea asiakkuuksien hankintaa, kehittämistä  ja säilyttämistä.</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Laajempi sosiaalinen liiketoimintamalli:</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strategiaan kuuluu myös</a:t>
                      </a:r>
                      <a:endParaRPr sz="1400" u="none" cap="none" strike="noStrike"/>
                    </a:p>
                    <a:p>
                      <a:pPr indent="0" lvl="0" marL="0" marR="0" rtl="0" algn="l">
                        <a:lnSpc>
                          <a:spcPct val="100000"/>
                        </a:lnSpc>
                        <a:spcBef>
                          <a:spcPts val="0"/>
                        </a:spcBef>
                        <a:spcAft>
                          <a:spcPts val="0"/>
                        </a:spcAft>
                        <a:buClr>
                          <a:srgbClr val="000000"/>
                        </a:buClr>
                        <a:buSzPts val="1400"/>
                        <a:buFont typeface="Arial"/>
                        <a:buNone/>
                      </a:pPr>
                      <a:r>
                        <a:rPr lang="en-US" sz="1400" u="none" cap="none" strike="noStrike"/>
                        <a:t>tuotteen ja palvelun parantaminen</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Sosiaalisen median kuuntelu</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Sisällön keskuksen kehittäminen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Kannustava tarkastelu</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Vaikuttajien tavoittaminen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Yhteisöt</a:t>
                      </a:r>
                      <a:endParaRPr sz="1400" u="none" cap="none" strike="noStrike"/>
                    </a:p>
                  </a:txBody>
                  <a:tcPr marT="45725" marB="45725" marR="91450" marL="91450"/>
                </a:tc>
              </a:tr>
            </a:tbl>
          </a:graphicData>
        </a:graphic>
      </p:graphicFrame>
      <p:sp>
        <p:nvSpPr>
          <p:cNvPr id="453" name="Google Shape;453;p82"/>
          <p:cNvSpPr txBox="1"/>
          <p:nvPr/>
        </p:nvSpPr>
        <p:spPr>
          <a:xfrm rot="-5400000">
            <a:off x="6543931" y="2515673"/>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83"/>
          <p:cNvSpPr txBox="1"/>
          <p:nvPr/>
        </p:nvSpPr>
        <p:spPr>
          <a:xfrm>
            <a:off x="553532" y="33233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1600" u="none" cap="none" strike="noStrike">
              <a:solidFill>
                <a:srgbClr val="151149"/>
              </a:solidFill>
              <a:latin typeface="Arial"/>
              <a:ea typeface="Arial"/>
              <a:cs typeface="Arial"/>
              <a:sym typeface="Arial"/>
            </a:endParaRPr>
          </a:p>
        </p:txBody>
      </p:sp>
      <p:graphicFrame>
        <p:nvGraphicFramePr>
          <p:cNvPr id="459" name="Google Shape;459;p83"/>
          <p:cNvGraphicFramePr/>
          <p:nvPr/>
        </p:nvGraphicFramePr>
        <p:xfrm>
          <a:off x="553532" y="1386361"/>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Lisätään markkinoinnin tehoa parantamalla sivuston infrastruktuuria</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Tarkastellaan sivuston suorituskykyä ja parannetaan sen </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CRM tai personointi</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Sisällönhallintajärjestelmä</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Suorituskyvyn parantaminen - hallinnointitietojen parantaminen, web-analyysijärjestelmät, mukaan lukien monimuuttuja- ja AB-testausjärjestelmät.</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Parannetaan asiakaspalautetta</a:t>
                      </a:r>
                      <a:endParaRPr sz="1400" u="none" cap="none" strike="noStrike"/>
                    </a:p>
                  </a:txBody>
                  <a:tcPr marT="45725" marB="45725" marR="91450" marL="91450"/>
                </a:tc>
              </a:tr>
            </a:tbl>
          </a:graphicData>
        </a:graphic>
      </p:graphicFrame>
      <p:sp>
        <p:nvSpPr>
          <p:cNvPr id="460" name="Google Shape;460;p83"/>
          <p:cNvSpPr txBox="1"/>
          <p:nvPr/>
        </p:nvSpPr>
        <p:spPr>
          <a:xfrm rot="-5400000">
            <a:off x="6524521" y="248180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84"/>
          <p:cNvSpPr txBox="1"/>
          <p:nvPr/>
        </p:nvSpPr>
        <p:spPr>
          <a:xfrm>
            <a:off x="469793" y="357738"/>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Digitaalisen markkinointistrategian määrittely</a:t>
            </a:r>
            <a:endParaRPr b="0" i="0" sz="3200" u="none" cap="none" strike="noStrike">
              <a:solidFill>
                <a:srgbClr val="151149"/>
              </a:solidFill>
              <a:latin typeface="Arial"/>
              <a:ea typeface="Arial"/>
              <a:cs typeface="Arial"/>
              <a:sym typeface="Arial"/>
            </a:endParaRPr>
          </a:p>
        </p:txBody>
      </p:sp>
      <p:graphicFrame>
        <p:nvGraphicFramePr>
          <p:cNvPr id="466" name="Google Shape;466;p84"/>
          <p:cNvGraphicFramePr/>
          <p:nvPr/>
        </p:nvGraphicFramePr>
        <p:xfrm>
          <a:off x="553532" y="1386361"/>
          <a:ext cx="3000000" cy="3000000"/>
        </p:xfrm>
        <a:graphic>
          <a:graphicData uri="http://schemas.openxmlformats.org/drawingml/2006/table">
            <a:tbl>
              <a:tblPr bandRow="1" firstRow="1">
                <a:noFill/>
                <a:tableStyleId>{E9F756B7-D733-4289-B222-F511ADFE92BA}</a:tableStyleId>
              </a:tblPr>
              <a:tblGrid>
                <a:gridCol w="2688225"/>
                <a:gridCol w="2688225"/>
                <a:gridCol w="2688225"/>
              </a:tblGrid>
              <a:tr h="17780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Digitaalisen markkinointistrategian lähtökohta ja tavoite</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Vaikutukset markkinointimixiin </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Esimerkkejä</a:t>
                      </a:r>
                      <a:endParaRPr sz="1400" u="none" cap="none" strike="noStrike"/>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Riittävien resurssien varmistaminen markkinointiin</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400"/>
                        <a:buFont typeface="Arial"/>
                        <a:buNone/>
                      </a:pPr>
                      <a:r>
                        <a:rPr lang="en-US" sz="1400" u="none" cap="none" strike="noStrike"/>
                        <a:t>Markkinoinnin johtamisen muutostarpeet digitaalisen median ja teknologian kasvavan merkityksen vuoksi.</a:t>
                      </a:r>
                      <a:endParaRPr sz="1400" u="none" cap="none" strike="noStrike"/>
                    </a:p>
                  </a:txBody>
                  <a:tcPr marT="45725" marB="45725" marR="91450" marL="91450"/>
                </a:tc>
                <a:tc>
                  <a:txBody>
                    <a:bodyPr/>
                    <a:lstStyle/>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Prosessin muutos</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Taitojen kehittäminen</a:t>
                      </a:r>
                      <a:endParaRPr sz="1400" u="none" cap="none" strike="noStrike"/>
                    </a:p>
                    <a:p>
                      <a:pPr indent="-179388" lvl="0" marL="179388" marR="0" rtl="0" algn="l">
                        <a:lnSpc>
                          <a:spcPct val="100000"/>
                        </a:lnSpc>
                        <a:spcBef>
                          <a:spcPts val="0"/>
                        </a:spcBef>
                        <a:spcAft>
                          <a:spcPts val="0"/>
                        </a:spcAft>
                        <a:buClr>
                          <a:srgbClr val="000000"/>
                        </a:buClr>
                        <a:buSzPts val="1400"/>
                        <a:buFont typeface="Arial"/>
                        <a:buChar char="•"/>
                      </a:pPr>
                      <a:r>
                        <a:rPr lang="en-US" sz="1400" u="none" cap="none" strike="noStrike"/>
                        <a:t>Henkilöstön rakenne</a:t>
                      </a:r>
                      <a:endParaRPr sz="1400" u="none" cap="none" strike="noStrike"/>
                    </a:p>
                  </a:txBody>
                  <a:tcPr marT="45725" marB="45725" marR="91450" marL="91450"/>
                </a:tc>
              </a:tr>
            </a:tbl>
          </a:graphicData>
        </a:graphic>
      </p:graphicFrame>
      <p:sp>
        <p:nvSpPr>
          <p:cNvPr id="467" name="Google Shape;467;p84"/>
          <p:cNvSpPr txBox="1"/>
          <p:nvPr/>
        </p:nvSpPr>
        <p:spPr>
          <a:xfrm rot="-5400000">
            <a:off x="6533330" y="2507207"/>
            <a:ext cx="4714436" cy="41549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1" i="0" lang="en-US" sz="1050" u="none" cap="none" strike="noStrike">
                <a:solidFill>
                  <a:srgbClr val="151149"/>
                </a:solidFill>
                <a:latin typeface="Arial"/>
                <a:ea typeface="Arial"/>
                <a:cs typeface="Arial"/>
                <a:sym typeface="Arial"/>
              </a:rPr>
              <a:t>Tyypillisiä painopisteitä strategisten digitaalisen markkinoinnin aloitteiden päätyypeille. </a:t>
            </a:r>
            <a:r>
              <a:rPr b="0" i="0" lang="en-US" sz="1050" u="none" cap="none" strike="noStrike">
                <a:solidFill>
                  <a:srgbClr val="151149"/>
                </a:solidFill>
                <a:latin typeface="Arial"/>
                <a:ea typeface="Arial"/>
                <a:cs typeface="Arial"/>
                <a:sym typeface="Arial"/>
              </a:rPr>
              <a:t>Lähde: Mukailtu lähteestä Chaffey &amp; Ellis-Chadwick, 2016, s. 181.</a:t>
            </a:r>
            <a:endParaRPr b="0" i="0" sz="1050" u="none" cap="none" strike="noStrike">
              <a:solidFill>
                <a:srgbClr val="15114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85"/>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473" name="Google Shape;473;p85"/>
          <p:cNvSpPr txBox="1"/>
          <p:nvPr/>
        </p:nvSpPr>
        <p:spPr>
          <a:xfrm>
            <a:off x="1157817" y="1980819"/>
            <a:ext cx="6828366" cy="59093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Digitaalinen suhdemarkkinointi</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15"/>
          <p:cNvSpPr txBox="1"/>
          <p:nvPr/>
        </p:nvSpPr>
        <p:spPr>
          <a:xfrm>
            <a:off x="623400" y="368899"/>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200" u="none" cap="none" strike="noStrike">
                <a:solidFill>
                  <a:srgbClr val="151149"/>
                </a:solidFill>
                <a:latin typeface="Arial"/>
                <a:ea typeface="Arial"/>
                <a:cs typeface="Arial"/>
                <a:sym typeface="Arial"/>
              </a:rPr>
              <a:t>Digitaalinen suhdemarkkinointi</a:t>
            </a:r>
            <a:endParaRPr b="0" i="0" sz="3200" u="none" cap="none" strike="noStrike">
              <a:solidFill>
                <a:srgbClr val="151149"/>
              </a:solidFill>
              <a:latin typeface="Arial"/>
              <a:ea typeface="Arial"/>
              <a:cs typeface="Arial"/>
              <a:sym typeface="Arial"/>
            </a:endParaRPr>
          </a:p>
        </p:txBody>
      </p:sp>
      <p:sp>
        <p:nvSpPr>
          <p:cNvPr id="479" name="Google Shape;479;p15"/>
          <p:cNvSpPr txBox="1"/>
          <p:nvPr/>
        </p:nvSpPr>
        <p:spPr>
          <a:xfrm>
            <a:off x="623400" y="1102194"/>
            <a:ext cx="8333429"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Luokittele asiakkaita asiakkuuden tyypin perusteella</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Monetarisoi elinkaariarvoa digitaalisten kanavien kautta</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Määrittele digitaalisen tuen mahdollistamat kanta-asiakasohjelmat</a:t>
            </a:r>
            <a:endParaRPr b="0" i="0" sz="1400" u="none" cap="none" strike="noStrike">
              <a:solidFill>
                <a:srgbClr val="151149"/>
              </a:solidFill>
              <a:latin typeface="Arial"/>
              <a:ea typeface="Arial"/>
              <a:cs typeface="Arial"/>
              <a:sym typeface="Arial"/>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Optimointi teknologian käyttöä asiakassuhteen hallinnassa</a:t>
            </a:r>
            <a:endParaRPr b="1" i="1" sz="1800" u="none" cap="none" strike="noStrike">
              <a:solidFill>
                <a:srgbClr val="15114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86"/>
          <p:cNvSpPr txBox="1"/>
          <p:nvPr/>
        </p:nvSpPr>
        <p:spPr>
          <a:xfrm>
            <a:off x="1969327" y="1371600"/>
            <a:ext cx="5205346" cy="120015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Digitaalinen markkinointi-mix</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90" name="Google Shape;490;p16"/>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91" name="Google Shape;491;p16"/>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51149"/>
              </a:buClr>
              <a:buSzPts val="3200"/>
              <a:buFont typeface="Arial"/>
              <a:buNone/>
            </a:pPr>
            <a:r>
              <a:rPr b="1" i="0" lang="en-US" sz="3200" u="none" cap="none" strike="noStrike">
                <a:solidFill>
                  <a:srgbClr val="151149"/>
                </a:solidFill>
                <a:latin typeface="Arial"/>
                <a:ea typeface="Arial"/>
                <a:cs typeface="Arial"/>
                <a:sym typeface="Arial"/>
              </a:rPr>
              <a:t>Digitaalinen markkinointimix: tuote</a:t>
            </a:r>
            <a:endParaRPr sz="3200">
              <a:solidFill>
                <a:srgbClr val="151149"/>
              </a:solidFill>
            </a:endParaRPr>
          </a:p>
        </p:txBody>
      </p:sp>
      <p:sp>
        <p:nvSpPr>
          <p:cNvPr id="492" name="Google Shape;492;p16"/>
          <p:cNvSpPr txBox="1"/>
          <p:nvPr>
            <p:ph idx="1" type="body"/>
          </p:nvPr>
        </p:nvSpPr>
        <p:spPr>
          <a:xfrm>
            <a:off x="628650" y="1369218"/>
            <a:ext cx="7886700" cy="305776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Markkinoidaanko kaikkia tuotteita, joita markkinoidaan offline-tilassa, myös verkossa?</a:t>
            </a:r>
            <a:endParaRPr/>
          </a:p>
          <a:p>
            <a:pPr indent="-342900" lvl="0" marL="34290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Onko olemassa tuotevalikoima, tuotesarja vai onko joitakin tuotteita, joita myydään vain verkossa?</a:t>
            </a:r>
            <a:endParaRPr/>
          </a:p>
          <a:p>
            <a:pPr indent="-342900" lvl="0" marL="34290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Onko olemassa erityisiä tuotemerkkejä, joita kaupallistetaan verkossa?</a:t>
            </a:r>
            <a:endParaRPr/>
          </a:p>
          <a:p>
            <a:pPr indent="0" lvl="0" marL="457200" marR="0" rtl="0" algn="l">
              <a:lnSpc>
                <a:spcPct val="100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 </a:t>
            </a:r>
            <a:endParaRPr/>
          </a:p>
          <a:p>
            <a:pPr indent="-200025" lvl="0" marL="342900" marR="0" rtl="0" algn="l">
              <a:lnSpc>
                <a:spcPct val="115000"/>
              </a:lnSpc>
              <a:spcBef>
                <a:spcPts val="1600"/>
              </a:spcBef>
              <a:spcAft>
                <a:spcPts val="0"/>
              </a:spcAft>
              <a:buClr>
                <a:srgbClr val="ED7D31"/>
              </a:buClr>
              <a:buSzPts val="2250"/>
              <a:buFont typeface="Arial"/>
              <a:buNone/>
            </a:pPr>
            <a:r>
              <a:t/>
            </a:r>
            <a:endParaRPr b="1" i="1" sz="1800" u="none" cap="none" strike="noStrike">
              <a:solidFill>
                <a:srgbClr val="151149"/>
              </a:solidFill>
              <a:latin typeface="Arial"/>
              <a:ea typeface="Arial"/>
              <a:cs typeface="Arial"/>
              <a:sym typeface="Arial"/>
            </a:endParaRPr>
          </a:p>
          <a:p>
            <a:pPr indent="-200025" lvl="0" marL="342900" rtl="0" algn="l">
              <a:lnSpc>
                <a:spcPct val="90000"/>
              </a:lnSpc>
              <a:spcBef>
                <a:spcPts val="1750"/>
              </a:spcBef>
              <a:spcAft>
                <a:spcPts val="0"/>
              </a:spcAft>
              <a:buClr>
                <a:srgbClr val="ED7D31"/>
              </a:buClr>
              <a:buSzPts val="2250"/>
              <a:buFont typeface="Arial"/>
              <a:buNone/>
            </a:pPr>
            <a:r>
              <a:t/>
            </a:r>
            <a:endParaRPr sz="1800">
              <a:solidFill>
                <a:srgbClr val="151149"/>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8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498" name="Google Shape;498;p87"/>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499" name="Google Shape;499;p87"/>
          <p:cNvSpPr txBox="1"/>
          <p:nvPr>
            <p:ph type="title"/>
          </p:nvPr>
        </p:nvSpPr>
        <p:spPr>
          <a:xfrm>
            <a:off x="628650" y="0"/>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Digitaalisen markkinointimix: hinta</a:t>
            </a:r>
            <a:endParaRPr/>
          </a:p>
        </p:txBody>
      </p:sp>
      <p:sp>
        <p:nvSpPr>
          <p:cNvPr id="500" name="Google Shape;500;p87"/>
          <p:cNvSpPr txBox="1"/>
          <p:nvPr>
            <p:ph idx="1" type="body"/>
          </p:nvPr>
        </p:nvSpPr>
        <p:spPr>
          <a:xfrm>
            <a:off x="628650" y="1307301"/>
            <a:ext cx="7886700" cy="2512800"/>
          </a:xfrm>
          <a:prstGeom prst="rect">
            <a:avLst/>
          </a:prstGeom>
          <a:noFill/>
          <a:ln>
            <a:noFill/>
          </a:ln>
        </p:spPr>
        <p:txBody>
          <a:bodyPr anchorCtr="0" anchor="t" bIns="45700" lIns="91425" spcFirstLastPara="1" rIns="91425" wrap="square" tIns="45700">
            <a:spAutoFit/>
          </a:bodyPr>
          <a:lstStyle/>
          <a:p>
            <a:pPr indent="-266700" lvl="0" marL="342900" rtl="0" algn="l">
              <a:lnSpc>
                <a:spcPct val="150000"/>
              </a:lnSpc>
              <a:spcBef>
                <a:spcPts val="0"/>
              </a:spcBef>
              <a:spcAft>
                <a:spcPts val="0"/>
              </a:spcAft>
              <a:buClr>
                <a:srgbClr val="11AA81"/>
              </a:buClr>
              <a:buSzPts val="1800"/>
              <a:buFont typeface="Arial"/>
              <a:buChar char="•"/>
            </a:pPr>
            <a:r>
              <a:rPr lang="en-US" sz="1800"/>
              <a:t>Onko verkkohinta sama kuin offline-hinta?</a:t>
            </a:r>
            <a:endParaRPr sz="1800"/>
          </a:p>
          <a:p>
            <a:pPr indent="-266700" lvl="0" marL="342900" rtl="0" algn="l">
              <a:lnSpc>
                <a:spcPct val="150000"/>
              </a:lnSpc>
              <a:spcBef>
                <a:spcPts val="1000"/>
              </a:spcBef>
              <a:spcAft>
                <a:spcPts val="0"/>
              </a:spcAft>
              <a:buClr>
                <a:srgbClr val="11AA81"/>
              </a:buClr>
              <a:buSzPts val="1800"/>
              <a:buFont typeface="Arial"/>
              <a:buChar char="•"/>
            </a:pPr>
            <a:r>
              <a:rPr lang="en-US" sz="1800"/>
              <a:t>Ovatko alennukset ja myyntiehdot erilaiset verkossa?</a:t>
            </a:r>
            <a:endParaRPr sz="1800"/>
          </a:p>
          <a:p>
            <a:pPr indent="-266700" lvl="0" marL="342900" rtl="0" algn="l">
              <a:lnSpc>
                <a:spcPct val="150000"/>
              </a:lnSpc>
              <a:spcBef>
                <a:spcPts val="1000"/>
              </a:spcBef>
              <a:spcAft>
                <a:spcPts val="0"/>
              </a:spcAft>
              <a:buClr>
                <a:srgbClr val="11AA81"/>
              </a:buClr>
              <a:buSzPts val="1800"/>
              <a:buFont typeface="Arial"/>
              <a:buChar char="•"/>
            </a:pPr>
            <a:r>
              <a:rPr lang="en-US" sz="1800"/>
              <a:t>Mitä maksutapoja on saatavilla verkossa? </a:t>
            </a:r>
            <a:endParaRPr sz="1800"/>
          </a:p>
          <a:p>
            <a:pPr indent="-200025" lvl="0" marL="342900" rtl="0" algn="l">
              <a:lnSpc>
                <a:spcPct val="150000"/>
              </a:lnSpc>
              <a:spcBef>
                <a:spcPts val="1000"/>
              </a:spcBef>
              <a:spcAft>
                <a:spcPts val="0"/>
              </a:spcAft>
              <a:buClr>
                <a:srgbClr val="ED7D31"/>
              </a:buClr>
              <a:buSzPts val="2250"/>
              <a:buFont typeface="Arial"/>
              <a:buNone/>
            </a:pPr>
            <a:r>
              <a:t/>
            </a:r>
            <a:endParaRPr sz="1800"/>
          </a:p>
          <a:p>
            <a:pPr indent="-200025" lvl="0" marL="342900" rtl="0" algn="l">
              <a:lnSpc>
                <a:spcPct val="150000"/>
              </a:lnSpc>
              <a:spcBef>
                <a:spcPts val="750"/>
              </a:spcBef>
              <a:spcAft>
                <a:spcPts val="0"/>
              </a:spcAft>
              <a:buClr>
                <a:srgbClr val="ED7D31"/>
              </a:buClr>
              <a:buSzPts val="2250"/>
              <a:buFont typeface="Arial"/>
              <a:buNone/>
            </a:pPr>
            <a:r>
              <a:t/>
            </a:r>
            <a:endParaRPr sz="18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8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06" name="Google Shape;506;p8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07" name="Google Shape;507;p88"/>
          <p:cNvSpPr txBox="1"/>
          <p:nvPr>
            <p:ph type="title"/>
          </p:nvPr>
        </p:nvSpPr>
        <p:spPr>
          <a:xfrm>
            <a:off x="628650" y="-52562"/>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Digitaalinen markkinointimix: paikka</a:t>
            </a:r>
            <a:endParaRPr/>
          </a:p>
        </p:txBody>
      </p:sp>
      <p:sp>
        <p:nvSpPr>
          <p:cNvPr id="508" name="Google Shape;508;p88"/>
          <p:cNvSpPr txBox="1"/>
          <p:nvPr>
            <p:ph idx="1" type="body"/>
          </p:nvPr>
        </p:nvSpPr>
        <p:spPr>
          <a:xfrm>
            <a:off x="628650" y="1316007"/>
            <a:ext cx="7886700" cy="2817600"/>
          </a:xfrm>
          <a:prstGeom prst="rect">
            <a:avLst/>
          </a:prstGeom>
          <a:noFill/>
          <a:ln>
            <a:noFill/>
          </a:ln>
        </p:spPr>
        <p:txBody>
          <a:bodyPr anchorCtr="0" anchor="t" bIns="45700" lIns="91425" spcFirstLastPara="1" rIns="91425" wrap="square" tIns="45700">
            <a:spAutoFit/>
          </a:bodyPr>
          <a:lstStyle/>
          <a:p>
            <a:pPr indent="-290512" lvl="0" marL="342900" rtl="0" algn="l">
              <a:lnSpc>
                <a:spcPct val="150000"/>
              </a:lnSpc>
              <a:spcBef>
                <a:spcPts val="0"/>
              </a:spcBef>
              <a:spcAft>
                <a:spcPts val="0"/>
              </a:spcAft>
              <a:buClr>
                <a:srgbClr val="11AA81"/>
              </a:buClr>
              <a:buSzPts val="1800"/>
              <a:buFont typeface="Arial"/>
              <a:buChar char="•"/>
            </a:pPr>
            <a:r>
              <a:rPr lang="en-US" sz="1800"/>
              <a:t>Sivuston rooli</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Sosiaalinen kaupankäynti</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Sosiaalinen shoppailu</a:t>
            </a:r>
            <a:endParaRPr sz="1800"/>
          </a:p>
          <a:p>
            <a:pPr indent="-290512" lvl="0" marL="342900" rtl="0" algn="l">
              <a:lnSpc>
                <a:spcPct val="150000"/>
              </a:lnSpc>
              <a:spcBef>
                <a:spcPts val="750"/>
              </a:spcBef>
              <a:spcAft>
                <a:spcPts val="0"/>
              </a:spcAft>
              <a:buClr>
                <a:srgbClr val="11AA81"/>
              </a:buClr>
              <a:buSzPts val="1800"/>
              <a:buFont typeface="Arial"/>
              <a:buChar char="•"/>
            </a:pPr>
            <a:r>
              <a:rPr lang="en-US" sz="1800"/>
              <a:t>Markkinoiden rooli </a:t>
            </a:r>
            <a:endParaRPr sz="1800"/>
          </a:p>
          <a:p>
            <a:pPr indent="-176212" lvl="0" marL="342900" rtl="0" algn="l">
              <a:lnSpc>
                <a:spcPct val="90000"/>
              </a:lnSpc>
              <a:spcBef>
                <a:spcPts val="750"/>
              </a:spcBef>
              <a:spcAft>
                <a:spcPts val="0"/>
              </a:spcAft>
              <a:buClr>
                <a:srgbClr val="ED7D31"/>
              </a:buClr>
              <a:buSzPts val="2625"/>
              <a:buFont typeface="Arial"/>
              <a:buNone/>
            </a:pPr>
            <a:r>
              <a:t/>
            </a:r>
            <a:endParaRPr/>
          </a:p>
          <a:p>
            <a:pPr indent="-176212" lvl="0" marL="342900" rtl="0" algn="l">
              <a:lnSpc>
                <a:spcPct val="90000"/>
              </a:lnSpc>
              <a:spcBef>
                <a:spcPts val="750"/>
              </a:spcBef>
              <a:spcAft>
                <a:spcPts val="0"/>
              </a:spcAft>
              <a:buClr>
                <a:srgbClr val="ED7D31"/>
              </a:buClr>
              <a:buSzPts val="2625"/>
              <a:buFont typeface="Arial"/>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8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14" name="Google Shape;514;p89"/>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15" name="Google Shape;515;p89"/>
          <p:cNvSpPr txBox="1"/>
          <p:nvPr>
            <p:ph type="title"/>
          </p:nvPr>
        </p:nvSpPr>
        <p:spPr>
          <a:xfrm>
            <a:off x="478339" y="435836"/>
            <a:ext cx="7886700" cy="66417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Digitaalinen markkinointimix: viestintä</a:t>
            </a:r>
            <a:endParaRPr/>
          </a:p>
        </p:txBody>
      </p:sp>
      <p:sp>
        <p:nvSpPr>
          <p:cNvPr id="516" name="Google Shape;516;p89"/>
          <p:cNvSpPr txBox="1"/>
          <p:nvPr>
            <p:ph idx="1" type="body"/>
          </p:nvPr>
        </p:nvSpPr>
        <p:spPr>
          <a:xfrm>
            <a:off x="628650" y="1369218"/>
            <a:ext cx="7886700" cy="200358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Mainonta verkossa</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Myynninedistämistoimet verkossa</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 verkossa</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Sosiaalinen myynti verkossa</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Suoramarkkinointi verkossa</a:t>
            </a:r>
            <a:endParaRPr/>
          </a:p>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Kumppanuusmarkkinointi verkossa</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22" name="Google Shape;522;p3"/>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23" name="Google Shape;523;p3"/>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51149"/>
              </a:buClr>
              <a:buSzPct val="111111"/>
              <a:buFont typeface="Arial"/>
              <a:buNone/>
            </a:pPr>
            <a:r>
              <a:rPr b="1" i="0" lang="en-US" sz="3600" u="none" cap="none" strike="noStrike">
                <a:solidFill>
                  <a:srgbClr val="151149"/>
                </a:solidFill>
                <a:latin typeface="Arial"/>
                <a:ea typeface="Arial"/>
                <a:cs typeface="Arial"/>
                <a:sym typeface="Arial"/>
              </a:rPr>
              <a:t>Digitaalisen markkinointimix: henkilöstö</a:t>
            </a:r>
            <a:endParaRPr/>
          </a:p>
        </p:txBody>
      </p:sp>
      <p:sp>
        <p:nvSpPr>
          <p:cNvPr id="524" name="Google Shape;524;p3"/>
          <p:cNvSpPr txBox="1"/>
          <p:nvPr>
            <p:ph idx="1" type="body"/>
          </p:nvPr>
        </p:nvSpPr>
        <p:spPr>
          <a:xfrm>
            <a:off x="628650" y="1369218"/>
            <a:ext cx="7886700" cy="2430300"/>
          </a:xfrm>
          <a:prstGeom prst="rect">
            <a:avLst/>
          </a:prstGeom>
          <a:noFill/>
          <a:ln>
            <a:noFill/>
          </a:ln>
        </p:spPr>
        <p:txBody>
          <a:bodyPr anchorCtr="0" anchor="t" bIns="45700" lIns="91425" spcFirstLastPara="1" rIns="91425" wrap="square" tIns="45700">
            <a:spAutoFit/>
          </a:bodyPr>
          <a:lstStyle/>
          <a:p>
            <a:pPr indent="-257175" lvl="0" marL="342900" rtl="0" algn="l">
              <a:lnSpc>
                <a:spcPct val="150000"/>
              </a:lnSpc>
              <a:spcBef>
                <a:spcPts val="0"/>
              </a:spcBef>
              <a:spcAft>
                <a:spcPts val="0"/>
              </a:spcAft>
              <a:buClr>
                <a:srgbClr val="11AA81"/>
              </a:buClr>
              <a:buSzPts val="1800"/>
              <a:buFont typeface="Arial"/>
              <a:buChar char="•"/>
            </a:pPr>
            <a:r>
              <a:rPr lang="en-US" sz="1800"/>
              <a:t>Digitaalista markkinointia tukevien henkilöiden profiilin määrittäminen</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Arvioidaan ihmisten osallistumista eri digitaalisiin kanaviin.</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Ihmisten osuus myyntisuppilossa</a:t>
            </a:r>
            <a:endParaRPr sz="1800"/>
          </a:p>
          <a:p>
            <a:pPr indent="-257175" lvl="0" marL="342900" rtl="0" algn="l">
              <a:lnSpc>
                <a:spcPct val="150000"/>
              </a:lnSpc>
              <a:spcBef>
                <a:spcPts val="750"/>
              </a:spcBef>
              <a:spcAft>
                <a:spcPts val="0"/>
              </a:spcAft>
              <a:buClr>
                <a:srgbClr val="11AA81"/>
              </a:buClr>
              <a:buSzPts val="1800"/>
              <a:buFont typeface="Arial"/>
              <a:buChar char="•"/>
            </a:pPr>
            <a:r>
              <a:rPr lang="en-US" sz="1800"/>
              <a:t>Ihmisten rooli brändin inhimillistämisessä</a:t>
            </a:r>
            <a:endParaRPr sz="1800"/>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sp>
        <p:nvSpPr>
          <p:cNvPr id="529" name="Google Shape;529;p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30" name="Google Shape;530;p5"/>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31" name="Google Shape;531;p5"/>
          <p:cNvSpPr txBox="1"/>
          <p:nvPr>
            <p:ph type="title"/>
          </p:nvPr>
        </p:nvSpPr>
        <p:spPr>
          <a:xfrm>
            <a:off x="628650" y="368909"/>
            <a:ext cx="7886700" cy="572701"/>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Digitaalisen markkinointimix: prosessit</a:t>
            </a:r>
            <a:endParaRPr/>
          </a:p>
        </p:txBody>
      </p:sp>
      <p:sp>
        <p:nvSpPr>
          <p:cNvPr id="532" name="Google Shape;532;p5"/>
          <p:cNvSpPr txBox="1"/>
          <p:nvPr>
            <p:ph idx="1" type="body"/>
          </p:nvPr>
        </p:nvSpPr>
        <p:spPr>
          <a:xfrm>
            <a:off x="628650" y="1369226"/>
            <a:ext cx="7886700" cy="30939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Prosessien määrittäminen 360º-asiakasnäkymää varten</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Prosessien automatisoinnin taso</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Digitaalisten kanavien rooli prosesseissa</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Prosessien edellyttämät digitaaliset välineet</a:t>
            </a:r>
            <a:endParaRPr b="0" i="0" sz="1800" u="none" cap="none" strike="noStrike">
              <a:solidFill>
                <a:srgbClr val="151149"/>
              </a:solidFill>
              <a:latin typeface="Calibri"/>
              <a:ea typeface="Calibri"/>
              <a:cs typeface="Calibri"/>
              <a:sym typeface="Calibri"/>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Arvoketjun prosessit</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000000"/>
              </a:solidFill>
              <a:latin typeface="Arial"/>
              <a:ea typeface="Arial"/>
              <a:cs typeface="Arial"/>
              <a:sym typeface="Arial"/>
            </a:endParaRPr>
          </a:p>
        </p:txBody>
      </p:sp>
      <p:sp>
        <p:nvSpPr>
          <p:cNvPr id="538" name="Google Shape;538;p6"/>
          <p:cNvSpPr txBox="1"/>
          <p:nvPr/>
        </p:nvSpPr>
        <p:spPr>
          <a:xfrm>
            <a:off x="478339" y="1139113"/>
            <a:ext cx="8333400" cy="2939100"/>
          </a:xfrm>
          <a:prstGeom prst="rect">
            <a:avLst/>
          </a:prstGeom>
          <a:noFill/>
          <a:ln>
            <a:noFill/>
          </a:ln>
        </p:spPr>
        <p:txBody>
          <a:bodyPr anchorCtr="0" anchor="t" bIns="91425" lIns="91425" spcFirstLastPara="1" rIns="91425" wrap="square" tIns="91425">
            <a:noAutofit/>
          </a:bodyPr>
          <a:lstStyle/>
          <a:p>
            <a:pPr indent="-171450" lvl="0" marL="285750" marR="0" rtl="0" algn="l">
              <a:lnSpc>
                <a:spcPct val="155555"/>
              </a:lnSpc>
              <a:spcBef>
                <a:spcPts val="0"/>
              </a:spcBef>
              <a:spcAft>
                <a:spcPts val="0"/>
              </a:spcAft>
              <a:buClr>
                <a:schemeClr val="dk1"/>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39" name="Google Shape;539;p6"/>
          <p:cNvSpPr txBox="1"/>
          <p:nvPr>
            <p:ph type="title"/>
          </p:nvPr>
        </p:nvSpPr>
        <p:spPr>
          <a:xfrm>
            <a:off x="478339" y="403686"/>
            <a:ext cx="7886700" cy="572701"/>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sz="3200"/>
              <a:t>Digitaalinen markkinointimix: </a:t>
            </a:r>
            <a:br>
              <a:rPr lang="en-US" sz="3200"/>
            </a:br>
            <a:r>
              <a:rPr lang="en-US" sz="3200"/>
              <a:t>fyysinen ympäristö</a:t>
            </a:r>
            <a:endParaRPr/>
          </a:p>
        </p:txBody>
      </p:sp>
      <p:sp>
        <p:nvSpPr>
          <p:cNvPr id="540" name="Google Shape;540;p6"/>
          <p:cNvSpPr txBox="1"/>
          <p:nvPr>
            <p:ph idx="1" type="body"/>
          </p:nvPr>
        </p:nvSpPr>
        <p:spPr>
          <a:xfrm>
            <a:off x="628650" y="1369227"/>
            <a:ext cx="7886700" cy="1820714"/>
          </a:xfrm>
          <a:prstGeom prst="rect">
            <a:avLst/>
          </a:prstGeom>
          <a:noFill/>
          <a:ln>
            <a:noFill/>
          </a:ln>
        </p:spPr>
        <p:txBody>
          <a:bodyPr anchorCtr="0" anchor="t" bIns="45700" lIns="91425" spcFirstLastPara="1" rIns="91425" wrap="square" tIns="45700">
            <a:spAutoFit/>
          </a:bodyPr>
          <a:lstStyle/>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Brändin suunnittelu</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Digitaalisten suosittelujen sisällyttäminen</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Videon ja kuvan rooli</a:t>
            </a:r>
            <a:endParaRPr sz="1800">
              <a:solidFill>
                <a:srgbClr val="151149"/>
              </a:solidFill>
            </a:endParaRPr>
          </a:p>
          <a:p>
            <a:pPr indent="-285750" lvl="0" marL="285750" marR="0" rtl="0" algn="l">
              <a:lnSpc>
                <a:spcPct val="155555"/>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Kokemuksen standardointi eri digitaalisissa kanavissa</a:t>
            </a:r>
            <a:endParaRPr sz="1800">
              <a:solidFill>
                <a:srgbClr val="151149"/>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sp>
        <p:nvSpPr>
          <p:cNvPr id="545" name="Google Shape;545;p90"/>
          <p:cNvSpPr txBox="1"/>
          <p:nvPr/>
        </p:nvSpPr>
        <p:spPr>
          <a:xfrm>
            <a:off x="629841" y="1371600"/>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546" name="Google Shape;546;p90"/>
          <p:cNvSpPr txBox="1"/>
          <p:nvPr/>
        </p:nvSpPr>
        <p:spPr>
          <a:xfrm>
            <a:off x="1028700" y="1749485"/>
            <a:ext cx="7086599" cy="590891"/>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Digitaalinen asiakaskokemus</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2" name="Google Shape;552;p18"/>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53" name="Google Shape;553;p18"/>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fontScale="90000"/>
          </a:bodyPr>
          <a:lstStyle/>
          <a:p>
            <a:pPr indent="0" lvl="0" marL="0" marR="0" rtl="0" algn="l">
              <a:lnSpc>
                <a:spcPct val="100000"/>
              </a:lnSpc>
              <a:spcBef>
                <a:spcPts val="0"/>
              </a:spcBef>
              <a:spcAft>
                <a:spcPts val="0"/>
              </a:spcAft>
              <a:buClr>
                <a:srgbClr val="151149"/>
              </a:buClr>
              <a:buSzPct val="111111"/>
              <a:buFont typeface="Arial"/>
              <a:buNone/>
            </a:pPr>
            <a:r>
              <a:rPr b="1" i="0" lang="en-US" sz="3200" u="none" cap="none" strike="noStrike">
                <a:solidFill>
                  <a:srgbClr val="151149"/>
                </a:solidFill>
                <a:latin typeface="Arial"/>
                <a:ea typeface="Arial"/>
                <a:cs typeface="Arial"/>
                <a:sym typeface="Arial"/>
              </a:rPr>
              <a:t>Kokemus digitaalisesta markkinoinnista</a:t>
            </a:r>
            <a:endParaRPr sz="3200">
              <a:solidFill>
                <a:srgbClr val="151149"/>
              </a:solidFill>
            </a:endParaRPr>
          </a:p>
        </p:txBody>
      </p:sp>
      <p:sp>
        <p:nvSpPr>
          <p:cNvPr id="554" name="Google Shape;554;p18"/>
          <p:cNvSpPr txBox="1"/>
          <p:nvPr>
            <p:ph idx="1" type="body"/>
          </p:nvPr>
        </p:nvSpPr>
        <p:spPr>
          <a:xfrm>
            <a:off x="628650" y="1369218"/>
            <a:ext cx="7886700" cy="257557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Määrittele, miten digitaalinen markkinointi voi hyödyntää asiakaskokemusta fyysisissä tai digitaalisissa kosketuspisteissä.</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Asiakaskokemuksen kuvaaminen asiakaspolun kartan avulla.</a:t>
            </a:r>
            <a:endParaRPr/>
          </a:p>
          <a:p>
            <a:pPr indent="0" lvl="0" marL="1371600" marR="0" rtl="0" algn="l">
              <a:lnSpc>
                <a:spcPct val="100000"/>
              </a:lnSpc>
              <a:spcBef>
                <a:spcPts val="0"/>
              </a:spcBef>
              <a:spcAft>
                <a:spcPts val="0"/>
              </a:spcAft>
              <a:buClr>
                <a:srgbClr val="ED7D31"/>
              </a:buClr>
              <a:buSzPts val="2250"/>
              <a:buNone/>
            </a:pPr>
            <a:r>
              <a:rPr b="0" i="0" lang="en-US" sz="1800" u="none" cap="none" strike="noStrike">
                <a:solidFill>
                  <a:srgbClr val="151149"/>
                </a:solidFill>
                <a:latin typeface="Arial"/>
                <a:ea typeface="Arial"/>
                <a:cs typeface="Arial"/>
                <a:sym typeface="Arial"/>
              </a:rPr>
              <a:t> </a:t>
            </a:r>
            <a:endParaRPr/>
          </a:p>
          <a:p>
            <a:pPr indent="-142875" lvl="0" marL="285750" marR="0" rtl="0" algn="l">
              <a:lnSpc>
                <a:spcPct val="115000"/>
              </a:lnSpc>
              <a:spcBef>
                <a:spcPts val="1600"/>
              </a:spcBef>
              <a:spcAft>
                <a:spcPts val="0"/>
              </a:spcAft>
              <a:buClr>
                <a:srgbClr val="ED7D31"/>
              </a:buClr>
              <a:buSzPts val="2250"/>
              <a:buFont typeface="Arial"/>
              <a:buNone/>
            </a:pPr>
            <a:r>
              <a:t/>
            </a:r>
            <a:endParaRPr b="1" i="1" sz="1800" u="none" cap="none" strike="noStrike">
              <a:solidFill>
                <a:srgbClr val="151149"/>
              </a:solidFill>
              <a:latin typeface="Arial"/>
              <a:ea typeface="Arial"/>
              <a:cs typeface="Arial"/>
              <a:sym typeface="Arial"/>
            </a:endParaRPr>
          </a:p>
          <a:p>
            <a:pPr indent="-142875" lvl="0" marL="285750" rtl="0" algn="l">
              <a:lnSpc>
                <a:spcPct val="90000"/>
              </a:lnSpc>
              <a:spcBef>
                <a:spcPts val="1750"/>
              </a:spcBef>
              <a:spcAft>
                <a:spcPts val="0"/>
              </a:spcAft>
              <a:buClr>
                <a:srgbClr val="ED7D31"/>
              </a:buClr>
              <a:buSzPts val="2250"/>
              <a:buFont typeface="Arial"/>
              <a:buNone/>
            </a:pPr>
            <a:r>
              <a:t/>
            </a:r>
            <a:endParaRPr sz="1800">
              <a:solidFill>
                <a:srgbClr val="151149"/>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8" name="Shape 558"/>
        <p:cNvGrpSpPr/>
        <p:nvPr/>
      </p:nvGrpSpPr>
      <p:grpSpPr>
        <a:xfrm>
          <a:off x="0" y="0"/>
          <a:ext cx="0" cy="0"/>
          <a:chOff x="0" y="0"/>
          <a:chExt cx="0" cy="0"/>
        </a:xfrm>
      </p:grpSpPr>
      <p:sp>
        <p:nvSpPr>
          <p:cNvPr id="559" name="Google Shape;559;p91"/>
          <p:cNvSpPr txBox="1"/>
          <p:nvPr/>
        </p:nvSpPr>
        <p:spPr>
          <a:xfrm>
            <a:off x="629841" y="1480874"/>
            <a:ext cx="2949178" cy="120015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rgbClr val="000000"/>
              </a:buClr>
              <a:buSzPts val="2400"/>
              <a:buFont typeface="Arial"/>
              <a:buNone/>
            </a:pPr>
            <a:r>
              <a:rPr b="1" i="0" lang="en-US" sz="2400" u="none" cap="none" strike="noStrike">
                <a:solidFill>
                  <a:schemeClr val="lt1"/>
                </a:solidFill>
                <a:latin typeface="Roboto"/>
                <a:ea typeface="Roboto"/>
                <a:cs typeface="Roboto"/>
                <a:sym typeface="Roboto"/>
              </a:rPr>
              <a:t>Aiheet </a:t>
            </a:r>
            <a:endParaRPr b="0" i="0" sz="1400" u="none" cap="none" strike="noStrike">
              <a:solidFill>
                <a:srgbClr val="000000"/>
              </a:solidFill>
              <a:latin typeface="Arial"/>
              <a:ea typeface="Arial"/>
              <a:cs typeface="Arial"/>
              <a:sym typeface="Arial"/>
            </a:endParaRPr>
          </a:p>
        </p:txBody>
      </p:sp>
      <p:sp>
        <p:nvSpPr>
          <p:cNvPr id="560" name="Google Shape;560;p91"/>
          <p:cNvSpPr txBox="1"/>
          <p:nvPr/>
        </p:nvSpPr>
        <p:spPr>
          <a:xfrm>
            <a:off x="1666875" y="1925419"/>
            <a:ext cx="5810249"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151149"/>
                </a:solidFill>
                <a:latin typeface="Arial"/>
                <a:ea typeface="Arial"/>
                <a:cs typeface="Arial"/>
                <a:sym typeface="Arial"/>
              </a:rPr>
              <a:t>Mittaaminen ja valvonta</a:t>
            </a:r>
            <a:endParaRPr b="1" i="0" sz="3600" u="none" cap="none" strike="noStrike">
              <a:solidFill>
                <a:srgbClr val="151149"/>
              </a:solidFill>
              <a:latin typeface="Calibri"/>
              <a:ea typeface="Calibri"/>
              <a:cs typeface="Calibri"/>
              <a:sym typeface="Calibri"/>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4" name="Shape 564"/>
        <p:cNvGrpSpPr/>
        <p:nvPr/>
      </p:nvGrpSpPr>
      <p:grpSpPr>
        <a:xfrm>
          <a:off x="0" y="0"/>
          <a:ext cx="0" cy="0"/>
          <a:chOff x="0" y="0"/>
          <a:chExt cx="0" cy="0"/>
        </a:xfrm>
      </p:grpSpPr>
      <p:sp>
        <p:nvSpPr>
          <p:cNvPr id="565" name="Google Shape;565;p9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6" name="Google Shape;566;p92"/>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67" name="Google Shape;567;p92"/>
          <p:cNvSpPr txBox="1"/>
          <p:nvPr>
            <p:ph type="title"/>
          </p:nvPr>
        </p:nvSpPr>
        <p:spPr>
          <a:xfrm>
            <a:off x="628650" y="-86745"/>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Mittaaminen ja valvonta</a:t>
            </a:r>
            <a:endParaRPr/>
          </a:p>
        </p:txBody>
      </p:sp>
      <p:sp>
        <p:nvSpPr>
          <p:cNvPr id="568" name="Google Shape;568;p92"/>
          <p:cNvSpPr txBox="1"/>
          <p:nvPr>
            <p:ph idx="1" type="body"/>
          </p:nvPr>
        </p:nvSpPr>
        <p:spPr>
          <a:xfrm>
            <a:off x="628650" y="1369218"/>
            <a:ext cx="7886700" cy="2979277"/>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Määrittele, mitä seurataan</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Määritä käytettävät mittarit</a:t>
            </a:r>
            <a:endParaRPr/>
          </a:p>
          <a:p>
            <a:pPr indent="-285750" lvl="0" marL="285750" marR="0" rtl="0" algn="l">
              <a:lnSpc>
                <a:spcPct val="115000"/>
              </a:lnSpc>
              <a:spcBef>
                <a:spcPts val="1600"/>
              </a:spcBef>
              <a:spcAft>
                <a:spcPts val="0"/>
              </a:spcAft>
              <a:buClr>
                <a:srgbClr val="11AA81"/>
              </a:buClr>
              <a:buSzPts val="2700"/>
              <a:buFont typeface="Arial"/>
              <a:buChar char="•"/>
            </a:pPr>
            <a:r>
              <a:rPr b="0" i="0" lang="en-US" sz="1800" u="none" cap="none" strike="noStrike">
                <a:solidFill>
                  <a:srgbClr val="151149"/>
                </a:solidFill>
                <a:latin typeface="Arial"/>
                <a:ea typeface="Arial"/>
                <a:cs typeface="Arial"/>
                <a:sym typeface="Arial"/>
              </a:rPr>
              <a:t>Määrittele vastuualueet</a:t>
            </a:r>
            <a:endParaRPr/>
          </a:p>
          <a:p>
            <a:pPr indent="0" lvl="0" marL="1371600" marR="0" rtl="0" algn="l">
              <a:lnSpc>
                <a:spcPct val="100000"/>
              </a:lnSpc>
              <a:spcBef>
                <a:spcPts val="0"/>
              </a:spcBef>
              <a:spcAft>
                <a:spcPts val="0"/>
              </a:spcAft>
              <a:buClr>
                <a:srgbClr val="000000"/>
              </a:buClr>
              <a:buSzPts val="1800"/>
              <a:buFont typeface="Arial"/>
              <a:buNone/>
            </a:pPr>
            <a:r>
              <a:rPr b="0" i="0" lang="en-US" sz="2400" u="none" cap="none" strike="noStrike">
                <a:solidFill>
                  <a:schemeClr val="dk1"/>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ts val="1800"/>
              <a:buFont typeface="Arial"/>
              <a:buNone/>
            </a:pPr>
            <a:r>
              <a:t/>
            </a:r>
            <a:endParaRPr b="1" i="1" sz="24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ts val="2100"/>
              <a:buNone/>
            </a:pPr>
            <a:r>
              <a:t/>
            </a:r>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p9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FF0000"/>
              </a:solidFill>
              <a:latin typeface="Arial"/>
              <a:ea typeface="Arial"/>
              <a:cs typeface="Arial"/>
              <a:sym typeface="Arial"/>
            </a:endParaRPr>
          </a:p>
        </p:txBody>
      </p:sp>
      <p:sp>
        <p:nvSpPr>
          <p:cNvPr id="574" name="Google Shape;574;p9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75" name="Google Shape;575;p95"/>
          <p:cNvSpPr txBox="1"/>
          <p:nvPr>
            <p:ph idx="1" type="body"/>
          </p:nvPr>
        </p:nvSpPr>
        <p:spPr>
          <a:xfrm>
            <a:off x="840583" y="324829"/>
            <a:ext cx="6614100" cy="3879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Arvioitava tehtävä</a:t>
            </a:r>
            <a:endParaRPr sz="2800"/>
          </a:p>
        </p:txBody>
      </p:sp>
      <p:sp>
        <p:nvSpPr>
          <p:cNvPr id="576" name="Google Shape;576;p95"/>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marR="0" rtl="0" algn="l">
              <a:lnSpc>
                <a:spcPct val="150000"/>
              </a:lnSpc>
              <a:spcBef>
                <a:spcPts val="0"/>
              </a:spcBef>
              <a:spcAft>
                <a:spcPts val="0"/>
              </a:spcAft>
              <a:buClr>
                <a:srgbClr val="000000"/>
              </a:buClr>
              <a:buSzPts val="1800"/>
              <a:buFont typeface="Arial"/>
              <a:buNone/>
            </a:pPr>
            <a:r>
              <a:rPr b="0" i="0" lang="en-US" sz="1800" u="none" cap="none" strike="noStrike">
                <a:latin typeface="Arial"/>
                <a:ea typeface="Arial"/>
                <a:cs typeface="Arial"/>
                <a:sym typeface="Arial"/>
              </a:rPr>
              <a:t>Valitse brändi ja tee sille digitaalisen markkinoinnin kehittämisstrategia luentoaineis</a:t>
            </a:r>
            <a:r>
              <a:rPr lang="en-US" sz="1800"/>
              <a:t>toa ja verkkolähteitä käyttäen.</a:t>
            </a:r>
            <a:r>
              <a:rPr b="0" i="0" lang="en-US" sz="1800" u="none" cap="none" strike="noStrike">
                <a:latin typeface="Arial"/>
                <a:ea typeface="Arial"/>
                <a:cs typeface="Arial"/>
                <a:sym typeface="Arial"/>
              </a:rPr>
              <a:t>. 	</a:t>
            </a:r>
            <a:endParaRPr/>
          </a:p>
          <a:p>
            <a:pPr indent="0" lvl="0" marL="1371600" marR="0" rtl="0" algn="l">
              <a:lnSpc>
                <a:spcPct val="100000"/>
              </a:lnSpc>
              <a:spcBef>
                <a:spcPts val="0"/>
              </a:spcBef>
              <a:spcAft>
                <a:spcPts val="0"/>
              </a:spcAft>
              <a:buClr>
                <a:srgbClr val="000000"/>
              </a:buClr>
              <a:buSzPts val="1800"/>
              <a:buFont typeface="Arial"/>
              <a:buNone/>
            </a:pPr>
            <a:r>
              <a:rPr b="0" i="0" lang="en-US" sz="1600" u="none" cap="none" strike="noStrike">
                <a:solidFill>
                  <a:schemeClr val="dk1"/>
                </a:solidFill>
                <a:latin typeface="Arial"/>
                <a:ea typeface="Arial"/>
                <a:cs typeface="Arial"/>
                <a:sym typeface="Arial"/>
              </a:rPr>
              <a:t> </a:t>
            </a:r>
            <a:endParaRPr b="0" i="0" sz="1200" u="none" cap="none" strike="noStrike">
              <a:solidFill>
                <a:srgbClr val="000000"/>
              </a:solidFill>
              <a:latin typeface="Arial"/>
              <a:ea typeface="Arial"/>
              <a:cs typeface="Arial"/>
              <a:sym typeface="Aria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sp>
        <p:nvSpPr>
          <p:cNvPr id="581" name="Google Shape;581;p93"/>
          <p:cNvSpPr txBox="1"/>
          <p:nvPr/>
        </p:nvSpPr>
        <p:spPr>
          <a:xfrm>
            <a:off x="1119253" y="1640793"/>
            <a:ext cx="6905493" cy="6404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rgbClr val="000000"/>
              </a:buClr>
              <a:buSzPts val="1100"/>
              <a:buFont typeface="Arial"/>
              <a:buNone/>
            </a:pPr>
            <a:r>
              <a:rPr b="1" i="0" lang="en-US" sz="3600" u="none" cap="none" strike="noStrike">
                <a:solidFill>
                  <a:srgbClr val="151149"/>
                </a:solidFill>
                <a:latin typeface="Arial"/>
                <a:ea typeface="Arial"/>
                <a:cs typeface="Arial"/>
                <a:sym typeface="Arial"/>
              </a:rPr>
              <a:t>Digitaalisen strategian kokonaisnäkymä</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9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7" name="Google Shape;587;p94"/>
          <p:cNvSpPr txBox="1"/>
          <p:nvPr/>
        </p:nvSpPr>
        <p:spPr>
          <a:xfrm>
            <a:off x="478339" y="1262790"/>
            <a:ext cx="8333400" cy="293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588" name="Google Shape;588;p94"/>
          <p:cNvSpPr txBox="1"/>
          <p:nvPr>
            <p:ph type="title"/>
          </p:nvPr>
        </p:nvSpPr>
        <p:spPr>
          <a:xfrm>
            <a:off x="628650" y="357836"/>
            <a:ext cx="7886700" cy="572700"/>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11111"/>
              <a:buFont typeface="Arial"/>
              <a:buNone/>
            </a:pPr>
            <a:r>
              <a:rPr lang="en-US" sz="3200"/>
              <a:t>Digitaalisen strategian kokonaisnäkymä</a:t>
            </a:r>
            <a:endParaRPr/>
          </a:p>
        </p:txBody>
      </p:sp>
      <p:sp>
        <p:nvSpPr>
          <p:cNvPr id="589" name="Google Shape;589;p94"/>
          <p:cNvSpPr txBox="1"/>
          <p:nvPr>
            <p:ph idx="1" type="body"/>
          </p:nvPr>
        </p:nvSpPr>
        <p:spPr>
          <a:xfrm>
            <a:off x="628650" y="1295992"/>
            <a:ext cx="7886700" cy="2905898"/>
          </a:xfrm>
          <a:prstGeom prst="rect">
            <a:avLst/>
          </a:prstGeom>
          <a:noFill/>
          <a:ln>
            <a:noFill/>
          </a:ln>
        </p:spPr>
        <p:txBody>
          <a:bodyPr anchorCtr="0" anchor="t" bIns="45700" lIns="91425" spcFirstLastPara="1" rIns="91425" wrap="square" tIns="45700">
            <a:normAutofit fontScale="25000" lnSpcReduction="20000"/>
          </a:bodyPr>
          <a:lstStyle/>
          <a:p>
            <a:pPr indent="-227457" lvl="0" marL="285750" marR="0" rtl="0" algn="l">
              <a:lnSpc>
                <a:spcPct val="150000"/>
              </a:lnSpc>
              <a:spcBef>
                <a:spcPts val="0"/>
              </a:spcBef>
              <a:spcAft>
                <a:spcPts val="0"/>
              </a:spcAft>
              <a:buClr>
                <a:srgbClr val="11AA81"/>
              </a:buClr>
              <a:buSzPct val="100000"/>
              <a:buFont typeface="Arial"/>
              <a:buChar char="•"/>
            </a:pPr>
            <a:r>
              <a:rPr b="0" i="0" lang="en-US" sz="7200" u="none" cap="none" strike="noStrike">
                <a:solidFill>
                  <a:srgbClr val="151149"/>
                </a:solidFill>
                <a:latin typeface="Arial"/>
                <a:ea typeface="Arial"/>
                <a:cs typeface="Arial"/>
                <a:sym typeface="Arial"/>
              </a:rPr>
              <a:t>Canvas-mallia käytetään markkinoinnin periaatteisiin perustuvan strategisen suunnittelun toteuttamiseen.</a:t>
            </a:r>
            <a:endParaRPr sz="7200"/>
          </a:p>
          <a:p>
            <a:pPr indent="-227457" lvl="0" marL="285750" marR="0" rtl="0" algn="l">
              <a:lnSpc>
                <a:spcPct val="150000"/>
              </a:lnSpc>
              <a:spcBef>
                <a:spcPts val="1600"/>
              </a:spcBef>
              <a:spcAft>
                <a:spcPts val="0"/>
              </a:spcAft>
              <a:buClr>
                <a:srgbClr val="11AA81"/>
              </a:buClr>
              <a:buSzPct val="100000"/>
              <a:buFont typeface="Arial"/>
              <a:buChar char="•"/>
            </a:pPr>
            <a:r>
              <a:rPr b="0" i="0" lang="en-US" sz="7200" u="none" cap="none" strike="noStrike">
                <a:solidFill>
                  <a:srgbClr val="151149"/>
                </a:solidFill>
                <a:latin typeface="Arial"/>
                <a:ea typeface="Arial"/>
                <a:cs typeface="Arial"/>
                <a:sym typeface="Arial"/>
              </a:rPr>
              <a:t>Canvas-mallin avulla voidaan määritellä digitaalisen markkinoinnin rooli liiketoiminnan strategisessa suunnittelussa.</a:t>
            </a:r>
            <a:endParaRPr sz="7200"/>
          </a:p>
          <a:p>
            <a:pPr indent="-182213" lvl="0" marL="285750" marR="0" rtl="0" algn="l">
              <a:lnSpc>
                <a:spcPct val="150000"/>
              </a:lnSpc>
              <a:spcBef>
                <a:spcPts val="1600"/>
              </a:spcBef>
              <a:spcAft>
                <a:spcPts val="0"/>
              </a:spcAft>
              <a:buClr>
                <a:srgbClr val="11AA81"/>
              </a:buClr>
              <a:buSzPct val="60416"/>
              <a:buFont typeface="Arial"/>
              <a:buChar char="•"/>
            </a:pPr>
            <a:r>
              <a:rPr b="0" i="0" lang="en-US" sz="7200" u="none" cap="none" strike="noStrike">
                <a:solidFill>
                  <a:srgbClr val="151149"/>
                </a:solidFill>
                <a:latin typeface="Arial"/>
                <a:ea typeface="Arial"/>
                <a:cs typeface="Arial"/>
                <a:sym typeface="Arial"/>
              </a:rPr>
              <a:t>Canvas-malli kokoaa yhteen joukon toisiinsa liittyviä digitaalisia elementtejä, ja näiden suhteiden avulla yritys voi ilmaista logiikan siitä, miten digitaalinen markkinointi mahdollistaa </a:t>
            </a:r>
            <a:r>
              <a:rPr b="0" i="0" lang="en-US" sz="2900" u="none" cap="none" strike="noStrike">
                <a:solidFill>
                  <a:srgbClr val="151149"/>
                </a:solidFill>
                <a:latin typeface="Arial"/>
                <a:ea typeface="Arial"/>
                <a:cs typeface="Arial"/>
                <a:sym typeface="Arial"/>
              </a:rPr>
              <a:t>rahan</a:t>
            </a:r>
            <a:r>
              <a:rPr b="0" i="0" lang="en-US" sz="7200" u="none" cap="none" strike="noStrike">
                <a:solidFill>
                  <a:srgbClr val="151149"/>
                </a:solidFill>
                <a:latin typeface="Arial"/>
                <a:ea typeface="Arial"/>
                <a:cs typeface="Arial"/>
                <a:sym typeface="Arial"/>
              </a:rPr>
              <a:t> ansaitsemisen.</a:t>
            </a:r>
            <a:endParaRPr/>
          </a:p>
          <a:p>
            <a:pPr indent="-171450" lvl="0" marL="285750" marR="0" rtl="0" algn="l">
              <a:lnSpc>
                <a:spcPct val="115000"/>
              </a:lnSpc>
              <a:spcBef>
                <a:spcPts val="1600"/>
              </a:spcBef>
              <a:spcAft>
                <a:spcPts val="0"/>
              </a:spcAft>
              <a:buClr>
                <a:schemeClr val="dk1"/>
              </a:buClr>
              <a:buSzPct val="159999"/>
              <a:buFont typeface="Arial"/>
              <a:buNone/>
            </a:pPr>
            <a:r>
              <a:t/>
            </a:r>
            <a:endParaRPr b="0" i="0" sz="1800" u="none" cap="none" strike="noStrike">
              <a:solidFill>
                <a:srgbClr val="000000"/>
              </a:solidFill>
              <a:latin typeface="Arial"/>
              <a:ea typeface="Arial"/>
              <a:cs typeface="Arial"/>
              <a:sym typeface="Arial"/>
            </a:endParaRPr>
          </a:p>
          <a:p>
            <a:pPr indent="0" lvl="0" marL="1371600" marR="0" rtl="0" algn="l">
              <a:lnSpc>
                <a:spcPct val="100000"/>
              </a:lnSpc>
              <a:spcBef>
                <a:spcPts val="0"/>
              </a:spcBef>
              <a:spcAft>
                <a:spcPts val="0"/>
              </a:spcAft>
              <a:buClr>
                <a:srgbClr val="000000"/>
              </a:buClr>
              <a:buSzPct val="119999"/>
              <a:buFont typeface="Arial"/>
              <a:buNone/>
            </a:pPr>
            <a:r>
              <a:rPr b="0" i="0" lang="en-US" sz="2400" u="none" cap="none" strike="noStrike">
                <a:solidFill>
                  <a:schemeClr val="dk1"/>
                </a:solidFill>
                <a:latin typeface="Arial"/>
                <a:ea typeface="Arial"/>
                <a:cs typeface="Arial"/>
                <a:sym typeface="Arial"/>
              </a:rPr>
              <a:t> </a:t>
            </a:r>
            <a:endParaRPr b="0" i="0" sz="1800" u="none" cap="none" strike="noStrike">
              <a:solidFill>
                <a:srgbClr val="000000"/>
              </a:solidFill>
              <a:latin typeface="Arial"/>
              <a:ea typeface="Arial"/>
              <a:cs typeface="Arial"/>
              <a:sym typeface="Arial"/>
            </a:endParaRPr>
          </a:p>
          <a:p>
            <a:pPr indent="0" lvl="0" marL="0" marR="0" rtl="0" algn="l">
              <a:lnSpc>
                <a:spcPct val="115000"/>
              </a:lnSpc>
              <a:spcBef>
                <a:spcPts val="1600"/>
              </a:spcBef>
              <a:spcAft>
                <a:spcPts val="0"/>
              </a:spcAft>
              <a:buClr>
                <a:srgbClr val="000000"/>
              </a:buClr>
              <a:buSzPct val="119999"/>
              <a:buFont typeface="Arial"/>
              <a:buNone/>
            </a:pPr>
            <a:r>
              <a:t/>
            </a:r>
            <a:endParaRPr b="1" i="1" sz="2400" u="none" cap="none" strike="noStrike">
              <a:solidFill>
                <a:schemeClr val="dk1"/>
              </a:solidFill>
              <a:latin typeface="Arial"/>
              <a:ea typeface="Arial"/>
              <a:cs typeface="Arial"/>
              <a:sym typeface="Arial"/>
            </a:endParaRPr>
          </a:p>
          <a:p>
            <a:pPr indent="0" lvl="0" marL="0" rtl="0" algn="l">
              <a:lnSpc>
                <a:spcPct val="90000"/>
              </a:lnSpc>
              <a:spcBef>
                <a:spcPts val="1750"/>
              </a:spcBef>
              <a:spcAft>
                <a:spcPts val="0"/>
              </a:spcAft>
              <a:buClr>
                <a:srgbClr val="161249"/>
              </a:buClr>
              <a:buSzPct val="100000"/>
              <a:buFont typeface="Arial"/>
              <a:buNone/>
            </a:pPr>
            <a:r>
              <a:t/>
            </a:r>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96"/>
          <p:cNvSpPr txBox="1"/>
          <p:nvPr/>
        </p:nvSpPr>
        <p:spPr>
          <a:xfrm rot="-5400000">
            <a:off x="-1209805" y="970664"/>
            <a:ext cx="5202770" cy="1794592"/>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600"/>
              <a:buFont typeface="Arial"/>
              <a:buNone/>
            </a:pPr>
            <a:r>
              <a:rPr b="1" i="0" lang="en-US" sz="2800" u="none" cap="none" strike="noStrike">
                <a:solidFill>
                  <a:srgbClr val="151149"/>
                </a:solidFill>
                <a:latin typeface="Arial"/>
                <a:ea typeface="Arial"/>
                <a:cs typeface="Arial"/>
                <a:sym typeface="Arial"/>
              </a:rPr>
              <a:t>Digitaalisen markkinoinnin rooli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rPr b="1" i="0" lang="en-US" sz="2800" u="none" cap="none" strike="noStrike">
                <a:solidFill>
                  <a:srgbClr val="151149"/>
                </a:solidFill>
                <a:latin typeface="Arial"/>
                <a:ea typeface="Arial"/>
                <a:cs typeface="Arial"/>
                <a:sym typeface="Arial"/>
              </a:rPr>
              <a:t>liiketoiminnan strategisessa suunnittelussa</a:t>
            </a:r>
            <a:endParaRPr b="0" i="0" sz="2800" u="none" cap="none" strike="noStrike">
              <a:solidFill>
                <a:srgbClr val="151149"/>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2800" u="none" cap="none" strike="noStrike">
              <a:solidFill>
                <a:srgbClr val="151149"/>
              </a:solidFill>
              <a:latin typeface="Arial"/>
              <a:ea typeface="Arial"/>
              <a:cs typeface="Arial"/>
              <a:sym typeface="Arial"/>
            </a:endParaRPr>
          </a:p>
        </p:txBody>
      </p:sp>
      <p:pic>
        <p:nvPicPr>
          <p:cNvPr id="595" name="Google Shape;595;p96"/>
          <p:cNvPicPr preferRelativeResize="0"/>
          <p:nvPr/>
        </p:nvPicPr>
        <p:blipFill rotWithShape="1">
          <a:blip r:embed="rId3">
            <a:alphaModFix/>
          </a:blip>
          <a:srcRect b="0" l="0" r="0" t="0"/>
          <a:stretch/>
        </p:blipFill>
        <p:spPr>
          <a:xfrm>
            <a:off x="2203152" y="57406"/>
            <a:ext cx="6773748" cy="4776360"/>
          </a:xfrm>
          <a:prstGeom prst="rect">
            <a:avLst/>
          </a:prstGeom>
          <a:noFill/>
          <a:ln>
            <a:noFill/>
          </a:ln>
        </p:spPr>
      </p:pic>
      <p:sp>
        <p:nvSpPr>
          <p:cNvPr id="596" name="Google Shape;596;p96"/>
          <p:cNvSpPr txBox="1"/>
          <p:nvPr/>
        </p:nvSpPr>
        <p:spPr>
          <a:xfrm>
            <a:off x="6939791" y="4786141"/>
            <a:ext cx="3291300" cy="253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50"/>
              <a:buFont typeface="Arial"/>
              <a:buNone/>
            </a:pPr>
            <a:r>
              <a:rPr b="0" i="0" lang="en-US" sz="1050" u="none" cap="none" strike="noStrike">
                <a:solidFill>
                  <a:srgbClr val="000000"/>
                </a:solidFill>
                <a:latin typeface="Arial"/>
                <a:ea typeface="Arial"/>
                <a:cs typeface="Arial"/>
                <a:sym typeface="Arial"/>
              </a:rPr>
              <a:t>Lähde: www.smartinsights.com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0" i="0" sz="1400" u="none" cap="none" strike="noStrike">
              <a:solidFill>
                <a:srgbClr val="FF0000"/>
              </a:solidFill>
              <a:latin typeface="Arial"/>
              <a:ea typeface="Arial"/>
              <a:cs typeface="Arial"/>
              <a:sym typeface="Arial"/>
            </a:endParaRPr>
          </a:p>
        </p:txBody>
      </p:sp>
      <p:sp>
        <p:nvSpPr>
          <p:cNvPr id="602" name="Google Shape;602;p1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55555"/>
              </a:lnSpc>
              <a:spcBef>
                <a:spcPts val="16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603" name="Google Shape;603;p19"/>
          <p:cNvSpPr txBox="1"/>
          <p:nvPr>
            <p:ph idx="1" type="body"/>
          </p:nvPr>
        </p:nvSpPr>
        <p:spPr>
          <a:xfrm>
            <a:off x="840583" y="277222"/>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Arvioitava tehtävä</a:t>
            </a:r>
            <a:endParaRPr/>
          </a:p>
          <a:p>
            <a:pPr indent="0" lvl="0" marL="0" rtl="0" algn="l">
              <a:lnSpc>
                <a:spcPct val="90000"/>
              </a:lnSpc>
              <a:spcBef>
                <a:spcPts val="750"/>
              </a:spcBef>
              <a:spcAft>
                <a:spcPts val="0"/>
              </a:spcAft>
              <a:buClr>
                <a:schemeClr val="lt1"/>
              </a:buClr>
              <a:buSzPts val="2400"/>
              <a:buNone/>
            </a:pPr>
            <a:r>
              <a:t/>
            </a:r>
            <a:endParaRPr/>
          </a:p>
        </p:txBody>
      </p:sp>
      <p:sp>
        <p:nvSpPr>
          <p:cNvPr id="604" name="Google Shape;604;p19"/>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p>
            <a:pPr indent="0" lvl="0" marL="0" rtl="0" algn="l">
              <a:lnSpc>
                <a:spcPct val="150000"/>
              </a:lnSpc>
              <a:spcBef>
                <a:spcPts val="0"/>
              </a:spcBef>
              <a:spcAft>
                <a:spcPts val="0"/>
              </a:spcAft>
              <a:buClr>
                <a:schemeClr val="lt1"/>
              </a:buClr>
              <a:buSzPts val="1800"/>
              <a:buNone/>
            </a:pPr>
            <a:r>
              <a:rPr lang="en-US" sz="1800"/>
              <a:t>Käytä samaa tuotemerkkiä kuin edellisessä tehtävässä, ja kuvaile se hyödyntäen Business model canvasta.</a:t>
            </a:r>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7"/>
          <p:cNvSpPr txBox="1"/>
          <p:nvPr/>
        </p:nvSpPr>
        <p:spPr>
          <a:xfrm>
            <a:off x="2245784" y="1925419"/>
            <a:ext cx="465243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chemeClr val="lt1"/>
                </a:solidFill>
                <a:latin typeface="Arial"/>
                <a:ea typeface="Arial"/>
                <a:cs typeface="Arial"/>
                <a:sym typeface="Arial"/>
              </a:rPr>
              <a:t>Kirjallisuusluettelo</a:t>
            </a:r>
            <a:endParaRPr b="1" i="0" sz="3600" u="none" cap="none" strike="noStrike">
              <a:solidFill>
                <a:schemeClr val="lt1"/>
              </a:solidFill>
              <a:latin typeface="Calibri"/>
              <a:ea typeface="Calibri"/>
              <a:cs typeface="Calibri"/>
              <a:sym typeface="Calibri"/>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3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000" u="none" cap="none" strike="noStrike">
                <a:solidFill>
                  <a:srgbClr val="151149"/>
                </a:solidFill>
                <a:latin typeface="Arial"/>
                <a:ea typeface="Arial"/>
                <a:cs typeface="Arial"/>
                <a:sym typeface="Arial"/>
              </a:rPr>
              <a:t>Kirjallisuusluettelo</a:t>
            </a:r>
            <a:endParaRPr b="0" i="0" sz="1400" u="none" cap="none" strike="noStrike">
              <a:solidFill>
                <a:srgbClr val="151149"/>
              </a:solidFill>
              <a:latin typeface="Arial"/>
              <a:ea typeface="Arial"/>
              <a:cs typeface="Arial"/>
              <a:sym typeface="Arial"/>
            </a:endParaRPr>
          </a:p>
        </p:txBody>
      </p:sp>
      <p:sp>
        <p:nvSpPr>
          <p:cNvPr id="615" name="Google Shape;615;p3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just">
              <a:lnSpc>
                <a:spcPct val="100000"/>
              </a:lnSpc>
              <a:spcBef>
                <a:spcPts val="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Barker, M. S., Barker, D. I., Bormann, N. F., Roberts, M. L., &amp; Zahay, D. (2017). </a:t>
            </a:r>
            <a:r>
              <a:rPr b="0" i="1" lang="en-US" sz="1400" u="none" cap="none" strike="noStrike">
                <a:solidFill>
                  <a:srgbClr val="151149"/>
                </a:solidFill>
                <a:latin typeface="Arial"/>
                <a:ea typeface="Arial"/>
                <a:cs typeface="Arial"/>
                <a:sym typeface="Arial"/>
              </a:rPr>
              <a:t>Sosiaalisen median markkinointi: strateginen lähestymistapa </a:t>
            </a:r>
            <a:r>
              <a:rPr b="0" i="0" lang="en-US" sz="1400" u="none" cap="none" strike="noStrike">
                <a:solidFill>
                  <a:srgbClr val="151149"/>
                </a:solidFill>
                <a:latin typeface="Arial"/>
                <a:ea typeface="Arial"/>
                <a:cs typeface="Arial"/>
                <a:sym typeface="Arial"/>
              </a:rPr>
              <a:t>(2</a:t>
            </a:r>
            <a:r>
              <a:rPr b="0" baseline="30000" i="0" lang="en-US" sz="1400" u="none" cap="none" strike="noStrike">
                <a:solidFill>
                  <a:srgbClr val="151149"/>
                </a:solidFill>
                <a:latin typeface="Arial"/>
                <a:ea typeface="Arial"/>
                <a:cs typeface="Arial"/>
                <a:sym typeface="Arial"/>
              </a:rPr>
              <a:t>nd </a:t>
            </a:r>
            <a:r>
              <a:rPr b="0" i="0" lang="en-US" sz="1400" u="none" cap="none" strike="noStrike">
                <a:solidFill>
                  <a:srgbClr val="151149"/>
                </a:solidFill>
                <a:latin typeface="Arial"/>
                <a:ea typeface="Arial"/>
                <a:cs typeface="Arial"/>
                <a:sym typeface="Arial"/>
              </a:rPr>
              <a:t> ed.). Cengage Learning</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Chaffey, D., &amp; Ellis-Chadwick, F. (2022). </a:t>
            </a:r>
            <a:r>
              <a:rPr b="0" i="1" lang="en-US" sz="1400" u="none" cap="none" strike="noStrike">
                <a:solidFill>
                  <a:srgbClr val="151149"/>
                </a:solidFill>
                <a:latin typeface="Arial"/>
                <a:ea typeface="Arial"/>
                <a:cs typeface="Arial"/>
                <a:sym typeface="Arial"/>
              </a:rPr>
              <a:t>Digitaalinen markkinointi: strategia, toteutus ja käytäntö </a:t>
            </a:r>
            <a:r>
              <a:rPr b="0" i="0" lang="en-US" sz="1400" u="none" cap="none" strike="noStrike">
                <a:solidFill>
                  <a:srgbClr val="151149"/>
                </a:solidFill>
                <a:latin typeface="Arial"/>
                <a:ea typeface="Arial"/>
                <a:cs typeface="Arial"/>
                <a:sym typeface="Arial"/>
              </a:rPr>
              <a:t>(8</a:t>
            </a:r>
            <a:r>
              <a:rPr b="0" baseline="30000" i="0" lang="en-US" sz="1400" u="none" cap="none" strike="noStrike">
                <a:solidFill>
                  <a:srgbClr val="151149"/>
                </a:solidFill>
                <a:latin typeface="Arial"/>
                <a:ea typeface="Arial"/>
                <a:cs typeface="Arial"/>
                <a:sym typeface="Arial"/>
              </a:rPr>
              <a:t>th</a:t>
            </a:r>
            <a:r>
              <a:rPr b="0" i="0" lang="en-US" sz="1400" u="none" cap="none" strike="noStrike">
                <a:solidFill>
                  <a:srgbClr val="151149"/>
                </a:solidFill>
                <a:latin typeface="Arial"/>
                <a:ea typeface="Arial"/>
                <a:cs typeface="Arial"/>
                <a:sym typeface="Arial"/>
              </a:rPr>
              <a:t> ed). Pearson Education Limited.</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Chaffey, D., &amp; Smith, PR (2017). </a:t>
            </a:r>
            <a:r>
              <a:rPr b="0" i="1" lang="en-US" sz="1400" u="none" cap="none" strike="noStrike">
                <a:solidFill>
                  <a:srgbClr val="151149"/>
                </a:solidFill>
                <a:latin typeface="Arial"/>
                <a:ea typeface="Arial"/>
                <a:cs typeface="Arial"/>
                <a:sym typeface="Arial"/>
              </a:rPr>
              <a:t>Digital Marketing Excellence </a:t>
            </a:r>
            <a:r>
              <a:rPr b="0" i="0" lang="en-US" sz="1400" u="none" cap="none" strike="noStrike">
                <a:solidFill>
                  <a:srgbClr val="151149"/>
                </a:solidFill>
                <a:latin typeface="Arial"/>
                <a:ea typeface="Arial"/>
                <a:cs typeface="Arial"/>
                <a:sym typeface="Arial"/>
              </a:rPr>
              <a:t>(5</a:t>
            </a:r>
            <a:r>
              <a:rPr b="0" baseline="30000" i="0" lang="en-US" sz="1400" u="none" cap="none" strike="noStrike">
                <a:solidFill>
                  <a:srgbClr val="151149"/>
                </a:solidFill>
                <a:latin typeface="Arial"/>
                <a:ea typeface="Arial"/>
                <a:cs typeface="Arial"/>
                <a:sym typeface="Arial"/>
              </a:rPr>
              <a:t>th</a:t>
            </a:r>
            <a:r>
              <a:rPr b="0" i="0" lang="en-US" sz="1400" u="none" cap="none" strike="noStrike">
                <a:solidFill>
                  <a:srgbClr val="151149"/>
                </a:solidFill>
                <a:latin typeface="Arial"/>
                <a:ea typeface="Arial"/>
                <a:cs typeface="Arial"/>
                <a:sym typeface="Arial"/>
              </a:rPr>
              <a:t> ed.). Routledge.</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rgbClr val="000000"/>
              </a:buClr>
              <a:buSzPts val="1600"/>
              <a:buFont typeface="Arial"/>
              <a:buNone/>
            </a:pPr>
            <a:r>
              <a:rPr b="0" i="0" lang="en-US" sz="1400" u="none" cap="none" strike="noStrike">
                <a:solidFill>
                  <a:srgbClr val="151149"/>
                </a:solidFill>
                <a:latin typeface="Arial"/>
                <a:ea typeface="Arial"/>
                <a:cs typeface="Arial"/>
                <a:sym typeface="Arial"/>
              </a:rPr>
              <a:t>Hanlon, A. (2019). </a:t>
            </a:r>
            <a:r>
              <a:rPr b="0" i="1" lang="en-US" sz="1400" u="none" cap="none" strike="noStrike">
                <a:solidFill>
                  <a:srgbClr val="151149"/>
                </a:solidFill>
                <a:latin typeface="Arial"/>
                <a:ea typeface="Arial"/>
                <a:cs typeface="Arial"/>
                <a:sym typeface="Arial"/>
              </a:rPr>
              <a:t>Digitaalinen markkinointi: strateginen suunnittelu ja integrointi</a:t>
            </a:r>
            <a:r>
              <a:rPr b="0" i="0" lang="en-US" sz="1400" u="none" cap="none" strike="noStrike">
                <a:solidFill>
                  <a:srgbClr val="151149"/>
                </a:solidFill>
                <a:latin typeface="Arial"/>
                <a:ea typeface="Arial"/>
                <a:cs typeface="Arial"/>
                <a:sym typeface="Arial"/>
              </a:rPr>
              <a:t>. Sage.</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chemeClr val="dk1"/>
              </a:buClr>
              <a:buSzPts val="1400"/>
              <a:buFont typeface="Arial"/>
              <a:buNone/>
            </a:pPr>
            <a:r>
              <a:rPr b="0" i="0" lang="en-US" sz="1400" u="none" cap="none" strike="noStrike">
                <a:solidFill>
                  <a:srgbClr val="151149"/>
                </a:solidFill>
                <a:latin typeface="Arial"/>
                <a:ea typeface="Arial"/>
                <a:cs typeface="Arial"/>
                <a:sym typeface="Arial"/>
              </a:rPr>
              <a:t>Kingsnorth, S. (2016). </a:t>
            </a:r>
            <a:r>
              <a:rPr b="0" i="1" lang="en-US" sz="1400" u="none" cap="none" strike="noStrike">
                <a:solidFill>
                  <a:srgbClr val="151149"/>
                </a:solidFill>
                <a:latin typeface="Arial"/>
                <a:ea typeface="Arial"/>
                <a:cs typeface="Arial"/>
                <a:sym typeface="Arial"/>
              </a:rPr>
              <a:t>Digitaalinen markkinointistrategia Integroitu lähestymistapa verkkomarkkinointiin</a:t>
            </a:r>
            <a:r>
              <a:rPr b="0" i="0" lang="en-US" sz="1400" u="none" cap="none" strike="noStrike">
                <a:solidFill>
                  <a:srgbClr val="151149"/>
                </a:solidFill>
                <a:latin typeface="Arial"/>
                <a:ea typeface="Arial"/>
                <a:cs typeface="Arial"/>
                <a:sym typeface="Arial"/>
              </a:rPr>
              <a:t>. KoganPage.</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chemeClr val="dk1"/>
              </a:buClr>
              <a:buSzPts val="1600"/>
              <a:buFont typeface="Arial"/>
              <a:buNone/>
            </a:pPr>
            <a:r>
              <a:rPr b="0" i="0" lang="en-US" sz="1400" u="none" cap="none" strike="noStrike">
                <a:solidFill>
                  <a:srgbClr val="151149"/>
                </a:solidFill>
                <a:latin typeface="Arial"/>
                <a:ea typeface="Arial"/>
                <a:cs typeface="Arial"/>
                <a:sym typeface="Arial"/>
              </a:rPr>
              <a:t>Kotler, P., &amp; Andreasen, A. R. (1987). </a:t>
            </a:r>
            <a:r>
              <a:rPr b="0" i="1" lang="en-US" sz="1400" u="none" cap="none" strike="noStrike">
                <a:solidFill>
                  <a:srgbClr val="151149"/>
                </a:solidFill>
                <a:latin typeface="Arial"/>
                <a:ea typeface="Arial"/>
                <a:cs typeface="Arial"/>
                <a:sym typeface="Arial"/>
              </a:rPr>
              <a:t>Strateginen markkinointi voittoa tavoittelemattomille organisaatioille </a:t>
            </a:r>
            <a:r>
              <a:rPr b="0" i="0" lang="en-US" sz="1400" u="none" cap="none" strike="noStrike">
                <a:solidFill>
                  <a:srgbClr val="151149"/>
                </a:solidFill>
                <a:latin typeface="Arial"/>
                <a:ea typeface="Arial"/>
                <a:cs typeface="Arial"/>
                <a:sym typeface="Arial"/>
              </a:rPr>
              <a:t>(3</a:t>
            </a:r>
            <a:r>
              <a:rPr b="0" baseline="30000" i="0" lang="en-US" sz="1400" u="none" cap="none" strike="noStrike">
                <a:solidFill>
                  <a:srgbClr val="151149"/>
                </a:solidFill>
                <a:latin typeface="Arial"/>
                <a:ea typeface="Arial"/>
                <a:cs typeface="Arial"/>
                <a:sym typeface="Arial"/>
              </a:rPr>
              <a:t>rd</a:t>
            </a:r>
            <a:r>
              <a:rPr b="0" i="0" lang="en-US" sz="1400" u="none" cap="none" strike="noStrike">
                <a:solidFill>
                  <a:srgbClr val="151149"/>
                </a:solidFill>
                <a:latin typeface="Arial"/>
                <a:ea typeface="Arial"/>
                <a:cs typeface="Arial"/>
                <a:sym typeface="Arial"/>
              </a:rPr>
              <a:t> ed.). Prentice-Hall.</a:t>
            </a:r>
            <a:endParaRPr b="0" i="0" sz="1400" u="none" cap="none" strike="noStrike">
              <a:solidFill>
                <a:srgbClr val="151149"/>
              </a:solidFill>
              <a:latin typeface="Arial"/>
              <a:ea typeface="Arial"/>
              <a:cs typeface="Arial"/>
              <a:sym typeface="Arial"/>
            </a:endParaRPr>
          </a:p>
          <a:p>
            <a:pPr indent="0" lvl="0" marL="0" marR="0" rtl="0" algn="just">
              <a:lnSpc>
                <a:spcPct val="100000"/>
              </a:lnSpc>
              <a:spcBef>
                <a:spcPts val="1000"/>
              </a:spcBef>
              <a:spcAft>
                <a:spcPts val="0"/>
              </a:spcAft>
              <a:buClr>
                <a:schemeClr val="dk1"/>
              </a:buClr>
              <a:buSzPts val="1400"/>
              <a:buFont typeface="Arial"/>
              <a:buNone/>
            </a:pPr>
            <a:r>
              <a:rPr b="0" i="0" lang="en-US" sz="1400" u="none" cap="none" strike="noStrike">
                <a:solidFill>
                  <a:srgbClr val="151149"/>
                </a:solidFill>
                <a:latin typeface="Arial"/>
                <a:ea typeface="Arial"/>
                <a:cs typeface="Arial"/>
                <a:sym typeface="Arial"/>
              </a:rPr>
              <a:t>Osterwalder, A., &amp; Pigneur, Y. (2010). </a:t>
            </a:r>
            <a:r>
              <a:rPr b="0" i="1" lang="en-US" sz="1400" u="none" cap="none" strike="noStrike">
                <a:solidFill>
                  <a:srgbClr val="151149"/>
                </a:solidFill>
                <a:latin typeface="Arial"/>
                <a:ea typeface="Arial"/>
                <a:cs typeface="Arial"/>
                <a:sym typeface="Arial"/>
              </a:rPr>
              <a:t>Liiketoimintamallien luominen. </a:t>
            </a:r>
            <a:r>
              <a:rPr b="0" i="0" lang="en-US" sz="1400" u="none" cap="none" strike="noStrike">
                <a:solidFill>
                  <a:srgbClr val="151149"/>
                </a:solidFill>
                <a:latin typeface="Arial"/>
                <a:ea typeface="Arial"/>
                <a:cs typeface="Arial"/>
                <a:sym typeface="Arial"/>
              </a:rPr>
              <a:t>John Wiley &amp; Sons, Inc.</a:t>
            </a:r>
            <a:endParaRPr b="0" i="0" sz="1400" u="none" cap="none" strike="noStrike">
              <a:solidFill>
                <a:srgbClr val="151149"/>
              </a:solidFill>
              <a:latin typeface="Arial"/>
              <a:ea typeface="Arial"/>
              <a:cs typeface="Arial"/>
              <a:sym typeface="Arial"/>
            </a:endParaRPr>
          </a:p>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rgbClr val="151149"/>
              </a:solidFill>
              <a:latin typeface="Arial"/>
              <a:ea typeface="Arial"/>
              <a:cs typeface="Arial"/>
              <a:sym typeface="Arial"/>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g1e426d90ee6_0_0"/>
          <p:cNvSpPr txBox="1"/>
          <p:nvPr>
            <p:ph idx="1" type="body"/>
          </p:nvPr>
        </p:nvSpPr>
        <p:spPr>
          <a:xfrm>
            <a:off x="628650" y="655325"/>
            <a:ext cx="5391000" cy="30099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750"/>
              </a:spcBef>
              <a:spcAft>
                <a:spcPts val="0"/>
              </a:spcAft>
              <a:buClr>
                <a:srgbClr val="FFFFFF"/>
              </a:buClr>
              <a:buSzPct val="100000"/>
              <a:buNone/>
            </a:pPr>
            <a:r>
              <a:t/>
            </a:r>
            <a:endParaRPr>
              <a:solidFill>
                <a:srgbClr val="FFFFFF"/>
              </a:solidFill>
            </a:endParaRPr>
          </a:p>
          <a:p>
            <a:pPr indent="0" lvl="0" marL="0" rtl="0" algn="l">
              <a:lnSpc>
                <a:spcPct val="90000"/>
              </a:lnSpc>
              <a:spcBef>
                <a:spcPts val="750"/>
              </a:spcBef>
              <a:spcAft>
                <a:spcPts val="0"/>
              </a:spcAft>
              <a:buClr>
                <a:srgbClr val="FFFFFF"/>
              </a:buClr>
              <a:buSzPct val="100000"/>
              <a:buNone/>
            </a:pPr>
            <a:r>
              <a:rPr lang="en-US">
                <a:solidFill>
                  <a:srgbClr val="FFFFFF"/>
                </a:solidFill>
              </a:rPr>
              <a:t>VASTUUVAPAUSLAUSEKE</a:t>
            </a:r>
            <a:endParaRPr>
              <a:solidFill>
                <a:srgbClr val="FFFFFF"/>
              </a:solidFill>
            </a:endParaRPr>
          </a:p>
          <a:p>
            <a:pPr indent="0" lvl="0" marL="0" rtl="0" algn="l">
              <a:lnSpc>
                <a:spcPct val="90000"/>
              </a:lnSpc>
              <a:spcBef>
                <a:spcPts val="750"/>
              </a:spcBef>
              <a:spcAft>
                <a:spcPts val="0"/>
              </a:spcAft>
              <a:buClr>
                <a:srgbClr val="FFFFFF"/>
              </a:buClr>
              <a:buSzPct val="100000"/>
              <a:buNone/>
            </a:pPr>
            <a:r>
              <a:t/>
            </a:r>
            <a:endParaRPr>
              <a:solidFill>
                <a:srgbClr val="FFFFFF"/>
              </a:solidFill>
            </a:endParaRPr>
          </a:p>
          <a:p>
            <a:pPr indent="0" lvl="0" marL="0" rtl="0" algn="l">
              <a:lnSpc>
                <a:spcPct val="90000"/>
              </a:lnSpc>
              <a:spcBef>
                <a:spcPts val="750"/>
              </a:spcBef>
              <a:spcAft>
                <a:spcPts val="0"/>
              </a:spcAft>
              <a:buClr>
                <a:srgbClr val="FFFFFF"/>
              </a:buClr>
              <a:buSzPct val="100000"/>
              <a:buNone/>
            </a:pPr>
            <a:r>
              <a:rPr lang="en-US">
                <a:solidFill>
                  <a:srgbClr val="FFFFFF"/>
                </a:solidFill>
              </a:rPr>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a:solidFill>
                <a:srgbClr val="FFFFFF"/>
              </a:solidFill>
            </a:endParaRPr>
          </a:p>
          <a:p>
            <a:pPr indent="0" lvl="0" marL="0" rtl="0" algn="l">
              <a:lnSpc>
                <a:spcPct val="90000"/>
              </a:lnSpc>
              <a:spcBef>
                <a:spcPts val="750"/>
              </a:spcBef>
              <a:spcAft>
                <a:spcPts val="0"/>
              </a:spcAft>
              <a:buClr>
                <a:srgbClr val="FFFFFF"/>
              </a:buClr>
              <a:buSzPct val="100000"/>
              <a:buNone/>
            </a:pPr>
            <a:r>
              <a:rPr lang="en-US">
                <a:solidFill>
                  <a:srgbClr val="FFFFFF"/>
                </a:solidFill>
              </a:rPr>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a:solidFill>
                <a:srgbClr val="FFFFFF"/>
              </a:solidFill>
            </a:endParaRPr>
          </a:p>
          <a:p>
            <a:pPr indent="0" lvl="0" marL="0" rtl="0" algn="l">
              <a:lnSpc>
                <a:spcPct val="90000"/>
              </a:lnSpc>
              <a:spcBef>
                <a:spcPts val="750"/>
              </a:spcBef>
              <a:spcAft>
                <a:spcPts val="0"/>
              </a:spcAft>
              <a:buClr>
                <a:srgbClr val="FFFFFF"/>
              </a:buClr>
              <a:buSzPct val="100000"/>
              <a:buNone/>
            </a:pPr>
            <a:r>
              <a:t/>
            </a:r>
            <a:endParaRPr>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