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65" r:id="rId2"/>
  </p:sldMasterIdLst>
  <p:notesMasterIdLst>
    <p:notesMasterId r:id="rId57"/>
  </p:notes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Lst>
  <p:sldSz cx="9144000" cy="5143500" type="screen16x9"/>
  <p:notesSz cx="6858000" cy="9144000"/>
  <p:embeddedFontLst>
    <p:embeddedFont>
      <p:font typeface="Calibri" panose="020F0502020204030204" pitchFamily="34" charset="0"/>
      <p:regular r:id="rId58"/>
      <p:bold r:id="rId59"/>
      <p:italic r:id="rId60"/>
      <p:boldItalic r:id="rId61"/>
    </p:embeddedFont>
    <p:embeddedFont>
      <p:font typeface="PT Sans" panose="020B0503020203020204" pitchFamily="34" charset="0"/>
      <p:regular r:id="rId62"/>
      <p:bold r:id="rId63"/>
      <p:italic r:id="rId64"/>
      <p:boldItalic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6" roundtripDataSignature="AMtx7mhWr3laqKaEXHtM27JAc4GqBAxVr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BA39FF7-5046-4593-914D-6EF39BFDD3D0}">
  <a:tblStyle styleId="{0BA39FF7-5046-4593-914D-6EF39BFDD3D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FF4E6"/>
          </a:solidFill>
        </a:fill>
      </a:tcStyle>
    </a:wholeTbl>
    <a:band1H>
      <a:tcTxStyle b="off" i="off"/>
      <a:tcStyle>
        <a:tcBdr/>
        <a:fill>
          <a:solidFill>
            <a:srgbClr val="FFE8CA"/>
          </a:solidFill>
        </a:fill>
      </a:tcStyle>
    </a:band1H>
    <a:band2H>
      <a:tcTxStyle b="off" i="off"/>
      <a:tcStyle>
        <a:tcBdr/>
      </a:tcStyle>
    </a:band2H>
    <a:band1V>
      <a:tcTxStyle b="off" i="off"/>
      <a:tcStyle>
        <a:tcBdr/>
        <a:fill>
          <a:solidFill>
            <a:srgbClr val="FFE8CA"/>
          </a:solidFill>
        </a:fill>
      </a:tcStyle>
    </a:band1V>
    <a:band2V>
      <a:tcTxStyle b="off" i="off"/>
      <a:tcStyle>
        <a:tcBdr/>
      </a:tcStyle>
    </a:band2V>
    <a:lastCol>
      <a:tcTxStyle b="on" i="off">
        <a:font>
          <a:latin typeface="Arial"/>
          <a:ea typeface="Arial"/>
          <a:cs typeface="Arial"/>
        </a:font>
        <a:schemeClr val="lt1"/>
      </a:tcTxStyle>
      <a:tcStyle>
        <a:tcBdr/>
        <a:fill>
          <a:solidFill>
            <a:schemeClr val="accent4"/>
          </a:solidFill>
        </a:fill>
      </a:tcStyle>
    </a:lastCol>
    <a:firstCol>
      <a:tcTxStyle b="on" i="off">
        <a:font>
          <a:latin typeface="Arial"/>
          <a:ea typeface="Arial"/>
          <a:cs typeface="Arial"/>
        </a:font>
        <a:schemeClr val="lt1"/>
      </a:tcTxStyle>
      <a:tcStyle>
        <a:tcBdr/>
        <a:fill>
          <a:solidFill>
            <a:schemeClr val="accent4"/>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4"/>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4"/>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38" d="100"/>
          <a:sy n="138" d="100"/>
        </p:scale>
        <p:origin x="756" y="10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6.fntdata"/><Relationship Id="rId68" Type="http://schemas.openxmlformats.org/officeDocument/2006/relationships/viewProps" Target="view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font" Target="fonts/font1.fntdata"/><Relationship Id="rId66" Type="http://customschemas.google.com/relationships/presentationmetadata" Target="metadata"/><Relationship Id="rId5" Type="http://schemas.openxmlformats.org/officeDocument/2006/relationships/slide" Target="slides/slide3.xml"/><Relationship Id="rId61" Type="http://schemas.openxmlformats.org/officeDocument/2006/relationships/font" Target="fonts/font4.fntdata"/><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font" Target="fonts/font7.fntdata"/><Relationship Id="rId69"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2.fntdata"/><Relationship Id="rId67"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font" Target="fonts/font5.fntdata"/><Relationship Id="rId7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notesMaster" Target="notesMasters/notesMaster1.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3" Type="http://schemas.openxmlformats.org/officeDocument/2006/relationships/hyperlink" Target="https://nl.pinterest.com/pin/137008013642682982/" TargetMode="External"/><Relationship Id="rId2" Type="http://schemas.openxmlformats.org/officeDocument/2006/relationships/slide" Target="../slides/slide46.xml"/><Relationship Id="rId1" Type="http://schemas.openxmlformats.org/officeDocument/2006/relationships/notesMaster" Target="../notesMasters/notesMaster1.xml"/><Relationship Id="rId4" Type="http://schemas.openxmlformats.org/officeDocument/2006/relationships/hyperlink" Target="https://odiv.nl/paid-earned-shared-owned/" TargetMode="Externa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4"/>
        <p:cNvGrpSpPr/>
        <p:nvPr/>
      </p:nvGrpSpPr>
      <p:grpSpPr>
        <a:xfrm>
          <a:off x="0" y="0"/>
          <a:ext cx="0" cy="0"/>
          <a:chOff x="0" y="0"/>
          <a:chExt cx="0" cy="0"/>
        </a:xfrm>
      </p:grpSpPr>
      <p:sp>
        <p:nvSpPr>
          <p:cNvPr id="255" name="Google Shape;255;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56" name="Google Shape;256;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9"/>
        <p:cNvGrpSpPr/>
        <p:nvPr/>
      </p:nvGrpSpPr>
      <p:grpSpPr>
        <a:xfrm>
          <a:off x="0" y="0"/>
          <a:ext cx="0" cy="0"/>
          <a:chOff x="0" y="0"/>
          <a:chExt cx="0" cy="0"/>
        </a:xfrm>
      </p:grpSpPr>
      <p:sp>
        <p:nvSpPr>
          <p:cNvPr id="260" name="Google Shape;260;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1" name="Google Shape;261;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4"/>
        <p:cNvGrpSpPr/>
        <p:nvPr/>
      </p:nvGrpSpPr>
      <p:grpSpPr>
        <a:xfrm>
          <a:off x="0" y="0"/>
          <a:ext cx="0" cy="0"/>
          <a:chOff x="0" y="0"/>
          <a:chExt cx="0" cy="0"/>
        </a:xfrm>
      </p:grpSpPr>
      <p:sp>
        <p:nvSpPr>
          <p:cNvPr id="265" name="Google Shape;265;p2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66" name="Google Shape;266;p2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9"/>
        <p:cNvGrpSpPr/>
        <p:nvPr/>
      </p:nvGrpSpPr>
      <p:grpSpPr>
        <a:xfrm>
          <a:off x="0" y="0"/>
          <a:ext cx="0" cy="0"/>
          <a:chOff x="0" y="0"/>
          <a:chExt cx="0" cy="0"/>
        </a:xfrm>
      </p:grpSpPr>
      <p:sp>
        <p:nvSpPr>
          <p:cNvPr id="270" name="Google Shape;270;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1" name="Google Shape;271;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5"/>
        <p:cNvGrpSpPr/>
        <p:nvPr/>
      </p:nvGrpSpPr>
      <p:grpSpPr>
        <a:xfrm>
          <a:off x="0" y="0"/>
          <a:ext cx="0" cy="0"/>
          <a:chOff x="0" y="0"/>
          <a:chExt cx="0" cy="0"/>
        </a:xfrm>
      </p:grpSpPr>
      <p:sp>
        <p:nvSpPr>
          <p:cNvPr id="276" name="Google Shape;276;p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77" name="Google Shape;277;p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Huomautus: tämä tehtävä hyödyttää ennen kaikkea opiskelijaa itseään. Sen avulla opiskelija voi ymmärtää digitaalisen markkinoinnin puheita, osallistua ammatillisiin keskusteluihin ja pysyä ajan tasalla aiheista aina tulevaisuudessa. On siis olennaista motivoida opiskelijoita, kun annat tämän ennakkotehtävän. He tulevat arvostamaan tätä tehtävää kurssin lopussa...! Huom. Digimarkkinointi on vahvasti englanninkielinen ala, siksi on hyvä opiskella termit englanniksi. Suomenkielelläkin toki löytyy sanastoa netistä esimerkiksi hakusanoilla ’digitaalisen markkinoinnin sanasto/termit’.</a:t>
            </a:r>
            <a:endParaRPr/>
          </a:p>
          <a:p>
            <a:pPr marL="0" lvl="0" indent="0" algn="l" rtl="0">
              <a:lnSpc>
                <a:spcPct val="100000"/>
              </a:lnSpc>
              <a:spcBef>
                <a:spcPts val="0"/>
              </a:spcBef>
              <a:spcAft>
                <a:spcPts val="0"/>
              </a:spcAft>
              <a:buSzPts val="1100"/>
              <a:buNone/>
            </a:pPr>
            <a:r>
              <a:rPr lang="fi"/>
              <a:t>Jokaisella voi olla omat listansa (mutta ne sisältävät 60-80 % samoista sanoista), joten varmista, että jokainen on tehnyt oman listansa. Luennolla voit kirjoittaa osan sanoista taululle ja käydä sitten niiden merkityksen yksitellen läpi ryhmän kanssa. Tämä vahvistaa oppimista. Lisäksi nämä sanat esiintyvät koko moduulin ajan.</a:t>
            </a:r>
            <a:endParaRPr/>
          </a:p>
          <a:p>
            <a:pPr marL="0" lvl="0" indent="0" algn="l" rtl="0">
              <a:lnSpc>
                <a:spcPct val="100000"/>
              </a:lnSpc>
              <a:spcBef>
                <a:spcPts val="0"/>
              </a:spcBef>
              <a:spcAft>
                <a:spcPts val="0"/>
              </a:spcAft>
              <a:buClr>
                <a:schemeClr val="dk1"/>
              </a:buClr>
              <a:buSzPts val="1100"/>
              <a:buFont typeface="Arial"/>
              <a:buNone/>
            </a:pPr>
            <a:r>
              <a:rPr lang="fi">
                <a:solidFill>
                  <a:schemeClr val="dk1"/>
                </a:solidFill>
              </a:rPr>
              <a:t>Arviointi: hyväksytty/hylätty (Huomautus: jos mahdollista, käytä plagioinninesto-ohjelmistoa suoran kopioinnin havaitsemiseksi - ei saisi ylittää 10 %).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1"/>
        <p:cNvGrpSpPr/>
        <p:nvPr/>
      </p:nvGrpSpPr>
      <p:grpSpPr>
        <a:xfrm>
          <a:off x="0" y="0"/>
          <a:ext cx="0" cy="0"/>
          <a:chOff x="0" y="0"/>
          <a:chExt cx="0" cy="0"/>
        </a:xfrm>
      </p:grpSpPr>
      <p:sp>
        <p:nvSpPr>
          <p:cNvPr id="282" name="Google Shape;282;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Markkinointi koostuu monista eri keinoista, joiden yhdistelmää kutsutaan usein markkinointimixiksi. Ne esitellään lyhyesti tässä jaksossa.</a:t>
            </a:r>
            <a:endParaRPr/>
          </a:p>
        </p:txBody>
      </p:sp>
      <p:sp>
        <p:nvSpPr>
          <p:cNvPr id="283" name="Google Shape;283;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7"/>
        <p:cNvGrpSpPr/>
        <p:nvPr/>
      </p:nvGrpSpPr>
      <p:grpSpPr>
        <a:xfrm>
          <a:off x="0" y="0"/>
          <a:ext cx="0" cy="0"/>
          <a:chOff x="0" y="0"/>
          <a:chExt cx="0" cy="0"/>
        </a:xfrm>
      </p:grpSpPr>
      <p:sp>
        <p:nvSpPr>
          <p:cNvPr id="288" name="Google Shape;288;p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89" name="Google Shape;289;p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Kaikilla markkinointitoiminnoilla on organisaatiosta tai kanavista riippumatta samantyyppisiä tavoitteita.  Niiden on oltava linjassa yrityksen strategian kanssa.</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5"/>
        <p:cNvGrpSpPr/>
        <p:nvPr/>
      </p:nvGrpSpPr>
      <p:grpSpPr>
        <a:xfrm>
          <a:off x="0" y="0"/>
          <a:ext cx="0" cy="0"/>
          <a:chOff x="0" y="0"/>
          <a:chExt cx="0" cy="0"/>
        </a:xfrm>
      </p:grpSpPr>
      <p:sp>
        <p:nvSpPr>
          <p:cNvPr id="296" name="Google Shape;296;p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297" name="Google Shape;297;p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Yksikään organisaatio ei voi olla näkyvästi esillä kaikilla näillä aloilla, mikä tarkoittaa, että niiden on valittava ne alat, joilla ne tuntevat tai haluavat olla kilpailukykyisiä. Onko se erinomainen tuote (esim. Apple)? Vai hinta (esim. Lidl)? Vai laaja myynninedistäminen (esim. Coca Cola, Red Bull)? Vai tapa, jolla palvelut ja tavarat ovat saatavilla ja jaettavissa (fyysinen myymälä - sijainti? ja/tai verkkokauppa)? Useimmiten kyse on näiden yhdistelmästä.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2"/>
        <p:cNvGrpSpPr/>
        <p:nvPr/>
      </p:nvGrpSpPr>
      <p:grpSpPr>
        <a:xfrm>
          <a:off x="0" y="0"/>
          <a:ext cx="0" cy="0"/>
          <a:chOff x="0" y="0"/>
          <a:chExt cx="0" cy="0"/>
        </a:xfrm>
      </p:grpSpPr>
      <p:sp>
        <p:nvSpPr>
          <p:cNvPr id="303" name="Google Shape;303;p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04" name="Google Shape;304;p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solidFill>
                  <a:schemeClr val="dk1"/>
                </a:solidFill>
              </a:rPr>
              <a:t>McCarthyn 4P-teoria on yksi markkinoinnin klassisista teorioista.</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8"/>
        <p:cNvGrpSpPr/>
        <p:nvPr/>
      </p:nvGrpSpPr>
      <p:grpSpPr>
        <a:xfrm>
          <a:off x="0" y="0"/>
          <a:ext cx="0" cy="0"/>
          <a:chOff x="0" y="0"/>
          <a:chExt cx="0" cy="0"/>
        </a:xfrm>
      </p:grpSpPr>
      <p:sp>
        <p:nvSpPr>
          <p:cNvPr id="309" name="Google Shape;309;p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0" name="Google Shape;310;p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Huomautus: "Johdatus digitaaliseen markkinointiin" -moduulissa markkinoinnin peruskäsitteitä esitellään vain siinä määrin, että digitaalisen markkinoinnin rooli osana kaikkea markkinointitoimintaa tulee selvemmäksi. Lisää tietoa löydät markkinoinnin peruskirjoista ja -kursseista sekä internetistä hakusanoilla marketing mix 7P jne.  Tarkemmin aiheesee pureudutaan tämän materiaalin opintojaksossa 4.</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16" name="Google Shape;316;p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Väärin. Mainonta edustaa myynninedistämisen aluetta (Promotion), ja markkinointi kattaa muutakin kuin mainonnan (muut 6 P:tä).</a:t>
            </a:r>
            <a:endParaRPr/>
          </a:p>
          <a:p>
            <a:pPr marL="0" lvl="0" indent="0" algn="l" rtl="0">
              <a:lnSpc>
                <a:spcPct val="100000"/>
              </a:lnSpc>
              <a:spcBef>
                <a:spcPts val="0"/>
              </a:spcBef>
              <a:spcAft>
                <a:spcPts val="0"/>
              </a:spcAft>
              <a:buSzPts val="1100"/>
              <a:buNone/>
            </a:pPr>
            <a:r>
              <a:rPr lang="fi"/>
              <a:t>Esimerkkejä: Prosessi - Amazon, Zalando jne. pyrkivät erittäin nopeaan toimitusprosessiin.</a:t>
            </a:r>
            <a:endParaRPr/>
          </a:p>
          <a:p>
            <a:pPr marL="0" lvl="0" indent="0" algn="l" rtl="0">
              <a:lnSpc>
                <a:spcPct val="100000"/>
              </a:lnSpc>
              <a:spcBef>
                <a:spcPts val="0"/>
              </a:spcBef>
              <a:spcAft>
                <a:spcPts val="0"/>
              </a:spcAft>
              <a:buSzPts val="1100"/>
              <a:buNone/>
            </a:pPr>
            <a:r>
              <a:rPr lang="fi"/>
              <a:t>Perinteisessä ’paikka’ kattaa toimipaikan sijainnin sekä toimipaikan sisäisen opastuksen. Digiympäristössä siihen liittyy lisäksi saatavuus/löydettävyys verkossa sekä  kaikki se mikä on yrityksen verkkosivustolla.</a:t>
            </a:r>
            <a:endParaRPr/>
          </a:p>
          <a:p>
            <a:pPr marL="457200" lvl="0" indent="-228600" algn="l" rtl="0">
              <a:lnSpc>
                <a:spcPct val="100000"/>
              </a:lnSpc>
              <a:spcBef>
                <a:spcPts val="0"/>
              </a:spcBef>
              <a:spcAft>
                <a:spcPts val="0"/>
              </a:spcAft>
              <a:buSzPts val="1100"/>
              <a:buNone/>
            </a:pP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1"/>
        <p:cNvGrpSpPr/>
        <p:nvPr/>
      </p:nvGrpSpPr>
      <p:grpSpPr>
        <a:xfrm>
          <a:off x="0" y="0"/>
          <a:ext cx="0" cy="0"/>
          <a:chOff x="0" y="0"/>
          <a:chExt cx="0" cy="0"/>
        </a:xfrm>
      </p:grpSpPr>
      <p:sp>
        <p:nvSpPr>
          <p:cNvPr id="322" name="Google Shape;322;p1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23" name="Google Shape;323;p1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konkretisoi P:n ja markkinointimixin. Organisaation markkinointimixin muodostamisessa on aina kyse valinnoista, ja aika näyttää, miten ne onnistuvat.  Useimmat menestyvät organisaatiot ovat panostaneet paljon vaivaa ja rahaa markkinointistrategiansa muodostamiseen ja toteuttamiseen, ja siksi niiden toiminnasta voi usein oppia jotain.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1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Markkinointi muuttuu yhä enemmän digitaaliseksi monista syistä. Tässä jaksossa esitellään tärkeimmät syyt ja aloitetaan siitä, miten digitalisaatio on muuttanut perinteisen "7P:n" "7D:ksi". </a:t>
            </a:r>
            <a:endParaRPr/>
          </a:p>
        </p:txBody>
      </p:sp>
      <p:sp>
        <p:nvSpPr>
          <p:cNvPr id="329" name="Google Shape;329;p1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3"/>
        <p:cNvGrpSpPr/>
        <p:nvPr/>
      </p:nvGrpSpPr>
      <p:grpSpPr>
        <a:xfrm>
          <a:off x="0" y="0"/>
          <a:ext cx="0" cy="0"/>
          <a:chOff x="0" y="0"/>
          <a:chExt cx="0" cy="0"/>
        </a:xfrm>
      </p:grpSpPr>
      <p:sp>
        <p:nvSpPr>
          <p:cNvPr id="334" name="Google Shape;334;p1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35" name="Google Shape;335;p1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Kuva havainnollistaa, miten edellä esiteltyä 7P-periaatetta voidaan soveltaa digitaaliseen markkinointiin ’7D(igital)’. Esimerkiksi "Paikalla" on erilainen merkitys, sillä ostoprosessi alkaa yleensä tiedon etsimisellä Internetistä. Myös ’Fyysinen ympäristö viittaa digitaaliseen ympäristöön, kuten yrityksen verkkosivuston elementteihin.  Keskeisin elementti digitaalisissa kilpailukeinoissakin markkinointiviestintä ja sen osa-alueet.</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1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46" name="Google Shape;346;p1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98450" algn="l" rtl="0">
              <a:lnSpc>
                <a:spcPct val="100000"/>
              </a:lnSpc>
              <a:spcBef>
                <a:spcPts val="0"/>
              </a:spcBef>
              <a:spcAft>
                <a:spcPts val="0"/>
              </a:spcAft>
              <a:buSzPts val="1100"/>
              <a:buAutoNum type="arabicPeriod"/>
            </a:pPr>
            <a:r>
              <a:rPr lang="fi"/>
              <a:t>Yleisesti ottaen digitaaliset kanavat tarjoavat enemmän mahdollisuuksia viestintään, palautteeseen ja vuorovaikutukseen kuin perinteiset kanavat. Lisäksi digitaalinen media mahdollistaa tiettyjen asiakasryhmien kohdentamisen ja tavoittamisen.</a:t>
            </a:r>
            <a:endParaRPr/>
          </a:p>
          <a:p>
            <a:pPr marL="457200" lvl="0" indent="-298450" algn="l" rtl="0">
              <a:lnSpc>
                <a:spcPct val="100000"/>
              </a:lnSpc>
              <a:spcBef>
                <a:spcPts val="0"/>
              </a:spcBef>
              <a:spcAft>
                <a:spcPts val="0"/>
              </a:spcAft>
              <a:buSzPts val="1100"/>
              <a:buAutoNum type="arabicPeriod"/>
            </a:pPr>
            <a:r>
              <a:rPr lang="fi"/>
              <a:t>Hinta: Hinta: Joustava hinnoittelu. Paikka: saatavuus 24/7. Markkinointiviestintä: useampia medioita saatavilla edullisesti. Henkilöstö: Myös internetissä syntyy asiakaskokemus - on tärkeää saada asiakkaat tuntemaan, että heistä välitetään.</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0"/>
        <p:cNvGrpSpPr/>
        <p:nvPr/>
      </p:nvGrpSpPr>
      <p:grpSpPr>
        <a:xfrm>
          <a:off x="0" y="0"/>
          <a:ext cx="0" cy="0"/>
          <a:chOff x="0" y="0"/>
          <a:chExt cx="0" cy="0"/>
        </a:xfrm>
      </p:grpSpPr>
      <p:sp>
        <p:nvSpPr>
          <p:cNvPr id="351" name="Google Shape;351;p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52" name="Google Shape;352;p1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 Kutakin välinettä kuvataan tarkemmin opintojakson 3. osassa ”Digitaalisen markkinoinnin toteutus”.  </a:t>
            </a:r>
            <a:r>
              <a:rPr lang="fi" b="1"/>
              <a:t>Niiden operatiivista käyttöä opetetaan materiaalimme opintojaksoissa "Digitaalinen mainonta" ja "Sisältömarkkinointi ja sosiaalinen media".</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22e39cbf2c4_0_11: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Dia osoittaa digitaalisten ympäristöjen moninaisuuden. Digitaalinen markkinointi ei siis ole vain "sosiaalista mediaa" tai "verkkokauppaa". Esimerkiksi julkaisutoiminta (publishing) viittaa lehtien ja sanomalehtien digitaaliseen muotoon. Ne ovat kaikkien maiden suosituimpia verkkosivuja. Siksi ne ovat potentiaalisia paikkoja tavoittaa asiakkaita mainoksilla ja blogeilla.</a:t>
            </a:r>
            <a:endParaRPr/>
          </a:p>
        </p:txBody>
      </p:sp>
      <p:sp>
        <p:nvSpPr>
          <p:cNvPr id="360" name="Google Shape;360;g22e39cbf2c4_0_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7"/>
        <p:cNvGrpSpPr/>
        <p:nvPr/>
      </p:nvGrpSpPr>
      <p:grpSpPr>
        <a:xfrm>
          <a:off x="0" y="0"/>
          <a:ext cx="0" cy="0"/>
          <a:chOff x="0" y="0"/>
          <a:chExt cx="0" cy="0"/>
        </a:xfrm>
      </p:grpSpPr>
      <p:sp>
        <p:nvSpPr>
          <p:cNvPr id="368" name="Google Shape;368;p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69" name="Google Shape;369;p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Digitaaliset kanavat tarjoavat joustavia ja kustannustehokkaita tapoja tavoittaa asiakkaat. Yksi markkinointiviestinnän haasteista on määritellä paras kanavavalikoima, jossa hyödynnetään sekä perinteisiä että digitaalisia kanavia.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4"/>
        <p:cNvGrpSpPr/>
        <p:nvPr/>
      </p:nvGrpSpPr>
      <p:grpSpPr>
        <a:xfrm>
          <a:off x="0" y="0"/>
          <a:ext cx="0" cy="0"/>
          <a:chOff x="0" y="0"/>
          <a:chExt cx="0" cy="0"/>
        </a:xfrm>
      </p:grpSpPr>
      <p:sp>
        <p:nvSpPr>
          <p:cNvPr id="375" name="Google Shape;375;p1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76" name="Google Shape;376;p1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Yllä on erätiät määritelmiä digitaaliselle markkinoinnille, ja lisää löytyy hakukoneesta, Kuten aina, on luonnollista, että eri määritelmät sisältävät hieman erilaisia näkökulmia. Mitkä piirteet näyttävät olevan yhteisiä näille kolmelle määritelmälle...?</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3"/>
        <p:cNvGrpSpPr/>
        <p:nvPr/>
      </p:nvGrpSpPr>
      <p:grpSpPr>
        <a:xfrm>
          <a:off x="0" y="0"/>
          <a:ext cx="0" cy="0"/>
          <a:chOff x="0" y="0"/>
          <a:chExt cx="0" cy="0"/>
        </a:xfrm>
      </p:grpSpPr>
      <p:sp>
        <p:nvSpPr>
          <p:cNvPr id="384" name="Google Shape;384;p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385" name="Google Shape;385;p1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B2C = liiketoiminta asiakkaiden kanssa, B2B = liiketoiminta muiden yritysten kanssa.</a:t>
            </a:r>
            <a:endParaRPr/>
          </a:p>
          <a:p>
            <a:pPr marL="0" lvl="0" indent="0" algn="l" rtl="0">
              <a:lnSpc>
                <a:spcPct val="100000"/>
              </a:lnSpc>
              <a:spcBef>
                <a:spcPts val="0"/>
              </a:spcBef>
              <a:spcAft>
                <a:spcPts val="0"/>
              </a:spcAft>
              <a:buSzPts val="1100"/>
              <a:buNone/>
            </a:pPr>
            <a:r>
              <a:rPr lang="fi"/>
              <a:t>Tässä voit antaa luokan keskustella (pareittain) seuraavista kysymyksistä: Mitkä tiedotusvälineet ovat "perinteisiä", mitkä "digitaalisia"? Listatkaa joitakin niiden välisiä eroja. Luettele joitakin digitaalisen markkinoinnin etuja. (Seuraavilla dioilla esitetään vastaukset näihin kysymyksiin).</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9"/>
        <p:cNvGrpSpPr/>
        <p:nvPr/>
      </p:nvGrpSpPr>
      <p:grpSpPr>
        <a:xfrm>
          <a:off x="0" y="0"/>
          <a:ext cx="0" cy="0"/>
          <a:chOff x="0" y="0"/>
          <a:chExt cx="0" cy="0"/>
        </a:xfrm>
      </p:grpSpPr>
      <p:sp>
        <p:nvSpPr>
          <p:cNvPr id="390" name="Google Shape;390;g230a88bf6bc_0_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391" name="Google Shape;391;g230a88bf6bc_0_7:notes"/>
          <p:cNvSpPr txBox="1">
            <a:spLocks noGrp="1"/>
          </p:cNvSpPr>
          <p:nvPr>
            <p:ph type="body" idx="1"/>
          </p:nvPr>
        </p:nvSpPr>
        <p:spPr>
          <a:xfrm>
            <a:off x="685802" y="4400555"/>
            <a:ext cx="5486400" cy="3600600"/>
          </a:xfrm>
          <a:prstGeom prst="rect">
            <a:avLst/>
          </a:prstGeom>
          <a:noFill/>
          <a:ln>
            <a:noFill/>
          </a:ln>
        </p:spPr>
        <p:txBody>
          <a:bodyPr spcFirstLastPara="1" wrap="square" lIns="91425" tIns="45700" rIns="91425" bIns="45700" anchor="t" anchorCtr="0">
            <a:noAutofit/>
          </a:bodyPr>
          <a:lstStyle/>
          <a:p>
            <a:pPr marL="342900" lvl="0" indent="0" algn="l" rtl="0">
              <a:lnSpc>
                <a:spcPct val="100000"/>
              </a:lnSpc>
              <a:spcBef>
                <a:spcPts val="0"/>
              </a:spcBef>
              <a:spcAft>
                <a:spcPts val="0"/>
              </a:spcAft>
              <a:buSzPts val="1100"/>
              <a:buNone/>
            </a:pPr>
            <a:r>
              <a:rPr lang="fi" sz="900">
                <a:solidFill>
                  <a:schemeClr val="dk1"/>
                </a:solidFill>
              </a:rPr>
              <a:t>Perinteistä (ei-digitaalista) markkinointia kutsutaan usein "offline-markkinoinniksi", kun taas digitaalista markkinointia kutsutaan "online-markkinoinniksi".  </a:t>
            </a:r>
            <a:endParaRPr sz="900">
              <a:solidFill>
                <a:schemeClr val="dk1"/>
              </a:solidFill>
            </a:endParaRPr>
          </a:p>
          <a:p>
            <a:pPr marL="0" lvl="0" indent="0" algn="l" rtl="0">
              <a:lnSpc>
                <a:spcPct val="100000"/>
              </a:lnSpc>
              <a:spcBef>
                <a:spcPts val="0"/>
              </a:spcBef>
              <a:spcAft>
                <a:spcPts val="0"/>
              </a:spcAft>
              <a:buSzPts val="1100"/>
              <a:buNone/>
            </a:pPr>
            <a:endParaRPr/>
          </a:p>
        </p:txBody>
      </p:sp>
      <p:sp>
        <p:nvSpPr>
          <p:cNvPr id="392" name="Google Shape;392;g230a88bf6bc_0_7:notes"/>
          <p:cNvSpPr txBox="1">
            <a:spLocks noGrp="1"/>
          </p:cNvSpPr>
          <p:nvPr>
            <p:ph type="sldNum" idx="12"/>
          </p:nvPr>
        </p:nvSpPr>
        <p:spPr>
          <a:xfrm>
            <a:off x="3884620" y="8685225"/>
            <a:ext cx="2971800" cy="4590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21</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8"/>
        <p:cNvGrpSpPr/>
        <p:nvPr/>
      </p:nvGrpSpPr>
      <p:grpSpPr>
        <a:xfrm>
          <a:off x="0" y="0"/>
          <a:ext cx="0" cy="0"/>
          <a:chOff x="0" y="0"/>
          <a:chExt cx="0" cy="0"/>
        </a:xfrm>
      </p:grpSpPr>
      <p:sp>
        <p:nvSpPr>
          <p:cNvPr id="399" name="Google Shape;399;g230a88bf6bc_0_1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Keskustelu: Mille yrityksille/kohderyhmille/tuotteille sopii offline-viestintä? Mille online-viestintä?</a:t>
            </a:r>
            <a:endParaRPr/>
          </a:p>
        </p:txBody>
      </p:sp>
      <p:sp>
        <p:nvSpPr>
          <p:cNvPr id="400" name="Google Shape;400;g230a88bf6bc_0_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p1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08" name="Google Shape;408;p1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Perinteisen ja digitaalisen markkinoinnin vertailu. Keskustelunaihe: miten nämä erot näkyvät...? Esimerkiksi: staattinen = pysyy alkuperäisessä muodossaan (mainos lehdessä); dynaaminen = voidaan jakaa ja muokata (esim. sosiaalisen median viesti tai mainos).</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p1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414" name="Google Shape;414;p19: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endParaRPr/>
          </a:p>
        </p:txBody>
      </p:sp>
      <p:sp>
        <p:nvSpPr>
          <p:cNvPr id="415" name="Google Shape;415;p19: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24</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1"/>
        <p:cNvGrpSpPr/>
        <p:nvPr/>
      </p:nvGrpSpPr>
      <p:grpSpPr>
        <a:xfrm>
          <a:off x="0" y="0"/>
          <a:ext cx="0" cy="0"/>
          <a:chOff x="0" y="0"/>
          <a:chExt cx="0" cy="0"/>
        </a:xfrm>
      </p:grpSpPr>
      <p:sp>
        <p:nvSpPr>
          <p:cNvPr id="422" name="Google Shape;422;p2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3" name="Google Shape;423;p2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lvl="0" indent="-228600" algn="l" rtl="0">
              <a:lnSpc>
                <a:spcPct val="100000"/>
              </a:lnSpc>
              <a:spcBef>
                <a:spcPts val="0"/>
              </a:spcBef>
              <a:spcAft>
                <a:spcPts val="0"/>
              </a:spcAft>
              <a:buSzPts val="1100"/>
              <a:buNone/>
            </a:pPr>
            <a:r>
              <a:rPr lang="fi"/>
              <a:t>Vaikka digitaalinen markkinointi tarjoaa lukuisia etuja, se on hyödyllisempi joillekin yrityksille kuin toisille.  Vastauksia kysymyksiin: Haetaan verkossa, esimerkiksi: erikoistavara; palvelut, verkkokaupat, ..... Ei haeta: Esim. tavalliset päivittäispohjaiset tuotteet. Käyttävät paljon verkkomainontaa: Esim. verkkokaupat, erikoistavarat; palveluala, erityisesti suuret yritykset. Käyttävät vähän: Esim. Paikalliset  teittyjen alojen mikro- ja pienyritykset. Pääargumentti on luonnollisesti se, etsitäänkö tuotetta/palvelua Internetistä vai ei.</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7"/>
        <p:cNvGrpSpPr/>
        <p:nvPr/>
      </p:nvGrpSpPr>
      <p:grpSpPr>
        <a:xfrm>
          <a:off x="0" y="0"/>
          <a:ext cx="0" cy="0"/>
          <a:chOff x="0" y="0"/>
          <a:chExt cx="0" cy="0"/>
        </a:xfrm>
      </p:grpSpPr>
      <p:sp>
        <p:nvSpPr>
          <p:cNvPr id="428" name="Google Shape;428;p2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29" name="Google Shape;429;p2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Arviointiperusteet. 4-5 Hyvä rakenne, kattava lähestymistapa, riittävä sisältö. 1-2 Puutteellinen lähestymistapa ja rakenne, puuttuva sisältö ja pituus.</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3"/>
        <p:cNvGrpSpPr/>
        <p:nvPr/>
      </p:nvGrpSpPr>
      <p:grpSpPr>
        <a:xfrm>
          <a:off x="0" y="0"/>
          <a:ext cx="0" cy="0"/>
          <a:chOff x="0" y="0"/>
          <a:chExt cx="0" cy="0"/>
        </a:xfrm>
      </p:grpSpPr>
      <p:sp>
        <p:nvSpPr>
          <p:cNvPr id="434" name="Google Shape;434;p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35" name="Google Shape;435;p2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9"/>
        <p:cNvGrpSpPr/>
        <p:nvPr/>
      </p:nvGrpSpPr>
      <p:grpSpPr>
        <a:xfrm>
          <a:off x="0" y="0"/>
          <a:ext cx="0" cy="0"/>
          <a:chOff x="0" y="0"/>
          <a:chExt cx="0" cy="0"/>
        </a:xfrm>
      </p:grpSpPr>
      <p:sp>
        <p:nvSpPr>
          <p:cNvPr id="440" name="Google Shape;440;p23: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Digitalisointi on tullut mahdolliseksi näin laajassa mittakaavassa transistoriteknologian ansiosta, joka mahdollistaa valtavien tietomäärien helpon tallentamisen ja siirtämisen. Yhdessä maailman laajuisen internetin (www) kanssa kulutustottumuksemme ovat yhä enemmän internetissä. </a:t>
            </a:r>
            <a:endParaRPr/>
          </a:p>
          <a:p>
            <a:pPr marL="0" lvl="0" indent="0" algn="l" rtl="0">
              <a:lnSpc>
                <a:spcPct val="100000"/>
              </a:lnSpc>
              <a:spcBef>
                <a:spcPts val="0"/>
              </a:spcBef>
              <a:spcAft>
                <a:spcPts val="0"/>
              </a:spcAft>
              <a:buSzPts val="1100"/>
              <a:buNone/>
            </a:pPr>
            <a:r>
              <a:rPr lang="fi"/>
              <a:t>Koska suurin osa nykyisistä opiskelijoista on syntynyt 2000-luvulla, he eivät ole tietoisia tästä kehityksestä. Siksi tämä on hyvä hetki keskustelulle. Lisäksi voit huomauttaa, että tämä prosessi jatkuu jatkuvasti. Tiedonsiirtokanavat ja käyttöliittymät kehittyvät ja niin edelleen. Se tarkoittaa, että myös "digitaalinen markkinointi" löytää koko ajan uusia muotoja. Ja se tarkoittaa sitä, että tekijöille on varmasti töitä – kannattaa rohkaista opiskelijoita ottamaan haltuun digitaalista markkinointia.</a:t>
            </a:r>
            <a:endParaRPr/>
          </a:p>
        </p:txBody>
      </p:sp>
      <p:sp>
        <p:nvSpPr>
          <p:cNvPr id="441" name="Google Shape;441;p2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1"/>
        <p:cNvGrpSpPr/>
        <p:nvPr/>
      </p:nvGrpSpPr>
      <p:grpSpPr>
        <a:xfrm>
          <a:off x="0" y="0"/>
          <a:ext cx="0" cy="0"/>
          <a:chOff x="0" y="0"/>
          <a:chExt cx="0" cy="0"/>
        </a:xfrm>
      </p:grpSpPr>
      <p:sp>
        <p:nvSpPr>
          <p:cNvPr id="452" name="Google Shape;452;p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53" name="Google Shape;453;p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Luvut osoittavat että lähes kaikkien digitaalisten käyttöliittymien käyttö on jatkuvassa kasvussa.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8"/>
        <p:cNvGrpSpPr/>
        <p:nvPr/>
      </p:nvGrpSpPr>
      <p:grpSpPr>
        <a:xfrm>
          <a:off x="0" y="0"/>
          <a:ext cx="0" cy="0"/>
          <a:chOff x="0" y="0"/>
          <a:chExt cx="0" cy="0"/>
        </a:xfrm>
      </p:grpSpPr>
      <p:sp>
        <p:nvSpPr>
          <p:cNvPr id="459" name="Google Shape;459;p2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0" name="Google Shape;460;p2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Tässä tutkimuksessa tutkittiin eri toimialojen ostokäyttäytymistä. Valtaosa hauista alkaa verkkohauilla. Tämä on painava syy lähes* kaikille yrityksille panostaa verkkosivustoon, sen sisältöön ja löydettävyyteen verkkohauissa.  </a:t>
            </a:r>
            <a:endParaRPr/>
          </a:p>
          <a:p>
            <a:pPr marL="0" lvl="0" indent="0" algn="l" rtl="0">
              <a:lnSpc>
                <a:spcPct val="100000"/>
              </a:lnSpc>
              <a:spcBef>
                <a:spcPts val="0"/>
              </a:spcBef>
              <a:spcAft>
                <a:spcPts val="0"/>
              </a:spcAft>
              <a:buSzPts val="1100"/>
              <a:buNone/>
            </a:pPr>
            <a:r>
              <a:rPr lang="fi"/>
              <a:t>(*lukuun ottamatta niitä harvoja yrityksiä, joita ei haeta Internetistä, kuten tiettyjä paikallisia palveluja tai päivittäisiä edullisia tuotteita).</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5"/>
        <p:cNvGrpSpPr/>
        <p:nvPr/>
      </p:nvGrpSpPr>
      <p:grpSpPr>
        <a:xfrm>
          <a:off x="0" y="0"/>
          <a:ext cx="0" cy="0"/>
          <a:chOff x="0" y="0"/>
          <a:chExt cx="0" cy="0"/>
        </a:xfrm>
      </p:grpSpPr>
      <p:sp>
        <p:nvSpPr>
          <p:cNvPr id="466" name="Google Shape;466;p2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67" name="Google Shape;467;p2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Ihmiset saavat tietoa ja vaikutteita liikkuessaan sosiaalisen median alustoilla, ja siksi monet ostoprosessit alkavat niiden kautta. Myös näidän käyttö on jatkuvasti lisääntymässä.</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2"/>
        <p:cNvGrpSpPr/>
        <p:nvPr/>
      </p:nvGrpSpPr>
      <p:grpSpPr>
        <a:xfrm>
          <a:off x="0" y="0"/>
          <a:ext cx="0" cy="0"/>
          <a:chOff x="0" y="0"/>
          <a:chExt cx="0" cy="0"/>
        </a:xfrm>
      </p:grpSpPr>
      <p:sp>
        <p:nvSpPr>
          <p:cNvPr id="473" name="Google Shape;473;p2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74" name="Google Shape;474;p2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B2B tarkoittaa "business to business" eli yritysten välinen liiketoiminta - siihen sisältyy valmistajien, tukkumyyjien ja vähittäiskauppiaiden välinen liiketoiminta. Tämä dia vahvistaa, että B2B-kaupassa ostoprosessit alkavat useimmiten tiedonhaulla myös internetistä. Opetusmateriaalin osassa Sisältömarkkinointi avataan keinoja joilla yritys voi tukea ostprosesseja.</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0"/>
        <p:cNvGrpSpPr/>
        <p:nvPr/>
      </p:nvGrpSpPr>
      <p:grpSpPr>
        <a:xfrm>
          <a:off x="0" y="0"/>
          <a:ext cx="0" cy="0"/>
          <a:chOff x="0" y="0"/>
          <a:chExt cx="0" cy="0"/>
        </a:xfrm>
      </p:grpSpPr>
      <p:sp>
        <p:nvSpPr>
          <p:cNvPr id="481" name="Google Shape;481;p2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2" name="Google Shape;482;p2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Digitaaliset kanavat mahdollistavat personoinnin, mikä todennäköisesti johtaa hyvään asiakaskokemukseen.</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87"/>
        <p:cNvGrpSpPr/>
        <p:nvPr/>
      </p:nvGrpSpPr>
      <p:grpSpPr>
        <a:xfrm>
          <a:off x="0" y="0"/>
          <a:ext cx="0" cy="0"/>
          <a:chOff x="0" y="0"/>
          <a:chExt cx="0" cy="0"/>
        </a:xfrm>
      </p:grpSpPr>
      <p:sp>
        <p:nvSpPr>
          <p:cNvPr id="488" name="Google Shape;488;g230a88bf6bc_0_2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9" name="Google Shape;489;g230a88bf6bc_0_2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4"/>
        <p:cNvGrpSpPr/>
        <p:nvPr/>
      </p:nvGrpSpPr>
      <p:grpSpPr>
        <a:xfrm>
          <a:off x="0" y="0"/>
          <a:ext cx="0" cy="0"/>
          <a:chOff x="0" y="0"/>
          <a:chExt cx="0" cy="0"/>
        </a:xfrm>
      </p:grpSpPr>
      <p:sp>
        <p:nvSpPr>
          <p:cNvPr id="495" name="Google Shape;495;p3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96" name="Google Shape;496;p3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Voidaan käyttää luokkatehtävänä tai ryhmätyönä kotitehtävänä. Kotitehtävänä raportin on tarkoitus olla kattavampi. </a:t>
            </a:r>
            <a:endParaRPr/>
          </a:p>
          <a:p>
            <a:pPr marL="457200" marR="0" lvl="0" indent="-298450" algn="l" rtl="0">
              <a:lnSpc>
                <a:spcPct val="100000"/>
              </a:lnSpc>
              <a:spcBef>
                <a:spcPts val="0"/>
              </a:spcBef>
              <a:spcAft>
                <a:spcPts val="0"/>
              </a:spcAft>
              <a:buClr>
                <a:srgbClr val="000000"/>
              </a:buClr>
              <a:buSzPts val="1100"/>
              <a:buFont typeface="Arial"/>
              <a:buChar char="●"/>
            </a:pPr>
            <a:r>
              <a:rPr lang="fi"/>
              <a:t>Esitys: 1-3 ryhmää voi esitellä luokalle. Aktivoi luokka pyytämällä heitä täydentämään ja ehdottamaan mahdollisia vaihtoehtoisia medioita/kanavia.  </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0"/>
        <p:cNvGrpSpPr/>
        <p:nvPr/>
      </p:nvGrpSpPr>
      <p:grpSpPr>
        <a:xfrm>
          <a:off x="0" y="0"/>
          <a:ext cx="0" cy="0"/>
          <a:chOff x="0" y="0"/>
          <a:chExt cx="0" cy="0"/>
        </a:xfrm>
      </p:grpSpPr>
      <p:sp>
        <p:nvSpPr>
          <p:cNvPr id="501" name="Google Shape;501;p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2" name="Google Shape;502;p3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Sekä digitaaliset kanavat että kohderyhmien käyttäytyminen muuttuu nopeasti. Uusimpana esimerkkinä tekoälyn käyttö viestinnässä. Siksi markkinoijan on hyvä tietä mistä löytää tietoa ja seurata muutoksia.</a:t>
            </a:r>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6"/>
        <p:cNvGrpSpPr/>
        <p:nvPr/>
      </p:nvGrpSpPr>
      <p:grpSpPr>
        <a:xfrm>
          <a:off x="0" y="0"/>
          <a:ext cx="0" cy="0"/>
          <a:chOff x="0" y="0"/>
          <a:chExt cx="0" cy="0"/>
        </a:xfrm>
      </p:grpSpPr>
      <p:sp>
        <p:nvSpPr>
          <p:cNvPr id="507" name="Google Shape;507;p3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08" name="Google Shape;508;p3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Mitä tuotteita/palveluita etsitään? Kuka niitä hakee? Mitä laitteita käytetään?  Ennen markkinointikampanjoiden aloittamista sinun on oltava varma siitä, miten kohderyhmäsi toimii. Näistä aiheista voi käydä keskustelua myös luokassa.</a:t>
            </a:r>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14"/>
        <p:cNvGrpSpPr/>
        <p:nvPr/>
      </p:nvGrpSpPr>
      <p:grpSpPr>
        <a:xfrm>
          <a:off x="0" y="0"/>
          <a:ext cx="0" cy="0"/>
          <a:chOff x="0" y="0"/>
          <a:chExt cx="0" cy="0"/>
        </a:xfrm>
      </p:grpSpPr>
      <p:sp>
        <p:nvSpPr>
          <p:cNvPr id="515" name="Google Shape;515;p3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16" name="Google Shape;516;p3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Yksi tämän moduulin päätavoitteista on oppia etsimään vastauksia internetistä (ja tätä varten sinun on tunnettava avainsanat – vrt. opintojakson ennakkotehtävä). Esittelemme tässä vain muutamia mielenkiintoisia lähteitä - niitä on tuhansia. Joissakin niistä on jopa työkaluja ja testereitä, joita voi kokeilla ilmaiseksi. Paras tapa pysyä kärryillä on kokeilla avainsanoja😀.</a:t>
            </a:r>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3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Opettajana voit hyötyä siitä, että tarkastat nämä sivustot etukäteen. </a:t>
            </a:r>
            <a:endParaRPr/>
          </a:p>
        </p:txBody>
      </p:sp>
      <p:sp>
        <p:nvSpPr>
          <p:cNvPr id="522" name="Google Shape;522;p3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6"/>
        <p:cNvGrpSpPr/>
        <p:nvPr/>
      </p:nvGrpSpPr>
      <p:grpSpPr>
        <a:xfrm>
          <a:off x="0" y="0"/>
          <a:ext cx="0" cy="0"/>
          <a:chOff x="0" y="0"/>
          <a:chExt cx="0" cy="0"/>
        </a:xfrm>
      </p:grpSpPr>
      <p:sp>
        <p:nvSpPr>
          <p:cNvPr id="527" name="Google Shape;527;p3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28" name="Google Shape;528;p3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Minkä tyyppiset organisaatiot käyttävät perinteisiä mediakanavia? Esimerkiksi: paikalliset kaupat ja palveluyritykset.</a:t>
            </a:r>
            <a:endParaRPr/>
          </a:p>
          <a:p>
            <a:pPr marL="0" lvl="0" indent="0" algn="l" rtl="0">
              <a:lnSpc>
                <a:spcPct val="100000"/>
              </a:lnSpc>
              <a:spcBef>
                <a:spcPts val="0"/>
              </a:spcBef>
              <a:spcAft>
                <a:spcPts val="0"/>
              </a:spcAft>
              <a:buSzPts val="1100"/>
              <a:buNone/>
            </a:pPr>
            <a:r>
              <a:rPr lang="fi"/>
              <a:t>Kuka erottuu digitaalisessa mediassa? Esimerkiksi: verkkokauppayritykset. Digitaalisen osuus kasvaa kuitenkin jatkuvasti.</a:t>
            </a:r>
            <a:endParaRPr/>
          </a:p>
          <a:p>
            <a:pPr marL="0" lvl="0" indent="0" algn="l" rtl="0">
              <a:lnSpc>
                <a:spcPct val="100000"/>
              </a:lnSpc>
              <a:spcBef>
                <a:spcPts val="0"/>
              </a:spcBef>
              <a:spcAft>
                <a:spcPts val="0"/>
              </a:spcAft>
              <a:buSzPts val="1100"/>
              <a:buNone/>
            </a:pPr>
            <a:r>
              <a:rPr lang="fi"/>
              <a:t>Useimmat organisaatiot käyttävät tietenkin sekä perinteistä että digitaalista mediaa (monikanavainen markkinointi). </a:t>
            </a:r>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4"/>
        <p:cNvGrpSpPr/>
        <p:nvPr/>
      </p:nvGrpSpPr>
      <p:grpSpPr>
        <a:xfrm>
          <a:off x="0" y="0"/>
          <a:ext cx="0" cy="0"/>
          <a:chOff x="0" y="0"/>
          <a:chExt cx="0" cy="0"/>
        </a:xfrm>
      </p:grpSpPr>
      <p:sp>
        <p:nvSpPr>
          <p:cNvPr id="535" name="Google Shape;535;p37:notes"/>
          <p:cNvSpPr txBox="1">
            <a:spLocks noGrp="1"/>
          </p:cNvSpPr>
          <p:nvPr>
            <p:ph type="body" idx="1"/>
          </p:nvPr>
        </p:nvSpPr>
        <p:spPr>
          <a:xfrm>
            <a:off x="685801" y="4400555"/>
            <a:ext cx="5486400" cy="36006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Digitaalisen markkinoinnin kasvun myötä useimmat organisaatiot tarvitsevat yhä enemmän markkinoijia, joilla on digitaalisen markkinoinnin taitoja. Dia esittää joitakin toimivia profiileja. </a:t>
            </a:r>
            <a:endParaRPr/>
          </a:p>
        </p:txBody>
      </p:sp>
      <p:sp>
        <p:nvSpPr>
          <p:cNvPr id="536" name="Google Shape;536;p3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2"/>
        <p:cNvGrpSpPr/>
        <p:nvPr/>
      </p:nvGrpSpPr>
      <p:grpSpPr>
        <a:xfrm>
          <a:off x="0" y="0"/>
          <a:ext cx="0" cy="0"/>
          <a:chOff x="0" y="0"/>
          <a:chExt cx="0" cy="0"/>
        </a:xfrm>
      </p:grpSpPr>
      <p:sp>
        <p:nvSpPr>
          <p:cNvPr id="543" name="Google Shape;543;p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44" name="Google Shape;544;p3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Miten digitaaliset kanavat tehostavat markkinointia? Mikä on vaikutus kävijöihin ja asiakkaisiin...?</a:t>
            </a:r>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8"/>
        <p:cNvGrpSpPr/>
        <p:nvPr/>
      </p:nvGrpSpPr>
      <p:grpSpPr>
        <a:xfrm>
          <a:off x="0" y="0"/>
          <a:ext cx="0" cy="0"/>
          <a:chOff x="0" y="0"/>
          <a:chExt cx="0" cy="0"/>
        </a:xfrm>
      </p:grpSpPr>
      <p:sp>
        <p:nvSpPr>
          <p:cNvPr id="549" name="Google Shape;549;p3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0" name="Google Shape;550;p3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Miten tämä tapahtuu – näitä asioita avataan seuraavilla dioilla.</a:t>
            </a:r>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5"/>
        <p:cNvGrpSpPr/>
        <p:nvPr/>
      </p:nvGrpSpPr>
      <p:grpSpPr>
        <a:xfrm>
          <a:off x="0" y="0"/>
          <a:ext cx="0" cy="0"/>
          <a:chOff x="0" y="0"/>
          <a:chExt cx="0" cy="0"/>
        </a:xfrm>
      </p:grpSpPr>
      <p:sp>
        <p:nvSpPr>
          <p:cNvPr id="556" name="Google Shape;556;p4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557" name="Google Shape;557;p4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Jos haluat syventyä aiheeseen, voit pyytää oppilaita kertomaan esimerkkejä inbound/outbound-markkinoinnista, johon he ovat törmänneet viime aikoina. Molempia tietysti käytetään, sillä yritykset pyrkivät löytämään parhaat kanavat asiakkaidensa tavoittamiseen ja jotkut kanavat, kuten TV, sanomalehdet ym., ovat perusluonteeltaan yksisuuntaisia.</a:t>
            </a:r>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4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566" name="Google Shape;566;p43:notes"/>
          <p:cNvSpPr txBox="1">
            <a:spLocks noGrp="1"/>
          </p:cNvSpPr>
          <p:nvPr>
            <p:ph type="body" idx="1"/>
          </p:nvPr>
        </p:nvSpPr>
        <p:spPr>
          <a:xfrm>
            <a:off x="685801" y="4400555"/>
            <a:ext cx="5486400" cy="3600600"/>
          </a:xfrm>
          <a:prstGeom prst="rect">
            <a:avLst/>
          </a:prstGeom>
          <a:noFill/>
          <a:ln>
            <a:noFill/>
          </a:ln>
        </p:spPr>
        <p:txBody>
          <a:bodyPr spcFirstLastPara="1" wrap="square" lIns="89225" tIns="44600" rIns="89225" bIns="44600" anchor="t" anchorCtr="0">
            <a:noAutofit/>
          </a:bodyPr>
          <a:lstStyle/>
          <a:p>
            <a:pPr marL="0" lvl="0" indent="0" algn="l" rtl="0">
              <a:lnSpc>
                <a:spcPct val="100000"/>
              </a:lnSpc>
              <a:spcBef>
                <a:spcPts val="0"/>
              </a:spcBef>
              <a:spcAft>
                <a:spcPts val="0"/>
              </a:spcAft>
              <a:buSzPts val="1100"/>
              <a:buNone/>
            </a:pPr>
            <a:r>
              <a:rPr lang="fi"/>
              <a:t>Maksettu media suunnataan usein suurille massoille tietoisuuden luomiseksi, kun taas omistettu media tavoittaa ihmiset, jotka ovat jo olleet yhteydessä yritykseen. Ansaittu media perustuu pääasiassa henkilöihin, jotka tietoisesti puhuvat yrityksen ja sen tuotteiden puolesta.</a:t>
            </a:r>
            <a:endParaRPr/>
          </a:p>
          <a:p>
            <a:pPr marL="0" lvl="0" indent="0" algn="l" rtl="0">
              <a:lnSpc>
                <a:spcPct val="100000"/>
              </a:lnSpc>
              <a:spcBef>
                <a:spcPts val="0"/>
              </a:spcBef>
              <a:spcAft>
                <a:spcPts val="0"/>
              </a:spcAft>
              <a:buSzPts val="1100"/>
              <a:buNone/>
            </a:pPr>
            <a:r>
              <a:rPr lang="fi"/>
              <a:t>Vaikka maksetun median rooli on perinteisesti ollut merkittävä, digitaalisissa ympäristöissä korostetaan omaa ja ansaittua mediaa. Yksi syy tähän on se, että digitaalisesti luotuja sisältöjä voidaan jakaa helposti ja edullisesti.</a:t>
            </a:r>
            <a:endParaRPr/>
          </a:p>
        </p:txBody>
      </p:sp>
      <p:sp>
        <p:nvSpPr>
          <p:cNvPr id="567" name="Google Shape;567;p43:notes"/>
          <p:cNvSpPr txBox="1">
            <a:spLocks noGrp="1"/>
          </p:cNvSpPr>
          <p:nvPr>
            <p:ph type="sldNum" idx="12"/>
          </p:nvPr>
        </p:nvSpPr>
        <p:spPr>
          <a:xfrm>
            <a:off x="3884613" y="8685225"/>
            <a:ext cx="2971800" cy="459000"/>
          </a:xfrm>
          <a:prstGeom prst="rect">
            <a:avLst/>
          </a:prstGeom>
          <a:noFill/>
          <a:ln>
            <a:noFill/>
          </a:ln>
        </p:spPr>
        <p:txBody>
          <a:bodyPr spcFirstLastPara="1" wrap="square" lIns="89225" tIns="44600" rIns="89225" bIns="44600" anchor="b" anchorCtr="0">
            <a:noAutofit/>
          </a:bodyPr>
          <a:lstStyle/>
          <a:p>
            <a:pPr marL="0" marR="0" lvl="0" indent="0" algn="r" rtl="0">
              <a:lnSpc>
                <a:spcPct val="100000"/>
              </a:lnSpc>
              <a:spcBef>
                <a:spcPts val="0"/>
              </a:spcBef>
              <a:spcAft>
                <a:spcPts val="0"/>
              </a:spcAft>
              <a:buClr>
                <a:srgbClr val="000000"/>
              </a:buClr>
              <a:buSzPts val="1300"/>
              <a:buFont typeface="Arial"/>
              <a:buNone/>
            </a:pPr>
            <a:fld id="{00000000-1234-1234-1234-123412341234}" type="slidenum">
              <a:rPr lang="fi" sz="1300" b="0" i="0" u="none" strike="noStrike" cap="none">
                <a:solidFill>
                  <a:srgbClr val="000000"/>
                </a:solidFill>
                <a:latin typeface="Arial"/>
                <a:ea typeface="Arial"/>
                <a:cs typeface="Arial"/>
                <a:sym typeface="Arial"/>
              </a:rPr>
              <a:t>45</a:t>
            </a:fld>
            <a:endParaRPr sz="13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5"/>
        <p:cNvGrpSpPr/>
        <p:nvPr/>
      </p:nvGrpSpPr>
      <p:grpSpPr>
        <a:xfrm>
          <a:off x="0" y="0"/>
          <a:ext cx="0" cy="0"/>
          <a:chOff x="0" y="0"/>
          <a:chExt cx="0" cy="0"/>
        </a:xfrm>
      </p:grpSpPr>
      <p:sp>
        <p:nvSpPr>
          <p:cNvPr id="576" name="Google Shape;576;p4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77" name="Google Shape;577;p44: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a:t>Maksullinen media: organisaatio maksaa julkisuudesta: mainostaulu, mainos, radio- ja tv-ohjelmat, sponsorointi.</a:t>
            </a:r>
            <a:endParaRPr/>
          </a:p>
          <a:p>
            <a:pPr marL="0" lvl="0" indent="0" algn="l" rtl="0">
              <a:lnSpc>
                <a:spcPct val="100000"/>
              </a:lnSpc>
              <a:spcBef>
                <a:spcPts val="360"/>
              </a:spcBef>
              <a:spcAft>
                <a:spcPts val="0"/>
              </a:spcAft>
              <a:buClr>
                <a:schemeClr val="dk1"/>
              </a:buClr>
              <a:buSzPts val="1100"/>
              <a:buFont typeface="Arial"/>
              <a:buNone/>
            </a:pPr>
            <a:r>
              <a:rPr lang="fi"/>
              <a:t>Ansaittu media: muut puhuvat sinusta; houkutteleva sisältö leviää. Ilmaista julkisuutta. Inline-suullisuus, arvostelut ja viralisaatiot.</a:t>
            </a:r>
            <a:endParaRPr/>
          </a:p>
          <a:p>
            <a:pPr marL="0" lvl="0" indent="0" algn="l" rtl="0">
              <a:lnSpc>
                <a:spcPct val="100000"/>
              </a:lnSpc>
              <a:spcBef>
                <a:spcPts val="360"/>
              </a:spcBef>
              <a:spcAft>
                <a:spcPts val="0"/>
              </a:spcAft>
              <a:buClr>
                <a:schemeClr val="dk1"/>
              </a:buClr>
              <a:buSzPts val="1100"/>
              <a:buFont typeface="Arial"/>
              <a:buNone/>
            </a:pPr>
            <a:r>
              <a:rPr lang="fi"/>
              <a:t>Yhteinen media: kumppanuudet, FB, Twitter, verkostoituminen.</a:t>
            </a:r>
            <a:endParaRPr/>
          </a:p>
          <a:p>
            <a:pPr marL="0" lvl="0" indent="0" algn="l" rtl="0">
              <a:lnSpc>
                <a:spcPct val="100000"/>
              </a:lnSpc>
              <a:spcBef>
                <a:spcPts val="360"/>
              </a:spcBef>
              <a:spcAft>
                <a:spcPts val="0"/>
              </a:spcAft>
              <a:buSzPts val="1100"/>
              <a:buNone/>
            </a:pPr>
            <a:endParaRPr/>
          </a:p>
          <a:p>
            <a:pPr marL="0" marR="0" lvl="0" indent="0" algn="l" rtl="0">
              <a:lnSpc>
                <a:spcPct val="100000"/>
              </a:lnSpc>
              <a:spcBef>
                <a:spcPts val="0"/>
              </a:spcBef>
              <a:spcAft>
                <a:spcPts val="0"/>
              </a:spcAft>
              <a:buClr>
                <a:schemeClr val="dk1"/>
              </a:buClr>
              <a:buSzPts val="1200"/>
              <a:buFont typeface="Calibri"/>
              <a:buNone/>
            </a:pPr>
            <a:r>
              <a:rPr lang="fi" sz="1200" u="sng">
                <a:solidFill>
                  <a:schemeClr val="dk1"/>
                </a:solidFill>
                <a:latin typeface="Calibri"/>
                <a:ea typeface="Calibri"/>
                <a:cs typeface="Calibri"/>
                <a:sym typeface="Calibri"/>
                <a:hlinkClick r:id="rId3">
                  <a:extLst>
                    <a:ext uri="{A12FA001-AC4F-418D-AE19-62706E023703}">
                      <ahyp:hlinkClr xmlns:ahyp="http://schemas.microsoft.com/office/drawing/2018/hyperlinkcolor" val="tx"/>
                    </a:ext>
                  </a:extLst>
                </a:hlinkClick>
              </a:rPr>
              <a:t>https://nl.pinterest.com/pin/137008013642682982/</a:t>
            </a:r>
            <a:endParaRPr sz="120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a:p>
          <a:p>
            <a:pPr marL="0" marR="0" lvl="0" indent="0" algn="l" rtl="0">
              <a:lnSpc>
                <a:spcPct val="100000"/>
              </a:lnSpc>
              <a:spcBef>
                <a:spcPts val="0"/>
              </a:spcBef>
              <a:spcAft>
                <a:spcPts val="0"/>
              </a:spcAft>
              <a:buClr>
                <a:schemeClr val="dk1"/>
              </a:buClr>
              <a:buSzPts val="1200"/>
              <a:buFont typeface="Calibri"/>
              <a:buNone/>
            </a:pPr>
            <a:r>
              <a:rPr lang="fi" sz="1200" u="sng">
                <a:solidFill>
                  <a:schemeClr val="dk1"/>
                </a:solidFill>
                <a:latin typeface="Calibri"/>
                <a:ea typeface="Calibri"/>
                <a:cs typeface="Calibri"/>
                <a:sym typeface="Calibri"/>
                <a:hlinkClick r:id="rId4">
                  <a:extLst>
                    <a:ext uri="{A12FA001-AC4F-418D-AE19-62706E023703}">
                      <ahyp:hlinkClr xmlns:ahyp="http://schemas.microsoft.com/office/drawing/2018/hyperlinkcolor" val="tx"/>
                    </a:ext>
                  </a:extLst>
                </a:hlinkClick>
              </a:rPr>
              <a:t>https://odiv.nl/paid-earned-shared-owned/</a:t>
            </a:r>
            <a:endParaRPr sz="1200">
              <a:solidFill>
                <a:schemeClr val="dk1"/>
              </a:solidFill>
              <a:latin typeface="Calibri"/>
              <a:ea typeface="Calibri"/>
              <a:cs typeface="Calibri"/>
              <a:sym typeface="Calibri"/>
            </a:endParaRPr>
          </a:p>
          <a:p>
            <a:pPr marL="0" lvl="0" indent="0" algn="l" rtl="0">
              <a:lnSpc>
                <a:spcPct val="100000"/>
              </a:lnSpc>
              <a:spcBef>
                <a:spcPts val="360"/>
              </a:spcBef>
              <a:spcAft>
                <a:spcPts val="0"/>
              </a:spcAft>
              <a:buSzPts val="1100"/>
              <a:buNone/>
            </a:pPr>
            <a:endParaRPr/>
          </a:p>
          <a:p>
            <a:pPr marL="0" lvl="0" indent="0" algn="l" rtl="0">
              <a:lnSpc>
                <a:spcPct val="100000"/>
              </a:lnSpc>
              <a:spcBef>
                <a:spcPts val="360"/>
              </a:spcBef>
              <a:spcAft>
                <a:spcPts val="0"/>
              </a:spcAft>
              <a:buSzPts val="1100"/>
              <a:buNone/>
            </a:pPr>
            <a:r>
              <a:rPr lang="fi" b="1" i="0">
                <a:solidFill>
                  <a:srgbClr val="000000"/>
                </a:solidFill>
                <a:latin typeface="Arial"/>
                <a:ea typeface="Arial"/>
                <a:cs typeface="Arial"/>
                <a:sym typeface="Arial"/>
              </a:rPr>
              <a:t>Maksettu, omistettu, ansaittu ja jaettu media on luokiteltu osoitteessa</a:t>
            </a:r>
            <a:endParaRPr/>
          </a:p>
          <a:p>
            <a:pPr marL="0" lvl="0" indent="0" algn="l" rtl="0">
              <a:lnSpc>
                <a:spcPct val="100000"/>
              </a:lnSpc>
              <a:spcBef>
                <a:spcPts val="360"/>
              </a:spcBef>
              <a:spcAft>
                <a:spcPts val="0"/>
              </a:spcAft>
              <a:buSzPts val="1100"/>
              <a:buNone/>
            </a:pPr>
            <a:r>
              <a:rPr lang="fi" b="0" i="0">
                <a:solidFill>
                  <a:srgbClr val="000000"/>
                </a:solidFill>
                <a:latin typeface="Arial"/>
                <a:ea typeface="Arial"/>
                <a:cs typeface="Arial"/>
                <a:sym typeface="Arial"/>
              </a:rPr>
              <a:t>Sosiaalisen median kautta voit julkaista postauksia, ja sovellusten latauksia voi ladata porukalla betaalisen median avulla (maksullisesti). Ansaitulla medialla (verdiend bereik) on suurin vaikutus, mutta sen julkisuus on erittäin vaikeasti toteutettavissa, ja se on usein alun perin pieni "apu" maksetun median kanssa. Aloitetaan omasta mediasta (omat kanavat), ansaitusta mediasta ja jaetusta mediasta (jaettu media: sidosryhmät käyttävät sitä hyväkseen, jotta kohderyhmät hyötyisivät).</a:t>
            </a:r>
            <a:endParaRPr/>
          </a:p>
          <a:p>
            <a:pPr marL="0" lvl="0" indent="0" algn="l" rtl="0">
              <a:lnSpc>
                <a:spcPct val="100000"/>
              </a:lnSpc>
              <a:spcBef>
                <a:spcPts val="360"/>
              </a:spcBef>
              <a:spcAft>
                <a:spcPts val="0"/>
              </a:spcAft>
              <a:buSzPts val="1100"/>
              <a:buNone/>
            </a:pPr>
            <a:endParaRPr b="0" i="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b="0" i="0">
              <a:solidFill>
                <a:srgbClr val="000000"/>
              </a:solidFill>
              <a:latin typeface="Arial"/>
              <a:ea typeface="Arial"/>
              <a:cs typeface="Arial"/>
              <a:sym typeface="Arial"/>
            </a:endParaRPr>
          </a:p>
          <a:p>
            <a:pPr marL="0" lvl="0" indent="0" algn="l" rtl="0">
              <a:lnSpc>
                <a:spcPct val="100000"/>
              </a:lnSpc>
              <a:spcBef>
                <a:spcPts val="360"/>
              </a:spcBef>
              <a:spcAft>
                <a:spcPts val="0"/>
              </a:spcAft>
              <a:buSzPts val="1100"/>
              <a:buNone/>
            </a:pPr>
            <a:endParaRPr/>
          </a:p>
        </p:txBody>
      </p:sp>
      <p:sp>
        <p:nvSpPr>
          <p:cNvPr id="578" name="Google Shape;578;p44: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46</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83"/>
        <p:cNvGrpSpPr/>
        <p:nvPr/>
      </p:nvGrpSpPr>
      <p:grpSpPr>
        <a:xfrm>
          <a:off x="0" y="0"/>
          <a:ext cx="0" cy="0"/>
          <a:chOff x="0" y="0"/>
          <a:chExt cx="0" cy="0"/>
        </a:xfrm>
      </p:grpSpPr>
      <p:sp>
        <p:nvSpPr>
          <p:cNvPr id="584" name="Google Shape;584;p4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585" name="Google Shape;585;p46: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360"/>
              </a:spcBef>
              <a:spcAft>
                <a:spcPts val="0"/>
              </a:spcAft>
              <a:buClr>
                <a:schemeClr val="dk1"/>
              </a:buClr>
              <a:buSzPts val="1100"/>
              <a:buFont typeface="Arial"/>
              <a:buNone/>
            </a:pPr>
            <a:r>
              <a:rPr lang="fi"/>
              <a:t>Esimerkki: Esimerkki: Alzheimer's Netherlands -organisaatio osoittaa eri kanavissa julkaistavia julkaisuja koskevat yleiset suuntaviivat.  Pituus ja rakenne vaihtelevat mediasta riippuen - verkkosivuilla sallitaan pisin sisältö, kun taas sosiaalisen median viestit ovat lyhyempiä. Sovelluksessa viestillä on vähiten tilaa.</a:t>
            </a:r>
            <a:endParaRPr/>
          </a:p>
          <a:p>
            <a:pPr marL="0" lvl="0" indent="0" algn="l" rtl="0">
              <a:lnSpc>
                <a:spcPct val="100000"/>
              </a:lnSpc>
              <a:spcBef>
                <a:spcPts val="360"/>
              </a:spcBef>
              <a:spcAft>
                <a:spcPts val="0"/>
              </a:spcAft>
              <a:buClr>
                <a:schemeClr val="dk1"/>
              </a:buClr>
              <a:buSzPts val="1100"/>
              <a:buFont typeface="Arial"/>
              <a:buNone/>
            </a:pPr>
            <a:endParaRPr/>
          </a:p>
          <a:p>
            <a:pPr marL="0" lvl="0" indent="0" algn="l" rtl="0">
              <a:lnSpc>
                <a:spcPct val="100000"/>
              </a:lnSpc>
              <a:spcBef>
                <a:spcPts val="360"/>
              </a:spcBef>
              <a:spcAft>
                <a:spcPts val="0"/>
              </a:spcAft>
              <a:buSzPts val="1100"/>
              <a:buNone/>
            </a:pPr>
            <a:endParaRPr/>
          </a:p>
          <a:p>
            <a:pPr marL="0" lvl="0" indent="0" algn="l" rtl="0">
              <a:lnSpc>
                <a:spcPct val="100000"/>
              </a:lnSpc>
              <a:spcBef>
                <a:spcPts val="360"/>
              </a:spcBef>
              <a:spcAft>
                <a:spcPts val="0"/>
              </a:spcAft>
              <a:buSzPts val="1100"/>
              <a:buNone/>
            </a:pPr>
            <a:endParaRPr/>
          </a:p>
        </p:txBody>
      </p:sp>
      <p:sp>
        <p:nvSpPr>
          <p:cNvPr id="586" name="Google Shape;586;p46: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xxxxxxxxxxxxxxxxxxx</a:t>
            </a:r>
            <a:endParaRPr sz="1400" b="0" i="0" u="none" strike="noStrike" cap="none">
              <a:solidFill>
                <a:srgbClr val="000000"/>
              </a:solidFill>
              <a:latin typeface="Arial"/>
              <a:ea typeface="Arial"/>
              <a:cs typeface="Arial"/>
              <a:sym typeface="Arial"/>
            </a:endParaRPr>
          </a:p>
        </p:txBody>
      </p:sp>
      <p:sp>
        <p:nvSpPr>
          <p:cNvPr id="587" name="Google Shape;587;p46: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588" name="Google Shape;588;p46: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589" name="Google Shape;589;p46: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47</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6"/>
        <p:cNvGrpSpPr/>
        <p:nvPr/>
      </p:nvGrpSpPr>
      <p:grpSpPr>
        <a:xfrm>
          <a:off x="0" y="0"/>
          <a:ext cx="0" cy="0"/>
          <a:chOff x="0" y="0"/>
          <a:chExt cx="0" cy="0"/>
        </a:xfrm>
      </p:grpSpPr>
      <p:sp>
        <p:nvSpPr>
          <p:cNvPr id="607" name="Google Shape;607;p4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r>
              <a:rPr lang="fi"/>
              <a:t>Maksettu media tarkoittaa lähinnä mainontaa (esim. Google Ads, Display-mainokset). Digitaalista mainontaa koskeva kokonaiskuva löytyy moduulista 4.</a:t>
            </a:r>
            <a:endParaRPr/>
          </a:p>
        </p:txBody>
      </p:sp>
      <p:sp>
        <p:nvSpPr>
          <p:cNvPr id="608" name="Google Shape;608;p4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3"/>
        <p:cNvGrpSpPr/>
        <p:nvPr/>
      </p:nvGrpSpPr>
      <p:grpSpPr>
        <a:xfrm>
          <a:off x="0" y="0"/>
          <a:ext cx="0" cy="0"/>
          <a:chOff x="0" y="0"/>
          <a:chExt cx="0" cy="0"/>
        </a:xfrm>
      </p:grpSpPr>
      <p:sp>
        <p:nvSpPr>
          <p:cNvPr id="614" name="Google Shape;614;p4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miter lim="800000"/>
            <a:headEnd type="none" w="sm" len="sm"/>
            <a:tailEnd type="none" w="sm" len="sm"/>
          </a:ln>
        </p:spPr>
      </p:sp>
      <p:sp>
        <p:nvSpPr>
          <p:cNvPr id="615" name="Google Shape;615;p48:notes"/>
          <p:cNvSpPr txBox="1">
            <a:spLocks noGrp="1"/>
          </p:cNvSpPr>
          <p:nvPr>
            <p:ph type="body" idx="1"/>
          </p:nvPr>
        </p:nvSpPr>
        <p:spPr>
          <a:xfrm>
            <a:off x="685800" y="4343400"/>
            <a:ext cx="5486400" cy="41148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100"/>
              <a:buNone/>
            </a:pPr>
            <a:r>
              <a:rPr lang="fi"/>
              <a:t>Verkkokopio itsessään on omistettu, mutta kun pääset korkealle Googlen hakutuloksissa, se tulee ansaituksi. Sama pätee sosiaalisen median julkaisuihin (Facebookissa, Instagramissa ja blogeissa julkaistut viestit): kun ihmiset alkavat jakaa niitä, ansaitset julkisuutta - usein hyvin pienellä hinnalla. Tätä kutsutaan myös "virusvaikutukseksi".</a:t>
            </a:r>
            <a:endParaRPr/>
          </a:p>
        </p:txBody>
      </p:sp>
      <p:sp>
        <p:nvSpPr>
          <p:cNvPr id="616" name="Google Shape;616;p48:notes"/>
          <p:cNvSpPr txBox="1">
            <a:spLocks noGrp="1"/>
          </p:cNvSpPr>
          <p:nvPr>
            <p:ph type="hdr" idx="3"/>
          </p:nvPr>
        </p:nvSpPr>
        <p:spPr>
          <a:xfrm>
            <a:off x="0" y="0"/>
            <a:ext cx="2971800" cy="4572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xxxxxxxxxxxxxxxxxxx</a:t>
            </a:r>
            <a:endParaRPr sz="1400" b="0" i="0" u="none" strike="noStrike" cap="none">
              <a:solidFill>
                <a:srgbClr val="000000"/>
              </a:solidFill>
              <a:latin typeface="Arial"/>
              <a:ea typeface="Arial"/>
              <a:cs typeface="Arial"/>
              <a:sym typeface="Arial"/>
            </a:endParaRPr>
          </a:p>
        </p:txBody>
      </p:sp>
      <p:sp>
        <p:nvSpPr>
          <p:cNvPr id="617" name="Google Shape;617;p48:notes"/>
          <p:cNvSpPr txBox="1">
            <a:spLocks noGrp="1"/>
          </p:cNvSpPr>
          <p:nvPr>
            <p:ph type="dt" idx="10"/>
          </p:nvPr>
        </p:nvSpPr>
        <p:spPr>
          <a:xfrm>
            <a:off x="3884613" y="0"/>
            <a:ext cx="2971800" cy="457200"/>
          </a:xfrm>
          <a:prstGeom prst="rect">
            <a:avLst/>
          </a:prstGeom>
          <a:noFill/>
          <a:ln>
            <a:noFill/>
          </a:ln>
        </p:spPr>
        <p:txBody>
          <a:bodyPr spcFirstLastPara="1" wrap="square" lIns="91425" tIns="45700" rIns="91425" bIns="45700" anchor="t" anchorCtr="0">
            <a:noAutofit/>
          </a:bodyPr>
          <a:lstStyle/>
          <a:p>
            <a:pPr marL="0" marR="0" lvl="0" indent="0" algn="r"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10/27/2022</a:t>
            </a:r>
            <a:endParaRPr sz="1400" b="0" i="0" u="none" strike="noStrike" cap="none">
              <a:solidFill>
                <a:srgbClr val="000000"/>
              </a:solidFill>
              <a:latin typeface="Arial"/>
              <a:ea typeface="Arial"/>
              <a:cs typeface="Arial"/>
              <a:sym typeface="Arial"/>
            </a:endParaRPr>
          </a:p>
        </p:txBody>
      </p:sp>
      <p:sp>
        <p:nvSpPr>
          <p:cNvPr id="618" name="Google Shape;618;p48:notes"/>
          <p:cNvSpPr txBox="1">
            <a:spLocks noGrp="1"/>
          </p:cNvSpPr>
          <p:nvPr>
            <p:ph type="ftr" idx="11"/>
          </p:nvPr>
        </p:nvSpPr>
        <p:spPr>
          <a:xfrm>
            <a:off x="0" y="8685213"/>
            <a:ext cx="2971800" cy="457200"/>
          </a:xfrm>
          <a:prstGeom prst="rect">
            <a:avLst/>
          </a:prstGeom>
          <a:noFill/>
          <a:ln>
            <a:noFill/>
          </a:ln>
        </p:spPr>
        <p:txBody>
          <a:bodyPr spcFirstLastPara="1" wrap="square" lIns="91425" tIns="45700" rIns="91425" bIns="45700" anchor="b" anchorCtr="0">
            <a:no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xxxxxxxxxxxxxxx</a:t>
            </a:r>
            <a:endParaRPr sz="1400" b="0" i="0" u="none" strike="noStrike" cap="none">
              <a:solidFill>
                <a:srgbClr val="000000"/>
              </a:solidFill>
              <a:latin typeface="Arial"/>
              <a:ea typeface="Arial"/>
              <a:cs typeface="Arial"/>
              <a:sym typeface="Arial"/>
            </a:endParaRPr>
          </a:p>
        </p:txBody>
      </p:sp>
      <p:sp>
        <p:nvSpPr>
          <p:cNvPr id="619" name="Google Shape;619;p48:notes"/>
          <p:cNvSpPr txBox="1">
            <a:spLocks noGrp="1"/>
          </p:cNvSpPr>
          <p:nvPr>
            <p:ph type="sldNum" idx="12"/>
          </p:nvPr>
        </p:nvSpPr>
        <p:spPr>
          <a:xfrm>
            <a:off x="3884613" y="8685213"/>
            <a:ext cx="2971800" cy="457200"/>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400"/>
              <a:buFont typeface="Arial"/>
              <a:buNone/>
            </a:pPr>
            <a:fld id="{00000000-1234-1234-1234-123412341234}" type="slidenum">
              <a:rPr lang="fi" sz="1400" b="0" i="0" u="none" strike="noStrike" cap="none">
                <a:solidFill>
                  <a:srgbClr val="000000"/>
                </a:solidFill>
                <a:latin typeface="Arial"/>
                <a:ea typeface="Arial"/>
                <a:cs typeface="Arial"/>
                <a:sym typeface="Arial"/>
              </a:rPr>
              <a:t>49</a:t>
            </a:fld>
            <a:endParaRPr sz="1400" b="0" i="0" u="none" strike="noStrike" cap="none">
              <a:solidFill>
                <a:srgbClr val="000000"/>
              </a:solidFill>
              <a:latin typeface="Arial"/>
              <a:ea typeface="Arial"/>
              <a:cs typeface="Arial"/>
              <a:sym typeface="Arial"/>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9"/>
        <p:cNvGrpSpPr/>
        <p:nvPr/>
      </p:nvGrpSpPr>
      <p:grpSpPr>
        <a:xfrm>
          <a:off x="0" y="0"/>
          <a:ext cx="0" cy="0"/>
          <a:chOff x="0" y="0"/>
          <a:chExt cx="0" cy="0"/>
        </a:xfrm>
      </p:grpSpPr>
      <p:sp>
        <p:nvSpPr>
          <p:cNvPr id="630" name="Google Shape;630;p4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1" name="Google Shape;631;p4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457200" marR="0" lvl="0" indent="-298450" algn="l" rtl="0">
              <a:lnSpc>
                <a:spcPct val="100000"/>
              </a:lnSpc>
              <a:spcBef>
                <a:spcPts val="0"/>
              </a:spcBef>
              <a:spcAft>
                <a:spcPts val="0"/>
              </a:spcAft>
              <a:buClr>
                <a:srgbClr val="000000"/>
              </a:buClr>
              <a:buSzPts val="1100"/>
              <a:buFont typeface="Arial"/>
              <a:buChar char="●"/>
            </a:pPr>
            <a:r>
              <a:rPr lang="fi"/>
              <a:t>Tämä tehtävä sopii parhaiten pareittain tehtäväksi. Aikaa tarvitaan noin 30 minuuttia. Esittely: 2-3 ryhmää esittelee työnsä. Sen jälkeen keskustelu.</a:t>
            </a:r>
            <a:endParaRPr/>
          </a:p>
          <a:p>
            <a:pPr marL="457200" lvl="0" indent="-228600" algn="l" rtl="0">
              <a:lnSpc>
                <a:spcPct val="100000"/>
              </a:lnSpc>
              <a:spcBef>
                <a:spcPts val="0"/>
              </a:spcBef>
              <a:spcAft>
                <a:spcPts val="0"/>
              </a:spcAft>
              <a:buSzPts val="1100"/>
              <a:buNone/>
            </a:pPr>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5"/>
        <p:cNvGrpSpPr/>
        <p:nvPr/>
      </p:nvGrpSpPr>
      <p:grpSpPr>
        <a:xfrm>
          <a:off x="0" y="0"/>
          <a:ext cx="0" cy="0"/>
          <a:chOff x="0" y="0"/>
          <a:chExt cx="0" cy="0"/>
        </a:xfrm>
      </p:grpSpPr>
      <p:sp>
        <p:nvSpPr>
          <p:cNvPr id="636" name="Google Shape;636;p5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37" name="Google Shape;637;p5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1"/>
        <p:cNvGrpSpPr/>
        <p:nvPr/>
      </p:nvGrpSpPr>
      <p:grpSpPr>
        <a:xfrm>
          <a:off x="0" y="0"/>
          <a:ext cx="0" cy="0"/>
          <a:chOff x="0" y="0"/>
          <a:chExt cx="0" cy="0"/>
        </a:xfrm>
      </p:grpSpPr>
      <p:sp>
        <p:nvSpPr>
          <p:cNvPr id="642" name="Google Shape;642;p5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43" name="Google Shape;643;p5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400"/>
              <a:buFont typeface="Arial"/>
              <a:buNone/>
            </a:pPr>
            <a:r>
              <a:rPr lang="fi">
                <a:solidFill>
                  <a:schemeClr val="dk1"/>
                </a:solidFill>
              </a:rPr>
              <a:t>Digitaalisen markkinoinnin toimien on oltava linjassa organisaation kokonaisvaltaisen strategian kanssa.Strategia on tulevaisuuteen suuntautunut suunnitelma, jolla pyritään ennakoimaan organisaation toimintaan vaikuttavia olosuhteita. Useimmilla organisaatioilla on strategia, mutta pienemmiltä organisaatioilta se saattaa puuttua.</a:t>
            </a:r>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8"/>
        <p:cNvGrpSpPr/>
        <p:nvPr/>
      </p:nvGrpSpPr>
      <p:grpSpPr>
        <a:xfrm>
          <a:off x="0" y="0"/>
          <a:ext cx="0" cy="0"/>
          <a:chOff x="0" y="0"/>
          <a:chExt cx="0" cy="0"/>
        </a:xfrm>
      </p:grpSpPr>
      <p:sp>
        <p:nvSpPr>
          <p:cNvPr id="649" name="Google Shape;649;p5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650" name="Google Shape;650;p5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p5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6" name="Google Shape;656;p5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1.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1.xml"/><Relationship Id="rId4" Type="http://schemas.openxmlformats.org/officeDocument/2006/relationships/image" Target="../media/image10.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1.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3.jpe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1.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1.xml"/><Relationship Id="rId4" Type="http://schemas.openxmlformats.org/officeDocument/2006/relationships/image" Target="../media/image14.png"/></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1.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4.jpeg"/><Relationship Id="rId7"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Master" Target="../slideMasters/slideMaster2.xml"/><Relationship Id="rId6" Type="http://schemas.openxmlformats.org/officeDocument/2006/relationships/image" Target="../media/image3.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2.jpeg"/><Relationship Id="rId1" Type="http://schemas.openxmlformats.org/officeDocument/2006/relationships/slideMaster" Target="../slideMasters/slideMaster2.xml"/><Relationship Id="rId5" Type="http://schemas.openxmlformats.org/officeDocument/2006/relationships/image" Target="../media/image3.png"/><Relationship Id="rId4" Type="http://schemas.openxmlformats.org/officeDocument/2006/relationships/image" Target="../media/image14.png"/></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5.png"/><Relationship Id="rId1" Type="http://schemas.openxmlformats.org/officeDocument/2006/relationships/slideMaster" Target="../slideMasters/slideMaster2.xml"/><Relationship Id="rId5" Type="http://schemas.openxmlformats.org/officeDocument/2006/relationships/image" Target="../media/image14.png"/><Relationship Id="rId4" Type="http://schemas.openxmlformats.org/officeDocument/2006/relationships/image" Target="../media/image8.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10.png"/><Relationship Id="rId1" Type="http://schemas.openxmlformats.org/officeDocument/2006/relationships/slideMaster" Target="../slideMasters/slideMaster2.xml"/><Relationship Id="rId4" Type="http://schemas.openxmlformats.org/officeDocument/2006/relationships/image" Target="../media/image14.png"/></Relationships>
</file>

<file path=ppt/slideLayouts/_rels/slideLayout25.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6.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6.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9.jpe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8.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1.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29.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_rels/slideLayout30.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image" Target="../media/image4.jpeg"/><Relationship Id="rId7" Type="http://schemas.openxmlformats.org/officeDocument/2006/relationships/image" Target="../media/image7.png"/><Relationship Id="rId2" Type="http://schemas.openxmlformats.org/officeDocument/2006/relationships/image" Target="../media/image13.jpeg"/><Relationship Id="rId1" Type="http://schemas.openxmlformats.org/officeDocument/2006/relationships/slideMaster" Target="../slideMasters/slideMaster2.xml"/><Relationship Id="rId6" Type="http://schemas.openxmlformats.org/officeDocument/2006/relationships/image" Target="../media/image10.png"/><Relationship Id="rId5" Type="http://schemas.openxmlformats.org/officeDocument/2006/relationships/image" Target="../media/image6.png"/><Relationship Id="rId4" Type="http://schemas.openxmlformats.org/officeDocument/2006/relationships/image" Target="../media/image5.png"/></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
        <p:cNvGrpSpPr/>
        <p:nvPr/>
      </p:nvGrpSpPr>
      <p:grpSpPr>
        <a:xfrm>
          <a:off x="0" y="0"/>
          <a:ext cx="0" cy="0"/>
          <a:chOff x="0" y="0"/>
          <a:chExt cx="0" cy="0"/>
        </a:xfrm>
      </p:grpSpPr>
      <p:sp>
        <p:nvSpPr>
          <p:cNvPr id="9" name="Google Shape;9;p84"/>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10" name="Google Shape;10;p84"/>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11" name="Google Shape;11;p8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12" name="Google Shape;12;p84"/>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3" name="Google Shape;13;p8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14" name="Google Shape;14;p84"/>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5" name="Google Shape;15;p84"/>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6" name="Google Shape;16;p84"/>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7" name="Google Shape;17;p84"/>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8"/>
        <p:cNvGrpSpPr/>
        <p:nvPr/>
      </p:nvGrpSpPr>
      <p:grpSpPr>
        <a:xfrm>
          <a:off x="0" y="0"/>
          <a:ext cx="0" cy="0"/>
          <a:chOff x="0" y="0"/>
          <a:chExt cx="0" cy="0"/>
        </a:xfrm>
      </p:grpSpPr>
      <p:sp>
        <p:nvSpPr>
          <p:cNvPr id="19" name="Google Shape;19;p85"/>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85"/>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1" name="Google Shape;21;p8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2"/>
        <p:cNvGrpSpPr/>
        <p:nvPr/>
      </p:nvGrpSpPr>
      <p:grpSpPr>
        <a:xfrm>
          <a:off x="0" y="0"/>
          <a:ext cx="0" cy="0"/>
          <a:chOff x="0" y="0"/>
          <a:chExt cx="0" cy="0"/>
        </a:xfrm>
      </p:grpSpPr>
      <p:sp>
        <p:nvSpPr>
          <p:cNvPr id="23" name="Google Shape;23;p86"/>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86"/>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5" name="Google Shape;25;p86"/>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6" name="Google Shape;26;p8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7" name="Google Shape;27;p8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8" name="Google Shape;28;p8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9" name="Google Shape;29;p8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30" name="Google Shape;30;p8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31" name="Google Shape;31;p86"/>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32" name="Google Shape;32;p8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quotes">
  <p:cSld name="quotes">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3"/>
        <p:cNvGrpSpPr/>
        <p:nvPr/>
      </p:nvGrpSpPr>
      <p:grpSpPr>
        <a:xfrm>
          <a:off x="0" y="0"/>
          <a:ext cx="0" cy="0"/>
          <a:chOff x="0" y="0"/>
          <a:chExt cx="0" cy="0"/>
        </a:xfrm>
      </p:grpSpPr>
      <p:sp>
        <p:nvSpPr>
          <p:cNvPr id="34" name="Google Shape;34;p87"/>
          <p:cNvSpPr/>
          <p:nvPr/>
        </p:nvSpPr>
        <p:spPr>
          <a:xfrm rot="10800000" flipH="1">
            <a:off x="0" y="4436706"/>
            <a:ext cx="9144000" cy="78249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35" name="Google Shape;35;p8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77278" y="4576442"/>
            <a:ext cx="1987904" cy="440100"/>
          </a:xfrm>
          <a:prstGeom prst="rect">
            <a:avLst/>
          </a:prstGeom>
          <a:noFill/>
          <a:ln>
            <a:noFill/>
          </a:ln>
        </p:spPr>
      </p:pic>
      <p:pic>
        <p:nvPicPr>
          <p:cNvPr id="36" name="Google Shape;36;p8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692505" y="4552283"/>
            <a:ext cx="1274218" cy="488417"/>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37"/>
        <p:cNvGrpSpPr/>
        <p:nvPr/>
      </p:nvGrpSpPr>
      <p:grpSpPr>
        <a:xfrm>
          <a:off x="0" y="0"/>
          <a:ext cx="0" cy="0"/>
          <a:chOff x="0" y="0"/>
          <a:chExt cx="0" cy="0"/>
        </a:xfrm>
      </p:grpSpPr>
      <p:sp>
        <p:nvSpPr>
          <p:cNvPr id="38" name="Google Shape;38;p88"/>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88"/>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40" name="Google Shape;40;p88"/>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41" name="Google Shape;41;p88"/>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42" name="Google Shape;42;p88"/>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43" name="Google Shape;43;p8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44" name="Google Shape;44;p8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45" name="Google Shape;45;p8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46" name="Google Shape;46;p8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47" name="Google Shape;47;p8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48" name="Google Shape;48;p88"/>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49"/>
        <p:cNvGrpSpPr/>
        <p:nvPr/>
      </p:nvGrpSpPr>
      <p:grpSpPr>
        <a:xfrm>
          <a:off x="0" y="0"/>
          <a:ext cx="0" cy="0"/>
          <a:chOff x="0" y="0"/>
          <a:chExt cx="0" cy="0"/>
        </a:xfrm>
      </p:grpSpPr>
      <p:sp>
        <p:nvSpPr>
          <p:cNvPr id="50" name="Google Shape;50;p8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8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52" name="Google Shape;52;p8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53" name="Google Shape;53;p8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54" name="Google Shape;54;p89"/>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55" name="Google Shape;55;p8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56" name="Google Shape;56;p8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57" name="Google Shape;57;p8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58" name="Google Shape;58;p8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59" name="Google Shape;59;p8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60" name="Google Shape;60;p8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61"/>
        <p:cNvGrpSpPr/>
        <p:nvPr/>
      </p:nvGrpSpPr>
      <p:grpSpPr>
        <a:xfrm>
          <a:off x="0" y="0"/>
          <a:ext cx="0" cy="0"/>
          <a:chOff x="0" y="0"/>
          <a:chExt cx="0" cy="0"/>
        </a:xfrm>
      </p:grpSpPr>
      <p:sp>
        <p:nvSpPr>
          <p:cNvPr id="62" name="Google Shape;62;p9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64" name="Google Shape;64;p9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65" name="Google Shape;65;p9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66" name="Google Shape;66;p90"/>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67" name="Google Shape;67;p9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68" name="Google Shape;68;p9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69" name="Google Shape;69;p9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70" name="Google Shape;70;p9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71" name="Google Shape;71;p9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72" name="Google Shape;72;p9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In-class activity Green">
  <p:cSld name="In-class activity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73"/>
        <p:cNvGrpSpPr/>
        <p:nvPr/>
      </p:nvGrpSpPr>
      <p:grpSpPr>
        <a:xfrm>
          <a:off x="0" y="0"/>
          <a:ext cx="0" cy="0"/>
          <a:chOff x="0" y="0"/>
          <a:chExt cx="0" cy="0"/>
        </a:xfrm>
      </p:grpSpPr>
      <p:sp>
        <p:nvSpPr>
          <p:cNvPr id="74" name="Google Shape;74;p91"/>
          <p:cNvSpPr txBox="1">
            <a:spLocks noGrp="1"/>
          </p:cNvSpPr>
          <p:nvPr>
            <p:ph type="body" idx="1"/>
          </p:nvPr>
        </p:nvSpPr>
        <p:spPr>
          <a:xfrm>
            <a:off x="840583" y="324829"/>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75" name="Google Shape;75;p91"/>
          <p:cNvSpPr txBox="1">
            <a:spLocks noGrp="1"/>
          </p:cNvSpPr>
          <p:nvPr>
            <p:ph type="body" idx="2"/>
          </p:nvPr>
        </p:nvSpPr>
        <p:spPr>
          <a:xfrm>
            <a:off x="840583" y="887767"/>
            <a:ext cx="6614054" cy="286336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76" name="Google Shape;76;p91"/>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77" name="Google Shape;77;p91"/>
          <p:cNvCxnSpPr/>
          <p:nvPr/>
        </p:nvCxnSpPr>
        <p:spPr>
          <a:xfrm rot="10800000">
            <a:off x="840583" y="697937"/>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78" name="Google Shape;78;p9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79" name="Google Shape;79;p9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In-class activity Orange">
  <p:cSld name="In-class activity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0"/>
        <p:cNvGrpSpPr/>
        <p:nvPr/>
      </p:nvGrpSpPr>
      <p:grpSpPr>
        <a:xfrm>
          <a:off x="0" y="0"/>
          <a:ext cx="0" cy="0"/>
          <a:chOff x="0" y="0"/>
          <a:chExt cx="0" cy="0"/>
        </a:xfrm>
      </p:grpSpPr>
      <p:sp>
        <p:nvSpPr>
          <p:cNvPr id="81" name="Google Shape;81;p92"/>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82" name="Google Shape;82;p92"/>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cxnSp>
        <p:nvCxnSpPr>
          <p:cNvPr id="83" name="Google Shape;83;p92"/>
          <p:cNvCxnSpPr/>
          <p:nvPr/>
        </p:nvCxnSpPr>
        <p:spPr>
          <a:xfrm rot="10800000">
            <a:off x="840583" y="684304"/>
            <a:ext cx="3923363" cy="0"/>
          </a:xfrm>
          <a:prstGeom prst="straightConnector1">
            <a:avLst/>
          </a:prstGeom>
          <a:noFill/>
          <a:ln w="15875" cap="flat" cmpd="sng">
            <a:solidFill>
              <a:srgbClr val="F39200"/>
            </a:solidFill>
            <a:prstDash val="solid"/>
            <a:miter lim="800000"/>
            <a:headEnd type="none" w="sm" len="sm"/>
            <a:tailEnd type="none" w="sm" len="sm"/>
          </a:ln>
        </p:spPr>
      </p:cxnSp>
      <p:sp>
        <p:nvSpPr>
          <p:cNvPr id="84" name="Google Shape;84;p92"/>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85" name="Google Shape;85;p9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86" name="Google Shape;86;p9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In-class Activity Pink">
  <p:cSld name="In-class Activity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87"/>
        <p:cNvGrpSpPr/>
        <p:nvPr/>
      </p:nvGrpSpPr>
      <p:grpSpPr>
        <a:xfrm>
          <a:off x="0" y="0"/>
          <a:ext cx="0" cy="0"/>
          <a:chOff x="0" y="0"/>
          <a:chExt cx="0" cy="0"/>
        </a:xfrm>
      </p:grpSpPr>
      <p:cxnSp>
        <p:nvCxnSpPr>
          <p:cNvPr id="88" name="Google Shape;88;p93"/>
          <p:cNvCxnSpPr/>
          <p:nvPr/>
        </p:nvCxnSpPr>
        <p:spPr>
          <a:xfrm rot="10800000">
            <a:off x="840583" y="683941"/>
            <a:ext cx="3923363" cy="0"/>
          </a:xfrm>
          <a:prstGeom prst="straightConnector1">
            <a:avLst/>
          </a:prstGeom>
          <a:noFill/>
          <a:ln w="15875" cap="flat" cmpd="sng">
            <a:solidFill>
              <a:srgbClr val="D12477"/>
            </a:solidFill>
            <a:prstDash val="solid"/>
            <a:miter lim="800000"/>
            <a:headEnd type="none" w="sm" len="sm"/>
            <a:tailEnd type="none" w="sm" len="sm"/>
          </a:ln>
        </p:spPr>
      </p:cxnSp>
      <p:sp>
        <p:nvSpPr>
          <p:cNvPr id="89" name="Google Shape;89;p93"/>
          <p:cNvSpPr txBox="1">
            <a:spLocks noGrp="1"/>
          </p:cNvSpPr>
          <p:nvPr>
            <p:ph type="body" idx="1"/>
          </p:nvPr>
        </p:nvSpPr>
        <p:spPr>
          <a:xfrm>
            <a:off x="840583" y="31299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90" name="Google Shape;90;p93"/>
          <p:cNvSpPr txBox="1">
            <a:spLocks noGrp="1"/>
          </p:cNvSpPr>
          <p:nvPr>
            <p:ph type="body" idx="2"/>
          </p:nvPr>
        </p:nvSpPr>
        <p:spPr>
          <a:xfrm>
            <a:off x="840583" y="884798"/>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91" name="Google Shape;91;p93"/>
          <p:cNvSpPr/>
          <p:nvPr/>
        </p:nvSpPr>
        <p:spPr>
          <a:xfrm rot="10800000" flipH="1">
            <a:off x="0" y="4555671"/>
            <a:ext cx="9144000" cy="663533"/>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92" name="Google Shape;92;p9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69484" y="4643229"/>
            <a:ext cx="1274218" cy="488417"/>
          </a:xfrm>
          <a:prstGeom prst="rect">
            <a:avLst/>
          </a:prstGeom>
          <a:noFill/>
          <a:ln>
            <a:noFill/>
          </a:ln>
        </p:spPr>
      </p:pic>
      <p:pic>
        <p:nvPicPr>
          <p:cNvPr id="93" name="Google Shape;93;p9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56283" y="4667387"/>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94"/>
        <p:cNvGrpSpPr/>
        <p:nvPr/>
      </p:nvGrpSpPr>
      <p:grpSpPr>
        <a:xfrm>
          <a:off x="0" y="0"/>
          <a:ext cx="0" cy="0"/>
          <a:chOff x="0" y="0"/>
          <a:chExt cx="0" cy="0"/>
        </a:xfrm>
      </p:grpSpPr>
      <p:pic>
        <p:nvPicPr>
          <p:cNvPr id="95" name="Google Shape;95;p9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96" name="Google Shape;96;p94"/>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7" name="Google Shape;97;p94"/>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98" name="Google Shape;98;p9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99" name="Google Shape;99;p9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00"/>
        <p:cNvGrpSpPr/>
        <p:nvPr/>
      </p:nvGrpSpPr>
      <p:grpSpPr>
        <a:xfrm>
          <a:off x="0" y="0"/>
          <a:ext cx="0" cy="0"/>
          <a:chOff x="0" y="0"/>
          <a:chExt cx="0" cy="0"/>
        </a:xfrm>
      </p:grpSpPr>
      <p:pic>
        <p:nvPicPr>
          <p:cNvPr id="101" name="Google Shape;101;p95"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02" name="Google Shape;102;p9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03" name="Google Shape;103;p95"/>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95"/>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05" name="Google Shape;105;p9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06" name="Google Shape;106;p95"/>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07"/>
        <p:cNvGrpSpPr/>
        <p:nvPr/>
      </p:nvGrpSpPr>
      <p:grpSpPr>
        <a:xfrm>
          <a:off x="0" y="0"/>
          <a:ext cx="0" cy="0"/>
          <a:chOff x="0" y="0"/>
          <a:chExt cx="0" cy="0"/>
        </a:xfrm>
      </p:grpSpPr>
      <p:pic>
        <p:nvPicPr>
          <p:cNvPr id="108" name="Google Shape;108;p9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09" name="Google Shape;109;p9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9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11" name="Google Shape;111;p96"/>
          <p:cNvSpPr>
            <a:spLocks noGrp="1"/>
          </p:cNvSpPr>
          <p:nvPr>
            <p:ph type="pic" idx="2"/>
          </p:nvPr>
        </p:nvSpPr>
        <p:spPr>
          <a:xfrm>
            <a:off x="5572125" y="1"/>
            <a:ext cx="3571875" cy="5029199"/>
          </a:xfrm>
          <a:prstGeom prst="rect">
            <a:avLst/>
          </a:prstGeom>
          <a:solidFill>
            <a:srgbClr val="D3EEEF"/>
          </a:solidFill>
          <a:ln>
            <a:noFill/>
          </a:ln>
        </p:spPr>
      </p:sp>
      <p:pic>
        <p:nvPicPr>
          <p:cNvPr id="112" name="Google Shape;112;p9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13" name="Google Shape;113;p9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14"/>
        <p:cNvGrpSpPr/>
        <p:nvPr/>
      </p:nvGrpSpPr>
      <p:grpSpPr>
        <a:xfrm>
          <a:off x="0" y="0"/>
          <a:ext cx="0" cy="0"/>
          <a:chOff x="0" y="0"/>
          <a:chExt cx="0" cy="0"/>
        </a:xfrm>
      </p:grpSpPr>
      <p:sp>
        <p:nvSpPr>
          <p:cNvPr id="115" name="Google Shape;115;p97"/>
          <p:cNvSpPr>
            <a:spLocks noGrp="1"/>
          </p:cNvSpPr>
          <p:nvPr>
            <p:ph type="pic" idx="2"/>
          </p:nvPr>
        </p:nvSpPr>
        <p:spPr>
          <a:xfrm>
            <a:off x="0" y="1"/>
            <a:ext cx="9144000" cy="2571749"/>
          </a:xfrm>
          <a:prstGeom prst="rect">
            <a:avLst/>
          </a:prstGeom>
          <a:solidFill>
            <a:srgbClr val="D3EEEF"/>
          </a:solidFill>
          <a:ln>
            <a:noFill/>
          </a:ln>
        </p:spPr>
      </p:sp>
      <p:sp>
        <p:nvSpPr>
          <p:cNvPr id="116" name="Google Shape;116;p97"/>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97"/>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18" name="Google Shape;118;p97"/>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19" name="Google Shape;119;p9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0" name="Google Shape;120;p9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21"/>
        <p:cNvGrpSpPr/>
        <p:nvPr/>
      </p:nvGrpSpPr>
      <p:grpSpPr>
        <a:xfrm>
          <a:off x="0" y="0"/>
          <a:ext cx="0" cy="0"/>
          <a:chOff x="0" y="0"/>
          <a:chExt cx="0" cy="0"/>
        </a:xfrm>
      </p:grpSpPr>
      <p:pic>
        <p:nvPicPr>
          <p:cNvPr id="122" name="Google Shape;122;p9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23" name="Google Shape;123;p9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24" name="Google Shape;124;p9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25"/>
        <p:cNvGrpSpPr/>
        <p:nvPr/>
      </p:nvGrpSpPr>
      <p:grpSpPr>
        <a:xfrm>
          <a:off x="0" y="0"/>
          <a:ext cx="0" cy="0"/>
          <a:chOff x="0" y="0"/>
          <a:chExt cx="0" cy="0"/>
        </a:xfrm>
      </p:grpSpPr>
      <p:sp>
        <p:nvSpPr>
          <p:cNvPr id="126" name="Google Shape;126;p9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27" name="Google Shape;127;p9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28" name="Google Shape;128;p9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29" name="Google Shape;129;p9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30" name="Google Shape;130;p9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131" name="Google Shape;131;p99"/>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32" name="Google Shape;132;p9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133" name="Google Shape;133;p9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Content 1" type="obj">
  <p:cSld name="OBJECT">
    <p:spTree>
      <p:nvGrpSpPr>
        <p:cNvPr id="1" name="Shape 137"/>
        <p:cNvGrpSpPr/>
        <p:nvPr/>
      </p:nvGrpSpPr>
      <p:grpSpPr>
        <a:xfrm>
          <a:off x="0" y="0"/>
          <a:ext cx="0" cy="0"/>
          <a:chOff x="0" y="0"/>
          <a:chExt cx="0" cy="0"/>
        </a:xfrm>
      </p:grpSpPr>
      <p:pic>
        <p:nvPicPr>
          <p:cNvPr id="138" name="Google Shape;138;p58"/>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39" name="Google Shape;139;p58"/>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0" name="Google Shape;140;p58"/>
          <p:cNvSpPr txBox="1">
            <a:spLocks noGrp="1"/>
          </p:cNvSpPr>
          <p:nvPr>
            <p:ph type="body" idx="1"/>
          </p:nvPr>
        </p:nvSpPr>
        <p:spPr>
          <a:xfrm>
            <a:off x="628650" y="1369219"/>
            <a:ext cx="7886700" cy="290589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41" name="Google Shape;141;p5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42" name="Google Shape;142;p5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Table of Content">
  <p:cSld name="Table of Content">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43"/>
        <p:cNvGrpSpPr/>
        <p:nvPr/>
      </p:nvGrpSpPr>
      <p:grpSpPr>
        <a:xfrm>
          <a:off x="0" y="0"/>
          <a:ext cx="0" cy="0"/>
          <a:chOff x="0" y="0"/>
          <a:chExt cx="0" cy="0"/>
        </a:xfrm>
      </p:grpSpPr>
      <p:sp>
        <p:nvSpPr>
          <p:cNvPr id="144" name="Google Shape;144;p59"/>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45" name="Google Shape;145;p59"/>
          <p:cNvSpPr txBox="1">
            <a:spLocks noGrp="1"/>
          </p:cNvSpPr>
          <p:nvPr>
            <p:ph type="body" idx="1"/>
          </p:nvPr>
        </p:nvSpPr>
        <p:spPr>
          <a:xfrm>
            <a:off x="3983426" y="682899"/>
            <a:ext cx="4606283" cy="1149289"/>
          </a:xfrm>
          <a:prstGeom prst="rect">
            <a:avLst/>
          </a:prstGeom>
          <a:noFill/>
          <a:ln>
            <a:noFill/>
          </a:ln>
        </p:spPr>
        <p:txBody>
          <a:bodyPr spcFirstLastPara="1" wrap="square" lIns="91425" tIns="45700" rIns="91425" bIns="45700" anchor="t" anchorCtr="0">
            <a:spAutoFit/>
          </a:bodyPr>
          <a:lstStyle>
            <a:lvl1pPr marL="457200" lvl="0" indent="-323850" algn="l">
              <a:lnSpc>
                <a:spcPct val="90000"/>
              </a:lnSpc>
              <a:spcBef>
                <a:spcPts val="750"/>
              </a:spcBef>
              <a:spcAft>
                <a:spcPts val="0"/>
              </a:spcAft>
              <a:buClr>
                <a:schemeClr val="lt1"/>
              </a:buClr>
              <a:buSzPts val="1500"/>
              <a:buFont typeface="Calibri"/>
              <a:buAutoNum type="arabicPeriod"/>
              <a:defRPr sz="1500" b="0">
                <a:solidFill>
                  <a:schemeClr val="lt1"/>
                </a:solidFill>
                <a:latin typeface="Arial"/>
                <a:ea typeface="Arial"/>
                <a:cs typeface="Arial"/>
                <a:sym typeface="Arial"/>
              </a:defRPr>
            </a:lvl1pPr>
            <a:lvl2pPr marL="914400" lvl="1" indent="-314325"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marL="1371600" lvl="2" indent="-3048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marL="1828800" lvl="3"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marL="2286000" lvl="4" indent="-295275"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46" name="Google Shape;146;p5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47" name="Google Shape;147;p5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48" name="Google Shape;148;p5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49" name="Google Shape;149;p5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150" name="Google Shape;150;p5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pic>
        <p:nvPicPr>
          <p:cNvPr id="151" name="Google Shape;151;p5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cxnSp>
        <p:nvCxnSpPr>
          <p:cNvPr id="152" name="Google Shape;152;p59"/>
          <p:cNvCxnSpPr/>
          <p:nvPr/>
        </p:nvCxnSpPr>
        <p:spPr>
          <a:xfrm rot="10800000">
            <a:off x="3733312" y="687331"/>
            <a:ext cx="0" cy="3050279"/>
          </a:xfrm>
          <a:prstGeom prst="straightConnector1">
            <a:avLst/>
          </a:prstGeom>
          <a:noFill/>
          <a:ln w="15875" cap="flat" cmpd="sng">
            <a:solidFill>
              <a:srgbClr val="11AA81"/>
            </a:solidFill>
            <a:prstDash val="solid"/>
            <a:miter lim="800000"/>
            <a:headEnd type="none" w="sm" len="sm"/>
            <a:tailEnd type="none" w="sm" len="sm"/>
          </a:ln>
        </p:spPr>
      </p:cxnSp>
      <p:pic>
        <p:nvPicPr>
          <p:cNvPr id="153" name="Google Shape;153;p5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matchingName="In-class activity">
  <p:cSld name="In-class activity">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54"/>
        <p:cNvGrpSpPr/>
        <p:nvPr/>
      </p:nvGrpSpPr>
      <p:grpSpPr>
        <a:xfrm>
          <a:off x="0" y="0"/>
          <a:ext cx="0" cy="0"/>
          <a:chOff x="0" y="0"/>
          <a:chExt cx="0" cy="0"/>
        </a:xfrm>
      </p:grpSpPr>
      <p:sp>
        <p:nvSpPr>
          <p:cNvPr id="155" name="Google Shape;155;p60"/>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400"/>
              <a:buNone/>
              <a:defRPr sz="24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156" name="Google Shape;156;p6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57" name="Google Shape;157;p60"/>
          <p:cNvSpPr/>
          <p:nvPr/>
        </p:nvSpPr>
        <p:spPr>
          <a:xfrm rot="10800000" flipH="1">
            <a:off x="0" y="4376066"/>
            <a:ext cx="9144000" cy="843136"/>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158" name="Google Shape;158;p60"/>
          <p:cNvCxnSpPr/>
          <p:nvPr/>
        </p:nvCxnSpPr>
        <p:spPr>
          <a:xfrm rot="10800000">
            <a:off x="840583" y="767434"/>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159" name="Google Shape;159;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754532" y="4703401"/>
            <a:ext cx="1274218" cy="488417"/>
          </a:xfrm>
          <a:prstGeom prst="rect">
            <a:avLst/>
          </a:prstGeom>
          <a:noFill/>
          <a:ln>
            <a:noFill/>
          </a:ln>
        </p:spPr>
      </p:pic>
      <p:pic>
        <p:nvPicPr>
          <p:cNvPr id="160" name="Google Shape;160;p6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15250" y="4595281"/>
            <a:ext cx="1756648" cy="388902"/>
          </a:xfrm>
          <a:prstGeom prst="rect">
            <a:avLst/>
          </a:prstGeom>
          <a:noFill/>
          <a:ln>
            <a:noFill/>
          </a:ln>
        </p:spPr>
      </p:pic>
      <p:sp>
        <p:nvSpPr>
          <p:cNvPr id="161" name="Google Shape;161;p60"/>
          <p:cNvSpPr/>
          <p:nvPr/>
        </p:nvSpPr>
        <p:spPr>
          <a:xfrm rot="10800000" flipH="1">
            <a:off x="-1440" y="4376065"/>
            <a:ext cx="9144000" cy="834939"/>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62" name="Google Shape;162;p6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579634" y="4522038"/>
            <a:ext cx="1274218" cy="488417"/>
          </a:xfrm>
          <a:prstGeom prst="rect">
            <a:avLst/>
          </a:prstGeom>
          <a:noFill/>
          <a:ln>
            <a:noFill/>
          </a:ln>
        </p:spPr>
      </p:pic>
      <p:pic>
        <p:nvPicPr>
          <p:cNvPr id="163" name="Google Shape;163;p6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46759" y="4511935"/>
            <a:ext cx="1987904" cy="440100"/>
          </a:xfrm>
          <a:prstGeom prst="rect">
            <a:avLst/>
          </a:prstGeom>
          <a:noFill/>
          <a:ln>
            <a:noFill/>
          </a:ln>
        </p:spPr>
      </p:pic>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matchingName="Content and Photo horizontal">
  <p:cSld name="Content and Photo horizontal">
    <p:spTree>
      <p:nvGrpSpPr>
        <p:cNvPr id="1" name="Shape 164"/>
        <p:cNvGrpSpPr/>
        <p:nvPr/>
      </p:nvGrpSpPr>
      <p:grpSpPr>
        <a:xfrm>
          <a:off x="0" y="0"/>
          <a:ext cx="0" cy="0"/>
          <a:chOff x="0" y="0"/>
          <a:chExt cx="0" cy="0"/>
        </a:xfrm>
      </p:grpSpPr>
      <p:sp>
        <p:nvSpPr>
          <p:cNvPr id="165" name="Google Shape;165;p63"/>
          <p:cNvSpPr>
            <a:spLocks noGrp="1"/>
          </p:cNvSpPr>
          <p:nvPr>
            <p:ph type="pic" idx="2"/>
          </p:nvPr>
        </p:nvSpPr>
        <p:spPr>
          <a:xfrm>
            <a:off x="0" y="1"/>
            <a:ext cx="9144000" cy="2571749"/>
          </a:xfrm>
          <a:prstGeom prst="rect">
            <a:avLst/>
          </a:prstGeom>
          <a:solidFill>
            <a:srgbClr val="D3EEEF"/>
          </a:solidFill>
          <a:ln>
            <a:noFill/>
          </a:ln>
        </p:spPr>
      </p:sp>
      <p:sp>
        <p:nvSpPr>
          <p:cNvPr id="166" name="Google Shape;166;p63"/>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7" name="Google Shape;167;p63"/>
          <p:cNvSpPr txBox="1">
            <a:spLocks noGrp="1"/>
          </p:cNvSpPr>
          <p:nvPr>
            <p:ph type="body" idx="1"/>
          </p:nvPr>
        </p:nvSpPr>
        <p:spPr>
          <a:xfrm>
            <a:off x="628650" y="3485155"/>
            <a:ext cx="7905750" cy="53835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1500"/>
              <a:buNone/>
              <a:defRPr sz="1500">
                <a:latin typeface="Arial"/>
                <a:ea typeface="Arial"/>
                <a:cs typeface="Arial"/>
                <a:sym typeface="Arial"/>
              </a:defRPr>
            </a:lvl1pPr>
            <a:lvl2pPr marL="914400" lvl="1" indent="-228600" algn="l">
              <a:lnSpc>
                <a:spcPct val="90000"/>
              </a:lnSpc>
              <a:spcBef>
                <a:spcPts val="375"/>
              </a:spcBef>
              <a:spcAft>
                <a:spcPts val="0"/>
              </a:spcAft>
              <a:buClr>
                <a:srgbClr val="161249"/>
              </a:buClr>
              <a:buSzPts val="1350"/>
              <a:buNone/>
              <a:defRPr sz="1350">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68" name="Google Shape;168;p63"/>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pic>
        <p:nvPicPr>
          <p:cNvPr id="169" name="Google Shape;169;p63"/>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0" name="Google Shape;170;p63"/>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matchingName="Title and Content 2">
  <p:cSld name="Title and Content 2">
    <p:spTree>
      <p:nvGrpSpPr>
        <p:cNvPr id="1" name="Shape 171"/>
        <p:cNvGrpSpPr/>
        <p:nvPr/>
      </p:nvGrpSpPr>
      <p:grpSpPr>
        <a:xfrm>
          <a:off x="0" y="0"/>
          <a:ext cx="0" cy="0"/>
          <a:chOff x="0" y="0"/>
          <a:chExt cx="0" cy="0"/>
        </a:xfrm>
      </p:grpSpPr>
      <p:pic>
        <p:nvPicPr>
          <p:cNvPr id="172" name="Google Shape;172;p62" descr="A picture containing shape&#10;&#10;Description automatically generated"/>
          <p:cNvPicPr preferRelativeResize="0"/>
          <p:nvPr/>
        </p:nvPicPr>
        <p:blipFill rotWithShape="1">
          <a:blip r:embed="rId2" cstate="email">
            <a:alphaModFix amt="27000"/>
            <a:extLst>
              <a:ext uri="{28A0092B-C50C-407E-A947-70E740481C1C}">
                <a14:useLocalDpi xmlns:a14="http://schemas.microsoft.com/office/drawing/2010/main"/>
              </a:ext>
            </a:extLst>
          </a:blip>
          <a:srcRect/>
          <a:stretch/>
        </p:blipFill>
        <p:spPr>
          <a:xfrm>
            <a:off x="5958140" y="2038825"/>
            <a:ext cx="3755545" cy="3437279"/>
          </a:xfrm>
          <a:prstGeom prst="rect">
            <a:avLst/>
          </a:prstGeom>
          <a:noFill/>
          <a:ln>
            <a:noFill/>
          </a:ln>
        </p:spPr>
      </p:pic>
      <p:pic>
        <p:nvPicPr>
          <p:cNvPr id="173" name="Google Shape;173;p6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sp>
        <p:nvSpPr>
          <p:cNvPr id="174" name="Google Shape;174;p62"/>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5" name="Google Shape;175;p62"/>
          <p:cNvSpPr txBox="1">
            <a:spLocks noGrp="1"/>
          </p:cNvSpPr>
          <p:nvPr>
            <p:ph type="body" idx="1"/>
          </p:nvPr>
        </p:nvSpPr>
        <p:spPr>
          <a:xfrm>
            <a:off x="628650" y="1369218"/>
            <a:ext cx="78867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76" name="Google Shape;176;p62"/>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77" name="Google Shape;177;p62"/>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matchingName="Content and Graph">
  <p:cSld name="Content and Graph">
    <p:spTree>
      <p:nvGrpSpPr>
        <p:cNvPr id="1" name="Shape 178"/>
        <p:cNvGrpSpPr/>
        <p:nvPr/>
      </p:nvGrpSpPr>
      <p:grpSpPr>
        <a:xfrm>
          <a:off x="0" y="0"/>
          <a:ext cx="0" cy="0"/>
          <a:chOff x="0" y="0"/>
          <a:chExt cx="0" cy="0"/>
        </a:xfrm>
      </p:grpSpPr>
      <p:pic>
        <p:nvPicPr>
          <p:cNvPr id="179" name="Google Shape;179;p64"/>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84815" y="4437664"/>
            <a:ext cx="1274218" cy="488417"/>
          </a:xfrm>
          <a:prstGeom prst="rect">
            <a:avLst/>
          </a:prstGeom>
          <a:noFill/>
          <a:ln>
            <a:noFill/>
          </a:ln>
        </p:spPr>
      </p:pic>
      <p:sp>
        <p:nvSpPr>
          <p:cNvPr id="180" name="Google Shape;180;p64"/>
          <p:cNvSpPr txBox="1">
            <a:spLocks noGrp="1"/>
          </p:cNvSpPr>
          <p:nvPr>
            <p:ph type="title"/>
          </p:nvPr>
        </p:nvSpPr>
        <p:spPr>
          <a:xfrm>
            <a:off x="628650" y="682900"/>
            <a:ext cx="4067175"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1" name="Google Shape;181;p64"/>
          <p:cNvSpPr txBox="1">
            <a:spLocks noGrp="1"/>
          </p:cNvSpPr>
          <p:nvPr>
            <p:ph type="body" idx="1"/>
          </p:nvPr>
        </p:nvSpPr>
        <p:spPr>
          <a:xfrm>
            <a:off x="628650" y="1778275"/>
            <a:ext cx="4067175" cy="2240756"/>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182" name="Google Shape;182;p6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83" name="Google Shape;183;p64"/>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matchingName="Content and Photo vertical">
  <p:cSld name="Content and Photo vertical">
    <p:spTree>
      <p:nvGrpSpPr>
        <p:cNvPr id="1" name="Shape 184"/>
        <p:cNvGrpSpPr/>
        <p:nvPr/>
      </p:nvGrpSpPr>
      <p:grpSpPr>
        <a:xfrm>
          <a:off x="0" y="0"/>
          <a:ext cx="0" cy="0"/>
          <a:chOff x="0" y="0"/>
          <a:chExt cx="0" cy="0"/>
        </a:xfrm>
      </p:grpSpPr>
      <p:pic>
        <p:nvPicPr>
          <p:cNvPr id="185" name="Google Shape;185;p66"/>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4147413" y="4437741"/>
            <a:ext cx="1274218" cy="488417"/>
          </a:xfrm>
          <a:prstGeom prst="rect">
            <a:avLst/>
          </a:prstGeom>
          <a:noFill/>
          <a:ln>
            <a:noFill/>
          </a:ln>
        </p:spPr>
      </p:pic>
      <p:sp>
        <p:nvSpPr>
          <p:cNvPr id="186" name="Google Shape;186;p66"/>
          <p:cNvSpPr txBox="1">
            <a:spLocks noGrp="1"/>
          </p:cNvSpPr>
          <p:nvPr>
            <p:ph type="title"/>
          </p:nvPr>
        </p:nvSpPr>
        <p:spPr>
          <a:xfrm>
            <a:off x="628650" y="682900"/>
            <a:ext cx="4686300" cy="994172"/>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rgbClr val="161249"/>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7" name="Google Shape;187;p66"/>
          <p:cNvSpPr txBox="1">
            <a:spLocks noGrp="1"/>
          </p:cNvSpPr>
          <p:nvPr>
            <p:ph type="body" idx="1"/>
          </p:nvPr>
        </p:nvSpPr>
        <p:spPr>
          <a:xfrm>
            <a:off x="628650" y="1778274"/>
            <a:ext cx="4686300" cy="1419363"/>
          </a:xfrm>
          <a:prstGeom prst="rect">
            <a:avLst/>
          </a:prstGeom>
          <a:noFill/>
          <a:ln>
            <a:noFill/>
          </a:ln>
        </p:spPr>
        <p:txBody>
          <a:bodyPr spcFirstLastPara="1" wrap="square" lIns="91425" tIns="45700" rIns="91425" bIns="45700" anchor="t" anchorCtr="0">
            <a:spAutoFit/>
          </a:bodyPr>
          <a:lstStyle>
            <a:lvl1pPr marL="457200" lvl="0" indent="-228600" algn="l">
              <a:lnSpc>
                <a:spcPct val="90000"/>
              </a:lnSpc>
              <a:spcBef>
                <a:spcPts val="750"/>
              </a:spcBef>
              <a:spcAft>
                <a:spcPts val="0"/>
              </a:spcAft>
              <a:buClr>
                <a:srgbClr val="161249"/>
              </a:buClr>
              <a:buSzPts val="2100"/>
              <a:buNone/>
              <a:defRPr>
                <a:latin typeface="Arial"/>
                <a:ea typeface="Arial"/>
                <a:cs typeface="Arial"/>
                <a:sym typeface="Arial"/>
              </a:defRPr>
            </a:lvl1pPr>
            <a:lvl2pPr marL="914400" lvl="1" indent="-228600" algn="l">
              <a:lnSpc>
                <a:spcPct val="90000"/>
              </a:lnSpc>
              <a:spcBef>
                <a:spcPts val="375"/>
              </a:spcBef>
              <a:spcAft>
                <a:spcPts val="0"/>
              </a:spcAft>
              <a:buClr>
                <a:srgbClr val="161249"/>
              </a:buClr>
              <a:buSzPts val="1800"/>
              <a:buNone/>
              <a:defRPr>
                <a:latin typeface="Arial"/>
                <a:ea typeface="Arial"/>
                <a:cs typeface="Arial"/>
                <a:sym typeface="Arial"/>
              </a:defRPr>
            </a:lvl2pPr>
            <a:lvl3pPr marL="1371600" lvl="2" indent="-228600" algn="l">
              <a:lnSpc>
                <a:spcPct val="90000"/>
              </a:lnSpc>
              <a:spcBef>
                <a:spcPts val="375"/>
              </a:spcBef>
              <a:spcAft>
                <a:spcPts val="0"/>
              </a:spcAft>
              <a:buClr>
                <a:srgbClr val="161249"/>
              </a:buClr>
              <a:buSzPts val="1500"/>
              <a:buNone/>
              <a:defRPr>
                <a:latin typeface="Arial"/>
                <a:ea typeface="Arial"/>
                <a:cs typeface="Arial"/>
                <a:sym typeface="Arial"/>
              </a:defRPr>
            </a:lvl3pPr>
            <a:lvl4pPr marL="1828800" lvl="3" indent="-228600" algn="l">
              <a:lnSpc>
                <a:spcPct val="90000"/>
              </a:lnSpc>
              <a:spcBef>
                <a:spcPts val="375"/>
              </a:spcBef>
              <a:spcAft>
                <a:spcPts val="0"/>
              </a:spcAft>
              <a:buClr>
                <a:srgbClr val="161249"/>
              </a:buClr>
              <a:buSzPts val="1350"/>
              <a:buNone/>
              <a:defRPr>
                <a:latin typeface="Arial"/>
                <a:ea typeface="Arial"/>
                <a:cs typeface="Arial"/>
                <a:sym typeface="Arial"/>
              </a:defRPr>
            </a:lvl4pPr>
            <a:lvl5pPr marL="2286000" lvl="4" indent="-228600" algn="l">
              <a:lnSpc>
                <a:spcPct val="90000"/>
              </a:lnSpc>
              <a:spcBef>
                <a:spcPts val="375"/>
              </a:spcBef>
              <a:spcAft>
                <a:spcPts val="0"/>
              </a:spcAft>
              <a:buClr>
                <a:srgbClr val="161249"/>
              </a:buClr>
              <a:buSzPts val="1350"/>
              <a:buNone/>
              <a:defRPr>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188" name="Google Shape;188;p66"/>
          <p:cNvSpPr>
            <a:spLocks noGrp="1"/>
          </p:cNvSpPr>
          <p:nvPr>
            <p:ph type="pic" idx="2"/>
          </p:nvPr>
        </p:nvSpPr>
        <p:spPr>
          <a:xfrm>
            <a:off x="5572125" y="1"/>
            <a:ext cx="3571875" cy="5029199"/>
          </a:xfrm>
          <a:prstGeom prst="rect">
            <a:avLst/>
          </a:prstGeom>
          <a:solidFill>
            <a:srgbClr val="D3EEEF"/>
          </a:solidFill>
          <a:ln>
            <a:noFill/>
          </a:ln>
        </p:spPr>
      </p:sp>
      <p:pic>
        <p:nvPicPr>
          <p:cNvPr id="189" name="Google Shape;189;p6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90" name="Google Shape;190;p6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91"/>
        <p:cNvGrpSpPr/>
        <p:nvPr/>
      </p:nvGrpSpPr>
      <p:grpSpPr>
        <a:xfrm>
          <a:off x="0" y="0"/>
          <a:ext cx="0" cy="0"/>
          <a:chOff x="0" y="0"/>
          <a:chExt cx="0" cy="0"/>
        </a:xfrm>
      </p:grpSpPr>
      <p:pic>
        <p:nvPicPr>
          <p:cNvPr id="192" name="Google Shape;192;p65"/>
          <p:cNvPicPr preferRelativeResize="0"/>
          <p:nvPr/>
        </p:nvPicPr>
        <p:blipFill rotWithShape="1">
          <a:blip r:embed="rId2" cstate="email">
            <a:alphaModFix/>
            <a:extLst>
              <a:ext uri="{28A0092B-C50C-407E-A947-70E740481C1C}">
                <a14:useLocalDpi xmlns:a14="http://schemas.microsoft.com/office/drawing/2010/main"/>
              </a:ext>
            </a:extLst>
          </a:blip>
          <a:srcRect/>
          <a:stretch/>
        </p:blipFill>
        <p:spPr>
          <a:xfrm>
            <a:off x="7624814" y="202594"/>
            <a:ext cx="1274218" cy="488417"/>
          </a:xfrm>
          <a:prstGeom prst="rect">
            <a:avLst/>
          </a:prstGeom>
          <a:noFill/>
          <a:ln>
            <a:noFill/>
          </a:ln>
        </p:spPr>
      </p:pic>
      <p:pic>
        <p:nvPicPr>
          <p:cNvPr id="193" name="Google Shape;193;p6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3820" y="4894997"/>
            <a:ext cx="9304020" cy="380922"/>
          </a:xfrm>
          <a:prstGeom prst="rect">
            <a:avLst/>
          </a:prstGeom>
          <a:noFill/>
          <a:ln>
            <a:noFill/>
          </a:ln>
        </p:spPr>
      </p:pic>
      <p:pic>
        <p:nvPicPr>
          <p:cNvPr id="194" name="Google Shape;194;p6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184968" y="4514834"/>
            <a:ext cx="1756648" cy="388902"/>
          </a:xfrm>
          <a:prstGeom prst="rect">
            <a:avLst/>
          </a:prstGeom>
          <a:noFill/>
          <a:ln>
            <a:noFill/>
          </a:ln>
        </p:spPr>
      </p:pic>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matchingName="Ending">
  <p:cSld name="En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195"/>
        <p:cNvGrpSpPr/>
        <p:nvPr/>
      </p:nvGrpSpPr>
      <p:grpSpPr>
        <a:xfrm>
          <a:off x="0" y="0"/>
          <a:ext cx="0" cy="0"/>
          <a:chOff x="0" y="0"/>
          <a:chExt cx="0" cy="0"/>
        </a:xfrm>
      </p:grpSpPr>
      <p:sp>
        <p:nvSpPr>
          <p:cNvPr id="196" name="Google Shape;196;p6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197" name="Google Shape;197;p6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198" name="Google Shape;198;p6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199" name="Google Shape;199;p6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00" name="Google Shape;200;p6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sp>
        <p:nvSpPr>
          <p:cNvPr id="201" name="Google Shape;201;p67"/>
          <p:cNvSpPr txBox="1">
            <a:spLocks noGrp="1"/>
          </p:cNvSpPr>
          <p:nvPr>
            <p:ph type="body" idx="1"/>
          </p:nvPr>
        </p:nvSpPr>
        <p:spPr>
          <a:xfrm>
            <a:off x="628650" y="655321"/>
            <a:ext cx="4385310" cy="3009899"/>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pic>
        <p:nvPicPr>
          <p:cNvPr id="202" name="Google Shape;202;p6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03" name="Google Shape;203;p6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matchingName="Heading">
  <p:cSld name="Heading">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04"/>
        <p:cNvGrpSpPr/>
        <p:nvPr/>
      </p:nvGrpSpPr>
      <p:grpSpPr>
        <a:xfrm>
          <a:off x="0" y="0"/>
          <a:ext cx="0" cy="0"/>
          <a:chOff x="0" y="0"/>
          <a:chExt cx="0" cy="0"/>
        </a:xfrm>
      </p:grpSpPr>
      <p:sp>
        <p:nvSpPr>
          <p:cNvPr id="205" name="Google Shape;205;p77"/>
          <p:cNvSpPr txBox="1">
            <a:spLocks noGrp="1"/>
          </p:cNvSpPr>
          <p:nvPr>
            <p:ph type="ctrTitle"/>
          </p:nvPr>
        </p:nvSpPr>
        <p:spPr>
          <a:xfrm>
            <a:off x="638640" y="1992693"/>
            <a:ext cx="5958908" cy="1884419"/>
          </a:xfrm>
          <a:prstGeom prst="rect">
            <a:avLst/>
          </a:prstGeom>
          <a:noFill/>
          <a:ln>
            <a:noFill/>
          </a:ln>
        </p:spPr>
        <p:txBody>
          <a:bodyPr spcFirstLastPara="1" wrap="square" lIns="91425" tIns="45700" rIns="91425" bIns="0" anchor="t" anchorCtr="0">
            <a:noAutofit/>
          </a:bodyPr>
          <a:lstStyle>
            <a:lvl1pPr lvl="0" algn="l">
              <a:lnSpc>
                <a:spcPct val="90000"/>
              </a:lnSpc>
              <a:spcBef>
                <a:spcPts val="0"/>
              </a:spcBef>
              <a:spcAft>
                <a:spcPts val="0"/>
              </a:spcAft>
              <a:buClr>
                <a:schemeClr val="lt1"/>
              </a:buClr>
              <a:buSzPts val="5400"/>
              <a:buFont typeface="Arial"/>
              <a:buNone/>
              <a:defRPr sz="5400" b="1" i="0">
                <a:solidFill>
                  <a:schemeClr val="lt1"/>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cxnSp>
        <p:nvCxnSpPr>
          <p:cNvPr id="206" name="Google Shape;206;p77"/>
          <p:cNvCxnSpPr/>
          <p:nvPr/>
        </p:nvCxnSpPr>
        <p:spPr>
          <a:xfrm rot="10800000">
            <a:off x="638639" y="1555703"/>
            <a:ext cx="432171" cy="0"/>
          </a:xfrm>
          <a:prstGeom prst="straightConnector1">
            <a:avLst/>
          </a:prstGeom>
          <a:noFill/>
          <a:ln w="15875" cap="flat" cmpd="sng">
            <a:solidFill>
              <a:srgbClr val="11AA81"/>
            </a:solidFill>
            <a:prstDash val="solid"/>
            <a:miter lim="800000"/>
            <a:headEnd type="none" w="sm" len="sm"/>
            <a:tailEnd type="none" w="sm" len="sm"/>
          </a:ln>
        </p:spPr>
      </p:cxnSp>
      <p:pic>
        <p:nvPicPr>
          <p:cNvPr id="207" name="Google Shape;207;p7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71000" y="467399"/>
            <a:ext cx="2218858" cy="824085"/>
          </a:xfrm>
          <a:prstGeom prst="rect">
            <a:avLst/>
          </a:prstGeom>
          <a:noFill/>
          <a:ln>
            <a:noFill/>
          </a:ln>
        </p:spPr>
      </p:pic>
      <p:sp>
        <p:nvSpPr>
          <p:cNvPr id="208" name="Google Shape;208;p77"/>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09" name="Google Shape;209;p7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24895" y="4528124"/>
            <a:ext cx="1987904" cy="440100"/>
          </a:xfrm>
          <a:prstGeom prst="rect">
            <a:avLst/>
          </a:prstGeom>
          <a:noFill/>
          <a:ln>
            <a:noFill/>
          </a:ln>
        </p:spPr>
      </p:pic>
      <p:pic>
        <p:nvPicPr>
          <p:cNvPr id="210" name="Google Shape;210;p77"/>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11" name="Google Shape;211;p77"/>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12" name="Google Shape;212;p77"/>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13" name="Google Shape;213;p77"/>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matchingName="tausta">
  <p:cSld name="tausta">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4"/>
        <p:cNvGrpSpPr/>
        <p:nvPr/>
      </p:nvGrpSpPr>
      <p:grpSpPr>
        <a:xfrm>
          <a:off x="0" y="0"/>
          <a:ext cx="0" cy="0"/>
          <a:chOff x="0" y="0"/>
          <a:chExt cx="0" cy="0"/>
        </a:xfrm>
      </p:grpSpPr>
      <p:sp>
        <p:nvSpPr>
          <p:cNvPr id="215" name="Google Shape;215;p78"/>
          <p:cNvSpPr/>
          <p:nvPr/>
        </p:nvSpPr>
        <p:spPr>
          <a:xfrm rot="10800000" flipH="1">
            <a:off x="0" y="4655082"/>
            <a:ext cx="9144000" cy="564121"/>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pic>
        <p:nvPicPr>
          <p:cNvPr id="216" name="Google Shape;216;p7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16753" y="4703400"/>
            <a:ext cx="1987904" cy="440100"/>
          </a:xfrm>
          <a:prstGeom prst="rect">
            <a:avLst/>
          </a:prstGeom>
          <a:noFill/>
          <a:ln>
            <a:noFill/>
          </a:ln>
        </p:spPr>
      </p:pic>
      <p:pic>
        <p:nvPicPr>
          <p:cNvPr id="217" name="Google Shape;217;p7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753029" y="4679241"/>
            <a:ext cx="1274218" cy="488417"/>
          </a:xfrm>
          <a:prstGeom prst="rect">
            <a:avLst/>
          </a:prstGeom>
          <a:noFill/>
          <a:ln>
            <a:noFill/>
          </a:ln>
        </p:spPr>
      </p:pic>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matchingName="Subheading Green">
  <p:cSld name="Subheading Green">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18"/>
        <p:cNvGrpSpPr/>
        <p:nvPr/>
      </p:nvGrpSpPr>
      <p:grpSpPr>
        <a:xfrm>
          <a:off x="0" y="0"/>
          <a:ext cx="0" cy="0"/>
          <a:chOff x="0" y="0"/>
          <a:chExt cx="0" cy="0"/>
        </a:xfrm>
      </p:grpSpPr>
      <p:sp>
        <p:nvSpPr>
          <p:cNvPr id="219" name="Google Shape;219;p79"/>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20" name="Google Shape;220;p79"/>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21" name="Google Shape;221;p79"/>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22" name="Google Shape;222;p79"/>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23" name="Google Shape;223;p79"/>
          <p:cNvCxnSpPr/>
          <p:nvPr/>
        </p:nvCxnSpPr>
        <p:spPr>
          <a:xfrm rot="10800000">
            <a:off x="840583" y="2209496"/>
            <a:ext cx="3923363" cy="0"/>
          </a:xfrm>
          <a:prstGeom prst="straightConnector1">
            <a:avLst/>
          </a:prstGeom>
          <a:noFill/>
          <a:ln w="15875" cap="flat" cmpd="sng">
            <a:solidFill>
              <a:srgbClr val="11AA81"/>
            </a:solidFill>
            <a:prstDash val="solid"/>
            <a:miter lim="800000"/>
            <a:headEnd type="none" w="sm" len="sm"/>
            <a:tailEnd type="none" w="sm" len="sm"/>
          </a:ln>
        </p:spPr>
      </p:cxnSp>
      <p:pic>
        <p:nvPicPr>
          <p:cNvPr id="224" name="Google Shape;224;p7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25" name="Google Shape;225;p79"/>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26" name="Google Shape;226;p79"/>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27" name="Google Shape;227;p79"/>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28" name="Google Shape;228;p79"/>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29" name="Google Shape;229;p79"/>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matchingName="Subheading Orange">
  <p:cSld name="Subheading Orange">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30"/>
        <p:cNvGrpSpPr/>
        <p:nvPr/>
      </p:nvGrpSpPr>
      <p:grpSpPr>
        <a:xfrm>
          <a:off x="0" y="0"/>
          <a:ext cx="0" cy="0"/>
          <a:chOff x="0" y="0"/>
          <a:chExt cx="0" cy="0"/>
        </a:xfrm>
      </p:grpSpPr>
      <p:sp>
        <p:nvSpPr>
          <p:cNvPr id="231" name="Google Shape;231;p80"/>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2" name="Google Shape;232;p80"/>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33" name="Google Shape;233;p80"/>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34" name="Google Shape;234;p80"/>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35" name="Google Shape;235;p80"/>
          <p:cNvCxnSpPr/>
          <p:nvPr/>
        </p:nvCxnSpPr>
        <p:spPr>
          <a:xfrm rot="10800000">
            <a:off x="840583" y="2209496"/>
            <a:ext cx="3923363" cy="0"/>
          </a:xfrm>
          <a:prstGeom prst="straightConnector1">
            <a:avLst/>
          </a:prstGeom>
          <a:noFill/>
          <a:ln w="15875" cap="flat" cmpd="sng">
            <a:solidFill>
              <a:srgbClr val="F39200"/>
            </a:solidFill>
            <a:prstDash val="solid"/>
            <a:miter lim="800000"/>
            <a:headEnd type="none" w="sm" len="sm"/>
            <a:tailEnd type="none" w="sm" len="sm"/>
          </a:ln>
        </p:spPr>
      </p:cxnSp>
      <p:pic>
        <p:nvPicPr>
          <p:cNvPr id="236" name="Google Shape;236;p8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37" name="Google Shape;237;p80"/>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38" name="Google Shape;238;p80"/>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39" name="Google Shape;239;p80"/>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40" name="Google Shape;240;p80"/>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41" name="Google Shape;241;p80"/>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matchingName="Subheading Pink">
  <p:cSld name="Subheading Pink">
    <p:bg>
      <p:bgPr>
        <a:blipFill>
          <a:blip r:embed="rId2" cstate="email">
            <a:alphaModFix/>
            <a:extLst>
              <a:ext uri="{28A0092B-C50C-407E-A947-70E740481C1C}">
                <a14:useLocalDpi xmlns:a14="http://schemas.microsoft.com/office/drawing/2010/main"/>
              </a:ext>
            </a:extLst>
          </a:blip>
          <a:stretch>
            <a:fillRect/>
          </a:stretch>
        </a:blipFill>
        <a:effectLst/>
      </p:bgPr>
    </p:bg>
    <p:spTree>
      <p:nvGrpSpPr>
        <p:cNvPr id="1" name="Shape 242"/>
        <p:cNvGrpSpPr/>
        <p:nvPr/>
      </p:nvGrpSpPr>
      <p:grpSpPr>
        <a:xfrm>
          <a:off x="0" y="0"/>
          <a:ext cx="0" cy="0"/>
          <a:chOff x="0" y="0"/>
          <a:chExt cx="0" cy="0"/>
        </a:xfrm>
      </p:grpSpPr>
      <p:sp>
        <p:nvSpPr>
          <p:cNvPr id="243" name="Google Shape;243;p81"/>
          <p:cNvSpPr txBox="1">
            <a:spLocks noGrp="1"/>
          </p:cNvSpPr>
          <p:nvPr>
            <p:ph type="title"/>
          </p:nvPr>
        </p:nvSpPr>
        <p:spPr>
          <a:xfrm>
            <a:off x="840583" y="851217"/>
            <a:ext cx="2226624" cy="1358279"/>
          </a:xfrm>
          <a:prstGeom prst="rect">
            <a:avLst/>
          </a:prstGeom>
          <a:noFill/>
          <a:ln>
            <a:noFill/>
          </a:ln>
        </p:spPr>
        <p:txBody>
          <a:bodyPr spcFirstLastPara="1" wrap="square" lIns="0" tIns="45700" rIns="0" bIns="45700" anchor="b" anchorCtr="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4" name="Google Shape;244;p81"/>
          <p:cNvSpPr txBox="1">
            <a:spLocks noGrp="1"/>
          </p:cNvSpPr>
          <p:nvPr>
            <p:ph type="body" idx="1"/>
          </p:nvPr>
        </p:nvSpPr>
        <p:spPr>
          <a:xfrm>
            <a:off x="863071" y="2564692"/>
            <a:ext cx="6614054" cy="290849"/>
          </a:xfrm>
          <a:prstGeom prst="rect">
            <a:avLst/>
          </a:prstGeom>
          <a:noFill/>
          <a:ln>
            <a:noFill/>
          </a:ln>
        </p:spPr>
        <p:txBody>
          <a:bodyPr spcFirstLastPara="1" wrap="square" lIns="0" tIns="0" rIns="0" bIns="0" anchor="t" anchorCtr="0">
            <a:spAutoFit/>
          </a:bodyPr>
          <a:lstStyle>
            <a:lvl1pPr marL="457200" lvl="0" indent="-228600" algn="l">
              <a:lnSpc>
                <a:spcPct val="90000"/>
              </a:lnSpc>
              <a:spcBef>
                <a:spcPts val="750"/>
              </a:spcBef>
              <a:spcAft>
                <a:spcPts val="0"/>
              </a:spcAft>
              <a:buClr>
                <a:schemeClr val="lt1"/>
              </a:buClr>
              <a:buSzPts val="2100"/>
              <a:buNone/>
              <a:defRPr sz="2100" b="1">
                <a:solidFill>
                  <a:schemeClr val="lt1"/>
                </a:solidFill>
                <a:latin typeface="Arial"/>
                <a:ea typeface="Arial"/>
                <a:cs typeface="Arial"/>
                <a:sym typeface="Arial"/>
              </a:defRPr>
            </a:lvl1pPr>
            <a:lvl2pPr marL="914400" lvl="1" indent="-228600" algn="l">
              <a:lnSpc>
                <a:spcPct val="90000"/>
              </a:lnSpc>
              <a:spcBef>
                <a:spcPts val="375"/>
              </a:spcBef>
              <a:spcAft>
                <a:spcPts val="0"/>
              </a:spcAft>
              <a:buClr>
                <a:srgbClr val="161249"/>
              </a:buClr>
              <a:buSzPts val="1500"/>
              <a:buNone/>
              <a:defRPr sz="1500" b="1"/>
            </a:lvl2pPr>
            <a:lvl3pPr marL="1371600" lvl="2" indent="-228600" algn="l">
              <a:lnSpc>
                <a:spcPct val="90000"/>
              </a:lnSpc>
              <a:spcBef>
                <a:spcPts val="375"/>
              </a:spcBef>
              <a:spcAft>
                <a:spcPts val="0"/>
              </a:spcAft>
              <a:buClr>
                <a:srgbClr val="161249"/>
              </a:buClr>
              <a:buSzPts val="1350"/>
              <a:buNone/>
              <a:defRPr sz="1350" b="1"/>
            </a:lvl3pPr>
            <a:lvl4pPr marL="1828800" lvl="3" indent="-228600" algn="l">
              <a:lnSpc>
                <a:spcPct val="90000"/>
              </a:lnSpc>
              <a:spcBef>
                <a:spcPts val="375"/>
              </a:spcBef>
              <a:spcAft>
                <a:spcPts val="0"/>
              </a:spcAft>
              <a:buClr>
                <a:srgbClr val="161249"/>
              </a:buClr>
              <a:buSzPts val="1200"/>
              <a:buNone/>
              <a:defRPr sz="1200" b="1"/>
            </a:lvl4pPr>
            <a:lvl5pPr marL="2286000" lvl="4" indent="-228600" algn="l">
              <a:lnSpc>
                <a:spcPct val="90000"/>
              </a:lnSpc>
              <a:spcBef>
                <a:spcPts val="375"/>
              </a:spcBef>
              <a:spcAft>
                <a:spcPts val="0"/>
              </a:spcAft>
              <a:buClr>
                <a:srgbClr val="161249"/>
              </a:buClr>
              <a:buSzPts val="1200"/>
              <a:buNone/>
              <a:defRPr sz="1200" b="1"/>
            </a:lvl5pPr>
            <a:lvl6pPr marL="2743200" lvl="5" indent="-228600" algn="l">
              <a:lnSpc>
                <a:spcPct val="90000"/>
              </a:lnSpc>
              <a:spcBef>
                <a:spcPts val="375"/>
              </a:spcBef>
              <a:spcAft>
                <a:spcPts val="0"/>
              </a:spcAft>
              <a:buClr>
                <a:schemeClr val="dk1"/>
              </a:buClr>
              <a:buSzPts val="1200"/>
              <a:buNone/>
              <a:defRPr sz="1200" b="1"/>
            </a:lvl6pPr>
            <a:lvl7pPr marL="3200400" lvl="6" indent="-228600" algn="l">
              <a:lnSpc>
                <a:spcPct val="90000"/>
              </a:lnSpc>
              <a:spcBef>
                <a:spcPts val="375"/>
              </a:spcBef>
              <a:spcAft>
                <a:spcPts val="0"/>
              </a:spcAft>
              <a:buClr>
                <a:schemeClr val="dk1"/>
              </a:buClr>
              <a:buSzPts val="1200"/>
              <a:buNone/>
              <a:defRPr sz="1200" b="1"/>
            </a:lvl7pPr>
            <a:lvl8pPr marL="3657600" lvl="7" indent="-228600" algn="l">
              <a:lnSpc>
                <a:spcPct val="90000"/>
              </a:lnSpc>
              <a:spcBef>
                <a:spcPts val="375"/>
              </a:spcBef>
              <a:spcAft>
                <a:spcPts val="0"/>
              </a:spcAft>
              <a:buClr>
                <a:schemeClr val="dk1"/>
              </a:buClr>
              <a:buSzPts val="1200"/>
              <a:buNone/>
              <a:defRPr sz="1200" b="1"/>
            </a:lvl8pPr>
            <a:lvl9pPr marL="4114800" lvl="8" indent="-228600" algn="l">
              <a:lnSpc>
                <a:spcPct val="90000"/>
              </a:lnSpc>
              <a:spcBef>
                <a:spcPts val="375"/>
              </a:spcBef>
              <a:spcAft>
                <a:spcPts val="0"/>
              </a:spcAft>
              <a:buClr>
                <a:schemeClr val="dk1"/>
              </a:buClr>
              <a:buSzPts val="1200"/>
              <a:buNone/>
              <a:defRPr sz="1200" b="1"/>
            </a:lvl9pPr>
          </a:lstStyle>
          <a:p>
            <a:endParaRPr/>
          </a:p>
        </p:txBody>
      </p:sp>
      <p:sp>
        <p:nvSpPr>
          <p:cNvPr id="245" name="Google Shape;245;p81"/>
          <p:cNvSpPr txBox="1">
            <a:spLocks noGrp="1"/>
          </p:cNvSpPr>
          <p:nvPr>
            <p:ph type="body" idx="2"/>
          </p:nvPr>
        </p:nvSpPr>
        <p:spPr>
          <a:xfrm>
            <a:off x="863071" y="2981702"/>
            <a:ext cx="6614054" cy="726321"/>
          </a:xfrm>
          <a:prstGeom prst="rect">
            <a:avLst/>
          </a:prstGeom>
          <a:noFill/>
          <a:ln>
            <a:noFill/>
          </a:ln>
        </p:spPr>
        <p:txBody>
          <a:bodyPr spcFirstLastPara="1" wrap="square" lIns="0" tIns="0" rIns="0" bIns="0" anchor="t" anchorCtr="0">
            <a:noAutofit/>
          </a:bodyPr>
          <a:lstStyle>
            <a:lvl1pPr marL="457200" lvl="0" indent="-2286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marL="914400" lvl="1" indent="-2286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marL="1371600" lvl="2" indent="-228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marL="1828800" lvl="3"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marL="2286000" lvl="4" indent="-2286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marL="2743200" lvl="5" indent="-342900" algn="l">
              <a:lnSpc>
                <a:spcPct val="90000"/>
              </a:lnSpc>
              <a:spcBef>
                <a:spcPts val="375"/>
              </a:spcBef>
              <a:spcAft>
                <a:spcPts val="0"/>
              </a:spcAft>
              <a:buClr>
                <a:schemeClr val="dk1"/>
              </a:buClr>
              <a:buSzPts val="1800"/>
              <a:buChar char="•"/>
              <a:defRPr/>
            </a:lvl6pPr>
            <a:lvl7pPr marL="3200400" lvl="6" indent="-342900" algn="l">
              <a:lnSpc>
                <a:spcPct val="90000"/>
              </a:lnSpc>
              <a:spcBef>
                <a:spcPts val="375"/>
              </a:spcBef>
              <a:spcAft>
                <a:spcPts val="0"/>
              </a:spcAft>
              <a:buClr>
                <a:schemeClr val="dk1"/>
              </a:buClr>
              <a:buSzPts val="1800"/>
              <a:buChar char="•"/>
              <a:defRPr/>
            </a:lvl7pPr>
            <a:lvl8pPr marL="3657600" lvl="7" indent="-342900" algn="l">
              <a:lnSpc>
                <a:spcPct val="90000"/>
              </a:lnSpc>
              <a:spcBef>
                <a:spcPts val="375"/>
              </a:spcBef>
              <a:spcAft>
                <a:spcPts val="0"/>
              </a:spcAft>
              <a:buClr>
                <a:schemeClr val="dk1"/>
              </a:buClr>
              <a:buSzPts val="1800"/>
              <a:buChar char="•"/>
              <a:defRPr/>
            </a:lvl8pPr>
            <a:lvl9pPr marL="4114800" lvl="8" indent="-342900" algn="l">
              <a:lnSpc>
                <a:spcPct val="90000"/>
              </a:lnSpc>
              <a:spcBef>
                <a:spcPts val="375"/>
              </a:spcBef>
              <a:spcAft>
                <a:spcPts val="0"/>
              </a:spcAft>
              <a:buClr>
                <a:schemeClr val="dk1"/>
              </a:buClr>
              <a:buSzPts val="1800"/>
              <a:buChar char="•"/>
              <a:defRPr/>
            </a:lvl9pPr>
          </a:lstStyle>
          <a:p>
            <a:endParaRPr/>
          </a:p>
        </p:txBody>
      </p:sp>
      <p:sp>
        <p:nvSpPr>
          <p:cNvPr id="246" name="Google Shape;246;p81"/>
          <p:cNvSpPr/>
          <p:nvPr/>
        </p:nvSpPr>
        <p:spPr>
          <a:xfrm rot="10800000" flipH="1">
            <a:off x="0" y="4248398"/>
            <a:ext cx="9144000" cy="970807"/>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050"/>
              <a:buFont typeface="Arial"/>
              <a:buNone/>
            </a:pPr>
            <a:endParaRPr sz="1050" b="0" i="0" u="none" strike="noStrike" cap="none">
              <a:solidFill>
                <a:schemeClr val="lt1"/>
              </a:solidFill>
              <a:latin typeface="Arial"/>
              <a:ea typeface="Arial"/>
              <a:cs typeface="Arial"/>
              <a:sym typeface="Arial"/>
            </a:endParaRPr>
          </a:p>
        </p:txBody>
      </p:sp>
      <p:cxnSp>
        <p:nvCxnSpPr>
          <p:cNvPr id="247" name="Google Shape;247;p81"/>
          <p:cNvCxnSpPr/>
          <p:nvPr/>
        </p:nvCxnSpPr>
        <p:spPr>
          <a:xfrm rot="10800000">
            <a:off x="840583" y="2209496"/>
            <a:ext cx="3923363" cy="0"/>
          </a:xfrm>
          <a:prstGeom prst="straightConnector1">
            <a:avLst/>
          </a:prstGeom>
          <a:noFill/>
          <a:ln w="15875" cap="flat" cmpd="sng">
            <a:solidFill>
              <a:srgbClr val="D12477"/>
            </a:solidFill>
            <a:prstDash val="solid"/>
            <a:miter lim="800000"/>
            <a:headEnd type="none" w="sm" len="sm"/>
            <a:tailEnd type="none" w="sm" len="sm"/>
          </a:ln>
        </p:spPr>
      </p:cxnSp>
      <p:pic>
        <p:nvPicPr>
          <p:cNvPr id="248" name="Google Shape;248;p8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572000" y="4435832"/>
            <a:ext cx="775407" cy="547632"/>
          </a:xfrm>
          <a:prstGeom prst="rect">
            <a:avLst/>
          </a:prstGeom>
          <a:noFill/>
          <a:ln>
            <a:noFill/>
          </a:ln>
        </p:spPr>
      </p:pic>
      <p:pic>
        <p:nvPicPr>
          <p:cNvPr id="249" name="Google Shape;249;p81"/>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5572275" y="4556846"/>
            <a:ext cx="858148" cy="352949"/>
          </a:xfrm>
          <a:prstGeom prst="rect">
            <a:avLst/>
          </a:prstGeom>
          <a:noFill/>
          <a:ln>
            <a:noFill/>
          </a:ln>
        </p:spPr>
      </p:pic>
      <p:pic>
        <p:nvPicPr>
          <p:cNvPr id="250" name="Google Shape;250;p81"/>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725411" y="4559992"/>
            <a:ext cx="845283" cy="370912"/>
          </a:xfrm>
          <a:prstGeom prst="rect">
            <a:avLst/>
          </a:prstGeom>
          <a:noFill/>
          <a:ln>
            <a:noFill/>
          </a:ln>
        </p:spPr>
      </p:pic>
      <p:pic>
        <p:nvPicPr>
          <p:cNvPr id="251" name="Google Shape;251;p81"/>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a:off x="211687" y="4503966"/>
            <a:ext cx="1274218" cy="488417"/>
          </a:xfrm>
          <a:prstGeom prst="rect">
            <a:avLst/>
          </a:prstGeom>
          <a:noFill/>
          <a:ln>
            <a:noFill/>
          </a:ln>
        </p:spPr>
      </p:pic>
      <p:pic>
        <p:nvPicPr>
          <p:cNvPr id="252" name="Google Shape;252;p81"/>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808427" y="4443014"/>
            <a:ext cx="1068773" cy="487361"/>
          </a:xfrm>
          <a:prstGeom prst="rect">
            <a:avLst/>
          </a:prstGeom>
          <a:noFill/>
          <a:ln>
            <a:noFill/>
          </a:ln>
        </p:spPr>
      </p:pic>
      <p:pic>
        <p:nvPicPr>
          <p:cNvPr id="253" name="Google Shape;253;p81"/>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1697592" y="4528124"/>
            <a:ext cx="1987904" cy="440100"/>
          </a:xfrm>
          <a:prstGeom prst="rect">
            <a:avLst/>
          </a:prstGeom>
          <a:noFill/>
          <a:ln>
            <a:noFill/>
          </a:ln>
        </p:spPr>
      </p:pic>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4.xml"/><Relationship Id="rId13" Type="http://schemas.openxmlformats.org/officeDocument/2006/relationships/slideLayout" Target="../slideLayouts/slideLayout29.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slideLayout" Target="../slideLayouts/slideLayout28.xml"/><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slideLayout" Target="../slideLayouts/slideLayout27.xml"/><Relationship Id="rId5" Type="http://schemas.openxmlformats.org/officeDocument/2006/relationships/slideLayout" Target="../slideLayouts/slideLayout21.xml"/><Relationship Id="rId15" Type="http://schemas.openxmlformats.org/officeDocument/2006/relationships/theme" Target="../theme/theme2.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 Id="rId14"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83"/>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83"/>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4"/>
        <p:cNvGrpSpPr/>
        <p:nvPr/>
      </p:nvGrpSpPr>
      <p:grpSpPr>
        <a:xfrm>
          <a:off x="0" y="0"/>
          <a:ext cx="0" cy="0"/>
          <a:chOff x="0" y="0"/>
          <a:chExt cx="0" cy="0"/>
        </a:xfrm>
      </p:grpSpPr>
      <p:sp>
        <p:nvSpPr>
          <p:cNvPr id="135" name="Google Shape;135;p57"/>
          <p:cNvSpPr txBox="1">
            <a:spLocks noGrp="1"/>
          </p:cNvSpPr>
          <p:nvPr>
            <p:ph type="title"/>
          </p:nvPr>
        </p:nvSpPr>
        <p:spPr>
          <a:xfrm>
            <a:off x="628650" y="273844"/>
            <a:ext cx="7886700" cy="994172"/>
          </a:xfrm>
          <a:prstGeom prst="rect">
            <a:avLst/>
          </a:prstGeom>
          <a:noFill/>
          <a:ln>
            <a:noFill/>
          </a:ln>
        </p:spPr>
        <p:txBody>
          <a:bodyPr spcFirstLastPara="1" wrap="square" lIns="91425" tIns="45700" rIns="91425" bIns="45700" anchor="b" anchorCtr="0">
            <a:normAutofit/>
          </a:bodyPr>
          <a:lstStyle>
            <a:lvl1pPr marR="0" lvl="0" algn="l" rtl="0">
              <a:lnSpc>
                <a:spcPct val="90000"/>
              </a:lnSpc>
              <a:spcBef>
                <a:spcPts val="0"/>
              </a:spcBef>
              <a:spcAft>
                <a:spcPts val="0"/>
              </a:spcAft>
              <a:buClr>
                <a:srgbClr val="161249"/>
              </a:buClr>
              <a:buSzPts val="3300"/>
              <a:buFont typeface="Arial"/>
              <a:buNone/>
              <a:defRPr sz="3300" b="1" i="0" u="none" strike="noStrike" cap="none">
                <a:solidFill>
                  <a:srgbClr val="161249"/>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36" name="Google Shape;136;p57"/>
          <p:cNvSpPr txBox="1">
            <a:spLocks noGrp="1"/>
          </p:cNvSpPr>
          <p:nvPr>
            <p:ph type="body" idx="1"/>
          </p:nvPr>
        </p:nvSpPr>
        <p:spPr>
          <a:xfrm>
            <a:off x="628650" y="1369219"/>
            <a:ext cx="7886700" cy="1419363"/>
          </a:xfrm>
          <a:prstGeom prst="rect">
            <a:avLst/>
          </a:prstGeom>
          <a:noFill/>
          <a:ln>
            <a:noFill/>
          </a:ln>
        </p:spPr>
        <p:txBody>
          <a:bodyPr spcFirstLastPara="1" wrap="square" lIns="91425" tIns="45700" rIns="91425" bIns="45700" anchor="t" anchorCtr="0">
            <a:spAutoFit/>
          </a:bodyPr>
          <a:lstStyle>
            <a:lvl1pPr marL="457200" marR="0" lvl="0" indent="-361950" algn="l" rtl="0">
              <a:lnSpc>
                <a:spcPct val="90000"/>
              </a:lnSpc>
              <a:spcBef>
                <a:spcPts val="750"/>
              </a:spcBef>
              <a:spcAft>
                <a:spcPts val="0"/>
              </a:spcAft>
              <a:buClr>
                <a:srgbClr val="161249"/>
              </a:buClr>
              <a:buSzPts val="2100"/>
              <a:buFont typeface="Arial"/>
              <a:buChar char="•"/>
              <a:defRPr sz="2100" b="0" i="0" u="none" strike="noStrike" cap="none">
                <a:solidFill>
                  <a:srgbClr val="161249"/>
                </a:solidFill>
                <a:latin typeface="Arial"/>
                <a:ea typeface="Arial"/>
                <a:cs typeface="Arial"/>
                <a:sym typeface="Arial"/>
              </a:defRPr>
            </a:lvl1pPr>
            <a:lvl2pPr marL="914400" marR="0" lvl="1" indent="-342900" algn="l" rtl="0">
              <a:lnSpc>
                <a:spcPct val="90000"/>
              </a:lnSpc>
              <a:spcBef>
                <a:spcPts val="375"/>
              </a:spcBef>
              <a:spcAft>
                <a:spcPts val="0"/>
              </a:spcAft>
              <a:buClr>
                <a:srgbClr val="161249"/>
              </a:buClr>
              <a:buSzPts val="1800"/>
              <a:buFont typeface="Arial"/>
              <a:buChar char="•"/>
              <a:defRPr sz="1800" b="0" i="0" u="none" strike="noStrike" cap="none">
                <a:solidFill>
                  <a:srgbClr val="161249"/>
                </a:solidFill>
                <a:latin typeface="Arial"/>
                <a:ea typeface="Arial"/>
                <a:cs typeface="Arial"/>
                <a:sym typeface="Arial"/>
              </a:defRPr>
            </a:lvl2pPr>
            <a:lvl3pPr marL="1371600" marR="0" lvl="2" indent="-323850" algn="l" rtl="0">
              <a:lnSpc>
                <a:spcPct val="90000"/>
              </a:lnSpc>
              <a:spcBef>
                <a:spcPts val="375"/>
              </a:spcBef>
              <a:spcAft>
                <a:spcPts val="0"/>
              </a:spcAft>
              <a:buClr>
                <a:srgbClr val="161249"/>
              </a:buClr>
              <a:buSzPts val="1500"/>
              <a:buFont typeface="Arial"/>
              <a:buChar char="•"/>
              <a:defRPr sz="1500" b="0" i="0" u="none" strike="noStrike" cap="none">
                <a:solidFill>
                  <a:srgbClr val="161249"/>
                </a:solidFill>
                <a:latin typeface="Arial"/>
                <a:ea typeface="Arial"/>
                <a:cs typeface="Arial"/>
                <a:sym typeface="Arial"/>
              </a:defRPr>
            </a:lvl3pPr>
            <a:lvl4pPr marL="1828800" marR="0" lvl="3"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4pPr>
            <a:lvl5pPr marL="2286000" marR="0" lvl="4" indent="-314325" algn="l" rtl="0">
              <a:lnSpc>
                <a:spcPct val="90000"/>
              </a:lnSpc>
              <a:spcBef>
                <a:spcPts val="375"/>
              </a:spcBef>
              <a:spcAft>
                <a:spcPts val="0"/>
              </a:spcAft>
              <a:buClr>
                <a:srgbClr val="161249"/>
              </a:buClr>
              <a:buSzPts val="1350"/>
              <a:buFont typeface="Arial"/>
              <a:buChar char="•"/>
              <a:defRPr sz="1350" b="0" i="0" u="none" strike="noStrike" cap="none">
                <a:solidFill>
                  <a:srgbClr val="161249"/>
                </a:solidFill>
                <a:latin typeface="Arial"/>
                <a:ea typeface="Arial"/>
                <a:cs typeface="Arial"/>
                <a:sym typeface="Arial"/>
              </a:defRPr>
            </a:lvl5pPr>
            <a:lvl6pPr marL="2743200" marR="0" lvl="5"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6pPr>
            <a:lvl7pPr marL="3200400" marR="0" lvl="6"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7pPr>
            <a:lvl8pPr marL="3657600" marR="0" lvl="7"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8pPr>
            <a:lvl9pPr marL="4114800" marR="0" lvl="8" indent="-314325" algn="l" rtl="0">
              <a:lnSpc>
                <a:spcPct val="90000"/>
              </a:lnSpc>
              <a:spcBef>
                <a:spcPts val="375"/>
              </a:spcBef>
              <a:spcAft>
                <a:spcPts val="0"/>
              </a:spcAft>
              <a:buClr>
                <a:schemeClr val="dk1"/>
              </a:buClr>
              <a:buSzPts val="1350"/>
              <a:buFont typeface="Arial"/>
              <a:buChar char="•"/>
              <a:defRPr sz="135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66" r:id="rId1"/>
    <p:sldLayoutId id="2147483667" r:id="rId2"/>
    <p:sldLayoutId id="2147483668" r:id="rId3"/>
    <p:sldLayoutId id="2147483669" r:id="rId4"/>
    <p:sldLayoutId id="2147483670" r:id="rId5"/>
    <p:sldLayoutId id="2147483671" r:id="rId6"/>
    <p:sldLayoutId id="2147483672" r:id="rId7"/>
    <p:sldLayoutId id="2147483673" r:id="rId8"/>
    <p:sldLayoutId id="2147483674" r:id="rId9"/>
    <p:sldLayoutId id="2147483675" r:id="rId10"/>
    <p:sldLayoutId id="2147483676" r:id="rId11"/>
    <p:sldLayoutId id="2147483677" r:id="rId12"/>
    <p:sldLayoutId id="2147483678" r:id="rId13"/>
    <p:sldLayoutId id="2147483679" r:id="rId14"/>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9.xml"/></Relationships>
</file>

<file path=ppt/slides/_rels/slide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hyperlink" Target="https://blog.oxfordcollegeofmarketing.com/2020/10/08/understanding-the-7ps-of-the-marketing-mix/" TargetMode="Externa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1.xml"/><Relationship Id="rId1" Type="http://schemas.openxmlformats.org/officeDocument/2006/relationships/slideLayout" Target="../slideLayouts/slideLayout1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9.xml"/></Relationships>
</file>

<file path=ppt/slides/_rels/slide1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3.xml"/><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14.xml"/><Relationship Id="rId1" Type="http://schemas.openxmlformats.org/officeDocument/2006/relationships/slideLayout" Target="../slideLayouts/slideLayout21.xml"/><Relationship Id="rId5" Type="http://schemas.openxmlformats.org/officeDocument/2006/relationships/hyperlink" Target="https://www.smartinsights.com/marketing-planning/marketing-models/how-to-use-the-7ps-marketing-mix/" TargetMode="External"/><Relationship Id="rId4" Type="http://schemas.openxmlformats.org/officeDocument/2006/relationships/hyperlink" Target="https://www.davechaffey.com/digital-marketing-definitions/what-is-digital-marketing/"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www.davechaffey.com/digital-marketing-definitions/what-is-digital-marketing/" TargetMode="External"/><Relationship Id="rId2" Type="http://schemas.openxmlformats.org/officeDocument/2006/relationships/notesSlide" Target="../notesSlides/notesSlide15.xml"/><Relationship Id="rId1" Type="http://schemas.openxmlformats.org/officeDocument/2006/relationships/slideLayout" Target="../slideLayouts/slideLayout19.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6.xml"/><Relationship Id="rId1" Type="http://schemas.openxmlformats.org/officeDocument/2006/relationships/slideLayout" Target="../slideLayouts/slideLayout22.xml"/><Relationship Id="rId4" Type="http://schemas.openxmlformats.org/officeDocument/2006/relationships/hyperlink" Target="https://medium.com/@pearlwhitemedia78/top-11-digital-marketing-tools-for-2020-8f3df923ee8d" TargetMode="Externa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7.xml"/><Relationship Id="rId1" Type="http://schemas.openxmlformats.org/officeDocument/2006/relationships/slideLayout" Target="../slideLayouts/slideLayout23.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hyperlink" Target="https://blog.hubspot.com/marketing/what-is-digital-marketing#whatis" TargetMode="External"/><Relationship Id="rId2" Type="http://schemas.openxmlformats.org/officeDocument/2006/relationships/notesSlide" Target="../notesSlides/notesSlide19.xml"/><Relationship Id="rId1" Type="http://schemas.openxmlformats.org/officeDocument/2006/relationships/slideLayout" Target="../slideLayouts/slideLayout24.xml"/></Relationships>
</file>

<file path=ppt/slides/_rels/slide20.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0.xml"/><Relationship Id="rId1" Type="http://schemas.openxmlformats.org/officeDocument/2006/relationships/slideLayout" Target="../slideLayouts/slideLayout2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2.xml"/></Relationships>
</file>

<file path=ppt/slides/_rels/slide22.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2.xml"/><Relationship Id="rId1" Type="http://schemas.openxmlformats.org/officeDocument/2006/relationships/slideLayout" Target="../slideLayouts/slideLayout22.xml"/><Relationship Id="rId4" Type="http://schemas.openxmlformats.org/officeDocument/2006/relationships/image" Target="../media/image28.png"/></Relationships>
</file>

<file path=ppt/slides/_rels/slide23.xml.rels><?xml version="1.0" encoding="UTF-8" standalone="yes"?>
<Relationships xmlns="http://schemas.openxmlformats.org/package/2006/relationships"><Relationship Id="rId3" Type="http://schemas.openxmlformats.org/officeDocument/2006/relationships/hyperlink" Target="https://keydifferences.com/difference-between-traditional-marketing-and-digital-marketing.html" TargetMode="External"/><Relationship Id="rId2" Type="http://schemas.openxmlformats.org/officeDocument/2006/relationships/notesSlide" Target="../notesSlides/notesSlide23.xml"/><Relationship Id="rId1" Type="http://schemas.openxmlformats.org/officeDocument/2006/relationships/slideLayout" Target="../slideLayouts/slideLayout24.xml"/></Relationships>
</file>

<file path=ppt/slides/_rels/slide2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notesSlide" Target="../notesSlides/notesSlide24.xml"/><Relationship Id="rId1" Type="http://schemas.openxmlformats.org/officeDocument/2006/relationships/slideLayout" Target="../slideLayouts/slideLayout22.xml"/><Relationship Id="rId4" Type="http://schemas.openxmlformats.org/officeDocument/2006/relationships/hyperlink" Target="https://images.unsplash.com/photo-1451187580459-43490279c0fa?ixlib=rb-4.0.3&amp;ixid=MnwxMjA3fDB8MHxzZWFyY2h8Nzh8fGRpZ2l0YWwlMjBtYXJrZXRpbmd8ZW58MHx8MHx8&amp;auto=format&amp;fit=crop&amp;w=600&amp;q=60" TargetMode="Externa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19.xml"/></Relationships>
</file>

<file path=ppt/slides/_rels/slide26.xml.rels><?xml version="1.0" encoding="UTF-8" standalone="yes"?>
<Relationships xmlns="http://schemas.openxmlformats.org/package/2006/relationships"><Relationship Id="rId3" Type="http://schemas.openxmlformats.org/officeDocument/2006/relationships/hyperlink" Target="https://www.simplilearn.com/digital-marketing-benefits-article" TargetMode="External"/><Relationship Id="rId2" Type="http://schemas.openxmlformats.org/officeDocument/2006/relationships/notesSlide" Target="../notesSlides/notesSlide26.xml"/><Relationship Id="rId1" Type="http://schemas.openxmlformats.org/officeDocument/2006/relationships/slideLayout" Target="../slideLayouts/slideLayout19.xml"/><Relationship Id="rId5" Type="http://schemas.openxmlformats.org/officeDocument/2006/relationships/hyperlink" Target="https://www.theperspective.com/debates/businessandtechnology/the-perspective-on-digital-marketing/" TargetMode="External"/><Relationship Id="rId4" Type="http://schemas.openxmlformats.org/officeDocument/2006/relationships/hyperlink" Target="https://www.educba.com/digital-marketing-advantages-and-disadvantages/"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notesSlide" Target="../notesSlides/notesSlide27.xml"/><Relationship Id="rId1" Type="http://schemas.openxmlformats.org/officeDocument/2006/relationships/slideLayout" Target="../slideLayouts/slideLayout20.xml"/></Relationships>
</file>

<file path=ppt/slides/_rels/slide28.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8.xml"/><Relationship Id="rId1" Type="http://schemas.openxmlformats.org/officeDocument/2006/relationships/slideLayout" Target="../slideLayouts/slideLayout24.xml"/><Relationship Id="rId5" Type="http://schemas.openxmlformats.org/officeDocument/2006/relationships/image" Target="../media/image33.jpeg"/><Relationship Id="rId4" Type="http://schemas.openxmlformats.org/officeDocument/2006/relationships/image" Target="../media/image32.jpeg"/></Relationships>
</file>

<file path=ppt/slides/_rels/slide29.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9.xml"/><Relationship Id="rId1" Type="http://schemas.openxmlformats.org/officeDocument/2006/relationships/slideLayout" Target="../slideLayouts/slideLayout21.xml"/><Relationship Id="rId4" Type="http://schemas.openxmlformats.org/officeDocument/2006/relationships/hyperlink" Target="https://blog.hootsuite.com/simon-kemp-social-media/" TargetMode="Externa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0.xml"/><Relationship Id="rId1" Type="http://schemas.openxmlformats.org/officeDocument/2006/relationships/slideLayout" Target="../slideLayouts/slideLayout21.xml"/><Relationship Id="rId4" Type="http://schemas.openxmlformats.org/officeDocument/2006/relationships/hyperlink" Target="https://www.invoca.com/blog/retail-marketing-statistics" TargetMode="External"/></Relationships>
</file>

<file path=ppt/slides/_rels/slide3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1.xml"/><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2.xml"/><Relationship Id="rId1" Type="http://schemas.openxmlformats.org/officeDocument/2006/relationships/slideLayout" Target="../slideLayouts/slideLayout22.xml"/><Relationship Id="rId4" Type="http://schemas.openxmlformats.org/officeDocument/2006/relationships/hyperlink" Target="https://www.gartner.com/en/sales/insights/b2b-buying-journey"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s://retailnext.net/en/blog/10-amazing-statistics-to-boost-your-omnichannel-marketing-strategy/" TargetMode="External"/><Relationship Id="rId2" Type="http://schemas.openxmlformats.org/officeDocument/2006/relationships/notesSlide" Target="../notesSlides/notesSlide33.xml"/><Relationship Id="rId1" Type="http://schemas.openxmlformats.org/officeDocument/2006/relationships/slideLayout" Target="../slideLayouts/slideLayout17.xml"/><Relationship Id="rId4" Type="http://schemas.openxmlformats.org/officeDocument/2006/relationships/image" Target="../media/image38.png"/></Relationships>
</file>

<file path=ppt/slides/_rels/slide34.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4.xml"/><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9.xml"/></Relationships>
</file>

<file path=ppt/slides/_rels/slide3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notesSlide" Target="../notesSlides/notesSlide36.xml"/><Relationship Id="rId1" Type="http://schemas.openxmlformats.org/officeDocument/2006/relationships/slideLayout" Target="../slideLayouts/slideLayout20.xml"/></Relationships>
</file>

<file path=ppt/slides/_rels/slide3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37.xml"/><Relationship Id="rId1" Type="http://schemas.openxmlformats.org/officeDocument/2006/relationships/slideLayout" Target="../slideLayouts/slideLayout24.xml"/><Relationship Id="rId4" Type="http://schemas.openxmlformats.org/officeDocument/2006/relationships/hyperlink" Target="https://www.mckinsey.com/capabilities/mckinsey-digital/our-insights/digital-resilience-consumer-survey-finds-ample-scope-for-growth"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www.statista.com/" TargetMode="External"/><Relationship Id="rId2" Type="http://schemas.openxmlformats.org/officeDocument/2006/relationships/notesSlide" Target="../notesSlides/notesSlide38.xml"/><Relationship Id="rId1" Type="http://schemas.openxmlformats.org/officeDocument/2006/relationships/slideLayout" Target="../slideLayouts/slideLayout21.xml"/><Relationship Id="rId5" Type="http://schemas.openxmlformats.org/officeDocument/2006/relationships/hyperlink" Target="https://trends.google.com/trends/" TargetMode="External"/><Relationship Id="rId4" Type="http://schemas.openxmlformats.org/officeDocument/2006/relationships/hyperlink" Target="https://localiq.com/blog/what-happens-in-an-internet-minute/" TargetMode="Externa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9.xml"/></Relationships>
</file>

<file path=ppt/slides/_rels/slide40.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0.xml"/><Relationship Id="rId1" Type="http://schemas.openxmlformats.org/officeDocument/2006/relationships/slideLayout" Target="../slideLayouts/slideLayout22.xml"/></Relationships>
</file>

<file path=ppt/slides/_rels/slide41.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1.xml"/><Relationship Id="rId1" Type="http://schemas.openxmlformats.org/officeDocument/2006/relationships/slideLayout" Target="../slideLayouts/slideLayout22.xml"/><Relationship Id="rId4" Type="http://schemas.openxmlformats.org/officeDocument/2006/relationships/hyperlink" Target="https://blog.hubspot.com/marketing/what-is-digital-marketing#marketer" TargetMode="External"/></Relationships>
</file>

<file path=ppt/slides/_rels/slide42.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notesSlide" Target="../notesSlides/notesSlide42.xml"/><Relationship Id="rId1" Type="http://schemas.openxmlformats.org/officeDocument/2006/relationships/slideLayout" Target="../slideLayouts/slideLayout20.xml"/></Relationships>
</file>

<file path=ppt/slides/_rels/slide43.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notesSlide" Target="../notesSlides/notesSlide43.xml"/><Relationship Id="rId1" Type="http://schemas.openxmlformats.org/officeDocument/2006/relationships/slideLayout" Target="../slideLayouts/slideLayout24.xml"/></Relationships>
</file>

<file path=ppt/slides/_rels/slide44.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4.xml"/><Relationship Id="rId1" Type="http://schemas.openxmlformats.org/officeDocument/2006/relationships/slideLayout" Target="../slideLayouts/slideLayout24.xml"/><Relationship Id="rId4" Type="http://schemas.openxmlformats.org/officeDocument/2006/relationships/hyperlink" Target="https://digitaconnect.com/shifting-outbound-marketing-inbound-marketing/" TargetMode="External"/></Relationships>
</file>

<file path=ppt/slides/_rels/slide45.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notesSlide" Target="../notesSlides/notesSlide46.xml"/><Relationship Id="rId1" Type="http://schemas.openxmlformats.org/officeDocument/2006/relationships/slideLayout" Target="../slideLayouts/slideLayout24.xml"/><Relationship Id="rId4" Type="http://schemas.openxmlformats.org/officeDocument/2006/relationships/hyperlink" Target="https://www.brandpoint.com/blog/earned-owned-paid-media/" TargetMode="External"/></Relationships>
</file>

<file path=ppt/slides/_rels/slide47.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9.png"/><Relationship Id="rId7" Type="http://schemas.openxmlformats.org/officeDocument/2006/relationships/image" Target="../media/image53.jpeg"/><Relationship Id="rId2" Type="http://schemas.openxmlformats.org/officeDocument/2006/relationships/notesSlide" Target="../notesSlides/notesSlide47.xml"/><Relationship Id="rId1" Type="http://schemas.openxmlformats.org/officeDocument/2006/relationships/slideLayout" Target="../slideLayouts/slideLayout24.xml"/><Relationship Id="rId6" Type="http://schemas.openxmlformats.org/officeDocument/2006/relationships/image" Target="../media/image52.jpeg"/><Relationship Id="rId5" Type="http://schemas.openxmlformats.org/officeDocument/2006/relationships/image" Target="../media/image51.png"/><Relationship Id="rId4" Type="http://schemas.openxmlformats.org/officeDocument/2006/relationships/image" Target="../media/image50.jpeg"/><Relationship Id="rId9" Type="http://schemas.openxmlformats.org/officeDocument/2006/relationships/image" Target="../media/image55.png"/></Relationships>
</file>

<file path=ppt/slides/_rels/slide48.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48.xml"/><Relationship Id="rId1" Type="http://schemas.openxmlformats.org/officeDocument/2006/relationships/slideLayout" Target="../slideLayouts/slideLayout24.xml"/><Relationship Id="rId4" Type="http://schemas.openxmlformats.org/officeDocument/2006/relationships/image" Target="../media/image57.png"/></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7" Type="http://schemas.openxmlformats.org/officeDocument/2006/relationships/image" Target="../media/image62.png"/><Relationship Id="rId2" Type="http://schemas.openxmlformats.org/officeDocument/2006/relationships/notesSlide" Target="../notesSlides/notesSlide49.xml"/><Relationship Id="rId1" Type="http://schemas.openxmlformats.org/officeDocument/2006/relationships/slideLayout" Target="../slideLayouts/slideLayout24.xml"/><Relationship Id="rId6" Type="http://schemas.openxmlformats.org/officeDocument/2006/relationships/image" Target="../media/image61.jpeg"/><Relationship Id="rId5" Type="http://schemas.openxmlformats.org/officeDocument/2006/relationships/image" Target="../media/image60.png"/><Relationship Id="rId4" Type="http://schemas.openxmlformats.org/officeDocument/2006/relationships/image" Target="../media/image59.png"/></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50.xml"/><Relationship Id="rId1" Type="http://schemas.openxmlformats.org/officeDocument/2006/relationships/slideLayout" Target="../slideLayouts/slideLayout19.xml"/></Relationships>
</file>

<file path=ppt/slides/_rels/slide51.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1.xml"/><Relationship Id="rId1" Type="http://schemas.openxmlformats.org/officeDocument/2006/relationships/slideLayout" Target="../slideLayouts/slideLayout21.xml"/></Relationships>
</file>

<file path=ppt/slides/_rels/slide52.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notesSlide" Target="../notesSlides/notesSlide52.xml"/><Relationship Id="rId1" Type="http://schemas.openxmlformats.org/officeDocument/2006/relationships/slideLayout" Target="../slideLayouts/slideLayout24.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53.xml"/><Relationship Id="rId1"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257"/>
        <p:cNvGrpSpPr/>
        <p:nvPr/>
      </p:nvGrpSpPr>
      <p:grpSpPr>
        <a:xfrm>
          <a:off x="0" y="0"/>
          <a:ext cx="0" cy="0"/>
          <a:chOff x="0" y="0"/>
          <a:chExt cx="0" cy="0"/>
        </a:xfrm>
      </p:grpSpPr>
      <p:sp>
        <p:nvSpPr>
          <p:cNvPr id="258" name="Google Shape;258;p1"/>
          <p:cNvSpPr txBox="1">
            <a:spLocks noGrp="1"/>
          </p:cNvSpPr>
          <p:nvPr>
            <p:ph type="ctrTitle"/>
          </p:nvPr>
        </p:nvSpPr>
        <p:spPr>
          <a:xfrm>
            <a:off x="570400" y="1423575"/>
            <a:ext cx="7753800" cy="1884300"/>
          </a:xfrm>
          <a:prstGeom prst="rect">
            <a:avLst/>
          </a:prstGeom>
          <a:noFill/>
          <a:ln>
            <a:noFill/>
          </a:ln>
        </p:spPr>
        <p:txBody>
          <a:bodyPr spcFirstLastPara="1" wrap="square" lIns="91425" tIns="91425" rIns="91425" bIns="0" anchor="t" anchorCtr="0">
            <a:noAutofit/>
          </a:bodyPr>
          <a:lstStyle/>
          <a:p>
            <a:pPr marL="0" lvl="0" indent="0" algn="l" rtl="0">
              <a:lnSpc>
                <a:spcPct val="100000"/>
              </a:lnSpc>
              <a:spcBef>
                <a:spcPts val="0"/>
              </a:spcBef>
              <a:spcAft>
                <a:spcPts val="0"/>
              </a:spcAft>
              <a:buClr>
                <a:schemeClr val="lt1"/>
              </a:buClr>
              <a:buSzPts val="2800"/>
              <a:buFont typeface="Arial"/>
              <a:buNone/>
            </a:pPr>
            <a:r>
              <a:rPr lang="fi" sz="4800"/>
              <a:t>Digitaalisen markkinoinnin perusteet</a:t>
            </a:r>
            <a:br>
              <a:rPr lang="fi" sz="2400"/>
            </a:br>
            <a:br>
              <a:rPr lang="fi" sz="1800"/>
            </a:br>
            <a:r>
              <a:rPr lang="fi" sz="3600"/>
              <a:t>1. Digitaalinen markkina</a:t>
            </a:r>
            <a:br>
              <a:rPr lang="fi" sz="3600"/>
            </a:br>
            <a:endParaRPr sz="360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262"/>
        <p:cNvGrpSpPr/>
        <p:nvPr/>
      </p:nvGrpSpPr>
      <p:grpSpPr>
        <a:xfrm>
          <a:off x="0" y="0"/>
          <a:ext cx="0" cy="0"/>
          <a:chOff x="0" y="0"/>
          <a:chExt cx="0" cy="0"/>
        </a:xfrm>
      </p:grpSpPr>
      <p:sp>
        <p:nvSpPr>
          <p:cNvPr id="263" name="Google Shape;263;p2"/>
          <p:cNvSpPr txBox="1">
            <a:spLocks noGrp="1"/>
          </p:cNvSpPr>
          <p:nvPr>
            <p:ph type="body" idx="1"/>
          </p:nvPr>
        </p:nvSpPr>
        <p:spPr>
          <a:xfrm>
            <a:off x="628650" y="354227"/>
            <a:ext cx="7984671" cy="4158506"/>
          </a:xfrm>
          <a:prstGeom prst="rect">
            <a:avLst/>
          </a:prstGeom>
          <a:noFill/>
          <a:ln>
            <a:noFill/>
          </a:ln>
        </p:spPr>
        <p:txBody>
          <a:bodyPr spcFirstLastPara="1" wrap="square" lIns="91425" tIns="45700" rIns="91425" bIns="45700" anchor="t" anchorCtr="0">
            <a:normAutofit fontScale="40000" lnSpcReduction="20000"/>
          </a:bodyPr>
          <a:lstStyle/>
          <a:p>
            <a:pPr marL="0" lvl="0" indent="0" algn="l" rtl="0">
              <a:lnSpc>
                <a:spcPct val="120000"/>
              </a:lnSpc>
              <a:spcBef>
                <a:spcPts val="0"/>
              </a:spcBef>
              <a:spcAft>
                <a:spcPts val="0"/>
              </a:spcAft>
              <a:buClr>
                <a:srgbClr val="161249"/>
              </a:buClr>
              <a:buSzPct val="100000"/>
              <a:buNone/>
            </a:pPr>
            <a:r>
              <a:rPr lang="fi" sz="9800" b="1"/>
              <a:t>Oppimistavoitteet</a:t>
            </a:r>
            <a:endParaRPr/>
          </a:p>
          <a:p>
            <a:pPr marL="0" lvl="0" indent="0" algn="l" rtl="0">
              <a:lnSpc>
                <a:spcPct val="120000"/>
              </a:lnSpc>
              <a:spcBef>
                <a:spcPts val="0"/>
              </a:spcBef>
              <a:spcAft>
                <a:spcPts val="0"/>
              </a:spcAft>
              <a:buClr>
                <a:srgbClr val="161249"/>
              </a:buClr>
              <a:buSzPct val="100000"/>
              <a:buNone/>
            </a:pPr>
            <a:endParaRPr sz="4500" b="1"/>
          </a:p>
          <a:p>
            <a:pPr marL="0" lvl="0" indent="0" algn="l" rtl="0">
              <a:lnSpc>
                <a:spcPct val="120000"/>
              </a:lnSpc>
              <a:spcBef>
                <a:spcPts val="0"/>
              </a:spcBef>
              <a:spcAft>
                <a:spcPts val="0"/>
              </a:spcAft>
              <a:buClr>
                <a:srgbClr val="161249"/>
              </a:buClr>
              <a:buSzPct val="133747"/>
              <a:buNone/>
            </a:pPr>
            <a:r>
              <a:rPr lang="fi" sz="4200">
                <a:latin typeface="Arial"/>
                <a:ea typeface="Arial"/>
                <a:cs typeface="Arial"/>
                <a:sym typeface="Arial"/>
              </a:rPr>
              <a:t>Edellytys opiskelijalle: Suositellaan markkinoinnin perusteita.</a:t>
            </a:r>
            <a:endParaRPr sz="4200"/>
          </a:p>
          <a:p>
            <a:pPr marL="0" lvl="0" indent="0" algn="l" rtl="0">
              <a:lnSpc>
                <a:spcPct val="120000"/>
              </a:lnSpc>
              <a:spcBef>
                <a:spcPts val="0"/>
              </a:spcBef>
              <a:spcAft>
                <a:spcPts val="0"/>
              </a:spcAft>
              <a:buClr>
                <a:srgbClr val="161249"/>
              </a:buClr>
              <a:buSzPct val="133747"/>
              <a:buNone/>
            </a:pPr>
            <a:endParaRPr sz="3364"/>
          </a:p>
          <a:p>
            <a:pPr marL="0" lvl="0" indent="0" algn="l" rtl="0">
              <a:lnSpc>
                <a:spcPct val="120000"/>
              </a:lnSpc>
              <a:spcBef>
                <a:spcPts val="0"/>
              </a:spcBef>
              <a:spcAft>
                <a:spcPts val="0"/>
              </a:spcAft>
              <a:buClr>
                <a:srgbClr val="161249"/>
              </a:buClr>
              <a:buSzPct val="103822"/>
              <a:buNone/>
            </a:pPr>
            <a:r>
              <a:rPr lang="fi" sz="5410" b="1">
                <a:latin typeface="Arial"/>
                <a:ea typeface="Arial"/>
                <a:cs typeface="Arial"/>
                <a:sym typeface="Arial"/>
              </a:rPr>
              <a:t>Opiskelija osaa</a:t>
            </a:r>
            <a:endParaRPr sz="3310"/>
          </a:p>
          <a:p>
            <a:pPr marL="647700" lvl="0" indent="-455643" algn="l" rtl="0">
              <a:lnSpc>
                <a:spcPct val="115000"/>
              </a:lnSpc>
              <a:spcBef>
                <a:spcPts val="0"/>
              </a:spcBef>
              <a:spcAft>
                <a:spcPts val="0"/>
              </a:spcAft>
              <a:buClr>
                <a:srgbClr val="F39200"/>
              </a:buClr>
              <a:buSzPct val="100000"/>
              <a:buFont typeface="Arial"/>
              <a:buChar char="•"/>
            </a:pPr>
            <a:r>
              <a:rPr lang="fi" sz="4200"/>
              <a:t>Tunnistaa digitaalisten markkinoiden erityispiirteet ja kuluttajakäyttäytymistä niillä.</a:t>
            </a:r>
            <a:endParaRPr/>
          </a:p>
          <a:p>
            <a:pPr marL="647700" lvl="0" indent="-455643" algn="l" rtl="0">
              <a:lnSpc>
                <a:spcPct val="115000"/>
              </a:lnSpc>
              <a:spcBef>
                <a:spcPts val="0"/>
              </a:spcBef>
              <a:spcAft>
                <a:spcPts val="0"/>
              </a:spcAft>
              <a:buClr>
                <a:srgbClr val="F39200"/>
              </a:buClr>
              <a:buSzPct val="100000"/>
              <a:buFont typeface="Arial"/>
              <a:buChar char="•"/>
            </a:pPr>
            <a:r>
              <a:rPr lang="fi" sz="4200"/>
              <a:t>Määritellä digitaalisen markkinointimixin osatekijät (7D).</a:t>
            </a:r>
            <a:endParaRPr/>
          </a:p>
          <a:p>
            <a:pPr marL="647700" lvl="0" indent="-455643" algn="l" rtl="0">
              <a:lnSpc>
                <a:spcPct val="115000"/>
              </a:lnSpc>
              <a:spcBef>
                <a:spcPts val="0"/>
              </a:spcBef>
              <a:spcAft>
                <a:spcPts val="0"/>
              </a:spcAft>
              <a:buClr>
                <a:srgbClr val="F39200"/>
              </a:buClr>
              <a:buSzPct val="100000"/>
              <a:buFont typeface="Arial"/>
              <a:buChar char="•"/>
            </a:pPr>
            <a:r>
              <a:rPr lang="fi" sz="4200"/>
              <a:t>Vertailla perinteisen ja digitaalisen markkinoinnin etuja </a:t>
            </a:r>
            <a:endParaRPr/>
          </a:p>
          <a:p>
            <a:pPr marL="647700" lvl="0" indent="-455643" algn="l" rtl="0">
              <a:lnSpc>
                <a:spcPct val="115000"/>
              </a:lnSpc>
              <a:spcBef>
                <a:spcPts val="0"/>
              </a:spcBef>
              <a:spcAft>
                <a:spcPts val="0"/>
              </a:spcAft>
              <a:buClr>
                <a:srgbClr val="F39200"/>
              </a:buClr>
              <a:buSzPct val="100000"/>
              <a:buFont typeface="Arial"/>
              <a:buChar char="•"/>
            </a:pPr>
            <a:r>
              <a:rPr lang="fi" sz="4200"/>
              <a:t>Soveltaa monikanavaisen markkinoinnin periaatteita</a:t>
            </a:r>
            <a:endParaRPr/>
          </a:p>
          <a:p>
            <a:pPr marL="647700" lvl="0" indent="-455643" algn="l" rtl="0">
              <a:lnSpc>
                <a:spcPct val="115000"/>
              </a:lnSpc>
              <a:spcBef>
                <a:spcPts val="0"/>
              </a:spcBef>
              <a:spcAft>
                <a:spcPts val="0"/>
              </a:spcAft>
              <a:buClr>
                <a:srgbClr val="F39200"/>
              </a:buClr>
              <a:buSzPct val="100000"/>
              <a:buFont typeface="Arial"/>
              <a:buChar char="•"/>
            </a:pPr>
            <a:r>
              <a:rPr lang="fi" sz="4200"/>
              <a:t>Tunnistaa strategian merkitys markkinoinnissa </a:t>
            </a:r>
            <a:endParaRPr/>
          </a:p>
          <a:p>
            <a:pPr marL="647700" lvl="0" indent="-455643" algn="l" rtl="0">
              <a:lnSpc>
                <a:spcPct val="115000"/>
              </a:lnSpc>
              <a:spcBef>
                <a:spcPts val="0"/>
              </a:spcBef>
              <a:spcAft>
                <a:spcPts val="0"/>
              </a:spcAft>
              <a:buClr>
                <a:srgbClr val="F39200"/>
              </a:buClr>
              <a:buSzPct val="100000"/>
              <a:buFont typeface="Arial"/>
              <a:buChar char="•"/>
            </a:pPr>
            <a:r>
              <a:rPr lang="fi" sz="4200"/>
              <a:t>Käyttää alaan liittyvää terminologiaa</a:t>
            </a:r>
            <a:endParaRPr/>
          </a:p>
          <a:p>
            <a:pPr marL="647700" lvl="0" indent="-374236" algn="l" rtl="0">
              <a:lnSpc>
                <a:spcPct val="115000"/>
              </a:lnSpc>
              <a:spcBef>
                <a:spcPts val="0"/>
              </a:spcBef>
              <a:spcAft>
                <a:spcPts val="0"/>
              </a:spcAft>
              <a:buClr>
                <a:srgbClr val="F39200"/>
              </a:buClr>
              <a:buSzPct val="100000"/>
              <a:buFont typeface="Arial"/>
              <a:buNone/>
            </a:pPr>
            <a:endParaRPr sz="3364"/>
          </a:p>
          <a:p>
            <a:pPr marL="647700" lvl="0" indent="-374236" algn="l" rtl="0">
              <a:lnSpc>
                <a:spcPct val="115000"/>
              </a:lnSpc>
              <a:spcBef>
                <a:spcPts val="0"/>
              </a:spcBef>
              <a:spcAft>
                <a:spcPts val="0"/>
              </a:spcAft>
              <a:buClr>
                <a:srgbClr val="F39200"/>
              </a:buClr>
              <a:buSzPct val="100000"/>
              <a:buFont typeface="Arial"/>
              <a:buNone/>
            </a:pPr>
            <a:endParaRPr sz="3364"/>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267"/>
        <p:cNvGrpSpPr/>
        <p:nvPr/>
      </p:nvGrpSpPr>
      <p:grpSpPr>
        <a:xfrm>
          <a:off x="0" y="0"/>
          <a:ext cx="0" cy="0"/>
          <a:chOff x="0" y="0"/>
          <a:chExt cx="0" cy="0"/>
        </a:xfrm>
      </p:grpSpPr>
      <p:sp>
        <p:nvSpPr>
          <p:cNvPr id="268" name="Google Shape;268;p29"/>
          <p:cNvSpPr txBox="1">
            <a:spLocks noGrp="1"/>
          </p:cNvSpPr>
          <p:nvPr>
            <p:ph type="body" idx="1"/>
          </p:nvPr>
        </p:nvSpPr>
        <p:spPr>
          <a:xfrm>
            <a:off x="628650" y="354227"/>
            <a:ext cx="7984671" cy="4158506"/>
          </a:xfrm>
          <a:prstGeom prst="rect">
            <a:avLst/>
          </a:prstGeom>
          <a:noFill/>
          <a:ln>
            <a:noFill/>
          </a:ln>
        </p:spPr>
        <p:txBody>
          <a:bodyPr spcFirstLastPara="1" wrap="square" lIns="91425" tIns="45700" rIns="91425" bIns="45700" anchor="t" anchorCtr="0">
            <a:normAutofit fontScale="77500" lnSpcReduction="10000"/>
          </a:bodyPr>
          <a:lstStyle/>
          <a:p>
            <a:pPr marL="0" lvl="0" indent="0" algn="l" rtl="0">
              <a:lnSpc>
                <a:spcPct val="120000"/>
              </a:lnSpc>
              <a:spcBef>
                <a:spcPts val="0"/>
              </a:spcBef>
              <a:spcAft>
                <a:spcPts val="0"/>
              </a:spcAft>
              <a:buClr>
                <a:srgbClr val="161249"/>
              </a:buClr>
              <a:buSzPct val="190453"/>
              <a:buNone/>
            </a:pPr>
            <a:r>
              <a:rPr lang="fi" sz="5145" b="1"/>
              <a:t>Oppimistavoitteet</a:t>
            </a:r>
            <a:endParaRPr sz="100"/>
          </a:p>
          <a:p>
            <a:pPr marL="0" lvl="0" indent="0" algn="l" rtl="0">
              <a:lnSpc>
                <a:spcPct val="120000"/>
              </a:lnSpc>
              <a:spcBef>
                <a:spcPts val="0"/>
              </a:spcBef>
              <a:spcAft>
                <a:spcPts val="0"/>
              </a:spcAft>
              <a:buClr>
                <a:srgbClr val="161249"/>
              </a:buClr>
              <a:buSzPct val="133747"/>
              <a:buNone/>
            </a:pPr>
            <a:endParaRPr sz="3364"/>
          </a:p>
          <a:p>
            <a:pPr marL="0" lvl="0" indent="0" algn="l" rtl="0">
              <a:lnSpc>
                <a:spcPct val="120000"/>
              </a:lnSpc>
              <a:spcBef>
                <a:spcPts val="0"/>
              </a:spcBef>
              <a:spcAft>
                <a:spcPts val="0"/>
              </a:spcAft>
              <a:buClr>
                <a:srgbClr val="161249"/>
              </a:buClr>
              <a:buSzPct val="133747"/>
              <a:buNone/>
            </a:pPr>
            <a:r>
              <a:rPr lang="fi" sz="2900" b="1">
                <a:latin typeface="Arial"/>
                <a:ea typeface="Arial"/>
                <a:cs typeface="Arial"/>
                <a:sym typeface="Arial"/>
              </a:rPr>
              <a:t>Opiskelija osaa</a:t>
            </a:r>
            <a:endParaRPr/>
          </a:p>
          <a:p>
            <a:pPr marL="647700" lvl="0" indent="-489457" algn="l" rtl="0">
              <a:lnSpc>
                <a:spcPct val="115000"/>
              </a:lnSpc>
              <a:spcBef>
                <a:spcPts val="0"/>
              </a:spcBef>
              <a:spcAft>
                <a:spcPts val="0"/>
              </a:spcAft>
              <a:buClr>
                <a:srgbClr val="F39200"/>
              </a:buClr>
              <a:buSzPct val="100000"/>
              <a:buFont typeface="Arial"/>
              <a:buChar char="•"/>
            </a:pPr>
            <a:r>
              <a:rPr lang="fi" sz="2900"/>
              <a:t>Määritellä  yrityksen strategiasta johdettuja kohderyhmiä</a:t>
            </a:r>
            <a:endParaRPr/>
          </a:p>
          <a:p>
            <a:pPr marL="647700" lvl="0" indent="-489457" algn="l" rtl="0">
              <a:lnSpc>
                <a:spcPct val="115000"/>
              </a:lnSpc>
              <a:spcBef>
                <a:spcPts val="0"/>
              </a:spcBef>
              <a:spcAft>
                <a:spcPts val="0"/>
              </a:spcAft>
              <a:buClr>
                <a:srgbClr val="F39200"/>
              </a:buClr>
              <a:buSzPct val="100000"/>
              <a:buFont typeface="Arial"/>
              <a:buChar char="•"/>
            </a:pPr>
            <a:r>
              <a:rPr lang="fi" sz="2900"/>
              <a:t>Muodostaa arvolupauksia ja markkinointiviestejä</a:t>
            </a:r>
            <a:endParaRPr/>
          </a:p>
          <a:p>
            <a:pPr marL="647700" lvl="0" indent="-489457" algn="l" rtl="0">
              <a:lnSpc>
                <a:spcPct val="115000"/>
              </a:lnSpc>
              <a:spcBef>
                <a:spcPts val="0"/>
              </a:spcBef>
              <a:spcAft>
                <a:spcPts val="0"/>
              </a:spcAft>
              <a:buClr>
                <a:srgbClr val="F39200"/>
              </a:buClr>
              <a:buSzPct val="100000"/>
              <a:buFont typeface="Arial"/>
              <a:buChar char="•"/>
            </a:pPr>
            <a:r>
              <a:rPr lang="fi" sz="2900"/>
              <a:t>Analysoida ja luokitella erilaisia digitaalisia markkinointikanavia kohderyhmien tavoittamiseksi.</a:t>
            </a:r>
            <a:endParaRPr/>
          </a:p>
          <a:p>
            <a:pPr marL="647700" lvl="0" indent="-489457" algn="l" rtl="0">
              <a:lnSpc>
                <a:spcPct val="115000"/>
              </a:lnSpc>
              <a:spcBef>
                <a:spcPts val="0"/>
              </a:spcBef>
              <a:spcAft>
                <a:spcPts val="0"/>
              </a:spcAft>
              <a:buClr>
                <a:srgbClr val="F39200"/>
              </a:buClr>
              <a:buSzPct val="100000"/>
              <a:buFont typeface="Arial"/>
              <a:buChar char="•"/>
            </a:pPr>
            <a:r>
              <a:rPr lang="fi" sz="2900"/>
              <a:t>Luoda perusteet digitaalisille markkinointikampanjoille.</a:t>
            </a:r>
            <a:endParaRPr/>
          </a:p>
          <a:p>
            <a:pPr marL="647700" lvl="0" indent="-489457" algn="l" rtl="0">
              <a:lnSpc>
                <a:spcPct val="115000"/>
              </a:lnSpc>
              <a:spcBef>
                <a:spcPts val="0"/>
              </a:spcBef>
              <a:spcAft>
                <a:spcPts val="0"/>
              </a:spcAft>
              <a:buClr>
                <a:srgbClr val="F39200"/>
              </a:buClr>
              <a:buSzPct val="100000"/>
              <a:buFont typeface="Arial"/>
              <a:buChar char="•"/>
            </a:pPr>
            <a:r>
              <a:rPr lang="fi" sz="2900"/>
              <a:t>Etsiä tarvittavaa lisätietoa verkkolähteiden avulla.</a:t>
            </a:r>
            <a:endParaRPr/>
          </a:p>
          <a:p>
            <a:pPr marL="647700" lvl="0" indent="-326167" algn="l" rtl="0">
              <a:lnSpc>
                <a:spcPct val="115000"/>
              </a:lnSpc>
              <a:spcBef>
                <a:spcPts val="0"/>
              </a:spcBef>
              <a:spcAft>
                <a:spcPts val="0"/>
              </a:spcAft>
              <a:buClr>
                <a:srgbClr val="F39200"/>
              </a:buClr>
              <a:buSzPct val="100000"/>
              <a:buFont typeface="Arial"/>
              <a:buNone/>
            </a:pPr>
            <a:endParaRPr sz="3364"/>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72"/>
        <p:cNvGrpSpPr/>
        <p:nvPr/>
      </p:nvGrpSpPr>
      <p:grpSpPr>
        <a:xfrm>
          <a:off x="0" y="0"/>
          <a:ext cx="0" cy="0"/>
          <a:chOff x="0" y="0"/>
          <a:chExt cx="0" cy="0"/>
        </a:xfrm>
      </p:grpSpPr>
      <p:sp>
        <p:nvSpPr>
          <p:cNvPr id="273" name="Google Shape;273;p3"/>
          <p:cNvSpPr txBox="1">
            <a:spLocks noGrp="1"/>
          </p:cNvSpPr>
          <p:nvPr>
            <p:ph type="title"/>
          </p:nvPr>
        </p:nvSpPr>
        <p:spPr>
          <a:xfrm>
            <a:off x="628650" y="682900"/>
            <a:ext cx="2863215" cy="1383456"/>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lt1"/>
              </a:buClr>
              <a:buSzPts val="3300"/>
              <a:buFont typeface="Arial"/>
              <a:buNone/>
            </a:pPr>
            <a:r>
              <a:rPr lang="fi"/>
              <a:t>Aiheet</a:t>
            </a:r>
            <a:endParaRPr/>
          </a:p>
        </p:txBody>
      </p:sp>
      <p:sp>
        <p:nvSpPr>
          <p:cNvPr id="274" name="Google Shape;274;p3"/>
          <p:cNvSpPr txBox="1">
            <a:spLocks noGrp="1"/>
          </p:cNvSpPr>
          <p:nvPr>
            <p:ph type="body" idx="1"/>
          </p:nvPr>
        </p:nvSpPr>
        <p:spPr>
          <a:xfrm>
            <a:off x="3983426" y="682899"/>
            <a:ext cx="4929900" cy="2895624"/>
          </a:xfrm>
          <a:prstGeom prst="rect">
            <a:avLst/>
          </a:prstGeom>
          <a:noFill/>
          <a:ln>
            <a:noFill/>
          </a:ln>
        </p:spPr>
        <p:txBody>
          <a:bodyPr spcFirstLastPara="1" wrap="square" lIns="91425" tIns="45700" rIns="91425" bIns="45700" anchor="t" anchorCtr="0">
            <a:spAutoFit/>
          </a:bodyPr>
          <a:lstStyle/>
          <a:p>
            <a:pPr marL="342900" marR="0" lvl="0" indent="-342900" algn="l" rtl="0">
              <a:lnSpc>
                <a:spcPct val="150000"/>
              </a:lnSpc>
              <a:spcBef>
                <a:spcPts val="0"/>
              </a:spcBef>
              <a:spcAft>
                <a:spcPts val="0"/>
              </a:spcAft>
              <a:buClr>
                <a:schemeClr val="lt1"/>
              </a:buClr>
              <a:buSzPts val="2400"/>
              <a:buFont typeface="Arial"/>
              <a:buChar char="•"/>
            </a:pPr>
            <a:r>
              <a:rPr lang="fi" sz="1800" b="0" i="0" u="none" strike="noStrike">
                <a:latin typeface="Arial"/>
                <a:ea typeface="Arial"/>
                <a:cs typeface="Arial"/>
                <a:sym typeface="Arial"/>
              </a:rPr>
              <a:t>Markkinointimix</a:t>
            </a:r>
            <a:endParaRPr sz="18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1800" b="0" i="0" u="none" strike="noStrike">
                <a:latin typeface="Arial"/>
                <a:ea typeface="Arial"/>
                <a:cs typeface="Arial"/>
                <a:sym typeface="Arial"/>
              </a:rPr>
              <a:t>Mikä digitaalisessa markkinoinnissa on erilaista?</a:t>
            </a:r>
            <a:endParaRPr sz="18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1800" b="0" i="0" u="none" strike="noStrike">
                <a:latin typeface="Arial"/>
                <a:ea typeface="Arial"/>
                <a:cs typeface="Arial"/>
                <a:sym typeface="Arial"/>
              </a:rPr>
              <a:t>Digitaalisten markkinoiden ominaispiirteet</a:t>
            </a:r>
            <a:endParaRPr sz="18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1800"/>
              <a:t>Mitä voidaan saavuttaa käyttäjätasolla?</a:t>
            </a:r>
            <a:endParaRPr sz="1800" b="0" i="0" u="none" strike="noStrike">
              <a:latin typeface="Arial"/>
              <a:ea typeface="Arial"/>
              <a:cs typeface="Arial"/>
              <a:sym typeface="Arial"/>
            </a:endParaRPr>
          </a:p>
          <a:p>
            <a:pPr marL="342900" marR="0" lvl="0" indent="-342900" algn="l" rtl="0">
              <a:lnSpc>
                <a:spcPct val="150000"/>
              </a:lnSpc>
              <a:spcBef>
                <a:spcPts val="0"/>
              </a:spcBef>
              <a:spcAft>
                <a:spcPts val="0"/>
              </a:spcAft>
              <a:buClr>
                <a:schemeClr val="lt1"/>
              </a:buClr>
              <a:buSzPts val="2400"/>
              <a:buFont typeface="Arial"/>
              <a:buChar char="•"/>
            </a:pPr>
            <a:r>
              <a:rPr lang="fi" sz="1800" b="0" i="0" u="none" strike="noStrike">
                <a:latin typeface="Arial"/>
                <a:ea typeface="Arial"/>
                <a:cs typeface="Arial"/>
                <a:sym typeface="Arial"/>
              </a:rPr>
              <a:t>Miksi strategiaa tarvitaan?</a:t>
            </a:r>
            <a:endParaRPr sz="1800" b="0" i="0" u="none" strike="noStrike">
              <a:latin typeface="Arial"/>
              <a:ea typeface="Arial"/>
              <a:cs typeface="Arial"/>
              <a:sym typeface="Arial"/>
            </a:endParaRPr>
          </a:p>
          <a:p>
            <a:pPr marL="0" lvl="0" indent="0" algn="l" rtl="0">
              <a:lnSpc>
                <a:spcPct val="90000"/>
              </a:lnSpc>
              <a:spcBef>
                <a:spcPts val="750"/>
              </a:spcBef>
              <a:spcAft>
                <a:spcPts val="0"/>
              </a:spcAft>
              <a:buClr>
                <a:schemeClr val="lt1"/>
              </a:buClr>
              <a:buSzPts val="15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78"/>
        <p:cNvGrpSpPr/>
        <p:nvPr/>
      </p:nvGrpSpPr>
      <p:grpSpPr>
        <a:xfrm>
          <a:off x="0" y="0"/>
          <a:ext cx="0" cy="0"/>
          <a:chOff x="0" y="0"/>
          <a:chExt cx="0" cy="0"/>
        </a:xfrm>
      </p:grpSpPr>
      <p:sp>
        <p:nvSpPr>
          <p:cNvPr id="279" name="Google Shape;279;p4"/>
          <p:cNvSpPr txBox="1">
            <a:spLocks noGrp="1"/>
          </p:cNvSpPr>
          <p:nvPr>
            <p:ph type="body" idx="1"/>
          </p:nvPr>
        </p:nvSpPr>
        <p:spPr>
          <a:xfrm>
            <a:off x="848794" y="369950"/>
            <a:ext cx="7156361" cy="720197"/>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600">
                <a:solidFill>
                  <a:schemeClr val="lt1"/>
                </a:solidFill>
              </a:rPr>
              <a:t>Ennakkotehtävä: Luo oma Top-30</a:t>
            </a:r>
            <a:endParaRPr sz="2600"/>
          </a:p>
        </p:txBody>
      </p:sp>
      <p:sp>
        <p:nvSpPr>
          <p:cNvPr id="280" name="Google Shape;280;p4"/>
          <p:cNvSpPr txBox="1">
            <a:spLocks noGrp="1"/>
          </p:cNvSpPr>
          <p:nvPr>
            <p:ph type="body" idx="2"/>
          </p:nvPr>
        </p:nvSpPr>
        <p:spPr>
          <a:xfrm>
            <a:off x="848795" y="1046308"/>
            <a:ext cx="6614054" cy="2836283"/>
          </a:xfrm>
          <a:prstGeom prst="rect">
            <a:avLst/>
          </a:prstGeom>
          <a:noFill/>
          <a:ln>
            <a:noFill/>
          </a:ln>
        </p:spPr>
        <p:txBody>
          <a:bodyPr spcFirstLastPara="1" wrap="square" lIns="0" tIns="0" rIns="0" bIns="0" anchor="t" anchorCtr="0">
            <a:noAutofit/>
          </a:bodyPr>
          <a:lstStyle/>
          <a:p>
            <a:pPr marL="0" lvl="0" indent="0" algn="l" rtl="0">
              <a:lnSpc>
                <a:spcPct val="115000"/>
              </a:lnSpc>
              <a:spcBef>
                <a:spcPts val="0"/>
              </a:spcBef>
              <a:spcAft>
                <a:spcPts val="0"/>
              </a:spcAft>
              <a:buClr>
                <a:schemeClr val="dk1"/>
              </a:buClr>
              <a:buSzPts val="800"/>
              <a:buFont typeface="Arial"/>
              <a:buNone/>
            </a:pPr>
            <a:r>
              <a:rPr lang="fi"/>
              <a:t>Digitaalisessa markkinoinnissa käytetään monenlaista erityissanastoa. Sen hallitseminen auttaa </a:t>
            </a:r>
            <a:r>
              <a:rPr lang="fi">
                <a:latin typeface="Arial"/>
                <a:ea typeface="Arial"/>
                <a:cs typeface="Arial"/>
                <a:sym typeface="Arial"/>
              </a:rPr>
              <a:t>sinua </a:t>
            </a:r>
            <a:r>
              <a:rPr lang="fi"/>
              <a:t>seuraamaan opiskelumateriaalia, </a:t>
            </a:r>
            <a:r>
              <a:rPr lang="fi">
                <a:latin typeface="Arial"/>
                <a:ea typeface="Arial"/>
                <a:cs typeface="Arial"/>
                <a:sym typeface="Arial"/>
              </a:rPr>
              <a:t>osallistumaan </a:t>
            </a:r>
            <a:r>
              <a:rPr lang="fi"/>
              <a:t>ammatillisiin keskusteluihin ja </a:t>
            </a:r>
            <a:r>
              <a:rPr lang="fi">
                <a:latin typeface="Arial"/>
                <a:ea typeface="Arial"/>
                <a:cs typeface="Arial"/>
                <a:sym typeface="Arial"/>
              </a:rPr>
              <a:t>saamaan tunteen, että hallitset alan. Lisäksi </a:t>
            </a:r>
            <a:r>
              <a:rPr lang="fi"/>
              <a:t>pystyt hakemaan alan tietoa internetistä, mikä auttaa sinua päivittämään tietojasi jatkuvasti</a:t>
            </a:r>
            <a:r>
              <a:rPr lang="fi">
                <a:latin typeface="Arial"/>
                <a:ea typeface="Arial"/>
                <a:cs typeface="Arial"/>
                <a:sym typeface="Arial"/>
              </a:rPr>
              <a:t>.</a:t>
            </a:r>
            <a:endParaRPr/>
          </a:p>
          <a:p>
            <a:pPr marL="0" lvl="0" indent="0" algn="l" rtl="0">
              <a:lnSpc>
                <a:spcPct val="115000"/>
              </a:lnSpc>
              <a:spcBef>
                <a:spcPts val="900"/>
              </a:spcBef>
              <a:spcAft>
                <a:spcPts val="0"/>
              </a:spcAft>
              <a:buClr>
                <a:schemeClr val="lt1"/>
              </a:buClr>
              <a:buSzPts val="1500"/>
              <a:buNone/>
            </a:pPr>
            <a:r>
              <a:rPr lang="fi" b="1">
                <a:solidFill>
                  <a:srgbClr val="F39200"/>
                </a:solidFill>
              </a:rPr>
              <a:t>Vaihe 1: </a:t>
            </a:r>
            <a:r>
              <a:rPr lang="fi"/>
              <a:t>Etsi olemassa olevia sanastoja hakusanoilla </a:t>
            </a:r>
            <a:r>
              <a:rPr lang="fi">
                <a:latin typeface="Arial"/>
                <a:ea typeface="Arial"/>
                <a:cs typeface="Arial"/>
                <a:sym typeface="Arial"/>
              </a:rPr>
              <a:t>"digital marketing vocabulary/glossary/concepts/terms" </a:t>
            </a:r>
            <a:r>
              <a:rPr lang="fi"/>
              <a:t>ja tutki vähintään kolme niistä. Tulet huomaamaan, että tietyt  keskeiset sanat toistuvat useimmissa listauksissa.</a:t>
            </a:r>
            <a:endParaRPr>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r>
              <a:rPr lang="fi" b="1">
                <a:solidFill>
                  <a:srgbClr val="F39200"/>
                </a:solidFill>
                <a:latin typeface="Arial"/>
                <a:ea typeface="Arial"/>
                <a:cs typeface="Arial"/>
                <a:sym typeface="Arial"/>
              </a:rPr>
              <a:t>Vaihe 2: </a:t>
            </a:r>
            <a:r>
              <a:rPr lang="fi"/>
              <a:t>Valitse niistä mielestäsi olennaisimmat ja laadi oma </a:t>
            </a:r>
            <a:r>
              <a:rPr lang="fi">
                <a:latin typeface="Arial"/>
                <a:ea typeface="Arial"/>
                <a:cs typeface="Arial"/>
                <a:sym typeface="Arial"/>
              </a:rPr>
              <a:t>"Top-30 digitaalisen markkinoinnin käsitteet" -listasi. Kirjoita niille selitykset omin sanoin</a:t>
            </a:r>
            <a:r>
              <a:rPr lang="fi"/>
              <a:t>. </a:t>
            </a:r>
            <a:endParaRPr/>
          </a:p>
          <a:p>
            <a:pPr marL="0" lvl="0" indent="0" algn="l" rtl="0">
              <a:lnSpc>
                <a:spcPct val="115000"/>
              </a:lnSpc>
              <a:spcBef>
                <a:spcPts val="900"/>
              </a:spcBef>
              <a:spcAft>
                <a:spcPts val="0"/>
              </a:spcAft>
              <a:buClr>
                <a:schemeClr val="dk1"/>
              </a:buClr>
              <a:buSzPts val="800"/>
              <a:buFont typeface="Arial"/>
              <a:buNone/>
            </a:pPr>
            <a:endParaRPr>
              <a:latin typeface="Arial"/>
              <a:ea typeface="Arial"/>
              <a:cs typeface="Arial"/>
              <a:sym typeface="Arial"/>
            </a:endParaRPr>
          </a:p>
          <a:p>
            <a:pPr marL="0" lvl="0" indent="0" algn="l" rtl="0">
              <a:lnSpc>
                <a:spcPct val="115000"/>
              </a:lnSpc>
              <a:spcBef>
                <a:spcPts val="900"/>
              </a:spcBef>
              <a:spcAft>
                <a:spcPts val="0"/>
              </a:spcAft>
              <a:buClr>
                <a:schemeClr val="dk1"/>
              </a:buClr>
              <a:buSzPts val="800"/>
              <a:buFont typeface="Arial"/>
              <a:buNone/>
            </a:pPr>
            <a:endParaRPr>
              <a:latin typeface="Arial"/>
              <a:ea typeface="Arial"/>
              <a:cs typeface="Arial"/>
              <a:sym typeface="Arial"/>
            </a:endParaRPr>
          </a:p>
          <a:p>
            <a:pPr marL="0" lvl="0" indent="0" algn="l" rtl="0">
              <a:lnSpc>
                <a:spcPct val="108000"/>
              </a:lnSpc>
              <a:spcBef>
                <a:spcPts val="900"/>
              </a:spcBef>
              <a:spcAft>
                <a:spcPts val="0"/>
              </a:spcAft>
              <a:buClr>
                <a:schemeClr val="lt1"/>
              </a:buClr>
              <a:buSzPts val="1500"/>
              <a:buNone/>
            </a:pP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p82"/>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9525" y="1"/>
            <a:ext cx="9144000" cy="2571749"/>
          </a:xfrm>
          <a:prstGeom prst="rect">
            <a:avLst/>
          </a:prstGeom>
          <a:solidFill>
            <a:srgbClr val="D3EEEF"/>
          </a:solidFill>
          <a:ln>
            <a:noFill/>
          </a:ln>
        </p:spPr>
      </p:pic>
      <p:sp>
        <p:nvSpPr>
          <p:cNvPr id="286" name="Google Shape;286;p82"/>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SzPts val="1800"/>
              <a:buNone/>
            </a:pPr>
            <a:r>
              <a:rPr lang="fi"/>
              <a:t>Markkinointimix</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90"/>
        <p:cNvGrpSpPr/>
        <p:nvPr/>
      </p:nvGrpSpPr>
      <p:grpSpPr>
        <a:xfrm>
          <a:off x="0" y="0"/>
          <a:ext cx="0" cy="0"/>
          <a:chOff x="0" y="0"/>
          <a:chExt cx="0" cy="0"/>
        </a:xfrm>
      </p:grpSpPr>
      <p:sp>
        <p:nvSpPr>
          <p:cNvPr id="291" name="Google Shape;291;p5"/>
          <p:cNvSpPr txBox="1">
            <a:spLocks noGrp="1"/>
          </p:cNvSpPr>
          <p:nvPr>
            <p:ph type="title"/>
          </p:nvPr>
        </p:nvSpPr>
        <p:spPr>
          <a:xfrm>
            <a:off x="628650" y="273844"/>
            <a:ext cx="7886700" cy="594539"/>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600"/>
              <a:buFont typeface="Arial"/>
              <a:buNone/>
            </a:pPr>
            <a:r>
              <a:rPr lang="fi" sz="3600"/>
              <a:t>Markkinointi</a:t>
            </a:r>
            <a:endParaRPr>
              <a:latin typeface="Calibri"/>
              <a:ea typeface="Calibri"/>
              <a:cs typeface="Calibri"/>
              <a:sym typeface="Calibri"/>
            </a:endParaRPr>
          </a:p>
        </p:txBody>
      </p:sp>
      <p:sp>
        <p:nvSpPr>
          <p:cNvPr id="292" name="Google Shape;292;p5"/>
          <p:cNvSpPr txBox="1">
            <a:spLocks noGrp="1"/>
          </p:cNvSpPr>
          <p:nvPr>
            <p:ph type="body" idx="1"/>
          </p:nvPr>
        </p:nvSpPr>
        <p:spPr>
          <a:xfrm>
            <a:off x="628650" y="961519"/>
            <a:ext cx="7886700" cy="2905898"/>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rgbClr val="161249"/>
              </a:buClr>
              <a:buSzPts val="2100"/>
              <a:buFont typeface="Arial"/>
              <a:buNone/>
            </a:pPr>
            <a:r>
              <a:rPr lang="fi"/>
              <a:t>Määritelmä: "Prosessi, jossa tutkitaan, luodaan ja toimitetaan arvoa kohderyhmien tarpeiden täyttämiseksi."</a:t>
            </a:r>
            <a:endParaRPr/>
          </a:p>
          <a:p>
            <a:pPr marL="0" lvl="0" indent="0" algn="l" rtl="0">
              <a:lnSpc>
                <a:spcPct val="90000"/>
              </a:lnSpc>
              <a:spcBef>
                <a:spcPts val="750"/>
              </a:spcBef>
              <a:spcAft>
                <a:spcPts val="0"/>
              </a:spcAft>
              <a:buClr>
                <a:srgbClr val="161249"/>
              </a:buClr>
              <a:buSzPts val="2100"/>
              <a:buFont typeface="Arial"/>
              <a:buNone/>
            </a:pPr>
            <a:endParaRPr/>
          </a:p>
          <a:p>
            <a:pPr marL="0" lvl="0" indent="0" algn="l" rtl="0">
              <a:lnSpc>
                <a:spcPct val="90000"/>
              </a:lnSpc>
              <a:spcBef>
                <a:spcPts val="750"/>
              </a:spcBef>
              <a:spcAft>
                <a:spcPts val="0"/>
              </a:spcAft>
              <a:buClr>
                <a:srgbClr val="161249"/>
              </a:buClr>
              <a:buSzPts val="2100"/>
              <a:buFont typeface="Arial"/>
              <a:buNone/>
            </a:pPr>
            <a:r>
              <a:rPr lang="fi"/>
              <a:t>Näin ollen markkinointi yleensä</a:t>
            </a:r>
            <a:endParaRPr/>
          </a:p>
        </p:txBody>
      </p:sp>
      <p:pic>
        <p:nvPicPr>
          <p:cNvPr id="293" name="Google Shape;293;p5" descr="A picture containing LEGO, toy&#10;&#10;Description automatically generated"/>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343525" y="1641872"/>
            <a:ext cx="4179094" cy="2786063"/>
          </a:xfrm>
          <a:prstGeom prst="rect">
            <a:avLst/>
          </a:prstGeom>
          <a:noFill/>
          <a:ln>
            <a:noFill/>
          </a:ln>
        </p:spPr>
      </p:pic>
      <p:sp>
        <p:nvSpPr>
          <p:cNvPr id="294" name="Google Shape;294;p5"/>
          <p:cNvSpPr txBox="1"/>
          <p:nvPr/>
        </p:nvSpPr>
        <p:spPr>
          <a:xfrm>
            <a:off x="471488" y="2163209"/>
            <a:ext cx="5593556" cy="2074374"/>
          </a:xfrm>
          <a:prstGeom prst="rect">
            <a:avLst/>
          </a:prstGeom>
          <a:noFill/>
          <a:ln>
            <a:noFill/>
          </a:ln>
        </p:spPr>
        <p:txBody>
          <a:bodyPr spcFirstLastPara="1" wrap="square" lIns="91425" tIns="45700" rIns="91425" bIns="45700" anchor="t" anchorCtr="0">
            <a:spAutoFit/>
          </a:bodyPr>
          <a:lstStyle/>
          <a:p>
            <a:pPr marL="285750" marR="0" lvl="0" indent="-107950" algn="l" rtl="0">
              <a:lnSpc>
                <a:spcPct val="100000"/>
              </a:lnSpc>
              <a:spcBef>
                <a:spcPts val="0"/>
              </a:spcBef>
              <a:spcAft>
                <a:spcPts val="0"/>
              </a:spcAft>
              <a:buClr>
                <a:srgbClr val="F39200"/>
              </a:buClr>
              <a:buSzPts val="2800"/>
              <a:buFont typeface="Arial"/>
              <a:buNone/>
            </a:pPr>
            <a:endParaRPr sz="1400" b="0" i="0" u="none" strike="noStrike" cap="none">
              <a:solidFill>
                <a:srgbClr val="000000"/>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määrittelee kohderyhmiä sekä viestit ja kanavat näiden tavoittamiseksi.</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käyttää useita kanavia kohderyhmien tavoittamiseksi (monikanavamarkkinointi).</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luovan myyntimahdollisuuksia ja tuottaa siten kassavirtaan.</a:t>
            </a:r>
            <a:endParaRPr sz="1400" b="0" i="0" u="none" strike="noStrike" cap="none">
              <a:solidFill>
                <a:srgbClr val="161249"/>
              </a:solidFill>
              <a:latin typeface="Arial"/>
              <a:ea typeface="Arial"/>
              <a:cs typeface="Arial"/>
              <a:sym typeface="Arial"/>
            </a:endParaRPr>
          </a:p>
          <a:p>
            <a:pPr marL="457200" marR="0" lvl="0" indent="-317500" algn="l" rtl="0">
              <a:lnSpc>
                <a:spcPct val="120000"/>
              </a:lnSpc>
              <a:spcBef>
                <a:spcPts val="0"/>
              </a:spcBef>
              <a:spcAft>
                <a:spcPts val="0"/>
              </a:spcAft>
              <a:buClr>
                <a:srgbClr val="F39200"/>
              </a:buClr>
              <a:buSzPts val="2800"/>
              <a:buFont typeface="Arial"/>
              <a:buChar char="•"/>
            </a:pPr>
            <a:r>
              <a:rPr lang="fi" sz="1400" b="0" i="0" u="none" strike="noStrike" cap="none">
                <a:solidFill>
                  <a:srgbClr val="161249"/>
                </a:solidFill>
                <a:latin typeface="Arial"/>
                <a:ea typeface="Arial"/>
                <a:cs typeface="Arial"/>
                <a:sym typeface="Arial"/>
              </a:rPr>
              <a:t>täyttää muita organisaation strategiset tavoitteita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98"/>
        <p:cNvGrpSpPr/>
        <p:nvPr/>
      </p:nvGrpSpPr>
      <p:grpSpPr>
        <a:xfrm>
          <a:off x="0" y="0"/>
          <a:ext cx="0" cy="0"/>
          <a:chOff x="0" y="0"/>
          <a:chExt cx="0" cy="0"/>
        </a:xfrm>
      </p:grpSpPr>
      <p:pic>
        <p:nvPicPr>
          <p:cNvPr id="299" name="Google Shape;299;p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049486" y="745604"/>
            <a:ext cx="5037363" cy="3804691"/>
          </a:xfrm>
          <a:prstGeom prst="rect">
            <a:avLst/>
          </a:prstGeom>
          <a:noFill/>
          <a:ln>
            <a:noFill/>
          </a:ln>
        </p:spPr>
      </p:pic>
      <p:sp>
        <p:nvSpPr>
          <p:cNvPr id="300" name="Google Shape;300;p6"/>
          <p:cNvSpPr txBox="1">
            <a:spLocks noGrp="1"/>
          </p:cNvSpPr>
          <p:nvPr>
            <p:ph type="title"/>
          </p:nvPr>
        </p:nvSpPr>
        <p:spPr>
          <a:xfrm>
            <a:off x="235607" y="0"/>
            <a:ext cx="6332561" cy="994172"/>
          </a:xfrm>
          <a:prstGeom prst="rect">
            <a:avLst/>
          </a:prstGeom>
          <a:noFill/>
          <a:ln>
            <a:noFill/>
          </a:ln>
        </p:spPr>
        <p:txBody>
          <a:bodyPr spcFirstLastPara="1" wrap="square" lIns="91425" tIns="91425" rIns="91425" bIns="91425" anchor="t" anchorCtr="0">
            <a:normAutofit fontScale="90000"/>
          </a:bodyPr>
          <a:lstStyle/>
          <a:p>
            <a:pPr marL="0" lvl="0" indent="0" algn="l" rtl="0">
              <a:lnSpc>
                <a:spcPct val="100000"/>
              </a:lnSpc>
              <a:spcBef>
                <a:spcPts val="0"/>
              </a:spcBef>
              <a:spcAft>
                <a:spcPts val="0"/>
              </a:spcAft>
              <a:buClr>
                <a:srgbClr val="161249"/>
              </a:buClr>
              <a:buSzPct val="70707"/>
              <a:buFont typeface="Arial"/>
              <a:buNone/>
            </a:pPr>
            <a:r>
              <a:rPr lang="fi" sz="4400" b="1">
                <a:solidFill>
                  <a:srgbClr val="161249"/>
                </a:solidFill>
                <a:latin typeface="Arial"/>
                <a:ea typeface="Arial"/>
                <a:cs typeface="Arial"/>
                <a:sym typeface="Arial"/>
              </a:rPr>
              <a:t>Markkinointimix - 7 P:tä</a:t>
            </a:r>
            <a:endParaRPr sz="4400" b="1">
              <a:solidFill>
                <a:srgbClr val="161249"/>
              </a:solidFill>
              <a:latin typeface="Arial"/>
              <a:ea typeface="Arial"/>
              <a:cs typeface="Arial"/>
              <a:sym typeface="Arial"/>
            </a:endParaRPr>
          </a:p>
        </p:txBody>
      </p:sp>
      <p:sp>
        <p:nvSpPr>
          <p:cNvPr id="301" name="Google Shape;301;p6"/>
          <p:cNvSpPr txBox="1">
            <a:spLocks noGrp="1"/>
          </p:cNvSpPr>
          <p:nvPr>
            <p:ph type="body" idx="1"/>
          </p:nvPr>
        </p:nvSpPr>
        <p:spPr>
          <a:xfrm>
            <a:off x="156275" y="764891"/>
            <a:ext cx="4653034" cy="2240756"/>
          </a:xfrm>
          <a:prstGeom prst="rect">
            <a:avLst/>
          </a:prstGeom>
          <a:noFill/>
          <a:ln>
            <a:noFill/>
          </a:ln>
        </p:spPr>
        <p:txBody>
          <a:bodyPr spcFirstLastPara="1" wrap="square" lIns="91425" tIns="91425" rIns="91425" bIns="91425" anchor="t" anchorCtr="0">
            <a:normAutofit fontScale="25000" lnSpcReduction="20000"/>
          </a:bodyPr>
          <a:lstStyle/>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Yrityksen valitsema markkinointimix auttaa sitä erottumaan kilpailijoista.</a:t>
            </a:r>
            <a:br>
              <a:rPr lang="fi" sz="5600">
                <a:solidFill>
                  <a:srgbClr val="161249"/>
                </a:solidFill>
              </a:rPr>
            </a:br>
            <a:endParaRPr/>
          </a:p>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On mahdotonta olla hyvä kaikessa, siksi jokaisen organisaation on valittava strategiset vahvuutensa. </a:t>
            </a:r>
            <a:endParaRPr/>
          </a:p>
          <a:p>
            <a:pPr marL="762000" lvl="0" indent="-685800" algn="l" rtl="0">
              <a:lnSpc>
                <a:spcPct val="120000"/>
              </a:lnSpc>
              <a:spcBef>
                <a:spcPts val="0"/>
              </a:spcBef>
              <a:spcAft>
                <a:spcPts val="0"/>
              </a:spcAft>
              <a:buClr>
                <a:srgbClr val="F39200"/>
              </a:buClr>
              <a:buSzPct val="200000"/>
              <a:buFont typeface="Arial"/>
              <a:buChar char="•"/>
            </a:pPr>
            <a:r>
              <a:rPr lang="fi" sz="5600">
                <a:solidFill>
                  <a:srgbClr val="161249"/>
                </a:solidFill>
              </a:rPr>
              <a:t>"Markkinointiviestintä" (=markkinointi) on yksi markkinoinnin virtuaalisista elementeistä, ja se on tämän moduulin pääaihe.</a:t>
            </a:r>
            <a:endParaRPr sz="5600">
              <a:solidFill>
                <a:srgbClr val="161249"/>
              </a:solidFill>
            </a:endParaRPr>
          </a:p>
          <a:p>
            <a:pPr marL="0" lvl="0" indent="0" algn="l" rtl="0">
              <a:lnSpc>
                <a:spcPct val="120000"/>
              </a:lnSpc>
              <a:spcBef>
                <a:spcPts val="0"/>
              </a:spcBef>
              <a:spcAft>
                <a:spcPts val="0"/>
              </a:spcAft>
              <a:buSzPct val="150000"/>
              <a:buNone/>
            </a:pPr>
            <a:endParaRPr sz="5600"/>
          </a:p>
          <a:p>
            <a:pPr marL="342900" marR="0" lvl="0" indent="0" algn="l" rtl="0">
              <a:lnSpc>
                <a:spcPct val="115000"/>
              </a:lnSpc>
              <a:spcBef>
                <a:spcPts val="0"/>
              </a:spcBef>
              <a:spcAft>
                <a:spcPts val="0"/>
              </a:spcAft>
              <a:buClr>
                <a:srgbClr val="161249"/>
              </a:buClr>
              <a:buSzPct val="128571"/>
              <a:buNone/>
            </a:pPr>
            <a:endParaRPr sz="5600">
              <a:solidFill>
                <a:srgbClr val="161249"/>
              </a:solidFill>
            </a:endParaRPr>
          </a:p>
          <a:p>
            <a:pPr marL="0" marR="0" lvl="0" indent="0" algn="l" rtl="0">
              <a:lnSpc>
                <a:spcPct val="115000"/>
              </a:lnSpc>
              <a:spcBef>
                <a:spcPts val="0"/>
              </a:spcBef>
              <a:spcAft>
                <a:spcPts val="0"/>
              </a:spcAft>
              <a:buClr>
                <a:srgbClr val="161249"/>
              </a:buClr>
              <a:buSzPct val="128571"/>
              <a:buNone/>
            </a:pPr>
            <a:r>
              <a:rPr lang="fi" sz="5600">
                <a:solidFill>
                  <a:srgbClr val="161249"/>
                </a:solidFill>
              </a:rPr>
              <a:t>       Lisätietoa: </a:t>
            </a:r>
            <a:r>
              <a:rPr lang="fi" sz="5600" u="sng">
                <a:solidFill>
                  <a:srgbClr val="161249"/>
                </a:solidFill>
                <a:hlinkClick r:id="rId4">
                  <a:extLst>
                    <a:ext uri="{A12FA001-AC4F-418D-AE19-62706E023703}">
                      <ahyp:hlinkClr xmlns:ahyp="http://schemas.microsoft.com/office/drawing/2018/hyperlinkcolor" val="tx"/>
                    </a:ext>
                  </a:extLst>
                </a:hlinkClick>
              </a:rPr>
              <a:t>Oxford College of Marketing</a:t>
            </a:r>
            <a:endParaRPr sz="5600">
              <a:solidFill>
                <a:srgbClr val="161249"/>
              </a:solidFill>
            </a:endParaRPr>
          </a:p>
          <a:p>
            <a:pPr marL="0" lvl="0" indent="0" algn="l" rtl="0">
              <a:lnSpc>
                <a:spcPct val="115000"/>
              </a:lnSpc>
              <a:spcBef>
                <a:spcPts val="0"/>
              </a:spcBef>
              <a:spcAft>
                <a:spcPts val="0"/>
              </a:spcAft>
              <a:buClr>
                <a:srgbClr val="161249"/>
              </a:buClr>
              <a:buSzPct val="342857"/>
              <a:buNone/>
            </a:pP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305"/>
        <p:cNvGrpSpPr/>
        <p:nvPr/>
      </p:nvGrpSpPr>
      <p:grpSpPr>
        <a:xfrm>
          <a:off x="0" y="0"/>
          <a:ext cx="0" cy="0"/>
          <a:chOff x="0" y="0"/>
          <a:chExt cx="0" cy="0"/>
        </a:xfrm>
      </p:grpSpPr>
      <p:sp>
        <p:nvSpPr>
          <p:cNvPr id="306" name="Google Shape;306;p7"/>
          <p:cNvSpPr txBox="1">
            <a:spLocks noGrp="1"/>
          </p:cNvSpPr>
          <p:nvPr>
            <p:ph type="title"/>
          </p:nvPr>
        </p:nvSpPr>
        <p:spPr>
          <a:xfrm>
            <a:off x="628650" y="-118042"/>
            <a:ext cx="7886700"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4P:n ja 7P:n tausta</a:t>
            </a:r>
            <a:endParaRPr/>
          </a:p>
        </p:txBody>
      </p:sp>
      <p:sp>
        <p:nvSpPr>
          <p:cNvPr id="307" name="Google Shape;307;p7"/>
          <p:cNvSpPr txBox="1">
            <a:spLocks noGrp="1"/>
          </p:cNvSpPr>
          <p:nvPr>
            <p:ph type="body" idx="1"/>
          </p:nvPr>
        </p:nvSpPr>
        <p:spPr>
          <a:xfrm>
            <a:off x="628650" y="993661"/>
            <a:ext cx="8123464" cy="3315739"/>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chemeClr val="dk1"/>
              </a:buClr>
              <a:buSzPts val="1100"/>
              <a:buFont typeface="Arial"/>
              <a:buNone/>
            </a:pPr>
            <a:r>
              <a:rPr lang="fi" sz="1600"/>
              <a:t>Perinteisesti (McCarthy, 1960) markkinointimixin osatekijät ovat olleet (4P):</a:t>
            </a:r>
            <a:endParaRPr/>
          </a:p>
          <a:p>
            <a:pPr marL="457200" lvl="0" indent="-323850" algn="l" rtl="0">
              <a:lnSpc>
                <a:spcPct val="90000"/>
              </a:lnSpc>
              <a:spcBef>
                <a:spcPts val="1200"/>
              </a:spcBef>
              <a:spcAft>
                <a:spcPts val="0"/>
              </a:spcAft>
              <a:buClr>
                <a:srgbClr val="F39200"/>
              </a:buClr>
              <a:buSzPts val="2400"/>
              <a:buFont typeface="Arial"/>
              <a:buChar char="•"/>
            </a:pPr>
            <a:r>
              <a:rPr lang="fi" sz="1600"/>
              <a:t>Tuote (’Product’ - tuotteen ominaisuudet ja kerrokset)</a:t>
            </a:r>
            <a:endParaRPr/>
          </a:p>
          <a:p>
            <a:pPr marL="457200" lvl="0" indent="-323850" algn="l" rtl="0">
              <a:lnSpc>
                <a:spcPct val="90000"/>
              </a:lnSpc>
              <a:spcBef>
                <a:spcPts val="0"/>
              </a:spcBef>
              <a:spcAft>
                <a:spcPts val="0"/>
              </a:spcAft>
              <a:buClr>
                <a:srgbClr val="F39200"/>
              </a:buClr>
              <a:buSzPts val="2400"/>
              <a:buFont typeface="Arial"/>
              <a:buChar char="•"/>
            </a:pPr>
            <a:r>
              <a:rPr lang="fi" sz="1600"/>
              <a:t>Hinta (’Price’ - suhteessa laatuun ja kilpailijoihin)</a:t>
            </a:r>
            <a:endParaRPr/>
          </a:p>
          <a:p>
            <a:pPr marL="457200" lvl="0" indent="-323850" algn="l" rtl="0">
              <a:lnSpc>
                <a:spcPct val="90000"/>
              </a:lnSpc>
              <a:spcBef>
                <a:spcPts val="0"/>
              </a:spcBef>
              <a:spcAft>
                <a:spcPts val="0"/>
              </a:spcAft>
              <a:buClr>
                <a:srgbClr val="F39200"/>
              </a:buClr>
              <a:buSzPts val="2400"/>
              <a:buFont typeface="Arial"/>
              <a:buChar char="•"/>
            </a:pPr>
            <a:r>
              <a:rPr lang="fi" sz="1600"/>
              <a:t>Markkinointiviestintä (’Promotion’ - mainonta- ja myynninedistämistoimet)</a:t>
            </a:r>
            <a:endParaRPr/>
          </a:p>
          <a:p>
            <a:pPr marL="457200" lvl="0" indent="-323850" algn="l" rtl="0">
              <a:lnSpc>
                <a:spcPct val="90000"/>
              </a:lnSpc>
              <a:spcBef>
                <a:spcPts val="0"/>
              </a:spcBef>
              <a:spcAft>
                <a:spcPts val="0"/>
              </a:spcAft>
              <a:buClr>
                <a:srgbClr val="F39200"/>
              </a:buClr>
              <a:buSzPts val="2400"/>
              <a:buFont typeface="Arial"/>
              <a:buChar char="•"/>
            </a:pPr>
            <a:r>
              <a:rPr lang="fi" sz="1600"/>
              <a:t>Paikka (’Place’ - miten tuote/palvelu saatetaan ostajien saataville).</a:t>
            </a:r>
            <a:endParaRPr/>
          </a:p>
          <a:p>
            <a:pPr marL="457200" lvl="0" indent="-228600" algn="l" rtl="0">
              <a:lnSpc>
                <a:spcPct val="90000"/>
              </a:lnSpc>
              <a:spcBef>
                <a:spcPts val="0"/>
              </a:spcBef>
              <a:spcAft>
                <a:spcPts val="0"/>
              </a:spcAft>
              <a:buClr>
                <a:srgbClr val="161249"/>
              </a:buClr>
              <a:buSzPts val="1500"/>
              <a:buNone/>
            </a:pPr>
            <a:endParaRPr sz="1600"/>
          </a:p>
          <a:p>
            <a:pPr marL="0" lvl="0" indent="0" algn="l" rtl="0">
              <a:lnSpc>
                <a:spcPct val="90000"/>
              </a:lnSpc>
              <a:spcBef>
                <a:spcPts val="1200"/>
              </a:spcBef>
              <a:spcAft>
                <a:spcPts val="0"/>
              </a:spcAft>
              <a:buClr>
                <a:srgbClr val="161249"/>
              </a:buClr>
              <a:buSzPts val="1600"/>
              <a:buNone/>
            </a:pPr>
            <a:r>
              <a:rPr lang="fi" sz="1600"/>
              <a:t>Palvelualan nousu 1980-luvulla toi markkinointimixiin kolme uutta elementtiä (Booms &amp; Bitner, 1981).</a:t>
            </a:r>
            <a:endParaRPr/>
          </a:p>
          <a:p>
            <a:pPr marL="457200" lvl="0" indent="-323850" algn="l" rtl="0">
              <a:lnSpc>
                <a:spcPct val="90000"/>
              </a:lnSpc>
              <a:spcBef>
                <a:spcPts val="1200"/>
              </a:spcBef>
              <a:spcAft>
                <a:spcPts val="0"/>
              </a:spcAft>
              <a:buClr>
                <a:srgbClr val="F39200"/>
              </a:buClr>
              <a:buSzPts val="2400"/>
              <a:buFont typeface="Arial"/>
              <a:buChar char="•"/>
            </a:pPr>
            <a:r>
              <a:rPr lang="fi" sz="1600"/>
              <a:t>Ihmiset (’People’ - henkilöstö ja asiakasprosesseihin osallistuvat henkilöt)</a:t>
            </a:r>
            <a:endParaRPr/>
          </a:p>
          <a:p>
            <a:pPr marL="457200" lvl="0" indent="-323850" algn="l" rtl="0">
              <a:lnSpc>
                <a:spcPct val="90000"/>
              </a:lnSpc>
              <a:spcBef>
                <a:spcPts val="0"/>
              </a:spcBef>
              <a:spcAft>
                <a:spcPts val="0"/>
              </a:spcAft>
              <a:buClr>
                <a:srgbClr val="F39200"/>
              </a:buClr>
              <a:buSzPts val="2400"/>
              <a:buFont typeface="Arial"/>
              <a:buChar char="•"/>
            </a:pPr>
            <a:r>
              <a:rPr lang="fi" sz="1600"/>
              <a:t>Prosessit (’Process’ - miten tuote tai palvelu toimitetaan).</a:t>
            </a:r>
            <a:endParaRPr/>
          </a:p>
          <a:p>
            <a:pPr marL="457200" lvl="0" indent="-323850" algn="l" rtl="0">
              <a:lnSpc>
                <a:spcPct val="90000"/>
              </a:lnSpc>
              <a:spcBef>
                <a:spcPts val="0"/>
              </a:spcBef>
              <a:spcAft>
                <a:spcPts val="0"/>
              </a:spcAft>
              <a:buClr>
                <a:srgbClr val="F39200"/>
              </a:buClr>
              <a:buSzPts val="2400"/>
              <a:buFont typeface="Arial"/>
              <a:buChar char="•"/>
            </a:pPr>
            <a:r>
              <a:rPr lang="fi" sz="1600"/>
              <a:t>Fyysinen ympäristö (’Physical evidence’ – miltä yrityksen tiloissa näyttää ja tuntuu)</a:t>
            </a:r>
            <a:endParaRPr/>
          </a:p>
          <a:p>
            <a:pPr marL="0" lvl="0" indent="0" algn="l" rtl="0">
              <a:lnSpc>
                <a:spcPct val="90000"/>
              </a:lnSpc>
              <a:spcBef>
                <a:spcPts val="750"/>
              </a:spcBef>
              <a:spcAft>
                <a:spcPts val="0"/>
              </a:spcAft>
              <a:buClr>
                <a:srgbClr val="161249"/>
              </a:buClr>
              <a:buSzPts val="1600"/>
              <a:buNone/>
            </a:pPr>
            <a:endParaRPr sz="160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311"/>
        <p:cNvGrpSpPr/>
        <p:nvPr/>
      </p:nvGrpSpPr>
      <p:grpSpPr>
        <a:xfrm>
          <a:off x="0" y="0"/>
          <a:ext cx="0" cy="0"/>
          <a:chOff x="0" y="0"/>
          <a:chExt cx="0" cy="0"/>
        </a:xfrm>
      </p:grpSpPr>
      <p:sp>
        <p:nvSpPr>
          <p:cNvPr id="312" name="Google Shape;312;p8"/>
          <p:cNvSpPr txBox="1">
            <a:spLocks noGrp="1"/>
          </p:cNvSpPr>
          <p:nvPr>
            <p:ph type="title"/>
          </p:nvPr>
        </p:nvSpPr>
        <p:spPr>
          <a:xfrm>
            <a:off x="306160" y="86065"/>
            <a:ext cx="8531679" cy="994172"/>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000"/>
              <a:buFont typeface="Arial"/>
              <a:buNone/>
            </a:pPr>
            <a:r>
              <a:rPr lang="fi" sz="3000"/>
              <a:t>Miten 7P-markkinointimixiä sovelletaan käytännössä?</a:t>
            </a:r>
            <a:endParaRPr sz="3000">
              <a:latin typeface="Calibri"/>
              <a:ea typeface="Calibri"/>
              <a:cs typeface="Calibri"/>
              <a:sym typeface="Calibri"/>
            </a:endParaRPr>
          </a:p>
        </p:txBody>
      </p:sp>
      <p:sp>
        <p:nvSpPr>
          <p:cNvPr id="313" name="Google Shape;313;p8"/>
          <p:cNvSpPr txBox="1">
            <a:spLocks noGrp="1"/>
          </p:cNvSpPr>
          <p:nvPr>
            <p:ph type="body" idx="1"/>
          </p:nvPr>
        </p:nvSpPr>
        <p:spPr>
          <a:xfrm>
            <a:off x="408213" y="975462"/>
            <a:ext cx="8327571" cy="3977198"/>
          </a:xfrm>
          <a:prstGeom prst="rect">
            <a:avLst/>
          </a:prstGeom>
          <a:noFill/>
          <a:ln>
            <a:noFill/>
          </a:ln>
        </p:spPr>
        <p:txBody>
          <a:bodyPr spcFirstLastPara="1" wrap="square" lIns="91425" tIns="45700" rIns="91425" bIns="45700" anchor="t" anchorCtr="0">
            <a:normAutofit fontScale="40000" lnSpcReduction="20000"/>
          </a:bodyPr>
          <a:lstStyle/>
          <a:p>
            <a:pPr marL="0" lvl="0" indent="0" algn="l" rtl="0">
              <a:lnSpc>
                <a:spcPct val="120000"/>
              </a:lnSpc>
              <a:spcBef>
                <a:spcPts val="0"/>
              </a:spcBef>
              <a:spcAft>
                <a:spcPts val="0"/>
              </a:spcAft>
              <a:buClr>
                <a:srgbClr val="161249"/>
              </a:buClr>
              <a:buSzPct val="100000"/>
              <a:buNone/>
            </a:pPr>
            <a:r>
              <a:rPr lang="fi" sz="3300"/>
              <a:t>"Markkinointimix on joukko hallittavissa olevia muuttujia, joita yritys voi käyttää vaikuttaakseen ostajan reaktioon." "Markkinointimix on joukko hallittavissa olevia muuttujia, joita yritys voi käyttää vaikuttaakseen ostajan reaktioon." (Philip Kotler)</a:t>
            </a:r>
            <a:endParaRPr sz="3300"/>
          </a:p>
          <a:p>
            <a:pPr marL="0" lvl="0" indent="0" algn="l" rtl="0">
              <a:lnSpc>
                <a:spcPct val="120000"/>
              </a:lnSpc>
              <a:spcBef>
                <a:spcPts val="1200"/>
              </a:spcBef>
              <a:spcAft>
                <a:spcPts val="0"/>
              </a:spcAft>
              <a:buClr>
                <a:srgbClr val="161249"/>
              </a:buClr>
              <a:buSzPct val="100000"/>
              <a:buNone/>
            </a:pPr>
            <a:r>
              <a:rPr lang="fi" sz="3300"/>
              <a:t>Markkinointimix on siis määriteltävä tuotteen/palvelun erityispiirteiden, kilpailun sekä ostajien tottumusten ja odotusten mukaan:</a:t>
            </a:r>
            <a:endParaRPr sz="3300"/>
          </a:p>
          <a:p>
            <a:pPr marL="476250" lvl="0" indent="-342900" algn="l" rtl="0">
              <a:lnSpc>
                <a:spcPct val="170000"/>
              </a:lnSpc>
              <a:spcBef>
                <a:spcPts val="1200"/>
              </a:spcBef>
              <a:spcAft>
                <a:spcPts val="0"/>
              </a:spcAft>
              <a:buClr>
                <a:srgbClr val="ED7D31"/>
              </a:buClr>
              <a:buSzPct val="129870"/>
              <a:buFont typeface="Noto Sans Symbols"/>
              <a:buChar char="⮚"/>
            </a:pPr>
            <a:r>
              <a:rPr lang="fi" sz="3300">
                <a:highlight>
                  <a:srgbClr val="FFFFFF"/>
                </a:highlight>
              </a:rPr>
              <a:t>Analysoi, miten </a:t>
            </a:r>
            <a:r>
              <a:rPr lang="fi" sz="3300" i="1">
                <a:highlight>
                  <a:srgbClr val="FFFFFF"/>
                </a:highlight>
              </a:rPr>
              <a:t>tuotteesi </a:t>
            </a:r>
            <a:r>
              <a:rPr lang="fi" sz="3300">
                <a:highlight>
                  <a:srgbClr val="FFFFFF"/>
                </a:highlight>
              </a:rPr>
              <a:t>vastaa asiakkaidesi tarpeita, ja muokkaa sitä sen mukaisesti.</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Ymmärrä</a:t>
            </a:r>
            <a:r>
              <a:rPr lang="fi" sz="3300" i="1">
                <a:highlight>
                  <a:srgbClr val="FFFFFF"/>
                </a:highlight>
              </a:rPr>
              <a:t>, </a:t>
            </a:r>
            <a:r>
              <a:rPr lang="fi" sz="3300">
                <a:highlight>
                  <a:srgbClr val="FFFFFF"/>
                </a:highlight>
              </a:rPr>
              <a:t>missä kohderyhmäsi tekee ostoksia</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Määrittele </a:t>
            </a:r>
            <a:r>
              <a:rPr lang="fi" sz="3300" i="1">
                <a:highlight>
                  <a:srgbClr val="FFFFFF"/>
                </a:highlight>
              </a:rPr>
              <a:t>hinta</a:t>
            </a:r>
            <a:r>
              <a:rPr lang="fi" sz="3300">
                <a:highlight>
                  <a:srgbClr val="FFFFFF"/>
                </a:highlight>
              </a:rPr>
              <a:t>, joka on järkevä kohdeyleisön kannalta ja edistää hyvää tulosta.</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Kehitä markkinointikonsepteja, jotka vetoavat asiakaskuntaasi ja kertovat, miten tuotteesi palvelee heitä </a:t>
            </a:r>
            <a:r>
              <a:rPr lang="fi" sz="3300" i="1">
                <a:highlight>
                  <a:srgbClr val="FFFFFF"/>
                </a:highlight>
              </a:rPr>
              <a:t>(=Promootio).</a:t>
            </a:r>
            <a:endParaRPr sz="3300">
              <a:highlight>
                <a:srgbClr val="FFFFFF"/>
              </a:highlight>
            </a:endParaRPr>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Luo eroa optimoimalla tuotteen/palvelun toimitusprosessi.</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a:highlight>
                  <a:srgbClr val="FFFFFF"/>
                </a:highlight>
              </a:rPr>
              <a:t>Varmista, että </a:t>
            </a:r>
            <a:r>
              <a:rPr lang="fi" sz="3300" i="1">
                <a:highlight>
                  <a:srgbClr val="FFFFFF"/>
                </a:highlight>
              </a:rPr>
              <a:t>työntekijäsi </a:t>
            </a:r>
            <a:r>
              <a:rPr lang="fi" sz="3300">
                <a:highlight>
                  <a:srgbClr val="FFFFFF"/>
                </a:highlight>
              </a:rPr>
              <a:t>vahvistavat brändimielikuvaa, jota tavoittelet.</a:t>
            </a:r>
            <a:endParaRPr sz="3300"/>
          </a:p>
          <a:p>
            <a:pPr marL="476250" lvl="0" indent="-342900" algn="l" rtl="0">
              <a:lnSpc>
                <a:spcPct val="170000"/>
              </a:lnSpc>
              <a:spcBef>
                <a:spcPts val="0"/>
              </a:spcBef>
              <a:spcAft>
                <a:spcPts val="0"/>
              </a:spcAft>
              <a:buClr>
                <a:srgbClr val="ED7D31"/>
              </a:buClr>
              <a:buSzPct val="129870"/>
              <a:buFont typeface="Noto Sans Symbols"/>
              <a:buChar char="⮚"/>
            </a:pPr>
            <a:r>
              <a:rPr lang="fi" sz="3300" i="1">
                <a:highlight>
                  <a:srgbClr val="FFFFFF"/>
                </a:highlight>
              </a:rPr>
              <a:t>Fyysistä ympäristöä käytetään </a:t>
            </a:r>
            <a:r>
              <a:rPr lang="fi" sz="3300">
                <a:highlight>
                  <a:srgbClr val="FFFFFF"/>
                </a:highlight>
              </a:rPr>
              <a:t>yhä useammin paremman asiakaskokemuksen luomiseen. </a:t>
            </a:r>
            <a:endParaRPr sz="3300"/>
          </a:p>
          <a:p>
            <a:pPr marL="800100" lvl="0" indent="-269557" algn="l" rtl="0">
              <a:lnSpc>
                <a:spcPct val="90000"/>
              </a:lnSpc>
              <a:spcBef>
                <a:spcPts val="1200"/>
              </a:spcBef>
              <a:spcAft>
                <a:spcPts val="0"/>
              </a:spcAft>
              <a:buClr>
                <a:srgbClr val="ED7D31"/>
              </a:buClr>
              <a:buSzPct val="100000"/>
              <a:buFont typeface="Noto Sans Symbols"/>
              <a:buNone/>
            </a:pPr>
            <a:endParaRPr>
              <a:highlight>
                <a:srgbClr val="FFFFFF"/>
              </a:highlight>
            </a:endParaRPr>
          </a:p>
          <a:p>
            <a:pPr marL="0" lvl="0" indent="0" algn="l" rtl="0">
              <a:lnSpc>
                <a:spcPct val="90000"/>
              </a:lnSpc>
              <a:spcBef>
                <a:spcPts val="1200"/>
              </a:spcBef>
              <a:spcAft>
                <a:spcPts val="0"/>
              </a:spcAft>
              <a:buClr>
                <a:srgbClr val="161249"/>
              </a:buClr>
              <a:buSzPct val="100000"/>
              <a:buNone/>
            </a:pPr>
            <a:endParaRPr>
              <a:highlight>
                <a:srgbClr val="FFFFFF"/>
              </a:highlight>
            </a:endParaRPr>
          </a:p>
          <a:p>
            <a:pPr marL="0" lvl="0" indent="0" algn="l" rtl="0">
              <a:lnSpc>
                <a:spcPct val="90000"/>
              </a:lnSpc>
              <a:spcBef>
                <a:spcPts val="1950"/>
              </a:spcBef>
              <a:spcAft>
                <a:spcPts val="0"/>
              </a:spcAft>
              <a:buClr>
                <a:srgbClr val="161249"/>
              </a:buClr>
              <a:buSzPct val="100000"/>
              <a:buFont typeface="Arial"/>
              <a:buNone/>
            </a:pP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sp>
        <p:nvSpPr>
          <p:cNvPr id="318" name="Google Shape;318;p9"/>
          <p:cNvSpPr txBox="1">
            <a:spLocks noGrp="1"/>
          </p:cNvSpPr>
          <p:nvPr>
            <p:ph type="body" idx="1"/>
          </p:nvPr>
        </p:nvSpPr>
        <p:spPr>
          <a:xfrm>
            <a:off x="848795" y="3450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Aktivointitehtävä</a:t>
            </a:r>
            <a:r>
              <a:rPr lang="fi" sz="2800">
                <a:solidFill>
                  <a:schemeClr val="lt1"/>
                </a:solidFill>
              </a:rPr>
              <a:t> </a:t>
            </a:r>
            <a:endParaRPr sz="2800"/>
          </a:p>
        </p:txBody>
      </p:sp>
      <p:sp>
        <p:nvSpPr>
          <p:cNvPr id="319" name="Google Shape;319;p9"/>
          <p:cNvSpPr txBox="1">
            <a:spLocks noGrp="1"/>
          </p:cNvSpPr>
          <p:nvPr>
            <p:ph type="body" idx="2"/>
          </p:nvPr>
        </p:nvSpPr>
        <p:spPr>
          <a:xfrm>
            <a:off x="848795" y="888367"/>
            <a:ext cx="4313409" cy="2836283"/>
          </a:xfrm>
          <a:prstGeom prst="rect">
            <a:avLst/>
          </a:prstGeom>
          <a:noFill/>
          <a:ln>
            <a:noFill/>
          </a:ln>
        </p:spPr>
        <p:txBody>
          <a:bodyPr spcFirstLastPara="1" wrap="square" lIns="0" tIns="0" rIns="0" bIns="0" anchor="t" anchorCtr="0">
            <a:noAutofit/>
          </a:bodyPr>
          <a:lstStyle/>
          <a:p>
            <a:pPr marL="285750" lvl="0" indent="-163830" algn="l" rtl="0">
              <a:lnSpc>
                <a:spcPct val="100000"/>
              </a:lnSpc>
              <a:spcBef>
                <a:spcPts val="0"/>
              </a:spcBef>
              <a:spcAft>
                <a:spcPts val="0"/>
              </a:spcAft>
              <a:buClr>
                <a:schemeClr val="lt1"/>
              </a:buClr>
              <a:buSzPts val="1920"/>
              <a:buFont typeface="Arial"/>
              <a:buNone/>
            </a:pPr>
            <a:endParaRPr sz="1600"/>
          </a:p>
          <a:p>
            <a:pPr marL="509269" lvl="0" indent="-133349" algn="l" rtl="0">
              <a:lnSpc>
                <a:spcPct val="100000"/>
              </a:lnSpc>
              <a:spcBef>
                <a:spcPts val="0"/>
              </a:spcBef>
              <a:spcAft>
                <a:spcPts val="0"/>
              </a:spcAft>
              <a:buClr>
                <a:srgbClr val="FF6600"/>
              </a:buClr>
              <a:buSzPts val="2400"/>
              <a:buFont typeface="Arial"/>
              <a:buNone/>
            </a:pPr>
            <a:endParaRPr sz="1600"/>
          </a:p>
          <a:p>
            <a:pPr marL="292100" lvl="0" indent="-285750" algn="l" rtl="0">
              <a:lnSpc>
                <a:spcPct val="100000"/>
              </a:lnSpc>
              <a:spcBef>
                <a:spcPts val="0"/>
              </a:spcBef>
              <a:spcAft>
                <a:spcPts val="0"/>
              </a:spcAft>
              <a:buClr>
                <a:srgbClr val="F39200"/>
              </a:buClr>
              <a:buSzPts val="2700"/>
              <a:buFont typeface="Arial"/>
              <a:buChar char="•"/>
            </a:pPr>
            <a:r>
              <a:rPr lang="fi" sz="1800"/>
              <a:t>Totta vai tarua: markkinointi = mainonta</a:t>
            </a:r>
            <a:endParaRPr/>
          </a:p>
          <a:p>
            <a:pPr marL="524510" lvl="0" indent="-114300" algn="l" rtl="0">
              <a:lnSpc>
                <a:spcPct val="100000"/>
              </a:lnSpc>
              <a:spcBef>
                <a:spcPts val="0"/>
              </a:spcBef>
              <a:spcAft>
                <a:spcPts val="0"/>
              </a:spcAft>
              <a:buClr>
                <a:srgbClr val="F39200"/>
              </a:buClr>
              <a:buSzPts val="2700"/>
              <a:buFont typeface="Arial"/>
              <a:buNone/>
            </a:pPr>
            <a:endParaRPr sz="1800"/>
          </a:p>
          <a:p>
            <a:pPr marL="292100" lvl="0" indent="-285750" algn="l" rtl="0">
              <a:lnSpc>
                <a:spcPct val="100000"/>
              </a:lnSpc>
              <a:spcBef>
                <a:spcPts val="0"/>
              </a:spcBef>
              <a:spcAft>
                <a:spcPts val="0"/>
              </a:spcAft>
              <a:buClr>
                <a:srgbClr val="F39200"/>
              </a:buClr>
              <a:buSzPts val="2700"/>
              <a:buFont typeface="Arial"/>
              <a:buChar char="•"/>
            </a:pPr>
            <a:r>
              <a:rPr lang="fi" sz="1800"/>
              <a:t>7P - anna esimerkkejä "P:stä" (älä katso dioja).</a:t>
            </a:r>
            <a:endParaRPr/>
          </a:p>
          <a:p>
            <a:pPr marL="422910" lvl="0" indent="-114300" algn="l" rtl="0">
              <a:lnSpc>
                <a:spcPct val="100000"/>
              </a:lnSpc>
              <a:spcBef>
                <a:spcPts val="0"/>
              </a:spcBef>
              <a:spcAft>
                <a:spcPts val="0"/>
              </a:spcAft>
              <a:buClr>
                <a:srgbClr val="F39200"/>
              </a:buClr>
              <a:buSzPts val="2700"/>
              <a:buFont typeface="Arial"/>
              <a:buNone/>
            </a:pPr>
            <a:endParaRPr sz="1800"/>
          </a:p>
          <a:p>
            <a:pPr marL="292100" lvl="0" indent="-285750" algn="l" rtl="0">
              <a:lnSpc>
                <a:spcPct val="100000"/>
              </a:lnSpc>
              <a:spcBef>
                <a:spcPts val="0"/>
              </a:spcBef>
              <a:spcAft>
                <a:spcPts val="0"/>
              </a:spcAft>
              <a:buClr>
                <a:srgbClr val="F39200"/>
              </a:buClr>
              <a:buSzPts val="2700"/>
              <a:buFont typeface="Arial"/>
              <a:buChar char="•"/>
            </a:pPr>
            <a:r>
              <a:rPr lang="fi" sz="1800"/>
              <a:t>Mitä perinteisessä markkinointiin kuuluu kilpailukeinoon  "paikka"? Entä digitaalisessa ympäristössä?</a:t>
            </a:r>
            <a:endParaRPr/>
          </a:p>
          <a:p>
            <a:pPr marL="285750" lvl="0" indent="-190500" algn="l" rtl="0">
              <a:lnSpc>
                <a:spcPct val="108000"/>
              </a:lnSpc>
              <a:spcBef>
                <a:spcPts val="0"/>
              </a:spcBef>
              <a:spcAft>
                <a:spcPts val="0"/>
              </a:spcAft>
              <a:buClr>
                <a:schemeClr val="lt1"/>
              </a:buClr>
              <a:buSzPts val="1500"/>
              <a:buFont typeface="Arial"/>
              <a:buNone/>
            </a:pPr>
            <a:endParaRPr/>
          </a:p>
        </p:txBody>
      </p:sp>
      <p:pic>
        <p:nvPicPr>
          <p:cNvPr id="320" name="Google Shape;320;p9" descr="shutterstock_10101377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71000" y="1441680"/>
            <a:ext cx="2832295" cy="188514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24"/>
        <p:cNvGrpSpPr/>
        <p:nvPr/>
      </p:nvGrpSpPr>
      <p:grpSpPr>
        <a:xfrm>
          <a:off x="0" y="0"/>
          <a:ext cx="0" cy="0"/>
          <a:chOff x="0" y="0"/>
          <a:chExt cx="0" cy="0"/>
        </a:xfrm>
      </p:grpSpPr>
      <p:sp>
        <p:nvSpPr>
          <p:cNvPr id="325" name="Google Shape;325;p10"/>
          <p:cNvSpPr txBox="1">
            <a:spLocks noGrp="1"/>
          </p:cNvSpPr>
          <p:nvPr>
            <p:ph type="body" idx="1"/>
          </p:nvPr>
        </p:nvSpPr>
        <p:spPr>
          <a:xfrm>
            <a:off x="848795" y="386576"/>
            <a:ext cx="6614054" cy="3600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600"/>
              <a:buNone/>
            </a:pPr>
            <a:r>
              <a:rPr lang="fi" sz="2600">
                <a:solidFill>
                  <a:schemeClr val="lt1"/>
                </a:solidFill>
              </a:rPr>
              <a:t>Luokkatehtävä (yksilö- tai ryhmätehtävä)</a:t>
            </a:r>
            <a:endParaRPr sz="2600"/>
          </a:p>
        </p:txBody>
      </p:sp>
      <p:sp>
        <p:nvSpPr>
          <p:cNvPr id="326" name="Google Shape;326;p10"/>
          <p:cNvSpPr txBox="1">
            <a:spLocks noGrp="1"/>
          </p:cNvSpPr>
          <p:nvPr>
            <p:ph type="body" idx="2"/>
          </p:nvPr>
        </p:nvSpPr>
        <p:spPr>
          <a:xfrm>
            <a:off x="848795" y="1153608"/>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t>Markkinointistrategioita muodostaessaan jokaisen organisaation on määriteltävä tärkeimmät "P:t" eli markkinointimixin osatekijät (jotka esiteltiin edellisissä dioissa), jotka sopivat parhaiten yhteen sen kokonaisstrategian kanssa. </a:t>
            </a:r>
            <a:endParaRPr/>
          </a:p>
          <a:p>
            <a:pPr marL="0" lvl="0" indent="0" algn="l" rtl="0">
              <a:lnSpc>
                <a:spcPct val="100000"/>
              </a:lnSpc>
              <a:spcBef>
                <a:spcPts val="1200"/>
              </a:spcBef>
              <a:spcAft>
                <a:spcPts val="0"/>
              </a:spcAft>
              <a:buClr>
                <a:schemeClr val="lt1"/>
              </a:buClr>
              <a:buSzPts val="1600"/>
              <a:buNone/>
            </a:pPr>
            <a:r>
              <a:rPr lang="fi" sz="1600"/>
              <a:t>Valitse kolme yritystä/organisaatiota (ne voivat olla paikallisia/kansallisia/kansainvälisiä). Tutkikaa 20-30 minuutin ajan niiden markkinointia internetin avulla. Mitkä ovat mielestänne niiden tärkeimmät kilpailukeinot eli P:t  (2-3 kpl)? Esittäkää perustelut. </a:t>
            </a:r>
            <a:endParaRPr/>
          </a:p>
          <a:p>
            <a:pPr marL="0" lvl="0" indent="0" algn="l" rtl="0">
              <a:lnSpc>
                <a:spcPct val="100000"/>
              </a:lnSpc>
              <a:spcBef>
                <a:spcPts val="1200"/>
              </a:spcBef>
              <a:spcAft>
                <a:spcPts val="0"/>
              </a:spcAft>
              <a:buClr>
                <a:schemeClr val="lt1"/>
              </a:buClr>
              <a:buSzPts val="1600"/>
              <a:buNone/>
            </a:pPr>
            <a:endParaRPr sz="1600"/>
          </a:p>
          <a:p>
            <a:pPr marL="0" lvl="0" indent="0" algn="l" rtl="0">
              <a:lnSpc>
                <a:spcPct val="100000"/>
              </a:lnSpc>
              <a:spcBef>
                <a:spcPts val="1200"/>
              </a:spcBef>
              <a:spcAft>
                <a:spcPts val="0"/>
              </a:spcAft>
              <a:buClr>
                <a:schemeClr val="lt1"/>
              </a:buClr>
              <a:buSzPts val="1600"/>
              <a:buNone/>
            </a:pPr>
            <a:r>
              <a:rPr lang="fi" sz="1600"/>
              <a:t>Kukin ryhmä esittelee tuloksensa. </a:t>
            </a: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11"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332" name="Google Shape;332;p11"/>
          <p:cNvSpPr txBox="1">
            <a:spLocks noGrp="1"/>
          </p:cNvSpPr>
          <p:nvPr>
            <p:ph type="title"/>
          </p:nvPr>
        </p:nvSpPr>
        <p:spPr>
          <a:xfrm>
            <a:off x="628650" y="2755804"/>
            <a:ext cx="7905750" cy="628148"/>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11111"/>
              <a:buFont typeface="Arial"/>
              <a:buNone/>
            </a:pPr>
            <a:r>
              <a:rPr lang="fi"/>
              <a:t>Mikä digitaalisessa markkinoinnissa on erilaista?</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6"/>
        <p:cNvGrpSpPr/>
        <p:nvPr/>
      </p:nvGrpSpPr>
      <p:grpSpPr>
        <a:xfrm>
          <a:off x="0" y="0"/>
          <a:ext cx="0" cy="0"/>
          <a:chOff x="0" y="0"/>
          <a:chExt cx="0" cy="0"/>
        </a:xfrm>
      </p:grpSpPr>
      <p:sp>
        <p:nvSpPr>
          <p:cNvPr id="337" name="Google Shape;337;p12"/>
          <p:cNvSpPr txBox="1">
            <a:spLocks noGrp="1"/>
          </p:cNvSpPr>
          <p:nvPr>
            <p:ph type="title"/>
          </p:nvPr>
        </p:nvSpPr>
        <p:spPr>
          <a:xfrm>
            <a:off x="628649" y="-253460"/>
            <a:ext cx="7886700" cy="994172"/>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rgbClr val="161249"/>
              </a:buClr>
              <a:buSzPct val="111111"/>
              <a:buFont typeface="Arial"/>
              <a:buNone/>
            </a:pPr>
            <a:r>
              <a:rPr lang="fi"/>
              <a:t>Digitaalisen markkinoinnin yhdistelmä '7D'</a:t>
            </a:r>
            <a:endParaRPr/>
          </a:p>
        </p:txBody>
      </p:sp>
      <p:sp>
        <p:nvSpPr>
          <p:cNvPr id="338" name="Google Shape;338;p12"/>
          <p:cNvSpPr txBox="1">
            <a:spLocks noGrp="1"/>
          </p:cNvSpPr>
          <p:nvPr>
            <p:ph type="body" idx="1"/>
          </p:nvPr>
        </p:nvSpPr>
        <p:spPr>
          <a:xfrm>
            <a:off x="628650" y="1369218"/>
            <a:ext cx="7886700" cy="383182"/>
          </a:xfrm>
          <a:prstGeom prst="rect">
            <a:avLst/>
          </a:prstGeom>
          <a:noFill/>
          <a:ln>
            <a:noFill/>
          </a:ln>
        </p:spPr>
        <p:txBody>
          <a:bodyPr spcFirstLastPara="1" wrap="square" lIns="91425" tIns="45700" rIns="91425" bIns="45700" anchor="t" anchorCtr="0">
            <a:spAutoFit/>
          </a:bodyPr>
          <a:lstStyle/>
          <a:p>
            <a:pPr marL="0" lvl="0" indent="0" algn="l" rtl="0">
              <a:lnSpc>
                <a:spcPct val="90000"/>
              </a:lnSpc>
              <a:spcBef>
                <a:spcPts val="0"/>
              </a:spcBef>
              <a:spcAft>
                <a:spcPts val="0"/>
              </a:spcAft>
              <a:buClr>
                <a:srgbClr val="161249"/>
              </a:buClr>
              <a:buSzPts val="2100"/>
              <a:buNone/>
            </a:pPr>
            <a:endParaRPr/>
          </a:p>
        </p:txBody>
      </p:sp>
      <p:pic>
        <p:nvPicPr>
          <p:cNvPr id="339" name="Google Shape;339;p1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2400" y="735676"/>
            <a:ext cx="8839199" cy="3129406"/>
          </a:xfrm>
          <a:prstGeom prst="rect">
            <a:avLst/>
          </a:prstGeom>
          <a:noFill/>
          <a:ln>
            <a:noFill/>
          </a:ln>
        </p:spPr>
      </p:pic>
      <p:sp>
        <p:nvSpPr>
          <p:cNvPr id="340" name="Google Shape;340;p12"/>
          <p:cNvSpPr txBox="1"/>
          <p:nvPr/>
        </p:nvSpPr>
        <p:spPr>
          <a:xfrm>
            <a:off x="152400" y="3794042"/>
            <a:ext cx="8140800" cy="35391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100" b="0" i="0" u="none" strike="noStrike" cap="none">
                <a:solidFill>
                  <a:srgbClr val="161249"/>
                </a:solidFill>
                <a:latin typeface="Arial"/>
                <a:ea typeface="Arial"/>
                <a:cs typeface="Arial"/>
                <a:sym typeface="Arial"/>
              </a:rPr>
              <a:t>Chaffey (2012): Digitaalinen markkinointi - strategia, toteutus ja käytäntö.</a:t>
            </a:r>
            <a:endParaRPr sz="1100" b="0" i="0" u="none" strike="noStrike" cap="none">
              <a:solidFill>
                <a:srgbClr val="161249"/>
              </a:solidFill>
              <a:latin typeface="Arial"/>
              <a:ea typeface="Arial"/>
              <a:cs typeface="Arial"/>
              <a:sym typeface="Arial"/>
            </a:endParaRPr>
          </a:p>
        </p:txBody>
      </p:sp>
      <p:sp>
        <p:nvSpPr>
          <p:cNvPr id="341" name="Google Shape;341;p12"/>
          <p:cNvSpPr txBox="1"/>
          <p:nvPr/>
        </p:nvSpPr>
        <p:spPr>
          <a:xfrm>
            <a:off x="5598299" y="4087152"/>
            <a:ext cx="3393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Katso Dave Chaffeyn video aiheesta.</a:t>
            </a:r>
            <a:endParaRPr sz="1400" b="0" i="0" u="none" strike="noStrike" cap="none">
              <a:solidFill>
                <a:srgbClr val="000000"/>
              </a:solidFill>
              <a:latin typeface="Arial"/>
              <a:ea typeface="Arial"/>
              <a:cs typeface="Arial"/>
              <a:sym typeface="Arial"/>
            </a:endParaRPr>
          </a:p>
        </p:txBody>
      </p:sp>
      <p:sp>
        <p:nvSpPr>
          <p:cNvPr id="342" name="Google Shape;342;p12"/>
          <p:cNvSpPr txBox="1"/>
          <p:nvPr/>
        </p:nvSpPr>
        <p:spPr>
          <a:xfrm>
            <a:off x="152400" y="4093388"/>
            <a:ext cx="4698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Lisätietoa: </a:t>
            </a:r>
            <a:r>
              <a:rPr lang="fi" sz="1400" b="0" i="0" u="sng" strike="noStrike" cap="none">
                <a:solidFill>
                  <a:schemeClr val="hlink"/>
                </a:solidFill>
                <a:latin typeface="Arial"/>
                <a:ea typeface="Arial"/>
                <a:cs typeface="Arial"/>
                <a:sym typeface="Arial"/>
                <a:hlinkClick r:id="rId5"/>
              </a:rPr>
              <a:t>Miten käyttää digitaalista markkinointikokonaisuutta?</a:t>
            </a:r>
            <a:endParaRPr sz="1400" b="0" i="0" u="none" strike="noStrike" cap="none">
              <a:solidFill>
                <a:srgbClr val="000000"/>
              </a:solidFill>
              <a:latin typeface="Arial"/>
              <a:ea typeface="Arial"/>
              <a:cs typeface="Arial"/>
              <a:sym typeface="Arial"/>
            </a:endParaRPr>
          </a:p>
        </p:txBody>
      </p:sp>
      <p:sp>
        <p:nvSpPr>
          <p:cNvPr id="343" name="Google Shape;343;p12"/>
          <p:cNvSpPr/>
          <p:nvPr/>
        </p:nvSpPr>
        <p:spPr>
          <a:xfrm>
            <a:off x="1152605" y="1167973"/>
            <a:ext cx="1605963" cy="2223128"/>
          </a:xfrm>
          <a:prstGeom prst="ellipse">
            <a:avLst/>
          </a:prstGeom>
          <a:noFill/>
          <a:ln w="25400" cap="flat" cmpd="sng">
            <a:solidFill>
              <a:srgbClr val="FF0000"/>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endParaRPr sz="1400" b="0" i="0" u="none" strike="noStrike" cap="none">
              <a:solidFill>
                <a:schemeClr val="lt1"/>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sp>
        <p:nvSpPr>
          <p:cNvPr id="348" name="Google Shape;348;p13"/>
          <p:cNvSpPr txBox="1">
            <a:spLocks noGrp="1"/>
          </p:cNvSpPr>
          <p:nvPr>
            <p:ph type="body" idx="1"/>
          </p:nvPr>
        </p:nvSpPr>
        <p:spPr>
          <a:xfrm>
            <a:off x="848800" y="41151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 Aktivointitehtävä</a:t>
            </a:r>
            <a:endParaRPr sz="2800"/>
          </a:p>
        </p:txBody>
      </p:sp>
      <p:sp>
        <p:nvSpPr>
          <p:cNvPr id="349" name="Google Shape;349;p13"/>
          <p:cNvSpPr txBox="1">
            <a:spLocks noGrp="1"/>
          </p:cNvSpPr>
          <p:nvPr>
            <p:ph type="body" idx="2"/>
          </p:nvPr>
        </p:nvSpPr>
        <p:spPr>
          <a:xfrm>
            <a:off x="848800" y="1093000"/>
            <a:ext cx="6872700" cy="30999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t>Kun olette katsoneet </a:t>
            </a:r>
            <a:r>
              <a:rPr lang="fi" sz="1600" u="sng">
                <a:solidFill>
                  <a:schemeClr val="hlink"/>
                </a:solidFill>
                <a:hlinkClick r:id="rId3"/>
              </a:rPr>
              <a:t>Chaffeyn videon</a:t>
            </a:r>
            <a:r>
              <a:rPr lang="fi" sz="1600"/>
              <a:t>, voitte keskustella seuraavista aiheista:</a:t>
            </a:r>
            <a:br>
              <a:rPr lang="fi" sz="1600"/>
            </a:br>
            <a:r>
              <a:rPr lang="fi" sz="1600"/>
              <a:t>Mitkä ovat Chaffeyn mukaan hänen "7D:n" ja perinteisen "7P:n" erot?</a:t>
            </a:r>
            <a:endParaRPr sz="1600"/>
          </a:p>
          <a:p>
            <a:pPr marL="463550" lvl="0" indent="-342900" algn="l" rtl="0">
              <a:lnSpc>
                <a:spcPct val="100000"/>
              </a:lnSpc>
              <a:spcBef>
                <a:spcPts val="1200"/>
              </a:spcBef>
              <a:spcAft>
                <a:spcPts val="0"/>
              </a:spcAft>
              <a:buClr>
                <a:srgbClr val="F39200"/>
              </a:buClr>
              <a:buSzPts val="1700"/>
              <a:buFont typeface="Arial"/>
              <a:buAutoNum type="arabicPeriod"/>
            </a:pPr>
            <a:r>
              <a:rPr lang="fi" sz="1600"/>
              <a:t>Esimerkkeinä - mitä mahdollisuuksia digitaalinen media tarjoaa seuraaville tahoille</a:t>
            </a:r>
            <a:endParaRPr/>
          </a:p>
          <a:p>
            <a:pPr marL="920750" lvl="0" indent="-342900" algn="l" rtl="0">
              <a:lnSpc>
                <a:spcPct val="100000"/>
              </a:lnSpc>
              <a:spcBef>
                <a:spcPts val="0"/>
              </a:spcBef>
              <a:spcAft>
                <a:spcPts val="0"/>
              </a:spcAft>
              <a:buClr>
                <a:srgbClr val="F39200"/>
              </a:buClr>
              <a:buSzPts val="2400"/>
              <a:buFont typeface="Arial"/>
              <a:buChar char="•"/>
            </a:pPr>
            <a:r>
              <a:rPr lang="fi" sz="1600"/>
              <a:t>'Hinta'</a:t>
            </a:r>
            <a:endParaRPr/>
          </a:p>
          <a:p>
            <a:pPr marL="920750" lvl="0" indent="-342900" algn="l" rtl="0">
              <a:lnSpc>
                <a:spcPct val="100000"/>
              </a:lnSpc>
              <a:spcBef>
                <a:spcPts val="0"/>
              </a:spcBef>
              <a:spcAft>
                <a:spcPts val="0"/>
              </a:spcAft>
              <a:buClr>
                <a:srgbClr val="F39200"/>
              </a:buClr>
              <a:buSzPts val="2400"/>
              <a:buFont typeface="Arial"/>
              <a:buChar char="•"/>
            </a:pPr>
            <a:r>
              <a:rPr lang="fi" sz="1600"/>
              <a:t>'Paikka' </a:t>
            </a:r>
            <a:endParaRPr/>
          </a:p>
          <a:p>
            <a:pPr marL="920750" lvl="0" indent="-342900" algn="l" rtl="0">
              <a:lnSpc>
                <a:spcPct val="100000"/>
              </a:lnSpc>
              <a:spcBef>
                <a:spcPts val="0"/>
              </a:spcBef>
              <a:spcAft>
                <a:spcPts val="0"/>
              </a:spcAft>
              <a:buClr>
                <a:srgbClr val="F39200"/>
              </a:buClr>
              <a:buSzPts val="2400"/>
              <a:buFont typeface="Arial"/>
              <a:buChar char="•"/>
            </a:pPr>
            <a:r>
              <a:rPr lang="fi" sz="1600"/>
              <a:t>’Markkinointiviestintä'</a:t>
            </a:r>
            <a:endParaRPr/>
          </a:p>
          <a:p>
            <a:pPr marL="920750" lvl="0" indent="-342900" algn="l" rtl="0">
              <a:lnSpc>
                <a:spcPct val="100000"/>
              </a:lnSpc>
              <a:spcBef>
                <a:spcPts val="0"/>
              </a:spcBef>
              <a:spcAft>
                <a:spcPts val="0"/>
              </a:spcAft>
              <a:buClr>
                <a:srgbClr val="F39200"/>
              </a:buClr>
              <a:buSzPts val="2400"/>
              <a:buFont typeface="Arial"/>
              <a:buChar char="•"/>
            </a:pPr>
            <a:r>
              <a:rPr lang="fi" sz="1600"/>
              <a:t>'Henkilöstö'</a:t>
            </a:r>
            <a:endParaRPr/>
          </a:p>
          <a:p>
            <a:pPr marL="920750" lvl="0" indent="-342900" algn="l" rtl="0">
              <a:lnSpc>
                <a:spcPct val="100000"/>
              </a:lnSpc>
              <a:spcBef>
                <a:spcPts val="0"/>
              </a:spcBef>
              <a:spcAft>
                <a:spcPts val="0"/>
              </a:spcAft>
              <a:buClr>
                <a:srgbClr val="F39200"/>
              </a:buClr>
              <a:buSzPts val="2400"/>
              <a:buFont typeface="Arial"/>
              <a:buChar char="•"/>
            </a:pPr>
            <a:r>
              <a:rPr lang="fi" sz="1600"/>
              <a:t>'Prosessi'</a:t>
            </a:r>
            <a:endParaRPr/>
          </a:p>
          <a:p>
            <a:pPr marL="0" lvl="0" indent="0" algn="l" rtl="0">
              <a:lnSpc>
                <a:spcPct val="90000"/>
              </a:lnSpc>
              <a:spcBef>
                <a:spcPts val="0"/>
              </a:spcBef>
              <a:spcAft>
                <a:spcPts val="0"/>
              </a:spcAft>
              <a:buClr>
                <a:schemeClr val="lt1"/>
              </a:buClr>
              <a:buSzPts val="1800"/>
              <a:buNone/>
            </a:pPr>
            <a:endParaRPr sz="180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53"/>
        <p:cNvGrpSpPr/>
        <p:nvPr/>
      </p:nvGrpSpPr>
      <p:grpSpPr>
        <a:xfrm>
          <a:off x="0" y="0"/>
          <a:ext cx="0" cy="0"/>
          <a:chOff x="0" y="0"/>
          <a:chExt cx="0" cy="0"/>
        </a:xfrm>
      </p:grpSpPr>
      <p:pic>
        <p:nvPicPr>
          <p:cNvPr id="354" name="Google Shape;354;p1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377601" y="724417"/>
            <a:ext cx="4540005" cy="3694666"/>
          </a:xfrm>
          <a:prstGeom prst="rect">
            <a:avLst/>
          </a:prstGeom>
          <a:noFill/>
          <a:ln>
            <a:noFill/>
          </a:ln>
        </p:spPr>
      </p:pic>
      <p:sp>
        <p:nvSpPr>
          <p:cNvPr id="355" name="Google Shape;355;p14"/>
          <p:cNvSpPr txBox="1">
            <a:spLocks noGrp="1"/>
          </p:cNvSpPr>
          <p:nvPr>
            <p:ph type="title"/>
          </p:nvPr>
        </p:nvSpPr>
        <p:spPr>
          <a:xfrm>
            <a:off x="81750" y="107017"/>
            <a:ext cx="8980500" cy="617400"/>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rgbClr val="161249"/>
              </a:buClr>
              <a:buSzPts val="3300"/>
              <a:buFont typeface="Arial"/>
              <a:buNone/>
            </a:pPr>
            <a:r>
              <a:rPr lang="fi"/>
              <a:t>Digitaalisen markkinointiviestinnän keinot</a:t>
            </a:r>
            <a:endParaRPr/>
          </a:p>
        </p:txBody>
      </p:sp>
      <p:sp>
        <p:nvSpPr>
          <p:cNvPr id="356" name="Google Shape;356;p14"/>
          <p:cNvSpPr txBox="1">
            <a:spLocks noGrp="1"/>
          </p:cNvSpPr>
          <p:nvPr>
            <p:ph type="body" idx="1"/>
          </p:nvPr>
        </p:nvSpPr>
        <p:spPr>
          <a:xfrm>
            <a:off x="226394" y="740698"/>
            <a:ext cx="4427317" cy="3927328"/>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gn="l" rtl="0">
              <a:lnSpc>
                <a:spcPct val="120000"/>
              </a:lnSpc>
              <a:spcBef>
                <a:spcPts val="1200"/>
              </a:spcBef>
              <a:spcAft>
                <a:spcPts val="0"/>
              </a:spcAft>
              <a:buClr>
                <a:srgbClr val="F39200"/>
              </a:buClr>
              <a:buSzPct val="200000"/>
              <a:buFont typeface="Arial"/>
              <a:buChar char="•"/>
            </a:pPr>
            <a:r>
              <a:rPr lang="fi" sz="2500"/>
              <a:t>Keinoja ovat mm. verkkosivusto ja sen hakukoneoptimointi, digitaalinen mainonta, sosiaalinen media sekä uutiskirjeet</a:t>
            </a:r>
            <a:endParaRPr/>
          </a:p>
          <a:p>
            <a:pPr marL="342900" lvl="0" indent="-342900" algn="l" rtl="0">
              <a:lnSpc>
                <a:spcPct val="120000"/>
              </a:lnSpc>
              <a:spcBef>
                <a:spcPts val="1200"/>
              </a:spcBef>
              <a:spcAft>
                <a:spcPts val="0"/>
              </a:spcAft>
              <a:buClr>
                <a:srgbClr val="F39200"/>
              </a:buClr>
              <a:buSzPct val="200000"/>
              <a:buFont typeface="Arial"/>
              <a:buChar char="•"/>
            </a:pPr>
            <a:r>
              <a:rPr lang="fi" sz="2500"/>
              <a:t>Digitaaliset asiakastietokannat (CRM) mahdollistavat kohdennetut rekisterit</a:t>
            </a:r>
            <a:endParaRPr sz="2500"/>
          </a:p>
          <a:p>
            <a:pPr marL="342900" lvl="0" indent="-342900" algn="l" rtl="0">
              <a:lnSpc>
                <a:spcPct val="120000"/>
              </a:lnSpc>
              <a:spcBef>
                <a:spcPts val="1200"/>
              </a:spcBef>
              <a:spcAft>
                <a:spcPts val="0"/>
              </a:spcAft>
              <a:buClr>
                <a:srgbClr val="F39200"/>
              </a:buClr>
              <a:buSzPct val="200000"/>
              <a:buFont typeface="Arial"/>
              <a:buChar char="•"/>
            </a:pPr>
            <a:r>
              <a:rPr lang="fi" sz="2500"/>
              <a:t>Näiden keinojen avulla voidaan tavoittaa lähes mikä tahansa kohderyhmä digitaalisissa ekosysteemeissä ja ympäristöissä, myös mobiileissa</a:t>
            </a:r>
            <a:endParaRPr sz="2500"/>
          </a:p>
          <a:p>
            <a:pPr marL="0" lvl="0" indent="0" algn="l" rtl="0">
              <a:lnSpc>
                <a:spcPct val="90000"/>
              </a:lnSpc>
              <a:spcBef>
                <a:spcPts val="1950"/>
              </a:spcBef>
              <a:spcAft>
                <a:spcPts val="0"/>
              </a:spcAft>
              <a:buClr>
                <a:srgbClr val="161249"/>
              </a:buClr>
              <a:buSzPct val="100000"/>
              <a:buNone/>
            </a:pPr>
            <a:endParaRPr/>
          </a:p>
        </p:txBody>
      </p:sp>
      <p:sp>
        <p:nvSpPr>
          <p:cNvPr id="357" name="Google Shape;357;p14"/>
          <p:cNvSpPr txBox="1"/>
          <p:nvPr/>
        </p:nvSpPr>
        <p:spPr>
          <a:xfrm>
            <a:off x="6571782" y="4066062"/>
            <a:ext cx="3807600"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rgbClr val="161249"/>
                </a:solidFill>
                <a:latin typeface="Arial"/>
                <a:ea typeface="Arial"/>
                <a:cs typeface="Arial"/>
                <a:sym typeface="Arial"/>
              </a:rPr>
              <a:t>Lähde: </a:t>
            </a:r>
            <a:r>
              <a:rPr lang="fi" sz="1200" b="0" i="0" u="sng" strike="noStrike" cap="none">
                <a:solidFill>
                  <a:schemeClr val="hlink"/>
                </a:solidFill>
                <a:latin typeface="Arial"/>
                <a:ea typeface="Arial"/>
                <a:cs typeface="Arial"/>
                <a:sym typeface="Arial"/>
                <a:hlinkClick r:id="rId4"/>
              </a:rPr>
              <a:t>Pearl White media</a:t>
            </a:r>
            <a:r>
              <a:rPr lang="fi" sz="1200" b="0" i="0" u="none" strike="noStrike" cap="none">
                <a:solidFill>
                  <a:srgbClr val="161249"/>
                </a:solidFill>
                <a:latin typeface="Arial"/>
                <a:ea typeface="Arial"/>
                <a:cs typeface="Arial"/>
                <a:sym typeface="Arial"/>
              </a:rPr>
              <a:t>, 2020</a:t>
            </a:r>
            <a:endParaRPr sz="1200" b="0" i="0" u="none" strike="noStrike" cap="none">
              <a:solidFill>
                <a:srgbClr val="161249"/>
              </a:solidFill>
              <a:latin typeface="Arial"/>
              <a:ea typeface="Arial"/>
              <a:cs typeface="Arial"/>
              <a:sym typeface="Arial"/>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61"/>
        <p:cNvGrpSpPr/>
        <p:nvPr/>
      </p:nvGrpSpPr>
      <p:grpSpPr>
        <a:xfrm>
          <a:off x="0" y="0"/>
          <a:ext cx="0" cy="0"/>
          <a:chOff x="0" y="0"/>
          <a:chExt cx="0" cy="0"/>
        </a:xfrm>
      </p:grpSpPr>
      <p:sp>
        <p:nvSpPr>
          <p:cNvPr id="362" name="Google Shape;362;g22e39cbf2c4_0_11"/>
          <p:cNvSpPr txBox="1"/>
          <p:nvPr/>
        </p:nvSpPr>
        <p:spPr>
          <a:xfrm>
            <a:off x="6742276" y="4608250"/>
            <a:ext cx="1766100" cy="253800"/>
          </a:xfrm>
          <a:prstGeom prst="rect">
            <a:avLst/>
          </a:prstGeom>
          <a:noFill/>
          <a:ln>
            <a:noFill/>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none" strike="noStrike" cap="none">
                <a:solidFill>
                  <a:schemeClr val="dk1"/>
                </a:solidFill>
                <a:latin typeface="PT Sans"/>
                <a:ea typeface="PT Sans"/>
                <a:cs typeface="PT Sans"/>
                <a:sym typeface="PT Sans"/>
              </a:rPr>
              <a:t>Lähde: blog.infuz.com</a:t>
            </a:r>
            <a:endParaRPr sz="900" b="0" i="0" u="none" strike="noStrike" cap="none">
              <a:solidFill>
                <a:srgbClr val="000000"/>
              </a:solidFill>
              <a:latin typeface="Arial"/>
              <a:ea typeface="Arial"/>
              <a:cs typeface="Arial"/>
              <a:sym typeface="Arial"/>
            </a:endParaRPr>
          </a:p>
        </p:txBody>
      </p:sp>
      <p:sp>
        <p:nvSpPr>
          <p:cNvPr id="363" name="Google Shape;363;g22e39cbf2c4_0_11"/>
          <p:cNvSpPr txBox="1"/>
          <p:nvPr/>
        </p:nvSpPr>
        <p:spPr>
          <a:xfrm>
            <a:off x="61425" y="1781025"/>
            <a:ext cx="1827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4" name="Google Shape;364;g22e39cbf2c4_0_11"/>
          <p:cNvSpPr txBox="1"/>
          <p:nvPr/>
        </p:nvSpPr>
        <p:spPr>
          <a:xfrm>
            <a:off x="261025" y="1412550"/>
            <a:ext cx="2656200" cy="615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65" name="Google Shape;365;g22e39cbf2c4_0_11"/>
          <p:cNvSpPr txBox="1">
            <a:spLocks noGrp="1"/>
          </p:cNvSpPr>
          <p:nvPr>
            <p:ph type="body" idx="1"/>
          </p:nvPr>
        </p:nvSpPr>
        <p:spPr>
          <a:xfrm>
            <a:off x="276777" y="651121"/>
            <a:ext cx="2624700" cy="3589660"/>
          </a:xfrm>
          <a:prstGeom prst="rect">
            <a:avLst/>
          </a:prstGeom>
          <a:noFill/>
          <a:ln>
            <a:noFill/>
          </a:ln>
        </p:spPr>
        <p:txBody>
          <a:bodyPr spcFirstLastPara="1" wrap="square" lIns="91425" tIns="45700" rIns="91425" bIns="45700" anchor="t" anchorCtr="0">
            <a:spAutoFit/>
          </a:bodyPr>
          <a:lstStyle/>
          <a:p>
            <a:pPr marL="290195" lvl="0" indent="-285750" algn="l" rtl="0">
              <a:lnSpc>
                <a:spcPct val="100000"/>
              </a:lnSpc>
              <a:spcBef>
                <a:spcPts val="0"/>
              </a:spcBef>
              <a:spcAft>
                <a:spcPts val="0"/>
              </a:spcAft>
              <a:buClr>
                <a:srgbClr val="F39200"/>
              </a:buClr>
              <a:buSzPts val="2400"/>
              <a:buFont typeface="Arial"/>
              <a:buChar char="•"/>
            </a:pPr>
            <a:r>
              <a:rPr lang="fi" sz="1600"/>
              <a:t>Digitaalinen markkina koostuu monipuolisista digitaalisista ympäristöistä.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Niiden kautta voidaan tavoittaa erityyppisiä yleisöjä. </a:t>
            </a:r>
            <a:endParaRPr/>
          </a:p>
          <a:p>
            <a:pPr marL="391795" lvl="0" indent="-133350" algn="l" rtl="0">
              <a:lnSpc>
                <a:spcPct val="100000"/>
              </a:lnSpc>
              <a:spcBef>
                <a:spcPts val="0"/>
              </a:spcBef>
              <a:spcAft>
                <a:spcPts val="0"/>
              </a:spcAft>
              <a:buClr>
                <a:srgbClr val="F39200"/>
              </a:buClr>
              <a:buSzPts val="2400"/>
              <a:buFont typeface="Arial"/>
              <a:buNone/>
            </a:pPr>
            <a:endParaRPr sz="1600"/>
          </a:p>
          <a:p>
            <a:pPr marL="290195" lvl="0" indent="-285750" algn="l" rtl="0">
              <a:lnSpc>
                <a:spcPct val="100000"/>
              </a:lnSpc>
              <a:spcBef>
                <a:spcPts val="0"/>
              </a:spcBef>
              <a:spcAft>
                <a:spcPts val="0"/>
              </a:spcAft>
              <a:buClr>
                <a:srgbClr val="F39200"/>
              </a:buClr>
              <a:buSzPts val="2400"/>
              <a:buFont typeface="Arial"/>
              <a:buChar char="•"/>
            </a:pPr>
            <a:r>
              <a:rPr lang="fi" sz="1600"/>
              <a:t>Tämä ympäristö on merkityksellinen sekä B2C- että B2B-markkinoinnin kannalta.</a:t>
            </a:r>
            <a:endParaRPr/>
          </a:p>
          <a:p>
            <a:pPr marL="285750" lvl="0" indent="-196850" algn="l" rtl="0">
              <a:lnSpc>
                <a:spcPct val="90000"/>
              </a:lnSpc>
              <a:spcBef>
                <a:spcPts val="750"/>
              </a:spcBef>
              <a:spcAft>
                <a:spcPts val="0"/>
              </a:spcAft>
              <a:buClr>
                <a:srgbClr val="161249"/>
              </a:buClr>
              <a:buSzPts val="1400"/>
              <a:buFont typeface="Arial"/>
              <a:buNone/>
            </a:pPr>
            <a:endParaRPr sz="1400"/>
          </a:p>
        </p:txBody>
      </p:sp>
      <p:pic>
        <p:nvPicPr>
          <p:cNvPr id="366" name="Google Shape;366;g22e39cbf2c4_0_11"/>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2828925" y="258425"/>
            <a:ext cx="6315074" cy="4770774"/>
          </a:xfrm>
          <a:prstGeom prst="rect">
            <a:avLst/>
          </a:prstGeom>
          <a:solidFill>
            <a:srgbClr val="D3EEEF"/>
          </a:solid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70"/>
        <p:cNvGrpSpPr/>
        <p:nvPr/>
      </p:nvGrpSpPr>
      <p:grpSpPr>
        <a:xfrm>
          <a:off x="0" y="0"/>
          <a:ext cx="0" cy="0"/>
          <a:chOff x="0" y="0"/>
          <a:chExt cx="0" cy="0"/>
        </a:xfrm>
      </p:grpSpPr>
      <p:pic>
        <p:nvPicPr>
          <p:cNvPr id="371" name="Google Shape;371;p15"/>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1714078" y="636606"/>
            <a:ext cx="5556300" cy="3528300"/>
          </a:xfrm>
          <a:prstGeom prst="rect">
            <a:avLst/>
          </a:prstGeom>
          <a:noFill/>
          <a:ln>
            <a:noFill/>
          </a:ln>
          <a:effectLst>
            <a:outerShdw blurRad="63500" sx="102000" sy="102000" algn="ctr" rotWithShape="0">
              <a:srgbClr val="000000">
                <a:alpha val="40000"/>
              </a:srgbClr>
            </a:outerShdw>
          </a:effectLst>
        </p:spPr>
      </p:pic>
      <p:sp>
        <p:nvSpPr>
          <p:cNvPr id="372" name="Google Shape;372;p15"/>
          <p:cNvSpPr txBox="1">
            <a:spLocks noGrp="1"/>
          </p:cNvSpPr>
          <p:nvPr>
            <p:ph type="title"/>
          </p:nvPr>
        </p:nvSpPr>
        <p:spPr>
          <a:xfrm>
            <a:off x="628650" y="0"/>
            <a:ext cx="7886700" cy="636600"/>
          </a:xfrm>
          <a:prstGeom prst="rect">
            <a:avLst/>
          </a:prstGeom>
          <a:noFill/>
          <a:ln>
            <a:noFill/>
          </a:ln>
        </p:spPr>
        <p:txBody>
          <a:bodyPr spcFirstLastPara="1" wrap="square" lIns="91425" tIns="45700" rIns="91425" bIns="45700" anchor="b" anchorCtr="0">
            <a:normAutofit/>
          </a:bodyPr>
          <a:lstStyle/>
          <a:p>
            <a:pPr marL="0" lvl="0" indent="0" algn="ctr" rtl="0">
              <a:lnSpc>
                <a:spcPct val="90000"/>
              </a:lnSpc>
              <a:spcBef>
                <a:spcPts val="0"/>
              </a:spcBef>
              <a:spcAft>
                <a:spcPts val="0"/>
              </a:spcAft>
              <a:buClr>
                <a:srgbClr val="161249"/>
              </a:buClr>
              <a:buSzPts val="3300"/>
              <a:buFont typeface="Arial"/>
              <a:buNone/>
            </a:pPr>
            <a:r>
              <a:rPr lang="fi"/>
              <a:t>Monikanavainen markkinointi </a:t>
            </a:r>
            <a:endParaRPr/>
          </a:p>
        </p:txBody>
      </p:sp>
      <p:sp>
        <p:nvSpPr>
          <p:cNvPr id="373" name="Google Shape;373;p15"/>
          <p:cNvSpPr txBox="1"/>
          <p:nvPr/>
        </p:nvSpPr>
        <p:spPr>
          <a:xfrm>
            <a:off x="1508414" y="4199132"/>
            <a:ext cx="7090020"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Paras tulos saavutetaan yleensä käyttämällä sekä digitaalisia että perinteisiä kanavia.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77"/>
        <p:cNvGrpSpPr/>
        <p:nvPr/>
      </p:nvGrpSpPr>
      <p:grpSpPr>
        <a:xfrm>
          <a:off x="0" y="0"/>
          <a:ext cx="0" cy="0"/>
          <a:chOff x="0" y="0"/>
          <a:chExt cx="0" cy="0"/>
        </a:xfrm>
      </p:grpSpPr>
      <p:sp>
        <p:nvSpPr>
          <p:cNvPr id="378" name="Google Shape;378;p16"/>
          <p:cNvSpPr txBox="1">
            <a:spLocks noGrp="1"/>
          </p:cNvSpPr>
          <p:nvPr>
            <p:ph type="title" idx="4294967295"/>
          </p:nvPr>
        </p:nvSpPr>
        <p:spPr>
          <a:xfrm>
            <a:off x="329513" y="298656"/>
            <a:ext cx="7608093" cy="449263"/>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600"/>
              <a:buFont typeface="Arial"/>
              <a:buNone/>
            </a:pPr>
            <a:r>
              <a:rPr lang="fi" sz="3600"/>
              <a:t>Digitaalinen markkinointi – määritelmiä </a:t>
            </a:r>
            <a:endParaRPr sz="3600"/>
          </a:p>
        </p:txBody>
      </p:sp>
      <p:sp>
        <p:nvSpPr>
          <p:cNvPr id="379" name="Google Shape;379;p16"/>
          <p:cNvSpPr txBox="1"/>
          <p:nvPr/>
        </p:nvSpPr>
        <p:spPr>
          <a:xfrm>
            <a:off x="249700" y="953975"/>
            <a:ext cx="5282400" cy="1692741"/>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Digitaalinen markkinointi tarkoittaa kaikkia internetissä tapahtuvia markkinointitoimia. Yritykset käyttävät digitaalisia kanavia, kuten hakukoneita, sosiaalista mediaa, sähköpostia ja muita verkkosivustoja, ottaakseen yhteyttä nykyisiin ja mahdollisiin asiakkaisiin. Tähän kuuluu myös tekstiviestien tai multimediaviestien kautta tapahtuva viestintä.</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a:t>
            </a:r>
            <a:r>
              <a:rPr lang="fi" sz="1400" b="0" i="0" u="sng" strike="noStrike" cap="none">
                <a:solidFill>
                  <a:schemeClr val="hlink"/>
                </a:solidFill>
                <a:latin typeface="Arial"/>
                <a:ea typeface="Arial"/>
                <a:cs typeface="Arial"/>
                <a:sym typeface="Arial"/>
                <a:hlinkClick r:id="rId3"/>
              </a:rPr>
              <a:t>Hubspot</a:t>
            </a:r>
            <a:r>
              <a:rPr lang="fi" sz="1400" b="0" i="0" u="none" strike="noStrike" cap="none">
                <a:solidFill>
                  <a:srgbClr val="000000"/>
                </a:solidFill>
                <a:latin typeface="Arial"/>
                <a:ea typeface="Arial"/>
                <a:cs typeface="Arial"/>
                <a:sym typeface="Arial"/>
              </a:rPr>
              <a:t>)</a:t>
            </a:r>
            <a:endParaRPr sz="1400" b="0" i="0" u="none" strike="noStrike" cap="none">
              <a:solidFill>
                <a:srgbClr val="000000"/>
              </a:solidFill>
              <a:latin typeface="Arial"/>
              <a:ea typeface="Arial"/>
              <a:cs typeface="Arial"/>
              <a:sym typeface="Arial"/>
            </a:endParaRPr>
          </a:p>
        </p:txBody>
      </p:sp>
      <p:sp>
        <p:nvSpPr>
          <p:cNvPr id="380" name="Google Shape;380;p16"/>
          <p:cNvSpPr txBox="1"/>
          <p:nvPr/>
        </p:nvSpPr>
        <p:spPr>
          <a:xfrm>
            <a:off x="5845525" y="1054600"/>
            <a:ext cx="3000000" cy="10467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Digitaalisesta markkinoinnista käytetään myös nimityksiä "verkkomarkkinointi", "internet-markkinointi" tai "verkkomarkkinointi".</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(Wikipedia)</a:t>
            </a:r>
            <a:endParaRPr sz="1400" b="0" i="0" u="none" strike="noStrike" cap="none">
              <a:solidFill>
                <a:srgbClr val="161249"/>
              </a:solidFill>
              <a:latin typeface="Arial"/>
              <a:ea typeface="Arial"/>
              <a:cs typeface="Arial"/>
              <a:sym typeface="Arial"/>
            </a:endParaRPr>
          </a:p>
        </p:txBody>
      </p:sp>
      <p:sp>
        <p:nvSpPr>
          <p:cNvPr id="381" name="Google Shape;381;p16"/>
          <p:cNvSpPr/>
          <p:nvPr/>
        </p:nvSpPr>
        <p:spPr>
          <a:xfrm>
            <a:off x="537471" y="2537717"/>
            <a:ext cx="7922473" cy="1849991"/>
          </a:xfrm>
          <a:prstGeom prst="roundRect">
            <a:avLst>
              <a:gd name="adj" fmla="val 16667"/>
            </a:avLst>
          </a:prstGeom>
          <a:solidFill>
            <a:srgbClr val="F4B081">
              <a:alpha val="92941"/>
            </a:srgbClr>
          </a:solidFill>
          <a:ln>
            <a:noFill/>
          </a:ln>
        </p:spPr>
        <p:txBody>
          <a:bodyPr spcFirstLastPara="1" wrap="square" lIns="68575" tIns="34275" rIns="68575" bIns="34275" anchor="ctr" anchorCtr="0">
            <a:noAutofit/>
          </a:bodyPr>
          <a:lstStyle/>
          <a:p>
            <a:pPr marL="0" marR="0" lvl="0" indent="0" algn="l" rtl="0">
              <a:lnSpc>
                <a:spcPct val="150000"/>
              </a:lnSpc>
              <a:spcBef>
                <a:spcPts val="0"/>
              </a:spcBef>
              <a:spcAft>
                <a:spcPts val="0"/>
              </a:spcAft>
              <a:buClr>
                <a:srgbClr val="000000"/>
              </a:buClr>
              <a:buSzPts val="1500"/>
              <a:buFont typeface="Arial"/>
              <a:buNone/>
            </a:pPr>
            <a:r>
              <a:rPr lang="fi" sz="1500" b="0" i="0" u="none" strike="noStrike" cap="none">
                <a:solidFill>
                  <a:srgbClr val="161249"/>
                </a:solidFill>
                <a:latin typeface="Arial"/>
                <a:ea typeface="Arial"/>
                <a:cs typeface="Arial"/>
                <a:sym typeface="Arial"/>
              </a:rPr>
              <a:t>Digitaalinen markkinointi</a:t>
            </a:r>
            <a:r>
              <a:rPr lang="fi" sz="1500" b="0" i="1" u="none" strike="noStrike" cap="none">
                <a:solidFill>
                  <a:srgbClr val="161249"/>
                </a:solidFill>
                <a:latin typeface="Arial"/>
                <a:ea typeface="Arial"/>
                <a:cs typeface="Arial"/>
                <a:sym typeface="Arial"/>
              </a:rPr>
              <a:t>, </a:t>
            </a:r>
            <a:r>
              <a:rPr lang="fi" sz="1500" b="0" i="0" u="none" strike="noStrike" cap="none">
                <a:solidFill>
                  <a:srgbClr val="161249"/>
                </a:solidFill>
                <a:latin typeface="Arial"/>
                <a:ea typeface="Arial"/>
                <a:cs typeface="Arial"/>
                <a:sym typeface="Arial"/>
              </a:rPr>
              <a:t>e-markkinointi tai Internet-markkinointi, on digitaalisen liiketoiminnan sydän, joka tuo yrityksen lähemmäs asiakasta, jolloin yritys voi tutustua asiakkaaseen paremmin ja lisätä tuotteen arvoa, laajentaa jakelukanavia ja lisätä myyntiä markkinointikampanjoita toteuttamalla. Digitaalisessa markkinoinnissa käytetään digitaalisen </a:t>
            </a:r>
            <a:r>
              <a:rPr lang="fi" sz="1500" b="0" i="1" u="none" strike="noStrike" cap="none">
                <a:solidFill>
                  <a:srgbClr val="161249"/>
                </a:solidFill>
                <a:latin typeface="Arial"/>
                <a:ea typeface="Arial"/>
                <a:cs typeface="Arial"/>
                <a:sym typeface="Arial"/>
              </a:rPr>
              <a:t>median kanavia</a:t>
            </a:r>
            <a:r>
              <a:rPr lang="fi" sz="1500" b="0" i="0" u="none" strike="noStrike" cap="none">
                <a:solidFill>
                  <a:srgbClr val="161249"/>
                </a:solidFill>
                <a:latin typeface="Arial"/>
                <a:ea typeface="Arial"/>
                <a:cs typeface="Arial"/>
                <a:sym typeface="Arial"/>
              </a:rPr>
              <a:t>, kuten hakumarkkinointia, verkkomainontaa ja affiliate-markkinointia.</a:t>
            </a:r>
            <a:endParaRPr sz="1100" b="0" i="0" u="none" strike="noStrike" cap="none">
              <a:solidFill>
                <a:srgbClr val="161249"/>
              </a:solidFill>
              <a:latin typeface="Arial"/>
              <a:ea typeface="Arial"/>
              <a:cs typeface="Arial"/>
              <a:sym typeface="Arial"/>
            </a:endParaRPr>
          </a:p>
        </p:txBody>
      </p:sp>
      <p:sp>
        <p:nvSpPr>
          <p:cNvPr id="382" name="Google Shape;382;p16"/>
          <p:cNvSpPr/>
          <p:nvPr/>
        </p:nvSpPr>
        <p:spPr>
          <a:xfrm>
            <a:off x="5419655" y="4313181"/>
            <a:ext cx="3271200" cy="378000"/>
          </a:xfrm>
          <a:prstGeom prst="roundRect">
            <a:avLst>
              <a:gd name="adj" fmla="val 16667"/>
            </a:avLst>
          </a:prstGeom>
          <a:solidFill>
            <a:srgbClr val="F39200"/>
          </a:solidFill>
          <a:ln>
            <a:noFill/>
          </a:ln>
        </p:spPr>
        <p:txBody>
          <a:bodyPr spcFirstLastPara="1" wrap="square" lIns="68575" tIns="34275" rIns="68575" bIns="34275"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fi" sz="1400" b="1" i="0" u="none" strike="noStrike" cap="none">
                <a:solidFill>
                  <a:schemeClr val="lt1"/>
                </a:solidFill>
                <a:highlight>
                  <a:srgbClr val="ED7D31"/>
                </a:highlight>
                <a:latin typeface="Arial"/>
                <a:ea typeface="Arial"/>
                <a:cs typeface="Arial"/>
                <a:sym typeface="Arial"/>
              </a:rPr>
              <a:t>Chaffey &amp; Smith, 2017, s. 13.</a:t>
            </a:r>
            <a:endParaRPr sz="1400" b="1" i="0" u="none" strike="noStrike" cap="none">
              <a:solidFill>
                <a:schemeClr val="lt1"/>
              </a:solidFill>
              <a:highlight>
                <a:srgbClr val="ED7D31"/>
              </a:highlight>
              <a:latin typeface="Arial"/>
              <a:ea typeface="Arial"/>
              <a:cs typeface="Arial"/>
              <a:sym typeface="Arial"/>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7" name="Google Shape;387;p17" descr="traditional-vs-digital-marketing"/>
          <p:cNvPicPr preferRelativeResize="0"/>
          <p:nvPr/>
        </p:nvPicPr>
        <p:blipFill rotWithShape="1">
          <a:blip r:embed="rId3">
            <a:alphaModFix/>
          </a:blip>
          <a:srcRect/>
          <a:stretch/>
        </p:blipFill>
        <p:spPr>
          <a:xfrm>
            <a:off x="1044298" y="427540"/>
            <a:ext cx="6533579" cy="2918332"/>
          </a:xfrm>
          <a:prstGeom prst="rect">
            <a:avLst/>
          </a:prstGeom>
          <a:noFill/>
          <a:ln>
            <a:noFill/>
          </a:ln>
          <a:effectLst>
            <a:outerShdw blurRad="63500" sx="102000" sy="102000" algn="ctr" rotWithShape="0">
              <a:srgbClr val="000000">
                <a:alpha val="40000"/>
              </a:srgbClr>
            </a:outerShdw>
          </a:effectLst>
        </p:spPr>
      </p:pic>
      <p:sp>
        <p:nvSpPr>
          <p:cNvPr id="388" name="Google Shape;388;p17"/>
          <p:cNvSpPr txBox="1"/>
          <p:nvPr/>
        </p:nvSpPr>
        <p:spPr>
          <a:xfrm>
            <a:off x="1044298" y="3520440"/>
            <a:ext cx="6837830" cy="738623"/>
          </a:xfrm>
          <a:prstGeom prst="rect">
            <a:avLst/>
          </a:prstGeom>
          <a:noFill/>
          <a:ln>
            <a:noFill/>
          </a:ln>
        </p:spPr>
        <p:txBody>
          <a:bodyPr spcFirstLastPara="1" wrap="square" lIns="91425" tIns="45700" rIns="91425" bIns="45700" anchor="t" anchorCtr="0">
            <a:spAutoFit/>
          </a:bodyPr>
          <a:lstStyle/>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Vietämme yhä enemmän aikaa digitaalisten laitteiden kanssa verkossa, ja markkinoijat yrittävät tavoittaa meidät siellä, missä olemme.</a:t>
            </a:r>
            <a:endParaRPr sz="1400" b="0" i="0" u="none" strike="noStrike" cap="none">
              <a:solidFill>
                <a:srgbClr val="000000"/>
              </a:solidFill>
              <a:latin typeface="Arial"/>
              <a:ea typeface="Arial"/>
              <a:cs typeface="Arial"/>
              <a:sym typeface="Arial"/>
            </a:endParaRPr>
          </a:p>
          <a:p>
            <a:pPr marL="285750" marR="0" lvl="0" indent="-285750" algn="l" rtl="0">
              <a:lnSpc>
                <a:spcPct val="100000"/>
              </a:lnSpc>
              <a:spcBef>
                <a:spcPts val="0"/>
              </a:spcBef>
              <a:spcAft>
                <a:spcPts val="0"/>
              </a:spcAft>
              <a:buClr>
                <a:srgbClr val="000000"/>
              </a:buClr>
              <a:buSzPts val="1400"/>
              <a:buFont typeface="Arial"/>
              <a:buChar char="•"/>
            </a:pPr>
            <a:r>
              <a:rPr lang="fi" sz="1400" b="0" i="0" u="none" strike="noStrike" cap="none">
                <a:solidFill>
                  <a:srgbClr val="000000"/>
                </a:solidFill>
                <a:latin typeface="Arial"/>
                <a:ea typeface="Arial"/>
                <a:cs typeface="Arial"/>
                <a:sym typeface="Arial"/>
              </a:rPr>
              <a:t>Tällä hetkellä suurin osa sekä B2C että B2B ostoprosesseista alkaa Internetissä.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393"/>
        <p:cNvGrpSpPr/>
        <p:nvPr/>
      </p:nvGrpSpPr>
      <p:grpSpPr>
        <a:xfrm>
          <a:off x="0" y="0"/>
          <a:ext cx="0" cy="0"/>
          <a:chOff x="0" y="0"/>
          <a:chExt cx="0" cy="0"/>
        </a:xfrm>
      </p:grpSpPr>
      <p:sp>
        <p:nvSpPr>
          <p:cNvPr id="394" name="Google Shape;394;g230a88bf6bc_0_7"/>
          <p:cNvSpPr txBox="1">
            <a:spLocks noGrp="1"/>
          </p:cNvSpPr>
          <p:nvPr>
            <p:ph type="title"/>
          </p:nvPr>
        </p:nvSpPr>
        <p:spPr>
          <a:xfrm>
            <a:off x="628650" y="249701"/>
            <a:ext cx="4067100" cy="9942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400"/>
              <a:buFont typeface="PT Sans"/>
              <a:buNone/>
            </a:pPr>
            <a:r>
              <a:rPr lang="fi" sz="2800" b="1"/>
              <a:t>Offline - online</a:t>
            </a:r>
            <a:endParaRPr sz="2800" b="1"/>
          </a:p>
          <a:p>
            <a:pPr marL="0" lvl="0" indent="0" algn="l" rtl="0">
              <a:lnSpc>
                <a:spcPct val="100000"/>
              </a:lnSpc>
              <a:spcBef>
                <a:spcPts val="0"/>
              </a:spcBef>
              <a:spcAft>
                <a:spcPts val="0"/>
              </a:spcAft>
              <a:buClr>
                <a:schemeClr val="dk1"/>
              </a:buClr>
              <a:buSzPts val="2400"/>
              <a:buFont typeface="PT Sans"/>
              <a:buNone/>
            </a:pPr>
            <a:endParaRPr/>
          </a:p>
          <a:p>
            <a:pPr marL="0" lvl="0" indent="0" algn="l" rtl="0">
              <a:lnSpc>
                <a:spcPct val="100000"/>
              </a:lnSpc>
              <a:spcBef>
                <a:spcPts val="0"/>
              </a:spcBef>
              <a:spcAft>
                <a:spcPts val="0"/>
              </a:spcAft>
              <a:buClr>
                <a:schemeClr val="dk1"/>
              </a:buClr>
              <a:buSzPts val="2400"/>
              <a:buFont typeface="PT Sans"/>
              <a:buNone/>
            </a:pPr>
            <a:endParaRPr/>
          </a:p>
        </p:txBody>
      </p:sp>
      <p:sp>
        <p:nvSpPr>
          <p:cNvPr id="395" name="Google Shape;395;g230a88bf6bc_0_7"/>
          <p:cNvSpPr txBox="1">
            <a:spLocks noGrp="1"/>
          </p:cNvSpPr>
          <p:nvPr>
            <p:ph type="body" idx="1"/>
          </p:nvPr>
        </p:nvSpPr>
        <p:spPr>
          <a:xfrm>
            <a:off x="628649" y="2004820"/>
            <a:ext cx="4067100" cy="2375400"/>
          </a:xfrm>
          <a:prstGeom prst="rect">
            <a:avLst/>
          </a:prstGeom>
          <a:solidFill>
            <a:srgbClr val="49C5FE"/>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SzPts val="2100"/>
              <a:buNone/>
            </a:pPr>
            <a:endParaRPr sz="2000" b="1"/>
          </a:p>
          <a:p>
            <a:pPr marL="457200" lvl="1" indent="0" algn="l" rtl="0">
              <a:lnSpc>
                <a:spcPct val="100000"/>
              </a:lnSpc>
              <a:spcBef>
                <a:spcPts val="0"/>
              </a:spcBef>
              <a:spcAft>
                <a:spcPts val="0"/>
              </a:spcAft>
              <a:buSzPts val="2100"/>
              <a:buNone/>
            </a:pPr>
            <a:endParaRPr sz="2000" b="1"/>
          </a:p>
          <a:p>
            <a:pPr marL="0" lvl="0" indent="0" algn="l" rtl="0">
              <a:lnSpc>
                <a:spcPct val="100000"/>
              </a:lnSpc>
              <a:spcBef>
                <a:spcPts val="0"/>
              </a:spcBef>
              <a:spcAft>
                <a:spcPts val="0"/>
              </a:spcAft>
              <a:buSzPts val="2100"/>
              <a:buNone/>
            </a:pPr>
            <a:r>
              <a:rPr lang="fi" sz="2300" b="1"/>
              <a:t>Offline (perinteinen)</a:t>
            </a:r>
            <a:br>
              <a:rPr lang="fi" b="1"/>
            </a:br>
            <a:endParaRPr sz="1400"/>
          </a:p>
          <a:p>
            <a:pPr marL="742950" lvl="1" indent="-285750" algn="l" rtl="0">
              <a:lnSpc>
                <a:spcPct val="100000"/>
              </a:lnSpc>
              <a:spcBef>
                <a:spcPts val="0"/>
              </a:spcBef>
              <a:spcAft>
                <a:spcPts val="0"/>
              </a:spcAft>
              <a:buSzPts val="1400"/>
              <a:buFont typeface="Arial"/>
              <a:buChar char="•"/>
            </a:pPr>
            <a:r>
              <a:rPr lang="fi" sz="1400"/>
              <a:t>Printti (sanomalehdet, aikakauslehdet)</a:t>
            </a:r>
            <a:endParaRPr sz="2400"/>
          </a:p>
          <a:p>
            <a:pPr marL="742950" lvl="1" indent="-285750" algn="l" rtl="0">
              <a:lnSpc>
                <a:spcPct val="100000"/>
              </a:lnSpc>
              <a:spcBef>
                <a:spcPts val="0"/>
              </a:spcBef>
              <a:spcAft>
                <a:spcPts val="0"/>
              </a:spcAft>
              <a:buSzPts val="1400"/>
              <a:buFont typeface="Arial"/>
              <a:buChar char="•"/>
            </a:pPr>
            <a:r>
              <a:rPr lang="fi" sz="1400"/>
              <a:t>Radio</a:t>
            </a:r>
            <a:endParaRPr sz="2400"/>
          </a:p>
          <a:p>
            <a:pPr marL="742950" lvl="1" indent="-285750" algn="l" rtl="0">
              <a:lnSpc>
                <a:spcPct val="100000"/>
              </a:lnSpc>
              <a:spcBef>
                <a:spcPts val="0"/>
              </a:spcBef>
              <a:spcAft>
                <a:spcPts val="0"/>
              </a:spcAft>
              <a:buSzPts val="1400"/>
              <a:buFont typeface="Arial"/>
              <a:buChar char="•"/>
            </a:pPr>
            <a:r>
              <a:rPr lang="fi" sz="1400"/>
              <a:t>TV</a:t>
            </a:r>
            <a:endParaRPr sz="2400"/>
          </a:p>
          <a:p>
            <a:pPr marL="742950" lvl="1" indent="-285750" algn="l" rtl="0">
              <a:lnSpc>
                <a:spcPct val="100000"/>
              </a:lnSpc>
              <a:spcBef>
                <a:spcPts val="0"/>
              </a:spcBef>
              <a:spcAft>
                <a:spcPts val="0"/>
              </a:spcAft>
              <a:buSzPts val="1400"/>
              <a:buFont typeface="Arial"/>
              <a:buChar char="•"/>
            </a:pPr>
            <a:r>
              <a:rPr lang="fi" sz="1400"/>
              <a:t>OOH (=out of home = ulkona)</a:t>
            </a:r>
            <a:endParaRPr sz="2400"/>
          </a:p>
          <a:p>
            <a:pPr marL="742950" lvl="1" indent="-285750" algn="l" rtl="0">
              <a:lnSpc>
                <a:spcPct val="100000"/>
              </a:lnSpc>
              <a:spcBef>
                <a:spcPts val="0"/>
              </a:spcBef>
              <a:spcAft>
                <a:spcPts val="0"/>
              </a:spcAft>
              <a:buSzPts val="1400"/>
              <a:buFont typeface="Arial"/>
              <a:buChar char="•"/>
            </a:pPr>
            <a:r>
              <a:rPr lang="fi" sz="1400"/>
              <a:t>Elokuva </a:t>
            </a:r>
            <a:endParaRPr sz="2400"/>
          </a:p>
          <a:p>
            <a:pPr marL="742950" lvl="1" indent="-285750" algn="l" rtl="0">
              <a:lnSpc>
                <a:spcPct val="100000"/>
              </a:lnSpc>
              <a:spcBef>
                <a:spcPts val="0"/>
              </a:spcBef>
              <a:spcAft>
                <a:spcPts val="0"/>
              </a:spcAft>
              <a:buSzPts val="1400"/>
              <a:buFont typeface="Arial"/>
              <a:buChar char="•"/>
            </a:pPr>
            <a:r>
              <a:rPr lang="fi" sz="1400"/>
              <a:t>Tapahtumat</a:t>
            </a:r>
            <a:endParaRPr sz="1400"/>
          </a:p>
          <a:p>
            <a:pPr marL="742950" lvl="1" indent="-285750" algn="l" rtl="0">
              <a:lnSpc>
                <a:spcPct val="100000"/>
              </a:lnSpc>
              <a:spcBef>
                <a:spcPts val="0"/>
              </a:spcBef>
              <a:spcAft>
                <a:spcPts val="0"/>
              </a:spcAft>
              <a:buSzPts val="1400"/>
              <a:buFont typeface="Arial"/>
              <a:buChar char="•"/>
            </a:pPr>
            <a:r>
              <a:rPr lang="fi" sz="1400"/>
              <a:t>Messut </a:t>
            </a:r>
            <a:endParaRPr sz="24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sp>
        <p:nvSpPr>
          <p:cNvPr id="396" name="Google Shape;396;g230a88bf6bc_0_7"/>
          <p:cNvSpPr txBox="1">
            <a:spLocks noGrp="1"/>
          </p:cNvSpPr>
          <p:nvPr>
            <p:ph type="body" idx="4294967295"/>
          </p:nvPr>
        </p:nvSpPr>
        <p:spPr>
          <a:xfrm>
            <a:off x="4968633" y="1314450"/>
            <a:ext cx="3906900" cy="3065700"/>
          </a:xfrm>
          <a:prstGeom prst="rect">
            <a:avLst/>
          </a:prstGeom>
          <a:solidFill>
            <a:schemeClr val="lt2"/>
          </a:solidFill>
          <a:ln>
            <a:noFill/>
          </a:ln>
        </p:spPr>
        <p:txBody>
          <a:bodyPr spcFirstLastPara="1" wrap="square" lIns="0" tIns="0" rIns="0" bIns="0" anchor="ctr" anchorCtr="1">
            <a:noAutofit/>
          </a:bodyPr>
          <a:lstStyle/>
          <a:p>
            <a:pPr marL="457200" lvl="1" indent="0" algn="l" rtl="0">
              <a:lnSpc>
                <a:spcPct val="100000"/>
              </a:lnSpc>
              <a:spcBef>
                <a:spcPts val="0"/>
              </a:spcBef>
              <a:spcAft>
                <a:spcPts val="0"/>
              </a:spcAft>
              <a:buClr>
                <a:schemeClr val="dk1"/>
              </a:buClr>
              <a:buSzPts val="2100"/>
              <a:buNone/>
            </a:pPr>
            <a:r>
              <a:rPr lang="fi" sz="2000" b="1"/>
              <a:t> </a:t>
            </a:r>
            <a:endParaRPr/>
          </a:p>
          <a:p>
            <a:pPr marL="457200" lvl="1" indent="0" algn="l" rtl="0">
              <a:lnSpc>
                <a:spcPct val="100000"/>
              </a:lnSpc>
              <a:spcBef>
                <a:spcPts val="0"/>
              </a:spcBef>
              <a:spcAft>
                <a:spcPts val="0"/>
              </a:spcAft>
              <a:buClr>
                <a:schemeClr val="dk1"/>
              </a:buClr>
              <a:buSzPts val="2100"/>
              <a:buNone/>
            </a:pPr>
            <a:endParaRPr sz="2000" b="1"/>
          </a:p>
          <a:p>
            <a:pPr marL="0" lvl="0" indent="0" algn="l" rtl="0">
              <a:lnSpc>
                <a:spcPct val="100000"/>
              </a:lnSpc>
              <a:spcBef>
                <a:spcPts val="0"/>
              </a:spcBef>
              <a:spcAft>
                <a:spcPts val="0"/>
              </a:spcAft>
              <a:buClr>
                <a:schemeClr val="dk1"/>
              </a:buClr>
              <a:buSzPts val="2100"/>
              <a:buNone/>
            </a:pPr>
            <a:r>
              <a:rPr lang="fi" sz="2300" b="1"/>
              <a:t>Online (digitaalinen)</a:t>
            </a:r>
            <a:endParaRPr sz="2300" b="1"/>
          </a:p>
          <a:p>
            <a:pPr marL="0" lvl="0" indent="0" algn="l" rtl="0">
              <a:lnSpc>
                <a:spcPct val="100000"/>
              </a:lnSpc>
              <a:spcBef>
                <a:spcPts val="0"/>
              </a:spcBef>
              <a:spcAft>
                <a:spcPts val="0"/>
              </a:spcAft>
              <a:buClr>
                <a:schemeClr val="dk1"/>
              </a:buClr>
              <a:buSzPts val="2100"/>
              <a:buNone/>
            </a:pPr>
            <a:endParaRPr sz="1200"/>
          </a:p>
          <a:p>
            <a:pPr marL="628650" lvl="1" indent="-171450" algn="l" rtl="0">
              <a:lnSpc>
                <a:spcPct val="100000"/>
              </a:lnSpc>
              <a:spcBef>
                <a:spcPts val="0"/>
              </a:spcBef>
              <a:spcAft>
                <a:spcPts val="0"/>
              </a:spcAft>
              <a:buSzPts val="1400"/>
              <a:buChar char="•"/>
            </a:pPr>
            <a:r>
              <a:rPr lang="fi" sz="1400"/>
              <a:t>Bannerimainonta</a:t>
            </a:r>
            <a:endParaRPr sz="2400"/>
          </a:p>
          <a:p>
            <a:pPr marL="628650" lvl="1" indent="-171450" algn="l" rtl="0">
              <a:lnSpc>
                <a:spcPct val="100000"/>
              </a:lnSpc>
              <a:spcBef>
                <a:spcPts val="0"/>
              </a:spcBef>
              <a:spcAft>
                <a:spcPts val="0"/>
              </a:spcAft>
              <a:buSzPts val="1400"/>
              <a:buChar char="•"/>
            </a:pPr>
            <a:r>
              <a:rPr lang="fi" sz="1400"/>
              <a:t>Video</a:t>
            </a:r>
            <a:endParaRPr sz="2400"/>
          </a:p>
          <a:p>
            <a:pPr marL="628650" lvl="1" indent="-171450" algn="l" rtl="0">
              <a:lnSpc>
                <a:spcPct val="100000"/>
              </a:lnSpc>
              <a:spcBef>
                <a:spcPts val="0"/>
              </a:spcBef>
              <a:spcAft>
                <a:spcPts val="0"/>
              </a:spcAft>
              <a:buSzPts val="1400"/>
              <a:buChar char="•"/>
            </a:pPr>
            <a:r>
              <a:rPr lang="fi" sz="1400"/>
              <a:t>SEO</a:t>
            </a:r>
            <a:endParaRPr sz="2400"/>
          </a:p>
          <a:p>
            <a:pPr marL="628650" lvl="1" indent="-171450" algn="l" rtl="0">
              <a:lnSpc>
                <a:spcPct val="100000"/>
              </a:lnSpc>
              <a:spcBef>
                <a:spcPts val="0"/>
              </a:spcBef>
              <a:spcAft>
                <a:spcPts val="0"/>
              </a:spcAft>
              <a:buSzPts val="1400"/>
              <a:buChar char="•"/>
            </a:pPr>
            <a:r>
              <a:rPr lang="fi" sz="1400"/>
              <a:t>SEM</a:t>
            </a:r>
            <a:endParaRPr sz="2400"/>
          </a:p>
          <a:p>
            <a:pPr marL="628650" lvl="1" indent="-171450" algn="l" rtl="0">
              <a:lnSpc>
                <a:spcPct val="100000"/>
              </a:lnSpc>
              <a:spcBef>
                <a:spcPts val="0"/>
              </a:spcBef>
              <a:spcAft>
                <a:spcPts val="0"/>
              </a:spcAft>
              <a:buSzPts val="1400"/>
              <a:buChar char="•"/>
            </a:pPr>
            <a:r>
              <a:rPr lang="fi" sz="1400"/>
              <a:t>Sosiaalinen media</a:t>
            </a:r>
            <a:endParaRPr sz="2400"/>
          </a:p>
          <a:p>
            <a:pPr marL="628650" lvl="1" indent="-171450" algn="l" rtl="0">
              <a:lnSpc>
                <a:spcPct val="100000"/>
              </a:lnSpc>
              <a:spcBef>
                <a:spcPts val="0"/>
              </a:spcBef>
              <a:spcAft>
                <a:spcPts val="0"/>
              </a:spcAft>
              <a:buSzPts val="1400"/>
              <a:buChar char="•"/>
            </a:pPr>
            <a:r>
              <a:rPr lang="fi" sz="1400"/>
              <a:t>Blogit</a:t>
            </a:r>
            <a:endParaRPr sz="1400"/>
          </a:p>
          <a:p>
            <a:pPr marL="628650" lvl="1" indent="-171450" algn="l" rtl="0">
              <a:lnSpc>
                <a:spcPct val="100000"/>
              </a:lnSpc>
              <a:spcBef>
                <a:spcPts val="0"/>
              </a:spcBef>
              <a:spcAft>
                <a:spcPts val="0"/>
              </a:spcAft>
              <a:buSzPts val="1400"/>
              <a:buChar char="•"/>
            </a:pPr>
            <a:r>
              <a:rPr lang="fi" sz="1400"/>
              <a:t>Vinkkilistat, oppaat jne.</a:t>
            </a:r>
            <a:endParaRPr sz="2400"/>
          </a:p>
          <a:p>
            <a:pPr marL="628650" lvl="1" indent="-171450" algn="l" rtl="0">
              <a:lnSpc>
                <a:spcPct val="100000"/>
              </a:lnSpc>
              <a:spcBef>
                <a:spcPts val="0"/>
              </a:spcBef>
              <a:spcAft>
                <a:spcPts val="0"/>
              </a:spcAft>
              <a:buSzPts val="1400"/>
              <a:buChar char="•"/>
            </a:pPr>
            <a:r>
              <a:rPr lang="fi" sz="1400"/>
              <a:t>Sähköposti</a:t>
            </a:r>
            <a:endParaRPr sz="2400"/>
          </a:p>
          <a:p>
            <a:pPr marL="628650" lvl="1" indent="-171450" algn="l" rtl="0">
              <a:lnSpc>
                <a:spcPct val="100000"/>
              </a:lnSpc>
              <a:spcBef>
                <a:spcPts val="0"/>
              </a:spcBef>
              <a:spcAft>
                <a:spcPts val="0"/>
              </a:spcAft>
              <a:buSzPts val="1400"/>
              <a:buChar char="•"/>
            </a:pPr>
            <a:r>
              <a:rPr lang="fi" sz="1400"/>
              <a:t>Natiivimainonta</a:t>
            </a:r>
            <a:endParaRPr sz="1400"/>
          </a:p>
          <a:p>
            <a:pPr marL="628650" lvl="1" indent="-171450" algn="l" rtl="0">
              <a:lnSpc>
                <a:spcPct val="100000"/>
              </a:lnSpc>
              <a:spcBef>
                <a:spcPts val="0"/>
              </a:spcBef>
              <a:spcAft>
                <a:spcPts val="0"/>
              </a:spcAft>
              <a:buSzPts val="1400"/>
              <a:buChar char="•"/>
            </a:pPr>
            <a:r>
              <a:rPr lang="fi" sz="1400"/>
              <a:t>Vaikuttajamarkkinointi</a:t>
            </a:r>
            <a:endParaRPr sz="1400"/>
          </a:p>
          <a:p>
            <a:pPr marL="628650" lvl="1" indent="-171450" algn="l" rtl="0">
              <a:lnSpc>
                <a:spcPct val="100000"/>
              </a:lnSpc>
              <a:spcBef>
                <a:spcPts val="0"/>
              </a:spcBef>
              <a:spcAft>
                <a:spcPts val="0"/>
              </a:spcAft>
              <a:buSzPts val="1400"/>
              <a:buChar char="•"/>
            </a:pPr>
            <a:r>
              <a:rPr lang="fi" sz="1400"/>
              <a:t>DOOH (=digital out of home)</a:t>
            </a:r>
            <a:endParaRPr sz="2400"/>
          </a:p>
          <a:p>
            <a:pPr marL="0" lvl="0" indent="0" algn="l" rtl="0">
              <a:lnSpc>
                <a:spcPct val="100000"/>
              </a:lnSpc>
              <a:spcBef>
                <a:spcPts val="0"/>
              </a:spcBef>
              <a:spcAft>
                <a:spcPts val="0"/>
              </a:spcAft>
              <a:buClr>
                <a:srgbClr val="161249"/>
              </a:buClr>
              <a:buSzPts val="1400"/>
              <a:buNone/>
            </a:pPr>
            <a:endParaRPr sz="1400"/>
          </a:p>
          <a:p>
            <a:pPr marL="0" lvl="0" indent="0" algn="l" rtl="0">
              <a:lnSpc>
                <a:spcPct val="100000"/>
              </a:lnSpc>
              <a:spcBef>
                <a:spcPts val="0"/>
              </a:spcBef>
              <a:spcAft>
                <a:spcPts val="1200"/>
              </a:spcAft>
              <a:buClr>
                <a:schemeClr val="dk1"/>
              </a:buClr>
              <a:buSzPts val="1500"/>
              <a:buNone/>
            </a:pPr>
            <a:endParaRPr/>
          </a:p>
        </p:txBody>
      </p:sp>
      <p:sp>
        <p:nvSpPr>
          <p:cNvPr id="397" name="Google Shape;397;g230a88bf6bc_0_7"/>
          <p:cNvSpPr txBox="1"/>
          <p:nvPr/>
        </p:nvSpPr>
        <p:spPr>
          <a:xfrm>
            <a:off x="374650" y="597557"/>
            <a:ext cx="7912200" cy="1293000"/>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chemeClr val="accent2"/>
              </a:buClr>
              <a:buSzPts val="1400"/>
              <a:buFont typeface="Arial"/>
              <a:buChar char="●"/>
            </a:pPr>
            <a:r>
              <a:rPr lang="fi" sz="1800" b="0" i="0" u="none" strike="noStrike" cap="none">
                <a:solidFill>
                  <a:srgbClr val="161249"/>
                </a:solidFill>
                <a:latin typeface="Arial"/>
                <a:ea typeface="Arial"/>
                <a:cs typeface="Arial"/>
                <a:sym typeface="Arial"/>
              </a:rPr>
              <a:t>Kuluttajat ja ostajat siirtyvät yhä enemmän verkkoon -&gt; markkinoijat seuraavat heitä.</a:t>
            </a:r>
            <a:endParaRPr sz="18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800" b="0" i="0" u="none" strike="noStrike" cap="none">
                <a:solidFill>
                  <a:srgbClr val="161249"/>
                </a:solidFill>
                <a:latin typeface="Arial"/>
                <a:ea typeface="Arial"/>
                <a:cs typeface="Arial"/>
                <a:sym typeface="Arial"/>
              </a:rPr>
              <a:t>Markkinointibudjettia suunnataan yhä enemmän verkkomediaan</a:t>
            </a:r>
            <a:endParaRPr sz="18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800" b="0" i="0" u="none" strike="noStrike" cap="none">
                <a:solidFill>
                  <a:srgbClr val="161249"/>
                </a:solidFill>
                <a:latin typeface="Arial"/>
                <a:ea typeface="Arial"/>
                <a:cs typeface="Arial"/>
                <a:sym typeface="Arial"/>
              </a:rPr>
              <a:t>Useimmat asiakasryhmät ovat tavoitettavissa </a:t>
            </a:r>
            <a:endParaRPr sz="1800" b="0" i="0" u="none" strike="noStrike" cap="none">
              <a:solidFill>
                <a:srgbClr val="161249"/>
              </a:solidFill>
              <a:latin typeface="Arial"/>
              <a:ea typeface="Arial"/>
              <a:cs typeface="Arial"/>
              <a:sym typeface="Arial"/>
            </a:endParaRPr>
          </a:p>
          <a:p>
            <a:pPr marL="139700" marR="0" lvl="0" indent="0" algn="l" rtl="0">
              <a:lnSpc>
                <a:spcPct val="100000"/>
              </a:lnSpc>
              <a:spcBef>
                <a:spcPts val="0"/>
              </a:spcBef>
              <a:spcAft>
                <a:spcPts val="0"/>
              </a:spcAft>
              <a:buClr>
                <a:srgbClr val="000000"/>
              </a:buClr>
              <a:buSzPts val="1800"/>
              <a:buFont typeface="Arial"/>
              <a:buNone/>
            </a:pPr>
            <a:r>
              <a:rPr lang="fi" sz="1800" b="0" i="0" u="none" strike="noStrike" cap="none">
                <a:solidFill>
                  <a:srgbClr val="161249"/>
                </a:solidFill>
                <a:latin typeface="Arial"/>
                <a:ea typeface="Arial"/>
                <a:cs typeface="Arial"/>
                <a:sym typeface="Arial"/>
              </a:rPr>
              <a:t>     sekä verkossa että offline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01"/>
        <p:cNvGrpSpPr/>
        <p:nvPr/>
      </p:nvGrpSpPr>
      <p:grpSpPr>
        <a:xfrm>
          <a:off x="0" y="0"/>
          <a:ext cx="0" cy="0"/>
          <a:chOff x="0" y="0"/>
          <a:chExt cx="0" cy="0"/>
        </a:xfrm>
      </p:grpSpPr>
      <p:sp>
        <p:nvSpPr>
          <p:cNvPr id="402" name="Google Shape;402;g230a88bf6bc_0_15"/>
          <p:cNvSpPr txBox="1"/>
          <p:nvPr/>
        </p:nvSpPr>
        <p:spPr>
          <a:xfrm>
            <a:off x="482567" y="3216687"/>
            <a:ext cx="44091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161249"/>
                </a:solidFill>
                <a:latin typeface="Arial"/>
                <a:ea typeface="Arial"/>
                <a:cs typeface="Arial"/>
                <a:sym typeface="Arial"/>
              </a:rPr>
              <a:t>Offline </a:t>
            </a:r>
            <a:r>
              <a:rPr lang="fi" sz="1600" b="0" i="0" u="none" strike="noStrike" cap="none">
                <a:solidFill>
                  <a:srgbClr val="161249"/>
                </a:solidFill>
                <a:latin typeface="Arial"/>
                <a:ea typeface="Arial"/>
                <a:cs typeface="Arial"/>
                <a:sym typeface="Arial"/>
              </a:rPr>
              <a:t>(painettu media, mainostaulut jne.) </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Usein laaja kohderyhmä</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Vaikutusta on vaikea mitata</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Hidas parannussykli</a:t>
            </a:r>
            <a:endParaRPr sz="1600" b="0" i="0" u="none" strike="noStrike" cap="none">
              <a:solidFill>
                <a:srgbClr val="161249"/>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sp>
        <p:nvSpPr>
          <p:cNvPr id="403" name="Google Shape;403;g230a88bf6bc_0_15"/>
          <p:cNvSpPr txBox="1"/>
          <p:nvPr/>
        </p:nvSpPr>
        <p:spPr>
          <a:xfrm>
            <a:off x="4891667" y="3221686"/>
            <a:ext cx="4680600" cy="15699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fi" sz="2000" b="1" i="0" u="none" strike="noStrike" cap="none">
                <a:solidFill>
                  <a:srgbClr val="161249"/>
                </a:solidFill>
                <a:latin typeface="Arial"/>
                <a:ea typeface="Arial"/>
                <a:cs typeface="Arial"/>
                <a:sym typeface="Arial"/>
              </a:rPr>
              <a:t>Online </a:t>
            </a:r>
            <a:r>
              <a:rPr lang="fi" sz="1600" b="0" i="0" u="none" strike="noStrike" cap="none">
                <a:solidFill>
                  <a:srgbClr val="161249"/>
                </a:solidFill>
                <a:latin typeface="Arial"/>
                <a:ea typeface="Arial"/>
                <a:cs typeface="Arial"/>
                <a:sym typeface="Arial"/>
              </a:rPr>
              <a:t>(digitaalinen media)</a:t>
            </a: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Kohderyhmä voi olla hyvin tarkka</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Vaikutus mitattavampi</a:t>
            </a:r>
            <a:endParaRPr sz="1400" b="0" i="0" u="none" strike="noStrike" cap="none">
              <a:solidFill>
                <a:srgbClr val="000000"/>
              </a:solidFill>
              <a:latin typeface="Arial"/>
              <a:ea typeface="Arial"/>
              <a:cs typeface="Arial"/>
              <a:sym typeface="Arial"/>
            </a:endParaRPr>
          </a:p>
          <a:p>
            <a:pPr marL="457200" marR="0" lvl="0" indent="-317500" algn="l" rtl="0">
              <a:lnSpc>
                <a:spcPct val="100000"/>
              </a:lnSpc>
              <a:spcBef>
                <a:spcPts val="0"/>
              </a:spcBef>
              <a:spcAft>
                <a:spcPts val="0"/>
              </a:spcAft>
              <a:buClr>
                <a:schemeClr val="accent2"/>
              </a:buClr>
              <a:buSzPts val="1400"/>
              <a:buFont typeface="Arial"/>
              <a:buChar char="●"/>
            </a:pPr>
            <a:r>
              <a:rPr lang="fi" sz="1600" b="0" i="0" u="none" strike="noStrike" cap="none">
                <a:solidFill>
                  <a:srgbClr val="161249"/>
                </a:solidFill>
                <a:latin typeface="Arial"/>
                <a:ea typeface="Arial"/>
                <a:cs typeface="Arial"/>
                <a:sym typeface="Arial"/>
              </a:rPr>
              <a:t>Nopea parannussykli</a:t>
            </a:r>
            <a:endParaRPr sz="1600" b="0" i="0" u="none" strike="noStrike" cap="none">
              <a:solidFill>
                <a:srgbClr val="161249"/>
              </a:solidFill>
              <a:latin typeface="Arial"/>
              <a:ea typeface="Arial"/>
              <a:cs typeface="Arial"/>
              <a:sym typeface="Arial"/>
            </a:endParaRPr>
          </a:p>
          <a:p>
            <a:pPr marL="457200" marR="0" lvl="0" indent="-228600" algn="l" rtl="0">
              <a:lnSpc>
                <a:spcPct val="100000"/>
              </a:lnSpc>
              <a:spcBef>
                <a:spcPts val="0"/>
              </a:spcBef>
              <a:spcAft>
                <a:spcPts val="0"/>
              </a:spcAft>
              <a:buClr>
                <a:schemeClr val="accent2"/>
              </a:buClr>
              <a:buSzPts val="1400"/>
              <a:buFont typeface="Arial"/>
              <a:buNone/>
            </a:pPr>
            <a:endParaRPr sz="1400" b="0" i="0" u="none" strike="noStrike" cap="none">
              <a:solidFill>
                <a:srgbClr val="161249"/>
              </a:solidFill>
              <a:latin typeface="Arial"/>
              <a:ea typeface="Arial"/>
              <a:cs typeface="Arial"/>
              <a:sym typeface="Arial"/>
            </a:endParaRPr>
          </a:p>
          <a:p>
            <a:pPr marL="285750" marR="0" lvl="0" indent="-196850" algn="l" rtl="0">
              <a:lnSpc>
                <a:spcPct val="100000"/>
              </a:lnSpc>
              <a:spcBef>
                <a:spcPts val="0"/>
              </a:spcBef>
              <a:spcAft>
                <a:spcPts val="0"/>
              </a:spcAft>
              <a:buClr>
                <a:schemeClr val="dk1"/>
              </a:buClr>
              <a:buSzPts val="1400"/>
              <a:buFont typeface="Arial"/>
              <a:buNone/>
            </a:pPr>
            <a:endParaRPr sz="1400" b="0" i="0" u="none" strike="noStrike" cap="none">
              <a:solidFill>
                <a:schemeClr val="dk1"/>
              </a:solidFill>
              <a:latin typeface="Arial"/>
              <a:ea typeface="Arial"/>
              <a:cs typeface="Arial"/>
              <a:sym typeface="Arial"/>
            </a:endParaRPr>
          </a:p>
        </p:txBody>
      </p:sp>
      <p:pic>
        <p:nvPicPr>
          <p:cNvPr id="404" name="Google Shape;404;g230a88bf6bc_0_1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2564" y="813999"/>
            <a:ext cx="3161711" cy="2262251"/>
          </a:xfrm>
          <a:prstGeom prst="rect">
            <a:avLst/>
          </a:prstGeom>
          <a:noFill/>
          <a:ln>
            <a:noFill/>
          </a:ln>
          <a:effectLst>
            <a:outerShdw blurRad="63500" sx="102000" sy="102000" algn="ctr" rotWithShape="0">
              <a:srgbClr val="000000">
                <a:alpha val="40000"/>
              </a:srgbClr>
            </a:outerShdw>
          </a:effectLst>
        </p:spPr>
      </p:pic>
      <p:pic>
        <p:nvPicPr>
          <p:cNvPr id="405" name="Google Shape;405;g230a88bf6bc_0_15"/>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891667" y="813999"/>
            <a:ext cx="3261734" cy="2299205"/>
          </a:xfrm>
          <a:prstGeom prst="rect">
            <a:avLst/>
          </a:prstGeom>
          <a:noFill/>
          <a:ln>
            <a:noFill/>
          </a:ln>
          <a:effectLst>
            <a:outerShdw blurRad="63500" sx="102000" sy="102000" algn="ctr" rotWithShape="0">
              <a:srgbClr val="000000">
                <a:alpha val="40000"/>
              </a:srgbClr>
            </a:outerShdw>
          </a:effectLst>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0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09"/>
        <p:cNvGrpSpPr/>
        <p:nvPr/>
      </p:nvGrpSpPr>
      <p:grpSpPr>
        <a:xfrm>
          <a:off x="0" y="0"/>
          <a:ext cx="0" cy="0"/>
          <a:chOff x="0" y="0"/>
          <a:chExt cx="0" cy="0"/>
        </a:xfrm>
      </p:grpSpPr>
      <p:sp>
        <p:nvSpPr>
          <p:cNvPr id="410" name="Google Shape;410;p18"/>
          <p:cNvSpPr txBox="1"/>
          <p:nvPr/>
        </p:nvSpPr>
        <p:spPr>
          <a:xfrm>
            <a:off x="2228370" y="4625788"/>
            <a:ext cx="2643308" cy="26161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r>
              <a:rPr lang="fi" sz="1050" b="0" i="0" u="none" strike="noStrike" cap="none">
                <a:solidFill>
                  <a:srgbClr val="000000"/>
                </a:solidFill>
                <a:latin typeface="Arial"/>
                <a:ea typeface="Arial"/>
                <a:cs typeface="Arial"/>
                <a:sym typeface="Arial"/>
              </a:rPr>
              <a:t>Lähde: </a:t>
            </a:r>
            <a:r>
              <a:rPr lang="fi" sz="1050" b="0" i="0" u="sng" strike="noStrike" cap="none">
                <a:solidFill>
                  <a:srgbClr val="000000"/>
                </a:solidFill>
                <a:latin typeface="Arial"/>
                <a:ea typeface="Arial"/>
                <a:cs typeface="Arial"/>
                <a:sym typeface="Arial"/>
                <a:hlinkClick r:id="rId3">
                  <a:extLst>
                    <a:ext uri="{A12FA001-AC4F-418D-AE19-62706E023703}">
                      <ahyp:hlinkClr xmlns:ahyp="http://schemas.microsoft.com/office/drawing/2018/hyperlinkcolor" val="tx"/>
                    </a:ext>
                  </a:extLst>
                </a:hlinkClick>
              </a:rPr>
              <a:t>com: Keydifferences.com</a:t>
            </a:r>
            <a:endParaRPr sz="1050" b="0" i="0" u="none" strike="noStrike" cap="none">
              <a:solidFill>
                <a:srgbClr val="000000"/>
              </a:solidFill>
              <a:latin typeface="Arial"/>
              <a:ea typeface="Arial"/>
              <a:cs typeface="Arial"/>
              <a:sym typeface="Arial"/>
            </a:endParaRPr>
          </a:p>
        </p:txBody>
      </p:sp>
      <p:graphicFrame>
        <p:nvGraphicFramePr>
          <p:cNvPr id="411" name="Google Shape;411;p18"/>
          <p:cNvGraphicFramePr/>
          <p:nvPr/>
        </p:nvGraphicFramePr>
        <p:xfrm>
          <a:off x="640512" y="318186"/>
          <a:ext cx="3000000" cy="3000000"/>
        </p:xfrm>
        <a:graphic>
          <a:graphicData uri="http://schemas.openxmlformats.org/drawingml/2006/table">
            <a:tbl>
              <a:tblPr firstRow="1" bandRow="1">
                <a:noFill/>
                <a:tableStyleId>{0BA39FF7-5046-4593-914D-6EF39BFDD3D0}</a:tableStyleId>
              </a:tblPr>
              <a:tblGrid>
                <a:gridCol w="2322425">
                  <a:extLst>
                    <a:ext uri="{9D8B030D-6E8A-4147-A177-3AD203B41FA5}">
                      <a16:colId xmlns:a16="http://schemas.microsoft.com/office/drawing/2014/main" val="20000"/>
                    </a:ext>
                  </a:extLst>
                </a:gridCol>
                <a:gridCol w="2322425">
                  <a:extLst>
                    <a:ext uri="{9D8B030D-6E8A-4147-A177-3AD203B41FA5}">
                      <a16:colId xmlns:a16="http://schemas.microsoft.com/office/drawing/2014/main" val="20001"/>
                    </a:ext>
                  </a:extLst>
                </a:gridCol>
                <a:gridCol w="2322425">
                  <a:extLst>
                    <a:ext uri="{9D8B030D-6E8A-4147-A177-3AD203B41FA5}">
                      <a16:colId xmlns:a16="http://schemas.microsoft.com/office/drawing/2014/main" val="20002"/>
                    </a:ext>
                  </a:extLst>
                </a:gridCol>
              </a:tblGrid>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Vertailuperuste </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Perinteinen markkinointi</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Digitaalinen markkinointi</a:t>
                      </a:r>
                      <a:endParaRPr sz="1400" u="none" strike="noStrike" cap="none"/>
                    </a:p>
                  </a:txBody>
                  <a:tcPr marL="91450" marR="91450" marT="45725" marB="45725"/>
                </a:tc>
                <a:extLst>
                  <a:ext uri="{0D108BD9-81ED-4DB2-BD59-A6C34878D82A}">
                    <a16:rowId xmlns:a16="http://schemas.microsoft.com/office/drawing/2014/main" val="10000"/>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Kanavat/alustat</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Painetut mainokset ja tiedotusvälineet ja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Internet ja sosiaalinen media</a:t>
                      </a:r>
                      <a:endParaRPr sz="1200" i="1" u="none" strike="noStrike" cap="none"/>
                    </a:p>
                  </a:txBody>
                  <a:tcPr marL="91450" marR="91450" marT="45725" marB="45725"/>
                </a:tc>
                <a:extLst>
                  <a:ext uri="{0D108BD9-81ED-4DB2-BD59-A6C34878D82A}">
                    <a16:rowId xmlns:a16="http://schemas.microsoft.com/office/drawing/2014/main" val="10001"/>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Luonne</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Staattinen</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Dynaaminen</a:t>
                      </a:r>
                      <a:endParaRPr sz="1200" i="1" u="none" strike="noStrike" cap="none"/>
                    </a:p>
                  </a:txBody>
                  <a:tcPr marL="91450" marR="91450" marT="45725" marB="45725"/>
                </a:tc>
                <a:extLst>
                  <a:ext uri="{0D108BD9-81ED-4DB2-BD59-A6C34878D82A}">
                    <a16:rowId xmlns:a16="http://schemas.microsoft.com/office/drawing/2014/main" val="10002"/>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Saavuttavuus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Paikallinen</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Maailmanlaajuinen</a:t>
                      </a:r>
                      <a:endParaRPr sz="1200" i="1" u="none" strike="noStrike" cap="none"/>
                    </a:p>
                  </a:txBody>
                  <a:tcPr marL="91450" marR="91450" marT="45725" marB="45725"/>
                </a:tc>
                <a:extLst>
                  <a:ext uri="{0D108BD9-81ED-4DB2-BD59-A6C34878D82A}">
                    <a16:rowId xmlns:a16="http://schemas.microsoft.com/office/drawing/2014/main" val="10003"/>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Viestinnän tyyppi</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Enimmäkseen yksisuuntainen</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Enimmäkseen kaksisuuntainen</a:t>
                      </a:r>
                      <a:endParaRPr sz="1200" i="1" u="none" strike="noStrike" cap="none"/>
                    </a:p>
                  </a:txBody>
                  <a:tcPr marL="91450" marR="91450" marT="45725" marB="45725"/>
                </a:tc>
                <a:extLst>
                  <a:ext uri="{0D108BD9-81ED-4DB2-BD59-A6C34878D82A}">
                    <a16:rowId xmlns:a16="http://schemas.microsoft.com/office/drawing/2014/main" val="10004"/>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Vastaanottajan sitoutuminen</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Matala</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Suhteellisen korkea</a:t>
                      </a:r>
                      <a:endParaRPr sz="1200" i="1" u="none" strike="noStrike" cap="none"/>
                    </a:p>
                  </a:txBody>
                  <a:tcPr marL="91450" marR="91450" marT="45725" marB="45725"/>
                </a:tc>
                <a:extLst>
                  <a:ext uri="{0D108BD9-81ED-4DB2-BD59-A6C34878D82A}">
                    <a16:rowId xmlns:a16="http://schemas.microsoft.com/office/drawing/2014/main" val="10005"/>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Mainosten joustavuus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Ei voida muuttaa</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Voidaan muuttaa verkossa</a:t>
                      </a:r>
                      <a:endParaRPr sz="1200" i="1" u="none" strike="noStrike" cap="none"/>
                    </a:p>
                  </a:txBody>
                  <a:tcPr marL="91450" marR="91450" marT="45725" marB="45725"/>
                </a:tc>
                <a:extLst>
                  <a:ext uri="{0D108BD9-81ED-4DB2-BD59-A6C34878D82A}">
                    <a16:rowId xmlns:a16="http://schemas.microsoft.com/office/drawing/2014/main" val="10006"/>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Kohdennus</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Standardoitu</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Räätälöity</a:t>
                      </a:r>
                      <a:endParaRPr sz="1200" i="1" u="none" strike="noStrike" cap="none"/>
                    </a:p>
                  </a:txBody>
                  <a:tcPr marL="91450" marR="91450" marT="45725" marB="45725"/>
                </a:tc>
                <a:extLst>
                  <a:ext uri="{0D108BD9-81ED-4DB2-BD59-A6C34878D82A}">
                    <a16:rowId xmlns:a16="http://schemas.microsoft.com/office/drawing/2014/main" val="10007"/>
                  </a:ext>
                </a:extLst>
              </a:tr>
              <a:tr h="324600">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Reaktioiden seuranta</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Ei mahdollista</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i="1" u="none" strike="noStrike" cap="none"/>
                        <a:t>Mahdollinen</a:t>
                      </a:r>
                      <a:endParaRPr sz="1200" i="1" u="none" strike="noStrike" cap="none"/>
                    </a:p>
                  </a:txBody>
                  <a:tcPr marL="91450" marR="91450" marT="45725" marB="45725"/>
                </a:tc>
                <a:extLst>
                  <a:ext uri="{0D108BD9-81ED-4DB2-BD59-A6C34878D82A}">
                    <a16:rowId xmlns:a16="http://schemas.microsoft.com/office/drawing/2014/main" val="10008"/>
                  </a:ext>
                </a:extLst>
              </a:tr>
              <a:tr h="394925">
                <a:tc>
                  <a:txBody>
                    <a:bodyPr/>
                    <a:lstStyle/>
                    <a:p>
                      <a:pPr marL="0" marR="0" lvl="0" indent="0" algn="l" rtl="0">
                        <a:lnSpc>
                          <a:spcPct val="100000"/>
                        </a:lnSpc>
                        <a:spcBef>
                          <a:spcPts val="0"/>
                        </a:spcBef>
                        <a:spcAft>
                          <a:spcPts val="0"/>
                        </a:spcAft>
                        <a:buClr>
                          <a:srgbClr val="000000"/>
                        </a:buClr>
                        <a:buSzPts val="1400"/>
                        <a:buFont typeface="Arial"/>
                        <a:buNone/>
                      </a:pPr>
                      <a:r>
                        <a:rPr lang="fi" sz="1400" u="none" strike="noStrike" cap="none"/>
                        <a:t>Tulokset</a:t>
                      </a:r>
                      <a:endParaRPr sz="14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Hidas </a:t>
                      </a:r>
                      <a:endParaRPr sz="1200" u="none" strike="noStrike" cap="none"/>
                    </a:p>
                  </a:txBody>
                  <a:tcPr marL="91450" marR="91450" marT="45725" marB="45725"/>
                </a:tc>
                <a:tc>
                  <a:txBody>
                    <a:bodyPr/>
                    <a:lstStyle/>
                    <a:p>
                      <a:pPr marL="0" marR="0" lvl="0" indent="0" algn="l" rtl="0">
                        <a:lnSpc>
                          <a:spcPct val="100000"/>
                        </a:lnSpc>
                        <a:spcBef>
                          <a:spcPts val="0"/>
                        </a:spcBef>
                        <a:spcAft>
                          <a:spcPts val="0"/>
                        </a:spcAft>
                        <a:buClr>
                          <a:srgbClr val="000000"/>
                        </a:buClr>
                        <a:buSzPts val="1200"/>
                        <a:buFont typeface="Arial"/>
                        <a:buNone/>
                      </a:pPr>
                      <a:r>
                        <a:rPr lang="fi" sz="1200" u="none" strike="noStrike" cap="none"/>
                        <a:t>Nopea (välitön)</a:t>
                      </a:r>
                      <a:endParaRPr sz="1200" u="none" strike="noStrike" cap="none"/>
                    </a:p>
                  </a:txBody>
                  <a:tcPr marL="91450" marR="91450" marT="45725" marB="45725"/>
                </a:tc>
                <a:extLst>
                  <a:ext uri="{0D108BD9-81ED-4DB2-BD59-A6C34878D82A}">
                    <a16:rowId xmlns:a16="http://schemas.microsoft.com/office/drawing/2014/main" val="10009"/>
                  </a:ext>
                </a:extLst>
              </a:tr>
            </a:tbl>
          </a:graphicData>
        </a:graphic>
      </p:graphicFrame>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sp>
        <p:nvSpPr>
          <p:cNvPr id="417" name="Google Shape;417;p19"/>
          <p:cNvSpPr txBox="1">
            <a:spLocks noGrp="1"/>
          </p:cNvSpPr>
          <p:nvPr>
            <p:ph type="title"/>
          </p:nvPr>
        </p:nvSpPr>
        <p:spPr>
          <a:xfrm>
            <a:off x="628650" y="303080"/>
            <a:ext cx="8850086" cy="994172"/>
          </a:xfrm>
          <a:prstGeom prst="rect">
            <a:avLst/>
          </a:prstGeom>
          <a:noFill/>
          <a:ln>
            <a:noFill/>
          </a:ln>
        </p:spPr>
        <p:txBody>
          <a:bodyPr spcFirstLastPara="1" wrap="square" lIns="0" tIns="34275" rIns="68575" bIns="34275" anchor="t" anchorCtr="0">
            <a:noAutofit/>
          </a:bodyPr>
          <a:lstStyle/>
          <a:p>
            <a:pPr marL="0" lvl="0" indent="0" algn="l" rtl="0">
              <a:lnSpc>
                <a:spcPct val="90000"/>
              </a:lnSpc>
              <a:spcBef>
                <a:spcPts val="0"/>
              </a:spcBef>
              <a:spcAft>
                <a:spcPts val="0"/>
              </a:spcAft>
              <a:buClr>
                <a:srgbClr val="0099D4"/>
              </a:buClr>
              <a:buSzPts val="2700"/>
              <a:buFont typeface="Arial"/>
              <a:buNone/>
            </a:pPr>
            <a:r>
              <a:rPr lang="fi" sz="3200"/>
              <a:t>Digitaalisen markkinoinnin keskeiset edut</a:t>
            </a:r>
            <a:endParaRPr sz="3200"/>
          </a:p>
        </p:txBody>
      </p:sp>
      <p:sp>
        <p:nvSpPr>
          <p:cNvPr id="418" name="Google Shape;418;p19"/>
          <p:cNvSpPr txBox="1">
            <a:spLocks noGrp="1"/>
          </p:cNvSpPr>
          <p:nvPr>
            <p:ph type="body" idx="1"/>
          </p:nvPr>
        </p:nvSpPr>
        <p:spPr>
          <a:xfrm>
            <a:off x="628650" y="1191116"/>
            <a:ext cx="4067175" cy="3090287"/>
          </a:xfrm>
          <a:prstGeom prst="rect">
            <a:avLst/>
          </a:prstGeom>
          <a:noFill/>
          <a:ln>
            <a:noFill/>
          </a:ln>
        </p:spPr>
        <p:txBody>
          <a:bodyPr spcFirstLastPara="1" wrap="square" lIns="0" tIns="34275" rIns="68575" bIns="34275" anchor="t" anchorCtr="0">
            <a:normAutofit fontScale="40000" lnSpcReduction="20000"/>
          </a:bodyPr>
          <a:lstStyle/>
          <a:p>
            <a:pPr marL="254000" lvl="0" indent="-249555" algn="l" rtl="0">
              <a:lnSpc>
                <a:spcPct val="110000"/>
              </a:lnSpc>
              <a:spcBef>
                <a:spcPts val="0"/>
              </a:spcBef>
              <a:spcAft>
                <a:spcPts val="0"/>
              </a:spcAft>
              <a:buClr>
                <a:srgbClr val="F39200"/>
              </a:buClr>
              <a:buSzPct val="100000"/>
              <a:buFont typeface="Noto Sans Symbols"/>
              <a:buChar char="●"/>
            </a:pPr>
            <a:r>
              <a:rPr lang="fi" sz="3000"/>
              <a:t>Henkilöt, joilla on tarve (</a:t>
            </a:r>
            <a:r>
              <a:rPr lang="fi" sz="3000">
                <a:latin typeface="Arial"/>
                <a:ea typeface="Arial"/>
                <a:cs typeface="Arial"/>
                <a:sym typeface="Arial"/>
              </a:rPr>
              <a:t>kohderyhmät), voidaan tavoittaa </a:t>
            </a:r>
            <a:r>
              <a:rPr lang="fi" sz="3000"/>
              <a:t>juuri oikeaan aikaan. </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t>Saatavilla 24/7</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latin typeface="Arial"/>
                <a:ea typeface="Arial"/>
                <a:cs typeface="Arial"/>
                <a:sym typeface="Arial"/>
              </a:rPr>
              <a:t>Tietoja voidaan </a:t>
            </a:r>
            <a:r>
              <a:rPr lang="fi" sz="3000"/>
              <a:t>räätälöidä ja mukauttaa asiakastyyppien ja niiden </a:t>
            </a:r>
            <a:r>
              <a:rPr lang="fi" sz="3000">
                <a:latin typeface="Arial"/>
                <a:ea typeface="Arial"/>
                <a:cs typeface="Arial"/>
                <a:sym typeface="Arial"/>
              </a:rPr>
              <a:t>erityistarpeiden </a:t>
            </a:r>
            <a:r>
              <a:rPr lang="fi" sz="3000"/>
              <a:t>mukaan.</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t>Vuorovaikutus </a:t>
            </a:r>
            <a:r>
              <a:rPr lang="fi" sz="3000">
                <a:latin typeface="Arial"/>
                <a:ea typeface="Arial"/>
                <a:cs typeface="Arial"/>
                <a:sym typeface="Arial"/>
              </a:rPr>
              <a:t>kohderyhmien kanssa on mahdollista</a:t>
            </a:r>
            <a:endParaRPr sz="3000"/>
          </a:p>
          <a:p>
            <a:pPr marL="254000" lvl="0" indent="-249555" algn="l" rtl="0">
              <a:lnSpc>
                <a:spcPct val="110000"/>
              </a:lnSpc>
              <a:spcBef>
                <a:spcPts val="1200"/>
              </a:spcBef>
              <a:spcAft>
                <a:spcPts val="0"/>
              </a:spcAft>
              <a:buClr>
                <a:srgbClr val="F39200"/>
              </a:buClr>
              <a:buSzPct val="100000"/>
              <a:buFont typeface="Noto Sans Symbols"/>
              <a:buChar char="●"/>
            </a:pPr>
            <a:r>
              <a:rPr lang="fi" sz="3000">
                <a:latin typeface="Arial"/>
                <a:ea typeface="Arial"/>
                <a:cs typeface="Arial"/>
                <a:sym typeface="Arial"/>
              </a:rPr>
              <a:t>Tiedot liidistä (potentiaalisista asiakkaista) voidaan kerätä helposti.</a:t>
            </a:r>
            <a:endParaRPr sz="3000"/>
          </a:p>
          <a:p>
            <a:pPr marL="254000" lvl="0" indent="-249555" algn="l" rtl="0">
              <a:lnSpc>
                <a:spcPct val="110000"/>
              </a:lnSpc>
              <a:spcBef>
                <a:spcPts val="1200"/>
              </a:spcBef>
              <a:spcAft>
                <a:spcPts val="1200"/>
              </a:spcAft>
              <a:buClr>
                <a:srgbClr val="F39200"/>
              </a:buClr>
              <a:buSzPct val="100000"/>
              <a:buFont typeface="Noto Sans Symbols"/>
              <a:buChar char="●"/>
            </a:pPr>
            <a:r>
              <a:rPr lang="fi" sz="3000">
                <a:latin typeface="Arial"/>
                <a:ea typeface="Arial"/>
                <a:cs typeface="Arial"/>
                <a:sym typeface="Arial"/>
              </a:rPr>
              <a:t>Internetin kautta tapahtuvan markkinointiviestinnän vaikutukset myyntiin ovat helposti mitattavissa.</a:t>
            </a:r>
            <a:br>
              <a:rPr lang="fi" sz="1800">
                <a:solidFill>
                  <a:srgbClr val="000000"/>
                </a:solidFill>
                <a:latin typeface="Arial"/>
                <a:ea typeface="Arial"/>
                <a:cs typeface="Arial"/>
                <a:sym typeface="Arial"/>
              </a:rPr>
            </a:br>
            <a:endParaRPr sz="1800"/>
          </a:p>
        </p:txBody>
      </p:sp>
      <p:pic>
        <p:nvPicPr>
          <p:cNvPr id="419" name="Google Shape;419;p1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839331" y="1191125"/>
            <a:ext cx="4152269" cy="2761259"/>
          </a:xfrm>
          <a:prstGeom prst="rect">
            <a:avLst/>
          </a:prstGeom>
          <a:noFill/>
          <a:ln>
            <a:noFill/>
          </a:ln>
        </p:spPr>
      </p:pic>
      <p:sp>
        <p:nvSpPr>
          <p:cNvPr id="420" name="Google Shape;420;p19"/>
          <p:cNvSpPr txBox="1"/>
          <p:nvPr/>
        </p:nvSpPr>
        <p:spPr>
          <a:xfrm>
            <a:off x="8433323" y="3846249"/>
            <a:ext cx="1403565" cy="369302"/>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200" b="0" i="0" u="sng" strike="noStrike" cap="none">
                <a:solidFill>
                  <a:schemeClr val="hlink"/>
                </a:solidFill>
                <a:latin typeface="Arial"/>
                <a:ea typeface="Arial"/>
                <a:cs typeface="Arial"/>
                <a:sym typeface="Arial"/>
                <a:hlinkClick r:id="rId4"/>
              </a:rPr>
              <a:t>lähde</a:t>
            </a:r>
            <a:endParaRPr sz="1200" b="0" i="0" u="none" strike="noStrike" cap="none">
              <a:solidFill>
                <a:srgbClr val="000000"/>
              </a:solidFill>
              <a:latin typeface="Arial"/>
              <a:ea typeface="Arial"/>
              <a:cs typeface="Aria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24"/>
        <p:cNvGrpSpPr/>
        <p:nvPr/>
      </p:nvGrpSpPr>
      <p:grpSpPr>
        <a:xfrm>
          <a:off x="0" y="0"/>
          <a:ext cx="0" cy="0"/>
          <a:chOff x="0" y="0"/>
          <a:chExt cx="0" cy="0"/>
        </a:xfrm>
      </p:grpSpPr>
      <p:sp>
        <p:nvSpPr>
          <p:cNvPr id="425" name="Google Shape;425;p21"/>
          <p:cNvSpPr txBox="1">
            <a:spLocks noGrp="1"/>
          </p:cNvSpPr>
          <p:nvPr>
            <p:ph type="body" idx="1"/>
          </p:nvPr>
        </p:nvSpPr>
        <p:spPr>
          <a:xfrm>
            <a:off x="863071" y="343965"/>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800"/>
              <a:buNone/>
            </a:pPr>
            <a:r>
              <a:rPr lang="fi" sz="2800"/>
              <a:t>Aktivointitehtävä</a:t>
            </a:r>
            <a:endParaRPr sz="2800"/>
          </a:p>
        </p:txBody>
      </p:sp>
      <p:sp>
        <p:nvSpPr>
          <p:cNvPr id="426" name="Google Shape;426;p21"/>
          <p:cNvSpPr txBox="1">
            <a:spLocks noGrp="1"/>
          </p:cNvSpPr>
          <p:nvPr>
            <p:ph type="body" idx="2"/>
          </p:nvPr>
        </p:nvSpPr>
        <p:spPr>
          <a:xfrm>
            <a:off x="848795" y="887600"/>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a:t>Digitaalisen markkinoinnin ja mainonnan osuus kasvaa jatkuvasti. Mitä tuotteita/palveluita etsitään verkossa?</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a:t>Millaiset yritykset tekevät suurimman osan markkinoinnistaan digitaalisesti? Mitkä käyttävät sitä vähemmän tai eivät lainkaan? Mitkä ovat mielestäsi syyt tähän?</a:t>
            </a:r>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r>
              <a:rPr lang="fi" sz="1800" b="1">
                <a:solidFill>
                  <a:schemeClr val="accent2"/>
                </a:solidFill>
              </a:rPr>
              <a:t>Etsitään verkossa /  Ei etsitä verkossa </a:t>
            </a:r>
            <a:endParaRPr sz="1800" b="1">
              <a:solidFill>
                <a:schemeClr val="accent2"/>
              </a:solidFill>
            </a:endParaRPr>
          </a:p>
          <a:p>
            <a:pPr marL="0" lvl="0" indent="0" algn="l" rtl="0">
              <a:lnSpc>
                <a:spcPct val="100000"/>
              </a:lnSpc>
              <a:spcBef>
                <a:spcPts val="0"/>
              </a:spcBef>
              <a:spcAft>
                <a:spcPts val="0"/>
              </a:spcAft>
              <a:buClr>
                <a:schemeClr val="lt1"/>
              </a:buClr>
              <a:buSzPts val="1800"/>
              <a:buNone/>
            </a:pPr>
            <a:endParaRPr sz="1600"/>
          </a:p>
          <a:p>
            <a:pPr marL="0" lvl="0" indent="0" algn="l" rtl="0">
              <a:lnSpc>
                <a:spcPct val="100000"/>
              </a:lnSpc>
              <a:spcBef>
                <a:spcPts val="0"/>
              </a:spcBef>
              <a:spcAft>
                <a:spcPts val="0"/>
              </a:spcAft>
              <a:buClr>
                <a:srgbClr val="ED7D31"/>
              </a:buClr>
              <a:buSzPts val="1800"/>
              <a:buNone/>
            </a:pPr>
            <a:r>
              <a:rPr lang="fi" sz="1800" b="1">
                <a:solidFill>
                  <a:srgbClr val="F39200"/>
                </a:solidFill>
              </a:rPr>
              <a:t>Käyttävät paljon verkkomainontaa/ Käyttävät vähän tai ei lainkaan</a:t>
            </a:r>
            <a:endParaRPr sz="1400">
              <a:solidFill>
                <a:srgbClr val="F39200"/>
              </a:solidFill>
            </a:endParaRPr>
          </a:p>
          <a:p>
            <a:pPr marL="0" lvl="0" indent="0" algn="l" rtl="0">
              <a:lnSpc>
                <a:spcPct val="100000"/>
              </a:lnSpc>
              <a:spcBef>
                <a:spcPts val="0"/>
              </a:spcBef>
              <a:spcAft>
                <a:spcPts val="0"/>
              </a:spcAft>
              <a:buClr>
                <a:schemeClr val="lt1"/>
              </a:buClr>
              <a:buSzPts val="1800"/>
              <a:buNone/>
            </a:pPr>
            <a:endParaRPr sz="1800"/>
          </a:p>
          <a:p>
            <a:pPr marL="0" lvl="0" indent="0" algn="l" rtl="0">
              <a:lnSpc>
                <a:spcPct val="100000"/>
              </a:lnSpc>
              <a:spcBef>
                <a:spcPts val="0"/>
              </a:spcBef>
              <a:spcAft>
                <a:spcPts val="0"/>
              </a:spcAft>
              <a:buClr>
                <a:schemeClr val="lt1"/>
              </a:buClr>
              <a:buSzPts val="1800"/>
              <a:buNone/>
            </a:pPr>
            <a:endParaRPr sz="180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30"/>
        <p:cNvGrpSpPr/>
        <p:nvPr/>
      </p:nvGrpSpPr>
      <p:grpSpPr>
        <a:xfrm>
          <a:off x="0" y="0"/>
          <a:ext cx="0" cy="0"/>
          <a:chOff x="0" y="0"/>
          <a:chExt cx="0" cy="0"/>
        </a:xfrm>
      </p:grpSpPr>
      <p:sp>
        <p:nvSpPr>
          <p:cNvPr id="431" name="Google Shape;431;p20"/>
          <p:cNvSpPr txBox="1">
            <a:spLocks noGrp="1"/>
          </p:cNvSpPr>
          <p:nvPr>
            <p:ph type="body" idx="1"/>
          </p:nvPr>
        </p:nvSpPr>
        <p:spPr>
          <a:xfrm>
            <a:off x="863071" y="341714"/>
            <a:ext cx="6614054" cy="387798"/>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SzPts val="2800"/>
              <a:buNone/>
            </a:pPr>
            <a:r>
              <a:rPr lang="fi" sz="2800"/>
              <a:t>Arvioitava tehtävä</a:t>
            </a:r>
            <a:endParaRPr sz="2800"/>
          </a:p>
        </p:txBody>
      </p:sp>
      <p:sp>
        <p:nvSpPr>
          <p:cNvPr id="432" name="Google Shape;432;p20"/>
          <p:cNvSpPr txBox="1">
            <a:spLocks noGrp="1"/>
          </p:cNvSpPr>
          <p:nvPr>
            <p:ph type="body" idx="2"/>
          </p:nvPr>
        </p:nvSpPr>
        <p:spPr>
          <a:xfrm>
            <a:off x="863071" y="871741"/>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1200"/>
              </a:spcBef>
              <a:spcAft>
                <a:spcPts val="0"/>
              </a:spcAft>
              <a:buClr>
                <a:schemeClr val="dk1"/>
              </a:buClr>
              <a:buSzPts val="1600"/>
              <a:buNone/>
            </a:pPr>
            <a:r>
              <a:rPr lang="fi" sz="1800"/>
              <a:t>Kun olet lukenut seuraavat artikkelit, kirjoita aiheesta essee (600 sanaa):</a:t>
            </a:r>
            <a:endParaRPr/>
          </a:p>
          <a:p>
            <a:pPr marL="0" lvl="0" indent="0" algn="l" rtl="0">
              <a:lnSpc>
                <a:spcPct val="100000"/>
              </a:lnSpc>
              <a:spcBef>
                <a:spcPts val="1200"/>
              </a:spcBef>
              <a:spcAft>
                <a:spcPts val="0"/>
              </a:spcAft>
              <a:buClr>
                <a:schemeClr val="dk1"/>
              </a:buClr>
              <a:buSzPts val="1600"/>
              <a:buNone/>
            </a:pPr>
            <a:r>
              <a:rPr lang="fi" sz="1800"/>
              <a:t>Mitkä ovat digitaalisen markkinoinnin tärkeimmät edut? Mitä siihen tarvitaan?  Mitä voidaan saavuttaa?</a:t>
            </a:r>
            <a:endParaRPr sz="1800"/>
          </a:p>
          <a:p>
            <a:pPr marL="0" lvl="0" indent="0" algn="l" rtl="0">
              <a:lnSpc>
                <a:spcPct val="90000"/>
              </a:lnSpc>
              <a:spcBef>
                <a:spcPts val="1200"/>
              </a:spcBef>
              <a:spcAft>
                <a:spcPts val="0"/>
              </a:spcAft>
              <a:buClr>
                <a:srgbClr val="161249"/>
              </a:buClr>
              <a:buSzPts val="1600"/>
              <a:buNone/>
            </a:pPr>
            <a:endParaRPr sz="1400" u="sng">
              <a:solidFill>
                <a:schemeClr val="dk1"/>
              </a:solidFill>
              <a:hlinkClick r:id="rId3">
                <a:extLst>
                  <a:ext uri="{A12FA001-AC4F-418D-AE19-62706E023703}">
                    <ahyp:hlinkClr xmlns:ahyp="http://schemas.microsoft.com/office/drawing/2018/hyperlinkcolor" val="tx"/>
                  </a:ext>
                </a:extLst>
              </a:hlinkClick>
            </a:endParaRPr>
          </a:p>
          <a:p>
            <a:pPr marL="0" lvl="0" indent="0" algn="l" rtl="0">
              <a:lnSpc>
                <a:spcPct val="90000"/>
              </a:lnSpc>
              <a:spcBef>
                <a:spcPts val="1200"/>
              </a:spcBef>
              <a:spcAft>
                <a:spcPts val="0"/>
              </a:spcAft>
              <a:buClr>
                <a:srgbClr val="954F72"/>
              </a:buClr>
              <a:buSzPts val="1600"/>
              <a:buNone/>
            </a:pPr>
            <a:r>
              <a:rPr lang="fi" sz="1400" u="sng">
                <a:solidFill>
                  <a:schemeClr val="accent5"/>
                </a:solidFill>
                <a:hlinkClick r:id="rId3">
                  <a:extLst>
                    <a:ext uri="{A12FA001-AC4F-418D-AE19-62706E023703}">
                      <ahyp:hlinkClr xmlns:ahyp="http://schemas.microsoft.com/office/drawing/2018/hyperlinkcolor" val="tx"/>
                    </a:ext>
                  </a:extLst>
                </a:hlinkClick>
              </a:rPr>
              <a:t>https://www.simplilearn.com/digital-marketing-benefits-article </a:t>
            </a:r>
            <a:endParaRPr/>
          </a:p>
          <a:p>
            <a:pPr marL="0" lvl="0" indent="0" algn="l" rtl="0">
              <a:lnSpc>
                <a:spcPct val="90000"/>
              </a:lnSpc>
              <a:spcBef>
                <a:spcPts val="1200"/>
              </a:spcBef>
              <a:spcAft>
                <a:spcPts val="0"/>
              </a:spcAft>
              <a:buClr>
                <a:schemeClr val="hlink"/>
              </a:buClr>
              <a:buSzPts val="1600"/>
              <a:buNone/>
            </a:pPr>
            <a:r>
              <a:rPr lang="fi" sz="1400" u="sng">
                <a:solidFill>
                  <a:schemeClr val="accent5"/>
                </a:solidFill>
                <a:hlinkClick r:id="rId4">
                  <a:extLst>
                    <a:ext uri="{A12FA001-AC4F-418D-AE19-62706E023703}">
                      <ahyp:hlinkClr xmlns:ahyp="http://schemas.microsoft.com/office/drawing/2018/hyperlinkcolor" val="tx"/>
                    </a:ext>
                  </a:extLst>
                </a:hlinkClick>
              </a:rPr>
              <a:t>https://www.educba.com/digital-marketing-advantages-and-disadvantages/ </a:t>
            </a:r>
            <a:endParaRPr sz="1400">
              <a:solidFill>
                <a:schemeClr val="accent5"/>
              </a:solidFill>
            </a:endParaRPr>
          </a:p>
          <a:p>
            <a:pPr marL="0" lvl="0" indent="0" algn="l" rtl="0">
              <a:lnSpc>
                <a:spcPct val="90000"/>
              </a:lnSpc>
              <a:spcBef>
                <a:spcPts val="1200"/>
              </a:spcBef>
              <a:spcAft>
                <a:spcPts val="0"/>
              </a:spcAft>
              <a:buClr>
                <a:schemeClr val="hlink"/>
              </a:buClr>
              <a:buSzPts val="1600"/>
              <a:buNone/>
            </a:pPr>
            <a:r>
              <a:rPr lang="fi" sz="1600" u="sng">
                <a:solidFill>
                  <a:schemeClr val="hlink"/>
                </a:solidFill>
                <a:hlinkClick r:id="rId5"/>
              </a:rPr>
              <a:t>https://www.theperspective.com/debates/businessandtechnology/the-perspective-on-digital-marketing/  </a:t>
            </a:r>
            <a:endParaRPr sz="9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0" lvl="0" indent="0" algn="l" rtl="0">
              <a:lnSpc>
                <a:spcPct val="90000"/>
              </a:lnSpc>
              <a:spcBef>
                <a:spcPts val="1200"/>
              </a:spcBef>
              <a:spcAft>
                <a:spcPts val="0"/>
              </a:spcAft>
              <a:buClr>
                <a:schemeClr val="hlink"/>
              </a:buClr>
              <a:buSzPts val="1600"/>
              <a:buNone/>
            </a:pPr>
            <a:endParaRPr sz="1400">
              <a:solidFill>
                <a:schemeClr val="accent5"/>
              </a:solidFill>
            </a:endParaRPr>
          </a:p>
          <a:p>
            <a:pPr marL="457200" lvl="0" indent="-22860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36"/>
        <p:cNvGrpSpPr/>
        <p:nvPr/>
      </p:nvGrpSpPr>
      <p:grpSpPr>
        <a:xfrm>
          <a:off x="0" y="0"/>
          <a:ext cx="0" cy="0"/>
          <a:chOff x="0" y="0"/>
          <a:chExt cx="0" cy="0"/>
        </a:xfrm>
      </p:grpSpPr>
      <p:pic>
        <p:nvPicPr>
          <p:cNvPr id="437" name="Google Shape;437;p22" descr="Graphical user interface, application&#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438" name="Google Shape;438;p22"/>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Digitaalisten markkinoiden ominaispiirteet</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sp>
        <p:nvSpPr>
          <p:cNvPr id="443" name="Google Shape;443;p23"/>
          <p:cNvSpPr txBox="1">
            <a:spLocks noGrp="1"/>
          </p:cNvSpPr>
          <p:nvPr>
            <p:ph type="title" idx="4294967295"/>
          </p:nvPr>
        </p:nvSpPr>
        <p:spPr>
          <a:xfrm>
            <a:off x="249380" y="258923"/>
            <a:ext cx="7886700" cy="993775"/>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a:t>Mikä on mahdollistanut digitaalisen markkinoinnin?</a:t>
            </a:r>
            <a:endParaRPr sz="2800"/>
          </a:p>
        </p:txBody>
      </p:sp>
      <p:sp>
        <p:nvSpPr>
          <p:cNvPr id="444" name="Google Shape;444;p23"/>
          <p:cNvSpPr txBox="1">
            <a:spLocks noGrp="1"/>
          </p:cNvSpPr>
          <p:nvPr>
            <p:ph type="body" idx="4294967295"/>
          </p:nvPr>
        </p:nvSpPr>
        <p:spPr>
          <a:xfrm>
            <a:off x="0" y="1368425"/>
            <a:ext cx="7886700" cy="1420813"/>
          </a:xfrm>
          <a:prstGeom prst="rect">
            <a:avLst/>
          </a:prstGeom>
          <a:noFill/>
          <a:ln>
            <a:noFill/>
          </a:ln>
        </p:spPr>
        <p:txBody>
          <a:bodyPr spcFirstLastPara="1" wrap="square" lIns="0" tIns="0" rIns="0" bIns="0" anchor="t" anchorCtr="0">
            <a:normAutofit/>
          </a:bodyPr>
          <a:lstStyle/>
          <a:p>
            <a:pPr marL="0" lvl="0" indent="0" algn="l" rtl="0">
              <a:lnSpc>
                <a:spcPct val="100000"/>
              </a:lnSpc>
              <a:spcBef>
                <a:spcPts val="0"/>
              </a:spcBef>
              <a:spcAft>
                <a:spcPts val="0"/>
              </a:spcAft>
              <a:buClr>
                <a:schemeClr val="dk1"/>
              </a:buClr>
              <a:buSzPts val="1800"/>
              <a:buNone/>
            </a:pPr>
            <a:endParaRPr sz="1800"/>
          </a:p>
          <a:p>
            <a:pPr marL="0" lvl="0" indent="0" algn="l" rtl="0">
              <a:lnSpc>
                <a:spcPct val="100000"/>
              </a:lnSpc>
              <a:spcBef>
                <a:spcPts val="0"/>
              </a:spcBef>
              <a:spcAft>
                <a:spcPts val="0"/>
              </a:spcAft>
              <a:buClr>
                <a:schemeClr val="dk1"/>
              </a:buClr>
              <a:buSzPts val="1800"/>
              <a:buNone/>
            </a:pPr>
            <a:endParaRPr sz="1800"/>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0"/>
              </a:spcAft>
              <a:buClr>
                <a:schemeClr val="dk1"/>
              </a:buClr>
              <a:buSzPts val="1500"/>
              <a:buFont typeface="Arial"/>
              <a:buNone/>
            </a:pPr>
            <a:endParaRPr/>
          </a:p>
          <a:p>
            <a:pPr marL="254000" lvl="0" indent="-152400" algn="l" rtl="0">
              <a:lnSpc>
                <a:spcPct val="100000"/>
              </a:lnSpc>
              <a:spcBef>
                <a:spcPts val="0"/>
              </a:spcBef>
              <a:spcAft>
                <a:spcPts val="1200"/>
              </a:spcAft>
              <a:buClr>
                <a:schemeClr val="dk1"/>
              </a:buClr>
              <a:buSzPts val="1500"/>
              <a:buFont typeface="Arial"/>
              <a:buNone/>
            </a:pPr>
            <a:endParaRPr/>
          </a:p>
        </p:txBody>
      </p:sp>
      <p:pic>
        <p:nvPicPr>
          <p:cNvPr id="445" name="Google Shape;445;p23" descr="Printed Circuit Board, Circuit Board, Cpu, Computer"/>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51924" y="1908607"/>
            <a:ext cx="2962640" cy="1975093"/>
          </a:xfrm>
          <a:prstGeom prst="rect">
            <a:avLst/>
          </a:prstGeom>
          <a:noFill/>
          <a:ln>
            <a:noFill/>
          </a:ln>
        </p:spPr>
      </p:pic>
      <p:pic>
        <p:nvPicPr>
          <p:cNvPr id="446" name="Google Shape;446;p23" descr="Binary, Code, Privacy Policy, Brain, View, Profile"/>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2937893" y="952575"/>
            <a:ext cx="2756329" cy="1837559"/>
          </a:xfrm>
          <a:prstGeom prst="rect">
            <a:avLst/>
          </a:prstGeom>
          <a:noFill/>
          <a:ln>
            <a:noFill/>
          </a:ln>
        </p:spPr>
      </p:pic>
      <p:pic>
        <p:nvPicPr>
          <p:cNvPr id="447" name="Google Shape;447;p23" descr="Things, Together, Communication"/>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164248" y="1086355"/>
            <a:ext cx="2491188" cy="2211488"/>
          </a:xfrm>
          <a:prstGeom prst="rect">
            <a:avLst/>
          </a:prstGeom>
          <a:noFill/>
          <a:ln>
            <a:noFill/>
          </a:ln>
        </p:spPr>
      </p:pic>
      <p:sp>
        <p:nvSpPr>
          <p:cNvPr id="448" name="Google Shape;448;p23"/>
          <p:cNvSpPr txBox="1"/>
          <p:nvPr/>
        </p:nvSpPr>
        <p:spPr>
          <a:xfrm>
            <a:off x="3443841" y="3151947"/>
            <a:ext cx="5060700" cy="1946656"/>
          </a:xfrm>
          <a:prstGeom prst="rect">
            <a:avLst/>
          </a:prstGeom>
          <a:noFill/>
          <a:ln>
            <a:noFill/>
          </a:ln>
        </p:spPr>
        <p:txBody>
          <a:bodyPr spcFirstLastPara="1" wrap="square" lIns="68575" tIns="34275" rIns="68575" bIns="34275" anchor="t" anchorCtr="0">
            <a:spAutoFit/>
          </a:bodyPr>
          <a:lstStyle/>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Tekninen kyky tallentaa tietoja yhä pienemmissä yksiköissä</a:t>
            </a:r>
            <a:endParaRPr sz="1600" b="0" i="0" u="none" strike="noStrike" cap="none">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World Wide Webin keksiminen</a:t>
            </a:r>
            <a:endParaRPr sz="1600" b="0" i="0" u="none" strike="noStrike" cap="none">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Jatkuvasti kehittyvät digitaaliset käyttöliittymät </a:t>
            </a:r>
            <a:endParaRPr sz="1600" b="0" i="0" u="none" strike="noStrike" cap="none">
              <a:solidFill>
                <a:srgbClr val="161249"/>
              </a:solidFill>
              <a:latin typeface="Arial"/>
              <a:ea typeface="Arial"/>
              <a:cs typeface="Arial"/>
              <a:sym typeface="Arial"/>
            </a:endParaRPr>
          </a:p>
          <a:p>
            <a:pPr marL="254000" marR="0" lvl="0" indent="-249555" algn="l" rtl="0">
              <a:lnSpc>
                <a:spcPct val="100000"/>
              </a:lnSpc>
              <a:spcBef>
                <a:spcPts val="1200"/>
              </a:spcBef>
              <a:spcAft>
                <a:spcPts val="0"/>
              </a:spcAft>
              <a:buClr>
                <a:srgbClr val="F39200"/>
              </a:buClr>
              <a:buSzPts val="1400"/>
              <a:buFont typeface="Noto Sans Symbols"/>
              <a:buChar char="●"/>
            </a:pPr>
            <a:r>
              <a:rPr lang="fi" sz="1600" b="0" i="0" u="none" strike="noStrike" cap="none">
                <a:solidFill>
                  <a:srgbClr val="161249"/>
                </a:solidFill>
                <a:latin typeface="Arial"/>
                <a:ea typeface="Arial"/>
                <a:cs typeface="Arial"/>
                <a:sym typeface="Arial"/>
              </a:rPr>
              <a:t>Edullinen tiedonsiirto </a:t>
            </a:r>
            <a:endParaRPr sz="16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800"/>
              <a:buFont typeface="Arial"/>
              <a:buNone/>
            </a:pPr>
            <a:endParaRPr sz="1800" b="0" i="0" u="none" strike="noStrike" cap="none">
              <a:solidFill>
                <a:srgbClr val="FF0000"/>
              </a:solidFill>
              <a:latin typeface="PT Sans"/>
              <a:ea typeface="PT Sans"/>
              <a:cs typeface="PT Sans"/>
              <a:sym typeface="PT Sans"/>
            </a:endParaRPr>
          </a:p>
        </p:txBody>
      </p:sp>
      <p:sp>
        <p:nvSpPr>
          <p:cNvPr id="449" name="Google Shape;449;p23"/>
          <p:cNvSpPr/>
          <p:nvPr/>
        </p:nvSpPr>
        <p:spPr>
          <a:xfrm>
            <a:off x="2191417" y="1427387"/>
            <a:ext cx="552900" cy="384300"/>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450" name="Google Shape;450;p23"/>
          <p:cNvSpPr/>
          <p:nvPr/>
        </p:nvSpPr>
        <p:spPr>
          <a:xfrm rot="3036207">
            <a:off x="5831583" y="1308957"/>
            <a:ext cx="552884" cy="384169"/>
          </a:xfrm>
          <a:prstGeom prst="bentArrow">
            <a:avLst>
              <a:gd name="adj1" fmla="val 25000"/>
              <a:gd name="adj2" fmla="val 25000"/>
              <a:gd name="adj3" fmla="val 25000"/>
              <a:gd name="adj4" fmla="val 43750"/>
            </a:avLst>
          </a:prstGeom>
          <a:solidFill>
            <a:srgbClr val="F392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54"/>
        <p:cNvGrpSpPr/>
        <p:nvPr/>
      </p:nvGrpSpPr>
      <p:grpSpPr>
        <a:xfrm>
          <a:off x="0" y="0"/>
          <a:ext cx="0" cy="0"/>
          <a:chOff x="0" y="0"/>
          <a:chExt cx="0" cy="0"/>
        </a:xfrm>
      </p:grpSpPr>
      <p:sp>
        <p:nvSpPr>
          <p:cNvPr id="455" name="Google Shape;455;p24"/>
          <p:cNvSpPr txBox="1"/>
          <p:nvPr/>
        </p:nvSpPr>
        <p:spPr>
          <a:xfrm>
            <a:off x="535460" y="-8313"/>
            <a:ext cx="8122200" cy="615523"/>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800"/>
              <a:buFont typeface="Arial"/>
              <a:buNone/>
            </a:pPr>
            <a:r>
              <a:rPr lang="fi" sz="2800" b="1" i="0" u="none" strike="noStrike" cap="none">
                <a:solidFill>
                  <a:srgbClr val="161249"/>
                </a:solidFill>
                <a:latin typeface="Arial"/>
                <a:ea typeface="Arial"/>
                <a:cs typeface="Arial"/>
                <a:sym typeface="Arial"/>
              </a:rPr>
              <a:t>Kuluttajien toiminta internetissä (B2C)</a:t>
            </a:r>
            <a:endParaRPr sz="2800" b="1" i="0" u="none" strike="noStrike" cap="none">
              <a:solidFill>
                <a:srgbClr val="161249"/>
              </a:solidFill>
              <a:latin typeface="Arial"/>
              <a:ea typeface="Arial"/>
              <a:cs typeface="Arial"/>
              <a:sym typeface="Arial"/>
            </a:endParaRPr>
          </a:p>
        </p:txBody>
      </p:sp>
      <p:pic>
        <p:nvPicPr>
          <p:cNvPr id="456" name="Google Shape;456;p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40900" y="504376"/>
            <a:ext cx="6812750" cy="3832175"/>
          </a:xfrm>
          <a:prstGeom prst="rect">
            <a:avLst/>
          </a:prstGeom>
          <a:noFill/>
          <a:ln>
            <a:noFill/>
          </a:ln>
        </p:spPr>
      </p:pic>
      <p:sp>
        <p:nvSpPr>
          <p:cNvPr id="457" name="Google Shape;457;p24"/>
          <p:cNvSpPr txBox="1"/>
          <p:nvPr/>
        </p:nvSpPr>
        <p:spPr>
          <a:xfrm>
            <a:off x="4572000" y="4456425"/>
            <a:ext cx="2666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Hootsuit</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461"/>
        <p:cNvGrpSpPr/>
        <p:nvPr/>
      </p:nvGrpSpPr>
      <p:grpSpPr>
        <a:xfrm>
          <a:off x="0" y="0"/>
          <a:ext cx="0" cy="0"/>
          <a:chOff x="0" y="0"/>
          <a:chExt cx="0" cy="0"/>
        </a:xfrm>
      </p:grpSpPr>
      <p:pic>
        <p:nvPicPr>
          <p:cNvPr id="462" name="Google Shape;462;p2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1591888" y="1128756"/>
            <a:ext cx="5960223" cy="3341055"/>
          </a:xfrm>
          <a:prstGeom prst="rect">
            <a:avLst/>
          </a:prstGeom>
          <a:noFill/>
          <a:ln>
            <a:noFill/>
          </a:ln>
          <a:effectLst>
            <a:outerShdw blurRad="63500" sx="102000" sy="102000" algn="ctr" rotWithShape="0">
              <a:srgbClr val="000000">
                <a:alpha val="40000"/>
              </a:srgbClr>
            </a:outerShdw>
          </a:effectLst>
        </p:spPr>
      </p:pic>
      <p:sp>
        <p:nvSpPr>
          <p:cNvPr id="463" name="Google Shape;463;p25"/>
          <p:cNvSpPr txBox="1">
            <a:spLocks noGrp="1"/>
          </p:cNvSpPr>
          <p:nvPr>
            <p:ph type="title"/>
          </p:nvPr>
        </p:nvSpPr>
        <p:spPr>
          <a:xfrm>
            <a:off x="628650" y="201259"/>
            <a:ext cx="7886700" cy="994172"/>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rgbClr val="161249"/>
              </a:buClr>
              <a:buSzPts val="2800"/>
              <a:buFont typeface="Arial"/>
              <a:buNone/>
            </a:pPr>
            <a:r>
              <a:rPr lang="fi" sz="2800"/>
              <a:t>Useimmat ostoprosessit alkavat hakukoneista </a:t>
            </a:r>
            <a:endParaRPr sz="2800"/>
          </a:p>
        </p:txBody>
      </p:sp>
      <p:sp>
        <p:nvSpPr>
          <p:cNvPr id="464" name="Google Shape;464;p25"/>
          <p:cNvSpPr txBox="1"/>
          <p:nvPr/>
        </p:nvSpPr>
        <p:spPr>
          <a:xfrm>
            <a:off x="4790350" y="4608400"/>
            <a:ext cx="39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Invoca.com </a:t>
            </a:r>
            <a:r>
              <a:rPr lang="fi" sz="1400" b="0" i="0" u="none" strike="noStrike" cap="none">
                <a:solidFill>
                  <a:srgbClr val="000000"/>
                </a:solidFill>
                <a:latin typeface="Arial"/>
                <a:ea typeface="Arial"/>
                <a:cs typeface="Arial"/>
                <a:sym typeface="Arial"/>
              </a:rPr>
              <a:t>(2022)</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468"/>
        <p:cNvGrpSpPr/>
        <p:nvPr/>
      </p:nvGrpSpPr>
      <p:grpSpPr>
        <a:xfrm>
          <a:off x="0" y="0"/>
          <a:ext cx="0" cy="0"/>
          <a:chOff x="0" y="0"/>
          <a:chExt cx="0" cy="0"/>
        </a:xfrm>
      </p:grpSpPr>
      <p:sp>
        <p:nvSpPr>
          <p:cNvPr id="469" name="Google Shape;469;p26"/>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 tai sosiaalinen media </a:t>
            </a:r>
            <a:endParaRPr sz="3200"/>
          </a:p>
        </p:txBody>
      </p:sp>
      <p:pic>
        <p:nvPicPr>
          <p:cNvPr id="470" name="Google Shape;470;p2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628650" y="714062"/>
            <a:ext cx="6618817" cy="3789353"/>
          </a:xfrm>
          <a:prstGeom prst="rect">
            <a:avLst/>
          </a:prstGeom>
          <a:noFill/>
          <a:ln>
            <a:noFill/>
          </a:ln>
        </p:spPr>
      </p:pic>
      <p:sp>
        <p:nvSpPr>
          <p:cNvPr id="471" name="Google Shape;471;p26"/>
          <p:cNvSpPr txBox="1"/>
          <p:nvPr/>
        </p:nvSpPr>
        <p:spPr>
          <a:xfrm>
            <a:off x="5469975" y="4503425"/>
            <a:ext cx="17775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Hootsuite</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475"/>
        <p:cNvGrpSpPr/>
        <p:nvPr/>
      </p:nvGrpSpPr>
      <p:grpSpPr>
        <a:xfrm>
          <a:off x="0" y="0"/>
          <a:ext cx="0" cy="0"/>
          <a:chOff x="0" y="0"/>
          <a:chExt cx="0" cy="0"/>
        </a:xfrm>
      </p:grpSpPr>
      <p:sp>
        <p:nvSpPr>
          <p:cNvPr id="476" name="Google Shape;476;p27"/>
          <p:cNvSpPr txBox="1">
            <a:spLocks noGrp="1"/>
          </p:cNvSpPr>
          <p:nvPr>
            <p:ph type="title"/>
          </p:nvPr>
        </p:nvSpPr>
        <p:spPr>
          <a:xfrm>
            <a:off x="628650" y="271008"/>
            <a:ext cx="4067175"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B2B ostamisen trendejä</a:t>
            </a:r>
            <a:endParaRPr sz="3200"/>
          </a:p>
        </p:txBody>
      </p:sp>
      <p:sp>
        <p:nvSpPr>
          <p:cNvPr id="477" name="Google Shape;477;p27"/>
          <p:cNvSpPr txBox="1">
            <a:spLocks noGrp="1"/>
          </p:cNvSpPr>
          <p:nvPr>
            <p:ph type="body" idx="1"/>
          </p:nvPr>
        </p:nvSpPr>
        <p:spPr>
          <a:xfrm>
            <a:off x="453710" y="1265180"/>
            <a:ext cx="4746505" cy="2240756"/>
          </a:xfrm>
          <a:prstGeom prst="rect">
            <a:avLst/>
          </a:prstGeom>
          <a:noFill/>
          <a:ln>
            <a:noFill/>
          </a:ln>
        </p:spPr>
        <p:txBody>
          <a:bodyPr spcFirstLastPara="1" wrap="square" lIns="0" tIns="0" rIns="0" bIns="0" anchor="t" anchorCtr="0">
            <a:noAutofit/>
          </a:bodyPr>
          <a:lstStyle/>
          <a:p>
            <a:pPr marL="254000" lvl="0" indent="-249555" algn="l" rtl="0">
              <a:lnSpc>
                <a:spcPct val="90000"/>
              </a:lnSpc>
              <a:spcBef>
                <a:spcPts val="0"/>
              </a:spcBef>
              <a:spcAft>
                <a:spcPts val="0"/>
              </a:spcAft>
              <a:buClr>
                <a:srgbClr val="F39200"/>
              </a:buClr>
              <a:buSzPts val="1600"/>
              <a:buFont typeface="Noto Sans Symbols"/>
              <a:buChar char="●"/>
            </a:pPr>
            <a:r>
              <a:rPr lang="fi" sz="1600"/>
              <a:t>Myös B2B-ostajat aloittavat useimmiten hankintansa hakukoneen avulla.</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Huom! Ostajat eivät yleensä halua, että myyjä ottaa heihin yhteyttä hakuprosessin aikana.</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Digitaalinen media mahdollistaa yrityksen ja sen tuotteiden laajan esittelyn (sisältömarkkinointi).</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B2B-verkkokauppa kasvaa vuosittain 10-20 %.</a:t>
            </a:r>
            <a:br>
              <a:rPr lang="fi" sz="1600"/>
            </a:br>
            <a:endParaRPr sz="1600"/>
          </a:p>
          <a:p>
            <a:pPr marL="254000" lvl="0" indent="-249555" algn="l" rtl="0">
              <a:lnSpc>
                <a:spcPct val="90000"/>
              </a:lnSpc>
              <a:spcBef>
                <a:spcPts val="0"/>
              </a:spcBef>
              <a:spcAft>
                <a:spcPts val="0"/>
              </a:spcAft>
              <a:buClr>
                <a:srgbClr val="F39200"/>
              </a:buClr>
              <a:buSzPts val="1600"/>
              <a:buFont typeface="Noto Sans Symbols"/>
              <a:buChar char="●"/>
            </a:pPr>
            <a:r>
              <a:rPr lang="fi" sz="1600"/>
              <a:t>Markkinoijat käyttävät enemmän rahaa digitaaliseen mediaan</a:t>
            </a:r>
            <a:endParaRPr sz="1600"/>
          </a:p>
          <a:p>
            <a:pPr marL="342900" lvl="0" indent="-241300" algn="l" rtl="0">
              <a:lnSpc>
                <a:spcPct val="100000"/>
              </a:lnSpc>
              <a:spcBef>
                <a:spcPts val="1200"/>
              </a:spcBef>
              <a:spcAft>
                <a:spcPts val="1200"/>
              </a:spcAft>
              <a:buClr>
                <a:srgbClr val="161249"/>
              </a:buClr>
              <a:buSzPts val="1600"/>
              <a:buFont typeface="Noto Sans Symbols"/>
              <a:buNone/>
            </a:pPr>
            <a:endParaRPr sz="1600"/>
          </a:p>
        </p:txBody>
      </p:sp>
      <p:pic>
        <p:nvPicPr>
          <p:cNvPr id="478" name="Google Shape;478;p27"/>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530937" y="209007"/>
            <a:ext cx="3415356" cy="4199209"/>
          </a:xfrm>
          <a:prstGeom prst="rect">
            <a:avLst/>
          </a:prstGeom>
          <a:noFill/>
          <a:ln>
            <a:noFill/>
          </a:ln>
        </p:spPr>
      </p:pic>
      <p:sp>
        <p:nvSpPr>
          <p:cNvPr id="479" name="Google Shape;479;p27"/>
          <p:cNvSpPr txBox="1"/>
          <p:nvPr/>
        </p:nvSpPr>
        <p:spPr>
          <a:xfrm>
            <a:off x="5530937" y="4408216"/>
            <a:ext cx="23952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sng" strike="noStrike" cap="none">
                <a:solidFill>
                  <a:schemeClr val="hlink"/>
                </a:solidFill>
                <a:latin typeface="Arial"/>
                <a:ea typeface="Arial"/>
                <a:cs typeface="Arial"/>
                <a:sym typeface="Arial"/>
                <a:hlinkClick r:id="rId4"/>
              </a:rPr>
              <a:t>Gartner, 2019</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483"/>
        <p:cNvGrpSpPr/>
        <p:nvPr/>
      </p:nvGrpSpPr>
      <p:grpSpPr>
        <a:xfrm>
          <a:off x="0" y="0"/>
          <a:ext cx="0" cy="0"/>
          <a:chOff x="0" y="0"/>
          <a:chExt cx="0" cy="0"/>
        </a:xfrm>
      </p:grpSpPr>
      <p:sp>
        <p:nvSpPr>
          <p:cNvPr id="484" name="Google Shape;484;p28"/>
          <p:cNvSpPr txBox="1">
            <a:spLocks noGrp="1"/>
          </p:cNvSpPr>
          <p:nvPr>
            <p:ph type="title"/>
          </p:nvPr>
        </p:nvSpPr>
        <p:spPr>
          <a:xfrm>
            <a:off x="628650" y="273848"/>
            <a:ext cx="7886700" cy="60870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200"/>
              <a:buFont typeface="Arial"/>
              <a:buNone/>
            </a:pPr>
            <a:r>
              <a:rPr lang="fi" sz="3200"/>
              <a:t>Mainonnan ja sisällön personointi</a:t>
            </a:r>
            <a:endParaRPr sz="3200"/>
          </a:p>
        </p:txBody>
      </p:sp>
      <p:sp>
        <p:nvSpPr>
          <p:cNvPr id="485" name="Google Shape;485;p28"/>
          <p:cNvSpPr txBox="1">
            <a:spLocks noGrp="1"/>
          </p:cNvSpPr>
          <p:nvPr>
            <p:ph type="body" idx="1"/>
          </p:nvPr>
        </p:nvSpPr>
        <p:spPr>
          <a:xfrm>
            <a:off x="628650" y="769000"/>
            <a:ext cx="8076300" cy="3506100"/>
          </a:xfrm>
          <a:prstGeom prst="rect">
            <a:avLst/>
          </a:prstGeom>
          <a:noFill/>
          <a:ln>
            <a:noFill/>
          </a:ln>
        </p:spPr>
        <p:txBody>
          <a:bodyPr spcFirstLastPara="1" wrap="square" lIns="0" tIns="0" rIns="0" bIns="0" anchor="t" anchorCtr="0">
            <a:noAutofit/>
          </a:bodyPr>
          <a:lstStyle/>
          <a:p>
            <a:pPr marL="457200" lvl="0" indent="-228600" algn="l" rtl="0">
              <a:lnSpc>
                <a:spcPct val="100000"/>
              </a:lnSpc>
              <a:spcBef>
                <a:spcPts val="0"/>
              </a:spcBef>
              <a:spcAft>
                <a:spcPts val="0"/>
              </a:spcAft>
              <a:buSzPts val="1400"/>
              <a:buNone/>
            </a:pPr>
            <a:endParaRPr sz="1400">
              <a:highlight>
                <a:srgbClr val="FFFFFF"/>
              </a:highlight>
            </a:endParaRPr>
          </a:p>
          <a:p>
            <a:pPr marL="457200" lvl="0" indent="-317500" algn="l" rtl="0">
              <a:lnSpc>
                <a:spcPct val="100000"/>
              </a:lnSpc>
              <a:spcBef>
                <a:spcPts val="0"/>
              </a:spcBef>
              <a:spcAft>
                <a:spcPts val="0"/>
              </a:spcAft>
              <a:buSzPts val="1400"/>
              <a:buChar char="●"/>
            </a:pPr>
            <a:r>
              <a:rPr lang="fi" sz="1400">
                <a:highlight>
                  <a:srgbClr val="FFFFFF"/>
                </a:highlight>
              </a:rPr>
              <a:t>Digitaalinen markkinointi mahdollistaa viestinnän  henkilökohtaistamisen eli personoinnin</a:t>
            </a:r>
            <a:endParaRPr/>
          </a:p>
          <a:p>
            <a:pPr marL="457200" lvl="0" indent="-317500" algn="l" rtl="0">
              <a:lnSpc>
                <a:spcPct val="100000"/>
              </a:lnSpc>
              <a:spcBef>
                <a:spcPts val="0"/>
              </a:spcBef>
              <a:spcAft>
                <a:spcPts val="0"/>
              </a:spcAft>
              <a:buSzPts val="1400"/>
              <a:buChar char="●"/>
            </a:pPr>
            <a:r>
              <a:rPr lang="fi" sz="1400">
                <a:highlight>
                  <a:srgbClr val="FFFFFF"/>
                </a:highlight>
              </a:rPr>
              <a:t>Tämä tarkoittaa esimerkiksi räätälöityä sisältöä, viittauksia sinua kiinnostaviin aiheisiin sekä nimesi käyttämistä.</a:t>
            </a:r>
            <a:endParaRPr sz="1400">
              <a:highlight>
                <a:srgbClr val="FFFFFF"/>
              </a:highlight>
            </a:endParaRPr>
          </a:p>
          <a:p>
            <a:pPr marL="457200" lvl="0" indent="-228600" algn="l" rtl="0">
              <a:lnSpc>
                <a:spcPct val="100000"/>
              </a:lnSpc>
              <a:spcBef>
                <a:spcPts val="0"/>
              </a:spcBef>
              <a:spcAft>
                <a:spcPts val="0"/>
              </a:spcAft>
              <a:buSzPts val="1400"/>
              <a:buNone/>
            </a:pPr>
            <a:endParaRPr sz="1400">
              <a:highlight>
                <a:srgbClr val="FFFFFF"/>
              </a:highlight>
            </a:endParaRPr>
          </a:p>
          <a:p>
            <a:pPr marL="457200" lvl="0" indent="-317500" algn="l" rtl="0">
              <a:lnSpc>
                <a:spcPct val="100000"/>
              </a:lnSpc>
              <a:spcBef>
                <a:spcPts val="0"/>
              </a:spcBef>
              <a:spcAft>
                <a:spcPts val="0"/>
              </a:spcAft>
              <a:buSzPts val="1400"/>
              <a:buChar char="●"/>
            </a:pPr>
            <a:r>
              <a:rPr lang="fi" sz="1400">
                <a:highlight>
                  <a:srgbClr val="FFFFFF"/>
                </a:highlight>
              </a:rPr>
              <a:t>Yli 40 prosenttia kuluttajista ostaa enemmän vähittäiskauppiailta, jotka tarjoavat henkilökohtaisen ostokokemuksen kaikissa kanavissa (Lähde: </a:t>
            </a:r>
            <a:r>
              <a:rPr lang="fi" sz="1400" u="sng">
                <a:solidFill>
                  <a:schemeClr val="hlink"/>
                </a:solidFill>
                <a:highlight>
                  <a:srgbClr val="FFFFFF"/>
                </a:highlight>
                <a:hlinkClick r:id="rId3"/>
              </a:rPr>
              <a:t>RetailNext</a:t>
            </a:r>
            <a:r>
              <a:rPr lang="fi" sz="1400">
                <a:highlight>
                  <a:srgbClr val="FFFFFF"/>
                </a:highlight>
              </a:rPr>
              <a:t>).</a:t>
            </a:r>
            <a:endParaRPr sz="1400"/>
          </a:p>
        </p:txBody>
      </p:sp>
      <p:pic>
        <p:nvPicPr>
          <p:cNvPr id="486" name="Google Shape;486;p2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704301" y="2451739"/>
            <a:ext cx="6393384" cy="2075856"/>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490"/>
        <p:cNvGrpSpPr/>
        <p:nvPr/>
      </p:nvGrpSpPr>
      <p:grpSpPr>
        <a:xfrm>
          <a:off x="0" y="0"/>
          <a:ext cx="0" cy="0"/>
          <a:chOff x="0" y="0"/>
          <a:chExt cx="0" cy="0"/>
        </a:xfrm>
      </p:grpSpPr>
      <p:sp>
        <p:nvSpPr>
          <p:cNvPr id="491" name="Google Shape;491;g230a88bf6bc_0_24"/>
          <p:cNvSpPr txBox="1">
            <a:spLocks noGrp="1"/>
          </p:cNvSpPr>
          <p:nvPr>
            <p:ph type="title"/>
          </p:nvPr>
        </p:nvSpPr>
        <p:spPr>
          <a:xfrm>
            <a:off x="314325" y="126887"/>
            <a:ext cx="7886700" cy="994200"/>
          </a:xfrm>
          <a:prstGeom prst="rect">
            <a:avLst/>
          </a:prstGeom>
          <a:noFill/>
          <a:ln>
            <a:noFill/>
          </a:ln>
        </p:spPr>
        <p:txBody>
          <a:bodyPr spcFirstLastPara="1" wrap="square" lIns="68575" tIns="34275" rIns="68575" bIns="34275" anchor="ctr" anchorCtr="0">
            <a:normAutofit fontScale="90000"/>
          </a:bodyPr>
          <a:lstStyle/>
          <a:p>
            <a:pPr marL="0" lvl="0" indent="0" algn="l" rtl="0">
              <a:lnSpc>
                <a:spcPct val="115000"/>
              </a:lnSpc>
              <a:spcBef>
                <a:spcPts val="900"/>
              </a:spcBef>
              <a:spcAft>
                <a:spcPts val="900"/>
              </a:spcAft>
              <a:buClr>
                <a:schemeClr val="dk1"/>
              </a:buClr>
              <a:buSzPct val="27777"/>
              <a:buFont typeface="Arial"/>
              <a:buNone/>
            </a:pPr>
            <a:r>
              <a:rPr lang="fi" sz="3200"/>
              <a:t>   Digitaalisen markkinoinnin sääntely - GDPR</a:t>
            </a:r>
            <a:endParaRPr sz="3200"/>
          </a:p>
        </p:txBody>
      </p:sp>
      <p:sp>
        <p:nvSpPr>
          <p:cNvPr id="492" name="Google Shape;492;g230a88bf6bc_0_24"/>
          <p:cNvSpPr txBox="1">
            <a:spLocks noGrp="1"/>
          </p:cNvSpPr>
          <p:nvPr>
            <p:ph type="body" idx="1"/>
          </p:nvPr>
        </p:nvSpPr>
        <p:spPr>
          <a:xfrm>
            <a:off x="571500" y="623973"/>
            <a:ext cx="5029200" cy="1419300"/>
          </a:xfrm>
          <a:prstGeom prst="rect">
            <a:avLst/>
          </a:prstGeom>
          <a:noFill/>
          <a:ln>
            <a:noFill/>
          </a:ln>
        </p:spPr>
        <p:txBody>
          <a:bodyPr spcFirstLastPara="1" wrap="square" lIns="68575" tIns="34275" rIns="68575" bIns="34275" anchor="t" anchorCtr="0">
            <a:noAutofit/>
          </a:bodyPr>
          <a:lstStyle/>
          <a:p>
            <a:pPr marL="0" lvl="0" indent="0" algn="l" rtl="0">
              <a:lnSpc>
                <a:spcPct val="115000"/>
              </a:lnSpc>
              <a:spcBef>
                <a:spcPts val="900"/>
              </a:spcBef>
              <a:spcAft>
                <a:spcPts val="0"/>
              </a:spcAft>
              <a:buClr>
                <a:schemeClr val="dk1"/>
              </a:buClr>
              <a:buSzPts val="800"/>
              <a:buFont typeface="Arial"/>
              <a:buNone/>
            </a:pPr>
            <a:endParaRPr sz="1400">
              <a:latin typeface="Arial"/>
              <a:ea typeface="Arial"/>
              <a:cs typeface="Arial"/>
              <a:sym typeface="Arial"/>
            </a:endParaRPr>
          </a:p>
          <a:p>
            <a:pPr marL="457200" lvl="0" indent="-304800" algn="l" rtl="0">
              <a:lnSpc>
                <a:spcPct val="100000"/>
              </a:lnSpc>
              <a:spcBef>
                <a:spcPts val="900"/>
              </a:spcBef>
              <a:spcAft>
                <a:spcPts val="0"/>
              </a:spcAft>
              <a:buClr>
                <a:srgbClr val="F39200"/>
              </a:buClr>
              <a:buSzPts val="2100"/>
              <a:buFont typeface="Arial"/>
              <a:buChar char="•"/>
            </a:pPr>
            <a:r>
              <a:rPr lang="fi" sz="1400"/>
              <a:t>GDPR on oikeudellinen kehys, jonka tarkoituksena on pitää kaikkien henkilötiedot turvassa edellyttämällä yrityksiltä turvallisia prosesseja henkilötietojen käsittelyä ja tallentamista varten.</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Organisaatiot voivat ottaa yhteyttä kuluttajiin vain, jos he ovat nimenomaisesti antaneet suostumuksensa.</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Lain mukaan käyttäjät voivat pyytää henkilötietojensa poistamista, muokkaamista tai siirtämistä.</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Organisaatioiden on tiedotettava avoimesti siitä, miten ne käsittelevät käyttäjien henkilötietoja.</a:t>
            </a:r>
            <a:br>
              <a:rPr lang="fi" sz="1400"/>
            </a:br>
            <a:endParaRPr sz="1400"/>
          </a:p>
          <a:p>
            <a:pPr marL="457200" lvl="0" indent="-304800" algn="l" rtl="0">
              <a:lnSpc>
                <a:spcPct val="100000"/>
              </a:lnSpc>
              <a:spcBef>
                <a:spcPts val="0"/>
              </a:spcBef>
              <a:spcAft>
                <a:spcPts val="0"/>
              </a:spcAft>
              <a:buClr>
                <a:srgbClr val="F39200"/>
              </a:buClr>
              <a:buSzPts val="2100"/>
              <a:buFont typeface="Arial"/>
              <a:buChar char="•"/>
            </a:pPr>
            <a:r>
              <a:rPr lang="fi" sz="1400"/>
              <a:t>Lisätietoja: </a:t>
            </a:r>
            <a:r>
              <a:rPr lang="fi" sz="1400">
                <a:latin typeface="Arial"/>
                <a:ea typeface="Arial"/>
                <a:cs typeface="Arial"/>
                <a:sym typeface="Arial"/>
              </a:rPr>
              <a:t>Euroopan komissio http://ec.europa.eu/justice/data-protection/index_en.htm</a:t>
            </a:r>
            <a:endParaRPr sz="1400"/>
          </a:p>
        </p:txBody>
      </p:sp>
      <p:pic>
        <p:nvPicPr>
          <p:cNvPr id="493" name="Google Shape;493;g230a88bf6bc_0_24"/>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600700" y="1157407"/>
            <a:ext cx="3231351" cy="1771857"/>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497"/>
        <p:cNvGrpSpPr/>
        <p:nvPr/>
      </p:nvGrpSpPr>
      <p:grpSpPr>
        <a:xfrm>
          <a:off x="0" y="0"/>
          <a:ext cx="0" cy="0"/>
          <a:chOff x="0" y="0"/>
          <a:chExt cx="0" cy="0"/>
        </a:xfrm>
      </p:grpSpPr>
      <p:sp>
        <p:nvSpPr>
          <p:cNvPr id="498" name="Google Shape;498;p34"/>
          <p:cNvSpPr txBox="1">
            <a:spLocks noGrp="1"/>
          </p:cNvSpPr>
          <p:nvPr>
            <p:ph type="body" idx="1"/>
          </p:nvPr>
        </p:nvSpPr>
        <p:spPr>
          <a:xfrm>
            <a:off x="848795" y="411515"/>
            <a:ext cx="6614054"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Aktivointi</a:t>
            </a:r>
            <a:r>
              <a:rPr lang="fi" sz="2400">
                <a:solidFill>
                  <a:schemeClr val="lt1"/>
                </a:solidFill>
              </a:rPr>
              <a:t>tehtävä</a:t>
            </a:r>
            <a:endParaRPr/>
          </a:p>
        </p:txBody>
      </p:sp>
      <p:sp>
        <p:nvSpPr>
          <p:cNvPr id="499" name="Google Shape;499;p34"/>
          <p:cNvSpPr txBox="1">
            <a:spLocks noGrp="1"/>
          </p:cNvSpPr>
          <p:nvPr>
            <p:ph type="body" idx="2"/>
          </p:nvPr>
        </p:nvSpPr>
        <p:spPr>
          <a:xfrm>
            <a:off x="848795" y="934563"/>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500"/>
              <a:buNone/>
            </a:pPr>
            <a:r>
              <a:rPr lang="fi"/>
              <a:t>Digitaalinen markkinointi toimii silloin, kun osaat valita oikeat kanavat kohderyhmäsi tarpeisiin. Tehtävä:</a:t>
            </a:r>
            <a:endParaRPr/>
          </a:p>
          <a:p>
            <a:pPr marL="0" lvl="0" indent="0" algn="l" rtl="0">
              <a:lnSpc>
                <a:spcPct val="100000"/>
              </a:lnSpc>
              <a:spcBef>
                <a:spcPts val="0"/>
              </a:spcBef>
              <a:spcAft>
                <a:spcPts val="0"/>
              </a:spcAft>
              <a:buClr>
                <a:schemeClr val="lt1"/>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Valitse liiketoiminta, joka kiinnostaa sinua. </a:t>
            </a:r>
            <a:endParaRPr/>
          </a:p>
          <a:p>
            <a:pPr marL="360000" lvl="0" indent="-228600" algn="l" rtl="0">
              <a:lnSpc>
                <a:spcPct val="100000"/>
              </a:lnSpc>
              <a:spcBef>
                <a:spcPts val="0"/>
              </a:spcBef>
              <a:spcAft>
                <a:spcPts val="0"/>
              </a:spcAft>
              <a:buClr>
                <a:srgbClr val="F39200"/>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Yritä määritellä kohderyhmät (yksilöt ja ryhmät, jotka ovat tuotteesi mahdollisia asiakkaita/käyttäjiä). </a:t>
            </a:r>
            <a:endParaRPr/>
          </a:p>
          <a:p>
            <a:pPr marL="360000" lvl="0" indent="-228600" algn="l" rtl="0">
              <a:lnSpc>
                <a:spcPct val="100000"/>
              </a:lnSpc>
              <a:spcBef>
                <a:spcPts val="0"/>
              </a:spcBef>
              <a:spcAft>
                <a:spcPts val="0"/>
              </a:spcAft>
              <a:buClr>
                <a:srgbClr val="F39200"/>
              </a:buClr>
              <a:buSzPts val="1500"/>
              <a:buNone/>
            </a:pPr>
            <a:endParaRPr/>
          </a:p>
          <a:p>
            <a:pPr marL="360000" lvl="0" indent="-323850" algn="l" rtl="0">
              <a:lnSpc>
                <a:spcPct val="100000"/>
              </a:lnSpc>
              <a:spcBef>
                <a:spcPts val="0"/>
              </a:spcBef>
              <a:spcAft>
                <a:spcPts val="0"/>
              </a:spcAft>
              <a:buClr>
                <a:srgbClr val="F39200"/>
              </a:buClr>
              <a:buSzPts val="1500"/>
              <a:buAutoNum type="arabicPeriod"/>
            </a:pPr>
            <a:r>
              <a:rPr lang="fi"/>
              <a:t>Kun olet listannut 3-4 kohdeyleisöä (potentiaalista asiakasryhmää), listaa 2-3 digitaalista kanavaa, joissa kohdeyleisösi todennäköisesti viettää aikaa. Luettele myös 2-3 perinteistä kanavaa.</a:t>
            </a:r>
            <a:endParaRPr/>
          </a:p>
          <a:p>
            <a:pPr marL="0" lvl="0" indent="0" algn="l" rtl="0">
              <a:lnSpc>
                <a:spcPct val="100000"/>
              </a:lnSpc>
              <a:spcBef>
                <a:spcPts val="1200"/>
              </a:spcBef>
              <a:spcAft>
                <a:spcPts val="0"/>
              </a:spcAft>
              <a:buClr>
                <a:schemeClr val="lt1"/>
              </a:buClr>
              <a:buSzPts val="1500"/>
              <a:buNone/>
            </a:pPr>
            <a:r>
              <a:rPr lang="fi"/>
              <a:t>Voidaan tehdä yksin tai pienissä 2-3 oppilaan ryhmissä. Suositeltava aika: 30-45 minuuttia.</a:t>
            </a:r>
            <a:endParaRPr/>
          </a:p>
          <a:p>
            <a:pPr marL="0" lvl="0" indent="0" algn="l" rtl="0">
              <a:lnSpc>
                <a:spcPct val="108000"/>
              </a:lnSpc>
              <a:spcBef>
                <a:spcPts val="1200"/>
              </a:spcBef>
              <a:spcAft>
                <a:spcPts val="0"/>
              </a:spcAft>
              <a:buClr>
                <a:schemeClr val="lt1"/>
              </a:buClr>
              <a:buSzPts val="1500"/>
              <a:buNone/>
            </a:pPr>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03"/>
        <p:cNvGrpSpPr/>
        <p:nvPr/>
      </p:nvGrpSpPr>
      <p:grpSpPr>
        <a:xfrm>
          <a:off x="0" y="0"/>
          <a:ext cx="0" cy="0"/>
          <a:chOff x="0" y="0"/>
          <a:chExt cx="0" cy="0"/>
        </a:xfrm>
      </p:grpSpPr>
      <p:pic>
        <p:nvPicPr>
          <p:cNvPr id="504" name="Google Shape;504;p30" descr="Graphical user interface&#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a:stretch/>
        </p:blipFill>
        <p:spPr>
          <a:xfrm>
            <a:off x="0" y="1"/>
            <a:ext cx="9144000" cy="2571749"/>
          </a:xfrm>
          <a:prstGeom prst="rect">
            <a:avLst/>
          </a:prstGeom>
          <a:solidFill>
            <a:srgbClr val="D3EEEF"/>
          </a:solidFill>
          <a:ln>
            <a:noFill/>
          </a:ln>
        </p:spPr>
      </p:pic>
      <p:sp>
        <p:nvSpPr>
          <p:cNvPr id="505" name="Google Shape;505;p30"/>
          <p:cNvSpPr txBox="1">
            <a:spLocks noGrp="1"/>
          </p:cNvSpPr>
          <p:nvPr>
            <p:ph type="title"/>
          </p:nvPr>
        </p:nvSpPr>
        <p:spPr>
          <a:xfrm>
            <a:off x="619125" y="3097831"/>
            <a:ext cx="7905750" cy="628148"/>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sz="3600"/>
              <a:t>Suuntauksia ja näkymiä</a:t>
            </a:r>
            <a:br>
              <a:rPr lang="fi" sz="3600"/>
            </a:br>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09"/>
        <p:cNvGrpSpPr/>
        <p:nvPr/>
      </p:nvGrpSpPr>
      <p:grpSpPr>
        <a:xfrm>
          <a:off x="0" y="0"/>
          <a:ext cx="0" cy="0"/>
          <a:chOff x="0" y="0"/>
          <a:chExt cx="0" cy="0"/>
        </a:xfrm>
      </p:grpSpPr>
      <p:pic>
        <p:nvPicPr>
          <p:cNvPr id="510" name="Google Shape;510;p3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34259" y="774700"/>
            <a:ext cx="5366816" cy="4011026"/>
          </a:xfrm>
          <a:prstGeom prst="rect">
            <a:avLst/>
          </a:prstGeom>
          <a:noFill/>
          <a:ln>
            <a:noFill/>
          </a:ln>
          <a:effectLst>
            <a:outerShdw blurRad="63500" sx="102000" sy="102000" algn="ctr" rotWithShape="0">
              <a:srgbClr val="000000">
                <a:alpha val="40000"/>
              </a:srgbClr>
            </a:outerShdw>
          </a:effectLst>
        </p:spPr>
      </p:pic>
      <p:sp>
        <p:nvSpPr>
          <p:cNvPr id="511" name="Google Shape;511;p31"/>
          <p:cNvSpPr txBox="1"/>
          <p:nvPr/>
        </p:nvSpPr>
        <p:spPr>
          <a:xfrm>
            <a:off x="7466822" y="4785725"/>
            <a:ext cx="15636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100"/>
              <a:buFont typeface="Arial"/>
              <a:buNone/>
            </a:pPr>
            <a:r>
              <a:rPr lang="fi" sz="1200" b="0" i="0" u="sng" strike="noStrike" cap="none">
                <a:solidFill>
                  <a:schemeClr val="hlink"/>
                </a:solidFill>
                <a:latin typeface="Arial"/>
                <a:ea typeface="Arial"/>
                <a:cs typeface="Arial"/>
                <a:sym typeface="Arial"/>
                <a:hlinkClick r:id="rId4"/>
              </a:rPr>
              <a:t>McKinsey, 2022</a:t>
            </a:r>
            <a:endParaRPr sz="1200" b="0" i="0" u="none" strike="noStrike" cap="none">
              <a:solidFill>
                <a:srgbClr val="000000"/>
              </a:solidFill>
              <a:latin typeface="Arial"/>
              <a:ea typeface="Arial"/>
              <a:cs typeface="Arial"/>
              <a:sym typeface="Arial"/>
            </a:endParaRPr>
          </a:p>
        </p:txBody>
      </p:sp>
      <p:sp>
        <p:nvSpPr>
          <p:cNvPr id="512" name="Google Shape;512;p31"/>
          <p:cNvSpPr txBox="1">
            <a:spLocks noGrp="1"/>
          </p:cNvSpPr>
          <p:nvPr>
            <p:ph type="title" idx="4294967295"/>
          </p:nvPr>
        </p:nvSpPr>
        <p:spPr>
          <a:xfrm>
            <a:off x="220664" y="-12701"/>
            <a:ext cx="8480425" cy="993776"/>
          </a:xfrm>
          <a:prstGeom prst="rect">
            <a:avLst/>
          </a:prstGeom>
          <a:noFill/>
          <a:ln>
            <a:noFill/>
          </a:ln>
        </p:spPr>
        <p:txBody>
          <a:bodyPr spcFirstLastPara="1" wrap="square" lIns="91425" tIns="45700" rIns="91425" bIns="45700" anchor="b" anchorCtr="0">
            <a:noAutofit/>
          </a:bodyPr>
          <a:lstStyle/>
          <a:p>
            <a:pPr marL="0" lvl="0" indent="0" algn="l" rtl="0">
              <a:lnSpc>
                <a:spcPct val="90000"/>
              </a:lnSpc>
              <a:spcBef>
                <a:spcPts val="0"/>
              </a:spcBef>
              <a:spcAft>
                <a:spcPts val="0"/>
              </a:spcAft>
              <a:buClr>
                <a:srgbClr val="161249"/>
              </a:buClr>
              <a:buSzPts val="2400"/>
              <a:buFont typeface="Arial"/>
              <a:buNone/>
            </a:pPr>
            <a:r>
              <a:rPr lang="fi" sz="2400"/>
              <a:t>Mitä kanavia käytetään ostamiseen?</a:t>
            </a:r>
            <a:br>
              <a:rPr lang="fi" sz="2800"/>
            </a:br>
            <a:endParaRPr sz="2800"/>
          </a:p>
        </p:txBody>
      </p:sp>
      <p:sp>
        <p:nvSpPr>
          <p:cNvPr id="513" name="Google Shape;513;p31"/>
          <p:cNvSpPr txBox="1">
            <a:spLocks noGrp="1"/>
          </p:cNvSpPr>
          <p:nvPr>
            <p:ph type="body" idx="4294967295"/>
          </p:nvPr>
        </p:nvSpPr>
        <p:spPr>
          <a:xfrm>
            <a:off x="178320" y="774700"/>
            <a:ext cx="2955925" cy="4122627"/>
          </a:xfrm>
          <a:prstGeom prst="rect">
            <a:avLst/>
          </a:prstGeom>
          <a:noFill/>
          <a:ln>
            <a:noFill/>
          </a:ln>
        </p:spPr>
        <p:txBody>
          <a:bodyPr spcFirstLastPara="1" wrap="square" lIns="91425" tIns="45700" rIns="91425" bIns="45700" anchor="t" anchorCtr="0">
            <a:spAutoFit/>
          </a:bodyPr>
          <a:lstStyle/>
          <a:p>
            <a:pPr marL="391795" lvl="0" indent="-133350" algn="l" rtl="0">
              <a:lnSpc>
                <a:spcPct val="90000"/>
              </a:lnSpc>
              <a:spcBef>
                <a:spcPts val="0"/>
              </a:spcBef>
              <a:spcAft>
                <a:spcPts val="0"/>
              </a:spcAft>
              <a:buClr>
                <a:srgbClr val="F39200"/>
              </a:buClr>
              <a:buSzPts val="2400"/>
              <a:buFont typeface="Arial"/>
              <a:buNone/>
            </a:pPr>
            <a:endParaRPr sz="1600"/>
          </a:p>
          <a:p>
            <a:pPr marL="290195" lvl="0" indent="-285750" algn="l" rtl="0">
              <a:lnSpc>
                <a:spcPct val="90000"/>
              </a:lnSpc>
              <a:spcBef>
                <a:spcPts val="0"/>
              </a:spcBef>
              <a:spcAft>
                <a:spcPts val="0"/>
              </a:spcAft>
              <a:buClr>
                <a:srgbClr val="F39200"/>
              </a:buClr>
              <a:buSzPts val="2400"/>
              <a:buFont typeface="Arial"/>
              <a:buChar char="•"/>
            </a:pPr>
            <a:r>
              <a:rPr lang="fi" sz="1600"/>
              <a:t>Suuntaus on kohti mobiilisovelluksia - nuori sukupolvi suosii mobiilia.</a:t>
            </a:r>
            <a:endParaRPr/>
          </a:p>
          <a:p>
            <a:pPr marL="391795" lvl="0" indent="-133350" algn="l" rtl="0">
              <a:lnSpc>
                <a:spcPct val="90000"/>
              </a:lnSpc>
              <a:spcBef>
                <a:spcPts val="0"/>
              </a:spcBef>
              <a:spcAft>
                <a:spcPts val="0"/>
              </a:spcAft>
              <a:buClr>
                <a:srgbClr val="F39200"/>
              </a:buClr>
              <a:buSzPts val="2400"/>
              <a:buFont typeface="Arial"/>
              <a:buNone/>
            </a:pPr>
            <a:endParaRPr sz="1600"/>
          </a:p>
          <a:p>
            <a:pPr marL="290195" lvl="0" indent="-285750" algn="l" rtl="0">
              <a:lnSpc>
                <a:spcPct val="90000"/>
              </a:lnSpc>
              <a:spcBef>
                <a:spcPts val="0"/>
              </a:spcBef>
              <a:spcAft>
                <a:spcPts val="0"/>
              </a:spcAft>
              <a:buClr>
                <a:srgbClr val="F39200"/>
              </a:buClr>
              <a:buSzPts val="2400"/>
              <a:buChar char="•"/>
            </a:pPr>
            <a:r>
              <a:rPr lang="fi" sz="1600"/>
              <a:t>Palvelu-/tuotealojen väliset erot (esimerkiksi koulutuspalveluja tarjotaan verkkosivustoilla, kun taas monia pelejä käytetään mobiilisovellusten kautta jne.).</a:t>
            </a:r>
            <a:endParaRPr/>
          </a:p>
          <a:p>
            <a:pPr marL="290195" lvl="0" indent="-285750" algn="l" rtl="0">
              <a:lnSpc>
                <a:spcPct val="90000"/>
              </a:lnSpc>
              <a:spcBef>
                <a:spcPts val="0"/>
              </a:spcBef>
              <a:spcAft>
                <a:spcPts val="0"/>
              </a:spcAft>
              <a:buClr>
                <a:srgbClr val="F39200"/>
              </a:buClr>
              <a:buSzPts val="2400"/>
              <a:buChar char="•"/>
            </a:pPr>
            <a:r>
              <a:rPr lang="fi" sz="1600"/>
              <a:t>Eurooppalaiset suosivat verkkosivuja, kun taas afrikkalaiset käyttävät sovelluksia</a:t>
            </a:r>
            <a:endParaRPr/>
          </a:p>
          <a:p>
            <a:pPr marL="290195" lvl="0" indent="-133350" algn="l" rtl="0">
              <a:lnSpc>
                <a:spcPct val="90000"/>
              </a:lnSpc>
              <a:spcBef>
                <a:spcPts val="0"/>
              </a:spcBef>
              <a:spcAft>
                <a:spcPts val="0"/>
              </a:spcAft>
              <a:buClr>
                <a:srgbClr val="F39200"/>
              </a:buClr>
              <a:buSzPts val="2400"/>
              <a:buFont typeface="Arial"/>
              <a:buNone/>
            </a:pPr>
            <a:endParaRPr/>
          </a:p>
          <a:p>
            <a:pPr marL="285750" lvl="0" indent="-196850" algn="l" rtl="0">
              <a:lnSpc>
                <a:spcPct val="90000"/>
              </a:lnSpc>
              <a:spcBef>
                <a:spcPts val="0"/>
              </a:spcBef>
              <a:spcAft>
                <a:spcPts val="0"/>
              </a:spcAft>
              <a:buClr>
                <a:srgbClr val="161249"/>
              </a:buClr>
              <a:buSzPts val="1400"/>
              <a:buFont typeface="Arial"/>
              <a:buNone/>
            </a:pPr>
            <a:endParaRPr sz="140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517"/>
        <p:cNvGrpSpPr/>
        <p:nvPr/>
      </p:nvGrpSpPr>
      <p:grpSpPr>
        <a:xfrm>
          <a:off x="0" y="0"/>
          <a:ext cx="0" cy="0"/>
          <a:chOff x="0" y="0"/>
          <a:chExt cx="0" cy="0"/>
        </a:xfrm>
      </p:grpSpPr>
      <p:sp>
        <p:nvSpPr>
          <p:cNvPr id="518" name="Google Shape;518;p32"/>
          <p:cNvSpPr txBox="1">
            <a:spLocks noGrp="1"/>
          </p:cNvSpPr>
          <p:nvPr>
            <p:ph type="title"/>
          </p:nvPr>
        </p:nvSpPr>
        <p:spPr>
          <a:xfrm>
            <a:off x="628650" y="273844"/>
            <a:ext cx="7886700" cy="994172"/>
          </a:xfrm>
          <a:prstGeom prst="rect">
            <a:avLst/>
          </a:prstGeom>
          <a:noFill/>
          <a:ln>
            <a:noFill/>
          </a:ln>
        </p:spPr>
        <p:txBody>
          <a:bodyPr spcFirstLastPara="1" wrap="square" lIns="91425" tIns="91425" rIns="91425" bIns="91425" anchor="t" anchorCtr="0">
            <a:noAutofit/>
          </a:bodyPr>
          <a:lstStyle/>
          <a:p>
            <a:pPr marL="0" lvl="0" indent="0" algn="l" rtl="0">
              <a:lnSpc>
                <a:spcPct val="90000"/>
              </a:lnSpc>
              <a:spcBef>
                <a:spcPts val="0"/>
              </a:spcBef>
              <a:spcAft>
                <a:spcPts val="0"/>
              </a:spcAft>
              <a:buClr>
                <a:srgbClr val="161249"/>
              </a:buClr>
              <a:buSzPts val="2800"/>
              <a:buFont typeface="Arial"/>
              <a:buNone/>
            </a:pPr>
            <a:r>
              <a:rPr lang="fi" sz="2800"/>
              <a:t>Tietoja internetin suuntauksista ja verkkosivujen liikenteestä; lähteet</a:t>
            </a:r>
            <a:endParaRPr sz="2800"/>
          </a:p>
        </p:txBody>
      </p:sp>
      <p:sp>
        <p:nvSpPr>
          <p:cNvPr id="519" name="Google Shape;519;p32"/>
          <p:cNvSpPr txBox="1">
            <a:spLocks noGrp="1"/>
          </p:cNvSpPr>
          <p:nvPr>
            <p:ph type="body" idx="1"/>
          </p:nvPr>
        </p:nvSpPr>
        <p:spPr>
          <a:xfrm>
            <a:off x="628650" y="1268025"/>
            <a:ext cx="8069676" cy="3314713"/>
          </a:xfrm>
          <a:prstGeom prst="rect">
            <a:avLst/>
          </a:prstGeom>
          <a:noFill/>
          <a:ln>
            <a:noFill/>
          </a:ln>
        </p:spPr>
        <p:txBody>
          <a:bodyPr spcFirstLastPara="1" wrap="square" lIns="91425" tIns="45700" rIns="91425" bIns="45700" anchor="t" anchorCtr="0">
            <a:spAutoFit/>
          </a:bodyPr>
          <a:lstStyle/>
          <a:p>
            <a:pPr marL="0" marR="0" lvl="0" indent="0" algn="l" rtl="0">
              <a:lnSpc>
                <a:spcPct val="90000"/>
              </a:lnSpc>
              <a:spcBef>
                <a:spcPts val="1200"/>
              </a:spcBef>
              <a:spcAft>
                <a:spcPts val="0"/>
              </a:spcAft>
              <a:buClr>
                <a:srgbClr val="161249"/>
              </a:buClr>
              <a:buSzPts val="1800"/>
              <a:buFont typeface="Arial"/>
              <a:buNone/>
            </a:pPr>
            <a:r>
              <a:rPr lang="fi" sz="1800" b="1">
                <a:solidFill>
                  <a:srgbClr val="F39200"/>
                </a:solidFill>
              </a:rPr>
              <a:t>Digitaalisen markkinoinnin keskeiset käsitteet ja termit</a:t>
            </a:r>
            <a:endParaRPr/>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käytä hakusanaa 'digital marketing concepts/terms/vocabulary' (myös omalla kielelläsi).</a:t>
            </a:r>
            <a:endParaRPr/>
          </a:p>
          <a:p>
            <a:pPr marL="0" marR="0" lvl="0" indent="0" algn="l" rtl="0">
              <a:lnSpc>
                <a:spcPct val="90000"/>
              </a:lnSpc>
              <a:spcBef>
                <a:spcPts val="1200"/>
              </a:spcBef>
              <a:spcAft>
                <a:spcPts val="0"/>
              </a:spcAft>
              <a:buClr>
                <a:srgbClr val="161249"/>
              </a:buClr>
              <a:buSzPts val="1800"/>
              <a:buFont typeface="Arial"/>
              <a:buNone/>
            </a:pPr>
            <a:r>
              <a:rPr lang="fi" sz="1800" b="1">
                <a:solidFill>
                  <a:srgbClr val="F39200"/>
                </a:solidFill>
              </a:rPr>
              <a:t>Mitä internetissä tapahtuu? </a:t>
            </a:r>
            <a:r>
              <a:rPr lang="fi" sz="1400"/>
              <a:t>esim. </a:t>
            </a:r>
            <a:r>
              <a:rPr lang="fi" sz="1400" b="0" i="0" u="none" strike="noStrike" cap="none">
                <a:solidFill>
                  <a:srgbClr val="161249"/>
                </a:solidFill>
                <a:latin typeface="Arial"/>
                <a:ea typeface="Arial"/>
                <a:cs typeface="Arial"/>
                <a:sym typeface="Arial"/>
              </a:rPr>
              <a:t>https://www.</a:t>
            </a:r>
            <a:r>
              <a:rPr lang="fi" sz="1400" b="1" u="sng">
                <a:solidFill>
                  <a:schemeClr val="hlink"/>
                </a:solidFill>
                <a:hlinkClick r:id="rId3"/>
              </a:rPr>
              <a:t>statista.com/ </a:t>
            </a:r>
            <a:r>
              <a:rPr lang="fi" sz="1400" b="1">
                <a:solidFill>
                  <a:srgbClr val="000000"/>
                </a:solidFill>
              </a:rPr>
              <a:t>; </a:t>
            </a:r>
            <a:r>
              <a:rPr lang="fi" sz="1400" b="1" u="sng">
                <a:solidFill>
                  <a:srgbClr val="0563C1"/>
                </a:solidFill>
                <a:hlinkClick r:id="rId4">
                  <a:extLst>
                    <a:ext uri="{A12FA001-AC4F-418D-AE19-62706E023703}">
                      <ahyp:hlinkClr xmlns:ahyp="http://schemas.microsoft.com/office/drawing/2018/hyperlinkcolor" val="tx"/>
                    </a:ext>
                  </a:extLst>
                </a:hlinkClick>
              </a:rPr>
              <a:t>Localiq.com</a:t>
            </a:r>
            <a:r>
              <a:rPr lang="fi" sz="1400" b="1">
                <a:solidFill>
                  <a:srgbClr val="000000"/>
                </a:solidFill>
              </a:rPr>
              <a:t>; </a:t>
            </a:r>
            <a:endParaRPr sz="1400" b="1" i="0" u="none" strike="noStrike" cap="none">
              <a:solidFill>
                <a:srgbClr val="000000"/>
              </a:solidFill>
              <a:latin typeface="Arial"/>
              <a:ea typeface="Arial"/>
              <a:cs typeface="Arial"/>
              <a:sym typeface="Arial"/>
            </a:endParaRPr>
          </a:p>
          <a:p>
            <a:pPr marL="457200" marR="0" lvl="0" indent="-323850" algn="l" rtl="0">
              <a:lnSpc>
                <a:spcPct val="90000"/>
              </a:lnSpc>
              <a:spcBef>
                <a:spcPts val="1200"/>
              </a:spcBef>
              <a:spcAft>
                <a:spcPts val="0"/>
              </a:spcAft>
              <a:buClr>
                <a:srgbClr val="000000"/>
              </a:buClr>
              <a:buSzPts val="1514"/>
              <a:buFont typeface="Arial"/>
              <a:buChar char="-"/>
            </a:pPr>
            <a:r>
              <a:rPr lang="fi" sz="1400"/>
              <a:t>hakujen määrä, </a:t>
            </a:r>
            <a:r>
              <a:rPr lang="fi" sz="1400" b="0" i="0" u="none" strike="noStrike" cap="none">
                <a:solidFill>
                  <a:srgbClr val="161249"/>
                </a:solidFill>
                <a:latin typeface="Arial"/>
                <a:ea typeface="Arial"/>
                <a:cs typeface="Arial"/>
                <a:sym typeface="Arial"/>
              </a:rPr>
              <a:t>verkkokäyttäytyminen, ostokset jne.</a:t>
            </a:r>
            <a:endParaRPr sz="1400" b="1" i="0" u="none" strike="noStrike" cap="none">
              <a:solidFill>
                <a:srgbClr val="161249"/>
              </a:solidFill>
              <a:latin typeface="Arial"/>
              <a:ea typeface="Arial"/>
              <a:cs typeface="Arial"/>
              <a:sym typeface="Arial"/>
            </a:endParaRPr>
          </a:p>
          <a:p>
            <a:pPr marL="0" marR="0" lvl="0" indent="0" algn="l" rtl="0">
              <a:lnSpc>
                <a:spcPct val="90000"/>
              </a:lnSpc>
              <a:spcBef>
                <a:spcPts val="1200"/>
              </a:spcBef>
              <a:spcAft>
                <a:spcPts val="0"/>
              </a:spcAft>
              <a:buClr>
                <a:srgbClr val="161249"/>
              </a:buClr>
              <a:buSzPts val="1800"/>
              <a:buFont typeface="Arial"/>
              <a:buNone/>
            </a:pPr>
            <a:r>
              <a:rPr lang="fi" sz="1800" b="1" i="0" u="none" strike="noStrike" cap="none">
                <a:solidFill>
                  <a:srgbClr val="F39200"/>
                </a:solidFill>
                <a:latin typeface="Arial"/>
                <a:ea typeface="Arial"/>
                <a:cs typeface="Arial"/>
                <a:sym typeface="Arial"/>
              </a:rPr>
              <a:t> Mitä aiheita ja verkkosivustoja etsitään? </a:t>
            </a:r>
            <a:r>
              <a:rPr lang="fi" sz="1400" u="sng">
                <a:solidFill>
                  <a:schemeClr val="hlink"/>
                </a:solidFill>
                <a:hlinkClick r:id="rId5"/>
              </a:rPr>
              <a:t>E</a:t>
            </a:r>
            <a:r>
              <a:rPr lang="fi" sz="1400"/>
              <a:t>sim. </a:t>
            </a:r>
            <a:r>
              <a:rPr lang="fi" sz="1400" b="1" i="0" u="sng" strike="noStrike" cap="none">
                <a:solidFill>
                  <a:srgbClr val="000000"/>
                </a:solidFill>
                <a:latin typeface="Arial"/>
                <a:ea typeface="Arial"/>
                <a:cs typeface="Arial"/>
                <a:sym typeface="Arial"/>
                <a:hlinkClick r:id="rId5">
                  <a:extLst>
                    <a:ext uri="{A12FA001-AC4F-418D-AE19-62706E023703}">
                      <ahyp:hlinkClr xmlns:ahyp="http://schemas.microsoft.com/office/drawing/2018/hyperlinkcolor" val="tx"/>
                    </a:ext>
                  </a:extLst>
                </a:hlinkClick>
              </a:rPr>
              <a:t>https://trends.google.com/trends/</a:t>
            </a:r>
            <a:r>
              <a:rPr lang="fi" sz="1400" b="1" i="0" u="none" strike="noStrike" cap="none">
                <a:solidFill>
                  <a:srgbClr val="000000"/>
                </a:solidFill>
                <a:latin typeface="Arial"/>
                <a:ea typeface="Arial"/>
                <a:cs typeface="Arial"/>
                <a:sym typeface="Arial"/>
              </a:rPr>
              <a:t> </a:t>
            </a:r>
            <a:endParaRPr/>
          </a:p>
          <a:p>
            <a:pPr marL="457200" marR="0" lvl="0" indent="-323850" algn="l" rtl="0">
              <a:lnSpc>
                <a:spcPct val="90000"/>
              </a:lnSpc>
              <a:spcBef>
                <a:spcPts val="120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Käytettyjen hakusanojen määrä todellisuudessa jonkin maan tai alueen osalta.</a:t>
            </a:r>
            <a:endParaRPr/>
          </a:p>
          <a:p>
            <a:pPr marL="457200" marR="0" lvl="0" indent="-323850" algn="l" rtl="0">
              <a:lnSpc>
                <a:spcPct val="90000"/>
              </a:lnSpc>
              <a:spcBef>
                <a:spcPts val="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Minkä tahansa hakusanan trendit </a:t>
            </a:r>
            <a:endParaRPr/>
          </a:p>
          <a:p>
            <a:pPr marL="457200" marR="0" lvl="0" indent="-323848" algn="l" rtl="0">
              <a:lnSpc>
                <a:spcPct val="90000"/>
              </a:lnSpc>
              <a:spcBef>
                <a:spcPts val="0"/>
              </a:spcBef>
              <a:spcAft>
                <a:spcPts val="0"/>
              </a:spcAft>
              <a:buClr>
                <a:srgbClr val="000000"/>
              </a:buClr>
              <a:buSzPts val="1514"/>
              <a:buFont typeface="Arial"/>
              <a:buChar char="-"/>
            </a:pPr>
            <a:r>
              <a:rPr lang="fi" sz="1400" b="0" i="0" u="none" strike="noStrike" cap="none">
                <a:solidFill>
                  <a:srgbClr val="161249"/>
                </a:solidFill>
                <a:latin typeface="Arial"/>
                <a:ea typeface="Arial"/>
                <a:cs typeface="Arial"/>
                <a:sym typeface="Arial"/>
              </a:rPr>
              <a:t>Teemojen ja aiheiden suuntaukset</a:t>
            </a:r>
            <a:endParaRPr sz="1400"/>
          </a:p>
          <a:p>
            <a:pPr marL="457200" marR="0" lvl="0" indent="-227709" algn="l" rtl="0">
              <a:lnSpc>
                <a:spcPct val="90000"/>
              </a:lnSpc>
              <a:spcBef>
                <a:spcPts val="0"/>
              </a:spcBef>
              <a:spcAft>
                <a:spcPts val="0"/>
              </a:spcAft>
              <a:buClr>
                <a:srgbClr val="000000"/>
              </a:buClr>
              <a:buSzPts val="1514"/>
              <a:buFont typeface="Arial"/>
              <a:buNone/>
            </a:pPr>
            <a:endParaRPr sz="1400"/>
          </a:p>
          <a:p>
            <a:pPr marL="133351" marR="0" lvl="0" indent="0" algn="l" rtl="0">
              <a:lnSpc>
                <a:spcPct val="90000"/>
              </a:lnSpc>
              <a:spcBef>
                <a:spcPts val="0"/>
              </a:spcBef>
              <a:spcAft>
                <a:spcPts val="0"/>
              </a:spcAft>
              <a:buClr>
                <a:srgbClr val="000000"/>
              </a:buClr>
              <a:buSzPts val="1514"/>
              <a:buNone/>
            </a:pPr>
            <a:r>
              <a:rPr lang="fi" sz="1400"/>
              <a:t>Internetissä on valtavasti digitalojen tuottamaa tietoa digitaalisista markkinoista. Lisäksi monet julkaisevat työkaluja ja testaajia, joita voi kokeilla ilmaiseksi.</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sp>
        <p:nvSpPr>
          <p:cNvPr id="524" name="Google Shape;524;p33"/>
          <p:cNvSpPr txBox="1">
            <a:spLocks noGrp="1"/>
          </p:cNvSpPr>
          <p:nvPr>
            <p:ph type="body" idx="1"/>
          </p:nvPr>
        </p:nvSpPr>
        <p:spPr>
          <a:xfrm>
            <a:off x="748902" y="150258"/>
            <a:ext cx="6614054" cy="997196"/>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a:t>Aktivointitehtävä</a:t>
            </a:r>
            <a:endParaRPr/>
          </a:p>
          <a:p>
            <a:pPr marL="0" lvl="0" indent="0" algn="l" rtl="0">
              <a:lnSpc>
                <a:spcPct val="90000"/>
              </a:lnSpc>
              <a:spcBef>
                <a:spcPts val="0"/>
              </a:spcBef>
              <a:spcAft>
                <a:spcPts val="0"/>
              </a:spcAft>
              <a:buClr>
                <a:schemeClr val="lt1"/>
              </a:buClr>
              <a:buSzPts val="2400"/>
              <a:buNone/>
            </a:pPr>
            <a:r>
              <a:rPr lang="fi" sz="2400" b="1">
                <a:solidFill>
                  <a:schemeClr val="lt1"/>
                </a:solidFill>
              </a:rPr>
              <a:t> Verkkokäyttäytyminen ja trendit </a:t>
            </a:r>
            <a:br>
              <a:rPr lang="fi" sz="2800" b="1">
                <a:solidFill>
                  <a:schemeClr val="lt1"/>
                </a:solidFill>
              </a:rPr>
            </a:br>
            <a:endParaRPr/>
          </a:p>
        </p:txBody>
      </p:sp>
      <p:sp>
        <p:nvSpPr>
          <p:cNvPr id="525" name="Google Shape;525;p33"/>
          <p:cNvSpPr txBox="1">
            <a:spLocks noGrp="1"/>
          </p:cNvSpPr>
          <p:nvPr>
            <p:ph type="body" idx="2"/>
          </p:nvPr>
        </p:nvSpPr>
        <p:spPr>
          <a:xfrm>
            <a:off x="848795" y="869196"/>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400"/>
              <a:buNone/>
            </a:pPr>
            <a:r>
              <a:rPr lang="fi" sz="1800" b="1">
                <a:solidFill>
                  <a:srgbClr val="F39200"/>
                </a:solidFill>
              </a:rPr>
              <a:t>Tehtävä 1: Verkkokäyttäytymisen kehitys</a:t>
            </a:r>
            <a:br>
              <a:rPr lang="fi" sz="1300" b="1"/>
            </a:br>
            <a:r>
              <a:rPr lang="fi" sz="1400"/>
              <a:t>Siirry sivustolle Localiq.com (voit myös hakea hakusanoilla "what happens in internet" tai "web behaviour", jos haluat löytää lisää lähteitä). Tutustu artikkeliin ja kuvioon. Miten "verkkokäyttäytyminen" kehittyy? Mikä lisääntyy/vähenee seuraavien 1/3/5 vuoden aikana?</a:t>
            </a:r>
            <a:endParaRPr sz="1400" b="1"/>
          </a:p>
          <a:p>
            <a:pPr marL="0" lvl="0" indent="0" algn="l" rtl="0">
              <a:lnSpc>
                <a:spcPct val="100000"/>
              </a:lnSpc>
              <a:spcBef>
                <a:spcPts val="1200"/>
              </a:spcBef>
              <a:spcAft>
                <a:spcPts val="0"/>
              </a:spcAft>
              <a:buClr>
                <a:schemeClr val="lt1"/>
              </a:buClr>
              <a:buSzPts val="1400"/>
              <a:buNone/>
            </a:pPr>
            <a:r>
              <a:rPr lang="fi" sz="1800" b="1">
                <a:solidFill>
                  <a:srgbClr val="F39200"/>
                </a:solidFill>
              </a:rPr>
              <a:t>Tehtävä 2: Verkkohakujen suuntaukset</a:t>
            </a:r>
            <a:br>
              <a:rPr lang="fi" sz="1300" b="1"/>
            </a:br>
            <a:r>
              <a:rPr lang="fi" sz="1400"/>
              <a:t>Valitse mielenkiintoinen hakusana. Siirry </a:t>
            </a:r>
            <a:r>
              <a:rPr lang="fi" sz="1400" b="1"/>
              <a:t>Google Trends </a:t>
            </a:r>
            <a:r>
              <a:rPr lang="fi" sz="1400"/>
              <a:t>-palveluun (löydät sen helposti haulla). Tutustu alustaan 5-10 minuutin ajan. </a:t>
            </a:r>
            <a:endParaRPr sz="1400"/>
          </a:p>
          <a:p>
            <a:pPr marL="457200" lvl="0" indent="-312261" algn="l" rtl="0">
              <a:lnSpc>
                <a:spcPct val="100000"/>
              </a:lnSpc>
              <a:spcBef>
                <a:spcPts val="1200"/>
              </a:spcBef>
              <a:spcAft>
                <a:spcPts val="0"/>
              </a:spcAft>
              <a:buClr>
                <a:schemeClr val="lt1"/>
              </a:buClr>
              <a:buSzPts val="1400"/>
              <a:buChar char="-"/>
            </a:pPr>
            <a:r>
              <a:rPr lang="fi" sz="1400"/>
              <a:t>Täytä sana (Huomautus: sen on oltava hakumääriltään riittävä, jotta se löytyy Google Trendistä).</a:t>
            </a:r>
            <a:endParaRPr sz="1400"/>
          </a:p>
          <a:p>
            <a:pPr marL="457200" lvl="0" indent="-312261" algn="l" rtl="0">
              <a:lnSpc>
                <a:spcPct val="100000"/>
              </a:lnSpc>
              <a:spcBef>
                <a:spcPts val="0"/>
              </a:spcBef>
              <a:spcAft>
                <a:spcPts val="0"/>
              </a:spcAft>
              <a:buClr>
                <a:schemeClr val="lt1"/>
              </a:buClr>
              <a:buSzPts val="1400"/>
              <a:buChar char="-"/>
            </a:pPr>
            <a:r>
              <a:rPr lang="fi" sz="1400"/>
              <a:t>Etsi hakusanaa ja laajempaa aihetta koskevia suuntauksia. </a:t>
            </a:r>
            <a:endParaRPr sz="1400"/>
          </a:p>
          <a:p>
            <a:pPr marL="914400" lvl="1" indent="-312260" algn="l" rtl="0">
              <a:lnSpc>
                <a:spcPct val="100000"/>
              </a:lnSpc>
              <a:spcBef>
                <a:spcPts val="0"/>
              </a:spcBef>
              <a:spcAft>
                <a:spcPts val="0"/>
              </a:spcAft>
              <a:buClr>
                <a:schemeClr val="lt1"/>
              </a:buClr>
              <a:buSzPts val="1400"/>
              <a:buChar char="-"/>
            </a:pPr>
            <a:r>
              <a:rPr lang="fi" sz="1400"/>
              <a:t>niiden kehittyminen ajassa</a:t>
            </a:r>
            <a:endParaRPr sz="1400"/>
          </a:p>
          <a:p>
            <a:pPr marL="914400" lvl="1" indent="-312260" algn="l" rtl="0">
              <a:lnSpc>
                <a:spcPct val="100000"/>
              </a:lnSpc>
              <a:spcBef>
                <a:spcPts val="0"/>
              </a:spcBef>
              <a:spcAft>
                <a:spcPts val="0"/>
              </a:spcAft>
              <a:buClr>
                <a:schemeClr val="lt1"/>
              </a:buClr>
              <a:buSzPts val="1400"/>
              <a:buChar char="-"/>
            </a:pPr>
            <a:r>
              <a:rPr lang="fi" sz="1400"/>
              <a:t>muita ehdotettuja hakusanoja?</a:t>
            </a:r>
            <a:endParaRPr sz="1400"/>
          </a:p>
          <a:p>
            <a:pPr marL="0" lvl="0" indent="0" algn="l" rtl="0">
              <a:lnSpc>
                <a:spcPct val="100000"/>
              </a:lnSpc>
              <a:spcBef>
                <a:spcPts val="1200"/>
              </a:spcBef>
              <a:spcAft>
                <a:spcPts val="0"/>
              </a:spcAft>
              <a:buClr>
                <a:schemeClr val="lt1"/>
              </a:buClr>
              <a:buSzPts val="1400"/>
              <a:buNone/>
            </a:pPr>
            <a:r>
              <a:rPr lang="fi" sz="1400"/>
              <a:t>Mitkä syitä löydät tähän kehitykseen ja ajan myötä tapahtuvaan vaihteluun? Mahdolliset merkit?  </a:t>
            </a:r>
            <a:endParaRPr sz="1400"/>
          </a:p>
          <a:p>
            <a:pPr marL="0" lvl="0" indent="0" algn="l" rtl="0">
              <a:lnSpc>
                <a:spcPct val="115714"/>
              </a:lnSpc>
              <a:spcBef>
                <a:spcPts val="1200"/>
              </a:spcBef>
              <a:spcAft>
                <a:spcPts val="0"/>
              </a:spcAft>
              <a:buClr>
                <a:schemeClr val="lt1"/>
              </a:buClr>
              <a:buSzPts val="1400"/>
              <a:buNone/>
            </a:pPr>
            <a:endParaRPr sz="1400"/>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529"/>
        <p:cNvGrpSpPr/>
        <p:nvPr/>
      </p:nvGrpSpPr>
      <p:grpSpPr>
        <a:xfrm>
          <a:off x="0" y="0"/>
          <a:ext cx="0" cy="0"/>
          <a:chOff x="0" y="0"/>
          <a:chExt cx="0" cy="0"/>
        </a:xfrm>
      </p:grpSpPr>
      <p:sp>
        <p:nvSpPr>
          <p:cNvPr id="530" name="Google Shape;530;p35"/>
          <p:cNvSpPr txBox="1">
            <a:spLocks noGrp="1"/>
          </p:cNvSpPr>
          <p:nvPr>
            <p:ph type="title"/>
          </p:nvPr>
        </p:nvSpPr>
        <p:spPr>
          <a:xfrm>
            <a:off x="240711" y="248478"/>
            <a:ext cx="841815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a:t>Markkinoijat käyttävät yhä enemmän digitaalista mediaa</a:t>
            </a:r>
            <a:endParaRPr/>
          </a:p>
        </p:txBody>
      </p:sp>
      <p:sp>
        <p:nvSpPr>
          <p:cNvPr id="531" name="Google Shape;531;p35"/>
          <p:cNvSpPr txBox="1">
            <a:spLocks noGrp="1"/>
          </p:cNvSpPr>
          <p:nvPr>
            <p:ph type="body" idx="1"/>
          </p:nvPr>
        </p:nvSpPr>
        <p:spPr>
          <a:xfrm>
            <a:off x="284846" y="745564"/>
            <a:ext cx="2659824" cy="4090670"/>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1600"/>
              <a:buNone/>
            </a:pPr>
            <a:endParaRPr sz="1600"/>
          </a:p>
          <a:p>
            <a:pPr marL="285750" lvl="0" indent="-285750" algn="l" rtl="0">
              <a:lnSpc>
                <a:spcPct val="90000"/>
              </a:lnSpc>
              <a:spcBef>
                <a:spcPts val="1200"/>
              </a:spcBef>
              <a:spcAft>
                <a:spcPts val="0"/>
              </a:spcAft>
              <a:buClr>
                <a:srgbClr val="F39200"/>
              </a:buClr>
              <a:buSzPts val="2400"/>
              <a:buFont typeface="Arial"/>
              <a:buChar char="•"/>
            </a:pPr>
            <a:r>
              <a:rPr lang="fi" sz="1600"/>
              <a:t>Digitaalisen median osuus on kasvussa, mutta perinteisiä markkinointivälineitä käytetään edelleen olennaisesti.</a:t>
            </a:r>
            <a:endParaRPr sz="1600"/>
          </a:p>
          <a:p>
            <a:pPr marL="285750" lvl="0" indent="-285750" algn="l" rtl="0">
              <a:lnSpc>
                <a:spcPct val="90000"/>
              </a:lnSpc>
              <a:spcBef>
                <a:spcPts val="1200"/>
              </a:spcBef>
              <a:spcAft>
                <a:spcPts val="0"/>
              </a:spcAft>
              <a:buClr>
                <a:srgbClr val="F39200"/>
              </a:buClr>
              <a:buSzPts val="2400"/>
              <a:buFont typeface="Arial"/>
              <a:buChar char="•"/>
            </a:pPr>
            <a:r>
              <a:rPr lang="fi" sz="1600"/>
              <a:t>Kaavio osoittaa kaikkien mainostajien keskiarvon</a:t>
            </a:r>
            <a:endParaRPr sz="1600"/>
          </a:p>
          <a:p>
            <a:pPr marL="285750" lvl="0" indent="-285750" algn="l" rtl="0">
              <a:lnSpc>
                <a:spcPct val="90000"/>
              </a:lnSpc>
              <a:spcBef>
                <a:spcPts val="1200"/>
              </a:spcBef>
              <a:spcAft>
                <a:spcPts val="0"/>
              </a:spcAft>
              <a:buClr>
                <a:srgbClr val="F39200"/>
              </a:buClr>
              <a:buSzPts val="2400"/>
              <a:buFont typeface="Arial"/>
              <a:buChar char="•"/>
            </a:pPr>
            <a:r>
              <a:rPr lang="fi" sz="1600"/>
              <a:t>Eri organisaatiotyyppien välillä on kohtuullisia eroja.</a:t>
            </a:r>
            <a:endParaRPr sz="1600"/>
          </a:p>
          <a:p>
            <a:pPr marL="0" lvl="0" indent="0" algn="l" rtl="0">
              <a:lnSpc>
                <a:spcPct val="90000"/>
              </a:lnSpc>
              <a:spcBef>
                <a:spcPts val="1200"/>
              </a:spcBef>
              <a:spcAft>
                <a:spcPts val="1200"/>
              </a:spcAft>
              <a:buClr>
                <a:srgbClr val="161249"/>
              </a:buClr>
              <a:buSzPts val="1600"/>
              <a:buNone/>
            </a:pPr>
            <a:endParaRPr sz="1600"/>
          </a:p>
        </p:txBody>
      </p:sp>
      <p:sp>
        <p:nvSpPr>
          <p:cNvPr id="532" name="Google Shape;532;p35"/>
          <p:cNvSpPr txBox="1"/>
          <p:nvPr/>
        </p:nvSpPr>
        <p:spPr>
          <a:xfrm>
            <a:off x="3915200" y="4222275"/>
            <a:ext cx="3331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Statista (2022)</a:t>
            </a:r>
            <a:endParaRPr sz="1400" b="0" i="0" u="none" strike="noStrike" cap="none">
              <a:solidFill>
                <a:srgbClr val="000000"/>
              </a:solidFill>
              <a:latin typeface="Arial"/>
              <a:ea typeface="Arial"/>
              <a:cs typeface="Arial"/>
              <a:sym typeface="Arial"/>
            </a:endParaRPr>
          </a:p>
        </p:txBody>
      </p:sp>
      <p:pic>
        <p:nvPicPr>
          <p:cNvPr id="533" name="Google Shape;533;p35"/>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257550" y="1242650"/>
            <a:ext cx="5714191" cy="2953433"/>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537"/>
        <p:cNvGrpSpPr/>
        <p:nvPr/>
      </p:nvGrpSpPr>
      <p:grpSpPr>
        <a:xfrm>
          <a:off x="0" y="0"/>
          <a:ext cx="0" cy="0"/>
          <a:chOff x="0" y="0"/>
          <a:chExt cx="0" cy="0"/>
        </a:xfrm>
      </p:grpSpPr>
      <p:sp>
        <p:nvSpPr>
          <p:cNvPr id="538" name="Google Shape;538;p37"/>
          <p:cNvSpPr txBox="1">
            <a:spLocks noGrp="1"/>
          </p:cNvSpPr>
          <p:nvPr>
            <p:ph type="title"/>
          </p:nvPr>
        </p:nvSpPr>
        <p:spPr>
          <a:xfrm>
            <a:off x="227927" y="163692"/>
            <a:ext cx="8455031" cy="581659"/>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2800"/>
              <a:t>D</a:t>
            </a:r>
            <a:r>
              <a:rPr lang="fi" sz="2800" b="1">
                <a:solidFill>
                  <a:srgbClr val="161249"/>
                </a:solidFill>
                <a:latin typeface="Arial"/>
                <a:ea typeface="Arial"/>
                <a:cs typeface="Arial"/>
                <a:sym typeface="Arial"/>
              </a:rPr>
              <a:t>igitaalisen markkinoinnin toimenkuvat</a:t>
            </a:r>
            <a:endParaRPr sz="2800" b="1">
              <a:solidFill>
                <a:srgbClr val="161249"/>
              </a:solidFill>
              <a:latin typeface="Arial"/>
              <a:ea typeface="Arial"/>
              <a:cs typeface="Arial"/>
              <a:sym typeface="Arial"/>
            </a:endParaRPr>
          </a:p>
        </p:txBody>
      </p:sp>
      <p:pic>
        <p:nvPicPr>
          <p:cNvPr id="539" name="Google Shape;539;p37" descr="Digital Marketing Roles | Top 9 Different Roles of Digital Marketing"/>
          <p:cNvPicPr preferRelativeResize="0">
            <a:picLocks noGrp="1"/>
          </p:cNvPicPr>
          <p:nvPr>
            <p:ph type="body" idx="1"/>
          </p:nvPr>
        </p:nvPicPr>
        <p:blipFill rotWithShape="1">
          <a:blip r:embed="rId3" cstate="email">
            <a:alphaModFix/>
            <a:extLst>
              <a:ext uri="{28A0092B-C50C-407E-A947-70E740481C1C}">
                <a14:useLocalDpi xmlns:a14="http://schemas.microsoft.com/office/drawing/2010/main"/>
              </a:ext>
            </a:extLst>
          </a:blip>
          <a:srcRect/>
          <a:stretch/>
        </p:blipFill>
        <p:spPr>
          <a:xfrm>
            <a:off x="4341479" y="1182461"/>
            <a:ext cx="4543734" cy="2382932"/>
          </a:xfrm>
          <a:prstGeom prst="rect">
            <a:avLst/>
          </a:prstGeom>
          <a:noFill/>
          <a:ln>
            <a:noFill/>
          </a:ln>
          <a:effectLst>
            <a:outerShdw blurRad="63500" sx="102000" sy="102000" algn="ctr" rotWithShape="0">
              <a:srgbClr val="000000">
                <a:alpha val="40000"/>
              </a:srgbClr>
            </a:outerShdw>
          </a:effectLst>
        </p:spPr>
      </p:pic>
      <p:sp>
        <p:nvSpPr>
          <p:cNvPr id="540" name="Google Shape;540;p37"/>
          <p:cNvSpPr txBox="1"/>
          <p:nvPr/>
        </p:nvSpPr>
        <p:spPr>
          <a:xfrm>
            <a:off x="7433825" y="3931025"/>
            <a:ext cx="15546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Hubspot</a:t>
            </a:r>
            <a:endParaRPr sz="1400" b="0" i="0" u="none" strike="noStrike" cap="none">
              <a:solidFill>
                <a:srgbClr val="000000"/>
              </a:solidFill>
              <a:latin typeface="Arial"/>
              <a:ea typeface="Arial"/>
              <a:cs typeface="Arial"/>
              <a:sym typeface="Arial"/>
            </a:endParaRPr>
          </a:p>
        </p:txBody>
      </p:sp>
      <p:sp>
        <p:nvSpPr>
          <p:cNvPr id="541" name="Google Shape;541;p37"/>
          <p:cNvSpPr txBox="1"/>
          <p:nvPr/>
        </p:nvSpPr>
        <p:spPr>
          <a:xfrm>
            <a:off x="0" y="854934"/>
            <a:ext cx="4195482" cy="4124176"/>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Pienemmissä organisaatioissa pieni tiimi ja laajat tehtävänkuvat</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Suuremmissa organisaatioissa enemmän henkilöstöä ja erikoistuneet roolit</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Monet organisaatiot ulkoistavat (ostavat) palvelun tai osan siitä ns. digitaloilta.</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Digitaalinen markkinointi on tyypillisesti nuorten ammattilaisten ala</a:t>
            </a:r>
            <a:br>
              <a:rPr lang="fi" sz="1600" b="0" i="0" u="none" strike="noStrike" cap="none">
                <a:solidFill>
                  <a:srgbClr val="161249"/>
                </a:solidFill>
                <a:latin typeface="Arial"/>
                <a:ea typeface="Arial"/>
                <a:cs typeface="Arial"/>
                <a:sym typeface="Arial"/>
              </a:rPr>
            </a:b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400"/>
              <a:buFont typeface="Arial"/>
              <a:buChar char="●"/>
            </a:pPr>
            <a:r>
              <a:rPr lang="fi" sz="1600" b="0" i="0" u="none" strike="noStrike" cap="none">
                <a:solidFill>
                  <a:srgbClr val="161249"/>
                </a:solidFill>
                <a:latin typeface="Arial"/>
                <a:ea typeface="Arial"/>
                <a:cs typeface="Arial"/>
                <a:sym typeface="Arial"/>
              </a:rPr>
              <a:t>Digitaalisen markkinoinnin ammattilaisista on puutetta.</a:t>
            </a:r>
            <a:endParaRPr sz="1600" b="0" i="0" u="none" strike="noStrike" cap="none">
              <a:solidFill>
                <a:srgbClr val="161249"/>
              </a:solidFill>
              <a:latin typeface="Arial"/>
              <a:ea typeface="Arial"/>
              <a:cs typeface="Arial"/>
              <a:sym typeface="Arial"/>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545"/>
        <p:cNvGrpSpPr/>
        <p:nvPr/>
      </p:nvGrpSpPr>
      <p:grpSpPr>
        <a:xfrm>
          <a:off x="0" y="0"/>
          <a:ext cx="0" cy="0"/>
          <a:chOff x="0" y="0"/>
          <a:chExt cx="0" cy="0"/>
        </a:xfrm>
      </p:grpSpPr>
      <p:pic>
        <p:nvPicPr>
          <p:cNvPr id="546" name="Google Shape;546;p38" descr="Map&#10;&#10;Description automatically generated"/>
          <p:cNvPicPr preferRelativeResize="0">
            <a:picLocks noGrp="1"/>
          </p:cNvPicPr>
          <p:nvPr>
            <p:ph type="pic" idx="2"/>
          </p:nvPr>
        </p:nvPicPr>
        <p:blipFill rotWithShape="1">
          <a:blip r:embed="rId3" cstate="email">
            <a:alphaModFix/>
            <a:extLst>
              <a:ext uri="{28A0092B-C50C-407E-A947-70E740481C1C}">
                <a14:useLocalDpi xmlns:a14="http://schemas.microsoft.com/office/drawing/2010/main"/>
              </a:ext>
            </a:extLst>
          </a:blip>
          <a:srcRect l="-104"/>
          <a:stretch/>
        </p:blipFill>
        <p:spPr>
          <a:xfrm>
            <a:off x="0" y="1"/>
            <a:ext cx="9144000" cy="2571749"/>
          </a:xfrm>
          <a:prstGeom prst="rect">
            <a:avLst/>
          </a:prstGeom>
          <a:solidFill>
            <a:srgbClr val="D3EEEF"/>
          </a:solidFill>
          <a:ln>
            <a:noFill/>
          </a:ln>
        </p:spPr>
      </p:pic>
      <p:sp>
        <p:nvSpPr>
          <p:cNvPr id="547" name="Google Shape;547;p38"/>
          <p:cNvSpPr txBox="1">
            <a:spLocks noGrp="1"/>
          </p:cNvSpPr>
          <p:nvPr>
            <p:ph type="title"/>
          </p:nvPr>
        </p:nvSpPr>
        <p:spPr>
          <a:xfrm>
            <a:off x="628650" y="2755804"/>
            <a:ext cx="7905750" cy="628148"/>
          </a:xfrm>
          <a:prstGeom prst="rect">
            <a:avLst/>
          </a:prstGeom>
          <a:noFill/>
          <a:ln>
            <a:noFill/>
          </a:ln>
        </p:spPr>
        <p:txBody>
          <a:bodyPr spcFirstLastPara="1" wrap="square" lIns="91425" tIns="91425" rIns="91425" bIns="91425" anchor="ctr" anchorCtr="0">
            <a:normAutofit fontScale="90000"/>
          </a:bodyPr>
          <a:lstStyle/>
          <a:p>
            <a:pPr marL="0" lvl="0" indent="0" algn="ctr" rtl="0">
              <a:lnSpc>
                <a:spcPct val="90000"/>
              </a:lnSpc>
              <a:spcBef>
                <a:spcPts val="0"/>
              </a:spcBef>
              <a:spcAft>
                <a:spcPts val="0"/>
              </a:spcAft>
              <a:buClr>
                <a:srgbClr val="161249"/>
              </a:buClr>
              <a:buSzPct val="100000"/>
              <a:buFont typeface="Arial"/>
              <a:buNone/>
            </a:pPr>
            <a:r>
              <a:rPr lang="fi"/>
              <a:t>Mitä voidaan saavuttaa käyttäjätasolla?</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551"/>
        <p:cNvGrpSpPr/>
        <p:nvPr/>
      </p:nvGrpSpPr>
      <p:grpSpPr>
        <a:xfrm>
          <a:off x="0" y="0"/>
          <a:ext cx="0" cy="0"/>
          <a:chOff x="0" y="0"/>
          <a:chExt cx="0" cy="0"/>
        </a:xfrm>
      </p:grpSpPr>
      <p:sp>
        <p:nvSpPr>
          <p:cNvPr id="552" name="Google Shape;552;p39"/>
          <p:cNvSpPr txBox="1">
            <a:spLocks noGrp="1"/>
          </p:cNvSpPr>
          <p:nvPr>
            <p:ph type="body" idx="4294967295"/>
          </p:nvPr>
        </p:nvSpPr>
        <p:spPr>
          <a:xfrm>
            <a:off x="83375" y="213825"/>
            <a:ext cx="4820700" cy="4158300"/>
          </a:xfrm>
          <a:prstGeom prst="rect">
            <a:avLst/>
          </a:prstGeom>
          <a:noFill/>
          <a:ln>
            <a:noFill/>
          </a:ln>
        </p:spPr>
        <p:txBody>
          <a:bodyPr spcFirstLastPara="1" wrap="square" lIns="91425" tIns="91425" rIns="91425" bIns="91425" anchor="t" anchorCtr="0">
            <a:normAutofit/>
          </a:bodyPr>
          <a:lstStyle/>
          <a:p>
            <a:pPr marL="0" lvl="0" indent="0" algn="l" rtl="0">
              <a:lnSpc>
                <a:spcPct val="110000"/>
              </a:lnSpc>
              <a:spcBef>
                <a:spcPts val="0"/>
              </a:spcBef>
              <a:spcAft>
                <a:spcPts val="0"/>
              </a:spcAft>
              <a:buClr>
                <a:srgbClr val="161249"/>
              </a:buClr>
              <a:buSzPts val="1700"/>
              <a:buNone/>
            </a:pPr>
            <a:r>
              <a:rPr lang="fi" sz="1700" b="1"/>
              <a:t>Digitaalisten kanavien erityisiä etuja</a:t>
            </a:r>
            <a:endParaRPr sz="1700" b="1"/>
          </a:p>
          <a:p>
            <a:pPr marL="0" lvl="0" indent="0" algn="l" rtl="0">
              <a:lnSpc>
                <a:spcPct val="110000"/>
              </a:lnSpc>
              <a:spcBef>
                <a:spcPts val="0"/>
              </a:spcBef>
              <a:spcAft>
                <a:spcPts val="0"/>
              </a:spcAft>
              <a:buClr>
                <a:srgbClr val="161249"/>
              </a:buClr>
              <a:buSzPts val="1700"/>
              <a:buNone/>
            </a:pPr>
            <a:endParaRPr sz="1700"/>
          </a:p>
          <a:p>
            <a:pPr marL="0" lvl="0" indent="0" algn="l" rtl="0">
              <a:lnSpc>
                <a:spcPct val="110000"/>
              </a:lnSpc>
              <a:spcBef>
                <a:spcPts val="0"/>
              </a:spcBef>
              <a:spcAft>
                <a:spcPts val="0"/>
              </a:spcAft>
              <a:buClr>
                <a:srgbClr val="161249"/>
              </a:buClr>
              <a:buSzPts val="1700"/>
              <a:buNone/>
            </a:pPr>
            <a:endParaRPr sz="1700"/>
          </a:p>
          <a:p>
            <a:pPr marL="457200" lvl="0" indent="-361950" algn="l" rtl="0">
              <a:lnSpc>
                <a:spcPct val="110000"/>
              </a:lnSpc>
              <a:spcBef>
                <a:spcPts val="0"/>
              </a:spcBef>
              <a:spcAft>
                <a:spcPts val="0"/>
              </a:spcAft>
              <a:buSzPts val="2100"/>
              <a:buFont typeface="Arial"/>
              <a:buChar char="•"/>
            </a:pPr>
            <a:r>
              <a:rPr lang="fi" sz="1600"/>
              <a:t>Ne mahdollistavat </a:t>
            </a:r>
            <a:r>
              <a:rPr lang="fi" sz="1600" b="1"/>
              <a:t>vuorovaikutuksen sivuston kävijöiden kanssa </a:t>
            </a:r>
            <a:endParaRPr/>
          </a:p>
          <a:p>
            <a:pPr marL="457200" lvl="0" indent="-228600" algn="l" rtl="0">
              <a:lnSpc>
                <a:spcPct val="110000"/>
              </a:lnSpc>
              <a:spcBef>
                <a:spcPts val="0"/>
              </a:spcBef>
              <a:spcAft>
                <a:spcPts val="0"/>
              </a:spcAft>
              <a:buSzPts val="2100"/>
              <a:buFont typeface="Arial"/>
              <a:buNone/>
            </a:pPr>
            <a:endParaRPr sz="1600" b="1"/>
          </a:p>
          <a:p>
            <a:pPr marL="457200" lvl="0" indent="-361950" algn="l" rtl="0">
              <a:lnSpc>
                <a:spcPct val="110000"/>
              </a:lnSpc>
              <a:spcBef>
                <a:spcPts val="0"/>
              </a:spcBef>
              <a:spcAft>
                <a:spcPts val="0"/>
              </a:spcAft>
              <a:buSzPts val="2100"/>
              <a:buFont typeface="Arial"/>
              <a:buChar char="•"/>
            </a:pPr>
            <a:r>
              <a:rPr lang="fi" sz="1600"/>
              <a:t>Näin heidät tunnetaan paremmin ja tiedetään heidän toiveensa. </a:t>
            </a:r>
            <a:endParaRPr sz="1600"/>
          </a:p>
          <a:p>
            <a:pPr marL="457200" lvl="0" indent="-228600" algn="l" rtl="0">
              <a:lnSpc>
                <a:spcPct val="110000"/>
              </a:lnSpc>
              <a:spcBef>
                <a:spcPts val="0"/>
              </a:spcBef>
              <a:spcAft>
                <a:spcPts val="0"/>
              </a:spcAft>
              <a:buSzPts val="1600"/>
              <a:buFont typeface="Arial"/>
              <a:buNone/>
            </a:pPr>
            <a:endParaRPr sz="1600"/>
          </a:p>
          <a:p>
            <a:pPr marL="457200" lvl="0" indent="-330200" algn="l" rtl="0">
              <a:lnSpc>
                <a:spcPct val="110000"/>
              </a:lnSpc>
              <a:spcBef>
                <a:spcPts val="0"/>
              </a:spcBef>
              <a:spcAft>
                <a:spcPts val="0"/>
              </a:spcAft>
              <a:buSzPts val="1600"/>
              <a:buFont typeface="Arial"/>
              <a:buChar char="•"/>
            </a:pPr>
            <a:r>
              <a:rPr lang="fi" sz="1600"/>
              <a:t>Voidaan synnyttää luottamusta ja sitoutumista </a:t>
            </a:r>
            <a:endParaRPr sz="1600"/>
          </a:p>
          <a:p>
            <a:pPr marL="285750" lvl="0" indent="-152400" algn="l" rtl="0">
              <a:lnSpc>
                <a:spcPct val="110000"/>
              </a:lnSpc>
              <a:spcBef>
                <a:spcPts val="0"/>
              </a:spcBef>
              <a:spcAft>
                <a:spcPts val="0"/>
              </a:spcAft>
              <a:buSzPts val="2100"/>
              <a:buFont typeface="Arial"/>
              <a:buNone/>
            </a:pPr>
            <a:endParaRPr sz="1600"/>
          </a:p>
          <a:p>
            <a:pPr marL="457200" lvl="0" indent="-330200" algn="l" rtl="0">
              <a:lnSpc>
                <a:spcPct val="110000"/>
              </a:lnSpc>
              <a:spcBef>
                <a:spcPts val="0"/>
              </a:spcBef>
              <a:spcAft>
                <a:spcPts val="0"/>
              </a:spcAft>
              <a:buSzPts val="1600"/>
              <a:buFont typeface="Arial"/>
              <a:buChar char="•"/>
            </a:pPr>
            <a:r>
              <a:rPr lang="fi" sz="1600"/>
              <a:t>Yritykset voivat näin hyötyä yhä enemmän </a:t>
            </a:r>
            <a:r>
              <a:rPr lang="fi" sz="1600" b="1"/>
              <a:t>ansaitusta julkisuudesta</a:t>
            </a:r>
            <a:r>
              <a:rPr lang="fi" sz="1600"/>
              <a:t>.</a:t>
            </a:r>
            <a:endParaRPr sz="1700"/>
          </a:p>
        </p:txBody>
      </p:sp>
      <p:sp>
        <p:nvSpPr>
          <p:cNvPr id="553" name="Google Shape;553;p39"/>
          <p:cNvSpPr txBox="1"/>
          <p:nvPr/>
        </p:nvSpPr>
        <p:spPr>
          <a:xfrm>
            <a:off x="6740300" y="1995975"/>
            <a:ext cx="24411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pic>
        <p:nvPicPr>
          <p:cNvPr id="554" name="Google Shape;554;p39"/>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4995300" y="974812"/>
            <a:ext cx="3663788" cy="2442525"/>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558"/>
        <p:cNvGrpSpPr/>
        <p:nvPr/>
      </p:nvGrpSpPr>
      <p:grpSpPr>
        <a:xfrm>
          <a:off x="0" y="0"/>
          <a:ext cx="0" cy="0"/>
          <a:chOff x="0" y="0"/>
          <a:chExt cx="0" cy="0"/>
        </a:xfrm>
      </p:grpSpPr>
      <p:pic>
        <p:nvPicPr>
          <p:cNvPr id="559" name="Google Shape;559;p41"/>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3702813" y="812054"/>
            <a:ext cx="5279087" cy="3519391"/>
          </a:xfrm>
          <a:prstGeom prst="rect">
            <a:avLst/>
          </a:prstGeom>
          <a:noFill/>
          <a:ln>
            <a:noFill/>
          </a:ln>
        </p:spPr>
      </p:pic>
      <p:sp>
        <p:nvSpPr>
          <p:cNvPr id="560" name="Google Shape;560;p41"/>
          <p:cNvSpPr txBox="1"/>
          <p:nvPr/>
        </p:nvSpPr>
        <p:spPr>
          <a:xfrm>
            <a:off x="214950" y="4222275"/>
            <a:ext cx="8843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61" name="Google Shape;561;p41"/>
          <p:cNvSpPr txBox="1"/>
          <p:nvPr/>
        </p:nvSpPr>
        <p:spPr>
          <a:xfrm>
            <a:off x="85424" y="755403"/>
            <a:ext cx="3617400" cy="4124176"/>
          </a:xfrm>
          <a:prstGeom prst="rect">
            <a:avLst/>
          </a:prstGeom>
          <a:noFill/>
          <a:ln>
            <a:noFill/>
          </a:ln>
        </p:spPr>
        <p:txBody>
          <a:bodyPr spcFirstLastPara="1" wrap="square" lIns="91425" tIns="91425" rIns="91425" bIns="91425" anchor="t" anchorCtr="0">
            <a:spAutoFit/>
          </a:bodyPr>
          <a:lstStyle/>
          <a:p>
            <a:pPr marL="457200" marR="0" lvl="0" indent="-317500" algn="l" rtl="0">
              <a:lnSpc>
                <a:spcPct val="100000"/>
              </a:lnSpc>
              <a:spcBef>
                <a:spcPts val="0"/>
              </a:spcBef>
              <a:spcAft>
                <a:spcPts val="0"/>
              </a:spcAft>
              <a:buClr>
                <a:srgbClr val="F39200"/>
              </a:buClr>
              <a:buSzPts val="1600"/>
              <a:buFont typeface="Arial"/>
              <a:buChar char="●"/>
            </a:pPr>
            <a:r>
              <a:rPr lang="fi" sz="1600" b="0" i="0" u="none" strike="noStrike" cap="none">
                <a:solidFill>
                  <a:srgbClr val="161249"/>
                </a:solidFill>
                <a:latin typeface="Arial"/>
                <a:ea typeface="Arial"/>
                <a:cs typeface="Arial"/>
                <a:sym typeface="Arial"/>
              </a:rPr>
              <a:t>Digitaalinen markkinointi mahdollistaa inbound-</a:t>
            </a:r>
            <a:r>
              <a:rPr lang="fi" sz="1600" b="1" i="0" u="none" strike="noStrike" cap="none">
                <a:solidFill>
                  <a:srgbClr val="161249"/>
                </a:solidFill>
                <a:latin typeface="Arial"/>
                <a:ea typeface="Arial"/>
                <a:cs typeface="Arial"/>
                <a:sym typeface="Arial"/>
              </a:rPr>
              <a:t> markkinoinnin</a:t>
            </a:r>
            <a:r>
              <a:rPr lang="fi" sz="1600" b="0" i="0" u="none" strike="noStrike" cap="none">
                <a:solidFill>
                  <a:srgbClr val="161249"/>
                </a:solidFill>
                <a:latin typeface="Arial"/>
                <a:ea typeface="Arial"/>
                <a:cs typeface="Arial"/>
                <a:sym typeface="Arial"/>
              </a:rPr>
              <a:t> kun taas perinteinen markkinointi edustaa outbound-markkinointia.</a:t>
            </a:r>
            <a:endParaRPr sz="1600" b="0" i="0" u="none" strike="noStrike" cap="none">
              <a:solidFill>
                <a:srgbClr val="161249"/>
              </a:solidFill>
              <a:latin typeface="Arial"/>
              <a:ea typeface="Arial"/>
              <a:cs typeface="Arial"/>
              <a:sym typeface="Arial"/>
            </a:endParaRPr>
          </a:p>
          <a:p>
            <a:pPr marL="457200" marR="0" lvl="0" indent="-215900" algn="l" rtl="0">
              <a:lnSpc>
                <a:spcPct val="100000"/>
              </a:lnSpc>
              <a:spcBef>
                <a:spcPts val="0"/>
              </a:spcBef>
              <a:spcAft>
                <a:spcPts val="0"/>
              </a:spcAft>
              <a:buClr>
                <a:srgbClr val="161249"/>
              </a:buClr>
              <a:buSzPts val="1600"/>
              <a:buFont typeface="Arial"/>
              <a:buNone/>
            </a:pP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600"/>
              <a:buFont typeface="Arial"/>
              <a:buChar char="●"/>
            </a:pPr>
            <a:r>
              <a:rPr lang="fi" sz="1600" b="0" i="0" u="none" strike="noStrike" cap="none">
                <a:solidFill>
                  <a:srgbClr val="161249"/>
                </a:solidFill>
                <a:latin typeface="Arial"/>
                <a:ea typeface="Arial"/>
                <a:cs typeface="Arial"/>
                <a:sym typeface="Arial"/>
              </a:rPr>
              <a:t>Outbound-tyyppiset kanavat (oikealla) ovat yleensä vähemmän tehokkaita.</a:t>
            </a:r>
            <a:endParaRPr sz="1600" b="0" i="0" u="none" strike="noStrike" cap="none">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F39200"/>
              </a:buClr>
              <a:buSzPts val="1600"/>
              <a:buFont typeface="Arial"/>
              <a:buChar char="●"/>
            </a:pPr>
            <a:r>
              <a:rPr lang="fi" sz="1600" b="0" i="0" u="none" strike="noStrike" cap="none">
                <a:solidFill>
                  <a:srgbClr val="161249"/>
                </a:solidFill>
                <a:latin typeface="Arial"/>
                <a:ea typeface="Arial"/>
                <a:cs typeface="Arial"/>
                <a:sym typeface="Arial"/>
              </a:rPr>
              <a:t>Kaksisuuntainen viestintä (inbound) mahdollistaa asiakkaan ymmärtämisen, sitoutumisen ja viestien räätälöinnin.</a:t>
            </a:r>
            <a:endParaRPr sz="1600" b="0" i="0" u="none" strike="noStrike" cap="none">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600"/>
              <a:buFont typeface="Arial"/>
              <a:buNone/>
            </a:pPr>
            <a:endParaRPr sz="1600" b="0" i="0" u="none" strike="noStrike" cap="none">
              <a:solidFill>
                <a:srgbClr val="161249"/>
              </a:solidFill>
              <a:latin typeface="Arial"/>
              <a:ea typeface="Arial"/>
              <a:cs typeface="Arial"/>
              <a:sym typeface="Arial"/>
            </a:endParaRPr>
          </a:p>
        </p:txBody>
      </p:sp>
      <p:sp>
        <p:nvSpPr>
          <p:cNvPr id="562" name="Google Shape;562;p41"/>
          <p:cNvSpPr txBox="1"/>
          <p:nvPr/>
        </p:nvSpPr>
        <p:spPr>
          <a:xfrm>
            <a:off x="7078435" y="4276921"/>
            <a:ext cx="2336172" cy="400079"/>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lähde: </a:t>
            </a:r>
            <a:r>
              <a:rPr lang="fi" sz="1400" b="0" i="0" u="sng" strike="noStrike" cap="none">
                <a:solidFill>
                  <a:schemeClr val="hlink"/>
                </a:solidFill>
                <a:latin typeface="Arial"/>
                <a:ea typeface="Arial"/>
                <a:cs typeface="Arial"/>
                <a:sym typeface="Arial"/>
                <a:hlinkClick r:id="rId4"/>
              </a:rPr>
              <a:t>DigitalConnect</a:t>
            </a:r>
            <a:endParaRPr sz="1400" b="0" i="0" u="none" strike="noStrike" cap="none">
              <a:solidFill>
                <a:srgbClr val="000000"/>
              </a:solidFill>
              <a:latin typeface="Arial"/>
              <a:ea typeface="Arial"/>
              <a:cs typeface="Arial"/>
              <a:sym typeface="Arial"/>
            </a:endParaRPr>
          </a:p>
        </p:txBody>
      </p:sp>
      <p:sp>
        <p:nvSpPr>
          <p:cNvPr id="563" name="Google Shape;563;p41"/>
          <p:cNvSpPr txBox="1"/>
          <p:nvPr/>
        </p:nvSpPr>
        <p:spPr>
          <a:xfrm>
            <a:off x="411700" y="88600"/>
            <a:ext cx="4236600" cy="677078"/>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3200"/>
              <a:buFont typeface="Arial"/>
              <a:buNone/>
            </a:pPr>
            <a:r>
              <a:rPr lang="fi" sz="3200" b="0" i="0" u="none" strike="noStrike" cap="none">
                <a:solidFill>
                  <a:srgbClr val="000000"/>
                </a:solidFill>
                <a:latin typeface="Arial"/>
                <a:ea typeface="Arial"/>
                <a:cs typeface="Arial"/>
                <a:sym typeface="Arial"/>
              </a:rPr>
              <a:t>Inbound – Outbound</a:t>
            </a:r>
            <a:endParaRPr sz="3200" b="0" i="0" u="none" strike="noStrike" cap="none">
              <a:solidFill>
                <a:srgbClr val="000000"/>
              </a:solidFill>
              <a:latin typeface="Arial"/>
              <a:ea typeface="Arial"/>
              <a:cs typeface="Aria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568"/>
        <p:cNvGrpSpPr/>
        <p:nvPr/>
      </p:nvGrpSpPr>
      <p:grpSpPr>
        <a:xfrm>
          <a:off x="0" y="0"/>
          <a:ext cx="0" cy="0"/>
          <a:chOff x="0" y="0"/>
          <a:chExt cx="0" cy="0"/>
        </a:xfrm>
      </p:grpSpPr>
      <p:sp>
        <p:nvSpPr>
          <p:cNvPr id="569" name="Google Shape;569;p43"/>
          <p:cNvSpPr txBox="1">
            <a:spLocks noGrp="1"/>
          </p:cNvSpPr>
          <p:nvPr>
            <p:ph type="title"/>
          </p:nvPr>
        </p:nvSpPr>
        <p:spPr>
          <a:xfrm>
            <a:off x="260924" y="147179"/>
            <a:ext cx="8500799" cy="558600"/>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dk1"/>
              </a:buClr>
              <a:buSzPts val="2700"/>
              <a:buFont typeface="PT Sans"/>
              <a:buNone/>
            </a:pPr>
            <a:r>
              <a:rPr lang="fi" sz="3200" b="1">
                <a:solidFill>
                  <a:srgbClr val="002060"/>
                </a:solidFill>
              </a:rPr>
              <a:t>PESO-malli (paid/earned/shared/owned</a:t>
            </a:r>
            <a:endParaRPr sz="3200">
              <a:solidFill>
                <a:srgbClr val="002060"/>
              </a:solidFill>
            </a:endParaRPr>
          </a:p>
        </p:txBody>
      </p:sp>
      <p:sp>
        <p:nvSpPr>
          <p:cNvPr id="570" name="Google Shape;570;p43"/>
          <p:cNvSpPr txBox="1"/>
          <p:nvPr/>
        </p:nvSpPr>
        <p:spPr>
          <a:xfrm>
            <a:off x="7022027" y="720425"/>
            <a:ext cx="1739700" cy="3246300"/>
          </a:xfrm>
          <a:prstGeom prst="rect">
            <a:avLst/>
          </a:prstGeom>
          <a:solidFill>
            <a:srgbClr val="EAD3F1"/>
          </a:solidFill>
          <a:ln w="19050" cap="flat" cmpd="sng">
            <a:solidFill>
              <a:srgbClr val="8E37AA"/>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1600" b="1" i="0" u="none" strike="noStrike" cap="none">
                <a:solidFill>
                  <a:srgbClr val="161249"/>
                </a:solidFill>
                <a:latin typeface="Arial"/>
                <a:ea typeface="Arial"/>
                <a:cs typeface="Arial"/>
                <a:sym typeface="Arial"/>
              </a:rPr>
              <a:t>Omistettu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Organisaation omistamat ja valvomat kanavat </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Offline: painettu materiaali, tiedotus paikan päällä </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8E37AA"/>
              </a:buClr>
              <a:buSzPts val="1680"/>
              <a:buFont typeface="Arial"/>
              <a:buNone/>
            </a:pP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Verkossa: </a:t>
            </a:r>
            <a:endParaRPr sz="1400" b="0" i="0" u="none" strike="noStrike" cap="none">
              <a:solidFill>
                <a:srgbClr val="161249"/>
              </a:solidFill>
              <a:latin typeface="Arial"/>
              <a:ea typeface="Arial"/>
              <a:cs typeface="Arial"/>
              <a:sym typeface="Arial"/>
            </a:endParaRPr>
          </a:p>
          <a:p>
            <a:pPr marL="342900" marR="0" lvl="0" indent="-342900" algn="l" rtl="0">
              <a:lnSpc>
                <a:spcPct val="100000"/>
              </a:lnSpc>
              <a:spcBef>
                <a:spcPts val="0"/>
              </a:spcBef>
              <a:spcAft>
                <a:spcPts val="0"/>
              </a:spcAft>
              <a:buClr>
                <a:srgbClr val="8E37AA"/>
              </a:buClr>
              <a:buSzPts val="1680"/>
              <a:buFont typeface="Arial"/>
              <a:buChar char="•"/>
            </a:pPr>
            <a:r>
              <a:rPr lang="fi" sz="1400" b="0" i="0" u="none" strike="noStrike" cap="none">
                <a:solidFill>
                  <a:srgbClr val="161249"/>
                </a:solidFill>
                <a:latin typeface="Arial"/>
                <a:ea typeface="Arial"/>
                <a:cs typeface="Arial"/>
                <a:sym typeface="Arial"/>
              </a:rPr>
              <a:t>verkkosivuston sisältö</a:t>
            </a:r>
            <a:endParaRPr sz="1400" b="0" i="0" u="none" strike="noStrike" cap="none">
              <a:solidFill>
                <a:srgbClr val="161249"/>
              </a:solidFill>
              <a:latin typeface="Arial"/>
              <a:ea typeface="Arial"/>
              <a:cs typeface="Arial"/>
              <a:sym typeface="Arial"/>
            </a:endParaRPr>
          </a:p>
          <a:p>
            <a:pPr marL="342900" marR="0" lvl="0" indent="-236220" algn="l" rtl="0">
              <a:lnSpc>
                <a:spcPct val="100000"/>
              </a:lnSpc>
              <a:spcBef>
                <a:spcPts val="0"/>
              </a:spcBef>
              <a:spcAft>
                <a:spcPts val="0"/>
              </a:spcAft>
              <a:buClr>
                <a:srgbClr val="161249"/>
              </a:buClr>
              <a:buSzPts val="1400"/>
              <a:buFont typeface="Arial"/>
              <a:buNone/>
            </a:pPr>
            <a:endParaRPr sz="1400" b="0" i="0" u="none" strike="noStrike" cap="none">
              <a:solidFill>
                <a:srgbClr val="161249"/>
              </a:solidFill>
              <a:latin typeface="Arial"/>
              <a:ea typeface="Arial"/>
              <a:cs typeface="Arial"/>
              <a:sym typeface="Arial"/>
            </a:endParaRPr>
          </a:p>
        </p:txBody>
      </p:sp>
      <p:sp>
        <p:nvSpPr>
          <p:cNvPr id="571" name="Google Shape;571;p43"/>
          <p:cNvSpPr txBox="1"/>
          <p:nvPr/>
        </p:nvSpPr>
        <p:spPr>
          <a:xfrm>
            <a:off x="260924" y="711750"/>
            <a:ext cx="2127900" cy="3547095"/>
          </a:xfrm>
          <a:prstGeom prst="rect">
            <a:avLst/>
          </a:prstGeom>
          <a:solidFill>
            <a:srgbClr val="C1FBED"/>
          </a:solidFill>
          <a:ln w="19050" cap="flat" cmpd="sng">
            <a:solidFill>
              <a:srgbClr val="0CAC87"/>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fi" sz="1600" b="1" i="0" u="none" strike="noStrike" cap="none">
                <a:solidFill>
                  <a:srgbClr val="161249"/>
                </a:solidFill>
                <a:latin typeface="Arial"/>
                <a:ea typeface="Arial"/>
                <a:cs typeface="Arial"/>
                <a:sym typeface="Arial"/>
              </a:rPr>
              <a:t>Maksettu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Ulkoiset kanavat</a:t>
            </a:r>
            <a:endParaRPr sz="1400" b="0" i="0" u="none" strike="noStrike" cap="none">
              <a:solidFill>
                <a:srgbClr val="161249"/>
              </a:solidFill>
              <a:latin typeface="Arial"/>
              <a:ea typeface="Arial"/>
              <a:cs typeface="Arial"/>
              <a:sym typeface="Arial"/>
            </a:endParaRPr>
          </a:p>
          <a:p>
            <a:pPr marL="457200" marR="0" lvl="0" indent="-335280" algn="l" rtl="0">
              <a:lnSpc>
                <a:spcPct val="100000"/>
              </a:lnSpc>
              <a:spcBef>
                <a:spcPts val="0"/>
              </a:spcBef>
              <a:spcAft>
                <a:spcPts val="0"/>
              </a:spcAft>
              <a:buClr>
                <a:srgbClr val="0CAC87"/>
              </a:buClr>
              <a:buSzPts val="1680"/>
              <a:buFont typeface="Arial"/>
              <a:buChar char="•"/>
            </a:pPr>
            <a:r>
              <a:rPr lang="fi" sz="1400" b="0" i="0" u="none" strike="noStrike" cap="none">
                <a:solidFill>
                  <a:srgbClr val="161249"/>
                </a:solidFill>
                <a:latin typeface="Arial"/>
                <a:ea typeface="Arial"/>
                <a:cs typeface="Arial"/>
                <a:sym typeface="Arial"/>
              </a:rPr>
              <a:t>Offline: painettu media, mainostaulut, tapahtumat</a:t>
            </a:r>
            <a:endParaRPr/>
          </a:p>
          <a:p>
            <a:pPr marL="457200" marR="0" lvl="0" indent="-228600" algn="l" rtl="0">
              <a:lnSpc>
                <a:spcPct val="100000"/>
              </a:lnSpc>
              <a:spcBef>
                <a:spcPts val="0"/>
              </a:spcBef>
              <a:spcAft>
                <a:spcPts val="0"/>
              </a:spcAft>
              <a:buClr>
                <a:srgbClr val="0CAC87"/>
              </a:buClr>
              <a:buSzPts val="1680"/>
              <a:buFont typeface="Arial"/>
              <a:buNone/>
            </a:pP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0CAC87"/>
              </a:buClr>
              <a:buSzPts val="1680"/>
              <a:buFont typeface="Arial"/>
              <a:buChar char="•"/>
            </a:pPr>
            <a:r>
              <a:rPr lang="fi" sz="1400" b="0" i="0" u="none" strike="noStrike" cap="none">
                <a:solidFill>
                  <a:srgbClr val="161249"/>
                </a:solidFill>
                <a:latin typeface="Arial"/>
                <a:ea typeface="Arial"/>
                <a:cs typeface="Arial"/>
                <a:sym typeface="Arial"/>
              </a:rPr>
              <a:t>Online: esim. Fb- ja IG-mainokset, bannerit).</a:t>
            </a:r>
            <a:endParaRPr sz="1400" b="0" i="0" u="none" strike="noStrike" cap="none">
              <a:solidFill>
                <a:srgbClr val="161249"/>
              </a:solidFill>
              <a:latin typeface="Arial"/>
              <a:ea typeface="Arial"/>
              <a:cs typeface="Arial"/>
              <a:sym typeface="Arial"/>
            </a:endParaRPr>
          </a:p>
          <a:p>
            <a:pPr marL="45720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Maksu perustuu näkyvyyden määrään.</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
        <p:nvSpPr>
          <p:cNvPr id="572" name="Google Shape;572;p43"/>
          <p:cNvSpPr txBox="1"/>
          <p:nvPr/>
        </p:nvSpPr>
        <p:spPr>
          <a:xfrm>
            <a:off x="2388825" y="705875"/>
            <a:ext cx="2382900" cy="3172200"/>
          </a:xfrm>
          <a:prstGeom prst="rect">
            <a:avLst/>
          </a:prstGeom>
          <a:solidFill>
            <a:srgbClr val="FFF2CC"/>
          </a:solidFill>
          <a:ln w="19050" cap="flat" cmpd="sng">
            <a:solidFill>
              <a:schemeClr val="accent4"/>
            </a:solidFill>
            <a:prstDash val="solid"/>
            <a:round/>
            <a:headEnd type="none" w="sm" len="sm"/>
            <a:tailEnd type="none" w="sm" len="sm"/>
          </a:ln>
        </p:spPr>
        <p:txBody>
          <a:bodyPr spcFirstLastPara="1" wrap="square" lIns="68575" tIns="34275" rIns="68575" bIns="3427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1600" b="1" i="0" u="none" strike="noStrike" cap="none">
                <a:solidFill>
                  <a:srgbClr val="161249"/>
                </a:solidFill>
                <a:latin typeface="Arial"/>
                <a:ea typeface="Arial"/>
                <a:cs typeface="Arial"/>
                <a:sym typeface="Arial"/>
              </a:rPr>
              <a:t>Ansaittu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Yrityksen tuottama "puhe", jaettu sisältö ja maine (julkisuus, toiminta).</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400" b="0" i="0" u="none" strike="noStrike" cap="none">
                <a:solidFill>
                  <a:srgbClr val="161249"/>
                </a:solidFill>
                <a:latin typeface="Arial"/>
                <a:ea typeface="Arial"/>
                <a:cs typeface="Arial"/>
                <a:sym typeface="Arial"/>
              </a:rPr>
              <a:t>Jakaminen ja suusanallinen levittäminen ovat tyypillisesti edullisia.</a:t>
            </a:r>
            <a:endParaRPr sz="14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chemeClr val="accent4"/>
              </a:buClr>
              <a:buSzPts val="1680"/>
              <a:buFont typeface="Arial"/>
              <a:buChar char="•"/>
            </a:pPr>
            <a:r>
              <a:rPr lang="fi" sz="1400" b="0" i="0" u="none" strike="noStrike" cap="none">
                <a:solidFill>
                  <a:srgbClr val="161249"/>
                </a:solidFill>
                <a:latin typeface="Arial"/>
                <a:ea typeface="Arial"/>
                <a:cs typeface="Arial"/>
                <a:sym typeface="Arial"/>
              </a:rPr>
              <a:t>Digitaaliset kanavat soveltuvat erinomaisesti tunnettuuden ja maineen hankkimiseen.</a:t>
            </a:r>
            <a:endParaRPr sz="1400" b="0" i="0" u="none" strike="noStrike" cap="none">
              <a:solidFill>
                <a:srgbClr val="161249"/>
              </a:solidFill>
              <a:latin typeface="Arial"/>
              <a:ea typeface="Arial"/>
              <a:cs typeface="Arial"/>
              <a:sym typeface="Arial"/>
            </a:endParaRPr>
          </a:p>
          <a:p>
            <a:pPr marL="285750" marR="0" lvl="0" indent="-179070" algn="l" rtl="0">
              <a:lnSpc>
                <a:spcPct val="100000"/>
              </a:lnSpc>
              <a:spcBef>
                <a:spcPts val="0"/>
              </a:spcBef>
              <a:spcAft>
                <a:spcPts val="0"/>
              </a:spcAft>
              <a:buClr>
                <a:srgbClr val="161249"/>
              </a:buClr>
              <a:buSzPts val="1400"/>
              <a:buFont typeface="Arial"/>
              <a:buNone/>
            </a:pPr>
            <a:endParaRPr sz="1400" b="0" i="0" u="none" strike="noStrike" cap="none">
              <a:solidFill>
                <a:srgbClr val="161249"/>
              </a:solidFill>
              <a:latin typeface="Arial"/>
              <a:ea typeface="Arial"/>
              <a:cs typeface="Arial"/>
              <a:sym typeface="Arial"/>
            </a:endParaRPr>
          </a:p>
          <a:p>
            <a:pPr marL="171450" marR="0" lvl="0" indent="-80010" algn="l" rtl="0">
              <a:lnSpc>
                <a:spcPct val="100000"/>
              </a:lnSpc>
              <a:spcBef>
                <a:spcPts val="0"/>
              </a:spcBef>
              <a:spcAft>
                <a:spcPts val="0"/>
              </a:spcAft>
              <a:buClr>
                <a:srgbClr val="BF9000"/>
              </a:buClr>
              <a:buSzPts val="1440"/>
              <a:buFont typeface="Arial"/>
              <a:buNone/>
            </a:pPr>
            <a:endParaRPr sz="1200" b="0" i="0" u="none" strike="noStrike" cap="none">
              <a:solidFill>
                <a:srgbClr val="595959"/>
              </a:solidFill>
              <a:latin typeface="PT Sans"/>
              <a:ea typeface="PT Sans"/>
              <a:cs typeface="PT Sans"/>
              <a:sym typeface="PT Sans"/>
            </a:endParaRPr>
          </a:p>
        </p:txBody>
      </p:sp>
      <p:pic>
        <p:nvPicPr>
          <p:cNvPr id="573" name="Google Shape;573;p43"/>
          <p:cNvPicPr preferRelativeResize="0"/>
          <p:nvPr/>
        </p:nvPicPr>
        <p:blipFill rotWithShape="1">
          <a:blip r:embed="rId3">
            <a:alphaModFix/>
          </a:blip>
          <a:srcRect/>
          <a:stretch/>
        </p:blipFill>
        <p:spPr>
          <a:xfrm>
            <a:off x="260925" y="3908975"/>
            <a:ext cx="8500800" cy="994200"/>
          </a:xfrm>
          <a:prstGeom prst="rect">
            <a:avLst/>
          </a:prstGeom>
          <a:noFill/>
          <a:ln>
            <a:noFill/>
          </a:ln>
        </p:spPr>
      </p:pic>
      <p:sp>
        <p:nvSpPr>
          <p:cNvPr id="574" name="Google Shape;574;p43"/>
          <p:cNvSpPr txBox="1"/>
          <p:nvPr/>
        </p:nvSpPr>
        <p:spPr>
          <a:xfrm>
            <a:off x="4771725" y="712025"/>
            <a:ext cx="2250300" cy="3447067"/>
          </a:xfrm>
          <a:prstGeom prst="rect">
            <a:avLst/>
          </a:prstGeom>
          <a:solidFill>
            <a:srgbClr val="FF0000"/>
          </a:solidFill>
          <a:ln w="9525" cap="flat" cmpd="sng">
            <a:solidFill>
              <a:schemeClr val="dk1"/>
            </a:solidFill>
            <a:prstDash val="solid"/>
            <a:round/>
            <a:headEnd type="none" w="sm" len="sm"/>
            <a:tailEnd type="none" w="sm" len="sm"/>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fi" sz="1600" b="1" i="0" u="none" strike="noStrike" cap="none">
                <a:solidFill>
                  <a:srgbClr val="161249"/>
                </a:solidFill>
                <a:latin typeface="Arial"/>
                <a:ea typeface="Arial"/>
                <a:cs typeface="Arial"/>
                <a:sym typeface="Arial"/>
              </a:rPr>
              <a:t>Jaettu media</a:t>
            </a:r>
            <a:endParaRPr sz="1600" b="1"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Yritykseen liittyvät julkaisut sosiaalisessa mediassa</a:t>
            </a:r>
            <a:endParaRPr sz="14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400"/>
              <a:buFont typeface="Arial"/>
              <a:buChar char="●"/>
            </a:pPr>
            <a:r>
              <a:rPr lang="fi" sz="1400" b="0" i="0" u="none" strike="noStrike" cap="none">
                <a:solidFill>
                  <a:srgbClr val="161249"/>
                </a:solidFill>
                <a:latin typeface="Arial"/>
                <a:ea typeface="Arial"/>
                <a:cs typeface="Arial"/>
                <a:sym typeface="Arial"/>
              </a:rPr>
              <a:t>omat julkaisut, jotka leviävät </a:t>
            </a:r>
            <a:endParaRPr sz="1400" b="0" i="0" u="none" strike="noStrike" cap="none">
              <a:solidFill>
                <a:srgbClr val="161249"/>
              </a:solidFill>
              <a:latin typeface="Arial"/>
              <a:ea typeface="Arial"/>
              <a:cs typeface="Arial"/>
              <a:sym typeface="Arial"/>
            </a:endParaRPr>
          </a:p>
          <a:p>
            <a:pPr marL="457200" marR="0" lvl="0" indent="-317500" algn="l" rtl="0">
              <a:lnSpc>
                <a:spcPct val="100000"/>
              </a:lnSpc>
              <a:spcBef>
                <a:spcPts val="0"/>
              </a:spcBef>
              <a:spcAft>
                <a:spcPts val="0"/>
              </a:spcAft>
              <a:buClr>
                <a:srgbClr val="161249"/>
              </a:buClr>
              <a:buSzPts val="1400"/>
              <a:buFont typeface="Arial"/>
              <a:buChar char="●"/>
            </a:pPr>
            <a:r>
              <a:rPr lang="fi" sz="1400" b="0" i="0" u="none" strike="noStrike" cap="none">
                <a:solidFill>
                  <a:srgbClr val="161249"/>
                </a:solidFill>
                <a:latin typeface="Arial"/>
                <a:ea typeface="Arial"/>
                <a:cs typeface="Arial"/>
                <a:sym typeface="Arial"/>
              </a:rPr>
              <a:t>asiakkaidemme, seuraajiemme julkaisemat postaukset ja sisällöt </a:t>
            </a:r>
            <a:endParaRPr sz="14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161249"/>
                </a:solidFill>
                <a:latin typeface="Arial"/>
                <a:ea typeface="Arial"/>
                <a:cs typeface="Arial"/>
                <a:sym typeface="Arial"/>
              </a:rPr>
              <a:t>Etu: ihmiset luottavat vertaisiinsa paljon enemmän kuin mainoksiin.</a:t>
            </a: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579"/>
        <p:cNvGrpSpPr/>
        <p:nvPr/>
      </p:nvGrpSpPr>
      <p:grpSpPr>
        <a:xfrm>
          <a:off x="0" y="0"/>
          <a:ext cx="0" cy="0"/>
          <a:chOff x="0" y="0"/>
          <a:chExt cx="0" cy="0"/>
        </a:xfrm>
      </p:grpSpPr>
      <p:sp>
        <p:nvSpPr>
          <p:cNvPr id="580" name="Google Shape;580;p44"/>
          <p:cNvSpPr txBox="1"/>
          <p:nvPr/>
        </p:nvSpPr>
        <p:spPr>
          <a:xfrm>
            <a:off x="6671512" y="2551448"/>
            <a:ext cx="184800" cy="2538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050"/>
              <a:buFont typeface="Arial"/>
              <a:buNone/>
            </a:pPr>
            <a:endParaRPr sz="1050" b="0" i="0" u="none" strike="noStrike" cap="none">
              <a:solidFill>
                <a:schemeClr val="dk1"/>
              </a:solidFill>
              <a:latin typeface="Arial"/>
              <a:ea typeface="Arial"/>
              <a:cs typeface="Arial"/>
              <a:sym typeface="Arial"/>
            </a:endParaRPr>
          </a:p>
        </p:txBody>
      </p:sp>
      <p:pic>
        <p:nvPicPr>
          <p:cNvPr id="581" name="Google Shape;581;p44" descr="Earned Media Definition: 38 Experts Weigh In - Heidi Cohen | Integrated  marketing communications, Paid media, Media relations"/>
          <p:cNvPicPr preferRelativeResize="0"/>
          <p:nvPr/>
        </p:nvPicPr>
        <p:blipFill rotWithShape="1">
          <a:blip r:embed="rId3">
            <a:alphaModFix/>
          </a:blip>
          <a:srcRect/>
          <a:stretch/>
        </p:blipFill>
        <p:spPr>
          <a:xfrm>
            <a:off x="689956" y="111342"/>
            <a:ext cx="6880476" cy="4375232"/>
          </a:xfrm>
          <a:prstGeom prst="rect">
            <a:avLst/>
          </a:prstGeom>
          <a:noFill/>
          <a:ln>
            <a:noFill/>
          </a:ln>
        </p:spPr>
      </p:pic>
      <p:sp>
        <p:nvSpPr>
          <p:cNvPr id="582" name="Google Shape;582;p44"/>
          <p:cNvSpPr txBox="1"/>
          <p:nvPr/>
        </p:nvSpPr>
        <p:spPr>
          <a:xfrm>
            <a:off x="4021725" y="4486575"/>
            <a:ext cx="35487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1" i="0" u="none" strike="noStrike" cap="none">
                <a:solidFill>
                  <a:srgbClr val="000000"/>
                </a:solidFill>
                <a:latin typeface="Arial"/>
                <a:ea typeface="Arial"/>
                <a:cs typeface="Arial"/>
                <a:sym typeface="Arial"/>
              </a:rPr>
              <a:t>Lähde ja lisätietoa: </a:t>
            </a:r>
            <a:r>
              <a:rPr lang="fi" sz="1400" b="1" i="0" u="sng" strike="noStrike" cap="none">
                <a:solidFill>
                  <a:schemeClr val="hlink"/>
                </a:solidFill>
                <a:latin typeface="Arial"/>
                <a:ea typeface="Arial"/>
                <a:cs typeface="Arial"/>
                <a:sym typeface="Arial"/>
                <a:hlinkClick r:id="rId4"/>
              </a:rPr>
              <a:t>Brandpoint</a:t>
            </a:r>
            <a:endParaRPr sz="1400" b="1" i="0" u="none" strike="noStrike" cap="none">
              <a:solidFill>
                <a:srgbClr val="000000"/>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med" p14:dur="700">
        <p:fade/>
      </p:transition>
    </mc:Choice>
    <mc:Fallback xmlns=""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5="http://schemas.microsoft.com/office/powerpoint/2012/main" xmlns:ahyp="http://schemas.microsoft.com/office/drawing/2018/hyperlinkcolor">
      <p:transition spd="slow">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590"/>
        <p:cNvGrpSpPr/>
        <p:nvPr/>
      </p:nvGrpSpPr>
      <p:grpSpPr>
        <a:xfrm>
          <a:off x="0" y="0"/>
          <a:ext cx="0" cy="0"/>
          <a:chOff x="0" y="0"/>
          <a:chExt cx="0" cy="0"/>
        </a:xfrm>
      </p:grpSpPr>
      <p:sp>
        <p:nvSpPr>
          <p:cNvPr id="591" name="Google Shape;591;p46"/>
          <p:cNvSpPr txBox="1">
            <a:spLocks noGrp="1"/>
          </p:cNvSpPr>
          <p:nvPr>
            <p:ph type="title" idx="4294967295"/>
          </p:nvPr>
        </p:nvSpPr>
        <p:spPr>
          <a:xfrm>
            <a:off x="550198" y="68467"/>
            <a:ext cx="6172200" cy="506412"/>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Omistettu media, esimerkki</a:t>
            </a:r>
            <a:endParaRPr/>
          </a:p>
        </p:txBody>
      </p:sp>
      <p:pic>
        <p:nvPicPr>
          <p:cNvPr id="592" name="Google Shape;592;p46"/>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18573" y="781669"/>
            <a:ext cx="3038161" cy="2273156"/>
          </a:xfrm>
          <a:prstGeom prst="rect">
            <a:avLst/>
          </a:prstGeom>
          <a:noFill/>
          <a:ln>
            <a:noFill/>
          </a:ln>
          <a:effectLst>
            <a:outerShdw blurRad="63500" sx="102000" sy="102000" algn="ctr" rotWithShape="0">
              <a:srgbClr val="000000">
                <a:alpha val="40000"/>
              </a:srgbClr>
            </a:outerShdw>
          </a:effectLst>
        </p:spPr>
      </p:pic>
      <p:pic>
        <p:nvPicPr>
          <p:cNvPr id="593" name="Google Shape;593;p46"/>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961781" y="682342"/>
            <a:ext cx="1758314" cy="1880535"/>
          </a:xfrm>
          <a:prstGeom prst="rect">
            <a:avLst/>
          </a:prstGeom>
          <a:noFill/>
          <a:ln>
            <a:noFill/>
          </a:ln>
          <a:effectLst>
            <a:outerShdw blurRad="63500" sx="102000" sy="102000" algn="ctr" rotWithShape="0">
              <a:srgbClr val="000000">
                <a:alpha val="40000"/>
              </a:srgbClr>
            </a:outerShdw>
          </a:effectLst>
        </p:spPr>
      </p:pic>
      <p:pic>
        <p:nvPicPr>
          <p:cNvPr id="594" name="Google Shape;594;p46"/>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a:off x="6669183" y="1884932"/>
            <a:ext cx="2083365" cy="1187433"/>
          </a:xfrm>
          <a:prstGeom prst="rect">
            <a:avLst/>
          </a:prstGeom>
          <a:noFill/>
          <a:ln>
            <a:noFill/>
          </a:ln>
          <a:effectLst>
            <a:outerShdw blurRad="63500" sx="102000" sy="102000" algn="ctr" rotWithShape="0">
              <a:srgbClr val="000000">
                <a:alpha val="40000"/>
              </a:srgbClr>
            </a:outerShdw>
          </a:effectLst>
        </p:spPr>
      </p:pic>
      <p:pic>
        <p:nvPicPr>
          <p:cNvPr id="595" name="Google Shape;595;p46"/>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96047">
            <a:off x="1083242" y="3328996"/>
            <a:ext cx="1977992" cy="948858"/>
          </a:xfrm>
          <a:prstGeom prst="rect">
            <a:avLst/>
          </a:prstGeom>
          <a:noFill/>
          <a:ln>
            <a:noFill/>
          </a:ln>
          <a:effectLst>
            <a:outerShdw blurRad="63500" sx="102000" sy="102000" algn="ctr" rotWithShape="0">
              <a:srgbClr val="000000">
                <a:alpha val="40000"/>
              </a:srgbClr>
            </a:outerShdw>
          </a:effectLst>
        </p:spPr>
      </p:pic>
      <p:pic>
        <p:nvPicPr>
          <p:cNvPr id="596" name="Google Shape;596;p46"/>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rot="534797">
            <a:off x="6635517" y="3356954"/>
            <a:ext cx="1387412" cy="1506552"/>
          </a:xfrm>
          <a:prstGeom prst="rect">
            <a:avLst/>
          </a:prstGeom>
          <a:noFill/>
          <a:ln>
            <a:noFill/>
          </a:ln>
          <a:effectLst>
            <a:outerShdw blurRad="63500" sx="102000" sy="102000" algn="ctr" rotWithShape="0">
              <a:srgbClr val="000000">
                <a:alpha val="40000"/>
              </a:srgbClr>
            </a:outerShdw>
          </a:effectLst>
        </p:spPr>
      </p:pic>
      <p:pic>
        <p:nvPicPr>
          <p:cNvPr id="597" name="Google Shape;597;p46"/>
          <p:cNvPicPr preferRelativeResize="0"/>
          <p:nvPr/>
        </p:nvPicPr>
        <p:blipFill rotWithShape="1">
          <a:blip r:embed="rId8" cstate="email">
            <a:alphaModFix/>
            <a:extLst>
              <a:ext uri="{28A0092B-C50C-407E-A947-70E740481C1C}">
                <a14:useLocalDpi xmlns:a14="http://schemas.microsoft.com/office/drawing/2010/main"/>
              </a:ext>
            </a:extLst>
          </a:blip>
          <a:srcRect/>
          <a:stretch/>
        </p:blipFill>
        <p:spPr>
          <a:xfrm>
            <a:off x="3676923" y="3083691"/>
            <a:ext cx="2090705" cy="1579149"/>
          </a:xfrm>
          <a:prstGeom prst="rect">
            <a:avLst/>
          </a:prstGeom>
          <a:noFill/>
          <a:ln>
            <a:noFill/>
          </a:ln>
          <a:effectLst>
            <a:outerShdw blurRad="63500" sx="102000" sy="102000" algn="ctr" rotWithShape="0">
              <a:srgbClr val="000000">
                <a:alpha val="40000"/>
              </a:srgbClr>
            </a:outerShdw>
          </a:effectLst>
        </p:spPr>
      </p:pic>
      <p:sp>
        <p:nvSpPr>
          <p:cNvPr id="598" name="Google Shape;598;p46"/>
          <p:cNvSpPr txBox="1"/>
          <p:nvPr/>
        </p:nvSpPr>
        <p:spPr>
          <a:xfrm>
            <a:off x="277379" y="3068142"/>
            <a:ext cx="23214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Verkkosivusto</a:t>
            </a:r>
            <a:endParaRPr sz="1400" b="1" i="0" u="none" strike="noStrike" cap="none">
              <a:solidFill>
                <a:srgbClr val="F39200"/>
              </a:solidFill>
              <a:latin typeface="Arial"/>
              <a:ea typeface="Arial"/>
              <a:cs typeface="Arial"/>
              <a:sym typeface="Arial"/>
            </a:endParaRPr>
          </a:p>
        </p:txBody>
      </p:sp>
      <p:sp>
        <p:nvSpPr>
          <p:cNvPr id="599" name="Google Shape;599;p46"/>
          <p:cNvSpPr txBox="1"/>
          <p:nvPr/>
        </p:nvSpPr>
        <p:spPr>
          <a:xfrm>
            <a:off x="4359445" y="2634739"/>
            <a:ext cx="12327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Uutiskirje</a:t>
            </a:r>
            <a:endParaRPr sz="1400" b="1" i="0" u="none" strike="noStrike" cap="none">
              <a:solidFill>
                <a:srgbClr val="F39200"/>
              </a:solidFill>
              <a:latin typeface="Arial"/>
              <a:ea typeface="Arial"/>
              <a:cs typeface="Arial"/>
              <a:sym typeface="Arial"/>
            </a:endParaRPr>
          </a:p>
        </p:txBody>
      </p:sp>
      <p:sp>
        <p:nvSpPr>
          <p:cNvPr id="600" name="Google Shape;600;p46"/>
          <p:cNvSpPr txBox="1"/>
          <p:nvPr/>
        </p:nvSpPr>
        <p:spPr>
          <a:xfrm>
            <a:off x="7883594" y="3064555"/>
            <a:ext cx="16941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Instagram</a:t>
            </a:r>
            <a:endParaRPr sz="1400" b="1" i="0" u="none" strike="noStrike" cap="none">
              <a:solidFill>
                <a:srgbClr val="F39200"/>
              </a:solidFill>
              <a:latin typeface="Arial"/>
              <a:ea typeface="Arial"/>
              <a:cs typeface="Arial"/>
              <a:sym typeface="Arial"/>
            </a:endParaRPr>
          </a:p>
        </p:txBody>
      </p:sp>
      <p:sp>
        <p:nvSpPr>
          <p:cNvPr id="601" name="Google Shape;601;p46"/>
          <p:cNvSpPr txBox="1"/>
          <p:nvPr/>
        </p:nvSpPr>
        <p:spPr>
          <a:xfrm>
            <a:off x="8008219" y="4562847"/>
            <a:ext cx="13089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LinkedIn</a:t>
            </a:r>
            <a:endParaRPr sz="1400" b="1" i="0" u="none" strike="noStrike" cap="none">
              <a:solidFill>
                <a:srgbClr val="F39200"/>
              </a:solidFill>
              <a:latin typeface="Arial"/>
              <a:ea typeface="Arial"/>
              <a:cs typeface="Arial"/>
              <a:sym typeface="Arial"/>
            </a:endParaRPr>
          </a:p>
        </p:txBody>
      </p:sp>
      <p:sp>
        <p:nvSpPr>
          <p:cNvPr id="602" name="Google Shape;602;p46"/>
          <p:cNvSpPr txBox="1"/>
          <p:nvPr/>
        </p:nvSpPr>
        <p:spPr>
          <a:xfrm>
            <a:off x="3500614" y="4662840"/>
            <a:ext cx="27726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YouTube</a:t>
            </a:r>
            <a:endParaRPr sz="1400" b="1" i="0" u="none" strike="noStrike" cap="none">
              <a:solidFill>
                <a:srgbClr val="F39200"/>
              </a:solidFill>
              <a:latin typeface="Arial"/>
              <a:ea typeface="Arial"/>
              <a:cs typeface="Arial"/>
              <a:sym typeface="Arial"/>
            </a:endParaRPr>
          </a:p>
        </p:txBody>
      </p:sp>
      <p:sp>
        <p:nvSpPr>
          <p:cNvPr id="603" name="Google Shape;603;p46"/>
          <p:cNvSpPr txBox="1"/>
          <p:nvPr/>
        </p:nvSpPr>
        <p:spPr>
          <a:xfrm rot="-279000">
            <a:off x="1569155" y="4205167"/>
            <a:ext cx="2612599"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Facebook</a:t>
            </a:r>
            <a:endParaRPr sz="1400" b="1" i="0" u="none" strike="noStrike" cap="none">
              <a:solidFill>
                <a:srgbClr val="F39200"/>
              </a:solidFill>
              <a:latin typeface="Arial"/>
              <a:ea typeface="Arial"/>
              <a:cs typeface="Arial"/>
              <a:sym typeface="Arial"/>
            </a:endParaRPr>
          </a:p>
        </p:txBody>
      </p:sp>
      <p:pic>
        <p:nvPicPr>
          <p:cNvPr id="604" name="Google Shape;604;p46"/>
          <p:cNvPicPr preferRelativeResize="0"/>
          <p:nvPr/>
        </p:nvPicPr>
        <p:blipFill rotWithShape="1">
          <a:blip r:embed="rId9" cstate="email">
            <a:alphaModFix/>
            <a:extLst>
              <a:ext uri="{28A0092B-C50C-407E-A947-70E740481C1C}">
                <a14:useLocalDpi xmlns:a14="http://schemas.microsoft.com/office/drawing/2010/main"/>
              </a:ext>
            </a:extLst>
          </a:blip>
          <a:srcRect/>
          <a:stretch/>
        </p:blipFill>
        <p:spPr>
          <a:xfrm>
            <a:off x="6313861" y="719083"/>
            <a:ext cx="1574712" cy="770922"/>
          </a:xfrm>
          <a:prstGeom prst="rect">
            <a:avLst/>
          </a:prstGeom>
          <a:noFill/>
          <a:ln>
            <a:noFill/>
          </a:ln>
          <a:effectLst>
            <a:outerShdw blurRad="63500" sx="102000" sy="102000" algn="ctr" rotWithShape="0">
              <a:srgbClr val="000000">
                <a:alpha val="40000"/>
              </a:srgbClr>
            </a:outerShdw>
          </a:effectLst>
        </p:spPr>
      </p:pic>
      <p:sp>
        <p:nvSpPr>
          <p:cNvPr id="605" name="Google Shape;605;p46"/>
          <p:cNvSpPr txBox="1"/>
          <p:nvPr/>
        </p:nvSpPr>
        <p:spPr>
          <a:xfrm>
            <a:off x="6273214" y="1480309"/>
            <a:ext cx="1203300" cy="338514"/>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App</a:t>
            </a:r>
            <a:endParaRPr sz="1400" b="1" i="0" u="none" strike="noStrike" cap="none">
              <a:solidFill>
                <a:srgbClr val="F39200"/>
              </a:solidFill>
              <a:latin typeface="Arial"/>
              <a:ea typeface="Arial"/>
              <a:cs typeface="Arial"/>
              <a:sym typeface="Arial"/>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609"/>
        <p:cNvGrpSpPr/>
        <p:nvPr/>
      </p:nvGrpSpPr>
      <p:grpSpPr>
        <a:xfrm>
          <a:off x="0" y="0"/>
          <a:ext cx="0" cy="0"/>
          <a:chOff x="0" y="0"/>
          <a:chExt cx="0" cy="0"/>
        </a:xfrm>
      </p:grpSpPr>
      <p:sp>
        <p:nvSpPr>
          <p:cNvPr id="610" name="Google Shape;610;p47"/>
          <p:cNvSpPr txBox="1">
            <a:spLocks noGrp="1"/>
          </p:cNvSpPr>
          <p:nvPr>
            <p:ph type="title" idx="4294967295"/>
          </p:nvPr>
        </p:nvSpPr>
        <p:spPr>
          <a:xfrm>
            <a:off x="689541" y="148847"/>
            <a:ext cx="6865938" cy="549341"/>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a:t>Maksettu media</a:t>
            </a:r>
            <a:endParaRPr/>
          </a:p>
        </p:txBody>
      </p:sp>
      <p:pic>
        <p:nvPicPr>
          <p:cNvPr id="611" name="Google Shape;611;p47"/>
          <p:cNvPicPr preferRelativeResize="0">
            <a:picLocks noGrp="1"/>
          </p:cNvPicPr>
          <p:nvPr>
            <p:ph type="body" idx="4294967295"/>
          </p:nvPr>
        </p:nvPicPr>
        <p:blipFill rotWithShape="1">
          <a:blip r:embed="rId3" cstate="email">
            <a:alphaModFix/>
            <a:extLst>
              <a:ext uri="{28A0092B-C50C-407E-A947-70E740481C1C}">
                <a14:useLocalDpi xmlns:a14="http://schemas.microsoft.com/office/drawing/2010/main"/>
              </a:ext>
            </a:extLst>
          </a:blip>
          <a:srcRect/>
          <a:stretch/>
        </p:blipFill>
        <p:spPr>
          <a:xfrm>
            <a:off x="781424" y="858623"/>
            <a:ext cx="3780065" cy="2399927"/>
          </a:xfrm>
          <a:prstGeom prst="rect">
            <a:avLst/>
          </a:prstGeom>
          <a:noFill/>
          <a:ln>
            <a:noFill/>
          </a:ln>
          <a:effectLst>
            <a:outerShdw blurRad="63500" sx="102000" sy="102000" algn="ctr" rotWithShape="0">
              <a:srgbClr val="000000">
                <a:alpha val="40000"/>
              </a:srgbClr>
            </a:outerShdw>
          </a:effectLst>
        </p:spPr>
      </p:pic>
      <p:pic>
        <p:nvPicPr>
          <p:cNvPr id="612" name="Google Shape;612;p47"/>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4702258" y="2134105"/>
            <a:ext cx="3523077" cy="2384779"/>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620"/>
        <p:cNvGrpSpPr/>
        <p:nvPr/>
      </p:nvGrpSpPr>
      <p:grpSpPr>
        <a:xfrm>
          <a:off x="0" y="0"/>
          <a:ext cx="0" cy="0"/>
          <a:chOff x="0" y="0"/>
          <a:chExt cx="0" cy="0"/>
        </a:xfrm>
      </p:grpSpPr>
      <p:sp>
        <p:nvSpPr>
          <p:cNvPr id="621" name="Google Shape;621;p48"/>
          <p:cNvSpPr txBox="1">
            <a:spLocks noGrp="1"/>
          </p:cNvSpPr>
          <p:nvPr>
            <p:ph type="title" idx="4294967295"/>
          </p:nvPr>
        </p:nvSpPr>
        <p:spPr>
          <a:xfrm>
            <a:off x="933650" y="158795"/>
            <a:ext cx="6865938" cy="600075"/>
          </a:xfrm>
          <a:prstGeom prst="rect">
            <a:avLst/>
          </a:prstGeom>
          <a:noFill/>
          <a:ln>
            <a:noFill/>
          </a:ln>
        </p:spPr>
        <p:txBody>
          <a:bodyPr spcFirstLastPara="1" wrap="square" lIns="91425" tIns="45700" rIns="91425" bIns="45700" anchor="b" anchorCtr="0">
            <a:spAutoFit/>
          </a:bodyPr>
          <a:lstStyle/>
          <a:p>
            <a:pPr marL="0" lvl="0" indent="0" algn="l" rtl="0">
              <a:lnSpc>
                <a:spcPct val="90000"/>
              </a:lnSpc>
              <a:spcBef>
                <a:spcPts val="0"/>
              </a:spcBef>
              <a:spcAft>
                <a:spcPts val="0"/>
              </a:spcAft>
              <a:buClr>
                <a:srgbClr val="161249"/>
              </a:buClr>
              <a:buSzPts val="3300"/>
              <a:buFont typeface="Arial"/>
              <a:buNone/>
            </a:pPr>
            <a:r>
              <a:rPr lang="fi" sz="3300" b="1">
                <a:solidFill>
                  <a:srgbClr val="161249"/>
                </a:solidFill>
              </a:rPr>
              <a:t>Ansaittu media</a:t>
            </a:r>
            <a:endParaRPr sz="3300" b="1">
              <a:solidFill>
                <a:srgbClr val="161249"/>
              </a:solidFill>
            </a:endParaRPr>
          </a:p>
        </p:txBody>
      </p:sp>
      <p:pic>
        <p:nvPicPr>
          <p:cNvPr id="622" name="Google Shape;622;p48"/>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844095" y="1171727"/>
            <a:ext cx="3182203" cy="716672"/>
          </a:xfrm>
          <a:prstGeom prst="rect">
            <a:avLst/>
          </a:prstGeom>
          <a:noFill/>
          <a:ln>
            <a:noFill/>
          </a:ln>
          <a:effectLst>
            <a:outerShdw blurRad="63500" sx="102000" sy="102000" algn="ctr" rotWithShape="0">
              <a:srgbClr val="000000">
                <a:alpha val="40000"/>
              </a:srgbClr>
            </a:outerShdw>
          </a:effectLst>
        </p:spPr>
      </p:pic>
      <p:pic>
        <p:nvPicPr>
          <p:cNvPr id="623" name="Google Shape;623;p48"/>
          <p:cNvPicPr preferRelativeResize="0"/>
          <p:nvPr/>
        </p:nvPicPr>
        <p:blipFill rotWithShape="1">
          <a:blip r:embed="rId4" cstate="email">
            <a:alphaModFix/>
            <a:extLst>
              <a:ext uri="{28A0092B-C50C-407E-A947-70E740481C1C}">
                <a14:useLocalDpi xmlns:a14="http://schemas.microsoft.com/office/drawing/2010/main"/>
              </a:ext>
            </a:extLst>
          </a:blip>
          <a:srcRect/>
          <a:stretch/>
        </p:blipFill>
        <p:spPr>
          <a:xfrm>
            <a:off x="3446188" y="3110623"/>
            <a:ext cx="3234764" cy="928981"/>
          </a:xfrm>
          <a:prstGeom prst="rect">
            <a:avLst/>
          </a:prstGeom>
          <a:noFill/>
          <a:ln>
            <a:noFill/>
          </a:ln>
          <a:effectLst>
            <a:outerShdw blurRad="63500" sx="102000" sy="102000" algn="ctr" rotWithShape="0">
              <a:srgbClr val="000000">
                <a:alpha val="40000"/>
              </a:srgbClr>
            </a:outerShdw>
          </a:effectLst>
        </p:spPr>
      </p:pic>
      <p:pic>
        <p:nvPicPr>
          <p:cNvPr id="624" name="Google Shape;624;p48"/>
          <p:cNvPicPr preferRelativeResize="0"/>
          <p:nvPr/>
        </p:nvPicPr>
        <p:blipFill rotWithShape="1">
          <a:blip r:embed="rId5" cstate="email">
            <a:alphaModFix/>
            <a:extLst>
              <a:ext uri="{28A0092B-C50C-407E-A947-70E740481C1C}">
                <a14:useLocalDpi xmlns:a14="http://schemas.microsoft.com/office/drawing/2010/main"/>
              </a:ext>
            </a:extLst>
          </a:blip>
          <a:srcRect/>
          <a:stretch/>
        </p:blipFill>
        <p:spPr>
          <a:xfrm rot="-559081">
            <a:off x="4461818" y="1054115"/>
            <a:ext cx="2158293" cy="1351825"/>
          </a:xfrm>
          <a:prstGeom prst="rect">
            <a:avLst/>
          </a:prstGeom>
          <a:noFill/>
          <a:ln>
            <a:noFill/>
          </a:ln>
          <a:effectLst>
            <a:outerShdw blurRad="63500" sx="102000" sy="102000" algn="ctr" rotWithShape="0">
              <a:srgbClr val="000000">
                <a:alpha val="40000"/>
              </a:srgbClr>
            </a:outerShdw>
          </a:effectLst>
        </p:spPr>
      </p:pic>
      <p:sp>
        <p:nvSpPr>
          <p:cNvPr id="625" name="Google Shape;625;p48"/>
          <p:cNvSpPr txBox="1"/>
          <p:nvPr/>
        </p:nvSpPr>
        <p:spPr>
          <a:xfrm>
            <a:off x="-835509" y="766298"/>
            <a:ext cx="4158000" cy="338514"/>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000000"/>
              </a:buClr>
              <a:buSzPts val="1400"/>
              <a:buFont typeface="Arial"/>
              <a:buNone/>
            </a:pPr>
            <a:r>
              <a:rPr lang="fi" sz="1600" b="1" i="0" u="none" strike="noStrike" cap="none">
                <a:solidFill>
                  <a:srgbClr val="F39200"/>
                </a:solidFill>
                <a:latin typeface="Arial"/>
                <a:ea typeface="Arial"/>
                <a:cs typeface="Arial"/>
                <a:sym typeface="Arial"/>
              </a:rPr>
              <a:t>SEO</a:t>
            </a:r>
            <a:endParaRPr sz="1400" b="1" i="0" u="none" strike="noStrike" cap="none">
              <a:solidFill>
                <a:srgbClr val="F39200"/>
              </a:solidFill>
              <a:latin typeface="Arial"/>
              <a:ea typeface="Arial"/>
              <a:cs typeface="Arial"/>
              <a:sym typeface="Arial"/>
            </a:endParaRPr>
          </a:p>
        </p:txBody>
      </p:sp>
      <p:pic>
        <p:nvPicPr>
          <p:cNvPr id="626" name="Google Shape;626;p48"/>
          <p:cNvPicPr preferRelativeResize="0"/>
          <p:nvPr/>
        </p:nvPicPr>
        <p:blipFill rotWithShape="1">
          <a:blip r:embed="rId6" cstate="email">
            <a:alphaModFix/>
            <a:extLst>
              <a:ext uri="{28A0092B-C50C-407E-A947-70E740481C1C}">
                <a14:useLocalDpi xmlns:a14="http://schemas.microsoft.com/office/drawing/2010/main"/>
              </a:ext>
            </a:extLst>
          </a:blip>
          <a:srcRect/>
          <a:stretch/>
        </p:blipFill>
        <p:spPr>
          <a:xfrm rot="306157">
            <a:off x="948405" y="2240542"/>
            <a:ext cx="1965254" cy="2029120"/>
          </a:xfrm>
          <a:prstGeom prst="rect">
            <a:avLst/>
          </a:prstGeom>
          <a:noFill/>
          <a:ln>
            <a:noFill/>
          </a:ln>
          <a:effectLst>
            <a:outerShdw blurRad="63500" sx="102000" sy="102000" algn="ctr" rotWithShape="0">
              <a:srgbClr val="000000">
                <a:alpha val="40000"/>
              </a:srgbClr>
            </a:outerShdw>
          </a:effectLst>
        </p:spPr>
      </p:pic>
      <p:pic>
        <p:nvPicPr>
          <p:cNvPr id="627" name="Google Shape;627;p48"/>
          <p:cNvPicPr preferRelativeResize="0"/>
          <p:nvPr/>
        </p:nvPicPr>
        <p:blipFill rotWithShape="1">
          <a:blip r:embed="rId7" cstate="email">
            <a:alphaModFix/>
            <a:extLst>
              <a:ext uri="{28A0092B-C50C-407E-A947-70E740481C1C}">
                <a14:useLocalDpi xmlns:a14="http://schemas.microsoft.com/office/drawing/2010/main"/>
              </a:ext>
            </a:extLst>
          </a:blip>
          <a:srcRect/>
          <a:stretch/>
        </p:blipFill>
        <p:spPr>
          <a:xfrm>
            <a:off x="7055631" y="1228135"/>
            <a:ext cx="1654174" cy="2942226"/>
          </a:xfrm>
          <a:prstGeom prst="rect">
            <a:avLst/>
          </a:prstGeom>
          <a:noFill/>
          <a:ln>
            <a:noFill/>
          </a:ln>
          <a:effectLst>
            <a:outerShdw blurRad="63500" sx="102000" sy="102000" algn="ctr" rotWithShape="0">
              <a:srgbClr val="000000">
                <a:alpha val="40000"/>
              </a:srgbClr>
            </a:outerShdw>
          </a:effectLst>
        </p:spPr>
      </p:pic>
      <p:sp>
        <p:nvSpPr>
          <p:cNvPr id="628" name="Google Shape;628;p48"/>
          <p:cNvSpPr txBox="1"/>
          <p:nvPr/>
        </p:nvSpPr>
        <p:spPr>
          <a:xfrm>
            <a:off x="0" y="-37201"/>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fi" sz="1400" b="0" i="0" u="none" strike="noStrike" cap="none">
                <a:solidFill>
                  <a:srgbClr val="000000"/>
                </a:solidFill>
                <a:latin typeface="Arial"/>
                <a:ea typeface="Arial"/>
                <a:cs typeface="Arial"/>
                <a:sym typeface="Arial"/>
              </a:rPr>
              <a:t> </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632"/>
        <p:cNvGrpSpPr/>
        <p:nvPr/>
      </p:nvGrpSpPr>
      <p:grpSpPr>
        <a:xfrm>
          <a:off x="0" y="0"/>
          <a:ext cx="0" cy="0"/>
          <a:chOff x="0" y="0"/>
          <a:chExt cx="0" cy="0"/>
        </a:xfrm>
      </p:grpSpPr>
      <p:sp>
        <p:nvSpPr>
          <p:cNvPr id="633" name="Google Shape;633;p49"/>
          <p:cNvSpPr txBox="1">
            <a:spLocks noGrp="1"/>
          </p:cNvSpPr>
          <p:nvPr>
            <p:ph type="body" idx="1"/>
          </p:nvPr>
        </p:nvSpPr>
        <p:spPr>
          <a:xfrm>
            <a:off x="848794" y="411515"/>
            <a:ext cx="7289400" cy="332399"/>
          </a:xfrm>
          <a:prstGeom prst="rect">
            <a:avLst/>
          </a:prstGeom>
          <a:noFill/>
          <a:ln>
            <a:noFill/>
          </a:ln>
        </p:spPr>
        <p:txBody>
          <a:bodyPr spcFirstLastPara="1" wrap="square" lIns="0" tIns="0" rIns="0" bIns="0" anchor="t" anchorCtr="0">
            <a:spAutoFit/>
          </a:bodyPr>
          <a:lstStyle/>
          <a:p>
            <a:pPr marL="0" lvl="0" indent="0" algn="l" rtl="0">
              <a:lnSpc>
                <a:spcPct val="90000"/>
              </a:lnSpc>
              <a:spcBef>
                <a:spcPts val="0"/>
              </a:spcBef>
              <a:spcAft>
                <a:spcPts val="0"/>
              </a:spcAft>
              <a:buClr>
                <a:schemeClr val="lt1"/>
              </a:buClr>
              <a:buSzPts val="2400"/>
              <a:buNone/>
            </a:pPr>
            <a:r>
              <a:rPr lang="fi" sz="2400">
                <a:solidFill>
                  <a:schemeClr val="lt1"/>
                </a:solidFill>
              </a:rPr>
              <a:t>Aktivointitehtävä PESO-mallin soveltamiseen.</a:t>
            </a:r>
            <a:endParaRPr/>
          </a:p>
        </p:txBody>
      </p:sp>
      <p:sp>
        <p:nvSpPr>
          <p:cNvPr id="634" name="Google Shape;634;p49"/>
          <p:cNvSpPr txBox="1">
            <a:spLocks noGrp="1"/>
          </p:cNvSpPr>
          <p:nvPr>
            <p:ph type="body" idx="2"/>
          </p:nvPr>
        </p:nvSpPr>
        <p:spPr>
          <a:xfrm>
            <a:off x="848794" y="996432"/>
            <a:ext cx="6614054" cy="2836283"/>
          </a:xfrm>
          <a:prstGeom prst="rect">
            <a:avLst/>
          </a:prstGeom>
          <a:noFill/>
          <a:ln>
            <a:noFill/>
          </a:ln>
        </p:spPr>
        <p:txBody>
          <a:bodyPr spcFirstLastPara="1" wrap="square" lIns="0" tIns="0" rIns="0" bIns="0" anchor="t" anchorCtr="0">
            <a:noAutofit/>
          </a:bodyPr>
          <a:lstStyle/>
          <a:p>
            <a:pPr marL="0" lvl="0" indent="0" algn="l" rtl="0">
              <a:lnSpc>
                <a:spcPct val="100000"/>
              </a:lnSpc>
              <a:spcBef>
                <a:spcPts val="0"/>
              </a:spcBef>
              <a:spcAft>
                <a:spcPts val="0"/>
              </a:spcAft>
              <a:buClr>
                <a:schemeClr val="lt1"/>
              </a:buClr>
              <a:buSzPts val="1600"/>
              <a:buNone/>
            </a:pPr>
            <a:r>
              <a:rPr lang="fi" sz="1600">
                <a:solidFill>
                  <a:srgbClr val="F39200"/>
                </a:solidFill>
              </a:rPr>
              <a:t>1. </a:t>
            </a:r>
            <a:r>
              <a:rPr lang="fi" sz="1600"/>
              <a:t>Valitse jokin tunnettu brändi, jota haluat tarkastella. </a:t>
            </a:r>
            <a:br>
              <a:rPr lang="fi" sz="1600"/>
            </a:br>
            <a:endParaRPr sz="1600"/>
          </a:p>
          <a:p>
            <a:pPr marL="0" lvl="0" indent="0" algn="l" rtl="0">
              <a:lnSpc>
                <a:spcPct val="100000"/>
              </a:lnSpc>
              <a:spcBef>
                <a:spcPts val="0"/>
              </a:spcBef>
              <a:spcAft>
                <a:spcPts val="0"/>
              </a:spcAft>
              <a:buClr>
                <a:schemeClr val="lt1"/>
              </a:buClr>
              <a:buSzPts val="1600"/>
              <a:buNone/>
            </a:pPr>
            <a:r>
              <a:rPr lang="fi" sz="1600"/>
              <a:t>Analysoi sen käyttämiä viestintäkanavia. Mitkä näistä ovat heidän omistamiaan? Maksullisia? Ansaittua tai jaettua? Tee esitys (ppt tai infograafi - visualisoi internetistä löytyvien kuvien/linkkien avulla).</a:t>
            </a:r>
            <a:endParaRPr/>
          </a:p>
          <a:p>
            <a:pPr marL="342900" lvl="0" indent="-241300" algn="l" rtl="0">
              <a:lnSpc>
                <a:spcPct val="100000"/>
              </a:lnSpc>
              <a:spcBef>
                <a:spcPts val="0"/>
              </a:spcBef>
              <a:spcAft>
                <a:spcPts val="0"/>
              </a:spcAft>
              <a:buClr>
                <a:schemeClr val="lt1"/>
              </a:buClr>
              <a:buSzPts val="1600"/>
              <a:buFont typeface="Calibri"/>
              <a:buNone/>
            </a:pPr>
            <a:endParaRPr sz="1600"/>
          </a:p>
          <a:p>
            <a:pPr marL="0" lvl="0" indent="0" algn="l" rtl="0">
              <a:lnSpc>
                <a:spcPct val="100000"/>
              </a:lnSpc>
              <a:spcBef>
                <a:spcPts val="0"/>
              </a:spcBef>
              <a:spcAft>
                <a:spcPts val="0"/>
              </a:spcAft>
              <a:buClr>
                <a:schemeClr val="lt1"/>
              </a:buClr>
              <a:buSzPts val="1600"/>
              <a:buNone/>
            </a:pPr>
            <a:r>
              <a:rPr lang="fi" sz="1600">
                <a:solidFill>
                  <a:srgbClr val="F39200"/>
                </a:solidFill>
              </a:rPr>
              <a:t>2. </a:t>
            </a:r>
            <a:r>
              <a:rPr lang="fi" sz="1600"/>
              <a:t>Valitse jokin vähemmän tunnettu brändi.</a:t>
            </a:r>
            <a:br>
              <a:rPr lang="fi" sz="1600"/>
            </a:br>
            <a:endParaRPr sz="1600"/>
          </a:p>
          <a:p>
            <a:pPr marL="0" lvl="0" indent="0" algn="l" rtl="0">
              <a:lnSpc>
                <a:spcPct val="100000"/>
              </a:lnSpc>
              <a:spcBef>
                <a:spcPts val="0"/>
              </a:spcBef>
              <a:spcAft>
                <a:spcPts val="0"/>
              </a:spcAft>
              <a:buClr>
                <a:schemeClr val="lt1"/>
              </a:buClr>
              <a:buSzPts val="1600"/>
              <a:buNone/>
            </a:pPr>
            <a:r>
              <a:rPr lang="fi" sz="1600"/>
              <a:t>Analysoi sen viestintää. Missä se esiintyy? Mitä muuta mediaa (omaa, maksettua) sen pitäisi käyttää? Miten se voisivat saavuttaa ansaittua ja jaettua mediaa?</a:t>
            </a:r>
            <a:endParaRPr/>
          </a:p>
          <a:p>
            <a:pPr marL="0" lvl="0" indent="0" algn="l" rtl="0">
              <a:lnSpc>
                <a:spcPct val="100000"/>
              </a:lnSpc>
              <a:spcBef>
                <a:spcPts val="0"/>
              </a:spcBef>
              <a:spcAft>
                <a:spcPts val="0"/>
              </a:spcAft>
              <a:buClr>
                <a:schemeClr val="lt1"/>
              </a:buClr>
              <a:buSzPts val="1500"/>
              <a:buNone/>
            </a:pPr>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638"/>
        <p:cNvGrpSpPr/>
        <p:nvPr/>
      </p:nvGrpSpPr>
      <p:grpSpPr>
        <a:xfrm>
          <a:off x="0" y="0"/>
          <a:ext cx="0" cy="0"/>
          <a:chOff x="0" y="0"/>
          <a:chExt cx="0" cy="0"/>
        </a:xfrm>
      </p:grpSpPr>
      <p:sp>
        <p:nvSpPr>
          <p:cNvPr id="639" name="Google Shape;639;p50"/>
          <p:cNvSpPr txBox="1">
            <a:spLocks noGrp="1"/>
          </p:cNvSpPr>
          <p:nvPr>
            <p:ph type="body" idx="1"/>
          </p:nvPr>
        </p:nvSpPr>
        <p:spPr>
          <a:xfrm>
            <a:off x="535781" y="719137"/>
            <a:ext cx="4321969" cy="1419363"/>
          </a:xfrm>
          <a:prstGeom prst="rect">
            <a:avLst/>
          </a:prstGeom>
          <a:noFill/>
          <a:ln>
            <a:noFill/>
          </a:ln>
        </p:spPr>
        <p:txBody>
          <a:bodyPr spcFirstLastPara="1" wrap="square" lIns="68575" tIns="34275" rIns="68575" bIns="34275" anchor="t" anchorCtr="0">
            <a:noAutofit/>
          </a:bodyPr>
          <a:lstStyle/>
          <a:p>
            <a:pPr marL="0" lvl="0" indent="0" algn="l" rtl="0">
              <a:lnSpc>
                <a:spcPct val="90000"/>
              </a:lnSpc>
              <a:spcBef>
                <a:spcPts val="800"/>
              </a:spcBef>
              <a:spcAft>
                <a:spcPts val="0"/>
              </a:spcAft>
              <a:buClr>
                <a:srgbClr val="161249"/>
              </a:buClr>
              <a:buSzPts val="1800"/>
              <a:buNone/>
            </a:pPr>
            <a:r>
              <a:rPr lang="fi" sz="1800"/>
              <a:t>Tähän mennessä olemme keskustelleet muuttuvista markkinoista ja digitaalisen markkinoinnin eduista. </a:t>
            </a:r>
            <a:endParaRPr sz="1800"/>
          </a:p>
          <a:p>
            <a:pPr marL="0" lvl="0" indent="0" algn="l" rtl="0">
              <a:lnSpc>
                <a:spcPct val="90000"/>
              </a:lnSpc>
              <a:spcBef>
                <a:spcPts val="800"/>
              </a:spcBef>
              <a:spcAft>
                <a:spcPts val="0"/>
              </a:spcAft>
              <a:buClr>
                <a:srgbClr val="161249"/>
              </a:buClr>
              <a:buSzPts val="1800"/>
              <a:buNone/>
            </a:pPr>
            <a:endParaRPr sz="1800"/>
          </a:p>
          <a:p>
            <a:pPr marL="0" lvl="0" indent="0" algn="l" rtl="0">
              <a:lnSpc>
                <a:spcPct val="90000"/>
              </a:lnSpc>
              <a:spcBef>
                <a:spcPts val="1200"/>
              </a:spcBef>
              <a:spcAft>
                <a:spcPts val="0"/>
              </a:spcAft>
              <a:buClr>
                <a:srgbClr val="161249"/>
              </a:buClr>
              <a:buSzPts val="1800"/>
              <a:buNone/>
            </a:pPr>
            <a:r>
              <a:rPr lang="fi" sz="1800"/>
              <a:t>Meidän on pidettävä mielessä, että markkinoinnin tarkoituksena on toteuttaa organisaation strategia ja viestiä valituista vahvuuksista (7D).</a:t>
            </a:r>
            <a:endParaRPr sz="1800"/>
          </a:p>
          <a:p>
            <a:pPr marL="0" lvl="0" indent="0" algn="l" rtl="0">
              <a:lnSpc>
                <a:spcPct val="90000"/>
              </a:lnSpc>
              <a:spcBef>
                <a:spcPts val="1200"/>
              </a:spcBef>
              <a:spcAft>
                <a:spcPts val="0"/>
              </a:spcAft>
              <a:buClr>
                <a:srgbClr val="161249"/>
              </a:buClr>
              <a:buSzPts val="1800"/>
              <a:buNone/>
            </a:pPr>
            <a:endParaRPr sz="1800"/>
          </a:p>
          <a:p>
            <a:pPr marL="0" lvl="0" indent="0" algn="l" rtl="0">
              <a:lnSpc>
                <a:spcPct val="90000"/>
              </a:lnSpc>
              <a:spcBef>
                <a:spcPts val="1200"/>
              </a:spcBef>
              <a:spcAft>
                <a:spcPts val="1200"/>
              </a:spcAft>
              <a:buClr>
                <a:srgbClr val="161249"/>
              </a:buClr>
              <a:buSzPts val="1800"/>
              <a:buNone/>
            </a:pPr>
            <a:r>
              <a:rPr lang="fi" sz="1800"/>
              <a:t>Seuraavassa osassa annetaan ohjeita strategian laatimiseksi sekä tulosten ja tulosten mittaamiseksi.</a:t>
            </a:r>
            <a:endParaRPr sz="1800"/>
          </a:p>
        </p:txBody>
      </p:sp>
      <p:pic>
        <p:nvPicPr>
          <p:cNvPr id="640" name="Google Shape;640;p50"/>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5097538" y="950383"/>
            <a:ext cx="3787925" cy="2405332"/>
          </a:xfrm>
          <a:prstGeom prst="rect">
            <a:avLst/>
          </a:prstGeom>
          <a:noFill/>
          <a:ln>
            <a:noFill/>
          </a:ln>
          <a:effectLst>
            <a:outerShdw blurRad="63500" sx="102000" sy="102000" algn="ctr" rotWithShape="0">
              <a:srgbClr val="000000">
                <a:alpha val="40000"/>
              </a:srgbClr>
            </a:outerShdw>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644"/>
        <p:cNvGrpSpPr/>
        <p:nvPr/>
      </p:nvGrpSpPr>
      <p:grpSpPr>
        <a:xfrm>
          <a:off x="0" y="0"/>
          <a:ext cx="0" cy="0"/>
          <a:chOff x="0" y="0"/>
          <a:chExt cx="0" cy="0"/>
        </a:xfrm>
      </p:grpSpPr>
      <p:pic>
        <p:nvPicPr>
          <p:cNvPr id="645" name="Google Shape;645;p52"/>
          <p:cNvPicPr preferRelativeResize="0"/>
          <p:nvPr/>
        </p:nvPicPr>
        <p:blipFill rotWithShape="1">
          <a:blip r:embed="rId3" cstate="email">
            <a:alphaModFix/>
            <a:extLst>
              <a:ext uri="{28A0092B-C50C-407E-A947-70E740481C1C}">
                <a14:useLocalDpi xmlns:a14="http://schemas.microsoft.com/office/drawing/2010/main"/>
              </a:ext>
            </a:extLst>
          </a:blip>
          <a:srcRect/>
          <a:stretch/>
        </p:blipFill>
        <p:spPr>
          <a:xfrm>
            <a:off x="2911928" y="1170125"/>
            <a:ext cx="6232072" cy="3116036"/>
          </a:xfrm>
          <a:prstGeom prst="rect">
            <a:avLst/>
          </a:prstGeom>
          <a:noFill/>
          <a:ln>
            <a:noFill/>
          </a:ln>
        </p:spPr>
      </p:pic>
      <p:sp>
        <p:nvSpPr>
          <p:cNvPr id="646" name="Google Shape;646;p52"/>
          <p:cNvSpPr txBox="1">
            <a:spLocks noGrp="1"/>
          </p:cNvSpPr>
          <p:nvPr>
            <p:ph type="title" idx="4294967295"/>
          </p:nvPr>
        </p:nvSpPr>
        <p:spPr>
          <a:xfrm>
            <a:off x="245649" y="154020"/>
            <a:ext cx="8520113" cy="573087"/>
          </a:xfrm>
          <a:prstGeom prst="rect">
            <a:avLst/>
          </a:prstGeom>
          <a:noFill/>
          <a:ln>
            <a:noFill/>
          </a:ln>
        </p:spPr>
        <p:txBody>
          <a:bodyPr spcFirstLastPara="1" wrap="square" lIns="91425" tIns="91425" rIns="91425" bIns="91425" anchor="t" anchorCtr="0">
            <a:normAutofit fontScale="90000"/>
          </a:bodyPr>
          <a:lstStyle/>
          <a:p>
            <a:pPr marL="0" lvl="0" indent="0" algn="l" rtl="0">
              <a:lnSpc>
                <a:spcPct val="90000"/>
              </a:lnSpc>
              <a:spcBef>
                <a:spcPts val="0"/>
              </a:spcBef>
              <a:spcAft>
                <a:spcPts val="0"/>
              </a:spcAft>
              <a:buClr>
                <a:srgbClr val="161249"/>
              </a:buClr>
              <a:buSzPct val="100000"/>
              <a:buFont typeface="Arial"/>
              <a:buNone/>
            </a:pPr>
            <a:r>
              <a:rPr lang="fi"/>
              <a:t>Kysymyksiä, joihin strategian pitää vastata </a:t>
            </a:r>
            <a:endParaRPr/>
          </a:p>
        </p:txBody>
      </p:sp>
      <p:sp>
        <p:nvSpPr>
          <p:cNvPr id="647" name="Google Shape;647;p52"/>
          <p:cNvSpPr txBox="1"/>
          <p:nvPr/>
        </p:nvSpPr>
        <p:spPr>
          <a:xfrm>
            <a:off x="245649" y="886350"/>
            <a:ext cx="2830800" cy="4094400"/>
          </a:xfrm>
          <a:prstGeom prst="rect">
            <a:avLst/>
          </a:prstGeom>
          <a:noFill/>
          <a:ln>
            <a:noFill/>
          </a:ln>
        </p:spPr>
        <p:txBody>
          <a:bodyPr spcFirstLastPara="1" wrap="square" lIns="91425" tIns="91425" rIns="91425" bIns="91425" anchor="t" anchorCtr="0">
            <a:spAutoFit/>
          </a:bodyPr>
          <a:lstStyle/>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Missä olemme nyt (nykytilanne)? </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Mitkä ovat yleiset tavoitteemme? </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Mitä haluamme tavoittaa (digitaalisella) markkinoinnillamme?</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Keitä ovat kohderyhmämme?</a:t>
            </a:r>
            <a:endParaRPr sz="1500" b="0" i="0" u="none" strike="noStrike" cap="none">
              <a:solidFill>
                <a:srgbClr val="161249"/>
              </a:solidFill>
              <a:latin typeface="Arial"/>
              <a:ea typeface="Arial"/>
              <a:cs typeface="Arial"/>
              <a:sym typeface="Arial"/>
            </a:endParaRPr>
          </a:p>
          <a:p>
            <a:pPr marL="285750" marR="0" lvl="0" indent="-285750" algn="l" rtl="0">
              <a:lnSpc>
                <a:spcPct val="100000"/>
              </a:lnSpc>
              <a:spcBef>
                <a:spcPts val="0"/>
              </a:spcBef>
              <a:spcAft>
                <a:spcPts val="0"/>
              </a:spcAft>
              <a:buClr>
                <a:srgbClr val="F39200"/>
              </a:buClr>
              <a:buSzPts val="3000"/>
              <a:buFont typeface="Arial"/>
              <a:buChar char="•"/>
            </a:pPr>
            <a:r>
              <a:rPr lang="fi" sz="1500" b="0" i="0" u="none" strike="noStrike" cap="none">
                <a:solidFill>
                  <a:srgbClr val="161249"/>
                </a:solidFill>
                <a:latin typeface="Arial"/>
                <a:ea typeface="Arial"/>
                <a:cs typeface="Arial"/>
                <a:sym typeface="Arial"/>
              </a:rPr>
              <a:t>Mikä on viestimme ja missä lähetämme sitä?</a:t>
            </a:r>
            <a:endParaRPr sz="1500" b="0" i="0" u="none" strike="noStrike" cap="none">
              <a:solidFill>
                <a:srgbClr val="161249"/>
              </a:solidFill>
              <a:latin typeface="Arial"/>
              <a:ea typeface="Arial"/>
              <a:cs typeface="Arial"/>
              <a:sym typeface="Arial"/>
            </a:endParaRPr>
          </a:p>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161249"/>
              </a:solidFill>
              <a:latin typeface="Arial"/>
              <a:ea typeface="Arial"/>
              <a:cs typeface="Arial"/>
              <a:sym typeface="Arial"/>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651"/>
        <p:cNvGrpSpPr/>
        <p:nvPr/>
      </p:nvGrpSpPr>
      <p:grpSpPr>
        <a:xfrm>
          <a:off x="0" y="0"/>
          <a:ext cx="0" cy="0"/>
          <a:chOff x="0" y="0"/>
          <a:chExt cx="0" cy="0"/>
        </a:xfrm>
      </p:grpSpPr>
      <p:sp>
        <p:nvSpPr>
          <p:cNvPr id="652" name="Google Shape;652;p53"/>
          <p:cNvSpPr txBox="1">
            <a:spLocks noGrp="1"/>
          </p:cNvSpPr>
          <p:nvPr>
            <p:ph type="title"/>
          </p:nvPr>
        </p:nvSpPr>
        <p:spPr>
          <a:xfrm>
            <a:off x="628650" y="273844"/>
            <a:ext cx="7886700" cy="994172"/>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3300"/>
              <a:buFont typeface="Arial"/>
              <a:buNone/>
            </a:pPr>
            <a:r>
              <a:rPr lang="fi"/>
              <a:t>Lähteet</a:t>
            </a:r>
            <a:endParaRPr/>
          </a:p>
        </p:txBody>
      </p:sp>
      <p:sp>
        <p:nvSpPr>
          <p:cNvPr id="653" name="Google Shape;653;p53"/>
          <p:cNvSpPr txBox="1">
            <a:spLocks noGrp="1"/>
          </p:cNvSpPr>
          <p:nvPr>
            <p:ph type="body" idx="1"/>
          </p:nvPr>
        </p:nvSpPr>
        <p:spPr>
          <a:xfrm>
            <a:off x="628650" y="1369219"/>
            <a:ext cx="7886700" cy="2905898"/>
          </a:xfrm>
          <a:prstGeom prst="rect">
            <a:avLst/>
          </a:prstGeom>
          <a:noFill/>
          <a:ln>
            <a:noFill/>
          </a:ln>
        </p:spPr>
        <p:txBody>
          <a:bodyPr spcFirstLastPara="1" wrap="square" lIns="0" tIns="0" rIns="0" bIns="0" anchor="t" anchorCtr="0">
            <a:noAutofit/>
          </a:bodyPr>
          <a:lstStyle/>
          <a:p>
            <a:pPr marL="0" lvl="0" indent="0" algn="l" rtl="0">
              <a:lnSpc>
                <a:spcPct val="90000"/>
              </a:lnSpc>
              <a:spcBef>
                <a:spcPts val="0"/>
              </a:spcBef>
              <a:spcAft>
                <a:spcPts val="0"/>
              </a:spcAft>
              <a:buClr>
                <a:srgbClr val="161249"/>
              </a:buClr>
              <a:buSzPts val="2100"/>
              <a:buNone/>
            </a:pPr>
            <a:r>
              <a:rPr lang="fi"/>
              <a:t>Boomer, B. &amp; Bitner, M.J. (1981) 7P:tä markkinoinnissa.</a:t>
            </a:r>
            <a:endParaRPr/>
          </a:p>
          <a:p>
            <a:pPr marL="0" lvl="0" indent="0" algn="l" rtl="0">
              <a:lnSpc>
                <a:spcPct val="90000"/>
              </a:lnSpc>
              <a:spcBef>
                <a:spcPts val="1200"/>
              </a:spcBef>
              <a:spcAft>
                <a:spcPts val="0"/>
              </a:spcAft>
              <a:buClr>
                <a:srgbClr val="161249"/>
              </a:buClr>
              <a:buSzPts val="2100"/>
              <a:buNone/>
            </a:pPr>
            <a:r>
              <a:rPr lang="fi"/>
              <a:t>Chaffey (2012): Digitaalinen markkinointi - strategia, toteutus ja käytäntö</a:t>
            </a:r>
            <a:endParaRPr/>
          </a:p>
          <a:p>
            <a:pPr marL="0" lvl="0" indent="0" algn="l" rtl="0">
              <a:lnSpc>
                <a:spcPct val="90000"/>
              </a:lnSpc>
              <a:spcBef>
                <a:spcPts val="1200"/>
              </a:spcBef>
              <a:spcAft>
                <a:spcPts val="1200"/>
              </a:spcAft>
              <a:buClr>
                <a:srgbClr val="161249"/>
              </a:buClr>
              <a:buSzPts val="2100"/>
              <a:buNone/>
            </a:pPr>
            <a:r>
              <a:rPr lang="fi"/>
              <a:t>McCarthy, E. Jerome (1960), Markkinoinnin perusteet: A Managerial Approach. Homewood, IL: Richard D. Irwin, Inc. (1981).</a:t>
            </a:r>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sp>
        <p:nvSpPr>
          <p:cNvPr id="658" name="Google Shape;658;p54"/>
          <p:cNvSpPr txBox="1">
            <a:spLocks noGrp="1"/>
          </p:cNvSpPr>
          <p:nvPr>
            <p:ph type="body" idx="1"/>
          </p:nvPr>
        </p:nvSpPr>
        <p:spPr>
          <a:xfrm>
            <a:off x="628650" y="655325"/>
            <a:ext cx="5391000" cy="3009900"/>
          </a:xfrm>
          <a:prstGeom prst="rect">
            <a:avLst/>
          </a:prstGeom>
          <a:noFill/>
          <a:ln>
            <a:noFill/>
          </a:ln>
        </p:spPr>
        <p:txBody>
          <a:bodyPr spcFirstLastPara="1" wrap="square" lIns="91425" tIns="45700" rIns="91425" bIns="45700" anchor="t" anchorCtr="0">
            <a:normAutofit fontScale="92500" lnSpcReduction="20000"/>
          </a:bodyPr>
          <a:lstStyle/>
          <a:p>
            <a:pPr marL="0" lvl="0" indent="0" algn="l" rtl="0">
              <a:lnSpc>
                <a:spcPct val="90000"/>
              </a:lnSpc>
              <a:spcBef>
                <a:spcPts val="750"/>
              </a:spcBef>
              <a:spcAft>
                <a:spcPts val="0"/>
              </a:spcAft>
              <a:buClr>
                <a:srgbClr val="FFFFFF"/>
              </a:buClr>
              <a:buSzPct val="100000"/>
              <a:buNone/>
            </a:pPr>
            <a:endParaRPr>
              <a:solidFill>
                <a:srgbClr val="FFFFFF"/>
              </a:solidFill>
            </a:endParaRPr>
          </a:p>
          <a:p>
            <a:pPr marL="0" lvl="0" indent="0" algn="l" rtl="0">
              <a:lnSpc>
                <a:spcPct val="90000"/>
              </a:lnSpc>
              <a:spcBef>
                <a:spcPts val="750"/>
              </a:spcBef>
              <a:spcAft>
                <a:spcPts val="0"/>
              </a:spcAft>
              <a:buClr>
                <a:srgbClr val="FFFFFF"/>
              </a:buClr>
              <a:buSzPct val="100000"/>
              <a:buNone/>
            </a:pPr>
            <a:r>
              <a:rPr lang="fi">
                <a:solidFill>
                  <a:srgbClr val="FFFFFF"/>
                </a:solidFill>
              </a:rPr>
              <a:t>VASTUUVAPAUSLAUSEKE</a:t>
            </a:r>
            <a:endParaRPr>
              <a:solidFill>
                <a:srgbClr val="FFFFFF"/>
              </a:solidFill>
            </a:endParaRPr>
          </a:p>
          <a:p>
            <a:pPr marL="0" lvl="0" indent="0" algn="l" rtl="0">
              <a:lnSpc>
                <a:spcPct val="90000"/>
              </a:lnSpc>
              <a:spcBef>
                <a:spcPts val="750"/>
              </a:spcBef>
              <a:spcAft>
                <a:spcPts val="0"/>
              </a:spcAft>
              <a:buClr>
                <a:srgbClr val="FFFFFF"/>
              </a:buClr>
              <a:buSzPct val="100000"/>
              <a:buNone/>
            </a:pPr>
            <a:endParaRPr>
              <a:solidFill>
                <a:srgbClr val="FFFFFF"/>
              </a:solidFill>
            </a:endParaRPr>
          </a:p>
          <a:p>
            <a:pPr marL="0" lvl="0" indent="0" algn="l" rtl="0">
              <a:lnSpc>
                <a:spcPct val="90000"/>
              </a:lnSpc>
              <a:spcBef>
                <a:spcPts val="750"/>
              </a:spcBef>
              <a:spcAft>
                <a:spcPts val="0"/>
              </a:spcAft>
              <a:buClr>
                <a:srgbClr val="FFFFFF"/>
              </a:buClr>
              <a:buSzPct val="100000"/>
              <a:buNone/>
            </a:pPr>
            <a:r>
              <a:rPr lang="fi">
                <a:solidFill>
                  <a:srgbClr val="FFFFFF"/>
                </a:solidFill>
              </a:rPr>
              <a:t>DEMS-materiaalin tavoitteena on parantaa digitaalisen markkinoinnin taitoja korkea-asteen koulutuksessa ja ymmärtää organisaatioiden keskeiset tarpeet. Käytettävissäsi on laajat diasarjat, joissa on luokkatehtäviä ja -aktiviteetteja sekä yksityiskohtaiset käyttöohjeet opettajalle. </a:t>
            </a:r>
            <a:endParaRPr>
              <a:solidFill>
                <a:srgbClr val="FFFFFF"/>
              </a:solidFill>
            </a:endParaRPr>
          </a:p>
          <a:p>
            <a:pPr marL="0" lvl="0" indent="0" algn="l" rtl="0">
              <a:lnSpc>
                <a:spcPct val="90000"/>
              </a:lnSpc>
              <a:spcBef>
                <a:spcPts val="750"/>
              </a:spcBef>
              <a:spcAft>
                <a:spcPts val="0"/>
              </a:spcAft>
              <a:buClr>
                <a:srgbClr val="FFFFFF"/>
              </a:buClr>
              <a:buSzPct val="100000"/>
              <a:buNone/>
            </a:pPr>
            <a:r>
              <a:rPr lang="fi">
                <a:solidFill>
                  <a:srgbClr val="FFFFFF"/>
                </a:solidFill>
              </a:rPr>
              <a:t>Huomautus: Materiaali sisältää internetistä haettuja sisältöjä ja kuvioita, joten siihen voi tulla muutoksia. Lähteet on ilmoitettu reilun käytön sääntöjen mukaisesti. Kustantajan vastuu rajoittuu alkuperäiseen aineistoon, joka on tallennettu osoitteeseen www.dems.pro.  Kaikki aineisto on tuotettu vapaaseen käyttöön ja Erasmus+:n osarahoittamana. Euroopan komissio ei vastaa julkaisun sisällöstä.</a:t>
            </a:r>
            <a:endParaRPr>
              <a:solidFill>
                <a:srgbClr val="FFFFFF"/>
              </a:solidFill>
            </a:endParaRPr>
          </a:p>
          <a:p>
            <a:pPr marL="0" lvl="0" indent="0" algn="l" rtl="0">
              <a:lnSpc>
                <a:spcPct val="90000"/>
              </a:lnSpc>
              <a:spcBef>
                <a:spcPts val="750"/>
              </a:spcBef>
              <a:spcAft>
                <a:spcPts val="0"/>
              </a:spcAft>
              <a:buClr>
                <a:srgbClr val="FFFFFF"/>
              </a:buClr>
              <a:buSzPct val="100000"/>
              <a:buNone/>
            </a:pPr>
            <a:endParaRPr>
              <a:solidFill>
                <a:srgbClr val="FFFFFF"/>
              </a:solidFill>
            </a:endParaRPr>
          </a:p>
        </p:txBody>
      </p:sp>
    </p:spTree>
  </p:cSld>
  <p:clrMapOvr>
    <a:masterClrMapping/>
  </p:clrMapOvr>
</p:sld>
</file>

<file path=ppt/theme/theme1.xml><?xml version="1.0" encoding="utf-8"?>
<a:theme xmlns:a="http://schemas.openxmlformats.org/drawingml/2006/main"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4535</Words>
  <Application>Microsoft Office PowerPoint</Application>
  <PresentationFormat>On-screen Show (16:9)</PresentationFormat>
  <Paragraphs>462</Paragraphs>
  <Slides>54</Slides>
  <Notes>54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54</vt:i4>
      </vt:variant>
    </vt:vector>
  </HeadingPairs>
  <TitlesOfParts>
    <vt:vector size="60" baseType="lpstr">
      <vt:lpstr>PT Sans</vt:lpstr>
      <vt:lpstr>Noto Sans Symbols</vt:lpstr>
      <vt:lpstr>Arial</vt:lpstr>
      <vt:lpstr>Calibri</vt:lpstr>
      <vt:lpstr>DEMS NEW</vt:lpstr>
      <vt:lpstr>Office Theme</vt:lpstr>
      <vt:lpstr>Digitaalisen markkinoinnin perusteet  1. Digitaalinen markkina </vt:lpstr>
      <vt:lpstr>PowerPoint Presentation</vt:lpstr>
      <vt:lpstr>PowerPoint Presentation</vt:lpstr>
      <vt:lpstr>Aiheet</vt:lpstr>
      <vt:lpstr>PowerPoint Presentation</vt:lpstr>
      <vt:lpstr>Markkinointimix</vt:lpstr>
      <vt:lpstr>Markkinointi</vt:lpstr>
      <vt:lpstr>Markkinointimix - 7 P:tä</vt:lpstr>
      <vt:lpstr>4P:n ja 7P:n tausta</vt:lpstr>
      <vt:lpstr>Miten 7P-markkinointimixiä sovelletaan käytännössä?</vt:lpstr>
      <vt:lpstr>PowerPoint Presentation</vt:lpstr>
      <vt:lpstr>PowerPoint Presentation</vt:lpstr>
      <vt:lpstr>Mikä digitaalisessa markkinoinnissa on erilaista?</vt:lpstr>
      <vt:lpstr>Digitaalisen markkinoinnin yhdistelmä '7D'</vt:lpstr>
      <vt:lpstr>PowerPoint Presentation</vt:lpstr>
      <vt:lpstr>Digitaalisen markkinointiviestinnän keinot</vt:lpstr>
      <vt:lpstr>PowerPoint Presentation</vt:lpstr>
      <vt:lpstr>Monikanavainen markkinointi </vt:lpstr>
      <vt:lpstr>Digitaalinen markkinointi – määritelmiä </vt:lpstr>
      <vt:lpstr>PowerPoint Presentation</vt:lpstr>
      <vt:lpstr>Offline - online  </vt:lpstr>
      <vt:lpstr>PowerPoint Presentation</vt:lpstr>
      <vt:lpstr>PowerPoint Presentation</vt:lpstr>
      <vt:lpstr>Digitaalisen markkinoinnin keskeiset edut</vt:lpstr>
      <vt:lpstr>PowerPoint Presentation</vt:lpstr>
      <vt:lpstr>PowerPoint Presentation</vt:lpstr>
      <vt:lpstr>Digitaalisten markkinoiden ominaispiirteet</vt:lpstr>
      <vt:lpstr>Mikä on mahdollistanut digitaalisen markkinoinnin?</vt:lpstr>
      <vt:lpstr>PowerPoint Presentation</vt:lpstr>
      <vt:lpstr>Useimmat ostoprosessit alkavat hakukoneista </vt:lpstr>
      <vt:lpstr>... tai sosiaalinen media </vt:lpstr>
      <vt:lpstr>B2B ostamisen trendejä</vt:lpstr>
      <vt:lpstr>Mainonnan ja sisällön personointi</vt:lpstr>
      <vt:lpstr>   Digitaalisen markkinoinnin sääntely - GDPR</vt:lpstr>
      <vt:lpstr>PowerPoint Presentation</vt:lpstr>
      <vt:lpstr>Suuntauksia ja näkymiä </vt:lpstr>
      <vt:lpstr>Mitä kanavia käytetään ostamiseen? </vt:lpstr>
      <vt:lpstr>Tietoja internetin suuntauksista ja verkkosivujen liikenteestä; lähteet</vt:lpstr>
      <vt:lpstr>PowerPoint Presentation</vt:lpstr>
      <vt:lpstr>Markkinoijat käyttävät yhä enemmän digitaalista mediaa</vt:lpstr>
      <vt:lpstr>Digitaalisen markkinoinnin toimenkuvat</vt:lpstr>
      <vt:lpstr>Mitä voidaan saavuttaa käyttäjätasolla?</vt:lpstr>
      <vt:lpstr>PowerPoint Presentation</vt:lpstr>
      <vt:lpstr>PowerPoint Presentation</vt:lpstr>
      <vt:lpstr>PESO-malli (paid/earned/shared/owned</vt:lpstr>
      <vt:lpstr>PowerPoint Presentation</vt:lpstr>
      <vt:lpstr>Omistettu media, esimerkki</vt:lpstr>
      <vt:lpstr>Maksettu media</vt:lpstr>
      <vt:lpstr>Ansaittu media</vt:lpstr>
      <vt:lpstr>PowerPoint Presentation</vt:lpstr>
      <vt:lpstr>PowerPoint Presentation</vt:lpstr>
      <vt:lpstr>Kysymyksiä, joihin strategian pitää vastata </vt:lpstr>
      <vt:lpstr>Lähteet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Digitaalisen markkinoinnin perusteet  1. Digitaalinen markkina</dc:title>
  <dc:creator>Terhi</dc:creator>
  <cp:lastModifiedBy>Koskimies-Chiba Sanni</cp:lastModifiedBy>
  <cp:revision>1</cp:revision>
  <dcterms:modified xsi:type="dcterms:W3CDTF">2023-11-22T18:11:53Z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0x0101007679488AABDC1142A2456740B4F4999E</vt:lpwstr>
  </property>
</Properties>
</file>