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7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6" roundtripDataSignature="AMtx7miVdIry5uzEKGA8i7ZSP4uJXQ/O9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695" autoAdjust="0"/>
  </p:normalViewPr>
  <p:slideViewPr>
    <p:cSldViewPr snapToGrid="0">
      <p:cViewPr varScale="1">
        <p:scale>
          <a:sx n="74" d="100"/>
          <a:sy n="74" d="100"/>
        </p:scale>
        <p:origin x="1060" y="2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customschemas.google.com/relationships/presentationmetadata" Target="metadata"/><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9"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6" name="Google Shape;18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8" name="Google Shape;19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3-5 lessen á 2u</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4" name="Google Shape;20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Voor elk bedrijf houdt reclame maken zonder het te integreren in strategische doelen een risico in. Bijvoorbeeld, reclame maken alleen maar om 'zichtbaarheid' of 'bekendheid' te bereiken, zal waarschijnlijk de verkoop niet verhogen. De rol van strategie werd in detail besproken in Bases of Digital marketing, submodule 2.</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0" name="Google Shape;21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400"/>
              <a:buFont typeface="Arial"/>
              <a:buNone/>
            </a:pPr>
            <a:r>
              <a:rPr lang="fi-FI" dirty="0">
                <a:solidFill>
                  <a:schemeClr val="dk1"/>
                </a:solidFill>
              </a:rPr>
              <a:t>Digitale marketing- en reclameactiviteiten moeten in lijn zijn met de holistische strategie van de organisatie. De strategie is een toekomstgericht plan, dat probeert te anticiperen op omstandigheden die het gedrag van een organisatie beïnvloeden. De meeste organisaties hebben een strategie, maar kleinere organisaties missen er soms een. </a:t>
            </a: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3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FI"/>
              <a:t>De dia toont het verschil tussen doelen en doelstellingen. Elke reclamecampagne moet een of meer van deze doelen hebben.</a:t>
            </a:r>
            <a:endParaRPr/>
          </a:p>
        </p:txBody>
      </p:sp>
      <p:sp>
        <p:nvSpPr>
          <p:cNvPr id="217" name="Google Shape;217;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4" name="Google Shape;224;p6: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r>
              <a:rPr lang="fi-FI"/>
              <a:t>Marketing- en reclamedoelstellingen moeten geïntegreerd zijn met grotere strategische bedrijfsdoelstellingen. SMART omvat algemene 'must-be' doelstellingen. Een doelstelling moet bijvoorbeeld 'meetbaar' zijn. Zo niet, wat gebeurt er dan? Dan weet je in ieder geval niet of je de doelstelling hebt bereikt of niet. En als het niet 'specifiek' is, is het waarschijnlijk dat je mensen het op verschillende manieren begrijpen.</a:t>
            </a:r>
            <a:endParaRPr/>
          </a:p>
        </p:txBody>
      </p:sp>
      <p:sp>
        <p:nvSpPr>
          <p:cNvPr id="225" name="Google Shape;225;p6: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7</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1" name="Google Shape;231;p7: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r>
              <a:rPr lang="fi-FI"/>
              <a:t>Juiste antwoorden: 1 en 3. 2 en 4 moeten cijfermatig worden uitgewerkt.</a:t>
            </a:r>
            <a:endParaRPr/>
          </a:p>
        </p:txBody>
      </p:sp>
      <p:sp>
        <p:nvSpPr>
          <p:cNvPr id="232" name="Google Shape;232;p7: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8</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20e72ffa6a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9" name="Google Shape;239;g20e72ffa6ac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Deze activiteit kan worden uitgevoerd met alle soorten studentengroepen, omdat het kan worden toegepast op meerdere gebieden van het persoonlijke of professionele leven.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5" name="Google Shape;245;p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Reclame behoort normaal gesproken tot het bovenste deel van de trechter (stadia 'bekendheid' en 'interesse'. In de verdere stadia hebben we vaak contactgegevens van de persoon (e-mailadres, telefoonnummer, persoonlijk contact) en dus een mogelijkheid om op een meer individueel niveau te communiceren.</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2111f19fff4_0_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De video wordt gebruikt als aanleiding voor de volgende opdracht.</a:t>
            </a:r>
            <a:endParaRPr/>
          </a:p>
        </p:txBody>
      </p:sp>
      <p:sp>
        <p:nvSpPr>
          <p:cNvPr id="255" name="Google Shape;255;g2111f19fff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g2111f19fff4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3" name="Google Shape;263;g2111f19fff4_0_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Deze opdracht kan gebruikt worden als thuistaak en beoordeeld worden.</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9" name="Google Shape;26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4" name="Google Shape;274;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Alle marketingacties kosten geld en daarom is targeting een belangrijk principe in marketing. Als je je doelgroep niet kent, ben je niet in staat om a) boodschappen te formuleren die hen aanspreken, of b) de juiste kanalen te selecteren om hen te bereiken. Dit alles zou betekenen dat er veel geld wordt verspild. Hoe beter je je doelgroep en hun behoeften kunt identificeren, hoe beter je duidelijke boodschappen kunt formuleren, ze kunt bereiken en zo impact kunt krijgen voor je marketingactiviteiten. De uitdaging is dat er geen kant-en-klare gegevens bestaan en dat elk bedrijf zijn doelgroepen stap voor stap moet definiëren. De volgende dia's presenteren handige methoden voor digitale platforms.</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Hoe ontdek je doelgroepen op digitale platforms? Er zijn verschillende opties. Je kunt beginnen met het analyseren van je bestaande klantenbestand (1), je bedrijfstak (2), concurrenten en hun klanten (3). De stappen 4-6 vertellen hoe je deze gegevens kunt uitwerken en ontwikkelen. Het creëren van 'persona's' is uitgelegd in de vorige submodule. Daarnaast helpen de platforms (Google, Facebook, enz.) adverteerders om doelgroepen te vinden aan de hand van hun gebruikersprofielen (zie volgende dia's).</a:t>
            </a:r>
            <a:endParaRPr/>
          </a:p>
        </p:txBody>
      </p:sp>
      <p:sp>
        <p:nvSpPr>
          <p:cNvPr id="283" name="Google Shape;283;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18945a69ccf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6" name="Google Shape;296;g18945a69ccf_0_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Deze activiteit is ideaal om met z'n tweeën of in een kleine groep te doen, in de klas of thuis. Benodigde tijd: ongeveer 60-90 minuten. Terwijl de leerlingen aan het werk zijn, kun je de groepjes bezoeken en kijken welke groepjes goed werken en uitgebreide resultaten behalen. Het is aan te raden om deze groepen hun bevindingen voor de hele klas te laten presenteren.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20e72ffa6ac_0_2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2" name="Google Shape;302;g20e72ffa6ac_0_2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Het voorbeeld verwijst naar Google, maar de meeste nationale en internationale media zijn lid van advertentienetwerken en kunnen dus vergelijkbare targetingopties bieden.</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9" name="Google Shape;309;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fi-FI" sz="1000"/>
              <a:t>Uiteraard verzamelen advertentieplatforms, zoals Google en Meta, uitgebreide gegevens van hun gebruikers. Omdat ze zich moeten houden aan de overeengekomen privacyregels, zijn deze gegevens openlijk beschikbaar (bronnen). De dia's zijn gebaseerd op deze gegevens.</a:t>
            </a:r>
            <a:endParaRPr/>
          </a:p>
          <a:p>
            <a:pPr marL="158750" lvl="0" indent="0" algn="l" rtl="0">
              <a:lnSpc>
                <a:spcPct val="100000"/>
              </a:lnSpc>
              <a:spcBef>
                <a:spcPts val="0"/>
              </a:spcBef>
              <a:spcAft>
                <a:spcPts val="0"/>
              </a:spcAft>
              <a:buSzPts val="1100"/>
              <a:buNone/>
            </a:pPr>
            <a:r>
              <a:rPr lang="fi-FI" sz="1000"/>
              <a:t>Voor een adverteerder zijn deze gegevens handig bij het maken van een Google Ad (of andere PPC) of Meta campagne, omdat ze je helpen om gerichte doelgroepen te definiëren.</a:t>
            </a:r>
            <a:endParaRPr sz="10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0" name="Google Shape;320;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In dit gedeelte worden de kenmerken en voordelen van de belangrijkste formaten gepresenteerd. In de volgende sectie worden de meest essentiële platforms gepresenteerd (zoekmachineadvertenties, advertenties in sociale media, verschillende soorten Pay Per Click = PPC-advertenties in reclamenetwerken).  Het operationele gedeelte wordt in de volgende sectie gedemonstreerd.</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20e72ffa6ac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5" name="Google Shape;325;g20e72ffa6ac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Voordat we het over reclame gaan hebben, is het essentieel om de rol en het karakter van media te begrijpen. Hun business (ook Google, Facebook en andere giganten) is in essentie gebaseerd op hun gebruikers, hun ervaring en geluk met de inhoud. Zo niet, dan dalen de volumes, wat een nadeel is voor de adverteerders. Bovendien verwachten de adverteerders dat de media hun gebruikers kennen en in staat zijn om ze te classificeren voor verschillende advertentiedoeleinden.</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20e72ffa6ac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1" name="Google Shape;331;g20e72ffa6ac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Deze activiteit kan ook worden gedaan als individueel of groepswerk, ook thuis. Het is gebruikelijk dat dit soort onderzoek nieuwe inzichten geeft in digitale media en digitale reclame. Studenten leren begrijpen dat de meeste media bestaan om commerciële redenen en tot doel hebben adverteerders een aantrekkelijke selectie van media te bieden. Een ander doel is dat studenten op een meer professionele manier naar verschillende media gaan kijken: 'welke doelgroepen zou ik kunnen bereiken met media N.N.'.</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20e72ffa6ac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7" name="Google Shape;337;g20e72ffa6ac_0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In dit gedeelte worden de verschillende soorten digitale reclame en hun belangrijkste voorwaarden en voordelen besproken.</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Digitale reclame heeft opmerkelijke voordelen in vergelijking met traditionele marketing. Wat de nadelen betreft, kan de concurrentie hevig zijn. Bovendien hebben betaalde advertenties meestal een kleinere impact dan organische bezoeken. </a:t>
            </a:r>
            <a:endParaRPr/>
          </a:p>
        </p:txBody>
      </p:sp>
      <p:sp>
        <p:nvSpPr>
          <p:cNvPr id="345" name="Google Shape;345;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20e72ffa6ac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1" name="Google Shape;351;g20e72ffa6ac_0_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PPC-advertenties (pay per click) kunnen o.a. verschijnen in zoekresultaten ('shopping', 'search', 'local'), op sociale media (bijv. Facebook, Instagram, Youtube, etc.) en in een groot aantal websitebanners via advertentienetwerken ('display').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0" name="Google Shape;360;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Het belangrijkste doel van digitale reclame is om verkeer naar de website van het bedrijf te leiden. De website is het belangrijkste werkinstrument, omdat deze bezoekers nuttige inhoud en gegevens moet bieden, evenals elementen waarmee ze verdere stappen kunnen ondernemen (uploaden, contactgegevens achterlaten, kopen, enz.), de zogenaamde 'conversie'. De dia toont de essentiële platforms voor digitale reclame.</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g20e72ffa6ac_0_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Het uitvoeren van digitale advertenties is vergelijkbaar met elke andere reclamecampagne. Het essentiële verschil is dat de digitale advertentieplatforms (eerder genoemd) opmerkelijke hulp en ondersteuning bieden bij het maken van advertenties en het volgen van hun impact.</a:t>
            </a:r>
            <a:endParaRPr/>
          </a:p>
        </p:txBody>
      </p:sp>
      <p:sp>
        <p:nvSpPr>
          <p:cNvPr id="381" name="Google Shape;381;g20e72ffa6ac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111f19fff4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6" name="Google Shape;396;g2111f19fff4_0_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g2111f19fff4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2" name="Google Shape;402;g2111f19fff4_0_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Het voorbeeld komt van Meta Business Suite (het advertentiecentrum van Facebook/Instagram)</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g20e72ffa6ac_0_1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9" name="Google Shape;409;g20e72ffa6ac_0_18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Zelfs kleinere adverteerders kunnen A/b-tests gebruiken door simpelweg verschillende versies van een advertentie te maken en de resultaten te vergelijken. De verschillen kunnen al na enkele uren zichtbaar zijn, afhankelijk van de grootte van de doelgroep.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g20e72ffa6ac_0_1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7" name="Google Shape;417;g20e72ffa6ac_0_1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We hebben allemaal ervaring met 'retargeting' - advertenties die 'opnieuw verschijnen'. De meeste mensen zijn het erover eens dat het goede resultaten oplevert om redenen die in de dia worden genoemd. Daarom is het een goede optie voor elke marketeer.</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20e72ffa6ac_0_2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5" name="Google Shape;425;g20e72ffa6ac_0_20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Programmatic marketing is een nieuwe hoofdstroom in digitale reclame, die steeds meer wordt gebruikt door grote marketeers, vooral omdat er specifieke software voor nodig is. Over enige tijd zal het waarschijnlijk ook beschikbaar zijn voor kleine adverteerders.</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g20e72ffa6ac_0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3" name="Google Shape;433;g20e72ffa6ac_0_1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Enkele algemene principes met betrekking tot prijzen. Opmerking: Alle platforms tonen duidelijk de prijzen tijdens het maken van de advertentie. Meer over prijsbepalingsprincipes en voorbeelden vind je in de twee links.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g20e72ffa6ac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9" name="Google Shape;439;g20e72ffa6ac_0_1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In dit gedeelte worden de kenmerken en voordelen van de essentiële platforms </a:t>
            </a:r>
            <a:r>
              <a:rPr lang="fi-FI">
                <a:solidFill>
                  <a:schemeClr val="dk1"/>
                </a:solidFill>
              </a:rPr>
              <a:t>(zoekmachineadvertenties, advertenties in sociale media, verschillende soorten display-advertenties) </a:t>
            </a:r>
            <a:r>
              <a:rPr lang="fi-FI"/>
              <a:t>gepresenteerd. Het werkende deel 'Hoe campagnes uit te voeren op deze platforms' wordt in de volgende sectie gedemonstreerd.</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Zoekmachinereclame kan in elke zoekmachine worden gekocht en geplaatst om zichtbaarheid te krijgen op de resultatenpagina's van zoekmachines.</a:t>
            </a:r>
            <a:endParaRPr/>
          </a:p>
        </p:txBody>
      </p:sp>
      <p:sp>
        <p:nvSpPr>
          <p:cNvPr id="444" name="Google Shape;444;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De belangrijkste voorwaarden en voordelen van zoekmachine adverteren worden hier gepresenteerd. In verdere lectuur kun je deze vragen meer in detail onderzoeken. </a:t>
            </a:r>
            <a:endParaRPr/>
          </a:p>
        </p:txBody>
      </p:sp>
      <p:sp>
        <p:nvSpPr>
          <p:cNvPr id="455" name="Google Shape;455;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4" name="Google Shape;464;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FI"/>
              <a:t>Zoals we kunnen zien, heeft Google veelzijdige criteria voor het prijzen van advertenties. Hiervoor zetten ze een hoge mate van kunstmatige intelligentie in. Hun belang is niet alleen om geld te verdienen, maar ook om een goede gebruikerservaring te behouden onder degenen die Google Search gebruiken. Lees meer in de link!</a:t>
            </a:r>
            <a:endParaRPr/>
          </a:p>
        </p:txBody>
      </p:sp>
      <p:sp>
        <p:nvSpPr>
          <p:cNvPr id="465" name="Google Shape;465;p19: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36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Display-advertenties kunnen worden gemaakt/gekocht op google ads of platforms van mediahuizen. De titel heeft betrekking op verschillende soorten advertenties, gericht op het bereiken van klanten in een breed scala aan digitale omgevingen, in overeenstemming met hun stadium van de koper trechter. PPC-advertenties werken op een vergelijkbare manier, maar hun vormen kunnen veelzijdig zijn. De volgende dia toont enkele voorbeelden.</a:t>
            </a:r>
            <a:endParaRPr/>
          </a:p>
        </p:txBody>
      </p:sp>
      <p:sp>
        <p:nvSpPr>
          <p:cNvPr id="471" name="Google Shape;471;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Display-advertenties ondergaan een voortdurende evolutie. In grote lijnen is hun doel om internetgebruikers in een gunstige context te bereiken en tegelijkertijd steeds aantrekkelijker te worden voor adverteerders.</a:t>
            </a:r>
            <a:endParaRPr/>
          </a:p>
        </p:txBody>
      </p:sp>
      <p:sp>
        <p:nvSpPr>
          <p:cNvPr id="479" name="Google Shape;479;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89" name="Google Shape;489;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20e72ffa6ac_0_2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7" name="Google Shape;497;g20e72ffa6ac_0_2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g20e72ffa6ac_0_2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08" name="Google Shape;508;g20e72ffa6ac_0_2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g20e72ffa6ac_0_2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7" name="Google Shape;517;g20e72ffa6ac_0_2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De figuur toont duidelijke verschillen tussen sociale mediaplatformen. De klikprijs is het hoogst op LinkedIn, terwijl Youtube de hoogste CPM-prijzen heeft.  Facebook heeft het grootste bereik.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g2111f19fff4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6" name="Google Shape;526;g2111f19fff4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Native advertising is een nieuwe vorm van reclame, die de adverteerder in staat stelt om een publiek te bereiken op basis van de inhoud en het mediaformaat waarmee hij vertrouwd is. Het onderwerp kan verder worden uitgediept in de voorgestelde literatuur.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Hoewel e-mailmarketing over het algemeen niet wordt geclassificeerd als 'reclame', is het nuttig voor veel bedrijven omdat het waarschijnlijk de juiste doelgroepen bereikt en kan worden uitgevoerd tegen lage kosten. </a:t>
            </a:r>
            <a:endParaRPr/>
          </a:p>
        </p:txBody>
      </p:sp>
      <p:sp>
        <p:nvSpPr>
          <p:cNvPr id="534" name="Google Shape;534;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Google Shape;541;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42" name="Google Shape;542;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p:cNvGrpSpPr/>
        <p:nvPr/>
      </p:nvGrpSpPr>
      <p:grpSpPr>
        <a:xfrm>
          <a:off x="0" y="0"/>
          <a:ext cx="0" cy="0"/>
          <a:chOff x="0" y="0"/>
          <a:chExt cx="0" cy="0"/>
        </a:xfrm>
      </p:grpSpPr>
      <p:sp>
        <p:nvSpPr>
          <p:cNvPr id="550" name="Google Shape;550;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1" name="Google Shape;551;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Zoals we in het materiaal hebben gemerkt, staan sleutelwoorden centraal bij het vinden van de juiste informatie op internet. Daarom is het essentieel om de sleutelwoorden met betrekking tot uw bedrijf te kennen. Onderzoek naar sleutelwoorden kan ook nieuwe inzichten bieden over je bedrijf of de doelgroepen.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Google Shape;555;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Naast adverteren zijn sleutelwoorden ook essentieel bij het bouwen van een website, in termen van zoekmachineoptimalisatie en goede inhoud. </a:t>
            </a:r>
            <a:endParaRPr/>
          </a:p>
        </p:txBody>
      </p:sp>
      <p:sp>
        <p:nvSpPr>
          <p:cNvPr id="556" name="Google Shape;556;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1"/>
        <p:cNvGrpSpPr/>
        <p:nvPr/>
      </p:nvGrpSpPr>
      <p:grpSpPr>
        <a:xfrm>
          <a:off x="0" y="0"/>
          <a:ext cx="0" cy="0"/>
          <a:chOff x="0" y="0"/>
          <a:chExt cx="0" cy="0"/>
        </a:xfrm>
      </p:grpSpPr>
      <p:sp>
        <p:nvSpPr>
          <p:cNvPr id="562" name="Google Shape;562;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De dia presenteert de sleutelwoorden onderzoek in het kort. Het onderwerp kan verder worden uitgediept door verder te lezen. Twee voorgestelde bronnen. </a:t>
            </a:r>
            <a:endParaRPr/>
          </a:p>
        </p:txBody>
      </p:sp>
      <p:sp>
        <p:nvSpPr>
          <p:cNvPr id="563" name="Google Shape;563;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p:cNvGrpSpPr/>
        <p:nvPr/>
      </p:nvGrpSpPr>
      <p:grpSpPr>
        <a:xfrm>
          <a:off x="0" y="0"/>
          <a:ext cx="0" cy="0"/>
          <a:chOff x="0" y="0"/>
          <a:chExt cx="0" cy="0"/>
        </a:xfrm>
      </p:grpSpPr>
      <p:sp>
        <p:nvSpPr>
          <p:cNvPr id="571" name="Google Shape;571;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Deze opdracht maakt de rol van trefwoorden veel concreter. Het biedt ook een praktische benadering van de verschillende tools voor trefwoordenonderzoek. Let op: de meeste tools zijn gelicenseerd, maar veel ervan zijn gratis uit te proberen. </a:t>
            </a:r>
            <a:endParaRPr/>
          </a:p>
        </p:txBody>
      </p:sp>
      <p:sp>
        <p:nvSpPr>
          <p:cNvPr id="572" name="Google Shape;572;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6"/>
        <p:cNvGrpSpPr/>
        <p:nvPr/>
      </p:nvGrpSpPr>
      <p:grpSpPr>
        <a:xfrm>
          <a:off x="0" y="0"/>
          <a:ext cx="0" cy="0"/>
          <a:chOff x="0" y="0"/>
          <a:chExt cx="0" cy="0"/>
        </a:xfrm>
      </p:grpSpPr>
      <p:sp>
        <p:nvSpPr>
          <p:cNvPr id="577" name="Google Shape;577;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78" name="Google Shape;578;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1"/>
        <p:cNvGrpSpPr/>
        <p:nvPr/>
      </p:nvGrpSpPr>
      <p:grpSpPr>
        <a:xfrm>
          <a:off x="0" y="0"/>
          <a:ext cx="0" cy="0"/>
          <a:chOff x="0" y="0"/>
          <a:chExt cx="0" cy="0"/>
        </a:xfrm>
      </p:grpSpPr>
      <p:sp>
        <p:nvSpPr>
          <p:cNvPr id="582" name="Google Shape;582;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3" name="Google Shape;583;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fi-FI"/>
              <a:t>Het doel van advertenties is om zoveel mogelijk klikken te krijgen, die de bezoeker naar een landingspagina leiden. Vanaf de landingspagina worden de bezoekers naar de belangrijkste doelstellingen van de campagne geleid. Dat kan bijvoorbeeld het achterlaten van contactgegevens zijn, het laden van content, het invullen van een verzoek of het doen van een aankoop. Dit proces wordt 'conversie' genoemd.</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8" name="Google Shape;608;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FI"/>
              <a:t>Waarom is de landingspagina zo belangrijk? Het doel van adverteren is om bezoekers bepaalde acties te laten uitvoeren. De landingspagina is van doorslaggevend belang omdat deze ervoor moet zorgen dat de bezoeker geïnteresseerd raakt in het bedrijf en verdere stappen onderneemt. Als de landingspagina faalt, zal de directe exit toenemen (bounce rate).</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3"/>
        <p:cNvGrpSpPr/>
        <p:nvPr/>
      </p:nvGrpSpPr>
      <p:grpSpPr>
        <a:xfrm>
          <a:off x="0" y="0"/>
          <a:ext cx="0" cy="0"/>
          <a:chOff x="0" y="0"/>
          <a:chExt cx="0" cy="0"/>
        </a:xfrm>
      </p:grpSpPr>
      <p:sp>
        <p:nvSpPr>
          <p:cNvPr id="614" name="Google Shape;614;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5" name="Google Shape;615;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FI"/>
              <a:t>Deze activiteit maakt de onderwerpen 'conversie' en 'landingspagina' begrijpelijker. Het onderstreept ook de rol van 'landingspagina's' en hoe deze kunnen worden verbeterd.</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1" name="Google Shape;621;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Een van de voordelen is dat digitale platforms veel nuttige gegevens over het verkeer kunnen bijhouden (impressies, klikfrequenties, gedrag op de website, enz.)  Opmerking: diepgaande informatie vindt u in de module 'Metrics en analytics'.</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g20e72ffa6ac_0_1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7" name="Google Shape;627;g20e72ffa6ac_0_1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In de volgende dia's worden enkele voorbeelden van metriek gedemonstreerd.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1"/>
        <p:cNvGrpSpPr/>
        <p:nvPr/>
      </p:nvGrpSpPr>
      <p:grpSpPr>
        <a:xfrm>
          <a:off x="0" y="0"/>
          <a:ext cx="0" cy="0"/>
          <a:chOff x="0" y="0"/>
          <a:chExt cx="0" cy="0"/>
        </a:xfrm>
      </p:grpSpPr>
      <p:sp>
        <p:nvSpPr>
          <p:cNvPr id="632" name="Google Shape;632;g2111f19fff4_0_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Welke statistieken zijn het meest relevant voor een advertentie? Dit hangt af van de doelstelling. Als je doel 'bekendheid creëren' is, dan is het aantal impressies een relevante metriek. Voor 'het merk verbeteren' kunnen reacties op sociale media of terugkerende bezoekers van je website relevant zijn. </a:t>
            </a:r>
            <a:endParaRPr/>
          </a:p>
        </p:txBody>
      </p:sp>
      <p:sp>
        <p:nvSpPr>
          <p:cNvPr id="633" name="Google Shape;633;g2111f19fff4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7"/>
        <p:cNvGrpSpPr/>
        <p:nvPr/>
      </p:nvGrpSpPr>
      <p:grpSpPr>
        <a:xfrm>
          <a:off x="0" y="0"/>
          <a:ext cx="0" cy="0"/>
          <a:chOff x="0" y="0"/>
          <a:chExt cx="0" cy="0"/>
        </a:xfrm>
      </p:grpSpPr>
      <p:sp>
        <p:nvSpPr>
          <p:cNvPr id="638" name="Google Shape;638;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39" name="Google Shape;639;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3"/>
        <p:cNvGrpSpPr/>
        <p:nvPr/>
      </p:nvGrpSpPr>
      <p:grpSpPr>
        <a:xfrm>
          <a:off x="0" y="0"/>
          <a:ext cx="0" cy="0"/>
          <a:chOff x="0" y="0"/>
          <a:chExt cx="0" cy="0"/>
        </a:xfrm>
      </p:grpSpPr>
      <p:sp>
        <p:nvSpPr>
          <p:cNvPr id="644" name="Google Shape;644;g20e72ffa6ac_0_1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5" name="Google Shape;645;g20e72ffa6ac_0_1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De voorbeeldgrafiek toont de resultaten van een campagne op Facebook en Instagram van 28.12 tot 17.1. Voor 100 euro werden 37.000 impressies op Fb en meer dan 2000 op IG bereikt. Deze leidden tot 1000+ bezoeken vanaf FB, wat een CTR van 2,7% betekent. De kosten van 1.000 impressies (=CPM) waren €2,1 op FB en €10 op IG. IG is dus een duurder advertentieplatform.</a:t>
            </a: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1"/>
        <p:cNvGrpSpPr/>
        <p:nvPr/>
      </p:nvGrpSpPr>
      <p:grpSpPr>
        <a:xfrm>
          <a:off x="0" y="0"/>
          <a:ext cx="0" cy="0"/>
          <a:chOff x="0" y="0"/>
          <a:chExt cx="0" cy="0"/>
        </a:xfrm>
      </p:grpSpPr>
      <p:sp>
        <p:nvSpPr>
          <p:cNvPr id="652" name="Google Shape;652;g20e72ffa6ac_0_1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3" name="Google Shape;653;g20e72ffa6ac_0_1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Google-campagnes geven nog meer informatie dan social media-campagnes. Hier kun je bijvoorbeeld de verkeersbronnen zien. Let op! Het demo-account van Google (link onder de titel) is gekoppeld aan een echte productsite (Google merchanise store) en is een geweldige manier om analytics te illustreren. Het vereist wel dat de docent zich er van tevoren een beetje vertrouwd mee maakt.</a:t>
            </a: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1"/>
        <p:cNvGrpSpPr/>
        <p:nvPr/>
      </p:nvGrpSpPr>
      <p:grpSpPr>
        <a:xfrm>
          <a:off x="0" y="0"/>
          <a:ext cx="0" cy="0"/>
          <a:chOff x="0" y="0"/>
          <a:chExt cx="0" cy="0"/>
        </a:xfrm>
      </p:grpSpPr>
      <p:sp>
        <p:nvSpPr>
          <p:cNvPr id="662" name="Google Shape;662;g20e72ffa6ac_0_2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63" name="Google Shape;663;g20e72ffa6ac_0_2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Deze gegevens bevestigen dat advertenties meestal een lagere impact/conversie hebben dan organische bezoeken. Waarom? Omdat degenen die een website/bedrijf/product al kennen (=terugkerende bezoekers) verder gevorderd zijn in hun koopfase en daarom is hun interesse gerichter en groter.</a:t>
            </a:r>
            <a:endParaRPr/>
          </a:p>
          <a:p>
            <a:pPr marL="0" lvl="0" indent="0" algn="l" rtl="0">
              <a:lnSpc>
                <a:spcPct val="100000"/>
              </a:lnSpc>
              <a:spcBef>
                <a:spcPts val="0"/>
              </a:spcBef>
              <a:spcAft>
                <a:spcPts val="0"/>
              </a:spcAft>
              <a:buSzPts val="1100"/>
              <a:buNone/>
            </a:pPr>
            <a:r>
              <a:rPr lang="fi-FI"/>
              <a:t>*actieve sessies verwijzen naar sessies met een duur &gt; 5 seconden. </a:t>
            </a: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4"/>
        <p:cNvGrpSpPr/>
        <p:nvPr/>
      </p:nvGrpSpPr>
      <p:grpSpPr>
        <a:xfrm>
          <a:off x="0" y="0"/>
          <a:ext cx="0" cy="0"/>
          <a:chOff x="0" y="0"/>
          <a:chExt cx="0" cy="0"/>
        </a:xfrm>
      </p:grpSpPr>
      <p:sp>
        <p:nvSpPr>
          <p:cNvPr id="675" name="Google Shape;675;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76" name="Google Shape;676;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9"/>
        <p:cNvGrpSpPr/>
        <p:nvPr/>
      </p:nvGrpSpPr>
      <p:grpSpPr>
        <a:xfrm>
          <a:off x="0" y="0"/>
          <a:ext cx="0" cy="0"/>
          <a:chOff x="0" y="0"/>
          <a:chExt cx="0" cy="0"/>
        </a:xfrm>
      </p:grpSpPr>
      <p:sp>
        <p:nvSpPr>
          <p:cNvPr id="680" name="Google Shape;680;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fi-FI">
                <a:solidFill>
                  <a:schemeClr val="dk1"/>
                </a:solidFill>
              </a:rPr>
              <a:t>Conversie' is een belangrijke indicator voor het succes van digitale reclame. Het verwijst naar het percentage bezoekers die de gewenste acties hebben ondernomen, in verhouding tot alle bezoekers, of degenen die een advertentie hebben gezien. Het verwijst in zekere zin naar de trechter. Conversie is om vele redenen essentieel - naast een maatstaf geeft het ook aan op welke punten in de 'trechter' verbeteringen kunnen worden aangebracht.</a:t>
            </a:r>
            <a:endParaRPr/>
          </a:p>
        </p:txBody>
      </p:sp>
      <p:sp>
        <p:nvSpPr>
          <p:cNvPr id="681" name="Google Shape;681;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6"/>
        <p:cNvGrpSpPr/>
        <p:nvPr/>
      </p:nvGrpSpPr>
      <p:grpSpPr>
        <a:xfrm>
          <a:off x="0" y="0"/>
          <a:ext cx="0" cy="0"/>
          <a:chOff x="0" y="0"/>
          <a:chExt cx="0" cy="0"/>
        </a:xfrm>
      </p:grpSpPr>
      <p:sp>
        <p:nvSpPr>
          <p:cNvPr id="687" name="Google Shape;687;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Conversieberekeningen helpen bij het ontwikkelen van goede reclame en een winstgevend bedrijf. </a:t>
            </a:r>
            <a:endParaRPr/>
          </a:p>
        </p:txBody>
      </p:sp>
      <p:sp>
        <p:nvSpPr>
          <p:cNvPr id="688" name="Google Shape;688;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2"/>
        <p:cNvGrpSpPr/>
        <p:nvPr/>
      </p:nvGrpSpPr>
      <p:grpSpPr>
        <a:xfrm>
          <a:off x="0" y="0"/>
          <a:ext cx="0" cy="0"/>
          <a:chOff x="0" y="0"/>
          <a:chExt cx="0" cy="0"/>
        </a:xfrm>
      </p:grpSpPr>
      <p:sp>
        <p:nvSpPr>
          <p:cNvPr id="693" name="Google Shape;693;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Het onderwerp 'Hoe verbeter ik conversie' is een van de populairste onderwerpen in digitale reclame. In deze dia's worden enkele tips gegeven. Je vindt meer diepgaande instructies in de module 'Website en SEO'.  </a:t>
            </a:r>
            <a:endParaRPr/>
          </a:p>
        </p:txBody>
      </p:sp>
      <p:sp>
        <p:nvSpPr>
          <p:cNvPr id="694" name="Google Shape;694;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9"/>
        <p:cNvGrpSpPr/>
        <p:nvPr/>
      </p:nvGrpSpPr>
      <p:grpSpPr>
        <a:xfrm>
          <a:off x="0" y="0"/>
          <a:ext cx="0" cy="0"/>
          <a:chOff x="0" y="0"/>
          <a:chExt cx="0" cy="0"/>
        </a:xfrm>
      </p:grpSpPr>
      <p:sp>
        <p:nvSpPr>
          <p:cNvPr id="700" name="Google Shape;700;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Dit zijn basisrichtlijnen voor het creëren van vertrouwen op een website. Opmerking: De eerste drie zijn haalbaar voor elk bedrijf en elke bedrijfsgrootte, terwijl voor de vierde normaal gesproken specifieke software met kunstmatige intelligentie nodig is.</a:t>
            </a:r>
            <a:endParaRPr/>
          </a:p>
        </p:txBody>
      </p:sp>
      <p:sp>
        <p:nvSpPr>
          <p:cNvPr id="701" name="Google Shape;701;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0"/>
        <p:cNvGrpSpPr/>
        <p:nvPr/>
      </p:nvGrpSpPr>
      <p:grpSpPr>
        <a:xfrm>
          <a:off x="0" y="0"/>
          <a:ext cx="0" cy="0"/>
          <a:chOff x="0" y="0"/>
          <a:chExt cx="0" cy="0"/>
        </a:xfrm>
      </p:grpSpPr>
      <p:sp>
        <p:nvSpPr>
          <p:cNvPr id="711" name="Google Shape;711;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Opmerking: In bedrijven is de klantervaring een belangrijk aandachtspunt voor de marketing- en verkoopmedewerkers, terwijl de websitenavigatie onder de technische medewerkers valt. Het is belangrijk dat eerstgenoemden feedback en suggesties geven aan laatstgenoemden om de klantervaring en conversie op de website te verbeteren.</a:t>
            </a:r>
            <a:endParaRPr/>
          </a:p>
        </p:txBody>
      </p:sp>
      <p:sp>
        <p:nvSpPr>
          <p:cNvPr id="712" name="Google Shape;712;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In het onderdeel 'landingspagina' werd gesteld dat landingspagina's onmiddellijke interesse en motivatie moeten bieden om op de website te blijven en verder te gaan. Dit onderwerp is nauw verbonden met de module 'Contentmarketing'.</a:t>
            </a:r>
            <a:endParaRPr/>
          </a:p>
        </p:txBody>
      </p:sp>
      <p:sp>
        <p:nvSpPr>
          <p:cNvPr id="720" name="Google Shape;720;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5"/>
        <p:cNvGrpSpPr/>
        <p:nvPr/>
      </p:nvGrpSpPr>
      <p:grpSpPr>
        <a:xfrm>
          <a:off x="0" y="0"/>
          <a:ext cx="0" cy="0"/>
          <a:chOff x="0" y="0"/>
          <a:chExt cx="0" cy="0"/>
        </a:xfrm>
      </p:grpSpPr>
      <p:sp>
        <p:nvSpPr>
          <p:cNvPr id="726" name="Google Shape;726;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7" name="Google Shape;727;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2"/>
        <p:cNvGrpSpPr/>
        <p:nvPr/>
      </p:nvGrpSpPr>
      <p:grpSpPr>
        <a:xfrm>
          <a:off x="0" y="0"/>
          <a:ext cx="0" cy="0"/>
          <a:chOff x="0" y="0"/>
          <a:chExt cx="0" cy="0"/>
        </a:xfrm>
      </p:grpSpPr>
      <p:sp>
        <p:nvSpPr>
          <p:cNvPr id="733" name="Google Shape;733;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34" name="Google Shape;734;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3"/>
        <p:cNvGrpSpPr/>
        <p:nvPr/>
      </p:nvGrpSpPr>
      <p:grpSpPr>
        <a:xfrm>
          <a:off x="0" y="0"/>
          <a:ext cx="0" cy="0"/>
          <a:chOff x="0" y="0"/>
          <a:chExt cx="0" cy="0"/>
        </a:xfrm>
      </p:grpSpPr>
      <p:sp>
        <p:nvSpPr>
          <p:cNvPr id="744" name="Google Shape;744;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45" name="Google Shape;74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66"/>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 name="Google Shape;10;p66"/>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6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6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3" name="Google Shape;13;p6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6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66"/>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66"/>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66"/>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67"/>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0" name="Google Shape;20;p6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67"/>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6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3" name="Google Shape;23;p6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68"/>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6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28" name="Google Shape;28;p6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9" name="Google Shape;29;p6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30" name="Google Shape;30;p6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31" name="Google Shape;31;p68"/>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2" name="Google Shape;32;p68"/>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3" name="Google Shape;33;p68"/>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68"/>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35"/>
        <p:cNvGrpSpPr/>
        <p:nvPr/>
      </p:nvGrpSpPr>
      <p:grpSpPr>
        <a:xfrm>
          <a:off x="0" y="0"/>
          <a:ext cx="0" cy="0"/>
          <a:chOff x="0" y="0"/>
          <a:chExt cx="0" cy="0"/>
        </a:xfrm>
      </p:grpSpPr>
      <p:sp>
        <p:nvSpPr>
          <p:cNvPr id="36" name="Google Shape;36;p69"/>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37" name="Google Shape;37;p6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7278" y="4576442"/>
            <a:ext cx="1987904" cy="440100"/>
          </a:xfrm>
          <a:prstGeom prst="rect">
            <a:avLst/>
          </a:prstGeom>
          <a:noFill/>
          <a:ln>
            <a:noFill/>
          </a:ln>
        </p:spPr>
      </p:pic>
      <p:pic>
        <p:nvPicPr>
          <p:cNvPr id="38" name="Google Shape;38;p6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39"/>
        <p:cNvGrpSpPr/>
        <p:nvPr/>
      </p:nvGrpSpPr>
      <p:grpSpPr>
        <a:xfrm>
          <a:off x="0" y="0"/>
          <a:ext cx="0" cy="0"/>
          <a:chOff x="0" y="0"/>
          <a:chExt cx="0" cy="0"/>
        </a:xfrm>
      </p:grpSpPr>
      <p:pic>
        <p:nvPicPr>
          <p:cNvPr id="40" name="Google Shape;40;p7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41" name="Google Shape;41;p70"/>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70"/>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3" name="Google Shape;43;p7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4" name="Google Shape;44;p7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5"/>
        <p:cNvGrpSpPr/>
        <p:nvPr/>
      </p:nvGrpSpPr>
      <p:grpSpPr>
        <a:xfrm>
          <a:off x="0" y="0"/>
          <a:ext cx="0" cy="0"/>
          <a:chOff x="0" y="0"/>
          <a:chExt cx="0" cy="0"/>
        </a:xfrm>
      </p:grpSpPr>
      <p:pic>
        <p:nvPicPr>
          <p:cNvPr id="46" name="Google Shape;46;p72"/>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47" name="Google Shape;47;p7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8" name="Google Shape;48;p7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49"/>
        <p:cNvGrpSpPr/>
        <p:nvPr/>
      </p:nvGrpSpPr>
      <p:grpSpPr>
        <a:xfrm>
          <a:off x="0" y="0"/>
          <a:ext cx="0" cy="0"/>
          <a:chOff x="0" y="0"/>
          <a:chExt cx="0" cy="0"/>
        </a:xfrm>
      </p:grpSpPr>
      <p:sp>
        <p:nvSpPr>
          <p:cNvPr id="50" name="Google Shape;50;p71"/>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1" name="Google Shape;51;p71"/>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2" name="Google Shape;52;p71"/>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53" name="Google Shape;53;p71"/>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54" name="Google Shape;54;p7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55" name="Google Shape;55;p7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56"/>
        <p:cNvGrpSpPr/>
        <p:nvPr/>
      </p:nvGrpSpPr>
      <p:grpSpPr>
        <a:xfrm>
          <a:off x="0" y="0"/>
          <a:ext cx="0" cy="0"/>
          <a:chOff x="0" y="0"/>
          <a:chExt cx="0" cy="0"/>
        </a:xfrm>
      </p:grpSpPr>
      <p:pic>
        <p:nvPicPr>
          <p:cNvPr id="57" name="Google Shape;57;p73"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58" name="Google Shape;58;p7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59" name="Google Shape;59;p7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73"/>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1" name="Google Shape;61;p7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62" name="Google Shape;62;p7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63"/>
        <p:cNvGrpSpPr/>
        <p:nvPr/>
      </p:nvGrpSpPr>
      <p:grpSpPr>
        <a:xfrm>
          <a:off x="0" y="0"/>
          <a:ext cx="0" cy="0"/>
          <a:chOff x="0" y="0"/>
          <a:chExt cx="0" cy="0"/>
        </a:xfrm>
      </p:grpSpPr>
      <p:pic>
        <p:nvPicPr>
          <p:cNvPr id="64" name="Google Shape;64;p7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65" name="Google Shape;65;p74"/>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74"/>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7" name="Google Shape;67;p74"/>
          <p:cNvSpPr>
            <a:spLocks noGrp="1"/>
          </p:cNvSpPr>
          <p:nvPr>
            <p:ph type="pic" idx="2"/>
          </p:nvPr>
        </p:nvSpPr>
        <p:spPr>
          <a:xfrm>
            <a:off x="5572125" y="1"/>
            <a:ext cx="3571875" cy="5029199"/>
          </a:xfrm>
          <a:prstGeom prst="rect">
            <a:avLst/>
          </a:prstGeom>
          <a:solidFill>
            <a:srgbClr val="D3EEEF"/>
          </a:solidFill>
          <a:ln>
            <a:noFill/>
          </a:ln>
        </p:spPr>
      </p:sp>
      <p:pic>
        <p:nvPicPr>
          <p:cNvPr id="68" name="Google Shape;68;p7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69" name="Google Shape;69;p7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70"/>
        <p:cNvGrpSpPr/>
        <p:nvPr/>
      </p:nvGrpSpPr>
      <p:grpSpPr>
        <a:xfrm>
          <a:off x="0" y="0"/>
          <a:ext cx="0" cy="0"/>
          <a:chOff x="0" y="0"/>
          <a:chExt cx="0" cy="0"/>
        </a:xfrm>
      </p:grpSpPr>
      <p:sp>
        <p:nvSpPr>
          <p:cNvPr id="71" name="Google Shape;71;p8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72" name="Google Shape;72;p8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3" name="Google Shape;73;p8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74" name="Google Shape;74;p8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5" name="Google Shape;75;p8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76" name="Google Shape;76;p81"/>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77" name="Google Shape;77;p81"/>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8" name="Google Shape;78;p81"/>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79"/>
        <p:cNvGrpSpPr/>
        <p:nvPr/>
      </p:nvGrpSpPr>
      <p:grpSpPr>
        <a:xfrm>
          <a:off x="0" y="0"/>
          <a:ext cx="0" cy="0"/>
          <a:chOff x="0" y="0"/>
          <a:chExt cx="0" cy="0"/>
        </a:xfrm>
      </p:grpSpPr>
      <p:sp>
        <p:nvSpPr>
          <p:cNvPr id="80" name="Google Shape;80;p75"/>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75"/>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2" name="Google Shape;82;p75"/>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3" name="Google Shape;83;p7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84" name="Google Shape;84;p75"/>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85" name="Google Shape;85;p7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86" name="Google Shape;86;p7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7" name="Google Shape;87;p7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88" name="Google Shape;88;p7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89" name="Google Shape;89;p7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90" name="Google Shape;90;p75"/>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91"/>
        <p:cNvGrpSpPr/>
        <p:nvPr/>
      </p:nvGrpSpPr>
      <p:grpSpPr>
        <a:xfrm>
          <a:off x="0" y="0"/>
          <a:ext cx="0" cy="0"/>
          <a:chOff x="0" y="0"/>
          <a:chExt cx="0" cy="0"/>
        </a:xfrm>
      </p:grpSpPr>
      <p:sp>
        <p:nvSpPr>
          <p:cNvPr id="92" name="Google Shape;92;p76"/>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76"/>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4" name="Google Shape;94;p76"/>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5" name="Google Shape;95;p7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96" name="Google Shape;96;p76"/>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97" name="Google Shape;97;p7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98" name="Google Shape;98;p7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99" name="Google Shape;99;p7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00" name="Google Shape;100;p76"/>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101" name="Google Shape;101;p76"/>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02" name="Google Shape;102;p76"/>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3"/>
        <p:cNvGrpSpPr/>
        <p:nvPr/>
      </p:nvGrpSpPr>
      <p:grpSpPr>
        <a:xfrm>
          <a:off x="0" y="0"/>
          <a:ext cx="0" cy="0"/>
          <a:chOff x="0" y="0"/>
          <a:chExt cx="0" cy="0"/>
        </a:xfrm>
      </p:grpSpPr>
      <p:sp>
        <p:nvSpPr>
          <p:cNvPr id="104" name="Google Shape;104;p77"/>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77"/>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6" name="Google Shape;106;p77"/>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7" name="Google Shape;107;p7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108" name="Google Shape;108;p77"/>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109" name="Google Shape;109;p7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10" name="Google Shape;110;p7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11" name="Google Shape;111;p7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12" name="Google Shape;112;p7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113" name="Google Shape;113;p77"/>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14" name="Google Shape;114;p77"/>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15"/>
        <p:cNvGrpSpPr/>
        <p:nvPr/>
      </p:nvGrpSpPr>
      <p:grpSpPr>
        <a:xfrm>
          <a:off x="0" y="0"/>
          <a:ext cx="0" cy="0"/>
          <a:chOff x="0" y="0"/>
          <a:chExt cx="0" cy="0"/>
        </a:xfrm>
      </p:grpSpPr>
      <p:sp>
        <p:nvSpPr>
          <p:cNvPr id="116" name="Google Shape;116;p78"/>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7" name="Google Shape;117;p78"/>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18" name="Google Shape;118;p78"/>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19" name="Google Shape;119;p78"/>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20" name="Google Shape;120;p7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21" name="Google Shape;121;p7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22"/>
        <p:cNvGrpSpPr/>
        <p:nvPr/>
      </p:nvGrpSpPr>
      <p:grpSpPr>
        <a:xfrm>
          <a:off x="0" y="0"/>
          <a:ext cx="0" cy="0"/>
          <a:chOff x="0" y="0"/>
          <a:chExt cx="0" cy="0"/>
        </a:xfrm>
      </p:grpSpPr>
      <p:cxnSp>
        <p:nvCxnSpPr>
          <p:cNvPr id="123" name="Google Shape;123;p79"/>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24" name="Google Shape;124;p79"/>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25" name="Google Shape;125;p79"/>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6" name="Google Shape;126;p79"/>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27" name="Google Shape;127;p7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28" name="Google Shape;128;p7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9"/>
        <p:cNvGrpSpPr/>
        <p:nvPr/>
      </p:nvGrpSpPr>
      <p:grpSpPr>
        <a:xfrm>
          <a:off x="0" y="0"/>
          <a:ext cx="0" cy="0"/>
          <a:chOff x="0" y="0"/>
          <a:chExt cx="0" cy="0"/>
        </a:xfrm>
      </p:grpSpPr>
      <p:sp>
        <p:nvSpPr>
          <p:cNvPr id="130" name="Google Shape;130;p80"/>
          <p:cNvSpPr>
            <a:spLocks noGrp="1"/>
          </p:cNvSpPr>
          <p:nvPr>
            <p:ph type="pic" idx="2"/>
          </p:nvPr>
        </p:nvSpPr>
        <p:spPr>
          <a:xfrm>
            <a:off x="0" y="1"/>
            <a:ext cx="9144000" cy="2571749"/>
          </a:xfrm>
          <a:prstGeom prst="rect">
            <a:avLst/>
          </a:prstGeom>
          <a:solidFill>
            <a:srgbClr val="D3EEEF"/>
          </a:solidFill>
          <a:ln>
            <a:noFill/>
          </a:ln>
        </p:spPr>
      </p:sp>
      <p:sp>
        <p:nvSpPr>
          <p:cNvPr id="131" name="Google Shape;131;p80"/>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2" name="Google Shape;132;p80"/>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3" name="Google Shape;133;p8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34" name="Google Shape;134;p8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35" name="Google Shape;135;p8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6"/>
        <p:cNvGrpSpPr/>
        <p:nvPr/>
      </p:nvGrpSpPr>
      <p:grpSpPr>
        <a:xfrm>
          <a:off x="0" y="0"/>
          <a:ext cx="0" cy="0"/>
          <a:chOff x="0" y="0"/>
          <a:chExt cx="0" cy="0"/>
        </a:xfrm>
      </p:grpSpPr>
      <p:sp>
        <p:nvSpPr>
          <p:cNvPr id="137" name="Google Shape;137;p8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5200"/>
              <a:buFont typeface="Arial"/>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38" name="Google Shape;138;p8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800"/>
              <a:buNone/>
              <a:defRPr sz="2800"/>
            </a:lvl1pPr>
            <a:lvl2pPr lvl="1" algn="ctr">
              <a:lnSpc>
                <a:spcPct val="100000"/>
              </a:lnSpc>
              <a:spcBef>
                <a:spcPts val="0"/>
              </a:spcBef>
              <a:spcAft>
                <a:spcPts val="0"/>
              </a:spcAft>
              <a:buClr>
                <a:srgbClr val="161249"/>
              </a:buClr>
              <a:buSzPts val="2800"/>
              <a:buNone/>
              <a:defRPr sz="2800"/>
            </a:lvl2pPr>
            <a:lvl3pPr lvl="2" algn="ctr">
              <a:lnSpc>
                <a:spcPct val="100000"/>
              </a:lnSpc>
              <a:spcBef>
                <a:spcPts val="0"/>
              </a:spcBef>
              <a:spcAft>
                <a:spcPts val="0"/>
              </a:spcAft>
              <a:buClr>
                <a:srgbClr val="161249"/>
              </a:buClr>
              <a:buSzPts val="2800"/>
              <a:buNone/>
              <a:defRPr sz="2800"/>
            </a:lvl3pPr>
            <a:lvl4pPr lvl="3" algn="ctr">
              <a:lnSpc>
                <a:spcPct val="100000"/>
              </a:lnSpc>
              <a:spcBef>
                <a:spcPts val="0"/>
              </a:spcBef>
              <a:spcAft>
                <a:spcPts val="0"/>
              </a:spcAft>
              <a:buClr>
                <a:srgbClr val="161249"/>
              </a:buClr>
              <a:buSzPts val="2800"/>
              <a:buNone/>
              <a:defRPr sz="2800"/>
            </a:lvl4pPr>
            <a:lvl5pPr lvl="4" algn="ctr">
              <a:lnSpc>
                <a:spcPct val="100000"/>
              </a:lnSpc>
              <a:spcBef>
                <a:spcPts val="0"/>
              </a:spcBef>
              <a:spcAft>
                <a:spcPts val="0"/>
              </a:spcAft>
              <a:buClr>
                <a:srgbClr val="161249"/>
              </a:buClr>
              <a:buSzPts val="2800"/>
              <a:buNone/>
              <a:defRPr sz="2800"/>
            </a:lvl5pPr>
            <a:lvl6pPr lvl="5" algn="ctr">
              <a:lnSpc>
                <a:spcPct val="100000"/>
              </a:lnSpc>
              <a:spcBef>
                <a:spcPts val="0"/>
              </a:spcBef>
              <a:spcAft>
                <a:spcPts val="0"/>
              </a:spcAft>
              <a:buClr>
                <a:schemeClr val="dk1"/>
              </a:buClr>
              <a:buSzPts val="2800"/>
              <a:buNone/>
              <a:defRPr sz="2800"/>
            </a:lvl6pPr>
            <a:lvl7pPr lvl="6" algn="ctr">
              <a:lnSpc>
                <a:spcPct val="100000"/>
              </a:lnSpc>
              <a:spcBef>
                <a:spcPts val="0"/>
              </a:spcBef>
              <a:spcAft>
                <a:spcPts val="0"/>
              </a:spcAft>
              <a:buClr>
                <a:schemeClr val="dk1"/>
              </a:buClr>
              <a:buSzPts val="2800"/>
              <a:buNone/>
              <a:defRPr sz="2800"/>
            </a:lvl7pPr>
            <a:lvl8pPr lvl="7" algn="ctr">
              <a:lnSpc>
                <a:spcPct val="100000"/>
              </a:lnSpc>
              <a:spcBef>
                <a:spcPts val="0"/>
              </a:spcBef>
              <a:spcAft>
                <a:spcPts val="0"/>
              </a:spcAft>
              <a:buClr>
                <a:schemeClr val="dk1"/>
              </a:buClr>
              <a:buSzPts val="2800"/>
              <a:buNone/>
              <a:defRPr sz="2800"/>
            </a:lvl8pPr>
            <a:lvl9pPr lvl="8" algn="ctr">
              <a:lnSpc>
                <a:spcPct val="100000"/>
              </a:lnSpc>
              <a:spcBef>
                <a:spcPts val="0"/>
              </a:spcBef>
              <a:spcAft>
                <a:spcPts val="0"/>
              </a:spcAft>
              <a:buClr>
                <a:schemeClr val="dk1"/>
              </a:buClr>
              <a:buSzPts val="2800"/>
              <a:buNone/>
              <a:defRPr sz="2800"/>
            </a:lvl9pPr>
          </a:lstStyle>
          <a:p>
            <a:endParaRPr/>
          </a:p>
        </p:txBody>
      </p:sp>
      <p:sp>
        <p:nvSpPr>
          <p:cNvPr id="139" name="Google Shape;139;p8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40"/>
        <p:cNvGrpSpPr/>
        <p:nvPr/>
      </p:nvGrpSpPr>
      <p:grpSpPr>
        <a:xfrm>
          <a:off x="0" y="0"/>
          <a:ext cx="0" cy="0"/>
          <a:chOff x="0" y="0"/>
          <a:chExt cx="0" cy="0"/>
        </a:xfrm>
      </p:grpSpPr>
      <p:sp>
        <p:nvSpPr>
          <p:cNvPr id="141" name="Google Shape;141;p83"/>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rgbClr val="161249"/>
              </a:buClr>
              <a:buSzPts val="2400"/>
              <a:buFont typeface="Arial"/>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42" name="Google Shape;142;p83"/>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Clr>
                <a:srgbClr val="161249"/>
              </a:buClr>
              <a:buSzPts val="1200"/>
              <a:buChar char="●"/>
              <a:defRPr sz="12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43" name="Google Shape;143;p8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4"/>
        <p:cNvGrpSpPr/>
        <p:nvPr/>
      </p:nvGrpSpPr>
      <p:grpSpPr>
        <a:xfrm>
          <a:off x="0" y="0"/>
          <a:ext cx="0" cy="0"/>
          <a:chOff x="0" y="0"/>
          <a:chExt cx="0" cy="0"/>
        </a:xfrm>
      </p:grpSpPr>
      <p:sp>
        <p:nvSpPr>
          <p:cNvPr id="145" name="Google Shape;145;p8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46" name="Google Shape;146;p8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47" name="Google Shape;147;p8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wo contents - basic">
  <p:cSld name="Two contents - basic">
    <p:spTree>
      <p:nvGrpSpPr>
        <p:cNvPr id="1" name="Shape 148"/>
        <p:cNvGrpSpPr/>
        <p:nvPr/>
      </p:nvGrpSpPr>
      <p:grpSpPr>
        <a:xfrm>
          <a:off x="0" y="0"/>
          <a:ext cx="0" cy="0"/>
          <a:chOff x="0" y="0"/>
          <a:chExt cx="0" cy="0"/>
        </a:xfrm>
      </p:grpSpPr>
      <p:sp>
        <p:nvSpPr>
          <p:cNvPr id="149" name="Google Shape;149;p85"/>
          <p:cNvSpPr txBox="1">
            <a:spLocks noGrp="1"/>
          </p:cNvSpPr>
          <p:nvPr>
            <p:ph type="title"/>
          </p:nvPr>
        </p:nvSpPr>
        <p:spPr>
          <a:xfrm>
            <a:off x="450850" y="278812"/>
            <a:ext cx="6477900" cy="11070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2400"/>
              <a:buFont typeface="PT Sans"/>
              <a:buNone/>
              <a:defRPr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0" name="Google Shape;150;p85"/>
          <p:cNvSpPr txBox="1">
            <a:spLocks noGrp="1"/>
          </p:cNvSpPr>
          <p:nvPr>
            <p:ph type="body" idx="1"/>
          </p:nvPr>
        </p:nvSpPr>
        <p:spPr>
          <a:xfrm>
            <a:off x="450851" y="1485000"/>
            <a:ext cx="3925800" cy="34776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Font typeface="Arial"/>
              <a:buChar char="•"/>
              <a:defRPr sz="1500">
                <a:solidFill>
                  <a:schemeClr val="dk1"/>
                </a:solidFill>
              </a:defRPr>
            </a:lvl1pPr>
            <a:lvl2pPr marL="914400" lvl="1" indent="-323850" algn="l">
              <a:lnSpc>
                <a:spcPct val="100000"/>
              </a:lnSpc>
              <a:spcBef>
                <a:spcPts val="1200"/>
              </a:spcBef>
              <a:spcAft>
                <a:spcPts val="0"/>
              </a:spcAft>
              <a:buClr>
                <a:schemeClr val="dk1"/>
              </a:buClr>
              <a:buSzPts val="1500"/>
              <a:buFont typeface="Arial"/>
              <a:buChar char="•"/>
              <a:defRPr sz="1500">
                <a:solidFill>
                  <a:schemeClr val="dk1"/>
                </a:solidFill>
              </a:defRPr>
            </a:lvl2pPr>
            <a:lvl3pPr marL="1371600" lvl="2" indent="-323850" algn="l">
              <a:lnSpc>
                <a:spcPct val="100000"/>
              </a:lnSpc>
              <a:spcBef>
                <a:spcPts val="1200"/>
              </a:spcBef>
              <a:spcAft>
                <a:spcPts val="0"/>
              </a:spcAft>
              <a:buClr>
                <a:schemeClr val="dk1"/>
              </a:buClr>
              <a:buSzPts val="1500"/>
              <a:buFont typeface="Arial"/>
              <a:buChar char="•"/>
              <a:defRPr sz="1500">
                <a:solidFill>
                  <a:schemeClr val="dk1"/>
                </a:solidFill>
              </a:defRPr>
            </a:lvl3pPr>
            <a:lvl4pPr marL="1828800" lvl="3" indent="-323850" algn="l">
              <a:lnSpc>
                <a:spcPct val="100000"/>
              </a:lnSpc>
              <a:spcBef>
                <a:spcPts val="1200"/>
              </a:spcBef>
              <a:spcAft>
                <a:spcPts val="0"/>
              </a:spcAft>
              <a:buClr>
                <a:schemeClr val="dk1"/>
              </a:buClr>
              <a:buSzPts val="1500"/>
              <a:buFont typeface="Arial"/>
              <a:buChar char="•"/>
              <a:defRPr sz="1500">
                <a:solidFill>
                  <a:schemeClr val="dk1"/>
                </a:solidFill>
              </a:defRPr>
            </a:lvl4pPr>
            <a:lvl5pPr marL="2286000" lvl="4" indent="-323850" algn="l">
              <a:lnSpc>
                <a:spcPct val="100000"/>
              </a:lnSpc>
              <a:spcBef>
                <a:spcPts val="1200"/>
              </a:spcBef>
              <a:spcAft>
                <a:spcPts val="0"/>
              </a:spcAft>
              <a:buClr>
                <a:schemeClr val="dk1"/>
              </a:buClr>
              <a:buSzPts val="1500"/>
              <a:buFont typeface="Arial"/>
              <a:buChar char="•"/>
              <a:defRPr sz="1500">
                <a:solidFill>
                  <a:schemeClr val="dk1"/>
                </a:solidFill>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
        <p:nvSpPr>
          <p:cNvPr id="151" name="Google Shape;151;p85"/>
          <p:cNvSpPr txBox="1">
            <a:spLocks noGrp="1"/>
          </p:cNvSpPr>
          <p:nvPr>
            <p:ph type="body" idx="2"/>
          </p:nvPr>
        </p:nvSpPr>
        <p:spPr>
          <a:xfrm>
            <a:off x="4778963" y="1485000"/>
            <a:ext cx="3907800" cy="34776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Font typeface="Arial"/>
              <a:buChar char="•"/>
              <a:defRPr sz="1500">
                <a:solidFill>
                  <a:schemeClr val="dk1"/>
                </a:solidFill>
              </a:defRPr>
            </a:lvl1pPr>
            <a:lvl2pPr marL="914400" lvl="1" indent="-323850" algn="l">
              <a:lnSpc>
                <a:spcPct val="100000"/>
              </a:lnSpc>
              <a:spcBef>
                <a:spcPts val="1200"/>
              </a:spcBef>
              <a:spcAft>
                <a:spcPts val="0"/>
              </a:spcAft>
              <a:buClr>
                <a:schemeClr val="dk1"/>
              </a:buClr>
              <a:buSzPts val="1500"/>
              <a:buFont typeface="Arial"/>
              <a:buChar char="•"/>
              <a:defRPr sz="1500">
                <a:solidFill>
                  <a:schemeClr val="dk1"/>
                </a:solidFill>
              </a:defRPr>
            </a:lvl2pPr>
            <a:lvl3pPr marL="1371600" lvl="2" indent="-323850" algn="l">
              <a:lnSpc>
                <a:spcPct val="100000"/>
              </a:lnSpc>
              <a:spcBef>
                <a:spcPts val="1200"/>
              </a:spcBef>
              <a:spcAft>
                <a:spcPts val="0"/>
              </a:spcAft>
              <a:buClr>
                <a:schemeClr val="dk1"/>
              </a:buClr>
              <a:buSzPts val="1500"/>
              <a:buFont typeface="Arial"/>
              <a:buChar char="•"/>
              <a:defRPr sz="1500">
                <a:solidFill>
                  <a:schemeClr val="dk1"/>
                </a:solidFill>
              </a:defRPr>
            </a:lvl3pPr>
            <a:lvl4pPr marL="1828800" lvl="3" indent="-323850" algn="l">
              <a:lnSpc>
                <a:spcPct val="100000"/>
              </a:lnSpc>
              <a:spcBef>
                <a:spcPts val="1200"/>
              </a:spcBef>
              <a:spcAft>
                <a:spcPts val="0"/>
              </a:spcAft>
              <a:buClr>
                <a:schemeClr val="dk1"/>
              </a:buClr>
              <a:buSzPts val="1500"/>
              <a:buFont typeface="Arial"/>
              <a:buChar char="•"/>
              <a:defRPr sz="1500">
                <a:solidFill>
                  <a:schemeClr val="dk1"/>
                </a:solidFill>
              </a:defRPr>
            </a:lvl4pPr>
            <a:lvl5pPr marL="2286000" lvl="4" indent="-323850" algn="l">
              <a:lnSpc>
                <a:spcPct val="100000"/>
              </a:lnSpc>
              <a:spcBef>
                <a:spcPts val="1200"/>
              </a:spcBef>
              <a:spcAft>
                <a:spcPts val="0"/>
              </a:spcAft>
              <a:buClr>
                <a:schemeClr val="dk1"/>
              </a:buClr>
              <a:buSzPts val="1500"/>
              <a:buFont typeface="Arial"/>
              <a:buChar char="•"/>
              <a:defRPr sz="1500">
                <a:solidFill>
                  <a:schemeClr val="dk1"/>
                </a:solidFill>
              </a:defRPr>
            </a:lvl5pPr>
            <a:lvl6pPr marL="2743200" lvl="5" indent="-304800" algn="l">
              <a:lnSpc>
                <a:spcPct val="100000"/>
              </a:lnSpc>
              <a:spcBef>
                <a:spcPts val="1200"/>
              </a:spcBef>
              <a:spcAft>
                <a:spcPts val="0"/>
              </a:spcAft>
              <a:buClr>
                <a:schemeClr val="dk1"/>
              </a:buClr>
              <a:buSzPts val="1200"/>
              <a:buChar char="■"/>
              <a:defRPr sz="1200"/>
            </a:lvl6pPr>
            <a:lvl7pPr marL="3200400" lvl="6" indent="-304800" algn="l">
              <a:lnSpc>
                <a:spcPct val="100000"/>
              </a:lnSpc>
              <a:spcBef>
                <a:spcPts val="1200"/>
              </a:spcBef>
              <a:spcAft>
                <a:spcPts val="0"/>
              </a:spcAft>
              <a:buClr>
                <a:schemeClr val="dk1"/>
              </a:buClr>
              <a:buSzPts val="1200"/>
              <a:buChar char="●"/>
              <a:defRPr sz="1200"/>
            </a:lvl7pPr>
            <a:lvl8pPr marL="3657600" lvl="7" indent="-304800" algn="l">
              <a:lnSpc>
                <a:spcPct val="100000"/>
              </a:lnSpc>
              <a:spcBef>
                <a:spcPts val="1200"/>
              </a:spcBef>
              <a:spcAft>
                <a:spcPts val="0"/>
              </a:spcAft>
              <a:buClr>
                <a:schemeClr val="dk1"/>
              </a:buClr>
              <a:buSzPts val="1200"/>
              <a:buChar char="○"/>
              <a:defRPr sz="1200"/>
            </a:lvl8pPr>
            <a:lvl9pPr marL="4114800" lvl="8" indent="-304800" algn="l">
              <a:lnSpc>
                <a:spcPct val="100000"/>
              </a:lnSpc>
              <a:spcBef>
                <a:spcPts val="1200"/>
              </a:spcBef>
              <a:spcAft>
                <a:spcPts val="1200"/>
              </a:spcAft>
              <a:buClr>
                <a:schemeClr val="dk1"/>
              </a:buClr>
              <a:buSzPts val="1200"/>
              <a:buChar char="■"/>
              <a:defRPr sz="1200"/>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52"/>
        <p:cNvGrpSpPr/>
        <p:nvPr/>
      </p:nvGrpSpPr>
      <p:grpSpPr>
        <a:xfrm>
          <a:off x="0" y="0"/>
          <a:ext cx="0" cy="0"/>
          <a:chOff x="0" y="0"/>
          <a:chExt cx="0" cy="0"/>
        </a:xfrm>
      </p:grpSpPr>
      <p:sp>
        <p:nvSpPr>
          <p:cNvPr id="153" name="Google Shape;153;p8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4" name="Google Shape;154;p8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5"/>
        <p:cNvGrpSpPr/>
        <p:nvPr/>
      </p:nvGrpSpPr>
      <p:grpSpPr>
        <a:xfrm>
          <a:off x="0" y="0"/>
          <a:ext cx="0" cy="0"/>
          <a:chOff x="0" y="0"/>
          <a:chExt cx="0" cy="0"/>
        </a:xfrm>
      </p:grpSpPr>
      <p:sp>
        <p:nvSpPr>
          <p:cNvPr id="156" name="Google Shape;156;p87"/>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Clr>
                <a:srgbClr val="161249"/>
              </a:buClr>
              <a:buSzPts val="3600"/>
              <a:buFont typeface="Arial"/>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7" name="Google Shape;157;p8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_Two contents - basic">
  <p:cSld name="2_Two contents - basic">
    <p:spTree>
      <p:nvGrpSpPr>
        <p:cNvPr id="1" name="Shape 158"/>
        <p:cNvGrpSpPr/>
        <p:nvPr/>
      </p:nvGrpSpPr>
      <p:grpSpPr>
        <a:xfrm>
          <a:off x="0" y="0"/>
          <a:ext cx="0" cy="0"/>
          <a:chOff x="0" y="0"/>
          <a:chExt cx="0" cy="0"/>
        </a:xfrm>
      </p:grpSpPr>
      <p:sp>
        <p:nvSpPr>
          <p:cNvPr id="159" name="Google Shape;159;p88"/>
          <p:cNvSpPr txBox="1">
            <a:spLocks noGrp="1"/>
          </p:cNvSpPr>
          <p:nvPr>
            <p:ph type="title"/>
          </p:nvPr>
        </p:nvSpPr>
        <p:spPr>
          <a:xfrm>
            <a:off x="450851" y="278812"/>
            <a:ext cx="6477706" cy="1107013"/>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60" name="Google Shape;160;p88"/>
          <p:cNvSpPr txBox="1">
            <a:spLocks noGrp="1"/>
          </p:cNvSpPr>
          <p:nvPr>
            <p:ph type="body" idx="1"/>
          </p:nvPr>
        </p:nvSpPr>
        <p:spPr>
          <a:xfrm>
            <a:off x="450851" y="1485000"/>
            <a:ext cx="3925888" cy="34776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sz="1500">
                <a:solidFill>
                  <a:schemeClr val="dk1"/>
                </a:solidFill>
              </a:defRPr>
            </a:lvl1pPr>
            <a:lvl2pPr marL="914400" lvl="1" indent="-317500" algn="l">
              <a:lnSpc>
                <a:spcPct val="115000"/>
              </a:lnSpc>
              <a:spcBef>
                <a:spcPts val="0"/>
              </a:spcBef>
              <a:spcAft>
                <a:spcPts val="0"/>
              </a:spcAft>
              <a:buClr>
                <a:schemeClr val="dk1"/>
              </a:buClr>
              <a:buSzPts val="1400"/>
              <a:buFont typeface="Arial"/>
              <a:buChar char="•"/>
              <a:defRPr sz="1500">
                <a:solidFill>
                  <a:schemeClr val="dk1"/>
                </a:solidFill>
              </a:defRPr>
            </a:lvl2pPr>
            <a:lvl3pPr marL="1371600" lvl="2" indent="-317500" algn="l">
              <a:lnSpc>
                <a:spcPct val="115000"/>
              </a:lnSpc>
              <a:spcBef>
                <a:spcPts val="0"/>
              </a:spcBef>
              <a:spcAft>
                <a:spcPts val="0"/>
              </a:spcAft>
              <a:buClr>
                <a:schemeClr val="dk1"/>
              </a:buClr>
              <a:buSzPts val="1400"/>
              <a:buFont typeface="Arial"/>
              <a:buChar char="•"/>
              <a:defRPr sz="1500">
                <a:solidFill>
                  <a:schemeClr val="dk1"/>
                </a:solidFill>
              </a:defRPr>
            </a:lvl3pPr>
            <a:lvl4pPr marL="1828800" lvl="3" indent="-317500" algn="l">
              <a:lnSpc>
                <a:spcPct val="115000"/>
              </a:lnSpc>
              <a:spcBef>
                <a:spcPts val="0"/>
              </a:spcBef>
              <a:spcAft>
                <a:spcPts val="0"/>
              </a:spcAft>
              <a:buClr>
                <a:schemeClr val="dk1"/>
              </a:buClr>
              <a:buSzPts val="1400"/>
              <a:buFont typeface="Arial"/>
              <a:buChar char="•"/>
              <a:defRPr sz="1500">
                <a:solidFill>
                  <a:schemeClr val="dk1"/>
                </a:solidFill>
              </a:defRPr>
            </a:lvl4pPr>
            <a:lvl5pPr marL="2286000" lvl="4" indent="-317500" algn="l">
              <a:lnSpc>
                <a:spcPct val="115000"/>
              </a:lnSpc>
              <a:spcBef>
                <a:spcPts val="0"/>
              </a:spcBef>
              <a:spcAft>
                <a:spcPts val="0"/>
              </a:spcAft>
              <a:buClr>
                <a:schemeClr val="dk1"/>
              </a:buClr>
              <a:buSzPts val="1400"/>
              <a:buFont typeface="Arial"/>
              <a:buChar char="•"/>
              <a:defRPr sz="1500">
                <a:solidFill>
                  <a:schemeClr val="dk1"/>
                </a:solidFill>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61" name="Google Shape;161;p88"/>
          <p:cNvSpPr txBox="1">
            <a:spLocks noGrp="1"/>
          </p:cNvSpPr>
          <p:nvPr>
            <p:ph type="body" idx="2"/>
          </p:nvPr>
        </p:nvSpPr>
        <p:spPr>
          <a:xfrm>
            <a:off x="4778964" y="1485000"/>
            <a:ext cx="3907838" cy="34776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sz="1500">
                <a:solidFill>
                  <a:schemeClr val="dk1"/>
                </a:solidFill>
              </a:defRPr>
            </a:lvl1pPr>
            <a:lvl2pPr marL="914400" lvl="1" indent="-317500" algn="l">
              <a:lnSpc>
                <a:spcPct val="115000"/>
              </a:lnSpc>
              <a:spcBef>
                <a:spcPts val="0"/>
              </a:spcBef>
              <a:spcAft>
                <a:spcPts val="0"/>
              </a:spcAft>
              <a:buClr>
                <a:schemeClr val="dk1"/>
              </a:buClr>
              <a:buSzPts val="1400"/>
              <a:buFont typeface="Arial"/>
              <a:buChar char="•"/>
              <a:defRPr sz="1500">
                <a:solidFill>
                  <a:schemeClr val="dk1"/>
                </a:solidFill>
              </a:defRPr>
            </a:lvl2pPr>
            <a:lvl3pPr marL="1371600" lvl="2" indent="-317500" algn="l">
              <a:lnSpc>
                <a:spcPct val="115000"/>
              </a:lnSpc>
              <a:spcBef>
                <a:spcPts val="0"/>
              </a:spcBef>
              <a:spcAft>
                <a:spcPts val="0"/>
              </a:spcAft>
              <a:buClr>
                <a:schemeClr val="dk1"/>
              </a:buClr>
              <a:buSzPts val="1400"/>
              <a:buFont typeface="Arial"/>
              <a:buChar char="•"/>
              <a:defRPr sz="1500">
                <a:solidFill>
                  <a:schemeClr val="dk1"/>
                </a:solidFill>
              </a:defRPr>
            </a:lvl3pPr>
            <a:lvl4pPr marL="1828800" lvl="3" indent="-317500" algn="l">
              <a:lnSpc>
                <a:spcPct val="115000"/>
              </a:lnSpc>
              <a:spcBef>
                <a:spcPts val="0"/>
              </a:spcBef>
              <a:spcAft>
                <a:spcPts val="0"/>
              </a:spcAft>
              <a:buClr>
                <a:schemeClr val="dk1"/>
              </a:buClr>
              <a:buSzPts val="1400"/>
              <a:buFont typeface="Arial"/>
              <a:buChar char="•"/>
              <a:defRPr sz="1500">
                <a:solidFill>
                  <a:schemeClr val="dk1"/>
                </a:solidFill>
              </a:defRPr>
            </a:lvl4pPr>
            <a:lvl5pPr marL="2286000" lvl="4" indent="-317500" algn="l">
              <a:lnSpc>
                <a:spcPct val="115000"/>
              </a:lnSpc>
              <a:spcBef>
                <a:spcPts val="0"/>
              </a:spcBef>
              <a:spcAft>
                <a:spcPts val="0"/>
              </a:spcAft>
              <a:buClr>
                <a:schemeClr val="dk1"/>
              </a:buClr>
              <a:buSzPts val="1400"/>
              <a:buFont typeface="Arial"/>
              <a:buChar char="•"/>
              <a:defRPr sz="1500">
                <a:solidFill>
                  <a:schemeClr val="dk1"/>
                </a:solidFill>
              </a:defRPr>
            </a:lvl5pPr>
            <a:lvl6pPr marL="2743200" lvl="5" indent="-317500" algn="l">
              <a:lnSpc>
                <a:spcPct val="115000"/>
              </a:lnSpc>
              <a:spcBef>
                <a:spcPts val="0"/>
              </a:spcBef>
              <a:spcAft>
                <a:spcPts val="0"/>
              </a:spcAft>
              <a:buClr>
                <a:schemeClr val="dk1"/>
              </a:buClr>
              <a:buSzPts val="1400"/>
              <a:buChar char="■"/>
              <a:defRPr sz="1200"/>
            </a:lvl6pPr>
            <a:lvl7pPr marL="3200400" lvl="6" indent="-317500" algn="l">
              <a:lnSpc>
                <a:spcPct val="115000"/>
              </a:lnSpc>
              <a:spcBef>
                <a:spcPts val="0"/>
              </a:spcBef>
              <a:spcAft>
                <a:spcPts val="0"/>
              </a:spcAft>
              <a:buClr>
                <a:schemeClr val="dk1"/>
              </a:buClr>
              <a:buSzPts val="1400"/>
              <a:buChar char="●"/>
              <a:defRPr sz="1200"/>
            </a:lvl7pPr>
            <a:lvl8pPr marL="3657600" lvl="7" indent="-317500" algn="l">
              <a:lnSpc>
                <a:spcPct val="115000"/>
              </a:lnSpc>
              <a:spcBef>
                <a:spcPts val="0"/>
              </a:spcBef>
              <a:spcAft>
                <a:spcPts val="0"/>
              </a:spcAft>
              <a:buClr>
                <a:schemeClr val="dk1"/>
              </a:buClr>
              <a:buSzPts val="1400"/>
              <a:buChar char="○"/>
              <a:defRPr sz="1200"/>
            </a:lvl8pPr>
            <a:lvl9pPr marL="4114800" lvl="8" indent="-317500" algn="l">
              <a:lnSpc>
                <a:spcPct val="115000"/>
              </a:lnSpc>
              <a:spcBef>
                <a:spcPts val="0"/>
              </a:spcBef>
              <a:spcAft>
                <a:spcPts val="0"/>
              </a:spcAft>
              <a:buClr>
                <a:schemeClr val="dk1"/>
              </a:buClr>
              <a:buSzPts val="1400"/>
              <a:buChar char="■"/>
              <a:defRPr sz="1200"/>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62"/>
        <p:cNvGrpSpPr/>
        <p:nvPr/>
      </p:nvGrpSpPr>
      <p:grpSpPr>
        <a:xfrm>
          <a:off x="0" y="0"/>
          <a:ext cx="0" cy="0"/>
          <a:chOff x="0" y="0"/>
          <a:chExt cx="0" cy="0"/>
        </a:xfrm>
      </p:grpSpPr>
      <p:sp>
        <p:nvSpPr>
          <p:cNvPr id="163" name="Google Shape;163;p8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4200"/>
              <a:buFont typeface="Arial"/>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164" name="Google Shape;164;p8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100"/>
              <a:buNone/>
              <a:defRPr sz="2100"/>
            </a:lvl1pPr>
            <a:lvl2pPr lvl="1" algn="ctr">
              <a:lnSpc>
                <a:spcPct val="100000"/>
              </a:lnSpc>
              <a:spcBef>
                <a:spcPts val="0"/>
              </a:spcBef>
              <a:spcAft>
                <a:spcPts val="0"/>
              </a:spcAft>
              <a:buClr>
                <a:srgbClr val="161249"/>
              </a:buClr>
              <a:buSzPts val="2100"/>
              <a:buNone/>
              <a:defRPr sz="2100"/>
            </a:lvl2pPr>
            <a:lvl3pPr lvl="2" algn="ctr">
              <a:lnSpc>
                <a:spcPct val="100000"/>
              </a:lnSpc>
              <a:spcBef>
                <a:spcPts val="0"/>
              </a:spcBef>
              <a:spcAft>
                <a:spcPts val="0"/>
              </a:spcAft>
              <a:buClr>
                <a:srgbClr val="161249"/>
              </a:buClr>
              <a:buSzPts val="2100"/>
              <a:buNone/>
              <a:defRPr sz="2100"/>
            </a:lvl3pPr>
            <a:lvl4pPr lvl="3" algn="ctr">
              <a:lnSpc>
                <a:spcPct val="100000"/>
              </a:lnSpc>
              <a:spcBef>
                <a:spcPts val="0"/>
              </a:spcBef>
              <a:spcAft>
                <a:spcPts val="0"/>
              </a:spcAft>
              <a:buClr>
                <a:srgbClr val="161249"/>
              </a:buClr>
              <a:buSzPts val="2100"/>
              <a:buNone/>
              <a:defRPr sz="2100"/>
            </a:lvl4pPr>
            <a:lvl5pPr lvl="4" algn="ctr">
              <a:lnSpc>
                <a:spcPct val="100000"/>
              </a:lnSpc>
              <a:spcBef>
                <a:spcPts val="0"/>
              </a:spcBef>
              <a:spcAft>
                <a:spcPts val="0"/>
              </a:spcAft>
              <a:buClr>
                <a:srgbClr val="161249"/>
              </a:buClr>
              <a:buSzPts val="2100"/>
              <a:buNone/>
              <a:defRPr sz="2100"/>
            </a:lvl5pPr>
            <a:lvl6pPr lvl="5" algn="ctr">
              <a:lnSpc>
                <a:spcPct val="100000"/>
              </a:lnSpc>
              <a:spcBef>
                <a:spcPts val="0"/>
              </a:spcBef>
              <a:spcAft>
                <a:spcPts val="0"/>
              </a:spcAft>
              <a:buClr>
                <a:schemeClr val="dk1"/>
              </a:buClr>
              <a:buSzPts val="2100"/>
              <a:buNone/>
              <a:defRPr sz="2100"/>
            </a:lvl6pPr>
            <a:lvl7pPr lvl="6" algn="ctr">
              <a:lnSpc>
                <a:spcPct val="100000"/>
              </a:lnSpc>
              <a:spcBef>
                <a:spcPts val="0"/>
              </a:spcBef>
              <a:spcAft>
                <a:spcPts val="0"/>
              </a:spcAft>
              <a:buClr>
                <a:schemeClr val="dk1"/>
              </a:buClr>
              <a:buSzPts val="2100"/>
              <a:buNone/>
              <a:defRPr sz="2100"/>
            </a:lvl7pPr>
            <a:lvl8pPr lvl="7" algn="ctr">
              <a:lnSpc>
                <a:spcPct val="100000"/>
              </a:lnSpc>
              <a:spcBef>
                <a:spcPts val="0"/>
              </a:spcBef>
              <a:spcAft>
                <a:spcPts val="0"/>
              </a:spcAft>
              <a:buClr>
                <a:schemeClr val="dk1"/>
              </a:buClr>
              <a:buSzPts val="2100"/>
              <a:buNone/>
              <a:defRPr sz="2100"/>
            </a:lvl8pPr>
            <a:lvl9pPr lvl="8" algn="ctr">
              <a:lnSpc>
                <a:spcPct val="100000"/>
              </a:lnSpc>
              <a:spcBef>
                <a:spcPts val="0"/>
              </a:spcBef>
              <a:spcAft>
                <a:spcPts val="0"/>
              </a:spcAft>
              <a:buClr>
                <a:schemeClr val="dk1"/>
              </a:buClr>
              <a:buSzPts val="2100"/>
              <a:buNone/>
              <a:defRPr sz="2100"/>
            </a:lvl9pPr>
          </a:lstStyle>
          <a:p>
            <a:endParaRPr/>
          </a:p>
        </p:txBody>
      </p:sp>
      <p:sp>
        <p:nvSpPr>
          <p:cNvPr id="165" name="Google Shape;165;p8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66" name="Google Shape;166;p8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67"/>
        <p:cNvGrpSpPr/>
        <p:nvPr/>
      </p:nvGrpSpPr>
      <p:grpSpPr>
        <a:xfrm>
          <a:off x="0" y="0"/>
          <a:ext cx="0" cy="0"/>
          <a:chOff x="0" y="0"/>
          <a:chExt cx="0" cy="0"/>
        </a:xfrm>
      </p:grpSpPr>
      <p:sp>
        <p:nvSpPr>
          <p:cNvPr id="168" name="Google Shape;168;p9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Clr>
                <a:srgbClr val="161249"/>
              </a:buClr>
              <a:buSzPts val="1800"/>
              <a:buNone/>
              <a:defRPr/>
            </a:lvl1pPr>
            <a:lvl2pPr marL="914400" lvl="1" indent="-342900" algn="l">
              <a:lnSpc>
                <a:spcPct val="90000"/>
              </a:lnSpc>
              <a:spcBef>
                <a:spcPts val="375"/>
              </a:spcBef>
              <a:spcAft>
                <a:spcPts val="0"/>
              </a:spcAft>
              <a:buClr>
                <a:srgbClr val="161249"/>
              </a:buClr>
              <a:buSzPts val="1800"/>
              <a:buChar char="•"/>
              <a:defRPr/>
            </a:lvl2pPr>
            <a:lvl3pPr marL="1371600" lvl="2" indent="-342900" algn="l">
              <a:lnSpc>
                <a:spcPct val="90000"/>
              </a:lnSpc>
              <a:spcBef>
                <a:spcPts val="375"/>
              </a:spcBef>
              <a:spcAft>
                <a:spcPts val="0"/>
              </a:spcAft>
              <a:buClr>
                <a:srgbClr val="161249"/>
              </a:buClr>
              <a:buSzPts val="1800"/>
              <a:buChar char="•"/>
              <a:defRPr/>
            </a:lvl3pPr>
            <a:lvl4pPr marL="1828800" lvl="3" indent="-342900" algn="l">
              <a:lnSpc>
                <a:spcPct val="90000"/>
              </a:lnSpc>
              <a:spcBef>
                <a:spcPts val="375"/>
              </a:spcBef>
              <a:spcAft>
                <a:spcPts val="0"/>
              </a:spcAft>
              <a:buClr>
                <a:srgbClr val="161249"/>
              </a:buClr>
              <a:buSzPts val="1800"/>
              <a:buChar char="•"/>
              <a:defRPr/>
            </a:lvl4pPr>
            <a:lvl5pPr marL="2286000" lvl="4" indent="-342900" algn="l">
              <a:lnSpc>
                <a:spcPct val="90000"/>
              </a:lnSpc>
              <a:spcBef>
                <a:spcPts val="375"/>
              </a:spcBef>
              <a:spcAft>
                <a:spcPts val="0"/>
              </a:spcAft>
              <a:buClr>
                <a:srgbClr val="161249"/>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69" name="Google Shape;169;p9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70"/>
        <p:cNvGrpSpPr/>
        <p:nvPr/>
      </p:nvGrpSpPr>
      <p:grpSpPr>
        <a:xfrm>
          <a:off x="0" y="0"/>
          <a:ext cx="0" cy="0"/>
          <a:chOff x="0" y="0"/>
          <a:chExt cx="0" cy="0"/>
        </a:xfrm>
      </p:grpSpPr>
      <p:sp>
        <p:nvSpPr>
          <p:cNvPr id="171" name="Google Shape;171;p9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rgbClr val="161249"/>
              </a:buClr>
              <a:buSzPts val="4800"/>
              <a:buFont typeface="Arial"/>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172" name="Google Shape;172;p9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sakaradia 1">
  <p:cSld name="sakaradia 1">
    <p:spTree>
      <p:nvGrpSpPr>
        <p:cNvPr id="1" name="Shape 173"/>
        <p:cNvGrpSpPr/>
        <p:nvPr/>
      </p:nvGrpSpPr>
      <p:grpSpPr>
        <a:xfrm>
          <a:off x="0" y="0"/>
          <a:ext cx="0" cy="0"/>
          <a:chOff x="0" y="0"/>
          <a:chExt cx="0" cy="0"/>
        </a:xfrm>
      </p:grpSpPr>
      <p:sp>
        <p:nvSpPr>
          <p:cNvPr id="174" name="Google Shape;174;p92"/>
          <p:cNvSpPr txBox="1">
            <a:spLocks noGrp="1"/>
          </p:cNvSpPr>
          <p:nvPr>
            <p:ph type="body" idx="1"/>
          </p:nvPr>
        </p:nvSpPr>
        <p:spPr>
          <a:xfrm>
            <a:off x="824593" y="718951"/>
            <a:ext cx="2596243" cy="1225766"/>
          </a:xfrm>
          <a:prstGeom prst="rect">
            <a:avLst/>
          </a:prstGeom>
          <a:noFill/>
          <a:ln>
            <a:noFill/>
          </a:ln>
        </p:spPr>
        <p:txBody>
          <a:bodyPr spcFirstLastPara="1" wrap="square" lIns="91425" tIns="91425" rIns="91425" bIns="91425" anchor="t" anchorCtr="0">
            <a:normAutofit/>
          </a:bodyPr>
          <a:lstStyle>
            <a:lvl1pPr marL="457200" lvl="0" indent="-228600" algn="l">
              <a:lnSpc>
                <a:spcPct val="115000"/>
              </a:lnSpc>
              <a:spcBef>
                <a:spcPts val="0"/>
              </a:spcBef>
              <a:spcAft>
                <a:spcPts val="0"/>
              </a:spcAft>
              <a:buClr>
                <a:schemeClr val="dk1"/>
              </a:buClr>
              <a:buSzPts val="1800"/>
              <a:buNone/>
              <a:defRPr sz="3000" b="1">
                <a:solidFill>
                  <a:schemeClr val="dk1"/>
                </a:solidFill>
              </a:defRPr>
            </a:lvl1pPr>
            <a:lvl2pPr marL="914400" lvl="1" indent="-228600" algn="l">
              <a:lnSpc>
                <a:spcPct val="115000"/>
              </a:lnSpc>
              <a:spcBef>
                <a:spcPts val="0"/>
              </a:spcBef>
              <a:spcAft>
                <a:spcPts val="0"/>
              </a:spcAft>
              <a:buClr>
                <a:srgbClr val="161249"/>
              </a:buClr>
              <a:buSzPts val="1400"/>
              <a:buNone/>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75" name="Google Shape;175;p92"/>
          <p:cNvSpPr txBox="1">
            <a:spLocks noGrp="1"/>
          </p:cNvSpPr>
          <p:nvPr>
            <p:ph type="body" idx="2"/>
          </p:nvPr>
        </p:nvSpPr>
        <p:spPr>
          <a:xfrm>
            <a:off x="4520866" y="1313018"/>
            <a:ext cx="4064102" cy="2125121"/>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sz="1500">
                <a:solidFill>
                  <a:schemeClr val="dk1"/>
                </a:solidFill>
              </a:defRPr>
            </a:lvl1pPr>
            <a:lvl2pPr marL="914400" lvl="1" indent="-317500" algn="l">
              <a:lnSpc>
                <a:spcPct val="115000"/>
              </a:lnSpc>
              <a:spcBef>
                <a:spcPts val="0"/>
              </a:spcBef>
              <a:spcAft>
                <a:spcPts val="0"/>
              </a:spcAft>
              <a:buClr>
                <a:schemeClr val="dk1"/>
              </a:buClr>
              <a:buSzPts val="1400"/>
              <a:buFont typeface="Arial"/>
              <a:buChar char="•"/>
              <a:defRPr sz="1500">
                <a:solidFill>
                  <a:schemeClr val="dk1"/>
                </a:solidFill>
              </a:defRPr>
            </a:lvl2pPr>
            <a:lvl3pPr marL="1371600" lvl="2" indent="-317500" algn="l">
              <a:lnSpc>
                <a:spcPct val="115000"/>
              </a:lnSpc>
              <a:spcBef>
                <a:spcPts val="0"/>
              </a:spcBef>
              <a:spcAft>
                <a:spcPts val="0"/>
              </a:spcAft>
              <a:buClr>
                <a:schemeClr val="dk1"/>
              </a:buClr>
              <a:buSzPts val="1400"/>
              <a:buFont typeface="Arial"/>
              <a:buChar char="•"/>
              <a:defRPr sz="1500">
                <a:solidFill>
                  <a:schemeClr val="dk1"/>
                </a:solidFill>
              </a:defRPr>
            </a:lvl3pPr>
            <a:lvl4pPr marL="1828800" lvl="3" indent="-317500" algn="l">
              <a:lnSpc>
                <a:spcPct val="115000"/>
              </a:lnSpc>
              <a:spcBef>
                <a:spcPts val="0"/>
              </a:spcBef>
              <a:spcAft>
                <a:spcPts val="0"/>
              </a:spcAft>
              <a:buClr>
                <a:schemeClr val="dk1"/>
              </a:buClr>
              <a:buSzPts val="1400"/>
              <a:buFont typeface="Arial"/>
              <a:buChar char="•"/>
              <a:defRPr sz="1500">
                <a:solidFill>
                  <a:schemeClr val="dk1"/>
                </a:solidFill>
              </a:defRPr>
            </a:lvl4pPr>
            <a:lvl5pPr marL="2286000" lvl="4" indent="-317500" algn="l">
              <a:lnSpc>
                <a:spcPct val="115000"/>
              </a:lnSpc>
              <a:spcBef>
                <a:spcPts val="0"/>
              </a:spcBef>
              <a:spcAft>
                <a:spcPts val="0"/>
              </a:spcAft>
              <a:buClr>
                <a:schemeClr val="dk1"/>
              </a:buClr>
              <a:buSzPts val="1400"/>
              <a:buFont typeface="Arial"/>
              <a:buChar char="•"/>
              <a:defRPr sz="1500">
                <a:solidFill>
                  <a:schemeClr val="dk1"/>
                </a:solidFill>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50/50 kuva + teksti">
  <p:cSld name="50/50 kuva + teksti">
    <p:spTree>
      <p:nvGrpSpPr>
        <p:cNvPr id="1" name="Shape 176"/>
        <p:cNvGrpSpPr/>
        <p:nvPr/>
      </p:nvGrpSpPr>
      <p:grpSpPr>
        <a:xfrm>
          <a:off x="0" y="0"/>
          <a:ext cx="0" cy="0"/>
          <a:chOff x="0" y="0"/>
          <a:chExt cx="0" cy="0"/>
        </a:xfrm>
      </p:grpSpPr>
      <p:sp>
        <p:nvSpPr>
          <p:cNvPr id="177" name="Google Shape;177;p93"/>
          <p:cNvSpPr txBox="1">
            <a:spLocks noGrp="1"/>
          </p:cNvSpPr>
          <p:nvPr>
            <p:ph type="ctrTitle"/>
          </p:nvPr>
        </p:nvSpPr>
        <p:spPr>
          <a:xfrm>
            <a:off x="4978181" y="248964"/>
            <a:ext cx="3642065" cy="1067634"/>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dk1"/>
              </a:buClr>
              <a:buSzPts val="2800"/>
              <a:buFont typeface="Arial"/>
              <a:buNone/>
              <a:defRPr sz="3300">
                <a:solidFill>
                  <a:schemeClr val="dk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78" name="Google Shape;178;p93"/>
          <p:cNvSpPr txBox="1">
            <a:spLocks noGrp="1"/>
          </p:cNvSpPr>
          <p:nvPr>
            <p:ph type="body" idx="1"/>
          </p:nvPr>
        </p:nvSpPr>
        <p:spPr>
          <a:xfrm>
            <a:off x="4978124" y="1565562"/>
            <a:ext cx="3642122" cy="2822226"/>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a:solidFill>
                  <a:schemeClr val="dk1"/>
                </a:solidFill>
              </a:defRPr>
            </a:lvl1pPr>
            <a:lvl2pPr marL="914400" lvl="1" indent="-228600" algn="l">
              <a:lnSpc>
                <a:spcPct val="115000"/>
              </a:lnSpc>
              <a:spcBef>
                <a:spcPts val="0"/>
              </a:spcBef>
              <a:spcAft>
                <a:spcPts val="0"/>
              </a:spcAft>
              <a:buClr>
                <a:srgbClr val="161249"/>
              </a:buClr>
              <a:buSzPts val="1400"/>
              <a:buNone/>
              <a:defRPr/>
            </a:lvl2pPr>
            <a:lvl3pPr marL="1371600" lvl="2" indent="-228600" algn="l">
              <a:lnSpc>
                <a:spcPct val="115000"/>
              </a:lnSpc>
              <a:spcBef>
                <a:spcPts val="0"/>
              </a:spcBef>
              <a:spcAft>
                <a:spcPts val="0"/>
              </a:spcAft>
              <a:buClr>
                <a:srgbClr val="161249"/>
              </a:buClr>
              <a:buSzPts val="1400"/>
              <a:buNone/>
              <a:defRPr/>
            </a:lvl3pPr>
            <a:lvl4pPr marL="1828800" lvl="3" indent="-228600" algn="l">
              <a:lnSpc>
                <a:spcPct val="115000"/>
              </a:lnSpc>
              <a:spcBef>
                <a:spcPts val="0"/>
              </a:spcBef>
              <a:spcAft>
                <a:spcPts val="0"/>
              </a:spcAft>
              <a:buClr>
                <a:srgbClr val="161249"/>
              </a:buClr>
              <a:buSzPts val="1400"/>
              <a:buNone/>
              <a:defRPr/>
            </a:lvl4pPr>
            <a:lvl5pPr marL="2286000" lvl="4" indent="-228600" algn="l">
              <a:lnSpc>
                <a:spcPct val="115000"/>
              </a:lnSpc>
              <a:spcBef>
                <a:spcPts val="0"/>
              </a:spcBef>
              <a:spcAft>
                <a:spcPts val="0"/>
              </a:spcAft>
              <a:buClr>
                <a:srgbClr val="161249"/>
              </a:buClr>
              <a:buSzPts val="1400"/>
              <a:buNone/>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79" name="Google Shape;179;p93"/>
          <p:cNvSpPr>
            <a:spLocks noGrp="1"/>
          </p:cNvSpPr>
          <p:nvPr>
            <p:ph type="pic" idx="2"/>
          </p:nvPr>
        </p:nvSpPr>
        <p:spPr>
          <a:xfrm>
            <a:off x="0" y="0"/>
            <a:ext cx="4572000" cy="5143500"/>
          </a:xfrm>
          <a:prstGeom prst="rect">
            <a:avLst/>
          </a:prstGeom>
          <a:noFill/>
          <a:ln>
            <a:noFill/>
          </a:ln>
        </p:spPr>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50/50 teksti + kuva">
  <p:cSld name="50/50 teksti + kuva">
    <p:spTree>
      <p:nvGrpSpPr>
        <p:cNvPr id="1" name="Shape 180"/>
        <p:cNvGrpSpPr/>
        <p:nvPr/>
      </p:nvGrpSpPr>
      <p:grpSpPr>
        <a:xfrm>
          <a:off x="0" y="0"/>
          <a:ext cx="0" cy="0"/>
          <a:chOff x="0" y="0"/>
          <a:chExt cx="0" cy="0"/>
        </a:xfrm>
      </p:grpSpPr>
      <p:sp>
        <p:nvSpPr>
          <p:cNvPr id="181" name="Google Shape;181;p94"/>
          <p:cNvSpPr txBox="1">
            <a:spLocks noGrp="1"/>
          </p:cNvSpPr>
          <p:nvPr>
            <p:ph type="ctrTitle"/>
          </p:nvPr>
        </p:nvSpPr>
        <p:spPr>
          <a:xfrm>
            <a:off x="406210" y="284881"/>
            <a:ext cx="3642065" cy="1067634"/>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dk1"/>
              </a:buClr>
              <a:buSzPts val="2800"/>
              <a:buFont typeface="Arial"/>
              <a:buNone/>
              <a:defRPr sz="3300">
                <a:solidFill>
                  <a:schemeClr val="dk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2" name="Google Shape;182;p94"/>
          <p:cNvSpPr txBox="1">
            <a:spLocks noGrp="1"/>
          </p:cNvSpPr>
          <p:nvPr>
            <p:ph type="body" idx="1"/>
          </p:nvPr>
        </p:nvSpPr>
        <p:spPr>
          <a:xfrm>
            <a:off x="406153" y="1565562"/>
            <a:ext cx="3642122" cy="2822226"/>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a:solidFill>
                  <a:schemeClr val="dk1"/>
                </a:solidFill>
              </a:defRPr>
            </a:lvl1pPr>
            <a:lvl2pPr marL="914400" lvl="1" indent="-228600" algn="l">
              <a:lnSpc>
                <a:spcPct val="115000"/>
              </a:lnSpc>
              <a:spcBef>
                <a:spcPts val="0"/>
              </a:spcBef>
              <a:spcAft>
                <a:spcPts val="0"/>
              </a:spcAft>
              <a:buClr>
                <a:srgbClr val="161249"/>
              </a:buClr>
              <a:buSzPts val="1400"/>
              <a:buNone/>
              <a:defRPr/>
            </a:lvl2pPr>
            <a:lvl3pPr marL="1371600" lvl="2" indent="-228600" algn="l">
              <a:lnSpc>
                <a:spcPct val="115000"/>
              </a:lnSpc>
              <a:spcBef>
                <a:spcPts val="0"/>
              </a:spcBef>
              <a:spcAft>
                <a:spcPts val="0"/>
              </a:spcAft>
              <a:buClr>
                <a:srgbClr val="161249"/>
              </a:buClr>
              <a:buSzPts val="1400"/>
              <a:buNone/>
              <a:defRPr/>
            </a:lvl3pPr>
            <a:lvl4pPr marL="1828800" lvl="3" indent="-228600" algn="l">
              <a:lnSpc>
                <a:spcPct val="115000"/>
              </a:lnSpc>
              <a:spcBef>
                <a:spcPts val="0"/>
              </a:spcBef>
              <a:spcAft>
                <a:spcPts val="0"/>
              </a:spcAft>
              <a:buClr>
                <a:srgbClr val="161249"/>
              </a:buClr>
              <a:buSzPts val="1400"/>
              <a:buNone/>
              <a:defRPr/>
            </a:lvl4pPr>
            <a:lvl5pPr marL="2286000" lvl="4" indent="-228600" algn="l">
              <a:lnSpc>
                <a:spcPct val="115000"/>
              </a:lnSpc>
              <a:spcBef>
                <a:spcPts val="0"/>
              </a:spcBef>
              <a:spcAft>
                <a:spcPts val="0"/>
              </a:spcAft>
              <a:buClr>
                <a:srgbClr val="161249"/>
              </a:buClr>
              <a:buSzPts val="1400"/>
              <a:buNone/>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83" name="Google Shape;183;p94"/>
          <p:cNvSpPr>
            <a:spLocks noGrp="1"/>
          </p:cNvSpPr>
          <p:nvPr>
            <p:ph type="pic" idx="2"/>
          </p:nvPr>
        </p:nvSpPr>
        <p:spPr>
          <a:xfrm>
            <a:off x="4572000" y="0"/>
            <a:ext cx="4572000" cy="5143500"/>
          </a:xfrm>
          <a:prstGeom prst="rect">
            <a:avLst/>
          </a:prstGeom>
          <a:noFill/>
          <a:ln>
            <a:noFill/>
          </a:ln>
        </p:spPr>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65"/>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hyperlink" Target="https://www.mindtools.com/pages/article/smart-goals.htm"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hyperlink" Target="https://tcsuccess.com/digital-marketing-funnel/"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hyperlink" Target="https://www.skyword.com/contentstandard/how-the-marketing-funnel-works-from-top-to-botto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hyperlink" Target="https://www.youtube.com/watch?v=S_44OXOWeeo"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S_44OXOWeeo"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s://digitalfloats.com/top-strategies-for-targeting-audience-in-digital-marketing/"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marketingevolution.com/marketing-essentials/marketing-intelligence"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s://www.marketingevolution.com/marketing-essentials/target-audience"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www.bigcommerce.com/ecommerce-answers/what-advertising-network/" TargetMode="External"/><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hyperlink" Target="https://support.google.com/My-Ad-Center-Help/answer/12156161#how-categories-are-used&amp;zippy=%2Cturn-on-or-off-a-category-for-ads" TargetMode="External"/><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hyperlink" Target="https://www.facebook.com/privacy/policy/?subpage=1.subpage.1-YourActivityAndInformation"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hyperlink" Target="https://bolddata.nl/en/companies/europe/media-companies-europe/" TargetMode="External"/><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hyperlink" Target="https://en.wikipedia.org/wiki/Meta_Platforms" TargetMode="External"/><Relationship Id="rId4" Type="http://schemas.openxmlformats.org/officeDocument/2006/relationships/hyperlink" Target="https://www.globaldata.com/company-profile/alphabet-inc/"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s://www.wordstream.com/ppc" TargetMode="External"/><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hyperlink" Target="https://metricswatch.com/advantages-and-disadvantages-of-pay-per-click"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4" Type="http://schemas.openxmlformats.org/officeDocument/2006/relationships/hyperlink" Target="https://www.youtube.com/watch?v=A37YIpTU9Z0"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6.xml"/><Relationship Id="rId5" Type="http://schemas.openxmlformats.org/officeDocument/2006/relationships/image" Target="../media/image24.png"/><Relationship Id="rId4" Type="http://schemas.openxmlformats.org/officeDocument/2006/relationships/hyperlink" Target="https://www.wordstream.com/blog/ws/2023/02/24/digital-advertising"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filmlifestyle.com/best-digital-advertising-platforms/"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s://www.g2.com/categories/digital-advertising"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hyperlink" Target="https://vwo.com/ab-testing/#how-to-perform-an-a-b-test"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hyperlink" Target="https://cxl.com/blog/ab-testing-guide/" TargetMode="External"/><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0.xml"/><Relationship Id="rId1" Type="http://schemas.openxmlformats.org/officeDocument/2006/relationships/slideLayout" Target="../slideLayouts/slideLayout6.xml"/><Relationship Id="rId4" Type="http://schemas.openxmlformats.org/officeDocument/2006/relationships/hyperlink" Target="https://unbounce.com/conversion-rate-optimization/retargeting-ads/"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digitalmarketinginstitute.com/blog/the-beginners-guide-to-programmatic-advertising#:~:text=Programmatic%20ad%20buying%20is%20the,and%20sell%20online%20display%20space" TargetMode="External"/><Relationship Id="rId2" Type="http://schemas.openxmlformats.org/officeDocument/2006/relationships/notesSlide" Target="../notesSlides/notesSlide31.xml"/><Relationship Id="rId1" Type="http://schemas.openxmlformats.org/officeDocument/2006/relationships/slideLayout" Target="../slideLayouts/slideLayout6.xml"/><Relationship Id="rId5" Type="http://schemas.openxmlformats.org/officeDocument/2006/relationships/hyperlink" Target="https://www.insiderintelligence.com/content/programmatic-advertiser-explainer" TargetMode="External"/><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hyperlink" Target="https://www.wordstream.com/blog/ws/2017/07/05/online-advertising-costs" TargetMode="External"/><Relationship Id="rId2" Type="http://schemas.openxmlformats.org/officeDocument/2006/relationships/notesSlide" Target="../notesSlides/notesSlide32.xml"/><Relationship Id="rId1" Type="http://schemas.openxmlformats.org/officeDocument/2006/relationships/slideLayout" Target="../slideLayouts/slideLayout8.xml"/><Relationship Id="rId4" Type="http://schemas.openxmlformats.org/officeDocument/2006/relationships/hyperlink" Target="https://www.webfx.com/digital-advertising/pricing/#:~:text=January%209%2C%202023-,Average%20digital%20advertising%20costs,click%20(CPC)%20of%20%241.16." TargetMode="Externa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4.xml"/><Relationship Id="rId1" Type="http://schemas.openxmlformats.org/officeDocument/2006/relationships/slideLayout" Target="../slideLayouts/slideLayout6.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35.xml.rels><?xml version="1.0" encoding="UTF-8" standalone="yes"?>
<Relationships xmlns="http://schemas.openxmlformats.org/package/2006/relationships"><Relationship Id="rId3" Type="http://schemas.openxmlformats.org/officeDocument/2006/relationships/hyperlink" Target="https://instapage.com/blog/search-engine-advertising" TargetMode="External"/><Relationship Id="rId2" Type="http://schemas.openxmlformats.org/officeDocument/2006/relationships/notesSlide" Target="../notesSlides/notesSlide35.xml"/><Relationship Id="rId1" Type="http://schemas.openxmlformats.org/officeDocument/2006/relationships/slideLayout" Target="../slideLayouts/slideLayout6.xml"/><Relationship Id="rId4" Type="http://schemas.openxmlformats.org/officeDocument/2006/relationships/hyperlink" Target="https://support.google.com/google-ads/answer/10560737?hl=en&amp;ref_topic=3121941"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www.wordstream.com/quality-score" TargetMode="External"/><Relationship Id="rId2" Type="http://schemas.openxmlformats.org/officeDocument/2006/relationships/notesSlide" Target="../notesSlides/notesSlide36.xml"/><Relationship Id="rId1" Type="http://schemas.openxmlformats.org/officeDocument/2006/relationships/slideLayout" Target="../slideLayouts/slideLayout8.xml"/><Relationship Id="rId4" Type="http://schemas.openxmlformats.org/officeDocument/2006/relationships/hyperlink" Target="https://neilpatel.com/blog/profitable-google-adwords-campaign/"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support.google.com/google-ads/topic/10022492?hl=en&amp;ref_topic=10287124,3181080,3126923," TargetMode="Externa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image" Target="../media/image35.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0.xml"/><Relationship Id="rId1" Type="http://schemas.openxmlformats.org/officeDocument/2006/relationships/slideLayout" Target="../slideLayouts/slideLayout5.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41.xml.rels><?xml version="1.0" encoding="UTF-8" standalone="yes"?>
<Relationships xmlns="http://schemas.openxmlformats.org/package/2006/relationships"><Relationship Id="rId3" Type="http://schemas.openxmlformats.org/officeDocument/2006/relationships/hyperlink" Target="https://www.wordstream.com/blog/ws/2022/07/18/social-media-advertising" TargetMode="External"/><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hyperlink" Target="https://www.wordstream.com/blog/ws/2022/07/18/social-media-advertising"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s://www.readpeak.com/more-about-native/what-is-native-advertising" TargetMode="External"/><Relationship Id="rId2" Type="http://schemas.openxmlformats.org/officeDocument/2006/relationships/notesSlide" Target="../notesSlides/notesSlide43.xml"/><Relationship Id="rId1" Type="http://schemas.openxmlformats.org/officeDocument/2006/relationships/slideLayout" Target="../slideLayouts/slideLayout6.xml"/><Relationship Id="rId5" Type="http://schemas.openxmlformats.org/officeDocument/2006/relationships/image" Target="../media/image41.png"/><Relationship Id="rId4" Type="http://schemas.openxmlformats.org/officeDocument/2006/relationships/hyperlink" Target="https://www.outbrain.com/native-advertising/#:~:text=Native%20advertising%20is%20a%20form,user's%20interaction%20with%20the%20page."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hyperlink" Target="https://www.forbes.com/sites/allbusiness/2020/10/26/email-marketing-still-the-most-powerful-tool-to-take-your-business-to-the-next-level/"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mailchimp.com/marketing-glossary/email-marketing/#:~:text=Email%20marketing%20is%20a%20form,keep%20them%20engaged%20between%20purchases." TargetMode="External"/><Relationship Id="rId2" Type="http://schemas.openxmlformats.org/officeDocument/2006/relationships/notesSlide" Target="../notesSlides/notesSlide45.xml"/><Relationship Id="rId1" Type="http://schemas.openxmlformats.org/officeDocument/2006/relationships/slideLayout" Target="../slideLayouts/slideLayout5.xml"/><Relationship Id="rId4" Type="http://schemas.openxmlformats.org/officeDocument/2006/relationships/hyperlink" Target="https://www.sendinblue.com/blog/what-is-email-marketing/" TargetMode="Externa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hyperlink" Target="https://moz.com/learn/seo/what-are-keywords" TargetMode="External"/><Relationship Id="rId2" Type="http://schemas.openxmlformats.org/officeDocument/2006/relationships/notesSlide" Target="../notesSlides/notesSlide47.xml"/><Relationship Id="rId1" Type="http://schemas.openxmlformats.org/officeDocument/2006/relationships/slideLayout" Target="../slideLayouts/slideLayout5.xml"/><Relationship Id="rId4" Type="http://schemas.openxmlformats.org/officeDocument/2006/relationships/image" Target="../media/image43.jpeg"/></Relationships>
</file>

<file path=ppt/slides/_rels/slide4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hyperlink" Target="https://www.semrush.com/blog/keyword-research-tools/" TargetMode="External"/><Relationship Id="rId5" Type="http://schemas.openxmlformats.org/officeDocument/2006/relationships/hyperlink" Target="https://blog.hubspot.com/marketing/how-to-do-keyword-research-ht" TargetMode="External"/><Relationship Id="rId4" Type="http://schemas.openxmlformats.org/officeDocument/2006/relationships/hyperlink" Target="https://www.semrush.com/features/keyword-research/" TargetMode="Externa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48.png"/><Relationship Id="rId5" Type="http://schemas.openxmlformats.org/officeDocument/2006/relationships/image" Target="../media/image47.jpg"/><Relationship Id="rId4" Type="http://schemas.openxmlformats.org/officeDocument/2006/relationships/image" Target="../media/image46.png"/></Relationships>
</file>

<file path=ppt/slides/_rels/slide52.xml.rels><?xml version="1.0" encoding="UTF-8" standalone="yes"?>
<Relationships xmlns="http://schemas.openxmlformats.org/package/2006/relationships"><Relationship Id="rId3" Type="http://schemas.openxmlformats.org/officeDocument/2006/relationships/hyperlink" Target="https://www.youtube.com/watch?v=GTNgiTK-ic8" TargetMode="Externa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hyperlink" Target="https://www.youtube.com/watch?v=bdqSEBSXBPk" TargetMode="Externa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hyperlink" Target="https://instapage.com/blog/key-advertising-metrics" TargetMode="External"/><Relationship Id="rId2" Type="http://schemas.openxmlformats.org/officeDocument/2006/relationships/notesSlide" Target="../notesSlides/notesSlide56.xml"/><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8.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59.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52.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hyperlink" Target="https://analytics.google.com/analytics/web/#/p213025502/reports/explorer?params=_u..nav%3Dmaui%26_u.dateOption%3Dlast60Days&amp;r=lifecycle-traffic-acquisition-v2&amp;ruid=7E4288EB-A2EB-4C42-A241-BCCD7F4EBBE6&amp;collectionId=4612903641" TargetMode="External"/><Relationship Id="rId5" Type="http://schemas.openxmlformats.org/officeDocument/2006/relationships/hyperlink" Target="https://shop.googlemerchandisestore.com/" TargetMode="External"/><Relationship Id="rId4" Type="http://schemas.openxmlformats.org/officeDocument/2006/relationships/image" Target="../media/image51.png"/></Relationships>
</file>

<file path=ppt/slides/_rels/slide6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60.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2.xml"/><Relationship Id="rId1" Type="http://schemas.openxmlformats.org/officeDocument/2006/relationships/slideLayout" Target="../slideLayouts/slideLayout2.xml"/><Relationship Id="rId4" Type="http://schemas.openxmlformats.org/officeDocument/2006/relationships/hyperlink" Target="https://shop.googlemerchandisestore.com/?gclid=CjwKCAjwjaWoBhAmEiwAXz8DBc99qKC6a69SNjnBcZSsVn4AYH1RYA4928Hy07iK6HNDui79UQGyYBoCvIIQAvD_BwE" TargetMode="Externa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8.xml"/></Relationships>
</file>

<file path=ppt/slides/_rels/slide64.xml.rels><?xml version="1.0" encoding="UTF-8" standalone="yes"?>
<Relationships xmlns="http://schemas.openxmlformats.org/package/2006/relationships"><Relationship Id="rId3" Type="http://schemas.openxmlformats.org/officeDocument/2006/relationships/hyperlink" Target="http://www.salescommunications.fi/" TargetMode="External"/><Relationship Id="rId2" Type="http://schemas.openxmlformats.org/officeDocument/2006/relationships/notesSlide" Target="../notesSlides/notesSlide64.xml"/><Relationship Id="rId1" Type="http://schemas.openxmlformats.org/officeDocument/2006/relationships/slideLayout" Target="../slideLayouts/slideLayout8.xml"/><Relationship Id="rId4" Type="http://schemas.openxmlformats.org/officeDocument/2006/relationships/hyperlink" Target="https://www.youtube.com/watch?v=l7bnvyyK7vI" TargetMode="External"/></Relationships>
</file>

<file path=ppt/slides/_rels/slide65.xml.rels><?xml version="1.0" encoding="UTF-8" standalone="yes"?>
<Relationships xmlns="http://schemas.openxmlformats.org/package/2006/relationships"><Relationship Id="rId3" Type="http://schemas.openxmlformats.org/officeDocument/2006/relationships/hyperlink" Target="https://www.optimizely.com/optimization-glossary/website-personalization/" TargetMode="External"/><Relationship Id="rId2" Type="http://schemas.openxmlformats.org/officeDocument/2006/relationships/notesSlide" Target="../notesSlides/notesSlide65.xml"/><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6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66.xml"/><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hyperlink" Target="https://blog.hubspot.com/marketing/call-to-action-examples" TargetMode="External"/><Relationship Id="rId2" Type="http://schemas.openxmlformats.org/officeDocument/2006/relationships/notesSlide" Target="../notesSlides/notesSlide68.xml"/><Relationship Id="rId1" Type="http://schemas.openxmlformats.org/officeDocument/2006/relationships/slideLayout" Target="../slideLayouts/slideLayout5.xml"/><Relationship Id="rId4" Type="http://schemas.openxmlformats.org/officeDocument/2006/relationships/image" Target="../media/image59.jpeg"/></Relationships>
</file>

<file path=ppt/slides/_rels/slide6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69.xml"/><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1"/>
          <p:cNvSpPr txBox="1">
            <a:spLocks noGrp="1"/>
          </p:cNvSpPr>
          <p:nvPr>
            <p:ph type="ctrTitle"/>
          </p:nvPr>
        </p:nvSpPr>
        <p:spPr>
          <a:xfrm>
            <a:off x="180254" y="1429448"/>
            <a:ext cx="8783492" cy="1142302"/>
          </a:xfrm>
          <a:prstGeom prst="rect">
            <a:avLst/>
          </a:prstGeom>
          <a:noFill/>
          <a:ln>
            <a:noFill/>
          </a:ln>
        </p:spPr>
        <p:txBody>
          <a:bodyPr spcFirstLastPara="1" wrap="square" lIns="91425" tIns="91425" rIns="91425" bIns="91425" anchor="b" anchorCtr="0">
            <a:normAutofit fontScale="90000"/>
          </a:bodyPr>
          <a:lstStyle/>
          <a:p>
            <a:pPr marL="0" lvl="0" indent="0" algn="ctr" rtl="0">
              <a:lnSpc>
                <a:spcPct val="100000"/>
              </a:lnSpc>
              <a:spcBef>
                <a:spcPts val="0"/>
              </a:spcBef>
              <a:spcAft>
                <a:spcPts val="0"/>
              </a:spcAft>
              <a:buClr>
                <a:schemeClr val="lt1"/>
              </a:buClr>
              <a:buSzPct val="80245"/>
              <a:buFont typeface="Arial"/>
              <a:buNone/>
            </a:pPr>
            <a:r>
              <a:rPr lang="fi-FI" sz="7200"/>
              <a:t>Digitaal adverteren</a:t>
            </a:r>
            <a:endParaRPr sz="7200"/>
          </a:p>
        </p:txBody>
      </p:sp>
      <p:sp>
        <p:nvSpPr>
          <p:cNvPr id="189" name="Google Shape;189;p1"/>
          <p:cNvSpPr txBox="1">
            <a:spLocks noGrp="1"/>
          </p:cNvSpPr>
          <p:nvPr>
            <p:ph type="subTitle" idx="4294967295"/>
          </p:nvPr>
        </p:nvSpPr>
        <p:spPr>
          <a:xfrm>
            <a:off x="311150" y="2761117"/>
            <a:ext cx="8521700" cy="793750"/>
          </a:xfrm>
          <a:prstGeom prst="rect">
            <a:avLst/>
          </a:prstGeom>
          <a:noFill/>
          <a:ln>
            <a:noFill/>
          </a:ln>
        </p:spPr>
        <p:txBody>
          <a:bodyPr spcFirstLastPara="1" wrap="square" lIns="91425" tIns="91425" rIns="91425" bIns="91425" anchor="t" anchorCtr="0">
            <a:normAutofit/>
          </a:bodyPr>
          <a:lstStyle/>
          <a:p>
            <a:pPr marL="0" marR="0" lvl="0" indent="0" algn="ctr" rtl="0">
              <a:lnSpc>
                <a:spcPct val="100000"/>
              </a:lnSpc>
              <a:spcBef>
                <a:spcPts val="0"/>
              </a:spcBef>
              <a:spcAft>
                <a:spcPts val="0"/>
              </a:spcAft>
              <a:buClr>
                <a:schemeClr val="lt1"/>
              </a:buClr>
              <a:buSzPts val="2800"/>
              <a:buFont typeface="Arial"/>
              <a:buNone/>
            </a:pPr>
            <a:r>
              <a:rPr lang="fi-FI" sz="3200" b="0" i="0" u="none" strike="noStrike" cap="none">
                <a:solidFill>
                  <a:schemeClr val="lt1"/>
                </a:solidFill>
                <a:latin typeface="Arial"/>
                <a:ea typeface="Arial"/>
                <a:cs typeface="Arial"/>
                <a:sym typeface="Arial"/>
              </a:rPr>
              <a:t>2. </a:t>
            </a:r>
            <a:r>
              <a:rPr lang="fi-FI" sz="3200">
                <a:solidFill>
                  <a:schemeClr val="lt1"/>
                </a:solidFill>
              </a:rPr>
              <a:t>Campagnes </a:t>
            </a:r>
            <a:r>
              <a:rPr lang="fi-FI" sz="3200" b="0" i="0" u="none" strike="noStrike" cap="none">
                <a:solidFill>
                  <a:schemeClr val="lt1"/>
                </a:solidFill>
                <a:latin typeface="Arial"/>
                <a:ea typeface="Arial"/>
                <a:cs typeface="Arial"/>
                <a:sym typeface="Arial"/>
              </a:rPr>
              <a:t>voorbereiden</a:t>
            </a:r>
            <a:endParaRPr sz="32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
          <p:cNvSpPr txBox="1">
            <a:spLocks noGrp="1"/>
          </p:cNvSpPr>
          <p:nvPr>
            <p:ph type="title"/>
          </p:nvPr>
        </p:nvSpPr>
        <p:spPr>
          <a:xfrm>
            <a:off x="602626" y="265955"/>
            <a:ext cx="7886700" cy="62316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600"/>
              <a:buFont typeface="Arial"/>
              <a:buNone/>
            </a:pPr>
            <a:r>
              <a:rPr lang="fi-FI" sz="3600"/>
              <a:t>Leerdoelen </a:t>
            </a:r>
            <a:endParaRPr/>
          </a:p>
        </p:txBody>
      </p:sp>
      <p:sp>
        <p:nvSpPr>
          <p:cNvPr id="195" name="Google Shape;195;p2"/>
          <p:cNvSpPr txBox="1">
            <a:spLocks noGrp="1"/>
          </p:cNvSpPr>
          <p:nvPr>
            <p:ph type="body" idx="1"/>
          </p:nvPr>
        </p:nvSpPr>
        <p:spPr>
          <a:xfrm>
            <a:off x="628650" y="889120"/>
            <a:ext cx="7886700" cy="3385997"/>
          </a:xfrm>
          <a:prstGeom prst="rect">
            <a:avLst/>
          </a:prstGeom>
          <a:noFill/>
          <a:ln>
            <a:noFill/>
          </a:ln>
        </p:spPr>
        <p:txBody>
          <a:bodyPr spcFirstLastPara="1" wrap="square" lIns="91425" tIns="91425" rIns="91425" bIns="91425" anchor="t" anchorCtr="0">
            <a:normAutofit fontScale="92500" lnSpcReduction="10000"/>
          </a:bodyPr>
          <a:lstStyle/>
          <a:p>
            <a:pPr marL="0" lvl="0" indent="0" algn="l" rtl="0">
              <a:lnSpc>
                <a:spcPct val="120000"/>
              </a:lnSpc>
              <a:spcBef>
                <a:spcPts val="0"/>
              </a:spcBef>
              <a:spcAft>
                <a:spcPts val="0"/>
              </a:spcAft>
              <a:buClr>
                <a:schemeClr val="dk1"/>
              </a:buClr>
              <a:buSzPct val="53921"/>
              <a:buNone/>
            </a:pPr>
            <a:endParaRPr sz="2400"/>
          </a:p>
          <a:p>
            <a:pPr marL="0" marR="0" lvl="0" indent="0" algn="l" rtl="0">
              <a:lnSpc>
                <a:spcPct val="120000"/>
              </a:lnSpc>
              <a:spcBef>
                <a:spcPts val="0"/>
              </a:spcBef>
              <a:spcAft>
                <a:spcPts val="0"/>
              </a:spcAft>
              <a:buClr>
                <a:srgbClr val="161249"/>
              </a:buClr>
              <a:buSzPct val="100000"/>
              <a:buNone/>
            </a:pPr>
            <a:endParaRPr sz="2400" b="0" i="0" u="none" strike="noStrike" cap="none"/>
          </a:p>
          <a:p>
            <a:pPr marL="342900" marR="0" lvl="0" indent="-342900" algn="l" rtl="0">
              <a:lnSpc>
                <a:spcPct val="120000"/>
              </a:lnSpc>
              <a:spcBef>
                <a:spcPts val="0"/>
              </a:spcBef>
              <a:spcAft>
                <a:spcPts val="0"/>
              </a:spcAft>
              <a:buClr>
                <a:srgbClr val="11AA81"/>
              </a:buClr>
              <a:buSzPct val="100000"/>
              <a:buFont typeface="Arial"/>
              <a:buChar char="●"/>
            </a:pPr>
            <a:r>
              <a:rPr lang="fi-FI" sz="2400" b="0" i="0" u="none" strike="noStrike" cap="none"/>
              <a:t>Stel doelen voor digitale campagnes</a:t>
            </a:r>
            <a:endParaRPr sz="2000"/>
          </a:p>
          <a:p>
            <a:pPr marL="342900" marR="0" lvl="0" indent="-342900" algn="l" rtl="0">
              <a:lnSpc>
                <a:spcPct val="120000"/>
              </a:lnSpc>
              <a:spcBef>
                <a:spcPts val="0"/>
              </a:spcBef>
              <a:spcAft>
                <a:spcPts val="0"/>
              </a:spcAft>
              <a:buClr>
                <a:srgbClr val="11AA81"/>
              </a:buClr>
              <a:buSzPct val="100000"/>
              <a:buFont typeface="Arial"/>
              <a:buChar char="●"/>
            </a:pPr>
            <a:r>
              <a:rPr lang="fi-FI" sz="2400" b="0" i="0" u="none" strike="noStrike" cap="none"/>
              <a:t>Doelgroepen definiëren en identificeren</a:t>
            </a:r>
            <a:endParaRPr sz="2000"/>
          </a:p>
          <a:p>
            <a:pPr marL="342900" marR="0" lvl="0" indent="-342900" algn="l" rtl="0">
              <a:lnSpc>
                <a:spcPct val="120000"/>
              </a:lnSpc>
              <a:spcBef>
                <a:spcPts val="0"/>
              </a:spcBef>
              <a:spcAft>
                <a:spcPts val="0"/>
              </a:spcAft>
              <a:buClr>
                <a:srgbClr val="11AA81"/>
              </a:buClr>
              <a:buSzPct val="100000"/>
              <a:buFont typeface="Arial"/>
              <a:buChar char="●"/>
            </a:pPr>
            <a:r>
              <a:rPr lang="fi-FI" sz="2400" b="0" i="0" u="none" strike="noStrike" cap="none"/>
              <a:t>Zoek op trefwoorden</a:t>
            </a:r>
            <a:endParaRPr sz="2000"/>
          </a:p>
          <a:p>
            <a:pPr marL="342900" marR="0" lvl="0" indent="-342900" algn="l" rtl="0">
              <a:lnSpc>
                <a:spcPct val="120000"/>
              </a:lnSpc>
              <a:spcBef>
                <a:spcPts val="0"/>
              </a:spcBef>
              <a:spcAft>
                <a:spcPts val="0"/>
              </a:spcAft>
              <a:buClr>
                <a:srgbClr val="11AA81"/>
              </a:buClr>
              <a:buSzPct val="100000"/>
              <a:buFont typeface="Arial"/>
              <a:buChar char="●"/>
            </a:pPr>
            <a:r>
              <a:rPr lang="fi-FI" sz="2400" b="0" i="0" u="none" strike="noStrike" cap="none"/>
              <a:t>Plan elementen van een goede landingspagina</a:t>
            </a:r>
            <a:endParaRPr sz="2000"/>
          </a:p>
          <a:p>
            <a:pPr marL="342900" marR="0" lvl="0" indent="-342900" algn="l" rtl="0">
              <a:lnSpc>
                <a:spcPct val="120000"/>
              </a:lnSpc>
              <a:spcBef>
                <a:spcPts val="0"/>
              </a:spcBef>
              <a:spcAft>
                <a:spcPts val="0"/>
              </a:spcAft>
              <a:buClr>
                <a:srgbClr val="11AA81"/>
              </a:buClr>
              <a:buSzPct val="100000"/>
              <a:buFont typeface="Arial"/>
              <a:buChar char="●"/>
            </a:pPr>
            <a:r>
              <a:rPr lang="fi-FI" sz="2400" b="0" i="0" u="none" strike="noStrike" cap="none"/>
              <a:t>Campagneanalyses begrijpen en toepassen</a:t>
            </a:r>
            <a:endParaRPr sz="2000"/>
          </a:p>
          <a:p>
            <a:pPr marL="342900" marR="0" lvl="0" indent="-342900" algn="l" rtl="0">
              <a:lnSpc>
                <a:spcPct val="120000"/>
              </a:lnSpc>
              <a:spcBef>
                <a:spcPts val="0"/>
              </a:spcBef>
              <a:spcAft>
                <a:spcPts val="0"/>
              </a:spcAft>
              <a:buClr>
                <a:srgbClr val="11AA81"/>
              </a:buClr>
              <a:buSzPct val="100000"/>
              <a:buFont typeface="Arial"/>
              <a:buChar char="●"/>
            </a:pPr>
            <a:r>
              <a:rPr lang="fi-FI" sz="2400" b="0" i="0" u="none" strike="noStrike" cap="none"/>
              <a:t>Stel elementen voor om de conversie te verbeteren</a:t>
            </a: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3"/>
          <p:cNvSpPr txBox="1">
            <a:spLocks noGrp="1"/>
          </p:cNvSpPr>
          <p:nvPr>
            <p:ph type="title"/>
          </p:nvPr>
        </p:nvSpPr>
        <p:spPr>
          <a:xfrm>
            <a:off x="563900" y="1189704"/>
            <a:ext cx="3689966"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600"/>
              <a:buFont typeface="Arial"/>
              <a:buNone/>
            </a:pPr>
            <a:r>
              <a:rPr lang="fi-FI" sz="3600" dirty="0"/>
              <a:t>Onderwerpen</a:t>
            </a:r>
            <a:endParaRPr dirty="0"/>
          </a:p>
        </p:txBody>
      </p:sp>
      <p:sp>
        <p:nvSpPr>
          <p:cNvPr id="201" name="Google Shape;201;p3"/>
          <p:cNvSpPr txBox="1">
            <a:spLocks noGrp="1"/>
          </p:cNvSpPr>
          <p:nvPr>
            <p:ph type="body" idx="1"/>
          </p:nvPr>
        </p:nvSpPr>
        <p:spPr>
          <a:xfrm>
            <a:off x="3973901" y="444773"/>
            <a:ext cx="4606200" cy="32784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a:solidFill>
                  <a:srgbClr val="FFFFFF"/>
                </a:solidFill>
                <a:latin typeface="Arial"/>
                <a:ea typeface="Arial"/>
                <a:cs typeface="Arial"/>
                <a:sym typeface="Arial"/>
              </a:rPr>
              <a:t>Op strategie gebaseerde reclame </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a:solidFill>
                  <a:srgbClr val="FFFFFF"/>
                </a:solidFill>
                <a:latin typeface="Arial"/>
                <a:ea typeface="Arial"/>
                <a:cs typeface="Arial"/>
                <a:sym typeface="Arial"/>
              </a:rPr>
              <a:t>Doelgroep definiëren</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a:solidFill>
                  <a:srgbClr val="FFFFFF"/>
                </a:solidFill>
                <a:latin typeface="Arial"/>
                <a:ea typeface="Arial"/>
                <a:cs typeface="Arial"/>
                <a:sym typeface="Arial"/>
              </a:rPr>
              <a:t>Digitale advertentieformaten</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a:solidFill>
                  <a:srgbClr val="FFFFFF"/>
                </a:solidFill>
                <a:latin typeface="Arial"/>
                <a:ea typeface="Arial"/>
                <a:cs typeface="Arial"/>
                <a:sym typeface="Arial"/>
              </a:rPr>
              <a:t>Digitale advertentieplatforms</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a:solidFill>
                  <a:srgbClr val="FFFFFF"/>
                </a:solidFill>
                <a:latin typeface="Arial"/>
                <a:ea typeface="Arial"/>
                <a:cs typeface="Arial"/>
                <a:sym typeface="Arial"/>
              </a:rPr>
              <a:t>Trefwoorden onderzoek</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a:solidFill>
                  <a:srgbClr val="FFFFFF"/>
                </a:solidFill>
                <a:latin typeface="Arial"/>
                <a:ea typeface="Arial"/>
                <a:cs typeface="Arial"/>
                <a:sym typeface="Arial"/>
              </a:rPr>
              <a:t>Landingspagina</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a:solidFill>
                  <a:srgbClr val="FFFFFF"/>
                </a:solidFill>
                <a:latin typeface="Arial"/>
                <a:ea typeface="Arial"/>
                <a:cs typeface="Arial"/>
                <a:sym typeface="Arial"/>
              </a:rPr>
              <a:t>De impact meten</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a:solidFill>
                  <a:srgbClr val="FFFFFF"/>
                </a:solidFill>
                <a:latin typeface="Arial"/>
                <a:ea typeface="Arial"/>
                <a:cs typeface="Arial"/>
                <a:sym typeface="Arial"/>
              </a:rPr>
              <a:t>Conversie</a:t>
            </a:r>
            <a:endParaRPr sz="1800" b="0" i="0" u="none" strike="noStrike">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4"/>
          <p:cNvSpPr txBox="1">
            <a:spLocks noGrp="1"/>
          </p:cNvSpPr>
          <p:nvPr>
            <p:ph type="title" idx="4294967295"/>
          </p:nvPr>
        </p:nvSpPr>
        <p:spPr>
          <a:xfrm>
            <a:off x="1490662" y="2867025"/>
            <a:ext cx="6162675" cy="784375"/>
          </a:xfrm>
          <a:prstGeom prst="rect">
            <a:avLst/>
          </a:prstGeom>
          <a:solidFill>
            <a:schemeClr val="lt1"/>
          </a:solid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4000"/>
              <a:buFont typeface="Arial"/>
              <a:buNone/>
            </a:pPr>
            <a:r>
              <a:rPr lang="fi-FI" sz="3600"/>
              <a:t>Op strategie gebaseerde reclame </a:t>
            </a:r>
            <a:endParaRPr sz="3600"/>
          </a:p>
        </p:txBody>
      </p:sp>
      <p:sp>
        <p:nvSpPr>
          <p:cNvPr id="207" name="Google Shape;207;p4"/>
          <p:cNvSpPr txBox="1"/>
          <p:nvPr/>
        </p:nvSpPr>
        <p:spPr>
          <a:xfrm>
            <a:off x="226950" y="623550"/>
            <a:ext cx="8690100" cy="1872790"/>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rgbClr val="000000"/>
              </a:buClr>
              <a:buSzPts val="1800"/>
              <a:buFont typeface="Arial"/>
              <a:buNone/>
            </a:pPr>
            <a:r>
              <a:rPr lang="fi-FI" sz="3000" b="1" i="0" u="none" strike="noStrike" cap="none">
                <a:solidFill>
                  <a:schemeClr val="lt1"/>
                </a:solidFill>
                <a:latin typeface="Arial"/>
                <a:ea typeface="Arial"/>
                <a:cs typeface="Arial"/>
                <a:sym typeface="Arial"/>
              </a:rPr>
              <a:t>"Creatief zonder strategie wordt 'kunst' genoemd. Creatief met strategie wordt 'reclame' genoemd." </a:t>
            </a:r>
            <a:endParaRPr sz="3000" b="1" i="0" u="none" strike="noStrike" cap="none">
              <a:solidFill>
                <a:schemeClr val="lt1"/>
              </a:solidFill>
              <a:latin typeface="Arial"/>
              <a:ea typeface="Arial"/>
              <a:cs typeface="Arial"/>
              <a:sym typeface="Arial"/>
            </a:endParaRPr>
          </a:p>
          <a:p>
            <a:pPr marL="0" marR="0" lvl="0" indent="0" algn="l" rtl="0">
              <a:lnSpc>
                <a:spcPct val="115000"/>
              </a:lnSpc>
              <a:spcBef>
                <a:spcPts val="1200"/>
              </a:spcBef>
              <a:spcAft>
                <a:spcPts val="1200"/>
              </a:spcAft>
              <a:buClr>
                <a:srgbClr val="000000"/>
              </a:buClr>
              <a:buSzPts val="1800"/>
              <a:buFont typeface="Arial"/>
              <a:buNone/>
            </a:pPr>
            <a:r>
              <a:rPr lang="fi-FI" sz="1800" b="0" i="0" u="none" strike="noStrike" cap="none">
                <a:solidFill>
                  <a:schemeClr val="lt1"/>
                </a:solidFill>
                <a:latin typeface="Arial"/>
                <a:ea typeface="Arial"/>
                <a:cs typeface="Arial"/>
                <a:sym typeface="Arial"/>
              </a:rPr>
              <a:t> 							     - Jef I. Richards</a:t>
            </a:r>
            <a:endParaRPr sz="900" b="0" i="0" u="none" strike="noStrike" cap="non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pic>
        <p:nvPicPr>
          <p:cNvPr id="212" name="Google Shape;212;p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047999" y="1167887"/>
            <a:ext cx="6011037" cy="3005519"/>
          </a:xfrm>
          <a:prstGeom prst="rect">
            <a:avLst/>
          </a:prstGeom>
          <a:noFill/>
          <a:ln>
            <a:noFill/>
          </a:ln>
        </p:spPr>
      </p:pic>
      <p:sp>
        <p:nvSpPr>
          <p:cNvPr id="213" name="Google Shape;213;p5"/>
          <p:cNvSpPr txBox="1">
            <a:spLocks noGrp="1"/>
          </p:cNvSpPr>
          <p:nvPr>
            <p:ph type="title"/>
          </p:nvPr>
        </p:nvSpPr>
        <p:spPr>
          <a:xfrm>
            <a:off x="166687" y="173715"/>
            <a:ext cx="8810625" cy="994172"/>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111"/>
              <a:buFont typeface="Arial"/>
              <a:buNone/>
            </a:pPr>
            <a:r>
              <a:rPr lang="fi-FI" sz="2800"/>
              <a:t>Reclame moet in lijn zijn met de strategie van de organisatie</a:t>
            </a:r>
            <a:endParaRPr sz="2800"/>
          </a:p>
        </p:txBody>
      </p:sp>
      <p:sp>
        <p:nvSpPr>
          <p:cNvPr id="214" name="Google Shape;214;p5"/>
          <p:cNvSpPr txBox="1">
            <a:spLocks noGrp="1"/>
          </p:cNvSpPr>
          <p:nvPr>
            <p:ph type="body" idx="1"/>
          </p:nvPr>
        </p:nvSpPr>
        <p:spPr>
          <a:xfrm>
            <a:off x="166687" y="1269852"/>
            <a:ext cx="3128163" cy="3343275"/>
          </a:xfrm>
          <a:prstGeom prst="rect">
            <a:avLst/>
          </a:prstGeom>
          <a:noFill/>
          <a:ln>
            <a:noFill/>
          </a:ln>
        </p:spPr>
        <p:txBody>
          <a:bodyPr spcFirstLastPara="1" wrap="square" lIns="91425" tIns="45700" rIns="91425" bIns="45700" anchor="t" anchorCtr="0">
            <a:normAutofit lnSpcReduction="10000"/>
          </a:bodyPr>
          <a:lstStyle/>
          <a:p>
            <a:pPr marL="285750" marR="0" lvl="0" indent="-285750" algn="l" rtl="0">
              <a:lnSpc>
                <a:spcPct val="100000"/>
              </a:lnSpc>
              <a:spcBef>
                <a:spcPts val="0"/>
              </a:spcBef>
              <a:spcAft>
                <a:spcPts val="0"/>
              </a:spcAft>
              <a:buClr>
                <a:srgbClr val="11AA81"/>
              </a:buClr>
              <a:buSzPts val="1800"/>
              <a:buFont typeface="Arial"/>
              <a:buChar char="●"/>
            </a:pPr>
            <a:r>
              <a:rPr lang="fi-FI" sz="1800" i="0" u="none" strike="noStrike" cap="none">
                <a:latin typeface="Arial"/>
                <a:ea typeface="Arial"/>
                <a:cs typeface="Arial"/>
                <a:sym typeface="Arial"/>
              </a:rPr>
              <a:t>Wat zijn onze algemene doelen? </a:t>
            </a:r>
            <a:endParaRPr/>
          </a:p>
          <a:p>
            <a:pPr marL="285750" marR="0" lvl="0" indent="-171450" algn="l" rtl="0">
              <a:lnSpc>
                <a:spcPct val="100000"/>
              </a:lnSpc>
              <a:spcBef>
                <a:spcPts val="0"/>
              </a:spcBef>
              <a:spcAft>
                <a:spcPts val="0"/>
              </a:spcAft>
              <a:buClr>
                <a:srgbClr val="11AA81"/>
              </a:buClr>
              <a:buSzPts val="1800"/>
              <a:buFont typeface="Arial"/>
              <a:buNone/>
            </a:pPr>
            <a:endParaRPr sz="1800" i="0" u="none" strike="noStrike" cap="none">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800"/>
              <a:buFont typeface="Arial"/>
              <a:buChar char="●"/>
            </a:pPr>
            <a:r>
              <a:rPr lang="fi-FI" sz="1800" i="0" u="none" strike="noStrike" cap="none">
                <a:latin typeface="Arial"/>
                <a:ea typeface="Arial"/>
                <a:cs typeface="Arial"/>
                <a:sym typeface="Arial"/>
              </a:rPr>
              <a:t>Wat willen we </a:t>
            </a:r>
            <a:r>
              <a:rPr lang="fi-FI" sz="1800"/>
              <a:t>bereiken </a:t>
            </a:r>
            <a:r>
              <a:rPr lang="fi-FI" sz="1800" i="0" u="none" strike="noStrike" cap="none">
                <a:latin typeface="Arial"/>
                <a:ea typeface="Arial"/>
                <a:cs typeface="Arial"/>
                <a:sym typeface="Arial"/>
              </a:rPr>
              <a:t>met onze (digitale) marketing?</a:t>
            </a:r>
            <a:endParaRPr/>
          </a:p>
          <a:p>
            <a:pPr marL="285750" marR="0" lvl="0" indent="-171450" algn="l" rtl="0">
              <a:lnSpc>
                <a:spcPct val="100000"/>
              </a:lnSpc>
              <a:spcBef>
                <a:spcPts val="0"/>
              </a:spcBef>
              <a:spcAft>
                <a:spcPts val="0"/>
              </a:spcAft>
              <a:buClr>
                <a:srgbClr val="11AA81"/>
              </a:buClr>
              <a:buSzPts val="1800"/>
              <a:buFont typeface="Arial"/>
              <a:buNone/>
            </a:pPr>
            <a:endParaRPr sz="1800" i="0" u="none" strike="noStrike" cap="none">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800"/>
              <a:buFont typeface="Arial"/>
              <a:buChar char="●"/>
            </a:pPr>
            <a:r>
              <a:rPr lang="fi-FI" sz="1800" i="0" u="none" strike="noStrike" cap="none">
                <a:latin typeface="Arial"/>
                <a:ea typeface="Arial"/>
                <a:cs typeface="Arial"/>
                <a:sym typeface="Arial"/>
              </a:rPr>
              <a:t>Wie zijn onze doelgroepen?</a:t>
            </a:r>
            <a:endParaRPr/>
          </a:p>
          <a:p>
            <a:pPr marL="285750" marR="0" lvl="0" indent="-171450" algn="l" rtl="0">
              <a:lnSpc>
                <a:spcPct val="100000"/>
              </a:lnSpc>
              <a:spcBef>
                <a:spcPts val="0"/>
              </a:spcBef>
              <a:spcAft>
                <a:spcPts val="0"/>
              </a:spcAft>
              <a:buClr>
                <a:srgbClr val="11AA81"/>
              </a:buClr>
              <a:buSzPts val="1800"/>
              <a:buFont typeface="Arial"/>
              <a:buNone/>
            </a:pPr>
            <a:endParaRPr sz="1800" i="0" u="none" strike="noStrike" cap="none">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800"/>
              <a:buFont typeface="Arial"/>
              <a:buChar char="●"/>
            </a:pPr>
            <a:r>
              <a:rPr lang="fi-FI" sz="1800" i="0" u="none" strike="noStrike" cap="none">
                <a:latin typeface="Arial"/>
                <a:ea typeface="Arial"/>
                <a:cs typeface="Arial"/>
                <a:sym typeface="Arial"/>
              </a:rPr>
              <a:t>Wat is onze boodschap en waar zenden we uit?</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34"/>
          <p:cNvSpPr txBox="1"/>
          <p:nvPr/>
        </p:nvSpPr>
        <p:spPr>
          <a:xfrm>
            <a:off x="4980548" y="1513019"/>
            <a:ext cx="3781226" cy="1754286"/>
          </a:xfrm>
          <a:prstGeom prst="rect">
            <a:avLst/>
          </a:prstGeom>
          <a:solidFill>
            <a:srgbClr val="11AA81"/>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800"/>
              <a:buFont typeface="Calibri"/>
              <a:buNone/>
            </a:pPr>
            <a:r>
              <a:rPr lang="fi-FI" sz="1800" b="1" i="0" u="none" strike="noStrike" cap="none" dirty="0">
                <a:solidFill>
                  <a:schemeClr val="lt1"/>
                </a:solidFill>
                <a:latin typeface="Calibri"/>
                <a:ea typeface="Calibri"/>
                <a:cs typeface="Calibri"/>
                <a:sym typeface="Calibri"/>
              </a:rPr>
              <a:t>Een </a:t>
            </a:r>
            <a:r>
              <a:rPr lang="fi-FI" sz="1800" b="1" i="0" u="none" strike="noStrike" cap="none" dirty="0" err="1">
                <a:solidFill>
                  <a:schemeClr val="dk1"/>
                </a:solidFill>
                <a:latin typeface="Calibri"/>
                <a:ea typeface="Calibri"/>
                <a:cs typeface="Calibri"/>
                <a:sym typeface="Calibri"/>
              </a:rPr>
              <a:t>doel </a:t>
            </a:r>
            <a:r>
              <a:rPr lang="fi-FI" sz="1800" b="1" i="0" u="none" strike="noStrike" cap="none" dirty="0">
                <a:solidFill>
                  <a:schemeClr val="lt1"/>
                </a:solidFill>
                <a:latin typeface="Calibri"/>
                <a:ea typeface="Calibri"/>
                <a:cs typeface="Calibri"/>
                <a:sym typeface="Calibri"/>
              </a:rPr>
              <a:t>is een </a:t>
            </a:r>
            <a:r>
              <a:rPr lang="fi-FI" sz="1800" b="1" i="0" u="none" strike="noStrike" cap="none" dirty="0" err="1">
                <a:solidFill>
                  <a:schemeClr val="lt1"/>
                </a:solidFill>
                <a:latin typeface="Calibri"/>
                <a:ea typeface="Calibri"/>
                <a:cs typeface="Calibri"/>
                <a:sym typeface="Calibri"/>
              </a:rPr>
              <a:t>haalbaar resultaat </a:t>
            </a:r>
            <a:r>
              <a:rPr lang="fi-FI" sz="1800" b="1" i="0" u="none" strike="noStrike" cap="none" dirty="0">
                <a:solidFill>
                  <a:schemeClr val="lt1"/>
                </a:solidFill>
                <a:latin typeface="Calibri"/>
                <a:ea typeface="Calibri"/>
                <a:cs typeface="Calibri"/>
                <a:sym typeface="Calibri"/>
              </a:rPr>
              <a:t>in </a:t>
            </a:r>
            <a:r>
              <a:rPr lang="fi-FI" sz="1800" b="1" i="0" u="none" strike="noStrike" cap="none" dirty="0" err="1">
                <a:solidFill>
                  <a:schemeClr val="lt1"/>
                </a:solidFill>
                <a:latin typeface="Calibri"/>
                <a:ea typeface="Calibri"/>
                <a:cs typeface="Calibri"/>
                <a:sym typeface="Calibri"/>
              </a:rPr>
              <a:t>brede zin </a:t>
            </a:r>
            <a:r>
              <a:rPr lang="fi-FI" sz="1800" b="1" i="0" u="none" strike="noStrike" cap="none" dirty="0">
                <a:solidFill>
                  <a:schemeClr val="lt1"/>
                </a:solidFill>
                <a:latin typeface="Calibri"/>
                <a:ea typeface="Calibri"/>
                <a:cs typeface="Calibri"/>
                <a:sym typeface="Calibri"/>
              </a:rPr>
              <a:t>en </a:t>
            </a:r>
            <a:r>
              <a:rPr lang="fi-FI" sz="1800" b="1" i="0" u="none" strike="noStrike" cap="none" dirty="0" err="1">
                <a:solidFill>
                  <a:schemeClr val="lt1"/>
                </a:solidFill>
                <a:latin typeface="Calibri"/>
                <a:ea typeface="Calibri"/>
                <a:cs typeface="Calibri"/>
                <a:sym typeface="Calibri"/>
              </a:rPr>
              <a:t>op lange termijn</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Calibri"/>
              <a:buNone/>
            </a:pPr>
            <a:endParaRPr sz="1800" b="1" i="0" u="none" strike="noStrike" cap="none" dirty="0">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chemeClr val="lt1"/>
              </a:buClr>
              <a:buSzPts val="1800"/>
              <a:buFont typeface="Calibri"/>
              <a:buNone/>
            </a:pPr>
            <a:r>
              <a:rPr lang="fi-FI" sz="1800" b="1" i="0" u="none" strike="noStrike" cap="none" dirty="0">
                <a:solidFill>
                  <a:schemeClr val="lt1"/>
                </a:solidFill>
                <a:latin typeface="Calibri"/>
                <a:ea typeface="Calibri"/>
                <a:cs typeface="Calibri"/>
                <a:sym typeface="Calibri"/>
              </a:rPr>
              <a:t>Een </a:t>
            </a:r>
            <a:r>
              <a:rPr lang="fi-FI" sz="1800" b="1" i="0" u="none" strike="noStrike" cap="none" dirty="0" err="1">
                <a:solidFill>
                  <a:srgbClr val="0070C0"/>
                </a:solidFill>
                <a:latin typeface="Calibri"/>
                <a:ea typeface="Calibri"/>
                <a:cs typeface="Calibri"/>
                <a:sym typeface="Calibri"/>
              </a:rPr>
              <a:t>doelstelling </a:t>
            </a:r>
            <a:r>
              <a:rPr lang="fi-FI" sz="1800" b="1" i="0" u="none" strike="noStrike" cap="none" dirty="0" err="1">
                <a:solidFill>
                  <a:schemeClr val="lt1"/>
                </a:solidFill>
                <a:latin typeface="Calibri"/>
                <a:ea typeface="Calibri"/>
                <a:cs typeface="Calibri"/>
                <a:sym typeface="Calibri"/>
              </a:rPr>
              <a:t>definieert meetbare acties op korte termijn </a:t>
            </a:r>
            <a:r>
              <a:rPr lang="fi-FI" sz="1800" b="1" i="0" u="none" strike="noStrike" cap="none" dirty="0">
                <a:solidFill>
                  <a:schemeClr val="lt1"/>
                </a:solidFill>
                <a:latin typeface="Calibri"/>
                <a:ea typeface="Calibri"/>
                <a:cs typeface="Calibri"/>
                <a:sym typeface="Calibri"/>
              </a:rPr>
              <a:t>om een </a:t>
            </a:r>
            <a:r>
              <a:rPr lang="fi-FI" sz="1800" b="1" i="0" u="none" strike="noStrike" cap="none" dirty="0" err="1">
                <a:solidFill>
                  <a:schemeClr val="lt1"/>
                </a:solidFill>
                <a:latin typeface="Calibri"/>
                <a:ea typeface="Calibri"/>
                <a:cs typeface="Calibri"/>
                <a:sym typeface="Calibri"/>
              </a:rPr>
              <a:t>algemeen doel te bereiken</a:t>
            </a:r>
            <a:r>
              <a:rPr lang="fi-FI" sz="1800" b="1" i="0" u="none" strike="noStrike" cap="none" dirty="0">
                <a:solidFill>
                  <a:schemeClr val="lt1"/>
                </a:solidFill>
                <a:latin typeface="Calibri"/>
                <a:ea typeface="Calibri"/>
                <a:cs typeface="Calibri"/>
                <a:sym typeface="Calibri"/>
              </a:rPr>
              <a:t>.</a:t>
            </a:r>
            <a:endParaRPr sz="1600" b="1" i="0" u="none" strike="noStrike" cap="none" dirty="0">
              <a:solidFill>
                <a:schemeClr val="lt1"/>
              </a:solidFill>
              <a:latin typeface="Calibri"/>
              <a:ea typeface="Calibri"/>
              <a:cs typeface="Calibri"/>
              <a:sym typeface="Calibri"/>
            </a:endParaRPr>
          </a:p>
        </p:txBody>
      </p:sp>
      <p:sp>
        <p:nvSpPr>
          <p:cNvPr id="220" name="Google Shape;220;p34"/>
          <p:cNvSpPr txBox="1">
            <a:spLocks noGrp="1"/>
          </p:cNvSpPr>
          <p:nvPr>
            <p:ph type="title"/>
          </p:nvPr>
        </p:nvSpPr>
        <p:spPr>
          <a:xfrm>
            <a:off x="382226" y="96223"/>
            <a:ext cx="8379548"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a:t>Doelstellingen voor reclame</a:t>
            </a:r>
            <a:br>
              <a:rPr lang="fi-FI"/>
            </a:br>
            <a:endParaRPr/>
          </a:p>
        </p:txBody>
      </p:sp>
      <p:sp>
        <p:nvSpPr>
          <p:cNvPr id="221" name="Google Shape;221;p34"/>
          <p:cNvSpPr txBox="1">
            <a:spLocks noGrp="1"/>
          </p:cNvSpPr>
          <p:nvPr>
            <p:ph type="body" idx="1"/>
          </p:nvPr>
        </p:nvSpPr>
        <p:spPr>
          <a:xfrm>
            <a:off x="382226" y="1316919"/>
            <a:ext cx="5131334" cy="3270190"/>
          </a:xfrm>
          <a:prstGeom prst="rect">
            <a:avLst/>
          </a:prstGeom>
          <a:noFill/>
          <a:ln>
            <a:noFill/>
          </a:ln>
        </p:spPr>
        <p:txBody>
          <a:bodyPr spcFirstLastPara="1" wrap="square" lIns="91425" tIns="45700" rIns="91425" bIns="45700" anchor="t" anchorCtr="0">
            <a:normAutofit/>
          </a:bodyPr>
          <a:lstStyle/>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Toename in inkomsten</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De loyaliteit en tevredenheid van klanten verbeteren</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Het beste talent werven en behouden</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Innovatie en productontwikkeling</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Merkbekendheid en -perceptie verbeteren</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Een sterk merk bouwen</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Verkeer naar de website en/of blog leiden</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Nieuwe klanten krijgen</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Bestaande klanten aanmoedigen om positieve </a:t>
            </a:r>
            <a:br>
              <a:rPr lang="fi-FI" sz="1400" b="0" i="0" u="none" strike="noStrike" cap="none"/>
            </a:br>
            <a:r>
              <a:rPr lang="fi-FI" sz="1400" b="0" i="0" u="none" strike="noStrike" cap="none"/>
              <a:t>beoordelingen</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Interactie met klanten om feedback uit de markt te krijgen</a:t>
            </a:r>
            <a:endParaRPr sz="1200" b="0" i="0" u="none" strike="noStrike" cap="none"/>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6"/>
          <p:cNvSpPr txBox="1">
            <a:spLocks noGrp="1"/>
          </p:cNvSpPr>
          <p:nvPr>
            <p:ph type="title"/>
          </p:nvPr>
        </p:nvSpPr>
        <p:spPr>
          <a:xfrm>
            <a:off x="-129128" y="165070"/>
            <a:ext cx="8091488" cy="6051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dk1"/>
              </a:buClr>
              <a:buSzPts val="2400"/>
              <a:buFont typeface="PT Sans"/>
              <a:buNone/>
            </a:pPr>
            <a:r>
              <a:rPr lang="fi-FI" sz="2400" dirty="0"/>
              <a:t>Kenmerken van een goed gestelde doelstelling het SMART-model</a:t>
            </a:r>
            <a:endParaRPr sz="2400" dirty="0"/>
          </a:p>
        </p:txBody>
      </p:sp>
      <p:sp>
        <p:nvSpPr>
          <p:cNvPr id="228" name="Google Shape;228;p6"/>
          <p:cNvSpPr txBox="1">
            <a:spLocks noGrp="1"/>
          </p:cNvSpPr>
          <p:nvPr>
            <p:ph type="body" idx="1"/>
          </p:nvPr>
        </p:nvSpPr>
        <p:spPr>
          <a:xfrm>
            <a:off x="414337" y="1045787"/>
            <a:ext cx="8091487" cy="2608200"/>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600"/>
              </a:spcBef>
              <a:spcAft>
                <a:spcPts val="0"/>
              </a:spcAft>
              <a:buClr>
                <a:srgbClr val="11AA81"/>
              </a:buClr>
              <a:buSzPts val="1800"/>
              <a:buFont typeface="Arial"/>
              <a:buChar char="●"/>
            </a:pPr>
            <a:r>
              <a:rPr lang="fi-FI" sz="1600" dirty="0"/>
              <a:t>Specifiek: Ze moeten duidelijk beschrijven wat je wilt bereiken.</a:t>
            </a:r>
            <a:endParaRPr sz="1600" dirty="0"/>
          </a:p>
          <a:p>
            <a:pPr marL="285750" lvl="0" indent="-285750" algn="l" rtl="0">
              <a:lnSpc>
                <a:spcPct val="100000"/>
              </a:lnSpc>
              <a:spcBef>
                <a:spcPts val="600"/>
              </a:spcBef>
              <a:spcAft>
                <a:spcPts val="0"/>
              </a:spcAft>
              <a:buClr>
                <a:srgbClr val="11AA81"/>
              </a:buClr>
              <a:buSzPts val="1800"/>
              <a:buFont typeface="Arial"/>
              <a:buChar char="●"/>
            </a:pPr>
            <a:r>
              <a:rPr lang="fi-FI" sz="1600" dirty="0"/>
              <a:t>Meetbaar: Ze moeten duidelijke metrics hebben die kunnen worden gemeten voor en na het behalen van de doelstelling.</a:t>
            </a:r>
            <a:endParaRPr sz="1600" dirty="0"/>
          </a:p>
          <a:p>
            <a:pPr marL="285750" lvl="0" indent="-285750" algn="l" rtl="0">
              <a:lnSpc>
                <a:spcPct val="100000"/>
              </a:lnSpc>
              <a:spcBef>
                <a:spcPts val="600"/>
              </a:spcBef>
              <a:spcAft>
                <a:spcPts val="0"/>
              </a:spcAft>
              <a:buClr>
                <a:srgbClr val="11AA81"/>
              </a:buClr>
              <a:buSzPts val="1800"/>
              <a:buFont typeface="Arial"/>
              <a:buChar char="●"/>
            </a:pPr>
            <a:r>
              <a:rPr lang="fi-FI" sz="1600" dirty="0"/>
              <a:t>Haalbaar: Ze moeten realistisch zijn voor je bedrijf om tegen een bepaalde tijd te bereiken.</a:t>
            </a:r>
            <a:endParaRPr sz="1600" dirty="0"/>
          </a:p>
          <a:p>
            <a:pPr marL="285750" lvl="0" indent="-285750" algn="l" rtl="0">
              <a:lnSpc>
                <a:spcPct val="100000"/>
              </a:lnSpc>
              <a:spcBef>
                <a:spcPts val="600"/>
              </a:spcBef>
              <a:spcAft>
                <a:spcPts val="0"/>
              </a:spcAft>
              <a:buClr>
                <a:srgbClr val="11AA81"/>
              </a:buClr>
              <a:buSzPts val="1800"/>
              <a:buFont typeface="Arial"/>
              <a:buChar char="●"/>
            </a:pPr>
            <a:r>
              <a:rPr lang="fi-FI" sz="1600" dirty="0"/>
              <a:t>Relevant: Ze moeten betrekking hebben op de algemene bedrijfs- of individuele doelstellingen. Onthoud: je krijgt wat je meet / wat je doelstellingen zijn. Relevantie is belangrijk!</a:t>
            </a:r>
            <a:endParaRPr sz="1600" dirty="0"/>
          </a:p>
          <a:p>
            <a:pPr marL="285750" lvl="0" indent="-285750" algn="l" rtl="0">
              <a:lnSpc>
                <a:spcPct val="100000"/>
              </a:lnSpc>
              <a:spcBef>
                <a:spcPts val="600"/>
              </a:spcBef>
              <a:spcAft>
                <a:spcPts val="0"/>
              </a:spcAft>
              <a:buClr>
                <a:srgbClr val="11AA81"/>
              </a:buClr>
              <a:buSzPts val="1800"/>
              <a:buFont typeface="Arial"/>
              <a:buChar char="●"/>
            </a:pPr>
            <a:r>
              <a:rPr lang="fi-FI" sz="1600" dirty="0"/>
              <a:t>Getimed: Ze moeten een streefdatum hebben voor voltooiing om actie aan te moedigen om de doelstelling te voltooien.</a:t>
            </a:r>
            <a:endParaRPr sz="1600" dirty="0"/>
          </a:p>
          <a:p>
            <a:pPr marL="254000" lvl="0" indent="-152400" algn="l" rtl="0">
              <a:lnSpc>
                <a:spcPct val="100000"/>
              </a:lnSpc>
              <a:spcBef>
                <a:spcPts val="0"/>
              </a:spcBef>
              <a:spcAft>
                <a:spcPts val="0"/>
              </a:spcAft>
              <a:buClr>
                <a:schemeClr val="dk1"/>
              </a:buClr>
              <a:buSzPts val="1500"/>
              <a:buFont typeface="Arial"/>
              <a:buNone/>
            </a:pPr>
            <a:endParaRPr sz="1600" dirty="0"/>
          </a:p>
          <a:p>
            <a:pPr marL="0" lvl="0" indent="0" algn="l" rtl="0">
              <a:lnSpc>
                <a:spcPct val="100000"/>
              </a:lnSpc>
              <a:spcBef>
                <a:spcPts val="0"/>
              </a:spcBef>
              <a:spcAft>
                <a:spcPts val="1200"/>
              </a:spcAft>
              <a:buClr>
                <a:schemeClr val="dk1"/>
              </a:buClr>
              <a:buSzPts val="1500"/>
              <a:buNone/>
            </a:pPr>
            <a:r>
              <a:rPr lang="fi-FI" sz="1800" b="1" dirty="0">
                <a:solidFill>
                  <a:srgbClr val="11AA81"/>
                </a:solidFill>
              </a:rPr>
              <a:t>Verder lezen: </a:t>
            </a:r>
            <a:r>
              <a:rPr lang="fi-FI" sz="1600" u="sng" dirty="0">
                <a:solidFill>
                  <a:schemeClr val="hlink"/>
                </a:solidFill>
                <a:hlinkClick r:id="rId3"/>
              </a:rPr>
              <a:t>https://www.mindtools.com/pages/article/smart-goals.htm</a:t>
            </a:r>
            <a:endParaRPr sz="1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7"/>
          <p:cNvSpPr txBox="1">
            <a:spLocks noGrp="1"/>
          </p:cNvSpPr>
          <p:nvPr>
            <p:ph type="title" idx="4294967295"/>
          </p:nvPr>
        </p:nvSpPr>
        <p:spPr>
          <a:xfrm>
            <a:off x="504825" y="130175"/>
            <a:ext cx="4067175" cy="993775"/>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a:t>Waarom SMART?</a:t>
            </a:r>
            <a:endParaRPr/>
          </a:p>
        </p:txBody>
      </p:sp>
      <p:sp>
        <p:nvSpPr>
          <p:cNvPr id="235" name="Google Shape;235;p7"/>
          <p:cNvSpPr txBox="1">
            <a:spLocks noGrp="1"/>
          </p:cNvSpPr>
          <p:nvPr>
            <p:ph type="body" idx="4294967295"/>
          </p:nvPr>
        </p:nvSpPr>
        <p:spPr>
          <a:xfrm>
            <a:off x="389806" y="911734"/>
            <a:ext cx="3914775" cy="2241550"/>
          </a:xfrm>
          <a:prstGeom prst="rect">
            <a:avLst/>
          </a:prstGeom>
          <a:noFill/>
          <a:ln>
            <a:noFill/>
          </a:ln>
        </p:spPr>
        <p:txBody>
          <a:bodyPr spcFirstLastPara="1" wrap="square" lIns="0" tIns="0" rIns="0" bIns="0" anchor="t" anchorCtr="0">
            <a:noAutofit/>
          </a:bodyPr>
          <a:lstStyle/>
          <a:p>
            <a:pPr marL="292100" lvl="0" indent="-285750" algn="l" rtl="0">
              <a:lnSpc>
                <a:spcPct val="100000"/>
              </a:lnSpc>
              <a:spcBef>
                <a:spcPts val="600"/>
              </a:spcBef>
              <a:spcAft>
                <a:spcPts val="0"/>
              </a:spcAft>
              <a:buClr>
                <a:srgbClr val="11AA81"/>
              </a:buClr>
              <a:buSzPts val="1600"/>
              <a:buFont typeface="Arial"/>
              <a:buChar char="●"/>
            </a:pPr>
            <a:r>
              <a:rPr lang="fi-FI" sz="1600" dirty="0"/>
              <a:t>Ze sturen je marketing in de juiste richting, afgestemd op je bedrijfsdoelen.</a:t>
            </a:r>
            <a:endParaRPr sz="1600" dirty="0"/>
          </a:p>
          <a:p>
            <a:pPr marL="292100" lvl="0" indent="-285750" algn="l" rtl="0">
              <a:lnSpc>
                <a:spcPct val="100000"/>
              </a:lnSpc>
              <a:spcBef>
                <a:spcPts val="600"/>
              </a:spcBef>
              <a:spcAft>
                <a:spcPts val="0"/>
              </a:spcAft>
              <a:buClr>
                <a:srgbClr val="11AA81"/>
              </a:buClr>
              <a:buSzPts val="1600"/>
              <a:buFont typeface="Arial"/>
              <a:buChar char="●"/>
            </a:pPr>
            <a:r>
              <a:rPr lang="fi-FI" sz="1600" dirty="0"/>
              <a:t>Ze zijn meetbaar. Als doelstellingen niet meetbaar zijn, zijn ze niet veel waard. </a:t>
            </a:r>
            <a:endParaRPr sz="1600" dirty="0"/>
          </a:p>
          <a:p>
            <a:pPr marL="292100" lvl="0" indent="-285750" algn="l" rtl="0">
              <a:lnSpc>
                <a:spcPct val="100000"/>
              </a:lnSpc>
              <a:spcBef>
                <a:spcPts val="600"/>
              </a:spcBef>
              <a:spcAft>
                <a:spcPts val="0"/>
              </a:spcAft>
              <a:buClr>
                <a:srgbClr val="11AA81"/>
              </a:buClr>
              <a:buSzPts val="1600"/>
              <a:buFont typeface="Arial"/>
              <a:buChar char="●"/>
            </a:pPr>
            <a:r>
              <a:rPr lang="fi-FI" sz="1600" dirty="0"/>
              <a:t>Goed en nuttig voor alle doelstellingen in digitale marketing</a:t>
            </a:r>
            <a:endParaRPr dirty="0"/>
          </a:p>
          <a:p>
            <a:pPr marL="292100" lvl="0" indent="-184150" algn="l" rtl="0">
              <a:lnSpc>
                <a:spcPct val="100000"/>
              </a:lnSpc>
              <a:spcBef>
                <a:spcPts val="0"/>
              </a:spcBef>
              <a:spcAft>
                <a:spcPts val="0"/>
              </a:spcAft>
              <a:buClr>
                <a:srgbClr val="11AA81"/>
              </a:buClr>
              <a:buSzPts val="1600"/>
              <a:buFont typeface="Arial"/>
              <a:buNone/>
            </a:pPr>
            <a:endParaRPr sz="1600" dirty="0"/>
          </a:p>
          <a:p>
            <a:pPr marL="304800" lvl="1" indent="0" algn="l" rtl="0">
              <a:lnSpc>
                <a:spcPct val="100000"/>
              </a:lnSpc>
              <a:spcBef>
                <a:spcPts val="0"/>
              </a:spcBef>
              <a:spcAft>
                <a:spcPts val="0"/>
              </a:spcAft>
              <a:buClr>
                <a:schemeClr val="dk1"/>
              </a:buClr>
              <a:buSzPts val="1800"/>
              <a:buNone/>
            </a:pPr>
            <a:r>
              <a:rPr lang="fi-FI" sz="2000" dirty="0"/>
              <a:t>Specifiek</a:t>
            </a:r>
            <a:br>
              <a:rPr lang="fi-FI" sz="2000" dirty="0"/>
            </a:br>
            <a:r>
              <a:rPr lang="fi-FI" sz="2000" dirty="0"/>
              <a:t>Meetbaar</a:t>
            </a:r>
            <a:br>
              <a:rPr lang="fi-FI" sz="2000" dirty="0"/>
            </a:br>
            <a:r>
              <a:rPr lang="fi-FI" sz="2000" dirty="0"/>
              <a:t>Bereikbaar</a:t>
            </a:r>
            <a:endParaRPr sz="2000" dirty="0"/>
          </a:p>
          <a:p>
            <a:pPr marL="304800" lvl="1" indent="0" algn="l" rtl="0">
              <a:lnSpc>
                <a:spcPct val="100000"/>
              </a:lnSpc>
              <a:spcBef>
                <a:spcPts val="0"/>
              </a:spcBef>
              <a:spcAft>
                <a:spcPts val="0"/>
              </a:spcAft>
              <a:buClr>
                <a:schemeClr val="dk1"/>
              </a:buClr>
              <a:buSzPts val="1800"/>
              <a:buNone/>
            </a:pPr>
            <a:r>
              <a:rPr lang="fi-FI" sz="2000" dirty="0"/>
              <a:t>Relevant</a:t>
            </a:r>
            <a:endParaRPr sz="2000" dirty="0"/>
          </a:p>
          <a:p>
            <a:pPr marL="304800" lvl="1" indent="0" algn="l" rtl="0">
              <a:lnSpc>
                <a:spcPct val="100000"/>
              </a:lnSpc>
              <a:spcBef>
                <a:spcPts val="0"/>
              </a:spcBef>
              <a:spcAft>
                <a:spcPts val="0"/>
              </a:spcAft>
              <a:buClr>
                <a:schemeClr val="dk1"/>
              </a:buClr>
              <a:buSzPts val="1800"/>
              <a:buNone/>
            </a:pPr>
            <a:r>
              <a:rPr lang="fi-FI" sz="2000" dirty="0"/>
              <a:t>Getimed</a:t>
            </a:r>
            <a:endParaRPr sz="2000" dirty="0"/>
          </a:p>
          <a:p>
            <a:pPr marL="0" lvl="0" indent="0" algn="l" rtl="0">
              <a:lnSpc>
                <a:spcPct val="100000"/>
              </a:lnSpc>
              <a:spcBef>
                <a:spcPts val="0"/>
              </a:spcBef>
              <a:spcAft>
                <a:spcPts val="0"/>
              </a:spcAft>
              <a:buClr>
                <a:schemeClr val="dk1"/>
              </a:buClr>
              <a:buSzPts val="1500"/>
              <a:buNone/>
            </a:pPr>
            <a:endParaRPr sz="1600" dirty="0"/>
          </a:p>
          <a:p>
            <a:pPr marL="0" lvl="0" indent="0" algn="l" rtl="0">
              <a:lnSpc>
                <a:spcPct val="100000"/>
              </a:lnSpc>
              <a:spcBef>
                <a:spcPts val="0"/>
              </a:spcBef>
              <a:spcAft>
                <a:spcPts val="0"/>
              </a:spcAft>
              <a:buClr>
                <a:schemeClr val="dk1"/>
              </a:buClr>
              <a:buSzPts val="1500"/>
              <a:buNone/>
            </a:pPr>
            <a:endParaRPr sz="1600" dirty="0"/>
          </a:p>
          <a:p>
            <a:pPr marL="0" lvl="0" indent="0" algn="l" rtl="0">
              <a:lnSpc>
                <a:spcPct val="100000"/>
              </a:lnSpc>
              <a:spcBef>
                <a:spcPts val="0"/>
              </a:spcBef>
              <a:spcAft>
                <a:spcPts val="0"/>
              </a:spcAft>
              <a:buClr>
                <a:schemeClr val="dk1"/>
              </a:buClr>
              <a:buSzPts val="1500"/>
              <a:buNone/>
            </a:pPr>
            <a:endParaRPr sz="1600" i="1" dirty="0"/>
          </a:p>
          <a:p>
            <a:pPr marL="0" lvl="0" indent="0" algn="l" rtl="0">
              <a:lnSpc>
                <a:spcPct val="100000"/>
              </a:lnSpc>
              <a:spcBef>
                <a:spcPts val="0"/>
              </a:spcBef>
              <a:spcAft>
                <a:spcPts val="0"/>
              </a:spcAft>
              <a:buClr>
                <a:schemeClr val="dk1"/>
              </a:buClr>
              <a:buSzPts val="1500"/>
              <a:buNone/>
            </a:pPr>
            <a:endParaRPr sz="1600" dirty="0"/>
          </a:p>
          <a:p>
            <a:pPr marL="254000" lvl="0" indent="-152400" algn="l" rtl="0">
              <a:lnSpc>
                <a:spcPct val="100000"/>
              </a:lnSpc>
              <a:spcBef>
                <a:spcPts val="0"/>
              </a:spcBef>
              <a:spcAft>
                <a:spcPts val="1200"/>
              </a:spcAft>
              <a:buClr>
                <a:schemeClr val="dk1"/>
              </a:buClr>
              <a:buSzPts val="1500"/>
              <a:buFont typeface="Arial"/>
              <a:buNone/>
            </a:pPr>
            <a:endParaRPr sz="1600" dirty="0"/>
          </a:p>
        </p:txBody>
      </p:sp>
      <p:sp>
        <p:nvSpPr>
          <p:cNvPr id="236" name="Google Shape;236;p7"/>
          <p:cNvSpPr txBox="1">
            <a:spLocks noGrp="1"/>
          </p:cNvSpPr>
          <p:nvPr>
            <p:ph type="body" idx="4294967295"/>
          </p:nvPr>
        </p:nvSpPr>
        <p:spPr>
          <a:xfrm>
            <a:off x="4495160" y="769938"/>
            <a:ext cx="4448815" cy="4049712"/>
          </a:xfrm>
          <a:prstGeom prst="rect">
            <a:avLst/>
          </a:prstGeom>
          <a:solidFill>
            <a:srgbClr val="11AA81"/>
          </a:solidFill>
          <a:ln w="38100" cap="flat" cmpd="sng">
            <a:solidFill>
              <a:srgbClr val="161249"/>
            </a:solidFill>
            <a:prstDash val="solid"/>
            <a:round/>
            <a:headEnd type="none" w="sm" len="sm"/>
            <a:tailEnd type="none" w="sm" len="sm"/>
          </a:ln>
        </p:spPr>
        <p:txBody>
          <a:bodyPr spcFirstLastPara="1" wrap="square" lIns="108000" tIns="36000" rIns="0" bIns="0" anchor="t" anchorCtr="0">
            <a:noAutofit/>
          </a:bodyPr>
          <a:lstStyle/>
          <a:p>
            <a:pPr marL="0" lvl="0" indent="0" algn="l" rtl="0">
              <a:lnSpc>
                <a:spcPct val="100000"/>
              </a:lnSpc>
              <a:spcBef>
                <a:spcPts val="600"/>
              </a:spcBef>
              <a:spcAft>
                <a:spcPts val="0"/>
              </a:spcAft>
              <a:buClr>
                <a:schemeClr val="dk1"/>
              </a:buClr>
              <a:buSzPts val="1500"/>
              <a:buNone/>
            </a:pPr>
            <a:r>
              <a:rPr lang="fi-FI" sz="1600" b="1" dirty="0">
                <a:solidFill>
                  <a:schemeClr val="lt1"/>
                </a:solidFill>
              </a:rPr>
              <a:t>VOORBEELD/ Activiteit in de klas:</a:t>
            </a:r>
            <a:endParaRPr sz="1400" dirty="0">
              <a:solidFill>
                <a:schemeClr val="lt1"/>
              </a:solidFill>
            </a:endParaRPr>
          </a:p>
          <a:p>
            <a:pPr marL="0" lvl="0" indent="0" algn="l" rtl="0">
              <a:lnSpc>
                <a:spcPct val="100000"/>
              </a:lnSpc>
              <a:spcBef>
                <a:spcPts val="600"/>
              </a:spcBef>
              <a:spcAft>
                <a:spcPts val="0"/>
              </a:spcAft>
              <a:buClr>
                <a:schemeClr val="dk1"/>
              </a:buClr>
              <a:buSzPts val="1500"/>
              <a:buNone/>
            </a:pPr>
            <a:r>
              <a:rPr lang="fi-FI" sz="1400" dirty="0">
                <a:solidFill>
                  <a:schemeClr val="lt1"/>
                </a:solidFill>
              </a:rPr>
              <a:t>Een lokaal tuinbedrijf (verkoopt planten, tuingereedschap, enz.) breidt zijn diensten uit. </a:t>
            </a:r>
            <a:r>
              <a:rPr lang="fi-FI" sz="1400" b="1" dirty="0">
                <a:solidFill>
                  <a:schemeClr val="lt1"/>
                </a:solidFill>
              </a:rPr>
              <a:t>Volgend jaar ligt de focus op een nieuwe dienst, tuinplanning. </a:t>
            </a:r>
            <a:br>
              <a:rPr lang="fi-FI" sz="1400" i="1" dirty="0">
                <a:solidFill>
                  <a:schemeClr val="lt1"/>
                </a:solidFill>
              </a:rPr>
            </a:br>
            <a:r>
              <a:rPr lang="fi-FI" sz="1400" dirty="0">
                <a:solidFill>
                  <a:schemeClr val="lt1"/>
                </a:solidFill>
              </a:rPr>
              <a:t>Welke van de volgende doelstellingen is/zijn SMART?</a:t>
            </a:r>
            <a:br>
              <a:rPr lang="fi-FI" sz="1400" dirty="0">
                <a:solidFill>
                  <a:schemeClr val="lt1"/>
                </a:solidFill>
              </a:rPr>
            </a:br>
            <a:endParaRPr sz="1400" i="1" dirty="0">
              <a:solidFill>
                <a:schemeClr val="lt1"/>
              </a:solidFill>
            </a:endParaRPr>
          </a:p>
          <a:p>
            <a:pPr marL="215900" lvl="0" indent="-209550" algn="l" rtl="0">
              <a:lnSpc>
                <a:spcPct val="100000"/>
              </a:lnSpc>
              <a:spcBef>
                <a:spcPts val="0"/>
              </a:spcBef>
              <a:spcAft>
                <a:spcPts val="0"/>
              </a:spcAft>
              <a:buClr>
                <a:schemeClr val="lt1"/>
              </a:buClr>
              <a:buSzPts val="1600"/>
              <a:buFont typeface="Arial"/>
              <a:buChar char="•"/>
            </a:pPr>
            <a:r>
              <a:rPr lang="fi-FI" sz="1400" dirty="0">
                <a:solidFill>
                  <a:schemeClr val="lt1"/>
                </a:solidFill>
              </a:rPr>
              <a:t>Ons doel is om onze omzet met 20% te laten groeien.</a:t>
            </a:r>
            <a:endParaRPr sz="1400" dirty="0">
              <a:solidFill>
                <a:schemeClr val="lt1"/>
              </a:solidFill>
            </a:endParaRPr>
          </a:p>
          <a:p>
            <a:pPr marL="215900" lvl="0" indent="-209550" algn="l" rtl="0">
              <a:lnSpc>
                <a:spcPct val="100000"/>
              </a:lnSpc>
              <a:spcBef>
                <a:spcPts val="0"/>
              </a:spcBef>
              <a:spcAft>
                <a:spcPts val="0"/>
              </a:spcAft>
              <a:buClr>
                <a:schemeClr val="lt1"/>
              </a:buClr>
              <a:buSzPts val="1600"/>
              <a:buChar char="•"/>
            </a:pPr>
            <a:r>
              <a:rPr lang="fi-FI" sz="1400" dirty="0">
                <a:solidFill>
                  <a:schemeClr val="lt1"/>
                </a:solidFill>
              </a:rPr>
              <a:t>We willen een fantastisch productassortiment bieden.</a:t>
            </a:r>
            <a:endParaRPr sz="1400" dirty="0">
              <a:solidFill>
                <a:schemeClr val="lt1"/>
              </a:solidFill>
            </a:endParaRPr>
          </a:p>
          <a:p>
            <a:pPr marL="215900" lvl="0" indent="-209550" algn="l" rtl="0">
              <a:lnSpc>
                <a:spcPct val="100000"/>
              </a:lnSpc>
              <a:spcBef>
                <a:spcPts val="0"/>
              </a:spcBef>
              <a:spcAft>
                <a:spcPts val="0"/>
              </a:spcAft>
              <a:buClr>
                <a:schemeClr val="lt1"/>
              </a:buClr>
              <a:buSzPts val="1600"/>
              <a:buFont typeface="Arial"/>
              <a:buChar char="•"/>
            </a:pPr>
            <a:r>
              <a:rPr lang="fi-FI" sz="1400" dirty="0">
                <a:solidFill>
                  <a:schemeClr val="lt1"/>
                </a:solidFill>
              </a:rPr>
              <a:t>Ons doel is om een tuinplanningsservice ter waarde van € 10.000 te verkopen in het jaar 2025.</a:t>
            </a:r>
            <a:endParaRPr sz="1400" dirty="0">
              <a:solidFill>
                <a:schemeClr val="lt1"/>
              </a:solidFill>
            </a:endParaRPr>
          </a:p>
          <a:p>
            <a:pPr marL="215900" lvl="0" indent="-209550" algn="l" rtl="0">
              <a:lnSpc>
                <a:spcPct val="100000"/>
              </a:lnSpc>
              <a:spcBef>
                <a:spcPts val="0"/>
              </a:spcBef>
              <a:spcAft>
                <a:spcPts val="0"/>
              </a:spcAft>
              <a:buClr>
                <a:schemeClr val="lt1"/>
              </a:buClr>
              <a:buSzPts val="1600"/>
              <a:buFont typeface="Arial"/>
              <a:buChar char="•"/>
            </a:pPr>
            <a:r>
              <a:rPr lang="fi-FI" sz="1400" dirty="0">
                <a:solidFill>
                  <a:schemeClr val="lt1"/>
                </a:solidFill>
              </a:rPr>
              <a:t>Ons doel is om het grootste tuinplanningsbedrijf in de regio te worden.</a:t>
            </a:r>
            <a:endParaRPr sz="1400" dirty="0">
              <a:solidFill>
                <a:schemeClr val="lt1"/>
              </a:solidFill>
            </a:endParaRPr>
          </a:p>
          <a:p>
            <a:pPr marL="215900" lvl="0" indent="-114300" algn="l" rtl="0">
              <a:lnSpc>
                <a:spcPct val="100000"/>
              </a:lnSpc>
              <a:spcBef>
                <a:spcPts val="0"/>
              </a:spcBef>
              <a:spcAft>
                <a:spcPts val="1200"/>
              </a:spcAft>
              <a:buClr>
                <a:schemeClr val="dk1"/>
              </a:buClr>
              <a:buSzPts val="1500"/>
              <a:buFont typeface="Arial"/>
              <a:buNone/>
            </a:pPr>
            <a:endParaRPr sz="1400" dirty="0">
              <a:solidFill>
                <a:schemeClr val="l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g20e72ffa6ac_0_0"/>
          <p:cNvSpPr txBox="1">
            <a:spLocks noGrp="1"/>
          </p:cNvSpPr>
          <p:nvPr>
            <p:ph type="body" idx="1"/>
          </p:nvPr>
        </p:nvSpPr>
        <p:spPr>
          <a:xfrm>
            <a:off x="754858"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a:t> Activiteit in de klas</a:t>
            </a:r>
            <a:endParaRPr/>
          </a:p>
        </p:txBody>
      </p:sp>
      <p:sp>
        <p:nvSpPr>
          <p:cNvPr id="242" name="Google Shape;242;g20e72ffa6ac_0_0"/>
          <p:cNvSpPr txBox="1">
            <a:spLocks noGrp="1"/>
          </p:cNvSpPr>
          <p:nvPr>
            <p:ph type="body" idx="2"/>
          </p:nvPr>
        </p:nvSpPr>
        <p:spPr>
          <a:xfrm>
            <a:off x="840574" y="798350"/>
            <a:ext cx="7192500" cy="28635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2000"/>
              <a:buNone/>
            </a:pPr>
            <a:r>
              <a:rPr lang="fi-FI" sz="2000" b="1">
                <a:solidFill>
                  <a:srgbClr val="11AA81"/>
                </a:solidFill>
              </a:rPr>
              <a:t>SMART oefenen</a:t>
            </a:r>
            <a:endParaRPr sz="1800">
              <a:solidFill>
                <a:schemeClr val="lt1"/>
              </a:solidFill>
            </a:endParaRPr>
          </a:p>
          <a:p>
            <a:pPr marL="0" lvl="0" indent="0" algn="l" rtl="0">
              <a:lnSpc>
                <a:spcPct val="100000"/>
              </a:lnSpc>
              <a:spcBef>
                <a:spcPts val="0"/>
              </a:spcBef>
              <a:spcAft>
                <a:spcPts val="0"/>
              </a:spcAft>
              <a:buClr>
                <a:schemeClr val="lt1"/>
              </a:buClr>
              <a:buSzPts val="1800"/>
              <a:buNone/>
            </a:pPr>
            <a:r>
              <a:rPr lang="fi-FI" sz="1800">
                <a:solidFill>
                  <a:schemeClr val="lt1"/>
                </a:solidFill>
              </a:rPr>
              <a:t>SMART' kan op veel gebieden worden toegepast, zoals het ontwikkelen van iemands persoonlijke gezondheid of fysieke fitheid, of elke persoonlijke of professionele vaardigheid.  </a:t>
            </a:r>
            <a:endParaRPr sz="1800">
              <a:solidFill>
                <a:schemeClr val="lt1"/>
              </a:solidFill>
            </a:endParaRPr>
          </a:p>
          <a:p>
            <a:pPr marL="0" lvl="0" indent="0" algn="l" rtl="0">
              <a:lnSpc>
                <a:spcPct val="100000"/>
              </a:lnSpc>
              <a:spcBef>
                <a:spcPts val="0"/>
              </a:spcBef>
              <a:spcAft>
                <a:spcPts val="0"/>
              </a:spcAft>
              <a:buClr>
                <a:schemeClr val="lt1"/>
              </a:buClr>
              <a:buSzPts val="1800"/>
              <a:buNone/>
            </a:pPr>
            <a:endParaRPr sz="180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800">
                <a:solidFill>
                  <a:schemeClr val="lt1"/>
                </a:solidFill>
              </a:rPr>
              <a:t>Kies een </a:t>
            </a:r>
            <a:r>
              <a:rPr lang="fi-FI" sz="1800"/>
              <a:t>doel dat </a:t>
            </a:r>
            <a:r>
              <a:rPr lang="fi-FI" sz="1800">
                <a:solidFill>
                  <a:schemeClr val="lt1"/>
                </a:solidFill>
              </a:rPr>
              <a:t>je wilt ontwikkelen </a:t>
            </a:r>
            <a:endParaRPr sz="180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800">
                <a:solidFill>
                  <a:schemeClr val="lt1"/>
                </a:solidFill>
              </a:rPr>
              <a:t>Maak een verklaring voor het ontwikkelen hiervan (</a:t>
            </a:r>
            <a:r>
              <a:rPr lang="fi-FI" sz="1800"/>
              <a:t>eerst, </a:t>
            </a:r>
            <a:r>
              <a:rPr lang="fi-FI" sz="1800">
                <a:solidFill>
                  <a:schemeClr val="lt1"/>
                </a:solidFill>
              </a:rPr>
              <a:t>zonder SMART toe te passen</a:t>
            </a:r>
            <a:endParaRPr sz="180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800">
                <a:solidFill>
                  <a:schemeClr val="lt1"/>
                </a:solidFill>
              </a:rPr>
              <a:t>Formuleer vervolgens de verklaring door SMART toe te passen</a:t>
            </a:r>
            <a:endParaRPr sz="1800">
              <a:solidFill>
                <a:schemeClr val="lt1"/>
              </a:solidFill>
            </a:endParaRPr>
          </a:p>
          <a:p>
            <a:pPr marL="0" lvl="0" indent="0" algn="l" rtl="0">
              <a:lnSpc>
                <a:spcPct val="100000"/>
              </a:lnSpc>
              <a:spcBef>
                <a:spcPts val="0"/>
              </a:spcBef>
              <a:spcAft>
                <a:spcPts val="0"/>
              </a:spcAft>
              <a:buClr>
                <a:schemeClr val="lt1"/>
              </a:buClr>
              <a:buSzPts val="1800"/>
              <a:buNone/>
            </a:pPr>
            <a:endParaRPr sz="1800">
              <a:solidFill>
                <a:schemeClr val="lt1"/>
              </a:solidFill>
            </a:endParaRPr>
          </a:p>
          <a:p>
            <a:pPr marL="0" lvl="0" indent="0" algn="l" rtl="0">
              <a:lnSpc>
                <a:spcPct val="100000"/>
              </a:lnSpc>
              <a:spcBef>
                <a:spcPts val="0"/>
              </a:spcBef>
              <a:spcAft>
                <a:spcPts val="0"/>
              </a:spcAft>
              <a:buClr>
                <a:srgbClr val="11AA81"/>
              </a:buClr>
              <a:buSzPts val="1800"/>
              <a:buNone/>
            </a:pPr>
            <a:r>
              <a:rPr lang="fi-FI" sz="1800" b="1">
                <a:solidFill>
                  <a:srgbClr val="11AA81"/>
                </a:solidFill>
              </a:rPr>
              <a:t>Benodigde tijd: </a:t>
            </a:r>
            <a:r>
              <a:rPr lang="fi-FI" sz="1800">
                <a:solidFill>
                  <a:schemeClr val="lt1"/>
                </a:solidFill>
              </a:rPr>
              <a:t>15-20 minuten. Individuele taak.</a:t>
            </a:r>
            <a:endParaRPr sz="1800">
              <a:solidFill>
                <a:schemeClr val="lt1"/>
              </a:solidFill>
            </a:endParaRPr>
          </a:p>
          <a:p>
            <a:pPr marL="0" lvl="0" indent="0" algn="l" rtl="0">
              <a:lnSpc>
                <a:spcPct val="100000"/>
              </a:lnSpc>
              <a:spcBef>
                <a:spcPts val="0"/>
              </a:spcBef>
              <a:spcAft>
                <a:spcPts val="0"/>
              </a:spcAft>
              <a:buClr>
                <a:srgbClr val="11AA81"/>
              </a:buClr>
              <a:buSzPts val="1800"/>
              <a:buNone/>
            </a:pPr>
            <a:r>
              <a:rPr lang="fi-FI" sz="1800" b="1">
                <a:solidFill>
                  <a:srgbClr val="11AA81"/>
                </a:solidFill>
              </a:rPr>
              <a:t>Discussie: </a:t>
            </a:r>
            <a:r>
              <a:rPr lang="fi-FI" sz="1800">
                <a:solidFill>
                  <a:schemeClr val="lt1"/>
                </a:solidFill>
              </a:rPr>
              <a:t>Wat wordt anders bij het gebruik van SMART? Voordelen? Nadelen?</a:t>
            </a:r>
            <a:endParaRPr sz="1800">
              <a:solidFill>
                <a:schemeClr val="l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pic>
        <p:nvPicPr>
          <p:cNvPr id="247" name="Google Shape;247;p6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276539" y="1167897"/>
            <a:ext cx="4203438" cy="3368829"/>
          </a:xfrm>
          <a:prstGeom prst="rect">
            <a:avLst/>
          </a:prstGeom>
          <a:noFill/>
          <a:ln>
            <a:noFill/>
          </a:ln>
          <a:effectLst>
            <a:outerShdw blurRad="63500" sx="102000" sy="102000" algn="ctr" rotWithShape="0">
              <a:srgbClr val="000000">
                <a:alpha val="40000"/>
              </a:srgbClr>
            </a:outerShdw>
          </a:effectLst>
        </p:spPr>
      </p:pic>
      <p:sp>
        <p:nvSpPr>
          <p:cNvPr id="248" name="Google Shape;248;p64"/>
          <p:cNvSpPr txBox="1"/>
          <p:nvPr/>
        </p:nvSpPr>
        <p:spPr>
          <a:xfrm>
            <a:off x="214950" y="57081"/>
            <a:ext cx="7508100" cy="55396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500"/>
              <a:buFont typeface="Arial"/>
              <a:buNone/>
            </a:pPr>
            <a:r>
              <a:rPr lang="fi-FI" sz="2400" b="1" i="0" u="none" strike="noStrike" cap="none">
                <a:solidFill>
                  <a:srgbClr val="161249"/>
                </a:solidFill>
                <a:latin typeface="Arial"/>
                <a:ea typeface="Arial"/>
                <a:cs typeface="Arial"/>
                <a:sym typeface="Arial"/>
              </a:rPr>
              <a:t>De doelen moeten overeenkomen met de marketing funnel </a:t>
            </a:r>
            <a:endParaRPr sz="2400" b="1" i="0" u="none" strike="noStrike" cap="none">
              <a:solidFill>
                <a:srgbClr val="161249"/>
              </a:solidFill>
              <a:latin typeface="Arial"/>
              <a:ea typeface="Arial"/>
              <a:cs typeface="Arial"/>
              <a:sym typeface="Arial"/>
            </a:endParaRPr>
          </a:p>
        </p:txBody>
      </p:sp>
      <p:sp>
        <p:nvSpPr>
          <p:cNvPr id="249" name="Google Shape;249;p64"/>
          <p:cNvSpPr txBox="1"/>
          <p:nvPr/>
        </p:nvSpPr>
        <p:spPr>
          <a:xfrm>
            <a:off x="4276822" y="4546133"/>
            <a:ext cx="1333042"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200" b="0" i="0" u="none" strike="noStrike" cap="none">
                <a:solidFill>
                  <a:srgbClr val="000000"/>
                </a:solidFill>
                <a:latin typeface="Arial"/>
                <a:ea typeface="Arial"/>
                <a:cs typeface="Arial"/>
                <a:sym typeface="Arial"/>
              </a:rPr>
              <a:t>Bron:</a:t>
            </a:r>
            <a:r>
              <a:rPr lang="fi-FI" sz="1200" b="0" i="0" u="sng" strike="noStrike" cap="none">
                <a:solidFill>
                  <a:schemeClr val="hlink"/>
                </a:solidFill>
                <a:latin typeface="Arial"/>
                <a:ea typeface="Arial"/>
                <a:cs typeface="Arial"/>
                <a:sym typeface="Arial"/>
                <a:hlinkClick r:id="rId4"/>
              </a:rPr>
              <a:t>Skyword</a:t>
            </a:r>
            <a:endParaRPr sz="1200" b="0" i="0" u="none" strike="noStrike" cap="none">
              <a:solidFill>
                <a:srgbClr val="000000"/>
              </a:solidFill>
              <a:latin typeface="Arial"/>
              <a:ea typeface="Arial"/>
              <a:cs typeface="Arial"/>
              <a:sym typeface="Arial"/>
            </a:endParaRPr>
          </a:p>
        </p:txBody>
      </p:sp>
      <p:pic>
        <p:nvPicPr>
          <p:cNvPr id="250" name="Google Shape;250;p64"/>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5892315" y="693083"/>
            <a:ext cx="794095" cy="3853050"/>
          </a:xfrm>
          <a:prstGeom prst="rect">
            <a:avLst/>
          </a:prstGeom>
          <a:noFill/>
          <a:ln>
            <a:noFill/>
          </a:ln>
          <a:effectLst>
            <a:outerShdw blurRad="63500" sx="102000" sy="102000" algn="ctr" rotWithShape="0">
              <a:srgbClr val="000000">
                <a:alpha val="40000"/>
              </a:srgbClr>
            </a:outerShdw>
          </a:effectLst>
        </p:spPr>
      </p:pic>
      <p:pic>
        <p:nvPicPr>
          <p:cNvPr id="251" name="Google Shape;251;p64"/>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6831187" y="675988"/>
            <a:ext cx="959301" cy="3853050"/>
          </a:xfrm>
          <a:prstGeom prst="rect">
            <a:avLst/>
          </a:prstGeom>
          <a:noFill/>
          <a:ln>
            <a:noFill/>
          </a:ln>
          <a:effectLst>
            <a:outerShdw blurRad="63500" sx="102000" sy="102000" algn="ctr" rotWithShape="0">
              <a:srgbClr val="000000">
                <a:alpha val="40000"/>
              </a:srgbClr>
            </a:outerShdw>
          </a:effectLst>
        </p:spPr>
      </p:pic>
      <p:sp>
        <p:nvSpPr>
          <p:cNvPr id="252" name="Google Shape;252;p64"/>
          <p:cNvSpPr txBox="1"/>
          <p:nvPr/>
        </p:nvSpPr>
        <p:spPr>
          <a:xfrm>
            <a:off x="5899417" y="4546133"/>
            <a:ext cx="2040472"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200" b="0" i="0" u="none" strike="noStrike" cap="none">
                <a:solidFill>
                  <a:srgbClr val="000000"/>
                </a:solidFill>
                <a:latin typeface="Arial"/>
                <a:ea typeface="Arial"/>
                <a:cs typeface="Arial"/>
                <a:sym typeface="Arial"/>
              </a:rPr>
              <a:t>Gemodificeerd van </a:t>
            </a:r>
            <a:r>
              <a:rPr lang="fi-FI" sz="1200" b="0" i="0" u="sng" strike="noStrike" cap="none">
                <a:solidFill>
                  <a:schemeClr val="hlink"/>
                </a:solidFill>
                <a:latin typeface="Arial"/>
                <a:ea typeface="Arial"/>
                <a:cs typeface="Arial"/>
                <a:sym typeface="Arial"/>
                <a:hlinkClick r:id="rId7"/>
              </a:rPr>
              <a:t>TCSuccess</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g2111f19fff4_0_29"/>
          <p:cNvSpPr txBox="1">
            <a:spLocks noGrp="1"/>
          </p:cNvSpPr>
          <p:nvPr>
            <p:ph type="title"/>
          </p:nvPr>
        </p:nvSpPr>
        <p:spPr>
          <a:xfrm>
            <a:off x="587206" y="0"/>
            <a:ext cx="8203650" cy="814839"/>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FI" dirty="0"/>
              <a:t>Doelstellingen en statistieken met betrekking tot de trechter</a:t>
            </a:r>
            <a:endParaRPr dirty="0"/>
          </a:p>
        </p:txBody>
      </p:sp>
      <p:sp>
        <p:nvSpPr>
          <p:cNvPr id="258" name="Google Shape;258;g2111f19fff4_0_29"/>
          <p:cNvSpPr txBox="1">
            <a:spLocks noGrp="1"/>
          </p:cNvSpPr>
          <p:nvPr>
            <p:ph type="body" idx="1"/>
          </p:nvPr>
        </p:nvSpPr>
        <p:spPr>
          <a:xfrm>
            <a:off x="628650" y="1031381"/>
            <a:ext cx="4781800" cy="3375999"/>
          </a:xfrm>
          <a:prstGeom prst="rect">
            <a:avLst/>
          </a:prstGeom>
          <a:noFill/>
          <a:ln>
            <a:noFill/>
          </a:ln>
        </p:spPr>
        <p:txBody>
          <a:bodyPr spcFirstLastPara="1" wrap="square" lIns="91425" tIns="45700" rIns="91425" bIns="45700" anchor="t" anchorCtr="0">
            <a:noAutofit/>
          </a:bodyPr>
          <a:lstStyle/>
          <a:p>
            <a:pPr marL="285750" marR="0" lvl="0" indent="-285750" algn="l" rtl="0">
              <a:lnSpc>
                <a:spcPct val="100000"/>
              </a:lnSpc>
              <a:spcBef>
                <a:spcPts val="0"/>
              </a:spcBef>
              <a:spcAft>
                <a:spcPts val="0"/>
              </a:spcAft>
              <a:buClr>
                <a:srgbClr val="11AA81"/>
              </a:buClr>
              <a:buSzPts val="1400"/>
              <a:buFont typeface="Arial"/>
              <a:buChar char="●"/>
            </a:pPr>
            <a:r>
              <a:rPr lang="fi-FI" sz="1600" b="0" i="0" u="none" strike="noStrike" cap="none" dirty="0">
                <a:solidFill>
                  <a:srgbClr val="000000"/>
                </a:solidFill>
                <a:latin typeface="Arial"/>
                <a:ea typeface="Arial"/>
                <a:cs typeface="Arial"/>
                <a:sym typeface="Arial"/>
              </a:rPr>
              <a:t>Hoeveel vertoningen kreeg de advertentie?  (Bewustwording)</a:t>
            </a:r>
            <a:endParaRPr sz="1600" dirty="0"/>
          </a:p>
          <a:p>
            <a:pPr marL="285750" marR="0" lvl="0" indent="-285750" algn="l" rtl="0">
              <a:lnSpc>
                <a:spcPct val="100000"/>
              </a:lnSpc>
              <a:spcBef>
                <a:spcPts val="600"/>
              </a:spcBef>
              <a:spcAft>
                <a:spcPts val="0"/>
              </a:spcAft>
              <a:buClr>
                <a:srgbClr val="11AA81"/>
              </a:buClr>
              <a:buSzPts val="1400"/>
              <a:buFont typeface="Arial"/>
              <a:buChar char="●"/>
            </a:pPr>
            <a:r>
              <a:rPr lang="fi-FI" sz="1600" dirty="0"/>
              <a:t>Hoeveel hebben er op de advertentie geklikt (Awareness, Interest)?</a:t>
            </a:r>
            <a:endParaRPr sz="1600" b="0" i="0" u="none" strike="noStrike" cap="none" dirty="0">
              <a:solidFill>
                <a:srgbClr val="000000"/>
              </a:solidFill>
              <a:latin typeface="Arial"/>
              <a:ea typeface="Arial"/>
              <a:cs typeface="Arial"/>
              <a:sym typeface="Arial"/>
            </a:endParaRPr>
          </a:p>
          <a:p>
            <a:pPr marL="285750" lvl="0" indent="-285750" algn="l" rtl="0">
              <a:lnSpc>
                <a:spcPct val="100000"/>
              </a:lnSpc>
              <a:spcBef>
                <a:spcPts val="600"/>
              </a:spcBef>
              <a:spcAft>
                <a:spcPts val="0"/>
              </a:spcAft>
              <a:buClr>
                <a:srgbClr val="11AA81"/>
              </a:buClr>
              <a:buSzPts val="1400"/>
              <a:buFont typeface="Arial"/>
              <a:buChar char="●"/>
            </a:pPr>
            <a:r>
              <a:rPr lang="fi-FI" sz="1600" dirty="0"/>
              <a:t>Hebben we nieuwe volgers gekregen? (Bewustwording)</a:t>
            </a:r>
            <a:endParaRPr sz="1600" dirty="0"/>
          </a:p>
          <a:p>
            <a:pPr marL="285750" lvl="0" indent="-285750" algn="l" rtl="0">
              <a:lnSpc>
                <a:spcPct val="100000"/>
              </a:lnSpc>
              <a:spcBef>
                <a:spcPts val="600"/>
              </a:spcBef>
              <a:spcAft>
                <a:spcPts val="0"/>
              </a:spcAft>
              <a:buClr>
                <a:srgbClr val="11AA81"/>
              </a:buClr>
              <a:buSzPts val="1400"/>
              <a:buFont typeface="Arial"/>
              <a:buChar char="●"/>
            </a:pPr>
            <a:r>
              <a:rPr lang="fi-FI" sz="1600" dirty="0"/>
              <a:t>Wat voor reacties kreeg de advertentie? (Bewustwording, interesse)</a:t>
            </a:r>
            <a:endParaRPr sz="1600" dirty="0"/>
          </a:p>
          <a:p>
            <a:pPr marL="285750" marR="0" lvl="0" indent="-285750" algn="l" rtl="0">
              <a:lnSpc>
                <a:spcPct val="100000"/>
              </a:lnSpc>
              <a:spcBef>
                <a:spcPts val="600"/>
              </a:spcBef>
              <a:spcAft>
                <a:spcPts val="0"/>
              </a:spcAft>
              <a:buClr>
                <a:srgbClr val="11AA81"/>
              </a:buClr>
              <a:buSzPts val="1400"/>
              <a:buFont typeface="Arial"/>
              <a:buChar char="●"/>
            </a:pPr>
            <a:r>
              <a:rPr lang="fi-FI" sz="1600" dirty="0"/>
              <a:t>Komen de bezoekers terug op onze site (Interesse)</a:t>
            </a:r>
            <a:endParaRPr sz="1600" dirty="0"/>
          </a:p>
          <a:p>
            <a:pPr marL="285750" marR="0" lvl="0" indent="-285750" algn="l" rtl="0">
              <a:lnSpc>
                <a:spcPct val="100000"/>
              </a:lnSpc>
              <a:spcBef>
                <a:spcPts val="600"/>
              </a:spcBef>
              <a:spcAft>
                <a:spcPts val="0"/>
              </a:spcAft>
              <a:buClr>
                <a:srgbClr val="11AA81"/>
              </a:buClr>
              <a:buSzPts val="1400"/>
              <a:buFont typeface="Arial"/>
              <a:buChar char="●"/>
            </a:pPr>
            <a:r>
              <a:rPr lang="fi-FI" sz="1600" dirty="0"/>
              <a:t>Stellen ze nog meer vragen? (Overweging)</a:t>
            </a:r>
            <a:endParaRPr sz="1600" dirty="0"/>
          </a:p>
          <a:p>
            <a:pPr marL="285750" marR="0" lvl="0" indent="-196850" algn="l" rtl="0">
              <a:lnSpc>
                <a:spcPct val="100000"/>
              </a:lnSpc>
              <a:spcBef>
                <a:spcPts val="600"/>
              </a:spcBef>
              <a:spcAft>
                <a:spcPts val="0"/>
              </a:spcAft>
              <a:buClr>
                <a:srgbClr val="11AA81"/>
              </a:buClr>
              <a:buSzPts val="1400"/>
              <a:buFont typeface="Arial"/>
              <a:buNone/>
            </a:pPr>
            <a:endParaRPr dirty="0"/>
          </a:p>
        </p:txBody>
      </p:sp>
      <p:pic>
        <p:nvPicPr>
          <p:cNvPr id="259" name="Google Shape;259;g2111f19fff4_0_2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410450" y="1138850"/>
            <a:ext cx="3466127" cy="2743951"/>
          </a:xfrm>
          <a:prstGeom prst="rect">
            <a:avLst/>
          </a:prstGeom>
          <a:noFill/>
          <a:ln>
            <a:noFill/>
          </a:ln>
        </p:spPr>
      </p:pic>
      <p:sp>
        <p:nvSpPr>
          <p:cNvPr id="260" name="Google Shape;260;g2111f19fff4_0_29"/>
          <p:cNvSpPr txBox="1"/>
          <p:nvPr/>
        </p:nvSpPr>
        <p:spPr>
          <a:xfrm>
            <a:off x="2372295" y="4363530"/>
            <a:ext cx="4633471" cy="402731"/>
          </a:xfrm>
          <a:prstGeom prst="rect">
            <a:avLst/>
          </a:prstGeom>
          <a:noFill/>
          <a:ln w="38100" cap="flat" cmpd="sng">
            <a:solidFill>
              <a:srgbClr val="11AA81"/>
            </a:solidFill>
            <a:prstDash val="solid"/>
            <a:round/>
            <a:headEnd type="none" w="sm" len="sm"/>
            <a:tailEnd type="none" w="sm" len="sm"/>
          </a:ln>
        </p:spPr>
        <p:txBody>
          <a:bodyPr spcFirstLastPara="1" wrap="square" lIns="91425" tIns="72000" rIns="91425" bIns="36000" anchor="ctr" anchorCtr="1">
            <a:noAutofit/>
          </a:bodyPr>
          <a:lstStyle/>
          <a:p>
            <a:pPr marL="0" marR="0" lvl="0" indent="0" algn="l" rtl="0">
              <a:lnSpc>
                <a:spcPct val="100000"/>
              </a:lnSpc>
              <a:spcBef>
                <a:spcPts val="0"/>
              </a:spcBef>
              <a:spcAft>
                <a:spcPts val="0"/>
              </a:spcAft>
              <a:buClr>
                <a:srgbClr val="0563C1"/>
              </a:buClr>
              <a:buSzPts val="2000"/>
              <a:buFont typeface="Calibri"/>
              <a:buNone/>
            </a:pPr>
            <a:r>
              <a:rPr lang="fi-FI" sz="1400" b="0" i="0" u="sng" strike="noStrike" cap="none">
                <a:solidFill>
                  <a:srgbClr val="0563C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Hoe maak je een digitale advertentietrechter? Video 13 minuten</a:t>
            </a:r>
            <a:endParaRPr sz="1400" b="0" i="0" u="none" strike="noStrike" cap="none">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g2111f19fff4_0_40"/>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a:t>Opdracht</a:t>
            </a:r>
            <a:endParaRPr/>
          </a:p>
        </p:txBody>
      </p:sp>
      <p:sp>
        <p:nvSpPr>
          <p:cNvPr id="266" name="Google Shape;266;g2111f19fff4_0_40"/>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fi-FI" sz="1800">
                <a:solidFill>
                  <a:schemeClr val="lt1"/>
                </a:solidFill>
              </a:rPr>
              <a:t>Bekijk de video </a:t>
            </a:r>
            <a:r>
              <a:rPr lang="fi-FI" sz="1800" u="sng">
                <a:solidFill>
                  <a:srgbClr val="1386F9"/>
                </a:solidFill>
                <a:hlinkClick r:id="rId3">
                  <a:extLst>
                    <a:ext uri="{A12FA001-AC4F-418D-AE19-62706E023703}">
                      <ahyp:hlinkClr xmlns:ahyp="http://schemas.microsoft.com/office/drawing/2018/hyperlinkcolor" val="tx"/>
                    </a:ext>
                  </a:extLst>
                </a:hlinkClick>
              </a:rPr>
              <a:t>Hoe maak je een digitale marketingtrechter</a:t>
            </a:r>
            <a:r>
              <a:rPr lang="fi-FI" sz="1800">
                <a:solidFill>
                  <a:srgbClr val="DAF000"/>
                </a:solidFill>
              </a:rPr>
              <a:t>? </a:t>
            </a:r>
            <a:endParaRPr/>
          </a:p>
          <a:p>
            <a:pPr marL="0" lvl="0" indent="0" algn="l" rtl="0">
              <a:lnSpc>
                <a:spcPct val="100000"/>
              </a:lnSpc>
              <a:spcBef>
                <a:spcPts val="0"/>
              </a:spcBef>
              <a:spcAft>
                <a:spcPts val="0"/>
              </a:spcAft>
              <a:buClr>
                <a:schemeClr val="lt1"/>
              </a:buClr>
              <a:buSzPts val="1800"/>
              <a:buNone/>
            </a:pPr>
            <a:r>
              <a:rPr lang="fi-FI" sz="1800">
                <a:solidFill>
                  <a:schemeClr val="lt1"/>
                </a:solidFill>
              </a:rPr>
              <a:t>Gebruik de zoekwoorden ook om aanvullende bronnen te vinden.</a:t>
            </a:r>
            <a:endParaRPr/>
          </a:p>
          <a:p>
            <a:pPr marL="0" lvl="0" indent="0" algn="l" rtl="0">
              <a:lnSpc>
                <a:spcPct val="100000"/>
              </a:lnSpc>
              <a:spcBef>
                <a:spcPts val="0"/>
              </a:spcBef>
              <a:spcAft>
                <a:spcPts val="0"/>
              </a:spcAft>
              <a:buClr>
                <a:schemeClr val="lt1"/>
              </a:buClr>
              <a:buSzPts val="1800"/>
              <a:buNone/>
            </a:pPr>
            <a:endParaRPr sz="180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800">
                <a:solidFill>
                  <a:schemeClr val="lt1"/>
                </a:solidFill>
              </a:rPr>
              <a:t>Wat is het verschil tussen 'strategieën' en 'tactieken'?</a:t>
            </a:r>
            <a:endParaRPr/>
          </a:p>
          <a:p>
            <a:pPr marL="457200" lvl="0" indent="-342900" algn="l" rtl="0">
              <a:lnSpc>
                <a:spcPct val="100000"/>
              </a:lnSpc>
              <a:spcBef>
                <a:spcPts val="0"/>
              </a:spcBef>
              <a:spcAft>
                <a:spcPts val="0"/>
              </a:spcAft>
              <a:buClr>
                <a:srgbClr val="11AA81"/>
              </a:buClr>
              <a:buSzPts val="1800"/>
              <a:buAutoNum type="arabicPeriod"/>
            </a:pPr>
            <a:r>
              <a:rPr lang="fi-FI" sz="1800">
                <a:solidFill>
                  <a:schemeClr val="lt1"/>
                </a:solidFill>
              </a:rPr>
              <a:t>De rol en het belang van de digitale marketingtrechter uitleggen (wat betekent het, wat is anders, waarom is het belangrijk)</a:t>
            </a:r>
            <a:endParaRPr/>
          </a:p>
          <a:p>
            <a:pPr marL="457200" lvl="0" indent="-342900" algn="l" rtl="0">
              <a:lnSpc>
                <a:spcPct val="100000"/>
              </a:lnSpc>
              <a:spcBef>
                <a:spcPts val="0"/>
              </a:spcBef>
              <a:spcAft>
                <a:spcPts val="0"/>
              </a:spcAft>
              <a:buClr>
                <a:srgbClr val="11AA81"/>
              </a:buClr>
              <a:buSzPts val="1800"/>
              <a:buAutoNum type="arabicPeriod"/>
            </a:pPr>
            <a:r>
              <a:rPr lang="fi-FI" sz="1800">
                <a:solidFill>
                  <a:schemeClr val="lt1"/>
                </a:solidFill>
              </a:rPr>
              <a:t>De auteur noemt zes stappen - welke zijn dat (zoals je kunt zien, komen ze overeen met de trechter op onze dia)?</a:t>
            </a:r>
            <a:endParaRPr/>
          </a:p>
          <a:p>
            <a:pPr marL="457200" lvl="0" indent="-342900" algn="l" rtl="0">
              <a:lnSpc>
                <a:spcPct val="100000"/>
              </a:lnSpc>
              <a:spcBef>
                <a:spcPts val="0"/>
              </a:spcBef>
              <a:spcAft>
                <a:spcPts val="0"/>
              </a:spcAft>
              <a:buClr>
                <a:srgbClr val="11AA81"/>
              </a:buClr>
              <a:buSzPts val="1800"/>
              <a:buAutoNum type="arabicPeriod"/>
            </a:pPr>
            <a:r>
              <a:rPr lang="fi-FI" sz="1800">
                <a:solidFill>
                  <a:schemeClr val="lt1"/>
                </a:solidFill>
              </a:rPr>
              <a:t>Wat betekent 'nurture' in termen van marketing en reclame?</a:t>
            </a:r>
            <a:endParaRPr/>
          </a:p>
          <a:p>
            <a:pPr marL="0" lvl="0" indent="0" algn="l" rtl="0">
              <a:lnSpc>
                <a:spcPct val="100000"/>
              </a:lnSpc>
              <a:spcBef>
                <a:spcPts val="0"/>
              </a:spcBef>
              <a:spcAft>
                <a:spcPts val="0"/>
              </a:spcAft>
              <a:buClr>
                <a:schemeClr val="lt1"/>
              </a:buClr>
              <a:buSzPts val="1800"/>
              <a:buNone/>
            </a:pPr>
            <a:endParaRPr sz="18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10"/>
          <p:cNvSpPr txBox="1">
            <a:spLocks noGrp="1"/>
          </p:cNvSpPr>
          <p:nvPr>
            <p:ph type="title" idx="4294967295"/>
          </p:nvPr>
        </p:nvSpPr>
        <p:spPr>
          <a:xfrm>
            <a:off x="311150" y="1922463"/>
            <a:ext cx="8521700" cy="841375"/>
          </a:xfrm>
          <a:prstGeom prst="rect">
            <a:avLst/>
          </a:prstGeom>
          <a:noFill/>
          <a:ln>
            <a:noFill/>
          </a:ln>
        </p:spPr>
        <p:txBody>
          <a:bodyPr spcFirstLastPara="1" wrap="square" lIns="91425" tIns="91425" rIns="91425" bIns="91425" anchor="ctr" anchorCtr="0">
            <a:normAutofit/>
          </a:bodyPr>
          <a:lstStyle/>
          <a:p>
            <a:pPr marL="0" lvl="0" indent="0" algn="ctr" rtl="0">
              <a:lnSpc>
                <a:spcPct val="100000"/>
              </a:lnSpc>
              <a:spcBef>
                <a:spcPts val="0"/>
              </a:spcBef>
              <a:spcAft>
                <a:spcPts val="0"/>
              </a:spcAft>
              <a:buClr>
                <a:srgbClr val="161249"/>
              </a:buClr>
              <a:buSzPts val="3600"/>
              <a:buFont typeface="Arial"/>
              <a:buNone/>
            </a:pPr>
            <a:r>
              <a:rPr lang="fi-FI" sz="4000"/>
              <a:t>Doelgroepen definiëren</a:t>
            </a:r>
            <a:endParaRPr sz="40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11"/>
          <p:cNvSpPr txBox="1">
            <a:spLocks noGrp="1"/>
          </p:cNvSpPr>
          <p:nvPr>
            <p:ph type="title"/>
          </p:nvPr>
        </p:nvSpPr>
        <p:spPr>
          <a:xfrm>
            <a:off x="453225" y="181180"/>
            <a:ext cx="4291200" cy="4488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400"/>
              <a:buFont typeface="Arial"/>
              <a:buNone/>
            </a:pPr>
            <a:r>
              <a:rPr lang="fi-FI" sz="3200"/>
              <a:t>Een doelgroep  </a:t>
            </a:r>
            <a:endParaRPr sz="3200"/>
          </a:p>
        </p:txBody>
      </p:sp>
      <p:sp>
        <p:nvSpPr>
          <p:cNvPr id="277" name="Google Shape;277;p11"/>
          <p:cNvSpPr txBox="1">
            <a:spLocks noGrp="1"/>
          </p:cNvSpPr>
          <p:nvPr>
            <p:ph type="body" idx="1"/>
          </p:nvPr>
        </p:nvSpPr>
        <p:spPr>
          <a:xfrm>
            <a:off x="342900" y="725125"/>
            <a:ext cx="4731900" cy="3942900"/>
          </a:xfrm>
          <a:prstGeom prst="rect">
            <a:avLst/>
          </a:prstGeom>
          <a:noFill/>
          <a:ln>
            <a:noFill/>
          </a:ln>
        </p:spPr>
        <p:txBody>
          <a:bodyPr spcFirstLastPara="1" wrap="square" lIns="0" tIns="0" rIns="0" bIns="0" anchor="t" anchorCtr="0">
            <a:noAutofit/>
          </a:bodyPr>
          <a:lstStyle/>
          <a:p>
            <a:pPr marL="342900" lvl="1" indent="-320675" algn="l" rtl="0">
              <a:lnSpc>
                <a:spcPct val="100000"/>
              </a:lnSpc>
              <a:spcBef>
                <a:spcPts val="0"/>
              </a:spcBef>
              <a:spcAft>
                <a:spcPts val="0"/>
              </a:spcAft>
              <a:buClr>
                <a:srgbClr val="11AA81"/>
              </a:buClr>
              <a:buSzPts val="1450"/>
              <a:buChar char="●"/>
            </a:pPr>
            <a:r>
              <a:rPr lang="fi-FI" sz="1500"/>
              <a:t>Voor een bedrijf is het essentieel om hun klanten te kennen en te weten in welke fase van de marketingtrechter ze zich bevinden.</a:t>
            </a:r>
            <a:br>
              <a:rPr lang="fi-FI" sz="1500"/>
            </a:br>
            <a:endParaRPr sz="1500"/>
          </a:p>
          <a:p>
            <a:pPr marL="342900" lvl="1" indent="-320675" algn="l" rtl="0">
              <a:lnSpc>
                <a:spcPct val="100000"/>
              </a:lnSpc>
              <a:spcBef>
                <a:spcPts val="0"/>
              </a:spcBef>
              <a:spcAft>
                <a:spcPts val="0"/>
              </a:spcAft>
              <a:buClr>
                <a:srgbClr val="11AA81"/>
              </a:buClr>
              <a:buSzPts val="1450"/>
              <a:buChar char="●"/>
            </a:pPr>
            <a:r>
              <a:rPr lang="fi-FI" sz="1500"/>
              <a:t>Doelgroepen moeten om twee belangrijke redenen worden gedefinieerd </a:t>
            </a:r>
            <a:endParaRPr sz="1500"/>
          </a:p>
          <a:p>
            <a:pPr marL="914400" lvl="1" indent="-320675" algn="l" rtl="0">
              <a:lnSpc>
                <a:spcPct val="100000"/>
              </a:lnSpc>
              <a:spcBef>
                <a:spcPts val="0"/>
              </a:spcBef>
              <a:spcAft>
                <a:spcPts val="0"/>
              </a:spcAft>
              <a:buClr>
                <a:srgbClr val="11AA81"/>
              </a:buClr>
              <a:buSzPts val="1400"/>
              <a:buChar char="●"/>
            </a:pPr>
            <a:r>
              <a:rPr lang="fi-FI" sz="1400"/>
              <a:t>Hen per bericht kunnen aanspreken</a:t>
            </a:r>
            <a:endParaRPr sz="1400"/>
          </a:p>
          <a:p>
            <a:pPr marL="914400" lvl="1" indent="-320675" algn="l" rtl="0">
              <a:lnSpc>
                <a:spcPct val="100000"/>
              </a:lnSpc>
              <a:spcBef>
                <a:spcPts val="0"/>
              </a:spcBef>
              <a:spcAft>
                <a:spcPts val="0"/>
              </a:spcAft>
              <a:buClr>
                <a:srgbClr val="11AA81"/>
              </a:buClr>
              <a:buSzPts val="1400"/>
              <a:buChar char="●"/>
            </a:pPr>
            <a:r>
              <a:rPr lang="fi-FI" sz="1400"/>
              <a:t>Om ze te vinden op de platforms en in de media waar ze waarschijnlijk aanwezig zijn </a:t>
            </a:r>
            <a:br>
              <a:rPr lang="fi-FI" sz="1500"/>
            </a:br>
            <a:endParaRPr sz="1500"/>
          </a:p>
          <a:p>
            <a:pPr marL="342900" lvl="1" indent="-320675" algn="l" rtl="0">
              <a:lnSpc>
                <a:spcPct val="100000"/>
              </a:lnSpc>
              <a:spcBef>
                <a:spcPts val="0"/>
              </a:spcBef>
              <a:spcAft>
                <a:spcPts val="0"/>
              </a:spcAft>
              <a:buClr>
                <a:srgbClr val="11AA81"/>
              </a:buClr>
              <a:buSzPts val="1450"/>
              <a:buFont typeface="Arial"/>
              <a:buChar char="●"/>
            </a:pPr>
            <a:r>
              <a:rPr lang="fi-FI" sz="1500"/>
              <a:t>Criteria voor het definiëren van de doelgroep </a:t>
            </a:r>
            <a:endParaRPr sz="1500"/>
          </a:p>
          <a:p>
            <a:pPr marL="977900" lvl="0" indent="-295275" algn="l" rtl="0">
              <a:lnSpc>
                <a:spcPct val="100000"/>
              </a:lnSpc>
              <a:spcBef>
                <a:spcPts val="0"/>
              </a:spcBef>
              <a:spcAft>
                <a:spcPts val="0"/>
              </a:spcAft>
              <a:buClr>
                <a:srgbClr val="11AA81"/>
              </a:buClr>
              <a:buSzPts val="1400"/>
              <a:buChar char="●"/>
            </a:pPr>
            <a:r>
              <a:rPr lang="fi-FI" sz="1400"/>
              <a:t>Leeftijd, inkomensniveau, hobby's, locatie, budget (demografisch)</a:t>
            </a:r>
            <a:endParaRPr sz="1400"/>
          </a:p>
          <a:p>
            <a:pPr marL="977900" lvl="0" indent="-295275" algn="l" rtl="0">
              <a:lnSpc>
                <a:spcPct val="100000"/>
              </a:lnSpc>
              <a:spcBef>
                <a:spcPts val="0"/>
              </a:spcBef>
              <a:spcAft>
                <a:spcPts val="0"/>
              </a:spcAft>
              <a:buClr>
                <a:srgbClr val="11AA81"/>
              </a:buClr>
              <a:buSzPts val="1400"/>
              <a:buChar char="●"/>
            </a:pPr>
            <a:r>
              <a:rPr lang="fi-FI" sz="1400"/>
              <a:t>Gebruikt internetapparaat </a:t>
            </a:r>
            <a:endParaRPr/>
          </a:p>
          <a:p>
            <a:pPr marL="682625" lvl="0" indent="0" algn="l" rtl="0">
              <a:lnSpc>
                <a:spcPct val="100000"/>
              </a:lnSpc>
              <a:spcBef>
                <a:spcPts val="0"/>
              </a:spcBef>
              <a:spcAft>
                <a:spcPts val="0"/>
              </a:spcAft>
              <a:buClr>
                <a:srgbClr val="11AA81"/>
              </a:buClr>
              <a:buSzPts val="1400"/>
              <a:buNone/>
            </a:pPr>
            <a:br>
              <a:rPr lang="fi-FI" sz="1400"/>
            </a:br>
            <a:br>
              <a:rPr lang="fi-FI" sz="1400"/>
            </a:br>
            <a:br>
              <a:rPr lang="fi-FI" sz="1400"/>
            </a:br>
            <a:br>
              <a:rPr lang="fi-FI" sz="1400"/>
            </a:br>
            <a:br>
              <a:rPr lang="fi-FI" sz="1400"/>
            </a:br>
            <a:br>
              <a:rPr lang="fi-FI" sz="1400"/>
            </a:br>
            <a:br>
              <a:rPr lang="fi-FI" sz="1400"/>
            </a:br>
            <a:br>
              <a:rPr lang="fi-FI" sz="1400"/>
            </a:br>
            <a:br>
              <a:rPr lang="fi-FI" sz="1400"/>
            </a:br>
            <a:br>
              <a:rPr lang="fi-FI" sz="1400"/>
            </a:br>
            <a:endParaRPr sz="1400"/>
          </a:p>
          <a:p>
            <a:pPr marL="977900" lvl="0" indent="-295275" algn="l" rtl="0">
              <a:lnSpc>
                <a:spcPct val="100000"/>
              </a:lnSpc>
              <a:spcBef>
                <a:spcPts val="0"/>
              </a:spcBef>
              <a:spcAft>
                <a:spcPts val="0"/>
              </a:spcAft>
              <a:buClr>
                <a:srgbClr val="11AA81"/>
              </a:buClr>
              <a:buSzPts val="1400"/>
              <a:buChar char="●"/>
            </a:pPr>
            <a:r>
              <a:rPr lang="fi-FI" sz="1400"/>
              <a:t>Zoekgeschiedenis op internet, eerdere aankopen, eerdere ontmoetingen met</a:t>
            </a:r>
            <a:br>
              <a:rPr lang="fi-FI" sz="1400"/>
            </a:br>
            <a:r>
              <a:rPr lang="fi-FI" sz="1400"/>
              <a:t>uw bedrijf (gedrag)</a:t>
            </a:r>
            <a:endParaRPr/>
          </a:p>
          <a:p>
            <a:pPr marL="977900" lvl="0" indent="-295275" algn="l" rtl="0">
              <a:lnSpc>
                <a:spcPct val="100000"/>
              </a:lnSpc>
              <a:spcBef>
                <a:spcPts val="0"/>
              </a:spcBef>
              <a:spcAft>
                <a:spcPts val="0"/>
              </a:spcAft>
              <a:buClr>
                <a:srgbClr val="11AA81"/>
              </a:buClr>
              <a:buSzPts val="1400"/>
              <a:buChar char="●"/>
            </a:pPr>
            <a:r>
              <a:rPr lang="fi-FI" sz="1400"/>
              <a:t>Hun behoeften en vragen die ze hebben (marketing funnel-fase)</a:t>
            </a:r>
            <a:endParaRPr sz="1400"/>
          </a:p>
          <a:p>
            <a:pPr marL="977900" lvl="0" indent="-295275" algn="l" rtl="0">
              <a:lnSpc>
                <a:spcPct val="100000"/>
              </a:lnSpc>
              <a:spcBef>
                <a:spcPts val="0"/>
              </a:spcBef>
              <a:spcAft>
                <a:spcPts val="0"/>
              </a:spcAft>
              <a:buClr>
                <a:srgbClr val="11AA81"/>
              </a:buClr>
              <a:buSzPts val="1400"/>
              <a:buChar char="●"/>
            </a:pPr>
            <a:r>
              <a:rPr lang="fi-FI" sz="1400"/>
              <a:t>Hun interesses; hun aankoopintenties</a:t>
            </a:r>
            <a:endParaRPr/>
          </a:p>
          <a:p>
            <a:pPr marL="682625" lvl="0" indent="0" algn="l" rtl="0">
              <a:lnSpc>
                <a:spcPct val="100000"/>
              </a:lnSpc>
              <a:spcBef>
                <a:spcPts val="0"/>
              </a:spcBef>
              <a:spcAft>
                <a:spcPts val="0"/>
              </a:spcAft>
              <a:buClr>
                <a:srgbClr val="11AA81"/>
              </a:buClr>
              <a:buSzPts val="1200"/>
              <a:buNone/>
            </a:pPr>
            <a:endParaRPr sz="1200"/>
          </a:p>
        </p:txBody>
      </p:sp>
      <p:pic>
        <p:nvPicPr>
          <p:cNvPr id="278" name="Google Shape;278;p1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153025" y="665618"/>
            <a:ext cx="3648075" cy="1906132"/>
          </a:xfrm>
          <a:prstGeom prst="rect">
            <a:avLst/>
          </a:prstGeom>
          <a:noFill/>
          <a:ln>
            <a:noFill/>
          </a:ln>
        </p:spPr>
      </p:pic>
      <p:sp>
        <p:nvSpPr>
          <p:cNvPr id="279" name="Google Shape;279;p11"/>
          <p:cNvSpPr txBox="1"/>
          <p:nvPr/>
        </p:nvSpPr>
        <p:spPr>
          <a:xfrm>
            <a:off x="7219875" y="4643672"/>
            <a:ext cx="23337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200" b="0" i="0" u="none" strike="noStrike" cap="none">
                <a:solidFill>
                  <a:srgbClr val="000000"/>
                </a:solidFill>
                <a:latin typeface="Arial"/>
                <a:ea typeface="Arial"/>
                <a:cs typeface="Arial"/>
                <a:sym typeface="Arial"/>
              </a:rPr>
              <a:t>bron: </a:t>
            </a:r>
            <a:r>
              <a:rPr lang="fi-FI" sz="1200" b="0" i="0" u="sng" strike="noStrike" cap="none">
                <a:solidFill>
                  <a:schemeClr val="hlink"/>
                </a:solidFill>
                <a:latin typeface="Arial"/>
                <a:ea typeface="Arial"/>
                <a:cs typeface="Arial"/>
                <a:sym typeface="Arial"/>
                <a:hlinkClick r:id="rId4"/>
              </a:rPr>
              <a:t>Digitale drijvers</a:t>
            </a:r>
            <a:endParaRPr sz="1200" b="0" i="0" u="none" strike="noStrike" cap="none">
              <a:solidFill>
                <a:srgbClr val="000000"/>
              </a:solidFill>
              <a:latin typeface="Arial"/>
              <a:ea typeface="Arial"/>
              <a:cs typeface="Arial"/>
              <a:sym typeface="Arial"/>
            </a:endParaRPr>
          </a:p>
        </p:txBody>
      </p:sp>
      <p:sp>
        <p:nvSpPr>
          <p:cNvPr id="280" name="Google Shape;280;p11"/>
          <p:cNvSpPr txBox="1"/>
          <p:nvPr/>
        </p:nvSpPr>
        <p:spPr>
          <a:xfrm>
            <a:off x="1582124" y="4144188"/>
            <a:ext cx="6027375" cy="369332"/>
          </a:xfrm>
          <a:prstGeom prst="rect">
            <a:avLst/>
          </a:prstGeom>
          <a:solidFill>
            <a:srgbClr val="11AA81"/>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800"/>
              <a:buFont typeface="Arial"/>
              <a:buNone/>
            </a:pPr>
            <a:r>
              <a:rPr lang="fi-FI" sz="1800" b="1" i="0" u="none" strike="noStrike" cap="none">
                <a:solidFill>
                  <a:schemeClr val="lt1"/>
                </a:solidFill>
                <a:latin typeface="Arial"/>
                <a:ea typeface="Arial"/>
                <a:cs typeface="Arial"/>
                <a:sym typeface="Arial"/>
              </a:rPr>
              <a:t>De uitdaging: waar zijn dit soort gegevens te vinden?</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12"/>
          <p:cNvSpPr txBox="1">
            <a:spLocks noGrp="1"/>
          </p:cNvSpPr>
          <p:nvPr>
            <p:ph type="title"/>
          </p:nvPr>
        </p:nvSpPr>
        <p:spPr>
          <a:xfrm>
            <a:off x="450849" y="190111"/>
            <a:ext cx="7321550" cy="54282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sz="2800"/>
              <a:t> Hoe ontdek je je doelgroepen?</a:t>
            </a:r>
            <a:endParaRPr sz="2800"/>
          </a:p>
        </p:txBody>
      </p:sp>
      <p:sp>
        <p:nvSpPr>
          <p:cNvPr id="286" name="Google Shape;286;p12"/>
          <p:cNvSpPr txBox="1">
            <a:spLocks noGrp="1"/>
          </p:cNvSpPr>
          <p:nvPr>
            <p:ph type="body" idx="1"/>
          </p:nvPr>
        </p:nvSpPr>
        <p:spPr>
          <a:xfrm>
            <a:off x="271933" y="723900"/>
            <a:ext cx="2736298" cy="1772730"/>
          </a:xfrm>
          <a:prstGeom prst="rect">
            <a:avLst/>
          </a:prstGeom>
          <a:solidFill>
            <a:srgbClr val="14A98E"/>
          </a:solidFill>
          <a:ln>
            <a:noFill/>
          </a:ln>
        </p:spPr>
        <p:txBody>
          <a:bodyPr spcFirstLastPara="1" wrap="square" lIns="36000" tIns="36000" rIns="0" bIns="0" anchor="t" anchorCtr="0">
            <a:noAutofit/>
          </a:bodyPr>
          <a:lstStyle/>
          <a:p>
            <a:pPr marL="133350" lvl="0" indent="0" algn="l" rtl="0">
              <a:lnSpc>
                <a:spcPct val="100000"/>
              </a:lnSpc>
              <a:spcBef>
                <a:spcPts val="0"/>
              </a:spcBef>
              <a:spcAft>
                <a:spcPts val="0"/>
              </a:spcAft>
              <a:buClr>
                <a:schemeClr val="lt1"/>
              </a:buClr>
              <a:buSzPts val="1500"/>
              <a:buNone/>
            </a:pPr>
            <a:r>
              <a:rPr lang="fi-FI" sz="1200" b="1">
                <a:solidFill>
                  <a:schemeClr val="lt1"/>
                </a:solidFill>
              </a:rPr>
              <a:t>1. Analyseer uw klantenbestand </a:t>
            </a:r>
            <a:endParaRPr sz="1200">
              <a:solidFill>
                <a:schemeClr val="lt1"/>
              </a:solidFill>
            </a:endParaRPr>
          </a:p>
          <a:p>
            <a:pPr marL="171450" lvl="0" indent="-171450" algn="l" rtl="0">
              <a:lnSpc>
                <a:spcPct val="100000"/>
              </a:lnSpc>
              <a:spcBef>
                <a:spcPts val="600"/>
              </a:spcBef>
              <a:spcAft>
                <a:spcPts val="0"/>
              </a:spcAft>
              <a:buClr>
                <a:schemeClr val="lt1"/>
              </a:buClr>
              <a:buSzPts val="1050"/>
              <a:buFont typeface="Arial"/>
              <a:buChar char="●"/>
            </a:pPr>
            <a:r>
              <a:rPr lang="fi-FI" sz="1050">
                <a:solidFill>
                  <a:schemeClr val="lt1"/>
                </a:solidFill>
              </a:rPr>
              <a:t>Kijk naar wie je product of dienst al koopt. Hoe oud zijn ze, waar wonen ze, wat zijn hun interesses? </a:t>
            </a:r>
            <a:endParaRPr sz="1050">
              <a:solidFill>
                <a:schemeClr val="lt1"/>
              </a:solidFill>
            </a:endParaRPr>
          </a:p>
          <a:p>
            <a:pPr marL="171450" lvl="0" indent="-171450" algn="l" rtl="0">
              <a:lnSpc>
                <a:spcPct val="100000"/>
              </a:lnSpc>
              <a:spcBef>
                <a:spcPts val="0"/>
              </a:spcBef>
              <a:spcAft>
                <a:spcPts val="0"/>
              </a:spcAft>
              <a:buClr>
                <a:schemeClr val="lt1"/>
              </a:buClr>
              <a:buSzPts val="1050"/>
              <a:buFont typeface="Arial"/>
              <a:buChar char="●"/>
            </a:pPr>
            <a:r>
              <a:rPr lang="fi-FI" sz="1050">
                <a:solidFill>
                  <a:schemeClr val="lt1"/>
                </a:solidFill>
              </a:rPr>
              <a:t>Dit kan bijvoorbeeld worden gedaan via sociale media of door het verspreiden van klantenenquêtes.</a:t>
            </a:r>
            <a:endParaRPr sz="1050">
              <a:solidFill>
                <a:schemeClr val="lt1"/>
              </a:solidFill>
            </a:endParaRPr>
          </a:p>
          <a:p>
            <a:pPr marL="133350" lvl="0" indent="0" algn="l" rtl="0">
              <a:lnSpc>
                <a:spcPct val="100000"/>
              </a:lnSpc>
              <a:spcBef>
                <a:spcPts val="0"/>
              </a:spcBef>
              <a:spcAft>
                <a:spcPts val="0"/>
              </a:spcAft>
              <a:buClr>
                <a:srgbClr val="161249"/>
              </a:buClr>
              <a:buSzPts val="1500"/>
              <a:buNone/>
            </a:pPr>
            <a:endParaRPr sz="800">
              <a:solidFill>
                <a:schemeClr val="lt1"/>
              </a:solidFill>
            </a:endParaRPr>
          </a:p>
        </p:txBody>
      </p:sp>
      <p:sp>
        <p:nvSpPr>
          <p:cNvPr id="287" name="Google Shape;287;p12"/>
          <p:cNvSpPr txBox="1"/>
          <p:nvPr/>
        </p:nvSpPr>
        <p:spPr>
          <a:xfrm>
            <a:off x="3089137" y="723901"/>
            <a:ext cx="2736298" cy="1772730"/>
          </a:xfrm>
          <a:prstGeom prst="rect">
            <a:avLst/>
          </a:prstGeom>
          <a:solidFill>
            <a:srgbClr val="5072A9"/>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1200" b="1" i="0" u="none" strike="noStrike" cap="none">
                <a:solidFill>
                  <a:schemeClr val="lt1"/>
                </a:solidFill>
                <a:latin typeface="Arial"/>
                <a:ea typeface="Arial"/>
                <a:cs typeface="Arial"/>
                <a:sym typeface="Arial"/>
              </a:rPr>
              <a:t>2. Marktonderzoek uitvoeren en trends in de sector identificeren</a:t>
            </a:r>
            <a:endParaRPr sz="1200" b="1" i="0" u="none" strike="noStrike" cap="none">
              <a:solidFill>
                <a:schemeClr val="lt1"/>
              </a:solidFill>
              <a:latin typeface="Arial"/>
              <a:ea typeface="Arial"/>
              <a:cs typeface="Arial"/>
              <a:sym typeface="Arial"/>
            </a:endParaRPr>
          </a:p>
          <a:p>
            <a:pPr marL="171450" marR="0" lvl="0" indent="-171450" algn="l" rtl="0">
              <a:lnSpc>
                <a:spcPct val="100000"/>
              </a:lnSpc>
              <a:spcBef>
                <a:spcPts val="600"/>
              </a:spcBef>
              <a:spcAft>
                <a:spcPts val="0"/>
              </a:spcAft>
              <a:buClr>
                <a:schemeClr val="lt1"/>
              </a:buClr>
              <a:buSzPts val="1050"/>
              <a:buFont typeface="Arial"/>
              <a:buChar char="●"/>
            </a:pPr>
            <a:r>
              <a:rPr lang="fi-FI" sz="1050" b="0" i="0" u="none" strike="noStrike" cap="none">
                <a:solidFill>
                  <a:schemeClr val="lt1"/>
                </a:solidFill>
                <a:latin typeface="Arial"/>
                <a:ea typeface="Arial"/>
                <a:cs typeface="Arial"/>
                <a:sym typeface="Arial"/>
              </a:rPr>
              <a:t>Kijk naar het </a:t>
            </a:r>
            <a:r>
              <a:rPr lang="fi-FI" sz="1050" b="0" i="0" u="sng" strike="noStrike" cap="none">
                <a:solidFill>
                  <a:schemeClr val="lt1"/>
                </a:solidFill>
                <a:latin typeface="Arial"/>
                <a:ea typeface="Arial"/>
                <a:cs typeface="Arial"/>
                <a:sym typeface="Arial"/>
                <a:hlinkClick r:id="rId3">
                  <a:extLst>
                    <a:ext uri="{A12FA001-AC4F-418D-AE19-62706E023703}">
                      <ahyp:hlinkClr xmlns:ahyp="http://schemas.microsoft.com/office/drawing/2018/hyperlinkcolor" val="tx"/>
                    </a:ext>
                  </a:extLst>
                </a:hlinkClick>
              </a:rPr>
              <a:t>marktonderzoek voor jouw branche </a:t>
            </a:r>
            <a:r>
              <a:rPr lang="fi-FI" sz="1050" b="0" i="0" u="none" strike="noStrike" cap="none">
                <a:solidFill>
                  <a:schemeClr val="lt1"/>
                </a:solidFill>
                <a:latin typeface="Arial"/>
                <a:ea typeface="Arial"/>
                <a:cs typeface="Arial"/>
                <a:sym typeface="Arial"/>
              </a:rPr>
              <a:t>om te bepalen waar er gaten in de dienstverlening zijn die jouw product kan opvullen. </a:t>
            </a:r>
            <a:endParaRPr sz="1050" b="0" i="0" u="none" strike="noStrike" cap="none">
              <a:solidFill>
                <a:schemeClr val="lt1"/>
              </a:solidFill>
              <a:latin typeface="Arial"/>
              <a:ea typeface="Arial"/>
              <a:cs typeface="Arial"/>
              <a:sym typeface="Arial"/>
            </a:endParaRPr>
          </a:p>
          <a:p>
            <a:pPr marL="171450" marR="0" lvl="0" indent="-171450" algn="l" rtl="0">
              <a:lnSpc>
                <a:spcPct val="100000"/>
              </a:lnSpc>
              <a:spcBef>
                <a:spcPts val="0"/>
              </a:spcBef>
              <a:spcAft>
                <a:spcPts val="0"/>
              </a:spcAft>
              <a:buClr>
                <a:schemeClr val="lt1"/>
              </a:buClr>
              <a:buSzPts val="1050"/>
              <a:buFont typeface="Arial"/>
              <a:buChar char="●"/>
            </a:pPr>
            <a:r>
              <a:rPr lang="fi-FI" sz="1050" b="0" i="0" u="none" strike="noStrike" cap="none">
                <a:solidFill>
                  <a:schemeClr val="lt1"/>
                </a:solidFill>
                <a:latin typeface="Arial"/>
                <a:ea typeface="Arial"/>
                <a:cs typeface="Arial"/>
                <a:sym typeface="Arial"/>
              </a:rPr>
              <a:t>Bekijk trends voor vergelijkbare producten (google trends, trefwoordonderzoek) om te zien waar zij hun inspanningen op richten, en richt je dan verder op de unieke waarde van jouw product.</a:t>
            </a:r>
            <a:endParaRPr sz="1050" b="0" i="0" u="none" strike="noStrike" cap="none">
              <a:solidFill>
                <a:schemeClr val="lt1"/>
              </a:solidFill>
              <a:latin typeface="Arial"/>
              <a:ea typeface="Arial"/>
              <a:cs typeface="Arial"/>
              <a:sym typeface="Arial"/>
            </a:endParaRPr>
          </a:p>
        </p:txBody>
      </p:sp>
      <p:sp>
        <p:nvSpPr>
          <p:cNvPr id="288" name="Google Shape;288;p12"/>
          <p:cNvSpPr txBox="1"/>
          <p:nvPr/>
        </p:nvSpPr>
        <p:spPr>
          <a:xfrm>
            <a:off x="7024893" y="4722689"/>
            <a:ext cx="2736300" cy="230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fi-FI" sz="900" b="0" i="0" u="none" strike="noStrike" cap="none">
                <a:solidFill>
                  <a:srgbClr val="000000"/>
                </a:solidFill>
                <a:latin typeface="Arial"/>
                <a:ea typeface="Arial"/>
                <a:cs typeface="Arial"/>
                <a:sym typeface="Arial"/>
              </a:rPr>
              <a:t>Gewijzigd van </a:t>
            </a:r>
            <a:r>
              <a:rPr lang="fi-FI" sz="900" b="0" i="0" u="sng" strike="noStrike" cap="none">
                <a:solidFill>
                  <a:srgbClr val="000000"/>
                </a:solidFill>
                <a:latin typeface="Arial"/>
                <a:ea typeface="Arial"/>
                <a:cs typeface="Arial"/>
                <a:sym typeface="Arial"/>
                <a:hlinkClick r:id="rId4">
                  <a:extLst>
                    <a:ext uri="{A12FA001-AC4F-418D-AE19-62706E023703}">
                      <ahyp:hlinkClr xmlns:ahyp="http://schemas.microsoft.com/office/drawing/2018/hyperlinkcolor" val="tx"/>
                    </a:ext>
                  </a:extLst>
                </a:hlinkClick>
              </a:rPr>
              <a:t>Marketingevolution</a:t>
            </a:r>
            <a:endParaRPr sz="900" b="0" i="0" u="none" strike="noStrike" cap="none">
              <a:solidFill>
                <a:srgbClr val="000000"/>
              </a:solidFill>
              <a:latin typeface="Arial"/>
              <a:ea typeface="Arial"/>
              <a:cs typeface="Arial"/>
              <a:sym typeface="Arial"/>
            </a:endParaRPr>
          </a:p>
        </p:txBody>
      </p:sp>
      <p:sp>
        <p:nvSpPr>
          <p:cNvPr id="289" name="Google Shape;289;p12"/>
          <p:cNvSpPr txBox="1"/>
          <p:nvPr/>
        </p:nvSpPr>
        <p:spPr>
          <a:xfrm>
            <a:off x="5903306" y="723902"/>
            <a:ext cx="2966143" cy="1772730"/>
          </a:xfrm>
          <a:prstGeom prst="rect">
            <a:avLst/>
          </a:prstGeom>
          <a:solidFill>
            <a:srgbClr val="9831A5"/>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1200" b="1" i="0" u="none" strike="noStrike" cap="none">
                <a:solidFill>
                  <a:schemeClr val="lt1"/>
                </a:solidFill>
                <a:latin typeface="Arial"/>
                <a:ea typeface="Arial"/>
                <a:cs typeface="Arial"/>
                <a:sym typeface="Arial"/>
              </a:rPr>
              <a:t>3. Concurrenten analyseren</a:t>
            </a:r>
            <a:endParaRPr sz="1200" b="1" i="0" u="none" strike="noStrike" cap="none">
              <a:solidFill>
                <a:schemeClr val="lt1"/>
              </a:solidFill>
              <a:latin typeface="Arial"/>
              <a:ea typeface="Arial"/>
              <a:cs typeface="Arial"/>
              <a:sym typeface="Arial"/>
            </a:endParaRPr>
          </a:p>
          <a:p>
            <a:pPr marL="171450" marR="0" lvl="0" indent="-171450" algn="l" rtl="0">
              <a:lnSpc>
                <a:spcPct val="100000"/>
              </a:lnSpc>
              <a:spcBef>
                <a:spcPts val="600"/>
              </a:spcBef>
              <a:spcAft>
                <a:spcPts val="0"/>
              </a:spcAft>
              <a:buClr>
                <a:schemeClr val="lt1"/>
              </a:buClr>
              <a:buSzPts val="1050"/>
              <a:buFont typeface="Arial"/>
              <a:buChar char="●"/>
            </a:pPr>
            <a:r>
              <a:rPr lang="fi-FI" sz="1050" b="0" i="0" u="none" strike="noStrike" cap="none">
                <a:solidFill>
                  <a:schemeClr val="lt1"/>
                </a:solidFill>
                <a:latin typeface="Arial"/>
                <a:ea typeface="Arial"/>
                <a:cs typeface="Arial"/>
                <a:sym typeface="Arial"/>
              </a:rPr>
              <a:t>Bekijk hun websites - welke sleutelwoorden gebruiken ze? Wat kun je van hen leren? Wie lijken hun doelgroepen te zijn? Hoe is dit te zien? </a:t>
            </a:r>
            <a:endParaRPr sz="1050" b="0" i="0" u="none" strike="noStrike" cap="none">
              <a:solidFill>
                <a:schemeClr val="lt1"/>
              </a:solidFill>
              <a:latin typeface="Arial"/>
              <a:ea typeface="Arial"/>
              <a:cs typeface="Arial"/>
              <a:sym typeface="Arial"/>
            </a:endParaRPr>
          </a:p>
          <a:p>
            <a:pPr marL="171450" marR="0" lvl="0" indent="-171450" algn="l" rtl="0">
              <a:lnSpc>
                <a:spcPct val="100000"/>
              </a:lnSpc>
              <a:spcBef>
                <a:spcPts val="0"/>
              </a:spcBef>
              <a:spcAft>
                <a:spcPts val="0"/>
              </a:spcAft>
              <a:buClr>
                <a:schemeClr val="lt1"/>
              </a:buClr>
              <a:buSzPts val="1050"/>
              <a:buFont typeface="Arial"/>
              <a:buChar char="●"/>
            </a:pPr>
            <a:r>
              <a:rPr lang="fi-FI" sz="1050" b="0" i="0" u="none" strike="noStrike" cap="none">
                <a:solidFill>
                  <a:schemeClr val="lt1"/>
                </a:solidFill>
                <a:latin typeface="Arial"/>
                <a:ea typeface="Arial"/>
                <a:cs typeface="Arial"/>
                <a:sym typeface="Arial"/>
              </a:rPr>
              <a:t>Marketeers kunnen veel leren door naar concurrenten te kijken om te zien aan wie ze het meest verkopen. Gebruiken ze online of offline kanalen? Richten ze zich op de beslisser of de ondersteuner?</a:t>
            </a:r>
            <a:endParaRPr sz="1050" b="0" i="0" u="none" strike="noStrike" cap="none">
              <a:solidFill>
                <a:schemeClr val="lt1"/>
              </a:solidFill>
              <a:latin typeface="Arial"/>
              <a:ea typeface="Arial"/>
              <a:cs typeface="Arial"/>
              <a:sym typeface="Arial"/>
            </a:endParaRPr>
          </a:p>
        </p:txBody>
      </p:sp>
      <p:sp>
        <p:nvSpPr>
          <p:cNvPr id="290" name="Google Shape;290;p12"/>
          <p:cNvSpPr txBox="1"/>
          <p:nvPr/>
        </p:nvSpPr>
        <p:spPr>
          <a:xfrm>
            <a:off x="271933" y="2559639"/>
            <a:ext cx="2736298" cy="1913805"/>
          </a:xfrm>
          <a:prstGeom prst="rect">
            <a:avLst/>
          </a:prstGeom>
          <a:solidFill>
            <a:srgbClr val="D0296C"/>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1100" b="1" i="0" u="none" strike="noStrike" cap="none" dirty="0">
                <a:solidFill>
                  <a:schemeClr val="lt1"/>
                </a:solidFill>
                <a:latin typeface="Arial"/>
                <a:ea typeface="Arial"/>
                <a:cs typeface="Arial"/>
                <a:sym typeface="Arial"/>
              </a:rPr>
              <a:t>4. Creëer 'persona's'*</a:t>
            </a:r>
            <a:endParaRPr sz="1100" b="1" i="0" u="none" strike="noStrike" cap="none" dirty="0">
              <a:solidFill>
                <a:schemeClr val="lt1"/>
              </a:solidFill>
              <a:latin typeface="Arial"/>
              <a:ea typeface="Arial"/>
              <a:cs typeface="Arial"/>
              <a:sym typeface="Arial"/>
            </a:endParaRPr>
          </a:p>
          <a:p>
            <a:pPr marL="171450" marR="0" lvl="0" indent="-171450" algn="l" rtl="0">
              <a:lnSpc>
                <a:spcPct val="100000"/>
              </a:lnSpc>
              <a:spcBef>
                <a:spcPts val="600"/>
              </a:spcBef>
              <a:spcAft>
                <a:spcPts val="0"/>
              </a:spcAft>
              <a:buClr>
                <a:schemeClr val="lt1"/>
              </a:buClr>
              <a:buSzPts val="1050"/>
              <a:buFont typeface="Arial"/>
              <a:buChar char="●"/>
            </a:pPr>
            <a:r>
              <a:rPr lang="fi-FI" sz="1000" b="0" i="0" u="none" strike="noStrike" cap="none" dirty="0">
                <a:solidFill>
                  <a:schemeClr val="lt1"/>
                </a:solidFill>
                <a:latin typeface="Arial"/>
                <a:ea typeface="Arial"/>
                <a:cs typeface="Arial"/>
                <a:sym typeface="Arial"/>
              </a:rPr>
              <a:t>Vooral handig als je bedrijf een breed scala aan consumenten aanspreekt. </a:t>
            </a:r>
            <a:endParaRPr sz="1000" b="0" i="0" u="none" strike="noStrike" cap="none" dirty="0">
              <a:solidFill>
                <a:schemeClr val="lt1"/>
              </a:solidFill>
              <a:latin typeface="Arial"/>
              <a:ea typeface="Arial"/>
              <a:cs typeface="Arial"/>
              <a:sym typeface="Arial"/>
            </a:endParaRPr>
          </a:p>
          <a:p>
            <a:pPr marL="171450" marR="0" lvl="0" indent="-171450" algn="l" rtl="0">
              <a:lnSpc>
                <a:spcPct val="100000"/>
              </a:lnSpc>
              <a:spcBef>
                <a:spcPts val="0"/>
              </a:spcBef>
              <a:spcAft>
                <a:spcPts val="0"/>
              </a:spcAft>
              <a:buClr>
                <a:schemeClr val="lt1"/>
              </a:buClr>
              <a:buSzPts val="1050"/>
              <a:buFont typeface="Arial"/>
              <a:buChar char="●"/>
            </a:pPr>
            <a:r>
              <a:rPr lang="fi-FI" sz="1000" b="0" i="0" u="none" strike="noStrike" cap="none" dirty="0">
                <a:solidFill>
                  <a:schemeClr val="lt1"/>
                </a:solidFill>
                <a:latin typeface="Arial"/>
                <a:ea typeface="Arial"/>
                <a:cs typeface="Arial"/>
                <a:sym typeface="Arial"/>
              </a:rPr>
              <a:t>Met 'persona's' kun je de algemene demografie, persoonlijkheden en behoeften van je doelconsumenten bepalen.</a:t>
            </a:r>
            <a:endParaRPr sz="1000" b="0" i="0" u="none" strike="noStrike" cap="none" dirty="0">
              <a:solidFill>
                <a:schemeClr val="lt1"/>
              </a:solidFill>
              <a:latin typeface="Arial"/>
              <a:ea typeface="Arial"/>
              <a:cs typeface="Arial"/>
              <a:sym typeface="Arial"/>
            </a:endParaRPr>
          </a:p>
          <a:p>
            <a:pPr marL="171450" marR="0" lvl="0" indent="-171450" algn="l" rtl="0">
              <a:lnSpc>
                <a:spcPct val="100000"/>
              </a:lnSpc>
              <a:spcBef>
                <a:spcPts val="0"/>
              </a:spcBef>
              <a:spcAft>
                <a:spcPts val="0"/>
              </a:spcAft>
              <a:buClr>
                <a:schemeClr val="lt1"/>
              </a:buClr>
              <a:buSzPts val="1050"/>
              <a:buFont typeface="Arial"/>
              <a:buChar char="●"/>
            </a:pPr>
            <a:r>
              <a:rPr lang="fi-FI" sz="1000" b="0" i="0" u="none" strike="noStrike" cap="none" dirty="0">
                <a:solidFill>
                  <a:schemeClr val="lt1"/>
                </a:solidFill>
                <a:latin typeface="Arial"/>
                <a:ea typeface="Arial"/>
                <a:cs typeface="Arial"/>
                <a:sym typeface="Arial"/>
              </a:rPr>
              <a:t>Persona's worden gecreëerd op basis van onze klantenkennis en hun behoeften, aangevuld met andere beschikbare gegevens.</a:t>
            </a:r>
            <a:endParaRPr sz="1000" b="0" i="0" u="none" strike="noStrike" cap="none" dirty="0">
              <a:solidFill>
                <a:schemeClr val="lt1"/>
              </a:solidFill>
              <a:latin typeface="Arial"/>
              <a:ea typeface="Arial"/>
              <a:cs typeface="Arial"/>
              <a:sym typeface="Arial"/>
            </a:endParaRPr>
          </a:p>
        </p:txBody>
      </p:sp>
      <p:sp>
        <p:nvSpPr>
          <p:cNvPr id="291" name="Google Shape;291;p12"/>
          <p:cNvSpPr txBox="1"/>
          <p:nvPr/>
        </p:nvSpPr>
        <p:spPr>
          <a:xfrm>
            <a:off x="311626" y="4151773"/>
            <a:ext cx="2736298" cy="3846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400"/>
              <a:buFont typeface="Arial"/>
              <a:buNone/>
            </a:pPr>
            <a:r>
              <a:rPr lang="fi-FI" sz="1100" b="0" i="0" u="none" strike="noStrike" cap="none" dirty="0">
                <a:solidFill>
                  <a:schemeClr val="lt1"/>
                </a:solidFill>
                <a:latin typeface="Arial"/>
                <a:ea typeface="Arial"/>
                <a:cs typeface="Arial"/>
                <a:sym typeface="Arial"/>
              </a:rPr>
              <a:t>*het </a:t>
            </a:r>
            <a:r>
              <a:rPr lang="fi-FI" sz="800" b="0" i="0" u="none" strike="noStrike" cap="none" dirty="0">
                <a:solidFill>
                  <a:schemeClr val="lt1"/>
                </a:solidFill>
                <a:latin typeface="Arial"/>
                <a:ea typeface="Arial"/>
                <a:cs typeface="Arial"/>
                <a:sym typeface="Arial"/>
              </a:rPr>
              <a:t>onderwerp werd behandeld in de vorige submodule</a:t>
            </a:r>
            <a:endParaRPr sz="1200" b="0" i="0" u="none" strike="noStrike" cap="none" dirty="0">
              <a:solidFill>
                <a:schemeClr val="lt1"/>
              </a:solidFill>
              <a:latin typeface="Arial"/>
              <a:ea typeface="Arial"/>
              <a:cs typeface="Arial"/>
              <a:sym typeface="Arial"/>
            </a:endParaRPr>
          </a:p>
        </p:txBody>
      </p:sp>
      <p:sp>
        <p:nvSpPr>
          <p:cNvPr id="292" name="Google Shape;292;p12"/>
          <p:cNvSpPr txBox="1"/>
          <p:nvPr/>
        </p:nvSpPr>
        <p:spPr>
          <a:xfrm>
            <a:off x="3087618" y="2562945"/>
            <a:ext cx="2736298" cy="1913805"/>
          </a:xfrm>
          <a:prstGeom prst="rect">
            <a:avLst/>
          </a:prstGeom>
          <a:solidFill>
            <a:srgbClr val="EA8007"/>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1200" b="1" i="0" u="none" strike="noStrike" cap="none">
                <a:solidFill>
                  <a:srgbClr val="161249"/>
                </a:solidFill>
                <a:latin typeface="Arial"/>
                <a:ea typeface="Arial"/>
                <a:cs typeface="Arial"/>
                <a:sym typeface="Arial"/>
              </a:rPr>
              <a:t>5. Uitsluiting: Definieer wie je doelgroep niet is</a:t>
            </a:r>
            <a:endParaRPr sz="1200" b="1" i="0" u="none" strike="noStrike" cap="none">
              <a:solidFill>
                <a:srgbClr val="161249"/>
              </a:solidFill>
              <a:latin typeface="Arial"/>
              <a:ea typeface="Arial"/>
              <a:cs typeface="Arial"/>
              <a:sym typeface="Arial"/>
            </a:endParaRPr>
          </a:p>
          <a:p>
            <a:pPr marL="171450" marR="0" lvl="0" indent="-171450" algn="l" rtl="0">
              <a:lnSpc>
                <a:spcPct val="100000"/>
              </a:lnSpc>
              <a:spcBef>
                <a:spcPts val="600"/>
              </a:spcBef>
              <a:spcAft>
                <a:spcPts val="0"/>
              </a:spcAft>
              <a:buClr>
                <a:srgbClr val="161249"/>
              </a:buClr>
              <a:buSzPts val="1050"/>
              <a:buFont typeface="Arial"/>
              <a:buChar char="●"/>
            </a:pPr>
            <a:r>
              <a:rPr lang="fi-FI" sz="1050" b="0" i="0" u="none" strike="noStrike" cap="none">
                <a:solidFill>
                  <a:srgbClr val="161249"/>
                </a:solidFill>
                <a:latin typeface="Arial"/>
                <a:ea typeface="Arial"/>
                <a:cs typeface="Arial"/>
                <a:sym typeface="Arial"/>
              </a:rPr>
              <a:t>Probeer specifiek te zijn in het bepalen wie je publiek is en wie niet. </a:t>
            </a:r>
            <a:endParaRPr sz="1050" b="0" i="0" u="none" strike="noStrike" cap="none">
              <a:solidFill>
                <a:srgbClr val="161249"/>
              </a:solidFill>
              <a:latin typeface="Arial"/>
              <a:ea typeface="Arial"/>
              <a:cs typeface="Arial"/>
              <a:sym typeface="Arial"/>
            </a:endParaRPr>
          </a:p>
          <a:p>
            <a:pPr marL="171450" marR="0" lvl="0" indent="-171450" algn="l" rtl="0">
              <a:lnSpc>
                <a:spcPct val="100000"/>
              </a:lnSpc>
              <a:spcBef>
                <a:spcPts val="0"/>
              </a:spcBef>
              <a:spcAft>
                <a:spcPts val="0"/>
              </a:spcAft>
              <a:buClr>
                <a:srgbClr val="161249"/>
              </a:buClr>
              <a:buSzPts val="1050"/>
              <a:buFont typeface="Arial"/>
              <a:buChar char="●"/>
            </a:pPr>
            <a:r>
              <a:rPr lang="fi-FI" sz="1050" b="0" i="0" u="none" strike="noStrike" cap="none">
                <a:solidFill>
                  <a:srgbClr val="161249"/>
                </a:solidFill>
                <a:latin typeface="Arial"/>
                <a:ea typeface="Arial"/>
                <a:cs typeface="Arial"/>
                <a:sym typeface="Arial"/>
              </a:rPr>
              <a:t>Is je demografische doelgroep vrouwen, of vrouwen tussen de 20 en 40 jaar? </a:t>
            </a:r>
            <a:endParaRPr sz="1050" b="0" i="0" u="none" strike="noStrike" cap="none">
              <a:solidFill>
                <a:srgbClr val="161249"/>
              </a:solidFill>
              <a:latin typeface="Arial"/>
              <a:ea typeface="Arial"/>
              <a:cs typeface="Arial"/>
              <a:sym typeface="Arial"/>
            </a:endParaRPr>
          </a:p>
          <a:p>
            <a:pPr marL="171450" marR="0" lvl="0" indent="-171450" algn="l" rtl="0">
              <a:lnSpc>
                <a:spcPct val="100000"/>
              </a:lnSpc>
              <a:spcBef>
                <a:spcPts val="0"/>
              </a:spcBef>
              <a:spcAft>
                <a:spcPts val="0"/>
              </a:spcAft>
              <a:buClr>
                <a:srgbClr val="161249"/>
              </a:buClr>
              <a:buSzPts val="1050"/>
              <a:buFont typeface="Arial"/>
              <a:buChar char="●"/>
            </a:pPr>
            <a:r>
              <a:rPr lang="fi-FI" sz="1050" b="0" i="0" u="none" strike="noStrike" cap="none">
                <a:solidFill>
                  <a:srgbClr val="161249"/>
                </a:solidFill>
                <a:latin typeface="Arial"/>
                <a:ea typeface="Arial"/>
                <a:cs typeface="Arial"/>
                <a:sym typeface="Arial"/>
              </a:rPr>
              <a:t>Als je dit weet, zullen je teams geen advertentiedollars besteden aan segmenten die geen rendement opleveren.</a:t>
            </a:r>
            <a:endParaRPr sz="1050" b="0" i="0" u="none" strike="noStrike" cap="none">
              <a:solidFill>
                <a:srgbClr val="161249"/>
              </a:solidFill>
              <a:latin typeface="Arial"/>
              <a:ea typeface="Arial"/>
              <a:cs typeface="Arial"/>
              <a:sym typeface="Arial"/>
            </a:endParaRPr>
          </a:p>
        </p:txBody>
      </p:sp>
      <p:sp>
        <p:nvSpPr>
          <p:cNvPr id="293" name="Google Shape;293;p12"/>
          <p:cNvSpPr txBox="1"/>
          <p:nvPr/>
        </p:nvSpPr>
        <p:spPr>
          <a:xfrm>
            <a:off x="5903304" y="2559715"/>
            <a:ext cx="3154432" cy="2162973"/>
          </a:xfrm>
          <a:prstGeom prst="rect">
            <a:avLst/>
          </a:prstGeom>
          <a:solidFill>
            <a:srgbClr val="F1B300"/>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1100" b="1" i="0" u="none" strike="noStrike" cap="none" dirty="0">
                <a:solidFill>
                  <a:srgbClr val="161249"/>
                </a:solidFill>
                <a:latin typeface="Arial"/>
                <a:ea typeface="Arial"/>
                <a:cs typeface="Arial"/>
                <a:sym typeface="Arial"/>
              </a:rPr>
              <a:t>6. Maak gebruik van de bestaande gegevens en targetingcriteria van de platforms</a:t>
            </a:r>
            <a:endParaRPr sz="1100" b="1" i="0" u="none" strike="noStrike" cap="none" dirty="0">
              <a:solidFill>
                <a:srgbClr val="161249"/>
              </a:solidFill>
              <a:latin typeface="Arial"/>
              <a:ea typeface="Arial"/>
              <a:cs typeface="Arial"/>
              <a:sym typeface="Arial"/>
            </a:endParaRPr>
          </a:p>
          <a:p>
            <a:pPr marL="171450" marR="0" lvl="0" indent="-171450" algn="l" rtl="0">
              <a:lnSpc>
                <a:spcPct val="100000"/>
              </a:lnSpc>
              <a:spcBef>
                <a:spcPts val="600"/>
              </a:spcBef>
              <a:spcAft>
                <a:spcPts val="0"/>
              </a:spcAft>
              <a:buClr>
                <a:srgbClr val="161249"/>
              </a:buClr>
              <a:buSzPts val="1050"/>
              <a:buFont typeface="Arial"/>
              <a:buChar char="●"/>
            </a:pPr>
            <a:r>
              <a:rPr lang="fi-FI" sz="1000" b="0" i="0" u="none" strike="noStrike" cap="none" dirty="0">
                <a:solidFill>
                  <a:srgbClr val="161249"/>
                </a:solidFill>
                <a:latin typeface="Arial"/>
                <a:ea typeface="Arial"/>
                <a:cs typeface="Arial"/>
                <a:sym typeface="Arial"/>
              </a:rPr>
              <a:t>Google Ads, Display, Meta en dergelijke advertentieplatforms maken gebruik van uitgebreide databases en kunstmatige intelligentie.</a:t>
            </a:r>
            <a:endParaRPr sz="1000" b="0" i="0" u="none" strike="noStrike" cap="none" dirty="0">
              <a:solidFill>
                <a:srgbClr val="161249"/>
              </a:solidFill>
              <a:latin typeface="Arial"/>
              <a:ea typeface="Arial"/>
              <a:cs typeface="Arial"/>
              <a:sym typeface="Arial"/>
            </a:endParaRPr>
          </a:p>
          <a:p>
            <a:pPr marL="171450" marR="0" lvl="0" indent="-171450" algn="l" rtl="0">
              <a:lnSpc>
                <a:spcPct val="100000"/>
              </a:lnSpc>
              <a:spcBef>
                <a:spcPts val="0"/>
              </a:spcBef>
              <a:spcAft>
                <a:spcPts val="0"/>
              </a:spcAft>
              <a:buClr>
                <a:srgbClr val="161249"/>
              </a:buClr>
              <a:buSzPts val="1050"/>
              <a:buFont typeface="Arial"/>
              <a:buChar char="●"/>
            </a:pPr>
            <a:r>
              <a:rPr lang="fi-FI" sz="1000" b="0" i="0" u="none" strike="noStrike" cap="none" dirty="0">
                <a:solidFill>
                  <a:srgbClr val="161249"/>
                </a:solidFill>
                <a:latin typeface="Arial"/>
                <a:ea typeface="Arial"/>
                <a:cs typeface="Arial"/>
                <a:sym typeface="Arial"/>
              </a:rPr>
              <a:t>Deze gegevens worden georganiseerd om doelgroepen te bereiken op basis van hun profiel, gedrag en interesses.</a:t>
            </a:r>
            <a:endParaRPr sz="1000" b="0" i="0" u="none" strike="noStrike" cap="none" dirty="0">
              <a:solidFill>
                <a:srgbClr val="161249"/>
              </a:solidFill>
              <a:latin typeface="Arial"/>
              <a:ea typeface="Arial"/>
              <a:cs typeface="Arial"/>
              <a:sym typeface="Arial"/>
            </a:endParaRPr>
          </a:p>
          <a:p>
            <a:pPr marL="171450" marR="0" lvl="0" indent="-171450" algn="l" rtl="0">
              <a:lnSpc>
                <a:spcPct val="100000"/>
              </a:lnSpc>
              <a:spcBef>
                <a:spcPts val="0"/>
              </a:spcBef>
              <a:spcAft>
                <a:spcPts val="0"/>
              </a:spcAft>
              <a:buClr>
                <a:srgbClr val="161249"/>
              </a:buClr>
              <a:buSzPts val="1050"/>
              <a:buFont typeface="Arial"/>
              <a:buChar char="●"/>
            </a:pPr>
            <a:r>
              <a:rPr lang="fi-FI" sz="1000" b="0" i="0" u="none" strike="noStrike" cap="none" dirty="0">
                <a:solidFill>
                  <a:srgbClr val="161249"/>
                </a:solidFill>
                <a:latin typeface="Arial"/>
                <a:ea typeface="Arial"/>
                <a:cs typeface="Arial"/>
                <a:sym typeface="Arial"/>
              </a:rPr>
              <a:t>Als je een campagne lanceert op deze platforms, krijg je toegang tot deze doelgroepen.</a:t>
            </a:r>
            <a:endParaRPr sz="1200" dirty="0"/>
          </a:p>
          <a:p>
            <a:pPr marL="171450" marR="0" lvl="0" indent="-171450" algn="l" rtl="0">
              <a:lnSpc>
                <a:spcPct val="100000"/>
              </a:lnSpc>
              <a:spcBef>
                <a:spcPts val="0"/>
              </a:spcBef>
              <a:spcAft>
                <a:spcPts val="0"/>
              </a:spcAft>
              <a:buClr>
                <a:srgbClr val="161249"/>
              </a:buClr>
              <a:buSzPts val="1050"/>
              <a:buFont typeface="Arial"/>
              <a:buChar char="●"/>
            </a:pPr>
            <a:r>
              <a:rPr lang="fi-FI" sz="1000" b="0" i="0" u="none" strike="noStrike" cap="none" dirty="0">
                <a:solidFill>
                  <a:srgbClr val="161249"/>
                </a:solidFill>
                <a:latin typeface="Arial"/>
                <a:ea typeface="Arial"/>
                <a:cs typeface="Arial"/>
                <a:sym typeface="Arial"/>
              </a:rPr>
              <a:t>Deze platforms vormen ook advertentienetwerken (zoals GDN)</a:t>
            </a:r>
            <a:endParaRPr sz="1000" b="0" i="0" u="none" strike="noStrike" cap="none" dirty="0">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g18945a69ccf_0_2"/>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a:t>Activiteit in de klas</a:t>
            </a:r>
            <a:endParaRPr/>
          </a:p>
        </p:txBody>
      </p:sp>
      <p:sp>
        <p:nvSpPr>
          <p:cNvPr id="299" name="Google Shape;299;g18945a69ccf_0_2"/>
          <p:cNvSpPr txBox="1">
            <a:spLocks noGrp="1"/>
          </p:cNvSpPr>
          <p:nvPr>
            <p:ph type="body" idx="2"/>
          </p:nvPr>
        </p:nvSpPr>
        <p:spPr>
          <a:xfrm>
            <a:off x="840582" y="782992"/>
            <a:ext cx="7561545" cy="286336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2000"/>
              <a:buNone/>
            </a:pPr>
            <a:r>
              <a:rPr lang="fi-FI" sz="2000" b="1" dirty="0">
                <a:solidFill>
                  <a:srgbClr val="11AA81"/>
                </a:solidFill>
              </a:rPr>
              <a:t>Doelgroepen verkennen met digitale middelen.</a:t>
            </a:r>
            <a:endParaRPr dirty="0"/>
          </a:p>
          <a:p>
            <a:pPr marL="0" lvl="0" indent="0" algn="l" rtl="0">
              <a:lnSpc>
                <a:spcPct val="100000"/>
              </a:lnSpc>
              <a:spcBef>
                <a:spcPts val="600"/>
              </a:spcBef>
              <a:spcAft>
                <a:spcPts val="0"/>
              </a:spcAft>
              <a:buClr>
                <a:schemeClr val="lt1"/>
              </a:buClr>
              <a:buSzPts val="1600"/>
              <a:buNone/>
            </a:pPr>
            <a:r>
              <a:rPr lang="fi-FI" sz="1600" dirty="0">
                <a:solidFill>
                  <a:schemeClr val="lt1"/>
                </a:solidFill>
              </a:rPr>
              <a:t>De stappen 2 (bolletje 2 in het speciaal) en 3 kunnen voor elk bedrijf via internet worden uitgevoerd, volgens de richtlijnen en links die in de vorige dia zijn gegeven.</a:t>
            </a:r>
            <a:endParaRPr dirty="0"/>
          </a:p>
          <a:p>
            <a:pPr marL="0" lvl="0" indent="0" algn="l" rtl="0">
              <a:lnSpc>
                <a:spcPct val="100000"/>
              </a:lnSpc>
              <a:spcBef>
                <a:spcPts val="0"/>
              </a:spcBef>
              <a:spcAft>
                <a:spcPts val="0"/>
              </a:spcAft>
              <a:buClr>
                <a:schemeClr val="lt1"/>
              </a:buClr>
              <a:buSzPts val="1600"/>
              <a:buNone/>
            </a:pPr>
            <a:endParaRPr sz="1600" dirty="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600" dirty="0">
                <a:solidFill>
                  <a:schemeClr val="lt1"/>
                </a:solidFill>
              </a:rPr>
              <a:t>Kies een bedrijf. Bepaal 5-8 essentiële sleutelwoorden die de ideale klanten gebruiken. </a:t>
            </a:r>
            <a:endParaRPr dirty="0"/>
          </a:p>
          <a:p>
            <a:pPr marL="457200" lvl="0" indent="-342900" algn="l" rtl="0">
              <a:lnSpc>
                <a:spcPct val="100000"/>
              </a:lnSpc>
              <a:spcBef>
                <a:spcPts val="0"/>
              </a:spcBef>
              <a:spcAft>
                <a:spcPts val="0"/>
              </a:spcAft>
              <a:buClr>
                <a:srgbClr val="11AA81"/>
              </a:buClr>
              <a:buSzPts val="1800"/>
              <a:buAutoNum type="arabicPeriod"/>
            </a:pPr>
            <a:r>
              <a:rPr lang="fi-FI" sz="1600" dirty="0">
                <a:solidFill>
                  <a:schemeClr val="lt1"/>
                </a:solidFill>
              </a:rPr>
              <a:t>Zoek op google trends met deze woorden - je krijgt trends, alternatieve zoekwoorden, verzoeken en geografische gebieden die verband houden met de zoekwoorden)</a:t>
            </a:r>
            <a:endParaRPr dirty="0"/>
          </a:p>
          <a:p>
            <a:pPr marL="457200" lvl="0" indent="-342900" algn="l" rtl="0">
              <a:lnSpc>
                <a:spcPct val="100000"/>
              </a:lnSpc>
              <a:spcBef>
                <a:spcPts val="0"/>
              </a:spcBef>
              <a:spcAft>
                <a:spcPts val="0"/>
              </a:spcAft>
              <a:buClr>
                <a:srgbClr val="11AA81"/>
              </a:buClr>
              <a:buSzPts val="1800"/>
              <a:buAutoNum type="arabicPeriod"/>
            </a:pPr>
            <a:r>
              <a:rPr lang="fi-FI" sz="1600" dirty="0">
                <a:solidFill>
                  <a:schemeClr val="lt1"/>
                </a:solidFill>
              </a:rPr>
              <a:t>Voer stap 3 uit (definieer concurrenten en bekijk hun websites, gebruikte sleutelwoorden enz.)</a:t>
            </a:r>
            <a:endParaRPr dirty="0"/>
          </a:p>
          <a:p>
            <a:pPr marL="457200" lvl="0" indent="-342900" algn="l" rtl="0">
              <a:lnSpc>
                <a:spcPct val="100000"/>
              </a:lnSpc>
              <a:spcBef>
                <a:spcPts val="0"/>
              </a:spcBef>
              <a:spcAft>
                <a:spcPts val="0"/>
              </a:spcAft>
              <a:buClr>
                <a:srgbClr val="11AA81"/>
              </a:buClr>
              <a:buSzPts val="1800"/>
              <a:buAutoNum type="arabicPeriod"/>
            </a:pPr>
            <a:r>
              <a:rPr lang="fi-FI" sz="1600" dirty="0">
                <a:solidFill>
                  <a:schemeClr val="lt1"/>
                </a:solidFill>
              </a:rPr>
              <a:t>Maak op een PPT-presentatie een lijst van alle gegevens die je hiermee kunt ophalen (trefwoorden, potentiële gebruikers, hoge/lage perioden, geografische gebieden).</a:t>
            </a:r>
            <a:endParaRPr dirty="0"/>
          </a:p>
          <a:p>
            <a:pPr marL="457200" lvl="0" indent="0" algn="l" rtl="0">
              <a:lnSpc>
                <a:spcPct val="101250"/>
              </a:lnSpc>
              <a:spcBef>
                <a:spcPts val="0"/>
              </a:spcBef>
              <a:spcAft>
                <a:spcPts val="0"/>
              </a:spcAft>
              <a:buClr>
                <a:schemeClr val="lt1"/>
              </a:buClr>
              <a:buSzPts val="1600"/>
              <a:buNone/>
            </a:pPr>
            <a:r>
              <a:rPr lang="fi-FI" sz="1600" dirty="0">
                <a:solidFill>
                  <a:schemeClr val="lt1"/>
                </a:solidFill>
              </a:rPr>
              <a:t> </a:t>
            </a:r>
            <a:endParaRPr dirty="0"/>
          </a:p>
          <a:p>
            <a:pPr marL="0" lvl="0" indent="0" algn="l" rtl="0">
              <a:lnSpc>
                <a:spcPct val="108000"/>
              </a:lnSpc>
              <a:spcBef>
                <a:spcPts val="0"/>
              </a:spcBef>
              <a:spcAft>
                <a:spcPts val="0"/>
              </a:spcAft>
              <a:buClr>
                <a:schemeClr val="lt1"/>
              </a:buClr>
              <a:buSzPts val="1500"/>
              <a:buNone/>
            </a:pP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g20e72ffa6ac_0_212"/>
          <p:cNvSpPr txBox="1">
            <a:spLocks noGrp="1"/>
          </p:cNvSpPr>
          <p:nvPr>
            <p:ph type="title"/>
          </p:nvPr>
        </p:nvSpPr>
        <p:spPr>
          <a:xfrm>
            <a:off x="369093" y="235072"/>
            <a:ext cx="8429625" cy="994172"/>
          </a:xfrm>
          <a:prstGeom prst="rect">
            <a:avLst/>
          </a:prstGeom>
          <a:noFill/>
          <a:ln>
            <a:noFill/>
          </a:ln>
        </p:spPr>
        <p:txBody>
          <a:bodyPr spcFirstLastPara="1" wrap="square" lIns="0" tIns="0" rIns="0" bIns="0" anchor="t" anchorCtr="0">
            <a:noAutofit/>
          </a:bodyPr>
          <a:lstStyle/>
          <a:p>
            <a:pPr marL="0" lvl="0" indent="0" algn="ctr" rtl="0">
              <a:lnSpc>
                <a:spcPct val="90000"/>
              </a:lnSpc>
              <a:spcBef>
                <a:spcPts val="0"/>
              </a:spcBef>
              <a:spcAft>
                <a:spcPts val="0"/>
              </a:spcAft>
              <a:buClr>
                <a:srgbClr val="161249"/>
              </a:buClr>
              <a:buSzPts val="2800"/>
              <a:buFont typeface="Arial"/>
              <a:buNone/>
            </a:pPr>
            <a:r>
              <a:rPr lang="fi-FI" sz="2800"/>
              <a:t>Advertentienetwerken - Google Display Netwerk </a:t>
            </a:r>
            <a:r>
              <a:rPr lang="fi-FI" sz="2800">
                <a:solidFill>
                  <a:srgbClr val="11AA81"/>
                </a:solidFill>
              </a:rPr>
              <a:t>(GDN) </a:t>
            </a:r>
            <a:endParaRPr sz="2800">
              <a:solidFill>
                <a:srgbClr val="11AA81"/>
              </a:solidFill>
            </a:endParaRPr>
          </a:p>
        </p:txBody>
      </p:sp>
      <p:sp>
        <p:nvSpPr>
          <p:cNvPr id="305" name="Google Shape;305;g20e72ffa6ac_0_212"/>
          <p:cNvSpPr txBox="1">
            <a:spLocks noGrp="1"/>
          </p:cNvSpPr>
          <p:nvPr>
            <p:ph type="body" idx="1"/>
          </p:nvPr>
        </p:nvSpPr>
        <p:spPr>
          <a:xfrm>
            <a:off x="272056" y="1067838"/>
            <a:ext cx="8623698" cy="3476106"/>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500"/>
              <a:buFont typeface="Arial"/>
              <a:buChar char="●"/>
            </a:pPr>
            <a:r>
              <a:rPr lang="fi-FI" sz="1400" dirty="0"/>
              <a:t>Adverteerders en contentproducenten (bijv. kranten, mediasites) hebben netwerken gecreëerd met win-win voor alle partners</a:t>
            </a:r>
            <a:endParaRPr sz="1400" dirty="0"/>
          </a:p>
          <a:p>
            <a:pPr marL="457200" lvl="0" indent="-323850" algn="l" rtl="0">
              <a:lnSpc>
                <a:spcPct val="100000"/>
              </a:lnSpc>
              <a:spcBef>
                <a:spcPts val="0"/>
              </a:spcBef>
              <a:spcAft>
                <a:spcPts val="0"/>
              </a:spcAft>
              <a:buClr>
                <a:srgbClr val="11AA81"/>
              </a:buClr>
              <a:buSzPts val="1500"/>
              <a:buFont typeface="Arial"/>
              <a:buChar char="●"/>
            </a:pPr>
            <a:r>
              <a:rPr lang="fi-FI" sz="1400" dirty="0"/>
              <a:t>U hebt toegang tot deze netwerken wanneer u een campagne start met adv.platforms die deel uitmaken van het netwerk</a:t>
            </a:r>
            <a:endParaRPr sz="1400" dirty="0"/>
          </a:p>
          <a:p>
            <a:pPr marL="457200" lvl="0" indent="-323850" algn="l" rtl="0">
              <a:lnSpc>
                <a:spcPct val="100000"/>
              </a:lnSpc>
              <a:spcBef>
                <a:spcPts val="0"/>
              </a:spcBef>
              <a:spcAft>
                <a:spcPts val="0"/>
              </a:spcAft>
              <a:buClr>
                <a:srgbClr val="11AA81"/>
              </a:buClr>
              <a:buSzPts val="1500"/>
              <a:buFont typeface="Arial"/>
              <a:buChar char="●"/>
            </a:pPr>
            <a:r>
              <a:rPr lang="fi-FI" sz="1400" dirty="0"/>
              <a:t>Google heeft bijvoorbeeld een uitgebreid netwerk van websites voor het publiceren van advertenties, van de New York Times tot de kleinste blogs op het web.</a:t>
            </a:r>
            <a:br>
              <a:rPr lang="fi-FI" sz="1400" dirty="0"/>
            </a:br>
            <a:endParaRPr sz="1400" dirty="0"/>
          </a:p>
          <a:p>
            <a:pPr marL="457200" lvl="0" indent="-323850" algn="l" rtl="0">
              <a:lnSpc>
                <a:spcPct val="100000"/>
              </a:lnSpc>
              <a:spcBef>
                <a:spcPts val="0"/>
              </a:spcBef>
              <a:spcAft>
                <a:spcPts val="0"/>
              </a:spcAft>
              <a:buClr>
                <a:srgbClr val="11AA81"/>
              </a:buClr>
              <a:buSzPts val="1500"/>
              <a:buFont typeface="Arial"/>
              <a:buChar char="●"/>
            </a:pPr>
            <a:r>
              <a:rPr lang="fi-FI" sz="1400" dirty="0"/>
              <a:t>Deze netwerken bieden verschillende targetingopties voor adverteerders: </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Contextual Targeting </a:t>
            </a:r>
            <a:r>
              <a:rPr lang="fi-FI" sz="1400" dirty="0"/>
              <a:t>- gebaseerd op de inhoud die wordt geconsumeerd in de media</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Placement Targeting </a:t>
            </a:r>
            <a:r>
              <a:rPr lang="fi-FI" sz="1400" dirty="0"/>
              <a:t>- adverteerder kiest de websites waarop de advertentie wordt geplaatst</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Remarketing </a:t>
            </a:r>
            <a:r>
              <a:rPr lang="fi-FI" sz="1400" dirty="0"/>
              <a:t>- gebruikers die een website bezoeken, krijgen vervolgens advertenties voor die website te zien wanneer ze andere gebieden van het weergavenetwerk bezoeken. </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Interessecategorieën </a:t>
            </a:r>
            <a:r>
              <a:rPr lang="fi-FI" sz="1400" dirty="0"/>
              <a:t>- gebaseerd op interesses van webgebruikers</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Topic Targeting </a:t>
            </a:r>
            <a:r>
              <a:rPr lang="fi-FI" sz="1400" dirty="0"/>
              <a:t>- advertenties gepubliceerd volgens een specifiek onderwerp </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Geografisch en Taal </a:t>
            </a:r>
            <a:r>
              <a:rPr lang="fi-FI" sz="1400" dirty="0"/>
              <a:t>- binnen een bepaalde regio of taal van het publiek.</a:t>
            </a:r>
            <a:endParaRPr sz="1400" dirty="0"/>
          </a:p>
          <a:p>
            <a:pPr marL="571500" lvl="0" indent="-311150" algn="l" rtl="0">
              <a:lnSpc>
                <a:spcPct val="100000"/>
              </a:lnSpc>
              <a:spcBef>
                <a:spcPts val="0"/>
              </a:spcBef>
              <a:spcAft>
                <a:spcPts val="0"/>
              </a:spcAft>
              <a:buClr>
                <a:srgbClr val="11AA81"/>
              </a:buClr>
              <a:buSzPts val="1400"/>
              <a:buFont typeface="Arial"/>
              <a:buChar char="●"/>
            </a:pPr>
            <a:r>
              <a:rPr lang="fi-FI" sz="1400" b="1" dirty="0">
                <a:solidFill>
                  <a:srgbClr val="11AA81"/>
                </a:solidFill>
              </a:rPr>
              <a:t>Demografische targeting </a:t>
            </a:r>
            <a:r>
              <a:rPr lang="fi-FI" sz="1400" dirty="0"/>
              <a:t>- leeftijd, geslacht, enz.</a:t>
            </a:r>
            <a:br>
              <a:rPr lang="fi-FI" sz="1400" dirty="0"/>
            </a:br>
            <a:endParaRPr sz="1400" dirty="0"/>
          </a:p>
        </p:txBody>
      </p:sp>
      <p:sp>
        <p:nvSpPr>
          <p:cNvPr id="306" name="Google Shape;306;g20e72ffa6ac_0_212"/>
          <p:cNvSpPr txBox="1"/>
          <p:nvPr/>
        </p:nvSpPr>
        <p:spPr>
          <a:xfrm>
            <a:off x="4145494" y="4543944"/>
            <a:ext cx="3419475" cy="30773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1" i="0" u="none" strike="noStrike" cap="none">
                <a:solidFill>
                  <a:srgbClr val="11AA81"/>
                </a:solidFill>
                <a:latin typeface="Arial"/>
                <a:ea typeface="Arial"/>
                <a:cs typeface="Arial"/>
                <a:sym typeface="Arial"/>
              </a:rPr>
              <a:t>Verder lezen: </a:t>
            </a:r>
            <a:r>
              <a:rPr lang="fi-FI" sz="1400" b="0" i="0" u="sng" strike="noStrike" cap="none">
                <a:solidFill>
                  <a:schemeClr val="hlink"/>
                </a:solidFill>
                <a:latin typeface="Arial"/>
                <a:ea typeface="Arial"/>
                <a:cs typeface="Arial"/>
                <a:sym typeface="Arial"/>
                <a:hlinkClick r:id="rId3"/>
              </a:rPr>
              <a:t>Bigcommerce</a:t>
            </a:r>
            <a:endParaRPr sz="1200" b="0" i="0" u="none" strike="noStrike" cap="none">
              <a:solidFill>
                <a:schemeClr val="dk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13"/>
          <p:cNvSpPr txBox="1"/>
          <p:nvPr/>
        </p:nvSpPr>
        <p:spPr>
          <a:xfrm>
            <a:off x="250800" y="34500"/>
            <a:ext cx="8007600" cy="831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161249"/>
              </a:buClr>
              <a:buSzPts val="2400"/>
              <a:buFont typeface="Arial"/>
              <a:buNone/>
            </a:pPr>
            <a:r>
              <a:rPr lang="fi-FI" sz="2400" b="1" i="0" u="none" strike="noStrike" cap="none">
                <a:solidFill>
                  <a:srgbClr val="161249"/>
                </a:solidFill>
                <a:latin typeface="Arial"/>
                <a:ea typeface="Arial"/>
                <a:cs typeface="Arial"/>
                <a:sym typeface="Arial"/>
              </a:rPr>
              <a:t>Basis voor gebruikersprofielen  </a:t>
            </a:r>
            <a:br>
              <a:rPr lang="fi-FI" sz="2400" b="1" i="0" u="none" strike="noStrike" cap="none">
                <a:solidFill>
                  <a:srgbClr val="161249"/>
                </a:solidFill>
                <a:latin typeface="Arial"/>
                <a:ea typeface="Arial"/>
                <a:cs typeface="Arial"/>
                <a:sym typeface="Arial"/>
              </a:rPr>
            </a:br>
            <a:endParaRPr sz="2400" b="1" i="0" u="none" strike="noStrike" cap="none">
              <a:solidFill>
                <a:srgbClr val="161249"/>
              </a:solidFill>
              <a:latin typeface="Arial"/>
              <a:ea typeface="Arial"/>
              <a:cs typeface="Arial"/>
              <a:sym typeface="Arial"/>
            </a:endParaRPr>
          </a:p>
        </p:txBody>
      </p:sp>
      <p:sp>
        <p:nvSpPr>
          <p:cNvPr id="312" name="Google Shape;312;p13"/>
          <p:cNvSpPr txBox="1">
            <a:spLocks noGrp="1"/>
          </p:cNvSpPr>
          <p:nvPr>
            <p:ph type="body" idx="4294967295"/>
          </p:nvPr>
        </p:nvSpPr>
        <p:spPr>
          <a:xfrm>
            <a:off x="360339" y="1594706"/>
            <a:ext cx="3925888" cy="3026984"/>
          </a:xfrm>
          <a:prstGeom prst="rect">
            <a:avLst/>
          </a:prstGeom>
          <a:solidFill>
            <a:srgbClr val="FAB466"/>
          </a:solidFill>
          <a:ln>
            <a:noFill/>
          </a:ln>
        </p:spPr>
        <p:txBody>
          <a:bodyPr spcFirstLastPara="1" wrap="square" lIns="36000" tIns="0" rIns="0" bIns="0" anchor="t" anchorCtr="0">
            <a:noAutofit/>
          </a:bodyPr>
          <a:lstStyle/>
          <a:p>
            <a:pPr marL="133350" lvl="0" indent="0" algn="l" rtl="0">
              <a:lnSpc>
                <a:spcPct val="100000"/>
              </a:lnSpc>
              <a:spcBef>
                <a:spcPts val="0"/>
              </a:spcBef>
              <a:spcAft>
                <a:spcPts val="0"/>
              </a:spcAft>
              <a:buClr>
                <a:srgbClr val="161249"/>
              </a:buClr>
              <a:buSzPts val="1500"/>
              <a:buNone/>
            </a:pPr>
            <a:endParaRPr sz="1100" dirty="0">
              <a:solidFill>
                <a:srgbClr val="1F1F1F"/>
              </a:solidFill>
              <a:latin typeface="Arial"/>
              <a:ea typeface="Arial"/>
              <a:cs typeface="Arial"/>
              <a:sym typeface="Arial"/>
            </a:endParaRPr>
          </a:p>
          <a:p>
            <a:pPr marL="133350" lvl="0" indent="0" algn="l" rtl="0">
              <a:lnSpc>
                <a:spcPct val="100000"/>
              </a:lnSpc>
              <a:spcBef>
                <a:spcPts val="0"/>
              </a:spcBef>
              <a:spcAft>
                <a:spcPts val="0"/>
              </a:spcAft>
              <a:buClr>
                <a:srgbClr val="1F1F1F"/>
              </a:buClr>
              <a:buSzPts val="1500"/>
              <a:buNone/>
            </a:pPr>
            <a:r>
              <a:rPr lang="fi-FI" sz="1100" b="1" dirty="0">
                <a:solidFill>
                  <a:srgbClr val="1F1F1F"/>
                </a:solidFill>
                <a:latin typeface="Arial"/>
                <a:ea typeface="Arial"/>
                <a:cs typeface="Arial"/>
                <a:sym typeface="Arial"/>
              </a:rPr>
              <a:t>Demografisch profiel gebruiker</a:t>
            </a:r>
            <a:endParaRPr sz="2400" b="1" dirty="0"/>
          </a:p>
          <a:p>
            <a:pPr marL="457200" lvl="0" indent="-323850" algn="l" rtl="0">
              <a:lnSpc>
                <a:spcPct val="100000"/>
              </a:lnSpc>
              <a:spcBef>
                <a:spcPts val="0"/>
              </a:spcBef>
              <a:spcAft>
                <a:spcPts val="0"/>
              </a:spcAft>
              <a:buClr>
                <a:schemeClr val="dk1"/>
              </a:buClr>
              <a:buSzPts val="1500"/>
              <a:buFont typeface="Arial"/>
              <a:buChar char="•"/>
            </a:pPr>
            <a:r>
              <a:rPr lang="fi-FI" sz="1100" dirty="0">
                <a:solidFill>
                  <a:srgbClr val="1F1F1F"/>
                </a:solidFill>
                <a:latin typeface="Arial"/>
                <a:ea typeface="Arial"/>
                <a:cs typeface="Arial"/>
                <a:sym typeface="Arial"/>
              </a:rPr>
              <a:t>Geslacht </a:t>
            </a:r>
            <a:endParaRPr sz="2400" dirty="0"/>
          </a:p>
          <a:p>
            <a:pPr marL="457200" lvl="0" indent="-323850" algn="l" rtl="0">
              <a:lnSpc>
                <a:spcPct val="100000"/>
              </a:lnSpc>
              <a:spcBef>
                <a:spcPts val="0"/>
              </a:spcBef>
              <a:spcAft>
                <a:spcPts val="0"/>
              </a:spcAft>
              <a:buClr>
                <a:schemeClr val="dk1"/>
              </a:buClr>
              <a:buSzPts val="1500"/>
              <a:buFont typeface="Arial"/>
              <a:buChar char="•"/>
            </a:pPr>
            <a:r>
              <a:rPr lang="fi-FI" sz="1100" dirty="0">
                <a:solidFill>
                  <a:srgbClr val="1F1F1F"/>
                </a:solidFill>
                <a:latin typeface="Arial"/>
                <a:ea typeface="Arial"/>
                <a:cs typeface="Arial"/>
                <a:sym typeface="Arial"/>
              </a:rPr>
              <a:t>Leeftijd</a:t>
            </a:r>
            <a:endParaRPr sz="2400" dirty="0"/>
          </a:p>
          <a:p>
            <a:pPr marL="457200" lvl="0" indent="-323850" algn="l" rtl="0">
              <a:lnSpc>
                <a:spcPct val="100000"/>
              </a:lnSpc>
              <a:spcBef>
                <a:spcPts val="0"/>
              </a:spcBef>
              <a:spcAft>
                <a:spcPts val="0"/>
              </a:spcAft>
              <a:buClr>
                <a:schemeClr val="dk1"/>
              </a:buClr>
              <a:buSzPts val="1500"/>
              <a:buFont typeface="Arial"/>
              <a:buChar char="•"/>
            </a:pPr>
            <a:r>
              <a:rPr lang="fi-FI" sz="1100" dirty="0">
                <a:solidFill>
                  <a:srgbClr val="1F1F1F"/>
                </a:solidFill>
                <a:latin typeface="Arial"/>
                <a:ea typeface="Arial"/>
                <a:cs typeface="Arial"/>
                <a:sym typeface="Arial"/>
              </a:rPr>
              <a:t>Locatie </a:t>
            </a:r>
            <a:endParaRPr sz="2400" dirty="0"/>
          </a:p>
          <a:p>
            <a:pPr marL="285750" lvl="0" indent="-190500" algn="l" rtl="0">
              <a:lnSpc>
                <a:spcPct val="100000"/>
              </a:lnSpc>
              <a:spcBef>
                <a:spcPts val="0"/>
              </a:spcBef>
              <a:spcAft>
                <a:spcPts val="0"/>
              </a:spcAft>
              <a:buClr>
                <a:srgbClr val="161249"/>
              </a:buClr>
              <a:buSzPts val="1500"/>
              <a:buFont typeface="Arial"/>
              <a:buNone/>
            </a:pPr>
            <a:endParaRPr sz="1100" dirty="0">
              <a:solidFill>
                <a:srgbClr val="1F1F1F"/>
              </a:solidFill>
              <a:latin typeface="Arial"/>
              <a:ea typeface="Arial"/>
              <a:cs typeface="Arial"/>
              <a:sym typeface="Arial"/>
            </a:endParaRPr>
          </a:p>
          <a:p>
            <a:pPr marL="133350" lvl="0" indent="0" algn="l" rtl="0">
              <a:lnSpc>
                <a:spcPct val="100000"/>
              </a:lnSpc>
              <a:spcBef>
                <a:spcPts val="0"/>
              </a:spcBef>
              <a:spcAft>
                <a:spcPts val="0"/>
              </a:spcAft>
              <a:buClr>
                <a:srgbClr val="1F1F1F"/>
              </a:buClr>
              <a:buSzPts val="1500"/>
              <a:buNone/>
            </a:pPr>
            <a:r>
              <a:rPr lang="fi-FI" sz="1100" b="1" i="0" dirty="0">
                <a:solidFill>
                  <a:srgbClr val="1F1F1F"/>
                </a:solidFill>
                <a:latin typeface="Arial"/>
                <a:ea typeface="Arial"/>
                <a:cs typeface="Arial"/>
                <a:sym typeface="Arial"/>
              </a:rPr>
              <a:t>De huidige zoekopdracht</a:t>
            </a:r>
            <a:endParaRPr sz="2400" b="1" dirty="0"/>
          </a:p>
          <a:p>
            <a:pPr marL="457200" lvl="0" indent="-323850" algn="l" rtl="0">
              <a:lnSpc>
                <a:spcPct val="100000"/>
              </a:lnSpc>
              <a:spcBef>
                <a:spcPts val="0"/>
              </a:spcBef>
              <a:spcAft>
                <a:spcPts val="0"/>
              </a:spcAft>
              <a:buClr>
                <a:srgbClr val="1F1F1F"/>
              </a:buClr>
              <a:buSzPts val="1500"/>
              <a:buFont typeface="Arial"/>
              <a:buChar char="•"/>
            </a:pPr>
            <a:r>
              <a:rPr lang="fi-FI" sz="1100" dirty="0">
                <a:solidFill>
                  <a:srgbClr val="1F1F1F"/>
                </a:solidFill>
                <a:latin typeface="Arial"/>
                <a:ea typeface="Arial"/>
                <a:cs typeface="Arial"/>
                <a:sym typeface="Arial"/>
              </a:rPr>
              <a:t>Sleutelwoorden</a:t>
            </a:r>
            <a:endParaRPr sz="2400" dirty="0"/>
          </a:p>
          <a:p>
            <a:pPr marL="457200" lvl="0" indent="-228600" algn="l" rtl="0">
              <a:lnSpc>
                <a:spcPct val="100000"/>
              </a:lnSpc>
              <a:spcBef>
                <a:spcPts val="0"/>
              </a:spcBef>
              <a:spcAft>
                <a:spcPts val="0"/>
              </a:spcAft>
              <a:buClr>
                <a:srgbClr val="161249"/>
              </a:buClr>
              <a:buSzPts val="1500"/>
              <a:buFont typeface="Arial"/>
              <a:buNone/>
            </a:pPr>
            <a:endParaRPr sz="1100" b="0" i="0" dirty="0">
              <a:solidFill>
                <a:srgbClr val="1F1F1F"/>
              </a:solidFill>
              <a:latin typeface="Arial"/>
              <a:ea typeface="Arial"/>
              <a:cs typeface="Arial"/>
              <a:sym typeface="Arial"/>
            </a:endParaRPr>
          </a:p>
          <a:p>
            <a:pPr marL="133350" lvl="0" indent="0" algn="l" rtl="0">
              <a:lnSpc>
                <a:spcPct val="100000"/>
              </a:lnSpc>
              <a:spcBef>
                <a:spcPts val="0"/>
              </a:spcBef>
              <a:spcAft>
                <a:spcPts val="0"/>
              </a:spcAft>
              <a:buClr>
                <a:srgbClr val="1F1F1F"/>
              </a:buClr>
              <a:buSzPts val="1500"/>
              <a:buNone/>
            </a:pPr>
            <a:r>
              <a:rPr lang="fi-FI" sz="1100" b="1" i="0" dirty="0">
                <a:solidFill>
                  <a:srgbClr val="1F1F1F"/>
                </a:solidFill>
                <a:latin typeface="Arial"/>
                <a:ea typeface="Arial"/>
                <a:cs typeface="Arial"/>
                <a:sym typeface="Arial"/>
              </a:rPr>
              <a:t>Uw eerdere activiteiten op Google-sites en -apps </a:t>
            </a:r>
            <a:endParaRPr sz="1100" b="1" dirty="0">
              <a:solidFill>
                <a:srgbClr val="1F1F1F"/>
              </a:solidFill>
              <a:latin typeface="Arial"/>
              <a:ea typeface="Arial"/>
              <a:cs typeface="Arial"/>
              <a:sym typeface="Arial"/>
            </a:endParaRPr>
          </a:p>
          <a:p>
            <a:pPr marL="171450" lvl="0" indent="-171450" algn="l" rtl="0">
              <a:lnSpc>
                <a:spcPct val="100000"/>
              </a:lnSpc>
              <a:spcBef>
                <a:spcPts val="0"/>
              </a:spcBef>
              <a:spcAft>
                <a:spcPts val="0"/>
              </a:spcAft>
              <a:buClr>
                <a:srgbClr val="1F1F1F"/>
              </a:buClr>
              <a:buSzPts val="1500"/>
              <a:buChar char="•"/>
            </a:pPr>
            <a:r>
              <a:rPr lang="fi-FI" sz="1100" dirty="0">
                <a:solidFill>
                  <a:srgbClr val="1F1F1F"/>
                </a:solidFill>
                <a:latin typeface="Arial"/>
                <a:ea typeface="Arial"/>
                <a:cs typeface="Arial"/>
                <a:sym typeface="Arial"/>
              </a:rPr>
              <a:t>Zoekopdrachten</a:t>
            </a:r>
            <a:endParaRPr sz="2400" dirty="0"/>
          </a:p>
          <a:p>
            <a:pPr marL="171450" lvl="0" indent="-171450" algn="l" rtl="0">
              <a:lnSpc>
                <a:spcPct val="100000"/>
              </a:lnSpc>
              <a:spcBef>
                <a:spcPts val="0"/>
              </a:spcBef>
              <a:spcAft>
                <a:spcPts val="0"/>
              </a:spcAft>
              <a:buClr>
                <a:srgbClr val="1F1F1F"/>
              </a:buClr>
              <a:buSzPts val="1500"/>
              <a:buChar char="•"/>
            </a:pPr>
            <a:r>
              <a:rPr lang="fi-FI" sz="1100" dirty="0">
                <a:solidFill>
                  <a:srgbClr val="1F1F1F"/>
                </a:solidFill>
                <a:latin typeface="Arial"/>
                <a:ea typeface="Arial"/>
                <a:cs typeface="Arial"/>
                <a:sym typeface="Arial"/>
              </a:rPr>
              <a:t>Uw activiteiten terwijl u bent ingeschreven in Google</a:t>
            </a:r>
            <a:endParaRPr sz="2400" dirty="0"/>
          </a:p>
          <a:p>
            <a:pPr marL="171450" lvl="0" indent="-171450" algn="l" rtl="0">
              <a:lnSpc>
                <a:spcPct val="100000"/>
              </a:lnSpc>
              <a:spcBef>
                <a:spcPts val="0"/>
              </a:spcBef>
              <a:spcAft>
                <a:spcPts val="0"/>
              </a:spcAft>
              <a:buClr>
                <a:srgbClr val="1F1F1F"/>
              </a:buClr>
              <a:buSzPts val="1500"/>
              <a:buChar char="•"/>
            </a:pPr>
            <a:r>
              <a:rPr lang="fi-FI" sz="1100" dirty="0">
                <a:solidFill>
                  <a:srgbClr val="1F1F1F"/>
                </a:solidFill>
                <a:latin typeface="Arial"/>
                <a:ea typeface="Arial"/>
                <a:cs typeface="Arial"/>
                <a:sym typeface="Arial"/>
              </a:rPr>
              <a:t>Jouw reacties op advertenties</a:t>
            </a:r>
            <a:endParaRPr sz="2400" dirty="0"/>
          </a:p>
          <a:p>
            <a:pPr marL="171450" lvl="0" indent="-171450" algn="l" rtl="0">
              <a:lnSpc>
                <a:spcPct val="100000"/>
              </a:lnSpc>
              <a:spcBef>
                <a:spcPts val="0"/>
              </a:spcBef>
              <a:spcAft>
                <a:spcPts val="0"/>
              </a:spcAft>
              <a:buClr>
                <a:srgbClr val="1F1F1F"/>
              </a:buClr>
              <a:buSzPts val="1500"/>
              <a:buChar char="•"/>
            </a:pPr>
            <a:r>
              <a:rPr lang="fi-FI" sz="1100" dirty="0">
                <a:solidFill>
                  <a:srgbClr val="1F1F1F"/>
                </a:solidFill>
                <a:latin typeface="Arial"/>
                <a:ea typeface="Arial"/>
                <a:cs typeface="Arial"/>
                <a:sym typeface="Arial"/>
              </a:rPr>
              <a:t>Uw activiteit op andere apparaten </a:t>
            </a:r>
            <a:endParaRPr dirty="0"/>
          </a:p>
          <a:p>
            <a:pPr marL="133350" lvl="0" indent="0" algn="l" rtl="0">
              <a:lnSpc>
                <a:spcPct val="100000"/>
              </a:lnSpc>
              <a:spcBef>
                <a:spcPts val="0"/>
              </a:spcBef>
              <a:spcAft>
                <a:spcPts val="0"/>
              </a:spcAft>
              <a:buClr>
                <a:srgbClr val="161249"/>
              </a:buClr>
              <a:buSzPts val="1500"/>
              <a:buNone/>
            </a:pPr>
            <a:endParaRPr sz="1100" dirty="0">
              <a:solidFill>
                <a:srgbClr val="1F1F1F"/>
              </a:solidFill>
              <a:latin typeface="Arial"/>
              <a:ea typeface="Arial"/>
              <a:cs typeface="Arial"/>
              <a:sym typeface="Arial"/>
            </a:endParaRPr>
          </a:p>
        </p:txBody>
      </p:sp>
      <p:sp>
        <p:nvSpPr>
          <p:cNvPr id="313" name="Google Shape;313;p13"/>
          <p:cNvSpPr txBox="1">
            <a:spLocks noGrp="1"/>
          </p:cNvSpPr>
          <p:nvPr>
            <p:ph type="body" idx="4294967295"/>
          </p:nvPr>
        </p:nvSpPr>
        <p:spPr>
          <a:xfrm>
            <a:off x="4622051" y="1543927"/>
            <a:ext cx="4154487" cy="2938462"/>
          </a:xfrm>
          <a:prstGeom prst="rect">
            <a:avLst/>
          </a:prstGeom>
          <a:solidFill>
            <a:srgbClr val="96B0DE"/>
          </a:solidFill>
          <a:ln>
            <a:noFill/>
          </a:ln>
        </p:spPr>
        <p:txBody>
          <a:bodyPr spcFirstLastPara="1" wrap="square" lIns="0" tIns="72000" rIns="0" bIns="0" anchor="t" anchorCtr="0">
            <a:noAutofit/>
          </a:bodyPr>
          <a:lstStyle/>
          <a:p>
            <a:pPr marL="133350" lvl="0" indent="0" algn="l" rtl="0">
              <a:lnSpc>
                <a:spcPct val="100000"/>
              </a:lnSpc>
              <a:spcBef>
                <a:spcPts val="0"/>
              </a:spcBef>
              <a:spcAft>
                <a:spcPts val="0"/>
              </a:spcAft>
              <a:buClr>
                <a:srgbClr val="161249"/>
              </a:buClr>
              <a:buSzPts val="1500"/>
              <a:buNone/>
            </a:pPr>
            <a:r>
              <a:rPr lang="fi-FI" sz="1200" b="1"/>
              <a:t>Inhoud gemaakt door gebruiker</a:t>
            </a:r>
            <a:endParaRPr sz="2800" b="1"/>
          </a:p>
          <a:p>
            <a:pPr marL="457200" lvl="0" indent="-323850" algn="l" rtl="0">
              <a:lnSpc>
                <a:spcPct val="100000"/>
              </a:lnSpc>
              <a:spcBef>
                <a:spcPts val="0"/>
              </a:spcBef>
              <a:spcAft>
                <a:spcPts val="0"/>
              </a:spcAft>
              <a:buClr>
                <a:srgbClr val="161249"/>
              </a:buClr>
              <a:buSzPts val="1500"/>
              <a:buFont typeface="Arial"/>
              <a:buChar char="•"/>
            </a:pPr>
            <a:r>
              <a:rPr lang="fi-FI" sz="1100"/>
              <a:t>Inhoud &amp; foto's gepubliceerd</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Inhoud gevolgd (van anderen)</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Aankopen</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Sleutelwoorden</a:t>
            </a:r>
            <a:endParaRPr sz="1100"/>
          </a:p>
          <a:p>
            <a:pPr marL="457200" lvl="0" indent="-323850" algn="l" rtl="0">
              <a:lnSpc>
                <a:spcPct val="100000"/>
              </a:lnSpc>
              <a:spcBef>
                <a:spcPts val="0"/>
              </a:spcBef>
              <a:spcAft>
                <a:spcPts val="0"/>
              </a:spcAft>
              <a:buClr>
                <a:srgbClr val="161249"/>
              </a:buClr>
              <a:buSzPts val="1500"/>
              <a:buFont typeface="Arial"/>
              <a:buChar char="•"/>
            </a:pPr>
            <a:r>
              <a:rPr lang="fi-FI" sz="1100"/>
              <a:t>Tijd doorgebracht in Meta-platforms</a:t>
            </a:r>
            <a:endParaRPr sz="1100"/>
          </a:p>
          <a:p>
            <a:pPr marL="133350" lvl="0" indent="0" algn="l" rtl="0">
              <a:lnSpc>
                <a:spcPct val="100000"/>
              </a:lnSpc>
              <a:spcBef>
                <a:spcPts val="0"/>
              </a:spcBef>
              <a:spcAft>
                <a:spcPts val="0"/>
              </a:spcAft>
              <a:buClr>
                <a:srgbClr val="161249"/>
              </a:buClr>
              <a:buSzPts val="1500"/>
              <a:buNone/>
            </a:pPr>
            <a:r>
              <a:rPr lang="fi-FI" sz="1100" b="1"/>
              <a:t>Contacten en communicatie in Meta-platforms</a:t>
            </a:r>
            <a:endParaRPr sz="1100" b="1"/>
          </a:p>
          <a:p>
            <a:pPr marL="457200" lvl="0" indent="-323850" algn="l" rtl="0">
              <a:lnSpc>
                <a:spcPct val="100000"/>
              </a:lnSpc>
              <a:spcBef>
                <a:spcPts val="0"/>
              </a:spcBef>
              <a:spcAft>
                <a:spcPts val="0"/>
              </a:spcAft>
              <a:buClr>
                <a:srgbClr val="161249"/>
              </a:buClr>
              <a:buSzPts val="1500"/>
              <a:buFont typeface="Arial"/>
              <a:buChar char="•"/>
            </a:pPr>
            <a:r>
              <a:rPr lang="fi-FI" sz="1100"/>
              <a:t>Met wie </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Type communicatie </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Frequentie van communicatie </a:t>
            </a:r>
            <a:endParaRPr sz="2400"/>
          </a:p>
          <a:p>
            <a:pPr marL="133350" lvl="0" indent="0" algn="l" rtl="0">
              <a:lnSpc>
                <a:spcPct val="100000"/>
              </a:lnSpc>
              <a:spcBef>
                <a:spcPts val="0"/>
              </a:spcBef>
              <a:spcAft>
                <a:spcPts val="0"/>
              </a:spcAft>
              <a:buClr>
                <a:srgbClr val="161249"/>
              </a:buClr>
              <a:buSzPts val="1500"/>
              <a:buNone/>
            </a:pPr>
            <a:r>
              <a:rPr lang="fi-FI" sz="1100" b="1"/>
              <a:t>Gebruikte apparaten</a:t>
            </a:r>
            <a:endParaRPr sz="1100" b="1"/>
          </a:p>
          <a:p>
            <a:pPr marL="457200" lvl="0" indent="-323850" algn="l" rtl="0">
              <a:lnSpc>
                <a:spcPct val="100000"/>
              </a:lnSpc>
              <a:spcBef>
                <a:spcPts val="0"/>
              </a:spcBef>
              <a:spcAft>
                <a:spcPts val="0"/>
              </a:spcAft>
              <a:buClr>
                <a:srgbClr val="161249"/>
              </a:buClr>
              <a:buSzPts val="1500"/>
              <a:buFont typeface="Arial"/>
              <a:buChar char="•"/>
            </a:pPr>
            <a:r>
              <a:rPr lang="fi-FI" sz="1100"/>
              <a:t>mobiel; laptop</a:t>
            </a:r>
            <a:endParaRPr sz="1100"/>
          </a:p>
          <a:p>
            <a:pPr marL="133350" lvl="0" indent="0" algn="l" rtl="0">
              <a:lnSpc>
                <a:spcPct val="100000"/>
              </a:lnSpc>
              <a:spcBef>
                <a:spcPts val="0"/>
              </a:spcBef>
              <a:spcAft>
                <a:spcPts val="0"/>
              </a:spcAft>
              <a:buClr>
                <a:srgbClr val="161249"/>
              </a:buClr>
              <a:buSzPts val="1500"/>
              <a:buNone/>
            </a:pPr>
            <a:r>
              <a:rPr lang="fi-FI" sz="1100" b="1"/>
              <a:t>Informatie verzameld bij derde partners </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Gevolgde soorten sites (interesses)</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Aankopen </a:t>
            </a:r>
            <a:endParaRPr sz="2400"/>
          </a:p>
          <a:p>
            <a:pPr marL="457200" lvl="0" indent="-228600" algn="l" rtl="0">
              <a:lnSpc>
                <a:spcPct val="100000"/>
              </a:lnSpc>
              <a:spcBef>
                <a:spcPts val="0"/>
              </a:spcBef>
              <a:spcAft>
                <a:spcPts val="0"/>
              </a:spcAft>
              <a:buClr>
                <a:srgbClr val="161249"/>
              </a:buClr>
              <a:buSzPts val="1500"/>
              <a:buFont typeface="Arial"/>
              <a:buNone/>
            </a:pPr>
            <a:endParaRPr sz="1050"/>
          </a:p>
        </p:txBody>
      </p:sp>
      <p:sp>
        <p:nvSpPr>
          <p:cNvPr id="314" name="Google Shape;314;p13"/>
          <p:cNvSpPr txBox="1"/>
          <p:nvPr/>
        </p:nvSpPr>
        <p:spPr>
          <a:xfrm>
            <a:off x="364963" y="960803"/>
            <a:ext cx="3925800" cy="738623"/>
          </a:xfrm>
          <a:prstGeom prst="rect">
            <a:avLst/>
          </a:prstGeom>
          <a:solidFill>
            <a:srgbClr val="EA8007"/>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Arial"/>
              <a:buNone/>
            </a:pPr>
            <a:r>
              <a:rPr lang="fi-FI" b="1" i="0" u="none" strike="noStrike" cap="none" dirty="0">
                <a:solidFill>
                  <a:schemeClr val="lt1"/>
                </a:solidFill>
                <a:latin typeface="Arial"/>
                <a:ea typeface="Arial"/>
                <a:cs typeface="Arial"/>
                <a:sym typeface="Arial"/>
              </a:rPr>
              <a:t>Gebruikersgegevens verzameld door Google </a:t>
            </a:r>
            <a:endParaRPr sz="12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lt1"/>
              </a:buClr>
              <a:buSzPts val="1600"/>
              <a:buFont typeface="Arial"/>
              <a:buNone/>
            </a:pPr>
            <a:r>
              <a:rPr lang="fi-FI" b="1" i="0" u="none" strike="noStrike" cap="none" dirty="0">
                <a:solidFill>
                  <a:schemeClr val="lt1"/>
                </a:solidFill>
                <a:latin typeface="Arial"/>
                <a:ea typeface="Arial"/>
                <a:cs typeface="Arial"/>
                <a:sym typeface="Arial"/>
              </a:rPr>
              <a:t>(Advertenties, Advertenties weergeven)</a:t>
            </a:r>
            <a:endParaRPr b="1" i="0" u="none" strike="noStrike" cap="none" dirty="0">
              <a:solidFill>
                <a:schemeClr val="lt1"/>
              </a:solidFill>
              <a:latin typeface="Arial"/>
              <a:ea typeface="Arial"/>
              <a:cs typeface="Arial"/>
              <a:sym typeface="Arial"/>
            </a:endParaRPr>
          </a:p>
        </p:txBody>
      </p:sp>
      <p:sp>
        <p:nvSpPr>
          <p:cNvPr id="315" name="Google Shape;315;p13"/>
          <p:cNvSpPr txBox="1"/>
          <p:nvPr/>
        </p:nvSpPr>
        <p:spPr>
          <a:xfrm>
            <a:off x="4618414" y="960803"/>
            <a:ext cx="4153500" cy="523180"/>
          </a:xfrm>
          <a:prstGeom prst="rect">
            <a:avLst/>
          </a:prstGeom>
          <a:solidFill>
            <a:schemeClr val="accent1"/>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Arial"/>
              <a:buNone/>
            </a:pPr>
            <a:r>
              <a:rPr lang="fi-FI" b="1" i="0" u="none" strike="noStrike" cap="none" dirty="0">
                <a:solidFill>
                  <a:schemeClr val="lt1"/>
                </a:solidFill>
                <a:latin typeface="Arial"/>
                <a:ea typeface="Arial"/>
                <a:cs typeface="Arial"/>
                <a:sym typeface="Arial"/>
              </a:rPr>
              <a:t>Gebruikersgegevens verzameld door Meta </a:t>
            </a:r>
            <a:endParaRPr sz="12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lt1"/>
              </a:buClr>
              <a:buSzPts val="1600"/>
              <a:buFont typeface="Arial"/>
              <a:buNone/>
            </a:pPr>
            <a:r>
              <a:rPr lang="fi-FI" b="1" i="0" u="none" strike="noStrike" cap="none" dirty="0">
                <a:solidFill>
                  <a:schemeClr val="lt1"/>
                </a:solidFill>
                <a:latin typeface="Arial"/>
                <a:ea typeface="Arial"/>
                <a:cs typeface="Arial"/>
                <a:sym typeface="Arial"/>
              </a:rPr>
              <a:t>(Facebook, Instagram)</a:t>
            </a:r>
            <a:endParaRPr b="1" i="0" u="none" strike="noStrike" cap="none" dirty="0">
              <a:solidFill>
                <a:schemeClr val="lt1"/>
              </a:solidFill>
              <a:latin typeface="Arial"/>
              <a:ea typeface="Arial"/>
              <a:cs typeface="Arial"/>
              <a:sym typeface="Arial"/>
            </a:endParaRPr>
          </a:p>
        </p:txBody>
      </p:sp>
      <p:sp>
        <p:nvSpPr>
          <p:cNvPr id="316" name="Google Shape;316;p13"/>
          <p:cNvSpPr txBox="1"/>
          <p:nvPr/>
        </p:nvSpPr>
        <p:spPr>
          <a:xfrm>
            <a:off x="328801" y="4044217"/>
            <a:ext cx="3925799"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FI" sz="1200" b="0" i="0" u="none" strike="noStrike" cap="none" dirty="0">
                <a:solidFill>
                  <a:srgbClr val="000000"/>
                </a:solidFill>
                <a:latin typeface="Arial"/>
                <a:ea typeface="Arial"/>
                <a:cs typeface="Arial"/>
                <a:sym typeface="Arial"/>
              </a:rPr>
              <a:t>Bron: </a:t>
            </a:r>
            <a:r>
              <a:rPr lang="fi-FI" sz="1200" b="0" i="0" u="sng" strike="noStrike" cap="none" dirty="0">
                <a:solidFill>
                  <a:schemeClr val="hlink"/>
                </a:solidFill>
                <a:latin typeface="Arial"/>
                <a:ea typeface="Arial"/>
                <a:cs typeface="Arial"/>
                <a:sym typeface="Arial"/>
                <a:hlinkClick r:id="rId3"/>
              </a:rPr>
              <a:t>Google-ondersteuning en Mijn advertentiecentrum</a:t>
            </a:r>
            <a:endParaRPr sz="1200" b="0" i="0" u="sng" strike="noStrike" cap="none" dirty="0">
              <a:solidFill>
                <a:schemeClr val="hlink"/>
              </a:solidFill>
              <a:latin typeface="Arial"/>
              <a:ea typeface="Arial"/>
              <a:cs typeface="Arial"/>
              <a:sym typeface="Arial"/>
            </a:endParaRPr>
          </a:p>
        </p:txBody>
      </p:sp>
      <p:sp>
        <p:nvSpPr>
          <p:cNvPr id="317" name="Google Shape;317;p13"/>
          <p:cNvSpPr txBox="1"/>
          <p:nvPr/>
        </p:nvSpPr>
        <p:spPr>
          <a:xfrm>
            <a:off x="3467538" y="4760991"/>
            <a:ext cx="4653000" cy="276900"/>
          </a:xfrm>
          <a:prstGeom prst="rect">
            <a:avLst/>
          </a:prstGeom>
          <a:noFill/>
          <a:ln>
            <a:noFill/>
          </a:ln>
        </p:spPr>
        <p:txBody>
          <a:bodyPr spcFirstLastPara="1" wrap="square" lIns="91425" tIns="45700" rIns="91425" bIns="45700" anchor="t" anchorCtr="0">
            <a:spAutoFit/>
          </a:bodyPr>
          <a:lstStyle/>
          <a:p>
            <a:pPr marL="133350" marR="0" lvl="0" indent="0" algn="l" rtl="0">
              <a:lnSpc>
                <a:spcPct val="100000"/>
              </a:lnSpc>
              <a:spcBef>
                <a:spcPts val="0"/>
              </a:spcBef>
              <a:spcAft>
                <a:spcPts val="0"/>
              </a:spcAft>
              <a:buClr>
                <a:schemeClr val="dk1"/>
              </a:buClr>
              <a:buSzPts val="1500"/>
              <a:buFont typeface="Arial"/>
              <a:buNone/>
            </a:pPr>
            <a:r>
              <a:rPr lang="fi-FI" sz="1200" b="0" i="0" u="none" strike="noStrike" cap="none">
                <a:solidFill>
                  <a:schemeClr val="dk1"/>
                </a:solidFill>
                <a:latin typeface="Arial"/>
                <a:ea typeface="Arial"/>
                <a:cs typeface="Arial"/>
                <a:sym typeface="Arial"/>
              </a:rPr>
              <a:t>Bron: </a:t>
            </a:r>
            <a:r>
              <a:rPr lang="fi-FI" sz="1200" b="0" i="0" u="sng" strike="noStrike" cap="none">
                <a:solidFill>
                  <a:schemeClr val="hlink"/>
                </a:solidFill>
                <a:latin typeface="Arial"/>
                <a:ea typeface="Arial"/>
                <a:cs typeface="Arial"/>
                <a:sym typeface="Arial"/>
                <a:hlinkClick r:id="rId4"/>
              </a:rPr>
              <a:t>Privacybeleid van Facebook</a:t>
            </a:r>
            <a:endParaRPr sz="1200" b="0" i="0" u="none" strike="noStrike" cap="none">
              <a:solidFill>
                <a:schemeClr val="dk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14"/>
          <p:cNvSpPr txBox="1">
            <a:spLocks noGrp="1"/>
          </p:cNvSpPr>
          <p:nvPr>
            <p:ph type="title" idx="4294967295"/>
          </p:nvPr>
        </p:nvSpPr>
        <p:spPr>
          <a:xfrm>
            <a:off x="1132049" y="2000250"/>
            <a:ext cx="6879900" cy="5715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4444"/>
              <a:buFont typeface="Arial"/>
              <a:buNone/>
            </a:pPr>
            <a:r>
              <a:rPr lang="fi-FI" sz="4000"/>
              <a:t>Digitale advertentieformaten </a:t>
            </a:r>
            <a:endParaRPr sz="40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g20e72ffa6ac_0_19"/>
          <p:cNvSpPr txBox="1">
            <a:spLocks noGrp="1"/>
          </p:cNvSpPr>
          <p:nvPr>
            <p:ph type="title"/>
          </p:nvPr>
        </p:nvSpPr>
        <p:spPr>
          <a:xfrm>
            <a:off x="628650" y="197644"/>
            <a:ext cx="7886700" cy="994172"/>
          </a:xfrm>
          <a:prstGeom prst="rect">
            <a:avLst/>
          </a:prstGeom>
          <a:noFill/>
          <a:ln>
            <a:noFill/>
          </a:ln>
        </p:spPr>
        <p:txBody>
          <a:bodyPr spcFirstLastPara="1" wrap="square" lIns="91425" tIns="91425" rIns="91425" bIns="91425" anchor="t" anchorCtr="0">
            <a:normAutofit/>
          </a:bodyPr>
          <a:lstStyle/>
          <a:p>
            <a:pPr marL="0" lvl="0" indent="0" algn="l" rtl="0">
              <a:lnSpc>
                <a:spcPct val="90000"/>
              </a:lnSpc>
              <a:spcBef>
                <a:spcPts val="0"/>
              </a:spcBef>
              <a:spcAft>
                <a:spcPts val="0"/>
              </a:spcAft>
              <a:buClr>
                <a:srgbClr val="161249"/>
              </a:buClr>
              <a:buSzPts val="3300"/>
              <a:buFont typeface="Arial"/>
              <a:buNone/>
            </a:pPr>
            <a:r>
              <a:rPr lang="fi-FI"/>
              <a:t>Digitale media</a:t>
            </a:r>
            <a:endParaRPr/>
          </a:p>
        </p:txBody>
      </p:sp>
      <p:sp>
        <p:nvSpPr>
          <p:cNvPr id="328" name="Google Shape;328;g20e72ffa6ac_0_19"/>
          <p:cNvSpPr txBox="1">
            <a:spLocks noGrp="1"/>
          </p:cNvSpPr>
          <p:nvPr>
            <p:ph type="body" idx="1"/>
          </p:nvPr>
        </p:nvSpPr>
        <p:spPr>
          <a:xfrm>
            <a:off x="456122" y="857249"/>
            <a:ext cx="8515350" cy="3686175"/>
          </a:xfrm>
          <a:prstGeom prst="rect">
            <a:avLst/>
          </a:prstGeom>
          <a:noFill/>
          <a:ln>
            <a:noFill/>
          </a:ln>
        </p:spPr>
        <p:txBody>
          <a:bodyPr spcFirstLastPara="1" wrap="square" lIns="91425" tIns="91425" rIns="91425" bIns="91425" anchor="t" anchorCtr="0">
            <a:normAutofit lnSpcReduction="10000"/>
          </a:bodyPr>
          <a:lstStyle/>
          <a:p>
            <a:pPr marL="457200" lvl="0" indent="-323850" algn="l" rtl="0">
              <a:lnSpc>
                <a:spcPct val="100000"/>
              </a:lnSpc>
              <a:spcBef>
                <a:spcPts val="0"/>
              </a:spcBef>
              <a:spcAft>
                <a:spcPts val="0"/>
              </a:spcAft>
              <a:buClr>
                <a:srgbClr val="14A98E"/>
              </a:buClr>
              <a:buSzPts val="1500"/>
              <a:buFont typeface="Arial"/>
              <a:buChar char="●"/>
            </a:pPr>
            <a:r>
              <a:rPr lang="fi-FI" sz="1500" dirty="0"/>
              <a:t>In principe gelijk aan traditionele krantenadvertenties, maar gepubliceerd op digitale platforms</a:t>
            </a:r>
            <a:endParaRPr sz="1500" dirty="0"/>
          </a:p>
          <a:p>
            <a:pPr marL="742950" lvl="0" indent="-190500" algn="l" rtl="0">
              <a:lnSpc>
                <a:spcPct val="100000"/>
              </a:lnSpc>
              <a:spcBef>
                <a:spcPts val="0"/>
              </a:spcBef>
              <a:spcAft>
                <a:spcPts val="0"/>
              </a:spcAft>
              <a:buClr>
                <a:srgbClr val="14A98E"/>
              </a:buClr>
              <a:buSzPts val="1500"/>
              <a:buFont typeface="Arial"/>
              <a:buNone/>
            </a:pPr>
            <a:endParaRPr sz="1500" dirty="0"/>
          </a:p>
          <a:p>
            <a:pPr marL="457200" lvl="0" indent="-323850" algn="l" rtl="0">
              <a:lnSpc>
                <a:spcPct val="100000"/>
              </a:lnSpc>
              <a:spcBef>
                <a:spcPts val="0"/>
              </a:spcBef>
              <a:spcAft>
                <a:spcPts val="0"/>
              </a:spcAft>
              <a:buClr>
                <a:srgbClr val="14A98E"/>
              </a:buClr>
              <a:buSzPts val="1500"/>
              <a:buFont typeface="Arial"/>
              <a:buChar char="●"/>
            </a:pPr>
            <a:r>
              <a:rPr lang="fi-FI" sz="1500" dirty="0"/>
              <a:t>Deze dekken een breed scala aan digitale platforms met grote bezoekersaantallen: digitale kranten, tijdschriften, andere drukbezochte platforms, zoekmachines, sociale mediaplatforms, videopublicatieplatforms, blogs, enz.</a:t>
            </a:r>
            <a:endParaRPr sz="1500" dirty="0"/>
          </a:p>
          <a:p>
            <a:pPr marL="742950" lvl="0" indent="-190500" algn="l" rtl="0">
              <a:lnSpc>
                <a:spcPct val="100000"/>
              </a:lnSpc>
              <a:spcBef>
                <a:spcPts val="0"/>
              </a:spcBef>
              <a:spcAft>
                <a:spcPts val="0"/>
              </a:spcAft>
              <a:buClr>
                <a:srgbClr val="14A98E"/>
              </a:buClr>
              <a:buSzPts val="1500"/>
              <a:buFont typeface="Arial"/>
              <a:buNone/>
            </a:pPr>
            <a:endParaRPr sz="1500" dirty="0"/>
          </a:p>
          <a:p>
            <a:pPr marL="457200" lvl="0" indent="-323850" algn="l" rtl="0">
              <a:lnSpc>
                <a:spcPct val="100000"/>
              </a:lnSpc>
              <a:spcBef>
                <a:spcPts val="0"/>
              </a:spcBef>
              <a:spcAft>
                <a:spcPts val="0"/>
              </a:spcAft>
              <a:buClr>
                <a:srgbClr val="14A98E"/>
              </a:buClr>
              <a:buSzPts val="1500"/>
              <a:buFont typeface="Arial"/>
              <a:buChar char="●"/>
            </a:pPr>
            <a:r>
              <a:rPr lang="fi-FI" sz="1500" dirty="0"/>
              <a:t>De media- en reclamewereld wordt gerund door een groot aantal </a:t>
            </a:r>
            <a:r>
              <a:rPr lang="fi-FI" sz="1500" u="sng" dirty="0">
                <a:solidFill>
                  <a:schemeClr val="accent5"/>
                </a:solidFill>
                <a:hlinkClick r:id="rId3">
                  <a:extLst>
                    <a:ext uri="{A12FA001-AC4F-418D-AE19-62706E023703}">
                      <ahyp:hlinkClr xmlns:ahyp="http://schemas.microsoft.com/office/drawing/2018/hyperlinkcolor" val="tx"/>
                    </a:ext>
                  </a:extLst>
                </a:hlinkClick>
              </a:rPr>
              <a:t>mediahuizen </a:t>
            </a:r>
            <a:r>
              <a:rPr lang="fi-FI" sz="1500" dirty="0"/>
              <a:t>en een paar transnationale giganten zoals </a:t>
            </a:r>
            <a:r>
              <a:rPr lang="fi-FI" sz="1500" u="sng" dirty="0">
                <a:solidFill>
                  <a:schemeClr val="accent5"/>
                </a:solidFill>
                <a:hlinkClick r:id="rId4">
                  <a:extLst>
                    <a:ext uri="{A12FA001-AC4F-418D-AE19-62706E023703}">
                      <ahyp:hlinkClr xmlns:ahyp="http://schemas.microsoft.com/office/drawing/2018/hyperlinkcolor" val="tx"/>
                    </a:ext>
                  </a:extLst>
                </a:hlinkClick>
              </a:rPr>
              <a:t>Alphabet </a:t>
            </a:r>
            <a:r>
              <a:rPr lang="fi-FI" sz="1500" dirty="0"/>
              <a:t>(Google, Youtube, enz.) en </a:t>
            </a:r>
            <a:r>
              <a:rPr lang="fi-FI" sz="1500" u="sng" dirty="0">
                <a:solidFill>
                  <a:schemeClr val="accent5"/>
                </a:solidFill>
                <a:hlinkClick r:id="rId5">
                  <a:extLst>
                    <a:ext uri="{A12FA001-AC4F-418D-AE19-62706E023703}">
                      <ahyp:hlinkClr xmlns:ahyp="http://schemas.microsoft.com/office/drawing/2018/hyperlinkcolor" val="tx"/>
                    </a:ext>
                  </a:extLst>
                </a:hlinkClick>
              </a:rPr>
              <a:t>Meta </a:t>
            </a:r>
            <a:r>
              <a:rPr lang="fi-FI" sz="1500" dirty="0"/>
              <a:t>(Facebook, Instagram, enz.).</a:t>
            </a:r>
            <a:endParaRPr sz="1500" dirty="0"/>
          </a:p>
          <a:p>
            <a:pPr marL="457200" lvl="0" indent="-228600" algn="l" rtl="0">
              <a:lnSpc>
                <a:spcPct val="100000"/>
              </a:lnSpc>
              <a:spcBef>
                <a:spcPts val="0"/>
              </a:spcBef>
              <a:spcAft>
                <a:spcPts val="0"/>
              </a:spcAft>
              <a:buClr>
                <a:srgbClr val="14A98E"/>
              </a:buClr>
              <a:buSzPts val="1500"/>
              <a:buFont typeface="Arial"/>
              <a:buNone/>
            </a:pPr>
            <a:endParaRPr sz="1500" dirty="0"/>
          </a:p>
          <a:p>
            <a:pPr marL="457200" lvl="0" indent="-323850" algn="l" rtl="0">
              <a:lnSpc>
                <a:spcPct val="100000"/>
              </a:lnSpc>
              <a:spcBef>
                <a:spcPts val="0"/>
              </a:spcBef>
              <a:spcAft>
                <a:spcPts val="0"/>
              </a:spcAft>
              <a:buClr>
                <a:srgbClr val="14A98E"/>
              </a:buClr>
              <a:buSzPts val="1500"/>
              <a:buFont typeface="Arial"/>
              <a:buChar char="●"/>
            </a:pPr>
            <a:r>
              <a:rPr lang="fi-FI" sz="1500" dirty="0"/>
              <a:t>Hun bedrijf bestaat uit het publiceren van inhoud (nieuws, entertainment, wonen, plaatsing, speciale interesses en hobby's, enz.) die aantrekkelijk is voor een groter en kleiner, algemeen en specifiek publiek,</a:t>
            </a:r>
            <a:endParaRPr sz="1500" dirty="0"/>
          </a:p>
          <a:p>
            <a:pPr marL="457200" lvl="0" indent="-228600" algn="l" rtl="0">
              <a:lnSpc>
                <a:spcPct val="100000"/>
              </a:lnSpc>
              <a:spcBef>
                <a:spcPts val="0"/>
              </a:spcBef>
              <a:spcAft>
                <a:spcPts val="0"/>
              </a:spcAft>
              <a:buClr>
                <a:srgbClr val="14A98E"/>
              </a:buClr>
              <a:buSzPts val="1500"/>
              <a:buFont typeface="Arial"/>
              <a:buNone/>
            </a:pPr>
            <a:endParaRPr sz="1500" dirty="0"/>
          </a:p>
          <a:p>
            <a:pPr marL="457200" lvl="0" indent="-304800" algn="l" rtl="0">
              <a:lnSpc>
                <a:spcPct val="100000"/>
              </a:lnSpc>
              <a:spcBef>
                <a:spcPts val="0"/>
              </a:spcBef>
              <a:spcAft>
                <a:spcPts val="0"/>
              </a:spcAft>
              <a:buClr>
                <a:srgbClr val="14A98E"/>
              </a:buClr>
              <a:buSzPts val="1200"/>
              <a:buFont typeface="Arial"/>
              <a:buChar char="●"/>
            </a:pPr>
            <a:r>
              <a:rPr lang="fi-FI" sz="1500" dirty="0"/>
              <a:t>specifieke media aanbieden voor reclamedoeleinden</a:t>
            </a:r>
            <a:endParaRPr sz="15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g20e72ffa6ac_0_24"/>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a:t>Activiteit in de klas</a:t>
            </a:r>
            <a:endParaRPr/>
          </a:p>
        </p:txBody>
      </p:sp>
      <p:sp>
        <p:nvSpPr>
          <p:cNvPr id="334" name="Google Shape;334;g20e72ffa6ac_0_24"/>
          <p:cNvSpPr txBox="1">
            <a:spLocks noGrp="1"/>
          </p:cNvSpPr>
          <p:nvPr>
            <p:ph type="body" idx="2"/>
          </p:nvPr>
        </p:nvSpPr>
        <p:spPr>
          <a:xfrm>
            <a:off x="840583" y="887767"/>
            <a:ext cx="6614054" cy="337943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1800"/>
              <a:buNone/>
            </a:pPr>
            <a:r>
              <a:rPr lang="fi-FI" sz="1800" b="1">
                <a:solidFill>
                  <a:srgbClr val="11AA81"/>
                </a:solidFill>
              </a:rPr>
              <a:t>Verken het aanbod van uw nationale mediahuizen </a:t>
            </a:r>
            <a:endParaRPr/>
          </a:p>
          <a:p>
            <a:pPr marL="0" lvl="0" indent="0" algn="l" rtl="0">
              <a:lnSpc>
                <a:spcPct val="100000"/>
              </a:lnSpc>
              <a:spcBef>
                <a:spcPts val="0"/>
              </a:spcBef>
              <a:spcAft>
                <a:spcPts val="0"/>
              </a:spcAft>
              <a:buClr>
                <a:schemeClr val="lt1"/>
              </a:buClr>
              <a:buSzPts val="1600"/>
              <a:buNone/>
            </a:pPr>
            <a:endParaRPr sz="160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600">
                <a:solidFill>
                  <a:schemeClr val="lt1"/>
                </a:solidFill>
              </a:rPr>
              <a:t>Je kunt ze vinden op internet door bijvoorbeeld te zoeken op 'media houses' of 'buying digital advertising'.</a:t>
            </a:r>
            <a:endParaRPr/>
          </a:p>
          <a:p>
            <a:pPr marL="457200" lvl="0" indent="-342900" algn="l" rtl="0">
              <a:lnSpc>
                <a:spcPct val="100000"/>
              </a:lnSpc>
              <a:spcBef>
                <a:spcPts val="0"/>
              </a:spcBef>
              <a:spcAft>
                <a:spcPts val="0"/>
              </a:spcAft>
              <a:buClr>
                <a:srgbClr val="11AA81"/>
              </a:buClr>
              <a:buSzPts val="1800"/>
              <a:buAutoNum type="arabicPeriod"/>
            </a:pPr>
            <a:r>
              <a:rPr lang="fi-FI" sz="1600">
                <a:solidFill>
                  <a:schemeClr val="lt1"/>
                </a:solidFill>
              </a:rPr>
              <a:t>In de meeste Europese landen zijn er 3-5 </a:t>
            </a:r>
            <a:r>
              <a:rPr lang="fi-FI" sz="1600"/>
              <a:t>prominente </a:t>
            </a:r>
            <a:r>
              <a:rPr lang="fi-FI" sz="1600">
                <a:solidFill>
                  <a:schemeClr val="lt1"/>
                </a:solidFill>
              </a:rPr>
              <a:t>mediahuizen en een paar kleinere.</a:t>
            </a:r>
            <a:endParaRPr/>
          </a:p>
          <a:p>
            <a:pPr marL="457200" lvl="0" indent="-342900" algn="l" rtl="0">
              <a:lnSpc>
                <a:spcPct val="100000"/>
              </a:lnSpc>
              <a:spcBef>
                <a:spcPts val="0"/>
              </a:spcBef>
              <a:spcAft>
                <a:spcPts val="0"/>
              </a:spcAft>
              <a:buClr>
                <a:srgbClr val="11AA81"/>
              </a:buClr>
              <a:buSzPts val="1800"/>
              <a:buAutoNum type="arabicPeriod"/>
            </a:pPr>
            <a:r>
              <a:rPr lang="fi-FI" sz="1600">
                <a:solidFill>
                  <a:schemeClr val="lt1"/>
                </a:solidFill>
              </a:rPr>
              <a:t>Noem </a:t>
            </a:r>
            <a:r>
              <a:rPr lang="fi-FI" sz="1600"/>
              <a:t>vijf belangrijkste </a:t>
            </a:r>
            <a:r>
              <a:rPr lang="fi-FI" sz="1600">
                <a:solidFill>
                  <a:schemeClr val="lt1"/>
                </a:solidFill>
              </a:rPr>
              <a:t>nationale mediahuizen</a:t>
            </a:r>
            <a:endParaRPr/>
          </a:p>
          <a:p>
            <a:pPr marL="457200" lvl="0" indent="-342900" algn="l" rtl="0">
              <a:lnSpc>
                <a:spcPct val="100000"/>
              </a:lnSpc>
              <a:spcBef>
                <a:spcPts val="0"/>
              </a:spcBef>
              <a:spcAft>
                <a:spcPts val="0"/>
              </a:spcAft>
              <a:buClr>
                <a:srgbClr val="11AA81"/>
              </a:buClr>
              <a:buSzPts val="1800"/>
              <a:buAutoNum type="arabicPeriod"/>
            </a:pPr>
            <a:r>
              <a:rPr lang="fi-FI" sz="1600">
                <a:solidFill>
                  <a:schemeClr val="lt1"/>
                </a:solidFill>
              </a:rPr>
              <a:t>Bekijk hun websites en maak een lijst van bepaalde media (kranten, tijdschriften, speciale media, andere platforms) die hun eigendom zijn</a:t>
            </a:r>
            <a:r>
              <a:rPr lang="fi-FI" sz="1600"/>
              <a:t>.  Bekijk ook hun 'mediagram'.</a:t>
            </a:r>
            <a:endParaRPr/>
          </a:p>
          <a:p>
            <a:pPr marL="457200" lvl="0" indent="-342900" algn="l" rtl="0">
              <a:lnSpc>
                <a:spcPct val="100000"/>
              </a:lnSpc>
              <a:spcBef>
                <a:spcPts val="0"/>
              </a:spcBef>
              <a:spcAft>
                <a:spcPts val="0"/>
              </a:spcAft>
              <a:buClr>
                <a:srgbClr val="11AA81"/>
              </a:buClr>
              <a:buSzPts val="1800"/>
              <a:buAutoNum type="arabicPeriod"/>
            </a:pPr>
            <a:r>
              <a:rPr lang="fi-FI" sz="1600">
                <a:solidFill>
                  <a:schemeClr val="lt1"/>
                </a:solidFill>
              </a:rPr>
              <a:t>Kies 2-3 van de specifieke media. Maak een lijst van de doelgroepen die je hiermee zou kunnen bereiken.</a:t>
            </a:r>
            <a:endParaRPr/>
          </a:p>
          <a:p>
            <a:pPr marL="457200" lvl="0" indent="-228600" algn="l" rtl="0">
              <a:lnSpc>
                <a:spcPct val="100000"/>
              </a:lnSpc>
              <a:spcBef>
                <a:spcPts val="0"/>
              </a:spcBef>
              <a:spcAft>
                <a:spcPts val="0"/>
              </a:spcAft>
              <a:buClr>
                <a:srgbClr val="11AA81"/>
              </a:buClr>
              <a:buSzPts val="1800"/>
              <a:buNone/>
            </a:pPr>
            <a:endParaRPr sz="1600">
              <a:solidFill>
                <a:schemeClr val="lt1"/>
              </a:solidFill>
            </a:endParaRPr>
          </a:p>
          <a:p>
            <a:pPr marL="0" lvl="0" indent="0" algn="l" rtl="0">
              <a:lnSpc>
                <a:spcPct val="100000"/>
              </a:lnSpc>
              <a:spcBef>
                <a:spcPts val="0"/>
              </a:spcBef>
              <a:spcAft>
                <a:spcPts val="0"/>
              </a:spcAft>
              <a:buClr>
                <a:srgbClr val="11AA81"/>
              </a:buClr>
              <a:buSzPts val="1600"/>
              <a:buNone/>
            </a:pPr>
            <a:r>
              <a:rPr lang="fi-FI" sz="1600" b="1">
                <a:solidFill>
                  <a:srgbClr val="11AA81"/>
                </a:solidFill>
              </a:rPr>
              <a:t>Benodigde tijd: 30-45 minuten. </a:t>
            </a:r>
            <a:endParaRPr/>
          </a:p>
          <a:p>
            <a:pPr marL="0" lvl="0" indent="0" algn="l" rtl="0">
              <a:lnSpc>
                <a:spcPct val="108000"/>
              </a:lnSpc>
              <a:spcBef>
                <a:spcPts val="0"/>
              </a:spcBef>
              <a:spcAft>
                <a:spcPts val="0"/>
              </a:spcAft>
              <a:buClr>
                <a:schemeClr val="lt1"/>
              </a:buClr>
              <a:buSzPts val="1500"/>
              <a:buNone/>
            </a:pP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g20e72ffa6ac_0_13"/>
          <p:cNvSpPr txBox="1">
            <a:spLocks noGrp="1"/>
          </p:cNvSpPr>
          <p:nvPr>
            <p:ph type="title" idx="4294967295"/>
          </p:nvPr>
        </p:nvSpPr>
        <p:spPr>
          <a:xfrm>
            <a:off x="490770" y="219074"/>
            <a:ext cx="8384712" cy="641400"/>
          </a:xfrm>
          <a:prstGeom prst="rect">
            <a:avLst/>
          </a:prstGeom>
          <a:noFill/>
          <a:ln>
            <a:noFill/>
          </a:ln>
        </p:spPr>
        <p:txBody>
          <a:bodyPr spcFirstLastPara="1" wrap="square" lIns="91425" tIns="91425" rIns="91425" bIns="91425" anchor="t" anchorCtr="0">
            <a:normAutofit/>
          </a:bodyPr>
          <a:lstStyle/>
          <a:p>
            <a:pPr marL="0" lvl="0" indent="0" algn="l" rtl="0">
              <a:lnSpc>
                <a:spcPct val="90000"/>
              </a:lnSpc>
              <a:spcBef>
                <a:spcPts val="0"/>
              </a:spcBef>
              <a:spcAft>
                <a:spcPts val="0"/>
              </a:spcAft>
              <a:buClr>
                <a:srgbClr val="161249"/>
              </a:buClr>
              <a:buSzPct val="100000"/>
              <a:buFont typeface="Arial"/>
              <a:buNone/>
            </a:pPr>
            <a:r>
              <a:rPr lang="fi-FI" sz="2800" dirty="0"/>
              <a:t>Voor- en nadelen van digitaal adverteren </a:t>
            </a:r>
            <a:endParaRPr sz="2800" dirty="0"/>
          </a:p>
        </p:txBody>
      </p:sp>
      <p:sp>
        <p:nvSpPr>
          <p:cNvPr id="340" name="Google Shape;340;g20e72ffa6ac_0_13"/>
          <p:cNvSpPr txBox="1">
            <a:spLocks noGrp="1"/>
          </p:cNvSpPr>
          <p:nvPr>
            <p:ph type="body" idx="4294967295"/>
          </p:nvPr>
        </p:nvSpPr>
        <p:spPr>
          <a:xfrm>
            <a:off x="534988" y="928687"/>
            <a:ext cx="3925888" cy="3149699"/>
          </a:xfrm>
          <a:prstGeom prst="rect">
            <a:avLst/>
          </a:prstGeom>
          <a:noFill/>
          <a:ln w="38100" cap="flat" cmpd="sng">
            <a:solidFill>
              <a:srgbClr val="11AA81"/>
            </a:solidFill>
            <a:prstDash val="solid"/>
            <a:round/>
            <a:headEnd type="none" w="sm" len="sm"/>
            <a:tailEnd type="none" w="sm" len="sm"/>
          </a:ln>
        </p:spPr>
        <p:txBody>
          <a:bodyPr spcFirstLastPara="1" wrap="square" lIns="91425" tIns="91425" rIns="91425" bIns="91425" anchor="t" anchorCtr="0">
            <a:noAutofit/>
          </a:bodyPr>
          <a:lstStyle/>
          <a:p>
            <a:pPr marL="107950" lvl="0" indent="0" algn="ctr" rtl="0">
              <a:lnSpc>
                <a:spcPct val="100000"/>
              </a:lnSpc>
              <a:spcBef>
                <a:spcPts val="0"/>
              </a:spcBef>
              <a:spcAft>
                <a:spcPts val="0"/>
              </a:spcAft>
              <a:buClr>
                <a:srgbClr val="11AA81"/>
              </a:buClr>
              <a:buSzPts val="1900"/>
              <a:buNone/>
            </a:pPr>
            <a:r>
              <a:rPr lang="fi-FI" sz="2800" b="1" dirty="0">
                <a:solidFill>
                  <a:srgbClr val="11AA81"/>
                </a:solidFill>
              </a:rPr>
              <a:t>PROS</a:t>
            </a:r>
            <a:br>
              <a:rPr lang="fi-FI" sz="2800" b="1" dirty="0">
                <a:solidFill>
                  <a:srgbClr val="11AA81"/>
                </a:solidFill>
              </a:rPr>
            </a:br>
            <a:endParaRPr sz="1400" dirty="0"/>
          </a:p>
          <a:p>
            <a:pPr marL="476250" lvl="0" indent="-342900" algn="l" rtl="0">
              <a:lnSpc>
                <a:spcPct val="100000"/>
              </a:lnSpc>
              <a:spcBef>
                <a:spcPts val="0"/>
              </a:spcBef>
              <a:spcAft>
                <a:spcPts val="0"/>
              </a:spcAft>
              <a:buClr>
                <a:srgbClr val="11AA81"/>
              </a:buClr>
              <a:buSzPts val="1500"/>
              <a:buFont typeface="Arial"/>
              <a:buChar char="●"/>
            </a:pPr>
            <a:r>
              <a:rPr lang="fi-FI" sz="1400" dirty="0"/>
              <a:t>Biedt superieure mogelijkheden voor bedrijven van elke grootte om de bekendheid te vergroten en verkeer naar de website te leiden</a:t>
            </a:r>
            <a:endParaRPr sz="1400" dirty="0"/>
          </a:p>
          <a:p>
            <a:pPr marL="476250" lvl="0" indent="-342900" algn="l" rtl="0">
              <a:lnSpc>
                <a:spcPct val="100000"/>
              </a:lnSpc>
              <a:spcBef>
                <a:spcPts val="0"/>
              </a:spcBef>
              <a:spcAft>
                <a:spcPts val="0"/>
              </a:spcAft>
              <a:buClr>
                <a:srgbClr val="11AA81"/>
              </a:buClr>
              <a:buSzPts val="1500"/>
              <a:buFont typeface="Arial"/>
              <a:buChar char="●"/>
            </a:pPr>
            <a:r>
              <a:rPr lang="fi-FI" sz="1400" dirty="0"/>
              <a:t>Flexibiliteit - gemakkelijk te starten en te veranderen</a:t>
            </a:r>
            <a:endParaRPr sz="1400" dirty="0"/>
          </a:p>
          <a:p>
            <a:pPr marL="476250" lvl="0" indent="-342900" algn="l" rtl="0">
              <a:lnSpc>
                <a:spcPct val="100000"/>
              </a:lnSpc>
              <a:spcBef>
                <a:spcPts val="0"/>
              </a:spcBef>
              <a:spcAft>
                <a:spcPts val="0"/>
              </a:spcAft>
              <a:buClr>
                <a:srgbClr val="11AA81"/>
              </a:buClr>
              <a:buSzPts val="1500"/>
              <a:buFont typeface="Arial"/>
              <a:buChar char="●"/>
            </a:pPr>
            <a:r>
              <a:rPr lang="fi-FI" sz="1400" dirty="0"/>
              <a:t>Geavanceerde opties om doelgroepen te definiëren</a:t>
            </a:r>
            <a:endParaRPr sz="1400" dirty="0"/>
          </a:p>
          <a:p>
            <a:pPr marL="457200" lvl="0" indent="-342900" algn="l" rtl="0">
              <a:lnSpc>
                <a:spcPct val="100000"/>
              </a:lnSpc>
              <a:spcBef>
                <a:spcPts val="0"/>
              </a:spcBef>
              <a:spcAft>
                <a:spcPts val="0"/>
              </a:spcAft>
              <a:buClr>
                <a:srgbClr val="11AA81"/>
              </a:buClr>
              <a:buSzPts val="1800"/>
              <a:buFont typeface="Arial"/>
              <a:buChar char="●"/>
            </a:pPr>
            <a:r>
              <a:rPr lang="fi-FI" sz="1400" dirty="0"/>
              <a:t>Lage kosten (vooral als ze intern worden uitgevoerd)</a:t>
            </a:r>
            <a:endParaRPr sz="1400" dirty="0"/>
          </a:p>
          <a:p>
            <a:pPr marL="0" lvl="0" indent="0" algn="l" rtl="0">
              <a:lnSpc>
                <a:spcPct val="100000"/>
              </a:lnSpc>
              <a:spcBef>
                <a:spcPts val="0"/>
              </a:spcBef>
              <a:spcAft>
                <a:spcPts val="0"/>
              </a:spcAft>
              <a:buClr>
                <a:srgbClr val="161249"/>
              </a:buClr>
              <a:buSzPts val="1500"/>
              <a:buNone/>
            </a:pPr>
            <a:endParaRPr sz="1500" dirty="0"/>
          </a:p>
          <a:p>
            <a:pPr marL="0" lvl="0" indent="0" algn="l" rtl="0">
              <a:lnSpc>
                <a:spcPct val="100000"/>
              </a:lnSpc>
              <a:spcBef>
                <a:spcPts val="0"/>
              </a:spcBef>
              <a:spcAft>
                <a:spcPts val="0"/>
              </a:spcAft>
              <a:buClr>
                <a:srgbClr val="161249"/>
              </a:buClr>
              <a:buSzPts val="1500"/>
              <a:buNone/>
            </a:pPr>
            <a:endParaRPr sz="1500" dirty="0"/>
          </a:p>
        </p:txBody>
      </p:sp>
      <p:sp>
        <p:nvSpPr>
          <p:cNvPr id="341" name="Google Shape;341;g20e72ffa6ac_0_13"/>
          <p:cNvSpPr txBox="1">
            <a:spLocks noGrp="1"/>
          </p:cNvSpPr>
          <p:nvPr>
            <p:ph type="body" idx="4294967295"/>
          </p:nvPr>
        </p:nvSpPr>
        <p:spPr>
          <a:xfrm>
            <a:off x="4683126" y="928687"/>
            <a:ext cx="3908425" cy="3149699"/>
          </a:xfrm>
          <a:prstGeom prst="rect">
            <a:avLst/>
          </a:prstGeom>
          <a:noFill/>
          <a:ln w="38100" cap="flat" cmpd="sng">
            <a:solidFill>
              <a:srgbClr val="D12477"/>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D12477"/>
              </a:buClr>
              <a:buSzPts val="2800"/>
              <a:buNone/>
            </a:pPr>
            <a:r>
              <a:rPr lang="fi-FI" sz="2800" b="1" dirty="0">
                <a:solidFill>
                  <a:srgbClr val="D12477"/>
                </a:solidFill>
              </a:rPr>
              <a:t>CONS</a:t>
            </a:r>
            <a:br>
              <a:rPr lang="fi-FI" sz="2800" b="1" dirty="0">
                <a:solidFill>
                  <a:srgbClr val="D12477"/>
                </a:solidFill>
              </a:rPr>
            </a:br>
            <a:endParaRPr sz="1400" dirty="0"/>
          </a:p>
          <a:p>
            <a:pPr marL="457200" lvl="0" indent="-342900" algn="l" rtl="0">
              <a:lnSpc>
                <a:spcPct val="100000"/>
              </a:lnSpc>
              <a:spcBef>
                <a:spcPts val="0"/>
              </a:spcBef>
              <a:spcAft>
                <a:spcPts val="0"/>
              </a:spcAft>
              <a:buClr>
                <a:srgbClr val="D12477"/>
              </a:buClr>
              <a:buSzPts val="1800"/>
              <a:buFont typeface="Arial"/>
              <a:buChar char="●"/>
            </a:pPr>
            <a:r>
              <a:rPr lang="fi-FI" sz="1400" dirty="0"/>
              <a:t>Click-through-rates en conversie blijven vrij laag </a:t>
            </a:r>
            <a:br>
              <a:rPr lang="fi-FI" sz="1400" dirty="0"/>
            </a:br>
            <a:r>
              <a:rPr lang="fi-FI" sz="1400" dirty="0"/>
              <a:t>-&gt; groot volume meestal nodig </a:t>
            </a:r>
            <a:endParaRPr sz="1400" dirty="0"/>
          </a:p>
          <a:p>
            <a:pPr marL="457200" lvl="0" indent="-342900" algn="l" rtl="0">
              <a:lnSpc>
                <a:spcPct val="100000"/>
              </a:lnSpc>
              <a:spcBef>
                <a:spcPts val="0"/>
              </a:spcBef>
              <a:spcAft>
                <a:spcPts val="0"/>
              </a:spcAft>
              <a:buClr>
                <a:srgbClr val="D12477"/>
              </a:buClr>
              <a:buSzPts val="1800"/>
              <a:buFont typeface="Arial"/>
              <a:buChar char="●"/>
            </a:pPr>
            <a:r>
              <a:rPr lang="fi-FI" sz="1400" dirty="0"/>
              <a:t>De concurrentie kan hevig zijn (afhankelijk van het vakgebied)</a:t>
            </a:r>
            <a:endParaRPr sz="1400" dirty="0"/>
          </a:p>
          <a:p>
            <a:pPr marL="457200" lvl="0" indent="-342900" algn="l" rtl="0">
              <a:lnSpc>
                <a:spcPct val="100000"/>
              </a:lnSpc>
              <a:spcBef>
                <a:spcPts val="0"/>
              </a:spcBef>
              <a:spcAft>
                <a:spcPts val="0"/>
              </a:spcAft>
              <a:buClr>
                <a:srgbClr val="D12477"/>
              </a:buClr>
              <a:buSzPts val="1800"/>
              <a:buFont typeface="Arial"/>
              <a:buChar char="●"/>
            </a:pPr>
            <a:r>
              <a:rPr lang="fi-FI" sz="1400" dirty="0"/>
              <a:t>Dit kan leiden tot hoge CPC-prijzen</a:t>
            </a:r>
            <a:endParaRPr sz="1400" dirty="0"/>
          </a:p>
          <a:p>
            <a:pPr marL="457200" lvl="0" indent="-342900" algn="l" rtl="0">
              <a:lnSpc>
                <a:spcPct val="100000"/>
              </a:lnSpc>
              <a:spcBef>
                <a:spcPts val="0"/>
              </a:spcBef>
              <a:spcAft>
                <a:spcPts val="0"/>
              </a:spcAft>
              <a:buClr>
                <a:srgbClr val="D12477"/>
              </a:buClr>
              <a:buSzPts val="1800"/>
              <a:buFont typeface="Arial"/>
              <a:buChar char="●"/>
            </a:pPr>
            <a:r>
              <a:rPr lang="fi-FI" sz="1400" dirty="0"/>
              <a:t>Webgebruikers kunnen zich overweldigd voelen door advertenties</a:t>
            </a:r>
            <a:endParaRPr sz="1400" dirty="0"/>
          </a:p>
          <a:p>
            <a:pPr marL="457200" lvl="0" indent="0" algn="l" rtl="0">
              <a:lnSpc>
                <a:spcPct val="90000"/>
              </a:lnSpc>
              <a:spcBef>
                <a:spcPts val="0"/>
              </a:spcBef>
              <a:spcAft>
                <a:spcPts val="0"/>
              </a:spcAft>
              <a:buClr>
                <a:srgbClr val="161249"/>
              </a:buClr>
              <a:buSzPts val="2100"/>
              <a:buNone/>
            </a:pPr>
            <a:endParaRPr dirty="0"/>
          </a:p>
        </p:txBody>
      </p:sp>
      <p:sp>
        <p:nvSpPr>
          <p:cNvPr id="342" name="Google Shape;342;g20e72ffa6ac_0_13"/>
          <p:cNvSpPr txBox="1"/>
          <p:nvPr/>
        </p:nvSpPr>
        <p:spPr>
          <a:xfrm>
            <a:off x="1711536" y="4214813"/>
            <a:ext cx="572092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800"/>
              <a:buFont typeface="Arial"/>
              <a:buNone/>
            </a:pPr>
            <a:r>
              <a:rPr lang="fi-FI" sz="1800" b="0" i="0" u="none" strike="noStrike" cap="none">
                <a:solidFill>
                  <a:srgbClr val="161249"/>
                </a:solidFill>
                <a:latin typeface="Arial"/>
                <a:ea typeface="Arial"/>
                <a:cs typeface="Arial"/>
                <a:sym typeface="Arial"/>
              </a:rPr>
              <a:t>Verder lezen: </a:t>
            </a:r>
            <a:r>
              <a:rPr lang="fi-FI" sz="1800" b="0" i="0" u="sng" strike="noStrike" cap="none">
                <a:solidFill>
                  <a:schemeClr val="hlink"/>
                </a:solidFill>
                <a:latin typeface="Arial"/>
                <a:ea typeface="Arial"/>
                <a:cs typeface="Arial"/>
                <a:sym typeface="Arial"/>
                <a:hlinkClick r:id="rId3"/>
              </a:rPr>
              <a:t>https:</a:t>
            </a:r>
            <a:r>
              <a:rPr lang="fi-FI" sz="1800" b="0" i="0" u="none" strike="noStrike" cap="none">
                <a:solidFill>
                  <a:schemeClr val="dk1"/>
                </a:solidFill>
                <a:latin typeface="Arial"/>
                <a:ea typeface="Arial"/>
                <a:cs typeface="Arial"/>
                <a:sym typeface="Arial"/>
              </a:rPr>
              <a:t>//www.wordstream.com/ppc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16"/>
          <p:cNvSpPr txBox="1">
            <a:spLocks noGrp="1"/>
          </p:cNvSpPr>
          <p:nvPr>
            <p:ph type="title"/>
          </p:nvPr>
        </p:nvSpPr>
        <p:spPr>
          <a:xfrm>
            <a:off x="628650" y="201016"/>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sz="3200"/>
              <a:t>Voordelen van digitaal adverteren</a:t>
            </a:r>
            <a:endParaRPr sz="3200"/>
          </a:p>
        </p:txBody>
      </p:sp>
      <p:sp>
        <p:nvSpPr>
          <p:cNvPr id="348" name="Google Shape;348;p16"/>
          <p:cNvSpPr txBox="1">
            <a:spLocks noGrp="1"/>
          </p:cNvSpPr>
          <p:nvPr>
            <p:ph type="body" idx="1"/>
          </p:nvPr>
        </p:nvSpPr>
        <p:spPr>
          <a:xfrm>
            <a:off x="628650" y="776397"/>
            <a:ext cx="7886700" cy="3552842"/>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300"/>
              </a:spcBef>
              <a:spcAft>
                <a:spcPts val="0"/>
              </a:spcAft>
              <a:buClr>
                <a:srgbClr val="11AA81"/>
              </a:buClr>
              <a:buSzPts val="1500"/>
              <a:buFont typeface="Arial"/>
              <a:buChar char="●"/>
            </a:pPr>
            <a:r>
              <a:rPr lang="fi-FI" sz="1400" b="1"/>
              <a:t>Snelheid </a:t>
            </a:r>
            <a:r>
              <a:rPr lang="fi-FI" sz="1400"/>
              <a:t>- advertenties worden onmiddellijk gepubliceerd en beginnen verkeer te genereren</a:t>
            </a:r>
            <a:endParaRPr sz="1400"/>
          </a:p>
          <a:p>
            <a:pPr marL="457200" lvl="0" indent="-323850" algn="l" rtl="0">
              <a:lnSpc>
                <a:spcPct val="100000"/>
              </a:lnSpc>
              <a:spcBef>
                <a:spcPts val="300"/>
              </a:spcBef>
              <a:spcAft>
                <a:spcPts val="0"/>
              </a:spcAft>
              <a:buClr>
                <a:srgbClr val="11AA81"/>
              </a:buClr>
              <a:buSzPts val="1500"/>
              <a:buFont typeface="Arial"/>
              <a:buChar char="●"/>
            </a:pPr>
            <a:r>
              <a:rPr lang="fi-FI" sz="1400" b="1"/>
              <a:t> Bereik en targeting: </a:t>
            </a:r>
            <a:endParaRPr sz="1400" b="1"/>
          </a:p>
          <a:p>
            <a:pPr marL="914400" lvl="1" indent="-323850" algn="l" rtl="0">
              <a:lnSpc>
                <a:spcPct val="100000"/>
              </a:lnSpc>
              <a:spcBef>
                <a:spcPts val="300"/>
              </a:spcBef>
              <a:spcAft>
                <a:spcPts val="0"/>
              </a:spcAft>
              <a:buClr>
                <a:srgbClr val="11AA81"/>
              </a:buClr>
              <a:buSzPts val="1500"/>
              <a:buFont typeface="Arial"/>
              <a:buChar char="●"/>
            </a:pPr>
            <a:r>
              <a:rPr lang="fi-FI" sz="1400"/>
              <a:t>je bereikt grote aantallen nieuwe, onbekende doelgroepen</a:t>
            </a:r>
            <a:endParaRPr sz="1400"/>
          </a:p>
          <a:p>
            <a:pPr marL="914400" lvl="1" indent="-323850" algn="l" rtl="0">
              <a:lnSpc>
                <a:spcPct val="100000"/>
              </a:lnSpc>
              <a:spcBef>
                <a:spcPts val="300"/>
              </a:spcBef>
              <a:spcAft>
                <a:spcPts val="0"/>
              </a:spcAft>
              <a:buClr>
                <a:srgbClr val="11AA81"/>
              </a:buClr>
              <a:buSzPts val="1500"/>
              <a:buFont typeface="Arial"/>
              <a:buChar char="●"/>
            </a:pPr>
            <a:r>
              <a:rPr lang="fi-FI" sz="1400"/>
              <a:t>Met targetingopties kunt u zich richten op hoogwaardige doelgroepen</a:t>
            </a:r>
            <a:endParaRPr sz="1400"/>
          </a:p>
          <a:p>
            <a:pPr marL="457200" lvl="0" indent="-323850" algn="l" rtl="0">
              <a:lnSpc>
                <a:spcPct val="100000"/>
              </a:lnSpc>
              <a:spcBef>
                <a:spcPts val="300"/>
              </a:spcBef>
              <a:spcAft>
                <a:spcPts val="0"/>
              </a:spcAft>
              <a:buClr>
                <a:srgbClr val="11AA81"/>
              </a:buClr>
              <a:buSzPts val="1500"/>
              <a:buFont typeface="Arial"/>
              <a:buChar char="●"/>
            </a:pPr>
            <a:r>
              <a:rPr lang="fi-FI" sz="1400" b="1"/>
              <a:t>  Flexibiliteit</a:t>
            </a:r>
            <a:endParaRPr sz="1400" b="1"/>
          </a:p>
          <a:p>
            <a:pPr marL="914400" lvl="1" indent="-323850" algn="l" rtl="0">
              <a:lnSpc>
                <a:spcPct val="100000"/>
              </a:lnSpc>
              <a:spcBef>
                <a:spcPts val="300"/>
              </a:spcBef>
              <a:spcAft>
                <a:spcPts val="0"/>
              </a:spcAft>
              <a:buClr>
                <a:srgbClr val="11AA81"/>
              </a:buClr>
              <a:buSzPts val="1500"/>
              <a:buFont typeface="Arial"/>
              <a:buChar char="●"/>
            </a:pPr>
            <a:r>
              <a:rPr lang="fi-FI" sz="1400"/>
              <a:t>De elementen van een advertentie (bijv. tekst, doelgroep, budget) kunnen </a:t>
            </a:r>
            <a:br>
              <a:rPr lang="fi-FI" sz="1400"/>
            </a:br>
            <a:r>
              <a:rPr lang="fi-FI" sz="1400"/>
              <a:t>in één keer worden gewijzigd/aangepast</a:t>
            </a:r>
            <a:endParaRPr sz="1400"/>
          </a:p>
          <a:p>
            <a:pPr marL="457200" lvl="0" indent="-323850" algn="l" rtl="0">
              <a:lnSpc>
                <a:spcPct val="100000"/>
              </a:lnSpc>
              <a:spcBef>
                <a:spcPts val="300"/>
              </a:spcBef>
              <a:spcAft>
                <a:spcPts val="0"/>
              </a:spcAft>
              <a:buClr>
                <a:srgbClr val="11AA81"/>
              </a:buClr>
              <a:buSzPts val="1500"/>
              <a:buFont typeface="Arial"/>
              <a:buChar char="●"/>
            </a:pPr>
            <a:r>
              <a:rPr lang="fi-FI" sz="1400" b="1"/>
              <a:t>Meetbaarhei</a:t>
            </a:r>
            <a:r>
              <a:rPr lang="fi-FI" sz="1400"/>
              <a:t>d </a:t>
            </a:r>
            <a:endParaRPr sz="1400"/>
          </a:p>
          <a:p>
            <a:pPr marL="914400" lvl="1" indent="-323850" algn="l" rtl="0">
              <a:lnSpc>
                <a:spcPct val="100000"/>
              </a:lnSpc>
              <a:spcBef>
                <a:spcPts val="300"/>
              </a:spcBef>
              <a:spcAft>
                <a:spcPts val="0"/>
              </a:spcAft>
              <a:buClr>
                <a:srgbClr val="11AA81"/>
              </a:buClr>
              <a:buSzPts val="1500"/>
              <a:buFont typeface="Arial"/>
              <a:buChar char="●"/>
            </a:pPr>
            <a:r>
              <a:rPr lang="fi-FI" sz="1400"/>
              <a:t>Alle advertentieplatforms bieden analytics</a:t>
            </a:r>
            <a:endParaRPr sz="1400"/>
          </a:p>
          <a:p>
            <a:pPr marL="914400" lvl="1" indent="-323850" algn="l" rtl="0">
              <a:lnSpc>
                <a:spcPct val="100000"/>
              </a:lnSpc>
              <a:spcBef>
                <a:spcPts val="300"/>
              </a:spcBef>
              <a:spcAft>
                <a:spcPts val="0"/>
              </a:spcAft>
              <a:buClr>
                <a:srgbClr val="11AA81"/>
              </a:buClr>
              <a:buSzPts val="1500"/>
              <a:buFont typeface="Arial"/>
              <a:buChar char="●"/>
            </a:pPr>
            <a:r>
              <a:rPr lang="fi-FI" sz="1400"/>
              <a:t>De impact kan gemakkelijk worden gezien</a:t>
            </a:r>
            <a:endParaRPr sz="1400"/>
          </a:p>
          <a:p>
            <a:pPr marL="457200" lvl="0" indent="-330200" algn="l" rtl="0">
              <a:lnSpc>
                <a:spcPct val="100000"/>
              </a:lnSpc>
              <a:spcBef>
                <a:spcPts val="300"/>
              </a:spcBef>
              <a:spcAft>
                <a:spcPts val="0"/>
              </a:spcAft>
              <a:buClr>
                <a:srgbClr val="11AA81"/>
              </a:buClr>
              <a:buSzPts val="1600"/>
              <a:buFont typeface="Arial"/>
              <a:buChar char="●"/>
            </a:pPr>
            <a:r>
              <a:rPr lang="fi-FI" sz="1400" b="1"/>
              <a:t>Gemakkelijk op te zetten</a:t>
            </a:r>
            <a:br>
              <a:rPr lang="fi-FI" sz="1400"/>
            </a:br>
            <a:endParaRPr sz="1400"/>
          </a:p>
          <a:p>
            <a:pPr marL="0" lvl="1" indent="0" algn="l" rtl="0">
              <a:lnSpc>
                <a:spcPct val="100000"/>
              </a:lnSpc>
              <a:spcBef>
                <a:spcPts val="300"/>
              </a:spcBef>
              <a:spcAft>
                <a:spcPts val="0"/>
              </a:spcAft>
              <a:buClr>
                <a:srgbClr val="161249"/>
              </a:buClr>
              <a:buSzPts val="1500"/>
              <a:buNone/>
            </a:pPr>
            <a:r>
              <a:rPr lang="fi-FI" sz="1400" b="1"/>
              <a:t>Verder lezen: </a:t>
            </a:r>
            <a:r>
              <a:rPr lang="fi-FI" sz="1400" u="sng">
                <a:solidFill>
                  <a:schemeClr val="hlink"/>
                </a:solidFill>
                <a:hlinkClick r:id="rId3"/>
              </a:rPr>
              <a:t>https://metricswatch.com/advantages-and-disadvantages-of-pay-per-click</a:t>
            </a:r>
            <a:endParaRPr sz="1400"/>
          </a:p>
          <a:p>
            <a:pPr marL="0" lvl="1" indent="0" algn="l" rtl="0">
              <a:lnSpc>
                <a:spcPct val="100000"/>
              </a:lnSpc>
              <a:spcBef>
                <a:spcPts val="300"/>
              </a:spcBef>
              <a:spcAft>
                <a:spcPts val="0"/>
              </a:spcAft>
              <a:buClr>
                <a:srgbClr val="161249"/>
              </a:buClr>
              <a:buSzPts val="1500"/>
              <a:buNone/>
            </a:pPr>
            <a:r>
              <a:rPr lang="fi-FI" sz="1400" b="1"/>
              <a:t>Inleidende video (5.26): </a:t>
            </a:r>
            <a:r>
              <a:rPr lang="fi-FI" sz="1400" u="sng">
                <a:solidFill>
                  <a:schemeClr val="hlink"/>
                </a:solidFill>
                <a:hlinkClick r:id="rId4"/>
              </a:rPr>
              <a:t>https:</a:t>
            </a:r>
            <a:r>
              <a:rPr lang="fi-FI" sz="1400"/>
              <a:t>//www.youtube.com/watch?v=A37YIpTU9Z0 </a:t>
            </a:r>
            <a:endParaRPr sz="1400"/>
          </a:p>
          <a:p>
            <a:pPr marL="914400" lvl="1" indent="-228600" algn="l" rtl="0">
              <a:lnSpc>
                <a:spcPct val="100000"/>
              </a:lnSpc>
              <a:spcBef>
                <a:spcPts val="0"/>
              </a:spcBef>
              <a:spcAft>
                <a:spcPts val="0"/>
              </a:spcAft>
              <a:buClr>
                <a:srgbClr val="161249"/>
              </a:buClr>
              <a:buSzPts val="1500"/>
              <a:buNone/>
            </a:pPr>
            <a:endParaRPr sz="14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g20e72ffa6ac_0_31"/>
          <p:cNvSpPr txBox="1">
            <a:spLocks noGrp="1"/>
          </p:cNvSpPr>
          <p:nvPr>
            <p:ph type="title" idx="4294967295"/>
          </p:nvPr>
        </p:nvSpPr>
        <p:spPr>
          <a:xfrm>
            <a:off x="310589" y="102551"/>
            <a:ext cx="8521700" cy="573088"/>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FI"/>
              <a:t>Voorbeelden van digitale advertenties</a:t>
            </a:r>
            <a:endParaRPr/>
          </a:p>
        </p:txBody>
      </p:sp>
      <p:pic>
        <p:nvPicPr>
          <p:cNvPr id="354" name="Google Shape;354;g20e72ffa6ac_0_3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74905" y="668474"/>
            <a:ext cx="5901284" cy="3820975"/>
          </a:xfrm>
          <a:prstGeom prst="rect">
            <a:avLst/>
          </a:prstGeom>
          <a:noFill/>
          <a:ln>
            <a:noFill/>
          </a:ln>
        </p:spPr>
      </p:pic>
      <p:sp>
        <p:nvSpPr>
          <p:cNvPr id="355" name="Google Shape;355;g20e72ffa6ac_0_31"/>
          <p:cNvSpPr txBox="1"/>
          <p:nvPr/>
        </p:nvSpPr>
        <p:spPr>
          <a:xfrm>
            <a:off x="7158376" y="4482277"/>
            <a:ext cx="21336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dk1"/>
              </a:buClr>
              <a:buSzPts val="1200"/>
              <a:buFont typeface="Arial"/>
              <a:buNone/>
            </a:pPr>
            <a:r>
              <a:rPr lang="fi-FI" sz="1200" b="0" i="0" u="none" strike="noStrike" cap="none">
                <a:solidFill>
                  <a:schemeClr val="dk1"/>
                </a:solidFill>
                <a:latin typeface="Arial"/>
                <a:ea typeface="Arial"/>
                <a:cs typeface="Arial"/>
                <a:sym typeface="Arial"/>
              </a:rPr>
              <a:t>Bron </a:t>
            </a:r>
            <a:r>
              <a:rPr lang="fi-FI" sz="1200" u="sng">
                <a:solidFill>
                  <a:schemeClr val="hlink"/>
                </a:solidFill>
                <a:hlinkClick r:id="rId4"/>
              </a:rPr>
              <a:t>Wordstream</a:t>
            </a:r>
            <a:endParaRPr sz="1600" b="0" i="0" u="none" strike="noStrike" cap="none">
              <a:solidFill>
                <a:schemeClr val="dk1"/>
              </a:solidFill>
              <a:latin typeface="Calibri"/>
              <a:ea typeface="Calibri"/>
              <a:cs typeface="Calibri"/>
              <a:sym typeface="Calibri"/>
            </a:endParaRPr>
          </a:p>
        </p:txBody>
      </p:sp>
      <p:pic>
        <p:nvPicPr>
          <p:cNvPr id="356" name="Google Shape;356;g20e72ffa6ac_0_3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276189" y="1572875"/>
            <a:ext cx="2556100" cy="2012174"/>
          </a:xfrm>
          <a:prstGeom prst="rect">
            <a:avLst/>
          </a:prstGeom>
          <a:noFill/>
          <a:ln w="38100" cap="rnd" cmpd="sng">
            <a:solidFill>
              <a:srgbClr val="161249"/>
            </a:solidFill>
            <a:prstDash val="solid"/>
            <a:round/>
            <a:headEnd type="none" w="sm" len="sm"/>
            <a:tailEnd type="none" w="sm" len="sm"/>
          </a:ln>
        </p:spPr>
      </p:pic>
      <p:sp>
        <p:nvSpPr>
          <p:cNvPr id="357" name="Google Shape;357;g20e72ffa6ac_0_31"/>
          <p:cNvSpPr txBox="1"/>
          <p:nvPr/>
        </p:nvSpPr>
        <p:spPr>
          <a:xfrm>
            <a:off x="7068725" y="1454775"/>
            <a:ext cx="632100" cy="272758"/>
          </a:xfrm>
          <a:prstGeom prst="rect">
            <a:avLst/>
          </a:prstGeom>
          <a:solidFill>
            <a:srgbClr val="019AFF"/>
          </a:solidFill>
          <a:ln>
            <a:noFill/>
          </a:ln>
        </p:spPr>
        <p:txBody>
          <a:bodyPr spcFirstLastPara="1" wrap="square" lIns="36000" tIns="36000" rIns="36000" bIns="36000" anchor="t" anchorCtr="0">
            <a:spAutoFit/>
          </a:bodyPr>
          <a:lstStyle/>
          <a:p>
            <a:pPr marL="0" marR="0" lvl="0" indent="0" algn="ctr" rtl="0">
              <a:lnSpc>
                <a:spcPct val="100000"/>
              </a:lnSpc>
              <a:spcBef>
                <a:spcPts val="0"/>
              </a:spcBef>
              <a:spcAft>
                <a:spcPts val="0"/>
              </a:spcAft>
              <a:buClr>
                <a:schemeClr val="lt1"/>
              </a:buClr>
              <a:buSzPts val="1300"/>
              <a:buFont typeface="Calibri"/>
              <a:buNone/>
            </a:pPr>
            <a:r>
              <a:rPr lang="fi-FI" sz="1300" b="1" i="0" u="none" strike="noStrike" cap="none">
                <a:solidFill>
                  <a:schemeClr val="lt1"/>
                </a:solidFill>
                <a:latin typeface="Calibri"/>
                <a:ea typeface="Calibri"/>
                <a:cs typeface="Calibri"/>
                <a:sym typeface="Calibri"/>
              </a:rPr>
              <a:t>Lokaal</a:t>
            </a:r>
            <a:endParaRPr sz="1300" b="1" i="0" u="none" strike="noStrike" cap="none">
              <a:solidFill>
                <a:schemeClr val="lt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grpSp>
        <p:nvGrpSpPr>
          <p:cNvPr id="362" name="Google Shape;362;p15"/>
          <p:cNvGrpSpPr/>
          <p:nvPr/>
        </p:nvGrpSpPr>
        <p:grpSpPr>
          <a:xfrm>
            <a:off x="3156856" y="1804907"/>
            <a:ext cx="2244008" cy="2073194"/>
            <a:chOff x="4447194" y="1815766"/>
            <a:chExt cx="2440200" cy="2440200"/>
          </a:xfrm>
        </p:grpSpPr>
        <p:sp>
          <p:nvSpPr>
            <p:cNvPr id="363" name="Google Shape;363;p15"/>
            <p:cNvSpPr/>
            <p:nvPr/>
          </p:nvSpPr>
          <p:spPr>
            <a:xfrm>
              <a:off x="4447194" y="1815766"/>
              <a:ext cx="2440200" cy="2440200"/>
            </a:xfrm>
            <a:prstGeom prst="ellipse">
              <a:avLst/>
            </a:prstGeom>
            <a:solidFill>
              <a:srgbClr val="F1B300"/>
            </a:solidFill>
            <a:ln>
              <a:noFill/>
            </a:ln>
            <a:effectLst>
              <a:outerShdw blurRad="228600" dist="50800" dir="5400000" algn="tl" rotWithShape="0">
                <a:srgbClr val="000000">
                  <a:alpha val="53725"/>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4" name="Google Shape;364;p15"/>
            <p:cNvSpPr txBox="1"/>
            <p:nvPr/>
          </p:nvSpPr>
          <p:spPr>
            <a:xfrm>
              <a:off x="4735950" y="2504275"/>
              <a:ext cx="1862700" cy="1163400"/>
            </a:xfrm>
            <a:prstGeom prst="rect">
              <a:avLst/>
            </a:prstGeom>
            <a:solidFill>
              <a:srgbClr val="F1B3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fi-FI" sz="1500" b="1" i="0" u="none" strike="noStrike" cap="none">
                  <a:solidFill>
                    <a:schemeClr val="lt1"/>
                  </a:solidFill>
                  <a:latin typeface="Arial"/>
                  <a:ea typeface="Arial"/>
                  <a:cs typeface="Arial"/>
                  <a:sym typeface="Arial"/>
                </a:rPr>
                <a:t>WEBSITE</a:t>
              </a:r>
              <a:endParaRPr sz="1500" b="1" i="0" u="none" strike="noStrike" cap="none">
                <a:solidFill>
                  <a:schemeClr val="lt1"/>
                </a:solidFill>
                <a:latin typeface="Arial"/>
                <a:ea typeface="Arial"/>
                <a:cs typeface="Arial"/>
                <a:sym typeface="Arial"/>
              </a:endParaRPr>
            </a:p>
          </p:txBody>
        </p:sp>
      </p:grpSp>
      <p:grpSp>
        <p:nvGrpSpPr>
          <p:cNvPr id="365" name="Google Shape;365;p15"/>
          <p:cNvGrpSpPr/>
          <p:nvPr/>
        </p:nvGrpSpPr>
        <p:grpSpPr>
          <a:xfrm>
            <a:off x="1166843" y="711064"/>
            <a:ext cx="2917224" cy="1539037"/>
            <a:chOff x="3490737" y="1374053"/>
            <a:chExt cx="1423800" cy="1423800"/>
          </a:xfrm>
        </p:grpSpPr>
        <p:sp>
          <p:nvSpPr>
            <p:cNvPr id="366" name="Google Shape;366;p15"/>
            <p:cNvSpPr/>
            <p:nvPr/>
          </p:nvSpPr>
          <p:spPr>
            <a:xfrm>
              <a:off x="3490737" y="1374053"/>
              <a:ext cx="1423800" cy="1423800"/>
            </a:xfrm>
            <a:prstGeom prst="ellipse">
              <a:avLst/>
            </a:prstGeom>
            <a:solidFill>
              <a:srgbClr val="11AA81"/>
            </a:solidFill>
            <a:ln>
              <a:noFill/>
            </a:ln>
            <a:effectLst>
              <a:outerShdw blurRad="228600" dist="50800" dir="5400000" algn="tl" rotWithShape="0">
                <a:srgbClr val="000000">
                  <a:alpha val="53725"/>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7" name="Google Shape;367;p15"/>
            <p:cNvSpPr txBox="1"/>
            <p:nvPr/>
          </p:nvSpPr>
          <p:spPr>
            <a:xfrm>
              <a:off x="3758908" y="1613603"/>
              <a:ext cx="967800" cy="944700"/>
            </a:xfrm>
            <a:prstGeom prst="rect">
              <a:avLst/>
            </a:prstGeom>
            <a:solidFill>
              <a:srgbClr val="11AA8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FI" sz="1500" b="1" i="0" u="none" strike="noStrike" cap="none">
                  <a:solidFill>
                    <a:schemeClr val="lt1"/>
                  </a:solidFill>
                  <a:latin typeface="Arial"/>
                  <a:ea typeface="Arial"/>
                  <a:cs typeface="Arial"/>
                  <a:sym typeface="Arial"/>
                </a:rPr>
                <a:t>ZOEKMACHINE ADVERTEREN </a:t>
              </a:r>
              <a:endParaRPr sz="1500" b="1"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00"/>
                <a:buFont typeface="Arial"/>
                <a:buNone/>
              </a:pPr>
              <a:r>
                <a:rPr lang="fi-FI" sz="1400" b="1" i="0" u="none" strike="noStrike" cap="none">
                  <a:solidFill>
                    <a:schemeClr val="lt1"/>
                  </a:solidFill>
                  <a:latin typeface="Arial"/>
                  <a:ea typeface="Arial"/>
                  <a:cs typeface="Arial"/>
                  <a:sym typeface="Arial"/>
                </a:rPr>
                <a:t>Google ; Bing, DuckDuckGo, enz</a:t>
              </a:r>
              <a:r>
                <a:rPr lang="fi-FI" sz="1500" b="1" i="0" u="none" strike="noStrike" cap="none">
                  <a:solidFill>
                    <a:schemeClr val="lt1"/>
                  </a:solidFill>
                  <a:latin typeface="Arial"/>
                  <a:ea typeface="Arial"/>
                  <a:cs typeface="Arial"/>
                  <a:sym typeface="Arial"/>
                </a:rPr>
                <a:t>.</a:t>
              </a:r>
              <a:endParaRPr sz="1500" b="1" i="0" u="none" strike="noStrike" cap="none">
                <a:solidFill>
                  <a:schemeClr val="lt1"/>
                </a:solidFill>
                <a:latin typeface="Arial"/>
                <a:ea typeface="Arial"/>
                <a:cs typeface="Arial"/>
                <a:sym typeface="Arial"/>
              </a:endParaRPr>
            </a:p>
          </p:txBody>
        </p:sp>
      </p:grpSp>
      <p:grpSp>
        <p:nvGrpSpPr>
          <p:cNvPr id="368" name="Google Shape;368;p15"/>
          <p:cNvGrpSpPr/>
          <p:nvPr/>
        </p:nvGrpSpPr>
        <p:grpSpPr>
          <a:xfrm>
            <a:off x="813863" y="1149044"/>
            <a:ext cx="7373750" cy="2937877"/>
            <a:chOff x="2327550" y="1161889"/>
            <a:chExt cx="7373750" cy="2937877"/>
          </a:xfrm>
        </p:grpSpPr>
        <p:sp>
          <p:nvSpPr>
            <p:cNvPr id="369" name="Google Shape;369;p15"/>
            <p:cNvSpPr/>
            <p:nvPr/>
          </p:nvSpPr>
          <p:spPr>
            <a:xfrm>
              <a:off x="2327550" y="2560730"/>
              <a:ext cx="2517600" cy="1539036"/>
            </a:xfrm>
            <a:prstGeom prst="ellipse">
              <a:avLst/>
            </a:prstGeom>
            <a:solidFill>
              <a:srgbClr val="873EAB"/>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fi-FI" sz="1500" b="1" i="0" u="none" strike="noStrike" cap="none">
                  <a:solidFill>
                    <a:schemeClr val="lt1"/>
                  </a:solidFill>
                  <a:latin typeface="Arial"/>
                  <a:ea typeface="Arial"/>
                  <a:cs typeface="Arial"/>
                  <a:sym typeface="Arial"/>
                </a:rPr>
                <a:t>DISPLAY ADVERTISING</a:t>
              </a:r>
              <a:endParaRPr sz="1500" b="1" i="0" u="none" strike="noStrike" cap="none">
                <a:solidFill>
                  <a:schemeClr val="lt1"/>
                </a:solidFill>
                <a:latin typeface="Arial"/>
                <a:ea typeface="Arial"/>
                <a:cs typeface="Arial"/>
                <a:sym typeface="Arial"/>
              </a:endParaRPr>
            </a:p>
          </p:txBody>
        </p:sp>
        <p:sp>
          <p:nvSpPr>
            <p:cNvPr id="370" name="Google Shape;370;p15"/>
            <p:cNvSpPr/>
            <p:nvPr/>
          </p:nvSpPr>
          <p:spPr>
            <a:xfrm>
              <a:off x="6558769" y="1161889"/>
              <a:ext cx="3142531" cy="2073300"/>
            </a:xfrm>
            <a:prstGeom prst="ellipse">
              <a:avLst/>
            </a:prstGeom>
            <a:solidFill>
              <a:srgbClr val="FF99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FI" sz="1500" b="1" i="0" u="none" strike="noStrike" cap="none">
                  <a:solidFill>
                    <a:schemeClr val="lt1"/>
                  </a:solidFill>
                  <a:latin typeface="Arial"/>
                  <a:ea typeface="Arial"/>
                  <a:cs typeface="Arial"/>
                  <a:sym typeface="Arial"/>
                </a:rPr>
                <a:t>ADVERTEREN VIA SOCIALE MEDIA </a:t>
              </a:r>
              <a:endParaRPr sz="1500" b="1" i="0" u="none" strike="noStrike" cap="none">
                <a:solidFill>
                  <a:schemeClr val="lt1"/>
                </a:solidFill>
                <a:latin typeface="Arial"/>
                <a:ea typeface="Arial"/>
                <a:cs typeface="Arial"/>
                <a:sym typeface="Arial"/>
              </a:endParaRPr>
            </a:p>
            <a:p>
              <a:pPr marL="457200" marR="0" lvl="0" indent="-317500" algn="l" rtl="0">
                <a:lnSpc>
                  <a:spcPct val="100000"/>
                </a:lnSpc>
                <a:spcBef>
                  <a:spcPts val="0"/>
                </a:spcBef>
                <a:spcAft>
                  <a:spcPts val="0"/>
                </a:spcAft>
                <a:buClr>
                  <a:schemeClr val="lt1"/>
                </a:buClr>
                <a:buSzPts val="1400"/>
                <a:buFont typeface="Arial"/>
                <a:buChar char="●"/>
              </a:pPr>
              <a:r>
                <a:rPr lang="fi-FI" sz="1400" b="1" i="0" u="none" strike="noStrike" cap="none">
                  <a:solidFill>
                    <a:schemeClr val="lt1"/>
                  </a:solidFill>
                  <a:latin typeface="Arial"/>
                  <a:ea typeface="Arial"/>
                  <a:cs typeface="Arial"/>
                  <a:sym typeface="Arial"/>
                </a:rPr>
                <a:t>Facebook, Instagram (Meta)</a:t>
              </a:r>
              <a:endParaRPr sz="1400" b="1" i="0" u="none" strike="noStrike" cap="none">
                <a:solidFill>
                  <a:schemeClr val="lt1"/>
                </a:solidFill>
                <a:latin typeface="Arial"/>
                <a:ea typeface="Arial"/>
                <a:cs typeface="Arial"/>
                <a:sym typeface="Arial"/>
              </a:endParaRPr>
            </a:p>
            <a:p>
              <a:pPr marL="457200" marR="0" lvl="0" indent="-317500" algn="l" rtl="0">
                <a:lnSpc>
                  <a:spcPct val="100000"/>
                </a:lnSpc>
                <a:spcBef>
                  <a:spcPts val="0"/>
                </a:spcBef>
                <a:spcAft>
                  <a:spcPts val="0"/>
                </a:spcAft>
                <a:buClr>
                  <a:schemeClr val="lt1"/>
                </a:buClr>
                <a:buSzPts val="1400"/>
                <a:buFont typeface="Arial"/>
                <a:buChar char="●"/>
              </a:pPr>
              <a:r>
                <a:rPr lang="fi-FI" sz="1400" b="1" i="0" u="none" strike="noStrike" cap="none">
                  <a:solidFill>
                    <a:schemeClr val="lt1"/>
                  </a:solidFill>
                  <a:latin typeface="Arial"/>
                  <a:ea typeface="Arial"/>
                  <a:cs typeface="Arial"/>
                  <a:sym typeface="Arial"/>
                </a:rPr>
                <a:t>Youtube, LinkedIn, blogs, TikTok enz.</a:t>
              </a:r>
              <a:endParaRPr sz="1400" b="1" i="0" u="none" strike="noStrike" cap="none">
                <a:solidFill>
                  <a:schemeClr val="lt1"/>
                </a:solidFill>
                <a:latin typeface="Arial"/>
                <a:ea typeface="Arial"/>
                <a:cs typeface="Arial"/>
                <a:sym typeface="Arial"/>
              </a:endParaRPr>
            </a:p>
          </p:txBody>
        </p:sp>
      </p:grpSp>
      <p:sp>
        <p:nvSpPr>
          <p:cNvPr id="371" name="Google Shape;371;p15"/>
          <p:cNvSpPr/>
          <p:nvPr/>
        </p:nvSpPr>
        <p:spPr>
          <a:xfrm rot="-2122206">
            <a:off x="3692575" y="1791247"/>
            <a:ext cx="299135" cy="414528"/>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2" name="Google Shape;372;p15"/>
          <p:cNvSpPr/>
          <p:nvPr/>
        </p:nvSpPr>
        <p:spPr>
          <a:xfrm rot="-5961244">
            <a:off x="3290210" y="3016509"/>
            <a:ext cx="307611" cy="404669"/>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3" name="Google Shape;373;p15"/>
          <p:cNvSpPr/>
          <p:nvPr/>
        </p:nvSpPr>
        <p:spPr>
          <a:xfrm rot="3812425">
            <a:off x="4986162" y="2473628"/>
            <a:ext cx="291539" cy="455756"/>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4" name="Google Shape;374;p15"/>
          <p:cNvSpPr txBox="1"/>
          <p:nvPr/>
        </p:nvSpPr>
        <p:spPr>
          <a:xfrm>
            <a:off x="-536974" y="533826"/>
            <a:ext cx="29172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5" name="Google Shape;375;p15"/>
          <p:cNvSpPr txBox="1"/>
          <p:nvPr/>
        </p:nvSpPr>
        <p:spPr>
          <a:xfrm>
            <a:off x="526936" y="122652"/>
            <a:ext cx="6474050" cy="585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fi-FI" sz="3200" b="1" i="0" u="none" strike="noStrike" cap="none">
                <a:solidFill>
                  <a:srgbClr val="000000"/>
                </a:solidFill>
                <a:latin typeface="Arial"/>
                <a:ea typeface="Arial"/>
                <a:cs typeface="Arial"/>
                <a:sym typeface="Arial"/>
              </a:rPr>
              <a:t>Platforms voor digitale reclame </a:t>
            </a:r>
            <a:endParaRPr sz="3200" b="1" i="0" u="none" strike="noStrike" cap="none">
              <a:solidFill>
                <a:srgbClr val="000000"/>
              </a:solidFill>
              <a:latin typeface="Arial"/>
              <a:ea typeface="Arial"/>
              <a:cs typeface="Arial"/>
              <a:sym typeface="Arial"/>
            </a:endParaRPr>
          </a:p>
        </p:txBody>
      </p:sp>
      <p:sp>
        <p:nvSpPr>
          <p:cNvPr id="376" name="Google Shape;376;p15"/>
          <p:cNvSpPr txBox="1"/>
          <p:nvPr/>
        </p:nvSpPr>
        <p:spPr>
          <a:xfrm>
            <a:off x="2088375" y="4221075"/>
            <a:ext cx="6599100" cy="831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600"/>
              <a:buFont typeface="Arial"/>
              <a:buNone/>
            </a:pPr>
            <a:r>
              <a:rPr lang="fi-FI" sz="1600" b="0" i="0" u="none" strike="noStrike" cap="none">
                <a:solidFill>
                  <a:srgbClr val="161249"/>
                </a:solidFill>
                <a:latin typeface="Arial"/>
                <a:ea typeface="Arial"/>
                <a:cs typeface="Arial"/>
                <a:sym typeface="Arial"/>
              </a:rPr>
              <a:t>Verder lezen: </a:t>
            </a:r>
            <a:endParaRPr sz="16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600"/>
              <a:buFont typeface="Arial"/>
              <a:buNone/>
            </a:pPr>
            <a:r>
              <a:rPr lang="fi-FI" sz="1600" b="0" i="0" u="sng" strike="noStrike" cap="none">
                <a:solidFill>
                  <a:schemeClr val="hlink"/>
                </a:solidFill>
                <a:latin typeface="Arial"/>
                <a:ea typeface="Arial"/>
                <a:cs typeface="Arial"/>
                <a:sym typeface="Arial"/>
                <a:hlinkClick r:id="rId3"/>
              </a:rPr>
              <a:t>De </a:t>
            </a:r>
            <a:r>
              <a:rPr lang="fi-FI" sz="1600" u="sng">
                <a:solidFill>
                  <a:schemeClr val="hlink"/>
                </a:solidFill>
                <a:hlinkClick r:id="rId3"/>
              </a:rPr>
              <a:t>14 </a:t>
            </a:r>
            <a:r>
              <a:rPr lang="fi-FI" sz="1600" b="0" i="0" u="sng" strike="noStrike" cap="none">
                <a:solidFill>
                  <a:schemeClr val="hlink"/>
                </a:solidFill>
                <a:latin typeface="Arial"/>
                <a:ea typeface="Arial"/>
                <a:cs typeface="Arial"/>
                <a:sym typeface="Arial"/>
                <a:hlinkClick r:id="rId3"/>
              </a:rPr>
              <a:t>beste advertentieplatforms </a:t>
            </a:r>
            <a:r>
              <a:rPr lang="fi-FI" sz="1600" b="0" i="0" u="none" strike="noStrike" cap="none">
                <a:solidFill>
                  <a:srgbClr val="161249"/>
                </a:solidFill>
                <a:latin typeface="Arial"/>
                <a:ea typeface="Arial"/>
                <a:cs typeface="Arial"/>
                <a:sym typeface="Arial"/>
              </a:rPr>
              <a:t>(2023)</a:t>
            </a:r>
            <a:endParaRPr sz="16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600"/>
              <a:buFont typeface="Arial"/>
              <a:buNone/>
            </a:pPr>
            <a:r>
              <a:rPr lang="fi-FI" sz="1600" b="0" i="0" u="sng" strike="noStrike" cap="none">
                <a:solidFill>
                  <a:schemeClr val="hlink"/>
                </a:solidFill>
                <a:latin typeface="Arial"/>
                <a:ea typeface="Arial"/>
                <a:cs typeface="Arial"/>
                <a:sym typeface="Arial"/>
                <a:hlinkClick r:id="rId4"/>
              </a:rPr>
              <a:t>Uitgebreidere inleiding </a:t>
            </a:r>
            <a:endParaRPr sz="1400" b="0" i="0" u="none" strike="noStrike" cap="none">
              <a:solidFill>
                <a:srgbClr val="161249"/>
              </a:solidFill>
              <a:latin typeface="Arial"/>
              <a:ea typeface="Arial"/>
              <a:cs typeface="Arial"/>
              <a:sym typeface="Arial"/>
            </a:endParaRPr>
          </a:p>
        </p:txBody>
      </p:sp>
      <p:sp>
        <p:nvSpPr>
          <p:cNvPr id="377" name="Google Shape;377;p15"/>
          <p:cNvSpPr/>
          <p:nvPr/>
        </p:nvSpPr>
        <p:spPr>
          <a:xfrm>
            <a:off x="5081663" y="3347469"/>
            <a:ext cx="2101165" cy="873616"/>
          </a:xfrm>
          <a:prstGeom prst="ellipse">
            <a:avLst/>
          </a:prstGeom>
          <a:solidFill>
            <a:srgbClr val="D1247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lt1"/>
              </a:buClr>
              <a:buSzPts val="1500"/>
              <a:buFont typeface="Arial"/>
              <a:buNone/>
            </a:pPr>
            <a:r>
              <a:rPr lang="fi-FI" sz="1500" b="1" i="0" u="none" strike="noStrike" cap="none">
                <a:solidFill>
                  <a:schemeClr val="lt1"/>
                </a:solidFill>
                <a:latin typeface="Arial"/>
                <a:ea typeface="Arial"/>
                <a:cs typeface="Arial"/>
                <a:sym typeface="Arial"/>
              </a:rPr>
              <a:t>NATIVE ADVERTISING</a:t>
            </a:r>
            <a:endParaRPr sz="1500" b="1" i="0" u="none" strike="noStrike" cap="none">
              <a:solidFill>
                <a:schemeClr val="lt1"/>
              </a:solidFill>
              <a:latin typeface="Arial"/>
              <a:ea typeface="Arial"/>
              <a:cs typeface="Arial"/>
              <a:sym typeface="Arial"/>
            </a:endParaRPr>
          </a:p>
        </p:txBody>
      </p:sp>
      <p:sp>
        <p:nvSpPr>
          <p:cNvPr id="378" name="Google Shape;378;p15"/>
          <p:cNvSpPr/>
          <p:nvPr/>
        </p:nvSpPr>
        <p:spPr>
          <a:xfrm rot="7788334">
            <a:off x="4955770" y="3272053"/>
            <a:ext cx="292016" cy="404507"/>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Google Shape;383;g20e72ffa6ac_0_38"/>
          <p:cNvSpPr txBox="1">
            <a:spLocks noGrp="1"/>
          </p:cNvSpPr>
          <p:nvPr>
            <p:ph type="title" idx="4294967295"/>
          </p:nvPr>
        </p:nvSpPr>
        <p:spPr>
          <a:xfrm>
            <a:off x="585250" y="124400"/>
            <a:ext cx="7175400" cy="573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2800"/>
              <a:buFont typeface="Arial"/>
              <a:buNone/>
            </a:pPr>
            <a:r>
              <a:rPr lang="fi-FI" sz="3200"/>
              <a:t>Hoe begin je?</a:t>
            </a:r>
            <a:endParaRPr sz="3200"/>
          </a:p>
        </p:txBody>
      </p:sp>
      <p:sp>
        <p:nvSpPr>
          <p:cNvPr id="384" name="Google Shape;384;g20e72ffa6ac_0_38"/>
          <p:cNvSpPr/>
          <p:nvPr/>
        </p:nvSpPr>
        <p:spPr>
          <a:xfrm>
            <a:off x="6355408" y="1367062"/>
            <a:ext cx="2380767" cy="2727636"/>
          </a:xfrm>
          <a:prstGeom prst="roundRect">
            <a:avLst>
              <a:gd name="adj" fmla="val 10000"/>
            </a:avLst>
          </a:prstGeom>
          <a:solidFill>
            <a:srgbClr val="D12477"/>
          </a:solidFill>
          <a:ln w="25400" cap="flat" cmpd="sng">
            <a:solidFill>
              <a:schemeClr val="lt1"/>
            </a:solidFill>
            <a:prstDash val="solid"/>
            <a:round/>
            <a:headEnd type="none" w="sm" len="sm"/>
            <a:tailEnd type="none" w="sm" len="sm"/>
          </a:ln>
        </p:spPr>
        <p:txBody>
          <a:bodyPr spcFirstLastPara="1" wrap="square" lIns="91425" tIns="0" rIns="91425" bIns="91425" anchor="t" anchorCtr="0">
            <a:noAutofit/>
          </a:bodyPr>
          <a:lstStyle/>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a:solidFill>
                  <a:schemeClr val="lt1"/>
                </a:solidFill>
                <a:latin typeface="Arial"/>
                <a:ea typeface="Arial"/>
                <a:cs typeface="Arial"/>
                <a:sym typeface="Arial"/>
              </a:rPr>
              <a:t>Volg de impact via analyses van het platform</a:t>
            </a:r>
            <a:endParaRPr sz="1600" b="0" i="0" u="none" strike="noStrike" cap="none">
              <a:solidFill>
                <a:schemeClr val="lt1"/>
              </a:solidFill>
              <a:latin typeface="Arial"/>
              <a:ea typeface="Arial"/>
              <a:cs typeface="Arial"/>
              <a:sym typeface="Arial"/>
            </a:endParaRPr>
          </a:p>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a:solidFill>
                  <a:schemeClr val="lt1"/>
                </a:solidFill>
                <a:latin typeface="Arial"/>
                <a:ea typeface="Arial"/>
                <a:cs typeface="Arial"/>
                <a:sym typeface="Arial"/>
              </a:rPr>
              <a:t>A/B-testen toepassen </a:t>
            </a:r>
            <a:endParaRPr sz="1600" b="0" i="0" u="none" strike="noStrike" cap="none">
              <a:solidFill>
                <a:schemeClr val="lt1"/>
              </a:solidFill>
              <a:latin typeface="Arial"/>
              <a:ea typeface="Arial"/>
              <a:cs typeface="Arial"/>
              <a:sym typeface="Arial"/>
            </a:endParaRPr>
          </a:p>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a:solidFill>
                  <a:schemeClr val="lt1"/>
                </a:solidFill>
                <a:latin typeface="Arial"/>
                <a:ea typeface="Arial"/>
                <a:cs typeface="Arial"/>
                <a:sym typeface="Arial"/>
              </a:rPr>
              <a:t>Je advertenties aanpassen en afstemmen voor betere resultaten</a:t>
            </a:r>
            <a:endParaRPr sz="1600" b="0" i="0" u="none" strike="noStrike" cap="none">
              <a:solidFill>
                <a:schemeClr val="lt1"/>
              </a:solidFill>
              <a:latin typeface="Arial"/>
              <a:ea typeface="Arial"/>
              <a:cs typeface="Arial"/>
              <a:sym typeface="Arial"/>
            </a:endParaRPr>
          </a:p>
        </p:txBody>
      </p:sp>
      <p:grpSp>
        <p:nvGrpSpPr>
          <p:cNvPr id="385" name="Google Shape;385;g20e72ffa6ac_0_38"/>
          <p:cNvGrpSpPr/>
          <p:nvPr/>
        </p:nvGrpSpPr>
        <p:grpSpPr>
          <a:xfrm>
            <a:off x="214475" y="1367062"/>
            <a:ext cx="5461808" cy="2727636"/>
            <a:chOff x="2206733" y="817978"/>
            <a:chExt cx="4839024" cy="1899600"/>
          </a:xfrm>
        </p:grpSpPr>
        <p:sp>
          <p:nvSpPr>
            <p:cNvPr id="386" name="Google Shape;386;g20e72ffa6ac_0_38"/>
            <p:cNvSpPr txBox="1"/>
            <p:nvPr/>
          </p:nvSpPr>
          <p:spPr>
            <a:xfrm>
              <a:off x="3563185" y="1347176"/>
              <a:ext cx="312900" cy="313800"/>
            </a:xfrm>
            <a:prstGeom prst="rect">
              <a:avLst/>
            </a:prstGeom>
            <a:noFill/>
            <a:ln>
              <a:noFill/>
            </a:ln>
          </p:spPr>
          <p:txBody>
            <a:bodyPr spcFirstLastPara="1" wrap="square" lIns="0" tIns="0" rIns="0" bIns="0" anchor="ctr" anchorCtr="1">
              <a:noAutofit/>
            </a:bodyPr>
            <a:lstStyle/>
            <a:p>
              <a:pPr marL="0" marR="0" lvl="0" indent="0" algn="l" rtl="0">
                <a:lnSpc>
                  <a:spcPct val="100000"/>
                </a:lnSpc>
                <a:spcBef>
                  <a:spcPts val="600"/>
                </a:spcBef>
                <a:spcAft>
                  <a:spcPts val="0"/>
                </a:spcAft>
                <a:buClr>
                  <a:srgbClr val="000000"/>
                </a:buClr>
                <a:buSzPts val="1400"/>
                <a:buFont typeface="Arial"/>
                <a:buNone/>
              </a:pPr>
              <a:endParaRPr sz="1600" b="0" i="0" u="none" strike="noStrike" cap="none">
                <a:solidFill>
                  <a:schemeClr val="lt1"/>
                </a:solidFill>
                <a:latin typeface="Arial"/>
                <a:ea typeface="Arial"/>
                <a:cs typeface="Arial"/>
                <a:sym typeface="Arial"/>
              </a:endParaRPr>
            </a:p>
          </p:txBody>
        </p:sp>
        <p:sp>
          <p:nvSpPr>
            <p:cNvPr id="387" name="Google Shape;387;g20e72ffa6ac_0_38"/>
            <p:cNvSpPr/>
            <p:nvPr/>
          </p:nvSpPr>
          <p:spPr>
            <a:xfrm>
              <a:off x="2206733" y="817978"/>
              <a:ext cx="2109300" cy="1899600"/>
            </a:xfrm>
            <a:prstGeom prst="roundRect">
              <a:avLst>
                <a:gd name="adj" fmla="val 10000"/>
              </a:avLst>
            </a:prstGeom>
            <a:solidFill>
              <a:srgbClr val="11AA81"/>
            </a:solidFill>
            <a:ln w="25400" cap="flat" cmpd="sng">
              <a:solidFill>
                <a:schemeClr val="lt1"/>
              </a:solidFill>
              <a:prstDash val="solid"/>
              <a:round/>
              <a:headEnd type="none" w="sm" len="sm"/>
              <a:tailEnd type="none" w="sm" len="sm"/>
            </a:ln>
          </p:spPr>
          <p:txBody>
            <a:bodyPr spcFirstLastPara="1" wrap="square" lIns="91425" tIns="91425" rIns="91425" bIns="91425" anchor="ctr" anchorCtr="1">
              <a:noAutofit/>
            </a:bodyPr>
            <a:lstStyle/>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a:solidFill>
                    <a:schemeClr val="lt1"/>
                  </a:solidFill>
                  <a:latin typeface="Arial"/>
                  <a:ea typeface="Arial"/>
                  <a:cs typeface="Arial"/>
                  <a:sym typeface="Arial"/>
                </a:rPr>
                <a:t>Definieer je doelgroep</a:t>
              </a:r>
              <a:endParaRPr sz="1600" b="0" i="0" u="none" strike="noStrike" cap="none">
                <a:solidFill>
                  <a:schemeClr val="lt1"/>
                </a:solidFill>
                <a:latin typeface="Arial"/>
                <a:ea typeface="Arial"/>
                <a:cs typeface="Arial"/>
                <a:sym typeface="Arial"/>
              </a:endParaRPr>
            </a:p>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a:solidFill>
                    <a:schemeClr val="lt1"/>
                  </a:solidFill>
                  <a:latin typeface="Arial"/>
                  <a:ea typeface="Arial"/>
                  <a:cs typeface="Arial"/>
                  <a:sym typeface="Arial"/>
                </a:rPr>
                <a:t>De fase van hun koopproces bepalen </a:t>
              </a:r>
              <a:endParaRPr sz="1600" b="0" i="0" u="none" strike="noStrike" cap="none">
                <a:solidFill>
                  <a:schemeClr val="lt1"/>
                </a:solidFill>
                <a:latin typeface="Arial"/>
                <a:ea typeface="Arial"/>
                <a:cs typeface="Arial"/>
                <a:sym typeface="Arial"/>
              </a:endParaRPr>
            </a:p>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a:solidFill>
                    <a:schemeClr val="lt1"/>
                  </a:solidFill>
                  <a:latin typeface="Arial"/>
                  <a:ea typeface="Arial"/>
                  <a:cs typeface="Arial"/>
                  <a:sym typeface="Arial"/>
                </a:rPr>
                <a:t>Selecteer het digitale platform* waar u hen kunt ontmoeten </a:t>
              </a:r>
              <a:endParaRPr sz="1600" b="0" i="0" u="none" strike="noStrike" cap="none">
                <a:solidFill>
                  <a:schemeClr val="lt1"/>
                </a:solidFill>
                <a:latin typeface="Arial"/>
                <a:ea typeface="Arial"/>
                <a:cs typeface="Arial"/>
                <a:sym typeface="Arial"/>
              </a:endParaRPr>
            </a:p>
            <a:p>
              <a:pPr marL="0" marR="0" lvl="0" indent="0" algn="l" rtl="0">
                <a:lnSpc>
                  <a:spcPct val="100000"/>
                </a:lnSpc>
                <a:spcBef>
                  <a:spcPts val="600"/>
                </a:spcBef>
                <a:spcAft>
                  <a:spcPts val="0"/>
                </a:spcAft>
                <a:buClr>
                  <a:schemeClr val="dk1"/>
                </a:buClr>
                <a:buSzPts val="1600"/>
                <a:buFont typeface="Calibri"/>
                <a:buNone/>
              </a:pPr>
              <a:endParaRPr sz="1600" b="0" i="0" u="none" strike="noStrike" cap="none">
                <a:solidFill>
                  <a:schemeClr val="dk1"/>
                </a:solidFill>
                <a:latin typeface="Arial"/>
                <a:ea typeface="Arial"/>
                <a:cs typeface="Arial"/>
                <a:sym typeface="Arial"/>
              </a:endParaRPr>
            </a:p>
          </p:txBody>
        </p:sp>
        <p:sp>
          <p:nvSpPr>
            <p:cNvPr id="388" name="Google Shape;388;g20e72ffa6ac_0_38"/>
            <p:cNvSpPr/>
            <p:nvPr/>
          </p:nvSpPr>
          <p:spPr>
            <a:xfrm>
              <a:off x="4917720" y="817978"/>
              <a:ext cx="2128037" cy="1899600"/>
            </a:xfrm>
            <a:prstGeom prst="roundRect">
              <a:avLst>
                <a:gd name="adj" fmla="val 10000"/>
              </a:avLst>
            </a:prstGeom>
            <a:solidFill>
              <a:srgbClr val="873EAB"/>
            </a:solidFill>
            <a:ln w="25400" cap="flat" cmpd="sng">
              <a:solidFill>
                <a:schemeClr val="lt1"/>
              </a:solidFill>
              <a:prstDash val="solid"/>
              <a:round/>
              <a:headEnd type="none" w="sm" len="sm"/>
              <a:tailEnd type="none" w="sm" len="sm"/>
            </a:ln>
          </p:spPr>
          <p:txBody>
            <a:bodyPr spcFirstLastPara="1" wrap="square" lIns="91425" tIns="0" rIns="91425" bIns="91425" anchor="t" anchorCtr="0">
              <a:noAutofit/>
            </a:bodyPr>
            <a:lstStyle/>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dirty="0">
                  <a:solidFill>
                    <a:schemeClr val="lt1"/>
                  </a:solidFill>
                  <a:latin typeface="Arial"/>
                  <a:ea typeface="Arial"/>
                  <a:cs typeface="Arial"/>
                  <a:sym typeface="Arial"/>
                </a:rPr>
                <a:t>Definieer je doelen en KPI's </a:t>
              </a:r>
              <a:endParaRPr sz="1600" b="0" i="0" u="none" strike="noStrike" cap="none" dirty="0">
                <a:solidFill>
                  <a:schemeClr val="lt1"/>
                </a:solidFill>
                <a:latin typeface="Arial"/>
                <a:ea typeface="Arial"/>
                <a:cs typeface="Arial"/>
                <a:sym typeface="Arial"/>
              </a:endParaRPr>
            </a:p>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dirty="0">
                  <a:solidFill>
                    <a:schemeClr val="lt1"/>
                  </a:solidFill>
                  <a:latin typeface="Arial"/>
                  <a:ea typeface="Arial"/>
                  <a:cs typeface="Arial"/>
                  <a:sym typeface="Arial"/>
                </a:rPr>
                <a:t>De advertentie maken </a:t>
              </a:r>
              <a:endParaRPr sz="1600" b="0" i="0" u="none" strike="noStrike" cap="none" dirty="0">
                <a:solidFill>
                  <a:schemeClr val="lt1"/>
                </a:solidFill>
                <a:latin typeface="Arial"/>
                <a:ea typeface="Arial"/>
                <a:cs typeface="Arial"/>
                <a:sym typeface="Arial"/>
              </a:endParaRPr>
            </a:p>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dirty="0">
                  <a:solidFill>
                    <a:schemeClr val="lt1"/>
                  </a:solidFill>
                  <a:latin typeface="Arial"/>
                  <a:ea typeface="Arial"/>
                  <a:cs typeface="Arial"/>
                  <a:sym typeface="Arial"/>
                </a:rPr>
                <a:t>Bepaal het budget</a:t>
              </a:r>
              <a:endParaRPr sz="1600" b="0" i="0" u="none" strike="noStrike" cap="none" dirty="0">
                <a:solidFill>
                  <a:schemeClr val="lt1"/>
                </a:solidFill>
                <a:latin typeface="Arial"/>
                <a:ea typeface="Arial"/>
                <a:cs typeface="Arial"/>
                <a:sym typeface="Arial"/>
              </a:endParaRPr>
            </a:p>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dirty="0">
                  <a:solidFill>
                    <a:schemeClr val="lt1"/>
                  </a:solidFill>
                  <a:latin typeface="Arial"/>
                  <a:ea typeface="Arial"/>
                  <a:cs typeface="Arial"/>
                  <a:sym typeface="Arial"/>
                </a:rPr>
                <a:t>De advertentie publiceren</a:t>
              </a:r>
              <a:endParaRPr sz="1600" b="0" i="0" u="none" strike="noStrike" cap="none" dirty="0">
                <a:solidFill>
                  <a:schemeClr val="lt1"/>
                </a:solidFill>
                <a:latin typeface="Arial"/>
                <a:ea typeface="Arial"/>
                <a:cs typeface="Arial"/>
                <a:sym typeface="Arial"/>
              </a:endParaRPr>
            </a:p>
          </p:txBody>
        </p:sp>
      </p:grpSp>
      <p:sp>
        <p:nvSpPr>
          <p:cNvPr id="389" name="Google Shape;389;g20e72ffa6ac_0_38"/>
          <p:cNvSpPr/>
          <p:nvPr/>
        </p:nvSpPr>
        <p:spPr>
          <a:xfrm>
            <a:off x="5733095" y="2458126"/>
            <a:ext cx="565500" cy="737100"/>
          </a:xfrm>
          <a:prstGeom prst="rightArrow">
            <a:avLst>
              <a:gd name="adj1" fmla="val 50000"/>
              <a:gd name="adj2" fmla="val 50000"/>
            </a:avLst>
          </a:prstGeom>
          <a:gradFill>
            <a:gsLst>
              <a:gs pos="0">
                <a:srgbClr val="873EAB"/>
              </a:gs>
              <a:gs pos="62000">
                <a:srgbClr val="D12477"/>
              </a:gs>
              <a:gs pos="97000">
                <a:srgbClr val="D12477"/>
              </a:gs>
              <a:gs pos="100000">
                <a:srgbClr val="D12477"/>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90" name="Google Shape;390;g20e72ffa6ac_0_38"/>
          <p:cNvSpPr/>
          <p:nvPr/>
        </p:nvSpPr>
        <p:spPr>
          <a:xfrm>
            <a:off x="2652055" y="2426770"/>
            <a:ext cx="565500" cy="737100"/>
          </a:xfrm>
          <a:prstGeom prst="rightArrow">
            <a:avLst>
              <a:gd name="adj1" fmla="val 50000"/>
              <a:gd name="adj2" fmla="val 50000"/>
            </a:avLst>
          </a:prstGeom>
          <a:gradFill>
            <a:gsLst>
              <a:gs pos="0">
                <a:srgbClr val="11AA81"/>
              </a:gs>
              <a:gs pos="71000">
                <a:srgbClr val="873EAB"/>
              </a:gs>
              <a:gs pos="97000">
                <a:srgbClr val="873EAB"/>
              </a:gs>
              <a:gs pos="100000">
                <a:srgbClr val="873EAB"/>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91" name="Google Shape;391;g20e72ffa6ac_0_38"/>
          <p:cNvSpPr txBox="1"/>
          <p:nvPr/>
        </p:nvSpPr>
        <p:spPr>
          <a:xfrm>
            <a:off x="399570" y="945136"/>
            <a:ext cx="875980"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i-FI" sz="1400" b="0" i="0" u="none" strike="noStrike" cap="none">
                <a:solidFill>
                  <a:srgbClr val="000000"/>
                </a:solidFill>
                <a:latin typeface="Arial"/>
                <a:ea typeface="Arial"/>
                <a:cs typeface="Arial"/>
                <a:sym typeface="Arial"/>
              </a:rPr>
              <a:t>Stap 1</a:t>
            </a:r>
            <a:endParaRPr sz="1400" b="0" i="0" u="none" strike="noStrike" cap="none">
              <a:solidFill>
                <a:srgbClr val="000000"/>
              </a:solidFill>
              <a:latin typeface="Arial"/>
              <a:ea typeface="Arial"/>
              <a:cs typeface="Arial"/>
              <a:sym typeface="Arial"/>
            </a:endParaRPr>
          </a:p>
        </p:txBody>
      </p:sp>
      <p:sp>
        <p:nvSpPr>
          <p:cNvPr id="392" name="Google Shape;392;g20e72ffa6ac_0_38"/>
          <p:cNvSpPr txBox="1"/>
          <p:nvPr/>
        </p:nvSpPr>
        <p:spPr>
          <a:xfrm>
            <a:off x="3285397" y="962038"/>
            <a:ext cx="963874"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i-FI" sz="1400" b="0" i="0" u="none" strike="noStrike" cap="none">
                <a:solidFill>
                  <a:srgbClr val="000000"/>
                </a:solidFill>
                <a:latin typeface="Arial"/>
                <a:ea typeface="Arial"/>
                <a:cs typeface="Arial"/>
                <a:sym typeface="Arial"/>
              </a:rPr>
              <a:t>Stap 2</a:t>
            </a:r>
            <a:endParaRPr sz="1400" b="0" i="0" u="none" strike="noStrike" cap="none">
              <a:solidFill>
                <a:srgbClr val="000000"/>
              </a:solidFill>
              <a:latin typeface="Arial"/>
              <a:ea typeface="Arial"/>
              <a:cs typeface="Arial"/>
              <a:sym typeface="Arial"/>
            </a:endParaRPr>
          </a:p>
        </p:txBody>
      </p:sp>
      <p:sp>
        <p:nvSpPr>
          <p:cNvPr id="393" name="Google Shape;393;g20e72ffa6ac_0_38"/>
          <p:cNvSpPr txBox="1"/>
          <p:nvPr/>
        </p:nvSpPr>
        <p:spPr>
          <a:xfrm>
            <a:off x="6381484" y="937659"/>
            <a:ext cx="963874"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i-FI" sz="1400" b="0" i="0" u="none" strike="noStrike" cap="none">
                <a:solidFill>
                  <a:srgbClr val="000000"/>
                </a:solidFill>
                <a:latin typeface="Arial"/>
                <a:ea typeface="Arial"/>
                <a:cs typeface="Arial"/>
                <a:sym typeface="Arial"/>
              </a:rPr>
              <a:t>Stap 3</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g2111f19fff4_0_46"/>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a:t>Opdracht</a:t>
            </a:r>
            <a:endParaRPr/>
          </a:p>
        </p:txBody>
      </p:sp>
      <p:sp>
        <p:nvSpPr>
          <p:cNvPr id="399" name="Google Shape;399;g2111f19fff4_0_46"/>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fi-FI" sz="1600" b="1"/>
              <a:t>Lees drie bronnen over digitale reclame en geef antwoord: </a:t>
            </a:r>
            <a:br>
              <a:rPr lang="fi-FI" sz="1600">
                <a:solidFill>
                  <a:schemeClr val="lt1"/>
                </a:solidFill>
              </a:rPr>
            </a:br>
            <a:endParaRPr sz="1600">
              <a:solidFill>
                <a:schemeClr val="lt1"/>
              </a:solidFill>
            </a:endParaRPr>
          </a:p>
          <a:p>
            <a:pPr marL="457200" lvl="0" indent="-342900" algn="l" rtl="0">
              <a:lnSpc>
                <a:spcPct val="100000"/>
              </a:lnSpc>
              <a:spcBef>
                <a:spcPts val="0"/>
              </a:spcBef>
              <a:spcAft>
                <a:spcPts val="0"/>
              </a:spcAft>
              <a:buClr>
                <a:srgbClr val="11AA81"/>
              </a:buClr>
              <a:buSzPts val="1600"/>
              <a:buFont typeface="Arial"/>
              <a:buChar char="●"/>
            </a:pPr>
            <a:r>
              <a:rPr lang="fi-FI" sz="1600">
                <a:solidFill>
                  <a:schemeClr val="lt1"/>
                </a:solidFill>
              </a:rPr>
              <a:t>Welke platforms kun je gebruiken om </a:t>
            </a:r>
            <a:r>
              <a:rPr lang="fi-FI" sz="1600"/>
              <a:t>je advertentie te </a:t>
            </a:r>
            <a:r>
              <a:rPr lang="fi-FI" sz="1600">
                <a:solidFill>
                  <a:schemeClr val="lt1"/>
                </a:solidFill>
              </a:rPr>
              <a:t>plaatsen?</a:t>
            </a:r>
            <a:br>
              <a:rPr lang="fi-FI" sz="1600">
                <a:solidFill>
                  <a:schemeClr val="lt1"/>
                </a:solidFill>
              </a:rPr>
            </a:br>
            <a:endParaRPr sz="1600">
              <a:solidFill>
                <a:schemeClr val="lt1"/>
              </a:solidFill>
            </a:endParaRPr>
          </a:p>
          <a:p>
            <a:pPr marL="457200" lvl="0" indent="-342900" algn="l" rtl="0">
              <a:lnSpc>
                <a:spcPct val="100000"/>
              </a:lnSpc>
              <a:spcBef>
                <a:spcPts val="0"/>
              </a:spcBef>
              <a:spcAft>
                <a:spcPts val="0"/>
              </a:spcAft>
              <a:buClr>
                <a:srgbClr val="11AA81"/>
              </a:buClr>
              <a:buSzPts val="1600"/>
              <a:buFont typeface="Arial"/>
              <a:buChar char="●"/>
            </a:pPr>
            <a:r>
              <a:rPr lang="fi-FI" sz="1600">
                <a:solidFill>
                  <a:schemeClr val="lt1"/>
                </a:solidFill>
              </a:rPr>
              <a:t>Analyseren op doel en publiek, wat maakt het verschil?</a:t>
            </a:r>
            <a:br>
              <a:rPr lang="fi-FI" sz="1600">
                <a:solidFill>
                  <a:schemeClr val="lt1"/>
                </a:solidFill>
              </a:rPr>
            </a:br>
            <a:endParaRPr sz="1600">
              <a:solidFill>
                <a:schemeClr val="lt1"/>
              </a:solidFill>
            </a:endParaRPr>
          </a:p>
          <a:p>
            <a:pPr marL="457200" lvl="0" indent="-342900" algn="l" rtl="0">
              <a:lnSpc>
                <a:spcPct val="100000"/>
              </a:lnSpc>
              <a:spcBef>
                <a:spcPts val="0"/>
              </a:spcBef>
              <a:spcAft>
                <a:spcPts val="0"/>
              </a:spcAft>
              <a:buClr>
                <a:srgbClr val="11AA81"/>
              </a:buClr>
              <a:buSzPts val="1600"/>
              <a:buFont typeface="Arial"/>
              <a:buChar char="●"/>
            </a:pPr>
            <a:r>
              <a:rPr lang="fi-FI" sz="1600">
                <a:solidFill>
                  <a:schemeClr val="lt1"/>
                </a:solidFill>
              </a:rPr>
              <a:t>Naam van de te nemen stappen bij het starten van PPC campagnes </a:t>
            </a:r>
            <a:br>
              <a:rPr lang="fi-FI" sz="1600">
                <a:solidFill>
                  <a:schemeClr val="lt1"/>
                </a:solidFill>
              </a:rPr>
            </a:br>
            <a:endParaRPr sz="1600">
              <a:solidFill>
                <a:schemeClr val="lt1"/>
              </a:solidFill>
            </a:endParaRPr>
          </a:p>
          <a:p>
            <a:pPr marL="0" lvl="0" indent="0" algn="l" rtl="0">
              <a:lnSpc>
                <a:spcPct val="100000"/>
              </a:lnSpc>
              <a:spcBef>
                <a:spcPts val="0"/>
              </a:spcBef>
              <a:spcAft>
                <a:spcPts val="0"/>
              </a:spcAft>
              <a:buClr>
                <a:srgbClr val="11AA81"/>
              </a:buClr>
              <a:buSzPts val="1600"/>
              <a:buNone/>
            </a:pPr>
            <a:r>
              <a:rPr lang="fi-FI" sz="1600" b="1">
                <a:solidFill>
                  <a:srgbClr val="11AA81"/>
                </a:solidFill>
              </a:rPr>
              <a:t>Identificeer de verschillende soorten digitale advertenties en ontdek hoe ze werken. Maak een lijst.</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g2111f19fff4_0_3"/>
          <p:cNvSpPr txBox="1">
            <a:spLocks noGrp="1"/>
          </p:cNvSpPr>
          <p:nvPr>
            <p:ph type="title"/>
          </p:nvPr>
        </p:nvSpPr>
        <p:spPr>
          <a:xfrm>
            <a:off x="391704" y="129127"/>
            <a:ext cx="4701473" cy="994172"/>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FI"/>
              <a:t>Doelen stellen in PPC campagnes </a:t>
            </a:r>
            <a:endParaRPr/>
          </a:p>
        </p:txBody>
      </p:sp>
      <p:sp>
        <p:nvSpPr>
          <p:cNvPr id="405" name="Google Shape;405;g2111f19fff4_0_3"/>
          <p:cNvSpPr txBox="1">
            <a:spLocks noGrp="1"/>
          </p:cNvSpPr>
          <p:nvPr>
            <p:ph type="body" idx="1"/>
          </p:nvPr>
        </p:nvSpPr>
        <p:spPr>
          <a:xfrm>
            <a:off x="315589" y="1035781"/>
            <a:ext cx="4853704" cy="3560495"/>
          </a:xfrm>
          <a:prstGeom prst="rect">
            <a:avLst/>
          </a:prstGeom>
          <a:noFill/>
          <a:ln>
            <a:noFill/>
          </a:ln>
        </p:spPr>
        <p:txBody>
          <a:bodyPr spcFirstLastPara="1" wrap="square" lIns="91425" tIns="91425" rIns="91425" bIns="91425" anchor="t" anchorCtr="0">
            <a:normAutofit fontScale="92500" lnSpcReduction="10000"/>
          </a:bodyPr>
          <a:lstStyle/>
          <a:p>
            <a:pPr marL="457200" lvl="0" indent="-323850" algn="l" rtl="0">
              <a:lnSpc>
                <a:spcPct val="100000"/>
              </a:lnSpc>
              <a:spcBef>
                <a:spcPts val="600"/>
              </a:spcBef>
              <a:spcAft>
                <a:spcPts val="0"/>
              </a:spcAft>
              <a:buClr>
                <a:srgbClr val="11AA81"/>
              </a:buClr>
              <a:buSzPct val="110294"/>
              <a:buChar char="●"/>
            </a:pPr>
            <a:r>
              <a:rPr lang="fi-FI" sz="1600"/>
              <a:t>De advertentieplatforms (Google Ads, Youtube, Facebook, Instagram) helpen om je campagne af te stemmen op je belangrijkste doelstellingen door campagnespecifieke doelen voor te stellen. </a:t>
            </a:r>
            <a:endParaRPr sz="1600"/>
          </a:p>
          <a:p>
            <a:pPr marL="457200" lvl="0" indent="-323850" algn="l" rtl="0">
              <a:lnSpc>
                <a:spcPct val="100000"/>
              </a:lnSpc>
              <a:spcBef>
                <a:spcPts val="600"/>
              </a:spcBef>
              <a:spcAft>
                <a:spcPts val="0"/>
              </a:spcAft>
              <a:buClr>
                <a:srgbClr val="11AA81"/>
              </a:buClr>
              <a:buSzPct val="110294"/>
              <a:buChar char="●"/>
            </a:pPr>
            <a:r>
              <a:rPr lang="fi-FI" sz="1600"/>
              <a:t>Het gedrag van je advertentie wordt afgestemd op het gekozen doel</a:t>
            </a:r>
            <a:endParaRPr sz="1600"/>
          </a:p>
          <a:p>
            <a:pPr marL="457200" lvl="0" indent="-323850" algn="l" rtl="0">
              <a:lnSpc>
                <a:spcPct val="100000"/>
              </a:lnSpc>
              <a:spcBef>
                <a:spcPts val="600"/>
              </a:spcBef>
              <a:spcAft>
                <a:spcPts val="0"/>
              </a:spcAft>
              <a:buClr>
                <a:srgbClr val="11AA81"/>
              </a:buClr>
              <a:buSzPct val="110294"/>
              <a:buChar char="●"/>
            </a:pPr>
            <a:r>
              <a:rPr lang="fi-FI" sz="1600"/>
              <a:t>Rechts zie je doelen voorgesteld door Facebook (jan 2023)</a:t>
            </a:r>
            <a:endParaRPr sz="1600"/>
          </a:p>
          <a:p>
            <a:pPr marL="457200" lvl="0" indent="-323850" algn="l" rtl="0">
              <a:lnSpc>
                <a:spcPct val="100000"/>
              </a:lnSpc>
              <a:spcBef>
                <a:spcPts val="600"/>
              </a:spcBef>
              <a:spcAft>
                <a:spcPts val="0"/>
              </a:spcAft>
              <a:buClr>
                <a:srgbClr val="11AA81"/>
              </a:buClr>
              <a:buSzPct val="110294"/>
              <a:buChar char="●"/>
            </a:pPr>
            <a:r>
              <a:rPr lang="fi-FI" sz="1600"/>
              <a:t>Andere platforms stellen vergelijkbare doelen voor</a:t>
            </a:r>
            <a:endParaRPr sz="1600"/>
          </a:p>
          <a:p>
            <a:pPr marL="457200" lvl="0" indent="-323850" algn="l" rtl="0">
              <a:lnSpc>
                <a:spcPct val="100000"/>
              </a:lnSpc>
              <a:spcBef>
                <a:spcPts val="600"/>
              </a:spcBef>
              <a:spcAft>
                <a:spcPts val="0"/>
              </a:spcAft>
              <a:buClr>
                <a:srgbClr val="11AA81"/>
              </a:buClr>
              <a:buSzPct val="110294"/>
              <a:buChar char="●"/>
            </a:pPr>
            <a:r>
              <a:rPr lang="fi-FI" sz="1600"/>
              <a:t>Verder lezen: </a:t>
            </a:r>
            <a:endParaRPr sz="1600"/>
          </a:p>
          <a:p>
            <a:pPr marL="495300" lvl="1" indent="0" algn="l" rtl="0">
              <a:lnSpc>
                <a:spcPct val="110000"/>
              </a:lnSpc>
              <a:spcBef>
                <a:spcPts val="600"/>
              </a:spcBef>
              <a:spcAft>
                <a:spcPts val="0"/>
              </a:spcAft>
              <a:buClr>
                <a:srgbClr val="161249"/>
              </a:buClr>
              <a:buSzPct val="94117"/>
              <a:buNone/>
            </a:pPr>
            <a:r>
              <a:rPr lang="fi-FI" sz="1300"/>
              <a:t>Instructies die door deze platforms zelf worden gegeven, zijn gemakkelijk te vinden in lokale talen via google search (Facebook/Instagram-advertenties, Google-advertenties, Youtube-advertenties, enz.) </a:t>
            </a:r>
            <a:endParaRPr sz="1300"/>
          </a:p>
        </p:txBody>
      </p:sp>
      <p:pic>
        <p:nvPicPr>
          <p:cNvPr id="406" name="Google Shape;406;g2111f19fff4_0_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481008" y="145311"/>
            <a:ext cx="3522296" cy="4685288"/>
          </a:xfrm>
          <a:prstGeom prst="rect">
            <a:avLst/>
          </a:prstGeom>
          <a:noFill/>
          <a:ln w="38100" cap="flat" cmpd="sng">
            <a:solidFill>
              <a:srgbClr val="11AA81"/>
            </a:solidFill>
            <a:prstDash val="solid"/>
            <a:round/>
            <a:headEnd type="none" w="sm" len="sm"/>
            <a:tailEnd type="none" w="sm" len="sm"/>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sp>
        <p:nvSpPr>
          <p:cNvPr id="411" name="Google Shape;411;g20e72ffa6ac_0_186"/>
          <p:cNvSpPr txBox="1">
            <a:spLocks noGrp="1"/>
          </p:cNvSpPr>
          <p:nvPr>
            <p:ph type="title"/>
          </p:nvPr>
        </p:nvSpPr>
        <p:spPr>
          <a:xfrm>
            <a:off x="628650" y="85127"/>
            <a:ext cx="7886700" cy="530429"/>
          </a:xfrm>
          <a:prstGeom prst="rect">
            <a:avLst/>
          </a:prstGeom>
          <a:noFill/>
          <a:ln>
            <a:noFill/>
          </a:ln>
        </p:spPr>
        <p:txBody>
          <a:bodyPr spcFirstLastPara="1" wrap="square" lIns="91425" tIns="91425" rIns="91425" bIns="91425" anchor="t" anchorCtr="0">
            <a:noAutofit/>
          </a:bodyPr>
          <a:lstStyle/>
          <a:p>
            <a:pPr marL="0" lvl="0" indent="0" algn="ctr" rtl="0">
              <a:lnSpc>
                <a:spcPct val="90000"/>
              </a:lnSpc>
              <a:spcBef>
                <a:spcPts val="0"/>
              </a:spcBef>
              <a:spcAft>
                <a:spcPts val="0"/>
              </a:spcAft>
              <a:buClr>
                <a:srgbClr val="161249"/>
              </a:buClr>
              <a:buSzPts val="990"/>
              <a:buFont typeface="Arial"/>
              <a:buNone/>
            </a:pPr>
            <a:r>
              <a:rPr lang="fi-FI" sz="3200"/>
              <a:t>A/B-testen </a:t>
            </a:r>
            <a:r>
              <a:rPr lang="fi-FI" sz="3220"/>
              <a:t>van advertenties</a:t>
            </a:r>
            <a:endParaRPr sz="3220"/>
          </a:p>
        </p:txBody>
      </p:sp>
      <p:sp>
        <p:nvSpPr>
          <p:cNvPr id="412" name="Google Shape;412;g20e72ffa6ac_0_186"/>
          <p:cNvSpPr txBox="1">
            <a:spLocks noGrp="1"/>
          </p:cNvSpPr>
          <p:nvPr>
            <p:ph type="body" idx="1"/>
          </p:nvPr>
        </p:nvSpPr>
        <p:spPr>
          <a:xfrm>
            <a:off x="487427" y="615556"/>
            <a:ext cx="4845224" cy="3729161"/>
          </a:xfrm>
          <a:prstGeom prst="rect">
            <a:avLst/>
          </a:prstGeom>
          <a:noFill/>
          <a:ln>
            <a:noFill/>
          </a:ln>
        </p:spPr>
        <p:txBody>
          <a:bodyPr spcFirstLastPara="1" wrap="square" lIns="91425" tIns="91425" rIns="91425" bIns="91425" anchor="t" anchorCtr="0">
            <a:noAutofit/>
          </a:bodyPr>
          <a:lstStyle/>
          <a:p>
            <a:pPr marL="457200" lvl="0" indent="-316706" algn="l" rtl="0">
              <a:lnSpc>
                <a:spcPct val="90000"/>
              </a:lnSpc>
              <a:spcBef>
                <a:spcPts val="0"/>
              </a:spcBef>
              <a:spcAft>
                <a:spcPts val="0"/>
              </a:spcAft>
              <a:buClr>
                <a:srgbClr val="11AA81"/>
              </a:buClr>
              <a:buSzPts val="1600"/>
              <a:buFont typeface="Arial"/>
              <a:buChar char="●"/>
            </a:pPr>
            <a:r>
              <a:rPr lang="fi-FI" sz="1600" b="1" dirty="0">
                <a:solidFill>
                  <a:srgbClr val="11AA81"/>
                </a:solidFill>
              </a:rPr>
              <a:t>Doel: </a:t>
            </a:r>
            <a:r>
              <a:rPr lang="fi-FI" sz="1400" dirty="0"/>
              <a:t>de beste advertentie bepalen, advertenties verbeteren</a:t>
            </a:r>
            <a:endParaRPr sz="1400" dirty="0"/>
          </a:p>
          <a:p>
            <a:pPr marL="457200" lvl="0" indent="-316706" algn="l" rtl="0">
              <a:lnSpc>
                <a:spcPct val="90000"/>
              </a:lnSpc>
              <a:spcBef>
                <a:spcPts val="0"/>
              </a:spcBef>
              <a:spcAft>
                <a:spcPts val="0"/>
              </a:spcAft>
              <a:buClr>
                <a:srgbClr val="11AA81"/>
              </a:buClr>
              <a:buSzPts val="1600"/>
              <a:buFont typeface="Arial"/>
              <a:buChar char="●"/>
            </a:pPr>
            <a:r>
              <a:rPr lang="fi-FI" sz="1600" b="1" dirty="0">
                <a:solidFill>
                  <a:srgbClr val="11AA81"/>
                </a:solidFill>
              </a:rPr>
              <a:t>Hoe</a:t>
            </a:r>
            <a:r>
              <a:rPr lang="fi-FI" sz="1600" dirty="0">
                <a:solidFill>
                  <a:srgbClr val="11AA81"/>
                </a:solidFill>
              </a:rPr>
              <a:t>: </a:t>
            </a:r>
            <a:endParaRPr sz="1600" dirty="0">
              <a:solidFill>
                <a:srgbClr val="11AA81"/>
              </a:solidFill>
            </a:endParaRPr>
          </a:p>
          <a:p>
            <a:pPr marL="457200" lvl="0" indent="-316706" algn="l" rtl="0">
              <a:lnSpc>
                <a:spcPct val="90000"/>
              </a:lnSpc>
              <a:spcBef>
                <a:spcPts val="0"/>
              </a:spcBef>
              <a:spcAft>
                <a:spcPts val="0"/>
              </a:spcAft>
              <a:buClr>
                <a:srgbClr val="11AA81"/>
              </a:buClr>
              <a:buSzPts val="1400"/>
              <a:buFont typeface="Arial"/>
              <a:buChar char="●"/>
            </a:pPr>
            <a:r>
              <a:rPr lang="fi-FI" sz="1400" dirty="0"/>
              <a:t>Twee of meer versies van een advertentie worden tegelijkertijd aan bezoekers getoond om te bepalen welke versie het meest wordt aangeklikt en/of tot de hoogste conversie leidt (afbeelding)</a:t>
            </a:r>
            <a:endParaRPr sz="1400" dirty="0"/>
          </a:p>
          <a:p>
            <a:pPr marL="457200" lvl="0" indent="-316706" algn="l" rtl="0">
              <a:lnSpc>
                <a:spcPct val="90000"/>
              </a:lnSpc>
              <a:spcBef>
                <a:spcPts val="0"/>
              </a:spcBef>
              <a:spcAft>
                <a:spcPts val="0"/>
              </a:spcAft>
              <a:buClr>
                <a:srgbClr val="11AA81"/>
              </a:buClr>
              <a:buSzPts val="1400"/>
              <a:buFont typeface="Arial"/>
              <a:buChar char="●"/>
            </a:pPr>
            <a:r>
              <a:rPr lang="fi-FI" sz="1400" dirty="0"/>
              <a:t>A' verwijst naar de 'controle'/originele variabele, 'B' verwijst naar de 'variatie' of een nieuwe versie.</a:t>
            </a:r>
            <a:endParaRPr sz="1400" dirty="0"/>
          </a:p>
          <a:p>
            <a:pPr marL="457200" lvl="0" indent="-316706" algn="l" rtl="0">
              <a:lnSpc>
                <a:spcPct val="90000"/>
              </a:lnSpc>
              <a:spcBef>
                <a:spcPts val="0"/>
              </a:spcBef>
              <a:spcAft>
                <a:spcPts val="0"/>
              </a:spcAft>
              <a:buClr>
                <a:srgbClr val="11AA81"/>
              </a:buClr>
              <a:buSzPts val="1400"/>
              <a:buFont typeface="Arial"/>
              <a:buChar char="●"/>
            </a:pPr>
            <a:r>
              <a:rPr lang="fi-FI" sz="1400" dirty="0"/>
              <a:t>Kan gevarieerd worden: afbeeldingen/kleuren/koppen/bodytekst (één of meerdere variabelen)</a:t>
            </a:r>
            <a:endParaRPr sz="1400" dirty="0"/>
          </a:p>
          <a:p>
            <a:pPr marL="457200" lvl="0" indent="-316706" algn="l" rtl="0">
              <a:lnSpc>
                <a:spcPct val="90000"/>
              </a:lnSpc>
              <a:spcBef>
                <a:spcPts val="0"/>
              </a:spcBef>
              <a:spcAft>
                <a:spcPts val="0"/>
              </a:spcAft>
              <a:buClr>
                <a:srgbClr val="11AA81"/>
              </a:buClr>
              <a:buSzPts val="1600"/>
              <a:buFont typeface="Arial"/>
              <a:buChar char="●"/>
            </a:pPr>
            <a:r>
              <a:rPr lang="fi-FI" sz="1600" b="1" dirty="0">
                <a:solidFill>
                  <a:srgbClr val="11AA81"/>
                </a:solidFill>
              </a:rPr>
              <a:t>Voordelen:</a:t>
            </a:r>
            <a:endParaRPr sz="1600" dirty="0">
              <a:solidFill>
                <a:srgbClr val="11AA81"/>
              </a:solidFill>
            </a:endParaRPr>
          </a:p>
          <a:p>
            <a:pPr marL="457200" lvl="0" indent="-316706" algn="l" rtl="0">
              <a:lnSpc>
                <a:spcPct val="90000"/>
              </a:lnSpc>
              <a:spcBef>
                <a:spcPts val="0"/>
              </a:spcBef>
              <a:spcAft>
                <a:spcPts val="0"/>
              </a:spcAft>
              <a:buClr>
                <a:srgbClr val="11AA81"/>
              </a:buClr>
              <a:buSzPts val="1400"/>
              <a:buFont typeface="Arial"/>
              <a:buChar char="●"/>
            </a:pPr>
            <a:r>
              <a:rPr lang="fi-FI" sz="1400" dirty="0"/>
              <a:t>Geeft snel en betrouwbaar aan welke advertentie het beste is</a:t>
            </a:r>
            <a:endParaRPr sz="1400" dirty="0"/>
          </a:p>
          <a:p>
            <a:pPr marL="457200" lvl="0" indent="-316706" algn="l" rtl="0">
              <a:lnSpc>
                <a:spcPct val="90000"/>
              </a:lnSpc>
              <a:spcBef>
                <a:spcPts val="0"/>
              </a:spcBef>
              <a:spcAft>
                <a:spcPts val="0"/>
              </a:spcAft>
              <a:buClr>
                <a:srgbClr val="11AA81"/>
              </a:buClr>
              <a:buSzPts val="1400"/>
              <a:buFont typeface="Arial"/>
              <a:buChar char="●"/>
            </a:pPr>
            <a:r>
              <a:rPr lang="fi-FI" sz="1400" dirty="0"/>
              <a:t>Hiermee kan de adverteerder elementen detecteren die meestal werken</a:t>
            </a:r>
            <a:endParaRPr sz="1400" dirty="0"/>
          </a:p>
          <a:p>
            <a:pPr marL="457200" lvl="0" indent="-316706" algn="l" rtl="0">
              <a:lnSpc>
                <a:spcPct val="90000"/>
              </a:lnSpc>
              <a:spcBef>
                <a:spcPts val="0"/>
              </a:spcBef>
              <a:spcAft>
                <a:spcPts val="0"/>
              </a:spcAft>
              <a:buClr>
                <a:srgbClr val="11AA81"/>
              </a:buClr>
              <a:buSzPts val="1400"/>
              <a:buFont typeface="Arial"/>
              <a:buChar char="●"/>
            </a:pPr>
            <a:r>
              <a:rPr lang="fi-FI" sz="1400" dirty="0"/>
              <a:t>Verbetert conversie</a:t>
            </a:r>
            <a:endParaRPr sz="1400" dirty="0"/>
          </a:p>
          <a:p>
            <a:pPr marL="457200" lvl="0" indent="-316706" algn="l" rtl="0">
              <a:lnSpc>
                <a:spcPct val="90000"/>
              </a:lnSpc>
              <a:spcBef>
                <a:spcPts val="0"/>
              </a:spcBef>
              <a:spcAft>
                <a:spcPts val="0"/>
              </a:spcAft>
              <a:buClr>
                <a:srgbClr val="11AA81"/>
              </a:buClr>
              <a:buSzPts val="1400"/>
              <a:buFont typeface="Arial"/>
              <a:buChar char="●"/>
            </a:pPr>
            <a:r>
              <a:rPr lang="fi-FI" sz="1400" dirty="0"/>
              <a:t>Verder lezen: </a:t>
            </a:r>
            <a:r>
              <a:rPr lang="fi-FI" sz="1400" u="sng" dirty="0">
                <a:solidFill>
                  <a:schemeClr val="hlink"/>
                </a:solidFill>
                <a:hlinkClick r:id="rId3"/>
              </a:rPr>
              <a:t>vwo.com</a:t>
            </a:r>
            <a:endParaRPr sz="1400" dirty="0"/>
          </a:p>
        </p:txBody>
      </p:sp>
      <p:pic>
        <p:nvPicPr>
          <p:cNvPr id="413" name="Google Shape;413;g20e72ffa6ac_0_186"/>
          <p:cNvPicPr preferRelativeResize="0"/>
          <p:nvPr/>
        </p:nvPicPr>
        <p:blipFill rotWithShape="1">
          <a:blip r:embed="rId4">
            <a:alphaModFix/>
          </a:blip>
          <a:srcRect/>
          <a:stretch/>
        </p:blipFill>
        <p:spPr>
          <a:xfrm>
            <a:off x="5332651" y="1172423"/>
            <a:ext cx="3659024" cy="2615427"/>
          </a:xfrm>
          <a:prstGeom prst="rect">
            <a:avLst/>
          </a:prstGeom>
          <a:noFill/>
          <a:ln w="38100" cap="flat" cmpd="sng">
            <a:solidFill>
              <a:srgbClr val="11AA81"/>
            </a:solidFill>
            <a:prstDash val="solid"/>
            <a:round/>
            <a:headEnd type="none" w="sm" len="sm"/>
            <a:tailEnd type="none" w="sm" len="sm"/>
          </a:ln>
        </p:spPr>
      </p:pic>
      <p:sp>
        <p:nvSpPr>
          <p:cNvPr id="414" name="Google Shape;414;g20e72ffa6ac_0_186"/>
          <p:cNvSpPr txBox="1"/>
          <p:nvPr/>
        </p:nvSpPr>
        <p:spPr>
          <a:xfrm>
            <a:off x="5259822" y="3787850"/>
            <a:ext cx="3517800"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0" i="0" u="none" strike="noStrike" cap="none">
                <a:solidFill>
                  <a:srgbClr val="161249"/>
                </a:solidFill>
                <a:latin typeface="Arial"/>
                <a:ea typeface="Arial"/>
                <a:cs typeface="Arial"/>
                <a:sym typeface="Arial"/>
              </a:rPr>
              <a:t>Bron en </a:t>
            </a:r>
            <a:r>
              <a:rPr lang="fi-FI" sz="1400" b="0" i="0" u="sng" strike="noStrike" cap="none">
                <a:solidFill>
                  <a:schemeClr val="hlink"/>
                </a:solidFill>
                <a:latin typeface="Arial"/>
                <a:ea typeface="Arial"/>
                <a:cs typeface="Arial"/>
                <a:sym typeface="Arial"/>
                <a:hlinkClick r:id="rId5"/>
              </a:rPr>
              <a:t>verder lezen: </a:t>
            </a:r>
            <a:r>
              <a:rPr lang="fi-FI" sz="1400" b="0" i="0" u="none" strike="noStrike" cap="none">
                <a:solidFill>
                  <a:srgbClr val="161249"/>
                </a:solidFill>
                <a:latin typeface="Arial"/>
                <a:ea typeface="Arial"/>
                <a:cs typeface="Arial"/>
                <a:sym typeface="Arial"/>
              </a:rPr>
              <a:t>CXL</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g20e72ffa6ac_0_191"/>
          <p:cNvSpPr txBox="1">
            <a:spLocks noGrp="1"/>
          </p:cNvSpPr>
          <p:nvPr>
            <p:ph type="title" idx="4294967295"/>
          </p:nvPr>
        </p:nvSpPr>
        <p:spPr>
          <a:xfrm>
            <a:off x="311150" y="183798"/>
            <a:ext cx="8521700" cy="573088"/>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ts val="990"/>
              <a:buFont typeface="Arial"/>
              <a:buNone/>
            </a:pPr>
            <a:r>
              <a:rPr lang="fi-FI" sz="3220"/>
              <a:t> Retargeting</a:t>
            </a:r>
            <a:endParaRPr sz="3220"/>
          </a:p>
        </p:txBody>
      </p:sp>
      <p:sp>
        <p:nvSpPr>
          <p:cNvPr id="420" name="Google Shape;420;g20e72ffa6ac_0_191"/>
          <p:cNvSpPr txBox="1">
            <a:spLocks noGrp="1"/>
          </p:cNvSpPr>
          <p:nvPr>
            <p:ph type="body" idx="4294967295"/>
          </p:nvPr>
        </p:nvSpPr>
        <p:spPr>
          <a:xfrm>
            <a:off x="311150" y="984980"/>
            <a:ext cx="4916305" cy="3416300"/>
          </a:xfrm>
          <a:prstGeom prst="rect">
            <a:avLst/>
          </a:prstGeom>
          <a:noFill/>
          <a:ln>
            <a:noFill/>
          </a:ln>
        </p:spPr>
        <p:txBody>
          <a:bodyPr spcFirstLastPara="1" wrap="square" lIns="91425" tIns="91425" rIns="91425" bIns="91425" anchor="t" anchorCtr="0">
            <a:normAutofit/>
          </a:bodyPr>
          <a:lstStyle/>
          <a:p>
            <a:pPr marL="457200" lvl="0" indent="-323850" algn="l" rtl="0">
              <a:lnSpc>
                <a:spcPct val="90000"/>
              </a:lnSpc>
              <a:spcBef>
                <a:spcPts val="0"/>
              </a:spcBef>
              <a:spcAft>
                <a:spcPts val="0"/>
              </a:spcAft>
              <a:buClr>
                <a:srgbClr val="11AA81"/>
              </a:buClr>
              <a:buSzPts val="1500"/>
              <a:buFont typeface="Arial"/>
              <a:buChar char="●"/>
            </a:pPr>
            <a:r>
              <a:rPr lang="fi-FI" sz="1600"/>
              <a:t>Hiermee kan je bedrijf gerichte advertenties tonen aan gebruikers die je website hebben bezocht en geen conversie hebben uitgevoerd - een artikel kopen, een contactformulier invullen, een bestand downloaden, enz.</a:t>
            </a:r>
            <a:endParaRPr sz="1600"/>
          </a:p>
          <a:p>
            <a:pPr marL="742950" lvl="0" indent="-184150" algn="l" rtl="0">
              <a:lnSpc>
                <a:spcPct val="90000"/>
              </a:lnSpc>
              <a:spcBef>
                <a:spcPts val="0"/>
              </a:spcBef>
              <a:spcAft>
                <a:spcPts val="0"/>
              </a:spcAft>
              <a:buClr>
                <a:srgbClr val="11AA81"/>
              </a:buClr>
              <a:buSzPts val="1600"/>
              <a:buFont typeface="Arial"/>
              <a:buNone/>
            </a:pPr>
            <a:endParaRPr sz="1600"/>
          </a:p>
          <a:p>
            <a:pPr marL="457200" lvl="0" indent="-323850" algn="l" rtl="0">
              <a:lnSpc>
                <a:spcPct val="90000"/>
              </a:lnSpc>
              <a:spcBef>
                <a:spcPts val="0"/>
              </a:spcBef>
              <a:spcAft>
                <a:spcPts val="0"/>
              </a:spcAft>
              <a:buClr>
                <a:srgbClr val="11AA81"/>
              </a:buClr>
              <a:buSzPts val="1500"/>
              <a:buFont typeface="Arial"/>
              <a:buChar char="●"/>
            </a:pPr>
            <a:r>
              <a:rPr lang="fi-FI" sz="1600"/>
              <a:t>Retargeting is effectief omdat het zich richt op mensen die al bekend zijn met je merk en onlangs interesse hebben getoond.</a:t>
            </a:r>
            <a:endParaRPr sz="1600"/>
          </a:p>
          <a:p>
            <a:pPr marL="742950" lvl="0" indent="-184150" algn="l" rtl="0">
              <a:lnSpc>
                <a:spcPct val="90000"/>
              </a:lnSpc>
              <a:spcBef>
                <a:spcPts val="0"/>
              </a:spcBef>
              <a:spcAft>
                <a:spcPts val="0"/>
              </a:spcAft>
              <a:buClr>
                <a:srgbClr val="11AA81"/>
              </a:buClr>
              <a:buSzPts val="1600"/>
              <a:buFont typeface="Arial"/>
              <a:buNone/>
            </a:pPr>
            <a:endParaRPr sz="1600"/>
          </a:p>
          <a:p>
            <a:pPr marL="457200" lvl="0" indent="-323850" algn="l" rtl="0">
              <a:lnSpc>
                <a:spcPct val="90000"/>
              </a:lnSpc>
              <a:spcBef>
                <a:spcPts val="0"/>
              </a:spcBef>
              <a:spcAft>
                <a:spcPts val="0"/>
              </a:spcAft>
              <a:buClr>
                <a:srgbClr val="11AA81"/>
              </a:buClr>
              <a:buSzPts val="1500"/>
              <a:buFont typeface="Arial"/>
              <a:buChar char="●"/>
            </a:pPr>
            <a:r>
              <a:rPr lang="fi-FI" sz="1600"/>
              <a:t>kan worden gekoppeld aan advertenties op de meeste platforms (bijvoorbeeld Google-advertenties)</a:t>
            </a:r>
            <a:endParaRPr sz="1600"/>
          </a:p>
        </p:txBody>
      </p:sp>
      <p:pic>
        <p:nvPicPr>
          <p:cNvPr id="421" name="Google Shape;421;g20e72ffa6ac_0_19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631998" y="1065275"/>
            <a:ext cx="3307802" cy="2569059"/>
          </a:xfrm>
          <a:prstGeom prst="rect">
            <a:avLst/>
          </a:prstGeom>
          <a:noFill/>
          <a:ln w="38100" cap="flat" cmpd="sng">
            <a:solidFill>
              <a:srgbClr val="11AA81"/>
            </a:solidFill>
            <a:prstDash val="solid"/>
            <a:round/>
            <a:headEnd type="none" w="sm" len="sm"/>
            <a:tailEnd type="none" w="sm" len="sm"/>
          </a:ln>
        </p:spPr>
      </p:pic>
      <p:sp>
        <p:nvSpPr>
          <p:cNvPr id="422" name="Google Shape;422;g20e72ffa6ac_0_191"/>
          <p:cNvSpPr txBox="1"/>
          <p:nvPr/>
        </p:nvSpPr>
        <p:spPr>
          <a:xfrm>
            <a:off x="5632000" y="3678025"/>
            <a:ext cx="3307800"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0" i="0" u="none" strike="noStrike" cap="none">
                <a:solidFill>
                  <a:srgbClr val="161249"/>
                </a:solidFill>
                <a:latin typeface="Arial"/>
                <a:ea typeface="Arial"/>
                <a:cs typeface="Arial"/>
                <a:sym typeface="Arial"/>
              </a:rPr>
              <a:t>Bron &amp; </a:t>
            </a:r>
            <a:r>
              <a:rPr lang="fi-FI" sz="1400" b="0" i="0" u="sng" strike="noStrike" cap="none">
                <a:solidFill>
                  <a:schemeClr val="hlink"/>
                </a:solidFill>
                <a:latin typeface="Arial"/>
                <a:ea typeface="Arial"/>
                <a:cs typeface="Arial"/>
                <a:sym typeface="Arial"/>
                <a:hlinkClick r:id="rId4"/>
              </a:rPr>
              <a:t>verder lezen</a:t>
            </a:r>
            <a:r>
              <a:rPr lang="fi-FI" sz="1400" b="0" i="0" u="none" strike="noStrike" cap="none">
                <a:solidFill>
                  <a:srgbClr val="161249"/>
                </a:solidFill>
                <a:latin typeface="Arial"/>
                <a:ea typeface="Arial"/>
                <a:cs typeface="Arial"/>
                <a:sym typeface="Arial"/>
              </a:rPr>
              <a:t>: Unbounce</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g20e72ffa6ac_0_201"/>
          <p:cNvSpPr txBox="1">
            <a:spLocks noGrp="1"/>
          </p:cNvSpPr>
          <p:nvPr>
            <p:ph type="title" idx="4294967295"/>
          </p:nvPr>
        </p:nvSpPr>
        <p:spPr>
          <a:xfrm>
            <a:off x="311150" y="234294"/>
            <a:ext cx="8521700" cy="573088"/>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ts val="3200"/>
              <a:buFont typeface="Arial"/>
              <a:buNone/>
            </a:pPr>
            <a:r>
              <a:rPr lang="fi-FI" sz="3200"/>
              <a:t>Programmatisch adverteren</a:t>
            </a:r>
            <a:endParaRPr sz="3200"/>
          </a:p>
        </p:txBody>
      </p:sp>
      <p:sp>
        <p:nvSpPr>
          <p:cNvPr id="428" name="Google Shape;428;g20e72ffa6ac_0_201"/>
          <p:cNvSpPr txBox="1">
            <a:spLocks noGrp="1"/>
          </p:cNvSpPr>
          <p:nvPr>
            <p:ph type="body" idx="4294967295"/>
          </p:nvPr>
        </p:nvSpPr>
        <p:spPr>
          <a:xfrm>
            <a:off x="290400" y="910374"/>
            <a:ext cx="4171950" cy="3789363"/>
          </a:xfrm>
          <a:prstGeom prst="rect">
            <a:avLst/>
          </a:prstGeom>
          <a:noFill/>
          <a:ln>
            <a:noFill/>
          </a:ln>
        </p:spPr>
        <p:txBody>
          <a:bodyPr spcFirstLastPara="1" wrap="square" lIns="91425" tIns="91425" rIns="91425" bIns="91425" anchor="t" anchorCtr="0">
            <a:normAutofit/>
          </a:bodyPr>
          <a:lstStyle/>
          <a:p>
            <a:pPr marL="457200" lvl="0" indent="-323850" algn="l" rtl="0">
              <a:lnSpc>
                <a:spcPct val="90000"/>
              </a:lnSpc>
              <a:spcBef>
                <a:spcPts val="0"/>
              </a:spcBef>
              <a:spcAft>
                <a:spcPts val="0"/>
              </a:spcAft>
              <a:buClr>
                <a:srgbClr val="11AA81"/>
              </a:buClr>
              <a:buSzPts val="1500"/>
              <a:buFont typeface="Arial"/>
              <a:buChar char="●"/>
            </a:pPr>
            <a:r>
              <a:rPr lang="fi-FI" sz="1500" dirty="0"/>
              <a:t>Past geautomatiseerde technologie en algoritmische hulpmiddelen toe voor het optimaliseren van reclamemedia en -budgetten </a:t>
            </a:r>
            <a:endParaRPr sz="1500" dirty="0"/>
          </a:p>
          <a:p>
            <a:pPr marL="742950" lvl="0" indent="-190500" algn="l" rtl="0">
              <a:lnSpc>
                <a:spcPct val="90000"/>
              </a:lnSpc>
              <a:spcBef>
                <a:spcPts val="0"/>
              </a:spcBef>
              <a:spcAft>
                <a:spcPts val="0"/>
              </a:spcAft>
              <a:buClr>
                <a:srgbClr val="11AA81"/>
              </a:buClr>
              <a:buSzPts val="1500"/>
              <a:buFont typeface="Arial"/>
              <a:buNone/>
            </a:pPr>
            <a:endParaRPr sz="1500" dirty="0"/>
          </a:p>
          <a:p>
            <a:pPr marL="457200" lvl="0" indent="-323850" algn="l" rtl="0">
              <a:lnSpc>
                <a:spcPct val="90000"/>
              </a:lnSpc>
              <a:spcBef>
                <a:spcPts val="0"/>
              </a:spcBef>
              <a:spcAft>
                <a:spcPts val="0"/>
              </a:spcAft>
              <a:buClr>
                <a:srgbClr val="11AA81"/>
              </a:buClr>
              <a:buSzPts val="1500"/>
              <a:buFont typeface="Arial"/>
              <a:buChar char="●"/>
            </a:pPr>
            <a:r>
              <a:rPr lang="fi-FI" sz="1500" dirty="0"/>
              <a:t>Serveert de advertenties aan bezoekers op de juiste plaats op het juiste moment</a:t>
            </a:r>
            <a:endParaRPr sz="1500" dirty="0"/>
          </a:p>
          <a:p>
            <a:pPr marL="742950" lvl="0" indent="-190500" algn="l" rtl="0">
              <a:lnSpc>
                <a:spcPct val="90000"/>
              </a:lnSpc>
              <a:spcBef>
                <a:spcPts val="0"/>
              </a:spcBef>
              <a:spcAft>
                <a:spcPts val="0"/>
              </a:spcAft>
              <a:buClr>
                <a:srgbClr val="11AA81"/>
              </a:buClr>
              <a:buSzPts val="1500"/>
              <a:buFont typeface="Arial"/>
              <a:buNone/>
            </a:pPr>
            <a:endParaRPr sz="1500" dirty="0"/>
          </a:p>
          <a:p>
            <a:pPr marL="457200" lvl="0" indent="-323850" algn="l" rtl="0">
              <a:lnSpc>
                <a:spcPct val="90000"/>
              </a:lnSpc>
              <a:spcBef>
                <a:spcPts val="0"/>
              </a:spcBef>
              <a:spcAft>
                <a:spcPts val="0"/>
              </a:spcAft>
              <a:buClr>
                <a:srgbClr val="11AA81"/>
              </a:buClr>
              <a:buSzPts val="1500"/>
              <a:buFont typeface="Arial"/>
              <a:buChar char="●"/>
            </a:pPr>
            <a:r>
              <a:rPr lang="fi-FI" sz="1500" dirty="0"/>
              <a:t>Maakt een uitgebreide mediaruimte beschikbaar door het gebruik van SSP's (sell-side platforms) en DSP's (demand-side platforms)</a:t>
            </a:r>
            <a:endParaRPr sz="1500" dirty="0"/>
          </a:p>
          <a:p>
            <a:pPr marL="742950" lvl="0" indent="-190500" algn="l" rtl="0">
              <a:lnSpc>
                <a:spcPct val="90000"/>
              </a:lnSpc>
              <a:spcBef>
                <a:spcPts val="0"/>
              </a:spcBef>
              <a:spcAft>
                <a:spcPts val="0"/>
              </a:spcAft>
              <a:buClr>
                <a:srgbClr val="11AA81"/>
              </a:buClr>
              <a:buSzPts val="1500"/>
              <a:buFont typeface="Arial"/>
              <a:buNone/>
            </a:pPr>
            <a:endParaRPr sz="1500" dirty="0"/>
          </a:p>
          <a:p>
            <a:pPr marL="457200" lvl="0" indent="-323850" algn="l" rtl="0">
              <a:lnSpc>
                <a:spcPct val="90000"/>
              </a:lnSpc>
              <a:spcBef>
                <a:spcPts val="0"/>
              </a:spcBef>
              <a:spcAft>
                <a:spcPts val="0"/>
              </a:spcAft>
              <a:buClr>
                <a:srgbClr val="11AA81"/>
              </a:buClr>
              <a:buSzPts val="1500"/>
              <a:buFont typeface="Arial"/>
              <a:buChar char="●"/>
            </a:pPr>
            <a:r>
              <a:rPr lang="fi-FI" sz="1500" dirty="0"/>
              <a:t>Wordt steeds vaker gebruikt door marketeers</a:t>
            </a:r>
            <a:endParaRPr sz="1500" dirty="0"/>
          </a:p>
          <a:p>
            <a:pPr marL="457200" lvl="0" indent="0" algn="l" rtl="0">
              <a:lnSpc>
                <a:spcPct val="90000"/>
              </a:lnSpc>
              <a:spcBef>
                <a:spcPts val="0"/>
              </a:spcBef>
              <a:spcAft>
                <a:spcPts val="0"/>
              </a:spcAft>
              <a:buClr>
                <a:srgbClr val="161249"/>
              </a:buClr>
              <a:buSzPts val="1500"/>
              <a:buNone/>
            </a:pPr>
            <a:endParaRPr sz="1500" dirty="0"/>
          </a:p>
          <a:p>
            <a:pPr marL="0" lvl="0" indent="0" algn="l" rtl="0">
              <a:lnSpc>
                <a:spcPct val="90000"/>
              </a:lnSpc>
              <a:spcBef>
                <a:spcPts val="0"/>
              </a:spcBef>
              <a:spcAft>
                <a:spcPts val="0"/>
              </a:spcAft>
              <a:buClr>
                <a:srgbClr val="161249"/>
              </a:buClr>
              <a:buSzPts val="1500"/>
              <a:buNone/>
            </a:pPr>
            <a:r>
              <a:rPr lang="fi-FI" sz="1500" dirty="0"/>
              <a:t>Verder lezen: </a:t>
            </a:r>
            <a:r>
              <a:rPr lang="fi-FI" sz="1500" u="sng" dirty="0">
                <a:solidFill>
                  <a:schemeClr val="hlink"/>
                </a:solidFill>
                <a:hlinkClick r:id="rId3"/>
              </a:rPr>
              <a:t>DMI Digitalmarketinginstitute</a:t>
            </a:r>
            <a:endParaRPr sz="1500" dirty="0"/>
          </a:p>
        </p:txBody>
      </p:sp>
      <p:pic>
        <p:nvPicPr>
          <p:cNvPr id="429" name="Google Shape;429;g20e72ffa6ac_0_20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4572000" y="1129689"/>
            <a:ext cx="4356598" cy="2392976"/>
          </a:xfrm>
          <a:prstGeom prst="rect">
            <a:avLst/>
          </a:prstGeom>
          <a:noFill/>
          <a:ln w="38100" cap="flat" cmpd="sng">
            <a:solidFill>
              <a:srgbClr val="11AA81"/>
            </a:solidFill>
            <a:prstDash val="solid"/>
            <a:round/>
            <a:headEnd type="none" w="sm" len="sm"/>
            <a:tailEnd type="none" w="sm" len="sm"/>
          </a:ln>
        </p:spPr>
      </p:pic>
      <p:sp>
        <p:nvSpPr>
          <p:cNvPr id="430" name="Google Shape;430;g20e72ffa6ac_0_201"/>
          <p:cNvSpPr txBox="1"/>
          <p:nvPr/>
        </p:nvSpPr>
        <p:spPr>
          <a:xfrm>
            <a:off x="4462350" y="3896927"/>
            <a:ext cx="4281600" cy="430857"/>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600"/>
              <a:buFont typeface="Arial"/>
              <a:buNone/>
            </a:pPr>
            <a:r>
              <a:rPr lang="fi-FI" sz="1600" b="0" i="0" u="none" strike="noStrike" cap="none">
                <a:solidFill>
                  <a:srgbClr val="161249"/>
                </a:solidFill>
                <a:latin typeface="Arial"/>
                <a:ea typeface="Arial"/>
                <a:cs typeface="Arial"/>
                <a:sym typeface="Arial"/>
              </a:rPr>
              <a:t>Bron: </a:t>
            </a:r>
            <a:r>
              <a:rPr lang="fi-FI" sz="1600" b="0" i="0" u="sng" strike="noStrike" cap="none">
                <a:solidFill>
                  <a:schemeClr val="hlink"/>
                </a:solidFill>
                <a:latin typeface="Arial"/>
                <a:ea typeface="Arial"/>
                <a:cs typeface="Arial"/>
                <a:sym typeface="Arial"/>
                <a:hlinkClick r:id="rId5"/>
              </a:rPr>
              <a:t>Insiderintelligence</a:t>
            </a: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sp>
        <p:nvSpPr>
          <p:cNvPr id="435" name="Google Shape;435;g20e72ffa6ac_0_153"/>
          <p:cNvSpPr txBox="1">
            <a:spLocks noGrp="1"/>
          </p:cNvSpPr>
          <p:nvPr>
            <p:ph type="title"/>
          </p:nvPr>
        </p:nvSpPr>
        <p:spPr>
          <a:xfrm>
            <a:off x="628650" y="184832"/>
            <a:ext cx="7886700" cy="994172"/>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ts val="990"/>
              <a:buFont typeface="Arial"/>
              <a:buNone/>
            </a:pPr>
            <a:r>
              <a:rPr lang="fi-FI" sz="3200"/>
              <a:t>Digitaal adverteren - over kosten</a:t>
            </a:r>
            <a:endParaRPr sz="3200"/>
          </a:p>
        </p:txBody>
      </p:sp>
      <p:sp>
        <p:nvSpPr>
          <p:cNvPr id="436" name="Google Shape;436;g20e72ffa6ac_0_153"/>
          <p:cNvSpPr txBox="1">
            <a:spLocks noGrp="1"/>
          </p:cNvSpPr>
          <p:nvPr>
            <p:ph type="body" idx="1"/>
          </p:nvPr>
        </p:nvSpPr>
        <p:spPr>
          <a:xfrm>
            <a:off x="628650" y="794683"/>
            <a:ext cx="7886700" cy="1419363"/>
          </a:xfrm>
          <a:prstGeom prst="rect">
            <a:avLst/>
          </a:prstGeom>
          <a:noFill/>
          <a:ln>
            <a:noFill/>
          </a:ln>
        </p:spPr>
        <p:txBody>
          <a:bodyPr spcFirstLastPara="1" wrap="square" lIns="91425" tIns="91425" rIns="91425" bIns="91425" anchor="t" anchorCtr="0">
            <a:noAutofit/>
          </a:bodyPr>
          <a:lstStyle/>
          <a:p>
            <a:pPr marL="457200" lvl="0" indent="-324818" algn="l" rtl="0">
              <a:lnSpc>
                <a:spcPct val="100000"/>
              </a:lnSpc>
              <a:spcBef>
                <a:spcPts val="0"/>
              </a:spcBef>
              <a:spcAft>
                <a:spcPts val="0"/>
              </a:spcAft>
              <a:buClr>
                <a:srgbClr val="11AA81"/>
              </a:buClr>
              <a:buSzPts val="1400"/>
              <a:buChar char="●"/>
            </a:pPr>
            <a:r>
              <a:rPr lang="fi-FI" sz="1400"/>
              <a:t>De prijzen van digitale advertenties zijn afhankelijk van of je besluit je campagnes intern te beheren (minder duur, maar kennis is vereist) of een bureau in te huren</a:t>
            </a:r>
            <a:endParaRPr sz="1400"/>
          </a:p>
          <a:p>
            <a:pPr marL="457200" lvl="0" indent="-324818" algn="l" rtl="0">
              <a:lnSpc>
                <a:spcPct val="100000"/>
              </a:lnSpc>
              <a:spcBef>
                <a:spcPts val="0"/>
              </a:spcBef>
              <a:spcAft>
                <a:spcPts val="0"/>
              </a:spcAft>
              <a:buClr>
                <a:srgbClr val="11AA81"/>
              </a:buClr>
              <a:buSzPts val="1400"/>
              <a:buChar char="●"/>
            </a:pPr>
            <a:r>
              <a:rPr lang="fi-FI" sz="1400"/>
              <a:t>Elk platform heeft zijn eigen prijsmodel </a:t>
            </a:r>
            <a:endParaRPr sz="1400"/>
          </a:p>
          <a:p>
            <a:pPr marL="457200" lvl="0" indent="-324818" algn="l" rtl="0">
              <a:lnSpc>
                <a:spcPct val="100000"/>
              </a:lnSpc>
              <a:spcBef>
                <a:spcPts val="0"/>
              </a:spcBef>
              <a:spcAft>
                <a:spcPts val="0"/>
              </a:spcAft>
              <a:buClr>
                <a:srgbClr val="11AA81"/>
              </a:buClr>
              <a:buSzPts val="1400"/>
              <a:buChar char="●"/>
            </a:pPr>
            <a:r>
              <a:rPr lang="fi-FI" sz="1400"/>
              <a:t>De advertentie zelf en de website worden ingedeeld op basis van hun kwaliteit (een hogere kwaliteit draagt meestal bij aan een lagere prijs)</a:t>
            </a:r>
            <a:endParaRPr sz="1400"/>
          </a:p>
          <a:p>
            <a:pPr marL="0" lvl="0" indent="0" algn="l" rtl="0">
              <a:lnSpc>
                <a:spcPct val="100000"/>
              </a:lnSpc>
              <a:spcBef>
                <a:spcPts val="0"/>
              </a:spcBef>
              <a:spcAft>
                <a:spcPts val="0"/>
              </a:spcAft>
              <a:buClr>
                <a:srgbClr val="161249"/>
              </a:buClr>
              <a:buSzPts val="1400"/>
              <a:buNone/>
            </a:pPr>
            <a:endParaRPr sz="1400"/>
          </a:p>
          <a:p>
            <a:pPr marL="0" lvl="0" indent="0" algn="l" rtl="0">
              <a:lnSpc>
                <a:spcPct val="100000"/>
              </a:lnSpc>
              <a:spcBef>
                <a:spcPts val="0"/>
              </a:spcBef>
              <a:spcAft>
                <a:spcPts val="0"/>
              </a:spcAft>
              <a:buClr>
                <a:srgbClr val="11AA81"/>
              </a:buClr>
              <a:buSzPts val="1400"/>
              <a:buNone/>
            </a:pPr>
            <a:r>
              <a:rPr lang="fi-FI" sz="1400" b="1">
                <a:solidFill>
                  <a:srgbClr val="11AA81"/>
                </a:solidFill>
              </a:rPr>
              <a:t>CPC (Cost per Click) </a:t>
            </a:r>
            <a:r>
              <a:rPr lang="fi-FI" sz="1400"/>
              <a:t>of </a:t>
            </a:r>
            <a:r>
              <a:rPr lang="fi-FI" sz="1400" b="1">
                <a:solidFill>
                  <a:srgbClr val="11AA81"/>
                </a:solidFill>
              </a:rPr>
              <a:t>PPC (Pay per Click) </a:t>
            </a:r>
            <a:r>
              <a:rPr lang="fi-FI" sz="1400"/>
              <a:t>prijzen zijn gebaseerd op het aantal klikken dat de advertenties ontvangen. De prijs per klik kan variëren van $0,01 tot meer dan $10.</a:t>
            </a:r>
            <a:endParaRPr sz="1400"/>
          </a:p>
          <a:p>
            <a:pPr marL="0" lvl="0" indent="0" algn="l" rtl="0">
              <a:lnSpc>
                <a:spcPct val="100000"/>
              </a:lnSpc>
              <a:spcBef>
                <a:spcPts val="0"/>
              </a:spcBef>
              <a:spcAft>
                <a:spcPts val="0"/>
              </a:spcAft>
              <a:buClr>
                <a:srgbClr val="161249"/>
              </a:buClr>
              <a:buSzPts val="1400"/>
              <a:buNone/>
            </a:pPr>
            <a:endParaRPr sz="1400"/>
          </a:p>
          <a:p>
            <a:pPr marL="0" lvl="0" indent="0" algn="l" rtl="0">
              <a:lnSpc>
                <a:spcPct val="100000"/>
              </a:lnSpc>
              <a:spcBef>
                <a:spcPts val="0"/>
              </a:spcBef>
              <a:spcAft>
                <a:spcPts val="0"/>
              </a:spcAft>
              <a:buClr>
                <a:srgbClr val="11AA81"/>
              </a:buClr>
              <a:buSzPts val="1400"/>
              <a:buNone/>
            </a:pPr>
            <a:r>
              <a:rPr lang="fi-FI" sz="1400" b="1">
                <a:solidFill>
                  <a:srgbClr val="11AA81"/>
                </a:solidFill>
              </a:rPr>
              <a:t>CPM (Cost per Mille) </a:t>
            </a:r>
            <a:r>
              <a:rPr lang="fi-FI" sz="1400"/>
              <a:t>prijzen zijn gebaseerd op het aantal vertoningen. Elke keer dat een bezoeker een advertentie ziet, wordt de adverteerder een vooraf bepaald bedrag in rekening gebracht. Een gemiddelde prijs voor 1000 vertoningen in Facebook is bijvoorbeeld 10€.</a:t>
            </a:r>
            <a:endParaRPr sz="1400"/>
          </a:p>
          <a:p>
            <a:pPr marL="0" lvl="0" indent="0" algn="l" rtl="0">
              <a:lnSpc>
                <a:spcPct val="100000"/>
              </a:lnSpc>
              <a:spcBef>
                <a:spcPts val="0"/>
              </a:spcBef>
              <a:spcAft>
                <a:spcPts val="0"/>
              </a:spcAft>
              <a:buClr>
                <a:srgbClr val="161249"/>
              </a:buClr>
              <a:buSzPts val="1400"/>
              <a:buNone/>
            </a:pPr>
            <a:endParaRPr sz="1400"/>
          </a:p>
          <a:p>
            <a:pPr marL="0" lvl="0" indent="0" algn="l" rtl="0">
              <a:lnSpc>
                <a:spcPct val="100000"/>
              </a:lnSpc>
              <a:spcBef>
                <a:spcPts val="0"/>
              </a:spcBef>
              <a:spcAft>
                <a:spcPts val="0"/>
              </a:spcAft>
              <a:buClr>
                <a:srgbClr val="11AA81"/>
              </a:buClr>
              <a:buSzPts val="1400"/>
              <a:buNone/>
            </a:pPr>
            <a:r>
              <a:rPr lang="fi-FI" sz="1400" b="1">
                <a:solidFill>
                  <a:srgbClr val="11AA81"/>
                </a:solidFill>
              </a:rPr>
              <a:t>PPC of PPA (Pay per Click/Action) </a:t>
            </a:r>
            <a:r>
              <a:rPr lang="fi-FI" sz="1400"/>
              <a:t>- u betaalt voor de gewenste actie van de bezoeker (aankoop, telefoongesprek, contactgegevens achterlaten)</a:t>
            </a:r>
            <a:endParaRPr sz="1400"/>
          </a:p>
          <a:p>
            <a:pPr marL="0" lvl="0" indent="0" algn="l" rtl="0">
              <a:lnSpc>
                <a:spcPct val="100000"/>
              </a:lnSpc>
              <a:spcBef>
                <a:spcPts val="0"/>
              </a:spcBef>
              <a:spcAft>
                <a:spcPts val="0"/>
              </a:spcAft>
              <a:buClr>
                <a:srgbClr val="161249"/>
              </a:buClr>
              <a:buSzPts val="1400"/>
              <a:buNone/>
            </a:pPr>
            <a:endParaRPr sz="1400"/>
          </a:p>
          <a:p>
            <a:pPr marL="0" lvl="0" indent="0" algn="l" rtl="0">
              <a:lnSpc>
                <a:spcPct val="100000"/>
              </a:lnSpc>
              <a:spcBef>
                <a:spcPts val="0"/>
              </a:spcBef>
              <a:spcAft>
                <a:spcPts val="0"/>
              </a:spcAft>
              <a:buClr>
                <a:srgbClr val="161249"/>
              </a:buClr>
              <a:buSzPts val="1400"/>
              <a:buNone/>
            </a:pPr>
            <a:r>
              <a:rPr lang="fi-FI" sz="1400" b="1">
                <a:solidFill>
                  <a:srgbClr val="11AA81"/>
                </a:solidFill>
              </a:rPr>
              <a:t>			Verder lezen:  </a:t>
            </a:r>
            <a:r>
              <a:rPr lang="fi-FI" sz="1400" u="sng">
                <a:solidFill>
                  <a:schemeClr val="hlink"/>
                </a:solidFill>
                <a:hlinkClick r:id="rId3"/>
              </a:rPr>
              <a:t>WebFX </a:t>
            </a:r>
            <a:r>
              <a:rPr lang="fi-FI" sz="1400"/>
              <a:t>1 </a:t>
            </a:r>
            <a:r>
              <a:rPr lang="fi-FI" sz="1400" u="sng">
                <a:solidFill>
                  <a:schemeClr val="hlink"/>
                </a:solidFill>
                <a:hlinkClick r:id="rId4"/>
              </a:rPr>
              <a:t>WebFX </a:t>
            </a:r>
            <a:r>
              <a:rPr lang="fi-FI" sz="1400"/>
              <a:t>2</a:t>
            </a:r>
            <a:endParaRPr sz="140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40"/>
        <p:cNvGrpSpPr/>
        <p:nvPr/>
      </p:nvGrpSpPr>
      <p:grpSpPr>
        <a:xfrm>
          <a:off x="0" y="0"/>
          <a:ext cx="0" cy="0"/>
          <a:chOff x="0" y="0"/>
          <a:chExt cx="0" cy="0"/>
        </a:xfrm>
      </p:grpSpPr>
      <p:sp>
        <p:nvSpPr>
          <p:cNvPr id="441" name="Google Shape;441;g20e72ffa6ac_0_149"/>
          <p:cNvSpPr txBox="1">
            <a:spLocks noGrp="1"/>
          </p:cNvSpPr>
          <p:nvPr>
            <p:ph type="title" idx="4294967295"/>
          </p:nvPr>
        </p:nvSpPr>
        <p:spPr>
          <a:xfrm>
            <a:off x="1035780" y="1806041"/>
            <a:ext cx="7072439" cy="5715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4444"/>
              <a:buFont typeface="Arial"/>
              <a:buNone/>
            </a:pPr>
            <a:r>
              <a:rPr lang="fi-FI" sz="4000"/>
              <a:t>Digitale advertentieplatforms </a:t>
            </a:r>
            <a:endParaRPr sz="40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17"/>
          <p:cNvSpPr txBox="1">
            <a:spLocks noGrp="1"/>
          </p:cNvSpPr>
          <p:nvPr>
            <p:ph type="title" idx="4294967295"/>
          </p:nvPr>
        </p:nvSpPr>
        <p:spPr>
          <a:xfrm>
            <a:off x="-140083" y="657706"/>
            <a:ext cx="5491600" cy="637970"/>
          </a:xfrm>
          <a:prstGeom prst="rect">
            <a:avLst/>
          </a:prstGeom>
          <a:noFill/>
          <a:ln>
            <a:noFill/>
          </a:ln>
        </p:spPr>
        <p:txBody>
          <a:bodyPr spcFirstLastPara="1" wrap="square" lIns="91425" tIns="91425" rIns="91425" bIns="91425" anchor="b" anchorCtr="0">
            <a:normAutofit fontScale="90000"/>
          </a:bodyPr>
          <a:lstStyle/>
          <a:p>
            <a:pPr marL="0" lvl="0" indent="0" algn="ctr" rtl="0">
              <a:lnSpc>
                <a:spcPct val="100000"/>
              </a:lnSpc>
              <a:spcBef>
                <a:spcPts val="0"/>
              </a:spcBef>
              <a:spcAft>
                <a:spcPts val="0"/>
              </a:spcAft>
              <a:buClr>
                <a:srgbClr val="161249"/>
              </a:buClr>
              <a:buSzPct val="128047"/>
              <a:buFont typeface="Arial"/>
              <a:buNone/>
            </a:pPr>
            <a:r>
              <a:rPr lang="fi-FI" sz="3600" dirty="0"/>
              <a:t>Adverteren via zoekmachines</a:t>
            </a:r>
            <a:endParaRPr sz="3200" dirty="0"/>
          </a:p>
        </p:txBody>
      </p:sp>
      <p:sp>
        <p:nvSpPr>
          <p:cNvPr id="447" name="Google Shape;447;p17"/>
          <p:cNvSpPr txBox="1">
            <a:spLocks noGrp="1"/>
          </p:cNvSpPr>
          <p:nvPr>
            <p:ph type="body" idx="4294967295"/>
          </p:nvPr>
        </p:nvSpPr>
        <p:spPr>
          <a:xfrm>
            <a:off x="4843532" y="657706"/>
            <a:ext cx="4138627" cy="3227413"/>
          </a:xfrm>
          <a:prstGeom prst="rect">
            <a:avLst/>
          </a:prstGeom>
          <a:noFill/>
          <a:ln>
            <a:noFill/>
          </a:ln>
        </p:spPr>
        <p:txBody>
          <a:bodyPr spcFirstLastPara="1" wrap="square" lIns="91425" tIns="36000" rIns="91425" bIns="72000" anchor="t" anchorCtr="0">
            <a:noAutofit/>
          </a:bodyPr>
          <a:lstStyle/>
          <a:p>
            <a:pPr marL="457200" lvl="0" indent="-300386" algn="l" rtl="0">
              <a:lnSpc>
                <a:spcPct val="110000"/>
              </a:lnSpc>
              <a:spcBef>
                <a:spcPts val="600"/>
              </a:spcBef>
              <a:spcAft>
                <a:spcPts val="0"/>
              </a:spcAft>
              <a:buClr>
                <a:srgbClr val="11AA81"/>
              </a:buClr>
              <a:buSzPts val="1500"/>
              <a:buChar char="●"/>
            </a:pPr>
            <a:r>
              <a:rPr lang="fi-FI" sz="1400"/>
              <a:t>De belangrijkste advertentieruimte</a:t>
            </a:r>
            <a:endParaRPr sz="1400"/>
          </a:p>
          <a:p>
            <a:pPr marL="457200" lvl="0" indent="-300386" algn="l" rtl="0">
              <a:lnSpc>
                <a:spcPct val="110000"/>
              </a:lnSpc>
              <a:spcBef>
                <a:spcPts val="600"/>
              </a:spcBef>
              <a:spcAft>
                <a:spcPts val="0"/>
              </a:spcAft>
              <a:buClr>
                <a:srgbClr val="11AA81"/>
              </a:buClr>
              <a:buSzPts val="1500"/>
              <a:buChar char="●"/>
            </a:pPr>
            <a:r>
              <a:rPr lang="fi-FI" sz="1400"/>
              <a:t>Advertenties worden getriggerd door de zoekwoorden gedefinieerd door de adverteerder</a:t>
            </a:r>
            <a:endParaRPr sz="1400"/>
          </a:p>
          <a:p>
            <a:pPr marL="457200" lvl="0" indent="-300386" algn="l" rtl="0">
              <a:lnSpc>
                <a:spcPct val="110000"/>
              </a:lnSpc>
              <a:spcBef>
                <a:spcPts val="600"/>
              </a:spcBef>
              <a:spcAft>
                <a:spcPts val="0"/>
              </a:spcAft>
              <a:buClr>
                <a:srgbClr val="11AA81"/>
              </a:buClr>
              <a:buSzPts val="1500"/>
              <a:buChar char="●"/>
            </a:pPr>
            <a:r>
              <a:rPr lang="fi-FI" sz="1400"/>
              <a:t>Plaats je advertentie bovenaan de zoekresultaten in de zoekmachine als 'Ad'.</a:t>
            </a:r>
            <a:endParaRPr sz="1400"/>
          </a:p>
          <a:p>
            <a:pPr marL="457200" lvl="0" indent="-323850" algn="l" rtl="0">
              <a:lnSpc>
                <a:spcPct val="110000"/>
              </a:lnSpc>
              <a:spcBef>
                <a:spcPts val="600"/>
              </a:spcBef>
              <a:spcAft>
                <a:spcPts val="0"/>
              </a:spcAft>
              <a:buClr>
                <a:srgbClr val="11AA81"/>
              </a:buClr>
              <a:buSzPts val="1500"/>
              <a:buChar char="●"/>
            </a:pPr>
            <a:r>
              <a:rPr lang="fi-FI" sz="1400"/>
              <a:t>Maakt uw bedrijf beschikbaar voor gebruikers met een exacte en onmiddellijke behoefte  </a:t>
            </a:r>
            <a:endParaRPr sz="1400"/>
          </a:p>
          <a:p>
            <a:pPr marL="457200" lvl="0" indent="-323850" algn="l" rtl="0">
              <a:lnSpc>
                <a:spcPct val="110000"/>
              </a:lnSpc>
              <a:spcBef>
                <a:spcPts val="600"/>
              </a:spcBef>
              <a:spcAft>
                <a:spcPts val="0"/>
              </a:spcAft>
              <a:buClr>
                <a:srgbClr val="11AA81"/>
              </a:buClr>
              <a:buSzPts val="1500"/>
              <a:buChar char="●"/>
            </a:pPr>
            <a:r>
              <a:rPr lang="fi-FI" sz="1400"/>
              <a:t>Geschikt om verkeer te genereren voor nieuwe bedrijven of recent opgestarte websites</a:t>
            </a:r>
            <a:endParaRPr/>
          </a:p>
        </p:txBody>
      </p:sp>
      <p:pic>
        <p:nvPicPr>
          <p:cNvPr id="448" name="Google Shape;448;p17" descr="Kuvahaun tulos haulle google ads"/>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993812" y="1486850"/>
            <a:ext cx="1256783" cy="1256799"/>
          </a:xfrm>
          <a:prstGeom prst="rect">
            <a:avLst/>
          </a:prstGeom>
          <a:noFill/>
          <a:ln>
            <a:noFill/>
          </a:ln>
        </p:spPr>
      </p:pic>
      <p:pic>
        <p:nvPicPr>
          <p:cNvPr id="449" name="Google Shape;449;p1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197078" y="3792974"/>
            <a:ext cx="3583450" cy="1109525"/>
          </a:xfrm>
          <a:prstGeom prst="rect">
            <a:avLst/>
          </a:prstGeom>
          <a:noFill/>
          <a:ln>
            <a:noFill/>
          </a:ln>
        </p:spPr>
      </p:pic>
      <p:sp>
        <p:nvSpPr>
          <p:cNvPr id="450" name="Google Shape;450;p17"/>
          <p:cNvSpPr/>
          <p:nvPr/>
        </p:nvSpPr>
        <p:spPr>
          <a:xfrm>
            <a:off x="5053925" y="3703750"/>
            <a:ext cx="3583500" cy="725400"/>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lt1"/>
              </a:solidFill>
              <a:latin typeface="Arial"/>
              <a:ea typeface="Arial"/>
              <a:cs typeface="Arial"/>
              <a:sym typeface="Arial"/>
            </a:endParaRPr>
          </a:p>
        </p:txBody>
      </p:sp>
      <p:pic>
        <p:nvPicPr>
          <p:cNvPr id="451" name="Google Shape;451;p1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3043694" y="1826450"/>
            <a:ext cx="1256775" cy="509118"/>
          </a:xfrm>
          <a:prstGeom prst="rect">
            <a:avLst/>
          </a:prstGeom>
          <a:noFill/>
          <a:ln>
            <a:noFill/>
          </a:ln>
        </p:spPr>
      </p:pic>
      <p:pic>
        <p:nvPicPr>
          <p:cNvPr id="452" name="Google Shape;452;p1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250581" y="2844250"/>
            <a:ext cx="1092737" cy="8595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Google Shape;457;p18"/>
          <p:cNvSpPr txBox="1">
            <a:spLocks noGrp="1"/>
          </p:cNvSpPr>
          <p:nvPr>
            <p:ph type="body" idx="4294967295"/>
          </p:nvPr>
        </p:nvSpPr>
        <p:spPr>
          <a:xfrm>
            <a:off x="4725748" y="1038584"/>
            <a:ext cx="4132897" cy="3398837"/>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600"/>
              <a:buFont typeface="Arial"/>
              <a:buChar char="●"/>
            </a:pPr>
            <a:r>
              <a:rPr lang="fi-FI" sz="1600"/>
              <a:t>Versnelt het verkeer naar websites/bedrijven/producten/diensten</a:t>
            </a:r>
            <a:endParaRPr sz="1600"/>
          </a:p>
          <a:p>
            <a:pPr marL="457200" lvl="0" indent="-323850" algn="l" rtl="0">
              <a:lnSpc>
                <a:spcPct val="100000"/>
              </a:lnSpc>
              <a:spcBef>
                <a:spcPts val="0"/>
              </a:spcBef>
              <a:spcAft>
                <a:spcPts val="0"/>
              </a:spcAft>
              <a:buClr>
                <a:srgbClr val="11AA81"/>
              </a:buClr>
              <a:buSzPts val="1600"/>
              <a:buFont typeface="Arial"/>
              <a:buChar char="●"/>
            </a:pPr>
            <a:r>
              <a:rPr lang="fi-FI" sz="1600"/>
              <a:t>die nog onbekend zijn, of</a:t>
            </a:r>
            <a:endParaRPr sz="1600"/>
          </a:p>
          <a:p>
            <a:pPr marL="419100" lvl="0" indent="-184150" algn="l" rtl="0">
              <a:lnSpc>
                <a:spcPct val="100000"/>
              </a:lnSpc>
              <a:spcBef>
                <a:spcPts val="0"/>
              </a:spcBef>
              <a:spcAft>
                <a:spcPts val="0"/>
              </a:spcAft>
              <a:buClr>
                <a:srgbClr val="11AA81"/>
              </a:buClr>
              <a:buSzPts val="1600"/>
              <a:buFont typeface="Arial"/>
              <a:buNone/>
            </a:pPr>
            <a:endParaRPr sz="1600"/>
          </a:p>
          <a:p>
            <a:pPr marL="457200" lvl="0" indent="-323850" algn="l" rtl="0">
              <a:lnSpc>
                <a:spcPct val="100000"/>
              </a:lnSpc>
              <a:spcBef>
                <a:spcPts val="0"/>
              </a:spcBef>
              <a:spcAft>
                <a:spcPts val="0"/>
              </a:spcAft>
              <a:buClr>
                <a:srgbClr val="11AA81"/>
              </a:buClr>
              <a:buSzPts val="1600"/>
              <a:buFont typeface="Arial"/>
              <a:buChar char="●"/>
            </a:pPr>
            <a:r>
              <a:rPr lang="fi-FI" sz="1600"/>
              <a:t>De zoekmachine is 'een hete markt' met gebruikers die een duidelijke behoefte hebben</a:t>
            </a:r>
            <a:endParaRPr sz="1600"/>
          </a:p>
          <a:p>
            <a:pPr marL="514350" lvl="0" indent="-184150" algn="l" rtl="0">
              <a:lnSpc>
                <a:spcPct val="100000"/>
              </a:lnSpc>
              <a:spcBef>
                <a:spcPts val="0"/>
              </a:spcBef>
              <a:spcAft>
                <a:spcPts val="0"/>
              </a:spcAft>
              <a:buClr>
                <a:srgbClr val="11AA81"/>
              </a:buClr>
              <a:buSzPts val="1600"/>
              <a:buFont typeface="Arial"/>
              <a:buNone/>
            </a:pPr>
            <a:endParaRPr sz="1600"/>
          </a:p>
          <a:p>
            <a:pPr marL="457200" lvl="0" indent="-323850" algn="l" rtl="0">
              <a:lnSpc>
                <a:spcPct val="100000"/>
              </a:lnSpc>
              <a:spcBef>
                <a:spcPts val="0"/>
              </a:spcBef>
              <a:spcAft>
                <a:spcPts val="0"/>
              </a:spcAft>
              <a:buClr>
                <a:srgbClr val="11AA81"/>
              </a:buClr>
              <a:buSzPts val="1600"/>
              <a:buFont typeface="Arial"/>
              <a:buChar char="●"/>
            </a:pPr>
            <a:r>
              <a:rPr lang="fi-FI" sz="1600"/>
              <a:t>Zelfs als er niet op wordt geklikt, krijgen de advertenties vertoningen in de zoekmachineresultaten en verhogen ze de bekendheid.</a:t>
            </a:r>
            <a:endParaRPr sz="1600"/>
          </a:p>
          <a:p>
            <a:pPr marL="457200" lvl="0" indent="-228600" algn="l" rtl="0">
              <a:lnSpc>
                <a:spcPct val="100000"/>
              </a:lnSpc>
              <a:spcBef>
                <a:spcPts val="0"/>
              </a:spcBef>
              <a:spcAft>
                <a:spcPts val="0"/>
              </a:spcAft>
              <a:buClr>
                <a:srgbClr val="161249"/>
              </a:buClr>
              <a:buSzPts val="1500"/>
              <a:buFont typeface="Arial"/>
              <a:buNone/>
            </a:pPr>
            <a:endParaRPr sz="1600"/>
          </a:p>
          <a:p>
            <a:pPr marL="457200" lvl="0" indent="-228600" algn="l" rtl="0">
              <a:lnSpc>
                <a:spcPct val="100000"/>
              </a:lnSpc>
              <a:spcBef>
                <a:spcPts val="0"/>
              </a:spcBef>
              <a:spcAft>
                <a:spcPts val="0"/>
              </a:spcAft>
              <a:buClr>
                <a:srgbClr val="161249"/>
              </a:buClr>
              <a:buSzPts val="1500"/>
              <a:buFont typeface="Arial"/>
              <a:buNone/>
            </a:pPr>
            <a:endParaRPr sz="1600"/>
          </a:p>
        </p:txBody>
      </p:sp>
      <p:sp>
        <p:nvSpPr>
          <p:cNvPr id="458" name="Google Shape;458;p18"/>
          <p:cNvSpPr txBox="1">
            <a:spLocks noGrp="1"/>
          </p:cNvSpPr>
          <p:nvPr>
            <p:ph type="body" idx="4294967295"/>
          </p:nvPr>
        </p:nvSpPr>
        <p:spPr>
          <a:xfrm>
            <a:off x="350745" y="1038583"/>
            <a:ext cx="3908425" cy="3398837"/>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600"/>
              <a:buFont typeface="Arial"/>
              <a:buChar char="●"/>
            </a:pPr>
            <a:r>
              <a:rPr lang="fi-FI" sz="1600"/>
              <a:t>Uw producten/diensten worden gezocht met een zoekmachine = uw potentiële klanten kunnen daar worden gevonden</a:t>
            </a:r>
            <a:endParaRPr/>
          </a:p>
          <a:p>
            <a:pPr marL="514350" lvl="0" indent="-184150" algn="l" rtl="0">
              <a:lnSpc>
                <a:spcPct val="100000"/>
              </a:lnSpc>
              <a:spcBef>
                <a:spcPts val="0"/>
              </a:spcBef>
              <a:spcAft>
                <a:spcPts val="0"/>
              </a:spcAft>
              <a:buClr>
                <a:srgbClr val="11AA81"/>
              </a:buClr>
              <a:buSzPts val="1600"/>
              <a:buFont typeface="Arial"/>
              <a:buNone/>
            </a:pPr>
            <a:endParaRPr sz="1600"/>
          </a:p>
          <a:p>
            <a:pPr marL="457200" lvl="0" indent="-323850" algn="l" rtl="0">
              <a:lnSpc>
                <a:spcPct val="100000"/>
              </a:lnSpc>
              <a:spcBef>
                <a:spcPts val="0"/>
              </a:spcBef>
              <a:spcAft>
                <a:spcPts val="0"/>
              </a:spcAft>
              <a:buClr>
                <a:srgbClr val="11AA81"/>
              </a:buClr>
              <a:buSzPts val="1600"/>
              <a:buFont typeface="Arial"/>
              <a:buChar char="●"/>
            </a:pPr>
            <a:r>
              <a:rPr lang="fi-FI" sz="1600"/>
              <a:t>Je kunt de belangrijkste sleutelwoorden noemen</a:t>
            </a:r>
            <a:endParaRPr/>
          </a:p>
          <a:p>
            <a:pPr marL="514350" lvl="0" indent="-184150" algn="l" rtl="0">
              <a:lnSpc>
                <a:spcPct val="100000"/>
              </a:lnSpc>
              <a:spcBef>
                <a:spcPts val="0"/>
              </a:spcBef>
              <a:spcAft>
                <a:spcPts val="0"/>
              </a:spcAft>
              <a:buClr>
                <a:srgbClr val="11AA81"/>
              </a:buClr>
              <a:buSzPts val="1600"/>
              <a:buFont typeface="Arial"/>
              <a:buNone/>
            </a:pPr>
            <a:endParaRPr sz="1600"/>
          </a:p>
          <a:p>
            <a:pPr marL="457200" lvl="0" indent="-323850" algn="l" rtl="0">
              <a:lnSpc>
                <a:spcPct val="100000"/>
              </a:lnSpc>
              <a:spcBef>
                <a:spcPts val="0"/>
              </a:spcBef>
              <a:spcAft>
                <a:spcPts val="0"/>
              </a:spcAft>
              <a:buClr>
                <a:srgbClr val="11AA81"/>
              </a:buClr>
              <a:buSzPts val="1600"/>
              <a:buFont typeface="Arial"/>
              <a:buChar char="●"/>
            </a:pPr>
            <a:r>
              <a:rPr lang="fi-FI" sz="1600"/>
              <a:t>De advertentie linkt naar een landingspagina die overeenkomt met en reageert op je advertentie</a:t>
            </a:r>
            <a:endParaRPr sz="1600"/>
          </a:p>
          <a:p>
            <a:pPr marL="457200" lvl="0" indent="-228600" algn="l" rtl="0">
              <a:lnSpc>
                <a:spcPct val="100000"/>
              </a:lnSpc>
              <a:spcBef>
                <a:spcPts val="0"/>
              </a:spcBef>
              <a:spcAft>
                <a:spcPts val="0"/>
              </a:spcAft>
              <a:buClr>
                <a:schemeClr val="dk1"/>
              </a:buClr>
              <a:buSzPts val="1500"/>
              <a:buFont typeface="Arial"/>
              <a:buNone/>
            </a:pPr>
            <a:endParaRPr sz="1600"/>
          </a:p>
        </p:txBody>
      </p:sp>
      <p:sp>
        <p:nvSpPr>
          <p:cNvPr id="459" name="Google Shape;459;p18"/>
          <p:cNvSpPr txBox="1"/>
          <p:nvPr/>
        </p:nvSpPr>
        <p:spPr>
          <a:xfrm>
            <a:off x="4725748" y="462229"/>
            <a:ext cx="2860946"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400"/>
              <a:buFont typeface="Arial"/>
              <a:buNone/>
            </a:pPr>
            <a:r>
              <a:rPr lang="fi-FI" sz="2400" b="1" i="0" u="none" strike="noStrike" cap="none">
                <a:solidFill>
                  <a:srgbClr val="11AA81"/>
                </a:solidFill>
                <a:latin typeface="Arial"/>
                <a:ea typeface="Arial"/>
                <a:cs typeface="Arial"/>
                <a:sym typeface="Arial"/>
              </a:rPr>
              <a:t>Voordelen:  </a:t>
            </a:r>
            <a:endParaRPr sz="2400" b="1" i="0" u="none" strike="noStrike" cap="none">
              <a:solidFill>
                <a:srgbClr val="11AA81"/>
              </a:solidFill>
              <a:latin typeface="Arial"/>
              <a:ea typeface="Arial"/>
              <a:cs typeface="Arial"/>
              <a:sym typeface="Arial"/>
            </a:endParaRPr>
          </a:p>
        </p:txBody>
      </p:sp>
      <p:sp>
        <p:nvSpPr>
          <p:cNvPr id="460" name="Google Shape;460;p18"/>
          <p:cNvSpPr txBox="1"/>
          <p:nvPr/>
        </p:nvSpPr>
        <p:spPr>
          <a:xfrm>
            <a:off x="351371" y="462229"/>
            <a:ext cx="3907799"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400"/>
              <a:buFont typeface="Arial"/>
              <a:buNone/>
            </a:pPr>
            <a:r>
              <a:rPr lang="fi-FI" sz="2400" b="1" i="0" u="none" strike="noStrike" cap="none">
                <a:solidFill>
                  <a:srgbClr val="11AA81"/>
                </a:solidFill>
                <a:latin typeface="Arial"/>
                <a:ea typeface="Arial"/>
                <a:cs typeface="Arial"/>
                <a:sym typeface="Arial"/>
              </a:rPr>
              <a:t>Voorwaarden:  </a:t>
            </a:r>
            <a:endParaRPr sz="2400" b="1" i="0" u="none" strike="noStrike" cap="none">
              <a:solidFill>
                <a:srgbClr val="11AA81"/>
              </a:solidFill>
              <a:latin typeface="Arial"/>
              <a:ea typeface="Arial"/>
              <a:cs typeface="Arial"/>
              <a:sym typeface="Arial"/>
            </a:endParaRPr>
          </a:p>
        </p:txBody>
      </p:sp>
      <p:sp>
        <p:nvSpPr>
          <p:cNvPr id="461" name="Google Shape;461;p18"/>
          <p:cNvSpPr txBox="1"/>
          <p:nvPr/>
        </p:nvSpPr>
        <p:spPr>
          <a:xfrm>
            <a:off x="720631" y="3696426"/>
            <a:ext cx="7702738" cy="98484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1600"/>
              <a:buFont typeface="Arial"/>
              <a:buNone/>
            </a:pPr>
            <a:r>
              <a:rPr lang="fi-FI" sz="1600" b="1" i="0" u="none" strike="noStrike" cap="none" dirty="0">
                <a:solidFill>
                  <a:srgbClr val="11AA81"/>
                </a:solidFill>
                <a:latin typeface="Arial"/>
                <a:ea typeface="Arial"/>
                <a:cs typeface="Arial"/>
                <a:sym typeface="Arial"/>
              </a:rPr>
              <a:t>Verder lezen: </a:t>
            </a:r>
            <a:endParaRPr sz="1600" b="1" i="0" u="none" strike="noStrike" cap="none" dirty="0">
              <a:solidFill>
                <a:srgbClr val="11AA81"/>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400"/>
              <a:buFont typeface="Arial"/>
              <a:buNone/>
            </a:pPr>
            <a:r>
              <a:rPr lang="fi-FI" sz="1400" b="0" i="0" u="sng" strike="noStrike" cap="none" dirty="0">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https://instapage.com/blog/search-engine-advertising</a:t>
            </a:r>
            <a:endParaRPr sz="14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400"/>
              <a:buFont typeface="Arial"/>
              <a:buNone/>
            </a:pPr>
            <a:r>
              <a:rPr lang="fi-FI" sz="1400" b="0" i="0" u="sng" strike="noStrike" cap="none" dirty="0">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https://support.google.com/google-ads/answer/10560737?hl=en&amp;ref_topic=3121941 </a:t>
            </a:r>
            <a:endParaRPr sz="18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400"/>
              <a:buFont typeface="Arial"/>
              <a:buNone/>
            </a:pPr>
            <a:r>
              <a:rPr lang="fi-FI" sz="1400" b="0" i="0" u="none" strike="noStrike" cap="none" dirty="0">
                <a:solidFill>
                  <a:srgbClr val="161249"/>
                </a:solidFill>
                <a:latin typeface="Arial"/>
                <a:ea typeface="Arial"/>
                <a:cs typeface="Arial"/>
                <a:sym typeface="Arial"/>
              </a:rPr>
              <a:t>  </a:t>
            </a:r>
            <a:endParaRPr sz="1400" b="0" i="0" u="none" strike="noStrike" cap="none" dirty="0">
              <a:solidFill>
                <a:srgbClr val="161249"/>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sp>
        <p:nvSpPr>
          <p:cNvPr id="467" name="Google Shape;467;p19"/>
          <p:cNvSpPr txBox="1">
            <a:spLocks noGrp="1"/>
          </p:cNvSpPr>
          <p:nvPr>
            <p:ph type="title"/>
          </p:nvPr>
        </p:nvSpPr>
        <p:spPr>
          <a:xfrm>
            <a:off x="572006" y="209108"/>
            <a:ext cx="7886700"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2800"/>
              <a:buFont typeface="Arial"/>
              <a:buNone/>
            </a:pPr>
            <a:r>
              <a:rPr lang="fi-FI"/>
              <a:t>Plaatsen en prijzen van Google-advertenties</a:t>
            </a:r>
            <a:endParaRPr/>
          </a:p>
        </p:txBody>
      </p:sp>
      <p:sp>
        <p:nvSpPr>
          <p:cNvPr id="468" name="Google Shape;468;p19"/>
          <p:cNvSpPr txBox="1">
            <a:spLocks noGrp="1"/>
          </p:cNvSpPr>
          <p:nvPr>
            <p:ph type="body" idx="1"/>
          </p:nvPr>
        </p:nvSpPr>
        <p:spPr>
          <a:xfrm>
            <a:off x="628650" y="1203280"/>
            <a:ext cx="7886700" cy="3528128"/>
          </a:xfrm>
          <a:prstGeom prst="rect">
            <a:avLst/>
          </a:prstGeom>
          <a:noFill/>
          <a:ln>
            <a:noFill/>
          </a:ln>
        </p:spPr>
        <p:txBody>
          <a:bodyPr spcFirstLastPara="1" wrap="square" lIns="91425" tIns="91425" rIns="91425" bIns="91425" anchor="t" anchorCtr="0">
            <a:normAutofit fontScale="92500" lnSpcReduction="20000"/>
          </a:bodyPr>
          <a:lstStyle/>
          <a:p>
            <a:pPr marL="0" lvl="0" indent="0" algn="l" rtl="0">
              <a:lnSpc>
                <a:spcPct val="120000"/>
              </a:lnSpc>
              <a:spcBef>
                <a:spcPts val="0"/>
              </a:spcBef>
              <a:spcAft>
                <a:spcPts val="0"/>
              </a:spcAft>
              <a:buClr>
                <a:srgbClr val="161249"/>
              </a:buClr>
              <a:buSzPct val="100000"/>
              <a:buNone/>
            </a:pPr>
            <a:r>
              <a:rPr lang="fi-FI" sz="1800" dirty="0"/>
              <a:t>Het Google Ads platform geeft elke advertentie een kwaliteitsscore die wordt beïnvloed door:</a:t>
            </a:r>
            <a:endParaRPr sz="2000" dirty="0"/>
          </a:p>
          <a:p>
            <a:pPr marL="628650" lvl="1" indent="-285750" algn="l" rtl="0">
              <a:lnSpc>
                <a:spcPct val="120000"/>
              </a:lnSpc>
              <a:spcBef>
                <a:spcPts val="0"/>
              </a:spcBef>
              <a:spcAft>
                <a:spcPts val="0"/>
              </a:spcAft>
              <a:buClr>
                <a:srgbClr val="11AA81"/>
              </a:buClr>
              <a:buSzPct val="94594"/>
              <a:buFont typeface="Arial"/>
              <a:buChar char="●"/>
            </a:pPr>
            <a:r>
              <a:rPr lang="fi-FI" sz="1600" dirty="0"/>
              <a:t>De kwaliteit van je website - hoe hoger de </a:t>
            </a:r>
            <a:r>
              <a:rPr lang="fi-FI" sz="1600" u="sng" dirty="0">
                <a:solidFill>
                  <a:schemeClr val="hlink"/>
                </a:solidFill>
                <a:hlinkClick r:id="rId3"/>
              </a:rPr>
              <a:t>kwaliteitsscore voor je </a:t>
            </a:r>
            <a:r>
              <a:rPr lang="fi-FI" sz="1600" dirty="0"/>
              <a:t>zoekwoorden en advertenties. </a:t>
            </a:r>
            <a:endParaRPr sz="1600" dirty="0"/>
          </a:p>
          <a:p>
            <a:pPr marL="628650" lvl="1" indent="-285750" algn="l" rtl="0">
              <a:lnSpc>
                <a:spcPct val="120000"/>
              </a:lnSpc>
              <a:spcBef>
                <a:spcPts val="0"/>
              </a:spcBef>
              <a:spcAft>
                <a:spcPts val="0"/>
              </a:spcAft>
              <a:buClr>
                <a:srgbClr val="11AA81"/>
              </a:buClr>
              <a:buSzPct val="94594"/>
              <a:buFont typeface="Arial"/>
              <a:buChar char="●"/>
            </a:pPr>
            <a:r>
              <a:rPr lang="fi-FI" sz="1600" dirty="0"/>
              <a:t>Dit leidt tot een betere plaatsing en een lagere CPC-prijs van je advertenties.</a:t>
            </a:r>
            <a:endParaRPr sz="1600" dirty="0"/>
          </a:p>
          <a:p>
            <a:pPr marL="621442" lvl="1" indent="-285750" algn="l" rtl="0">
              <a:lnSpc>
                <a:spcPct val="120000"/>
              </a:lnSpc>
              <a:spcBef>
                <a:spcPts val="0"/>
              </a:spcBef>
              <a:spcAft>
                <a:spcPts val="0"/>
              </a:spcAft>
              <a:buClr>
                <a:srgbClr val="11AA81"/>
              </a:buClr>
              <a:buSzPct val="102297"/>
              <a:buFont typeface="Arial"/>
              <a:buChar char="●"/>
            </a:pPr>
            <a:r>
              <a:rPr lang="fi-FI" sz="1600" dirty="0"/>
              <a:t>Trefwoorden - veel concurrentie -&gt; hogere prijs</a:t>
            </a:r>
            <a:endParaRPr sz="1600" dirty="0"/>
          </a:p>
          <a:p>
            <a:pPr marL="621442" lvl="1" indent="-285750" algn="l" rtl="0">
              <a:lnSpc>
                <a:spcPct val="120000"/>
              </a:lnSpc>
              <a:spcBef>
                <a:spcPts val="0"/>
              </a:spcBef>
              <a:spcAft>
                <a:spcPts val="0"/>
              </a:spcAft>
              <a:buClr>
                <a:srgbClr val="11AA81"/>
              </a:buClr>
              <a:buSzPct val="102297"/>
              <a:buFont typeface="Arial"/>
              <a:buChar char="●"/>
            </a:pPr>
            <a:r>
              <a:rPr lang="fi-FI" sz="1600" dirty="0"/>
              <a:t>De overeenkomst tussen uw advertentie en de inhoud van uw site  </a:t>
            </a:r>
            <a:endParaRPr sz="1600" dirty="0"/>
          </a:p>
          <a:p>
            <a:pPr marL="621442" lvl="1" indent="-285750" algn="l" rtl="0">
              <a:lnSpc>
                <a:spcPct val="120000"/>
              </a:lnSpc>
              <a:spcBef>
                <a:spcPts val="0"/>
              </a:spcBef>
              <a:spcAft>
                <a:spcPts val="0"/>
              </a:spcAft>
              <a:buClr>
                <a:srgbClr val="11AA81"/>
              </a:buClr>
              <a:buSzPct val="102297"/>
              <a:buFont typeface="Arial"/>
              <a:buChar char="●"/>
            </a:pPr>
            <a:r>
              <a:rPr lang="fi-FI" sz="1600" dirty="0"/>
              <a:t>Landingspagina gebruikerservaring</a:t>
            </a:r>
            <a:endParaRPr sz="1600" dirty="0"/>
          </a:p>
          <a:p>
            <a:pPr marL="621442" lvl="1" indent="-285750" algn="l" rtl="0">
              <a:lnSpc>
                <a:spcPct val="120000"/>
              </a:lnSpc>
              <a:spcBef>
                <a:spcPts val="0"/>
              </a:spcBef>
              <a:spcAft>
                <a:spcPts val="0"/>
              </a:spcAft>
              <a:buClr>
                <a:srgbClr val="11AA81"/>
              </a:buClr>
              <a:buSzPct val="102297"/>
              <a:buFont typeface="Arial"/>
              <a:buChar char="●"/>
            </a:pPr>
            <a:r>
              <a:rPr lang="fi-FI" sz="1600" dirty="0"/>
              <a:t>Verwachte CTR van je advertentie</a:t>
            </a:r>
            <a:endParaRPr sz="1600" dirty="0"/>
          </a:p>
          <a:p>
            <a:pPr marL="628650" lvl="1" indent="-285750" algn="l" rtl="0">
              <a:lnSpc>
                <a:spcPct val="120000"/>
              </a:lnSpc>
              <a:spcBef>
                <a:spcPts val="0"/>
              </a:spcBef>
              <a:spcAft>
                <a:spcPts val="0"/>
              </a:spcAft>
              <a:buClr>
                <a:srgbClr val="11AA81"/>
              </a:buClr>
              <a:buSzPct val="94594"/>
              <a:buFont typeface="Arial"/>
              <a:buChar char="●"/>
            </a:pPr>
            <a:r>
              <a:rPr lang="fi-FI" sz="1600" dirty="0"/>
              <a:t>De prijs die je bereid bent te betalen</a:t>
            </a:r>
            <a:br>
              <a:rPr lang="fi-FI" sz="1600" dirty="0"/>
            </a:br>
            <a:endParaRPr sz="2000" b="1" dirty="0"/>
          </a:p>
          <a:p>
            <a:pPr marL="42863" lvl="0" indent="0" algn="l" rtl="0">
              <a:lnSpc>
                <a:spcPct val="120000"/>
              </a:lnSpc>
              <a:spcBef>
                <a:spcPts val="0"/>
              </a:spcBef>
              <a:spcAft>
                <a:spcPts val="0"/>
              </a:spcAft>
              <a:buClr>
                <a:srgbClr val="11AA81"/>
              </a:buClr>
              <a:buSzPct val="116875"/>
              <a:buNone/>
            </a:pPr>
            <a:r>
              <a:rPr lang="fi-FI" sz="1800" b="1" dirty="0">
                <a:solidFill>
                  <a:srgbClr val="11AA81"/>
                </a:solidFill>
              </a:rPr>
              <a:t>Verder lezen, een blog van Neil Patel:</a:t>
            </a:r>
            <a:endParaRPr sz="1800" b="1" dirty="0">
              <a:solidFill>
                <a:srgbClr val="11AA81"/>
              </a:solidFill>
            </a:endParaRPr>
          </a:p>
          <a:p>
            <a:pPr marL="42862" lvl="0" indent="0" algn="l" rtl="0">
              <a:lnSpc>
                <a:spcPct val="120000"/>
              </a:lnSpc>
              <a:spcBef>
                <a:spcPts val="0"/>
              </a:spcBef>
              <a:spcAft>
                <a:spcPts val="0"/>
              </a:spcAft>
              <a:buClr>
                <a:schemeClr val="hlink"/>
              </a:buClr>
              <a:buSzPct val="131486"/>
              <a:buNone/>
            </a:pPr>
            <a:r>
              <a:rPr lang="fi-FI" sz="1600" u="sng" dirty="0">
                <a:solidFill>
                  <a:schemeClr val="hlink"/>
                </a:solidFill>
                <a:hlinkClick r:id="rId4"/>
              </a:rPr>
              <a:t>https://neilpatel.com/blog/profitable-google-adwords-campaign/</a:t>
            </a:r>
            <a:endParaRPr sz="16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473" name="Google Shape;473;p20"/>
          <p:cNvSpPr txBox="1">
            <a:spLocks noGrp="1"/>
          </p:cNvSpPr>
          <p:nvPr>
            <p:ph type="title" idx="4294967295"/>
          </p:nvPr>
        </p:nvSpPr>
        <p:spPr>
          <a:xfrm>
            <a:off x="0" y="581334"/>
            <a:ext cx="4046538" cy="1173935"/>
          </a:xfrm>
          <a:prstGeom prst="rect">
            <a:avLst/>
          </a:prstGeom>
          <a:noFill/>
          <a:ln>
            <a:noFill/>
          </a:ln>
        </p:spPr>
        <p:txBody>
          <a:bodyPr spcFirstLastPara="1" wrap="square" lIns="91425" tIns="91425" rIns="91425" bIns="91425" anchor="b" anchorCtr="0">
            <a:normAutofit/>
          </a:bodyPr>
          <a:lstStyle/>
          <a:p>
            <a:pPr marL="0" lvl="0" indent="0" algn="ctr" rtl="0">
              <a:lnSpc>
                <a:spcPct val="100000"/>
              </a:lnSpc>
              <a:spcBef>
                <a:spcPts val="0"/>
              </a:spcBef>
              <a:spcAft>
                <a:spcPts val="0"/>
              </a:spcAft>
              <a:buClr>
                <a:srgbClr val="161249"/>
              </a:buClr>
              <a:buSzPts val="4200"/>
              <a:buFont typeface="Arial"/>
              <a:buNone/>
            </a:pPr>
            <a:r>
              <a:rPr lang="fi-FI" sz="3200"/>
              <a:t>Advertenties weergeven</a:t>
            </a:r>
            <a:br>
              <a:rPr lang="fi-FI" sz="3200"/>
            </a:br>
            <a:r>
              <a:rPr lang="fi-FI" sz="3200"/>
              <a:t>(banners)</a:t>
            </a:r>
            <a:endParaRPr sz="3200"/>
          </a:p>
        </p:txBody>
      </p:sp>
      <p:sp>
        <p:nvSpPr>
          <p:cNvPr id="474" name="Google Shape;474;p20"/>
          <p:cNvSpPr txBox="1">
            <a:spLocks noGrp="1"/>
          </p:cNvSpPr>
          <p:nvPr>
            <p:ph type="body" idx="4294967295"/>
          </p:nvPr>
        </p:nvSpPr>
        <p:spPr>
          <a:xfrm>
            <a:off x="3948915" y="581334"/>
            <a:ext cx="4871314" cy="4328009"/>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600"/>
              </a:spcBef>
              <a:spcAft>
                <a:spcPts val="0"/>
              </a:spcAft>
              <a:buClr>
                <a:srgbClr val="11AA81"/>
              </a:buClr>
              <a:buSzPts val="1325"/>
              <a:buNone/>
            </a:pPr>
            <a:r>
              <a:rPr lang="fi-FI" sz="2000" b="1">
                <a:solidFill>
                  <a:srgbClr val="11AA81"/>
                </a:solidFill>
              </a:rPr>
              <a:t>Display-advertenties kunnen in alle media worden gekocht</a:t>
            </a:r>
            <a:endParaRPr sz="1600" b="1"/>
          </a:p>
          <a:p>
            <a:pPr marL="476624" lvl="0" indent="-368300" algn="l" rtl="0">
              <a:lnSpc>
                <a:spcPct val="115000"/>
              </a:lnSpc>
              <a:spcBef>
                <a:spcPts val="600"/>
              </a:spcBef>
              <a:spcAft>
                <a:spcPts val="0"/>
              </a:spcAft>
              <a:buClr>
                <a:srgbClr val="11AA81"/>
              </a:buClr>
              <a:buSzPts val="1400"/>
              <a:buFont typeface="Arial"/>
              <a:buNone/>
            </a:pPr>
            <a:endParaRPr sz="1400"/>
          </a:p>
          <a:p>
            <a:pPr marL="476624" lvl="0" indent="-457200" algn="l" rtl="0">
              <a:lnSpc>
                <a:spcPct val="115000"/>
              </a:lnSpc>
              <a:spcBef>
                <a:spcPts val="600"/>
              </a:spcBef>
              <a:spcAft>
                <a:spcPts val="0"/>
              </a:spcAft>
              <a:buClr>
                <a:srgbClr val="11AA81"/>
              </a:buClr>
              <a:buSzPts val="1400"/>
              <a:buFont typeface="Arial"/>
              <a:buChar char="●"/>
            </a:pPr>
            <a:r>
              <a:rPr lang="fi-FI" sz="1400"/>
              <a:t>netwerk (met duizenden commerciële websites met hoge bezoekersaantallen)</a:t>
            </a:r>
            <a:endParaRPr sz="1400"/>
          </a:p>
          <a:p>
            <a:pPr marL="476624" lvl="0" indent="-457200" algn="l" rtl="0">
              <a:lnSpc>
                <a:spcPct val="115000"/>
              </a:lnSpc>
              <a:spcBef>
                <a:spcPts val="600"/>
              </a:spcBef>
              <a:spcAft>
                <a:spcPts val="0"/>
              </a:spcAft>
              <a:buClr>
                <a:srgbClr val="11AA81"/>
              </a:buClr>
              <a:buSzPts val="1400"/>
              <a:buFont typeface="Arial"/>
              <a:buChar char="●"/>
            </a:pPr>
            <a:r>
              <a:rPr lang="fi-FI" sz="1400"/>
              <a:t>Video (Youtube)</a:t>
            </a:r>
            <a:endParaRPr sz="1400"/>
          </a:p>
          <a:p>
            <a:pPr marL="476624" lvl="0" indent="-457200" algn="l" rtl="0">
              <a:lnSpc>
                <a:spcPct val="115000"/>
              </a:lnSpc>
              <a:spcBef>
                <a:spcPts val="600"/>
              </a:spcBef>
              <a:spcAft>
                <a:spcPts val="0"/>
              </a:spcAft>
              <a:buClr>
                <a:srgbClr val="11AA81"/>
              </a:buClr>
              <a:buSzPts val="1400"/>
              <a:buFont typeface="Arial"/>
              <a:buChar char="●"/>
            </a:pPr>
            <a:r>
              <a:rPr lang="fi-FI" sz="1400"/>
              <a:t>Locatiegebonden advertenties (voor lokaal gezochte diensten zoals cafés, winkels, enz.)</a:t>
            </a:r>
            <a:endParaRPr sz="1400"/>
          </a:p>
          <a:p>
            <a:pPr marL="476624" lvl="0" indent="-457200" algn="l" rtl="0">
              <a:lnSpc>
                <a:spcPct val="115000"/>
              </a:lnSpc>
              <a:spcBef>
                <a:spcPts val="600"/>
              </a:spcBef>
              <a:spcAft>
                <a:spcPts val="0"/>
              </a:spcAft>
              <a:buClr>
                <a:srgbClr val="11AA81"/>
              </a:buClr>
              <a:buSzPts val="1400"/>
              <a:buFont typeface="Arial"/>
              <a:buChar char="●"/>
            </a:pPr>
            <a:r>
              <a:rPr lang="fi-FI" sz="1400"/>
              <a:t>Shopping-advertenties (productfoto's in google-zoekresultaten) </a:t>
            </a:r>
            <a:endParaRPr sz="1400"/>
          </a:p>
          <a:p>
            <a:pPr marL="476624" lvl="0" indent="-457200" algn="l" rtl="0">
              <a:lnSpc>
                <a:spcPct val="115000"/>
              </a:lnSpc>
              <a:spcBef>
                <a:spcPts val="600"/>
              </a:spcBef>
              <a:spcAft>
                <a:spcPts val="0"/>
              </a:spcAft>
              <a:buClr>
                <a:srgbClr val="11AA81"/>
              </a:buClr>
              <a:buSzPts val="1400"/>
              <a:buFont typeface="Arial"/>
              <a:buChar char="●"/>
            </a:pPr>
            <a:r>
              <a:rPr lang="fi-FI" sz="1400"/>
              <a:t>Apps (Spotify, Match-apps, games, etc) </a:t>
            </a:r>
            <a:endParaRPr sz="1400"/>
          </a:p>
          <a:p>
            <a:pPr marL="285750" lvl="0" indent="-171450" algn="l" rtl="0">
              <a:lnSpc>
                <a:spcPct val="115000"/>
              </a:lnSpc>
              <a:spcBef>
                <a:spcPts val="600"/>
              </a:spcBef>
              <a:spcAft>
                <a:spcPts val="0"/>
              </a:spcAft>
              <a:buClr>
                <a:srgbClr val="161249"/>
              </a:buClr>
              <a:buSzPts val="1100"/>
              <a:buNone/>
            </a:pPr>
            <a:endParaRPr sz="1100"/>
          </a:p>
          <a:p>
            <a:pPr marL="0" lvl="0" indent="0" algn="l" rtl="0">
              <a:lnSpc>
                <a:spcPct val="115000"/>
              </a:lnSpc>
              <a:spcBef>
                <a:spcPts val="600"/>
              </a:spcBef>
              <a:spcAft>
                <a:spcPts val="0"/>
              </a:spcAft>
              <a:buClr>
                <a:schemeClr val="hlink"/>
              </a:buClr>
              <a:buSzPts val="1123"/>
              <a:buNone/>
            </a:pPr>
            <a:r>
              <a:rPr lang="fi-FI" sz="1400" u="sng">
                <a:solidFill>
                  <a:schemeClr val="hlink"/>
                </a:solidFill>
                <a:hlinkClick r:id="rId3"/>
              </a:rPr>
              <a:t>Bekijk alle opties op google Ads</a:t>
            </a:r>
            <a:endParaRPr sz="1600" b="1"/>
          </a:p>
        </p:txBody>
      </p:sp>
      <p:pic>
        <p:nvPicPr>
          <p:cNvPr id="475" name="Google Shape;475;p20"/>
          <p:cNvPicPr preferRelativeResize="0"/>
          <p:nvPr/>
        </p:nvPicPr>
        <p:blipFill rotWithShape="1">
          <a:blip r:embed="rId4">
            <a:alphaModFix/>
          </a:blip>
          <a:srcRect/>
          <a:stretch/>
        </p:blipFill>
        <p:spPr>
          <a:xfrm>
            <a:off x="448461" y="2449525"/>
            <a:ext cx="3149616" cy="1259834"/>
          </a:xfrm>
          <a:prstGeom prst="rect">
            <a:avLst/>
          </a:prstGeom>
          <a:noFill/>
          <a:ln>
            <a:noFill/>
          </a:ln>
        </p:spPr>
      </p:pic>
      <p:sp>
        <p:nvSpPr>
          <p:cNvPr id="476" name="Google Shape;476;p20"/>
          <p:cNvSpPr/>
          <p:nvPr/>
        </p:nvSpPr>
        <p:spPr>
          <a:xfrm>
            <a:off x="781142" y="2160996"/>
            <a:ext cx="2484254" cy="1836892"/>
          </a:xfrm>
          <a:prstGeom prst="roundRect">
            <a:avLst>
              <a:gd name="adj" fmla="val 16667"/>
            </a:avLst>
          </a:prstGeom>
          <a:noFill/>
          <a:ln w="38100"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80"/>
        <p:cNvGrpSpPr/>
        <p:nvPr/>
      </p:nvGrpSpPr>
      <p:grpSpPr>
        <a:xfrm>
          <a:off x="0" y="0"/>
          <a:ext cx="0" cy="0"/>
          <a:chOff x="0" y="0"/>
          <a:chExt cx="0" cy="0"/>
        </a:xfrm>
      </p:grpSpPr>
      <p:sp>
        <p:nvSpPr>
          <p:cNvPr id="481" name="Google Shape;481;p21"/>
          <p:cNvSpPr txBox="1">
            <a:spLocks noGrp="1"/>
          </p:cNvSpPr>
          <p:nvPr>
            <p:ph type="title" idx="4294967295"/>
          </p:nvPr>
        </p:nvSpPr>
        <p:spPr>
          <a:xfrm>
            <a:off x="311150" y="56517"/>
            <a:ext cx="8521700" cy="573088"/>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3556"/>
              <a:buFont typeface="Arial"/>
              <a:buNone/>
            </a:pPr>
            <a:r>
              <a:rPr lang="fi-FI" sz="3200"/>
              <a:t>Doelstellingen </a:t>
            </a:r>
            <a:endParaRPr sz="3200"/>
          </a:p>
        </p:txBody>
      </p:sp>
      <p:sp>
        <p:nvSpPr>
          <p:cNvPr id="482" name="Google Shape;482;p21"/>
          <p:cNvSpPr txBox="1">
            <a:spLocks noGrp="1"/>
          </p:cNvSpPr>
          <p:nvPr>
            <p:ph type="body" idx="4294967295"/>
          </p:nvPr>
        </p:nvSpPr>
        <p:spPr>
          <a:xfrm>
            <a:off x="622300" y="539384"/>
            <a:ext cx="8521700" cy="3987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1AA81"/>
              </a:buClr>
              <a:buSzPts val="1806"/>
              <a:buNone/>
            </a:pPr>
            <a:r>
              <a:rPr lang="fi-FI" sz="1400" b="1">
                <a:solidFill>
                  <a:srgbClr val="11AA81"/>
                </a:solidFill>
              </a:rPr>
              <a:t>Advertentie weergeven: </a:t>
            </a:r>
            <a:endParaRPr sz="1400" b="1">
              <a:solidFill>
                <a:srgbClr val="11AA81"/>
              </a:solidFill>
            </a:endParaRPr>
          </a:p>
          <a:p>
            <a:pPr marL="0" lvl="0" indent="0" algn="l" rtl="0">
              <a:lnSpc>
                <a:spcPct val="100000"/>
              </a:lnSpc>
              <a:spcBef>
                <a:spcPts val="0"/>
              </a:spcBef>
              <a:spcAft>
                <a:spcPts val="0"/>
              </a:spcAft>
              <a:buClr>
                <a:srgbClr val="161249"/>
              </a:buClr>
              <a:buSzPts val="1548"/>
              <a:buNone/>
            </a:pPr>
            <a:r>
              <a:rPr lang="fi-FI" sz="1200"/>
              <a:t>Bereik mensen in specifieke publicaties </a:t>
            </a:r>
            <a:endParaRPr sz="1200"/>
          </a:p>
          <a:p>
            <a:pPr marL="0" lvl="0" indent="0" algn="l" rtl="0">
              <a:lnSpc>
                <a:spcPct val="100000"/>
              </a:lnSpc>
              <a:spcBef>
                <a:spcPts val="0"/>
              </a:spcBef>
              <a:spcAft>
                <a:spcPts val="0"/>
              </a:spcAft>
              <a:buClr>
                <a:srgbClr val="161249"/>
              </a:buClr>
              <a:buSzPts val="1548"/>
              <a:buNone/>
            </a:pPr>
            <a:r>
              <a:rPr lang="fi-FI" sz="1200"/>
              <a:t>Display-advertentienetwerk dekt wereldwijd 35 miljoen websites</a:t>
            </a:r>
            <a:br>
              <a:rPr lang="fi-FI" sz="1200"/>
            </a:br>
            <a:endParaRPr sz="1200"/>
          </a:p>
          <a:p>
            <a:pPr marL="0" lvl="0" indent="0" algn="l" rtl="0">
              <a:lnSpc>
                <a:spcPct val="100000"/>
              </a:lnSpc>
              <a:spcBef>
                <a:spcPts val="0"/>
              </a:spcBef>
              <a:spcAft>
                <a:spcPts val="0"/>
              </a:spcAft>
              <a:buClr>
                <a:srgbClr val="11AA81"/>
              </a:buClr>
              <a:buSzPts val="1806"/>
              <a:buNone/>
            </a:pPr>
            <a:r>
              <a:rPr lang="fi-FI" sz="1400" b="1">
                <a:solidFill>
                  <a:srgbClr val="11AA81"/>
                </a:solidFill>
              </a:rPr>
              <a:t>Advertentie winkelen:</a:t>
            </a:r>
            <a:endParaRPr sz="1400" b="1">
              <a:solidFill>
                <a:srgbClr val="11AA81"/>
              </a:solidFill>
            </a:endParaRPr>
          </a:p>
          <a:p>
            <a:pPr marL="0" lvl="0" indent="0" algn="l" rtl="0">
              <a:lnSpc>
                <a:spcPct val="100000"/>
              </a:lnSpc>
              <a:spcBef>
                <a:spcPts val="0"/>
              </a:spcBef>
              <a:spcAft>
                <a:spcPts val="0"/>
              </a:spcAft>
              <a:buClr>
                <a:srgbClr val="161249"/>
              </a:buClr>
              <a:buSzPts val="1548"/>
              <a:buNone/>
            </a:pPr>
            <a:r>
              <a:rPr lang="fi-FI" sz="1200"/>
              <a:t>Bereik mensen met een hoge koopintentie </a:t>
            </a:r>
            <a:endParaRPr sz="1200"/>
          </a:p>
          <a:p>
            <a:pPr marL="0" lvl="0" indent="0" algn="l" rtl="0">
              <a:lnSpc>
                <a:spcPct val="100000"/>
              </a:lnSpc>
              <a:spcBef>
                <a:spcPts val="0"/>
              </a:spcBef>
              <a:spcAft>
                <a:spcPts val="0"/>
              </a:spcAft>
              <a:buClr>
                <a:srgbClr val="161249"/>
              </a:buClr>
              <a:buSzPts val="1548"/>
              <a:buNone/>
            </a:pPr>
            <a:r>
              <a:rPr lang="fi-FI" sz="1200"/>
              <a:t>Gerelateerd aan zoeken en zoekwoorden</a:t>
            </a:r>
            <a:br>
              <a:rPr lang="fi-FI" sz="1200"/>
            </a:br>
            <a:endParaRPr sz="1200"/>
          </a:p>
          <a:p>
            <a:pPr marL="0" lvl="0" indent="0" algn="l" rtl="0">
              <a:lnSpc>
                <a:spcPct val="100000"/>
              </a:lnSpc>
              <a:spcBef>
                <a:spcPts val="0"/>
              </a:spcBef>
              <a:spcAft>
                <a:spcPts val="0"/>
              </a:spcAft>
              <a:buClr>
                <a:srgbClr val="11AA81"/>
              </a:buClr>
              <a:buSzPts val="1806"/>
              <a:buNone/>
            </a:pPr>
            <a:r>
              <a:rPr lang="fi-FI" sz="1400" b="1">
                <a:solidFill>
                  <a:srgbClr val="11AA81"/>
                </a:solidFill>
              </a:rPr>
              <a:t>Videoadvertentie:</a:t>
            </a:r>
            <a:br>
              <a:rPr lang="fi-FI" sz="1200"/>
            </a:br>
            <a:r>
              <a:rPr lang="fi-FI" sz="1200"/>
              <a:t>Breed bereik in de geselecteerde doelgroep</a:t>
            </a:r>
            <a:br>
              <a:rPr lang="fi-FI" sz="1200"/>
            </a:br>
            <a:r>
              <a:rPr lang="fi-FI" sz="1200"/>
              <a:t>Video heeft bewezen een zeer goede blikvanger te zijn</a:t>
            </a:r>
            <a:br>
              <a:rPr lang="fi-FI" sz="1200"/>
            </a:br>
            <a:r>
              <a:rPr lang="fi-FI" sz="1200"/>
              <a:t>Youtube, het Google-netwerk en apps</a:t>
            </a:r>
            <a:br>
              <a:rPr lang="fi-FI" sz="1200"/>
            </a:br>
            <a:br>
              <a:rPr lang="fi-FI" sz="1200"/>
            </a:br>
            <a:r>
              <a:rPr lang="fi-FI" sz="1400" b="1">
                <a:solidFill>
                  <a:srgbClr val="11AA81"/>
                </a:solidFill>
              </a:rPr>
              <a:t>Lokale advertenties: </a:t>
            </a:r>
            <a:endParaRPr sz="1400" b="1">
              <a:solidFill>
                <a:srgbClr val="11AA81"/>
              </a:solidFill>
            </a:endParaRPr>
          </a:p>
          <a:p>
            <a:pPr marL="0" lvl="0" indent="0" algn="l" rtl="0">
              <a:lnSpc>
                <a:spcPct val="100000"/>
              </a:lnSpc>
              <a:spcBef>
                <a:spcPts val="0"/>
              </a:spcBef>
              <a:spcAft>
                <a:spcPts val="0"/>
              </a:spcAft>
              <a:buClr>
                <a:srgbClr val="161249"/>
              </a:buClr>
              <a:buSzPts val="1548"/>
              <a:buNone/>
            </a:pPr>
            <a:r>
              <a:rPr lang="fi-FI" sz="1200"/>
              <a:t>Promoot uw locaties op Google-netwerken</a:t>
            </a:r>
            <a:endParaRPr sz="1200"/>
          </a:p>
          <a:p>
            <a:pPr marL="0" lvl="0" indent="0" algn="l" rtl="0">
              <a:lnSpc>
                <a:spcPct val="100000"/>
              </a:lnSpc>
              <a:spcBef>
                <a:spcPts val="0"/>
              </a:spcBef>
              <a:spcAft>
                <a:spcPts val="0"/>
              </a:spcAft>
              <a:buClr>
                <a:srgbClr val="161249"/>
              </a:buClr>
              <a:buSzPts val="1548"/>
              <a:buNone/>
            </a:pPr>
            <a:r>
              <a:rPr lang="fi-FI" sz="1200"/>
              <a:t>Navigatie-advertenties verhogen je on-site klantenstroom</a:t>
            </a:r>
            <a:br>
              <a:rPr lang="fi-FI" sz="1200"/>
            </a:br>
            <a:br>
              <a:rPr lang="fi-FI" sz="1200"/>
            </a:br>
            <a:r>
              <a:rPr lang="fi-FI" sz="1400" b="1">
                <a:solidFill>
                  <a:srgbClr val="11AA81"/>
                </a:solidFill>
              </a:rPr>
              <a:t>App-advertentie:</a:t>
            </a:r>
            <a:br>
              <a:rPr lang="fi-FI" sz="1200"/>
            </a:br>
            <a:r>
              <a:rPr lang="fi-FI" sz="1200"/>
              <a:t>Wanneer je het aantal app downloads wilt verhogen</a:t>
            </a:r>
            <a:br>
              <a:rPr lang="fi-FI" sz="1200"/>
            </a:br>
            <a:r>
              <a:rPr lang="fi-FI" sz="1200"/>
              <a:t>In zoekresultaten, Youtube, app stores</a:t>
            </a:r>
            <a:endParaRPr sz="1200"/>
          </a:p>
        </p:txBody>
      </p:sp>
      <p:pic>
        <p:nvPicPr>
          <p:cNvPr id="483" name="Google Shape;483;p2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834425" y="907242"/>
            <a:ext cx="2614514" cy="988610"/>
          </a:xfrm>
          <a:prstGeom prst="rect">
            <a:avLst/>
          </a:prstGeom>
          <a:noFill/>
          <a:ln w="38100" cap="flat" cmpd="sng">
            <a:solidFill>
              <a:srgbClr val="11AA81"/>
            </a:solidFill>
            <a:prstDash val="solid"/>
            <a:round/>
            <a:headEnd type="none" w="sm" len="sm"/>
            <a:tailEnd type="none" w="sm" len="sm"/>
          </a:ln>
        </p:spPr>
      </p:pic>
      <p:pic>
        <p:nvPicPr>
          <p:cNvPr id="484" name="Google Shape;484;p2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834425" y="2433519"/>
            <a:ext cx="2556100" cy="2012174"/>
          </a:xfrm>
          <a:prstGeom prst="rect">
            <a:avLst/>
          </a:prstGeom>
          <a:noFill/>
          <a:ln w="38100" cap="flat" cmpd="sng">
            <a:solidFill>
              <a:srgbClr val="11AA81"/>
            </a:solidFill>
            <a:prstDash val="solid"/>
            <a:round/>
            <a:headEnd type="none" w="sm" len="sm"/>
            <a:tailEnd type="none" w="sm" len="sm"/>
          </a:ln>
        </p:spPr>
      </p:pic>
      <p:sp>
        <p:nvSpPr>
          <p:cNvPr id="485" name="Google Shape;485;p21"/>
          <p:cNvSpPr txBox="1"/>
          <p:nvPr/>
        </p:nvSpPr>
        <p:spPr>
          <a:xfrm>
            <a:off x="5785798" y="1878733"/>
            <a:ext cx="1689000"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0" i="0" u="none" strike="noStrike" cap="none">
                <a:solidFill>
                  <a:srgbClr val="161249"/>
                </a:solidFill>
                <a:latin typeface="Arial"/>
                <a:ea typeface="Arial"/>
                <a:cs typeface="Arial"/>
                <a:sym typeface="Arial"/>
              </a:rPr>
              <a:t>winkeladvertentie</a:t>
            </a:r>
            <a:endParaRPr sz="1400" b="0" i="0" u="none" strike="noStrike" cap="none">
              <a:solidFill>
                <a:srgbClr val="161249"/>
              </a:solidFill>
              <a:latin typeface="Arial"/>
              <a:ea typeface="Arial"/>
              <a:cs typeface="Arial"/>
              <a:sym typeface="Arial"/>
            </a:endParaRPr>
          </a:p>
        </p:txBody>
      </p:sp>
      <p:sp>
        <p:nvSpPr>
          <p:cNvPr id="486" name="Google Shape;486;p21"/>
          <p:cNvSpPr txBox="1"/>
          <p:nvPr/>
        </p:nvSpPr>
        <p:spPr>
          <a:xfrm>
            <a:off x="5785797" y="4404742"/>
            <a:ext cx="2003855"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0" i="0" u="none" strike="noStrike" cap="none" dirty="0">
                <a:solidFill>
                  <a:srgbClr val="161249"/>
                </a:solidFill>
                <a:latin typeface="Arial"/>
                <a:ea typeface="Arial"/>
                <a:cs typeface="Arial"/>
                <a:sym typeface="Arial"/>
              </a:rPr>
              <a:t>lokale advertentie</a:t>
            </a:r>
            <a:endParaRPr sz="1400" b="0" i="0" u="none" strike="noStrike" cap="none" dirty="0">
              <a:solidFill>
                <a:srgbClr val="16124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90"/>
        <p:cNvGrpSpPr/>
        <p:nvPr/>
      </p:nvGrpSpPr>
      <p:grpSpPr>
        <a:xfrm>
          <a:off x="0" y="0"/>
          <a:ext cx="0" cy="0"/>
          <a:chOff x="0" y="0"/>
          <a:chExt cx="0" cy="0"/>
        </a:xfrm>
      </p:grpSpPr>
      <p:sp>
        <p:nvSpPr>
          <p:cNvPr id="491" name="Google Shape;491;p22"/>
          <p:cNvSpPr txBox="1">
            <a:spLocks noGrp="1"/>
          </p:cNvSpPr>
          <p:nvPr>
            <p:ph type="body" idx="4294967295"/>
          </p:nvPr>
        </p:nvSpPr>
        <p:spPr>
          <a:xfrm>
            <a:off x="4853880" y="1254519"/>
            <a:ext cx="4137025" cy="3313112"/>
          </a:xfrm>
          <a:prstGeom prst="rect">
            <a:avLst/>
          </a:prstGeom>
          <a:noFill/>
          <a:ln>
            <a:noFill/>
          </a:ln>
        </p:spPr>
        <p:txBody>
          <a:bodyPr spcFirstLastPara="1" wrap="square" lIns="0" tIns="0" rIns="0" bIns="0" anchor="t" anchorCtr="0">
            <a:noAutofit/>
          </a:bodyPr>
          <a:lstStyle/>
          <a:p>
            <a:pPr marL="476250" lvl="0" indent="-342900" algn="l" rtl="0">
              <a:lnSpc>
                <a:spcPct val="100000"/>
              </a:lnSpc>
              <a:spcBef>
                <a:spcPts val="0"/>
              </a:spcBef>
              <a:spcAft>
                <a:spcPts val="0"/>
              </a:spcAft>
              <a:buClr>
                <a:srgbClr val="11AA81"/>
              </a:buClr>
              <a:buSzPts val="1600"/>
              <a:buFont typeface="Arial"/>
              <a:buChar char="●"/>
            </a:pPr>
            <a:r>
              <a:rPr lang="fi-FI" sz="1600" dirty="0"/>
              <a:t>ze zijn eenvoudig en snel op te zetten en te gebruiken</a:t>
            </a:r>
            <a:endParaRPr sz="1600" dirty="0"/>
          </a:p>
          <a:p>
            <a:pPr marL="800100" lvl="0" indent="-241300" algn="l" rtl="0">
              <a:lnSpc>
                <a:spcPct val="100000"/>
              </a:lnSpc>
              <a:spcBef>
                <a:spcPts val="0"/>
              </a:spcBef>
              <a:spcAft>
                <a:spcPts val="0"/>
              </a:spcAft>
              <a:buClr>
                <a:srgbClr val="11AA81"/>
              </a:buClr>
              <a:buSzPts val="1600"/>
              <a:buFont typeface="Arial"/>
              <a:buNone/>
            </a:pPr>
            <a:endParaRPr sz="1600" dirty="0"/>
          </a:p>
          <a:p>
            <a:pPr marL="476250" lvl="0" indent="-342900" algn="l" rtl="0">
              <a:lnSpc>
                <a:spcPct val="100000"/>
              </a:lnSpc>
              <a:spcBef>
                <a:spcPts val="0"/>
              </a:spcBef>
              <a:spcAft>
                <a:spcPts val="0"/>
              </a:spcAft>
              <a:buClr>
                <a:srgbClr val="11AA81"/>
              </a:buClr>
              <a:buSzPts val="1600"/>
              <a:buFont typeface="Arial"/>
              <a:buChar char="●"/>
            </a:pPr>
            <a:r>
              <a:rPr lang="fi-FI" sz="1600" dirty="0"/>
              <a:t>ze kunnen snel opmerkelijke bezoekersaantallen naar uw website creëren </a:t>
            </a:r>
            <a:endParaRPr sz="1600" dirty="0"/>
          </a:p>
          <a:p>
            <a:pPr marL="800100" lvl="0" indent="-241300" algn="l" rtl="0">
              <a:lnSpc>
                <a:spcPct val="100000"/>
              </a:lnSpc>
              <a:spcBef>
                <a:spcPts val="0"/>
              </a:spcBef>
              <a:spcAft>
                <a:spcPts val="0"/>
              </a:spcAft>
              <a:buClr>
                <a:srgbClr val="11AA81"/>
              </a:buClr>
              <a:buSzPts val="1600"/>
              <a:buFont typeface="Arial"/>
              <a:buNone/>
            </a:pPr>
            <a:endParaRPr sz="1600" dirty="0"/>
          </a:p>
          <a:p>
            <a:pPr marL="476250" lvl="0" indent="-342900" algn="l" rtl="0">
              <a:lnSpc>
                <a:spcPct val="100000"/>
              </a:lnSpc>
              <a:spcBef>
                <a:spcPts val="0"/>
              </a:spcBef>
              <a:spcAft>
                <a:spcPts val="0"/>
              </a:spcAft>
              <a:buClr>
                <a:srgbClr val="11AA81"/>
              </a:buClr>
              <a:buSzPts val="1600"/>
              <a:buFont typeface="Arial"/>
              <a:buChar char="●"/>
            </a:pPr>
            <a:r>
              <a:rPr lang="fi-FI" sz="1600" dirty="0"/>
              <a:t>ze kunnen worden getarget op meerdere en specifieke criteria</a:t>
            </a:r>
            <a:endParaRPr sz="1600" dirty="0"/>
          </a:p>
          <a:p>
            <a:pPr marL="800100" lvl="0" indent="-241300" algn="l" rtl="0">
              <a:lnSpc>
                <a:spcPct val="100000"/>
              </a:lnSpc>
              <a:spcBef>
                <a:spcPts val="0"/>
              </a:spcBef>
              <a:spcAft>
                <a:spcPts val="0"/>
              </a:spcAft>
              <a:buClr>
                <a:srgbClr val="11AA81"/>
              </a:buClr>
              <a:buSzPts val="1600"/>
              <a:buFont typeface="Arial"/>
              <a:buNone/>
            </a:pPr>
            <a:endParaRPr sz="1600" dirty="0"/>
          </a:p>
          <a:p>
            <a:pPr marL="476250" lvl="0" indent="-342900" algn="l" rtl="0">
              <a:lnSpc>
                <a:spcPct val="100000"/>
              </a:lnSpc>
              <a:spcBef>
                <a:spcPts val="0"/>
              </a:spcBef>
              <a:spcAft>
                <a:spcPts val="0"/>
              </a:spcAft>
              <a:buClr>
                <a:srgbClr val="11AA81"/>
              </a:buClr>
              <a:buSzPts val="1600"/>
              <a:buFont typeface="Arial"/>
              <a:buChar char="●"/>
            </a:pPr>
            <a:r>
              <a:rPr lang="fi-FI" sz="1600" dirty="0"/>
              <a:t> ze zullen je doelgroepen waarschijnlijk verbreden</a:t>
            </a:r>
            <a:endParaRPr sz="1600" dirty="0"/>
          </a:p>
          <a:p>
            <a:pPr marL="457200" lvl="0" indent="-228600" algn="l" rtl="0">
              <a:lnSpc>
                <a:spcPct val="100000"/>
              </a:lnSpc>
              <a:spcBef>
                <a:spcPts val="0"/>
              </a:spcBef>
              <a:spcAft>
                <a:spcPts val="0"/>
              </a:spcAft>
              <a:buClr>
                <a:srgbClr val="161249"/>
              </a:buClr>
              <a:buSzPts val="1500"/>
              <a:buFont typeface="Arial"/>
              <a:buNone/>
            </a:pPr>
            <a:endParaRPr dirty="0"/>
          </a:p>
          <a:p>
            <a:pPr marL="457200" lvl="0" indent="0" algn="l" rtl="0">
              <a:lnSpc>
                <a:spcPct val="100000"/>
              </a:lnSpc>
              <a:spcBef>
                <a:spcPts val="0"/>
              </a:spcBef>
              <a:spcAft>
                <a:spcPts val="0"/>
              </a:spcAft>
              <a:buClr>
                <a:srgbClr val="161249"/>
              </a:buClr>
              <a:buSzPts val="2100"/>
              <a:buNone/>
            </a:pPr>
            <a:endParaRPr dirty="0"/>
          </a:p>
        </p:txBody>
      </p:sp>
      <p:sp>
        <p:nvSpPr>
          <p:cNvPr id="492" name="Google Shape;492;p22"/>
          <p:cNvSpPr txBox="1">
            <a:spLocks noGrp="1"/>
          </p:cNvSpPr>
          <p:nvPr>
            <p:ph type="body" idx="4294967295"/>
          </p:nvPr>
        </p:nvSpPr>
        <p:spPr>
          <a:xfrm>
            <a:off x="381697" y="1254519"/>
            <a:ext cx="3908425" cy="3313112"/>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600"/>
              <a:buFont typeface="Arial"/>
              <a:buChar char="●"/>
            </a:pPr>
            <a:r>
              <a:rPr lang="fi-FI" sz="1600" dirty="0"/>
              <a:t>Je kent je doelgroep en weet waar die te vinden is</a:t>
            </a:r>
            <a:endParaRPr sz="1600" dirty="0"/>
          </a:p>
          <a:p>
            <a:pPr marL="5143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600"/>
              <a:buFont typeface="Arial"/>
              <a:buChar char="●"/>
            </a:pPr>
            <a:r>
              <a:rPr lang="fi-FI" sz="1600" dirty="0"/>
              <a:t>Je doel is om de bekendheid bij een groter publiek te vergroten</a:t>
            </a:r>
            <a:endParaRPr sz="1600" dirty="0"/>
          </a:p>
          <a:p>
            <a:pPr marL="7429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600"/>
              <a:buFont typeface="Arial"/>
              <a:buChar char="●"/>
            </a:pPr>
            <a:r>
              <a:rPr lang="fi-FI" sz="1600" dirty="0"/>
              <a:t>....en verkeer naar je website leiden (=bovenste deel van de marketing funnel)</a:t>
            </a:r>
            <a:endParaRPr sz="1600" dirty="0"/>
          </a:p>
          <a:p>
            <a:pPr marL="514350" lvl="0" indent="-184150" algn="l" rtl="0">
              <a:lnSpc>
                <a:spcPct val="100000"/>
              </a:lnSpc>
              <a:spcBef>
                <a:spcPts val="0"/>
              </a:spcBef>
              <a:spcAft>
                <a:spcPts val="0"/>
              </a:spcAft>
              <a:buClr>
                <a:srgbClr val="11AA81"/>
              </a:buClr>
              <a:buSzPts val="1600"/>
              <a:buFont typeface="Arial"/>
              <a:buNone/>
            </a:pPr>
            <a:endParaRPr sz="1600" dirty="0"/>
          </a:p>
          <a:p>
            <a:pPr marL="457200" lvl="0" indent="-323850" algn="l" rtl="0">
              <a:lnSpc>
                <a:spcPct val="100000"/>
              </a:lnSpc>
              <a:spcBef>
                <a:spcPts val="0"/>
              </a:spcBef>
              <a:spcAft>
                <a:spcPts val="0"/>
              </a:spcAft>
              <a:buClr>
                <a:srgbClr val="11AA81"/>
              </a:buClr>
              <a:buSzPts val="1600"/>
              <a:buFont typeface="Arial"/>
              <a:buChar char="●"/>
            </a:pPr>
            <a:r>
              <a:rPr lang="fi-FI" sz="1600" dirty="0"/>
              <a:t>De kliks kunnen worden doorgestuurd naar een goede website (landingspagina) die hen verder leidt </a:t>
            </a:r>
            <a:endParaRPr sz="1600" dirty="0"/>
          </a:p>
          <a:p>
            <a:pPr marL="457200" lvl="0" indent="-228600" algn="l" rtl="0">
              <a:lnSpc>
                <a:spcPct val="100000"/>
              </a:lnSpc>
              <a:spcBef>
                <a:spcPts val="0"/>
              </a:spcBef>
              <a:spcAft>
                <a:spcPts val="0"/>
              </a:spcAft>
              <a:buClr>
                <a:schemeClr val="dk1"/>
              </a:buClr>
              <a:buSzPts val="1500"/>
              <a:buFont typeface="Arial"/>
              <a:buNone/>
            </a:pPr>
            <a:endParaRPr sz="1600" dirty="0"/>
          </a:p>
          <a:p>
            <a:pPr marL="457200" lvl="0" indent="-228600" algn="l" rtl="0">
              <a:lnSpc>
                <a:spcPct val="100000"/>
              </a:lnSpc>
              <a:spcBef>
                <a:spcPts val="0"/>
              </a:spcBef>
              <a:spcAft>
                <a:spcPts val="0"/>
              </a:spcAft>
              <a:buClr>
                <a:schemeClr val="dk1"/>
              </a:buClr>
              <a:buSzPts val="1500"/>
              <a:buFont typeface="Arial"/>
              <a:buNone/>
            </a:pPr>
            <a:endParaRPr sz="1600" dirty="0"/>
          </a:p>
        </p:txBody>
      </p:sp>
      <p:sp>
        <p:nvSpPr>
          <p:cNvPr id="493" name="Google Shape;493;p22"/>
          <p:cNvSpPr txBox="1"/>
          <p:nvPr/>
        </p:nvSpPr>
        <p:spPr>
          <a:xfrm>
            <a:off x="5205859" y="599602"/>
            <a:ext cx="3210139"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fi-FI" sz="2800" b="1" i="0" u="none" strike="noStrike" cap="none" dirty="0">
                <a:solidFill>
                  <a:srgbClr val="11AA81"/>
                </a:solidFill>
                <a:latin typeface="Arial"/>
                <a:ea typeface="Arial"/>
                <a:cs typeface="Arial"/>
                <a:sym typeface="Arial"/>
              </a:rPr>
              <a:t>Voordelen:  </a:t>
            </a:r>
            <a:endParaRPr sz="2800" b="1" i="0" u="none" strike="noStrike" cap="none" dirty="0">
              <a:solidFill>
                <a:srgbClr val="11AA81"/>
              </a:solidFill>
              <a:latin typeface="Arial"/>
              <a:ea typeface="Arial"/>
              <a:cs typeface="Arial"/>
              <a:sym typeface="Arial"/>
            </a:endParaRPr>
          </a:p>
        </p:txBody>
      </p:sp>
      <p:sp>
        <p:nvSpPr>
          <p:cNvPr id="494" name="Google Shape;494;p22"/>
          <p:cNvSpPr txBox="1"/>
          <p:nvPr/>
        </p:nvSpPr>
        <p:spPr>
          <a:xfrm>
            <a:off x="652486" y="598928"/>
            <a:ext cx="2556540" cy="5231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11AA81"/>
              </a:buClr>
              <a:buSzPts val="2800"/>
              <a:buFont typeface="Arial"/>
              <a:buNone/>
            </a:pPr>
            <a:r>
              <a:rPr lang="fi-FI" sz="2800" b="1" i="0" u="none" strike="noStrike" cap="none" dirty="0">
                <a:solidFill>
                  <a:srgbClr val="11AA81"/>
                </a:solidFill>
                <a:latin typeface="Arial"/>
                <a:ea typeface="Arial"/>
                <a:cs typeface="Arial"/>
                <a:sym typeface="Arial"/>
              </a:rPr>
              <a:t>Voorwaarden: </a:t>
            </a:r>
            <a:endParaRPr sz="2800" b="1" i="0" u="none" strike="noStrike" cap="none" dirty="0">
              <a:solidFill>
                <a:srgbClr val="11AA81"/>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sp>
        <p:nvSpPr>
          <p:cNvPr id="499" name="Google Shape;499;g20e72ffa6ac_0_227"/>
          <p:cNvSpPr txBox="1">
            <a:spLocks noGrp="1"/>
          </p:cNvSpPr>
          <p:nvPr>
            <p:ph type="title"/>
          </p:nvPr>
        </p:nvSpPr>
        <p:spPr>
          <a:xfrm>
            <a:off x="202579" y="381882"/>
            <a:ext cx="4067175" cy="994172"/>
          </a:xfrm>
          <a:prstGeom prst="rect">
            <a:avLst/>
          </a:prstGeom>
          <a:noFill/>
          <a:ln>
            <a:noFill/>
          </a:ln>
        </p:spPr>
        <p:txBody>
          <a:bodyPr spcFirstLastPara="1" wrap="square" lIns="91425" tIns="91425" rIns="91425" bIns="91425" anchor="b" anchorCtr="0">
            <a:noAutofit/>
          </a:bodyPr>
          <a:lstStyle/>
          <a:p>
            <a:pPr marL="0" lvl="0" indent="0" algn="ctr" rtl="0">
              <a:lnSpc>
                <a:spcPct val="90000"/>
              </a:lnSpc>
              <a:spcBef>
                <a:spcPts val="0"/>
              </a:spcBef>
              <a:spcAft>
                <a:spcPts val="0"/>
              </a:spcAft>
              <a:buClr>
                <a:srgbClr val="161249"/>
              </a:buClr>
              <a:buSzPts val="3200"/>
              <a:buFont typeface="Arial"/>
              <a:buNone/>
            </a:pPr>
            <a:r>
              <a:rPr lang="fi-FI" sz="3200"/>
              <a:t>Adverteren via sociale media</a:t>
            </a:r>
            <a:endParaRPr sz="3200"/>
          </a:p>
        </p:txBody>
      </p:sp>
      <p:sp>
        <p:nvSpPr>
          <p:cNvPr id="500" name="Google Shape;500;g20e72ffa6ac_0_227"/>
          <p:cNvSpPr txBox="1">
            <a:spLocks noGrp="1"/>
          </p:cNvSpPr>
          <p:nvPr>
            <p:ph type="body" idx="1"/>
          </p:nvPr>
        </p:nvSpPr>
        <p:spPr>
          <a:xfrm>
            <a:off x="4695827" y="512449"/>
            <a:ext cx="4067175" cy="4057971"/>
          </a:xfrm>
          <a:prstGeom prst="rect">
            <a:avLst/>
          </a:prstGeom>
          <a:noFill/>
          <a:ln>
            <a:noFill/>
          </a:ln>
        </p:spPr>
        <p:txBody>
          <a:bodyPr spcFirstLastPara="1" wrap="square" lIns="91425" tIns="91425" rIns="91425" bIns="91425" anchor="ctr" anchorCtr="0">
            <a:noAutofit/>
          </a:bodyPr>
          <a:lstStyle/>
          <a:p>
            <a:pPr marL="457200" lvl="0" indent="-323850" algn="l" rtl="0">
              <a:lnSpc>
                <a:spcPct val="90000"/>
              </a:lnSpc>
              <a:spcBef>
                <a:spcPts val="0"/>
              </a:spcBef>
              <a:spcAft>
                <a:spcPts val="0"/>
              </a:spcAft>
              <a:buClr>
                <a:srgbClr val="11AA81"/>
              </a:buClr>
              <a:buSzPts val="1500"/>
              <a:buFont typeface="Arial"/>
              <a:buChar char="●"/>
            </a:pPr>
            <a:r>
              <a:rPr lang="fi-FI" sz="1600"/>
              <a:t>De op één na grootste advertentieruimte na zoekmachines</a:t>
            </a:r>
            <a:endParaRPr sz="1600"/>
          </a:p>
          <a:p>
            <a:pPr marL="742950" lvl="0" indent="-184150" algn="l" rtl="0">
              <a:lnSpc>
                <a:spcPct val="90000"/>
              </a:lnSpc>
              <a:spcBef>
                <a:spcPts val="0"/>
              </a:spcBef>
              <a:spcAft>
                <a:spcPts val="0"/>
              </a:spcAft>
              <a:buClr>
                <a:srgbClr val="11AA81"/>
              </a:buClr>
              <a:buSzPts val="1600"/>
              <a:buFont typeface="Arial"/>
              <a:buNone/>
            </a:pPr>
            <a:endParaRPr sz="1600"/>
          </a:p>
          <a:p>
            <a:pPr marL="457200" lvl="0" indent="-323850" algn="l" rtl="0">
              <a:lnSpc>
                <a:spcPct val="90000"/>
              </a:lnSpc>
              <a:spcBef>
                <a:spcPts val="0"/>
              </a:spcBef>
              <a:spcAft>
                <a:spcPts val="0"/>
              </a:spcAft>
              <a:buClr>
                <a:srgbClr val="11AA81"/>
              </a:buClr>
              <a:buSzPts val="1500"/>
              <a:buFont typeface="Arial"/>
              <a:buChar char="●"/>
            </a:pPr>
            <a:r>
              <a:rPr lang="fi-FI" sz="1600"/>
              <a:t>Met advertenties in sociale media kunt u een groot aantal gebruikers van sociale media bereiken </a:t>
            </a:r>
            <a:endParaRPr sz="1600"/>
          </a:p>
          <a:p>
            <a:pPr marL="742950" lvl="0" indent="-184150" algn="l" rtl="0">
              <a:lnSpc>
                <a:spcPct val="90000"/>
              </a:lnSpc>
              <a:spcBef>
                <a:spcPts val="0"/>
              </a:spcBef>
              <a:spcAft>
                <a:spcPts val="0"/>
              </a:spcAft>
              <a:buClr>
                <a:srgbClr val="11AA81"/>
              </a:buClr>
              <a:buSzPts val="1600"/>
              <a:buFont typeface="Arial"/>
              <a:buNone/>
            </a:pPr>
            <a:endParaRPr sz="1600"/>
          </a:p>
          <a:p>
            <a:pPr marL="457200" lvl="0" indent="-323850" algn="l" rtl="0">
              <a:lnSpc>
                <a:spcPct val="90000"/>
              </a:lnSpc>
              <a:spcBef>
                <a:spcPts val="0"/>
              </a:spcBef>
              <a:spcAft>
                <a:spcPts val="0"/>
              </a:spcAft>
              <a:buClr>
                <a:srgbClr val="11AA81"/>
              </a:buClr>
              <a:buSzPts val="1500"/>
              <a:buFont typeface="Arial"/>
              <a:buChar char="●"/>
            </a:pPr>
            <a:r>
              <a:rPr lang="fi-FI" sz="1600"/>
              <a:t>Goede manier om specifieke doelgroepen te bereiken</a:t>
            </a:r>
            <a:endParaRPr sz="1600"/>
          </a:p>
          <a:p>
            <a:pPr marL="742950" lvl="0" indent="-184150" algn="l" rtl="0">
              <a:lnSpc>
                <a:spcPct val="90000"/>
              </a:lnSpc>
              <a:spcBef>
                <a:spcPts val="0"/>
              </a:spcBef>
              <a:spcAft>
                <a:spcPts val="0"/>
              </a:spcAft>
              <a:buClr>
                <a:srgbClr val="11AA81"/>
              </a:buClr>
              <a:buSzPts val="1600"/>
              <a:buFont typeface="Arial"/>
              <a:buNone/>
            </a:pPr>
            <a:endParaRPr sz="1600"/>
          </a:p>
          <a:p>
            <a:pPr marL="457200" lvl="0" indent="-323850" algn="l" rtl="0">
              <a:lnSpc>
                <a:spcPct val="90000"/>
              </a:lnSpc>
              <a:spcBef>
                <a:spcPts val="0"/>
              </a:spcBef>
              <a:spcAft>
                <a:spcPts val="0"/>
              </a:spcAft>
              <a:buClr>
                <a:srgbClr val="11AA81"/>
              </a:buClr>
              <a:buSzPts val="1500"/>
              <a:buFont typeface="Arial"/>
              <a:buChar char="●"/>
            </a:pPr>
            <a:r>
              <a:rPr lang="fi-FI" sz="1600"/>
              <a:t>Geschikt om je merk te promoten (visuele advertenties)</a:t>
            </a:r>
            <a:endParaRPr sz="1600"/>
          </a:p>
          <a:p>
            <a:pPr marL="742950" lvl="0" indent="-184150" algn="l" rtl="0">
              <a:lnSpc>
                <a:spcPct val="90000"/>
              </a:lnSpc>
              <a:spcBef>
                <a:spcPts val="0"/>
              </a:spcBef>
              <a:spcAft>
                <a:spcPts val="0"/>
              </a:spcAft>
              <a:buClr>
                <a:srgbClr val="11AA81"/>
              </a:buClr>
              <a:buSzPts val="1600"/>
              <a:buFont typeface="Arial"/>
              <a:buNone/>
            </a:pPr>
            <a:endParaRPr sz="1600"/>
          </a:p>
          <a:p>
            <a:pPr marL="457200" lvl="0" indent="-323850" algn="l" rtl="0">
              <a:lnSpc>
                <a:spcPct val="90000"/>
              </a:lnSpc>
              <a:spcBef>
                <a:spcPts val="0"/>
              </a:spcBef>
              <a:spcAft>
                <a:spcPts val="0"/>
              </a:spcAft>
              <a:buClr>
                <a:srgbClr val="11AA81"/>
              </a:buClr>
              <a:buSzPts val="1500"/>
              <a:buFont typeface="Arial"/>
              <a:buChar char="●"/>
            </a:pPr>
            <a:r>
              <a:rPr lang="fi-FI" sz="1600"/>
              <a:t>Naast gegranuleerde targeting kunnen </a:t>
            </a:r>
            <a:r>
              <a:rPr lang="fi-FI" sz="1600" i="1"/>
              <a:t>retargeting </a:t>
            </a:r>
            <a:r>
              <a:rPr lang="fi-FI" sz="1600"/>
              <a:t>en </a:t>
            </a:r>
            <a:r>
              <a:rPr lang="fi-FI" sz="1600" i="1"/>
              <a:t>look-alike </a:t>
            </a:r>
            <a:r>
              <a:rPr lang="fi-FI" sz="1600"/>
              <a:t>doelgroepen worden gemaakt.</a:t>
            </a:r>
            <a:endParaRPr sz="1600"/>
          </a:p>
          <a:p>
            <a:pPr marL="742950" lvl="0" indent="-184150" algn="l" rtl="0">
              <a:lnSpc>
                <a:spcPct val="90000"/>
              </a:lnSpc>
              <a:spcBef>
                <a:spcPts val="0"/>
              </a:spcBef>
              <a:spcAft>
                <a:spcPts val="0"/>
              </a:spcAft>
              <a:buClr>
                <a:srgbClr val="11AA81"/>
              </a:buClr>
              <a:buSzPts val="1600"/>
              <a:buFont typeface="Arial"/>
              <a:buNone/>
            </a:pPr>
            <a:endParaRPr sz="1600"/>
          </a:p>
          <a:p>
            <a:pPr marL="457200" lvl="0" indent="-323850" algn="l" rtl="0">
              <a:lnSpc>
                <a:spcPct val="90000"/>
              </a:lnSpc>
              <a:spcBef>
                <a:spcPts val="0"/>
              </a:spcBef>
              <a:spcAft>
                <a:spcPts val="0"/>
              </a:spcAft>
              <a:buClr>
                <a:srgbClr val="11AA81"/>
              </a:buClr>
              <a:buSzPts val="1500"/>
              <a:buFont typeface="Arial"/>
              <a:buChar char="●"/>
            </a:pPr>
            <a:r>
              <a:rPr lang="fi-FI" sz="1600"/>
              <a:t>Lage kosten, gemakkelijk uit te voeren</a:t>
            </a:r>
            <a:endParaRPr sz="1600"/>
          </a:p>
          <a:p>
            <a:pPr marL="457200" lvl="0" indent="0" algn="l" rtl="0">
              <a:lnSpc>
                <a:spcPct val="90000"/>
              </a:lnSpc>
              <a:spcBef>
                <a:spcPts val="0"/>
              </a:spcBef>
              <a:spcAft>
                <a:spcPts val="0"/>
              </a:spcAft>
              <a:buClr>
                <a:srgbClr val="161249"/>
              </a:buClr>
              <a:buSzPts val="2400"/>
              <a:buNone/>
            </a:pPr>
            <a:endParaRPr sz="2400"/>
          </a:p>
        </p:txBody>
      </p:sp>
      <p:pic>
        <p:nvPicPr>
          <p:cNvPr id="501" name="Google Shape;501;g20e72ffa6ac_0_22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49156" y="1848053"/>
            <a:ext cx="725750" cy="725750"/>
          </a:xfrm>
          <a:prstGeom prst="rect">
            <a:avLst/>
          </a:prstGeom>
          <a:noFill/>
          <a:ln>
            <a:noFill/>
          </a:ln>
        </p:spPr>
      </p:pic>
      <p:pic>
        <p:nvPicPr>
          <p:cNvPr id="502" name="Google Shape;502;g20e72ffa6ac_0_227"/>
          <p:cNvPicPr preferRelativeResize="0"/>
          <p:nvPr/>
        </p:nvPicPr>
        <p:blipFill rotWithShape="1">
          <a:blip r:embed="rId4" cstate="screen">
            <a:alphaModFix/>
            <a:extLst>
              <a:ext uri="{28A0092B-C50C-407E-A947-70E740481C1C}">
                <a14:useLocalDpi xmlns:a14="http://schemas.microsoft.com/office/drawing/2010/main"/>
              </a:ext>
            </a:extLst>
          </a:blip>
          <a:srcRect l="21319" t="-8766" r="26477"/>
          <a:stretch/>
        </p:blipFill>
        <p:spPr>
          <a:xfrm>
            <a:off x="676319" y="2805974"/>
            <a:ext cx="1071425" cy="1149375"/>
          </a:xfrm>
          <a:prstGeom prst="rect">
            <a:avLst/>
          </a:prstGeom>
          <a:noFill/>
          <a:ln>
            <a:noFill/>
          </a:ln>
        </p:spPr>
      </p:pic>
      <p:pic>
        <p:nvPicPr>
          <p:cNvPr id="503" name="Google Shape;503;g20e72ffa6ac_0_22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2236168" y="1769628"/>
            <a:ext cx="1576075" cy="882600"/>
          </a:xfrm>
          <a:prstGeom prst="rect">
            <a:avLst/>
          </a:prstGeom>
          <a:noFill/>
          <a:ln>
            <a:noFill/>
          </a:ln>
        </p:spPr>
      </p:pic>
      <p:pic>
        <p:nvPicPr>
          <p:cNvPr id="504" name="Google Shape;504;g20e72ffa6ac_0_22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236167" y="3147111"/>
            <a:ext cx="1775000" cy="467100"/>
          </a:xfrm>
          <a:prstGeom prst="rect">
            <a:avLst/>
          </a:prstGeom>
          <a:noFill/>
          <a:ln>
            <a:noFill/>
          </a:ln>
        </p:spPr>
      </p:pic>
      <p:sp>
        <p:nvSpPr>
          <p:cNvPr id="505" name="Google Shape;505;g20e72ffa6ac_0_227"/>
          <p:cNvSpPr/>
          <p:nvPr/>
        </p:nvSpPr>
        <p:spPr>
          <a:xfrm>
            <a:off x="509799" y="1521303"/>
            <a:ext cx="3792720" cy="2689151"/>
          </a:xfrm>
          <a:prstGeom prst="roundRect">
            <a:avLst>
              <a:gd name="adj" fmla="val 16667"/>
            </a:avLst>
          </a:prstGeom>
          <a:noFill/>
          <a:ln w="38100"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09"/>
        <p:cNvGrpSpPr/>
        <p:nvPr/>
      </p:nvGrpSpPr>
      <p:grpSpPr>
        <a:xfrm>
          <a:off x="0" y="0"/>
          <a:ext cx="0" cy="0"/>
          <a:chOff x="0" y="0"/>
          <a:chExt cx="0" cy="0"/>
        </a:xfrm>
      </p:grpSpPr>
      <p:sp>
        <p:nvSpPr>
          <p:cNvPr id="510" name="Google Shape;510;g20e72ffa6ac_0_247"/>
          <p:cNvSpPr txBox="1">
            <a:spLocks noGrp="1"/>
          </p:cNvSpPr>
          <p:nvPr>
            <p:ph type="body" idx="1"/>
          </p:nvPr>
        </p:nvSpPr>
        <p:spPr>
          <a:xfrm>
            <a:off x="4777420" y="1082435"/>
            <a:ext cx="4168172" cy="2240756"/>
          </a:xfrm>
          <a:prstGeom prst="rect">
            <a:avLst/>
          </a:prstGeom>
          <a:noFill/>
          <a:ln>
            <a:noFill/>
          </a:ln>
        </p:spPr>
        <p:txBody>
          <a:bodyPr spcFirstLastPara="1" wrap="square" lIns="0" tIns="0" rIns="0" bIns="0" anchor="t" anchorCtr="0">
            <a:noAutofit/>
          </a:bodyPr>
          <a:lstStyle/>
          <a:p>
            <a:pPr marL="476250" lvl="0" indent="-342900" algn="l" rtl="0">
              <a:lnSpc>
                <a:spcPct val="100000"/>
              </a:lnSpc>
              <a:spcBef>
                <a:spcPts val="0"/>
              </a:spcBef>
              <a:spcAft>
                <a:spcPts val="0"/>
              </a:spcAft>
              <a:buClr>
                <a:srgbClr val="11AA81"/>
              </a:buClr>
              <a:buSzPts val="1600"/>
              <a:buFont typeface="Arial"/>
              <a:buChar char="●"/>
            </a:pPr>
            <a:r>
              <a:rPr lang="fi-FI" sz="1600" dirty="0"/>
              <a:t>Een groot nieuw publiek kan onmiddellijk worden bereikt - ook regionaal en lokaal</a:t>
            </a:r>
            <a:endParaRPr sz="1600" dirty="0"/>
          </a:p>
          <a:p>
            <a:pPr marL="476250" lvl="0" indent="-241300" algn="l" rtl="0">
              <a:lnSpc>
                <a:spcPct val="100000"/>
              </a:lnSpc>
              <a:spcBef>
                <a:spcPts val="0"/>
              </a:spcBef>
              <a:spcAft>
                <a:spcPts val="0"/>
              </a:spcAft>
              <a:buClr>
                <a:srgbClr val="11AA81"/>
              </a:buClr>
              <a:buSzPts val="1600"/>
              <a:buFont typeface="Arial"/>
              <a:buNone/>
            </a:pPr>
            <a:endParaRPr sz="1600" dirty="0"/>
          </a:p>
          <a:p>
            <a:pPr marL="476250" lvl="0" indent="-342900" algn="l" rtl="0">
              <a:lnSpc>
                <a:spcPct val="100000"/>
              </a:lnSpc>
              <a:spcBef>
                <a:spcPts val="0"/>
              </a:spcBef>
              <a:spcAft>
                <a:spcPts val="0"/>
              </a:spcAft>
              <a:buClr>
                <a:srgbClr val="11AA81"/>
              </a:buClr>
              <a:buSzPts val="1600"/>
              <a:buFont typeface="Arial"/>
              <a:buChar char="●"/>
            </a:pPr>
            <a:r>
              <a:rPr lang="fi-FI" sz="1600" dirty="0"/>
              <a:t>Kosteneffectief: met specifieke targetingopties kun je je richten op precies de juiste doelgroepen</a:t>
            </a:r>
            <a:endParaRPr sz="1600" dirty="0"/>
          </a:p>
          <a:p>
            <a:pPr marL="476250" lvl="0" indent="-241300" algn="l" rtl="0">
              <a:lnSpc>
                <a:spcPct val="100000"/>
              </a:lnSpc>
              <a:spcBef>
                <a:spcPts val="0"/>
              </a:spcBef>
              <a:spcAft>
                <a:spcPts val="0"/>
              </a:spcAft>
              <a:buClr>
                <a:srgbClr val="11AA81"/>
              </a:buClr>
              <a:buSzPts val="1600"/>
              <a:buFont typeface="Arial"/>
              <a:buNone/>
            </a:pPr>
            <a:endParaRPr sz="1600" dirty="0"/>
          </a:p>
          <a:p>
            <a:pPr marL="476250" lvl="0" indent="-342900" algn="l" rtl="0">
              <a:lnSpc>
                <a:spcPct val="100000"/>
              </a:lnSpc>
              <a:spcBef>
                <a:spcPts val="0"/>
              </a:spcBef>
              <a:spcAft>
                <a:spcPts val="0"/>
              </a:spcAft>
              <a:buClr>
                <a:srgbClr val="11AA81"/>
              </a:buClr>
              <a:buSzPts val="1600"/>
              <a:buFont typeface="Arial"/>
              <a:buChar char="●"/>
            </a:pPr>
            <a:r>
              <a:rPr lang="fi-FI" sz="1600" dirty="0"/>
              <a:t>Betrokkenheid: Naast advertentieklikken kunnen gebruikers interacteren met advertenties in sociale media door ze te liken, te delen en commentaar te geven.</a:t>
            </a:r>
            <a:endParaRPr sz="1600" dirty="0"/>
          </a:p>
          <a:p>
            <a:pPr marL="476250" lvl="0" indent="-241300" algn="l" rtl="0">
              <a:lnSpc>
                <a:spcPct val="100000"/>
              </a:lnSpc>
              <a:spcBef>
                <a:spcPts val="0"/>
              </a:spcBef>
              <a:spcAft>
                <a:spcPts val="0"/>
              </a:spcAft>
              <a:buClr>
                <a:srgbClr val="11AA81"/>
              </a:buClr>
              <a:buSzPts val="1600"/>
              <a:buFont typeface="Arial"/>
              <a:buNone/>
            </a:pPr>
            <a:endParaRPr sz="1600" dirty="0"/>
          </a:p>
          <a:p>
            <a:pPr marL="476250" lvl="0" indent="-342900" algn="l" rtl="0">
              <a:lnSpc>
                <a:spcPct val="100000"/>
              </a:lnSpc>
              <a:spcBef>
                <a:spcPts val="0"/>
              </a:spcBef>
              <a:spcAft>
                <a:spcPts val="0"/>
              </a:spcAft>
              <a:buClr>
                <a:srgbClr val="11AA81"/>
              </a:buClr>
              <a:buSzPts val="1600"/>
              <a:buFont typeface="Arial"/>
              <a:buChar char="●"/>
            </a:pPr>
            <a:r>
              <a:rPr lang="fi-FI" sz="1600" dirty="0"/>
              <a:t>Sociale media lijken op posts -&gt; minder 'als verstoring' voor kijkers</a:t>
            </a:r>
            <a:endParaRPr sz="1600" dirty="0"/>
          </a:p>
          <a:p>
            <a:pPr marL="457200" lvl="0" indent="-228600" algn="l" rtl="0">
              <a:lnSpc>
                <a:spcPct val="100000"/>
              </a:lnSpc>
              <a:spcBef>
                <a:spcPts val="0"/>
              </a:spcBef>
              <a:spcAft>
                <a:spcPts val="0"/>
              </a:spcAft>
              <a:buClr>
                <a:srgbClr val="161249"/>
              </a:buClr>
              <a:buSzPts val="1500"/>
              <a:buNone/>
            </a:pPr>
            <a:endParaRPr dirty="0"/>
          </a:p>
          <a:p>
            <a:pPr marL="457200" lvl="0" indent="-228600" algn="l" rtl="0">
              <a:lnSpc>
                <a:spcPct val="100000"/>
              </a:lnSpc>
              <a:spcBef>
                <a:spcPts val="0"/>
              </a:spcBef>
              <a:spcAft>
                <a:spcPts val="0"/>
              </a:spcAft>
              <a:buClr>
                <a:srgbClr val="161249"/>
              </a:buClr>
              <a:buSzPts val="1500"/>
              <a:buFont typeface="Arial"/>
              <a:buNone/>
            </a:pPr>
            <a:endParaRPr dirty="0"/>
          </a:p>
          <a:p>
            <a:pPr marL="457200" lvl="0" indent="0" algn="l" rtl="0">
              <a:lnSpc>
                <a:spcPct val="100000"/>
              </a:lnSpc>
              <a:spcBef>
                <a:spcPts val="0"/>
              </a:spcBef>
              <a:spcAft>
                <a:spcPts val="0"/>
              </a:spcAft>
              <a:buClr>
                <a:srgbClr val="161249"/>
              </a:buClr>
              <a:buSzPts val="2100"/>
              <a:buNone/>
            </a:pPr>
            <a:endParaRPr dirty="0"/>
          </a:p>
        </p:txBody>
      </p:sp>
      <p:sp>
        <p:nvSpPr>
          <p:cNvPr id="511" name="Google Shape;511;g20e72ffa6ac_0_247"/>
          <p:cNvSpPr txBox="1">
            <a:spLocks noGrp="1"/>
          </p:cNvSpPr>
          <p:nvPr>
            <p:ph type="body" idx="4294967295"/>
          </p:nvPr>
        </p:nvSpPr>
        <p:spPr>
          <a:xfrm>
            <a:off x="299405" y="1082435"/>
            <a:ext cx="3965575" cy="3000375"/>
          </a:xfrm>
          <a:prstGeom prst="rect">
            <a:avLst/>
          </a:prstGeom>
          <a:noFill/>
          <a:ln>
            <a:noFill/>
          </a:ln>
        </p:spPr>
        <p:txBody>
          <a:bodyPr spcFirstLastPara="1" wrap="square" lIns="0" tIns="0" rIns="0" bIns="0" anchor="t" anchorCtr="0">
            <a:noAutofit/>
          </a:bodyPr>
          <a:lstStyle/>
          <a:p>
            <a:pPr marL="476250" lvl="0" indent="-342900" algn="l" rtl="0">
              <a:lnSpc>
                <a:spcPct val="100000"/>
              </a:lnSpc>
              <a:spcBef>
                <a:spcPts val="0"/>
              </a:spcBef>
              <a:spcAft>
                <a:spcPts val="0"/>
              </a:spcAft>
              <a:buClr>
                <a:srgbClr val="11AA81"/>
              </a:buClr>
              <a:buSzPts val="1600"/>
              <a:buFont typeface="Arial"/>
              <a:buChar char="●"/>
            </a:pPr>
            <a:r>
              <a:rPr lang="fi-FI" sz="1600"/>
              <a:t>Je doelgroepen zijn actieve gebruikers van sociale media </a:t>
            </a:r>
            <a:endParaRPr sz="1600"/>
          </a:p>
          <a:p>
            <a:pPr marL="800100" lvl="0" indent="-241300" algn="l" rtl="0">
              <a:lnSpc>
                <a:spcPct val="100000"/>
              </a:lnSpc>
              <a:spcBef>
                <a:spcPts val="0"/>
              </a:spcBef>
              <a:spcAft>
                <a:spcPts val="0"/>
              </a:spcAft>
              <a:buClr>
                <a:srgbClr val="11AA81"/>
              </a:buClr>
              <a:buSzPts val="1600"/>
              <a:buFont typeface="Arial"/>
              <a:buNone/>
            </a:pPr>
            <a:endParaRPr sz="1600"/>
          </a:p>
          <a:p>
            <a:pPr marL="476250" lvl="0" indent="-342900" algn="l" rtl="0">
              <a:lnSpc>
                <a:spcPct val="100000"/>
              </a:lnSpc>
              <a:spcBef>
                <a:spcPts val="0"/>
              </a:spcBef>
              <a:spcAft>
                <a:spcPts val="0"/>
              </a:spcAft>
              <a:buClr>
                <a:srgbClr val="11AA81"/>
              </a:buClr>
              <a:buSzPts val="1600"/>
              <a:buFont typeface="Arial"/>
              <a:buChar char="●"/>
            </a:pPr>
            <a:r>
              <a:rPr lang="fi-FI" sz="1600"/>
              <a:t>U kunt kenmerken van doelprofielen definiëren  </a:t>
            </a:r>
            <a:endParaRPr sz="1600"/>
          </a:p>
          <a:p>
            <a:pPr marL="800100" lvl="0" indent="-241300" algn="l" rtl="0">
              <a:lnSpc>
                <a:spcPct val="100000"/>
              </a:lnSpc>
              <a:spcBef>
                <a:spcPts val="0"/>
              </a:spcBef>
              <a:spcAft>
                <a:spcPts val="0"/>
              </a:spcAft>
              <a:buClr>
                <a:srgbClr val="11AA81"/>
              </a:buClr>
              <a:buSzPts val="1600"/>
              <a:buFont typeface="Arial"/>
              <a:buNone/>
            </a:pPr>
            <a:endParaRPr sz="1600"/>
          </a:p>
          <a:p>
            <a:pPr marL="476250" lvl="0" indent="-342900" algn="l" rtl="0">
              <a:lnSpc>
                <a:spcPct val="100000"/>
              </a:lnSpc>
              <a:spcBef>
                <a:spcPts val="0"/>
              </a:spcBef>
              <a:spcAft>
                <a:spcPts val="0"/>
              </a:spcAft>
              <a:buClr>
                <a:srgbClr val="11AA81"/>
              </a:buClr>
              <a:buSzPts val="1600"/>
              <a:buFont typeface="Arial"/>
              <a:buChar char="●"/>
            </a:pPr>
            <a:r>
              <a:rPr lang="fi-FI" sz="1600"/>
              <a:t>Een bedrijfsaccount op Facebook/Instagram/Youtube/LinkedIn</a:t>
            </a:r>
            <a:endParaRPr sz="1600"/>
          </a:p>
          <a:p>
            <a:pPr marL="476250" lvl="0" indent="-241300" algn="l" rtl="0">
              <a:lnSpc>
                <a:spcPct val="100000"/>
              </a:lnSpc>
              <a:spcBef>
                <a:spcPts val="0"/>
              </a:spcBef>
              <a:spcAft>
                <a:spcPts val="0"/>
              </a:spcAft>
              <a:buClr>
                <a:srgbClr val="11AA81"/>
              </a:buClr>
              <a:buSzPts val="1600"/>
              <a:buFont typeface="Arial"/>
              <a:buNone/>
            </a:pPr>
            <a:endParaRPr sz="1600"/>
          </a:p>
          <a:p>
            <a:pPr marL="476250" lvl="0" indent="-342900" algn="l" rtl="0">
              <a:lnSpc>
                <a:spcPct val="100000"/>
              </a:lnSpc>
              <a:spcBef>
                <a:spcPts val="0"/>
              </a:spcBef>
              <a:spcAft>
                <a:spcPts val="0"/>
              </a:spcAft>
              <a:buClr>
                <a:srgbClr val="11AA81"/>
              </a:buClr>
              <a:buSzPts val="1600"/>
              <a:buFont typeface="Arial"/>
              <a:buChar char="●"/>
            </a:pPr>
            <a:r>
              <a:rPr lang="fi-FI" sz="1600"/>
              <a:t>Als je de Facebook (Meta) business suite zelf kunt beheren, levert dat meer op</a:t>
            </a:r>
            <a:endParaRPr sz="1600"/>
          </a:p>
          <a:p>
            <a:pPr marL="457200" lvl="0" indent="-228600" algn="l" rtl="0">
              <a:lnSpc>
                <a:spcPct val="100000"/>
              </a:lnSpc>
              <a:spcBef>
                <a:spcPts val="0"/>
              </a:spcBef>
              <a:spcAft>
                <a:spcPts val="0"/>
              </a:spcAft>
              <a:buClr>
                <a:srgbClr val="161249"/>
              </a:buClr>
              <a:buSzPts val="1600"/>
              <a:buNone/>
            </a:pPr>
            <a:endParaRPr sz="1600"/>
          </a:p>
          <a:p>
            <a:pPr marL="476250" lvl="0" indent="-241300" algn="l" rtl="0">
              <a:lnSpc>
                <a:spcPct val="100000"/>
              </a:lnSpc>
              <a:spcBef>
                <a:spcPts val="0"/>
              </a:spcBef>
              <a:spcAft>
                <a:spcPts val="0"/>
              </a:spcAft>
              <a:buClr>
                <a:srgbClr val="11AA81"/>
              </a:buClr>
              <a:buSzPts val="1600"/>
              <a:buFont typeface="Arial"/>
              <a:buNone/>
            </a:pPr>
            <a:endParaRPr sz="1600"/>
          </a:p>
          <a:p>
            <a:pPr marL="457200" lvl="0" indent="-228600" algn="l" rtl="0">
              <a:lnSpc>
                <a:spcPct val="100000"/>
              </a:lnSpc>
              <a:spcBef>
                <a:spcPts val="0"/>
              </a:spcBef>
              <a:spcAft>
                <a:spcPts val="0"/>
              </a:spcAft>
              <a:buClr>
                <a:schemeClr val="dk1"/>
              </a:buClr>
              <a:buSzPts val="1500"/>
              <a:buFont typeface="Arial"/>
              <a:buNone/>
            </a:pPr>
            <a:endParaRPr sz="1600"/>
          </a:p>
          <a:p>
            <a:pPr marL="457200" lvl="0" indent="-228600" algn="l" rtl="0">
              <a:lnSpc>
                <a:spcPct val="100000"/>
              </a:lnSpc>
              <a:spcBef>
                <a:spcPts val="0"/>
              </a:spcBef>
              <a:spcAft>
                <a:spcPts val="0"/>
              </a:spcAft>
              <a:buClr>
                <a:schemeClr val="dk1"/>
              </a:buClr>
              <a:buSzPts val="1500"/>
              <a:buFont typeface="Arial"/>
              <a:buNone/>
            </a:pPr>
            <a:endParaRPr sz="1600"/>
          </a:p>
          <a:p>
            <a:pPr marL="457200" lvl="0" indent="-228600" algn="l" rtl="0">
              <a:lnSpc>
                <a:spcPct val="100000"/>
              </a:lnSpc>
              <a:spcBef>
                <a:spcPts val="0"/>
              </a:spcBef>
              <a:spcAft>
                <a:spcPts val="0"/>
              </a:spcAft>
              <a:buClr>
                <a:schemeClr val="dk1"/>
              </a:buClr>
              <a:buSzPts val="1500"/>
              <a:buFont typeface="Arial"/>
              <a:buNone/>
            </a:pPr>
            <a:endParaRPr sz="1600"/>
          </a:p>
          <a:p>
            <a:pPr marL="457200" lvl="0" indent="-228600" algn="l" rtl="0">
              <a:lnSpc>
                <a:spcPct val="100000"/>
              </a:lnSpc>
              <a:spcBef>
                <a:spcPts val="0"/>
              </a:spcBef>
              <a:spcAft>
                <a:spcPts val="0"/>
              </a:spcAft>
              <a:buClr>
                <a:schemeClr val="dk1"/>
              </a:buClr>
              <a:buSzPts val="1500"/>
              <a:buFont typeface="Arial"/>
              <a:buNone/>
            </a:pPr>
            <a:endParaRPr sz="1600"/>
          </a:p>
          <a:p>
            <a:pPr marL="457200" lvl="0" indent="-228600" algn="l" rtl="0">
              <a:lnSpc>
                <a:spcPct val="100000"/>
              </a:lnSpc>
              <a:spcBef>
                <a:spcPts val="0"/>
              </a:spcBef>
              <a:spcAft>
                <a:spcPts val="0"/>
              </a:spcAft>
              <a:buClr>
                <a:schemeClr val="dk1"/>
              </a:buClr>
              <a:buSzPts val="1500"/>
              <a:buFont typeface="Arial"/>
              <a:buNone/>
            </a:pPr>
            <a:endParaRPr sz="1600"/>
          </a:p>
        </p:txBody>
      </p:sp>
      <p:sp>
        <p:nvSpPr>
          <p:cNvPr id="512" name="Google Shape;512;g20e72ffa6ac_0_247"/>
          <p:cNvSpPr txBox="1"/>
          <p:nvPr/>
        </p:nvSpPr>
        <p:spPr>
          <a:xfrm>
            <a:off x="5087540" y="416418"/>
            <a:ext cx="3260438"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800"/>
              <a:buFont typeface="Arial"/>
              <a:buNone/>
            </a:pPr>
            <a:r>
              <a:rPr lang="fi-FI" sz="2800" b="1" i="0" u="none" strike="noStrike" cap="none">
                <a:solidFill>
                  <a:srgbClr val="11AA81"/>
                </a:solidFill>
                <a:latin typeface="Arial"/>
                <a:ea typeface="Arial"/>
                <a:cs typeface="Arial"/>
                <a:sym typeface="Arial"/>
              </a:rPr>
              <a:t>Voordelen:</a:t>
            </a:r>
            <a:r>
              <a:rPr lang="fi-FI" sz="2400" b="0" i="0" u="none" strike="noStrike" cap="none">
                <a:solidFill>
                  <a:srgbClr val="000000"/>
                </a:solidFill>
                <a:latin typeface="Arial"/>
                <a:ea typeface="Arial"/>
                <a:cs typeface="Arial"/>
                <a:sym typeface="Arial"/>
              </a:rPr>
              <a:t>  </a:t>
            </a:r>
            <a:endParaRPr sz="2400" b="0" i="0" u="none" strike="noStrike" cap="none">
              <a:solidFill>
                <a:srgbClr val="000000"/>
              </a:solidFill>
              <a:latin typeface="Arial"/>
              <a:ea typeface="Arial"/>
              <a:cs typeface="Arial"/>
              <a:sym typeface="Arial"/>
            </a:endParaRPr>
          </a:p>
        </p:txBody>
      </p:sp>
      <p:sp>
        <p:nvSpPr>
          <p:cNvPr id="513" name="Google Shape;513;g20e72ffa6ac_0_247"/>
          <p:cNvSpPr txBox="1"/>
          <p:nvPr/>
        </p:nvSpPr>
        <p:spPr>
          <a:xfrm>
            <a:off x="646403" y="416116"/>
            <a:ext cx="2619311"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800"/>
              <a:buFont typeface="Arial"/>
              <a:buNone/>
            </a:pPr>
            <a:r>
              <a:rPr lang="fi-FI" sz="2800" b="1" i="0" u="none" strike="noStrike" cap="none">
                <a:solidFill>
                  <a:srgbClr val="11AA81"/>
                </a:solidFill>
                <a:latin typeface="Arial"/>
                <a:ea typeface="Arial"/>
                <a:cs typeface="Arial"/>
                <a:sym typeface="Arial"/>
              </a:rPr>
              <a:t>Voorwaarden</a:t>
            </a:r>
            <a:r>
              <a:rPr lang="fi-FI" sz="2400" b="0" i="0" u="none" strike="noStrike" cap="none">
                <a:solidFill>
                  <a:srgbClr val="000000"/>
                </a:solidFill>
                <a:latin typeface="Arial"/>
                <a:ea typeface="Arial"/>
                <a:cs typeface="Arial"/>
                <a:sym typeface="Arial"/>
              </a:rPr>
              <a:t>: </a:t>
            </a:r>
            <a:endParaRPr sz="2400" b="0" i="0" u="none" strike="noStrike" cap="none">
              <a:solidFill>
                <a:srgbClr val="000000"/>
              </a:solidFill>
              <a:latin typeface="Arial"/>
              <a:ea typeface="Arial"/>
              <a:cs typeface="Arial"/>
              <a:sym typeface="Arial"/>
            </a:endParaRPr>
          </a:p>
        </p:txBody>
      </p:sp>
      <p:sp>
        <p:nvSpPr>
          <p:cNvPr id="514" name="Google Shape;514;g20e72ffa6ac_0_247"/>
          <p:cNvSpPr txBox="1"/>
          <p:nvPr/>
        </p:nvSpPr>
        <p:spPr>
          <a:xfrm>
            <a:off x="438666" y="4061065"/>
            <a:ext cx="4648874" cy="369332"/>
          </a:xfrm>
          <a:prstGeom prst="rect">
            <a:avLst/>
          </a:prstGeom>
          <a:noFill/>
          <a:ln>
            <a:noFill/>
          </a:ln>
        </p:spPr>
        <p:txBody>
          <a:bodyPr spcFirstLastPara="1" wrap="square" lIns="91425" tIns="45700" rIns="91425" bIns="45700" anchor="t" anchorCtr="0">
            <a:spAutoFit/>
          </a:bodyPr>
          <a:lstStyle/>
          <a:p>
            <a:pPr marL="457200" marR="0" lvl="0" indent="-228600" algn="l" rtl="0">
              <a:lnSpc>
                <a:spcPct val="100000"/>
              </a:lnSpc>
              <a:spcBef>
                <a:spcPts val="0"/>
              </a:spcBef>
              <a:spcAft>
                <a:spcPts val="0"/>
              </a:spcAft>
              <a:buClr>
                <a:schemeClr val="dk1"/>
              </a:buClr>
              <a:buSzPts val="1500"/>
              <a:buFont typeface="Arial"/>
              <a:buNone/>
            </a:pPr>
            <a:r>
              <a:rPr lang="fi-FI" sz="1800" b="1" i="0" u="none" strike="noStrike" cap="none">
                <a:solidFill>
                  <a:srgbClr val="11AA81"/>
                </a:solidFill>
                <a:latin typeface="Arial"/>
                <a:ea typeface="Arial"/>
                <a:cs typeface="Arial"/>
                <a:sym typeface="Arial"/>
              </a:rPr>
              <a:t>Verder lezen: </a:t>
            </a:r>
            <a:r>
              <a:rPr lang="fi-FI" sz="1800" b="0" i="0" u="sng" strike="noStrike" cap="none">
                <a:solidFill>
                  <a:schemeClr val="hlink"/>
                </a:solidFill>
                <a:latin typeface="Arial"/>
                <a:ea typeface="Arial"/>
                <a:cs typeface="Arial"/>
                <a:sym typeface="Arial"/>
                <a:hlinkClick r:id="rId3"/>
              </a:rPr>
              <a:t>Wordstream</a:t>
            </a: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19" name="Google Shape;519;g20e72ffa6ac_0_241"/>
          <p:cNvSpPr txBox="1">
            <a:spLocks noGrp="1"/>
          </p:cNvSpPr>
          <p:nvPr>
            <p:ph type="title" idx="4294967295"/>
          </p:nvPr>
        </p:nvSpPr>
        <p:spPr>
          <a:xfrm>
            <a:off x="359175" y="136067"/>
            <a:ext cx="8521700" cy="573088"/>
          </a:xfrm>
          <a:prstGeom prst="rect">
            <a:avLst/>
          </a:prstGeom>
          <a:noFill/>
          <a:ln>
            <a:noFill/>
          </a:ln>
        </p:spPr>
        <p:txBody>
          <a:bodyPr spcFirstLastPara="1" wrap="square" lIns="91425" tIns="91425" rIns="91425" bIns="91425" anchor="t"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a:t>Kenmerken van sociale mediaplatforms</a:t>
            </a:r>
            <a:endParaRPr/>
          </a:p>
        </p:txBody>
      </p:sp>
      <p:pic>
        <p:nvPicPr>
          <p:cNvPr id="520" name="Google Shape;520;g20e72ffa6ac_0_24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59175" y="753751"/>
            <a:ext cx="7816776" cy="3507950"/>
          </a:xfrm>
          <a:prstGeom prst="rect">
            <a:avLst/>
          </a:prstGeom>
          <a:noFill/>
          <a:ln>
            <a:noFill/>
          </a:ln>
        </p:spPr>
      </p:pic>
      <p:sp>
        <p:nvSpPr>
          <p:cNvPr id="521" name="Google Shape;521;g20e72ffa6ac_0_241"/>
          <p:cNvSpPr txBox="1"/>
          <p:nvPr/>
        </p:nvSpPr>
        <p:spPr>
          <a:xfrm>
            <a:off x="6886687" y="4521740"/>
            <a:ext cx="2083200" cy="46163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600"/>
              <a:buFont typeface="Arial"/>
              <a:buNone/>
            </a:pPr>
            <a:r>
              <a:rPr lang="fi-FI" sz="1600" b="0" i="0" u="none" strike="noStrike" cap="none">
                <a:solidFill>
                  <a:srgbClr val="161249"/>
                </a:solidFill>
                <a:latin typeface="Arial"/>
                <a:ea typeface="Arial"/>
                <a:cs typeface="Arial"/>
                <a:sym typeface="Arial"/>
              </a:rPr>
              <a:t>Bron</a:t>
            </a:r>
            <a:r>
              <a:rPr lang="fi-FI" sz="1800" b="0" i="0" u="none" strike="noStrike" cap="none">
                <a:solidFill>
                  <a:srgbClr val="161249"/>
                </a:solidFill>
                <a:latin typeface="Calibri"/>
                <a:ea typeface="Calibri"/>
                <a:cs typeface="Calibri"/>
                <a:sym typeface="Calibri"/>
              </a:rPr>
              <a:t>: </a:t>
            </a:r>
            <a:r>
              <a:rPr lang="fi-FI" sz="1600" b="0" i="0" u="sng" strike="noStrike" cap="none">
                <a:solidFill>
                  <a:schemeClr val="hlink"/>
                </a:solidFill>
                <a:latin typeface="Arial"/>
                <a:ea typeface="Arial"/>
                <a:cs typeface="Arial"/>
                <a:sym typeface="Arial"/>
                <a:hlinkClick r:id="rId4"/>
              </a:rPr>
              <a:t>Wordstream</a:t>
            </a:r>
            <a:endParaRPr sz="1800" b="0" i="0" u="none" strike="noStrike" cap="none">
              <a:solidFill>
                <a:schemeClr val="dk1"/>
              </a:solidFill>
              <a:latin typeface="Arial"/>
              <a:ea typeface="Arial"/>
              <a:cs typeface="Arial"/>
              <a:sym typeface="Arial"/>
            </a:endParaRPr>
          </a:p>
        </p:txBody>
      </p:sp>
      <p:sp>
        <p:nvSpPr>
          <p:cNvPr id="522" name="Google Shape;522;g20e72ffa6ac_0_241"/>
          <p:cNvSpPr txBox="1"/>
          <p:nvPr/>
        </p:nvSpPr>
        <p:spPr>
          <a:xfrm>
            <a:off x="359175" y="4583175"/>
            <a:ext cx="4080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523" name="Google Shape;523;g20e72ffa6ac_0_241"/>
          <p:cNvSpPr txBox="1"/>
          <p:nvPr/>
        </p:nvSpPr>
        <p:spPr>
          <a:xfrm>
            <a:off x="2029050" y="4306297"/>
            <a:ext cx="5085900" cy="67707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600"/>
              <a:buFont typeface="Arial"/>
              <a:buNone/>
            </a:pPr>
            <a:r>
              <a:rPr lang="fi-FI" sz="1600" b="0" i="0" u="none" strike="noStrike" cap="none">
                <a:solidFill>
                  <a:srgbClr val="161249"/>
                </a:solidFill>
                <a:latin typeface="Arial"/>
                <a:ea typeface="Arial"/>
                <a:cs typeface="Arial"/>
                <a:sym typeface="Arial"/>
              </a:rPr>
              <a:t>CPC= adverteer kosten per klik </a:t>
            </a:r>
            <a:endParaRPr sz="16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600"/>
              <a:buFont typeface="Arial"/>
              <a:buNone/>
            </a:pPr>
            <a:r>
              <a:rPr lang="fi-FI" sz="1600" b="0" i="0" u="none" strike="noStrike" cap="none">
                <a:solidFill>
                  <a:srgbClr val="161249"/>
                </a:solidFill>
                <a:latin typeface="Arial"/>
                <a:ea typeface="Arial"/>
                <a:cs typeface="Arial"/>
                <a:sym typeface="Arial"/>
              </a:rPr>
              <a:t>CPM= advertentiekosten per 1000 vertoningen</a:t>
            </a:r>
            <a:endParaRPr sz="1600" b="0" i="0" u="none" strike="noStrike" cap="none">
              <a:solidFill>
                <a:srgbClr val="161249"/>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sp>
        <p:nvSpPr>
          <p:cNvPr id="528" name="Google Shape;528;g2111f19fff4_0_10"/>
          <p:cNvSpPr txBox="1">
            <a:spLocks noGrp="1"/>
          </p:cNvSpPr>
          <p:nvPr>
            <p:ph type="title" idx="4294967295"/>
          </p:nvPr>
        </p:nvSpPr>
        <p:spPr>
          <a:xfrm>
            <a:off x="527050" y="0"/>
            <a:ext cx="4044950" cy="762000"/>
          </a:xfrm>
          <a:prstGeom prst="rect">
            <a:avLst/>
          </a:prstGeom>
          <a:noFill/>
          <a:ln>
            <a:noFill/>
          </a:ln>
        </p:spPr>
        <p:txBody>
          <a:bodyPr spcFirstLastPara="1" wrap="square" lIns="91425" tIns="91425" rIns="91425" bIns="91425" anchor="b" anchorCtr="0">
            <a:normAutofit/>
          </a:bodyPr>
          <a:lstStyle/>
          <a:p>
            <a:pPr marL="0" lvl="0" indent="0" algn="ctr" rtl="0">
              <a:lnSpc>
                <a:spcPct val="90000"/>
              </a:lnSpc>
              <a:spcBef>
                <a:spcPts val="0"/>
              </a:spcBef>
              <a:spcAft>
                <a:spcPts val="0"/>
              </a:spcAft>
              <a:buClr>
                <a:srgbClr val="161249"/>
              </a:buClr>
              <a:buSzPts val="3200"/>
              <a:buFont typeface="Arial"/>
              <a:buNone/>
            </a:pPr>
            <a:r>
              <a:rPr lang="fi-FI" sz="3200"/>
              <a:t>Native reclame</a:t>
            </a:r>
            <a:endParaRPr sz="3200"/>
          </a:p>
        </p:txBody>
      </p:sp>
      <p:sp>
        <p:nvSpPr>
          <p:cNvPr id="529" name="Google Shape;529;g2111f19fff4_0_10"/>
          <p:cNvSpPr txBox="1">
            <a:spLocks noGrp="1"/>
          </p:cNvSpPr>
          <p:nvPr>
            <p:ph type="body" idx="4294967295"/>
          </p:nvPr>
        </p:nvSpPr>
        <p:spPr>
          <a:xfrm>
            <a:off x="4528868" y="277724"/>
            <a:ext cx="4375150" cy="4714875"/>
          </a:xfrm>
          <a:prstGeom prst="rect">
            <a:avLst/>
          </a:prstGeom>
          <a:noFill/>
          <a:ln>
            <a:noFill/>
          </a:ln>
        </p:spPr>
        <p:txBody>
          <a:bodyPr spcFirstLastPara="1" wrap="square" lIns="91425" tIns="91425" rIns="91425" bIns="91425" anchor="ctr" anchorCtr="0">
            <a:normAutofit lnSpcReduction="10000"/>
          </a:bodyPr>
          <a:lstStyle/>
          <a:p>
            <a:pPr marL="457200" lvl="0" indent="-323850" algn="l" rtl="0">
              <a:lnSpc>
                <a:spcPct val="90000"/>
              </a:lnSpc>
              <a:spcBef>
                <a:spcPts val="0"/>
              </a:spcBef>
              <a:spcAft>
                <a:spcPts val="0"/>
              </a:spcAft>
              <a:buClr>
                <a:srgbClr val="11AA81"/>
              </a:buClr>
              <a:buSzPts val="1500"/>
              <a:buFont typeface="Arial"/>
              <a:buChar char="●"/>
            </a:pPr>
            <a:r>
              <a:rPr lang="fi-FI" sz="1500" dirty="0"/>
              <a:t>Groeiende vorm van reclame</a:t>
            </a:r>
            <a:endParaRPr sz="1500" dirty="0"/>
          </a:p>
          <a:p>
            <a:pPr marL="457200" lvl="0" indent="-228600" algn="l" rtl="0">
              <a:lnSpc>
                <a:spcPct val="90000"/>
              </a:lnSpc>
              <a:spcBef>
                <a:spcPts val="0"/>
              </a:spcBef>
              <a:spcAft>
                <a:spcPts val="0"/>
              </a:spcAft>
              <a:buClr>
                <a:srgbClr val="11AA81"/>
              </a:buClr>
              <a:buSzPts val="1500"/>
              <a:buFont typeface="Arial"/>
              <a:buNone/>
            </a:pPr>
            <a:endParaRPr sz="1500" dirty="0"/>
          </a:p>
          <a:p>
            <a:pPr marL="457200" lvl="0" indent="-323850" algn="l" rtl="0">
              <a:lnSpc>
                <a:spcPct val="90000"/>
              </a:lnSpc>
              <a:spcBef>
                <a:spcPts val="0"/>
              </a:spcBef>
              <a:spcAft>
                <a:spcPts val="0"/>
              </a:spcAft>
              <a:buClr>
                <a:srgbClr val="11AA81"/>
              </a:buClr>
              <a:buSzPts val="1500"/>
              <a:buFont typeface="Arial"/>
              <a:buChar char="●"/>
            </a:pPr>
            <a:r>
              <a:rPr lang="fi-FI" sz="1500" dirty="0"/>
              <a:t>In tegenstelling tot display-advertenties bevatten native advertenties informatieve inhoud die past bij de mediacontext en -indeling </a:t>
            </a:r>
            <a:br>
              <a:rPr lang="fi-FI" sz="1500" dirty="0"/>
            </a:br>
            <a:endParaRPr sz="1500" dirty="0"/>
          </a:p>
          <a:p>
            <a:pPr marL="457200" lvl="0" indent="-323850" algn="l" rtl="0">
              <a:lnSpc>
                <a:spcPct val="90000"/>
              </a:lnSpc>
              <a:spcBef>
                <a:spcPts val="0"/>
              </a:spcBef>
              <a:spcAft>
                <a:spcPts val="0"/>
              </a:spcAft>
              <a:buClr>
                <a:srgbClr val="11AA81"/>
              </a:buClr>
              <a:buSzPts val="1500"/>
              <a:buFont typeface="Arial"/>
              <a:buChar char="●"/>
            </a:pPr>
            <a:r>
              <a:rPr lang="fi-FI" sz="1500" dirty="0"/>
              <a:t>Biedt adverteerders de mogelijkheid om een inhoudsgericht publiek te bereiken</a:t>
            </a:r>
            <a:endParaRPr sz="1500" dirty="0"/>
          </a:p>
          <a:p>
            <a:pPr marL="742950" lvl="0" indent="-190500" algn="l" rtl="0">
              <a:lnSpc>
                <a:spcPct val="90000"/>
              </a:lnSpc>
              <a:spcBef>
                <a:spcPts val="0"/>
              </a:spcBef>
              <a:spcAft>
                <a:spcPts val="0"/>
              </a:spcAft>
              <a:buClr>
                <a:srgbClr val="11AA81"/>
              </a:buClr>
              <a:buSzPts val="1500"/>
              <a:buFont typeface="Arial"/>
              <a:buNone/>
            </a:pPr>
            <a:endParaRPr sz="1500" dirty="0"/>
          </a:p>
          <a:p>
            <a:pPr marL="457200" lvl="0" indent="-323850" algn="l" rtl="0">
              <a:lnSpc>
                <a:spcPct val="90000"/>
              </a:lnSpc>
              <a:spcBef>
                <a:spcPts val="0"/>
              </a:spcBef>
              <a:spcAft>
                <a:spcPts val="0"/>
              </a:spcAft>
              <a:buClr>
                <a:srgbClr val="11AA81"/>
              </a:buClr>
              <a:buSzPts val="1500"/>
              <a:buFont typeface="Arial"/>
              <a:buChar char="●"/>
            </a:pPr>
            <a:r>
              <a:rPr lang="fi-FI" sz="1500" dirty="0"/>
              <a:t>Omdat ze er niet als advertenties uitzien, verstoren ze de interactie van de gebruiker met de pagina niet. </a:t>
            </a:r>
            <a:endParaRPr sz="1500" dirty="0"/>
          </a:p>
          <a:p>
            <a:pPr marL="742950" lvl="0" indent="-285750" algn="l" rtl="0">
              <a:lnSpc>
                <a:spcPct val="90000"/>
              </a:lnSpc>
              <a:spcBef>
                <a:spcPts val="0"/>
              </a:spcBef>
              <a:spcAft>
                <a:spcPts val="0"/>
              </a:spcAft>
              <a:buClr>
                <a:srgbClr val="11AA81"/>
              </a:buClr>
              <a:buSzPts val="1500"/>
              <a:buFont typeface="Arial"/>
              <a:buChar char="●"/>
            </a:pPr>
            <a:r>
              <a:rPr lang="fi-FI" sz="1500" dirty="0"/>
              <a:t>-&gt; hun CTR's zijn meestal hoger dan andere PPC</a:t>
            </a:r>
            <a:endParaRPr sz="1500" dirty="0"/>
          </a:p>
          <a:p>
            <a:pPr marL="742950" lvl="0" indent="-190500" algn="l" rtl="0">
              <a:lnSpc>
                <a:spcPct val="90000"/>
              </a:lnSpc>
              <a:spcBef>
                <a:spcPts val="0"/>
              </a:spcBef>
              <a:spcAft>
                <a:spcPts val="0"/>
              </a:spcAft>
              <a:buClr>
                <a:srgbClr val="11AA81"/>
              </a:buClr>
              <a:buSzPts val="1500"/>
              <a:buFont typeface="Arial"/>
              <a:buNone/>
            </a:pPr>
            <a:endParaRPr sz="1500" dirty="0"/>
          </a:p>
          <a:p>
            <a:pPr marL="457200" lvl="0" indent="-323850" algn="l" rtl="0">
              <a:lnSpc>
                <a:spcPct val="90000"/>
              </a:lnSpc>
              <a:spcBef>
                <a:spcPts val="0"/>
              </a:spcBef>
              <a:spcAft>
                <a:spcPts val="0"/>
              </a:spcAft>
              <a:buClr>
                <a:srgbClr val="11AA81"/>
              </a:buClr>
              <a:buSzPts val="1500"/>
              <a:buFont typeface="Arial"/>
              <a:buChar char="●"/>
            </a:pPr>
            <a:r>
              <a:rPr lang="fi-FI" sz="1500" dirty="0"/>
              <a:t>Native ads kunnen worden gekocht bij de mediahuizen, Read Peak of via programmatic buying. </a:t>
            </a:r>
            <a:br>
              <a:rPr lang="fi-FI" sz="1500" dirty="0"/>
            </a:br>
            <a:endParaRPr sz="1500" dirty="0"/>
          </a:p>
          <a:p>
            <a:pPr marL="457200" lvl="0" indent="-323850" algn="l" rtl="0">
              <a:lnSpc>
                <a:spcPct val="90000"/>
              </a:lnSpc>
              <a:spcBef>
                <a:spcPts val="0"/>
              </a:spcBef>
              <a:spcAft>
                <a:spcPts val="0"/>
              </a:spcAft>
              <a:buClr>
                <a:srgbClr val="11AA81"/>
              </a:buClr>
              <a:buSzPts val="1500"/>
              <a:buFont typeface="Arial"/>
              <a:buChar char="●"/>
            </a:pPr>
            <a:r>
              <a:rPr lang="fi-FI" sz="1500" dirty="0"/>
              <a:t>Zowel CPM als CPC prijzen mogelijk </a:t>
            </a:r>
            <a:endParaRPr dirty="0"/>
          </a:p>
          <a:p>
            <a:pPr marL="457200" lvl="0" indent="-228600" algn="l" rtl="0">
              <a:lnSpc>
                <a:spcPct val="90000"/>
              </a:lnSpc>
              <a:spcBef>
                <a:spcPts val="0"/>
              </a:spcBef>
              <a:spcAft>
                <a:spcPts val="0"/>
              </a:spcAft>
              <a:buClr>
                <a:srgbClr val="11AA81"/>
              </a:buClr>
              <a:buSzPts val="1500"/>
              <a:buFont typeface="Arial"/>
              <a:buNone/>
            </a:pPr>
            <a:endParaRPr sz="1500" dirty="0"/>
          </a:p>
          <a:p>
            <a:pPr marL="133350" lvl="0" indent="0" algn="l" rtl="0">
              <a:lnSpc>
                <a:spcPct val="90000"/>
              </a:lnSpc>
              <a:spcBef>
                <a:spcPts val="0"/>
              </a:spcBef>
              <a:spcAft>
                <a:spcPts val="0"/>
              </a:spcAft>
              <a:buClr>
                <a:srgbClr val="11AA81"/>
              </a:buClr>
              <a:buSzPts val="1500"/>
              <a:buNone/>
            </a:pPr>
            <a:r>
              <a:rPr lang="fi-FI" sz="1600" b="1" dirty="0">
                <a:solidFill>
                  <a:srgbClr val="11AA81"/>
                </a:solidFill>
              </a:rPr>
              <a:t>Verder lezen: </a:t>
            </a:r>
            <a:r>
              <a:rPr lang="fi-FI" sz="1500" u="sng" dirty="0">
                <a:solidFill>
                  <a:schemeClr val="hlink"/>
                </a:solidFill>
                <a:hlinkClick r:id="rId3"/>
              </a:rPr>
              <a:t>ReadPeak </a:t>
            </a:r>
            <a:r>
              <a:rPr lang="fi-FI" sz="1500" u="sng" dirty="0">
                <a:solidFill>
                  <a:schemeClr val="hlink"/>
                </a:solidFill>
                <a:hlinkClick r:id="rId4"/>
              </a:rPr>
              <a:t>Outbrain </a:t>
            </a:r>
            <a:endParaRPr sz="1500" dirty="0"/>
          </a:p>
        </p:txBody>
      </p:sp>
      <p:pic>
        <p:nvPicPr>
          <p:cNvPr id="530" name="Google Shape;530;g2111f19fff4_0_10"/>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541652" y="762000"/>
            <a:ext cx="1832441" cy="3746325"/>
          </a:xfrm>
          <a:prstGeom prst="rect">
            <a:avLst/>
          </a:prstGeom>
          <a:noFill/>
          <a:ln>
            <a:noFill/>
          </a:ln>
        </p:spPr>
      </p:pic>
      <p:sp>
        <p:nvSpPr>
          <p:cNvPr id="531" name="Google Shape;531;g2111f19fff4_0_10"/>
          <p:cNvSpPr/>
          <p:nvPr/>
        </p:nvSpPr>
        <p:spPr>
          <a:xfrm>
            <a:off x="1009627" y="2466275"/>
            <a:ext cx="2809800" cy="1566000"/>
          </a:xfrm>
          <a:prstGeom prst="ellipse">
            <a:avLst/>
          </a:prstGeom>
          <a:no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5"/>
        <p:cNvGrpSpPr/>
        <p:nvPr/>
      </p:nvGrpSpPr>
      <p:grpSpPr>
        <a:xfrm>
          <a:off x="0" y="0"/>
          <a:ext cx="0" cy="0"/>
          <a:chOff x="0" y="0"/>
          <a:chExt cx="0" cy="0"/>
        </a:xfrm>
      </p:grpSpPr>
      <p:sp>
        <p:nvSpPr>
          <p:cNvPr id="536" name="Google Shape;536;p23"/>
          <p:cNvSpPr txBox="1">
            <a:spLocks noGrp="1"/>
          </p:cNvSpPr>
          <p:nvPr>
            <p:ph type="title" idx="4294967295"/>
          </p:nvPr>
        </p:nvSpPr>
        <p:spPr>
          <a:xfrm>
            <a:off x="646230" y="364141"/>
            <a:ext cx="3791068" cy="550258"/>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Clr>
                <a:srgbClr val="161249"/>
              </a:buClr>
              <a:buSzPts val="4200"/>
              <a:buFont typeface="Arial"/>
              <a:buNone/>
            </a:pPr>
            <a:r>
              <a:rPr lang="fi-FI" sz="3600"/>
              <a:t>E-mailmarketing</a:t>
            </a:r>
            <a:endParaRPr sz="3600"/>
          </a:p>
        </p:txBody>
      </p:sp>
      <p:sp>
        <p:nvSpPr>
          <p:cNvPr id="537" name="Google Shape;537;p23"/>
          <p:cNvSpPr txBox="1">
            <a:spLocks noGrp="1"/>
          </p:cNvSpPr>
          <p:nvPr>
            <p:ph type="body" idx="4294967295"/>
          </p:nvPr>
        </p:nvSpPr>
        <p:spPr>
          <a:xfrm>
            <a:off x="4848860" y="67707"/>
            <a:ext cx="4060472" cy="4700587"/>
          </a:xfrm>
          <a:prstGeom prst="rect">
            <a:avLst/>
          </a:prstGeom>
          <a:noFill/>
          <a:ln>
            <a:noFill/>
          </a:ln>
        </p:spPr>
        <p:txBody>
          <a:bodyPr spcFirstLastPara="1" wrap="square" lIns="91425" tIns="91425" rIns="91425" bIns="91425" anchor="ctr" anchorCtr="0">
            <a:noAutofit/>
          </a:bodyPr>
          <a:lstStyle/>
          <a:p>
            <a:pPr marL="114300" lvl="0" indent="0" algn="l" rtl="0">
              <a:lnSpc>
                <a:spcPct val="100000"/>
              </a:lnSpc>
              <a:spcBef>
                <a:spcPts val="0"/>
              </a:spcBef>
              <a:spcAft>
                <a:spcPts val="0"/>
              </a:spcAft>
              <a:buClr>
                <a:srgbClr val="161249"/>
              </a:buClr>
              <a:buSzPts val="1882"/>
              <a:buNone/>
            </a:pPr>
            <a:endParaRPr sz="1600" b="1"/>
          </a:p>
          <a:p>
            <a:pPr marL="114300" lvl="0" indent="0" algn="l" rtl="0">
              <a:lnSpc>
                <a:spcPct val="100000"/>
              </a:lnSpc>
              <a:spcBef>
                <a:spcPts val="0"/>
              </a:spcBef>
              <a:spcAft>
                <a:spcPts val="0"/>
              </a:spcAft>
              <a:buClr>
                <a:srgbClr val="11AA81"/>
              </a:buClr>
              <a:buSzPts val="2400"/>
              <a:buNone/>
            </a:pPr>
            <a:endParaRPr/>
          </a:p>
          <a:p>
            <a:pPr marL="114300" lvl="0" indent="0" algn="l" rtl="0">
              <a:lnSpc>
                <a:spcPct val="100000"/>
              </a:lnSpc>
              <a:spcBef>
                <a:spcPts val="0"/>
              </a:spcBef>
              <a:spcAft>
                <a:spcPts val="0"/>
              </a:spcAft>
              <a:buClr>
                <a:srgbClr val="11AA81"/>
              </a:buClr>
              <a:buSzPts val="1600"/>
              <a:buNone/>
            </a:pPr>
            <a:endParaRPr sz="1600">
              <a:solidFill>
                <a:srgbClr val="11AA81"/>
              </a:solidFill>
            </a:endParaRPr>
          </a:p>
          <a:p>
            <a:pPr marL="467286" lvl="0" indent="-342900" algn="l" rtl="0">
              <a:lnSpc>
                <a:spcPct val="100000"/>
              </a:lnSpc>
              <a:spcBef>
                <a:spcPts val="0"/>
              </a:spcBef>
              <a:spcAft>
                <a:spcPts val="0"/>
              </a:spcAft>
              <a:buClr>
                <a:srgbClr val="11AA81"/>
              </a:buClr>
              <a:buSzPts val="1600"/>
              <a:buFont typeface="Arial"/>
              <a:buChar char="●"/>
            </a:pPr>
            <a:r>
              <a:rPr lang="fi-FI" sz="1600"/>
              <a:t>Digitale nieuwsbrieven gestuurd naar je klantenregister (of delen daarvan)</a:t>
            </a:r>
            <a:endParaRPr sz="1600"/>
          </a:p>
          <a:p>
            <a:pPr marL="571500" lvl="0" indent="-241300" algn="l" rtl="0">
              <a:lnSpc>
                <a:spcPct val="100000"/>
              </a:lnSpc>
              <a:spcBef>
                <a:spcPts val="0"/>
              </a:spcBef>
              <a:spcAft>
                <a:spcPts val="0"/>
              </a:spcAft>
              <a:buClr>
                <a:srgbClr val="11AA81"/>
              </a:buClr>
              <a:buSzPts val="1600"/>
              <a:buFont typeface="Arial"/>
              <a:buNone/>
            </a:pPr>
            <a:endParaRPr sz="1600"/>
          </a:p>
          <a:p>
            <a:pPr marL="467286" lvl="0" indent="-342900" algn="l" rtl="0">
              <a:lnSpc>
                <a:spcPct val="100000"/>
              </a:lnSpc>
              <a:spcBef>
                <a:spcPts val="0"/>
              </a:spcBef>
              <a:spcAft>
                <a:spcPts val="0"/>
              </a:spcAft>
              <a:buClr>
                <a:srgbClr val="11AA81"/>
              </a:buClr>
              <a:buSzPts val="1600"/>
              <a:buFont typeface="Arial"/>
              <a:buChar char="●"/>
            </a:pPr>
            <a:r>
              <a:rPr lang="fi-FI" sz="1600"/>
              <a:t>Een goede manier om klanten bekend te maken met je bedrijf</a:t>
            </a:r>
            <a:endParaRPr/>
          </a:p>
          <a:p>
            <a:pPr marL="467286" lvl="0" indent="-241300" algn="l" rtl="0">
              <a:lnSpc>
                <a:spcPct val="100000"/>
              </a:lnSpc>
              <a:spcBef>
                <a:spcPts val="0"/>
              </a:spcBef>
              <a:spcAft>
                <a:spcPts val="0"/>
              </a:spcAft>
              <a:buClr>
                <a:srgbClr val="11AA81"/>
              </a:buClr>
              <a:buSzPts val="1600"/>
              <a:buFont typeface="Arial"/>
              <a:buNone/>
            </a:pPr>
            <a:endParaRPr sz="1600"/>
          </a:p>
          <a:p>
            <a:pPr marL="467286" lvl="0" indent="-342900" algn="l" rtl="0">
              <a:lnSpc>
                <a:spcPct val="100000"/>
              </a:lnSpc>
              <a:spcBef>
                <a:spcPts val="0"/>
              </a:spcBef>
              <a:spcAft>
                <a:spcPts val="0"/>
              </a:spcAft>
              <a:buClr>
                <a:srgbClr val="11AA81"/>
              </a:buClr>
              <a:buSzPts val="1600"/>
              <a:buFont typeface="Arial"/>
              <a:buChar char="●"/>
            </a:pPr>
            <a:r>
              <a:rPr lang="fi-FI" sz="1600"/>
              <a:t>Een geschikte manier om goede inhoud te delen en verkeer naar je website te leiden</a:t>
            </a:r>
            <a:endParaRPr/>
          </a:p>
          <a:p>
            <a:pPr marL="467286" lvl="0" indent="-241300" algn="l" rtl="0">
              <a:lnSpc>
                <a:spcPct val="100000"/>
              </a:lnSpc>
              <a:spcBef>
                <a:spcPts val="0"/>
              </a:spcBef>
              <a:spcAft>
                <a:spcPts val="0"/>
              </a:spcAft>
              <a:buClr>
                <a:srgbClr val="11AA81"/>
              </a:buClr>
              <a:buSzPts val="1600"/>
              <a:buFont typeface="Arial"/>
              <a:buNone/>
            </a:pPr>
            <a:endParaRPr sz="1600"/>
          </a:p>
          <a:p>
            <a:pPr marL="467286" lvl="0" indent="-342900" algn="l" rtl="0">
              <a:lnSpc>
                <a:spcPct val="100000"/>
              </a:lnSpc>
              <a:spcBef>
                <a:spcPts val="0"/>
              </a:spcBef>
              <a:spcAft>
                <a:spcPts val="0"/>
              </a:spcAft>
              <a:buClr>
                <a:srgbClr val="11AA81"/>
              </a:buClr>
              <a:buSzPts val="1600"/>
              <a:buFont typeface="Arial"/>
              <a:buChar char="●"/>
            </a:pPr>
            <a:r>
              <a:rPr lang="fi-FI" sz="1600"/>
              <a:t>Een nieuwsbrief moet nuttig zijn voor de ontvanger</a:t>
            </a:r>
            <a:endParaRPr sz="1600"/>
          </a:p>
          <a:p>
            <a:pPr marL="571500" lvl="0" indent="-241300" algn="l" rtl="0">
              <a:lnSpc>
                <a:spcPct val="100000"/>
              </a:lnSpc>
              <a:spcBef>
                <a:spcPts val="0"/>
              </a:spcBef>
              <a:spcAft>
                <a:spcPts val="0"/>
              </a:spcAft>
              <a:buClr>
                <a:srgbClr val="11AA81"/>
              </a:buClr>
              <a:buSzPts val="1600"/>
              <a:buFont typeface="Arial"/>
              <a:buNone/>
            </a:pPr>
            <a:endParaRPr sz="1600"/>
          </a:p>
          <a:p>
            <a:pPr marL="114300" lvl="0" indent="0" algn="l" rtl="0">
              <a:lnSpc>
                <a:spcPct val="100000"/>
              </a:lnSpc>
              <a:spcBef>
                <a:spcPts val="0"/>
              </a:spcBef>
              <a:spcAft>
                <a:spcPts val="0"/>
              </a:spcAft>
              <a:buClr>
                <a:srgbClr val="000000"/>
              </a:buClr>
              <a:buSzPts val="1473"/>
              <a:buFont typeface="Arial"/>
              <a:buNone/>
            </a:pPr>
            <a:endParaRPr sz="1600"/>
          </a:p>
        </p:txBody>
      </p:sp>
      <p:pic>
        <p:nvPicPr>
          <p:cNvPr id="538" name="Google Shape;538;p23" descr="Email Marketing: Still The Most Powerful Tool To Take Your Business To The  Next Level"/>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11528" y="1055573"/>
            <a:ext cx="4060472" cy="2286000"/>
          </a:xfrm>
          <a:prstGeom prst="rect">
            <a:avLst/>
          </a:prstGeom>
          <a:noFill/>
          <a:ln>
            <a:noFill/>
          </a:ln>
        </p:spPr>
      </p:pic>
      <p:sp>
        <p:nvSpPr>
          <p:cNvPr id="539" name="Google Shape;539;p23"/>
          <p:cNvSpPr txBox="1"/>
          <p:nvPr/>
        </p:nvSpPr>
        <p:spPr>
          <a:xfrm>
            <a:off x="419157" y="3344247"/>
            <a:ext cx="2467155"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200"/>
              <a:buFont typeface="Arial"/>
              <a:buNone/>
            </a:pPr>
            <a:r>
              <a:rPr lang="fi-FI" sz="1200" b="0" i="0" u="none" strike="noStrike" cap="none">
                <a:solidFill>
                  <a:srgbClr val="161249"/>
                </a:solidFill>
                <a:latin typeface="Arial"/>
                <a:ea typeface="Arial"/>
                <a:cs typeface="Arial"/>
                <a:sym typeface="Arial"/>
              </a:rPr>
              <a:t>Afbeelding: </a:t>
            </a:r>
            <a:r>
              <a:rPr lang="fi-FI" sz="12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Forbes</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43"/>
        <p:cNvGrpSpPr/>
        <p:nvPr/>
      </p:nvGrpSpPr>
      <p:grpSpPr>
        <a:xfrm>
          <a:off x="0" y="0"/>
          <a:ext cx="0" cy="0"/>
          <a:chOff x="0" y="0"/>
          <a:chExt cx="0" cy="0"/>
        </a:xfrm>
      </p:grpSpPr>
      <p:sp>
        <p:nvSpPr>
          <p:cNvPr id="544" name="Google Shape;544;p24"/>
          <p:cNvSpPr txBox="1">
            <a:spLocks noGrp="1"/>
          </p:cNvSpPr>
          <p:nvPr>
            <p:ph type="body" idx="1"/>
          </p:nvPr>
        </p:nvSpPr>
        <p:spPr>
          <a:xfrm>
            <a:off x="4725748" y="1007988"/>
            <a:ext cx="4067175" cy="2240756"/>
          </a:xfrm>
          <a:prstGeom prst="rect">
            <a:avLst/>
          </a:prstGeom>
          <a:noFill/>
          <a:ln>
            <a:noFill/>
          </a:ln>
        </p:spPr>
        <p:txBody>
          <a:bodyPr spcFirstLastPara="1" wrap="square" lIns="0" tIns="0" rIns="0" bIns="0" anchor="t" anchorCtr="0">
            <a:noAutofit/>
          </a:bodyPr>
          <a:lstStyle/>
          <a:p>
            <a:pPr marL="457200" lvl="0" indent="-342900" algn="l" rtl="0">
              <a:lnSpc>
                <a:spcPct val="100000"/>
              </a:lnSpc>
              <a:spcBef>
                <a:spcPts val="0"/>
              </a:spcBef>
              <a:spcAft>
                <a:spcPts val="0"/>
              </a:spcAft>
              <a:buClr>
                <a:srgbClr val="11AA81"/>
              </a:buClr>
              <a:buSzPts val="1600"/>
              <a:buFont typeface="Arial"/>
              <a:buChar char="●"/>
            </a:pPr>
            <a:r>
              <a:rPr lang="fi-FI" sz="1600"/>
              <a:t>Zeer goedkope manier om gerichte klanten te bereiken die je kent</a:t>
            </a:r>
            <a:endParaRPr sz="1600"/>
          </a:p>
          <a:p>
            <a:pPr marL="457200" lvl="0" indent="-241300" algn="l" rtl="0">
              <a:lnSpc>
                <a:spcPct val="100000"/>
              </a:lnSpc>
              <a:spcBef>
                <a:spcPts val="0"/>
              </a:spcBef>
              <a:spcAft>
                <a:spcPts val="0"/>
              </a:spcAft>
              <a:buClr>
                <a:srgbClr val="11AA81"/>
              </a:buClr>
              <a:buSzPts val="1600"/>
              <a:buFont typeface="Arial"/>
              <a:buNone/>
            </a:pPr>
            <a:endParaRPr sz="1600"/>
          </a:p>
          <a:p>
            <a:pPr marL="457200" lvl="0" indent="-342900" algn="l" rtl="0">
              <a:lnSpc>
                <a:spcPct val="100000"/>
              </a:lnSpc>
              <a:spcBef>
                <a:spcPts val="0"/>
              </a:spcBef>
              <a:spcAft>
                <a:spcPts val="0"/>
              </a:spcAft>
              <a:buClr>
                <a:srgbClr val="11AA81"/>
              </a:buClr>
              <a:buSzPts val="1600"/>
              <a:buFont typeface="Arial"/>
              <a:buChar char="●"/>
            </a:pPr>
            <a:r>
              <a:rPr lang="fi-FI" sz="1600"/>
              <a:t>Je kunt specifieke informatie naar specifieke ontvangers sturen</a:t>
            </a:r>
            <a:endParaRPr sz="1600"/>
          </a:p>
          <a:p>
            <a:pPr marL="457200" lvl="0" indent="-241300" algn="l" rtl="0">
              <a:lnSpc>
                <a:spcPct val="100000"/>
              </a:lnSpc>
              <a:spcBef>
                <a:spcPts val="0"/>
              </a:spcBef>
              <a:spcAft>
                <a:spcPts val="0"/>
              </a:spcAft>
              <a:buClr>
                <a:srgbClr val="11AA81"/>
              </a:buClr>
              <a:buSzPts val="1600"/>
              <a:buFont typeface="Arial"/>
              <a:buNone/>
            </a:pPr>
            <a:endParaRPr sz="1600"/>
          </a:p>
          <a:p>
            <a:pPr marL="457200" lvl="0" indent="-342900" algn="l" rtl="0">
              <a:lnSpc>
                <a:spcPct val="100000"/>
              </a:lnSpc>
              <a:spcBef>
                <a:spcPts val="0"/>
              </a:spcBef>
              <a:spcAft>
                <a:spcPts val="0"/>
              </a:spcAft>
              <a:buClr>
                <a:srgbClr val="11AA81"/>
              </a:buClr>
              <a:buSzPts val="1600"/>
              <a:buFont typeface="Arial"/>
              <a:buChar char="●"/>
            </a:pPr>
            <a:r>
              <a:rPr lang="fi-FI" sz="1600"/>
              <a:t>Helpt om verkeer naar je website/winkel te leiden</a:t>
            </a:r>
            <a:br>
              <a:rPr lang="fi-FI" sz="1600"/>
            </a:br>
            <a:endParaRPr sz="1600"/>
          </a:p>
          <a:p>
            <a:pPr marL="457200" lvl="0" indent="-342900" algn="l" rtl="0">
              <a:lnSpc>
                <a:spcPct val="100000"/>
              </a:lnSpc>
              <a:spcBef>
                <a:spcPts val="0"/>
              </a:spcBef>
              <a:spcAft>
                <a:spcPts val="0"/>
              </a:spcAft>
              <a:buClr>
                <a:srgbClr val="11AA81"/>
              </a:buClr>
              <a:buSzPts val="1600"/>
              <a:buFont typeface="Arial"/>
              <a:buChar char="●"/>
            </a:pPr>
            <a:r>
              <a:rPr lang="fi-FI" sz="1600"/>
              <a:t>E-mail is een krachtig marketingkanaal voor uw inhoud </a:t>
            </a:r>
            <a:br>
              <a:rPr lang="fi-FI" sz="1600"/>
            </a:br>
            <a:endParaRPr sz="1600"/>
          </a:p>
          <a:p>
            <a:pPr marL="457200" lvl="0" indent="-342900" algn="l" rtl="0">
              <a:lnSpc>
                <a:spcPct val="100000"/>
              </a:lnSpc>
              <a:spcBef>
                <a:spcPts val="0"/>
              </a:spcBef>
              <a:spcAft>
                <a:spcPts val="0"/>
              </a:spcAft>
              <a:buClr>
                <a:srgbClr val="11AA81"/>
              </a:buClr>
              <a:buSzPts val="1600"/>
              <a:buFont typeface="Arial"/>
              <a:buChar char="●"/>
            </a:pPr>
            <a:r>
              <a:rPr lang="fi-FI" sz="1600"/>
              <a:t>E-mailmarketing is gemakkelijk te testen en te ontwikkelen</a:t>
            </a:r>
            <a:endParaRPr/>
          </a:p>
          <a:p>
            <a:pPr marL="457200" lvl="0" indent="-241300" algn="l" rtl="0">
              <a:lnSpc>
                <a:spcPct val="100000"/>
              </a:lnSpc>
              <a:spcBef>
                <a:spcPts val="0"/>
              </a:spcBef>
              <a:spcAft>
                <a:spcPts val="0"/>
              </a:spcAft>
              <a:buClr>
                <a:srgbClr val="11AA81"/>
              </a:buClr>
              <a:buSzPts val="1600"/>
              <a:buFont typeface="Arial"/>
              <a:buNone/>
            </a:pPr>
            <a:endParaRPr sz="1600"/>
          </a:p>
        </p:txBody>
      </p:sp>
      <p:sp>
        <p:nvSpPr>
          <p:cNvPr id="545" name="Google Shape;545;p24"/>
          <p:cNvSpPr txBox="1">
            <a:spLocks noGrp="1"/>
          </p:cNvSpPr>
          <p:nvPr>
            <p:ph type="body" idx="4294967295"/>
          </p:nvPr>
        </p:nvSpPr>
        <p:spPr>
          <a:xfrm>
            <a:off x="415813" y="1007988"/>
            <a:ext cx="3908425" cy="3398837"/>
          </a:xfrm>
          <a:prstGeom prst="rect">
            <a:avLst/>
          </a:prstGeom>
          <a:noFill/>
          <a:ln>
            <a:noFill/>
          </a:ln>
        </p:spPr>
        <p:txBody>
          <a:bodyPr spcFirstLastPara="1" wrap="square" lIns="0" tIns="0" rIns="0" bIns="0" anchor="t" anchorCtr="0">
            <a:noAutofit/>
          </a:bodyPr>
          <a:lstStyle/>
          <a:p>
            <a:pPr marL="457200" lvl="0" indent="-342900" algn="l" rtl="0">
              <a:lnSpc>
                <a:spcPct val="100000"/>
              </a:lnSpc>
              <a:spcBef>
                <a:spcPts val="0"/>
              </a:spcBef>
              <a:spcAft>
                <a:spcPts val="0"/>
              </a:spcAft>
              <a:buClr>
                <a:srgbClr val="11AA81"/>
              </a:buClr>
              <a:buSzPts val="1600"/>
              <a:buFont typeface="Arial"/>
              <a:buChar char="●"/>
            </a:pPr>
            <a:r>
              <a:rPr lang="fi-FI" sz="1600"/>
              <a:t>Je hebt e-mailadressen nodig (klantenbestand) en toeslagen van de ontvangers </a:t>
            </a:r>
            <a:endParaRPr sz="1600"/>
          </a:p>
          <a:p>
            <a:pPr marL="457200" lvl="0" indent="-241300" algn="l" rtl="0">
              <a:lnSpc>
                <a:spcPct val="100000"/>
              </a:lnSpc>
              <a:spcBef>
                <a:spcPts val="0"/>
              </a:spcBef>
              <a:spcAft>
                <a:spcPts val="0"/>
              </a:spcAft>
              <a:buClr>
                <a:srgbClr val="11AA81"/>
              </a:buClr>
              <a:buSzPts val="1600"/>
              <a:buFont typeface="Arial"/>
              <a:buNone/>
            </a:pPr>
            <a:endParaRPr sz="1600"/>
          </a:p>
          <a:p>
            <a:pPr marL="457200" lvl="0" indent="-342900" algn="l" rtl="0">
              <a:lnSpc>
                <a:spcPct val="100000"/>
              </a:lnSpc>
              <a:spcBef>
                <a:spcPts val="0"/>
              </a:spcBef>
              <a:spcAft>
                <a:spcPts val="0"/>
              </a:spcAft>
              <a:buClr>
                <a:srgbClr val="11AA81"/>
              </a:buClr>
              <a:buSzPts val="1600"/>
              <a:buFont typeface="Arial"/>
              <a:buChar char="●"/>
            </a:pPr>
            <a:r>
              <a:rPr lang="fi-FI" sz="1600"/>
              <a:t>Je moet iets te vertellen hebben over </a:t>
            </a:r>
            <a:endParaRPr sz="1600"/>
          </a:p>
          <a:p>
            <a:pPr marL="457200" lvl="0" indent="-241300" algn="l" rtl="0">
              <a:lnSpc>
                <a:spcPct val="100000"/>
              </a:lnSpc>
              <a:spcBef>
                <a:spcPts val="0"/>
              </a:spcBef>
              <a:spcAft>
                <a:spcPts val="0"/>
              </a:spcAft>
              <a:buClr>
                <a:srgbClr val="11AA81"/>
              </a:buClr>
              <a:buSzPts val="1600"/>
              <a:buFont typeface="Arial"/>
              <a:buNone/>
            </a:pPr>
            <a:endParaRPr sz="1600"/>
          </a:p>
          <a:p>
            <a:pPr marL="457200" lvl="0" indent="-342900" algn="l" rtl="0">
              <a:lnSpc>
                <a:spcPct val="100000"/>
              </a:lnSpc>
              <a:spcBef>
                <a:spcPts val="0"/>
              </a:spcBef>
              <a:spcAft>
                <a:spcPts val="0"/>
              </a:spcAft>
              <a:buClr>
                <a:srgbClr val="11AA81"/>
              </a:buClr>
              <a:buSzPts val="1600"/>
              <a:buFont typeface="Arial"/>
              <a:buChar char="●"/>
            </a:pPr>
            <a:r>
              <a:rPr lang="fi-FI" sz="1600"/>
              <a:t>Iemand in je bedrijf moet aantrekkelijke teksten kunnen schrijven</a:t>
            </a:r>
            <a:endParaRPr sz="1600"/>
          </a:p>
          <a:p>
            <a:pPr marL="457200" lvl="0" indent="-241300" algn="l" rtl="0">
              <a:lnSpc>
                <a:spcPct val="100000"/>
              </a:lnSpc>
              <a:spcBef>
                <a:spcPts val="0"/>
              </a:spcBef>
              <a:spcAft>
                <a:spcPts val="0"/>
              </a:spcAft>
              <a:buClr>
                <a:srgbClr val="11AA81"/>
              </a:buClr>
              <a:buSzPts val="1600"/>
              <a:buFont typeface="Arial"/>
              <a:buNone/>
            </a:pPr>
            <a:endParaRPr sz="1600"/>
          </a:p>
          <a:p>
            <a:pPr marL="457200" lvl="0" indent="-342900" algn="l" rtl="0">
              <a:lnSpc>
                <a:spcPct val="100000"/>
              </a:lnSpc>
              <a:spcBef>
                <a:spcPts val="0"/>
              </a:spcBef>
              <a:spcAft>
                <a:spcPts val="0"/>
              </a:spcAft>
              <a:buClr>
                <a:srgbClr val="11AA81"/>
              </a:buClr>
              <a:buSzPts val="1600"/>
              <a:buFont typeface="Arial"/>
              <a:buChar char="●"/>
            </a:pPr>
            <a:r>
              <a:rPr lang="fi-FI" sz="1600"/>
              <a:t>Software (bijv. Mailchimp) is aan te raden omdat het werk en geld bespaart bij het maken en verzenden van de nieuwsbrief.</a:t>
            </a:r>
            <a:endParaRPr sz="1600"/>
          </a:p>
          <a:p>
            <a:pPr marL="457200" lvl="0" indent="-241300" algn="l" rtl="0">
              <a:lnSpc>
                <a:spcPct val="100000"/>
              </a:lnSpc>
              <a:spcBef>
                <a:spcPts val="0"/>
              </a:spcBef>
              <a:spcAft>
                <a:spcPts val="0"/>
              </a:spcAft>
              <a:buClr>
                <a:srgbClr val="11AA81"/>
              </a:buClr>
              <a:buSzPts val="1600"/>
              <a:buFont typeface="Arial"/>
              <a:buNone/>
            </a:pPr>
            <a:endParaRPr sz="1600"/>
          </a:p>
          <a:p>
            <a:pPr marL="457200" lvl="0" indent="-228600" algn="l" rtl="0">
              <a:lnSpc>
                <a:spcPct val="100000"/>
              </a:lnSpc>
              <a:spcBef>
                <a:spcPts val="0"/>
              </a:spcBef>
              <a:spcAft>
                <a:spcPts val="0"/>
              </a:spcAft>
              <a:buClr>
                <a:schemeClr val="dk1"/>
              </a:buClr>
              <a:buSzPts val="1500"/>
              <a:buFont typeface="Arial"/>
              <a:buNone/>
            </a:pPr>
            <a:endParaRPr sz="1600"/>
          </a:p>
        </p:txBody>
      </p:sp>
      <p:sp>
        <p:nvSpPr>
          <p:cNvPr id="546" name="Google Shape;546;p24"/>
          <p:cNvSpPr txBox="1"/>
          <p:nvPr/>
        </p:nvSpPr>
        <p:spPr>
          <a:xfrm>
            <a:off x="5062673" y="377633"/>
            <a:ext cx="3247667"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800"/>
              <a:buFont typeface="Arial"/>
              <a:buNone/>
            </a:pPr>
            <a:r>
              <a:rPr lang="fi-FI" sz="2800" b="1" i="0" u="none" strike="noStrike" cap="none">
                <a:solidFill>
                  <a:srgbClr val="00B050"/>
                </a:solidFill>
                <a:latin typeface="Arial"/>
                <a:ea typeface="Arial"/>
                <a:cs typeface="Arial"/>
                <a:sym typeface="Arial"/>
              </a:rPr>
              <a:t> Voordelen:</a:t>
            </a:r>
            <a:endParaRPr sz="2400" b="1" i="0" u="none" strike="noStrike" cap="none">
              <a:solidFill>
                <a:srgbClr val="00B050"/>
              </a:solidFill>
              <a:latin typeface="Arial"/>
              <a:ea typeface="Arial"/>
              <a:cs typeface="Arial"/>
              <a:sym typeface="Arial"/>
            </a:endParaRPr>
          </a:p>
        </p:txBody>
      </p:sp>
      <p:sp>
        <p:nvSpPr>
          <p:cNvPr id="547" name="Google Shape;547;p24"/>
          <p:cNvSpPr txBox="1"/>
          <p:nvPr/>
        </p:nvSpPr>
        <p:spPr>
          <a:xfrm>
            <a:off x="833660" y="377633"/>
            <a:ext cx="3066701"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800"/>
              <a:buFont typeface="Arial"/>
              <a:buNone/>
            </a:pPr>
            <a:r>
              <a:rPr lang="fi-FI" sz="2800" b="1" i="0" u="none" strike="noStrike" cap="none">
                <a:solidFill>
                  <a:srgbClr val="11AA81"/>
                </a:solidFill>
                <a:latin typeface="Arial"/>
                <a:ea typeface="Arial"/>
                <a:cs typeface="Arial"/>
                <a:sym typeface="Arial"/>
              </a:rPr>
              <a:t>Voorwaarden:</a:t>
            </a:r>
            <a:r>
              <a:rPr lang="fi-FI" sz="2400" b="0" i="0" u="none" strike="noStrike" cap="none">
                <a:solidFill>
                  <a:srgbClr val="000000"/>
                </a:solidFill>
                <a:latin typeface="Arial"/>
                <a:ea typeface="Arial"/>
                <a:cs typeface="Arial"/>
                <a:sym typeface="Arial"/>
              </a:rPr>
              <a:t>  </a:t>
            </a:r>
            <a:endParaRPr sz="2400" b="0" i="0" u="none" strike="noStrike" cap="none">
              <a:solidFill>
                <a:srgbClr val="000000"/>
              </a:solidFill>
              <a:latin typeface="Arial"/>
              <a:ea typeface="Arial"/>
              <a:cs typeface="Arial"/>
              <a:sym typeface="Arial"/>
            </a:endParaRPr>
          </a:p>
        </p:txBody>
      </p:sp>
      <p:sp>
        <p:nvSpPr>
          <p:cNvPr id="548" name="Google Shape;548;p24"/>
          <p:cNvSpPr txBox="1"/>
          <p:nvPr/>
        </p:nvSpPr>
        <p:spPr>
          <a:xfrm>
            <a:off x="2476348" y="4514000"/>
            <a:ext cx="4498800" cy="430857"/>
          </a:xfrm>
          <a:prstGeom prst="rect">
            <a:avLst/>
          </a:prstGeom>
          <a:noFill/>
          <a:ln>
            <a:noFill/>
          </a:ln>
        </p:spPr>
        <p:txBody>
          <a:bodyPr spcFirstLastPara="1" wrap="square" lIns="91425" tIns="91425" rIns="91425" bIns="91425" anchor="t" anchorCtr="0">
            <a:spAutoFit/>
          </a:bodyPr>
          <a:lstStyle/>
          <a:p>
            <a:pPr marL="457200" marR="0" lvl="0" indent="-228600" algn="l" rtl="0">
              <a:lnSpc>
                <a:spcPct val="100000"/>
              </a:lnSpc>
              <a:spcBef>
                <a:spcPts val="0"/>
              </a:spcBef>
              <a:spcAft>
                <a:spcPts val="0"/>
              </a:spcAft>
              <a:buClr>
                <a:schemeClr val="dk1"/>
              </a:buClr>
              <a:buSzPts val="1500"/>
              <a:buFont typeface="Arial"/>
              <a:buNone/>
            </a:pPr>
            <a:r>
              <a:rPr lang="fi-FI" sz="1600" b="1" i="0" u="none" strike="noStrike" cap="none">
                <a:solidFill>
                  <a:srgbClr val="11AA81"/>
                </a:solidFill>
                <a:latin typeface="Arial"/>
                <a:ea typeface="Arial"/>
                <a:cs typeface="Arial"/>
                <a:sym typeface="Arial"/>
              </a:rPr>
              <a:t>Verder lezen: </a:t>
            </a:r>
            <a:r>
              <a:rPr lang="fi-FI" sz="1400" b="0" i="0" u="sng" strike="noStrike" cap="none">
                <a:solidFill>
                  <a:schemeClr val="accent5"/>
                </a:solidFill>
                <a:latin typeface="Arial"/>
                <a:ea typeface="Arial"/>
                <a:cs typeface="Arial"/>
                <a:sym typeface="Arial"/>
                <a:hlinkClick r:id="rId3">
                  <a:extLst>
                    <a:ext uri="{A12FA001-AC4F-418D-AE19-62706E023703}">
                      <ahyp:hlinkClr xmlns:ahyp="http://schemas.microsoft.com/office/drawing/2018/hyperlinkcolor" val="tx"/>
                    </a:ext>
                  </a:extLst>
                </a:hlinkClick>
              </a:rPr>
              <a:t>Mailchimp </a:t>
            </a:r>
            <a:r>
              <a:rPr lang="fi-FI" sz="1400" b="0" i="0" u="sng" strike="noStrike" cap="none">
                <a:solidFill>
                  <a:schemeClr val="hlink"/>
                </a:solidFill>
                <a:latin typeface="Arial"/>
                <a:ea typeface="Arial"/>
                <a:cs typeface="Arial"/>
                <a:sym typeface="Arial"/>
                <a:hlinkClick r:id="rId4"/>
              </a:rPr>
              <a:t>Sendinblue</a:t>
            </a:r>
            <a:endParaRPr sz="1400" b="0" i="0" u="none" strike="noStrike" cap="none">
              <a:solidFill>
                <a:schemeClr val="dk1"/>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52"/>
        <p:cNvGrpSpPr/>
        <p:nvPr/>
      </p:nvGrpSpPr>
      <p:grpSpPr>
        <a:xfrm>
          <a:off x="0" y="0"/>
          <a:ext cx="0" cy="0"/>
          <a:chOff x="0" y="0"/>
          <a:chExt cx="0" cy="0"/>
        </a:xfrm>
      </p:grpSpPr>
      <p:sp>
        <p:nvSpPr>
          <p:cNvPr id="553" name="Google Shape;553;p25"/>
          <p:cNvSpPr txBox="1">
            <a:spLocks noGrp="1"/>
          </p:cNvSpPr>
          <p:nvPr>
            <p:ph type="body" idx="4294967295"/>
          </p:nvPr>
        </p:nvSpPr>
        <p:spPr>
          <a:xfrm>
            <a:off x="1727649" y="1965325"/>
            <a:ext cx="5688701" cy="606425"/>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Clr>
                <a:srgbClr val="161249"/>
              </a:buClr>
              <a:buSzPts val="1800"/>
              <a:buNone/>
            </a:pPr>
            <a:r>
              <a:rPr lang="fi-FI" sz="4000" b="1"/>
              <a:t>Trefwoorden onderzoek   </a:t>
            </a:r>
            <a:endParaRPr sz="4000" b="1"/>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sp>
        <p:nvSpPr>
          <p:cNvPr id="558" name="Google Shape;558;p26"/>
          <p:cNvSpPr txBox="1">
            <a:spLocks noGrp="1"/>
          </p:cNvSpPr>
          <p:nvPr>
            <p:ph type="title"/>
          </p:nvPr>
        </p:nvSpPr>
        <p:spPr>
          <a:xfrm>
            <a:off x="612397" y="610072"/>
            <a:ext cx="4067175" cy="994172"/>
          </a:xfrm>
          <a:prstGeom prst="rect">
            <a:avLst/>
          </a:prstGeom>
          <a:noFill/>
          <a:ln>
            <a:noFill/>
          </a:ln>
        </p:spPr>
        <p:txBody>
          <a:bodyPr spcFirstLastPara="1" wrap="square" lIns="68575" tIns="34275" rIns="68575" bIns="34275" anchor="ctr" anchorCtr="0">
            <a:normAutofit fontScale="90000"/>
          </a:bodyPr>
          <a:lstStyle/>
          <a:p>
            <a:pPr marL="0" lvl="0" indent="0" algn="l" rtl="0">
              <a:lnSpc>
                <a:spcPct val="90000"/>
              </a:lnSpc>
              <a:spcBef>
                <a:spcPts val="0"/>
              </a:spcBef>
              <a:spcAft>
                <a:spcPts val="0"/>
              </a:spcAft>
              <a:buClr>
                <a:schemeClr val="dk1"/>
              </a:buClr>
              <a:buSzPct val="74074"/>
              <a:buFont typeface="Calibri"/>
              <a:buNone/>
            </a:pPr>
            <a:r>
              <a:rPr lang="fi-FI" sz="3600"/>
              <a:t>Waarom zijn trefwoorden</a:t>
            </a:r>
            <a:br>
              <a:rPr lang="fi-FI" sz="3600"/>
            </a:br>
            <a:r>
              <a:rPr lang="fi-FI" sz="3600"/>
              <a:t>essentieel?</a:t>
            </a:r>
            <a:br>
              <a:rPr lang="fi-FI"/>
            </a:br>
            <a:endParaRPr/>
          </a:p>
        </p:txBody>
      </p:sp>
      <p:sp>
        <p:nvSpPr>
          <p:cNvPr id="559" name="Google Shape;559;p26"/>
          <p:cNvSpPr txBox="1">
            <a:spLocks noGrp="1"/>
          </p:cNvSpPr>
          <p:nvPr>
            <p:ph type="body" idx="1"/>
          </p:nvPr>
        </p:nvSpPr>
        <p:spPr>
          <a:xfrm>
            <a:off x="4464428" y="1292753"/>
            <a:ext cx="4067175" cy="2240756"/>
          </a:xfrm>
          <a:prstGeom prst="rect">
            <a:avLst/>
          </a:prstGeom>
          <a:noFill/>
          <a:ln>
            <a:noFill/>
          </a:ln>
        </p:spPr>
        <p:txBody>
          <a:bodyPr spcFirstLastPara="1" wrap="square" lIns="91425" tIns="91425" rIns="91425" bIns="91425" anchor="ctr" anchorCtr="0">
            <a:noAutofit/>
          </a:bodyPr>
          <a:lstStyle/>
          <a:p>
            <a:pPr marL="342900" marR="0" lvl="0" indent="-323850" algn="l" rtl="0">
              <a:lnSpc>
                <a:spcPct val="100000"/>
              </a:lnSpc>
              <a:spcBef>
                <a:spcPts val="0"/>
              </a:spcBef>
              <a:spcAft>
                <a:spcPts val="0"/>
              </a:spcAft>
              <a:buClr>
                <a:srgbClr val="11AA81"/>
              </a:buClr>
              <a:buSzPts val="1500"/>
              <a:buFont typeface="Arial"/>
              <a:buChar char="●"/>
            </a:pPr>
            <a:r>
              <a:rPr lang="fi-FI" sz="1500"/>
              <a:t>Sleutelwoorden zijn </a:t>
            </a:r>
            <a:r>
              <a:rPr lang="fi-FI" sz="1500" b="0" i="0"/>
              <a:t>echte poortwachters voor alle online informatie </a:t>
            </a:r>
            <a:endParaRPr sz="1500"/>
          </a:p>
          <a:p>
            <a:pPr marL="400050" marR="0" lvl="0" indent="-171450" algn="l" rtl="0">
              <a:lnSpc>
                <a:spcPct val="100000"/>
              </a:lnSpc>
              <a:spcBef>
                <a:spcPts val="0"/>
              </a:spcBef>
              <a:spcAft>
                <a:spcPts val="0"/>
              </a:spcAft>
              <a:buClr>
                <a:srgbClr val="11AA81"/>
              </a:buClr>
              <a:buSzPts val="1800"/>
              <a:buFont typeface="Arial"/>
              <a:buNone/>
            </a:pPr>
            <a:endParaRPr sz="1500"/>
          </a:p>
          <a:p>
            <a:pPr marL="342900" marR="0" lvl="0" indent="-323850" algn="l" rtl="0">
              <a:lnSpc>
                <a:spcPct val="100000"/>
              </a:lnSpc>
              <a:spcBef>
                <a:spcPts val="0"/>
              </a:spcBef>
              <a:spcAft>
                <a:spcPts val="0"/>
              </a:spcAft>
              <a:buClr>
                <a:srgbClr val="11AA81"/>
              </a:buClr>
              <a:buSzPts val="1500"/>
              <a:buFont typeface="Arial"/>
              <a:buChar char="●"/>
            </a:pPr>
            <a:r>
              <a:rPr lang="fi-FI" sz="1500"/>
              <a:t>Als </a:t>
            </a:r>
            <a:r>
              <a:rPr lang="fi-FI" sz="1500" b="0" i="0"/>
              <a:t>je niet weet met welke zoekwoorden je bedrijf gevonden moet worden, loop je het risico niet gevonden te worden in zoekopdrachten!</a:t>
            </a:r>
            <a:endParaRPr sz="1500"/>
          </a:p>
          <a:p>
            <a:pPr marL="400050" marR="0" lvl="0" indent="-171450" algn="l" rtl="0">
              <a:lnSpc>
                <a:spcPct val="100000"/>
              </a:lnSpc>
              <a:spcBef>
                <a:spcPts val="0"/>
              </a:spcBef>
              <a:spcAft>
                <a:spcPts val="0"/>
              </a:spcAft>
              <a:buClr>
                <a:srgbClr val="11AA81"/>
              </a:buClr>
              <a:buSzPts val="1800"/>
              <a:buFont typeface="Arial"/>
              <a:buNone/>
            </a:pPr>
            <a:endParaRPr sz="1500" b="0" i="0"/>
          </a:p>
          <a:p>
            <a:pPr marL="342900" marR="0" lvl="0" indent="-323850" algn="l" rtl="0">
              <a:lnSpc>
                <a:spcPct val="100000"/>
              </a:lnSpc>
              <a:spcBef>
                <a:spcPts val="0"/>
              </a:spcBef>
              <a:spcAft>
                <a:spcPts val="0"/>
              </a:spcAft>
              <a:buClr>
                <a:srgbClr val="11AA81"/>
              </a:buClr>
              <a:buSzPts val="1500"/>
              <a:buFont typeface="Arial"/>
              <a:buChar char="●"/>
            </a:pPr>
            <a:r>
              <a:rPr lang="fi-FI" sz="1500" b="0" i="0"/>
              <a:t>Sleutelwoorden zijn essentieel in de meeste advertentieplatforms, vooral in Google Ads en Display-advertenties</a:t>
            </a:r>
            <a:endParaRPr sz="1500"/>
          </a:p>
          <a:p>
            <a:pPr marL="400050" marR="0" lvl="0" indent="-171450" algn="l" rtl="0">
              <a:lnSpc>
                <a:spcPct val="100000"/>
              </a:lnSpc>
              <a:spcBef>
                <a:spcPts val="0"/>
              </a:spcBef>
              <a:spcAft>
                <a:spcPts val="0"/>
              </a:spcAft>
              <a:buClr>
                <a:srgbClr val="11AA81"/>
              </a:buClr>
              <a:buSzPts val="1800"/>
              <a:buFont typeface="Arial"/>
              <a:buNone/>
            </a:pPr>
            <a:endParaRPr sz="1500" b="0" i="0"/>
          </a:p>
          <a:p>
            <a:pPr marL="342900" marR="0" lvl="0" indent="-323850" algn="l" rtl="0">
              <a:lnSpc>
                <a:spcPct val="100000"/>
              </a:lnSpc>
              <a:spcBef>
                <a:spcPts val="0"/>
              </a:spcBef>
              <a:spcAft>
                <a:spcPts val="0"/>
              </a:spcAft>
              <a:buClr>
                <a:srgbClr val="11AA81"/>
              </a:buClr>
              <a:buSzPts val="1500"/>
              <a:buFont typeface="Arial"/>
              <a:buChar char="●"/>
            </a:pPr>
            <a:r>
              <a:rPr lang="fi-FI" sz="1500"/>
              <a:t>Daarnaast biedt onderzoek naar sleutelwoorden u waarschijnlijk nieuwe inzichten in uw bedrijf of de doelgroepen ervan</a:t>
            </a:r>
            <a:endParaRPr sz="1500"/>
          </a:p>
          <a:p>
            <a:pPr marL="0" marR="0" lvl="0" indent="0" algn="l" rtl="0">
              <a:lnSpc>
                <a:spcPct val="100000"/>
              </a:lnSpc>
              <a:spcBef>
                <a:spcPts val="0"/>
              </a:spcBef>
              <a:spcAft>
                <a:spcPts val="0"/>
              </a:spcAft>
              <a:buClr>
                <a:srgbClr val="161249"/>
              </a:buClr>
              <a:buSzPts val="1500"/>
              <a:buNone/>
            </a:pPr>
            <a:endParaRPr sz="1500">
              <a:solidFill>
                <a:schemeClr val="dk1"/>
              </a:solidFill>
            </a:endParaRPr>
          </a:p>
          <a:p>
            <a:pPr marL="0" marR="0" lvl="0" indent="0" algn="l" rtl="0">
              <a:lnSpc>
                <a:spcPct val="100000"/>
              </a:lnSpc>
              <a:spcBef>
                <a:spcPts val="0"/>
              </a:spcBef>
              <a:spcAft>
                <a:spcPts val="0"/>
              </a:spcAft>
              <a:buClr>
                <a:srgbClr val="11AA81"/>
              </a:buClr>
              <a:buSzPts val="1600"/>
              <a:buNone/>
            </a:pPr>
            <a:r>
              <a:rPr lang="fi-FI" sz="1600" b="1">
                <a:solidFill>
                  <a:srgbClr val="11AA81"/>
                </a:solidFill>
              </a:rPr>
              <a:t>      Verder lezen: </a:t>
            </a:r>
            <a:r>
              <a:rPr lang="fi-FI" sz="1500" u="sng">
                <a:solidFill>
                  <a:schemeClr val="hlink"/>
                </a:solidFill>
                <a:hlinkClick r:id="rId3"/>
              </a:rPr>
              <a:t>Moz</a:t>
            </a:r>
            <a:endParaRPr sz="1500">
              <a:solidFill>
                <a:schemeClr val="dk1"/>
              </a:solidFill>
            </a:endParaRPr>
          </a:p>
        </p:txBody>
      </p:sp>
      <p:pic>
        <p:nvPicPr>
          <p:cNvPr id="560" name="Google Shape;560;p26" descr="Image result for key word"/>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612397" y="1702099"/>
            <a:ext cx="2462374" cy="1422064"/>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64"/>
        <p:cNvGrpSpPr/>
        <p:nvPr/>
      </p:nvGrpSpPr>
      <p:grpSpPr>
        <a:xfrm>
          <a:off x="0" y="0"/>
          <a:ext cx="0" cy="0"/>
          <a:chOff x="0" y="0"/>
          <a:chExt cx="0" cy="0"/>
        </a:xfrm>
      </p:grpSpPr>
      <p:sp>
        <p:nvSpPr>
          <p:cNvPr id="565" name="Google Shape;565;p27"/>
          <p:cNvSpPr txBox="1">
            <a:spLocks noGrp="1"/>
          </p:cNvSpPr>
          <p:nvPr>
            <p:ph type="title"/>
          </p:nvPr>
        </p:nvSpPr>
        <p:spPr>
          <a:xfrm>
            <a:off x="455356" y="134190"/>
            <a:ext cx="5255331"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3C4043"/>
              </a:buClr>
              <a:buSzPts val="2400"/>
              <a:buFont typeface="Roboto"/>
              <a:buNone/>
            </a:pPr>
            <a:r>
              <a:rPr lang="fi-FI" dirty="0"/>
              <a:t>Trefwoorden onderzoek</a:t>
            </a:r>
            <a:endParaRPr dirty="0"/>
          </a:p>
        </p:txBody>
      </p:sp>
      <p:sp>
        <p:nvSpPr>
          <p:cNvPr id="566" name="Google Shape;566;p27"/>
          <p:cNvSpPr txBox="1">
            <a:spLocks noGrp="1"/>
          </p:cNvSpPr>
          <p:nvPr>
            <p:ph type="body" idx="1"/>
          </p:nvPr>
        </p:nvSpPr>
        <p:spPr>
          <a:xfrm>
            <a:off x="455356" y="693811"/>
            <a:ext cx="3542109" cy="2240756"/>
          </a:xfrm>
          <a:prstGeom prst="rect">
            <a:avLst/>
          </a:prstGeom>
          <a:noFill/>
          <a:ln>
            <a:noFill/>
          </a:ln>
        </p:spPr>
        <p:txBody>
          <a:bodyPr spcFirstLastPara="1" wrap="square" lIns="0" tIns="0" rIns="0" bIns="0" anchor="t" anchorCtr="0">
            <a:noAutofit/>
          </a:bodyPr>
          <a:lstStyle/>
          <a:p>
            <a:pPr marL="349250" lvl="0" indent="-342900" algn="l" rtl="0">
              <a:lnSpc>
                <a:spcPct val="100000"/>
              </a:lnSpc>
              <a:spcBef>
                <a:spcPts val="600"/>
              </a:spcBef>
              <a:spcAft>
                <a:spcPts val="0"/>
              </a:spcAft>
              <a:buClr>
                <a:srgbClr val="11AA81"/>
              </a:buClr>
              <a:buSzPts val="1700"/>
              <a:buFont typeface="Arial"/>
              <a:buChar char="●"/>
            </a:pPr>
            <a:r>
              <a:rPr lang="fi-FI" sz="1400" dirty="0"/>
              <a:t>Doel: sleutelwoorden vinden die je product of dienst beschrijven.</a:t>
            </a:r>
            <a:endParaRPr sz="1400" dirty="0"/>
          </a:p>
          <a:p>
            <a:pPr marL="349250" lvl="0" indent="-342900" algn="l" rtl="0">
              <a:lnSpc>
                <a:spcPct val="100000"/>
              </a:lnSpc>
              <a:spcBef>
                <a:spcPts val="600"/>
              </a:spcBef>
              <a:spcAft>
                <a:spcPts val="0"/>
              </a:spcAft>
              <a:buClr>
                <a:srgbClr val="11AA81"/>
              </a:buClr>
              <a:buSzPts val="1700"/>
              <a:buFont typeface="Arial"/>
              <a:buChar char="●"/>
            </a:pPr>
            <a:r>
              <a:rPr lang="fi-FI" sz="1400" dirty="0"/>
              <a:t>Handig bij het plannen van de inhoud van je website en je advertenties. </a:t>
            </a:r>
            <a:endParaRPr sz="1400" dirty="0"/>
          </a:p>
          <a:p>
            <a:pPr marL="349250" lvl="0" indent="-342900" algn="l" rtl="0">
              <a:lnSpc>
                <a:spcPct val="100000"/>
              </a:lnSpc>
              <a:spcBef>
                <a:spcPts val="600"/>
              </a:spcBef>
              <a:spcAft>
                <a:spcPts val="0"/>
              </a:spcAft>
              <a:buClr>
                <a:srgbClr val="11AA81"/>
              </a:buClr>
              <a:buSzPts val="1700"/>
              <a:buFont typeface="Arial"/>
              <a:buChar char="●"/>
            </a:pPr>
            <a:r>
              <a:rPr lang="fi-FI" sz="1400" dirty="0"/>
              <a:t>Hiermee kun je nieuwe sleutelwoorden voor je bedrijf detecteren.</a:t>
            </a:r>
            <a:endParaRPr sz="1400" dirty="0"/>
          </a:p>
          <a:p>
            <a:pPr marL="349250" lvl="0" indent="-342900" algn="l" rtl="0">
              <a:lnSpc>
                <a:spcPct val="100000"/>
              </a:lnSpc>
              <a:spcBef>
                <a:spcPts val="600"/>
              </a:spcBef>
              <a:spcAft>
                <a:spcPts val="0"/>
              </a:spcAft>
              <a:buClr>
                <a:srgbClr val="11AA81"/>
              </a:buClr>
              <a:buSzPts val="1700"/>
              <a:buFont typeface="Arial"/>
              <a:buChar char="●"/>
            </a:pPr>
            <a:r>
              <a:rPr lang="fi-FI" sz="1400" dirty="0"/>
              <a:t>Biedt u </a:t>
            </a:r>
            <a:endParaRPr sz="1400" dirty="0"/>
          </a:p>
          <a:p>
            <a:pPr marL="571500" lvl="0" indent="-317500" algn="l" rtl="0">
              <a:lnSpc>
                <a:spcPct val="100000"/>
              </a:lnSpc>
              <a:spcBef>
                <a:spcPts val="600"/>
              </a:spcBef>
              <a:spcAft>
                <a:spcPts val="0"/>
              </a:spcAft>
              <a:buClr>
                <a:srgbClr val="11AA81"/>
              </a:buClr>
              <a:buSzPts val="1400"/>
              <a:buFont typeface="Arial"/>
              <a:buChar char="●"/>
            </a:pPr>
            <a:r>
              <a:rPr lang="fi-FI" sz="1200" dirty="0"/>
              <a:t>Historische statistieken - hoeveel zoekopdrachten gebruikers hebben uitgevoerd op een bepaald trefwoord of hoe concurrerend dat trefwoord is.</a:t>
            </a:r>
            <a:endParaRPr sz="1200" dirty="0"/>
          </a:p>
          <a:p>
            <a:pPr marL="571500" lvl="0" indent="-304800" algn="l" rtl="0">
              <a:lnSpc>
                <a:spcPct val="100000"/>
              </a:lnSpc>
              <a:spcBef>
                <a:spcPts val="600"/>
              </a:spcBef>
              <a:spcAft>
                <a:spcPts val="0"/>
              </a:spcAft>
              <a:buClr>
                <a:srgbClr val="11AA81"/>
              </a:buClr>
              <a:buSzPts val="1200"/>
              <a:buFont typeface="Arial"/>
              <a:buChar char="●"/>
            </a:pPr>
            <a:r>
              <a:rPr lang="fi-FI" sz="1200" dirty="0"/>
              <a:t>Alternatieve sleutelwoorden </a:t>
            </a:r>
            <a:endParaRPr sz="1200" dirty="0"/>
          </a:p>
          <a:p>
            <a:pPr marL="571500" lvl="0" indent="-317500" algn="l" rtl="0">
              <a:lnSpc>
                <a:spcPct val="100000"/>
              </a:lnSpc>
              <a:spcBef>
                <a:spcPts val="600"/>
              </a:spcBef>
              <a:spcAft>
                <a:spcPts val="0"/>
              </a:spcAft>
              <a:buClr>
                <a:srgbClr val="11AA81"/>
              </a:buClr>
              <a:buSzPts val="1400"/>
              <a:buFont typeface="Arial"/>
              <a:buChar char="●"/>
            </a:pPr>
            <a:r>
              <a:rPr lang="fi-FI" sz="1200" dirty="0"/>
              <a:t>Verkeersschattingen, zoals hoeveel klikken en vertoningen je zoekwoord zou kunnen ontvangen met een specifiek bod of budget.</a:t>
            </a:r>
            <a:endParaRPr sz="1200" dirty="0"/>
          </a:p>
        </p:txBody>
      </p:sp>
      <p:pic>
        <p:nvPicPr>
          <p:cNvPr id="567" name="Google Shape;567;p2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193981" y="808692"/>
            <a:ext cx="4796375" cy="2816698"/>
          </a:xfrm>
          <a:prstGeom prst="rect">
            <a:avLst/>
          </a:prstGeom>
          <a:noFill/>
          <a:ln w="38100" cap="flat" cmpd="sng">
            <a:solidFill>
              <a:srgbClr val="11AA81"/>
            </a:solidFill>
            <a:prstDash val="solid"/>
            <a:round/>
            <a:headEnd type="none" w="sm" len="sm"/>
            <a:tailEnd type="none" w="sm" len="sm"/>
          </a:ln>
        </p:spPr>
      </p:pic>
      <p:sp>
        <p:nvSpPr>
          <p:cNvPr id="568" name="Google Shape;568;p27"/>
          <p:cNvSpPr txBox="1"/>
          <p:nvPr/>
        </p:nvSpPr>
        <p:spPr>
          <a:xfrm>
            <a:off x="7738293" y="3569416"/>
            <a:ext cx="1405707"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200"/>
              <a:buFont typeface="Arial"/>
              <a:buNone/>
            </a:pPr>
            <a:r>
              <a:rPr lang="fi-FI" sz="1200" b="0" i="0" u="none" strike="noStrike" cap="none">
                <a:solidFill>
                  <a:srgbClr val="161249"/>
                </a:solidFill>
                <a:latin typeface="Arial"/>
                <a:ea typeface="Arial"/>
                <a:cs typeface="Arial"/>
                <a:sym typeface="Arial"/>
              </a:rPr>
              <a:t>Bron: </a:t>
            </a:r>
            <a:r>
              <a:rPr lang="fi-FI" sz="1200" b="0" i="0" u="sng" strike="noStrike" cap="none">
                <a:solidFill>
                  <a:schemeClr val="hlink"/>
                </a:solidFill>
                <a:latin typeface="Arial"/>
                <a:ea typeface="Arial"/>
                <a:cs typeface="Arial"/>
                <a:sym typeface="Arial"/>
                <a:hlinkClick r:id="rId4"/>
              </a:rPr>
              <a:t>Semrush</a:t>
            </a:r>
            <a:endParaRPr sz="1200" b="0" i="0" u="none" strike="noStrike" cap="none">
              <a:solidFill>
                <a:schemeClr val="dk1"/>
              </a:solidFill>
              <a:latin typeface="Arial"/>
              <a:ea typeface="Arial"/>
              <a:cs typeface="Arial"/>
              <a:sym typeface="Arial"/>
            </a:endParaRPr>
          </a:p>
        </p:txBody>
      </p:sp>
      <p:sp>
        <p:nvSpPr>
          <p:cNvPr id="569" name="Google Shape;569;p27"/>
          <p:cNvSpPr txBox="1"/>
          <p:nvPr/>
        </p:nvSpPr>
        <p:spPr>
          <a:xfrm>
            <a:off x="4050747" y="3825588"/>
            <a:ext cx="4334127" cy="55399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FI" sz="1600" b="1" i="0" u="none" strike="noStrike" cap="none" dirty="0">
                <a:solidFill>
                  <a:srgbClr val="11AA81"/>
                </a:solidFill>
                <a:latin typeface="Arial"/>
                <a:ea typeface="Arial"/>
                <a:cs typeface="Arial"/>
                <a:sym typeface="Arial"/>
              </a:rPr>
              <a:t>Verder lezen: </a:t>
            </a:r>
            <a:r>
              <a:rPr lang="fi-FI" sz="1400" b="0" i="0" u="sng" strike="noStrike" cap="none" dirty="0">
                <a:solidFill>
                  <a:schemeClr val="hlink"/>
                </a:solidFill>
                <a:latin typeface="Arial"/>
                <a:ea typeface="Arial"/>
                <a:cs typeface="Arial"/>
                <a:sym typeface="Arial"/>
                <a:hlinkClick r:id="rId5"/>
              </a:rPr>
              <a:t>Hubspot</a:t>
            </a:r>
            <a:endParaRPr sz="1400" b="0" i="0" u="sng" strike="noStrike" cap="none" dirty="0">
              <a:solidFill>
                <a:schemeClr val="hlink"/>
              </a:solidFill>
              <a:latin typeface="Arial"/>
              <a:ea typeface="Arial"/>
              <a:cs typeface="Arial"/>
              <a:sym typeface="Arial"/>
            </a:endParaRPr>
          </a:p>
          <a:p>
            <a:pPr marL="1617663" marR="0" lvl="3" indent="0" algn="l" rtl="0">
              <a:lnSpc>
                <a:spcPct val="100000"/>
              </a:lnSpc>
              <a:spcBef>
                <a:spcPts val="0"/>
              </a:spcBef>
              <a:spcAft>
                <a:spcPts val="0"/>
              </a:spcAft>
              <a:buClr>
                <a:srgbClr val="000000"/>
              </a:buClr>
              <a:buSzPts val="1400"/>
              <a:buFont typeface="Arial"/>
              <a:buNone/>
            </a:pPr>
            <a:r>
              <a:rPr lang="fi-FI" sz="1400" b="0" i="0" u="sng" strike="noStrike" cap="none" dirty="0">
                <a:solidFill>
                  <a:schemeClr val="hlink"/>
                </a:solidFill>
                <a:latin typeface="Arial"/>
                <a:ea typeface="Arial"/>
                <a:cs typeface="Arial"/>
                <a:sym typeface="Arial"/>
                <a:hlinkClick r:id="rId6"/>
              </a:rPr>
              <a:t>Gratis trefwoordhulpmiddelen</a:t>
            </a:r>
            <a:endParaRPr sz="1400" b="0" i="0" u="sng" strike="noStrike" cap="none" dirty="0">
              <a:solidFill>
                <a:schemeClr val="hlink"/>
              </a:solidFill>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73"/>
        <p:cNvGrpSpPr/>
        <p:nvPr/>
      </p:nvGrpSpPr>
      <p:grpSpPr>
        <a:xfrm>
          <a:off x="0" y="0"/>
          <a:ext cx="0" cy="0"/>
          <a:chOff x="0" y="0"/>
          <a:chExt cx="0" cy="0"/>
        </a:xfrm>
      </p:grpSpPr>
      <p:sp>
        <p:nvSpPr>
          <p:cNvPr id="574" name="Google Shape;574;p28"/>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a:t>Opdracht 'Trefwoorden'</a:t>
            </a:r>
            <a:endParaRPr/>
          </a:p>
        </p:txBody>
      </p:sp>
      <p:sp>
        <p:nvSpPr>
          <p:cNvPr id="575" name="Google Shape;575;p28"/>
          <p:cNvSpPr txBox="1">
            <a:spLocks noGrp="1"/>
          </p:cNvSpPr>
          <p:nvPr>
            <p:ph type="body" idx="2"/>
          </p:nvPr>
        </p:nvSpPr>
        <p:spPr>
          <a:xfrm>
            <a:off x="840583" y="867902"/>
            <a:ext cx="7673327" cy="2863361"/>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600"/>
              </a:spcBef>
              <a:spcAft>
                <a:spcPts val="0"/>
              </a:spcAft>
              <a:buClr>
                <a:srgbClr val="11AA81"/>
              </a:buClr>
              <a:buSzPts val="1800"/>
              <a:buFont typeface="Arial"/>
              <a:buChar char="●"/>
            </a:pPr>
            <a:r>
              <a:rPr lang="fi-FI" sz="1400" b="1" dirty="0">
                <a:solidFill>
                  <a:srgbClr val="11AA81"/>
                </a:solidFill>
              </a:rPr>
              <a:t>Kies een organisatie van jouw interesse</a:t>
            </a:r>
            <a:endParaRPr sz="1400" b="1" dirty="0">
              <a:solidFill>
                <a:srgbClr val="11AA81"/>
              </a:solidFill>
            </a:endParaRPr>
          </a:p>
          <a:p>
            <a:pPr marL="285750" lvl="0" indent="-285750" algn="l" rtl="0">
              <a:lnSpc>
                <a:spcPct val="100000"/>
              </a:lnSpc>
              <a:spcBef>
                <a:spcPts val="600"/>
              </a:spcBef>
              <a:spcAft>
                <a:spcPts val="0"/>
              </a:spcAft>
              <a:buClr>
                <a:srgbClr val="11AA81"/>
              </a:buClr>
              <a:buSzPts val="1800"/>
              <a:buFont typeface="Arial"/>
              <a:buChar char="●"/>
            </a:pPr>
            <a:r>
              <a:rPr lang="fi-FI" sz="1400" b="1" dirty="0">
                <a:solidFill>
                  <a:srgbClr val="11AA81"/>
                </a:solidFill>
              </a:rPr>
              <a:t>Zoek uit welke trefwoorden hun doelpubliek gebruikt</a:t>
            </a:r>
            <a:r>
              <a:rPr lang="fi-FI" sz="1400" b="1" dirty="0">
                <a:solidFill>
                  <a:schemeClr val="lt1"/>
                </a:solidFill>
              </a:rPr>
              <a:t>? </a:t>
            </a:r>
            <a:br>
              <a:rPr lang="fi-FI" sz="1400" b="1" dirty="0">
                <a:solidFill>
                  <a:schemeClr val="lt1"/>
                </a:solidFill>
              </a:rPr>
            </a:br>
            <a:r>
              <a:rPr lang="fi-FI" sz="1400" dirty="0">
                <a:solidFill>
                  <a:schemeClr val="lt1"/>
                </a:solidFill>
              </a:rPr>
              <a:t>(officiële, alledaagse uitdrukkingen, uitdrukkingen met meerdere woorden &lt;-&gt; Google's semantische zoekopdracht...)</a:t>
            </a:r>
            <a:endParaRPr sz="1400" dirty="0">
              <a:solidFill>
                <a:schemeClr val="lt1"/>
              </a:solidFill>
            </a:endParaRPr>
          </a:p>
          <a:p>
            <a:pPr marL="285750" lvl="0" indent="-285750" algn="l" rtl="0">
              <a:lnSpc>
                <a:spcPct val="100000"/>
              </a:lnSpc>
              <a:spcBef>
                <a:spcPts val="600"/>
              </a:spcBef>
              <a:spcAft>
                <a:spcPts val="0"/>
              </a:spcAft>
              <a:buClr>
                <a:srgbClr val="11AA81"/>
              </a:buClr>
              <a:buSzPts val="1800"/>
              <a:buFont typeface="Arial"/>
              <a:buChar char="●"/>
            </a:pPr>
            <a:r>
              <a:rPr lang="fi-FI" sz="1400" b="1" dirty="0">
                <a:solidFill>
                  <a:srgbClr val="11AA81"/>
                </a:solidFill>
              </a:rPr>
              <a:t>Schets 3-4 koperpersona's </a:t>
            </a:r>
            <a:r>
              <a:rPr lang="fi-FI" sz="1400" b="1" dirty="0"/>
              <a:t>-&gt; welke woorden/uitdrukkingen ze gebruiken</a:t>
            </a:r>
            <a:br>
              <a:rPr lang="fi-FI" sz="1400" b="1" dirty="0"/>
            </a:br>
            <a:r>
              <a:rPr lang="fi-FI" sz="1400" b="1" dirty="0"/>
              <a:t>Verken je eigen websites en die van je concurrenten - </a:t>
            </a:r>
            <a:r>
              <a:rPr lang="fi-FI" sz="1400" dirty="0">
                <a:solidFill>
                  <a:schemeClr val="lt1"/>
                </a:solidFill>
              </a:rPr>
              <a:t>welke woorden worden erop gebruikt?</a:t>
            </a:r>
            <a:endParaRPr sz="1400" dirty="0">
              <a:solidFill>
                <a:schemeClr val="lt1"/>
              </a:solidFill>
            </a:endParaRPr>
          </a:p>
          <a:p>
            <a:pPr marL="285750" lvl="0" indent="-285750" algn="l" rtl="0">
              <a:lnSpc>
                <a:spcPct val="100000"/>
              </a:lnSpc>
              <a:spcBef>
                <a:spcPts val="600"/>
              </a:spcBef>
              <a:spcAft>
                <a:spcPts val="0"/>
              </a:spcAft>
              <a:buClr>
                <a:srgbClr val="11AA81"/>
              </a:buClr>
              <a:buSzPts val="1800"/>
              <a:buFont typeface="Arial"/>
              <a:buChar char="●"/>
            </a:pPr>
            <a:r>
              <a:rPr lang="fi-FI" sz="1400" b="1" dirty="0">
                <a:solidFill>
                  <a:srgbClr val="11AA81"/>
                </a:solidFill>
              </a:rPr>
              <a:t>Brainstorm met je team - meer mensen vinden meer trefwoorden</a:t>
            </a:r>
            <a:br>
              <a:rPr lang="fi-FI" sz="1400" b="1" dirty="0">
                <a:solidFill>
                  <a:srgbClr val="11AA81"/>
                </a:solidFill>
              </a:rPr>
            </a:br>
            <a:r>
              <a:rPr lang="fi-FI" sz="1400" b="1" dirty="0"/>
              <a:t>Voer hierna een zoekwoordenonderzoek uit </a:t>
            </a:r>
            <a:r>
              <a:rPr lang="fi-FI" sz="1400" dirty="0">
                <a:solidFill>
                  <a:schemeClr val="lt1"/>
                </a:solidFill>
              </a:rPr>
              <a:t>(zoek eerst naar geschikte titelwoorden voor de dia of 'zoekwoordenonderzoek'. GoogleAdsin't, Semrush, ubersuggest -&gt; Neil Patel, keywordtool.io, </a:t>
            </a:r>
            <a:r>
              <a:rPr lang="fi-FI" sz="1400" dirty="0"/>
              <a:t>of https://ahrefs.com/blog/free-keyword-research-tools/ </a:t>
            </a:r>
            <a:endParaRPr sz="1400" dirty="0"/>
          </a:p>
          <a:p>
            <a:pPr marL="285750" lvl="0" indent="-285750" algn="l" rtl="0">
              <a:lnSpc>
                <a:spcPct val="100000"/>
              </a:lnSpc>
              <a:spcBef>
                <a:spcPts val="600"/>
              </a:spcBef>
              <a:spcAft>
                <a:spcPts val="0"/>
              </a:spcAft>
              <a:buClr>
                <a:srgbClr val="11AA81"/>
              </a:buClr>
              <a:buSzPts val="1800"/>
              <a:buFont typeface="Arial"/>
              <a:buChar char="●"/>
            </a:pPr>
            <a:r>
              <a:rPr lang="fi-FI" sz="1400" dirty="0"/>
              <a:t>Welke nieuwe sleutelwoorden / andere ideeën leverde het onderzoek op met betrekking tot de doelgroepen?</a:t>
            </a:r>
            <a:endParaRPr sz="140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79"/>
        <p:cNvGrpSpPr/>
        <p:nvPr/>
      </p:nvGrpSpPr>
      <p:grpSpPr>
        <a:xfrm>
          <a:off x="0" y="0"/>
          <a:ext cx="0" cy="0"/>
          <a:chOff x="0" y="0"/>
          <a:chExt cx="0" cy="0"/>
        </a:xfrm>
      </p:grpSpPr>
      <p:sp>
        <p:nvSpPr>
          <p:cNvPr id="580" name="Google Shape;580;p29"/>
          <p:cNvSpPr txBox="1">
            <a:spLocks noGrp="1"/>
          </p:cNvSpPr>
          <p:nvPr>
            <p:ph type="title" idx="4294967295"/>
          </p:nvPr>
        </p:nvSpPr>
        <p:spPr>
          <a:xfrm>
            <a:off x="2787706" y="1730375"/>
            <a:ext cx="4329086" cy="841375"/>
          </a:xfrm>
          <a:prstGeom prst="rect">
            <a:avLst/>
          </a:prstGeom>
          <a:noFill/>
          <a:ln>
            <a:noFill/>
          </a:ln>
        </p:spPr>
        <p:txBody>
          <a:bodyPr spcFirstLastPara="1" wrap="square" lIns="91425" tIns="91425" rIns="91425" bIns="91425" anchor="ctr" anchorCtr="0">
            <a:normAutofit/>
          </a:bodyPr>
          <a:lstStyle/>
          <a:p>
            <a:pPr marL="0" lvl="0" indent="0" algn="ctr" rtl="0">
              <a:lnSpc>
                <a:spcPct val="100000"/>
              </a:lnSpc>
              <a:spcBef>
                <a:spcPts val="0"/>
              </a:spcBef>
              <a:spcAft>
                <a:spcPts val="0"/>
              </a:spcAft>
              <a:buClr>
                <a:srgbClr val="161249"/>
              </a:buClr>
              <a:buSzPts val="3600"/>
              <a:buFont typeface="Arial"/>
              <a:buNone/>
            </a:pPr>
            <a:r>
              <a:rPr lang="fi-FI" sz="4000" dirty="0"/>
              <a:t>Landingspagina</a:t>
            </a:r>
            <a:endParaRPr sz="400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84"/>
        <p:cNvGrpSpPr/>
        <p:nvPr/>
      </p:nvGrpSpPr>
      <p:grpSpPr>
        <a:xfrm>
          <a:off x="0" y="0"/>
          <a:ext cx="0" cy="0"/>
          <a:chOff x="0" y="0"/>
          <a:chExt cx="0" cy="0"/>
        </a:xfrm>
      </p:grpSpPr>
      <p:pic>
        <p:nvPicPr>
          <p:cNvPr id="585" name="Google Shape;585;p3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104439" y="1496480"/>
            <a:ext cx="1884930" cy="803217"/>
          </a:xfrm>
          <a:prstGeom prst="rect">
            <a:avLst/>
          </a:prstGeom>
          <a:noFill/>
          <a:ln w="28575" cap="flat" cmpd="sng">
            <a:solidFill>
              <a:srgbClr val="11AA81"/>
            </a:solidFill>
            <a:prstDash val="solid"/>
            <a:round/>
            <a:headEnd type="none" w="sm" len="sm"/>
            <a:tailEnd type="none" w="sm" len="sm"/>
          </a:ln>
        </p:spPr>
      </p:pic>
      <p:pic>
        <p:nvPicPr>
          <p:cNvPr id="586" name="Google Shape;586;p3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52693" y="325100"/>
            <a:ext cx="2734886" cy="803217"/>
          </a:xfrm>
          <a:prstGeom prst="rect">
            <a:avLst/>
          </a:prstGeom>
          <a:noFill/>
          <a:ln w="28575" cap="flat" cmpd="sng">
            <a:solidFill>
              <a:srgbClr val="11AA81"/>
            </a:solidFill>
            <a:prstDash val="solid"/>
            <a:round/>
            <a:headEnd type="none" w="sm" len="sm"/>
            <a:tailEnd type="none" w="sm" len="sm"/>
          </a:ln>
        </p:spPr>
      </p:pic>
      <p:pic>
        <p:nvPicPr>
          <p:cNvPr id="587" name="Google Shape;587;p30" descr="Website Design Services | Flexible Custom Website Design | Web.com"/>
          <p:cNvPicPr preferRelativeResize="0"/>
          <p:nvPr/>
        </p:nvPicPr>
        <p:blipFill rotWithShape="1">
          <a:blip r:embed="rId5">
            <a:alphaModFix/>
          </a:blip>
          <a:srcRect/>
          <a:stretch/>
        </p:blipFill>
        <p:spPr>
          <a:xfrm>
            <a:off x="3770383" y="1507671"/>
            <a:ext cx="2419350" cy="1885950"/>
          </a:xfrm>
          <a:prstGeom prst="rect">
            <a:avLst/>
          </a:prstGeom>
          <a:noFill/>
          <a:ln>
            <a:noFill/>
          </a:ln>
        </p:spPr>
      </p:pic>
      <p:pic>
        <p:nvPicPr>
          <p:cNvPr id="588" name="Google Shape;588;p30" descr="Travel and Holiday Newsletter Templates - email marketing - GR"/>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221204" y="2664664"/>
            <a:ext cx="776694" cy="1758521"/>
          </a:xfrm>
          <a:prstGeom prst="rect">
            <a:avLst/>
          </a:prstGeom>
          <a:noFill/>
          <a:ln>
            <a:noFill/>
          </a:ln>
        </p:spPr>
      </p:pic>
      <p:sp>
        <p:nvSpPr>
          <p:cNvPr id="589" name="Google Shape;589;p30"/>
          <p:cNvSpPr txBox="1"/>
          <p:nvPr/>
        </p:nvSpPr>
        <p:spPr>
          <a:xfrm>
            <a:off x="0" y="1108323"/>
            <a:ext cx="2477066" cy="30773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1" i="0" u="none" strike="noStrike" cap="none" dirty="0">
                <a:solidFill>
                  <a:srgbClr val="161249"/>
                </a:solidFill>
                <a:latin typeface="Arial"/>
                <a:ea typeface="Arial"/>
                <a:cs typeface="Arial"/>
                <a:sym typeface="Arial"/>
              </a:rPr>
              <a:t>Google zoekmachine Advertentie</a:t>
            </a:r>
            <a:endParaRPr sz="1400" b="1" i="0" u="none" strike="noStrike" cap="none" dirty="0">
              <a:solidFill>
                <a:srgbClr val="161249"/>
              </a:solidFill>
              <a:latin typeface="Arial"/>
              <a:ea typeface="Arial"/>
              <a:cs typeface="Arial"/>
              <a:sym typeface="Arial"/>
            </a:endParaRPr>
          </a:p>
        </p:txBody>
      </p:sp>
      <p:sp>
        <p:nvSpPr>
          <p:cNvPr id="590" name="Google Shape;590;p30"/>
          <p:cNvSpPr txBox="1"/>
          <p:nvPr/>
        </p:nvSpPr>
        <p:spPr>
          <a:xfrm>
            <a:off x="993351" y="2261161"/>
            <a:ext cx="1313257"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1" i="0" u="none" strike="noStrike" cap="none">
                <a:solidFill>
                  <a:srgbClr val="161249"/>
                </a:solidFill>
                <a:latin typeface="Arial"/>
                <a:ea typeface="Arial"/>
                <a:cs typeface="Arial"/>
                <a:sym typeface="Arial"/>
              </a:rPr>
              <a:t>Advertentie</a:t>
            </a:r>
            <a:endParaRPr sz="1400" b="1" i="0" u="none" strike="noStrike" cap="none">
              <a:solidFill>
                <a:srgbClr val="161249"/>
              </a:solidFill>
              <a:latin typeface="Arial"/>
              <a:ea typeface="Arial"/>
              <a:cs typeface="Arial"/>
              <a:sym typeface="Arial"/>
            </a:endParaRPr>
          </a:p>
        </p:txBody>
      </p:sp>
      <p:sp>
        <p:nvSpPr>
          <p:cNvPr id="591" name="Google Shape;591;p30"/>
          <p:cNvSpPr txBox="1"/>
          <p:nvPr/>
        </p:nvSpPr>
        <p:spPr>
          <a:xfrm>
            <a:off x="2046904" y="4437308"/>
            <a:ext cx="1286934" cy="3125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1" i="0" u="none" strike="noStrike" cap="none">
                <a:solidFill>
                  <a:srgbClr val="161249"/>
                </a:solidFill>
                <a:latin typeface="Arial"/>
                <a:ea typeface="Arial"/>
                <a:cs typeface="Arial"/>
                <a:sym typeface="Arial"/>
              </a:rPr>
              <a:t>Nieuwsbrief</a:t>
            </a:r>
            <a:endParaRPr sz="1400" b="1" i="0" u="none" strike="noStrike" cap="none">
              <a:solidFill>
                <a:srgbClr val="161249"/>
              </a:solidFill>
              <a:latin typeface="Arial"/>
              <a:ea typeface="Arial"/>
              <a:cs typeface="Arial"/>
              <a:sym typeface="Arial"/>
            </a:endParaRPr>
          </a:p>
        </p:txBody>
      </p:sp>
      <p:sp>
        <p:nvSpPr>
          <p:cNvPr id="592" name="Google Shape;592;p30"/>
          <p:cNvSpPr txBox="1"/>
          <p:nvPr/>
        </p:nvSpPr>
        <p:spPr>
          <a:xfrm>
            <a:off x="3590738" y="3426593"/>
            <a:ext cx="3081866"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1" i="0" u="none" strike="noStrike" cap="none">
                <a:solidFill>
                  <a:srgbClr val="161249"/>
                </a:solidFill>
                <a:latin typeface="Arial"/>
                <a:ea typeface="Arial"/>
                <a:cs typeface="Arial"/>
                <a:sym typeface="Arial"/>
              </a:rPr>
              <a:t>De landingspagina op een zakelijke website</a:t>
            </a:r>
            <a:endParaRPr sz="1400" b="1" i="0" u="none" strike="noStrike" cap="none">
              <a:solidFill>
                <a:srgbClr val="161249"/>
              </a:solidFill>
              <a:latin typeface="Arial"/>
              <a:ea typeface="Arial"/>
              <a:cs typeface="Arial"/>
              <a:sym typeface="Arial"/>
            </a:endParaRPr>
          </a:p>
        </p:txBody>
      </p:sp>
      <p:sp>
        <p:nvSpPr>
          <p:cNvPr id="593" name="Google Shape;593;p30"/>
          <p:cNvSpPr/>
          <p:nvPr/>
        </p:nvSpPr>
        <p:spPr>
          <a:xfrm>
            <a:off x="6363571" y="2262958"/>
            <a:ext cx="618067" cy="308792"/>
          </a:xfrm>
          <a:prstGeom prst="homePlate">
            <a:avLst>
              <a:gd name="adj" fmla="val 50000"/>
            </a:avLst>
          </a:prstGeom>
          <a:solidFill>
            <a:srgbClr val="11AA81"/>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lt1"/>
              </a:solidFill>
              <a:latin typeface="Arial"/>
              <a:ea typeface="Arial"/>
              <a:cs typeface="Arial"/>
              <a:sym typeface="Arial"/>
            </a:endParaRPr>
          </a:p>
        </p:txBody>
      </p:sp>
      <p:sp>
        <p:nvSpPr>
          <p:cNvPr id="594" name="Google Shape;594;p30"/>
          <p:cNvSpPr/>
          <p:nvPr/>
        </p:nvSpPr>
        <p:spPr>
          <a:xfrm>
            <a:off x="7212017" y="2260146"/>
            <a:ext cx="618067" cy="308792"/>
          </a:xfrm>
          <a:prstGeom prst="homePlate">
            <a:avLst>
              <a:gd name="adj" fmla="val 50000"/>
            </a:avLst>
          </a:prstGeom>
          <a:solidFill>
            <a:srgbClr val="11AA81"/>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lt1"/>
              </a:solidFill>
              <a:latin typeface="Arial"/>
              <a:ea typeface="Arial"/>
              <a:cs typeface="Arial"/>
              <a:sym typeface="Arial"/>
            </a:endParaRPr>
          </a:p>
        </p:txBody>
      </p:sp>
      <p:sp>
        <p:nvSpPr>
          <p:cNvPr id="595" name="Google Shape;595;p30"/>
          <p:cNvSpPr/>
          <p:nvPr/>
        </p:nvSpPr>
        <p:spPr>
          <a:xfrm>
            <a:off x="8060464" y="2262958"/>
            <a:ext cx="618067" cy="308792"/>
          </a:xfrm>
          <a:prstGeom prst="homePlate">
            <a:avLst>
              <a:gd name="adj" fmla="val 50000"/>
            </a:avLst>
          </a:prstGeom>
          <a:solidFill>
            <a:srgbClr val="11AA81"/>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lt1"/>
              </a:solidFill>
              <a:latin typeface="Arial"/>
              <a:ea typeface="Arial"/>
              <a:cs typeface="Arial"/>
              <a:sym typeface="Arial"/>
            </a:endParaRPr>
          </a:p>
        </p:txBody>
      </p:sp>
      <p:sp>
        <p:nvSpPr>
          <p:cNvPr id="596" name="Google Shape;596;p30"/>
          <p:cNvSpPr txBox="1"/>
          <p:nvPr/>
        </p:nvSpPr>
        <p:spPr>
          <a:xfrm>
            <a:off x="6370148" y="2642657"/>
            <a:ext cx="252125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1" i="0" u="none" strike="noStrike" cap="none">
                <a:solidFill>
                  <a:srgbClr val="161249"/>
                </a:solidFill>
                <a:latin typeface="Arial"/>
                <a:ea typeface="Arial"/>
                <a:cs typeface="Arial"/>
                <a:sym typeface="Arial"/>
              </a:rPr>
              <a:t>Conversie op de website, naar vastgestelde KPI's</a:t>
            </a:r>
            <a:endParaRPr sz="1400" b="1" i="0" u="none" strike="noStrike" cap="none">
              <a:solidFill>
                <a:srgbClr val="161249"/>
              </a:solidFill>
              <a:latin typeface="Arial"/>
              <a:ea typeface="Arial"/>
              <a:cs typeface="Arial"/>
              <a:sym typeface="Arial"/>
            </a:endParaRPr>
          </a:p>
        </p:txBody>
      </p:sp>
      <p:sp>
        <p:nvSpPr>
          <p:cNvPr id="597" name="Google Shape;597;p30"/>
          <p:cNvSpPr txBox="1"/>
          <p:nvPr/>
        </p:nvSpPr>
        <p:spPr>
          <a:xfrm>
            <a:off x="3456354" y="98374"/>
            <a:ext cx="5501137" cy="120028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161249"/>
              </a:buClr>
              <a:buSzPts val="3600"/>
              <a:buFont typeface="Arial"/>
              <a:buNone/>
            </a:pPr>
            <a:r>
              <a:rPr lang="fi-FI" sz="3600" b="1" i="0" u="none" strike="noStrike" cap="none">
                <a:solidFill>
                  <a:srgbClr val="161249"/>
                </a:solidFill>
                <a:latin typeface="Arial"/>
                <a:ea typeface="Arial"/>
                <a:cs typeface="Arial"/>
                <a:sym typeface="Arial"/>
              </a:rPr>
              <a:t>Webverkeer en conversie</a:t>
            </a:r>
            <a:endParaRPr sz="3600" b="1" i="0" u="none" strike="noStrike" cap="none">
              <a:solidFill>
                <a:srgbClr val="161249"/>
              </a:solidFill>
              <a:latin typeface="Arial"/>
              <a:ea typeface="Arial"/>
              <a:cs typeface="Arial"/>
              <a:sym typeface="Arial"/>
            </a:endParaRPr>
          </a:p>
        </p:txBody>
      </p:sp>
      <p:sp>
        <p:nvSpPr>
          <p:cNvPr id="598" name="Google Shape;598;p30"/>
          <p:cNvSpPr/>
          <p:nvPr/>
        </p:nvSpPr>
        <p:spPr>
          <a:xfrm>
            <a:off x="2137918" y="2600949"/>
            <a:ext cx="874198" cy="1885950"/>
          </a:xfrm>
          <a:prstGeom prst="rect">
            <a:avLst/>
          </a:prstGeom>
          <a:noFill/>
          <a:ln w="28575"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99" name="Google Shape;599;p30"/>
          <p:cNvSpPr/>
          <p:nvPr/>
        </p:nvSpPr>
        <p:spPr>
          <a:xfrm>
            <a:off x="3687414" y="1431201"/>
            <a:ext cx="2585289" cy="2038890"/>
          </a:xfrm>
          <a:prstGeom prst="rect">
            <a:avLst/>
          </a:prstGeom>
          <a:noFill/>
          <a:ln w="28575"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00" name="Google Shape;600;p30"/>
          <p:cNvSpPr/>
          <p:nvPr/>
        </p:nvSpPr>
        <p:spPr>
          <a:xfrm rot="2742694">
            <a:off x="3029388" y="1104381"/>
            <a:ext cx="767663" cy="443395"/>
          </a:xfrm>
          <a:prstGeom prst="rightArrow">
            <a:avLst>
              <a:gd name="adj1" fmla="val 50000"/>
              <a:gd name="adj2" fmla="val 50000"/>
            </a:avLst>
          </a:prstGeom>
          <a:solidFill>
            <a:srgbClr val="11AA8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01" name="Google Shape;601;p30"/>
          <p:cNvSpPr/>
          <p:nvPr/>
        </p:nvSpPr>
        <p:spPr>
          <a:xfrm rot="1017723">
            <a:off x="3120320" y="1814420"/>
            <a:ext cx="767663" cy="443395"/>
          </a:xfrm>
          <a:prstGeom prst="rightArrow">
            <a:avLst>
              <a:gd name="adj1" fmla="val 50000"/>
              <a:gd name="adj2" fmla="val 50000"/>
            </a:avLst>
          </a:prstGeom>
          <a:solidFill>
            <a:srgbClr val="11AA8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02" name="Google Shape;602;p30"/>
          <p:cNvSpPr/>
          <p:nvPr/>
        </p:nvSpPr>
        <p:spPr>
          <a:xfrm rot="-1282714">
            <a:off x="3061709" y="2750887"/>
            <a:ext cx="767663" cy="443395"/>
          </a:xfrm>
          <a:prstGeom prst="rightArrow">
            <a:avLst>
              <a:gd name="adj1" fmla="val 50000"/>
              <a:gd name="adj2" fmla="val 50000"/>
            </a:avLst>
          </a:prstGeom>
          <a:solidFill>
            <a:srgbClr val="11AA8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03" name="Google Shape;603;p30"/>
          <p:cNvSpPr/>
          <p:nvPr/>
        </p:nvSpPr>
        <p:spPr>
          <a:xfrm>
            <a:off x="2522286" y="2952870"/>
            <a:ext cx="956733" cy="397933"/>
          </a:xfrm>
          <a:prstGeom prst="star7">
            <a:avLst>
              <a:gd name="adj" fmla="val 34601"/>
              <a:gd name="hf" fmla="val 102572"/>
              <a:gd name="vf" fmla="val 105210"/>
            </a:avLst>
          </a:prstGeom>
          <a:solidFill>
            <a:srgbClr val="FFC000"/>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fi-FI" sz="1400" b="0" i="0" u="none" strike="noStrike" cap="none">
                <a:solidFill>
                  <a:schemeClr val="dk1"/>
                </a:solidFill>
                <a:latin typeface="Arial"/>
                <a:ea typeface="Arial"/>
                <a:cs typeface="Arial"/>
                <a:sym typeface="Arial"/>
              </a:rPr>
              <a:t>klik op</a:t>
            </a:r>
            <a:endParaRPr sz="1400" b="0" i="0" u="none" strike="noStrike" cap="none">
              <a:solidFill>
                <a:schemeClr val="dk1"/>
              </a:solidFill>
              <a:latin typeface="Arial"/>
              <a:ea typeface="Arial"/>
              <a:cs typeface="Arial"/>
              <a:sym typeface="Arial"/>
            </a:endParaRPr>
          </a:p>
        </p:txBody>
      </p:sp>
      <p:sp>
        <p:nvSpPr>
          <p:cNvPr id="604" name="Google Shape;604;p30"/>
          <p:cNvSpPr/>
          <p:nvPr/>
        </p:nvSpPr>
        <p:spPr>
          <a:xfrm>
            <a:off x="2545989" y="793606"/>
            <a:ext cx="956733" cy="397933"/>
          </a:xfrm>
          <a:prstGeom prst="star7">
            <a:avLst>
              <a:gd name="adj" fmla="val 34601"/>
              <a:gd name="hf" fmla="val 102572"/>
              <a:gd name="vf" fmla="val 105210"/>
            </a:avLst>
          </a:prstGeom>
          <a:solidFill>
            <a:srgbClr val="FFC000"/>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fi-FI" sz="1400" b="0" i="0" u="none" strike="noStrike" cap="none">
                <a:solidFill>
                  <a:schemeClr val="dk1"/>
                </a:solidFill>
                <a:latin typeface="Arial"/>
                <a:ea typeface="Arial"/>
                <a:cs typeface="Arial"/>
                <a:sym typeface="Arial"/>
              </a:rPr>
              <a:t>klik op</a:t>
            </a:r>
            <a:endParaRPr sz="1400" b="0" i="0" u="none" strike="noStrike" cap="none">
              <a:solidFill>
                <a:schemeClr val="dk1"/>
              </a:solidFill>
              <a:latin typeface="Arial"/>
              <a:ea typeface="Arial"/>
              <a:cs typeface="Arial"/>
              <a:sym typeface="Arial"/>
            </a:endParaRPr>
          </a:p>
        </p:txBody>
      </p:sp>
      <p:sp>
        <p:nvSpPr>
          <p:cNvPr id="605" name="Google Shape;605;p30"/>
          <p:cNvSpPr/>
          <p:nvPr/>
        </p:nvSpPr>
        <p:spPr>
          <a:xfrm>
            <a:off x="2499621" y="1628062"/>
            <a:ext cx="956733" cy="397933"/>
          </a:xfrm>
          <a:prstGeom prst="star7">
            <a:avLst>
              <a:gd name="adj" fmla="val 34601"/>
              <a:gd name="hf" fmla="val 102572"/>
              <a:gd name="vf" fmla="val 105210"/>
            </a:avLst>
          </a:prstGeom>
          <a:solidFill>
            <a:srgbClr val="FFC000"/>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fi-FI" sz="1400" b="0" i="0" u="none" strike="noStrike" cap="none">
                <a:solidFill>
                  <a:schemeClr val="dk1"/>
                </a:solidFill>
                <a:latin typeface="Arial"/>
                <a:ea typeface="Arial"/>
                <a:cs typeface="Arial"/>
                <a:sym typeface="Arial"/>
              </a:rPr>
              <a:t>klik op</a:t>
            </a:r>
            <a:endParaRPr sz="1400" b="0" i="0" u="none" strike="noStrike" cap="none">
              <a:solidFill>
                <a:schemeClr val="dk1"/>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09"/>
        <p:cNvGrpSpPr/>
        <p:nvPr/>
      </p:nvGrpSpPr>
      <p:grpSpPr>
        <a:xfrm>
          <a:off x="0" y="0"/>
          <a:ext cx="0" cy="0"/>
          <a:chOff x="0" y="0"/>
          <a:chExt cx="0" cy="0"/>
        </a:xfrm>
      </p:grpSpPr>
      <p:sp>
        <p:nvSpPr>
          <p:cNvPr id="610" name="Google Shape;610;p31"/>
          <p:cNvSpPr txBox="1">
            <a:spLocks noGrp="1"/>
          </p:cNvSpPr>
          <p:nvPr>
            <p:ph type="title" idx="4294967295"/>
          </p:nvPr>
        </p:nvSpPr>
        <p:spPr>
          <a:xfrm>
            <a:off x="311150" y="123825"/>
            <a:ext cx="8521700" cy="5715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FI"/>
              <a:t>Essentieel op landingspagina</a:t>
            </a:r>
            <a:endParaRPr/>
          </a:p>
        </p:txBody>
      </p:sp>
      <p:sp>
        <p:nvSpPr>
          <p:cNvPr id="611" name="Google Shape;611;p31"/>
          <p:cNvSpPr txBox="1">
            <a:spLocks noGrp="1"/>
          </p:cNvSpPr>
          <p:nvPr>
            <p:ph type="body" idx="4294967295"/>
          </p:nvPr>
        </p:nvSpPr>
        <p:spPr>
          <a:xfrm>
            <a:off x="311150" y="729027"/>
            <a:ext cx="8521700" cy="3914030"/>
          </a:xfrm>
          <a:prstGeom prst="rect">
            <a:avLst/>
          </a:prstGeom>
          <a:noFill/>
          <a:ln>
            <a:noFill/>
          </a:ln>
        </p:spPr>
        <p:txBody>
          <a:bodyPr spcFirstLastPara="1" wrap="square" lIns="91425" tIns="91425" rIns="91425" bIns="91425" anchor="t" anchorCtr="0">
            <a:normAutofit/>
          </a:bodyPr>
          <a:lstStyle/>
          <a:p>
            <a:pPr marL="295018" lvl="0" indent="-285750" algn="l" rtl="0">
              <a:lnSpc>
                <a:spcPct val="110000"/>
              </a:lnSpc>
              <a:spcBef>
                <a:spcPts val="0"/>
              </a:spcBef>
              <a:spcAft>
                <a:spcPts val="0"/>
              </a:spcAft>
              <a:buClr>
                <a:srgbClr val="11AA81"/>
              </a:buClr>
              <a:buSzPts val="1946"/>
              <a:buFont typeface="Arial"/>
              <a:buChar char="●"/>
            </a:pPr>
            <a:r>
              <a:rPr lang="fi-FI" sz="1600"/>
              <a:t>Het doel ervan: </a:t>
            </a:r>
            <a:endParaRPr sz="2000"/>
          </a:p>
          <a:p>
            <a:pPr marL="742950" lvl="1" indent="-278540" algn="l" rtl="0">
              <a:lnSpc>
                <a:spcPct val="110000"/>
              </a:lnSpc>
              <a:spcBef>
                <a:spcPts val="0"/>
              </a:spcBef>
              <a:spcAft>
                <a:spcPts val="0"/>
              </a:spcAft>
              <a:buClr>
                <a:srgbClr val="11AA81"/>
              </a:buClr>
              <a:buSzPts val="1514"/>
              <a:buFont typeface="Arial"/>
              <a:buChar char="●"/>
            </a:pPr>
            <a:r>
              <a:rPr lang="fi-FI" sz="1200"/>
              <a:t>Het moet overeenkomen met de advertentie die ernaar toe leidt* </a:t>
            </a:r>
            <a:endParaRPr/>
          </a:p>
          <a:p>
            <a:pPr marL="742950" lvl="1" indent="-278540" algn="l" rtl="0">
              <a:lnSpc>
                <a:spcPct val="110000"/>
              </a:lnSpc>
              <a:spcBef>
                <a:spcPts val="0"/>
              </a:spcBef>
              <a:spcAft>
                <a:spcPts val="0"/>
              </a:spcAft>
              <a:buClr>
                <a:srgbClr val="11AA81"/>
              </a:buClr>
              <a:buSzPts val="1514"/>
              <a:buFont typeface="Arial"/>
              <a:buChar char="●"/>
            </a:pPr>
            <a:r>
              <a:rPr lang="fi-FI" sz="1200"/>
              <a:t>Het leidt de bezoeker verder naar de gewenste activiteiten</a:t>
            </a:r>
            <a:endParaRPr/>
          </a:p>
          <a:p>
            <a:pPr marL="295018" lvl="0" indent="-285750" algn="l" rtl="0">
              <a:lnSpc>
                <a:spcPct val="110000"/>
              </a:lnSpc>
              <a:spcBef>
                <a:spcPts val="0"/>
              </a:spcBef>
              <a:spcAft>
                <a:spcPts val="0"/>
              </a:spcAft>
              <a:buClr>
                <a:srgbClr val="11AA81"/>
              </a:buClr>
              <a:buSzPts val="1946"/>
              <a:buFont typeface="Arial"/>
              <a:buChar char="●"/>
            </a:pPr>
            <a:r>
              <a:rPr lang="fi-FI" sz="1600"/>
              <a:t>Wat moet er op een landingspagina staan?</a:t>
            </a:r>
            <a:endParaRPr sz="2000"/>
          </a:p>
          <a:p>
            <a:pPr marL="742950" lvl="1" indent="-278540" algn="l" rtl="0">
              <a:lnSpc>
                <a:spcPct val="110000"/>
              </a:lnSpc>
              <a:spcBef>
                <a:spcPts val="0"/>
              </a:spcBef>
              <a:spcAft>
                <a:spcPts val="0"/>
              </a:spcAft>
              <a:buClr>
                <a:srgbClr val="11AA81"/>
              </a:buClr>
              <a:buSzPts val="1514"/>
              <a:buFont typeface="Arial"/>
              <a:buChar char="●"/>
            </a:pPr>
            <a:r>
              <a:rPr lang="fi-FI" sz="1200"/>
              <a:t>De algemene vooruitzichten moeten vertrouwen scheppen en in lijn zijn met het bedrijf</a:t>
            </a:r>
            <a:endParaRPr/>
          </a:p>
          <a:p>
            <a:pPr marL="742950" lvl="1" indent="-278540" algn="l" rtl="0">
              <a:lnSpc>
                <a:spcPct val="110000"/>
              </a:lnSpc>
              <a:spcBef>
                <a:spcPts val="0"/>
              </a:spcBef>
              <a:spcAft>
                <a:spcPts val="0"/>
              </a:spcAft>
              <a:buClr>
                <a:srgbClr val="11AA81"/>
              </a:buClr>
              <a:buSzPts val="1514"/>
              <a:buFont typeface="Arial"/>
              <a:buChar char="●"/>
            </a:pPr>
            <a:r>
              <a:rPr lang="fi-FI" sz="1200"/>
              <a:t>De juiste inhoud met betrekking tot de advertentie.  (Als de advertentie ging over speciale aanbiedingen voor Spanje, dan wordt verwacht dat de landingspagina daar meer over vertelt!)</a:t>
            </a:r>
            <a:endParaRPr sz="1200"/>
          </a:p>
          <a:p>
            <a:pPr marL="295018" lvl="0" indent="-285750" algn="l" rtl="0">
              <a:lnSpc>
                <a:spcPct val="110000"/>
              </a:lnSpc>
              <a:spcBef>
                <a:spcPts val="0"/>
              </a:spcBef>
              <a:spcAft>
                <a:spcPts val="0"/>
              </a:spcAft>
              <a:buClr>
                <a:srgbClr val="11AA81"/>
              </a:buClr>
              <a:buSzPts val="1946"/>
              <a:buFont typeface="Arial"/>
              <a:buChar char="●"/>
            </a:pPr>
            <a:r>
              <a:rPr lang="fi-FI" sz="1600"/>
              <a:t>  Hoe je een landingspagina beoordeelt: </a:t>
            </a:r>
            <a:endParaRPr sz="2000"/>
          </a:p>
          <a:p>
            <a:pPr marL="742950" lvl="1" indent="-278540" algn="l" rtl="0">
              <a:lnSpc>
                <a:spcPct val="110000"/>
              </a:lnSpc>
              <a:spcBef>
                <a:spcPts val="0"/>
              </a:spcBef>
              <a:spcAft>
                <a:spcPts val="0"/>
              </a:spcAft>
              <a:buClr>
                <a:srgbClr val="11AA81"/>
              </a:buClr>
              <a:buSzPts val="1514"/>
              <a:buFont typeface="Arial"/>
              <a:buChar char="●"/>
            </a:pPr>
            <a:r>
              <a:rPr lang="fi-FI" sz="1200"/>
              <a:t>De analytics tonen de onmiddellijke (&lt;5 sec.) exit rate 'bounce rate'.</a:t>
            </a:r>
            <a:endParaRPr/>
          </a:p>
          <a:p>
            <a:pPr marL="742950" lvl="1" indent="-278540" algn="l" rtl="0">
              <a:lnSpc>
                <a:spcPct val="110000"/>
              </a:lnSpc>
              <a:spcBef>
                <a:spcPts val="0"/>
              </a:spcBef>
              <a:spcAft>
                <a:spcPts val="0"/>
              </a:spcAft>
              <a:buClr>
                <a:srgbClr val="11AA81"/>
              </a:buClr>
              <a:buSzPts val="1514"/>
              <a:buFont typeface="Arial"/>
              <a:buChar char="●"/>
            </a:pPr>
            <a:r>
              <a:rPr lang="fi-FI" sz="1200"/>
              <a:t>Het bouncepercentage moet laag zijn (&lt;50%)</a:t>
            </a:r>
            <a:endParaRPr/>
          </a:p>
          <a:p>
            <a:pPr marL="742950" lvl="1" indent="-278540" algn="l" rtl="0">
              <a:lnSpc>
                <a:spcPct val="110000"/>
              </a:lnSpc>
              <a:spcBef>
                <a:spcPts val="0"/>
              </a:spcBef>
              <a:spcAft>
                <a:spcPts val="0"/>
              </a:spcAft>
              <a:buClr>
                <a:srgbClr val="11AA81"/>
              </a:buClr>
              <a:buSzPts val="1514"/>
              <a:buFont typeface="Arial"/>
              <a:buChar char="●"/>
            </a:pPr>
            <a:r>
              <a:rPr lang="fi-FI" sz="1200"/>
              <a:t>Hoe lang bleven de bezoekers? Hebben ze de volgende stap genomen?</a:t>
            </a:r>
            <a:endParaRPr sz="1600"/>
          </a:p>
          <a:p>
            <a:pPr marL="295018" lvl="0" indent="-285750" algn="l" rtl="0">
              <a:lnSpc>
                <a:spcPct val="110000"/>
              </a:lnSpc>
              <a:spcBef>
                <a:spcPts val="0"/>
              </a:spcBef>
              <a:spcAft>
                <a:spcPts val="0"/>
              </a:spcAft>
              <a:buClr>
                <a:srgbClr val="11AA81"/>
              </a:buClr>
              <a:buSzPts val="1946"/>
              <a:buFont typeface="Arial"/>
              <a:buChar char="●"/>
            </a:pPr>
            <a:r>
              <a:rPr lang="fi-FI" sz="1600"/>
              <a:t>Verbeter de landingspagina</a:t>
            </a:r>
            <a:endParaRPr sz="2000"/>
          </a:p>
          <a:p>
            <a:pPr marL="742950" lvl="1" indent="-278540" algn="l" rtl="0">
              <a:lnSpc>
                <a:spcPct val="100000"/>
              </a:lnSpc>
              <a:spcBef>
                <a:spcPts val="0"/>
              </a:spcBef>
              <a:spcAft>
                <a:spcPts val="0"/>
              </a:spcAft>
              <a:buClr>
                <a:srgbClr val="11AA81"/>
              </a:buClr>
              <a:buSzPts val="1514"/>
              <a:buFont typeface="Arial"/>
              <a:buChar char="●"/>
            </a:pPr>
            <a:r>
              <a:rPr lang="fi-FI" sz="1200"/>
              <a:t>Hoe de conversie verbeteren? (wordt gepresenteerd in het volgende gedeelte) </a:t>
            </a:r>
            <a:br>
              <a:rPr lang="fi-FI" sz="1200"/>
            </a:br>
            <a:endParaRPr sz="1200"/>
          </a:p>
          <a:p>
            <a:pPr marL="114300" lvl="0" indent="0" algn="l" rtl="0">
              <a:lnSpc>
                <a:spcPct val="100000"/>
              </a:lnSpc>
              <a:spcBef>
                <a:spcPts val="0"/>
              </a:spcBef>
              <a:spcAft>
                <a:spcPts val="0"/>
              </a:spcAft>
              <a:buClr>
                <a:srgbClr val="11AA81"/>
              </a:buClr>
              <a:buSzPts val="2396"/>
              <a:buNone/>
            </a:pPr>
            <a:r>
              <a:rPr lang="fi-FI" sz="1600" b="1">
                <a:solidFill>
                  <a:srgbClr val="11AA81"/>
                </a:solidFill>
              </a:rPr>
              <a:t>Verder lezen</a:t>
            </a:r>
            <a:r>
              <a:rPr lang="fi-FI" sz="1900" b="1">
                <a:solidFill>
                  <a:srgbClr val="11AA81"/>
                </a:solidFill>
              </a:rPr>
              <a:t>: </a:t>
            </a:r>
            <a:r>
              <a:rPr lang="fi-FI" sz="1500" u="sng">
                <a:solidFill>
                  <a:schemeClr val="hlink"/>
                </a:solidFill>
                <a:hlinkClick r:id="rId3"/>
              </a:rPr>
              <a:t>Structuur van een goede landingspagina (video 5 minuten); </a:t>
            </a:r>
            <a:r>
              <a:rPr lang="fi-FI" sz="1500" u="sng">
                <a:solidFill>
                  <a:schemeClr val="hlink"/>
                </a:solidFill>
                <a:hlinkClick r:id="rId4"/>
              </a:rPr>
              <a:t>Een landingspagina beoordelen (video 8 minuten) </a:t>
            </a:r>
            <a:endParaRPr sz="1500"/>
          </a:p>
        </p:txBody>
      </p:sp>
      <p:sp>
        <p:nvSpPr>
          <p:cNvPr id="612" name="Google Shape;612;p31"/>
          <p:cNvSpPr txBox="1"/>
          <p:nvPr/>
        </p:nvSpPr>
        <p:spPr>
          <a:xfrm>
            <a:off x="1872913" y="4742676"/>
            <a:ext cx="4648200"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200"/>
              <a:buFont typeface="Arial"/>
              <a:buNone/>
            </a:pPr>
            <a:r>
              <a:rPr lang="fi-FI" sz="1200" b="0" i="0" u="none" strike="noStrike" cap="none">
                <a:solidFill>
                  <a:srgbClr val="161249"/>
                </a:solidFill>
                <a:latin typeface="Arial"/>
                <a:ea typeface="Arial"/>
                <a:cs typeface="Arial"/>
                <a:sym typeface="Arial"/>
              </a:rPr>
              <a:t>*in sommige gevallen kan de </a:t>
            </a:r>
            <a:r>
              <a:rPr lang="fi-FI" sz="1200" b="1" i="0" u="none" strike="noStrike" cap="none">
                <a:solidFill>
                  <a:srgbClr val="161249"/>
                </a:solidFill>
                <a:latin typeface="Arial"/>
                <a:ea typeface="Arial"/>
                <a:cs typeface="Arial"/>
                <a:sym typeface="Arial"/>
              </a:rPr>
              <a:t>landingspagina </a:t>
            </a:r>
            <a:r>
              <a:rPr lang="fi-FI" sz="1200" b="0" i="0" u="none" strike="noStrike" cap="none">
                <a:solidFill>
                  <a:srgbClr val="161249"/>
                </a:solidFill>
                <a:latin typeface="Arial"/>
                <a:ea typeface="Arial"/>
                <a:cs typeface="Arial"/>
                <a:sym typeface="Arial"/>
              </a:rPr>
              <a:t>ook de hoofdwebsite zijn</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16"/>
        <p:cNvGrpSpPr/>
        <p:nvPr/>
      </p:nvGrpSpPr>
      <p:grpSpPr>
        <a:xfrm>
          <a:off x="0" y="0"/>
          <a:ext cx="0" cy="0"/>
          <a:chOff x="0" y="0"/>
          <a:chExt cx="0" cy="0"/>
        </a:xfrm>
      </p:grpSpPr>
      <p:sp>
        <p:nvSpPr>
          <p:cNvPr id="617" name="Google Shape;617;p32"/>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a:t>Activiteit in de klas</a:t>
            </a:r>
            <a:endParaRPr/>
          </a:p>
        </p:txBody>
      </p:sp>
      <p:sp>
        <p:nvSpPr>
          <p:cNvPr id="618" name="Google Shape;618;p32"/>
          <p:cNvSpPr txBox="1">
            <a:spLocks noGrp="1"/>
          </p:cNvSpPr>
          <p:nvPr>
            <p:ph type="body" idx="2"/>
          </p:nvPr>
        </p:nvSpPr>
        <p:spPr>
          <a:xfrm>
            <a:off x="840583" y="782570"/>
            <a:ext cx="7121980" cy="286336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4320"/>
              <a:buNone/>
            </a:pPr>
            <a:r>
              <a:rPr lang="fi-FI" sz="1800" b="1" dirty="0">
                <a:solidFill>
                  <a:srgbClr val="11AA81"/>
                </a:solidFill>
              </a:rPr>
              <a:t>Landingspagina's</a:t>
            </a:r>
            <a:endParaRPr sz="1800" dirty="0">
              <a:solidFill>
                <a:schemeClr val="lt1"/>
              </a:solidFill>
            </a:endParaRPr>
          </a:p>
          <a:p>
            <a:pPr marL="0" lvl="0" indent="0" algn="l" rtl="0">
              <a:lnSpc>
                <a:spcPct val="100000"/>
              </a:lnSpc>
              <a:spcBef>
                <a:spcPts val="600"/>
              </a:spcBef>
              <a:spcAft>
                <a:spcPts val="0"/>
              </a:spcAft>
              <a:buClr>
                <a:schemeClr val="lt1"/>
              </a:buClr>
              <a:buSzPts val="4019"/>
              <a:buNone/>
            </a:pPr>
            <a:r>
              <a:rPr lang="fi-FI" sz="1600" dirty="0">
                <a:solidFill>
                  <a:schemeClr val="lt1"/>
                </a:solidFill>
              </a:rPr>
              <a:t>Het internet staat vol met advertenties en landingspagina's, dus het is gemakkelijk om ze te observeren en te beoordelen. </a:t>
            </a:r>
            <a:endParaRPr dirty="0"/>
          </a:p>
          <a:p>
            <a:pPr marL="457200" lvl="0" indent="-342900" algn="l" rtl="0">
              <a:lnSpc>
                <a:spcPct val="100000"/>
              </a:lnSpc>
              <a:spcBef>
                <a:spcPts val="600"/>
              </a:spcBef>
              <a:spcAft>
                <a:spcPts val="0"/>
              </a:spcAft>
              <a:buClr>
                <a:srgbClr val="11AA81"/>
              </a:buClr>
              <a:buSzPts val="1600"/>
              <a:buFont typeface="Calibri"/>
              <a:buAutoNum type="arabicPeriod"/>
            </a:pPr>
            <a:r>
              <a:rPr lang="fi-FI" sz="1600" dirty="0">
                <a:solidFill>
                  <a:schemeClr val="lt1"/>
                </a:solidFill>
              </a:rPr>
              <a:t>Bekijk drie verschillende soorten advertenties (zoekwoordadvertenties, advertenties in sociale media en displayadvertenties) en klik erop om naar de respectieve landingspagina's te gaan.</a:t>
            </a:r>
            <a:endParaRPr sz="1600" dirty="0"/>
          </a:p>
          <a:p>
            <a:pPr marL="457200" lvl="0" indent="-342900" algn="l" rtl="0">
              <a:lnSpc>
                <a:spcPct val="100000"/>
              </a:lnSpc>
              <a:spcBef>
                <a:spcPts val="600"/>
              </a:spcBef>
              <a:spcAft>
                <a:spcPts val="0"/>
              </a:spcAft>
              <a:buClr>
                <a:srgbClr val="11AA81"/>
              </a:buClr>
              <a:buSzPts val="1600"/>
              <a:buFont typeface="Calibri"/>
              <a:buAutoNum type="arabicPeriod"/>
            </a:pPr>
            <a:r>
              <a:rPr lang="fi-FI" sz="1600" dirty="0">
                <a:solidFill>
                  <a:schemeClr val="lt1"/>
                </a:solidFill>
              </a:rPr>
              <a:t>Beoordeel elk van deze landingspagina's op</a:t>
            </a:r>
            <a:endParaRPr dirty="0"/>
          </a:p>
          <a:p>
            <a:pPr marL="742950" lvl="1" indent="-285750" algn="l" rtl="0">
              <a:lnSpc>
                <a:spcPct val="100000"/>
              </a:lnSpc>
              <a:spcBef>
                <a:spcPts val="0"/>
              </a:spcBef>
              <a:spcAft>
                <a:spcPts val="0"/>
              </a:spcAft>
              <a:buClr>
                <a:srgbClr val="11AA81"/>
              </a:buClr>
              <a:buSzPts val="1600"/>
              <a:buFont typeface="Noto Sans Symbols"/>
              <a:buChar char="⮚"/>
            </a:pPr>
            <a:r>
              <a:rPr lang="fi-FI" sz="1600" dirty="0">
                <a:solidFill>
                  <a:schemeClr val="lt1"/>
                </a:solidFill>
              </a:rPr>
              <a:t>duidelijkheid en focus (1-3)</a:t>
            </a:r>
            <a:endParaRPr sz="1600" dirty="0"/>
          </a:p>
          <a:p>
            <a:pPr marL="742950" lvl="1" indent="-285750" algn="l" rtl="0">
              <a:lnSpc>
                <a:spcPct val="100000"/>
              </a:lnSpc>
              <a:spcBef>
                <a:spcPts val="0"/>
              </a:spcBef>
              <a:spcAft>
                <a:spcPts val="0"/>
              </a:spcAft>
              <a:buClr>
                <a:srgbClr val="11AA81"/>
              </a:buClr>
              <a:buSzPts val="1600"/>
              <a:buFont typeface="Noto Sans Symbols"/>
              <a:buChar char="⮚"/>
            </a:pPr>
            <a:r>
              <a:rPr lang="fi-FI" sz="1600" dirty="0">
                <a:solidFill>
                  <a:schemeClr val="lt1"/>
                </a:solidFill>
              </a:rPr>
              <a:t>reactie op de aangeklikte advertentie (1-3)</a:t>
            </a:r>
            <a:endParaRPr sz="1600" dirty="0"/>
          </a:p>
          <a:p>
            <a:pPr marL="742950" lvl="1" indent="-285750" algn="l" rtl="0">
              <a:lnSpc>
                <a:spcPct val="100000"/>
              </a:lnSpc>
              <a:spcBef>
                <a:spcPts val="0"/>
              </a:spcBef>
              <a:spcAft>
                <a:spcPts val="0"/>
              </a:spcAft>
              <a:buClr>
                <a:srgbClr val="11AA81"/>
              </a:buClr>
              <a:buSzPts val="1600"/>
              <a:buFont typeface="Noto Sans Symbols"/>
              <a:buChar char="⮚"/>
            </a:pPr>
            <a:r>
              <a:rPr lang="fi-FI" sz="1600" dirty="0">
                <a:solidFill>
                  <a:schemeClr val="lt1"/>
                </a:solidFill>
              </a:rPr>
              <a:t>conversie: stelt de landingspagina duidelijke stappen voor? (1-3)</a:t>
            </a:r>
            <a:endParaRPr dirty="0"/>
          </a:p>
          <a:p>
            <a:pPr marL="457200" lvl="0" indent="-342900" algn="l" rtl="0">
              <a:lnSpc>
                <a:spcPct val="100000"/>
              </a:lnSpc>
              <a:spcBef>
                <a:spcPts val="600"/>
              </a:spcBef>
              <a:spcAft>
                <a:spcPts val="0"/>
              </a:spcAft>
              <a:buClr>
                <a:srgbClr val="11AA81"/>
              </a:buClr>
              <a:buSzPts val="1600"/>
              <a:buFont typeface="Calibri"/>
              <a:buAutoNum type="arabicPeriod"/>
            </a:pPr>
            <a:r>
              <a:rPr lang="fi-FI" sz="1600" dirty="0">
                <a:solidFill>
                  <a:schemeClr val="lt1"/>
                </a:solidFill>
              </a:rPr>
              <a:t>Maak een verslag op PPT</a:t>
            </a:r>
            <a:endParaRPr dirty="0"/>
          </a:p>
          <a:p>
            <a:pPr marL="114300" lvl="0" indent="0" algn="l" rtl="0">
              <a:lnSpc>
                <a:spcPct val="100000"/>
              </a:lnSpc>
              <a:spcBef>
                <a:spcPts val="600"/>
              </a:spcBef>
              <a:spcAft>
                <a:spcPts val="0"/>
              </a:spcAft>
              <a:buClr>
                <a:srgbClr val="11AA81"/>
              </a:buClr>
              <a:buSzPts val="4521"/>
              <a:buNone/>
            </a:pPr>
            <a:r>
              <a:rPr lang="fi-FI" sz="1800" b="1" dirty="0">
                <a:solidFill>
                  <a:srgbClr val="11AA81"/>
                </a:solidFill>
              </a:rPr>
              <a:t>Benodigde tijd: 30 minuten. Kan individueel of met z'n tweeën gedaan worden.</a:t>
            </a:r>
            <a:endParaRPr sz="1600" b="1" dirty="0">
              <a:solidFill>
                <a:srgbClr val="11AA81"/>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33"/>
          <p:cNvSpPr txBox="1">
            <a:spLocks noGrp="1"/>
          </p:cNvSpPr>
          <p:nvPr>
            <p:ph type="title" idx="4294967295"/>
          </p:nvPr>
        </p:nvSpPr>
        <p:spPr>
          <a:xfrm>
            <a:off x="2223835" y="2836260"/>
            <a:ext cx="4581567" cy="738633"/>
          </a:xfrm>
          <a:prstGeom prst="rect">
            <a:avLst/>
          </a:prstGeom>
          <a:solidFill>
            <a:schemeClr val="lt1"/>
          </a:solidFill>
          <a:ln>
            <a:noFill/>
          </a:ln>
        </p:spPr>
        <p:txBody>
          <a:bodyPr spcFirstLastPara="1" wrap="square" lIns="91425" tIns="91425" rIns="91425" bIns="91425" anchor="t" anchorCtr="0">
            <a:spAutoFit/>
          </a:bodyPr>
          <a:lstStyle/>
          <a:p>
            <a:pPr marL="0" lvl="0" indent="0" algn="l" rtl="0">
              <a:lnSpc>
                <a:spcPct val="100000"/>
              </a:lnSpc>
              <a:spcBef>
                <a:spcPts val="0"/>
              </a:spcBef>
              <a:spcAft>
                <a:spcPts val="0"/>
              </a:spcAft>
              <a:buSzPts val="4000"/>
              <a:buFont typeface="Arial"/>
              <a:buNone/>
            </a:pPr>
            <a:r>
              <a:rPr lang="fi-FI" sz="3600"/>
              <a:t>De impact meten </a:t>
            </a:r>
            <a:endParaRPr sz="3600"/>
          </a:p>
        </p:txBody>
      </p:sp>
      <p:sp>
        <p:nvSpPr>
          <p:cNvPr id="624" name="Google Shape;624;p33"/>
          <p:cNvSpPr txBox="1"/>
          <p:nvPr/>
        </p:nvSpPr>
        <p:spPr>
          <a:xfrm>
            <a:off x="623087" y="495909"/>
            <a:ext cx="7897826" cy="1908184"/>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chemeClr val="lt1"/>
              </a:buClr>
              <a:buSzPts val="2800"/>
              <a:buFont typeface="Arial"/>
              <a:buNone/>
            </a:pPr>
            <a:r>
              <a:rPr lang="fi-FI" sz="2800" b="1" i="0" u="none" strike="noStrike" cap="none">
                <a:solidFill>
                  <a:schemeClr val="lt1"/>
                </a:solidFill>
                <a:latin typeface="Arial"/>
                <a:ea typeface="Arial"/>
                <a:cs typeface="Arial"/>
                <a:sym typeface="Arial"/>
              </a:rPr>
              <a:t>"De meeste organisaties falen niet omdat ze te weinig gekwalificeerd personeel hebben, maar omdat ze het succes en de prestaties van hun digitale marketingcampagnes niet monitoren."</a:t>
            </a:r>
            <a:endParaRPr sz="2800" b="1" i="0" u="none" strike="noStrike" cap="none">
              <a:solidFill>
                <a:schemeClr val="lt1"/>
              </a:solidFill>
              <a:latin typeface="Arial"/>
              <a:ea typeface="Arial"/>
              <a:cs typeface="Arial"/>
              <a:sym typeface="Aria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628"/>
        <p:cNvGrpSpPr/>
        <p:nvPr/>
      </p:nvGrpSpPr>
      <p:grpSpPr>
        <a:xfrm>
          <a:off x="0" y="0"/>
          <a:ext cx="0" cy="0"/>
          <a:chOff x="0" y="0"/>
          <a:chExt cx="0" cy="0"/>
        </a:xfrm>
      </p:grpSpPr>
      <p:sp>
        <p:nvSpPr>
          <p:cNvPr id="629" name="Google Shape;629;g20e72ffa6ac_0_176"/>
          <p:cNvSpPr txBox="1">
            <a:spLocks noGrp="1"/>
          </p:cNvSpPr>
          <p:nvPr>
            <p:ph type="title" idx="4294967295"/>
          </p:nvPr>
        </p:nvSpPr>
        <p:spPr>
          <a:xfrm>
            <a:off x="622300" y="230187"/>
            <a:ext cx="8521700" cy="573088"/>
          </a:xfrm>
          <a:prstGeom prst="rect">
            <a:avLst/>
          </a:prstGeom>
          <a:noFill/>
          <a:ln>
            <a:noFill/>
          </a:ln>
        </p:spPr>
        <p:txBody>
          <a:bodyPr spcFirstLastPara="1" wrap="square" lIns="91425" tIns="91425" rIns="91425" bIns="91425" anchor="t"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a:t>De impact van digitale advertenties meten:</a:t>
            </a:r>
            <a:endParaRPr/>
          </a:p>
        </p:txBody>
      </p:sp>
      <p:sp>
        <p:nvSpPr>
          <p:cNvPr id="630" name="Google Shape;630;g20e72ffa6ac_0_176"/>
          <p:cNvSpPr txBox="1">
            <a:spLocks noGrp="1"/>
          </p:cNvSpPr>
          <p:nvPr>
            <p:ph type="body" idx="4294967295"/>
          </p:nvPr>
        </p:nvSpPr>
        <p:spPr>
          <a:xfrm>
            <a:off x="311150" y="803275"/>
            <a:ext cx="8521700" cy="3760788"/>
          </a:xfrm>
          <a:prstGeom prst="rect">
            <a:avLst/>
          </a:prstGeom>
          <a:noFill/>
          <a:ln>
            <a:noFill/>
          </a:ln>
        </p:spPr>
        <p:txBody>
          <a:bodyPr spcFirstLastPara="1" wrap="square" lIns="91425" tIns="91425" rIns="91425" bIns="91425" anchor="t" anchorCtr="0">
            <a:normAutofit lnSpcReduction="10000"/>
          </a:bodyPr>
          <a:lstStyle/>
          <a:p>
            <a:pPr marL="457200" lvl="0" indent="-316706" algn="l" rtl="0">
              <a:lnSpc>
                <a:spcPct val="90000"/>
              </a:lnSpc>
              <a:spcBef>
                <a:spcPts val="0"/>
              </a:spcBef>
              <a:spcAft>
                <a:spcPts val="0"/>
              </a:spcAft>
              <a:buClr>
                <a:srgbClr val="11AA81"/>
              </a:buClr>
              <a:buSzPts val="1600"/>
              <a:buFont typeface="Arial"/>
              <a:buChar char="●"/>
            </a:pPr>
            <a:r>
              <a:rPr lang="fi-FI" sz="1600" b="1" dirty="0"/>
              <a:t>Wat is er nodig? </a:t>
            </a:r>
            <a:endParaRPr sz="1600" b="1" dirty="0"/>
          </a:p>
          <a:p>
            <a:pPr marL="914400" lvl="1" indent="-316706" algn="l" rtl="0">
              <a:lnSpc>
                <a:spcPct val="90000"/>
              </a:lnSpc>
              <a:spcBef>
                <a:spcPts val="0"/>
              </a:spcBef>
              <a:spcAft>
                <a:spcPts val="0"/>
              </a:spcAft>
              <a:buClr>
                <a:srgbClr val="11AA81"/>
              </a:buClr>
              <a:buSzPts val="1500"/>
              <a:buFont typeface="Arial"/>
              <a:buChar char="●"/>
            </a:pPr>
            <a:r>
              <a:rPr lang="fi-FI" sz="1500" dirty="0"/>
              <a:t>analytische of metrische software (let op: de meeste reclameplatforms bevatten gratis analytische tools)</a:t>
            </a:r>
            <a:endParaRPr sz="1500" dirty="0"/>
          </a:p>
          <a:p>
            <a:pPr marL="914400" lvl="1" indent="-316706" algn="l" rtl="0">
              <a:lnSpc>
                <a:spcPct val="90000"/>
              </a:lnSpc>
              <a:spcBef>
                <a:spcPts val="0"/>
              </a:spcBef>
              <a:spcAft>
                <a:spcPts val="0"/>
              </a:spcAft>
              <a:buClr>
                <a:srgbClr val="11AA81"/>
              </a:buClr>
              <a:buSzPts val="1500"/>
              <a:buFont typeface="Arial"/>
              <a:buChar char="●"/>
            </a:pPr>
            <a:r>
              <a:rPr lang="fi-FI" sz="1500" dirty="0"/>
              <a:t>cookies die zijn geïnstalleerd op de websites die u wilt volgen</a:t>
            </a:r>
            <a:endParaRPr sz="1500" dirty="0"/>
          </a:p>
          <a:p>
            <a:pPr marL="1200150" lvl="0" indent="-190500" algn="l" rtl="0">
              <a:lnSpc>
                <a:spcPct val="90000"/>
              </a:lnSpc>
              <a:spcBef>
                <a:spcPts val="0"/>
              </a:spcBef>
              <a:spcAft>
                <a:spcPts val="0"/>
              </a:spcAft>
              <a:buClr>
                <a:srgbClr val="11AA81"/>
              </a:buClr>
              <a:buSzPts val="1500"/>
              <a:buFont typeface="Arial"/>
              <a:buNone/>
            </a:pPr>
            <a:endParaRPr sz="1500" dirty="0"/>
          </a:p>
          <a:p>
            <a:pPr marL="457200" lvl="0" indent="-316706" algn="l" rtl="0">
              <a:lnSpc>
                <a:spcPct val="90000"/>
              </a:lnSpc>
              <a:spcBef>
                <a:spcPts val="0"/>
              </a:spcBef>
              <a:spcAft>
                <a:spcPts val="0"/>
              </a:spcAft>
              <a:buClr>
                <a:srgbClr val="11AA81"/>
              </a:buClr>
              <a:buSzPts val="1600"/>
              <a:buFont typeface="Arial"/>
              <a:buChar char="●"/>
            </a:pPr>
            <a:r>
              <a:rPr lang="fi-FI" sz="1600" b="1" dirty="0"/>
              <a:t>  De resultaten: </a:t>
            </a:r>
            <a:endParaRPr sz="1600" b="1" dirty="0"/>
          </a:p>
          <a:p>
            <a:pPr marL="914400" lvl="1" indent="-316706" algn="l" rtl="0">
              <a:lnSpc>
                <a:spcPct val="90000"/>
              </a:lnSpc>
              <a:spcBef>
                <a:spcPts val="0"/>
              </a:spcBef>
              <a:spcAft>
                <a:spcPts val="0"/>
              </a:spcAft>
              <a:buClr>
                <a:srgbClr val="11AA81"/>
              </a:buClr>
              <a:buSzPts val="1500"/>
              <a:buFont typeface="Arial"/>
              <a:buChar char="●"/>
            </a:pPr>
            <a:r>
              <a:rPr lang="fi-FI" sz="1500" dirty="0"/>
              <a:t>Metriek over hoe bezoekers zich gedragen op je website </a:t>
            </a:r>
            <a:endParaRPr sz="1500" dirty="0"/>
          </a:p>
          <a:p>
            <a:pPr marL="1371600" lvl="2" indent="-316705" algn="l" rtl="0">
              <a:lnSpc>
                <a:spcPct val="90000"/>
              </a:lnSpc>
              <a:spcBef>
                <a:spcPts val="0"/>
              </a:spcBef>
              <a:spcAft>
                <a:spcPts val="0"/>
              </a:spcAft>
              <a:buClr>
                <a:srgbClr val="11AA81"/>
              </a:buClr>
              <a:buSzPts val="1500"/>
              <a:buFont typeface="Noto Sans Symbols"/>
              <a:buChar char="⮚"/>
            </a:pPr>
            <a:r>
              <a:rPr lang="fi-FI" sz="1500" dirty="0"/>
              <a:t>Wie je gebruikers zijn - Demografische gegevens (geslacht, leeftijdsgroep, interesses, enz.).</a:t>
            </a:r>
            <a:endParaRPr sz="1500" dirty="0"/>
          </a:p>
          <a:p>
            <a:pPr marL="1371600" lvl="2" indent="-316705" algn="l" rtl="0">
              <a:lnSpc>
                <a:spcPct val="90000"/>
              </a:lnSpc>
              <a:spcBef>
                <a:spcPts val="0"/>
              </a:spcBef>
              <a:spcAft>
                <a:spcPts val="0"/>
              </a:spcAft>
              <a:buClr>
                <a:srgbClr val="11AA81"/>
              </a:buClr>
              <a:buSzPts val="1500"/>
              <a:buFont typeface="Noto Sans Symbols"/>
              <a:buChar char="⮚"/>
            </a:pPr>
            <a:r>
              <a:rPr lang="fi-FI" sz="1500" dirty="0"/>
              <a:t>Wat ze doen - Sessieduur, hoeveel interacties ze hebben met uw website en zoektermen op de site.</a:t>
            </a:r>
            <a:endParaRPr sz="1500" dirty="0"/>
          </a:p>
          <a:p>
            <a:pPr marL="1371600" lvl="2" indent="-316705" algn="l" rtl="0">
              <a:lnSpc>
                <a:spcPct val="90000"/>
              </a:lnSpc>
              <a:spcBef>
                <a:spcPts val="0"/>
              </a:spcBef>
              <a:spcAft>
                <a:spcPts val="0"/>
              </a:spcAft>
              <a:buClr>
                <a:srgbClr val="11AA81"/>
              </a:buClr>
              <a:buSzPts val="1500"/>
              <a:buFont typeface="Noto Sans Symbols"/>
              <a:buChar char="⮚"/>
            </a:pPr>
            <a:r>
              <a:rPr lang="fi-FI" sz="1500" dirty="0"/>
              <a:t>Waar ze vandaan komen - de sites die ze bezoeken, inclusief sociale media</a:t>
            </a:r>
            <a:endParaRPr sz="1500" dirty="0"/>
          </a:p>
          <a:p>
            <a:pPr marL="1371600" lvl="2" indent="-316705" algn="l" rtl="0">
              <a:lnSpc>
                <a:spcPct val="90000"/>
              </a:lnSpc>
              <a:spcBef>
                <a:spcPts val="0"/>
              </a:spcBef>
              <a:spcAft>
                <a:spcPts val="0"/>
              </a:spcAft>
              <a:buClr>
                <a:srgbClr val="11AA81"/>
              </a:buClr>
              <a:buSzPts val="1500"/>
              <a:buFont typeface="Noto Sans Symbols"/>
              <a:buChar char="⮚"/>
            </a:pPr>
            <a:r>
              <a:rPr lang="fi-FI" sz="1500" dirty="0"/>
              <a:t>Waarom ze weggaan - de volgorde van pagina's die ze hebben bezocht, de eerste en laatste pagina's die ze hebben gezien en het bouncepercentage.</a:t>
            </a:r>
            <a:endParaRPr sz="1500" dirty="0"/>
          </a:p>
          <a:p>
            <a:pPr marL="742950" lvl="0" indent="-190500" algn="l" rtl="0">
              <a:lnSpc>
                <a:spcPct val="90000"/>
              </a:lnSpc>
              <a:spcBef>
                <a:spcPts val="0"/>
              </a:spcBef>
              <a:spcAft>
                <a:spcPts val="0"/>
              </a:spcAft>
              <a:buClr>
                <a:srgbClr val="11AA81"/>
              </a:buClr>
              <a:buSzPts val="1500"/>
              <a:buFont typeface="Arial"/>
              <a:buNone/>
            </a:pPr>
            <a:endParaRPr sz="1500" dirty="0"/>
          </a:p>
          <a:p>
            <a:pPr marL="457200" lvl="0" indent="-316706" algn="l" rtl="0">
              <a:lnSpc>
                <a:spcPct val="90000"/>
              </a:lnSpc>
              <a:spcBef>
                <a:spcPts val="0"/>
              </a:spcBef>
              <a:spcAft>
                <a:spcPts val="0"/>
              </a:spcAft>
              <a:buClr>
                <a:srgbClr val="11AA81"/>
              </a:buClr>
              <a:buSzPts val="1500"/>
              <a:buFont typeface="Arial"/>
              <a:buChar char="●"/>
            </a:pPr>
            <a:r>
              <a:rPr lang="fi-FI" sz="1500" dirty="0"/>
              <a:t>Inzicht in de interactie tussen gebruikers en uw website levert gegevens en inzichten op waarmee u de gebruikerservaring kunt verbeteren, conversies kunt maximaliseren en uw inhoud kunt optimaliseren.    </a:t>
            </a:r>
            <a:endParaRPr sz="1500" dirty="0"/>
          </a:p>
          <a:p>
            <a:pPr marL="0" lvl="0" indent="0" algn="l" rtl="0">
              <a:lnSpc>
                <a:spcPct val="90000"/>
              </a:lnSpc>
              <a:spcBef>
                <a:spcPts val="0"/>
              </a:spcBef>
              <a:spcAft>
                <a:spcPts val="0"/>
              </a:spcAft>
              <a:buClr>
                <a:srgbClr val="161249"/>
              </a:buClr>
              <a:buSzPts val="1500"/>
              <a:buNone/>
            </a:pPr>
            <a:endParaRPr sz="1500"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634"/>
        <p:cNvGrpSpPr/>
        <p:nvPr/>
      </p:nvGrpSpPr>
      <p:grpSpPr>
        <a:xfrm>
          <a:off x="0" y="0"/>
          <a:ext cx="0" cy="0"/>
          <a:chOff x="0" y="0"/>
          <a:chExt cx="0" cy="0"/>
        </a:xfrm>
      </p:grpSpPr>
      <p:sp>
        <p:nvSpPr>
          <p:cNvPr id="635" name="Google Shape;635;g2111f19fff4_0_34"/>
          <p:cNvSpPr txBox="1">
            <a:spLocks noGrp="1"/>
          </p:cNvSpPr>
          <p:nvPr>
            <p:ph type="title"/>
          </p:nvPr>
        </p:nvSpPr>
        <p:spPr>
          <a:xfrm>
            <a:off x="516625" y="59813"/>
            <a:ext cx="8782649" cy="994172"/>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ct val="111111"/>
              <a:buFont typeface="Arial"/>
              <a:buNone/>
            </a:pPr>
            <a:r>
              <a:rPr lang="fi-FI" sz="2800" dirty="0"/>
              <a:t>Relevante statistieken voor digitale advertenties (voorbeelden)</a:t>
            </a:r>
            <a:endParaRPr sz="2800" dirty="0"/>
          </a:p>
        </p:txBody>
      </p:sp>
      <p:sp>
        <p:nvSpPr>
          <p:cNvPr id="636" name="Google Shape;636;g2111f19fff4_0_34"/>
          <p:cNvSpPr txBox="1">
            <a:spLocks noGrp="1"/>
          </p:cNvSpPr>
          <p:nvPr>
            <p:ph type="body" idx="1"/>
          </p:nvPr>
        </p:nvSpPr>
        <p:spPr>
          <a:xfrm>
            <a:off x="516625" y="1053985"/>
            <a:ext cx="8306713" cy="3522010"/>
          </a:xfrm>
          <a:prstGeom prst="rect">
            <a:avLst/>
          </a:prstGeom>
          <a:noFill/>
          <a:ln>
            <a:noFill/>
          </a:ln>
        </p:spPr>
        <p:txBody>
          <a:bodyPr spcFirstLastPara="1" wrap="square" lIns="91425" tIns="45700" rIns="91425" bIns="45700" anchor="t" anchorCtr="0">
            <a:noAutofit/>
          </a:bodyPr>
          <a:lstStyle/>
          <a:p>
            <a:pPr marL="285750" marR="0" lvl="0" indent="-285750" algn="l" rtl="0">
              <a:lnSpc>
                <a:spcPct val="100000"/>
              </a:lnSpc>
              <a:spcBef>
                <a:spcPts val="0"/>
              </a:spcBef>
              <a:spcAft>
                <a:spcPts val="0"/>
              </a:spcAft>
              <a:buClr>
                <a:srgbClr val="11AA81"/>
              </a:buClr>
              <a:buSzPts val="1400"/>
              <a:buFont typeface="Arial"/>
              <a:buChar char="●"/>
            </a:pPr>
            <a:r>
              <a:rPr lang="fi-FI" sz="1600" b="0" i="0" u="none" strike="noStrike" cap="none" dirty="0">
                <a:latin typeface="Arial"/>
                <a:ea typeface="Arial"/>
                <a:cs typeface="Arial"/>
                <a:sym typeface="Arial"/>
              </a:rPr>
              <a:t>Hoeveel vertoningen kreeg de advertentie?  </a:t>
            </a:r>
            <a:endParaRPr sz="1600" dirty="0"/>
          </a:p>
          <a:p>
            <a:pPr marL="285750" marR="0" lvl="0" indent="-285750" algn="l" rtl="0">
              <a:lnSpc>
                <a:spcPct val="100000"/>
              </a:lnSpc>
              <a:spcBef>
                <a:spcPts val="1000"/>
              </a:spcBef>
              <a:spcAft>
                <a:spcPts val="0"/>
              </a:spcAft>
              <a:buClr>
                <a:srgbClr val="11AA81"/>
              </a:buClr>
              <a:buSzPts val="1400"/>
              <a:buFont typeface="Arial"/>
              <a:buChar char="●"/>
            </a:pPr>
            <a:r>
              <a:rPr lang="fi-FI" sz="1600" dirty="0"/>
              <a:t>Hoeveel unieke bezoekers waren er?</a:t>
            </a:r>
            <a:endParaRPr sz="1600" b="0" i="0" u="none" strike="noStrike" cap="none" dirty="0">
              <a:latin typeface="Arial"/>
              <a:ea typeface="Arial"/>
              <a:cs typeface="Arial"/>
              <a:sym typeface="Arial"/>
            </a:endParaRPr>
          </a:p>
          <a:p>
            <a:pPr marL="285750" marR="0" lvl="0" indent="-285750" algn="l" rtl="0">
              <a:lnSpc>
                <a:spcPct val="100000"/>
              </a:lnSpc>
              <a:spcBef>
                <a:spcPts val="1000"/>
              </a:spcBef>
              <a:spcAft>
                <a:spcPts val="0"/>
              </a:spcAft>
              <a:buClr>
                <a:srgbClr val="11AA81"/>
              </a:buClr>
              <a:buSzPts val="1400"/>
              <a:buFont typeface="Arial"/>
              <a:buChar char="●"/>
            </a:pPr>
            <a:r>
              <a:rPr lang="fi-FI" sz="1600" dirty="0"/>
              <a:t>Werkte de landingspagina goed (gemeten aan de hand van het 'bouncepercentage')?</a:t>
            </a:r>
            <a:endParaRPr dirty="0"/>
          </a:p>
          <a:p>
            <a:pPr marL="285750" marR="0" lvl="0" indent="-285750" algn="l" rtl="0">
              <a:lnSpc>
                <a:spcPct val="100000"/>
              </a:lnSpc>
              <a:spcBef>
                <a:spcPts val="1000"/>
              </a:spcBef>
              <a:spcAft>
                <a:spcPts val="0"/>
              </a:spcAft>
              <a:buClr>
                <a:srgbClr val="11AA81"/>
              </a:buClr>
              <a:buSzPts val="1400"/>
              <a:buFont typeface="Arial"/>
              <a:buChar char="●"/>
            </a:pPr>
            <a:r>
              <a:rPr lang="fi-FI" sz="1600" dirty="0"/>
              <a:t>Werden de doelstellingen bereikt (gemeten door 'conversie')?</a:t>
            </a:r>
            <a:endParaRPr dirty="0"/>
          </a:p>
          <a:p>
            <a:pPr marL="285750" marR="0" lvl="0" indent="-285750" algn="l" rtl="0">
              <a:lnSpc>
                <a:spcPct val="100000"/>
              </a:lnSpc>
              <a:spcBef>
                <a:spcPts val="1000"/>
              </a:spcBef>
              <a:spcAft>
                <a:spcPts val="0"/>
              </a:spcAft>
              <a:buClr>
                <a:srgbClr val="11AA81"/>
              </a:buClr>
              <a:buSzPts val="1400"/>
              <a:buFont typeface="Arial"/>
              <a:buChar char="●"/>
            </a:pPr>
            <a:r>
              <a:rPr lang="fi-FI" sz="1600" dirty="0"/>
              <a:t>Komen de bezoekers terug op onze site - zijn ze onze 'gebruikers' geworden?</a:t>
            </a:r>
            <a:endParaRPr dirty="0"/>
          </a:p>
          <a:p>
            <a:pPr marL="285750" marR="0" lvl="0" indent="-285750" algn="l" rtl="0">
              <a:lnSpc>
                <a:spcPct val="100000"/>
              </a:lnSpc>
              <a:spcBef>
                <a:spcPts val="1000"/>
              </a:spcBef>
              <a:spcAft>
                <a:spcPts val="0"/>
              </a:spcAft>
              <a:buClr>
                <a:srgbClr val="11AA81"/>
              </a:buClr>
              <a:buSzPts val="1400"/>
              <a:buFont typeface="Arial"/>
              <a:buChar char="●"/>
            </a:pPr>
            <a:r>
              <a:rPr lang="fi-FI" sz="1600" b="0" i="0" u="none" strike="noStrike" cap="none" dirty="0">
                <a:latin typeface="Arial"/>
                <a:ea typeface="Arial"/>
                <a:cs typeface="Arial"/>
                <a:sym typeface="Arial"/>
              </a:rPr>
              <a:t>Wat voor reacties kreeg </a:t>
            </a:r>
            <a:r>
              <a:rPr lang="fi-FI" sz="1600" dirty="0"/>
              <a:t>de advertentie</a:t>
            </a:r>
            <a:r>
              <a:rPr lang="fi-FI" sz="1600" b="0" i="0" u="none" strike="noStrike" cap="none" dirty="0">
                <a:latin typeface="Arial"/>
                <a:ea typeface="Arial"/>
                <a:cs typeface="Arial"/>
                <a:sym typeface="Arial"/>
              </a:rPr>
              <a:t>? (advertenties in sociale media)</a:t>
            </a:r>
            <a:endParaRPr dirty="0"/>
          </a:p>
          <a:p>
            <a:pPr marL="285750" marR="0" lvl="0" indent="-285750" algn="l" rtl="0">
              <a:lnSpc>
                <a:spcPct val="100000"/>
              </a:lnSpc>
              <a:spcBef>
                <a:spcPts val="1000"/>
              </a:spcBef>
              <a:spcAft>
                <a:spcPts val="0"/>
              </a:spcAft>
              <a:buClr>
                <a:srgbClr val="11AA81"/>
              </a:buClr>
              <a:buSzPts val="1400"/>
              <a:buFont typeface="Arial"/>
              <a:buChar char="●"/>
            </a:pPr>
            <a:r>
              <a:rPr lang="fi-FI" sz="1600" b="0" i="0" u="none" strike="noStrike" cap="none" dirty="0">
                <a:latin typeface="Arial"/>
                <a:ea typeface="Arial"/>
                <a:cs typeface="Arial"/>
                <a:sym typeface="Arial"/>
              </a:rPr>
              <a:t>Hebben we nieuwe volgers gekregen? (advertenties </a:t>
            </a:r>
            <a:r>
              <a:rPr lang="fi-FI" sz="1600" dirty="0"/>
              <a:t>voor sociale </a:t>
            </a:r>
            <a:r>
              <a:rPr lang="fi-FI" sz="1600" b="0" i="0" u="none" strike="noStrike" cap="none" dirty="0">
                <a:latin typeface="Arial"/>
                <a:ea typeface="Arial"/>
                <a:cs typeface="Arial"/>
                <a:sym typeface="Arial"/>
              </a:rPr>
              <a:t>media)</a:t>
            </a:r>
            <a:endParaRPr dirty="0"/>
          </a:p>
          <a:p>
            <a:pPr marL="285750" marR="0" lvl="0" indent="-285750" algn="l" rtl="0">
              <a:lnSpc>
                <a:spcPct val="100000"/>
              </a:lnSpc>
              <a:spcBef>
                <a:spcPts val="1000"/>
              </a:spcBef>
              <a:spcAft>
                <a:spcPts val="0"/>
              </a:spcAft>
              <a:buClr>
                <a:srgbClr val="11AA81"/>
              </a:buClr>
              <a:buSzPts val="1400"/>
              <a:buFont typeface="Arial"/>
              <a:buChar char="●"/>
            </a:pPr>
            <a:r>
              <a:rPr lang="fi-FI" sz="1600" b="0" i="0" u="none" strike="noStrike" cap="none" dirty="0">
                <a:latin typeface="Arial"/>
                <a:ea typeface="Arial"/>
                <a:cs typeface="Arial"/>
                <a:sym typeface="Arial"/>
              </a:rPr>
              <a:t>Hebben we nieuwe contactgegevens = leads gekregen (e-mailadressen of iets dergelijks)?</a:t>
            </a:r>
            <a:br>
              <a:rPr lang="fi-FI" sz="1600" b="0" i="0" u="none" strike="noStrike" cap="none" dirty="0">
                <a:latin typeface="Arial"/>
                <a:ea typeface="Arial"/>
                <a:cs typeface="Arial"/>
                <a:sym typeface="Arial"/>
              </a:rPr>
            </a:br>
            <a:r>
              <a:rPr lang="fi-FI" sz="1800" b="1" dirty="0">
                <a:solidFill>
                  <a:srgbClr val="11AA81"/>
                </a:solidFill>
              </a:rPr>
              <a:t>Meer informatie over statistieken: </a:t>
            </a:r>
            <a:r>
              <a:rPr lang="fi-FI" sz="1800" u="sng" dirty="0">
                <a:solidFill>
                  <a:schemeClr val="hlink"/>
                </a:solidFill>
                <a:hlinkClick r:id="rId3"/>
              </a:rPr>
              <a:t>Instapage</a:t>
            </a:r>
            <a:endParaRPr sz="1800" u="sng" dirty="0">
              <a:solidFill>
                <a:schemeClr val="hlink"/>
              </a:solidFill>
            </a:endParaRPr>
          </a:p>
          <a:p>
            <a:pPr marL="0" lvl="0" indent="0" algn="l" rtl="0">
              <a:lnSpc>
                <a:spcPct val="90000"/>
              </a:lnSpc>
              <a:spcBef>
                <a:spcPts val="750"/>
              </a:spcBef>
              <a:spcAft>
                <a:spcPts val="0"/>
              </a:spcAft>
              <a:buClr>
                <a:srgbClr val="161249"/>
              </a:buClr>
              <a:buSzPts val="1600"/>
              <a:buNone/>
            </a:pPr>
            <a:endParaRPr sz="1600"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640"/>
        <p:cNvGrpSpPr/>
        <p:nvPr/>
      </p:nvGrpSpPr>
      <p:grpSpPr>
        <a:xfrm>
          <a:off x="0" y="0"/>
          <a:ext cx="0" cy="0"/>
          <a:chOff x="0" y="0"/>
          <a:chExt cx="0" cy="0"/>
        </a:xfrm>
      </p:grpSpPr>
      <p:sp>
        <p:nvSpPr>
          <p:cNvPr id="641" name="Google Shape;641;p35"/>
          <p:cNvSpPr txBox="1">
            <a:spLocks noGrp="1"/>
          </p:cNvSpPr>
          <p:nvPr>
            <p:ph type="title"/>
          </p:nvPr>
        </p:nvSpPr>
        <p:spPr>
          <a:xfrm>
            <a:off x="435705" y="159871"/>
            <a:ext cx="8272589" cy="559207"/>
          </a:xfrm>
          <a:prstGeom prst="rect">
            <a:avLst/>
          </a:prstGeom>
          <a:noFill/>
          <a:ln>
            <a:noFill/>
          </a:ln>
        </p:spPr>
        <p:txBody>
          <a:bodyPr spcFirstLastPara="1" wrap="square" lIns="68550" tIns="34275" rIns="68550" bIns="34275" anchor="ctr" anchorCtr="0">
            <a:normAutofit/>
          </a:bodyPr>
          <a:lstStyle/>
          <a:p>
            <a:pPr marL="0" lvl="0" indent="0" algn="l" rtl="0">
              <a:lnSpc>
                <a:spcPct val="90000"/>
              </a:lnSpc>
              <a:spcBef>
                <a:spcPts val="0"/>
              </a:spcBef>
              <a:spcAft>
                <a:spcPts val="0"/>
              </a:spcAft>
              <a:buClr>
                <a:srgbClr val="161249"/>
              </a:buClr>
              <a:buSzPts val="5500"/>
              <a:buFont typeface="Arial"/>
              <a:buNone/>
            </a:pPr>
            <a:r>
              <a:rPr lang="fi-FI" sz="3000"/>
              <a:t>Metrics om de prestaties van advertenties op te volgen</a:t>
            </a:r>
            <a:endParaRPr sz="3000"/>
          </a:p>
        </p:txBody>
      </p:sp>
      <p:sp>
        <p:nvSpPr>
          <p:cNvPr id="642" name="Google Shape;642;p35"/>
          <p:cNvSpPr txBox="1">
            <a:spLocks noGrp="1"/>
          </p:cNvSpPr>
          <p:nvPr>
            <p:ph type="body" idx="1"/>
          </p:nvPr>
        </p:nvSpPr>
        <p:spPr>
          <a:xfrm>
            <a:off x="435705" y="914399"/>
            <a:ext cx="8578821" cy="3714245"/>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rgbClr val="11AA81"/>
              </a:buClr>
              <a:buSzPts val="1600"/>
              <a:buNone/>
            </a:pPr>
            <a:r>
              <a:rPr lang="fi-FI" sz="1600" b="1" i="0" u="none" strike="noStrike" cap="none">
                <a:solidFill>
                  <a:srgbClr val="11AA81"/>
                </a:solidFill>
                <a:latin typeface="Arial"/>
                <a:ea typeface="Arial"/>
                <a:cs typeface="Arial"/>
                <a:sym typeface="Arial"/>
              </a:rPr>
              <a:t>1. </a:t>
            </a:r>
            <a:r>
              <a:rPr lang="fi-FI" sz="1600" b="1" i="0" u="none" strike="noStrike" cap="none">
                <a:latin typeface="Arial"/>
                <a:ea typeface="Arial"/>
                <a:cs typeface="Arial"/>
                <a:sym typeface="Arial"/>
              </a:rPr>
              <a:t>Hoe goed werkt de advertentietekst </a:t>
            </a:r>
            <a:r>
              <a:rPr lang="fi-FI" sz="1600" b="0" i="0" u="none" strike="noStrike" cap="none">
                <a:latin typeface="Arial"/>
                <a:ea typeface="Arial"/>
                <a:cs typeface="Arial"/>
                <a:sym typeface="Arial"/>
              </a:rPr>
              <a:t>- de CTR (click through rate) van de advertentie</a:t>
            </a:r>
            <a:endParaRPr sz="1600"/>
          </a:p>
          <a:p>
            <a:pPr marL="0" marR="0" lvl="3"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Geeft aan hoe vaak er is geklikt van degenen die de advertentie hebben gezien</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&lt;1% laag; 1-5% normaal; &gt;5% hoog </a:t>
            </a:r>
            <a:endParaRPr sz="1600"/>
          </a:p>
          <a:p>
            <a:pPr marL="0" marR="0" lvl="0" indent="0" algn="l" rtl="0">
              <a:lnSpc>
                <a:spcPct val="100000"/>
              </a:lnSpc>
              <a:spcBef>
                <a:spcPts val="0"/>
              </a:spcBef>
              <a:spcAft>
                <a:spcPts val="0"/>
              </a:spcAft>
              <a:buClr>
                <a:srgbClr val="161249"/>
              </a:buClr>
              <a:buSzPts val="1600"/>
              <a:buNone/>
            </a:pPr>
            <a:endParaRPr sz="1600" b="0" i="0" u="none" strike="noStrike" cap="none">
              <a:latin typeface="Arial"/>
              <a:ea typeface="Arial"/>
              <a:cs typeface="Arial"/>
              <a:sym typeface="Arial"/>
            </a:endParaRPr>
          </a:p>
          <a:p>
            <a:pPr marL="0" marR="0" lvl="0" indent="0" algn="l" rtl="0">
              <a:lnSpc>
                <a:spcPct val="100000"/>
              </a:lnSpc>
              <a:spcBef>
                <a:spcPts val="0"/>
              </a:spcBef>
              <a:spcAft>
                <a:spcPts val="0"/>
              </a:spcAft>
              <a:buClr>
                <a:srgbClr val="11AA81"/>
              </a:buClr>
              <a:buSzPts val="1600"/>
              <a:buNone/>
            </a:pPr>
            <a:r>
              <a:rPr lang="fi-FI" sz="1600" b="1" i="0" u="none" strike="noStrike" cap="none">
                <a:solidFill>
                  <a:srgbClr val="11AA81"/>
                </a:solidFill>
                <a:latin typeface="Arial"/>
                <a:ea typeface="Arial"/>
                <a:cs typeface="Arial"/>
                <a:sym typeface="Arial"/>
              </a:rPr>
              <a:t>2. </a:t>
            </a:r>
            <a:r>
              <a:rPr lang="fi-FI" sz="1600" b="1" i="0" u="none" strike="noStrike" cap="none">
                <a:latin typeface="Arial"/>
                <a:ea typeface="Arial"/>
                <a:cs typeface="Arial"/>
                <a:sym typeface="Arial"/>
              </a:rPr>
              <a:t>Hoe goed presteert de landingspagina?</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Hoeveel bezoekers blijven op de landingspagina?</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Bouncepercentage' is het aandeel onmiddellijke afwijzingen (&lt;5 sec.)</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&lt;50% normaal; &lt;50% redelijk</a:t>
            </a:r>
            <a:endParaRPr sz="1600"/>
          </a:p>
          <a:p>
            <a:pPr marL="0" marR="0" lvl="0" indent="0" algn="l" rtl="0">
              <a:lnSpc>
                <a:spcPct val="100000"/>
              </a:lnSpc>
              <a:spcBef>
                <a:spcPts val="0"/>
              </a:spcBef>
              <a:spcAft>
                <a:spcPts val="0"/>
              </a:spcAft>
              <a:buClr>
                <a:srgbClr val="161249"/>
              </a:buClr>
              <a:buSzPts val="1600"/>
              <a:buNone/>
            </a:pPr>
            <a:endParaRPr sz="1600" b="0" i="0" u="none" strike="noStrike" cap="none">
              <a:latin typeface="Arial"/>
              <a:ea typeface="Arial"/>
              <a:cs typeface="Arial"/>
              <a:sym typeface="Arial"/>
            </a:endParaRPr>
          </a:p>
          <a:p>
            <a:pPr marL="0" marR="0" lvl="0" indent="0" algn="l" rtl="0">
              <a:lnSpc>
                <a:spcPct val="100000"/>
              </a:lnSpc>
              <a:spcBef>
                <a:spcPts val="0"/>
              </a:spcBef>
              <a:spcAft>
                <a:spcPts val="0"/>
              </a:spcAft>
              <a:buClr>
                <a:srgbClr val="11AA81"/>
              </a:buClr>
              <a:buSzPts val="1600"/>
              <a:buNone/>
            </a:pPr>
            <a:r>
              <a:rPr lang="fi-FI" sz="1600" b="1" i="0" u="none" strike="noStrike" cap="none">
                <a:solidFill>
                  <a:srgbClr val="11AA81"/>
                </a:solidFill>
                <a:latin typeface="Arial"/>
                <a:ea typeface="Arial"/>
                <a:cs typeface="Arial"/>
                <a:sym typeface="Arial"/>
              </a:rPr>
              <a:t>3. </a:t>
            </a:r>
            <a:r>
              <a:rPr lang="fi-FI" sz="1600" b="1" i="0" u="none" strike="noStrike" cap="none">
                <a:latin typeface="Arial"/>
                <a:ea typeface="Arial"/>
                <a:cs typeface="Arial"/>
                <a:sym typeface="Arial"/>
              </a:rPr>
              <a:t>Hoeveel vervullen een gewenste actie - conversiepercentage</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Hoeveel van de bezoekers voerden de gewenste acties uit?</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a:t>
            </a:r>
            <a:br>
              <a:rPr lang="fi-FI" sz="1600" b="0" i="0" u="none" strike="noStrike" cap="none">
                <a:latin typeface="Arial"/>
                <a:ea typeface="Arial"/>
                <a:cs typeface="Arial"/>
                <a:sym typeface="Arial"/>
              </a:rPr>
            </a:br>
            <a:r>
              <a:rPr lang="fi-FI" sz="1600" b="1" i="0" u="none" strike="noStrike" cap="none">
                <a:solidFill>
                  <a:srgbClr val="11AA81"/>
                </a:solidFill>
                <a:latin typeface="Arial"/>
                <a:ea typeface="Arial"/>
                <a:cs typeface="Arial"/>
                <a:sym typeface="Arial"/>
              </a:rPr>
              <a:t>Deze gegevens kunnen worden verkregen uit de analytics van de advertentieplatforms (Google Ads, Facebook/Instagram)</a:t>
            </a:r>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646"/>
        <p:cNvGrpSpPr/>
        <p:nvPr/>
      </p:nvGrpSpPr>
      <p:grpSpPr>
        <a:xfrm>
          <a:off x="0" y="0"/>
          <a:ext cx="0" cy="0"/>
          <a:chOff x="0" y="0"/>
          <a:chExt cx="0" cy="0"/>
        </a:xfrm>
      </p:grpSpPr>
      <p:sp>
        <p:nvSpPr>
          <p:cNvPr id="647" name="Google Shape;647;g20e72ffa6ac_0_172"/>
          <p:cNvSpPr txBox="1">
            <a:spLocks noGrp="1"/>
          </p:cNvSpPr>
          <p:nvPr>
            <p:ph type="title"/>
          </p:nvPr>
        </p:nvSpPr>
        <p:spPr>
          <a:xfrm>
            <a:off x="0" y="146400"/>
            <a:ext cx="3444563" cy="807707"/>
          </a:xfrm>
          <a:prstGeom prst="rect">
            <a:avLst/>
          </a:prstGeom>
          <a:noFill/>
          <a:ln>
            <a:noFill/>
          </a:ln>
        </p:spPr>
        <p:txBody>
          <a:bodyPr spcFirstLastPara="1" wrap="square" lIns="324000" tIns="72000" rIns="0" bIns="91425" anchor="t" anchorCtr="0">
            <a:normAutofit fontScale="90000"/>
          </a:bodyPr>
          <a:lstStyle/>
          <a:p>
            <a:pPr marL="0" lvl="0" indent="0" algn="l" rtl="0">
              <a:lnSpc>
                <a:spcPct val="100000"/>
              </a:lnSpc>
              <a:spcBef>
                <a:spcPts val="0"/>
              </a:spcBef>
              <a:spcAft>
                <a:spcPts val="0"/>
              </a:spcAft>
              <a:buClr>
                <a:srgbClr val="11AA81"/>
              </a:buClr>
              <a:buSzPct val="100000"/>
              <a:buFont typeface="Arial"/>
              <a:buNone/>
            </a:pPr>
            <a:br>
              <a:rPr lang="fi-FI" sz="1800">
                <a:solidFill>
                  <a:srgbClr val="11AA81"/>
                </a:solidFill>
              </a:rPr>
            </a:br>
            <a:br>
              <a:rPr lang="fi-FI" sz="1800">
                <a:solidFill>
                  <a:srgbClr val="11AA81"/>
                </a:solidFill>
              </a:rPr>
            </a:br>
            <a:br>
              <a:rPr lang="fi-FI" sz="1800">
                <a:solidFill>
                  <a:srgbClr val="11AA81"/>
                </a:solidFill>
              </a:rPr>
            </a:br>
            <a:br>
              <a:rPr lang="fi-FI" sz="1800">
                <a:solidFill>
                  <a:srgbClr val="11AA81"/>
                </a:solidFill>
              </a:rPr>
            </a:br>
            <a:r>
              <a:rPr lang="fi-FI" sz="1800">
                <a:solidFill>
                  <a:srgbClr val="11AA81"/>
                </a:solidFill>
              </a:rPr>
              <a:t>Campagne uitgevoerd in 28.12 - 17.1.:</a:t>
            </a:r>
            <a:endParaRPr sz="1600" b="0"/>
          </a:p>
          <a:p>
            <a:pPr marL="0" lvl="0" indent="0" algn="l" rtl="0">
              <a:lnSpc>
                <a:spcPct val="100000"/>
              </a:lnSpc>
              <a:spcBef>
                <a:spcPts val="0"/>
              </a:spcBef>
              <a:spcAft>
                <a:spcPts val="0"/>
              </a:spcAft>
              <a:buClr>
                <a:srgbClr val="161249"/>
              </a:buClr>
              <a:buSzPct val="100000"/>
              <a:buFont typeface="Arial"/>
              <a:buNone/>
            </a:pPr>
            <a:r>
              <a:rPr lang="fi-FI" sz="1600" b="0"/>
              <a:t>37.000+ indrukken op Fb </a:t>
            </a:r>
            <a:endParaRPr sz="1600" b="0"/>
          </a:p>
          <a:p>
            <a:pPr marL="0" lvl="0" indent="0" algn="l" rtl="0">
              <a:lnSpc>
                <a:spcPct val="100000"/>
              </a:lnSpc>
              <a:spcBef>
                <a:spcPts val="0"/>
              </a:spcBef>
              <a:spcAft>
                <a:spcPts val="0"/>
              </a:spcAft>
              <a:buClr>
                <a:srgbClr val="161249"/>
              </a:buClr>
              <a:buSzPct val="100000"/>
              <a:buFont typeface="Arial"/>
              <a:buNone/>
            </a:pPr>
            <a:r>
              <a:rPr lang="fi-FI" sz="1600" b="0"/>
              <a:t>2000+ impressies op IG</a:t>
            </a:r>
            <a:endParaRPr sz="1600" b="0"/>
          </a:p>
          <a:p>
            <a:pPr marL="0" lvl="0" indent="0" algn="l" rtl="0">
              <a:lnSpc>
                <a:spcPct val="100000"/>
              </a:lnSpc>
              <a:spcBef>
                <a:spcPts val="0"/>
              </a:spcBef>
              <a:spcAft>
                <a:spcPts val="0"/>
              </a:spcAft>
              <a:buClr>
                <a:srgbClr val="161249"/>
              </a:buClr>
              <a:buSzPct val="100000"/>
              <a:buFont typeface="Arial"/>
              <a:buNone/>
            </a:pPr>
            <a:endParaRPr sz="1600" b="0"/>
          </a:p>
          <a:p>
            <a:pPr marL="0" lvl="0" indent="0" algn="l" rtl="0">
              <a:lnSpc>
                <a:spcPct val="100000"/>
              </a:lnSpc>
              <a:spcBef>
                <a:spcPts val="0"/>
              </a:spcBef>
              <a:spcAft>
                <a:spcPts val="0"/>
              </a:spcAft>
              <a:buClr>
                <a:srgbClr val="11AA81"/>
              </a:buClr>
              <a:buSzPct val="100000"/>
              <a:buFont typeface="Arial"/>
              <a:buNone/>
            </a:pPr>
            <a:r>
              <a:rPr lang="fi-FI" sz="1600">
                <a:solidFill>
                  <a:srgbClr val="11AA81"/>
                </a:solidFill>
              </a:rPr>
              <a:t>Pagina bezoeken (=CTR)</a:t>
            </a:r>
            <a:endParaRPr sz="1600">
              <a:solidFill>
                <a:srgbClr val="11AA81"/>
              </a:solidFill>
            </a:endParaRPr>
          </a:p>
          <a:p>
            <a:pPr marL="0" lvl="0" indent="0" algn="l" rtl="0">
              <a:lnSpc>
                <a:spcPct val="100000"/>
              </a:lnSpc>
              <a:spcBef>
                <a:spcPts val="0"/>
              </a:spcBef>
              <a:spcAft>
                <a:spcPts val="0"/>
              </a:spcAft>
              <a:buClr>
                <a:srgbClr val="161249"/>
              </a:buClr>
              <a:buSzPct val="100000"/>
              <a:buFont typeface="Arial"/>
              <a:buNone/>
            </a:pPr>
            <a:r>
              <a:rPr lang="fi-FI" sz="1600" b="0"/>
              <a:t>Fb 1000+ (~2,7%)</a:t>
            </a:r>
            <a:endParaRPr sz="1600" b="0"/>
          </a:p>
          <a:p>
            <a:pPr marL="0" lvl="0" indent="0" algn="l" rtl="0">
              <a:lnSpc>
                <a:spcPct val="100000"/>
              </a:lnSpc>
              <a:spcBef>
                <a:spcPts val="0"/>
              </a:spcBef>
              <a:spcAft>
                <a:spcPts val="0"/>
              </a:spcAft>
              <a:buClr>
                <a:srgbClr val="161249"/>
              </a:buClr>
              <a:buSzPct val="100000"/>
              <a:buFont typeface="Arial"/>
              <a:buNone/>
            </a:pPr>
            <a:r>
              <a:rPr lang="fi-FI" sz="1600" b="0"/>
              <a:t>IG 41 (~2%)</a:t>
            </a:r>
            <a:endParaRPr sz="1600" b="0"/>
          </a:p>
          <a:p>
            <a:pPr marL="0" lvl="0" indent="0" algn="l" rtl="0">
              <a:lnSpc>
                <a:spcPct val="100000"/>
              </a:lnSpc>
              <a:spcBef>
                <a:spcPts val="0"/>
              </a:spcBef>
              <a:spcAft>
                <a:spcPts val="0"/>
              </a:spcAft>
              <a:buClr>
                <a:srgbClr val="161249"/>
              </a:buClr>
              <a:buSzPct val="100000"/>
              <a:buFont typeface="Arial"/>
              <a:buNone/>
            </a:pPr>
            <a:endParaRPr sz="1600" b="0"/>
          </a:p>
          <a:p>
            <a:pPr marL="0" lvl="0" indent="0" algn="l" rtl="0">
              <a:lnSpc>
                <a:spcPct val="100000"/>
              </a:lnSpc>
              <a:spcBef>
                <a:spcPts val="0"/>
              </a:spcBef>
              <a:spcAft>
                <a:spcPts val="0"/>
              </a:spcAft>
              <a:buClr>
                <a:srgbClr val="11AA81"/>
              </a:buClr>
              <a:buSzPct val="100000"/>
              <a:buFont typeface="Arial"/>
              <a:buNone/>
            </a:pPr>
            <a:r>
              <a:rPr lang="fi-FI" sz="1600">
                <a:solidFill>
                  <a:srgbClr val="11AA81"/>
                </a:solidFill>
              </a:rPr>
              <a:t>Budget totaal 100€ (80€ Fb, 20€ IG)</a:t>
            </a:r>
            <a:endParaRPr sz="1600">
              <a:solidFill>
                <a:srgbClr val="11AA81"/>
              </a:solidFill>
            </a:endParaRPr>
          </a:p>
          <a:p>
            <a:pPr marL="0" lvl="0" indent="0" algn="l" rtl="0">
              <a:lnSpc>
                <a:spcPct val="100000"/>
              </a:lnSpc>
              <a:spcBef>
                <a:spcPts val="0"/>
              </a:spcBef>
              <a:spcAft>
                <a:spcPts val="0"/>
              </a:spcAft>
              <a:buClr>
                <a:srgbClr val="11AA81"/>
              </a:buClr>
              <a:buSzPct val="100000"/>
              <a:buFont typeface="Arial"/>
              <a:buNone/>
            </a:pPr>
            <a:r>
              <a:rPr lang="fi-FI" sz="1600">
                <a:solidFill>
                  <a:srgbClr val="11AA81"/>
                </a:solidFill>
              </a:rPr>
              <a:t>-&gt; uitgeven:</a:t>
            </a:r>
            <a:endParaRPr sz="1600">
              <a:solidFill>
                <a:srgbClr val="11AA81"/>
              </a:solidFill>
            </a:endParaRPr>
          </a:p>
          <a:p>
            <a:pPr marL="0" lvl="0" indent="0" algn="l" rtl="0">
              <a:lnSpc>
                <a:spcPct val="100000"/>
              </a:lnSpc>
              <a:spcBef>
                <a:spcPts val="0"/>
              </a:spcBef>
              <a:spcAft>
                <a:spcPts val="0"/>
              </a:spcAft>
              <a:buClr>
                <a:srgbClr val="161249"/>
              </a:buClr>
              <a:buSzPct val="100000"/>
              <a:buFont typeface="Arial"/>
              <a:buNone/>
            </a:pPr>
            <a:r>
              <a:rPr lang="fi-FI" sz="1600" b="0"/>
              <a:t>CPM Fb: ~2,1€</a:t>
            </a:r>
            <a:endParaRPr sz="1600" b="0"/>
          </a:p>
          <a:p>
            <a:pPr marL="0" lvl="0" indent="0" algn="l" rtl="0">
              <a:lnSpc>
                <a:spcPct val="100000"/>
              </a:lnSpc>
              <a:spcBef>
                <a:spcPts val="0"/>
              </a:spcBef>
              <a:spcAft>
                <a:spcPts val="0"/>
              </a:spcAft>
              <a:buClr>
                <a:srgbClr val="161249"/>
              </a:buClr>
              <a:buSzPct val="100000"/>
              <a:buFont typeface="Arial"/>
              <a:buNone/>
            </a:pPr>
            <a:r>
              <a:rPr lang="fi-FI" sz="1600" b="0"/>
              <a:t>CPM IG: ~10€</a:t>
            </a:r>
            <a:endParaRPr sz="1600" b="0"/>
          </a:p>
          <a:p>
            <a:pPr marL="0" lvl="0" indent="0" algn="l" rtl="0">
              <a:lnSpc>
                <a:spcPct val="100000"/>
              </a:lnSpc>
              <a:spcBef>
                <a:spcPts val="0"/>
              </a:spcBef>
              <a:spcAft>
                <a:spcPts val="0"/>
              </a:spcAft>
              <a:buClr>
                <a:srgbClr val="161249"/>
              </a:buClr>
              <a:buSzPct val="100000"/>
              <a:buFont typeface="Arial"/>
              <a:buNone/>
            </a:pPr>
            <a:r>
              <a:rPr lang="fi-FI" sz="1600" b="0"/>
              <a:t>per klik Fb: 8 c</a:t>
            </a:r>
            <a:endParaRPr sz="1600" b="0"/>
          </a:p>
          <a:p>
            <a:pPr marL="0" lvl="0" indent="0" algn="l" rtl="0">
              <a:lnSpc>
                <a:spcPct val="100000"/>
              </a:lnSpc>
              <a:spcBef>
                <a:spcPts val="0"/>
              </a:spcBef>
              <a:spcAft>
                <a:spcPts val="0"/>
              </a:spcAft>
              <a:buClr>
                <a:srgbClr val="161249"/>
              </a:buClr>
              <a:buSzPct val="100000"/>
              <a:buFont typeface="Arial"/>
              <a:buNone/>
            </a:pPr>
            <a:r>
              <a:rPr lang="fi-FI" sz="1600" b="0"/>
              <a:t>per klik IG: 50c</a:t>
            </a:r>
            <a:endParaRPr sz="1600" b="0"/>
          </a:p>
          <a:p>
            <a:pPr marL="0" lvl="0" indent="0" algn="l" rtl="0">
              <a:lnSpc>
                <a:spcPct val="90000"/>
              </a:lnSpc>
              <a:spcBef>
                <a:spcPts val="0"/>
              </a:spcBef>
              <a:spcAft>
                <a:spcPts val="0"/>
              </a:spcAft>
              <a:buClr>
                <a:srgbClr val="161249"/>
              </a:buClr>
              <a:buSzPct val="100000"/>
              <a:buFont typeface="Arial"/>
              <a:buNone/>
            </a:pPr>
            <a:endParaRPr sz="1400"/>
          </a:p>
          <a:p>
            <a:pPr marL="0" lvl="0" indent="0" algn="l" rtl="0">
              <a:lnSpc>
                <a:spcPct val="90000"/>
              </a:lnSpc>
              <a:spcBef>
                <a:spcPts val="0"/>
              </a:spcBef>
              <a:spcAft>
                <a:spcPts val="0"/>
              </a:spcAft>
              <a:buClr>
                <a:srgbClr val="161249"/>
              </a:buClr>
              <a:buSzPct val="100000"/>
              <a:buFont typeface="Arial"/>
              <a:buNone/>
            </a:pPr>
            <a:endParaRPr sz="1400"/>
          </a:p>
          <a:p>
            <a:pPr marL="0" lvl="0" indent="0" algn="l" rtl="0">
              <a:lnSpc>
                <a:spcPct val="90000"/>
              </a:lnSpc>
              <a:spcBef>
                <a:spcPts val="0"/>
              </a:spcBef>
              <a:spcAft>
                <a:spcPts val="0"/>
              </a:spcAft>
              <a:buClr>
                <a:srgbClr val="161249"/>
              </a:buClr>
              <a:buSzPct val="100000"/>
              <a:buFont typeface="Arial"/>
              <a:buNone/>
            </a:pPr>
            <a:endParaRPr sz="1400"/>
          </a:p>
        </p:txBody>
      </p:sp>
      <p:pic>
        <p:nvPicPr>
          <p:cNvPr id="648" name="Google Shape;648;g20e72ffa6ac_0_172"/>
          <p:cNvPicPr preferRelativeResize="0"/>
          <p:nvPr/>
        </p:nvPicPr>
        <p:blipFill rotWithShape="1">
          <a:blip r:embed="rId3">
            <a:alphaModFix/>
          </a:blip>
          <a:srcRect/>
          <a:stretch/>
        </p:blipFill>
        <p:spPr>
          <a:xfrm>
            <a:off x="3627300" y="146400"/>
            <a:ext cx="5432007" cy="4767485"/>
          </a:xfrm>
          <a:prstGeom prst="rect">
            <a:avLst/>
          </a:prstGeom>
          <a:noFill/>
          <a:ln w="28575" cap="flat" cmpd="sng">
            <a:solidFill>
              <a:srgbClr val="11AA81"/>
            </a:solidFill>
            <a:prstDash val="solid"/>
            <a:round/>
            <a:headEnd type="none" w="sm" len="sm"/>
            <a:tailEnd type="none" w="sm" len="sm"/>
          </a:ln>
        </p:spPr>
      </p:pic>
      <p:pic>
        <p:nvPicPr>
          <p:cNvPr id="649" name="Google Shape;649;g20e72ffa6ac_0_17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304532" y="4467075"/>
            <a:ext cx="1274218" cy="488417"/>
          </a:xfrm>
          <a:prstGeom prst="rect">
            <a:avLst/>
          </a:prstGeom>
          <a:noFill/>
          <a:ln>
            <a:noFill/>
          </a:ln>
        </p:spPr>
      </p:pic>
      <p:sp>
        <p:nvSpPr>
          <p:cNvPr id="650" name="Google Shape;650;g20e72ffa6ac_0_172"/>
          <p:cNvSpPr txBox="1"/>
          <p:nvPr/>
        </p:nvSpPr>
        <p:spPr>
          <a:xfrm>
            <a:off x="213409" y="146400"/>
            <a:ext cx="4648874" cy="95406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fi-FI" sz="2800" b="1" i="0" u="none" strike="noStrike" cap="none">
                <a:solidFill>
                  <a:srgbClr val="161249"/>
                </a:solidFill>
                <a:latin typeface="Arial"/>
                <a:ea typeface="Arial"/>
                <a:cs typeface="Arial"/>
                <a:sym typeface="Arial"/>
              </a:rPr>
              <a:t>Metriek van </a:t>
            </a:r>
            <a:endParaRPr/>
          </a:p>
          <a:p>
            <a:pPr marL="0" marR="0" lvl="0" indent="0" algn="l" rtl="0">
              <a:lnSpc>
                <a:spcPct val="100000"/>
              </a:lnSpc>
              <a:spcBef>
                <a:spcPts val="0"/>
              </a:spcBef>
              <a:spcAft>
                <a:spcPts val="0"/>
              </a:spcAft>
              <a:buClr>
                <a:srgbClr val="000000"/>
              </a:buClr>
              <a:buSzPts val="2800"/>
              <a:buFont typeface="Arial"/>
              <a:buNone/>
            </a:pPr>
            <a:r>
              <a:rPr lang="fi-FI" sz="2800" b="1" i="0" u="none" strike="noStrike" cap="none">
                <a:solidFill>
                  <a:srgbClr val="161249"/>
                </a:solidFill>
                <a:latin typeface="Arial"/>
                <a:ea typeface="Arial"/>
                <a:cs typeface="Arial"/>
                <a:sym typeface="Arial"/>
              </a:rPr>
              <a:t>Facebook/IG</a:t>
            </a:r>
            <a:endParaRPr sz="1600" b="0" i="0" u="none" strike="noStrike" cap="none">
              <a:solidFill>
                <a:schemeClr val="dk1"/>
              </a:solidFill>
              <a:latin typeface="Calibri"/>
              <a:ea typeface="Calibri"/>
              <a:cs typeface="Calibri"/>
              <a:sym typeface="Calibri"/>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654"/>
        <p:cNvGrpSpPr/>
        <p:nvPr/>
      </p:nvGrpSpPr>
      <p:grpSpPr>
        <a:xfrm>
          <a:off x="0" y="0"/>
          <a:ext cx="0" cy="0"/>
          <a:chOff x="0" y="0"/>
          <a:chExt cx="0" cy="0"/>
        </a:xfrm>
      </p:grpSpPr>
      <p:sp>
        <p:nvSpPr>
          <p:cNvPr id="655" name="Google Shape;655;g20e72ffa6ac_0_166"/>
          <p:cNvSpPr txBox="1"/>
          <p:nvPr/>
        </p:nvSpPr>
        <p:spPr>
          <a:xfrm>
            <a:off x="0" y="1063130"/>
            <a:ext cx="3269555" cy="2139017"/>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600"/>
              </a:spcBef>
              <a:spcAft>
                <a:spcPts val="0"/>
              </a:spcAft>
              <a:buClr>
                <a:srgbClr val="11AA81"/>
              </a:buClr>
              <a:buSzPts val="1400"/>
              <a:buFont typeface="Arial"/>
              <a:buChar char="●"/>
            </a:pPr>
            <a:r>
              <a:rPr lang="fi-FI" sz="1600" b="0" i="0" u="none" strike="noStrike" cap="none" dirty="0">
                <a:solidFill>
                  <a:srgbClr val="161249"/>
                </a:solidFill>
                <a:latin typeface="Arial"/>
                <a:ea typeface="Arial"/>
                <a:cs typeface="Arial"/>
                <a:sym typeface="Arial"/>
              </a:rPr>
              <a:t>tijdlijn 23.12. - 20.2.</a:t>
            </a:r>
            <a:endParaRPr sz="1600"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600"/>
              </a:spcBef>
              <a:spcAft>
                <a:spcPts val="0"/>
              </a:spcAft>
              <a:buClr>
                <a:srgbClr val="11AA81"/>
              </a:buClr>
              <a:buSzPts val="1400"/>
              <a:buFont typeface="Arial"/>
              <a:buChar char="●"/>
            </a:pPr>
            <a:r>
              <a:rPr lang="fi-FI" sz="1600" b="0" i="0" u="none" strike="noStrike" cap="none" dirty="0">
                <a:solidFill>
                  <a:srgbClr val="161249"/>
                </a:solidFill>
                <a:latin typeface="Arial"/>
                <a:ea typeface="Arial"/>
                <a:cs typeface="Arial"/>
                <a:sym typeface="Arial"/>
              </a:rPr>
              <a:t>verkeersbronnen en -snelheden weergeven</a:t>
            </a:r>
            <a:endParaRPr sz="1400" b="0" i="0" u="none" strike="noStrike" cap="none" dirty="0">
              <a:solidFill>
                <a:srgbClr val="000000"/>
              </a:solidFill>
              <a:latin typeface="Arial"/>
              <a:ea typeface="Arial"/>
              <a:cs typeface="Arial"/>
              <a:sym typeface="Arial"/>
            </a:endParaRPr>
          </a:p>
          <a:p>
            <a:pPr marL="457200" marR="0" lvl="0" indent="-317500" algn="l" rtl="0">
              <a:lnSpc>
                <a:spcPct val="100000"/>
              </a:lnSpc>
              <a:spcBef>
                <a:spcPts val="600"/>
              </a:spcBef>
              <a:spcAft>
                <a:spcPts val="0"/>
              </a:spcAft>
              <a:buClr>
                <a:srgbClr val="11AA81"/>
              </a:buClr>
              <a:buSzPts val="1400"/>
              <a:buFont typeface="Arial"/>
              <a:buChar char="●"/>
            </a:pPr>
            <a:r>
              <a:rPr lang="fi-FI" sz="1600" b="0" i="0" u="none" strike="noStrike" cap="none" dirty="0">
                <a:solidFill>
                  <a:srgbClr val="161249"/>
                </a:solidFill>
                <a:latin typeface="Arial"/>
                <a:ea typeface="Arial"/>
                <a:cs typeface="Arial"/>
                <a:sym typeface="Arial"/>
              </a:rPr>
              <a:t>belangrijkste bron is 'direct verkeer' (gebruiker kent URL-adres)</a:t>
            </a:r>
            <a:endParaRPr sz="1600" b="0" i="0" u="none" strike="noStrike" cap="none" dirty="0">
              <a:solidFill>
                <a:srgbClr val="161249"/>
              </a:solidFill>
              <a:latin typeface="Arial"/>
              <a:ea typeface="Arial"/>
              <a:cs typeface="Arial"/>
              <a:sym typeface="Arial"/>
            </a:endParaRPr>
          </a:p>
          <a:p>
            <a:pPr marL="457200" marR="0" lvl="0" indent="-228600" algn="l" rtl="0">
              <a:lnSpc>
                <a:spcPct val="100000"/>
              </a:lnSpc>
              <a:spcBef>
                <a:spcPts val="0"/>
              </a:spcBef>
              <a:spcAft>
                <a:spcPts val="0"/>
              </a:spcAft>
              <a:buClr>
                <a:srgbClr val="11AA81"/>
              </a:buClr>
              <a:buSzPts val="1400"/>
              <a:buFont typeface="Arial"/>
              <a:buNone/>
            </a:pPr>
            <a:endParaRPr sz="1600" b="0" i="0" u="none" strike="noStrike" cap="none" dirty="0">
              <a:solidFill>
                <a:srgbClr val="161249"/>
              </a:solidFill>
              <a:latin typeface="Arial"/>
              <a:ea typeface="Arial"/>
              <a:cs typeface="Arial"/>
              <a:sym typeface="Arial"/>
            </a:endParaRPr>
          </a:p>
        </p:txBody>
      </p:sp>
      <p:pic>
        <p:nvPicPr>
          <p:cNvPr id="656" name="Google Shape;656;g20e72ffa6ac_0_166"/>
          <p:cNvPicPr preferRelativeResize="0"/>
          <p:nvPr/>
        </p:nvPicPr>
        <p:blipFill rotWithShape="1">
          <a:blip r:embed="rId3">
            <a:alphaModFix/>
          </a:blip>
          <a:srcRect/>
          <a:stretch/>
        </p:blipFill>
        <p:spPr>
          <a:xfrm>
            <a:off x="3432141" y="136479"/>
            <a:ext cx="5566575" cy="2845725"/>
          </a:xfrm>
          <a:prstGeom prst="rect">
            <a:avLst/>
          </a:prstGeom>
          <a:noFill/>
          <a:ln w="28575" cap="flat" cmpd="sng">
            <a:solidFill>
              <a:srgbClr val="11AA81"/>
            </a:solidFill>
            <a:prstDash val="solid"/>
            <a:round/>
            <a:headEnd type="none" w="sm" len="sm"/>
            <a:tailEnd type="none" w="sm" len="sm"/>
          </a:ln>
        </p:spPr>
      </p:pic>
      <p:pic>
        <p:nvPicPr>
          <p:cNvPr id="657" name="Google Shape;657;g20e72ffa6ac_0_16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251141" y="3065835"/>
            <a:ext cx="1747575" cy="1842450"/>
          </a:xfrm>
          <a:prstGeom prst="rect">
            <a:avLst/>
          </a:prstGeom>
          <a:noFill/>
          <a:ln w="28575" cap="flat" cmpd="sng">
            <a:solidFill>
              <a:srgbClr val="11AA81"/>
            </a:solidFill>
            <a:prstDash val="solid"/>
            <a:round/>
            <a:headEnd type="none" w="sm" len="sm"/>
            <a:tailEnd type="none" w="sm" len="sm"/>
          </a:ln>
        </p:spPr>
      </p:pic>
      <p:sp>
        <p:nvSpPr>
          <p:cNvPr id="658" name="Google Shape;658;g20e72ffa6ac_0_166"/>
          <p:cNvSpPr txBox="1"/>
          <p:nvPr/>
        </p:nvSpPr>
        <p:spPr>
          <a:xfrm>
            <a:off x="0" y="3139144"/>
            <a:ext cx="6457817" cy="847916"/>
          </a:xfrm>
          <a:prstGeom prst="rect">
            <a:avLst/>
          </a:prstGeom>
          <a:noFill/>
          <a:ln>
            <a:noFill/>
          </a:ln>
        </p:spPr>
        <p:txBody>
          <a:bodyPr spcFirstLastPara="1" wrap="square" lIns="91425" tIns="45700" rIns="91425" bIns="45700" anchor="t" anchorCtr="0">
            <a:noAutofit/>
          </a:bodyPr>
          <a:lstStyle/>
          <a:p>
            <a:pPr marL="457200" marR="0" lvl="0" indent="-317500" algn="l" rtl="0">
              <a:lnSpc>
                <a:spcPct val="100000"/>
              </a:lnSpc>
              <a:spcBef>
                <a:spcPts val="0"/>
              </a:spcBef>
              <a:spcAft>
                <a:spcPts val="0"/>
              </a:spcAft>
              <a:buClr>
                <a:srgbClr val="11AA81"/>
              </a:buClr>
              <a:buSzPts val="1400"/>
              <a:buFont typeface="Arial"/>
              <a:buChar char="●"/>
            </a:pPr>
            <a:r>
              <a:rPr lang="fi-FI" sz="1600" b="0" i="0" u="none" strike="noStrike" cap="none" dirty="0">
                <a:solidFill>
                  <a:srgbClr val="161249"/>
                </a:solidFill>
                <a:latin typeface="Arial"/>
                <a:ea typeface="Arial"/>
                <a:cs typeface="Arial"/>
                <a:sym typeface="Arial"/>
              </a:rPr>
              <a:t>ongeveer 50k 'directe' bezoekers in de tijdlijn</a:t>
            </a:r>
            <a:endParaRPr sz="1400" b="0" i="0" u="none" strike="noStrike" cap="none" dirty="0">
              <a:solidFill>
                <a:srgbClr val="000000"/>
              </a:solidFill>
              <a:latin typeface="Arial"/>
              <a:ea typeface="Arial"/>
              <a:cs typeface="Arial"/>
              <a:sym typeface="Arial"/>
            </a:endParaRPr>
          </a:p>
          <a:p>
            <a:pPr marL="457200" marR="0" lvl="0" indent="-317500" algn="l" rtl="0">
              <a:lnSpc>
                <a:spcPct val="100000"/>
              </a:lnSpc>
              <a:spcBef>
                <a:spcPts val="600"/>
              </a:spcBef>
              <a:spcAft>
                <a:spcPts val="0"/>
              </a:spcAft>
              <a:buClr>
                <a:srgbClr val="11AA81"/>
              </a:buClr>
              <a:buSzPts val="1400"/>
              <a:buFont typeface="Arial"/>
              <a:buChar char="●"/>
            </a:pPr>
            <a:r>
              <a:rPr lang="fi-FI" sz="1600" b="0" i="0" u="none" strike="noStrike" cap="none" dirty="0">
                <a:solidFill>
                  <a:srgbClr val="161249"/>
                </a:solidFill>
                <a:latin typeface="Arial"/>
                <a:ea typeface="Arial"/>
                <a:cs typeface="Arial"/>
                <a:sym typeface="Arial"/>
              </a:rPr>
              <a:t>tweede 'organisch zoeken' (site gevonden via zoekmachine)</a:t>
            </a:r>
            <a:endParaRPr sz="1400" b="0" i="0" u="none" strike="noStrike" cap="none" dirty="0">
              <a:solidFill>
                <a:srgbClr val="000000"/>
              </a:solidFill>
              <a:latin typeface="Arial"/>
              <a:ea typeface="Arial"/>
              <a:cs typeface="Arial"/>
              <a:sym typeface="Arial"/>
            </a:endParaRPr>
          </a:p>
          <a:p>
            <a:pPr marL="457200" marR="0" lvl="0" indent="-317500" algn="l" rtl="0">
              <a:lnSpc>
                <a:spcPct val="100000"/>
              </a:lnSpc>
              <a:spcBef>
                <a:spcPts val="600"/>
              </a:spcBef>
              <a:spcAft>
                <a:spcPts val="0"/>
              </a:spcAft>
              <a:buClr>
                <a:srgbClr val="11AA81"/>
              </a:buClr>
              <a:buSzPts val="1400"/>
              <a:buFont typeface="Arial"/>
              <a:buChar char="●"/>
            </a:pPr>
            <a:r>
              <a:rPr lang="fi-FI" sz="1600" b="0" i="0" u="none" strike="noStrike" cap="none" dirty="0">
                <a:solidFill>
                  <a:srgbClr val="161249"/>
                </a:solidFill>
                <a:latin typeface="Arial"/>
                <a:ea typeface="Arial"/>
                <a:cs typeface="Arial"/>
                <a:sym typeface="Arial"/>
              </a:rPr>
              <a:t>ten derde is adverteren ('betaald zoeken')</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600"/>
              </a:spcBef>
              <a:spcAft>
                <a:spcPts val="0"/>
              </a:spcAft>
              <a:buClr>
                <a:srgbClr val="161249"/>
              </a:buClr>
              <a:buSzPts val="1200"/>
              <a:buFont typeface="Arial"/>
              <a:buNone/>
            </a:pPr>
            <a:r>
              <a:rPr lang="fi-FI" sz="1200" b="0" i="0" u="none" strike="noStrike" cap="none" dirty="0">
                <a:solidFill>
                  <a:srgbClr val="161249"/>
                </a:solidFill>
                <a:latin typeface="Arial"/>
                <a:ea typeface="Arial"/>
                <a:cs typeface="Arial"/>
                <a:sym typeface="Arial"/>
              </a:rPr>
              <a:t>          *Google demo-account toont bezoekersgegevens van </a:t>
            </a:r>
            <a:r>
              <a:rPr lang="fi-FI" sz="1200" b="0" i="0" u="sng" strike="noStrike" cap="none" dirty="0">
                <a:solidFill>
                  <a:schemeClr val="hlink"/>
                </a:solidFill>
                <a:latin typeface="Arial"/>
                <a:ea typeface="Arial"/>
                <a:cs typeface="Arial"/>
                <a:sym typeface="Arial"/>
                <a:hlinkClick r:id="rId5"/>
              </a:rPr>
              <a:t>Google Merchandise-winkel</a:t>
            </a:r>
            <a:endParaRPr sz="1200" b="0" i="0" u="none" strike="noStrike" cap="none" dirty="0">
              <a:solidFill>
                <a:schemeClr val="dk1"/>
              </a:solidFill>
              <a:latin typeface="Arial"/>
              <a:ea typeface="Arial"/>
              <a:cs typeface="Arial"/>
              <a:sym typeface="Arial"/>
            </a:endParaRPr>
          </a:p>
        </p:txBody>
      </p:sp>
      <p:sp>
        <p:nvSpPr>
          <p:cNvPr id="659" name="Google Shape;659;g20e72ffa6ac_0_166"/>
          <p:cNvSpPr txBox="1"/>
          <p:nvPr/>
        </p:nvSpPr>
        <p:spPr>
          <a:xfrm>
            <a:off x="0" y="52848"/>
            <a:ext cx="3727976" cy="101566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fi-FI" sz="2400" b="1" i="0" u="none" strike="noStrike" cap="none" dirty="0">
                <a:solidFill>
                  <a:srgbClr val="161249"/>
                </a:solidFill>
                <a:latin typeface="Arial"/>
                <a:ea typeface="Arial"/>
                <a:cs typeface="Arial"/>
                <a:sym typeface="Arial"/>
              </a:rPr>
              <a:t>Voorbeeld statistieken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fi-FI" sz="2400" b="1" i="0" u="none" strike="noStrike" cap="none" dirty="0">
                <a:solidFill>
                  <a:srgbClr val="161249"/>
                </a:solidFill>
                <a:latin typeface="Arial"/>
                <a:ea typeface="Arial"/>
                <a:cs typeface="Arial"/>
                <a:sym typeface="Arial"/>
              </a:rPr>
              <a:t>van Google ads 1/2 </a:t>
            </a:r>
            <a:r>
              <a:rPr lang="fi-FI" sz="1200" b="0" i="0" u="none" strike="noStrike" cap="none" dirty="0">
                <a:solidFill>
                  <a:srgbClr val="161249"/>
                </a:solidFill>
                <a:latin typeface="Arial"/>
                <a:ea typeface="Arial"/>
                <a:cs typeface="Arial"/>
                <a:sym typeface="Arial"/>
              </a:rPr>
              <a:t>(gegevens van de </a:t>
            </a:r>
            <a:r>
              <a:rPr lang="fi-FI" sz="1200" b="0" i="0" u="sng" strike="noStrike" cap="none" dirty="0">
                <a:solidFill>
                  <a:schemeClr val="hlink"/>
                </a:solidFill>
                <a:latin typeface="Arial"/>
                <a:ea typeface="Arial"/>
                <a:cs typeface="Arial"/>
                <a:sym typeface="Arial"/>
                <a:hlinkClick r:id="rId6"/>
              </a:rPr>
              <a:t>Google demo-account*</a:t>
            </a:r>
            <a:r>
              <a:rPr lang="fi-FI" sz="1200" b="0" i="0" u="none" strike="noStrike" cap="none" dirty="0">
                <a:solidFill>
                  <a:schemeClr val="dk1"/>
                </a:solidFill>
                <a:latin typeface="Arial"/>
                <a:ea typeface="Arial"/>
                <a:cs typeface="Arial"/>
                <a:sym typeface="Arial"/>
              </a:rPr>
              <a:t>) </a:t>
            </a:r>
            <a:endParaRPr sz="1400" b="1" i="0" u="none" strike="noStrike" cap="none" dirty="0">
              <a:solidFill>
                <a:schemeClr val="dk1"/>
              </a:solidFill>
              <a:latin typeface="Arial"/>
              <a:ea typeface="Arial"/>
              <a:cs typeface="Arial"/>
              <a:sym typeface="Arial"/>
            </a:endParaRPr>
          </a:p>
        </p:txBody>
      </p:sp>
      <p:pic>
        <p:nvPicPr>
          <p:cNvPr id="660" name="Google Shape;660;g20e72ffa6ac_0_166"/>
          <p:cNvPicPr preferRelativeResize="0"/>
          <p:nvPr/>
        </p:nvPicPr>
        <p:blipFill rotWithShape="1">
          <a:blip r:embed="rId7">
            <a:alphaModFix/>
          </a:blip>
          <a:srcRect/>
          <a:stretch/>
        </p:blipFill>
        <p:spPr>
          <a:xfrm>
            <a:off x="5896648" y="4438250"/>
            <a:ext cx="1274174" cy="487722"/>
          </a:xfrm>
          <a:prstGeom prst="rect">
            <a:avLst/>
          </a:prstGeom>
          <a:noFill/>
          <a:ln>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664"/>
        <p:cNvGrpSpPr/>
        <p:nvPr/>
      </p:nvGrpSpPr>
      <p:grpSpPr>
        <a:xfrm>
          <a:off x="0" y="0"/>
          <a:ext cx="0" cy="0"/>
          <a:chOff x="0" y="0"/>
          <a:chExt cx="0" cy="0"/>
        </a:xfrm>
      </p:grpSpPr>
      <p:sp>
        <p:nvSpPr>
          <p:cNvPr id="665" name="Google Shape;665;g20e72ffa6ac_0_219"/>
          <p:cNvSpPr txBox="1">
            <a:spLocks noGrp="1"/>
          </p:cNvSpPr>
          <p:nvPr>
            <p:ph type="title"/>
          </p:nvPr>
        </p:nvSpPr>
        <p:spPr>
          <a:xfrm>
            <a:off x="461901" y="671269"/>
            <a:ext cx="4067175"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endParaRPr/>
          </a:p>
        </p:txBody>
      </p:sp>
      <p:sp>
        <p:nvSpPr>
          <p:cNvPr id="666" name="Google Shape;666;g20e72ffa6ac_0_219"/>
          <p:cNvSpPr txBox="1">
            <a:spLocks noGrp="1"/>
          </p:cNvSpPr>
          <p:nvPr>
            <p:ph type="body" idx="1"/>
          </p:nvPr>
        </p:nvSpPr>
        <p:spPr>
          <a:xfrm>
            <a:off x="0" y="3456757"/>
            <a:ext cx="9388865" cy="90212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fi-FI" sz="1800" b="1" dirty="0"/>
              <a:t>Voorbeeldmetingen van Google-advertenties 2/2</a:t>
            </a:r>
            <a:endParaRPr sz="2000" dirty="0"/>
          </a:p>
          <a:p>
            <a:pPr marL="457200" lvl="0" indent="-323850" algn="l" rtl="0">
              <a:lnSpc>
                <a:spcPct val="100000"/>
              </a:lnSpc>
              <a:spcBef>
                <a:spcPts val="300"/>
              </a:spcBef>
              <a:spcAft>
                <a:spcPts val="0"/>
              </a:spcAft>
              <a:buClr>
                <a:srgbClr val="11AA81"/>
              </a:buClr>
              <a:buSzPts val="1350"/>
              <a:buChar char="●"/>
            </a:pPr>
            <a:r>
              <a:rPr lang="fi-FI" sz="1200" dirty="0"/>
              <a:t>Deze metriek toont actieve sessies* en verschillen in hun lengte</a:t>
            </a:r>
            <a:endParaRPr sz="2000" dirty="0"/>
          </a:p>
          <a:p>
            <a:pPr marL="457200" lvl="0" indent="-323850" algn="l" rtl="0">
              <a:lnSpc>
                <a:spcPct val="100000"/>
              </a:lnSpc>
              <a:spcBef>
                <a:spcPts val="0"/>
              </a:spcBef>
              <a:spcAft>
                <a:spcPts val="0"/>
              </a:spcAft>
              <a:buClr>
                <a:srgbClr val="11AA81"/>
              </a:buClr>
              <a:buSzPts val="1350"/>
              <a:buChar char="●"/>
            </a:pPr>
            <a:r>
              <a:rPr lang="fi-FI" sz="1200" dirty="0"/>
              <a:t>Advertenties (betaald en display) lijken kortere sessies te hebben dan directe en organische bezoeken</a:t>
            </a:r>
            <a:endParaRPr sz="2000" dirty="0"/>
          </a:p>
          <a:p>
            <a:pPr marL="457200" lvl="0" indent="-323850" algn="l" rtl="0">
              <a:lnSpc>
                <a:spcPct val="100000"/>
              </a:lnSpc>
              <a:spcBef>
                <a:spcPts val="0"/>
              </a:spcBef>
              <a:spcAft>
                <a:spcPts val="0"/>
              </a:spcAft>
              <a:buClr>
                <a:srgbClr val="11AA81"/>
              </a:buClr>
              <a:buSzPts val="1350"/>
              <a:buChar char="●"/>
            </a:pPr>
            <a:r>
              <a:rPr lang="fi-FI" sz="1200" dirty="0"/>
              <a:t>Langste sessies door e-mailadverteerders en organische sociale media (volgers op Google's eigen sociale media-accounts) </a:t>
            </a:r>
            <a:endParaRPr sz="2000" dirty="0"/>
          </a:p>
          <a:p>
            <a:pPr marL="0" lvl="0" indent="0" algn="l" rtl="0">
              <a:lnSpc>
                <a:spcPct val="90000"/>
              </a:lnSpc>
              <a:spcBef>
                <a:spcPts val="750"/>
              </a:spcBef>
              <a:spcAft>
                <a:spcPts val="0"/>
              </a:spcAft>
              <a:buClr>
                <a:srgbClr val="161249"/>
              </a:buClr>
              <a:buSzPts val="1400"/>
              <a:buNone/>
            </a:pPr>
            <a:endParaRPr sz="1400" dirty="0"/>
          </a:p>
        </p:txBody>
      </p:sp>
      <p:pic>
        <p:nvPicPr>
          <p:cNvPr id="667" name="Google Shape;667;g20e72ffa6ac_0_21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84101" y="453018"/>
            <a:ext cx="8575798" cy="3008052"/>
          </a:xfrm>
          <a:prstGeom prst="rect">
            <a:avLst/>
          </a:prstGeom>
          <a:noFill/>
          <a:ln w="28575" cap="flat" cmpd="sng">
            <a:solidFill>
              <a:srgbClr val="11AA81"/>
            </a:solidFill>
            <a:prstDash val="solid"/>
            <a:round/>
            <a:headEnd type="none" w="sm" len="sm"/>
            <a:tailEnd type="none" w="sm" len="sm"/>
          </a:ln>
        </p:spPr>
      </p:pic>
      <p:sp>
        <p:nvSpPr>
          <p:cNvPr id="668" name="Google Shape;668;g20e72ffa6ac_0_219"/>
          <p:cNvSpPr txBox="1"/>
          <p:nvPr/>
        </p:nvSpPr>
        <p:spPr>
          <a:xfrm>
            <a:off x="267910" y="147204"/>
            <a:ext cx="8608179" cy="294297"/>
          </a:xfrm>
          <a:prstGeom prst="rect">
            <a:avLst/>
          </a:prstGeom>
          <a:noFill/>
          <a:ln w="28575" cap="flat" cmpd="sng">
            <a:solidFill>
              <a:srgbClr val="11AA81"/>
            </a:solidFill>
            <a:prstDash val="solid"/>
            <a:round/>
            <a:headEnd type="none" w="sm" len="sm"/>
            <a:tailEnd type="none" w="sm" len="sm"/>
          </a:ln>
        </p:spPr>
        <p:txBody>
          <a:bodyPr spcFirstLastPara="1" wrap="square" lIns="0" tIns="72000" rIns="36000" bIns="72000" anchor="t" anchorCtr="0">
            <a:noAutofit/>
          </a:bodyPr>
          <a:lstStyle/>
          <a:p>
            <a:pPr marL="0" marR="0" lvl="0" indent="0" algn="l" rtl="0">
              <a:lnSpc>
                <a:spcPct val="100000"/>
              </a:lnSpc>
              <a:spcBef>
                <a:spcPts val="0"/>
              </a:spcBef>
              <a:spcAft>
                <a:spcPts val="0"/>
              </a:spcAft>
              <a:buClr>
                <a:srgbClr val="11AA81"/>
              </a:buClr>
              <a:buSzPts val="1100"/>
              <a:buFont typeface="Arial"/>
              <a:buNone/>
            </a:pPr>
            <a:r>
              <a:rPr lang="fi-FI" sz="1100" b="1" i="0" u="none" strike="noStrike" cap="none">
                <a:solidFill>
                  <a:srgbClr val="11AA81"/>
                </a:solidFill>
                <a:latin typeface="Arial"/>
                <a:ea typeface="Arial"/>
                <a:cs typeface="Arial"/>
                <a:sym typeface="Arial"/>
              </a:rPr>
              <a:t>    Bron van verkeer Gebruikers Sessies Actieve sessies Gemiddeld bestede tijd Act.ses.per gebruiker</a:t>
            </a:r>
            <a:endParaRPr sz="1100" b="1" i="0" u="none" strike="noStrike" cap="none">
              <a:solidFill>
                <a:srgbClr val="11AA81"/>
              </a:solidFill>
              <a:latin typeface="Arial"/>
              <a:ea typeface="Arial"/>
              <a:cs typeface="Arial"/>
              <a:sym typeface="Arial"/>
            </a:endParaRPr>
          </a:p>
        </p:txBody>
      </p:sp>
      <p:cxnSp>
        <p:nvCxnSpPr>
          <p:cNvPr id="669" name="Google Shape;669;g20e72ffa6ac_0_219"/>
          <p:cNvCxnSpPr/>
          <p:nvPr/>
        </p:nvCxnSpPr>
        <p:spPr>
          <a:xfrm>
            <a:off x="2786844" y="147204"/>
            <a:ext cx="0" cy="289630"/>
          </a:xfrm>
          <a:prstGeom prst="straightConnector1">
            <a:avLst/>
          </a:prstGeom>
          <a:noFill/>
          <a:ln w="9525" cap="flat" cmpd="sng">
            <a:solidFill>
              <a:srgbClr val="11AA81"/>
            </a:solidFill>
            <a:prstDash val="solid"/>
            <a:miter lim="800000"/>
            <a:headEnd type="none" w="sm" len="sm"/>
            <a:tailEnd type="none" w="sm" len="sm"/>
          </a:ln>
        </p:spPr>
      </p:cxnSp>
      <p:cxnSp>
        <p:nvCxnSpPr>
          <p:cNvPr id="670" name="Google Shape;670;g20e72ffa6ac_0_219"/>
          <p:cNvCxnSpPr/>
          <p:nvPr/>
        </p:nvCxnSpPr>
        <p:spPr>
          <a:xfrm>
            <a:off x="4144957" y="147204"/>
            <a:ext cx="0" cy="284660"/>
          </a:xfrm>
          <a:prstGeom prst="straightConnector1">
            <a:avLst/>
          </a:prstGeom>
          <a:noFill/>
          <a:ln w="9525" cap="flat" cmpd="sng">
            <a:solidFill>
              <a:srgbClr val="11AA81"/>
            </a:solidFill>
            <a:prstDash val="solid"/>
            <a:miter lim="800000"/>
            <a:headEnd type="none" w="sm" len="sm"/>
            <a:tailEnd type="none" w="sm" len="sm"/>
          </a:ln>
        </p:spPr>
      </p:cxnSp>
      <p:cxnSp>
        <p:nvCxnSpPr>
          <p:cNvPr id="671" name="Google Shape;671;g20e72ffa6ac_0_219"/>
          <p:cNvCxnSpPr/>
          <p:nvPr/>
        </p:nvCxnSpPr>
        <p:spPr>
          <a:xfrm>
            <a:off x="5349321" y="147204"/>
            <a:ext cx="0" cy="284659"/>
          </a:xfrm>
          <a:prstGeom prst="straightConnector1">
            <a:avLst/>
          </a:prstGeom>
          <a:noFill/>
          <a:ln w="9525" cap="flat" cmpd="sng">
            <a:solidFill>
              <a:srgbClr val="11AA81"/>
            </a:solidFill>
            <a:prstDash val="solid"/>
            <a:miter lim="800000"/>
            <a:headEnd type="none" w="sm" len="sm"/>
            <a:tailEnd type="none" w="sm" len="sm"/>
          </a:ln>
        </p:spPr>
      </p:cxnSp>
      <p:cxnSp>
        <p:nvCxnSpPr>
          <p:cNvPr id="672" name="Google Shape;672;g20e72ffa6ac_0_219"/>
          <p:cNvCxnSpPr/>
          <p:nvPr/>
        </p:nvCxnSpPr>
        <p:spPr>
          <a:xfrm>
            <a:off x="6602238" y="147204"/>
            <a:ext cx="0" cy="294627"/>
          </a:xfrm>
          <a:prstGeom prst="straightConnector1">
            <a:avLst/>
          </a:prstGeom>
          <a:noFill/>
          <a:ln w="9525" cap="flat" cmpd="sng">
            <a:solidFill>
              <a:srgbClr val="11AA81"/>
            </a:solidFill>
            <a:prstDash val="solid"/>
            <a:miter lim="800000"/>
            <a:headEnd type="none" w="sm" len="sm"/>
            <a:tailEnd type="none" w="sm" len="sm"/>
          </a:ln>
        </p:spPr>
      </p:cxnSp>
      <p:cxnSp>
        <p:nvCxnSpPr>
          <p:cNvPr id="673" name="Google Shape;673;g20e72ffa6ac_0_219"/>
          <p:cNvCxnSpPr/>
          <p:nvPr/>
        </p:nvCxnSpPr>
        <p:spPr>
          <a:xfrm>
            <a:off x="7725682" y="147204"/>
            <a:ext cx="0" cy="284658"/>
          </a:xfrm>
          <a:prstGeom prst="straightConnector1">
            <a:avLst/>
          </a:prstGeom>
          <a:noFill/>
          <a:ln w="9525" cap="flat" cmpd="sng">
            <a:solidFill>
              <a:srgbClr val="11AA81"/>
            </a:solidFill>
            <a:prstDash val="solid"/>
            <a:miter lim="800000"/>
            <a:headEnd type="none" w="sm" len="sm"/>
            <a:tailEnd type="none" w="sm" len="sm"/>
          </a:ln>
        </p:spPr>
      </p:cxn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677"/>
        <p:cNvGrpSpPr/>
        <p:nvPr/>
      </p:nvGrpSpPr>
      <p:grpSpPr>
        <a:xfrm>
          <a:off x="0" y="0"/>
          <a:ext cx="0" cy="0"/>
          <a:chOff x="0" y="0"/>
          <a:chExt cx="0" cy="0"/>
        </a:xfrm>
      </p:grpSpPr>
      <p:sp>
        <p:nvSpPr>
          <p:cNvPr id="678" name="Google Shape;678;p36"/>
          <p:cNvSpPr txBox="1">
            <a:spLocks noGrp="1"/>
          </p:cNvSpPr>
          <p:nvPr>
            <p:ph type="title" idx="4294967295"/>
          </p:nvPr>
        </p:nvSpPr>
        <p:spPr>
          <a:xfrm>
            <a:off x="2977869" y="2000250"/>
            <a:ext cx="3188262" cy="5715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4444"/>
              <a:buFont typeface="Arial"/>
              <a:buNone/>
            </a:pPr>
            <a:r>
              <a:rPr lang="fi-FI" sz="4000"/>
              <a:t>Conversie </a:t>
            </a:r>
            <a:endParaRPr sz="400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682"/>
        <p:cNvGrpSpPr/>
        <p:nvPr/>
      </p:nvGrpSpPr>
      <p:grpSpPr>
        <a:xfrm>
          <a:off x="0" y="0"/>
          <a:ext cx="0" cy="0"/>
          <a:chOff x="0" y="0"/>
          <a:chExt cx="0" cy="0"/>
        </a:xfrm>
      </p:grpSpPr>
      <p:pic>
        <p:nvPicPr>
          <p:cNvPr id="683" name="Google Shape;683;p37"/>
          <p:cNvPicPr preferRelativeResize="0"/>
          <p:nvPr/>
        </p:nvPicPr>
        <p:blipFill rotWithShape="1">
          <a:blip r:embed="rId3" cstate="screen">
            <a:alphaModFix/>
            <a:extLst>
              <a:ext uri="{28A0092B-C50C-407E-A947-70E740481C1C}">
                <a14:useLocalDpi xmlns:a14="http://schemas.microsoft.com/office/drawing/2010/main"/>
              </a:ext>
            </a:extLst>
          </a:blip>
          <a:srcRect t="6715"/>
          <a:stretch/>
        </p:blipFill>
        <p:spPr>
          <a:xfrm>
            <a:off x="362084" y="703969"/>
            <a:ext cx="8419831" cy="3225926"/>
          </a:xfrm>
          <a:prstGeom prst="rect">
            <a:avLst/>
          </a:prstGeom>
          <a:noFill/>
          <a:ln w="28575" cap="flat" cmpd="sng">
            <a:solidFill>
              <a:srgbClr val="11AA81"/>
            </a:solidFill>
            <a:prstDash val="solid"/>
            <a:round/>
            <a:headEnd type="none" w="sm" len="sm"/>
            <a:tailEnd type="none" w="sm" len="sm"/>
          </a:ln>
        </p:spPr>
      </p:pic>
      <p:sp>
        <p:nvSpPr>
          <p:cNvPr id="684" name="Google Shape;684;p37"/>
          <p:cNvSpPr txBox="1"/>
          <p:nvPr/>
        </p:nvSpPr>
        <p:spPr>
          <a:xfrm>
            <a:off x="1818650" y="3976041"/>
            <a:ext cx="7325350" cy="95406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11AA81"/>
              </a:buClr>
              <a:buSzPts val="1400"/>
              <a:buFont typeface="Noto Sans Symbols"/>
              <a:buChar char="⮚"/>
            </a:pPr>
            <a:r>
              <a:rPr lang="fi-FI" sz="1400" b="0" i="0" u="none" strike="noStrike" cap="none">
                <a:solidFill>
                  <a:srgbClr val="161249"/>
                </a:solidFill>
                <a:latin typeface="Arial"/>
                <a:ea typeface="Arial"/>
                <a:cs typeface="Arial"/>
                <a:sym typeface="Arial"/>
              </a:rPr>
              <a:t>De Google analytics-figuur toont een typisch conversieproces op een webshop (de gegevens zijn afkomstig van Google's demo-webshop </a:t>
            </a:r>
            <a:r>
              <a:rPr lang="fi-FI" sz="14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Google merchandise</a:t>
            </a:r>
            <a:r>
              <a:rPr lang="fi-FI" sz="1400" b="0" i="0" u="none" strike="noStrike" cap="none">
                <a:solidFill>
                  <a:srgbClr val="161249"/>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400"/>
              <a:buFont typeface="Noto Sans Symbols"/>
              <a:buChar char="⮚"/>
            </a:pPr>
            <a:r>
              <a:rPr lang="fi-FI" sz="1400" b="0" i="0" u="none" strike="noStrike" cap="none">
                <a:solidFill>
                  <a:srgbClr val="161249"/>
                </a:solidFill>
                <a:latin typeface="Arial"/>
                <a:ea typeface="Arial"/>
                <a:cs typeface="Arial"/>
                <a:sym typeface="Arial"/>
              </a:rPr>
              <a:t>We kunnen de verkeersbronnen zien, het aantal winkelbezoekers enzovoort. </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400"/>
              <a:buFont typeface="Noto Sans Symbols"/>
              <a:buChar char="⮚"/>
            </a:pPr>
            <a:r>
              <a:rPr lang="fi-FI" sz="1400" b="0" i="0" u="none" strike="noStrike" cap="none">
                <a:solidFill>
                  <a:srgbClr val="161249"/>
                </a:solidFill>
                <a:latin typeface="Arial"/>
                <a:ea typeface="Arial"/>
                <a:cs typeface="Arial"/>
                <a:sym typeface="Arial"/>
              </a:rPr>
              <a:t>Het uiteindelijke conversiepercentage zou 99/2800 x100 = 3,53% zijn.</a:t>
            </a:r>
            <a:endParaRPr sz="1400" b="0" i="0" u="none" strike="noStrike" cap="none">
              <a:solidFill>
                <a:srgbClr val="161249"/>
              </a:solidFill>
              <a:latin typeface="Arial"/>
              <a:ea typeface="Arial"/>
              <a:cs typeface="Arial"/>
              <a:sym typeface="Arial"/>
            </a:endParaRPr>
          </a:p>
        </p:txBody>
      </p:sp>
      <p:sp>
        <p:nvSpPr>
          <p:cNvPr id="685" name="Google Shape;685;p37"/>
          <p:cNvSpPr txBox="1"/>
          <p:nvPr/>
        </p:nvSpPr>
        <p:spPr>
          <a:xfrm>
            <a:off x="1785369" y="134643"/>
            <a:ext cx="6068291"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2800"/>
              <a:buFont typeface="Arial"/>
              <a:buNone/>
            </a:pPr>
            <a:r>
              <a:rPr lang="fi-FI" sz="2800" b="1" i="0" u="none" strike="noStrike" cap="none">
                <a:solidFill>
                  <a:srgbClr val="161249"/>
                </a:solidFill>
                <a:latin typeface="Arial"/>
                <a:ea typeface="Arial"/>
                <a:cs typeface="Arial"/>
                <a:sym typeface="Arial"/>
              </a:rPr>
              <a:t>Conversie - illustratie</a:t>
            </a:r>
            <a:endParaRPr sz="2800" b="1" i="0" u="none" strike="noStrike" cap="none">
              <a:solidFill>
                <a:srgbClr val="161249"/>
              </a:solidFill>
              <a:latin typeface="Arial"/>
              <a:ea typeface="Arial"/>
              <a:cs typeface="Arial"/>
              <a:sym typeface="Aria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689"/>
        <p:cNvGrpSpPr/>
        <p:nvPr/>
      </p:nvGrpSpPr>
      <p:grpSpPr>
        <a:xfrm>
          <a:off x="0" y="0"/>
          <a:ext cx="0" cy="0"/>
          <a:chOff x="0" y="0"/>
          <a:chExt cx="0" cy="0"/>
        </a:xfrm>
      </p:grpSpPr>
      <p:sp>
        <p:nvSpPr>
          <p:cNvPr id="690" name="Google Shape;690;p38"/>
          <p:cNvSpPr txBox="1">
            <a:spLocks noGrp="1"/>
          </p:cNvSpPr>
          <p:nvPr>
            <p:ph type="title"/>
          </p:nvPr>
        </p:nvSpPr>
        <p:spPr>
          <a:xfrm>
            <a:off x="628650" y="337654"/>
            <a:ext cx="7886700" cy="45072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600"/>
              <a:buFont typeface="Arial"/>
              <a:buNone/>
            </a:pPr>
            <a:r>
              <a:rPr lang="fi-FI" sz="3600"/>
              <a:t>Een goed conversiepercentage?</a:t>
            </a:r>
            <a:endParaRPr/>
          </a:p>
        </p:txBody>
      </p:sp>
      <p:sp>
        <p:nvSpPr>
          <p:cNvPr id="691" name="Google Shape;691;p38"/>
          <p:cNvSpPr txBox="1">
            <a:spLocks noGrp="1"/>
          </p:cNvSpPr>
          <p:nvPr>
            <p:ph type="body" idx="1"/>
          </p:nvPr>
        </p:nvSpPr>
        <p:spPr>
          <a:xfrm>
            <a:off x="628650" y="901664"/>
            <a:ext cx="7886700" cy="2942054"/>
          </a:xfrm>
          <a:prstGeom prst="rect">
            <a:avLst/>
          </a:prstGeom>
          <a:noFill/>
          <a:ln>
            <a:noFill/>
          </a:ln>
        </p:spPr>
        <p:txBody>
          <a:bodyPr spcFirstLastPara="1" wrap="square" lIns="91425" tIns="91425" rIns="91425" bIns="91425" anchor="t" anchorCtr="0">
            <a:noAutofit/>
          </a:bodyPr>
          <a:lstStyle/>
          <a:p>
            <a:pPr marL="336550" lvl="0" indent="-336550" algn="l" rtl="0">
              <a:lnSpc>
                <a:spcPct val="100000"/>
              </a:lnSpc>
              <a:spcBef>
                <a:spcPts val="0"/>
              </a:spcBef>
              <a:spcAft>
                <a:spcPts val="0"/>
              </a:spcAft>
              <a:buClr>
                <a:srgbClr val="11AA81"/>
              </a:buClr>
              <a:buSzPts val="1900"/>
              <a:buFont typeface="Arial"/>
              <a:buChar char="●"/>
            </a:pPr>
            <a:r>
              <a:rPr lang="fi-FI" sz="1600"/>
              <a:t>Conversiepercentage wordt berekend als het percentage uitgevoerde acties onder alle bezoekers.</a:t>
            </a:r>
            <a:br>
              <a:rPr lang="fi-FI" sz="1600"/>
            </a:br>
            <a:endParaRPr sz="1600"/>
          </a:p>
          <a:p>
            <a:pPr marL="336550" lvl="0" indent="-336550" algn="l" rtl="0">
              <a:lnSpc>
                <a:spcPct val="100000"/>
              </a:lnSpc>
              <a:spcBef>
                <a:spcPts val="0"/>
              </a:spcBef>
              <a:spcAft>
                <a:spcPts val="0"/>
              </a:spcAft>
              <a:buClr>
                <a:srgbClr val="11AA81"/>
              </a:buClr>
              <a:buSzPts val="1900"/>
              <a:buFont typeface="Arial"/>
              <a:buChar char="●"/>
            </a:pPr>
            <a:r>
              <a:rPr lang="fi-FI" sz="1600"/>
              <a:t>Als een online winkel bijvoorbeeld 2000 dagelijkse bezoekers heeft en in totaal 30 aankopen, dan is het conversiepercentage 30 / 2000 x 100, oftewel 1,5%.</a:t>
            </a:r>
            <a:br>
              <a:rPr lang="fi-FI" sz="1600"/>
            </a:br>
            <a:endParaRPr sz="1600"/>
          </a:p>
          <a:p>
            <a:pPr marL="336550" lvl="0" indent="-336550" algn="l" rtl="0">
              <a:lnSpc>
                <a:spcPct val="100000"/>
              </a:lnSpc>
              <a:spcBef>
                <a:spcPts val="0"/>
              </a:spcBef>
              <a:spcAft>
                <a:spcPts val="0"/>
              </a:spcAft>
              <a:buClr>
                <a:srgbClr val="11AA81"/>
              </a:buClr>
              <a:buSzPts val="1900"/>
              <a:buFont typeface="Arial"/>
              <a:buChar char="●"/>
            </a:pPr>
            <a:r>
              <a:rPr lang="fi-FI" sz="1600"/>
              <a:t>Over het algemeen wordt een conversiepercentage van 1-4% als goed beschouwd.</a:t>
            </a:r>
            <a:endParaRPr/>
          </a:p>
          <a:p>
            <a:pPr marL="336550" lvl="0" indent="-215900" algn="l" rtl="0">
              <a:lnSpc>
                <a:spcPct val="100000"/>
              </a:lnSpc>
              <a:spcBef>
                <a:spcPts val="0"/>
              </a:spcBef>
              <a:spcAft>
                <a:spcPts val="0"/>
              </a:spcAft>
              <a:buClr>
                <a:srgbClr val="11AA81"/>
              </a:buClr>
              <a:buSzPts val="1900"/>
              <a:buFont typeface="Arial"/>
              <a:buNone/>
            </a:pPr>
            <a:endParaRPr sz="1600"/>
          </a:p>
          <a:p>
            <a:pPr marL="336550" lvl="0" indent="-336550" algn="l" rtl="0">
              <a:lnSpc>
                <a:spcPct val="100000"/>
              </a:lnSpc>
              <a:spcBef>
                <a:spcPts val="0"/>
              </a:spcBef>
              <a:spcAft>
                <a:spcPts val="0"/>
              </a:spcAft>
              <a:buClr>
                <a:srgbClr val="11AA81"/>
              </a:buClr>
              <a:buSzPts val="1900"/>
              <a:buFont typeface="Arial"/>
              <a:buChar char="●"/>
            </a:pPr>
            <a:r>
              <a:rPr lang="fi-FI" sz="1600"/>
              <a:t>Voor een B2B-bedrijf met dure producten kan een conversie van een paar promille een maandelijkse handel van honderdduizenden euro's opleveren.</a:t>
            </a:r>
            <a:endParaRPr/>
          </a:p>
          <a:p>
            <a:pPr marL="600075" lvl="0" indent="-241300" algn="l" rtl="0">
              <a:lnSpc>
                <a:spcPct val="100000"/>
              </a:lnSpc>
              <a:spcBef>
                <a:spcPts val="0"/>
              </a:spcBef>
              <a:spcAft>
                <a:spcPts val="0"/>
              </a:spcAft>
              <a:buClr>
                <a:srgbClr val="11AA81"/>
              </a:buClr>
              <a:buSzPts val="1600"/>
              <a:buFont typeface="Arial"/>
              <a:buNone/>
            </a:pPr>
            <a:endParaRPr sz="1600"/>
          </a:p>
          <a:p>
            <a:pPr marL="342900" lvl="0" indent="-342900" algn="l" rtl="0">
              <a:lnSpc>
                <a:spcPct val="100000"/>
              </a:lnSpc>
              <a:spcBef>
                <a:spcPts val="0"/>
              </a:spcBef>
              <a:spcAft>
                <a:spcPts val="0"/>
              </a:spcAft>
              <a:buClr>
                <a:srgbClr val="11AA81"/>
              </a:buClr>
              <a:buSzPts val="1800"/>
              <a:buFont typeface="Arial"/>
              <a:buChar char="●"/>
            </a:pPr>
            <a:r>
              <a:rPr lang="fi-FI" sz="1600"/>
              <a:t>Aan de andere kant kan zelfs een conversiepercentage van &gt; 20% onrendabel zijn in het geval van producten met een lage waarde.</a:t>
            </a:r>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695"/>
        <p:cNvGrpSpPr/>
        <p:nvPr/>
      </p:nvGrpSpPr>
      <p:grpSpPr>
        <a:xfrm>
          <a:off x="0" y="0"/>
          <a:ext cx="0" cy="0"/>
          <a:chOff x="0" y="0"/>
          <a:chExt cx="0" cy="0"/>
        </a:xfrm>
      </p:grpSpPr>
      <p:sp>
        <p:nvSpPr>
          <p:cNvPr id="696" name="Google Shape;696;p39"/>
          <p:cNvSpPr txBox="1">
            <a:spLocks noGrp="1"/>
          </p:cNvSpPr>
          <p:nvPr>
            <p:ph type="title"/>
          </p:nvPr>
        </p:nvSpPr>
        <p:spPr>
          <a:xfrm>
            <a:off x="628650" y="237748"/>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a:t>Algemene tips om je conversie te verbeteren</a:t>
            </a:r>
            <a:endParaRPr/>
          </a:p>
        </p:txBody>
      </p:sp>
      <p:sp>
        <p:nvSpPr>
          <p:cNvPr id="697" name="Google Shape;697;p39"/>
          <p:cNvSpPr txBox="1">
            <a:spLocks noGrp="1"/>
          </p:cNvSpPr>
          <p:nvPr>
            <p:ph type="body" idx="1"/>
          </p:nvPr>
        </p:nvSpPr>
        <p:spPr>
          <a:xfrm>
            <a:off x="628650" y="1369218"/>
            <a:ext cx="7886700" cy="1419363"/>
          </a:xfrm>
          <a:prstGeom prst="rect">
            <a:avLst/>
          </a:prstGeom>
          <a:noFill/>
          <a:ln>
            <a:noFill/>
          </a:ln>
        </p:spPr>
        <p:txBody>
          <a:bodyPr spcFirstLastPara="1" wrap="square" lIns="91425" tIns="91425" rIns="91425" bIns="91425" anchor="t" anchorCtr="0">
            <a:noAutofit/>
          </a:bodyPr>
          <a:lstStyle/>
          <a:p>
            <a:pPr marL="285750" lvl="0" indent="-285750" algn="l" rtl="0">
              <a:lnSpc>
                <a:spcPct val="100000"/>
              </a:lnSpc>
              <a:spcBef>
                <a:spcPts val="0"/>
              </a:spcBef>
              <a:spcAft>
                <a:spcPts val="0"/>
              </a:spcAft>
              <a:buClr>
                <a:srgbClr val="11AA81"/>
              </a:buClr>
              <a:buSzPts val="1800"/>
              <a:buFont typeface="Arial"/>
              <a:buChar char="●"/>
            </a:pPr>
            <a:r>
              <a:rPr lang="fi-FI" sz="1800"/>
              <a:t>Creëer vertrouwen </a:t>
            </a:r>
            <a:endParaRPr/>
          </a:p>
          <a:p>
            <a:pPr marL="542925" lvl="0" indent="-171450" algn="l" rtl="0">
              <a:lnSpc>
                <a:spcPct val="100000"/>
              </a:lnSpc>
              <a:spcBef>
                <a:spcPts val="0"/>
              </a:spcBef>
              <a:spcAft>
                <a:spcPts val="0"/>
              </a:spcAft>
              <a:buClr>
                <a:srgbClr val="11AA81"/>
              </a:buClr>
              <a:buSzPts val="1800"/>
              <a:buFont typeface="Arial"/>
              <a:buNone/>
            </a:pPr>
            <a:endParaRPr sz="1800"/>
          </a:p>
          <a:p>
            <a:pPr marL="285750" lvl="0" indent="-285750" algn="l" rtl="0">
              <a:lnSpc>
                <a:spcPct val="100000"/>
              </a:lnSpc>
              <a:spcBef>
                <a:spcPts val="0"/>
              </a:spcBef>
              <a:spcAft>
                <a:spcPts val="0"/>
              </a:spcAft>
              <a:buClr>
                <a:srgbClr val="11AA81"/>
              </a:buClr>
              <a:buSzPts val="1800"/>
              <a:buFont typeface="Arial"/>
              <a:buChar char="●"/>
            </a:pPr>
            <a:r>
              <a:rPr lang="fi-FI" sz="1800"/>
              <a:t> Eenvoudige navigatie mogelijk maken</a:t>
            </a:r>
            <a:endParaRPr/>
          </a:p>
          <a:p>
            <a:pPr marL="542925" lvl="0" indent="-171450" algn="l" rtl="0">
              <a:lnSpc>
                <a:spcPct val="100000"/>
              </a:lnSpc>
              <a:spcBef>
                <a:spcPts val="0"/>
              </a:spcBef>
              <a:spcAft>
                <a:spcPts val="0"/>
              </a:spcAft>
              <a:buClr>
                <a:srgbClr val="11AA81"/>
              </a:buClr>
              <a:buSzPts val="1800"/>
              <a:buFont typeface="Arial"/>
              <a:buNone/>
            </a:pPr>
            <a:endParaRPr sz="1800"/>
          </a:p>
          <a:p>
            <a:pPr marL="285750" lvl="0" indent="-285750" algn="l" rtl="0">
              <a:lnSpc>
                <a:spcPct val="100000"/>
              </a:lnSpc>
              <a:spcBef>
                <a:spcPts val="0"/>
              </a:spcBef>
              <a:spcAft>
                <a:spcPts val="0"/>
              </a:spcAft>
              <a:buClr>
                <a:srgbClr val="11AA81"/>
              </a:buClr>
              <a:buSzPts val="1800"/>
              <a:buFont typeface="Arial"/>
              <a:buChar char="●"/>
            </a:pPr>
            <a:r>
              <a:rPr lang="fi-FI" sz="1800"/>
              <a:t> Schrijf aansprekende titels en teksten</a:t>
            </a:r>
            <a:endParaRPr/>
          </a:p>
          <a:p>
            <a:pPr marL="542925" lvl="0" indent="-171450" algn="l" rtl="0">
              <a:lnSpc>
                <a:spcPct val="100000"/>
              </a:lnSpc>
              <a:spcBef>
                <a:spcPts val="0"/>
              </a:spcBef>
              <a:spcAft>
                <a:spcPts val="0"/>
              </a:spcAft>
              <a:buClr>
                <a:srgbClr val="11AA81"/>
              </a:buClr>
              <a:buSzPts val="1800"/>
              <a:buFont typeface="Arial"/>
              <a:buNone/>
            </a:pPr>
            <a:endParaRPr sz="1800"/>
          </a:p>
          <a:p>
            <a:pPr marL="285750" lvl="0" indent="-285750" algn="l" rtl="0">
              <a:lnSpc>
                <a:spcPct val="100000"/>
              </a:lnSpc>
              <a:spcBef>
                <a:spcPts val="0"/>
              </a:spcBef>
              <a:spcAft>
                <a:spcPts val="0"/>
              </a:spcAft>
              <a:buClr>
                <a:srgbClr val="11AA81"/>
              </a:buClr>
              <a:buSzPts val="1800"/>
              <a:buFont typeface="Arial"/>
              <a:buChar char="●"/>
            </a:pPr>
            <a:r>
              <a:rPr lang="fi-FI" sz="1800"/>
              <a:t> Leid in de juiste richting: Oproep tot actie </a:t>
            </a:r>
            <a:endParaRPr/>
          </a:p>
          <a:p>
            <a:pPr marL="542925" lvl="0" indent="-171450" algn="l" rtl="0">
              <a:lnSpc>
                <a:spcPct val="100000"/>
              </a:lnSpc>
              <a:spcBef>
                <a:spcPts val="0"/>
              </a:spcBef>
              <a:spcAft>
                <a:spcPts val="0"/>
              </a:spcAft>
              <a:buClr>
                <a:srgbClr val="11AA81"/>
              </a:buClr>
              <a:buSzPts val="1800"/>
              <a:buFont typeface="Arial"/>
              <a:buNone/>
            </a:pPr>
            <a:endParaRPr sz="1800"/>
          </a:p>
          <a:p>
            <a:pPr marL="285750" lvl="0" indent="-285750" algn="l" rtl="0">
              <a:lnSpc>
                <a:spcPct val="100000"/>
              </a:lnSpc>
              <a:spcBef>
                <a:spcPts val="0"/>
              </a:spcBef>
              <a:spcAft>
                <a:spcPts val="0"/>
              </a:spcAft>
              <a:buClr>
                <a:srgbClr val="11AA81"/>
              </a:buClr>
              <a:buSzPts val="1800"/>
              <a:buFont typeface="Arial"/>
              <a:buChar char="●"/>
            </a:pPr>
            <a:r>
              <a:rPr lang="fi-FI" sz="1800"/>
              <a:t>A/B-testen toepassen</a:t>
            </a:r>
            <a:endParaRPr/>
          </a:p>
        </p:txBody>
      </p:sp>
      <p:sp>
        <p:nvSpPr>
          <p:cNvPr id="698" name="Google Shape;698;p39"/>
          <p:cNvSpPr txBox="1"/>
          <p:nvPr/>
        </p:nvSpPr>
        <p:spPr>
          <a:xfrm>
            <a:off x="2385600" y="4167129"/>
            <a:ext cx="4372800" cy="67706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600"/>
              </a:spcBef>
              <a:spcAft>
                <a:spcPts val="0"/>
              </a:spcAft>
              <a:buClr>
                <a:srgbClr val="161249"/>
              </a:buClr>
              <a:buSzPts val="1400"/>
              <a:buFont typeface="Arial"/>
              <a:buNone/>
            </a:pPr>
            <a:r>
              <a:rPr lang="fi-FI" sz="1400" b="0" i="0" u="none" strike="noStrike" cap="none">
                <a:solidFill>
                  <a:srgbClr val="161249"/>
                </a:solidFill>
                <a:latin typeface="Arial"/>
                <a:ea typeface="Arial"/>
                <a:cs typeface="Arial"/>
                <a:sym typeface="Arial"/>
              </a:rPr>
              <a:t>Gewijzigd van bron: </a:t>
            </a:r>
            <a:r>
              <a:rPr lang="fi-FI" sz="1400" b="0" i="0" u="sng" strike="noStrike" cap="none">
                <a:solidFill>
                  <a:schemeClr val="hlink"/>
                </a:solidFill>
                <a:latin typeface="Arial"/>
                <a:ea typeface="Arial"/>
                <a:cs typeface="Arial"/>
                <a:sym typeface="Arial"/>
                <a:hlinkClick r:id="rId3"/>
              </a:rPr>
              <a:t>www.salescommunications.fi</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600"/>
              </a:spcBef>
              <a:spcAft>
                <a:spcPts val="0"/>
              </a:spcAft>
              <a:buClr>
                <a:schemeClr val="hlink"/>
              </a:buClr>
              <a:buSzPts val="1400"/>
              <a:buFont typeface="Arial"/>
              <a:buNone/>
            </a:pPr>
            <a:r>
              <a:rPr lang="fi-FI" sz="1400" b="0" i="0" u="sng" strike="noStrike" cap="none">
                <a:solidFill>
                  <a:schemeClr val="hlink"/>
                </a:solidFill>
                <a:latin typeface="Arial"/>
                <a:ea typeface="Arial"/>
                <a:cs typeface="Arial"/>
                <a:sym typeface="Arial"/>
                <a:hlinkClick r:id="rId4"/>
              </a:rPr>
              <a:t>Trigger video over het onderwerp Conversie </a:t>
            </a:r>
            <a:r>
              <a:rPr lang="fi-FI" sz="1400" b="0" i="0" u="none" strike="noStrike" cap="none">
                <a:solidFill>
                  <a:srgbClr val="161249"/>
                </a:solidFill>
                <a:latin typeface="Arial"/>
                <a:ea typeface="Arial"/>
                <a:cs typeface="Arial"/>
                <a:sym typeface="Arial"/>
              </a:rPr>
              <a:t>(6 minuten) </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702"/>
        <p:cNvGrpSpPr/>
        <p:nvPr/>
      </p:nvGrpSpPr>
      <p:grpSpPr>
        <a:xfrm>
          <a:off x="0" y="0"/>
          <a:ext cx="0" cy="0"/>
          <a:chOff x="0" y="0"/>
          <a:chExt cx="0" cy="0"/>
        </a:xfrm>
      </p:grpSpPr>
      <p:sp>
        <p:nvSpPr>
          <p:cNvPr id="703" name="Google Shape;703;p40"/>
          <p:cNvSpPr/>
          <p:nvPr/>
        </p:nvSpPr>
        <p:spPr>
          <a:xfrm>
            <a:off x="5526860" y="2521992"/>
            <a:ext cx="3309643" cy="1862685"/>
          </a:xfrm>
          <a:prstGeom prst="rect">
            <a:avLst/>
          </a:prstGeom>
          <a:solidFill>
            <a:srgbClr val="11AA81"/>
          </a:solidFill>
          <a:ln w="12700"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04" name="Google Shape;704;p40"/>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a:t>1. Creëer vertrouwen</a:t>
            </a:r>
            <a:endParaRPr/>
          </a:p>
        </p:txBody>
      </p:sp>
      <p:sp>
        <p:nvSpPr>
          <p:cNvPr id="705" name="Google Shape;705;p40"/>
          <p:cNvSpPr txBox="1">
            <a:spLocks noGrp="1"/>
          </p:cNvSpPr>
          <p:nvPr>
            <p:ph type="body" idx="1"/>
          </p:nvPr>
        </p:nvSpPr>
        <p:spPr>
          <a:xfrm>
            <a:off x="471712" y="861397"/>
            <a:ext cx="4926900" cy="3827100"/>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500"/>
              <a:buFont typeface="Arial"/>
              <a:buChar char="●"/>
            </a:pPr>
            <a:r>
              <a:rPr lang="fi-FI" sz="1600"/>
              <a:t>Aanbevelingen en getuigenissen geven positieve ervaringen uit het verleden weer en scheppen dus vertrouwen.</a:t>
            </a:r>
            <a:endParaRPr sz="1600"/>
          </a:p>
          <a:p>
            <a:pPr marL="742950" lvl="0" indent="-184150" algn="l" rtl="0">
              <a:lnSpc>
                <a:spcPct val="100000"/>
              </a:lnSpc>
              <a:spcBef>
                <a:spcPts val="0"/>
              </a:spcBef>
              <a:spcAft>
                <a:spcPts val="0"/>
              </a:spcAft>
              <a:buClr>
                <a:srgbClr val="11AA81"/>
              </a:buClr>
              <a:buSzPts val="1600"/>
              <a:buFont typeface="Arial"/>
              <a:buNone/>
            </a:pPr>
            <a:endParaRPr sz="1600"/>
          </a:p>
          <a:p>
            <a:pPr marL="457200" lvl="0" indent="-323850" algn="l" rtl="0">
              <a:lnSpc>
                <a:spcPct val="100000"/>
              </a:lnSpc>
              <a:spcBef>
                <a:spcPts val="0"/>
              </a:spcBef>
              <a:spcAft>
                <a:spcPts val="0"/>
              </a:spcAft>
              <a:buClr>
                <a:srgbClr val="11AA81"/>
              </a:buClr>
              <a:buSzPts val="1500"/>
              <a:buFont typeface="Arial"/>
              <a:buChar char="●"/>
            </a:pPr>
            <a:r>
              <a:rPr lang="fi-FI" sz="1600"/>
              <a:t>Elke verwijzing naar de persoon of het gedrag van de bezoeker schept vertrouwen (zie afbeelding)</a:t>
            </a:r>
            <a:endParaRPr sz="1600"/>
          </a:p>
          <a:p>
            <a:pPr marL="742950" lvl="0" indent="-184150" algn="l" rtl="0">
              <a:lnSpc>
                <a:spcPct val="100000"/>
              </a:lnSpc>
              <a:spcBef>
                <a:spcPts val="0"/>
              </a:spcBef>
              <a:spcAft>
                <a:spcPts val="0"/>
              </a:spcAft>
              <a:buClr>
                <a:srgbClr val="11AA81"/>
              </a:buClr>
              <a:buSzPts val="1600"/>
              <a:buFont typeface="Arial"/>
              <a:buNone/>
            </a:pPr>
            <a:endParaRPr sz="1600"/>
          </a:p>
          <a:p>
            <a:pPr marL="457200" lvl="0" indent="-323850" algn="l" rtl="0">
              <a:lnSpc>
                <a:spcPct val="100000"/>
              </a:lnSpc>
              <a:spcBef>
                <a:spcPts val="0"/>
              </a:spcBef>
              <a:spcAft>
                <a:spcPts val="0"/>
              </a:spcAft>
              <a:buClr>
                <a:srgbClr val="11AA81"/>
              </a:buClr>
              <a:buSzPts val="1500"/>
              <a:buFont typeface="Arial"/>
              <a:buChar char="●"/>
            </a:pPr>
            <a:r>
              <a:rPr lang="fi-FI" sz="1600"/>
              <a:t>Als je je doelgroepen en koperpersona's kent, kun je ze aanspreken met het type en de toon van de inhoud van je website.  </a:t>
            </a:r>
            <a:endParaRPr sz="1600"/>
          </a:p>
          <a:p>
            <a:pPr marL="742950" lvl="0" indent="-184150" algn="l" rtl="0">
              <a:lnSpc>
                <a:spcPct val="100000"/>
              </a:lnSpc>
              <a:spcBef>
                <a:spcPts val="0"/>
              </a:spcBef>
              <a:spcAft>
                <a:spcPts val="0"/>
              </a:spcAft>
              <a:buClr>
                <a:srgbClr val="11AA81"/>
              </a:buClr>
              <a:buSzPts val="1600"/>
              <a:buFont typeface="Arial"/>
              <a:buNone/>
            </a:pPr>
            <a:endParaRPr sz="1600"/>
          </a:p>
          <a:p>
            <a:pPr marL="457200" lvl="0" indent="-323850" algn="l" rtl="0">
              <a:lnSpc>
                <a:spcPct val="100000"/>
              </a:lnSpc>
              <a:spcBef>
                <a:spcPts val="0"/>
              </a:spcBef>
              <a:spcAft>
                <a:spcPts val="0"/>
              </a:spcAft>
              <a:buClr>
                <a:srgbClr val="11AA81"/>
              </a:buClr>
              <a:buSzPts val="1500"/>
              <a:buFont typeface="Arial"/>
              <a:buChar char="●"/>
            </a:pPr>
            <a:r>
              <a:rPr lang="fi-FI" sz="1600"/>
              <a:t>Door </a:t>
            </a:r>
            <a:r>
              <a:rPr lang="fi-FI" sz="1600" u="sng">
                <a:solidFill>
                  <a:schemeClr val="hlink"/>
                </a:solidFill>
                <a:hlinkClick r:id="rId3"/>
              </a:rPr>
              <a:t>website personalisatie </a:t>
            </a:r>
            <a:r>
              <a:rPr lang="fi-FI" sz="1600"/>
              <a:t>ervaart de bezoeker de inhoud als het meest relevant en het bezoek als zinvoller.</a:t>
            </a:r>
            <a:endParaRPr sz="1600"/>
          </a:p>
          <a:p>
            <a:pPr marL="457200" lvl="0" indent="0" algn="l" rtl="0">
              <a:lnSpc>
                <a:spcPct val="100000"/>
              </a:lnSpc>
              <a:spcBef>
                <a:spcPts val="0"/>
              </a:spcBef>
              <a:spcAft>
                <a:spcPts val="0"/>
              </a:spcAft>
              <a:buClr>
                <a:srgbClr val="161249"/>
              </a:buClr>
              <a:buSzPts val="1600"/>
              <a:buNone/>
            </a:pPr>
            <a:br>
              <a:rPr lang="fi-FI" sz="1600"/>
            </a:br>
            <a:br>
              <a:rPr lang="fi-FI" sz="1350"/>
            </a:br>
            <a:endParaRPr sz="1350"/>
          </a:p>
          <a:p>
            <a:pPr marL="457200" lvl="0" indent="-228600" algn="l" rtl="0">
              <a:lnSpc>
                <a:spcPct val="100000"/>
              </a:lnSpc>
              <a:spcBef>
                <a:spcPts val="0"/>
              </a:spcBef>
              <a:spcAft>
                <a:spcPts val="0"/>
              </a:spcAft>
              <a:buClr>
                <a:srgbClr val="161249"/>
              </a:buClr>
              <a:buSzPts val="1500"/>
              <a:buFont typeface="Arial"/>
              <a:buNone/>
            </a:pPr>
            <a:endParaRPr sz="1350"/>
          </a:p>
          <a:p>
            <a:pPr marL="457200" lvl="0" indent="-228600" algn="l" rtl="0">
              <a:lnSpc>
                <a:spcPct val="100000"/>
              </a:lnSpc>
              <a:spcBef>
                <a:spcPts val="0"/>
              </a:spcBef>
              <a:spcAft>
                <a:spcPts val="0"/>
              </a:spcAft>
              <a:buClr>
                <a:srgbClr val="161249"/>
              </a:buClr>
              <a:buSzPts val="1500"/>
              <a:buFont typeface="Arial"/>
              <a:buNone/>
            </a:pPr>
            <a:endParaRPr sz="1350"/>
          </a:p>
          <a:p>
            <a:pPr marL="457200" lvl="0" indent="-228600" algn="l" rtl="0">
              <a:lnSpc>
                <a:spcPct val="100000"/>
              </a:lnSpc>
              <a:spcBef>
                <a:spcPts val="0"/>
              </a:spcBef>
              <a:spcAft>
                <a:spcPts val="0"/>
              </a:spcAft>
              <a:buClr>
                <a:srgbClr val="161249"/>
              </a:buClr>
              <a:buSzPts val="1500"/>
              <a:buFont typeface="Arial"/>
              <a:buNone/>
            </a:pPr>
            <a:endParaRPr sz="1350"/>
          </a:p>
          <a:p>
            <a:pPr marL="457200" lvl="0" indent="-228600" algn="l" rtl="0">
              <a:lnSpc>
                <a:spcPct val="100000"/>
              </a:lnSpc>
              <a:spcBef>
                <a:spcPts val="0"/>
              </a:spcBef>
              <a:spcAft>
                <a:spcPts val="0"/>
              </a:spcAft>
              <a:buClr>
                <a:schemeClr val="dk1"/>
              </a:buClr>
              <a:buSzPts val="1500"/>
              <a:buFont typeface="Arial"/>
              <a:buNone/>
            </a:pPr>
            <a:endParaRPr/>
          </a:p>
        </p:txBody>
      </p:sp>
      <p:pic>
        <p:nvPicPr>
          <p:cNvPr id="706" name="Google Shape;706;p4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63642" y="2571750"/>
            <a:ext cx="3235858" cy="1763171"/>
          </a:xfrm>
          <a:prstGeom prst="rect">
            <a:avLst/>
          </a:prstGeom>
          <a:noFill/>
          <a:ln w="22225" cap="rnd" cmpd="sng">
            <a:solidFill>
              <a:schemeClr val="lt1"/>
            </a:solidFill>
            <a:prstDash val="solid"/>
            <a:round/>
            <a:headEnd type="none" w="sm" len="sm"/>
            <a:tailEnd type="none" w="sm" len="sm"/>
          </a:ln>
        </p:spPr>
      </p:pic>
      <p:sp>
        <p:nvSpPr>
          <p:cNvPr id="707" name="Google Shape;707;p40"/>
          <p:cNvSpPr txBox="1"/>
          <p:nvPr/>
        </p:nvSpPr>
        <p:spPr>
          <a:xfrm>
            <a:off x="6834021" y="4371974"/>
            <a:ext cx="1752600"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200"/>
              <a:buFont typeface="Calibri"/>
              <a:buNone/>
            </a:pPr>
            <a:r>
              <a:rPr lang="fi-FI" sz="1200" b="0" i="0" u="none" strike="noStrike" cap="none">
                <a:solidFill>
                  <a:srgbClr val="161249"/>
                </a:solidFill>
                <a:latin typeface="Calibri"/>
                <a:ea typeface="Calibri"/>
                <a:cs typeface="Calibri"/>
                <a:sym typeface="Calibri"/>
              </a:rPr>
              <a:t>Bron: Neil Patel</a:t>
            </a:r>
            <a:endParaRPr sz="1200" b="0" i="0" u="none" strike="noStrike" cap="none">
              <a:solidFill>
                <a:srgbClr val="161249"/>
              </a:solidFill>
              <a:latin typeface="Calibri"/>
              <a:ea typeface="Calibri"/>
              <a:cs typeface="Calibri"/>
              <a:sym typeface="Calibri"/>
            </a:endParaRPr>
          </a:p>
        </p:txBody>
      </p:sp>
      <p:pic>
        <p:nvPicPr>
          <p:cNvPr id="708" name="Google Shape;708;p40" descr="Kuva, joka sisältää kohteen teksti&#10;&#10;Kuvaus luotu automaattisesti"/>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973720" y="1427724"/>
            <a:ext cx="1612901" cy="835682"/>
          </a:xfrm>
          <a:prstGeom prst="rect">
            <a:avLst/>
          </a:prstGeom>
          <a:noFill/>
          <a:ln w="28575" cap="rnd" cmpd="sng">
            <a:solidFill>
              <a:srgbClr val="11AA81"/>
            </a:solidFill>
            <a:prstDash val="solid"/>
            <a:round/>
            <a:headEnd type="none" w="sm" len="sm"/>
            <a:tailEnd type="none" w="sm" len="sm"/>
          </a:ln>
        </p:spPr>
      </p:pic>
      <p:pic>
        <p:nvPicPr>
          <p:cNvPr id="709" name="Google Shape;709;p40" descr="Kuva, joka sisältää kohteen teksti&#10;&#10;Kuvaus luotu automaattisesti"/>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723470" y="1071315"/>
            <a:ext cx="925392" cy="547914"/>
          </a:xfrm>
          <a:prstGeom prst="rect">
            <a:avLst/>
          </a:prstGeom>
          <a:noFill/>
          <a:ln w="28575" cap="rnd" cmpd="sng">
            <a:solidFill>
              <a:srgbClr val="11AA81"/>
            </a:solidFill>
            <a:prstDash val="solid"/>
            <a:round/>
            <a:headEnd type="none" w="sm" len="sm"/>
            <a:tailEnd type="none" w="sm" len="sm"/>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713"/>
        <p:cNvGrpSpPr/>
        <p:nvPr/>
      </p:nvGrpSpPr>
      <p:grpSpPr>
        <a:xfrm>
          <a:off x="0" y="0"/>
          <a:ext cx="0" cy="0"/>
          <a:chOff x="0" y="0"/>
          <a:chExt cx="0" cy="0"/>
        </a:xfrm>
      </p:grpSpPr>
      <p:sp>
        <p:nvSpPr>
          <p:cNvPr id="714" name="Google Shape;714;p41"/>
          <p:cNvSpPr txBox="1">
            <a:spLocks noGrp="1"/>
          </p:cNvSpPr>
          <p:nvPr>
            <p:ph type="ctrTitle" idx="4294967295"/>
          </p:nvPr>
        </p:nvSpPr>
        <p:spPr>
          <a:xfrm>
            <a:off x="493304" y="130805"/>
            <a:ext cx="7097941" cy="582613"/>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161249"/>
              </a:buClr>
              <a:buSzPts val="3802"/>
              <a:buFont typeface="Arial"/>
              <a:buNone/>
            </a:pPr>
            <a:r>
              <a:rPr lang="fi-FI" sz="3300" b="1" i="0" u="none" strike="noStrike" cap="none" dirty="0">
                <a:solidFill>
                  <a:srgbClr val="161249"/>
                </a:solidFill>
                <a:latin typeface="Arial"/>
                <a:ea typeface="Arial"/>
                <a:cs typeface="Arial"/>
                <a:sym typeface="Arial"/>
              </a:rPr>
              <a:t>2. Zorg voor eenvoudige navigatie</a:t>
            </a:r>
            <a:endParaRPr sz="3300" b="1" i="0" u="none" strike="noStrike" cap="none" dirty="0">
              <a:solidFill>
                <a:srgbClr val="161249"/>
              </a:solidFill>
              <a:latin typeface="Arial"/>
              <a:ea typeface="Arial"/>
              <a:cs typeface="Arial"/>
              <a:sym typeface="Arial"/>
            </a:endParaRPr>
          </a:p>
        </p:txBody>
      </p:sp>
      <p:sp>
        <p:nvSpPr>
          <p:cNvPr id="715" name="Google Shape;715;p41"/>
          <p:cNvSpPr txBox="1">
            <a:spLocks noGrp="1"/>
          </p:cNvSpPr>
          <p:nvPr>
            <p:ph type="body" idx="4294967295"/>
          </p:nvPr>
        </p:nvSpPr>
        <p:spPr>
          <a:xfrm>
            <a:off x="493304" y="996305"/>
            <a:ext cx="3641725" cy="4129088"/>
          </a:xfrm>
          <a:prstGeom prst="rect">
            <a:avLst/>
          </a:prstGeom>
          <a:noFill/>
          <a:ln>
            <a:noFill/>
          </a:ln>
        </p:spPr>
        <p:txBody>
          <a:bodyPr spcFirstLastPara="1" wrap="square" lIns="72000" tIns="72000" rIns="72000" bIns="72000" anchor="t" anchorCtr="0">
            <a:noAutofit/>
          </a:bodyPr>
          <a:lstStyle/>
          <a:p>
            <a:pPr marL="171450" lvl="0" indent="-171450" algn="l" rtl="0">
              <a:lnSpc>
                <a:spcPct val="115000"/>
              </a:lnSpc>
              <a:spcBef>
                <a:spcPts val="0"/>
              </a:spcBef>
              <a:spcAft>
                <a:spcPts val="0"/>
              </a:spcAft>
              <a:buClr>
                <a:srgbClr val="11AA81"/>
              </a:buClr>
              <a:buSzPts val="1800"/>
              <a:buFont typeface="Arial"/>
              <a:buChar char="●"/>
            </a:pPr>
            <a:r>
              <a:rPr lang="fi-FI" sz="1600"/>
              <a:t>Duidelijke sitestructuur: hoofdniveaus, sublevels, sitemap</a:t>
            </a:r>
            <a:endParaRPr sz="1600"/>
          </a:p>
          <a:p>
            <a:pPr marL="542925" lvl="0" indent="-184150" algn="l" rtl="0">
              <a:lnSpc>
                <a:spcPct val="115000"/>
              </a:lnSpc>
              <a:spcBef>
                <a:spcPts val="0"/>
              </a:spcBef>
              <a:spcAft>
                <a:spcPts val="0"/>
              </a:spcAft>
              <a:buClr>
                <a:srgbClr val="11AA81"/>
              </a:buClr>
              <a:buSzPts val="1600"/>
              <a:buFont typeface="Arial"/>
              <a:buNone/>
            </a:pPr>
            <a:endParaRPr sz="1600"/>
          </a:p>
          <a:p>
            <a:pPr marL="171450" lvl="0" indent="-171450" algn="l" rtl="0">
              <a:lnSpc>
                <a:spcPct val="115000"/>
              </a:lnSpc>
              <a:spcBef>
                <a:spcPts val="0"/>
              </a:spcBef>
              <a:spcAft>
                <a:spcPts val="0"/>
              </a:spcAft>
              <a:buClr>
                <a:srgbClr val="11AA81"/>
              </a:buClr>
              <a:buSzPts val="1800"/>
              <a:buFont typeface="Arial"/>
              <a:buChar char="●"/>
            </a:pPr>
            <a:r>
              <a:rPr lang="fi-FI" sz="1600"/>
              <a:t>Naadloze longitudinale navigatie (de bezoeker wordt verondersteld te vinden door maximaal drie klikken)</a:t>
            </a:r>
            <a:endParaRPr sz="1600"/>
          </a:p>
          <a:p>
            <a:pPr marL="542925" lvl="0" indent="-184150" algn="l" rtl="0">
              <a:lnSpc>
                <a:spcPct val="115000"/>
              </a:lnSpc>
              <a:spcBef>
                <a:spcPts val="0"/>
              </a:spcBef>
              <a:spcAft>
                <a:spcPts val="0"/>
              </a:spcAft>
              <a:buClr>
                <a:srgbClr val="11AA81"/>
              </a:buClr>
              <a:buSzPts val="1600"/>
              <a:buFont typeface="Arial"/>
              <a:buNone/>
            </a:pPr>
            <a:endParaRPr sz="1600"/>
          </a:p>
          <a:p>
            <a:pPr marL="171450" lvl="0" indent="-171450" algn="l" rtl="0">
              <a:lnSpc>
                <a:spcPct val="115000"/>
              </a:lnSpc>
              <a:spcBef>
                <a:spcPts val="0"/>
              </a:spcBef>
              <a:spcAft>
                <a:spcPts val="0"/>
              </a:spcAft>
              <a:buClr>
                <a:srgbClr val="11AA81"/>
              </a:buClr>
              <a:buSzPts val="1800"/>
              <a:buFont typeface="Arial"/>
              <a:buChar char="●"/>
            </a:pPr>
            <a:r>
              <a:rPr lang="fi-FI" sz="1600"/>
              <a:t>Visuele duidelijkheid, duidelijke beschrijvingen van producten en diensten  </a:t>
            </a:r>
            <a:endParaRPr sz="1600"/>
          </a:p>
        </p:txBody>
      </p:sp>
      <p:pic>
        <p:nvPicPr>
          <p:cNvPr id="716" name="Google Shape;716;p41"/>
          <p:cNvPicPr preferRelativeResize="0"/>
          <p:nvPr/>
        </p:nvPicPr>
        <p:blipFill rotWithShape="1">
          <a:blip r:embed="rId3">
            <a:alphaModFix/>
          </a:blip>
          <a:srcRect/>
          <a:stretch/>
        </p:blipFill>
        <p:spPr>
          <a:xfrm>
            <a:off x="4235857" y="1090502"/>
            <a:ext cx="4414838" cy="2157413"/>
          </a:xfrm>
          <a:prstGeom prst="rect">
            <a:avLst/>
          </a:prstGeom>
          <a:noFill/>
          <a:ln w="28575" cap="flat" cmpd="sng">
            <a:solidFill>
              <a:srgbClr val="11AA81"/>
            </a:solidFill>
            <a:prstDash val="solid"/>
            <a:round/>
            <a:headEnd type="none" w="sm" len="sm"/>
            <a:tailEnd type="none" w="sm" len="sm"/>
          </a:ln>
        </p:spPr>
      </p:pic>
      <p:sp>
        <p:nvSpPr>
          <p:cNvPr id="717" name="Google Shape;717;p41"/>
          <p:cNvSpPr txBox="1"/>
          <p:nvPr/>
        </p:nvSpPr>
        <p:spPr>
          <a:xfrm>
            <a:off x="461091" y="3795817"/>
            <a:ext cx="8221817" cy="375447"/>
          </a:xfrm>
          <a:prstGeom prst="rect">
            <a:avLst/>
          </a:prstGeom>
          <a:noFill/>
          <a:ln>
            <a:noFill/>
          </a:ln>
        </p:spPr>
        <p:txBody>
          <a:bodyPr spcFirstLastPara="1" wrap="square" lIns="91425" tIns="45700" rIns="91425" bIns="45700" anchor="t" anchorCtr="0">
            <a:spAutoFit/>
          </a:bodyPr>
          <a:lstStyle/>
          <a:p>
            <a:pPr marL="171450" marR="0" lvl="0" indent="-171450" algn="l" rtl="0">
              <a:lnSpc>
                <a:spcPct val="115000"/>
              </a:lnSpc>
              <a:spcBef>
                <a:spcPts val="0"/>
              </a:spcBef>
              <a:spcAft>
                <a:spcPts val="0"/>
              </a:spcAft>
              <a:buClr>
                <a:srgbClr val="11AA81"/>
              </a:buClr>
              <a:buSzPts val="1800"/>
              <a:buFont typeface="Arial"/>
              <a:buChar char="●"/>
            </a:pPr>
            <a:r>
              <a:rPr lang="fi-FI" sz="1600" b="0" i="0" u="none" strike="noStrike" cap="none">
                <a:solidFill>
                  <a:srgbClr val="161249"/>
                </a:solidFill>
                <a:latin typeface="Arial"/>
                <a:ea typeface="Arial"/>
                <a:cs typeface="Arial"/>
                <a:sym typeface="Arial"/>
              </a:rPr>
              <a:t> Voldoende instructies om verder te gaan - 'vertel de bezoekers wat je wilt dat ze doen'. </a:t>
            </a:r>
            <a:endParaRPr sz="2100" b="0" i="0" u="none" strike="noStrike" cap="none">
              <a:solidFill>
                <a:srgbClr val="161249"/>
              </a:solidFill>
              <a:latin typeface="Arial"/>
              <a:ea typeface="Arial"/>
              <a:cs typeface="Arial"/>
              <a:sym typeface="Aria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sp>
        <p:nvSpPr>
          <p:cNvPr id="722" name="Google Shape;722;p42"/>
          <p:cNvSpPr txBox="1">
            <a:spLocks noGrp="1"/>
          </p:cNvSpPr>
          <p:nvPr>
            <p:ph type="title"/>
          </p:nvPr>
        </p:nvSpPr>
        <p:spPr>
          <a:xfrm>
            <a:off x="450850" y="278800"/>
            <a:ext cx="7139400" cy="5454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sz="2800" dirty="0"/>
              <a:t>3. Aansprekende titels en teksten schrijven</a:t>
            </a:r>
            <a:br>
              <a:rPr lang="fi-FI" sz="3200" dirty="0"/>
            </a:br>
            <a:endParaRPr sz="3200" dirty="0"/>
          </a:p>
        </p:txBody>
      </p:sp>
      <p:sp>
        <p:nvSpPr>
          <p:cNvPr id="723" name="Google Shape;723;p42"/>
          <p:cNvSpPr txBox="1">
            <a:spLocks noGrp="1"/>
          </p:cNvSpPr>
          <p:nvPr>
            <p:ph type="body" idx="1"/>
          </p:nvPr>
        </p:nvSpPr>
        <p:spPr>
          <a:xfrm>
            <a:off x="116548" y="1242928"/>
            <a:ext cx="5332163" cy="3733787"/>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600"/>
              </a:spcBef>
              <a:spcAft>
                <a:spcPts val="0"/>
              </a:spcAft>
              <a:buClr>
                <a:srgbClr val="11AA81"/>
              </a:buClr>
              <a:buSzPts val="1500"/>
              <a:buFont typeface="Arial"/>
              <a:buChar char="●"/>
            </a:pPr>
            <a:r>
              <a:rPr lang="fi-FI" sz="1400" dirty="0"/>
              <a:t>Door de koppen en teksten af te stemmen, kun je snel resultaten boeken op het gebied van conversieoptimalisatie. </a:t>
            </a:r>
            <a:endParaRPr sz="1400" dirty="0"/>
          </a:p>
          <a:p>
            <a:pPr marL="457200" lvl="0" indent="-323850" algn="l" rtl="0">
              <a:lnSpc>
                <a:spcPct val="100000"/>
              </a:lnSpc>
              <a:spcBef>
                <a:spcPts val="600"/>
              </a:spcBef>
              <a:spcAft>
                <a:spcPts val="0"/>
              </a:spcAft>
              <a:buClr>
                <a:srgbClr val="11AA81"/>
              </a:buClr>
              <a:buSzPts val="1500"/>
              <a:buFont typeface="Arial"/>
              <a:buChar char="●"/>
            </a:pPr>
            <a:r>
              <a:rPr lang="fi-FI" sz="1400" dirty="0"/>
              <a:t>De bezoeker heeft geklikt op je link met een aanbod - heeft </a:t>
            </a:r>
            <a:br>
              <a:rPr lang="fi-FI" sz="1400" dirty="0"/>
            </a:br>
            <a:r>
              <a:rPr lang="fi-FI" sz="1400" dirty="0"/>
              <a:t>je inhoud een toegevoegde waarde voor je klant: </a:t>
            </a:r>
            <a:endParaRPr sz="2000" dirty="0"/>
          </a:p>
          <a:p>
            <a:pPr marL="800100" lvl="1" indent="-323850" algn="l" rtl="0">
              <a:lnSpc>
                <a:spcPct val="100000"/>
              </a:lnSpc>
              <a:spcBef>
                <a:spcPts val="600"/>
              </a:spcBef>
              <a:spcAft>
                <a:spcPts val="0"/>
              </a:spcAft>
              <a:buClr>
                <a:srgbClr val="11AA81"/>
              </a:buClr>
              <a:buSzPts val="1500"/>
              <a:buFont typeface="Arial"/>
              <a:buChar char="●"/>
            </a:pPr>
            <a:r>
              <a:rPr lang="fi-FI" sz="1400" dirty="0"/>
              <a:t>Voldoet uw inhoud aan deze behoefte?</a:t>
            </a:r>
            <a:endParaRPr sz="1600" dirty="0"/>
          </a:p>
          <a:p>
            <a:pPr marL="800100" lvl="1" indent="-323850" algn="l" rtl="0">
              <a:lnSpc>
                <a:spcPct val="100000"/>
              </a:lnSpc>
              <a:spcBef>
                <a:spcPts val="600"/>
              </a:spcBef>
              <a:spcAft>
                <a:spcPts val="0"/>
              </a:spcAft>
              <a:buClr>
                <a:srgbClr val="11AA81"/>
              </a:buClr>
              <a:buSzPts val="1500"/>
              <a:buFont typeface="Arial"/>
              <a:buChar char="●"/>
            </a:pPr>
            <a:r>
              <a:rPr lang="fi-FI" sz="1400" dirty="0"/>
              <a:t>Helpt je inhoud een klant </a:t>
            </a:r>
            <a:br>
              <a:rPr lang="fi-FI" sz="1400" dirty="0"/>
            </a:br>
            <a:r>
              <a:rPr lang="fi-FI" sz="1400" dirty="0"/>
              <a:t>hun problemen? </a:t>
            </a:r>
            <a:endParaRPr sz="1600" dirty="0"/>
          </a:p>
          <a:p>
            <a:pPr marL="800100" lvl="1" indent="-323850" algn="l" rtl="0">
              <a:lnSpc>
                <a:spcPct val="100000"/>
              </a:lnSpc>
              <a:spcBef>
                <a:spcPts val="600"/>
              </a:spcBef>
              <a:spcAft>
                <a:spcPts val="0"/>
              </a:spcAft>
              <a:buClr>
                <a:srgbClr val="11AA81"/>
              </a:buClr>
              <a:buSzPts val="1500"/>
              <a:buFont typeface="Arial"/>
              <a:buChar char="●"/>
            </a:pPr>
            <a:r>
              <a:rPr lang="fi-FI" sz="1400" dirty="0"/>
              <a:t>Zet je inhoud de klant aan tot </a:t>
            </a:r>
            <a:br>
              <a:rPr lang="fi-FI" sz="1400" dirty="0"/>
            </a:br>
            <a:r>
              <a:rPr lang="fi-FI" sz="1400" dirty="0"/>
              <a:t>actie te ondernemen? </a:t>
            </a:r>
            <a:endParaRPr sz="1400" dirty="0"/>
          </a:p>
          <a:p>
            <a:pPr marL="457200" lvl="0" indent="-323850" algn="l" rtl="0">
              <a:lnSpc>
                <a:spcPct val="100000"/>
              </a:lnSpc>
              <a:spcBef>
                <a:spcPts val="600"/>
              </a:spcBef>
              <a:spcAft>
                <a:spcPts val="0"/>
              </a:spcAft>
              <a:buClr>
                <a:srgbClr val="11AA81"/>
              </a:buClr>
              <a:buSzPts val="1500"/>
              <a:buFont typeface="Arial"/>
              <a:buChar char="●"/>
            </a:pPr>
            <a:r>
              <a:rPr lang="fi-FI" sz="1400" dirty="0"/>
              <a:t>Opmerking: Bedrijven van elke grootte kunnen inhoud produceren die </a:t>
            </a:r>
            <a:br>
              <a:rPr lang="fi-FI" sz="1400" dirty="0"/>
            </a:br>
            <a:r>
              <a:rPr lang="fi-FI" sz="1400" dirty="0"/>
              <a:t>inhoud met betrekking tot hun expertise.</a:t>
            </a:r>
            <a:endParaRPr sz="2000" dirty="0"/>
          </a:p>
          <a:p>
            <a:pPr marL="342900" lvl="1" indent="0" algn="l" rtl="0">
              <a:lnSpc>
                <a:spcPct val="100000"/>
              </a:lnSpc>
              <a:spcBef>
                <a:spcPts val="600"/>
              </a:spcBef>
              <a:spcAft>
                <a:spcPts val="0"/>
              </a:spcAft>
              <a:buClr>
                <a:srgbClr val="161249"/>
              </a:buClr>
              <a:buSzPts val="1100"/>
              <a:buNone/>
            </a:pPr>
            <a:br>
              <a:rPr lang="fi-FI" sz="1050" dirty="0"/>
            </a:br>
            <a:endParaRPr sz="1050" dirty="0"/>
          </a:p>
        </p:txBody>
      </p:sp>
      <p:sp>
        <p:nvSpPr>
          <p:cNvPr id="724" name="Google Shape;724;p42"/>
          <p:cNvSpPr/>
          <p:nvPr/>
        </p:nvSpPr>
        <p:spPr>
          <a:xfrm>
            <a:off x="5448711" y="1345628"/>
            <a:ext cx="3414839" cy="2907284"/>
          </a:xfrm>
          <a:prstGeom prst="roundRect">
            <a:avLst>
              <a:gd name="adj" fmla="val 16667"/>
            </a:avLst>
          </a:prstGeom>
          <a:solidFill>
            <a:srgbClr val="11AA81"/>
          </a:solidFill>
          <a:ln w="12700" cap="flat" cmpd="sng">
            <a:solidFill>
              <a:srgbClr val="11AA81"/>
            </a:solidFill>
            <a:prstDash val="solid"/>
            <a:miter lim="800000"/>
            <a:headEnd type="none" w="sm" len="sm"/>
            <a:tailEnd type="none" w="sm" len="sm"/>
          </a:ln>
        </p:spPr>
        <p:txBody>
          <a:bodyPr spcFirstLastPara="1" wrap="square" lIns="91425" tIns="0" rIns="91425" bIns="45700" anchor="ctr" anchorCtr="1">
            <a:normAutofit/>
          </a:bodyPr>
          <a:lstStyle/>
          <a:p>
            <a:pPr marL="0" marR="0" lvl="0" indent="0" algn="l" rtl="0">
              <a:lnSpc>
                <a:spcPct val="90000"/>
              </a:lnSpc>
              <a:spcBef>
                <a:spcPts val="0"/>
              </a:spcBef>
              <a:spcAft>
                <a:spcPts val="0"/>
              </a:spcAft>
              <a:buClr>
                <a:srgbClr val="000000"/>
              </a:buClr>
              <a:buSzPts val="2200"/>
              <a:buFont typeface="Arial"/>
              <a:buNone/>
            </a:pPr>
            <a:r>
              <a:rPr lang="fi-FI" sz="2200" b="1" i="0" u="none" strike="noStrike" cap="none">
                <a:solidFill>
                  <a:schemeClr val="lt1"/>
                </a:solidFill>
                <a:latin typeface="Calibri"/>
                <a:ea typeface="Calibri"/>
                <a:cs typeface="Calibri"/>
                <a:sym typeface="Calibri"/>
              </a:rPr>
              <a:t>Enkele voorbeelden:</a:t>
            </a:r>
            <a:endParaRPr sz="1800" b="1" i="0" u="none" strike="noStrike" cap="none">
              <a:solidFill>
                <a:schemeClr val="lt1"/>
              </a:solidFill>
              <a:latin typeface="Calibri"/>
              <a:ea typeface="Calibri"/>
              <a:cs typeface="Calibri"/>
              <a:sym typeface="Calibri"/>
            </a:endParaRPr>
          </a:p>
          <a:p>
            <a:pPr marL="285750" marR="0" lvl="0" indent="-285750" algn="l" rtl="0">
              <a:lnSpc>
                <a:spcPct val="90000"/>
              </a:lnSpc>
              <a:spcBef>
                <a:spcPts val="0"/>
              </a:spcBef>
              <a:spcAft>
                <a:spcPts val="0"/>
              </a:spcAft>
              <a:buClr>
                <a:schemeClr val="lt1"/>
              </a:buClr>
              <a:buSzPts val="1800"/>
              <a:buFont typeface="Arial"/>
              <a:buChar char="•"/>
            </a:pPr>
            <a:r>
              <a:rPr lang="fi-FI" sz="1800" b="0" i="0" u="none" strike="noStrike" cap="none">
                <a:solidFill>
                  <a:schemeClr val="lt1"/>
                </a:solidFill>
                <a:latin typeface="Calibri"/>
                <a:ea typeface="Calibri"/>
                <a:cs typeface="Calibri"/>
                <a:sym typeface="Calibri"/>
              </a:rPr>
              <a:t>"Krijg hier de Top-vijf tips voor het afwerken van je tuin"</a:t>
            </a:r>
            <a:endParaRPr sz="1400" b="0" i="0" u="none" strike="noStrike" cap="none">
              <a:solidFill>
                <a:srgbClr val="000000"/>
              </a:solidFill>
              <a:latin typeface="Arial"/>
              <a:ea typeface="Arial"/>
              <a:cs typeface="Arial"/>
              <a:sym typeface="Arial"/>
            </a:endParaRPr>
          </a:p>
          <a:p>
            <a:pPr marL="285750" marR="0" lvl="0" indent="-285750" algn="l" rtl="0">
              <a:lnSpc>
                <a:spcPct val="90000"/>
              </a:lnSpc>
              <a:spcBef>
                <a:spcPts val="0"/>
              </a:spcBef>
              <a:spcAft>
                <a:spcPts val="0"/>
              </a:spcAft>
              <a:buClr>
                <a:schemeClr val="lt1"/>
              </a:buClr>
              <a:buSzPts val="1800"/>
              <a:buFont typeface="Arial"/>
              <a:buChar char="•"/>
            </a:pPr>
            <a:r>
              <a:rPr lang="fi-FI" sz="1800" b="0" i="0" u="none" strike="noStrike" cap="none">
                <a:solidFill>
                  <a:schemeClr val="lt1"/>
                </a:solidFill>
                <a:latin typeface="Calibri"/>
                <a:ea typeface="Calibri"/>
                <a:cs typeface="Calibri"/>
                <a:sym typeface="Calibri"/>
              </a:rPr>
              <a:t>"Wil je horen hoe experts hun autopech repareren?"</a:t>
            </a:r>
            <a:endParaRPr sz="1400" b="0" i="0" u="none" strike="noStrike" cap="none">
              <a:solidFill>
                <a:srgbClr val="000000"/>
              </a:solidFill>
              <a:latin typeface="Arial"/>
              <a:ea typeface="Arial"/>
              <a:cs typeface="Arial"/>
              <a:sym typeface="Arial"/>
            </a:endParaRPr>
          </a:p>
          <a:p>
            <a:pPr marL="285750" marR="0" lvl="0" indent="-285750" algn="l" rtl="0">
              <a:lnSpc>
                <a:spcPct val="90000"/>
              </a:lnSpc>
              <a:spcBef>
                <a:spcPts val="0"/>
              </a:spcBef>
              <a:spcAft>
                <a:spcPts val="0"/>
              </a:spcAft>
              <a:buClr>
                <a:schemeClr val="lt1"/>
              </a:buClr>
              <a:buSzPts val="1800"/>
              <a:buFont typeface="Arial"/>
              <a:buChar char="•"/>
            </a:pPr>
            <a:r>
              <a:rPr lang="fi-FI" sz="1800" b="0" i="0" u="none" strike="noStrike" cap="none">
                <a:solidFill>
                  <a:schemeClr val="lt1"/>
                </a:solidFill>
                <a:latin typeface="Calibri"/>
                <a:ea typeface="Calibri"/>
                <a:cs typeface="Calibri"/>
                <a:sym typeface="Calibri"/>
              </a:rPr>
              <a:t>"Zou je hopen dat het niet meer vriest buiten in de winter?"</a:t>
            </a:r>
            <a:endParaRPr sz="1400" b="0" i="0" u="none" strike="noStrike" cap="none">
              <a:solidFill>
                <a:srgbClr val="000000"/>
              </a:solidFill>
              <a:latin typeface="Arial"/>
              <a:ea typeface="Arial"/>
              <a:cs typeface="Arial"/>
              <a:sym typeface="Arial"/>
            </a:endParaRPr>
          </a:p>
          <a:p>
            <a:pPr marL="285750" marR="0" lvl="0" indent="-285750" algn="l" rtl="0">
              <a:lnSpc>
                <a:spcPct val="90000"/>
              </a:lnSpc>
              <a:spcBef>
                <a:spcPts val="0"/>
              </a:spcBef>
              <a:spcAft>
                <a:spcPts val="0"/>
              </a:spcAft>
              <a:buClr>
                <a:schemeClr val="lt1"/>
              </a:buClr>
              <a:buSzPts val="1800"/>
              <a:buFont typeface="Arial"/>
              <a:buChar char="•"/>
            </a:pPr>
            <a:r>
              <a:rPr lang="fi-FI" sz="1800" b="0" i="0" u="none" strike="noStrike" cap="none">
                <a:solidFill>
                  <a:schemeClr val="lt1"/>
                </a:solidFill>
                <a:latin typeface="Calibri"/>
                <a:ea typeface="Calibri"/>
                <a:cs typeface="Calibri"/>
                <a:sym typeface="Calibri"/>
              </a:rPr>
              <a:t>"Drie voordelen van je haar laten behandelen door nn"</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728"/>
        <p:cNvGrpSpPr/>
        <p:nvPr/>
      </p:nvGrpSpPr>
      <p:grpSpPr>
        <a:xfrm>
          <a:off x="0" y="0"/>
          <a:ext cx="0" cy="0"/>
          <a:chOff x="0" y="0"/>
          <a:chExt cx="0" cy="0"/>
        </a:xfrm>
      </p:grpSpPr>
      <p:sp>
        <p:nvSpPr>
          <p:cNvPr id="729" name="Google Shape;729;p43"/>
          <p:cNvSpPr txBox="1">
            <a:spLocks noGrp="1"/>
          </p:cNvSpPr>
          <p:nvPr>
            <p:ph type="title"/>
          </p:nvPr>
        </p:nvSpPr>
        <p:spPr>
          <a:xfrm>
            <a:off x="589952" y="145658"/>
            <a:ext cx="6994047" cy="738633"/>
          </a:xfrm>
          <a:prstGeom prst="rect">
            <a:avLst/>
          </a:prstGeom>
          <a:noFill/>
          <a:ln>
            <a:noFill/>
          </a:ln>
        </p:spPr>
        <p:txBody>
          <a:bodyPr spcFirstLastPara="1" wrap="square" lIns="91425" tIns="91425" rIns="91425" bIns="91425" anchor="t" anchorCtr="0">
            <a:spAutoFit/>
          </a:bodyPr>
          <a:lstStyle/>
          <a:p>
            <a:pPr marL="0" lvl="0" indent="0" algn="l" rtl="0">
              <a:lnSpc>
                <a:spcPct val="100000"/>
              </a:lnSpc>
              <a:spcBef>
                <a:spcPts val="0"/>
              </a:spcBef>
              <a:spcAft>
                <a:spcPts val="0"/>
              </a:spcAft>
              <a:buClr>
                <a:srgbClr val="161249"/>
              </a:buClr>
              <a:buSzPts val="2800"/>
              <a:buFont typeface="Arial"/>
              <a:buNone/>
            </a:pPr>
            <a:r>
              <a:rPr lang="fi-FI" sz="3600"/>
              <a:t>4. Oproep tot actie </a:t>
            </a:r>
            <a:endParaRPr sz="4400"/>
          </a:p>
        </p:txBody>
      </p:sp>
      <p:sp>
        <p:nvSpPr>
          <p:cNvPr id="730" name="Google Shape;730;p43"/>
          <p:cNvSpPr txBox="1">
            <a:spLocks noGrp="1"/>
          </p:cNvSpPr>
          <p:nvPr>
            <p:ph type="body" idx="1"/>
          </p:nvPr>
        </p:nvSpPr>
        <p:spPr>
          <a:xfrm>
            <a:off x="589952" y="952886"/>
            <a:ext cx="4273361" cy="3513917"/>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600"/>
              </a:spcBef>
              <a:spcAft>
                <a:spcPts val="0"/>
              </a:spcAft>
              <a:buClr>
                <a:srgbClr val="11AA81"/>
              </a:buClr>
              <a:buSzPts val="1600"/>
              <a:buFont typeface="Arial"/>
              <a:buChar char="●"/>
            </a:pPr>
            <a:r>
              <a:rPr lang="fi-FI" sz="1600" dirty="0"/>
              <a:t>Websitebezoekers hebben vaak hulp nodig 'om de volgende stap te zetten' -&gt; ze moeten op allerlei manieren worden aangemoedigd.</a:t>
            </a:r>
            <a:endParaRPr dirty="0"/>
          </a:p>
          <a:p>
            <a:pPr marL="285750" lvl="0" indent="-285750" algn="l" rtl="0">
              <a:lnSpc>
                <a:spcPct val="100000"/>
              </a:lnSpc>
              <a:spcBef>
                <a:spcPts val="600"/>
              </a:spcBef>
              <a:spcAft>
                <a:spcPts val="0"/>
              </a:spcAft>
              <a:buClr>
                <a:srgbClr val="11AA81"/>
              </a:buClr>
              <a:buSzPts val="1600"/>
              <a:buFont typeface="Arial"/>
              <a:buChar char="●"/>
            </a:pPr>
            <a:r>
              <a:rPr lang="fi-FI" sz="1600" dirty="0"/>
              <a:t>De website-eigenaar moet de bezoeker duidelijk vertellen 'wat ik wil dat je doet'.</a:t>
            </a:r>
            <a:endParaRPr sz="1600" dirty="0"/>
          </a:p>
          <a:p>
            <a:pPr marL="285750" lvl="0" indent="-285750" algn="l" rtl="0">
              <a:lnSpc>
                <a:spcPct val="100000"/>
              </a:lnSpc>
              <a:spcBef>
                <a:spcPts val="600"/>
              </a:spcBef>
              <a:spcAft>
                <a:spcPts val="0"/>
              </a:spcAft>
              <a:buClr>
                <a:srgbClr val="11AA81"/>
              </a:buClr>
              <a:buSzPts val="1600"/>
              <a:buFont typeface="Arial"/>
              <a:buChar char="●"/>
            </a:pPr>
            <a:r>
              <a:rPr lang="fi-FI" sz="1600" dirty="0"/>
              <a:t>Call-to-action (CTA) knoppen verlagen de drempel voor actie.</a:t>
            </a:r>
            <a:endParaRPr sz="1600" dirty="0"/>
          </a:p>
          <a:p>
            <a:pPr marL="285750" lvl="0" indent="-285750" algn="l" rtl="0">
              <a:lnSpc>
                <a:spcPct val="100000"/>
              </a:lnSpc>
              <a:spcBef>
                <a:spcPts val="600"/>
              </a:spcBef>
              <a:spcAft>
                <a:spcPts val="0"/>
              </a:spcAft>
              <a:buClr>
                <a:srgbClr val="11AA81"/>
              </a:buClr>
              <a:buSzPts val="1600"/>
              <a:buFont typeface="Arial"/>
              <a:buChar char="●"/>
            </a:pPr>
            <a:r>
              <a:rPr lang="fi-FI" sz="1600" dirty="0"/>
              <a:t>Ze moeten eerlijke en positieve suggesties bevatten.  </a:t>
            </a:r>
            <a:endParaRPr dirty="0"/>
          </a:p>
          <a:p>
            <a:pPr marL="285750" lvl="0" indent="-285750" algn="l" rtl="0">
              <a:lnSpc>
                <a:spcPct val="100000"/>
              </a:lnSpc>
              <a:spcBef>
                <a:spcPts val="600"/>
              </a:spcBef>
              <a:spcAft>
                <a:spcPts val="0"/>
              </a:spcAft>
              <a:buClr>
                <a:srgbClr val="11AA81"/>
              </a:buClr>
              <a:buSzPts val="1600"/>
              <a:buFont typeface="Arial"/>
              <a:buChar char="●"/>
            </a:pPr>
            <a:r>
              <a:rPr lang="fi-FI" sz="1600" u="sng" dirty="0">
                <a:solidFill>
                  <a:schemeClr val="hlink"/>
                </a:solidFill>
                <a:hlinkClick r:id="rId3"/>
              </a:rPr>
              <a:t>Lees meer over CTA</a:t>
            </a:r>
            <a:br>
              <a:rPr lang="fi-FI" dirty="0"/>
            </a:br>
            <a:endParaRPr dirty="0"/>
          </a:p>
        </p:txBody>
      </p:sp>
      <p:pic>
        <p:nvPicPr>
          <p:cNvPr id="731" name="Google Shape;731;p43" descr="Kuvahaun tulos haulle call to action buttons"/>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292389" y="1205634"/>
            <a:ext cx="3535721" cy="1988009"/>
          </a:xfrm>
          <a:prstGeom prst="rect">
            <a:avLst/>
          </a:prstGeom>
          <a:noFill/>
          <a:ln w="31750" cap="flat" cmpd="sng">
            <a:solidFill>
              <a:srgbClr val="11AA81"/>
            </a:solidFill>
            <a:prstDash val="solid"/>
            <a:round/>
            <a:headEnd type="none" w="sm" len="sm"/>
            <a:tailEnd type="none" w="sm" len="sm"/>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735"/>
        <p:cNvGrpSpPr/>
        <p:nvPr/>
      </p:nvGrpSpPr>
      <p:grpSpPr>
        <a:xfrm>
          <a:off x="0" y="0"/>
          <a:ext cx="0" cy="0"/>
          <a:chOff x="0" y="0"/>
          <a:chExt cx="0" cy="0"/>
        </a:xfrm>
      </p:grpSpPr>
      <p:sp>
        <p:nvSpPr>
          <p:cNvPr id="736" name="Google Shape;736;p44"/>
          <p:cNvSpPr txBox="1">
            <a:spLocks noGrp="1"/>
          </p:cNvSpPr>
          <p:nvPr>
            <p:ph type="body" idx="4294967295"/>
          </p:nvPr>
        </p:nvSpPr>
        <p:spPr>
          <a:xfrm>
            <a:off x="878681" y="2441324"/>
            <a:ext cx="7575206" cy="843755"/>
          </a:xfrm>
          <a:prstGeom prst="rect">
            <a:avLst/>
          </a:prstGeom>
          <a:noFill/>
          <a:ln>
            <a:noFill/>
          </a:ln>
        </p:spPr>
        <p:txBody>
          <a:bodyPr spcFirstLastPara="1" wrap="square" lIns="91425" tIns="91425" rIns="91425" bIns="91425" anchor="ctr" anchorCtr="0">
            <a:noAutofit/>
          </a:bodyPr>
          <a:lstStyle/>
          <a:p>
            <a:pPr marL="0" lvl="0" indent="0" algn="l" rtl="0">
              <a:lnSpc>
                <a:spcPct val="100000"/>
              </a:lnSpc>
              <a:spcBef>
                <a:spcPts val="0"/>
              </a:spcBef>
              <a:spcAft>
                <a:spcPts val="0"/>
              </a:spcAft>
              <a:buClr>
                <a:srgbClr val="161249"/>
              </a:buClr>
              <a:buSzPts val="1800"/>
              <a:buNone/>
            </a:pPr>
            <a:endParaRPr sz="2800" dirty="0"/>
          </a:p>
          <a:p>
            <a:pPr marL="0" lvl="0" indent="0" algn="l" rtl="0">
              <a:lnSpc>
                <a:spcPct val="100000"/>
              </a:lnSpc>
              <a:spcBef>
                <a:spcPts val="0"/>
              </a:spcBef>
              <a:spcAft>
                <a:spcPts val="0"/>
              </a:spcAft>
              <a:buClr>
                <a:srgbClr val="161249"/>
              </a:buClr>
              <a:buSzPts val="1800"/>
              <a:buNone/>
            </a:pPr>
            <a:endParaRPr sz="2800" dirty="0"/>
          </a:p>
          <a:p>
            <a:pPr marL="0" lvl="0" indent="0" algn="l" rtl="0">
              <a:lnSpc>
                <a:spcPct val="100000"/>
              </a:lnSpc>
              <a:spcBef>
                <a:spcPts val="0"/>
              </a:spcBef>
              <a:spcAft>
                <a:spcPts val="0"/>
              </a:spcAft>
              <a:buClr>
                <a:srgbClr val="161249"/>
              </a:buClr>
              <a:buSzPts val="1800"/>
              <a:buNone/>
            </a:pPr>
            <a:r>
              <a:rPr lang="fi-FI" sz="2800" dirty="0"/>
              <a:t>De volgende module laat zien hoe campagnes worden gemaakt op de belangrijkste digitale platforms.</a:t>
            </a:r>
            <a:endParaRPr dirty="0"/>
          </a:p>
          <a:p>
            <a:pPr marL="0" lvl="0" indent="0" algn="l" rtl="0">
              <a:lnSpc>
                <a:spcPct val="100000"/>
              </a:lnSpc>
              <a:spcBef>
                <a:spcPts val="0"/>
              </a:spcBef>
              <a:spcAft>
                <a:spcPts val="0"/>
              </a:spcAft>
              <a:buClr>
                <a:srgbClr val="161249"/>
              </a:buClr>
              <a:buSzPts val="1800"/>
              <a:buNone/>
            </a:pPr>
            <a:endParaRPr sz="2800" dirty="0"/>
          </a:p>
        </p:txBody>
      </p:sp>
      <p:sp>
        <p:nvSpPr>
          <p:cNvPr id="737" name="Google Shape;737;p44"/>
          <p:cNvSpPr txBox="1"/>
          <p:nvPr/>
        </p:nvSpPr>
        <p:spPr>
          <a:xfrm>
            <a:off x="765713" y="1463441"/>
            <a:ext cx="1715707" cy="738633"/>
          </a:xfrm>
          <a:prstGeom prst="rect">
            <a:avLst/>
          </a:prstGeom>
          <a:solidFill>
            <a:srgbClr val="7F7F7F"/>
          </a:solid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fi-FI" sz="1800" b="1" i="0" u="none" strike="noStrike" cap="none">
                <a:solidFill>
                  <a:schemeClr val="lt1"/>
                </a:solidFill>
                <a:latin typeface="Arial"/>
                <a:ea typeface="Arial"/>
                <a:cs typeface="Arial"/>
                <a:sym typeface="Arial"/>
              </a:rPr>
              <a:t>1.Basis voor</a:t>
            </a:r>
            <a:endParaRPr sz="1800" b="1"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fi-FI" sz="1800" b="1" i="0" u="none" strike="noStrike" cap="none">
                <a:solidFill>
                  <a:schemeClr val="lt1"/>
                </a:solidFill>
                <a:latin typeface="Arial"/>
                <a:ea typeface="Arial"/>
                <a:cs typeface="Arial"/>
                <a:sym typeface="Arial"/>
              </a:rPr>
              <a:t> reclame</a:t>
            </a:r>
            <a:endParaRPr sz="1800" b="1" i="0" u="none" strike="noStrike" cap="none">
              <a:solidFill>
                <a:schemeClr val="lt1"/>
              </a:solidFill>
              <a:latin typeface="Arial"/>
              <a:ea typeface="Arial"/>
              <a:cs typeface="Arial"/>
              <a:sym typeface="Arial"/>
            </a:endParaRPr>
          </a:p>
        </p:txBody>
      </p:sp>
      <p:sp>
        <p:nvSpPr>
          <p:cNvPr id="738" name="Google Shape;738;p44"/>
          <p:cNvSpPr/>
          <p:nvPr/>
        </p:nvSpPr>
        <p:spPr>
          <a:xfrm>
            <a:off x="3259734" y="1463441"/>
            <a:ext cx="2109457" cy="769410"/>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ctr" anchorCtr="1">
            <a:noAutofit/>
          </a:bodyPr>
          <a:lstStyle/>
          <a:p>
            <a:pPr marL="0" marR="0" lvl="0" indent="0" algn="l" rtl="0">
              <a:lnSpc>
                <a:spcPct val="100000"/>
              </a:lnSpc>
              <a:spcBef>
                <a:spcPts val="0"/>
              </a:spcBef>
              <a:spcAft>
                <a:spcPts val="0"/>
              </a:spcAft>
              <a:buClr>
                <a:srgbClr val="000000"/>
              </a:buClr>
              <a:buSzPts val="1600"/>
              <a:buFont typeface="Arial"/>
              <a:buNone/>
            </a:pPr>
            <a:r>
              <a:rPr lang="fi-FI" sz="1600" b="1" i="0" u="none" strike="noStrike" cap="none">
                <a:solidFill>
                  <a:schemeClr val="lt1"/>
                </a:solidFill>
                <a:latin typeface="Arial"/>
                <a:ea typeface="Arial"/>
                <a:cs typeface="Arial"/>
                <a:sym typeface="Arial"/>
              </a:rPr>
              <a:t>2. Voorbereiden op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fi-FI" sz="1600" b="1">
                <a:solidFill>
                  <a:schemeClr val="lt1"/>
                </a:solidFill>
              </a:rPr>
              <a:t>campagnes</a:t>
            </a:r>
            <a:endParaRPr sz="1400" b="0" i="0" u="none" strike="noStrike" cap="none">
              <a:solidFill>
                <a:srgbClr val="000000"/>
              </a:solidFill>
              <a:latin typeface="Arial"/>
              <a:ea typeface="Arial"/>
              <a:cs typeface="Arial"/>
              <a:sym typeface="Arial"/>
            </a:endParaRPr>
          </a:p>
        </p:txBody>
      </p:sp>
      <p:sp>
        <p:nvSpPr>
          <p:cNvPr id="739" name="Google Shape;739;p44"/>
          <p:cNvSpPr txBox="1"/>
          <p:nvPr/>
        </p:nvSpPr>
        <p:spPr>
          <a:xfrm>
            <a:off x="3520020" y="4570705"/>
            <a:ext cx="1849171" cy="307777"/>
          </a:xfrm>
          <a:prstGeom prst="rect">
            <a:avLst/>
          </a:prstGeom>
          <a:solidFill>
            <a:schemeClr val="lt1"/>
          </a:solidFill>
          <a:ln>
            <a:noFill/>
          </a:ln>
        </p:spPr>
        <p:txBody>
          <a:bodyPr spcFirstLastPara="1" wrap="square" lIns="91425" tIns="45700" rIns="91425" bIns="45700" anchor="ctr" anchorCtr="1">
            <a:spAutoFit/>
          </a:bodyPr>
          <a:lstStyle/>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rgbClr val="161249"/>
              </a:solidFill>
              <a:latin typeface="Arial"/>
              <a:ea typeface="Arial"/>
              <a:cs typeface="Arial"/>
              <a:sym typeface="Arial"/>
            </a:endParaRPr>
          </a:p>
        </p:txBody>
      </p:sp>
      <p:sp>
        <p:nvSpPr>
          <p:cNvPr id="740" name="Google Shape;740;p44"/>
          <p:cNvSpPr/>
          <p:nvPr/>
        </p:nvSpPr>
        <p:spPr>
          <a:xfrm>
            <a:off x="3259733" y="3631807"/>
            <a:ext cx="2109457" cy="769410"/>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ctr" anchorCtr="1">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1" name="Google Shape;741;p44"/>
          <p:cNvSpPr txBox="1"/>
          <p:nvPr/>
        </p:nvSpPr>
        <p:spPr>
          <a:xfrm>
            <a:off x="3389875" y="3754902"/>
            <a:ext cx="1849171" cy="523220"/>
          </a:xfrm>
          <a:prstGeom prst="rect">
            <a:avLst/>
          </a:prstGeom>
          <a:solidFill>
            <a:schemeClr val="lt1"/>
          </a:solidFill>
          <a:ln>
            <a:noFill/>
          </a:ln>
        </p:spPr>
        <p:txBody>
          <a:bodyPr spcFirstLastPara="1" wrap="square" lIns="91425" tIns="45700" rIns="91425" bIns="45700" anchor="ctr" anchorCtr="1">
            <a:spAutoFit/>
          </a:bodyPr>
          <a:lstStyle/>
          <a:p>
            <a:pPr marL="0" marR="0" lvl="0" indent="0" algn="l" rtl="0">
              <a:lnSpc>
                <a:spcPct val="100000"/>
              </a:lnSpc>
              <a:spcBef>
                <a:spcPts val="0"/>
              </a:spcBef>
              <a:spcAft>
                <a:spcPts val="0"/>
              </a:spcAft>
              <a:buClr>
                <a:srgbClr val="000000"/>
              </a:buClr>
              <a:buSzPts val="1400"/>
              <a:buFont typeface="Arial"/>
              <a:buNone/>
            </a:pPr>
            <a:r>
              <a:rPr lang="fi-FI" sz="1400" b="1" i="0" u="none" strike="noStrike" cap="none">
                <a:solidFill>
                  <a:srgbClr val="161249"/>
                </a:solidFill>
                <a:latin typeface="Arial"/>
                <a:ea typeface="Arial"/>
                <a:cs typeface="Arial"/>
                <a:sym typeface="Arial"/>
              </a:rPr>
              <a:t>3. Uitvoering van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400" b="1" i="0" u="none" strike="noStrike" cap="none">
                <a:solidFill>
                  <a:srgbClr val="161249"/>
                </a:solidFill>
                <a:latin typeface="Arial"/>
                <a:ea typeface="Arial"/>
                <a:cs typeface="Arial"/>
                <a:sym typeface="Arial"/>
              </a:rPr>
              <a:t>campagnes</a:t>
            </a:r>
            <a:endParaRPr sz="1400" b="0" i="0" u="none" strike="noStrike" cap="none">
              <a:solidFill>
                <a:srgbClr val="000000"/>
              </a:solidFill>
              <a:latin typeface="Arial"/>
              <a:ea typeface="Arial"/>
              <a:cs typeface="Arial"/>
              <a:sym typeface="Arial"/>
            </a:endParaRPr>
          </a:p>
        </p:txBody>
      </p:sp>
      <p:sp>
        <p:nvSpPr>
          <p:cNvPr id="742" name="Google Shape;742;p44"/>
          <p:cNvSpPr txBox="1"/>
          <p:nvPr/>
        </p:nvSpPr>
        <p:spPr>
          <a:xfrm>
            <a:off x="754308" y="342158"/>
            <a:ext cx="7380594"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800"/>
              <a:buFont typeface="Arial"/>
              <a:buNone/>
            </a:pPr>
            <a:r>
              <a:rPr lang="fi-FI" sz="2800" b="1" i="0" u="none" strike="noStrike" cap="none" dirty="0">
                <a:solidFill>
                  <a:srgbClr val="161249"/>
                </a:solidFill>
                <a:latin typeface="Arial"/>
                <a:ea typeface="Arial"/>
                <a:cs typeface="Arial"/>
                <a:sym typeface="Arial"/>
              </a:rPr>
              <a:t>Gefeliciteerd met het afronden van deze module! </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746"/>
        <p:cNvGrpSpPr/>
        <p:nvPr/>
      </p:nvGrpSpPr>
      <p:grpSpPr>
        <a:xfrm>
          <a:off x="0" y="0"/>
          <a:ext cx="0" cy="0"/>
          <a:chOff x="0" y="0"/>
          <a:chExt cx="0" cy="0"/>
        </a:xfrm>
      </p:grpSpPr>
      <p:sp>
        <p:nvSpPr>
          <p:cNvPr id="747" name="Google Shape;747;p8"/>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FI">
                <a:solidFill>
                  <a:srgbClr val="FFFFFF"/>
                </a:solidFill>
              </a:rPr>
              <a:t>Het DEMS-materiaal is gericht op het verbeteren van digitale marketingvaardigheden in het hoger onderwijs en speelt in op de behoeften in het bedrijfsleven en organisaties. U hebt toegang tot uitgebreide diasets met klassikale activiteiten en opdrachten, evenals gedetailleerde gebruikersinstructies voor docenten. U bent vrij om het beschikbare materiaal geheel of gedeeltelijk te gebruiken.</a:t>
            </a:r>
            <a:endParaRPr>
              <a:solidFill>
                <a:srgbClr val="FFFFFF"/>
              </a:solidFill>
            </a:endParaRPr>
          </a:p>
          <a:p>
            <a:pPr marL="0" lvl="0" indent="0" algn="l" rtl="0">
              <a:lnSpc>
                <a:spcPct val="90000"/>
              </a:lnSpc>
              <a:spcBef>
                <a:spcPts val="750"/>
              </a:spcBef>
              <a:spcAft>
                <a:spcPts val="0"/>
              </a:spcAft>
              <a:buClr>
                <a:srgbClr val="FFFFFF"/>
              </a:buClr>
              <a:buSzPts val="1500"/>
              <a:buNone/>
            </a:pPr>
            <a:endParaRPr>
              <a:solidFill>
                <a:srgbClr val="FFFFFF"/>
              </a:solidFill>
            </a:endParaRPr>
          </a:p>
          <a:p>
            <a:pPr marL="0" lvl="0" indent="0" algn="l" rtl="0">
              <a:lnSpc>
                <a:spcPct val="90000"/>
              </a:lnSpc>
              <a:spcBef>
                <a:spcPts val="750"/>
              </a:spcBef>
              <a:spcAft>
                <a:spcPts val="0"/>
              </a:spcAft>
              <a:buClr>
                <a:srgbClr val="FFFFFF"/>
              </a:buClr>
              <a:buSzPts val="1500"/>
              <a:buNone/>
            </a:pPr>
            <a:r>
              <a:rPr lang="fi-FI">
                <a:solidFill>
                  <a:srgbClr val="FFFFFF"/>
                </a:solidFill>
              </a:rPr>
              <a:t>Het materiaal bevat inhoud en cijfers die van het internet zijn gehaald en is dus onderhevig aan wijzigingen. De bronnen zijn bekendgemaakt volgens de regels van fair use. Het materiaal kan in zijn geheel worden bekeken en gedownload op www.dems.pro. Al het materiaal is geproduceerd voor open gebruik en medegefinancierd door Erasmus +.</a:t>
            </a:r>
            <a:endParaRPr>
              <a:solidFill>
                <a:srgbClr val="FFFFFF"/>
              </a:solidFill>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8317</Words>
  <Application>Microsoft Office PowerPoint</Application>
  <PresentationFormat>Diavoorstelling (16:9)</PresentationFormat>
  <Paragraphs>749</Paragraphs>
  <Slides>70</Slides>
  <Notes>70</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70</vt:i4>
      </vt:variant>
    </vt:vector>
  </HeadingPairs>
  <TitlesOfParts>
    <vt:vector size="76" baseType="lpstr">
      <vt:lpstr>Arial</vt:lpstr>
      <vt:lpstr>Calibri</vt:lpstr>
      <vt:lpstr>Noto Sans Symbols</vt:lpstr>
      <vt:lpstr>PT Sans</vt:lpstr>
      <vt:lpstr>Roboto</vt:lpstr>
      <vt:lpstr>DEMS NEW</vt:lpstr>
      <vt:lpstr>Digitaal adverteren</vt:lpstr>
      <vt:lpstr>Leerdoelen </vt:lpstr>
      <vt:lpstr>Onderwerpen</vt:lpstr>
      <vt:lpstr>Op strategie gebaseerde reclame </vt:lpstr>
      <vt:lpstr>Reclame moet in lijn zijn met de strategie van de organisatie</vt:lpstr>
      <vt:lpstr>Doelstellingen voor reclame </vt:lpstr>
      <vt:lpstr>Kenmerken van een goed gestelde doelstelling het SMART-model</vt:lpstr>
      <vt:lpstr>Waarom SMART?</vt:lpstr>
      <vt:lpstr>PowerPoint-presentatie</vt:lpstr>
      <vt:lpstr>PowerPoint-presentatie</vt:lpstr>
      <vt:lpstr>Doelstellingen en statistieken met betrekking tot de trechter</vt:lpstr>
      <vt:lpstr>PowerPoint-presentatie</vt:lpstr>
      <vt:lpstr>Doelgroepen definiëren</vt:lpstr>
      <vt:lpstr>Een doelgroep  </vt:lpstr>
      <vt:lpstr> Hoe ontdek je je doelgroepen?</vt:lpstr>
      <vt:lpstr>PowerPoint-presentatie</vt:lpstr>
      <vt:lpstr>Advertentienetwerken - Google Display Netwerk (GDN) </vt:lpstr>
      <vt:lpstr>PowerPoint-presentatie</vt:lpstr>
      <vt:lpstr>Digitale advertentieformaten </vt:lpstr>
      <vt:lpstr>Digitale media</vt:lpstr>
      <vt:lpstr>PowerPoint-presentatie</vt:lpstr>
      <vt:lpstr>Voor- en nadelen van digitaal adverteren </vt:lpstr>
      <vt:lpstr>Voordelen van digitaal adverteren</vt:lpstr>
      <vt:lpstr>Voorbeelden van digitale advertenties</vt:lpstr>
      <vt:lpstr>PowerPoint-presentatie</vt:lpstr>
      <vt:lpstr>Hoe begin je?</vt:lpstr>
      <vt:lpstr>PowerPoint-presentatie</vt:lpstr>
      <vt:lpstr>Doelen stellen in PPC campagnes </vt:lpstr>
      <vt:lpstr>A/B-testen van advertenties</vt:lpstr>
      <vt:lpstr> Retargeting</vt:lpstr>
      <vt:lpstr>Programmatisch adverteren</vt:lpstr>
      <vt:lpstr>Digitaal adverteren - over kosten</vt:lpstr>
      <vt:lpstr>Digitale advertentieplatforms </vt:lpstr>
      <vt:lpstr>Adverteren via zoekmachines</vt:lpstr>
      <vt:lpstr>PowerPoint-presentatie</vt:lpstr>
      <vt:lpstr>Plaatsen en prijzen van Google-advertenties</vt:lpstr>
      <vt:lpstr>Advertenties weergeven (banners)</vt:lpstr>
      <vt:lpstr>Doelstellingen </vt:lpstr>
      <vt:lpstr>PowerPoint-presentatie</vt:lpstr>
      <vt:lpstr>Adverteren via sociale media</vt:lpstr>
      <vt:lpstr>PowerPoint-presentatie</vt:lpstr>
      <vt:lpstr>Kenmerken van sociale mediaplatforms</vt:lpstr>
      <vt:lpstr>Native reclame</vt:lpstr>
      <vt:lpstr>E-mailmarketing</vt:lpstr>
      <vt:lpstr>PowerPoint-presentatie</vt:lpstr>
      <vt:lpstr>PowerPoint-presentatie</vt:lpstr>
      <vt:lpstr>Waarom zijn trefwoorden essentieel? </vt:lpstr>
      <vt:lpstr>Trefwoorden onderzoek</vt:lpstr>
      <vt:lpstr>PowerPoint-presentatie</vt:lpstr>
      <vt:lpstr>Landingspagina</vt:lpstr>
      <vt:lpstr>PowerPoint-presentatie</vt:lpstr>
      <vt:lpstr>Essentieel op landingspagina</vt:lpstr>
      <vt:lpstr>PowerPoint-presentatie</vt:lpstr>
      <vt:lpstr>De impact meten </vt:lpstr>
      <vt:lpstr>De impact van digitale advertenties meten:</vt:lpstr>
      <vt:lpstr>Relevante statistieken voor digitale advertenties (voorbeelden)</vt:lpstr>
      <vt:lpstr>Metrics om de prestaties van advertenties op te volgen</vt:lpstr>
      <vt:lpstr>    Campagne uitgevoerd in 28.12 - 17.1.: 37.000+ indrukken op Fb  2000+ impressies op IG  Pagina bezoeken (=CTR) Fb 1000+ (~2,7%) IG 41 (~2%)  Budget totaal 100€ (80€ Fb, 20€ IG) -&gt; uitgeven: CPM Fb: ~2,1€ CPM IG: ~10€ per klik Fb: 8 c per klik IG: 50c   </vt:lpstr>
      <vt:lpstr>PowerPoint-presentatie</vt:lpstr>
      <vt:lpstr>PowerPoint-presentatie</vt:lpstr>
      <vt:lpstr>Conversie </vt:lpstr>
      <vt:lpstr>PowerPoint-presentatie</vt:lpstr>
      <vt:lpstr>Een goed conversiepercentage?</vt:lpstr>
      <vt:lpstr>Algemene tips om je conversie te verbeteren</vt:lpstr>
      <vt:lpstr>1. Creëer vertrouwen</vt:lpstr>
      <vt:lpstr>2. Zorg voor eenvoudige navigatie</vt:lpstr>
      <vt:lpstr>3. Aansprekende titels en teksten schrijven </vt:lpstr>
      <vt:lpstr>4. Oproep tot actie </vt:lpstr>
      <vt:lpstr>PowerPoint-presentatie</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advertising</dc:title>
  <dc:creator>Schleutker Kai</dc:creator>
  <cp:keywords>, docId:2CB9EF9ADEC6964A00340942B4B9EFED</cp:keywords>
  <cp:lastModifiedBy>Isabeau Bywater</cp:lastModifiedBy>
  <cp:revision>3</cp:revision>
  <dcterms:modified xsi:type="dcterms:W3CDTF">2023-11-19T14:48:46Z</dcterms:modified>
</cp:coreProperties>
</file>