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46" roundtripDataSignature="AMtx7mjY7mgyTlhvgPYDk9wzyBZEn+KF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7CB9C96-F703-4CCC-9FBE-1EEFB18696AE}">
  <a:tblStyle styleId="{A7CB9C96-F703-4CCC-9FBE-1EEFB18696AE}"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46" Type="http://customschemas.google.com/relationships/presentationmetadata" Target="metadata"/><Relationship Id="rId23" Type="http://schemas.openxmlformats.org/officeDocument/2006/relationships/slide" Target="slides/slide17.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2862b9946e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2862b9946e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8" name="Google Shape;16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5-6 vuokrasopimusta á 2h</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4" name="Google Shape;174;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23c283900a6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g23c283900a6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Tässä tehtävässä hyödynnetään Googlen alkuperäisiä ohjeita ja tutustutetaan opiskelijat niihin. Tämä on hyödyllistä erityisesti siksi, että kampanja-alustojen parametreja kehitetään jatkuvasti, ja niin myös ohjeita. Kun opiskelijat laativat ohjeita jollekin toiselle, heidän on ensin tutustuttava aineistoon, poimittava olennainen ja esitettävä se sitten ymmärrettävässä muodossa.</a:t>
            </a:r>
            <a:endParaRPr/>
          </a:p>
          <a:p>
            <a:pPr indent="0" lvl="0" marL="0" rtl="0" algn="l">
              <a:lnSpc>
                <a:spcPct val="100000"/>
              </a:lnSpc>
              <a:spcBef>
                <a:spcPts val="0"/>
              </a:spcBef>
              <a:spcAft>
                <a:spcPts val="0"/>
              </a:spcAft>
              <a:buSzPts val="1100"/>
              <a:buNone/>
            </a:pPr>
            <a:r>
              <a:rPr lang="en-US"/>
              <a:t>Voit valita 1-2 parasta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Tämä harjoitus on lämmittely houkuttelevan mainoksen luomista varten. Sopii yksilö- tai pienryhmätehtäväksi.  Käytä myös aiemmin tässä jaksossa esitettyä materiaalia.</a:t>
            </a:r>
            <a:endParaRPr/>
          </a:p>
        </p:txBody>
      </p:sp>
      <p:sp>
        <p:nvSpPr>
          <p:cNvPr id="193" name="Google Shape;19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24f40d7f709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9" name="Google Shape;199;g24f40d7f709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 viittaa Google display networkiin, joka kattaa noin 90% länsimaisista verkkosivustoista. Tätä käsiteltiin edellisessä osassa.</a:t>
            </a:r>
            <a:endParaRPr/>
          </a:p>
        </p:txBody>
      </p:sp>
      <p:sp>
        <p:nvSpPr>
          <p:cNvPr id="204" name="Google Shape;204;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1" name="Google Shape;21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Google-mainokset voivat näkyä muun muassa hakutuloksissa ("ostokset", "haku", "paikallinen"), sosiaalisessa mediassa (esim. Facebook, Instagram, Youtube jne.) ja monenlaisissa verkkosivuston bannereissa mainosverkostojen kautta ("näyttö").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1" name="Google Shape;221;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23c283900a6_0_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1" name="Google Shape;231;g23c283900a6_0_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Ohjeita tähän edellisen osan Avainsanatutkimuksessa.</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7" name="Google Shape;23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Tässä kannattaa hyödyntää edellisen osan vinkkejä tehoavan mainoksen luomiseen.</a:t>
            </a:r>
            <a:endParaRPr/>
          </a:p>
        </p:txBody>
      </p:sp>
      <p:sp>
        <p:nvSpPr>
          <p:cNvPr id="244" name="Google Shape;24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0" name="Google Shape;25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24f40d7f709_0_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6" name="Google Shape;256;g24f40d7f709_0_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171450" lvl="0" marL="171450" rtl="0" algn="l">
              <a:lnSpc>
                <a:spcPct val="100000"/>
              </a:lnSpc>
              <a:spcBef>
                <a:spcPts val="0"/>
              </a:spcBef>
              <a:spcAft>
                <a:spcPts val="0"/>
              </a:spcAft>
              <a:buSzPts val="1100"/>
              <a:buFont typeface="Arial"/>
              <a:buChar char="•"/>
            </a:pPr>
            <a:r>
              <a:rPr lang="en-US"/>
              <a:t>Ilman Google Ad -tiliä ja luottokorttia ei valitettavasti ole mahdollista luoda ja julkaista todellista mainosta. Vaihtoehdot tämän ratkaisemiseksi: 1. Opettajana voit luoda oman tilin, jonka voit yhdistää johonkin projektiin, jossa olet mukana, tai mahdollisuuksien mukaan yliopistosi tiliin. Toinen vaihtoehto on, että joillakin opiskelijoillasi on tili käytettävissä. </a:t>
            </a:r>
            <a:endParaRPr/>
          </a:p>
          <a:p>
            <a:pPr indent="-171450" lvl="0" marL="171450" rtl="0" algn="l">
              <a:lnSpc>
                <a:spcPct val="100000"/>
              </a:lnSpc>
              <a:spcBef>
                <a:spcPts val="0"/>
              </a:spcBef>
              <a:spcAft>
                <a:spcPts val="0"/>
              </a:spcAft>
              <a:buSzPts val="1100"/>
              <a:buFont typeface="Arial"/>
              <a:buChar char="•"/>
            </a:pPr>
            <a:r>
              <a:rPr lang="en-US"/>
              <a:t>Arviointi: Ryhmän työskentelyprosessi 75 % (Toteuttivatko he koko prosessin Googlen ohjeiden mukaisesti?). Miten heidän työnsä jakautui? Antautuivatko he 100-prosenttisesti tehtävään? Olivatko he luovia / keskittyivätkö he mainosta kirjoittaessaan kohderyhmään?) Kampanjan tulokset 25 %.</a:t>
            </a:r>
            <a:endParaRPr/>
          </a:p>
          <a:p>
            <a:pPr indent="0" lvl="0" marL="0" rtl="0" algn="l">
              <a:lnSpc>
                <a:spcPct val="100000"/>
              </a:lnSpc>
              <a:spcBef>
                <a:spcPts val="0"/>
              </a:spcBef>
              <a:spcAft>
                <a:spcPts val="0"/>
              </a:spcAft>
              <a:buSzPts val="1100"/>
              <a:buNone/>
            </a:pPr>
            <a:r>
              <a:rPr lang="en-US"/>
              <a:t>Kun tili on käytettävissä ja "rahoittaja" on sovittu, vastuuhenkilö voi julkaista eri ryhmien eri mainoksia käyttäen samaa kohderyhmää. Tarvittava raha ei ole liian suuri, sillä noin 10€ per mainos/viikko antaa riittävästi näyttökertoja mainoksen arvioimiseksi.</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2" name="Google Shape;26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23c283900a6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7" name="Google Shape;267;g23c283900a6_0_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Tässä tehtävässä hyödynnetään Metan (Facebook) alkuperäisiä ohjeita ja tutustutetaan opiskelijat niihin. Tämä on hyödyllistä erityisesti siksi, että kampanja-alustojen parametreja kehitetään jatkuvasti, ja niin myös ohjeita. Kun opiskelijat luovat ohjeita jollekin toiselle, heidän on ensin tutustuttava aineistoon, poimittava olennainen ja esitettävä se sitten ymmärrettävässä muodossa.</a:t>
            </a:r>
            <a:endParaRPr/>
          </a:p>
          <a:p>
            <a:pPr indent="0" lvl="0" marL="0" rtl="0" algn="l">
              <a:lnSpc>
                <a:spcPct val="100000"/>
              </a:lnSpc>
              <a:spcBef>
                <a:spcPts val="0"/>
              </a:spcBef>
              <a:spcAft>
                <a:spcPts val="0"/>
              </a:spcAft>
              <a:buSzPts val="1100"/>
              <a:buNone/>
            </a:pPr>
            <a:r>
              <a:rPr lang="en-US"/>
              <a:t>Ryhmät voivat esittää 1-2 parasta.</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24f40d7f709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3" name="Google Shape;273;g24f40d7f709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Ensin luodaan yritystili, jos sellaista ei vielä ole.</a:t>
            </a:r>
            <a:endParaRPr/>
          </a:p>
        </p:txBody>
      </p:sp>
      <p:sp>
        <p:nvSpPr>
          <p:cNvPr id="278" name="Google Shape;278;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4" name="Google Shape;284;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1" name="Google Shape;291;p20: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7" name="Google Shape;307;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5" name="Google Shape;315;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rPr lang="en-US"/>
              <a:t>Edellisten vaiheiden jälkeen on mahdollista luoda rajattomasti kampanjoita. Muista nimetä jokainen mainis yksilöllisesti.</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3" name="Google Shape;323;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2" name="Google Shape;332;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Voit tehdä kohdistusta esimerkiksi maantieteellisen sijainnin, iän, koulutustaustan, kiinnostusten kohteiden ja harrastusten perusteella. </a:t>
            </a:r>
            <a:endParaRPr/>
          </a:p>
        </p:txBody>
      </p:sp>
      <p:sp>
        <p:nvSpPr>
          <p:cNvPr id="339" name="Google Shape;339;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6" name="Google Shape;346;p26: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3" name="Google Shape;353;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8:notes"/>
          <p:cNvSpPr txBox="1"/>
          <p:nvPr>
            <p:ph idx="1" type="body"/>
          </p:nvPr>
        </p:nvSpPr>
        <p:spPr>
          <a:xfrm>
            <a:off x="685801" y="4400555"/>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0" name="Google Shape;36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g24e379d30f0_1_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2" name="Google Shape;372;g24e379d30f0_1_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 Ilman yritystiliä ja luottokorttia ei valitettavasti ole mahdollista luoda ja julkaista todellista mainosta. Vaihtoehdot tämän ratkaisemiseksi: 1. Opettajana voit luoda oman tilin, jonka voit yhdistää johonkin projektiin, jossa olet mukana, tai mahdollisuuksien mukaan yliopistosi tiliin. Toinen vaihtoehto on, että joillakin opiskelijoillasi on tili käytettävissä. Kun tili on käytettävissä ja "rahoittaja" on sovittu, vastuuhenkilö voi julkaista eri ryhmien eri mainoksia käyttäen samaa kohderyhmää. Rahantarve ei ole liian suuri, sillä noin 10€ per mainos/viikko antaa riittävästi näyttökertoja mainoksen arvioimiseksi.</a:t>
            </a:r>
            <a:endParaRPr/>
          </a:p>
          <a:p>
            <a:pPr indent="0" lvl="0" marL="0" rtl="0" algn="l">
              <a:lnSpc>
                <a:spcPct val="100000"/>
              </a:lnSpc>
              <a:spcBef>
                <a:spcPts val="0"/>
              </a:spcBef>
              <a:spcAft>
                <a:spcPts val="0"/>
              </a:spcAft>
              <a:buSzPts val="1100"/>
              <a:buNone/>
            </a:pPr>
            <a:r>
              <a:rPr lang="en-US"/>
              <a:t>Arviointi: Ryhmän työskentelyprosessi 75 % (Toteuttivatko he koko prosessin Metan antamien ohjeiden mukaisesti?). Miten heidän työnsä jakautui? Antautuivatko he 100-prosenttisesti tehtävään? Olivatko he luovia / keskittyivätkö he mainosta kirjoittaessaan kohderyhmään?) Kampanjan tulokset 25 %.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g24f40d7f709_0_5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8" name="Google Shape;378;g24f40d7f709_0_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24f40d7f709_0_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3" name="Google Shape;383;g24f40d7f709_0_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Tässä palataan mediataloihin ja mainonnan ostamiseen niiltä. Aihetta esiteltiin jo edellisessä osassa (2/3).</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g24f40d7f709_0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9" name="Google Shape;389;g24f40d7f709_0_16: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rPr lang="en-US"/>
              <a:t>Löydät tällaisia erityistietoja tietyistä medioista niiden mediakorteista.</a:t>
            </a:r>
            <a:endParaRPr/>
          </a:p>
        </p:txBody>
      </p:sp>
      <p:sp>
        <p:nvSpPr>
          <p:cNvPr id="390" name="Google Shape;390;g24f40d7f709_0_16: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24f40d7f709_0_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3" name="Google Shape;403;g24f40d7f709_0_29: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Jos päädyt työskentelemään digitaalisen markkinoinnin parissa, sinun on ymmärrettävä tämä logiikka. Ja tulevassa ryhmäarvioinnissasi on kyse myös tästä. Joten kiinnitä nyt huomiota</a:t>
            </a:r>
            <a:endParaRPr/>
          </a:p>
          <a:p>
            <a:pPr indent="0" lvl="0" marL="0" rtl="0" algn="l">
              <a:lnSpc>
                <a:spcPct val="100000"/>
              </a:lnSpc>
              <a:spcBef>
                <a:spcPts val="0"/>
              </a:spcBef>
              <a:spcAft>
                <a:spcPts val="0"/>
              </a:spcAft>
              <a:buSzPts val="1100"/>
              <a:buNone/>
            </a:pPr>
            <a:r>
              <a:rPr b="1" lang="en-US"/>
              <a:t>Kysy </a:t>
            </a:r>
            <a:r>
              <a:rPr lang="en-US"/>
              <a:t>/ Selitä vaikutelma. Km. Ctr. Kysy: kuinka moni yleensä klikkaa bannereita? Miksi tarvitaan 400 000 näyttöä? (jos ctr 0,5 🡪 paljonko kävijöitä) Muista! Digimarkkinointi ohjaa aina saitille (cta!) tavoitteena saada kävijä tekemään haluttua asiaa. ROS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Käy läpi matematiikka, käy läpi laskutoimitukset. Rivi riviltä. 1) laske ensin kustannukset 2) päätä sitten pituus = levitä summa. Kesto ei vaikuta kustannuksiin!</a:t>
            </a:r>
            <a:endParaRPr/>
          </a:p>
          <a:p>
            <a:pPr indent="0" lvl="0" marL="0" rtl="0" algn="l">
              <a:lnSpc>
                <a:spcPct val="100000"/>
              </a:lnSpc>
              <a:spcBef>
                <a:spcPts val="0"/>
              </a:spcBef>
              <a:spcAft>
                <a:spcPts val="0"/>
              </a:spcAft>
              <a:buSzPts val="1100"/>
              <a:buNone/>
            </a:pPr>
            <a:r>
              <a:t/>
            </a:r>
            <a:endParaRPr/>
          </a:p>
          <a:p>
            <a:pPr indent="0" lvl="0" marL="0" marR="0" rtl="0" algn="l">
              <a:lnSpc>
                <a:spcPct val="100000"/>
              </a:lnSpc>
              <a:spcBef>
                <a:spcPts val="0"/>
              </a:spcBef>
              <a:spcAft>
                <a:spcPts val="0"/>
              </a:spcAft>
              <a:buClr>
                <a:schemeClr val="dk1"/>
              </a:buClr>
              <a:buSzPts val="1200"/>
              <a:buFont typeface="Calibri"/>
              <a:buNone/>
            </a:pPr>
            <a:r>
              <a:rPr lang="en-US"/>
              <a:t>Näytä esimerkkejä mediakortista: valkkaa iltalehti / anna.fi</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
        <p:nvSpPr>
          <p:cNvPr id="404" name="Google Shape;404;g24f40d7f709_0_29: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g24f40d7f709_0_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1" name="Google Shape;411;g24f40d7f709_0_36: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rPr lang="en-US"/>
              <a:t>Kohderyhmätietoa saa medioiden sivuilta. </a:t>
            </a:r>
            <a:endParaRPr/>
          </a:p>
        </p:txBody>
      </p:sp>
      <p:sp>
        <p:nvSpPr>
          <p:cNvPr id="412" name="Google Shape;412;g24f40d7f709_0_36: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g24f40d7f709_0_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9" name="Google Shape;419;g24f40d7f709_0_43: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t/>
            </a:r>
            <a:endParaRPr/>
          </a:p>
        </p:txBody>
      </p:sp>
      <p:sp>
        <p:nvSpPr>
          <p:cNvPr id="420" name="Google Shape;420;g24f40d7f709_0_43: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24f40d7f709_0_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5" name="Google Shape;425;g24f40d7f709_0_48: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Purkupohdintaa:</a:t>
            </a:r>
            <a:endParaRPr/>
          </a:p>
          <a:p>
            <a:pPr indent="-171450" lvl="0" marL="171450" rtl="0" algn="l">
              <a:lnSpc>
                <a:spcPct val="100000"/>
              </a:lnSpc>
              <a:spcBef>
                <a:spcPts val="0"/>
              </a:spcBef>
              <a:spcAft>
                <a:spcPts val="0"/>
              </a:spcAft>
              <a:buClr>
                <a:schemeClr val="dk1"/>
              </a:buClr>
              <a:buSzPts val="1200"/>
              <a:buFont typeface="Calibri"/>
              <a:buChar char="-"/>
            </a:pPr>
            <a:r>
              <a:rPr lang="en-US"/>
              <a:t>Ryhmässä esittelevät ensin toisilleen: 20 min + kommentointi</a:t>
            </a:r>
            <a:endParaRPr/>
          </a:p>
          <a:p>
            <a:pPr indent="-171450" lvl="0" marL="171450" rtl="0" algn="l">
              <a:lnSpc>
                <a:spcPct val="100000"/>
              </a:lnSpc>
              <a:spcBef>
                <a:spcPts val="0"/>
              </a:spcBef>
              <a:spcAft>
                <a:spcPts val="0"/>
              </a:spcAft>
              <a:buClr>
                <a:schemeClr val="dk1"/>
              </a:buClr>
              <a:buSzPts val="1200"/>
              <a:buFont typeface="Calibri"/>
              <a:buChar char="-"/>
            </a:pPr>
            <a:r>
              <a:rPr lang="en-US"/>
              <a:t>6 esitystä koko luokalle? Vapaaehtoisuuden perusteella? Kommentointi perään. Määrää kommentoijat tunnilla?</a:t>
            </a:r>
            <a:endParaRPr/>
          </a:p>
        </p:txBody>
      </p:sp>
      <p:sp>
        <p:nvSpPr>
          <p:cNvPr id="426" name="Google Shape;426;g24f40d7f709_0_48: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32" name="Google Shape;432;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17.jpg"/><Relationship Id="rId6" Type="http://schemas.openxmlformats.org/officeDocument/2006/relationships/image" Target="../media/image3.png"/><Relationship Id="rId7" Type="http://schemas.openxmlformats.org/officeDocument/2006/relationships/image" Target="../media/image6.png"/><Relationship Id="rId8"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17.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1.png"/><Relationship Id="rId7" Type="http://schemas.openxmlformats.org/officeDocument/2006/relationships/image" Target="../media/image14.png"/><Relationship Id="rId8"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14.pn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7.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14.png"/><Relationship Id="rId7" Type="http://schemas.openxmlformats.org/officeDocument/2006/relationships/image" Target="../media/image8.png"/><Relationship Id="rId8"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1.png"/><Relationship Id="rId4" Type="http://schemas.openxmlformats.org/officeDocument/2006/relationships/image" Target="../media/image1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17.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14.png"/><Relationship Id="rId7" Type="http://schemas.openxmlformats.org/officeDocument/2006/relationships/image" Target="../media/image8.png"/><Relationship Id="rId8"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7.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14.png"/><Relationship Id="rId7" Type="http://schemas.openxmlformats.org/officeDocument/2006/relationships/image" Target="../media/image8.png"/><Relationship Id="rId8"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17.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14.png"/><Relationship Id="rId7" Type="http://schemas.openxmlformats.org/officeDocument/2006/relationships/image" Target="../media/image8.png"/><Relationship Id="rId8"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14.png"/><Relationship Id="rId4"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4.png"/><Relationship Id="rId4"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30"/>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0" name="Google Shape;10;p30"/>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30"/>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3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3" name="Google Shape;13;p30"/>
          <p:cNvPicPr preferRelativeResize="0"/>
          <p:nvPr/>
        </p:nvPicPr>
        <p:blipFill rotWithShape="1">
          <a:blip r:embed="rId4">
            <a:alphaModFix/>
          </a:blip>
          <a:srcRect b="0" l="3024" r="3022" t="0"/>
          <a:stretch/>
        </p:blipFill>
        <p:spPr>
          <a:xfrm>
            <a:off x="324895" y="4528124"/>
            <a:ext cx="1987904" cy="440100"/>
          </a:xfrm>
          <a:prstGeom prst="rect">
            <a:avLst/>
          </a:prstGeom>
          <a:noFill/>
          <a:ln>
            <a:noFill/>
          </a:ln>
        </p:spPr>
      </p:pic>
      <p:pic>
        <p:nvPicPr>
          <p:cNvPr id="14" name="Google Shape;14;p30"/>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30"/>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30"/>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30"/>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31"/>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1"/>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1" name="Google Shape;21;p3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22" name="Google Shape;22;p3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23" name="Google Shape;23;p3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24" name="Google Shape;24;p3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25" name="Google Shape;25;p31"/>
          <p:cNvPicPr preferRelativeResize="0"/>
          <p:nvPr/>
        </p:nvPicPr>
        <p:blipFill rotWithShape="1">
          <a:blip r:embed="rId6">
            <a:alphaModFix/>
          </a:blip>
          <a:srcRect b="0" l="3024" r="3022" t="0"/>
          <a:stretch/>
        </p:blipFill>
        <p:spPr>
          <a:xfrm>
            <a:off x="1697592" y="4528124"/>
            <a:ext cx="1987904" cy="440100"/>
          </a:xfrm>
          <a:prstGeom prst="rect">
            <a:avLst/>
          </a:prstGeom>
          <a:noFill/>
          <a:ln>
            <a:noFill/>
          </a:ln>
        </p:spPr>
      </p:pic>
      <p:pic>
        <p:nvPicPr>
          <p:cNvPr id="26" name="Google Shape;26;p31"/>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27" name="Google Shape;27;p31"/>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28" name="Google Shape;28;p31"/>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29" name="Shape 29"/>
        <p:cNvGrpSpPr/>
        <p:nvPr/>
      </p:nvGrpSpPr>
      <p:grpSpPr>
        <a:xfrm>
          <a:off x="0" y="0"/>
          <a:ext cx="0" cy="0"/>
          <a:chOff x="0" y="0"/>
          <a:chExt cx="0" cy="0"/>
        </a:xfrm>
      </p:grpSpPr>
      <p:pic>
        <p:nvPicPr>
          <p:cNvPr descr="A picture containing shape&#10;&#10;Description automatically generated" id="30" name="Google Shape;30;p32"/>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31" name="Google Shape;31;p32"/>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32" name="Google Shape;32;p3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32"/>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4" name="Google Shape;34;p32"/>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35" name="Google Shape;35;p32"/>
          <p:cNvPicPr preferRelativeResize="0"/>
          <p:nvPr/>
        </p:nvPicPr>
        <p:blipFill rotWithShape="1">
          <a:blip r:embed="rId5">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36" name="Shape 36"/>
        <p:cNvGrpSpPr/>
        <p:nvPr/>
      </p:nvGrpSpPr>
      <p:grpSpPr>
        <a:xfrm>
          <a:off x="0" y="0"/>
          <a:ext cx="0" cy="0"/>
          <a:chOff x="0" y="0"/>
          <a:chExt cx="0" cy="0"/>
        </a:xfrm>
      </p:grpSpPr>
      <p:pic>
        <p:nvPicPr>
          <p:cNvPr id="37" name="Google Shape;37;p34"/>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38" name="Google Shape;38;p3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9" name="Google Shape;39;p34"/>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40" name="Shape 40"/>
        <p:cNvGrpSpPr/>
        <p:nvPr/>
      </p:nvGrpSpPr>
      <p:grpSpPr>
        <a:xfrm>
          <a:off x="0" y="0"/>
          <a:ext cx="0" cy="0"/>
          <a:chOff x="0" y="0"/>
          <a:chExt cx="0" cy="0"/>
        </a:xfrm>
      </p:grpSpPr>
      <p:cxnSp>
        <p:nvCxnSpPr>
          <p:cNvPr id="41" name="Google Shape;41;p33"/>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42" name="Google Shape;42;p33"/>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3" name="Google Shape;43;p33"/>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4" name="Google Shape;44;p3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45" name="Google Shape;45;p3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46" name="Google Shape;46;p33"/>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
    <p:spTree>
      <p:nvGrpSpPr>
        <p:cNvPr id="47" name="Shape 47"/>
        <p:cNvGrpSpPr/>
        <p:nvPr/>
      </p:nvGrpSpPr>
      <p:grpSpPr>
        <a:xfrm>
          <a:off x="0" y="0"/>
          <a:ext cx="0" cy="0"/>
          <a:chOff x="0" y="0"/>
          <a:chExt cx="0" cy="0"/>
        </a:xfrm>
      </p:grpSpPr>
      <p:sp>
        <p:nvSpPr>
          <p:cNvPr id="48" name="Google Shape;48;p47"/>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Clr>
                <a:srgbClr val="161249"/>
              </a:buClr>
              <a:buSzPts val="1800"/>
              <a:buNone/>
              <a:defRPr/>
            </a:lvl1pPr>
            <a:lvl2pPr indent="-342900" lvl="1" marL="914400" algn="l">
              <a:lnSpc>
                <a:spcPct val="90000"/>
              </a:lnSpc>
              <a:spcBef>
                <a:spcPts val="375"/>
              </a:spcBef>
              <a:spcAft>
                <a:spcPts val="0"/>
              </a:spcAft>
              <a:buClr>
                <a:srgbClr val="161249"/>
              </a:buClr>
              <a:buSzPts val="1800"/>
              <a:buChar char="•"/>
              <a:defRPr/>
            </a:lvl2pPr>
            <a:lvl3pPr indent="-342900" lvl="2" marL="1371600" algn="l">
              <a:lnSpc>
                <a:spcPct val="90000"/>
              </a:lnSpc>
              <a:spcBef>
                <a:spcPts val="375"/>
              </a:spcBef>
              <a:spcAft>
                <a:spcPts val="0"/>
              </a:spcAft>
              <a:buClr>
                <a:srgbClr val="161249"/>
              </a:buClr>
              <a:buSzPts val="1800"/>
              <a:buChar char="•"/>
              <a:defRPr/>
            </a:lvl3pPr>
            <a:lvl4pPr indent="-342900" lvl="3" marL="1828800" algn="l">
              <a:lnSpc>
                <a:spcPct val="90000"/>
              </a:lnSpc>
              <a:spcBef>
                <a:spcPts val="375"/>
              </a:spcBef>
              <a:spcAft>
                <a:spcPts val="0"/>
              </a:spcAft>
              <a:buClr>
                <a:srgbClr val="161249"/>
              </a:buClr>
              <a:buSzPts val="1800"/>
              <a:buChar char="•"/>
              <a:defRPr/>
            </a:lvl4pPr>
            <a:lvl5pPr indent="-342900" lvl="4" marL="2286000" algn="l">
              <a:lnSpc>
                <a:spcPct val="90000"/>
              </a:lnSpc>
              <a:spcBef>
                <a:spcPts val="375"/>
              </a:spcBef>
              <a:spcAft>
                <a:spcPts val="0"/>
              </a:spcAft>
              <a:buClr>
                <a:srgbClr val="161249"/>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9" name="Google Shape;49;p4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50" name="Shape 50"/>
        <p:cNvGrpSpPr/>
        <p:nvPr/>
      </p:nvGrpSpPr>
      <p:grpSpPr>
        <a:xfrm>
          <a:off x="0" y="0"/>
          <a:ext cx="0" cy="0"/>
          <a:chOff x="0" y="0"/>
          <a:chExt cx="0" cy="0"/>
        </a:xfrm>
      </p:grpSpPr>
      <p:pic>
        <p:nvPicPr>
          <p:cNvPr id="51" name="Google Shape;51;p35"/>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52" name="Google Shape;52;p35"/>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5"/>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54" name="Google Shape;54;p3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5" name="Google Shape;55;p35"/>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56" name="Shape 56"/>
        <p:cNvGrpSpPr/>
        <p:nvPr/>
      </p:nvGrpSpPr>
      <p:grpSpPr>
        <a:xfrm>
          <a:off x="0" y="0"/>
          <a:ext cx="0" cy="0"/>
          <a:chOff x="0" y="0"/>
          <a:chExt cx="0" cy="0"/>
        </a:xfrm>
      </p:grpSpPr>
      <p:pic>
        <p:nvPicPr>
          <p:cNvPr id="57" name="Google Shape;57;p36"/>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58" name="Google Shape;58;p3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36"/>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0" name="Google Shape;60;p3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61" name="Google Shape;61;p36"/>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4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64" name="Google Shape;64;p4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5" name="Google Shape;65;p4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6" name="Google Shape;66;p4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7" name="Google Shape;67;p4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68" name="Google Shape;68;p45"/>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9" name="Google Shape;69;p4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70" name="Google Shape;70;p45"/>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71" name="Shape 71"/>
        <p:cNvGrpSpPr/>
        <p:nvPr/>
      </p:nvGrpSpPr>
      <p:grpSpPr>
        <a:xfrm>
          <a:off x="0" y="0"/>
          <a:ext cx="0" cy="0"/>
          <a:chOff x="0" y="0"/>
          <a:chExt cx="0" cy="0"/>
        </a:xfrm>
      </p:grpSpPr>
      <p:sp>
        <p:nvSpPr>
          <p:cNvPr id="72" name="Google Shape;72;p37"/>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73" name="Google Shape;73;p37"/>
          <p:cNvPicPr preferRelativeResize="0"/>
          <p:nvPr/>
        </p:nvPicPr>
        <p:blipFill rotWithShape="1">
          <a:blip r:embed="rId3">
            <a:alphaModFix/>
          </a:blip>
          <a:srcRect b="0" l="3024" r="3022" t="0"/>
          <a:stretch/>
        </p:blipFill>
        <p:spPr>
          <a:xfrm>
            <a:off x="177278" y="4576442"/>
            <a:ext cx="1987904" cy="440100"/>
          </a:xfrm>
          <a:prstGeom prst="rect">
            <a:avLst/>
          </a:prstGeom>
          <a:noFill/>
          <a:ln>
            <a:noFill/>
          </a:ln>
        </p:spPr>
      </p:pic>
      <p:pic>
        <p:nvPicPr>
          <p:cNvPr id="74" name="Google Shape;74;p37"/>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75" name="Shape 75"/>
        <p:cNvGrpSpPr/>
        <p:nvPr/>
      </p:nvGrpSpPr>
      <p:grpSpPr>
        <a:xfrm>
          <a:off x="0" y="0"/>
          <a:ext cx="0" cy="0"/>
          <a:chOff x="0" y="0"/>
          <a:chExt cx="0" cy="0"/>
        </a:xfrm>
      </p:grpSpPr>
      <p:sp>
        <p:nvSpPr>
          <p:cNvPr id="76" name="Google Shape;76;p38"/>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8"/>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8" name="Google Shape;78;p38"/>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9" name="Google Shape;79;p3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80" name="Google Shape;80;p38"/>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81" name="Google Shape;81;p3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2" name="Google Shape;82;p3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3" name="Google Shape;83;p3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84" name="Google Shape;84;p38"/>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5" name="Google Shape;85;p38"/>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6" name="Google Shape;86;p38"/>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87" name="Shape 87"/>
        <p:cNvGrpSpPr/>
        <p:nvPr/>
      </p:nvGrpSpPr>
      <p:grpSpPr>
        <a:xfrm>
          <a:off x="0" y="0"/>
          <a:ext cx="0" cy="0"/>
          <a:chOff x="0" y="0"/>
          <a:chExt cx="0" cy="0"/>
        </a:xfrm>
      </p:grpSpPr>
      <p:sp>
        <p:nvSpPr>
          <p:cNvPr id="88" name="Google Shape;88;p39"/>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39"/>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0" name="Google Shape;90;p39"/>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1" name="Google Shape;91;p3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92" name="Google Shape;92;p39"/>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93" name="Google Shape;93;p39"/>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94" name="Google Shape;94;p39"/>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5" name="Google Shape;95;p39"/>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6" name="Google Shape;96;p39"/>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7" name="Google Shape;97;p39"/>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8" name="Google Shape;98;p39"/>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99" name="Shape 99"/>
        <p:cNvGrpSpPr/>
        <p:nvPr/>
      </p:nvGrpSpPr>
      <p:grpSpPr>
        <a:xfrm>
          <a:off x="0" y="0"/>
          <a:ext cx="0" cy="0"/>
          <a:chOff x="0" y="0"/>
          <a:chExt cx="0" cy="0"/>
        </a:xfrm>
      </p:grpSpPr>
      <p:sp>
        <p:nvSpPr>
          <p:cNvPr id="100" name="Google Shape;100;p40"/>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40"/>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2" name="Google Shape;102;p40"/>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3" name="Google Shape;103;p4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104" name="Google Shape;104;p40"/>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105" name="Google Shape;105;p4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06" name="Google Shape;106;p4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07" name="Google Shape;107;p4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08" name="Google Shape;108;p4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109" name="Google Shape;109;p4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10" name="Google Shape;110;p40"/>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111" name="Shape 111"/>
        <p:cNvGrpSpPr/>
        <p:nvPr/>
      </p:nvGrpSpPr>
      <p:grpSpPr>
        <a:xfrm>
          <a:off x="0" y="0"/>
          <a:ext cx="0" cy="0"/>
          <a:chOff x="0" y="0"/>
          <a:chExt cx="0" cy="0"/>
        </a:xfrm>
      </p:grpSpPr>
      <p:sp>
        <p:nvSpPr>
          <p:cNvPr id="112" name="Google Shape;112;p41"/>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13" name="Google Shape;113;p41"/>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4" name="Google Shape;114;p41"/>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115" name="Google Shape;115;p41"/>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116" name="Google Shape;116;p41"/>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17" name="Google Shape;117;p41"/>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118" name="Shape 118"/>
        <p:cNvGrpSpPr/>
        <p:nvPr/>
      </p:nvGrpSpPr>
      <p:grpSpPr>
        <a:xfrm>
          <a:off x="0" y="0"/>
          <a:ext cx="0" cy="0"/>
          <a:chOff x="0" y="0"/>
          <a:chExt cx="0" cy="0"/>
        </a:xfrm>
      </p:grpSpPr>
      <p:sp>
        <p:nvSpPr>
          <p:cNvPr id="119" name="Google Shape;119;p42"/>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20" name="Google Shape;120;p42"/>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121" name="Google Shape;121;p42"/>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122" name="Google Shape;122;p42"/>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23" name="Google Shape;123;p42"/>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24" name="Google Shape;124;p42"/>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25" name="Shape 125"/>
        <p:cNvGrpSpPr/>
        <p:nvPr/>
      </p:nvGrpSpPr>
      <p:grpSpPr>
        <a:xfrm>
          <a:off x="0" y="0"/>
          <a:ext cx="0" cy="0"/>
          <a:chOff x="0" y="0"/>
          <a:chExt cx="0" cy="0"/>
        </a:xfrm>
      </p:grpSpPr>
      <p:pic>
        <p:nvPicPr>
          <p:cNvPr id="126" name="Google Shape;126;p43"/>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27" name="Google Shape;127;p43"/>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43"/>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29" name="Google Shape;129;p43"/>
          <p:cNvSpPr/>
          <p:nvPr>
            <p:ph idx="2" type="pic"/>
          </p:nvPr>
        </p:nvSpPr>
        <p:spPr>
          <a:xfrm>
            <a:off x="5572125" y="1"/>
            <a:ext cx="3571875" cy="5029199"/>
          </a:xfrm>
          <a:prstGeom prst="rect">
            <a:avLst/>
          </a:prstGeom>
          <a:solidFill>
            <a:srgbClr val="D3EEEF"/>
          </a:solidFill>
          <a:ln>
            <a:noFill/>
          </a:ln>
        </p:spPr>
      </p:sp>
      <p:pic>
        <p:nvPicPr>
          <p:cNvPr id="130" name="Google Shape;130;p43"/>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1" name="Google Shape;131;p43"/>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32" name="Shape 132"/>
        <p:cNvGrpSpPr/>
        <p:nvPr/>
      </p:nvGrpSpPr>
      <p:grpSpPr>
        <a:xfrm>
          <a:off x="0" y="0"/>
          <a:ext cx="0" cy="0"/>
          <a:chOff x="0" y="0"/>
          <a:chExt cx="0" cy="0"/>
        </a:xfrm>
      </p:grpSpPr>
      <p:sp>
        <p:nvSpPr>
          <p:cNvPr id="133" name="Google Shape;133;p44"/>
          <p:cNvSpPr/>
          <p:nvPr>
            <p:ph idx="2" type="pic"/>
          </p:nvPr>
        </p:nvSpPr>
        <p:spPr>
          <a:xfrm>
            <a:off x="0" y="1"/>
            <a:ext cx="9144000" cy="2571749"/>
          </a:xfrm>
          <a:prstGeom prst="rect">
            <a:avLst/>
          </a:prstGeom>
          <a:solidFill>
            <a:srgbClr val="D3EEEF"/>
          </a:solidFill>
          <a:ln>
            <a:noFill/>
          </a:ln>
        </p:spPr>
      </p:sp>
      <p:sp>
        <p:nvSpPr>
          <p:cNvPr id="134" name="Google Shape;134;p44"/>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44"/>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6" name="Google Shape;136;p44"/>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37" name="Google Shape;137;p4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8" name="Google Shape;138;p44"/>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9" name="Shape 139"/>
        <p:cNvGrpSpPr/>
        <p:nvPr/>
      </p:nvGrpSpPr>
      <p:grpSpPr>
        <a:xfrm>
          <a:off x="0" y="0"/>
          <a:ext cx="0" cy="0"/>
          <a:chOff x="0" y="0"/>
          <a:chExt cx="0" cy="0"/>
        </a:xfrm>
      </p:grpSpPr>
      <p:sp>
        <p:nvSpPr>
          <p:cNvPr id="140" name="Google Shape;140;p46"/>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9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41" name="Google Shape;141;p46"/>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p:txBody>
      </p:sp>
      <p:sp>
        <p:nvSpPr>
          <p:cNvPr id="142" name="Google Shape;142;p4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_otsikko ja sisältö">
  <p:cSld name="Tyhjä_otsikko ja sisältö">
    <p:spTree>
      <p:nvGrpSpPr>
        <p:cNvPr id="143" name="Shape 143"/>
        <p:cNvGrpSpPr/>
        <p:nvPr/>
      </p:nvGrpSpPr>
      <p:grpSpPr>
        <a:xfrm>
          <a:off x="0" y="0"/>
          <a:ext cx="0" cy="0"/>
          <a:chOff x="0" y="0"/>
          <a:chExt cx="0" cy="0"/>
        </a:xfrm>
      </p:grpSpPr>
      <p:sp>
        <p:nvSpPr>
          <p:cNvPr id="144" name="Google Shape;144;p48"/>
          <p:cNvSpPr txBox="1"/>
          <p:nvPr>
            <p:ph type="title"/>
          </p:nvPr>
        </p:nvSpPr>
        <p:spPr>
          <a:xfrm>
            <a:off x="450850" y="278812"/>
            <a:ext cx="8239200" cy="110700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45" name="Google Shape;145;p48"/>
          <p:cNvSpPr txBox="1"/>
          <p:nvPr>
            <p:ph idx="1" type="body"/>
          </p:nvPr>
        </p:nvSpPr>
        <p:spPr>
          <a:xfrm>
            <a:off x="450850" y="1744201"/>
            <a:ext cx="8237400" cy="3076500"/>
          </a:xfrm>
          <a:prstGeom prst="rect">
            <a:avLst/>
          </a:prstGeom>
          <a:noFill/>
          <a:ln>
            <a:noFill/>
          </a:ln>
        </p:spPr>
        <p:txBody>
          <a:bodyPr anchorCtr="0" anchor="t" bIns="0" lIns="0" spcFirstLastPara="1" rIns="0" wrap="square" tIns="0">
            <a:noAutofit/>
          </a:bodyPr>
          <a:lstStyle>
            <a:lvl1pPr indent="-323850" lvl="0" marL="457200" algn="l">
              <a:lnSpc>
                <a:spcPct val="100000"/>
              </a:lnSpc>
              <a:spcBef>
                <a:spcPts val="0"/>
              </a:spcBef>
              <a:spcAft>
                <a:spcPts val="0"/>
              </a:spcAft>
              <a:buClr>
                <a:schemeClr val="dk1"/>
              </a:buClr>
              <a:buSzPts val="1500"/>
              <a:buFont typeface="Arial"/>
              <a:buChar char="•"/>
              <a:defRPr sz="1500"/>
            </a:lvl1pPr>
            <a:lvl2pPr indent="-323850" lvl="1" marL="914400" algn="l">
              <a:lnSpc>
                <a:spcPct val="100000"/>
              </a:lnSpc>
              <a:spcBef>
                <a:spcPts val="1200"/>
              </a:spcBef>
              <a:spcAft>
                <a:spcPts val="0"/>
              </a:spcAft>
              <a:buClr>
                <a:schemeClr val="dk1"/>
              </a:buClr>
              <a:buSzPts val="1500"/>
              <a:buFont typeface="Arial"/>
              <a:buChar char="•"/>
              <a:defRPr sz="1500"/>
            </a:lvl2pPr>
            <a:lvl3pPr indent="-323850" lvl="2" marL="1371600" algn="l">
              <a:lnSpc>
                <a:spcPct val="100000"/>
              </a:lnSpc>
              <a:spcBef>
                <a:spcPts val="1200"/>
              </a:spcBef>
              <a:spcAft>
                <a:spcPts val="0"/>
              </a:spcAft>
              <a:buClr>
                <a:schemeClr val="dk1"/>
              </a:buClr>
              <a:buSzPts val="1500"/>
              <a:buFont typeface="Arial"/>
              <a:buChar char="•"/>
              <a:defRPr sz="1500"/>
            </a:lvl3pPr>
            <a:lvl4pPr indent="-323850" lvl="3" marL="1828800" algn="l">
              <a:lnSpc>
                <a:spcPct val="100000"/>
              </a:lnSpc>
              <a:spcBef>
                <a:spcPts val="1200"/>
              </a:spcBef>
              <a:spcAft>
                <a:spcPts val="0"/>
              </a:spcAft>
              <a:buClr>
                <a:schemeClr val="dk1"/>
              </a:buClr>
              <a:buSzPts val="1500"/>
              <a:buFont typeface="Arial"/>
              <a:buChar char="•"/>
              <a:defRPr sz="1500"/>
            </a:lvl4pPr>
            <a:lvl5pPr indent="-323850" lvl="4" marL="2286000" algn="l">
              <a:lnSpc>
                <a:spcPct val="100000"/>
              </a:lnSpc>
              <a:spcBef>
                <a:spcPts val="1200"/>
              </a:spcBef>
              <a:spcAft>
                <a:spcPts val="0"/>
              </a:spcAft>
              <a:buClr>
                <a:schemeClr val="dk1"/>
              </a:buClr>
              <a:buSzPts val="1500"/>
              <a:buFont typeface="Arial"/>
              <a:buChar char="•"/>
              <a:defRPr sz="1500"/>
            </a:lvl5pPr>
            <a:lvl6pPr indent="-317500" lvl="5" marL="2743200" algn="l">
              <a:lnSpc>
                <a:spcPct val="100000"/>
              </a:lnSpc>
              <a:spcBef>
                <a:spcPts val="1200"/>
              </a:spcBef>
              <a:spcAft>
                <a:spcPts val="0"/>
              </a:spcAft>
              <a:buClr>
                <a:schemeClr val="dk1"/>
              </a:buClr>
              <a:buSzPts val="1400"/>
              <a:buChar char="■"/>
              <a:defRPr/>
            </a:lvl6pPr>
            <a:lvl7pPr indent="-317500" lvl="6" marL="3200400" algn="l">
              <a:lnSpc>
                <a:spcPct val="100000"/>
              </a:lnSpc>
              <a:spcBef>
                <a:spcPts val="1200"/>
              </a:spcBef>
              <a:spcAft>
                <a:spcPts val="0"/>
              </a:spcAft>
              <a:buClr>
                <a:schemeClr val="dk1"/>
              </a:buClr>
              <a:buSzPts val="1400"/>
              <a:buChar char="●"/>
              <a:defRPr/>
            </a:lvl7pPr>
            <a:lvl8pPr indent="-317500" lvl="7" marL="3657600" algn="l">
              <a:lnSpc>
                <a:spcPct val="100000"/>
              </a:lnSpc>
              <a:spcBef>
                <a:spcPts val="1200"/>
              </a:spcBef>
              <a:spcAft>
                <a:spcPts val="0"/>
              </a:spcAft>
              <a:buClr>
                <a:schemeClr val="dk1"/>
              </a:buClr>
              <a:buSzPts val="1400"/>
              <a:buChar char="○"/>
              <a:defRPr/>
            </a:lvl8pPr>
            <a:lvl9pPr indent="-317500" lvl="8" marL="4114800" algn="l">
              <a:lnSpc>
                <a:spcPct val="100000"/>
              </a:lnSpc>
              <a:spcBef>
                <a:spcPts val="1200"/>
              </a:spcBef>
              <a:spcAft>
                <a:spcPts val="1200"/>
              </a:spcAft>
              <a:buClr>
                <a:schemeClr val="dk1"/>
              </a:buClr>
              <a:buSzPts val="1400"/>
              <a:buChar char="■"/>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s - basic">
  <p:cSld name="Two contents - basic">
    <p:spTree>
      <p:nvGrpSpPr>
        <p:cNvPr id="146" name="Shape 146"/>
        <p:cNvGrpSpPr/>
        <p:nvPr/>
      </p:nvGrpSpPr>
      <p:grpSpPr>
        <a:xfrm>
          <a:off x="0" y="0"/>
          <a:ext cx="0" cy="0"/>
          <a:chOff x="0" y="0"/>
          <a:chExt cx="0" cy="0"/>
        </a:xfrm>
      </p:grpSpPr>
      <p:sp>
        <p:nvSpPr>
          <p:cNvPr id="147" name="Google Shape;147;p49"/>
          <p:cNvSpPr txBox="1"/>
          <p:nvPr>
            <p:ph type="title"/>
          </p:nvPr>
        </p:nvSpPr>
        <p:spPr>
          <a:xfrm>
            <a:off x="450850" y="278812"/>
            <a:ext cx="6477900" cy="110700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48" name="Google Shape;148;p49"/>
          <p:cNvSpPr txBox="1"/>
          <p:nvPr>
            <p:ph idx="1" type="body"/>
          </p:nvPr>
        </p:nvSpPr>
        <p:spPr>
          <a:xfrm>
            <a:off x="450851" y="1485000"/>
            <a:ext cx="3925800" cy="3477600"/>
          </a:xfrm>
          <a:prstGeom prst="rect">
            <a:avLst/>
          </a:prstGeom>
          <a:noFill/>
          <a:ln>
            <a:noFill/>
          </a:ln>
        </p:spPr>
        <p:txBody>
          <a:bodyPr anchorCtr="0" anchor="t" bIns="0" lIns="0" spcFirstLastPara="1" rIns="0" wrap="square" tIns="0">
            <a:noAutofit/>
          </a:bodyPr>
          <a:lstStyle>
            <a:lvl1pPr indent="-323850" lvl="0" marL="457200" algn="l">
              <a:lnSpc>
                <a:spcPct val="100000"/>
              </a:lnSpc>
              <a:spcBef>
                <a:spcPts val="0"/>
              </a:spcBef>
              <a:spcAft>
                <a:spcPts val="0"/>
              </a:spcAft>
              <a:buClr>
                <a:schemeClr val="dk1"/>
              </a:buClr>
              <a:buSzPts val="1500"/>
              <a:buFont typeface="Arial"/>
              <a:buChar char="•"/>
              <a:defRPr sz="1500">
                <a:solidFill>
                  <a:schemeClr val="dk1"/>
                </a:solidFill>
              </a:defRPr>
            </a:lvl1pPr>
            <a:lvl2pPr indent="-323850" lvl="1" marL="914400" algn="l">
              <a:lnSpc>
                <a:spcPct val="100000"/>
              </a:lnSpc>
              <a:spcBef>
                <a:spcPts val="1200"/>
              </a:spcBef>
              <a:spcAft>
                <a:spcPts val="0"/>
              </a:spcAft>
              <a:buClr>
                <a:schemeClr val="dk1"/>
              </a:buClr>
              <a:buSzPts val="1500"/>
              <a:buFont typeface="Arial"/>
              <a:buChar char="•"/>
              <a:defRPr sz="1500">
                <a:solidFill>
                  <a:schemeClr val="dk1"/>
                </a:solidFill>
              </a:defRPr>
            </a:lvl2pPr>
            <a:lvl3pPr indent="-323850" lvl="2" marL="1371600" algn="l">
              <a:lnSpc>
                <a:spcPct val="100000"/>
              </a:lnSpc>
              <a:spcBef>
                <a:spcPts val="1200"/>
              </a:spcBef>
              <a:spcAft>
                <a:spcPts val="0"/>
              </a:spcAft>
              <a:buClr>
                <a:schemeClr val="dk1"/>
              </a:buClr>
              <a:buSzPts val="1500"/>
              <a:buFont typeface="Arial"/>
              <a:buChar char="•"/>
              <a:defRPr sz="1500">
                <a:solidFill>
                  <a:schemeClr val="dk1"/>
                </a:solidFill>
              </a:defRPr>
            </a:lvl3pPr>
            <a:lvl4pPr indent="-323850" lvl="3" marL="1828800" algn="l">
              <a:lnSpc>
                <a:spcPct val="100000"/>
              </a:lnSpc>
              <a:spcBef>
                <a:spcPts val="1200"/>
              </a:spcBef>
              <a:spcAft>
                <a:spcPts val="0"/>
              </a:spcAft>
              <a:buClr>
                <a:schemeClr val="dk1"/>
              </a:buClr>
              <a:buSzPts val="1500"/>
              <a:buFont typeface="Arial"/>
              <a:buChar char="•"/>
              <a:defRPr sz="1500">
                <a:solidFill>
                  <a:schemeClr val="dk1"/>
                </a:solidFill>
              </a:defRPr>
            </a:lvl4pPr>
            <a:lvl5pPr indent="-323850" lvl="4" marL="2286000" algn="l">
              <a:lnSpc>
                <a:spcPct val="100000"/>
              </a:lnSpc>
              <a:spcBef>
                <a:spcPts val="1200"/>
              </a:spcBef>
              <a:spcAft>
                <a:spcPts val="0"/>
              </a:spcAft>
              <a:buClr>
                <a:schemeClr val="dk1"/>
              </a:buClr>
              <a:buSzPts val="1500"/>
              <a:buFont typeface="Arial"/>
              <a:buChar char="•"/>
              <a:defRPr sz="1500">
                <a:solidFill>
                  <a:schemeClr val="dk1"/>
                </a:solidFill>
              </a:defRPr>
            </a:lvl5pPr>
            <a:lvl6pPr indent="-317500" lvl="5" marL="2743200" algn="l">
              <a:lnSpc>
                <a:spcPct val="100000"/>
              </a:lnSpc>
              <a:spcBef>
                <a:spcPts val="1200"/>
              </a:spcBef>
              <a:spcAft>
                <a:spcPts val="0"/>
              </a:spcAft>
              <a:buClr>
                <a:schemeClr val="dk1"/>
              </a:buClr>
              <a:buSzPts val="1400"/>
              <a:buChar char="■"/>
              <a:defRPr/>
            </a:lvl6pPr>
            <a:lvl7pPr indent="-317500" lvl="6" marL="3200400" algn="l">
              <a:lnSpc>
                <a:spcPct val="100000"/>
              </a:lnSpc>
              <a:spcBef>
                <a:spcPts val="1200"/>
              </a:spcBef>
              <a:spcAft>
                <a:spcPts val="0"/>
              </a:spcAft>
              <a:buClr>
                <a:schemeClr val="dk1"/>
              </a:buClr>
              <a:buSzPts val="1400"/>
              <a:buChar char="●"/>
              <a:defRPr/>
            </a:lvl7pPr>
            <a:lvl8pPr indent="-317500" lvl="7" marL="3657600" algn="l">
              <a:lnSpc>
                <a:spcPct val="100000"/>
              </a:lnSpc>
              <a:spcBef>
                <a:spcPts val="1200"/>
              </a:spcBef>
              <a:spcAft>
                <a:spcPts val="0"/>
              </a:spcAft>
              <a:buClr>
                <a:schemeClr val="dk1"/>
              </a:buClr>
              <a:buSzPts val="1400"/>
              <a:buChar char="○"/>
              <a:defRPr/>
            </a:lvl8pPr>
            <a:lvl9pPr indent="-317500" lvl="8" marL="4114800" algn="l">
              <a:lnSpc>
                <a:spcPct val="100000"/>
              </a:lnSpc>
              <a:spcBef>
                <a:spcPts val="1200"/>
              </a:spcBef>
              <a:spcAft>
                <a:spcPts val="1200"/>
              </a:spcAft>
              <a:buClr>
                <a:schemeClr val="dk1"/>
              </a:buClr>
              <a:buSzPts val="1400"/>
              <a:buChar char="■"/>
              <a:defRPr/>
            </a:lvl9pPr>
          </a:lstStyle>
          <a:p/>
        </p:txBody>
      </p:sp>
      <p:sp>
        <p:nvSpPr>
          <p:cNvPr id="149" name="Google Shape;149;p49"/>
          <p:cNvSpPr txBox="1"/>
          <p:nvPr>
            <p:ph idx="2" type="body"/>
          </p:nvPr>
        </p:nvSpPr>
        <p:spPr>
          <a:xfrm>
            <a:off x="4778963" y="1485000"/>
            <a:ext cx="3907800" cy="3477600"/>
          </a:xfrm>
          <a:prstGeom prst="rect">
            <a:avLst/>
          </a:prstGeom>
          <a:noFill/>
          <a:ln>
            <a:noFill/>
          </a:ln>
        </p:spPr>
        <p:txBody>
          <a:bodyPr anchorCtr="0" anchor="t" bIns="0" lIns="0" spcFirstLastPara="1" rIns="0" wrap="square" tIns="0">
            <a:noAutofit/>
          </a:bodyPr>
          <a:lstStyle>
            <a:lvl1pPr indent="-323850" lvl="0" marL="457200" algn="l">
              <a:lnSpc>
                <a:spcPct val="100000"/>
              </a:lnSpc>
              <a:spcBef>
                <a:spcPts val="0"/>
              </a:spcBef>
              <a:spcAft>
                <a:spcPts val="0"/>
              </a:spcAft>
              <a:buClr>
                <a:schemeClr val="dk1"/>
              </a:buClr>
              <a:buSzPts val="1500"/>
              <a:buFont typeface="Arial"/>
              <a:buChar char="•"/>
              <a:defRPr sz="1500">
                <a:solidFill>
                  <a:schemeClr val="dk1"/>
                </a:solidFill>
              </a:defRPr>
            </a:lvl1pPr>
            <a:lvl2pPr indent="-323850" lvl="1" marL="914400" algn="l">
              <a:lnSpc>
                <a:spcPct val="100000"/>
              </a:lnSpc>
              <a:spcBef>
                <a:spcPts val="1200"/>
              </a:spcBef>
              <a:spcAft>
                <a:spcPts val="0"/>
              </a:spcAft>
              <a:buClr>
                <a:schemeClr val="dk1"/>
              </a:buClr>
              <a:buSzPts val="1500"/>
              <a:buFont typeface="Arial"/>
              <a:buChar char="•"/>
              <a:defRPr sz="1500">
                <a:solidFill>
                  <a:schemeClr val="dk1"/>
                </a:solidFill>
              </a:defRPr>
            </a:lvl2pPr>
            <a:lvl3pPr indent="-323850" lvl="2" marL="1371600" algn="l">
              <a:lnSpc>
                <a:spcPct val="100000"/>
              </a:lnSpc>
              <a:spcBef>
                <a:spcPts val="1200"/>
              </a:spcBef>
              <a:spcAft>
                <a:spcPts val="0"/>
              </a:spcAft>
              <a:buClr>
                <a:schemeClr val="dk1"/>
              </a:buClr>
              <a:buSzPts val="1500"/>
              <a:buFont typeface="Arial"/>
              <a:buChar char="•"/>
              <a:defRPr sz="1500">
                <a:solidFill>
                  <a:schemeClr val="dk1"/>
                </a:solidFill>
              </a:defRPr>
            </a:lvl3pPr>
            <a:lvl4pPr indent="-323850" lvl="3" marL="1828800" algn="l">
              <a:lnSpc>
                <a:spcPct val="100000"/>
              </a:lnSpc>
              <a:spcBef>
                <a:spcPts val="1200"/>
              </a:spcBef>
              <a:spcAft>
                <a:spcPts val="0"/>
              </a:spcAft>
              <a:buClr>
                <a:schemeClr val="dk1"/>
              </a:buClr>
              <a:buSzPts val="1500"/>
              <a:buFont typeface="Arial"/>
              <a:buChar char="•"/>
              <a:defRPr sz="1500">
                <a:solidFill>
                  <a:schemeClr val="dk1"/>
                </a:solidFill>
              </a:defRPr>
            </a:lvl4pPr>
            <a:lvl5pPr indent="-323850" lvl="4" marL="2286000" algn="l">
              <a:lnSpc>
                <a:spcPct val="100000"/>
              </a:lnSpc>
              <a:spcBef>
                <a:spcPts val="1200"/>
              </a:spcBef>
              <a:spcAft>
                <a:spcPts val="0"/>
              </a:spcAft>
              <a:buClr>
                <a:schemeClr val="dk1"/>
              </a:buClr>
              <a:buSzPts val="1500"/>
              <a:buFont typeface="Arial"/>
              <a:buChar char="•"/>
              <a:defRPr sz="1500">
                <a:solidFill>
                  <a:schemeClr val="dk1"/>
                </a:solidFill>
              </a:defRPr>
            </a:lvl5pPr>
            <a:lvl6pPr indent="-304800" lvl="5" marL="2743200" algn="l">
              <a:lnSpc>
                <a:spcPct val="100000"/>
              </a:lnSpc>
              <a:spcBef>
                <a:spcPts val="1200"/>
              </a:spcBef>
              <a:spcAft>
                <a:spcPts val="0"/>
              </a:spcAft>
              <a:buClr>
                <a:schemeClr val="dk1"/>
              </a:buClr>
              <a:buSzPts val="1200"/>
              <a:buChar char="■"/>
              <a:defRPr sz="1200"/>
            </a:lvl6pPr>
            <a:lvl7pPr indent="-304800" lvl="6" marL="3200400" algn="l">
              <a:lnSpc>
                <a:spcPct val="100000"/>
              </a:lnSpc>
              <a:spcBef>
                <a:spcPts val="1200"/>
              </a:spcBef>
              <a:spcAft>
                <a:spcPts val="0"/>
              </a:spcAft>
              <a:buClr>
                <a:schemeClr val="dk1"/>
              </a:buClr>
              <a:buSzPts val="1200"/>
              <a:buChar char="●"/>
              <a:defRPr sz="1200"/>
            </a:lvl7pPr>
            <a:lvl8pPr indent="-304800" lvl="7" marL="3657600" algn="l">
              <a:lnSpc>
                <a:spcPct val="100000"/>
              </a:lnSpc>
              <a:spcBef>
                <a:spcPts val="1200"/>
              </a:spcBef>
              <a:spcAft>
                <a:spcPts val="0"/>
              </a:spcAft>
              <a:buClr>
                <a:schemeClr val="dk1"/>
              </a:buClr>
              <a:buSzPts val="1200"/>
              <a:buChar char="○"/>
              <a:defRPr sz="1200"/>
            </a:lvl8pPr>
            <a:lvl9pPr indent="-304800" lvl="8" marL="4114800" algn="l">
              <a:lnSpc>
                <a:spcPct val="100000"/>
              </a:lnSpc>
              <a:spcBef>
                <a:spcPts val="1200"/>
              </a:spcBef>
              <a:spcAft>
                <a:spcPts val="1200"/>
              </a:spcAft>
              <a:buClr>
                <a:schemeClr val="dk1"/>
              </a:buClr>
              <a:buSzPts val="1200"/>
              <a:buChar char="■"/>
              <a:defRPr sz="12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0/50 teksti + kuva">
  <p:cSld name="50/50 teksti + kuva">
    <p:spTree>
      <p:nvGrpSpPr>
        <p:cNvPr id="150" name="Shape 150"/>
        <p:cNvGrpSpPr/>
        <p:nvPr/>
      </p:nvGrpSpPr>
      <p:grpSpPr>
        <a:xfrm>
          <a:off x="0" y="0"/>
          <a:ext cx="0" cy="0"/>
          <a:chOff x="0" y="0"/>
          <a:chExt cx="0" cy="0"/>
        </a:xfrm>
      </p:grpSpPr>
      <p:sp>
        <p:nvSpPr>
          <p:cNvPr id="151" name="Google Shape;151;p50"/>
          <p:cNvSpPr/>
          <p:nvPr>
            <p:ph idx="2" type="pic"/>
          </p:nvPr>
        </p:nvSpPr>
        <p:spPr>
          <a:xfrm>
            <a:off x="4572000" y="0"/>
            <a:ext cx="4572000" cy="5143500"/>
          </a:xfrm>
          <a:prstGeom prst="rect">
            <a:avLst/>
          </a:prstGeom>
          <a:noFill/>
          <a:ln>
            <a:noFill/>
          </a:ln>
        </p:spPr>
      </p:sp>
      <p:sp>
        <p:nvSpPr>
          <p:cNvPr id="152" name="Google Shape;152;p50"/>
          <p:cNvSpPr txBox="1"/>
          <p:nvPr>
            <p:ph type="ctrTitle"/>
          </p:nvPr>
        </p:nvSpPr>
        <p:spPr>
          <a:xfrm>
            <a:off x="406209" y="284881"/>
            <a:ext cx="3642000" cy="106770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Clr>
                <a:schemeClr val="dk1"/>
              </a:buClr>
              <a:buSzPts val="3300"/>
              <a:buFont typeface="PT Sans"/>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3" name="Google Shape;153;p50"/>
          <p:cNvSpPr txBox="1"/>
          <p:nvPr>
            <p:ph idx="1" type="body"/>
          </p:nvPr>
        </p:nvSpPr>
        <p:spPr>
          <a:xfrm>
            <a:off x="406153" y="1565562"/>
            <a:ext cx="3642000" cy="2822100"/>
          </a:xfrm>
          <a:prstGeom prst="rect">
            <a:avLst/>
          </a:prstGeom>
          <a:noFill/>
          <a:ln>
            <a:noFill/>
          </a:ln>
        </p:spPr>
        <p:txBody>
          <a:bodyPr anchorCtr="0" anchor="t" bIns="0" lIns="0" spcFirstLastPara="1" rIns="0" wrap="square" tIns="0">
            <a:noAutofit/>
          </a:bodyPr>
          <a:lstStyle>
            <a:lvl1pPr indent="-342900" lvl="0" marL="457200" algn="l">
              <a:lnSpc>
                <a:spcPct val="100000"/>
              </a:lnSpc>
              <a:spcBef>
                <a:spcPts val="0"/>
              </a:spcBef>
              <a:spcAft>
                <a:spcPts val="0"/>
              </a:spcAft>
              <a:buClr>
                <a:schemeClr val="dk1"/>
              </a:buClr>
              <a:buSzPts val="1800"/>
              <a:buFont typeface="Arial"/>
              <a:buChar char="•"/>
              <a:defRPr>
                <a:solidFill>
                  <a:schemeClr val="dk1"/>
                </a:solidFill>
              </a:defRPr>
            </a:lvl1pPr>
            <a:lvl2pPr indent="-228600" lvl="1" marL="914400" algn="l">
              <a:lnSpc>
                <a:spcPct val="100000"/>
              </a:lnSpc>
              <a:spcBef>
                <a:spcPts val="1200"/>
              </a:spcBef>
              <a:spcAft>
                <a:spcPts val="0"/>
              </a:spcAft>
              <a:buClr>
                <a:schemeClr val="dk1"/>
              </a:buClr>
              <a:buSzPts val="1500"/>
              <a:buNone/>
              <a:defRPr/>
            </a:lvl2pPr>
            <a:lvl3pPr indent="-228600" lvl="2" marL="1371600" algn="l">
              <a:lnSpc>
                <a:spcPct val="100000"/>
              </a:lnSpc>
              <a:spcBef>
                <a:spcPts val="1200"/>
              </a:spcBef>
              <a:spcAft>
                <a:spcPts val="0"/>
              </a:spcAft>
              <a:buClr>
                <a:schemeClr val="dk1"/>
              </a:buClr>
              <a:buSzPts val="1500"/>
              <a:buNone/>
              <a:defRPr/>
            </a:lvl3pPr>
            <a:lvl4pPr indent="-228600" lvl="3" marL="1828800" algn="l">
              <a:lnSpc>
                <a:spcPct val="100000"/>
              </a:lnSpc>
              <a:spcBef>
                <a:spcPts val="1200"/>
              </a:spcBef>
              <a:spcAft>
                <a:spcPts val="0"/>
              </a:spcAft>
              <a:buClr>
                <a:schemeClr val="dk1"/>
              </a:buClr>
              <a:buSzPts val="1500"/>
              <a:buNone/>
              <a:defRPr/>
            </a:lvl4pPr>
            <a:lvl5pPr indent="-228600" lvl="4" marL="2286000" algn="l">
              <a:lnSpc>
                <a:spcPct val="100000"/>
              </a:lnSpc>
              <a:spcBef>
                <a:spcPts val="1200"/>
              </a:spcBef>
              <a:spcAft>
                <a:spcPts val="0"/>
              </a:spcAft>
              <a:buClr>
                <a:schemeClr val="dk1"/>
              </a:buClr>
              <a:buSzPts val="1500"/>
              <a:buNone/>
              <a:defRPr/>
            </a:lvl5pPr>
            <a:lvl6pPr indent="-317500" lvl="5" marL="2743200" algn="l">
              <a:lnSpc>
                <a:spcPct val="100000"/>
              </a:lnSpc>
              <a:spcBef>
                <a:spcPts val="1200"/>
              </a:spcBef>
              <a:spcAft>
                <a:spcPts val="0"/>
              </a:spcAft>
              <a:buClr>
                <a:schemeClr val="dk1"/>
              </a:buClr>
              <a:buSzPts val="1400"/>
              <a:buChar char="■"/>
              <a:defRPr/>
            </a:lvl6pPr>
            <a:lvl7pPr indent="-317500" lvl="6" marL="3200400" algn="l">
              <a:lnSpc>
                <a:spcPct val="100000"/>
              </a:lnSpc>
              <a:spcBef>
                <a:spcPts val="1200"/>
              </a:spcBef>
              <a:spcAft>
                <a:spcPts val="0"/>
              </a:spcAft>
              <a:buClr>
                <a:schemeClr val="dk1"/>
              </a:buClr>
              <a:buSzPts val="1400"/>
              <a:buChar char="●"/>
              <a:defRPr/>
            </a:lvl7pPr>
            <a:lvl8pPr indent="-317500" lvl="7" marL="3657600" algn="l">
              <a:lnSpc>
                <a:spcPct val="100000"/>
              </a:lnSpc>
              <a:spcBef>
                <a:spcPts val="1200"/>
              </a:spcBef>
              <a:spcAft>
                <a:spcPts val="0"/>
              </a:spcAft>
              <a:buClr>
                <a:schemeClr val="dk1"/>
              </a:buClr>
              <a:buSzPts val="1400"/>
              <a:buChar char="○"/>
              <a:defRPr/>
            </a:lvl8pPr>
            <a:lvl9pPr indent="-317500" lvl="8" marL="4114800" algn="l">
              <a:lnSpc>
                <a:spcPct val="100000"/>
              </a:lnSpc>
              <a:spcBef>
                <a:spcPts val="1200"/>
              </a:spcBef>
              <a:spcAft>
                <a:spcPts val="1200"/>
              </a:spcAft>
              <a:buClr>
                <a:schemeClr val="dk1"/>
              </a:buClr>
              <a:buSzPts val="14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29"/>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5.png"/><Relationship Id="rId4" Type="http://schemas.openxmlformats.org/officeDocument/2006/relationships/image" Target="../media/image2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hyperlink" Target="https://support.google.com/google-ads/answer/6324971?hl=e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2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36.pn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31.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3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 Id="rId3" Type="http://schemas.openxmlformats.org/officeDocument/2006/relationships/hyperlink" Target="https://www.facebook.com/business/help/621956575422138?id=649869995454285"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hyperlink" Target="https://www.facebookblueprint.com/student/activity/212731?ref=cms_redirect#/page/5fc6e46a4a46d349e9dff0e2"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38.png"/><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image" Target="../media/image3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43.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3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 Id="rId3" Type="http://schemas.openxmlformats.org/officeDocument/2006/relationships/image" Target="../media/image4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4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3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45.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40.png"/><Relationship Id="rId4" Type="http://schemas.openxmlformats.org/officeDocument/2006/relationships/image" Target="../media/image44.png"/><Relationship Id="rId5" Type="http://schemas.openxmlformats.org/officeDocument/2006/relationships/image" Target="../media/image4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
          <p:cNvSpPr txBox="1"/>
          <p:nvPr>
            <p:ph type="ctrTitle"/>
          </p:nvPr>
        </p:nvSpPr>
        <p:spPr>
          <a:xfrm>
            <a:off x="311150" y="1426128"/>
            <a:ext cx="8521700" cy="1246289"/>
          </a:xfrm>
          <a:prstGeom prst="rect">
            <a:avLst/>
          </a:prstGeom>
          <a:noFill/>
          <a:ln>
            <a:noFill/>
          </a:ln>
        </p:spPr>
        <p:txBody>
          <a:bodyPr anchorCtr="0" anchor="b" bIns="91425" lIns="91425" spcFirstLastPara="1" rIns="91425" wrap="square" tIns="91425">
            <a:normAutofit fontScale="90000"/>
          </a:bodyPr>
          <a:lstStyle/>
          <a:p>
            <a:pPr indent="0" lvl="0" marL="0" rtl="0" algn="ctr">
              <a:lnSpc>
                <a:spcPct val="90000"/>
              </a:lnSpc>
              <a:spcBef>
                <a:spcPts val="0"/>
              </a:spcBef>
              <a:spcAft>
                <a:spcPts val="0"/>
              </a:spcAft>
              <a:buClr>
                <a:schemeClr val="lt1"/>
              </a:buClr>
              <a:buSzPct val="111111"/>
              <a:buFont typeface="Arial"/>
              <a:buNone/>
            </a:pPr>
            <a:r>
              <a:rPr lang="en-US" sz="7200"/>
              <a:t>Digitaalinen mainonta</a:t>
            </a:r>
            <a:endParaRPr sz="7200"/>
          </a:p>
        </p:txBody>
      </p:sp>
      <p:sp>
        <p:nvSpPr>
          <p:cNvPr id="159" name="Google Shape;159;p1"/>
          <p:cNvSpPr txBox="1"/>
          <p:nvPr>
            <p:ph idx="4294967295" type="subTitle"/>
          </p:nvPr>
        </p:nvSpPr>
        <p:spPr>
          <a:xfrm>
            <a:off x="311150" y="2782888"/>
            <a:ext cx="8521700" cy="793750"/>
          </a:xfrm>
          <a:prstGeom prst="rect">
            <a:avLst/>
          </a:prstGeom>
          <a:noFill/>
          <a:ln>
            <a:noFill/>
          </a:ln>
        </p:spPr>
        <p:txBody>
          <a:bodyPr anchorCtr="0" anchor="t" bIns="91425" lIns="91425" spcFirstLastPara="1" rIns="91425" wrap="square" tIns="91425">
            <a:normAutofit/>
          </a:bodyPr>
          <a:lstStyle/>
          <a:p>
            <a:pPr indent="0" lvl="0" marL="0" marR="0" rtl="0" algn="ctr">
              <a:lnSpc>
                <a:spcPct val="90000"/>
              </a:lnSpc>
              <a:spcBef>
                <a:spcPts val="0"/>
              </a:spcBef>
              <a:spcAft>
                <a:spcPts val="0"/>
              </a:spcAft>
              <a:buClr>
                <a:schemeClr val="lt1"/>
              </a:buClr>
              <a:buSzPts val="3600"/>
              <a:buFont typeface="Arial"/>
              <a:buNone/>
            </a:pPr>
            <a:r>
              <a:rPr lang="en-US" sz="3600">
                <a:solidFill>
                  <a:schemeClr val="lt1"/>
                </a:solidFill>
              </a:rPr>
              <a:t>3. </a:t>
            </a:r>
            <a:r>
              <a:rPr b="0" i="0" lang="en-US" sz="3600" u="none" cap="none" strike="noStrike">
                <a:solidFill>
                  <a:schemeClr val="lt1"/>
                </a:solidFill>
                <a:latin typeface="Arial"/>
                <a:ea typeface="Arial"/>
                <a:cs typeface="Arial"/>
                <a:sym typeface="Arial"/>
              </a:rPr>
              <a:t>Kampanjan toteutus</a:t>
            </a:r>
            <a:endParaRPr b="0" i="0" sz="36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g2862b9946e5_0_0"/>
          <p:cNvSpPr txBox="1"/>
          <p:nvPr>
            <p:ph type="title"/>
          </p:nvPr>
        </p:nvSpPr>
        <p:spPr>
          <a:xfrm>
            <a:off x="628650" y="273849"/>
            <a:ext cx="7886700" cy="773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US"/>
              <a:t>Oppimistavoitteet</a:t>
            </a:r>
            <a:endParaRPr/>
          </a:p>
        </p:txBody>
      </p:sp>
      <p:sp>
        <p:nvSpPr>
          <p:cNvPr id="165" name="Google Shape;165;g2862b9946e5_0_0"/>
          <p:cNvSpPr txBox="1"/>
          <p:nvPr>
            <p:ph idx="1" type="body"/>
          </p:nvPr>
        </p:nvSpPr>
        <p:spPr>
          <a:xfrm>
            <a:off x="628650" y="1369218"/>
            <a:ext cx="7886700" cy="29970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None/>
            </a:pPr>
            <a:r>
              <a:rPr lang="en-US"/>
              <a:t>Mainosalustojen ohjeiden löytäminenen ja soveltaminen</a:t>
            </a:r>
            <a:endParaRPr/>
          </a:p>
          <a:p>
            <a:pPr indent="0" lvl="0" marL="0" rtl="0" algn="l">
              <a:spcBef>
                <a:spcPts val="750"/>
              </a:spcBef>
              <a:spcAft>
                <a:spcPts val="0"/>
              </a:spcAft>
              <a:buClr>
                <a:schemeClr val="dk1"/>
              </a:buClr>
              <a:buSzPts val="1100"/>
              <a:buFont typeface="Arial"/>
              <a:buNone/>
            </a:pPr>
            <a:r>
              <a:rPr lang="en-US"/>
              <a:t>Oikean kampanjan suunnittelu ja toteutus (Google Ads ja/tai Meta -alustoilla)</a:t>
            </a:r>
            <a:endParaRPr/>
          </a:p>
          <a:p>
            <a:pPr indent="0" lvl="0" marL="0" rtl="0" algn="l">
              <a:spcBef>
                <a:spcPts val="750"/>
              </a:spcBef>
              <a:spcAft>
                <a:spcPts val="0"/>
              </a:spcAft>
              <a:buClr>
                <a:schemeClr val="dk1"/>
              </a:buClr>
              <a:buSzPts val="1100"/>
              <a:buFont typeface="Arial"/>
              <a:buNone/>
            </a:pPr>
            <a:r>
              <a:rPr lang="en-US"/>
              <a:t>Mainoksen suunnitteleminen</a:t>
            </a:r>
            <a:endParaRPr/>
          </a:p>
          <a:p>
            <a:pPr indent="0" lvl="0" marL="0" rtl="0" algn="l">
              <a:spcBef>
                <a:spcPts val="750"/>
              </a:spcBef>
              <a:spcAft>
                <a:spcPts val="0"/>
              </a:spcAft>
              <a:buClr>
                <a:schemeClr val="dk1"/>
              </a:buClr>
              <a:buSzPts val="1100"/>
              <a:buFont typeface="Arial"/>
              <a:buNone/>
            </a:pPr>
            <a:r>
              <a:rPr lang="en-US"/>
              <a:t>Budjetin määrittely </a:t>
            </a:r>
            <a:endParaRPr/>
          </a:p>
          <a:p>
            <a:pPr indent="0" lvl="0" marL="0" rtl="0" algn="l">
              <a:spcBef>
                <a:spcPts val="750"/>
              </a:spcBef>
              <a:spcAft>
                <a:spcPts val="0"/>
              </a:spcAft>
              <a:buClr>
                <a:schemeClr val="dk1"/>
              </a:buClr>
              <a:buSzPts val="1100"/>
              <a:buFont typeface="Arial"/>
              <a:buNone/>
            </a:pPr>
            <a:r>
              <a:rPr lang="en-US"/>
              <a:t>Mainoksen vaikutuksen seuraaminen ja kampanjan kehittäminen</a:t>
            </a:r>
            <a:endParaRPr/>
          </a:p>
          <a:p>
            <a:pPr indent="0" lvl="0" marL="0" rtl="0" algn="l">
              <a:spcBef>
                <a:spcPts val="750"/>
              </a:spcBef>
              <a:spcAft>
                <a:spcPts val="0"/>
              </a:spcAft>
              <a:buClr>
                <a:schemeClr val="dk1"/>
              </a:buClr>
              <a:buSzPts val="1100"/>
              <a:buFont typeface="Arial"/>
              <a:buNone/>
            </a:pPr>
            <a:r>
              <a:rPr lang="en-US"/>
              <a:t>Mediakampanjan suunnittelu ja budjetointi</a:t>
            </a:r>
            <a:endParaRPr/>
          </a:p>
          <a:p>
            <a:pPr indent="0" lvl="0" marL="0" rtl="0" algn="l">
              <a:spcBef>
                <a:spcPts val="750"/>
              </a:spcBef>
              <a:spcAft>
                <a:spcPts val="0"/>
              </a:spcAft>
              <a:buClr>
                <a:schemeClr val="dk1"/>
              </a:buClr>
              <a:buSzPts val="1100"/>
              <a:buFont typeface="Arial"/>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
          <p:cNvSpPr txBox="1"/>
          <p:nvPr>
            <p:ph type="title"/>
          </p:nvPr>
        </p:nvSpPr>
        <p:spPr>
          <a:xfrm>
            <a:off x="1463222" y="1115006"/>
            <a:ext cx="2005693" cy="6379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Aiheet</a:t>
            </a:r>
            <a:endParaRPr/>
          </a:p>
        </p:txBody>
      </p:sp>
      <p:sp>
        <p:nvSpPr>
          <p:cNvPr id="171" name="Google Shape;171;p2"/>
          <p:cNvSpPr txBox="1"/>
          <p:nvPr>
            <p:ph idx="1" type="body"/>
          </p:nvPr>
        </p:nvSpPr>
        <p:spPr>
          <a:xfrm>
            <a:off x="4048741" y="764542"/>
            <a:ext cx="4606283" cy="1754286"/>
          </a:xfrm>
          <a:prstGeom prst="rect">
            <a:avLst/>
          </a:prstGeom>
          <a:noFill/>
          <a:ln>
            <a:noFill/>
          </a:ln>
        </p:spPr>
        <p:txBody>
          <a:bodyPr anchorCtr="0" anchor="t" bIns="45700" lIns="91425" spcFirstLastPara="1" rIns="91425" wrap="square" tIns="45700">
            <a:spAutoFit/>
          </a:bodyPr>
          <a:lstStyle/>
          <a:p>
            <a:pPr indent="-285750" lvl="0" marL="285750" rtl="0" algn="l">
              <a:lnSpc>
                <a:spcPct val="150000"/>
              </a:lnSpc>
              <a:spcBef>
                <a:spcPts val="0"/>
              </a:spcBef>
              <a:spcAft>
                <a:spcPts val="0"/>
              </a:spcAft>
              <a:buClr>
                <a:schemeClr val="lt1"/>
              </a:buClr>
              <a:buSzPts val="1800"/>
              <a:buFont typeface="Arial"/>
              <a:buChar char="•"/>
            </a:pPr>
            <a:r>
              <a:rPr b="0" i="0" lang="en-US" sz="1800" u="none" strike="noStrike">
                <a:latin typeface="Arial"/>
                <a:ea typeface="Arial"/>
                <a:cs typeface="Arial"/>
                <a:sym typeface="Arial"/>
              </a:rPr>
              <a:t>Mainosten luominen Googlen alustalla</a:t>
            </a:r>
            <a:endParaRPr b="0" i="0" sz="1800" u="none" strike="noStrike">
              <a:latin typeface="Arial"/>
              <a:ea typeface="Arial"/>
              <a:cs typeface="Arial"/>
              <a:sym typeface="Arial"/>
            </a:endParaRPr>
          </a:p>
          <a:p>
            <a:pPr indent="-285750" lvl="0" marL="285750" rtl="0" algn="l">
              <a:lnSpc>
                <a:spcPct val="150000"/>
              </a:lnSpc>
              <a:spcBef>
                <a:spcPts val="0"/>
              </a:spcBef>
              <a:spcAft>
                <a:spcPts val="0"/>
              </a:spcAft>
              <a:buClr>
                <a:schemeClr val="lt1"/>
              </a:buClr>
              <a:buSzPts val="1800"/>
              <a:buFont typeface="Arial"/>
              <a:buChar char="•"/>
            </a:pPr>
            <a:r>
              <a:rPr b="0" i="0" lang="en-US" sz="1800" u="none" strike="noStrike">
                <a:latin typeface="Arial"/>
                <a:ea typeface="Arial"/>
                <a:cs typeface="Arial"/>
                <a:sym typeface="Arial"/>
              </a:rPr>
              <a:t>Mainosten luominen Facebook- ja Instagram-alustalla</a:t>
            </a:r>
            <a:endParaRPr b="0" i="0" sz="1800" u="none" strike="noStrike">
              <a:latin typeface="Arial"/>
              <a:ea typeface="Arial"/>
              <a:cs typeface="Arial"/>
              <a:sym typeface="Arial"/>
            </a:endParaRPr>
          </a:p>
          <a:p>
            <a:pPr indent="-285750" lvl="0" marL="285750" rtl="0" algn="l">
              <a:lnSpc>
                <a:spcPct val="150000"/>
              </a:lnSpc>
              <a:spcBef>
                <a:spcPts val="0"/>
              </a:spcBef>
              <a:spcAft>
                <a:spcPts val="0"/>
              </a:spcAft>
              <a:buClr>
                <a:schemeClr val="lt1"/>
              </a:buClr>
              <a:buSzPts val="1800"/>
              <a:buFont typeface="Arial"/>
              <a:buChar char="•"/>
            </a:pPr>
            <a:r>
              <a:rPr lang="en-US" sz="1800"/>
              <a:t>Mainoksen ostaminen </a:t>
            </a:r>
            <a:endParaRPr b="0" i="0" sz="1800" u="none" strike="noStrike">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3"/>
          <p:cNvSpPr txBox="1"/>
          <p:nvPr>
            <p:ph type="title"/>
          </p:nvPr>
        </p:nvSpPr>
        <p:spPr>
          <a:xfrm>
            <a:off x="628650" y="179847"/>
            <a:ext cx="7886700" cy="66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Miten pääsen alkuun?</a:t>
            </a:r>
            <a:endParaRPr/>
          </a:p>
        </p:txBody>
      </p:sp>
      <p:sp>
        <p:nvSpPr>
          <p:cNvPr id="177" name="Google Shape;177;p3"/>
          <p:cNvSpPr txBox="1"/>
          <p:nvPr>
            <p:ph idx="1" type="body"/>
          </p:nvPr>
        </p:nvSpPr>
        <p:spPr>
          <a:xfrm>
            <a:off x="628650" y="1195400"/>
            <a:ext cx="5738100" cy="2933400"/>
          </a:xfrm>
          <a:prstGeom prst="rect">
            <a:avLst/>
          </a:prstGeom>
          <a:noFill/>
          <a:ln>
            <a:noFill/>
          </a:ln>
        </p:spPr>
        <p:txBody>
          <a:bodyPr anchorCtr="0" anchor="t" bIns="45700" lIns="91425" spcFirstLastPara="1" rIns="91425" wrap="square" tIns="45700">
            <a:noAutofit/>
          </a:bodyPr>
          <a:lstStyle/>
          <a:p>
            <a:pPr indent="-285750" lvl="0" marL="285750" rtl="0" algn="l">
              <a:lnSpc>
                <a:spcPct val="100000"/>
              </a:lnSpc>
              <a:spcBef>
                <a:spcPts val="600"/>
              </a:spcBef>
              <a:spcAft>
                <a:spcPts val="0"/>
              </a:spcAft>
              <a:buClr>
                <a:srgbClr val="D12477"/>
              </a:buClr>
              <a:buSzPts val="1600"/>
              <a:buFont typeface="Noto Sans Symbols"/>
              <a:buChar char="⮚"/>
            </a:pPr>
            <a:r>
              <a:rPr lang="en-US" sz="1600"/>
              <a:t>Kaikki mainosalustat tarjoavat sinulle ohjeita kampanjoiden käynnistämiseen omalla kielelläsi (käytä hakusanoja 'Create campaign on Facebook/Google' jne.).</a:t>
            </a:r>
            <a:endParaRPr sz="1600"/>
          </a:p>
          <a:p>
            <a:pPr indent="-285750" lvl="0" marL="285750" rtl="0" algn="l">
              <a:lnSpc>
                <a:spcPct val="100000"/>
              </a:lnSpc>
              <a:spcBef>
                <a:spcPts val="600"/>
              </a:spcBef>
              <a:spcAft>
                <a:spcPts val="0"/>
              </a:spcAft>
              <a:buClr>
                <a:srgbClr val="D12477"/>
              </a:buClr>
              <a:buSzPts val="1600"/>
              <a:buFont typeface="Noto Sans Symbols"/>
              <a:buChar char="⮚"/>
            </a:pPr>
            <a:r>
              <a:rPr lang="en-US" sz="1600"/>
              <a:t>Tässä esittelemme kaksi tavallisinta, Facebookin mainosalusta (eli Meta Business Suite) ja Googlen mainosalusta (useimmilla muilla on hyvin samanlainen logiikka mainosten ja kampanjoiden luomisessa).</a:t>
            </a:r>
            <a:endParaRPr sz="1600"/>
          </a:p>
          <a:p>
            <a:pPr indent="-285750" lvl="0" marL="285750" rtl="0" algn="l">
              <a:lnSpc>
                <a:spcPct val="100000"/>
              </a:lnSpc>
              <a:spcBef>
                <a:spcPts val="600"/>
              </a:spcBef>
              <a:spcAft>
                <a:spcPts val="0"/>
              </a:spcAft>
              <a:buClr>
                <a:srgbClr val="D12477"/>
              </a:buClr>
              <a:buSzPts val="1600"/>
              <a:buFont typeface="Noto Sans Symbols"/>
              <a:buChar char="⮚"/>
            </a:pPr>
            <a:r>
              <a:rPr lang="en-US" sz="1600"/>
              <a:t>Huomautus: Tarvitset yritysprofiilin todellisten kampanjoiden luomista varten.</a:t>
            </a:r>
            <a:endParaRPr sz="1600"/>
          </a:p>
        </p:txBody>
      </p:sp>
      <p:pic>
        <p:nvPicPr>
          <p:cNvPr id="178" name="Google Shape;178;p3"/>
          <p:cNvPicPr preferRelativeResize="0"/>
          <p:nvPr/>
        </p:nvPicPr>
        <p:blipFill rotWithShape="1">
          <a:blip r:embed="rId3">
            <a:alphaModFix/>
          </a:blip>
          <a:srcRect b="0" l="0" r="0" t="0"/>
          <a:stretch/>
        </p:blipFill>
        <p:spPr>
          <a:xfrm>
            <a:off x="7001350" y="1357679"/>
            <a:ext cx="1514000" cy="1514000"/>
          </a:xfrm>
          <a:prstGeom prst="rect">
            <a:avLst/>
          </a:prstGeom>
          <a:noFill/>
          <a:ln>
            <a:noFill/>
          </a:ln>
        </p:spPr>
      </p:pic>
      <p:pic>
        <p:nvPicPr>
          <p:cNvPr id="179" name="Google Shape;179;p3"/>
          <p:cNvPicPr preferRelativeResize="0"/>
          <p:nvPr/>
        </p:nvPicPr>
        <p:blipFill rotWithShape="1">
          <a:blip r:embed="rId4">
            <a:alphaModFix/>
          </a:blip>
          <a:srcRect b="0" l="0" r="0" t="0"/>
          <a:stretch/>
        </p:blipFill>
        <p:spPr>
          <a:xfrm>
            <a:off x="7170900" y="3149150"/>
            <a:ext cx="1269975" cy="12699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5"/>
          <p:cNvSpPr txBox="1"/>
          <p:nvPr>
            <p:ph idx="4294967295" type="title"/>
          </p:nvPr>
        </p:nvSpPr>
        <p:spPr>
          <a:xfrm>
            <a:off x="1957387" y="1875631"/>
            <a:ext cx="5229225" cy="1392237"/>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Clr>
                <a:srgbClr val="161249"/>
              </a:buClr>
              <a:buSzPts val="3600"/>
              <a:buFont typeface="Arial"/>
              <a:buNone/>
            </a:pPr>
            <a:r>
              <a:rPr lang="en-US" sz="3600"/>
              <a:t>Kampanjoiden luominen Google-alustalla</a:t>
            </a:r>
            <a:endParaRPr sz="3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g23c283900a6_0_5"/>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750"/>
              </a:spcBef>
              <a:spcAft>
                <a:spcPts val="0"/>
              </a:spcAft>
              <a:buSzPts val="2400"/>
              <a:buNone/>
            </a:pPr>
            <a:r>
              <a:rPr lang="en-US"/>
              <a:t>Ennakkotehtävä (pienryhmissä)</a:t>
            </a:r>
            <a:endParaRPr/>
          </a:p>
        </p:txBody>
      </p:sp>
      <p:sp>
        <p:nvSpPr>
          <p:cNvPr id="190" name="Google Shape;190;g23c283900a6_0_5"/>
          <p:cNvSpPr txBox="1"/>
          <p:nvPr>
            <p:ph idx="2" type="body"/>
          </p:nvPr>
        </p:nvSpPr>
        <p:spPr>
          <a:xfrm>
            <a:off x="840575" y="884800"/>
            <a:ext cx="6614100" cy="3564300"/>
          </a:xfrm>
          <a:prstGeom prst="rect">
            <a:avLst/>
          </a:prstGeom>
          <a:noFill/>
          <a:ln>
            <a:noFill/>
          </a:ln>
        </p:spPr>
        <p:txBody>
          <a:bodyPr anchorCtr="0" anchor="t" bIns="0" lIns="0" spcFirstLastPara="1" rIns="0" wrap="square" tIns="0">
            <a:noAutofit/>
          </a:bodyPr>
          <a:lstStyle/>
          <a:p>
            <a:pPr indent="0" lvl="0" marL="0" rtl="0" algn="l">
              <a:lnSpc>
                <a:spcPct val="108000"/>
              </a:lnSpc>
              <a:spcBef>
                <a:spcPts val="0"/>
              </a:spcBef>
              <a:spcAft>
                <a:spcPts val="0"/>
              </a:spcAft>
              <a:buSzPts val="1500"/>
              <a:buNone/>
            </a:pPr>
            <a:r>
              <a:rPr lang="en-US"/>
              <a:t>Tutustu </a:t>
            </a:r>
            <a:r>
              <a:rPr lang="en-US" u="sng">
                <a:solidFill>
                  <a:schemeClr val="hlink"/>
                </a:solidFill>
                <a:hlinkClick r:id="rId3"/>
              </a:rPr>
              <a:t>Googlen tukikeskukseen.</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Sen tarjoamien ohjeiden avulla tehtävänä on itse luoda tiivis ohje "Kuinka luoda kampanja Google Adsissa" "jollekin markkinointitiimin jäsenelle, joka ei ole koskaan aiemmin käyttänyt kyseistä alustaa". </a:t>
            </a:r>
            <a:endParaRPr/>
          </a:p>
          <a:p>
            <a:pPr indent="0" lvl="0" marL="0" rtl="0" algn="l">
              <a:lnSpc>
                <a:spcPct val="108000"/>
              </a:lnSpc>
              <a:spcBef>
                <a:spcPts val="0"/>
              </a:spcBef>
              <a:spcAft>
                <a:spcPts val="0"/>
              </a:spcAft>
              <a:buSzPts val="1500"/>
              <a:buNone/>
            </a:pPr>
            <a:r>
              <a:t/>
            </a:r>
            <a:endParaRPr/>
          </a:p>
          <a:p>
            <a:pPr indent="-323850" lvl="0" marL="457200" rtl="0" algn="l">
              <a:lnSpc>
                <a:spcPct val="108000"/>
              </a:lnSpc>
              <a:spcBef>
                <a:spcPts val="0"/>
              </a:spcBef>
              <a:spcAft>
                <a:spcPts val="0"/>
              </a:spcAft>
              <a:buSzPts val="1500"/>
              <a:buChar char="●"/>
            </a:pPr>
            <a:r>
              <a:rPr lang="en-US"/>
              <a:t>Mitä mainoksilla voidaan saavuttaa?</a:t>
            </a:r>
            <a:endParaRPr/>
          </a:p>
          <a:p>
            <a:pPr indent="-323850" lvl="0" marL="457200" rtl="0" algn="l">
              <a:lnSpc>
                <a:spcPct val="108000"/>
              </a:lnSpc>
              <a:spcBef>
                <a:spcPts val="0"/>
              </a:spcBef>
              <a:spcAft>
                <a:spcPts val="0"/>
              </a:spcAft>
              <a:buSzPts val="1500"/>
              <a:buChar char="●"/>
            </a:pPr>
            <a:r>
              <a:rPr lang="en-US"/>
              <a:t>Mitkä ovat mainoksen luomisen vaiheet? Ole konkreettinen, käytä kuvakaappauksia</a:t>
            </a:r>
            <a:endParaRPr/>
          </a:p>
          <a:p>
            <a:pPr indent="-323850" lvl="0" marL="457200" rtl="0" algn="l">
              <a:lnSpc>
                <a:spcPct val="108000"/>
              </a:lnSpc>
              <a:spcBef>
                <a:spcPts val="0"/>
              </a:spcBef>
              <a:spcAft>
                <a:spcPts val="0"/>
              </a:spcAft>
              <a:buSzPts val="1500"/>
              <a:buChar char="●"/>
            </a:pPr>
            <a:r>
              <a:rPr lang="en-US"/>
              <a:t>Lisää erityishuomautuksia ja neuvoja menestykseen</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Ohjeen odotetaan kattavan kaikki kampanjan vaiheet, ja sen on oltava helposti ymmärrettävissä ja toteutettavissa käytännössä. Käytä 12-15 ppt-diaa, voit myös sisällyttää kuvitusta (esim. kuvakaappauksia). </a:t>
            </a:r>
            <a:endParaRPr/>
          </a:p>
          <a:p>
            <a:pPr indent="0" lvl="0" marL="0" rtl="0" algn="l">
              <a:lnSpc>
                <a:spcPct val="108000"/>
              </a:lnSpc>
              <a:spcBef>
                <a:spcPts val="0"/>
              </a:spcBef>
              <a:spcAft>
                <a:spcPts val="0"/>
              </a:spcAft>
              <a:buSzPts val="1500"/>
              <a:buNone/>
            </a:pPr>
            <a:r>
              <a:rPr lang="en-US"/>
              <a:t>Tarvittava aika 3-6 tuntia</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4"/>
          <p:cNvSpPr txBox="1"/>
          <p:nvPr>
            <p:ph idx="1" type="body"/>
          </p:nvPr>
        </p:nvSpPr>
        <p:spPr>
          <a:xfrm>
            <a:off x="840574" y="313000"/>
            <a:ext cx="7231800" cy="3600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600"/>
              <a:buNone/>
            </a:pPr>
            <a:r>
              <a:rPr lang="en-US" sz="2600"/>
              <a:t>Aktivointitehtävä</a:t>
            </a:r>
            <a:endParaRPr b="0" sz="2600"/>
          </a:p>
        </p:txBody>
      </p:sp>
      <p:sp>
        <p:nvSpPr>
          <p:cNvPr id="196" name="Google Shape;196;p4"/>
          <p:cNvSpPr txBox="1"/>
          <p:nvPr>
            <p:ph idx="2" type="body"/>
          </p:nvPr>
        </p:nvSpPr>
        <p:spPr>
          <a:xfrm>
            <a:off x="840575" y="863700"/>
            <a:ext cx="7231800" cy="31959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lt1"/>
              </a:buClr>
              <a:buSzPts val="1800"/>
              <a:buNone/>
            </a:pPr>
            <a:r>
              <a:rPr lang="en-US" sz="1800"/>
              <a:t>Käytä hakukonetta (Googlea tai vastaavaa) ja tee hakuja tuotteista/palveluista. Tuloksista näet todennäköisesti hakumainoksia, ostosmainoksia ja paikallisia mainoksia. </a:t>
            </a:r>
            <a:endParaRPr/>
          </a:p>
          <a:p>
            <a:pPr indent="0" lvl="0" marL="0" rtl="0" algn="l">
              <a:lnSpc>
                <a:spcPct val="100000"/>
              </a:lnSpc>
              <a:spcBef>
                <a:spcPts val="600"/>
              </a:spcBef>
              <a:spcAft>
                <a:spcPts val="0"/>
              </a:spcAft>
              <a:buClr>
                <a:srgbClr val="D12477"/>
              </a:buClr>
              <a:buSzPts val="1800"/>
              <a:buNone/>
            </a:pPr>
            <a:r>
              <a:rPr b="1" lang="en-US" sz="1800">
                <a:solidFill>
                  <a:srgbClr val="D12477"/>
                </a:solidFill>
              </a:rPr>
              <a:t>Analysoi muutama eri </a:t>
            </a:r>
            <a:r>
              <a:rPr b="1" lang="en-US" sz="1800" u="sng">
                <a:solidFill>
                  <a:srgbClr val="D12477"/>
                </a:solidFill>
              </a:rPr>
              <a:t>hakumainos </a:t>
            </a:r>
            <a:r>
              <a:rPr b="1" lang="en-US" sz="1800">
                <a:solidFill>
                  <a:srgbClr val="D12477"/>
                </a:solidFill>
              </a:rPr>
              <a:t>samankaltaisesta tuotteesta.</a:t>
            </a:r>
            <a:endParaRPr/>
          </a:p>
          <a:p>
            <a:pPr indent="-285750" lvl="0" marL="285750" rtl="0" algn="l">
              <a:lnSpc>
                <a:spcPct val="100000"/>
              </a:lnSpc>
              <a:spcBef>
                <a:spcPts val="600"/>
              </a:spcBef>
              <a:spcAft>
                <a:spcPts val="0"/>
              </a:spcAft>
              <a:buClr>
                <a:srgbClr val="D12477"/>
              </a:buClr>
              <a:buSzPts val="1600"/>
              <a:buFont typeface="Arial"/>
              <a:buChar char="●"/>
            </a:pPr>
            <a:r>
              <a:rPr lang="en-US" sz="1600"/>
              <a:t>Klikkaisitko mainosta?  Miksi? </a:t>
            </a:r>
            <a:endParaRPr/>
          </a:p>
          <a:p>
            <a:pPr indent="-285750" lvl="0" marL="285750" rtl="0" algn="l">
              <a:lnSpc>
                <a:spcPct val="100000"/>
              </a:lnSpc>
              <a:spcBef>
                <a:spcPts val="600"/>
              </a:spcBef>
              <a:spcAft>
                <a:spcPts val="0"/>
              </a:spcAft>
              <a:buClr>
                <a:srgbClr val="D12477"/>
              </a:buClr>
              <a:buSzPts val="1600"/>
              <a:buFont typeface="Arial"/>
              <a:buChar char="●"/>
            </a:pPr>
            <a:r>
              <a:rPr lang="en-US" sz="1600"/>
              <a:t>Mitkä elementit ovat siinä hyviä?</a:t>
            </a:r>
            <a:endParaRPr sz="1600"/>
          </a:p>
          <a:p>
            <a:pPr indent="-184150" lvl="0" marL="285750" rtl="0" algn="l">
              <a:lnSpc>
                <a:spcPct val="100000"/>
              </a:lnSpc>
              <a:spcBef>
                <a:spcPts val="600"/>
              </a:spcBef>
              <a:spcAft>
                <a:spcPts val="0"/>
              </a:spcAft>
              <a:buSzPts val="1600"/>
              <a:buNone/>
            </a:pPr>
            <a:r>
              <a:t/>
            </a:r>
            <a:endParaRPr sz="1600"/>
          </a:p>
          <a:p>
            <a:pPr indent="0" lvl="0" marL="0" rtl="0" algn="l">
              <a:lnSpc>
                <a:spcPct val="100000"/>
              </a:lnSpc>
              <a:spcBef>
                <a:spcPts val="600"/>
              </a:spcBef>
              <a:spcAft>
                <a:spcPts val="0"/>
              </a:spcAft>
              <a:buSzPts val="1500"/>
              <a:buNone/>
            </a:pPr>
            <a:r>
              <a:rPr b="1" lang="en-US" sz="1800">
                <a:solidFill>
                  <a:srgbClr val="D12477"/>
                </a:solidFill>
              </a:rPr>
              <a:t>Tee sama myös muiden mainostyyppien kohdalla.</a:t>
            </a:r>
            <a:endParaRPr b="1" sz="1800">
              <a:solidFill>
                <a:srgbClr val="D12477"/>
              </a:solidFill>
            </a:endParaRPr>
          </a:p>
          <a:p>
            <a:pPr indent="0" lvl="0" marL="0" rtl="0" algn="l">
              <a:lnSpc>
                <a:spcPct val="100000"/>
              </a:lnSpc>
              <a:spcBef>
                <a:spcPts val="600"/>
              </a:spcBef>
              <a:spcAft>
                <a:spcPts val="0"/>
              </a:spcAft>
              <a:buSzPts val="1500"/>
              <a:buNone/>
            </a:pPr>
            <a:r>
              <a:rPr lang="en-US" sz="1600"/>
              <a:t>Mitkä elementit tekevät niistä houkuttelevia?</a:t>
            </a:r>
            <a:endParaRPr sz="1600"/>
          </a:p>
          <a:p>
            <a:pPr indent="0" lvl="0" marL="0" rtl="0" algn="l">
              <a:lnSpc>
                <a:spcPct val="100000"/>
              </a:lnSpc>
              <a:spcBef>
                <a:spcPts val="600"/>
              </a:spcBef>
              <a:spcAft>
                <a:spcPts val="0"/>
              </a:spcAft>
              <a:buSzPts val="1500"/>
              <a:buNone/>
            </a:pPr>
            <a:r>
              <a:t/>
            </a:r>
            <a:endParaRPr sz="1600"/>
          </a:p>
          <a:p>
            <a:pPr indent="0" lvl="0" marL="0" rtl="0" algn="l">
              <a:lnSpc>
                <a:spcPct val="100000"/>
              </a:lnSpc>
              <a:spcBef>
                <a:spcPts val="600"/>
              </a:spcBef>
              <a:spcAft>
                <a:spcPts val="0"/>
              </a:spcAft>
              <a:buSzPts val="1500"/>
              <a:buNone/>
            </a:pPr>
            <a:r>
              <a:rPr lang="en-US" sz="1600"/>
              <a:t>Esittele tulokset ppt-esityksen avulla. Tarvittava aika 20-30 minuuttia.</a:t>
            </a:r>
            <a:endParaRPr sz="1600"/>
          </a:p>
          <a:p>
            <a:pPr indent="0" lvl="0" marL="0" rtl="0" algn="l">
              <a:lnSpc>
                <a:spcPct val="150000"/>
              </a:lnSpc>
              <a:spcBef>
                <a:spcPts val="0"/>
              </a:spcBef>
              <a:spcAft>
                <a:spcPts val="0"/>
              </a:spcAft>
              <a:buClr>
                <a:schemeClr val="lt1"/>
              </a:buClr>
              <a:buSzPts val="1600"/>
              <a:buNone/>
            </a:pPr>
            <a:r>
              <a:t/>
            </a: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00" name="Shape 200"/>
        <p:cNvGrpSpPr/>
        <p:nvPr/>
      </p:nvGrpSpPr>
      <p:grpSpPr>
        <a:xfrm>
          <a:off x="0" y="0"/>
          <a:ext cx="0" cy="0"/>
          <a:chOff x="0" y="0"/>
          <a:chExt cx="0" cy="0"/>
        </a:xfrm>
      </p:grpSpPr>
      <p:sp>
        <p:nvSpPr>
          <p:cNvPr id="201" name="Google Shape;201;g24f40d7f709_0_0"/>
          <p:cNvSpPr txBox="1"/>
          <p:nvPr>
            <p:ph idx="1" type="body"/>
          </p:nvPr>
        </p:nvSpPr>
        <p:spPr>
          <a:xfrm>
            <a:off x="975750" y="1009900"/>
            <a:ext cx="7192500" cy="2589900"/>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1800"/>
              <a:buNone/>
            </a:pPr>
            <a:r>
              <a:rPr lang="en-US"/>
              <a:t>Ennakkotehtävän tekemisen jälkeen ryhmälläsi on jo perustiedot Google-mainoskampanjan luomisesta. </a:t>
            </a:r>
            <a:endParaRPr/>
          </a:p>
          <a:p>
            <a:pPr indent="0" lvl="0" marL="0" rtl="0" algn="l">
              <a:lnSpc>
                <a:spcPct val="100000"/>
              </a:lnSpc>
              <a:spcBef>
                <a:spcPts val="0"/>
              </a:spcBef>
              <a:spcAft>
                <a:spcPts val="0"/>
              </a:spcAft>
              <a:buSzPts val="1800"/>
              <a:buNone/>
            </a:pPr>
            <a:r>
              <a:t/>
            </a:r>
            <a:endParaRPr/>
          </a:p>
          <a:p>
            <a:pPr indent="0" lvl="0" marL="0" rtl="0" algn="l">
              <a:lnSpc>
                <a:spcPct val="100000"/>
              </a:lnSpc>
              <a:spcBef>
                <a:spcPts val="0"/>
              </a:spcBef>
              <a:spcAft>
                <a:spcPts val="0"/>
              </a:spcAft>
              <a:buSzPts val="1800"/>
              <a:buNone/>
            </a:pPr>
            <a:r>
              <a:t/>
            </a:r>
            <a:endParaRPr/>
          </a:p>
          <a:p>
            <a:pPr indent="0" lvl="0" marL="0" rtl="0" algn="l">
              <a:lnSpc>
                <a:spcPct val="100000"/>
              </a:lnSpc>
              <a:spcBef>
                <a:spcPts val="0"/>
              </a:spcBef>
              <a:spcAft>
                <a:spcPts val="0"/>
              </a:spcAft>
              <a:buSzPts val="1800"/>
              <a:buNone/>
            </a:pPr>
            <a:r>
              <a:rPr lang="en-US"/>
              <a:t>Jos et jostain syystä käytä ennakkotehtävää, seuraavissa dioissa käsitellään vaiheita ja neuvoja varsinaista Google-mainoskampanjaa varten.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6"/>
          <p:cNvSpPr txBox="1"/>
          <p:nvPr>
            <p:ph type="title"/>
          </p:nvPr>
        </p:nvSpPr>
        <p:spPr>
          <a:xfrm>
            <a:off x="561974" y="259762"/>
            <a:ext cx="3886199" cy="994172"/>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rgbClr val="D12477"/>
              </a:buClr>
              <a:buSzPts val="3600"/>
              <a:buFont typeface="Arial"/>
              <a:buNone/>
            </a:pPr>
            <a:r>
              <a:rPr lang="en-US" sz="3600">
                <a:solidFill>
                  <a:srgbClr val="D12477"/>
                </a:solidFill>
              </a:rPr>
              <a:t>Vaihe 1 </a:t>
            </a:r>
            <a:r>
              <a:rPr lang="en-US" sz="3600"/>
              <a:t>- Valitse kampanjatyyppi</a:t>
            </a:r>
            <a:endParaRPr sz="3600"/>
          </a:p>
        </p:txBody>
      </p:sp>
      <p:sp>
        <p:nvSpPr>
          <p:cNvPr id="207" name="Google Shape;207;p6"/>
          <p:cNvSpPr txBox="1"/>
          <p:nvPr>
            <p:ph idx="1" type="body"/>
          </p:nvPr>
        </p:nvSpPr>
        <p:spPr>
          <a:xfrm>
            <a:off x="561975" y="1451376"/>
            <a:ext cx="4200600" cy="3264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161249"/>
              </a:buClr>
              <a:buSzPts val="1500"/>
              <a:buNone/>
            </a:pPr>
            <a:r>
              <a:rPr lang="en-US" sz="1500"/>
              <a:t>Hakukonemainosten ohella voit Googlen kautta ostaa muitakin mainoksia (ks. kuva).</a:t>
            </a:r>
            <a:endParaRPr sz="1500"/>
          </a:p>
          <a:p>
            <a:pPr indent="-285750" lvl="0" marL="285750" rtl="0" algn="l">
              <a:lnSpc>
                <a:spcPct val="100000"/>
              </a:lnSpc>
              <a:spcBef>
                <a:spcPts val="1200"/>
              </a:spcBef>
              <a:spcAft>
                <a:spcPts val="0"/>
              </a:spcAft>
              <a:buClr>
                <a:srgbClr val="D12477"/>
              </a:buClr>
              <a:buSzPts val="1500"/>
              <a:buFont typeface="Noto Sans Symbols"/>
              <a:buChar char="⮚"/>
            </a:pPr>
            <a:r>
              <a:rPr b="0" i="0" lang="en-US" sz="1500"/>
              <a:t>Mainokset näytetään, kun ihmiset etsivät </a:t>
            </a:r>
            <a:r>
              <a:rPr lang="en-US" sz="1500"/>
              <a:t>valitsemiasi</a:t>
            </a:r>
            <a:r>
              <a:rPr b="0" i="0" lang="en-US" sz="1500"/>
              <a:t> hakusanoja vastaavia tuotteita tai palveluja.</a:t>
            </a:r>
            <a:endParaRPr/>
          </a:p>
          <a:p>
            <a:pPr indent="-285750" lvl="0" marL="285750" rtl="0" algn="l">
              <a:lnSpc>
                <a:spcPct val="100000"/>
              </a:lnSpc>
              <a:spcBef>
                <a:spcPts val="1200"/>
              </a:spcBef>
              <a:spcAft>
                <a:spcPts val="0"/>
              </a:spcAft>
              <a:buClr>
                <a:srgbClr val="D12477"/>
              </a:buClr>
              <a:buSzPts val="1500"/>
              <a:buFont typeface="Noto Sans Symbols"/>
              <a:buChar char="⮚"/>
            </a:pPr>
            <a:r>
              <a:rPr lang="en-US" sz="1500"/>
              <a:t>Google-haku- ja karttapalvelujen ohella saat mainoksesi näkymään Googlen mainosverkostossa*.</a:t>
            </a:r>
            <a:endParaRPr b="0" i="0" sz="1500"/>
          </a:p>
          <a:p>
            <a:pPr indent="-285750" lvl="0" marL="285750" rtl="0" algn="l">
              <a:lnSpc>
                <a:spcPct val="100000"/>
              </a:lnSpc>
              <a:spcBef>
                <a:spcPts val="1200"/>
              </a:spcBef>
              <a:spcAft>
                <a:spcPts val="0"/>
              </a:spcAft>
              <a:buClr>
                <a:srgbClr val="D12477"/>
              </a:buClr>
              <a:buSzPts val="1500"/>
              <a:buFont typeface="Noto Sans Symbols"/>
              <a:buChar char="⮚"/>
            </a:pPr>
            <a:r>
              <a:rPr b="0" i="0" lang="en-US" sz="1500"/>
              <a:t>Maksat tuloksista</a:t>
            </a:r>
            <a:r>
              <a:rPr lang="en-US" sz="1500"/>
              <a:t> (k</a:t>
            </a:r>
            <a:r>
              <a:rPr b="0" i="0" lang="en-US" sz="1500"/>
              <a:t>likkaukset, yhteydenotot, verkkosivustovierailut).</a:t>
            </a:r>
            <a:endParaRPr/>
          </a:p>
        </p:txBody>
      </p:sp>
      <p:pic>
        <p:nvPicPr>
          <p:cNvPr id="208" name="Google Shape;208;p6"/>
          <p:cNvPicPr preferRelativeResize="0"/>
          <p:nvPr/>
        </p:nvPicPr>
        <p:blipFill rotWithShape="1">
          <a:blip r:embed="rId3">
            <a:alphaModFix/>
          </a:blip>
          <a:srcRect b="1476" l="1560" r="1675" t="2048"/>
          <a:stretch/>
        </p:blipFill>
        <p:spPr>
          <a:xfrm>
            <a:off x="4962526" y="361950"/>
            <a:ext cx="4000500" cy="4020062"/>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7"/>
          <p:cNvSpPr txBox="1"/>
          <p:nvPr>
            <p:ph type="title"/>
          </p:nvPr>
        </p:nvSpPr>
        <p:spPr>
          <a:xfrm>
            <a:off x="628650" y="52450"/>
            <a:ext cx="4610100" cy="570712"/>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0"/>
              </a:spcBef>
              <a:spcAft>
                <a:spcPts val="0"/>
              </a:spcAft>
              <a:buClr>
                <a:srgbClr val="161249"/>
              </a:buClr>
              <a:buSzPts val="3200"/>
              <a:buFont typeface="Arial"/>
              <a:buNone/>
            </a:pPr>
            <a:r>
              <a:rPr b="1" i="0" lang="en-US" sz="3200" u="none" cap="none" strike="noStrike">
                <a:solidFill>
                  <a:srgbClr val="161249"/>
                </a:solidFill>
                <a:latin typeface="Arial"/>
                <a:ea typeface="Arial"/>
                <a:cs typeface="Arial"/>
                <a:sym typeface="Arial"/>
              </a:rPr>
              <a:t>Tältä ne näyttävät:</a:t>
            </a:r>
            <a:endParaRPr sz="3200"/>
          </a:p>
        </p:txBody>
      </p:sp>
      <p:sp>
        <p:nvSpPr>
          <p:cNvPr id="214" name="Google Shape;214;p7"/>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161249"/>
              </a:buClr>
              <a:buSzPts val="2100"/>
              <a:buNone/>
            </a:pPr>
            <a:r>
              <a:t/>
            </a:r>
            <a:endParaRPr/>
          </a:p>
        </p:txBody>
      </p:sp>
      <p:pic>
        <p:nvPicPr>
          <p:cNvPr id="215" name="Google Shape;215;p7"/>
          <p:cNvPicPr preferRelativeResize="0"/>
          <p:nvPr/>
        </p:nvPicPr>
        <p:blipFill rotWithShape="1">
          <a:blip r:embed="rId3">
            <a:alphaModFix/>
          </a:blip>
          <a:srcRect b="0" l="0" r="0" t="0"/>
          <a:stretch/>
        </p:blipFill>
        <p:spPr>
          <a:xfrm>
            <a:off x="434883" y="661262"/>
            <a:ext cx="5901284" cy="3820975"/>
          </a:xfrm>
          <a:prstGeom prst="rect">
            <a:avLst/>
          </a:prstGeom>
          <a:noFill/>
          <a:ln>
            <a:noFill/>
          </a:ln>
        </p:spPr>
      </p:pic>
      <p:sp>
        <p:nvSpPr>
          <p:cNvPr id="216" name="Google Shape;216;p7"/>
          <p:cNvSpPr txBox="1"/>
          <p:nvPr/>
        </p:nvSpPr>
        <p:spPr>
          <a:xfrm>
            <a:off x="4239625" y="4290699"/>
            <a:ext cx="2901900" cy="461635"/>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161249"/>
              </a:buClr>
              <a:buSzPts val="1400"/>
              <a:buFont typeface="Arial"/>
              <a:buNone/>
            </a:pPr>
            <a:r>
              <a:rPr b="0" i="0" lang="en-US" sz="1400" u="none" cap="none" strike="noStrike">
                <a:solidFill>
                  <a:srgbClr val="161249"/>
                </a:solidFill>
                <a:latin typeface="Arial"/>
                <a:ea typeface="Arial"/>
                <a:cs typeface="Arial"/>
                <a:sym typeface="Arial"/>
              </a:rPr>
              <a:t>Lähde: </a:t>
            </a:r>
            <a:r>
              <a:rPr b="0" i="0" lang="en-US" sz="1400" u="sng" cap="none" strike="noStrike">
                <a:solidFill>
                  <a:schemeClr val="hlink"/>
                </a:solidFill>
                <a:latin typeface="Arial"/>
                <a:ea typeface="Arial"/>
                <a:cs typeface="Arial"/>
                <a:sym typeface="Arial"/>
              </a:rPr>
              <a:t>Wordstrea</a:t>
            </a:r>
            <a:r>
              <a:rPr b="0" i="0" lang="en-US" sz="1800" u="none" cap="none" strike="noStrike">
                <a:solidFill>
                  <a:schemeClr val="dk1"/>
                </a:solidFill>
                <a:latin typeface="Calibri"/>
                <a:ea typeface="Calibri"/>
                <a:cs typeface="Calibri"/>
                <a:sym typeface="Calibri"/>
              </a:rPr>
              <a:t>m</a:t>
            </a:r>
            <a:endParaRPr b="0" i="0" sz="1800" u="none" cap="none" strike="noStrike">
              <a:solidFill>
                <a:schemeClr val="dk1"/>
              </a:solidFill>
              <a:latin typeface="Calibri"/>
              <a:ea typeface="Calibri"/>
              <a:cs typeface="Calibri"/>
              <a:sym typeface="Calibri"/>
            </a:endParaRPr>
          </a:p>
        </p:txBody>
      </p:sp>
      <p:pic>
        <p:nvPicPr>
          <p:cNvPr id="217" name="Google Shape;217;p7"/>
          <p:cNvPicPr preferRelativeResize="0"/>
          <p:nvPr/>
        </p:nvPicPr>
        <p:blipFill rotWithShape="1">
          <a:blip r:embed="rId4">
            <a:alphaModFix/>
          </a:blip>
          <a:srcRect b="0" l="0" r="0" t="0"/>
          <a:stretch/>
        </p:blipFill>
        <p:spPr>
          <a:xfrm>
            <a:off x="6336167" y="1468233"/>
            <a:ext cx="2556100" cy="2012174"/>
          </a:xfrm>
          <a:prstGeom prst="rect">
            <a:avLst/>
          </a:prstGeom>
          <a:noFill/>
          <a:ln cap="flat" cmpd="sng" w="57150">
            <a:solidFill>
              <a:srgbClr val="D12477"/>
            </a:solidFill>
            <a:prstDash val="solid"/>
            <a:round/>
            <a:headEnd len="sm" w="sm" type="none"/>
            <a:tailEnd len="sm" w="sm" type="none"/>
          </a:ln>
        </p:spPr>
      </p:pic>
      <p:sp>
        <p:nvSpPr>
          <p:cNvPr id="218" name="Google Shape;218;p7"/>
          <p:cNvSpPr txBox="1"/>
          <p:nvPr/>
        </p:nvSpPr>
        <p:spPr>
          <a:xfrm>
            <a:off x="7298167" y="1327795"/>
            <a:ext cx="632100" cy="280875"/>
          </a:xfrm>
          <a:prstGeom prst="rect">
            <a:avLst/>
          </a:prstGeom>
          <a:solidFill>
            <a:srgbClr val="019AFF"/>
          </a:solidFill>
          <a:ln>
            <a:noFill/>
          </a:ln>
        </p:spPr>
        <p:txBody>
          <a:bodyPr anchorCtr="0" anchor="t" bIns="36000" lIns="36000" spcFirstLastPara="1" rIns="36000" wrap="square" tIns="36000">
            <a:noAutofit/>
          </a:bodyPr>
          <a:lstStyle/>
          <a:p>
            <a:pPr indent="0" lvl="0" marL="0" marR="0" rtl="0" algn="ctr">
              <a:lnSpc>
                <a:spcPct val="100000"/>
              </a:lnSpc>
              <a:spcBef>
                <a:spcPts val="0"/>
              </a:spcBef>
              <a:spcAft>
                <a:spcPts val="0"/>
              </a:spcAft>
              <a:buClr>
                <a:schemeClr val="lt1"/>
              </a:buClr>
              <a:buSzPts val="1400"/>
              <a:buFont typeface="Calibri"/>
              <a:buNone/>
            </a:pPr>
            <a:r>
              <a:rPr b="1" i="0" lang="en-US" sz="1400" u="none" cap="none" strike="noStrike">
                <a:solidFill>
                  <a:schemeClr val="lt1"/>
                </a:solidFill>
                <a:latin typeface="Calibri"/>
                <a:ea typeface="Calibri"/>
                <a:cs typeface="Calibri"/>
                <a:sym typeface="Calibri"/>
              </a:rPr>
              <a:t>Paikallinen</a:t>
            </a:r>
            <a:endParaRPr b="1" i="0" sz="1400" u="none" cap="none" strike="noStrik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8"/>
          <p:cNvSpPr txBox="1"/>
          <p:nvPr>
            <p:ph type="title"/>
          </p:nvPr>
        </p:nvSpPr>
        <p:spPr>
          <a:xfrm>
            <a:off x="628650" y="367796"/>
            <a:ext cx="4067175" cy="994172"/>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Clr>
                <a:srgbClr val="D12477"/>
              </a:buClr>
              <a:buSzPts val="3200"/>
              <a:buFont typeface="Arial"/>
              <a:buNone/>
            </a:pPr>
            <a:r>
              <a:rPr lang="en-US" sz="3200">
                <a:solidFill>
                  <a:srgbClr val="D12477"/>
                </a:solidFill>
              </a:rPr>
              <a:t>Vaihe 2 </a:t>
            </a:r>
            <a:r>
              <a:rPr lang="en-US" sz="3200"/>
              <a:t>- Aseta tavoitteesi</a:t>
            </a:r>
            <a:endParaRPr sz="3200"/>
          </a:p>
        </p:txBody>
      </p:sp>
      <p:sp>
        <p:nvSpPr>
          <p:cNvPr id="224" name="Google Shape;224;p8"/>
          <p:cNvSpPr txBox="1"/>
          <p:nvPr>
            <p:ph idx="1" type="body"/>
          </p:nvPr>
        </p:nvSpPr>
        <p:spPr>
          <a:xfrm>
            <a:off x="628650" y="1554442"/>
            <a:ext cx="4067175" cy="224075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Clr>
                <a:srgbClr val="161249"/>
              </a:buClr>
              <a:buSzPts val="1800"/>
              <a:buNone/>
            </a:pPr>
            <a:r>
              <a:rPr lang="en-US" sz="1600"/>
              <a:t>Mainos </a:t>
            </a:r>
            <a:r>
              <a:rPr b="0" i="0" lang="en-US" sz="1600"/>
              <a:t>räätälöidään haluamiesi tulosten perusteella. </a:t>
            </a:r>
            <a:br>
              <a:rPr b="0" i="0" lang="en-US" sz="1600"/>
            </a:br>
            <a:endParaRPr b="0" i="0" sz="1600"/>
          </a:p>
          <a:p>
            <a:pPr indent="-273050" lvl="0" marL="285750" rtl="0" algn="l">
              <a:lnSpc>
                <a:spcPct val="100000"/>
              </a:lnSpc>
              <a:spcBef>
                <a:spcPts val="600"/>
              </a:spcBef>
              <a:spcAft>
                <a:spcPts val="0"/>
              </a:spcAft>
              <a:buClr>
                <a:srgbClr val="D12477"/>
              </a:buClr>
              <a:buSzPts val="1600"/>
              <a:buFont typeface="Arial"/>
              <a:buChar char="●"/>
            </a:pPr>
            <a:r>
              <a:rPr lang="en-US" sz="1600"/>
              <a:t>Esimerkiksi:</a:t>
            </a:r>
            <a:endParaRPr b="0" i="0" sz="1600"/>
          </a:p>
          <a:p>
            <a:pPr indent="-273050" lvl="0" marL="285750" rtl="0" algn="l">
              <a:lnSpc>
                <a:spcPct val="100000"/>
              </a:lnSpc>
              <a:spcBef>
                <a:spcPts val="600"/>
              </a:spcBef>
              <a:spcAft>
                <a:spcPts val="0"/>
              </a:spcAft>
              <a:buClr>
                <a:srgbClr val="D12477"/>
              </a:buClr>
              <a:buSzPts val="1600"/>
              <a:buFont typeface="Arial"/>
              <a:buChar char="●"/>
            </a:pPr>
            <a:r>
              <a:rPr b="0" i="0" lang="en-US" sz="1600"/>
              <a:t>Saat enemmän puheluita yrityksellesi</a:t>
            </a:r>
            <a:endParaRPr sz="1600"/>
          </a:p>
          <a:p>
            <a:pPr indent="-273050" lvl="0" marL="285750" rtl="0" algn="l">
              <a:lnSpc>
                <a:spcPct val="100000"/>
              </a:lnSpc>
              <a:spcBef>
                <a:spcPts val="600"/>
              </a:spcBef>
              <a:spcAft>
                <a:spcPts val="0"/>
              </a:spcAft>
              <a:buClr>
                <a:srgbClr val="D12477"/>
              </a:buClr>
              <a:buSzPts val="1600"/>
              <a:buFont typeface="Arial"/>
              <a:buChar char="●"/>
            </a:pPr>
            <a:r>
              <a:rPr b="0" i="0" lang="en-US" sz="1600"/>
              <a:t>Lisää käyntejä myymälässäsi</a:t>
            </a:r>
            <a:endParaRPr sz="1600"/>
          </a:p>
          <a:p>
            <a:pPr indent="-273050" lvl="0" marL="285750" rtl="0" algn="l">
              <a:lnSpc>
                <a:spcPct val="100000"/>
              </a:lnSpc>
              <a:spcBef>
                <a:spcPts val="600"/>
              </a:spcBef>
              <a:spcAft>
                <a:spcPts val="0"/>
              </a:spcAft>
              <a:buClr>
                <a:srgbClr val="D12477"/>
              </a:buClr>
              <a:buSzPts val="1600"/>
              <a:buFont typeface="Arial"/>
              <a:buChar char="●"/>
            </a:pPr>
            <a:r>
              <a:rPr lang="en-US" sz="1600"/>
              <a:t>Tuo</a:t>
            </a:r>
            <a:r>
              <a:rPr b="0" i="0" lang="en-US" sz="1600"/>
              <a:t> ihmisiä verkkosivustollesi</a:t>
            </a:r>
            <a:endParaRPr b="0" i="0" sz="1600"/>
          </a:p>
          <a:p>
            <a:pPr indent="0" lvl="0" marL="12700" rtl="0" algn="l">
              <a:lnSpc>
                <a:spcPct val="100000"/>
              </a:lnSpc>
              <a:spcBef>
                <a:spcPts val="600"/>
              </a:spcBef>
              <a:spcAft>
                <a:spcPts val="0"/>
              </a:spcAft>
              <a:buClr>
                <a:srgbClr val="D12477"/>
              </a:buClr>
              <a:buSzPts val="1600"/>
              <a:buNone/>
            </a:pPr>
            <a:r>
              <a:t/>
            </a:r>
            <a:endParaRPr sz="1600"/>
          </a:p>
          <a:p>
            <a:pPr indent="0" lvl="0" marL="0" rtl="0" algn="l">
              <a:lnSpc>
                <a:spcPct val="100000"/>
              </a:lnSpc>
              <a:spcBef>
                <a:spcPts val="600"/>
              </a:spcBef>
              <a:spcAft>
                <a:spcPts val="1200"/>
              </a:spcAft>
              <a:buClr>
                <a:srgbClr val="161249"/>
              </a:buClr>
              <a:buSzPts val="1800"/>
              <a:buNone/>
            </a:pPr>
            <a:r>
              <a:t/>
            </a:r>
            <a:endParaRPr sz="1800"/>
          </a:p>
        </p:txBody>
      </p:sp>
      <p:sp>
        <p:nvSpPr>
          <p:cNvPr id="225" name="Google Shape;225;p8"/>
          <p:cNvSpPr/>
          <p:nvPr/>
        </p:nvSpPr>
        <p:spPr>
          <a:xfrm>
            <a:off x="4740124" y="367796"/>
            <a:ext cx="3775226" cy="3435514"/>
          </a:xfrm>
          <a:prstGeom prst="rect">
            <a:avLst/>
          </a:prstGeom>
          <a:solidFill>
            <a:srgbClr val="D12477"/>
          </a:solidFill>
          <a:ln cap="flat" cmpd="sng" w="12700">
            <a:solidFill>
              <a:srgbClr val="D12477"/>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nvGrpSpPr>
          <p:cNvPr id="226" name="Google Shape;226;p8"/>
          <p:cNvGrpSpPr/>
          <p:nvPr/>
        </p:nvGrpSpPr>
        <p:grpSpPr>
          <a:xfrm>
            <a:off x="4807085" y="459564"/>
            <a:ext cx="3644894" cy="3269206"/>
            <a:chOff x="5006635" y="945761"/>
            <a:chExt cx="3644894" cy="3269206"/>
          </a:xfrm>
        </p:grpSpPr>
        <p:pic>
          <p:nvPicPr>
            <p:cNvPr id="227" name="Google Shape;227;p8"/>
            <p:cNvPicPr preferRelativeResize="0"/>
            <p:nvPr/>
          </p:nvPicPr>
          <p:blipFill rotWithShape="1">
            <a:blip r:embed="rId3">
              <a:alphaModFix/>
            </a:blip>
            <a:srcRect b="0" l="1170" r="0" t="4468"/>
            <a:stretch/>
          </p:blipFill>
          <p:spPr>
            <a:xfrm>
              <a:off x="5006635" y="945761"/>
              <a:ext cx="3644893" cy="1729058"/>
            </a:xfrm>
            <a:prstGeom prst="rect">
              <a:avLst/>
            </a:prstGeom>
            <a:noFill/>
            <a:ln>
              <a:noFill/>
            </a:ln>
          </p:spPr>
        </p:pic>
        <p:pic>
          <p:nvPicPr>
            <p:cNvPr id="228" name="Google Shape;228;p8"/>
            <p:cNvPicPr preferRelativeResize="0"/>
            <p:nvPr/>
          </p:nvPicPr>
          <p:blipFill rotWithShape="1">
            <a:blip r:embed="rId4">
              <a:alphaModFix/>
            </a:blip>
            <a:srcRect b="0" l="0" r="1169" t="0"/>
            <a:stretch/>
          </p:blipFill>
          <p:spPr>
            <a:xfrm>
              <a:off x="5006636" y="2578585"/>
              <a:ext cx="3644893" cy="1636382"/>
            </a:xfrm>
            <a:prstGeom prst="rect">
              <a:avLst/>
            </a:prstGeom>
            <a:noFill/>
            <a:ln>
              <a:noFill/>
            </a:ln>
          </p:spPr>
        </p:pic>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g23c283900a6_0_10"/>
          <p:cNvSpPr txBox="1"/>
          <p:nvPr>
            <p:ph type="title"/>
          </p:nvPr>
        </p:nvSpPr>
        <p:spPr>
          <a:xfrm>
            <a:off x="628650" y="273844"/>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en-US"/>
              <a:t>Vaihe 2 - Määrittele avainsanat</a:t>
            </a:r>
            <a:endParaRPr/>
          </a:p>
        </p:txBody>
      </p:sp>
      <p:sp>
        <p:nvSpPr>
          <p:cNvPr id="234" name="Google Shape;234;g23c283900a6_0_10"/>
          <p:cNvSpPr txBox="1"/>
          <p:nvPr>
            <p:ph idx="1" type="body"/>
          </p:nvPr>
        </p:nvSpPr>
        <p:spPr>
          <a:xfrm>
            <a:off x="628650" y="1369225"/>
            <a:ext cx="4989000" cy="3702512"/>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750"/>
              </a:spcBef>
              <a:spcAft>
                <a:spcPts val="0"/>
              </a:spcAft>
              <a:buSzPts val="2100"/>
              <a:buNone/>
            </a:pPr>
            <a:r>
              <a:rPr lang="en-US" sz="2000">
                <a:solidFill>
                  <a:srgbClr val="FF0000"/>
                </a:solidFill>
              </a:rPr>
              <a:t>Avainsanat ovat olennaisia, koska sinun on sijoitettu niiden mukaan.</a:t>
            </a:r>
            <a:endParaRPr sz="2000">
              <a:solidFill>
                <a:srgbClr val="FF0000"/>
              </a:solidFill>
            </a:endParaRPr>
          </a:p>
          <a:p>
            <a:pPr indent="0" lvl="0" marL="0" rtl="0" algn="l">
              <a:lnSpc>
                <a:spcPct val="90000"/>
              </a:lnSpc>
              <a:spcBef>
                <a:spcPts val="750"/>
              </a:spcBef>
              <a:spcAft>
                <a:spcPts val="0"/>
              </a:spcAft>
              <a:buSzPts val="2100"/>
              <a:buNone/>
            </a:pPr>
            <a:r>
              <a:t/>
            </a:r>
            <a:endParaRPr sz="1600"/>
          </a:p>
          <a:p>
            <a:pPr indent="-330200" lvl="0" marL="457200" rtl="0" algn="l">
              <a:lnSpc>
                <a:spcPct val="90000"/>
              </a:lnSpc>
              <a:spcBef>
                <a:spcPts val="750"/>
              </a:spcBef>
              <a:spcAft>
                <a:spcPts val="0"/>
              </a:spcAft>
              <a:buSzPts val="1600"/>
              <a:buChar char="●"/>
            </a:pPr>
            <a:r>
              <a:rPr lang="en-US" sz="1600"/>
              <a:t>sinun tulisi määritellä vähintään 5-8 avainsanaa</a:t>
            </a:r>
            <a:endParaRPr sz="1600"/>
          </a:p>
          <a:p>
            <a:pPr indent="0" lvl="0" marL="457200" rtl="0" algn="l">
              <a:lnSpc>
                <a:spcPct val="90000"/>
              </a:lnSpc>
              <a:spcBef>
                <a:spcPts val="750"/>
              </a:spcBef>
              <a:spcAft>
                <a:spcPts val="0"/>
              </a:spcAft>
              <a:buSzPts val="2100"/>
              <a:buNone/>
            </a:pPr>
            <a:r>
              <a:t/>
            </a:r>
            <a:endParaRPr sz="1600"/>
          </a:p>
          <a:p>
            <a:pPr indent="-330200" lvl="0" marL="457200" rtl="0" algn="l">
              <a:lnSpc>
                <a:spcPct val="90000"/>
              </a:lnSpc>
              <a:spcBef>
                <a:spcPts val="750"/>
              </a:spcBef>
              <a:spcAft>
                <a:spcPts val="0"/>
              </a:spcAft>
              <a:buSzPts val="1600"/>
              <a:buChar char="●"/>
            </a:pPr>
            <a:r>
              <a:rPr lang="en-US" sz="1600"/>
              <a:t>avainsanojen suunnittelija -toiminto ehdottaa sinulle avainsanoja. </a:t>
            </a:r>
            <a:endParaRPr/>
          </a:p>
          <a:p>
            <a:pPr indent="-228600" lvl="0" marL="457200" rtl="0" algn="l">
              <a:lnSpc>
                <a:spcPct val="90000"/>
              </a:lnSpc>
              <a:spcBef>
                <a:spcPts val="750"/>
              </a:spcBef>
              <a:spcAft>
                <a:spcPts val="0"/>
              </a:spcAft>
              <a:buSzPts val="1600"/>
              <a:buNone/>
            </a:pPr>
            <a:r>
              <a:t/>
            </a:r>
            <a:endParaRPr sz="1600"/>
          </a:p>
          <a:p>
            <a:pPr indent="0" lvl="0" marL="127000" rtl="0" algn="l">
              <a:lnSpc>
                <a:spcPct val="90000"/>
              </a:lnSpc>
              <a:spcBef>
                <a:spcPts val="750"/>
              </a:spcBef>
              <a:spcAft>
                <a:spcPts val="0"/>
              </a:spcAft>
              <a:buSzPts val="1600"/>
              <a:buNone/>
            </a:pPr>
            <a:r>
              <a:t/>
            </a:r>
            <a:endParaRPr sz="1600"/>
          </a:p>
          <a:p>
            <a:pPr indent="0" lvl="0" marL="0" rtl="0" algn="l">
              <a:lnSpc>
                <a:spcPct val="90000"/>
              </a:lnSpc>
              <a:spcBef>
                <a:spcPts val="750"/>
              </a:spcBef>
              <a:spcAft>
                <a:spcPts val="0"/>
              </a:spcAft>
              <a:buSzPts val="2100"/>
              <a:buNone/>
            </a:pPr>
            <a:r>
              <a:t/>
            </a:r>
            <a:endParaRPr/>
          </a:p>
          <a:p>
            <a:pPr indent="0" lvl="0" marL="0" rtl="0" algn="l">
              <a:lnSpc>
                <a:spcPct val="90000"/>
              </a:lnSpc>
              <a:spcBef>
                <a:spcPts val="750"/>
              </a:spcBef>
              <a:spcAft>
                <a:spcPts val="0"/>
              </a:spcAft>
              <a:buSzPts val="21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9"/>
          <p:cNvSpPr txBox="1"/>
          <p:nvPr>
            <p:ph type="title"/>
          </p:nvPr>
        </p:nvSpPr>
        <p:spPr>
          <a:xfrm>
            <a:off x="628650" y="325119"/>
            <a:ext cx="7886700" cy="994172"/>
          </a:xfrm>
          <a:prstGeom prst="rect">
            <a:avLst/>
          </a:prstGeom>
          <a:noFill/>
          <a:ln>
            <a:noFill/>
          </a:ln>
        </p:spPr>
        <p:txBody>
          <a:bodyPr anchorCtr="0" anchor="t" bIns="91425" lIns="91425" spcFirstLastPara="1" rIns="91425" wrap="square" tIns="91425">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4 </a:t>
            </a:r>
            <a:r>
              <a:rPr lang="en-US"/>
              <a:t>- Päätä, missä mainostaa</a:t>
            </a:r>
            <a:endParaRPr/>
          </a:p>
        </p:txBody>
      </p:sp>
      <p:sp>
        <p:nvSpPr>
          <p:cNvPr id="240" name="Google Shape;240;p9"/>
          <p:cNvSpPr txBox="1"/>
          <p:nvPr>
            <p:ph idx="1" type="body"/>
          </p:nvPr>
        </p:nvSpPr>
        <p:spPr>
          <a:xfrm>
            <a:off x="628650" y="1152375"/>
            <a:ext cx="3943500" cy="33762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SzPts val="2100"/>
              <a:buNone/>
            </a:pPr>
            <a:r>
              <a:rPr b="1" i="0" lang="en-US" sz="2000">
                <a:solidFill>
                  <a:srgbClr val="D12477"/>
                </a:solidFill>
              </a:rPr>
              <a:t>Jotta mainoksesi toimisi hyvin, sen on löydettävä oikea yleisö. </a:t>
            </a:r>
            <a:endParaRPr b="1" i="0" sz="2000">
              <a:solidFill>
                <a:srgbClr val="D12477"/>
              </a:solidFill>
            </a:endParaRPr>
          </a:p>
          <a:p>
            <a:pPr indent="-349250" lvl="0" marL="457200" rtl="0" algn="l">
              <a:lnSpc>
                <a:spcPct val="150000"/>
              </a:lnSpc>
              <a:spcBef>
                <a:spcPts val="0"/>
              </a:spcBef>
              <a:spcAft>
                <a:spcPts val="0"/>
              </a:spcAft>
              <a:buSzPts val="1900"/>
              <a:buChar char="●"/>
            </a:pPr>
            <a:r>
              <a:rPr b="0" i="0" lang="en-US" sz="1600"/>
              <a:t> Google Adsin avulla voit valita sijainnin, jossa mainoksesi näkyy.</a:t>
            </a:r>
            <a:endParaRPr/>
          </a:p>
          <a:p>
            <a:pPr indent="-349250" lvl="0" marL="457200" rtl="0" algn="l">
              <a:lnSpc>
                <a:spcPct val="150000"/>
              </a:lnSpc>
              <a:spcBef>
                <a:spcPts val="0"/>
              </a:spcBef>
              <a:spcAft>
                <a:spcPts val="0"/>
              </a:spcAft>
              <a:buSzPts val="1900"/>
              <a:buChar char="●"/>
            </a:pPr>
            <a:r>
              <a:rPr lang="en-US" sz="1600"/>
              <a:t>esimerkiksi </a:t>
            </a:r>
            <a:r>
              <a:rPr b="0" i="0" lang="en-US" sz="1600"/>
              <a:t>tietyllä alueella myymälästäsi tai jopa kokonaisia alueita ja maita.</a:t>
            </a:r>
            <a:endParaRPr b="0" i="0" sz="1600"/>
          </a:p>
          <a:p>
            <a:pPr indent="0" lvl="0" marL="457200" rtl="0" algn="l">
              <a:lnSpc>
                <a:spcPct val="150000"/>
              </a:lnSpc>
              <a:spcBef>
                <a:spcPts val="0"/>
              </a:spcBef>
              <a:spcAft>
                <a:spcPts val="0"/>
              </a:spcAft>
              <a:buSzPts val="2100"/>
              <a:buNone/>
            </a:pPr>
            <a:r>
              <a:t/>
            </a:r>
            <a:endParaRPr sz="1800"/>
          </a:p>
        </p:txBody>
      </p:sp>
      <p:pic>
        <p:nvPicPr>
          <p:cNvPr id="241" name="Google Shape;241;p9"/>
          <p:cNvPicPr preferRelativeResize="0"/>
          <p:nvPr/>
        </p:nvPicPr>
        <p:blipFill rotWithShape="1">
          <a:blip r:embed="rId3">
            <a:alphaModFix/>
          </a:blip>
          <a:srcRect b="0" l="0" r="0" t="0"/>
          <a:stretch/>
        </p:blipFill>
        <p:spPr>
          <a:xfrm>
            <a:off x="4572000" y="1237491"/>
            <a:ext cx="4419600" cy="292528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0"/>
          <p:cNvSpPr txBox="1"/>
          <p:nvPr>
            <p:ph type="title"/>
          </p:nvPr>
        </p:nvSpPr>
        <p:spPr>
          <a:xfrm>
            <a:off x="628650" y="222570"/>
            <a:ext cx="7886700" cy="717468"/>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5 </a:t>
            </a:r>
            <a:r>
              <a:rPr lang="en-US"/>
              <a:t>- Luo viestisi</a:t>
            </a:r>
            <a:endParaRPr/>
          </a:p>
        </p:txBody>
      </p:sp>
      <p:sp>
        <p:nvSpPr>
          <p:cNvPr id="247" name="Google Shape;247;p10"/>
          <p:cNvSpPr txBox="1"/>
          <p:nvPr>
            <p:ph idx="1" type="body"/>
          </p:nvPr>
        </p:nvSpPr>
        <p:spPr>
          <a:xfrm>
            <a:off x="628650" y="1254925"/>
            <a:ext cx="4395000" cy="1819800"/>
          </a:xfrm>
          <a:prstGeom prst="rect">
            <a:avLst/>
          </a:prstGeom>
          <a:noFill/>
          <a:ln>
            <a:noFill/>
          </a:ln>
        </p:spPr>
        <p:txBody>
          <a:bodyPr anchorCtr="0" anchor="t" bIns="45700" lIns="91425" spcFirstLastPara="1" rIns="91425" wrap="square" tIns="45700">
            <a:noAutofit/>
          </a:bodyPr>
          <a:lstStyle/>
          <a:p>
            <a:pPr indent="-330200" lvl="0" marL="457200" rtl="0" algn="l">
              <a:lnSpc>
                <a:spcPct val="150000"/>
              </a:lnSpc>
              <a:spcBef>
                <a:spcPts val="0"/>
              </a:spcBef>
              <a:spcAft>
                <a:spcPts val="0"/>
              </a:spcAft>
              <a:buClr>
                <a:schemeClr val="dk1"/>
              </a:buClr>
              <a:buSzPts val="1600"/>
              <a:buChar char="●"/>
            </a:pPr>
            <a:r>
              <a:rPr i="0" lang="en-US" sz="1600">
                <a:solidFill>
                  <a:schemeClr val="dk1"/>
                </a:solidFill>
              </a:rPr>
              <a:t>Google Ads -mainosten avulla on helppo kirjoittaa tehokkaita mainostekstejä tai sisällyttää kuvia.</a:t>
            </a:r>
            <a:endParaRPr i="0" sz="1600">
              <a:solidFill>
                <a:schemeClr val="dk1"/>
              </a:solidFill>
            </a:endParaRPr>
          </a:p>
          <a:p>
            <a:pPr indent="-330200" lvl="0" marL="457200" rtl="0" algn="l">
              <a:lnSpc>
                <a:spcPct val="150000"/>
              </a:lnSpc>
              <a:spcBef>
                <a:spcPts val="0"/>
              </a:spcBef>
              <a:spcAft>
                <a:spcPts val="0"/>
              </a:spcAft>
              <a:buClr>
                <a:schemeClr val="dk1"/>
              </a:buClr>
              <a:buSzPts val="1600"/>
              <a:buChar char="●"/>
            </a:pPr>
            <a:r>
              <a:rPr lang="en-US" sz="1600">
                <a:solidFill>
                  <a:schemeClr val="dk1"/>
                </a:solidFill>
              </a:rPr>
              <a:t>Kirjoittaessasi näet, miltä mainos näyttää.</a:t>
            </a:r>
            <a:endParaRPr sz="1600">
              <a:solidFill>
                <a:schemeClr val="dk1"/>
              </a:solidFill>
            </a:endParaRPr>
          </a:p>
          <a:p>
            <a:pPr indent="0" lvl="0" marL="0" rtl="0" algn="l">
              <a:lnSpc>
                <a:spcPct val="150000"/>
              </a:lnSpc>
              <a:spcBef>
                <a:spcPts val="0"/>
              </a:spcBef>
              <a:spcAft>
                <a:spcPts val="0"/>
              </a:spcAft>
              <a:buClr>
                <a:srgbClr val="161249"/>
              </a:buClr>
              <a:buSzPts val="1800"/>
              <a:buNone/>
            </a:pPr>
            <a:r>
              <a:t/>
            </a:r>
            <a:endParaRPr sz="16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1"/>
          <p:cNvSpPr txBox="1"/>
          <p:nvPr>
            <p:ph type="title"/>
          </p:nvPr>
        </p:nvSpPr>
        <p:spPr>
          <a:xfrm>
            <a:off x="628650" y="273844"/>
            <a:ext cx="7886700" cy="717468"/>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6 </a:t>
            </a:r>
            <a:r>
              <a:rPr lang="en-US"/>
              <a:t>- Aseta budjetti</a:t>
            </a:r>
            <a:endParaRPr/>
          </a:p>
        </p:txBody>
      </p:sp>
      <p:sp>
        <p:nvSpPr>
          <p:cNvPr id="253" name="Google Shape;253;p11"/>
          <p:cNvSpPr txBox="1"/>
          <p:nvPr>
            <p:ph idx="1" type="body"/>
          </p:nvPr>
        </p:nvSpPr>
        <p:spPr>
          <a:xfrm>
            <a:off x="628650" y="1090325"/>
            <a:ext cx="5426700" cy="3672900"/>
          </a:xfrm>
          <a:prstGeom prst="rect">
            <a:avLst/>
          </a:prstGeom>
          <a:noFill/>
          <a:ln>
            <a:noFill/>
          </a:ln>
        </p:spPr>
        <p:txBody>
          <a:bodyPr anchorCtr="0" anchor="t" bIns="45700" lIns="91425" spcFirstLastPara="1" rIns="91425" wrap="square" tIns="45700">
            <a:noAutofit/>
          </a:bodyPr>
          <a:lstStyle/>
          <a:p>
            <a:pPr indent="-101600" lvl="0" marL="457200" rtl="0" algn="l">
              <a:lnSpc>
                <a:spcPct val="150000"/>
              </a:lnSpc>
              <a:spcBef>
                <a:spcPts val="0"/>
              </a:spcBef>
              <a:spcAft>
                <a:spcPts val="0"/>
              </a:spcAft>
              <a:buClr>
                <a:schemeClr val="dk1"/>
              </a:buClr>
              <a:buSzPts val="1600"/>
              <a:buChar char="●"/>
            </a:pPr>
            <a:r>
              <a:rPr b="1" i="0" lang="en-US" sz="1600">
                <a:solidFill>
                  <a:schemeClr val="dk1"/>
                </a:solidFill>
              </a:rPr>
              <a:t> Päätät itse, kuinka paljon käytät</a:t>
            </a:r>
            <a:endParaRPr b="1" sz="1600">
              <a:solidFill>
                <a:schemeClr val="dk1"/>
              </a:solidFill>
            </a:endParaRPr>
          </a:p>
          <a:p>
            <a:pPr indent="-101600" lvl="0" marL="457200" rtl="0" algn="l">
              <a:lnSpc>
                <a:spcPct val="150000"/>
              </a:lnSpc>
              <a:spcBef>
                <a:spcPts val="0"/>
              </a:spcBef>
              <a:spcAft>
                <a:spcPts val="0"/>
              </a:spcAft>
              <a:buClr>
                <a:schemeClr val="dk1"/>
              </a:buClr>
              <a:buSzPts val="1600"/>
              <a:buChar char="●"/>
            </a:pPr>
            <a:r>
              <a:rPr b="1" i="0" lang="en-US" sz="1600">
                <a:solidFill>
                  <a:schemeClr val="dk1"/>
                </a:solidFill>
              </a:rPr>
              <a:t> 	</a:t>
            </a:r>
            <a:r>
              <a:rPr b="0" i="0" lang="en-US" sz="1600"/>
              <a:t>Ei vähimmäiskäyttöä, kampanja voidaan 	katkaista milloin tahansa. </a:t>
            </a:r>
            <a:endParaRPr sz="1600"/>
          </a:p>
          <a:p>
            <a:pPr indent="-273050" lvl="0" marL="742950" rtl="0" algn="l">
              <a:lnSpc>
                <a:spcPct val="150000"/>
              </a:lnSpc>
              <a:spcBef>
                <a:spcPts val="750"/>
              </a:spcBef>
              <a:spcAft>
                <a:spcPts val="0"/>
              </a:spcAft>
              <a:buClr>
                <a:srgbClr val="D12477"/>
              </a:buClr>
              <a:buSzPts val="1600"/>
              <a:buFont typeface="Noto Sans Symbols"/>
              <a:buChar char="●"/>
            </a:pPr>
            <a:r>
              <a:rPr b="0" i="0" lang="en-US" sz="1600"/>
              <a:t>Suositeltavaa on </a:t>
            </a:r>
            <a:r>
              <a:rPr lang="en-US" sz="1600"/>
              <a:t>laatia </a:t>
            </a:r>
            <a:r>
              <a:rPr b="0" i="0" lang="en-US" sz="1600"/>
              <a:t>budjetti, joka perustuu samankaltaisiin yrityksiin kuin sinun yrityksesi.</a:t>
            </a:r>
            <a:endParaRPr b="0" i="0" sz="1600"/>
          </a:p>
          <a:p>
            <a:pPr indent="-273050" lvl="0" marL="742950" rtl="0" algn="l">
              <a:lnSpc>
                <a:spcPct val="150000"/>
              </a:lnSpc>
              <a:spcBef>
                <a:spcPts val="750"/>
              </a:spcBef>
              <a:spcAft>
                <a:spcPts val="0"/>
              </a:spcAft>
              <a:buSzPts val="1600"/>
              <a:buChar char="●"/>
            </a:pPr>
            <a:r>
              <a:rPr lang="en-US" sz="1600"/>
              <a:t>Alusta arvioi mahdolliset tulokset (näyttökerrat, klikkaukset) budjetin mukaan.</a:t>
            </a:r>
            <a:endParaRPr sz="1600"/>
          </a:p>
          <a:p>
            <a:pPr indent="-285750" lvl="0" marL="742950" rtl="0" algn="l">
              <a:lnSpc>
                <a:spcPct val="150000"/>
              </a:lnSpc>
              <a:spcBef>
                <a:spcPts val="750"/>
              </a:spcBef>
              <a:spcAft>
                <a:spcPts val="0"/>
              </a:spcAft>
              <a:buClr>
                <a:srgbClr val="D12477"/>
              </a:buClr>
              <a:buSzPts val="1800"/>
              <a:buFont typeface="Noto Sans Symbols"/>
              <a:buChar char="●"/>
            </a:pPr>
            <a:r>
              <a:rPr b="0" i="0" lang="en-US" sz="1600"/>
              <a:t>Useimmiten mainoksen tulokset alkavat näkyä </a:t>
            </a:r>
            <a:r>
              <a:rPr lang="en-US" sz="1600"/>
              <a:t>1-2 päivässä.</a:t>
            </a:r>
            <a:endParaRPr sz="18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g24f40d7f709_0_11"/>
          <p:cNvSpPr txBox="1"/>
          <p:nvPr>
            <p:ph idx="1" type="body"/>
          </p:nvPr>
        </p:nvSpPr>
        <p:spPr>
          <a:xfrm>
            <a:off x="840583" y="312995"/>
            <a:ext cx="6614100" cy="434991"/>
          </a:xfrm>
          <a:prstGeom prst="rect">
            <a:avLst/>
          </a:prstGeom>
          <a:noFill/>
          <a:ln>
            <a:noFill/>
          </a:ln>
        </p:spPr>
        <p:txBody>
          <a:bodyPr anchorCtr="0" anchor="t" bIns="0" lIns="0" spcFirstLastPara="1" rIns="0" wrap="square" tIns="0">
            <a:spAutoFit/>
          </a:bodyPr>
          <a:lstStyle/>
          <a:p>
            <a:pPr indent="0" lvl="0" marL="0" rtl="0" algn="l">
              <a:lnSpc>
                <a:spcPct val="90000"/>
              </a:lnSpc>
              <a:spcBef>
                <a:spcPts val="750"/>
              </a:spcBef>
              <a:spcAft>
                <a:spcPts val="0"/>
              </a:spcAft>
              <a:buSzPts val="2400"/>
              <a:buNone/>
            </a:pPr>
            <a:r>
              <a:rPr lang="en-US"/>
              <a:t>Tehtävä: Luo oikea Google Ads kampanja</a:t>
            </a:r>
            <a:endParaRPr/>
          </a:p>
        </p:txBody>
      </p:sp>
      <p:sp>
        <p:nvSpPr>
          <p:cNvPr id="259" name="Google Shape;259;g24f40d7f709_0_11"/>
          <p:cNvSpPr txBox="1"/>
          <p:nvPr>
            <p:ph idx="2" type="body"/>
          </p:nvPr>
        </p:nvSpPr>
        <p:spPr>
          <a:xfrm>
            <a:off x="840575" y="756600"/>
            <a:ext cx="7961700" cy="3660600"/>
          </a:xfrm>
          <a:prstGeom prst="rect">
            <a:avLst/>
          </a:prstGeom>
          <a:noFill/>
          <a:ln>
            <a:noFill/>
          </a:ln>
        </p:spPr>
        <p:txBody>
          <a:bodyPr anchorCtr="0" anchor="t" bIns="0" lIns="0" spcFirstLastPara="1" rIns="0" wrap="square" tIns="0">
            <a:noAutofit/>
          </a:bodyPr>
          <a:lstStyle/>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Luokaa tähän mennessä oppimanne perusteella oikea kampanja :</a:t>
            </a:r>
            <a:endParaRPr/>
          </a:p>
          <a:p>
            <a:pPr indent="0" lvl="0" marL="0" rtl="0" algn="l">
              <a:lnSpc>
                <a:spcPct val="108000"/>
              </a:lnSpc>
              <a:spcBef>
                <a:spcPts val="0"/>
              </a:spcBef>
              <a:spcAft>
                <a:spcPts val="0"/>
              </a:spcAft>
              <a:buSzPts val="1500"/>
              <a:buNone/>
            </a:pPr>
            <a:r>
              <a:t/>
            </a:r>
            <a:endParaRPr/>
          </a:p>
          <a:p>
            <a:pPr indent="-323850" lvl="0" marL="457200" rtl="0" algn="l">
              <a:lnSpc>
                <a:spcPct val="108000"/>
              </a:lnSpc>
              <a:spcBef>
                <a:spcPts val="0"/>
              </a:spcBef>
              <a:spcAft>
                <a:spcPts val="0"/>
              </a:spcAft>
              <a:buSzPts val="1500"/>
              <a:buChar char="-"/>
            </a:pPr>
            <a:r>
              <a:rPr lang="en-US"/>
              <a:t>Määrittäkää tavoitteet ja avainsanat mainokselle</a:t>
            </a:r>
            <a:endParaRPr/>
          </a:p>
          <a:p>
            <a:pPr indent="-323850" lvl="0" marL="457200" rtl="0" algn="l">
              <a:lnSpc>
                <a:spcPct val="108000"/>
              </a:lnSpc>
              <a:spcBef>
                <a:spcPts val="0"/>
              </a:spcBef>
              <a:spcAft>
                <a:spcPts val="0"/>
              </a:spcAft>
              <a:buSzPts val="1500"/>
              <a:buChar char="-"/>
            </a:pPr>
            <a:r>
              <a:rPr lang="en-US"/>
              <a:t>Luokaa  mainos (versio 1)</a:t>
            </a:r>
            <a:endParaRPr/>
          </a:p>
          <a:p>
            <a:pPr indent="-323850" lvl="0" marL="457200" rtl="0" algn="l">
              <a:lnSpc>
                <a:spcPct val="108000"/>
              </a:lnSpc>
              <a:spcBef>
                <a:spcPts val="0"/>
              </a:spcBef>
              <a:spcAft>
                <a:spcPts val="0"/>
              </a:spcAft>
              <a:buSzPts val="1500"/>
              <a:buChar char="-"/>
            </a:pPr>
            <a:r>
              <a:rPr lang="en-US"/>
              <a:t>Julkaiskaa se Google Adsissa (3-7 päivää, jotta se saa riittävästi näyttökertoja)</a:t>
            </a:r>
            <a:endParaRPr/>
          </a:p>
          <a:p>
            <a:pPr indent="-323850" lvl="0" marL="457200" rtl="0" algn="l">
              <a:lnSpc>
                <a:spcPct val="108000"/>
              </a:lnSpc>
              <a:spcBef>
                <a:spcPts val="0"/>
              </a:spcBef>
              <a:spcAft>
                <a:spcPts val="0"/>
              </a:spcAft>
              <a:buSzPts val="1500"/>
              <a:buChar char="-"/>
            </a:pPr>
            <a:r>
              <a:rPr lang="en-US"/>
              <a:t>Arvioikaa tuloksia (klikkausten määrä, konversio laskeutumissivulla). </a:t>
            </a:r>
            <a:endParaRPr/>
          </a:p>
          <a:p>
            <a:pPr indent="-323850" lvl="0" marL="457200" rtl="0" algn="l">
              <a:lnSpc>
                <a:spcPct val="108000"/>
              </a:lnSpc>
              <a:spcBef>
                <a:spcPts val="0"/>
              </a:spcBef>
              <a:spcAft>
                <a:spcPts val="0"/>
              </a:spcAft>
              <a:buSzPts val="1500"/>
              <a:buChar char="-"/>
            </a:pPr>
            <a:r>
              <a:rPr lang="en-US"/>
              <a:t>Miettikää parannuksia (mainosteksti, mahdollisesti laskeutumissivu).</a:t>
            </a:r>
            <a:endParaRPr/>
          </a:p>
          <a:p>
            <a:pPr indent="-323850" lvl="0" marL="457200" rtl="0" algn="l">
              <a:lnSpc>
                <a:spcPct val="108000"/>
              </a:lnSpc>
              <a:spcBef>
                <a:spcPts val="0"/>
              </a:spcBef>
              <a:spcAft>
                <a:spcPts val="0"/>
              </a:spcAft>
              <a:buSzPts val="1500"/>
              <a:buChar char="-"/>
            </a:pPr>
            <a:r>
              <a:rPr lang="en-US"/>
              <a:t>Luokaa parannettu mainos (versio 2) ja julkaiskaa se (3-7 päivää).</a:t>
            </a:r>
            <a:endParaRPr/>
          </a:p>
          <a:p>
            <a:pPr indent="-228600" lvl="0" marL="457200" rtl="0" algn="l">
              <a:lnSpc>
                <a:spcPct val="108000"/>
              </a:lnSpc>
              <a:spcBef>
                <a:spcPts val="0"/>
              </a:spcBef>
              <a:spcAft>
                <a:spcPts val="0"/>
              </a:spcAft>
              <a:buSzPts val="1500"/>
              <a:buNone/>
            </a:pPr>
            <a:r>
              <a:t/>
            </a:r>
            <a:endParaRPr/>
          </a:p>
          <a:p>
            <a:pPr indent="-228600" lvl="0" marL="45720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Tehkää raportti: </a:t>
            </a:r>
            <a:endParaRPr/>
          </a:p>
          <a:p>
            <a:pPr indent="0" lvl="0" marL="0" rtl="0" algn="l">
              <a:lnSpc>
                <a:spcPct val="108000"/>
              </a:lnSpc>
              <a:spcBef>
                <a:spcPts val="0"/>
              </a:spcBef>
              <a:spcAft>
                <a:spcPts val="0"/>
              </a:spcAft>
              <a:buSzPts val="1500"/>
              <a:buNone/>
            </a:pPr>
            <a:r>
              <a:rPr lang="en-US"/>
              <a:t>Numeerinen: näyttömäärät, klikkaukset, konversio. </a:t>
            </a:r>
            <a:endParaRPr/>
          </a:p>
          <a:p>
            <a:pPr indent="0" lvl="0" marL="0" rtl="0" algn="l">
              <a:lnSpc>
                <a:spcPct val="108000"/>
              </a:lnSpc>
              <a:spcBef>
                <a:spcPts val="0"/>
              </a:spcBef>
              <a:spcAft>
                <a:spcPts val="0"/>
              </a:spcAft>
              <a:buSzPts val="1500"/>
              <a:buNone/>
            </a:pPr>
            <a:r>
              <a:rPr lang="en-US"/>
              <a:t>Mikä kampanjassa toimi hyvin? Mitä olisi voinut vielä parantaa?</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7"/>
          <p:cNvSpPr txBox="1"/>
          <p:nvPr>
            <p:ph idx="4294967295" type="title"/>
          </p:nvPr>
        </p:nvSpPr>
        <p:spPr>
          <a:xfrm>
            <a:off x="1957387" y="1818481"/>
            <a:ext cx="5229225" cy="1506537"/>
          </a:xfrm>
          <a:prstGeom prst="rect">
            <a:avLst/>
          </a:prstGeom>
          <a:noFill/>
          <a:ln>
            <a:noFill/>
          </a:ln>
        </p:spPr>
        <p:txBody>
          <a:bodyPr anchorCtr="0" anchor="t" bIns="0" lIns="0" spcFirstLastPara="1" rIns="0" wrap="square" tIns="0">
            <a:noAutofit/>
          </a:bodyPr>
          <a:lstStyle/>
          <a:p>
            <a:pPr indent="0" lvl="0" marL="0" rtl="0" algn="ctr">
              <a:lnSpc>
                <a:spcPct val="90000"/>
              </a:lnSpc>
              <a:spcBef>
                <a:spcPts val="0"/>
              </a:spcBef>
              <a:spcAft>
                <a:spcPts val="0"/>
              </a:spcAft>
              <a:buClr>
                <a:srgbClr val="161249"/>
              </a:buClr>
              <a:buSzPts val="3200"/>
              <a:buFont typeface="Arial"/>
              <a:buNone/>
            </a:pPr>
            <a:r>
              <a:rPr lang="en-US" sz="3200"/>
              <a:t>Kampanjoiden luominen Facebookissa ja Instagramissa</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g23c283900a6_0_19"/>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750"/>
              </a:spcBef>
              <a:spcAft>
                <a:spcPts val="0"/>
              </a:spcAft>
              <a:buSzPts val="2400"/>
              <a:buNone/>
            </a:pPr>
            <a:r>
              <a:rPr lang="en-US"/>
              <a:t>Ennakkotehtävä (pienryhmässä)</a:t>
            </a:r>
            <a:endParaRPr/>
          </a:p>
        </p:txBody>
      </p:sp>
      <p:sp>
        <p:nvSpPr>
          <p:cNvPr id="270" name="Google Shape;270;g23c283900a6_0_19"/>
          <p:cNvSpPr txBox="1"/>
          <p:nvPr>
            <p:ph idx="2" type="body"/>
          </p:nvPr>
        </p:nvSpPr>
        <p:spPr>
          <a:xfrm>
            <a:off x="840575" y="884800"/>
            <a:ext cx="6614100" cy="3362400"/>
          </a:xfrm>
          <a:prstGeom prst="rect">
            <a:avLst/>
          </a:prstGeom>
          <a:noFill/>
          <a:ln>
            <a:noFill/>
          </a:ln>
        </p:spPr>
        <p:txBody>
          <a:bodyPr anchorCtr="0" anchor="t" bIns="0" lIns="0" spcFirstLastPara="1" rIns="0" wrap="square" tIns="0">
            <a:noAutofit/>
          </a:bodyPr>
          <a:lstStyle/>
          <a:p>
            <a:pPr indent="0" lvl="0" marL="0" rtl="0" algn="l">
              <a:lnSpc>
                <a:spcPct val="108000"/>
              </a:lnSpc>
              <a:spcBef>
                <a:spcPts val="0"/>
              </a:spcBef>
              <a:spcAft>
                <a:spcPts val="0"/>
              </a:spcAft>
              <a:buSzPts val="1500"/>
              <a:buNone/>
            </a:pPr>
            <a:r>
              <a:rPr lang="en-US"/>
              <a:t>Tutustu </a:t>
            </a:r>
            <a:r>
              <a:rPr lang="en-US" u="sng">
                <a:solidFill>
                  <a:schemeClr val="hlink"/>
                </a:solidFill>
                <a:hlinkClick r:id="rId3"/>
              </a:rPr>
              <a:t>Meta Business (=Facebook) </a:t>
            </a:r>
            <a:r>
              <a:rPr lang="en-US"/>
              <a:t>-apukeskukseen. </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Tehtävänäsi on laatia ohjeiden avulla tiivis ohje "jollekin markkinointitiimin jäsenelle, joka ei ole koskaan aiemmin käyttänyt Facebook-mainoksia".</a:t>
            </a:r>
            <a:endParaRPr/>
          </a:p>
          <a:p>
            <a:pPr indent="0" lvl="0" marL="0" rtl="0" algn="l">
              <a:lnSpc>
                <a:spcPct val="108000"/>
              </a:lnSpc>
              <a:spcBef>
                <a:spcPts val="0"/>
              </a:spcBef>
              <a:spcAft>
                <a:spcPts val="0"/>
              </a:spcAft>
              <a:buSzPts val="1500"/>
              <a:buNone/>
            </a:pPr>
            <a:r>
              <a:t/>
            </a:r>
            <a:endParaRPr/>
          </a:p>
          <a:p>
            <a:pPr indent="-323850" lvl="0" marL="457200" rtl="0" algn="l">
              <a:lnSpc>
                <a:spcPct val="108000"/>
              </a:lnSpc>
              <a:spcBef>
                <a:spcPts val="0"/>
              </a:spcBef>
              <a:spcAft>
                <a:spcPts val="0"/>
              </a:spcAft>
              <a:buSzPts val="1500"/>
              <a:buChar char="●"/>
            </a:pPr>
            <a:r>
              <a:rPr lang="en-US"/>
              <a:t>Mitä mainoksilla voidaan saavuttaa</a:t>
            </a:r>
            <a:endParaRPr/>
          </a:p>
          <a:p>
            <a:pPr indent="-323850" lvl="0" marL="457200" rtl="0" algn="l">
              <a:lnSpc>
                <a:spcPct val="108000"/>
              </a:lnSpc>
              <a:spcBef>
                <a:spcPts val="0"/>
              </a:spcBef>
              <a:spcAft>
                <a:spcPts val="0"/>
              </a:spcAft>
              <a:buSzPts val="1500"/>
              <a:buChar char="●"/>
            </a:pPr>
            <a:r>
              <a:rPr lang="en-US"/>
              <a:t>Mitkä ovat mainoksen luomisen vaiheet</a:t>
            </a:r>
            <a:endParaRPr/>
          </a:p>
          <a:p>
            <a:pPr indent="-323850" lvl="0" marL="457200" rtl="0" algn="l">
              <a:lnSpc>
                <a:spcPct val="108000"/>
              </a:lnSpc>
              <a:spcBef>
                <a:spcPts val="0"/>
              </a:spcBef>
              <a:spcAft>
                <a:spcPts val="0"/>
              </a:spcAft>
              <a:buSzPts val="1500"/>
              <a:buChar char="●"/>
            </a:pPr>
            <a:r>
              <a:rPr lang="en-US"/>
              <a:t>Erityishuomautuksia ja neuvoja menestykseen</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Ohjeen odotetaan kattavan kaikki kampanjan vaiheet, ja sen on oltava helposti ymmärrettävissä ja toteutettavissa käytännössä. Käytä 12-15 ppt-diaa, voit myös sisällyttää kuvitusta (esim. kuvakaappauksia). </a:t>
            </a:r>
            <a:endParaRPr/>
          </a:p>
          <a:p>
            <a:pPr indent="0" lvl="0" marL="0" rtl="0" algn="l">
              <a:lnSpc>
                <a:spcPct val="108000"/>
              </a:lnSpc>
              <a:spcBef>
                <a:spcPts val="0"/>
              </a:spcBef>
              <a:spcAft>
                <a:spcPts val="0"/>
              </a:spcAft>
              <a:buClr>
                <a:schemeClr val="dk1"/>
              </a:buClr>
              <a:buSzPts val="1100"/>
              <a:buFont typeface="Arial"/>
              <a:buNone/>
            </a:pPr>
            <a:r>
              <a:rPr lang="en-US"/>
              <a:t>Tarvittava aika: 3-6 tuntia.</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74" name="Shape 274"/>
        <p:cNvGrpSpPr/>
        <p:nvPr/>
      </p:nvGrpSpPr>
      <p:grpSpPr>
        <a:xfrm>
          <a:off x="0" y="0"/>
          <a:ext cx="0" cy="0"/>
          <a:chOff x="0" y="0"/>
          <a:chExt cx="0" cy="0"/>
        </a:xfrm>
      </p:grpSpPr>
      <p:sp>
        <p:nvSpPr>
          <p:cNvPr id="275" name="Google Shape;275;g24f40d7f709_0_7"/>
          <p:cNvSpPr txBox="1"/>
          <p:nvPr>
            <p:ph idx="1" type="body"/>
          </p:nvPr>
        </p:nvSpPr>
        <p:spPr>
          <a:xfrm>
            <a:off x="975750" y="1009900"/>
            <a:ext cx="7192500" cy="2589900"/>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1800"/>
              <a:buNone/>
            </a:pPr>
            <a:r>
              <a:rPr lang="en-US"/>
              <a:t>Kun olet tehnyt ennakkotehtävän, ryhmälläsi on jo perustiedot Facebook-kampanjan luomisesta. </a:t>
            </a:r>
            <a:endParaRPr/>
          </a:p>
          <a:p>
            <a:pPr indent="0" lvl="0" marL="0" rtl="0" algn="l">
              <a:lnSpc>
                <a:spcPct val="100000"/>
              </a:lnSpc>
              <a:spcBef>
                <a:spcPts val="0"/>
              </a:spcBef>
              <a:spcAft>
                <a:spcPts val="0"/>
              </a:spcAft>
              <a:buSzPts val="1800"/>
              <a:buNone/>
            </a:pPr>
            <a:r>
              <a:t/>
            </a:r>
            <a:endParaRPr/>
          </a:p>
          <a:p>
            <a:pPr indent="0" lvl="0" marL="0" rtl="0" algn="l">
              <a:lnSpc>
                <a:spcPct val="100000"/>
              </a:lnSpc>
              <a:spcBef>
                <a:spcPts val="0"/>
              </a:spcBef>
              <a:spcAft>
                <a:spcPts val="0"/>
              </a:spcAft>
              <a:buSzPts val="1800"/>
              <a:buNone/>
            </a:pPr>
            <a:r>
              <a:rPr lang="en-US"/>
              <a:t>Jos et jostain syystä käytä ennakkotehtävää, seuraavissa dioissa käsitellään vaiheita ja annetaan neuvoja, miten päästä alkuun.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18"/>
          <p:cNvSpPr txBox="1"/>
          <p:nvPr>
            <p:ph type="title"/>
          </p:nvPr>
        </p:nvSpPr>
        <p:spPr>
          <a:xfrm>
            <a:off x="628650" y="273844"/>
            <a:ext cx="7886700" cy="58073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Neuvonta ja opastus</a:t>
            </a:r>
            <a:endParaRPr/>
          </a:p>
        </p:txBody>
      </p:sp>
      <p:sp>
        <p:nvSpPr>
          <p:cNvPr id="281" name="Google Shape;281;p18"/>
          <p:cNvSpPr txBox="1"/>
          <p:nvPr>
            <p:ph idx="1" type="body"/>
          </p:nvPr>
        </p:nvSpPr>
        <p:spPr>
          <a:xfrm>
            <a:off x="628650" y="984657"/>
            <a:ext cx="7886700" cy="1419363"/>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600"/>
              <a:buNone/>
            </a:pPr>
            <a:r>
              <a:rPr b="1" lang="en-US" sz="1600">
                <a:solidFill>
                  <a:srgbClr val="D12477"/>
                </a:solidFill>
              </a:rPr>
              <a:t>Meta Business Suiten </a:t>
            </a:r>
            <a:r>
              <a:rPr lang="en-US" sz="1600"/>
              <a:t>avulla pienyritykset ja sisällöntuottajat voivat hallita kaikkia yhdistettyjä Facebook- ja Instagram-tilejään yhdessä paikassa. </a:t>
            </a:r>
            <a:endParaRPr/>
          </a:p>
          <a:p>
            <a:pPr indent="0" lvl="0" marL="0" rtl="0" algn="l">
              <a:lnSpc>
                <a:spcPct val="100000"/>
              </a:lnSpc>
              <a:spcBef>
                <a:spcPts val="0"/>
              </a:spcBef>
              <a:spcAft>
                <a:spcPts val="0"/>
              </a:spcAft>
              <a:buClr>
                <a:srgbClr val="161249"/>
              </a:buClr>
              <a:buSzPts val="1600"/>
              <a:buNone/>
            </a:pPr>
            <a:r>
              <a:t/>
            </a:r>
            <a:endParaRPr sz="1600"/>
          </a:p>
          <a:p>
            <a:pPr indent="0" lvl="0" marL="0" rtl="0" algn="l">
              <a:lnSpc>
                <a:spcPct val="100000"/>
              </a:lnSpc>
              <a:spcBef>
                <a:spcPts val="0"/>
              </a:spcBef>
              <a:spcAft>
                <a:spcPts val="0"/>
              </a:spcAft>
              <a:buSzPts val="1600"/>
              <a:buNone/>
            </a:pPr>
            <a:r>
              <a:rPr lang="en-US" sz="1600"/>
              <a:t>Se tarjoaa ilmaisia työkaluja, joiden avulla hallitset FB/IG -läsnäoloasi yhdessä paikassa. Meta Business Suiten avulla voit tavoittaa laajemman yleisön. </a:t>
            </a:r>
            <a:endParaRPr/>
          </a:p>
          <a:p>
            <a:pPr indent="0" lvl="0" marL="0" rtl="0" algn="l">
              <a:lnSpc>
                <a:spcPct val="100000"/>
              </a:lnSpc>
              <a:spcBef>
                <a:spcPts val="0"/>
              </a:spcBef>
              <a:spcAft>
                <a:spcPts val="0"/>
              </a:spcAft>
              <a:buSzPts val="1600"/>
              <a:buNone/>
            </a:pPr>
            <a:r>
              <a:t/>
            </a:r>
            <a:endParaRPr b="1" sz="1600">
              <a:solidFill>
                <a:srgbClr val="D12477"/>
              </a:solidFill>
            </a:endParaRPr>
          </a:p>
          <a:p>
            <a:pPr indent="0" lvl="0" marL="0" rtl="0" algn="l">
              <a:lnSpc>
                <a:spcPct val="100000"/>
              </a:lnSpc>
              <a:spcBef>
                <a:spcPts val="0"/>
              </a:spcBef>
              <a:spcAft>
                <a:spcPts val="0"/>
              </a:spcAft>
              <a:buSzPts val="1600"/>
              <a:buNone/>
            </a:pPr>
            <a:r>
              <a:rPr b="1" lang="en-US" sz="1600">
                <a:solidFill>
                  <a:srgbClr val="D12477"/>
                </a:solidFill>
              </a:rPr>
              <a:t>Aloittaaksesi, sinulla on oltava tai sinun on luotava yritystili (organisaation Facebook-sivu) </a:t>
            </a:r>
            <a:r>
              <a:rPr lang="en-US" sz="1600"/>
              <a:t>https://www.facebook.com/business/ads. </a:t>
            </a:r>
            <a:endParaRPr/>
          </a:p>
          <a:p>
            <a:pPr indent="0" lvl="0" marL="0" rtl="0" algn="l">
              <a:lnSpc>
                <a:spcPct val="100000"/>
              </a:lnSpc>
              <a:spcBef>
                <a:spcPts val="0"/>
              </a:spcBef>
              <a:spcAft>
                <a:spcPts val="0"/>
              </a:spcAft>
              <a:buClr>
                <a:srgbClr val="161249"/>
              </a:buClr>
              <a:buSzPts val="1600"/>
              <a:buNone/>
            </a:pPr>
            <a:r>
              <a:t/>
            </a:r>
            <a:endParaRPr sz="1600"/>
          </a:p>
          <a:p>
            <a:pPr indent="0" lvl="0" marL="0" rtl="0" algn="l">
              <a:lnSpc>
                <a:spcPct val="100000"/>
              </a:lnSpc>
              <a:spcBef>
                <a:spcPts val="0"/>
              </a:spcBef>
              <a:spcAft>
                <a:spcPts val="0"/>
              </a:spcAft>
              <a:buClr>
                <a:srgbClr val="161249"/>
              </a:buClr>
              <a:buSzPts val="1600"/>
              <a:buNone/>
            </a:pPr>
            <a:r>
              <a:rPr lang="en-US" sz="1600"/>
              <a:t>Facebook bluebrint (opetusohjelmat):</a:t>
            </a:r>
            <a:endParaRPr/>
          </a:p>
          <a:p>
            <a:pPr indent="0" lvl="0" marL="0" rtl="0" algn="l">
              <a:lnSpc>
                <a:spcPct val="100000"/>
              </a:lnSpc>
              <a:spcBef>
                <a:spcPts val="0"/>
              </a:spcBef>
              <a:spcAft>
                <a:spcPts val="0"/>
              </a:spcAft>
              <a:buClr>
                <a:srgbClr val="161249"/>
              </a:buClr>
              <a:buSzPts val="1600"/>
              <a:buNone/>
            </a:pPr>
            <a:r>
              <a:rPr lang="en-US" sz="1600" u="sng">
                <a:solidFill>
                  <a:schemeClr val="hlink"/>
                </a:solidFill>
                <a:hlinkClick r:id="rId3"/>
              </a:rPr>
              <a:t>https://www.facebookblueprint.com/student/activity/212731?ref=cms_redirect#/page/5fc6e46a4a46d349e9dff0e2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19"/>
          <p:cNvSpPr txBox="1"/>
          <p:nvPr>
            <p:ph type="title"/>
          </p:nvPr>
        </p:nvSpPr>
        <p:spPr>
          <a:xfrm>
            <a:off x="628650" y="186643"/>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D12477"/>
              </a:buClr>
              <a:buSzPct val="100000"/>
              <a:buFont typeface="Arial"/>
              <a:buNone/>
            </a:pPr>
            <a:r>
              <a:rPr lang="en-US">
                <a:solidFill>
                  <a:srgbClr val="D12477"/>
                </a:solidFill>
              </a:rPr>
              <a:t>Aloita: </a:t>
            </a:r>
            <a:r>
              <a:rPr lang="en-US"/>
              <a:t>Luo Facebook-sivu yrityksellesi </a:t>
            </a:r>
            <a:endParaRPr/>
          </a:p>
        </p:txBody>
      </p:sp>
      <p:sp>
        <p:nvSpPr>
          <p:cNvPr id="287" name="Google Shape;287;p19"/>
          <p:cNvSpPr txBox="1"/>
          <p:nvPr>
            <p:ph idx="1" type="body"/>
          </p:nvPr>
        </p:nvSpPr>
        <p:spPr>
          <a:xfrm>
            <a:off x="628650" y="1249576"/>
            <a:ext cx="7886700" cy="3262603"/>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600"/>
              <a:buNone/>
            </a:pPr>
            <a:r>
              <a:rPr b="1" i="0" lang="en-US" sz="1600">
                <a:solidFill>
                  <a:srgbClr val="D12477"/>
                </a:solidFill>
              </a:rPr>
              <a:t>Facebook-sivu on paikka, jossa asiakkaat löytävät yrityksesi ja sitoutuvat siihen. </a:t>
            </a:r>
            <a:r>
              <a:rPr b="0" i="0" lang="en-US" sz="1600"/>
              <a:t>Sivun perustaminen on helppoa ja ilmaista, ja se näyttää hyvältä sekä työpöydällä että mobiililaitteella, joten voit tavata asiakkaita millä tahansa laitteella.</a:t>
            </a:r>
            <a:br>
              <a:rPr b="0" i="0" lang="en-US" sz="1600"/>
            </a:br>
            <a:endParaRPr b="0" i="0" sz="1600"/>
          </a:p>
          <a:p>
            <a:pPr indent="0" lvl="0" marL="0" rtl="0" algn="l">
              <a:lnSpc>
                <a:spcPct val="100000"/>
              </a:lnSpc>
              <a:spcBef>
                <a:spcPts val="750"/>
              </a:spcBef>
              <a:spcAft>
                <a:spcPts val="0"/>
              </a:spcAft>
              <a:buClr>
                <a:srgbClr val="161249"/>
              </a:buClr>
              <a:buSzPts val="1600"/>
              <a:buNone/>
            </a:pPr>
            <a:r>
              <a:rPr b="0" i="0" lang="en-US" sz="1600"/>
              <a:t>Facebook-sivun avulla voit hallita kaikkia yrityksesi osa-alueita ja pitää asiakkaat ajan tasalla, julkaista ja mainostaa sisältöä, yhdistää ihmiset tuotteisiisi ja tarjota saumattomia asiakaspalvelukokemuksia.</a:t>
            </a:r>
            <a:br>
              <a:rPr b="0" i="0" lang="en-US" sz="1600"/>
            </a:br>
            <a:endParaRPr sz="1600"/>
          </a:p>
          <a:p>
            <a:pPr indent="0" lvl="0" marL="0" rtl="0" algn="l">
              <a:lnSpc>
                <a:spcPct val="100000"/>
              </a:lnSpc>
              <a:spcBef>
                <a:spcPts val="750"/>
              </a:spcBef>
              <a:spcAft>
                <a:spcPts val="0"/>
              </a:spcAft>
              <a:buClr>
                <a:srgbClr val="D12477"/>
              </a:buClr>
              <a:buSzPts val="1600"/>
              <a:buNone/>
            </a:pPr>
            <a:r>
              <a:rPr b="1" i="0" lang="en-US" sz="1600">
                <a:solidFill>
                  <a:srgbClr val="D12477"/>
                </a:solidFill>
              </a:rPr>
              <a:t>Huomautus: </a:t>
            </a:r>
            <a:r>
              <a:rPr b="0" i="0" lang="en-US" sz="1600"/>
              <a:t>Facebookissa yritystili ja henkilökohtainen tili ovat eri asioita. Älä siis luo tiliä yritykselle rekisteröitymällä</a:t>
            </a:r>
            <a:r>
              <a:rPr lang="en-US" sz="1600"/>
              <a:t> itse </a:t>
            </a:r>
            <a:r>
              <a:rPr b="0" i="0" lang="en-US" sz="1600"/>
              <a:t>Facebookiin*, vaan luo sivu yrityksellesi ja liit</a:t>
            </a:r>
            <a:r>
              <a:rPr lang="en-US" sz="1600"/>
              <a:t>ä se helposti Meta Business Suiteen</a:t>
            </a:r>
            <a:r>
              <a:rPr b="0" i="0" lang="en-US" sz="1600"/>
              <a:t>.</a:t>
            </a:r>
            <a:endParaRPr/>
          </a:p>
          <a:p>
            <a:pPr indent="0" lvl="0" marL="0" rtl="0" algn="l">
              <a:lnSpc>
                <a:spcPct val="100000"/>
              </a:lnSpc>
              <a:spcBef>
                <a:spcPts val="750"/>
              </a:spcBef>
              <a:spcAft>
                <a:spcPts val="0"/>
              </a:spcAft>
              <a:buClr>
                <a:srgbClr val="161249"/>
              </a:buClr>
              <a:buSzPts val="1800"/>
              <a:buNone/>
            </a:pPr>
            <a:r>
              <a:t/>
            </a:r>
            <a:endParaRPr sz="1800"/>
          </a:p>
        </p:txBody>
      </p:sp>
      <p:sp>
        <p:nvSpPr>
          <p:cNvPr id="288" name="Google Shape;288;p19"/>
          <p:cNvSpPr txBox="1"/>
          <p:nvPr/>
        </p:nvSpPr>
        <p:spPr>
          <a:xfrm>
            <a:off x="2076627" y="4385953"/>
            <a:ext cx="546076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rgbClr val="161249"/>
                </a:solidFill>
                <a:latin typeface="Arial"/>
                <a:ea typeface="Arial"/>
                <a:cs typeface="Arial"/>
                <a:sym typeface="Arial"/>
              </a:rPr>
              <a:t>*Tämä tekisi yritystilistä virallisesti henkilökohtaisen tilin, mikä on Facebookin käyttöehtojen vastaista. </a:t>
            </a:r>
            <a:endParaRPr b="0" i="0" sz="1400" u="none" cap="none" strike="noStrike">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grpSp>
        <p:nvGrpSpPr>
          <p:cNvPr id="293" name="Google Shape;293;p20"/>
          <p:cNvGrpSpPr/>
          <p:nvPr/>
        </p:nvGrpSpPr>
        <p:grpSpPr>
          <a:xfrm>
            <a:off x="441872" y="487111"/>
            <a:ext cx="4603474" cy="3811422"/>
            <a:chOff x="209194" y="316195"/>
            <a:chExt cx="4603474" cy="3811422"/>
          </a:xfrm>
        </p:grpSpPr>
        <p:sp>
          <p:nvSpPr>
            <p:cNvPr id="294" name="Google Shape;294;p20"/>
            <p:cNvSpPr/>
            <p:nvPr/>
          </p:nvSpPr>
          <p:spPr>
            <a:xfrm>
              <a:off x="209194" y="341834"/>
              <a:ext cx="788892" cy="1352902"/>
            </a:xfrm>
            <a:prstGeom prst="parallelogram">
              <a:avLst>
                <a:gd fmla="val 25000" name="adj"/>
              </a:avLst>
            </a:prstGeom>
            <a:solidFill>
              <a:srgbClr val="161249">
                <a:alpha val="0"/>
              </a:srgbClr>
            </a:solidFill>
            <a:ln cap="flat" cmpd="sng" w="12700">
              <a:solidFill>
                <a:schemeClr val="lt1">
                  <a:alpha val="392"/>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 name="Google Shape;295;p20"/>
            <p:cNvSpPr/>
            <p:nvPr/>
          </p:nvSpPr>
          <p:spPr>
            <a:xfrm>
              <a:off x="603640" y="316195"/>
              <a:ext cx="4209028" cy="1404180"/>
            </a:xfrm>
            <a:prstGeom prst="rect">
              <a:avLst/>
            </a:prstGeom>
            <a:solidFill>
              <a:schemeClr val="lt1"/>
            </a:solidFill>
            <a:ln cap="flat" cmpd="sng" w="38100">
              <a:solidFill>
                <a:srgbClr val="D1247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 name="Google Shape;296;p20"/>
            <p:cNvSpPr txBox="1"/>
            <p:nvPr/>
          </p:nvSpPr>
          <p:spPr>
            <a:xfrm>
              <a:off x="603640" y="316195"/>
              <a:ext cx="4209028" cy="1404180"/>
            </a:xfrm>
            <a:prstGeom prst="rect">
              <a:avLst/>
            </a:prstGeom>
            <a:noFill/>
            <a:ln>
              <a:noFill/>
            </a:ln>
          </p:spPr>
          <p:txBody>
            <a:bodyPr anchorCtr="1" anchor="ctr" bIns="36000" lIns="36000" spcFirstLastPara="1" rIns="36000" wrap="square" tIns="36000">
              <a:noAutofit/>
            </a:bodyPr>
            <a:lstStyle/>
            <a:p>
              <a:pPr indent="0" lvl="0" marL="0" marR="0" rtl="0" algn="l">
                <a:lnSpc>
                  <a:spcPct val="90000"/>
                </a:lnSpc>
                <a:spcBef>
                  <a:spcPts val="0"/>
                </a:spcBef>
                <a:spcAft>
                  <a:spcPts val="0"/>
                </a:spcAft>
                <a:buClr>
                  <a:srgbClr val="161249"/>
                </a:buClr>
                <a:buSzPts val="1600"/>
                <a:buFont typeface="Arial"/>
                <a:buNone/>
              </a:pPr>
              <a:r>
                <a:rPr b="0" i="0" lang="en-US" sz="1600" u="none" cap="none" strike="noStrike">
                  <a:solidFill>
                    <a:srgbClr val="161249"/>
                  </a:solidFill>
                  <a:latin typeface="Arial"/>
                  <a:ea typeface="Arial"/>
                  <a:cs typeface="Arial"/>
                  <a:sym typeface="Arial"/>
                </a:rPr>
                <a:t>Oikea tapa on luoda yritykselle oma Facebook-sivu. Voit muokata tällaista sivua kirjautumatta eri tilille, vaan voit luoda sivun ja muokata sitä omalla käyttäjälläsi. </a:t>
              </a:r>
              <a:endParaRPr b="0" i="0" sz="1600" u="none" cap="none" strike="noStrike">
                <a:solidFill>
                  <a:srgbClr val="161249"/>
                </a:solidFill>
                <a:latin typeface="Arial"/>
                <a:ea typeface="Arial"/>
                <a:cs typeface="Arial"/>
                <a:sym typeface="Arial"/>
              </a:endParaRPr>
            </a:p>
          </p:txBody>
        </p:sp>
        <p:sp>
          <p:nvSpPr>
            <p:cNvPr id="297" name="Google Shape;297;p20"/>
            <p:cNvSpPr/>
            <p:nvPr/>
          </p:nvSpPr>
          <p:spPr>
            <a:xfrm flipH="1">
              <a:off x="580782" y="2135104"/>
              <a:ext cx="45716" cy="788892"/>
            </a:xfrm>
            <a:prstGeom prst="ellipse">
              <a:avLst/>
            </a:prstGeom>
            <a:solidFill>
              <a:srgbClr val="4372C3">
                <a:alpha val="49411"/>
              </a:srgbClr>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 name="Google Shape;298;p20"/>
            <p:cNvSpPr/>
            <p:nvPr/>
          </p:nvSpPr>
          <p:spPr>
            <a:xfrm>
              <a:off x="603640" y="1720376"/>
              <a:ext cx="4209028" cy="1618349"/>
            </a:xfrm>
            <a:prstGeom prst="rect">
              <a:avLst/>
            </a:prstGeom>
            <a:solidFill>
              <a:srgbClr val="155062"/>
            </a:solidFill>
            <a:ln cap="flat" cmpd="sng" w="38100">
              <a:solidFill>
                <a:srgbClr val="D1247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 name="Google Shape;299;p20"/>
            <p:cNvSpPr txBox="1"/>
            <p:nvPr/>
          </p:nvSpPr>
          <p:spPr>
            <a:xfrm>
              <a:off x="603640" y="1720376"/>
              <a:ext cx="4209028" cy="1618349"/>
            </a:xfrm>
            <a:prstGeom prst="rect">
              <a:avLst/>
            </a:prstGeom>
            <a:noFill/>
            <a:ln>
              <a:noFill/>
            </a:ln>
          </p:spPr>
          <p:txBody>
            <a:bodyPr anchorCtr="1" anchor="ctr" bIns="36000" lIns="36000" spcFirstLastPara="1" rIns="36000" wrap="square" tIns="36000">
              <a:noAutofit/>
            </a:bodyPr>
            <a:lstStyle/>
            <a:p>
              <a:pPr indent="0" lvl="0" marL="0" marR="0" rtl="0" algn="l">
                <a:lnSpc>
                  <a:spcPct val="9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Kuten tavallista Facebookissa, yrityksen sivu kerää tykkäyksiä. Nämä tykkääjät ovat ihmisiä, jotka tietoisesti haluavat seurata yrityksen viestejä. Yrityksen julkaisuista voi myös tykätä, kommentoida ja jakaa. </a:t>
              </a:r>
              <a:endParaRPr b="0" i="0" sz="1600" u="none" cap="none" strike="noStrike">
                <a:solidFill>
                  <a:schemeClr val="lt1"/>
                </a:solidFill>
                <a:latin typeface="Arial"/>
                <a:ea typeface="Arial"/>
                <a:cs typeface="Arial"/>
                <a:sym typeface="Arial"/>
              </a:endParaRPr>
            </a:p>
          </p:txBody>
        </p:sp>
        <p:sp>
          <p:nvSpPr>
            <p:cNvPr id="300" name="Google Shape;300;p20"/>
            <p:cNvSpPr/>
            <p:nvPr/>
          </p:nvSpPr>
          <p:spPr>
            <a:xfrm>
              <a:off x="209194" y="3338725"/>
              <a:ext cx="788892" cy="788892"/>
            </a:xfrm>
            <a:prstGeom prst="parallelogram">
              <a:avLst>
                <a:gd fmla="val 25000" name="adj"/>
              </a:avLst>
            </a:prstGeom>
            <a:solidFill>
              <a:srgbClr val="4372C3">
                <a:alpha val="0"/>
              </a:srgbClr>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 name="Google Shape;301;p20"/>
            <p:cNvSpPr/>
            <p:nvPr/>
          </p:nvSpPr>
          <p:spPr>
            <a:xfrm>
              <a:off x="603640" y="3338725"/>
              <a:ext cx="4209028" cy="788892"/>
            </a:xfrm>
            <a:prstGeom prst="rect">
              <a:avLst/>
            </a:prstGeom>
            <a:solidFill>
              <a:schemeClr val="lt1"/>
            </a:solidFill>
            <a:ln cap="flat" cmpd="sng" w="38100">
              <a:solidFill>
                <a:srgbClr val="D1247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 name="Google Shape;302;p20"/>
            <p:cNvSpPr txBox="1"/>
            <p:nvPr/>
          </p:nvSpPr>
          <p:spPr>
            <a:xfrm>
              <a:off x="603640" y="3338725"/>
              <a:ext cx="4209028" cy="788892"/>
            </a:xfrm>
            <a:prstGeom prst="rect">
              <a:avLst/>
            </a:prstGeom>
            <a:noFill/>
            <a:ln>
              <a:noFill/>
            </a:ln>
          </p:spPr>
          <p:txBody>
            <a:bodyPr anchorCtr="1" anchor="ctr" bIns="36000" lIns="36000" spcFirstLastPara="1" rIns="36000" wrap="square" tIns="36000">
              <a:noAutofit/>
            </a:bodyPr>
            <a:lstStyle/>
            <a:p>
              <a:pPr indent="0" lvl="0" marL="0" marR="0" rtl="0" algn="l">
                <a:lnSpc>
                  <a:spcPct val="90000"/>
                </a:lnSpc>
                <a:spcBef>
                  <a:spcPts val="0"/>
                </a:spcBef>
                <a:spcAft>
                  <a:spcPts val="0"/>
                </a:spcAft>
                <a:buClr>
                  <a:srgbClr val="161249"/>
                </a:buClr>
                <a:buSzPts val="1600"/>
                <a:buFont typeface="Arial"/>
                <a:buNone/>
              </a:pPr>
              <a:r>
                <a:rPr b="0" i="0" lang="en-US" sz="1600" u="none" cap="none" strike="noStrike">
                  <a:solidFill>
                    <a:srgbClr val="161249"/>
                  </a:solidFill>
                  <a:latin typeface="Arial"/>
                  <a:ea typeface="Arial"/>
                  <a:cs typeface="Arial"/>
                  <a:sym typeface="Arial"/>
                </a:rPr>
                <a:t>Tykkääjät voivat helposti löytää ajankohtaiset tiedot ja tarjoukset yhdestä paikasta.</a:t>
              </a:r>
              <a:endParaRPr b="0" i="0" sz="1600" u="none" cap="none" strike="noStrike">
                <a:solidFill>
                  <a:srgbClr val="161249"/>
                </a:solidFill>
                <a:latin typeface="Arial"/>
                <a:ea typeface="Arial"/>
                <a:cs typeface="Arial"/>
                <a:sym typeface="Arial"/>
              </a:endParaRPr>
            </a:p>
          </p:txBody>
        </p:sp>
      </p:grpSp>
      <p:sp>
        <p:nvSpPr>
          <p:cNvPr id="303" name="Google Shape;303;p20"/>
          <p:cNvSpPr txBox="1"/>
          <p:nvPr/>
        </p:nvSpPr>
        <p:spPr>
          <a:xfrm>
            <a:off x="5677900" y="2939225"/>
            <a:ext cx="32334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rgbClr val="161249"/>
                </a:solidFill>
                <a:latin typeface="Arial"/>
                <a:ea typeface="Arial"/>
                <a:cs typeface="Arial"/>
                <a:sym typeface="Arial"/>
              </a:rPr>
              <a:t>Yrityksen Facebook-sivulla näkyvät uusimmat julkaisut, yhteystiedot ja profiilikuva. </a:t>
            </a:r>
            <a:endParaRPr b="0" i="0" sz="1200" u="none" cap="none" strike="noStrike">
              <a:solidFill>
                <a:srgbClr val="000000"/>
              </a:solidFill>
              <a:latin typeface="Arial"/>
              <a:ea typeface="Arial"/>
              <a:cs typeface="Arial"/>
              <a:sym typeface="Arial"/>
            </a:endParaRPr>
          </a:p>
        </p:txBody>
      </p:sp>
      <p:pic>
        <p:nvPicPr>
          <p:cNvPr id="304" name="Google Shape;304;p20"/>
          <p:cNvPicPr preferRelativeResize="0"/>
          <p:nvPr/>
        </p:nvPicPr>
        <p:blipFill rotWithShape="1">
          <a:blip r:embed="rId3">
            <a:alphaModFix/>
          </a:blip>
          <a:srcRect b="0" l="0" r="0" t="0"/>
          <a:stretch/>
        </p:blipFill>
        <p:spPr>
          <a:xfrm>
            <a:off x="5677890" y="778649"/>
            <a:ext cx="3233432" cy="2101731"/>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1"/>
          <p:cNvSpPr txBox="1"/>
          <p:nvPr>
            <p:ph idx="4294967295" type="body"/>
          </p:nvPr>
        </p:nvSpPr>
        <p:spPr>
          <a:xfrm>
            <a:off x="241041" y="337618"/>
            <a:ext cx="3803446" cy="4103688"/>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rgbClr val="D12477"/>
              </a:buClr>
              <a:buSzPts val="1920"/>
              <a:buFont typeface="Calibri"/>
              <a:buAutoNum type="arabicPeriod"/>
            </a:pPr>
            <a:r>
              <a:rPr b="0" i="0" lang="en-US" sz="1600"/>
              <a:t>Ensimmäinen vaihe on kirjautua sisään ja siirtyä "Valikkoon". Tämä tarkoittaa yhdeksää palloa Facebookin etusivun vasemmassa yläkulmassa. Kun olet napsauttanut valikkoa, valitse "Luo" -otsikon alta "Sivu".</a:t>
            </a:r>
            <a:br>
              <a:rPr b="0" i="0" lang="en-US" sz="1600"/>
            </a:br>
            <a:endParaRPr b="0" i="0" sz="1600"/>
          </a:p>
          <a:p>
            <a:pPr indent="-342900" lvl="0" marL="342900" rtl="0" algn="l">
              <a:lnSpc>
                <a:spcPct val="90000"/>
              </a:lnSpc>
              <a:spcBef>
                <a:spcPts val="750"/>
              </a:spcBef>
              <a:spcAft>
                <a:spcPts val="0"/>
              </a:spcAft>
              <a:buClr>
                <a:srgbClr val="D12477"/>
              </a:buClr>
              <a:buSzPts val="1920"/>
              <a:buFont typeface="Calibri"/>
              <a:buAutoNum type="arabicPeriod"/>
            </a:pPr>
            <a:r>
              <a:rPr b="0" i="0" lang="en-US" sz="1600"/>
              <a:t>Tämän jälkeen sinulla on mahdollisuus valita sivulle nimi, kuvaus ja "kategoria". Määrität sivusi tyypin kategoriassa. Voit valita esimerkiksi kiinteistön, yhdistyksen tai jopa kivijalkamyymälän.</a:t>
            </a:r>
            <a:br>
              <a:rPr b="0" i="0" lang="en-US" sz="1600"/>
            </a:br>
            <a:endParaRPr sz="1600"/>
          </a:p>
        </p:txBody>
      </p:sp>
      <p:pic>
        <p:nvPicPr>
          <p:cNvPr id="310" name="Google Shape;310;p21"/>
          <p:cNvPicPr preferRelativeResize="0"/>
          <p:nvPr/>
        </p:nvPicPr>
        <p:blipFill rotWithShape="1">
          <a:blip r:embed="rId3">
            <a:alphaModFix/>
          </a:blip>
          <a:srcRect b="0" l="0" r="0" t="0"/>
          <a:stretch/>
        </p:blipFill>
        <p:spPr>
          <a:xfrm>
            <a:off x="4342142" y="337618"/>
            <a:ext cx="2381250" cy="2857500"/>
          </a:xfrm>
          <a:prstGeom prst="rect">
            <a:avLst/>
          </a:prstGeom>
          <a:noFill/>
          <a:ln cap="flat" cmpd="sng" w="38100">
            <a:solidFill>
              <a:srgbClr val="D12477"/>
            </a:solidFill>
            <a:prstDash val="solid"/>
            <a:round/>
            <a:headEnd len="sm" w="sm" type="none"/>
            <a:tailEnd len="sm" w="sm" type="none"/>
          </a:ln>
        </p:spPr>
      </p:pic>
      <p:pic>
        <p:nvPicPr>
          <p:cNvPr id="311" name="Google Shape;311;p21"/>
          <p:cNvPicPr preferRelativeResize="0"/>
          <p:nvPr/>
        </p:nvPicPr>
        <p:blipFill rotWithShape="1">
          <a:blip r:embed="rId4">
            <a:alphaModFix/>
          </a:blip>
          <a:srcRect b="0" l="0" r="0" t="0"/>
          <a:stretch/>
        </p:blipFill>
        <p:spPr>
          <a:xfrm>
            <a:off x="7021047" y="1901440"/>
            <a:ext cx="1828800" cy="2857500"/>
          </a:xfrm>
          <a:prstGeom prst="rect">
            <a:avLst/>
          </a:prstGeom>
          <a:noFill/>
          <a:ln cap="flat" cmpd="sng" w="38100">
            <a:solidFill>
              <a:srgbClr val="D12477"/>
            </a:solidFill>
            <a:prstDash val="solid"/>
            <a:round/>
            <a:headEnd len="sm" w="sm" type="none"/>
            <a:tailEnd len="sm" w="sm" type="none"/>
          </a:ln>
        </p:spPr>
      </p:pic>
      <p:sp>
        <p:nvSpPr>
          <p:cNvPr id="312" name="Google Shape;312;p21"/>
          <p:cNvSpPr txBox="1"/>
          <p:nvPr/>
        </p:nvSpPr>
        <p:spPr>
          <a:xfrm>
            <a:off x="241041" y="3905775"/>
            <a:ext cx="6405900" cy="313892"/>
          </a:xfrm>
          <a:prstGeom prst="rect">
            <a:avLst/>
          </a:prstGeom>
          <a:noFill/>
          <a:ln>
            <a:noFill/>
          </a:ln>
        </p:spPr>
        <p:txBody>
          <a:bodyPr anchorCtr="0" anchor="t" bIns="45700" lIns="91425" spcFirstLastPara="1" rIns="91425" wrap="square" tIns="45700">
            <a:spAutoFit/>
          </a:bodyPr>
          <a:lstStyle/>
          <a:p>
            <a:pPr indent="-342900" lvl="0" marL="342900" marR="0" rtl="0" algn="l">
              <a:lnSpc>
                <a:spcPct val="90000"/>
              </a:lnSpc>
              <a:spcBef>
                <a:spcPts val="0"/>
              </a:spcBef>
              <a:spcAft>
                <a:spcPts val="0"/>
              </a:spcAft>
              <a:buClr>
                <a:srgbClr val="D12477"/>
              </a:buClr>
              <a:buSzPts val="1920"/>
              <a:buFont typeface="Calibri"/>
              <a:buAutoNum type="arabicPeriod" startAt="3"/>
            </a:pPr>
            <a:r>
              <a:rPr b="0" i="0" lang="en-US" sz="1600" u="none" cap="none" strike="noStrike">
                <a:solidFill>
                  <a:srgbClr val="161249"/>
                </a:solidFill>
                <a:latin typeface="Arial"/>
                <a:ea typeface="Arial"/>
                <a:cs typeface="Arial"/>
                <a:sym typeface="Arial"/>
              </a:rPr>
              <a:t>Lopuksi voit lisätä sivulle profiilikuvan ja muita perustietoja.</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22"/>
          <p:cNvSpPr txBox="1"/>
          <p:nvPr>
            <p:ph type="title"/>
          </p:nvPr>
        </p:nvSpPr>
        <p:spPr>
          <a:xfrm>
            <a:off x="628648" y="209181"/>
            <a:ext cx="6207987" cy="57295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1 </a:t>
            </a:r>
            <a:r>
              <a:rPr lang="en-US"/>
              <a:t>- luo kampanja</a:t>
            </a:r>
            <a:endParaRPr/>
          </a:p>
        </p:txBody>
      </p:sp>
      <p:sp>
        <p:nvSpPr>
          <p:cNvPr id="318" name="Google Shape;318;p22"/>
          <p:cNvSpPr txBox="1"/>
          <p:nvPr>
            <p:ph idx="1" type="body"/>
          </p:nvPr>
        </p:nvSpPr>
        <p:spPr>
          <a:xfrm>
            <a:off x="628650" y="998275"/>
            <a:ext cx="3911100" cy="3733500"/>
          </a:xfrm>
          <a:prstGeom prst="rect">
            <a:avLst/>
          </a:prstGeom>
          <a:noFill/>
          <a:ln>
            <a:noFill/>
          </a:ln>
        </p:spPr>
        <p:txBody>
          <a:bodyPr anchorCtr="0" anchor="t" bIns="45700" lIns="91425" spcFirstLastPara="1" rIns="91425" wrap="square" tIns="45700">
            <a:noAutofit/>
          </a:bodyPr>
          <a:lstStyle/>
          <a:p>
            <a:pPr indent="-273050" lvl="0" marL="285750" rtl="0" algn="l">
              <a:lnSpc>
                <a:spcPct val="100000"/>
              </a:lnSpc>
              <a:spcBef>
                <a:spcPts val="1200"/>
              </a:spcBef>
              <a:spcAft>
                <a:spcPts val="0"/>
              </a:spcAft>
              <a:buClr>
                <a:srgbClr val="D12477"/>
              </a:buClr>
              <a:buSzPts val="1600"/>
              <a:buFont typeface="Arial"/>
              <a:buChar char="●"/>
            </a:pPr>
            <a:r>
              <a:rPr lang="en-US" sz="1600"/>
              <a:t>Siirry osoitteeseen business.facebook.com (Meta Business Suite)</a:t>
            </a:r>
            <a:endParaRPr sz="1600"/>
          </a:p>
          <a:p>
            <a:pPr indent="-273050" lvl="0" marL="285750" rtl="0" algn="l">
              <a:lnSpc>
                <a:spcPct val="100000"/>
              </a:lnSpc>
              <a:spcBef>
                <a:spcPts val="1200"/>
              </a:spcBef>
              <a:spcAft>
                <a:spcPts val="0"/>
              </a:spcAft>
              <a:buClr>
                <a:srgbClr val="D12477"/>
              </a:buClr>
              <a:buSzPts val="1600"/>
              <a:buFont typeface="Arial"/>
              <a:buChar char="●"/>
            </a:pPr>
            <a:r>
              <a:rPr lang="en-US" sz="1600"/>
              <a:t>Napsauta "Luo mainos"</a:t>
            </a:r>
            <a:endParaRPr sz="1600"/>
          </a:p>
          <a:p>
            <a:pPr indent="-273050" lvl="0" marL="285750" rtl="0" algn="l">
              <a:lnSpc>
                <a:spcPct val="100000"/>
              </a:lnSpc>
              <a:spcBef>
                <a:spcPts val="1200"/>
              </a:spcBef>
              <a:spcAft>
                <a:spcPts val="0"/>
              </a:spcAft>
              <a:buClr>
                <a:srgbClr val="D12477"/>
              </a:buClr>
              <a:buSzPts val="1600"/>
              <a:buFont typeface="Arial"/>
              <a:buChar char="●"/>
            </a:pPr>
            <a:r>
              <a:rPr lang="en-US" sz="1600"/>
              <a:t>Kirjoita kuvaava nimi mainoksen nimi -tekstiruutuun.</a:t>
            </a:r>
            <a:endParaRPr sz="1600"/>
          </a:p>
          <a:p>
            <a:pPr indent="-273050" lvl="0" marL="285750" rtl="0" algn="l">
              <a:lnSpc>
                <a:spcPct val="100000"/>
              </a:lnSpc>
              <a:spcBef>
                <a:spcPts val="1200"/>
              </a:spcBef>
              <a:spcAft>
                <a:spcPts val="0"/>
              </a:spcAft>
              <a:buClr>
                <a:srgbClr val="D12477"/>
              </a:buClr>
              <a:buSzPts val="1600"/>
              <a:buFont typeface="Arial"/>
              <a:buChar char="●"/>
            </a:pPr>
            <a:r>
              <a:rPr lang="en-US" sz="1600"/>
              <a:t>Valitse Facebook-sivu ja Instagram-tili edustamaan yritystäsi (kaikkiin mainoksiin on liitettävä Facebook-sivu).</a:t>
            </a:r>
            <a:endParaRPr sz="1600"/>
          </a:p>
          <a:p>
            <a:pPr indent="-171450" lvl="0" marL="285750" rtl="0" algn="l">
              <a:lnSpc>
                <a:spcPct val="100000"/>
              </a:lnSpc>
              <a:spcBef>
                <a:spcPts val="1200"/>
              </a:spcBef>
              <a:spcAft>
                <a:spcPts val="0"/>
              </a:spcAft>
              <a:buSzPts val="1800"/>
              <a:buNone/>
            </a:pPr>
            <a:r>
              <a:t/>
            </a:r>
            <a:endParaRPr sz="1800"/>
          </a:p>
        </p:txBody>
      </p:sp>
      <p:sp>
        <p:nvSpPr>
          <p:cNvPr id="319" name="Google Shape;319;p22"/>
          <p:cNvSpPr txBox="1"/>
          <p:nvPr/>
        </p:nvSpPr>
        <p:spPr>
          <a:xfrm>
            <a:off x="4939469" y="4213930"/>
            <a:ext cx="3911173"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161249"/>
                </a:solidFill>
                <a:latin typeface="Arial"/>
                <a:ea typeface="Arial"/>
                <a:cs typeface="Arial"/>
                <a:sym typeface="Arial"/>
              </a:rPr>
              <a:t>Lähde: Facebook, kampanjan opetusvideo</a:t>
            </a:r>
            <a:endParaRPr b="0" i="0" sz="1200" u="none" cap="none" strike="noStrike">
              <a:solidFill>
                <a:srgbClr val="161249"/>
              </a:solidFill>
              <a:latin typeface="Arial"/>
              <a:ea typeface="Arial"/>
              <a:cs typeface="Arial"/>
              <a:sym typeface="Arial"/>
            </a:endParaRPr>
          </a:p>
        </p:txBody>
      </p:sp>
      <p:pic>
        <p:nvPicPr>
          <p:cNvPr id="320" name="Google Shape;320;p22"/>
          <p:cNvPicPr preferRelativeResize="0"/>
          <p:nvPr/>
        </p:nvPicPr>
        <p:blipFill rotWithShape="1">
          <a:blip r:embed="rId3">
            <a:alphaModFix/>
          </a:blip>
          <a:srcRect b="0" l="0" r="0" t="0"/>
          <a:stretch/>
        </p:blipFill>
        <p:spPr>
          <a:xfrm>
            <a:off x="4773500" y="1106500"/>
            <a:ext cx="4171200" cy="22098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3"/>
          <p:cNvSpPr txBox="1"/>
          <p:nvPr>
            <p:ph type="title"/>
          </p:nvPr>
        </p:nvSpPr>
        <p:spPr>
          <a:xfrm>
            <a:off x="628650" y="202681"/>
            <a:ext cx="7886700" cy="577077"/>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2 </a:t>
            </a:r>
            <a:r>
              <a:rPr lang="en-US"/>
              <a:t>- aseta tavoite</a:t>
            </a:r>
            <a:endParaRPr/>
          </a:p>
        </p:txBody>
      </p:sp>
      <p:sp>
        <p:nvSpPr>
          <p:cNvPr id="326" name="Google Shape;326;p23"/>
          <p:cNvSpPr txBox="1"/>
          <p:nvPr>
            <p:ph idx="1" type="body"/>
          </p:nvPr>
        </p:nvSpPr>
        <p:spPr>
          <a:xfrm>
            <a:off x="628651" y="1416384"/>
            <a:ext cx="4951754" cy="309668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500"/>
              <a:buNone/>
            </a:pPr>
            <a:r>
              <a:rPr b="1" lang="en-US" sz="1500">
                <a:solidFill>
                  <a:srgbClr val="D12477"/>
                </a:solidFill>
              </a:rPr>
              <a:t>Tietoisuus </a:t>
            </a:r>
            <a:r>
              <a:rPr lang="en-US" sz="1500"/>
              <a:t>= </a:t>
            </a:r>
            <a:r>
              <a:rPr b="0" i="0" lang="en-US" sz="1500"/>
              <a:t>näytä mainoksesi ihmisille, jotka todennäköisimmin muistavat ne.</a:t>
            </a:r>
            <a:endParaRPr sz="1500"/>
          </a:p>
          <a:p>
            <a:pPr indent="0" lvl="0" marL="0" rtl="0" algn="l">
              <a:lnSpc>
                <a:spcPct val="100000"/>
              </a:lnSpc>
              <a:spcBef>
                <a:spcPts val="600"/>
              </a:spcBef>
              <a:spcAft>
                <a:spcPts val="0"/>
              </a:spcAft>
              <a:buClr>
                <a:srgbClr val="D12477"/>
              </a:buClr>
              <a:buSzPts val="1500"/>
              <a:buNone/>
            </a:pPr>
            <a:r>
              <a:rPr b="1" lang="en-US" sz="1500">
                <a:solidFill>
                  <a:srgbClr val="D12477"/>
                </a:solidFill>
              </a:rPr>
              <a:t>Liikennöinti </a:t>
            </a:r>
            <a:r>
              <a:rPr lang="en-US" sz="1500"/>
              <a:t>= </a:t>
            </a:r>
            <a:r>
              <a:rPr b="0" i="0" lang="en-US" sz="1500"/>
              <a:t>ihmisten lähettäminen määränpäähän, kuten verkkosivustolle, sovellukseen tai Facebook-tapahtumaan.</a:t>
            </a:r>
            <a:endParaRPr sz="1500"/>
          </a:p>
          <a:p>
            <a:pPr indent="0" lvl="0" marL="0" rtl="0" algn="l">
              <a:lnSpc>
                <a:spcPct val="100000"/>
              </a:lnSpc>
              <a:spcBef>
                <a:spcPts val="600"/>
              </a:spcBef>
              <a:spcAft>
                <a:spcPts val="0"/>
              </a:spcAft>
              <a:buClr>
                <a:srgbClr val="D12477"/>
              </a:buClr>
              <a:buSzPts val="1500"/>
              <a:buNone/>
            </a:pPr>
            <a:r>
              <a:rPr b="1" lang="en-US" sz="1500">
                <a:solidFill>
                  <a:srgbClr val="D12477"/>
                </a:solidFill>
              </a:rPr>
              <a:t>Leads </a:t>
            </a:r>
            <a:r>
              <a:rPr lang="en-US" sz="1500"/>
              <a:t>= </a:t>
            </a:r>
            <a:r>
              <a:rPr b="0" i="0" lang="en-US" sz="1500"/>
              <a:t>tavoittaa potentiaaliset ostajat </a:t>
            </a:r>
            <a:endParaRPr/>
          </a:p>
          <a:p>
            <a:pPr indent="0" lvl="0" marL="0" rtl="0" algn="l">
              <a:lnSpc>
                <a:spcPct val="100000"/>
              </a:lnSpc>
              <a:spcBef>
                <a:spcPts val="600"/>
              </a:spcBef>
              <a:spcAft>
                <a:spcPts val="0"/>
              </a:spcAft>
              <a:buClr>
                <a:srgbClr val="D12477"/>
              </a:buClr>
              <a:buSzPts val="1500"/>
              <a:buNone/>
            </a:pPr>
            <a:r>
              <a:rPr b="1" lang="en-US" sz="1500">
                <a:solidFill>
                  <a:srgbClr val="D12477"/>
                </a:solidFill>
              </a:rPr>
              <a:t>Sovelluksen edistäminen </a:t>
            </a:r>
            <a:r>
              <a:rPr lang="en-US" sz="1500"/>
              <a:t>= </a:t>
            </a:r>
            <a:r>
              <a:rPr b="0" i="0" lang="en-US" sz="1500"/>
              <a:t>löytää uusia ihmisiä asentamaan sovelluksesi ja jatkamaan sen käyttöä.</a:t>
            </a:r>
            <a:endParaRPr sz="1500"/>
          </a:p>
          <a:p>
            <a:pPr indent="0" lvl="0" marL="0" rtl="0" algn="l">
              <a:lnSpc>
                <a:spcPct val="100000"/>
              </a:lnSpc>
              <a:spcBef>
                <a:spcPts val="600"/>
              </a:spcBef>
              <a:spcAft>
                <a:spcPts val="0"/>
              </a:spcAft>
              <a:buClr>
                <a:srgbClr val="D12477"/>
              </a:buClr>
              <a:buSzPts val="1500"/>
              <a:buNone/>
            </a:pPr>
            <a:r>
              <a:rPr b="1" i="0" lang="en-US" sz="1500">
                <a:solidFill>
                  <a:srgbClr val="D12477"/>
                </a:solidFill>
              </a:rPr>
              <a:t>Sitoutuminen </a:t>
            </a:r>
            <a:r>
              <a:rPr b="0" i="0" lang="en-US" sz="1500"/>
              <a:t>= enemmän videokatseluita, sivutykkäyksiä tai tapahtumiin vastauksia.</a:t>
            </a:r>
            <a:endParaRPr sz="1500"/>
          </a:p>
          <a:p>
            <a:pPr indent="0" lvl="0" marL="0" rtl="0" algn="l">
              <a:lnSpc>
                <a:spcPct val="100000"/>
              </a:lnSpc>
              <a:spcBef>
                <a:spcPts val="600"/>
              </a:spcBef>
              <a:spcAft>
                <a:spcPts val="0"/>
              </a:spcAft>
              <a:buClr>
                <a:srgbClr val="D12477"/>
              </a:buClr>
              <a:buSzPts val="1500"/>
              <a:buNone/>
            </a:pPr>
            <a:r>
              <a:rPr b="1" i="0" lang="en-US" sz="1500">
                <a:solidFill>
                  <a:srgbClr val="D12477"/>
                </a:solidFill>
              </a:rPr>
              <a:t>Myynti </a:t>
            </a:r>
            <a:r>
              <a:rPr b="0" i="0" lang="en-US" sz="1500"/>
              <a:t>= löytää ihmisiä, jotka todennäköisesti ostavat tuotteesi tai palvelusi.</a:t>
            </a:r>
            <a:endParaRPr/>
          </a:p>
        </p:txBody>
      </p:sp>
      <p:pic>
        <p:nvPicPr>
          <p:cNvPr id="327" name="Google Shape;327;p23"/>
          <p:cNvPicPr preferRelativeResize="0"/>
          <p:nvPr/>
        </p:nvPicPr>
        <p:blipFill rotWithShape="1">
          <a:blip r:embed="rId3">
            <a:alphaModFix/>
          </a:blip>
          <a:srcRect b="0" l="0" r="0" t="0"/>
          <a:stretch/>
        </p:blipFill>
        <p:spPr>
          <a:xfrm>
            <a:off x="5792161" y="1416384"/>
            <a:ext cx="2890239" cy="3096685"/>
          </a:xfrm>
          <a:prstGeom prst="rect">
            <a:avLst/>
          </a:prstGeom>
          <a:noFill/>
          <a:ln cap="flat" cmpd="sng" w="38100">
            <a:solidFill>
              <a:srgbClr val="D12477"/>
            </a:solidFill>
            <a:prstDash val="solid"/>
            <a:round/>
            <a:headEnd len="sm" w="sm" type="none"/>
            <a:tailEnd len="sm" w="sm" type="none"/>
          </a:ln>
        </p:spPr>
      </p:pic>
      <p:sp>
        <p:nvSpPr>
          <p:cNvPr id="328" name="Google Shape;328;p23"/>
          <p:cNvSpPr txBox="1"/>
          <p:nvPr/>
        </p:nvSpPr>
        <p:spPr>
          <a:xfrm>
            <a:off x="628650" y="517942"/>
            <a:ext cx="8265506" cy="103101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D12477"/>
                </a:solidFill>
                <a:latin typeface="Arial"/>
                <a:ea typeface="Arial"/>
                <a:cs typeface="Arial"/>
                <a:sym typeface="Arial"/>
              </a:rPr>
              <a:t>Valitse mainostavoite, joka tukee parhaiten liiketoimintasi tavoitetta: </a:t>
            </a:r>
            <a:r>
              <a:rPr b="0" i="0" lang="en-US" sz="1500" u="none" cap="none" strike="noStrike">
                <a:solidFill>
                  <a:srgbClr val="161249"/>
                </a:solidFill>
                <a:latin typeface="Arial"/>
                <a:ea typeface="Arial"/>
                <a:cs typeface="Arial"/>
                <a:sym typeface="Arial"/>
              </a:rPr>
              <a:t>Meta etsii  Facebookissa ja Instagramissa profiileita, jotka todennäköisesti ryhtyvät mainostavoitteeseesi liittyviin toimiin.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161249"/>
              </a:solidFill>
              <a:latin typeface="Arial"/>
              <a:ea typeface="Arial"/>
              <a:cs typeface="Arial"/>
              <a:sym typeface="Arial"/>
            </a:endParaRPr>
          </a:p>
        </p:txBody>
      </p:sp>
      <p:pic>
        <p:nvPicPr>
          <p:cNvPr descr="Arrow Right with solid fill" id="329" name="Google Shape;329;p23"/>
          <p:cNvPicPr preferRelativeResize="0"/>
          <p:nvPr/>
        </p:nvPicPr>
        <p:blipFill rotWithShape="1">
          <a:blip r:embed="rId4">
            <a:alphaModFix/>
          </a:blip>
          <a:srcRect b="0" l="0" r="0" t="0"/>
          <a:stretch/>
        </p:blipFill>
        <p:spPr>
          <a:xfrm>
            <a:off x="6865045" y="802539"/>
            <a:ext cx="246712" cy="29553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4"/>
          <p:cNvSpPr txBox="1"/>
          <p:nvPr>
            <p:ph type="title"/>
          </p:nvPr>
        </p:nvSpPr>
        <p:spPr>
          <a:xfrm>
            <a:off x="628650" y="210068"/>
            <a:ext cx="7746229" cy="552603"/>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3 </a:t>
            </a:r>
            <a:r>
              <a:rPr lang="en-US"/>
              <a:t>- aseta budjetti ja aikataulu</a:t>
            </a:r>
            <a:endParaRPr/>
          </a:p>
        </p:txBody>
      </p:sp>
      <p:sp>
        <p:nvSpPr>
          <p:cNvPr id="335" name="Google Shape;335;p24"/>
          <p:cNvSpPr txBox="1"/>
          <p:nvPr>
            <p:ph idx="1" type="body"/>
          </p:nvPr>
        </p:nvSpPr>
        <p:spPr>
          <a:xfrm>
            <a:off x="628650" y="893717"/>
            <a:ext cx="4456098" cy="2240756"/>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800"/>
              <a:buNone/>
            </a:pPr>
            <a:r>
              <a:rPr b="1" lang="en-US" sz="1800">
                <a:solidFill>
                  <a:srgbClr val="D12477"/>
                </a:solidFill>
              </a:rPr>
              <a:t>Määritä </a:t>
            </a:r>
            <a:r>
              <a:rPr b="1" i="0" lang="en-US" sz="1800" u="none" strike="noStrike">
                <a:solidFill>
                  <a:srgbClr val="D12477"/>
                </a:solidFill>
              </a:rPr>
              <a:t>mainosbudjettisi </a:t>
            </a:r>
            <a:r>
              <a:rPr b="0" i="0" lang="en-US" sz="1600"/>
              <a:t>- kokonaissumma, jonka haluat käyttää </a:t>
            </a:r>
            <a:r>
              <a:rPr lang="en-US" sz="1600"/>
              <a:t>(per päivä tai koko kampanjan aikana)</a:t>
            </a:r>
            <a:br>
              <a:rPr b="0" i="0" lang="en-US" sz="1600"/>
            </a:br>
            <a:endParaRPr sz="1600"/>
          </a:p>
          <a:p>
            <a:pPr indent="-285750" lvl="0" marL="285750" rtl="0" algn="l">
              <a:lnSpc>
                <a:spcPct val="100000"/>
              </a:lnSpc>
              <a:spcBef>
                <a:spcPts val="600"/>
              </a:spcBef>
              <a:spcAft>
                <a:spcPts val="0"/>
              </a:spcAft>
              <a:buClr>
                <a:srgbClr val="D12477"/>
              </a:buClr>
              <a:buSzPts val="1600"/>
              <a:buFont typeface="Arial"/>
              <a:buChar char="●"/>
            </a:pPr>
            <a:r>
              <a:rPr lang="en-US" sz="1600"/>
              <a:t>Budjettia voi muuttaa kampanjan aikana</a:t>
            </a:r>
            <a:endParaRPr/>
          </a:p>
          <a:p>
            <a:pPr indent="-285750" lvl="0" marL="285750" rtl="0" algn="l">
              <a:lnSpc>
                <a:spcPct val="100000"/>
              </a:lnSpc>
              <a:spcBef>
                <a:spcPts val="600"/>
              </a:spcBef>
              <a:spcAft>
                <a:spcPts val="0"/>
              </a:spcAft>
              <a:buClr>
                <a:srgbClr val="D12477"/>
              </a:buClr>
              <a:buSzPts val="1600"/>
              <a:buFont typeface="Arial"/>
              <a:buChar char="●"/>
            </a:pPr>
            <a:r>
              <a:rPr lang="en-US" sz="1600"/>
              <a:t>Meta näyttää heti arvioidun tuloksen (näyttökerrat, klikkaukset), joka saavutetaan tällä budjetilla.</a:t>
            </a:r>
            <a:endParaRPr/>
          </a:p>
          <a:p>
            <a:pPr indent="-285750" lvl="0" marL="285750" rtl="0" algn="l">
              <a:lnSpc>
                <a:spcPct val="100000"/>
              </a:lnSpc>
              <a:spcBef>
                <a:spcPts val="600"/>
              </a:spcBef>
              <a:spcAft>
                <a:spcPts val="0"/>
              </a:spcAft>
              <a:buClr>
                <a:srgbClr val="D12477"/>
              </a:buClr>
              <a:buSzPts val="1600"/>
              <a:buFont typeface="Arial"/>
              <a:buChar char="●"/>
            </a:pPr>
            <a:r>
              <a:rPr b="0" i="0" lang="en-US" sz="1600"/>
              <a:t>Maksat tuloksista (näyttökerrat, klikkaukset, konversiot).</a:t>
            </a:r>
            <a:endParaRPr/>
          </a:p>
          <a:p>
            <a:pPr indent="0" lvl="0" marL="0" rtl="0" algn="l">
              <a:lnSpc>
                <a:spcPct val="100000"/>
              </a:lnSpc>
              <a:spcBef>
                <a:spcPts val="0"/>
              </a:spcBef>
              <a:spcAft>
                <a:spcPts val="0"/>
              </a:spcAft>
              <a:buClr>
                <a:srgbClr val="161249"/>
              </a:buClr>
              <a:buSzPts val="1600"/>
              <a:buNone/>
            </a:pPr>
            <a:r>
              <a:t/>
            </a:r>
            <a:endParaRPr sz="1600"/>
          </a:p>
        </p:txBody>
      </p:sp>
      <p:pic>
        <p:nvPicPr>
          <p:cNvPr id="336" name="Google Shape;336;p24"/>
          <p:cNvPicPr preferRelativeResize="0"/>
          <p:nvPr/>
        </p:nvPicPr>
        <p:blipFill rotWithShape="1">
          <a:blip r:embed="rId3">
            <a:alphaModFix/>
          </a:blip>
          <a:srcRect b="0" l="0" r="0" t="17878"/>
          <a:stretch/>
        </p:blipFill>
        <p:spPr>
          <a:xfrm>
            <a:off x="5551215" y="962083"/>
            <a:ext cx="3283056" cy="3219333"/>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25"/>
          <p:cNvSpPr txBox="1"/>
          <p:nvPr>
            <p:ph type="title"/>
          </p:nvPr>
        </p:nvSpPr>
        <p:spPr>
          <a:xfrm>
            <a:off x="406459" y="-199984"/>
            <a:ext cx="5601234"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4 </a:t>
            </a:r>
            <a:r>
              <a:rPr lang="en-US"/>
              <a:t>- määrittele yleisö</a:t>
            </a:r>
            <a:endParaRPr/>
          </a:p>
        </p:txBody>
      </p:sp>
      <p:sp>
        <p:nvSpPr>
          <p:cNvPr id="342" name="Google Shape;342;p25"/>
          <p:cNvSpPr txBox="1"/>
          <p:nvPr>
            <p:ph idx="1" type="body"/>
          </p:nvPr>
        </p:nvSpPr>
        <p:spPr>
          <a:xfrm>
            <a:off x="406450" y="846550"/>
            <a:ext cx="4669800" cy="36195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800"/>
              <a:buNone/>
            </a:pPr>
            <a:r>
              <a:rPr b="1" i="0" lang="en-US" sz="1800">
                <a:solidFill>
                  <a:srgbClr val="D12477"/>
                </a:solidFill>
              </a:rPr>
              <a:t>Sinä päätät, kuka näkee mainoksesi ja missä.</a:t>
            </a:r>
            <a:br>
              <a:rPr b="1" i="0" lang="en-US" sz="1800">
                <a:solidFill>
                  <a:srgbClr val="D12477"/>
                </a:solidFill>
              </a:rPr>
            </a:br>
            <a:r>
              <a:rPr b="1" i="0" lang="en-US" sz="1800">
                <a:solidFill>
                  <a:srgbClr val="D12477"/>
                </a:solidFill>
              </a:rPr>
              <a:t> </a:t>
            </a:r>
            <a:endParaRPr sz="1600"/>
          </a:p>
          <a:p>
            <a:pPr indent="-285750" lvl="0" marL="285750" rtl="0" algn="l">
              <a:lnSpc>
                <a:spcPct val="100000"/>
              </a:lnSpc>
              <a:spcBef>
                <a:spcPts val="600"/>
              </a:spcBef>
              <a:spcAft>
                <a:spcPts val="0"/>
              </a:spcAft>
              <a:buClr>
                <a:srgbClr val="D12477"/>
              </a:buClr>
              <a:buSzPts val="1600"/>
              <a:buFont typeface="Noto Sans Symbols"/>
              <a:buChar char="⮚"/>
            </a:pPr>
            <a:r>
              <a:rPr b="1" i="0" lang="en-US" sz="1600">
                <a:solidFill>
                  <a:srgbClr val="D12477"/>
                </a:solidFill>
              </a:rPr>
              <a:t>Luo verkkoyleisö niiden </a:t>
            </a:r>
            <a:r>
              <a:rPr b="0" i="0" lang="en-US" sz="1600"/>
              <a:t>ominaisuuksien perusteella, joiden haluat nähdä mainoksesi, ja rajoita mainoksesi yleisö kiinnostuksen kohteiden, sukupuolen tai sijainnin mukaan. </a:t>
            </a:r>
            <a:br>
              <a:rPr b="0" i="0" lang="en-US" sz="1600"/>
            </a:br>
            <a:endParaRPr b="0" i="0" sz="1600"/>
          </a:p>
          <a:p>
            <a:pPr indent="-285750" lvl="0" marL="285750" rtl="0" algn="l">
              <a:lnSpc>
                <a:spcPct val="100000"/>
              </a:lnSpc>
              <a:spcBef>
                <a:spcPts val="600"/>
              </a:spcBef>
              <a:spcAft>
                <a:spcPts val="0"/>
              </a:spcAft>
              <a:buClr>
                <a:srgbClr val="D12477"/>
              </a:buClr>
              <a:buSzPts val="1600"/>
              <a:buFont typeface="Noto Sans Symbols"/>
              <a:buChar char="⮚"/>
            </a:pPr>
            <a:r>
              <a:rPr b="1" i="0" lang="en-US" sz="1600">
                <a:solidFill>
                  <a:srgbClr val="D12477"/>
                </a:solidFill>
              </a:rPr>
              <a:t>Käytä mainonnan kohdentamista </a:t>
            </a:r>
            <a:r>
              <a:rPr b="0" i="0" lang="en-US" sz="1600"/>
              <a:t>löytääksesi ihmiset, jotka todennäköisimmin ryhtyvät toimiin. Kun mainoksesi alkaa pyöriä, Meta oppii, ketkä siihen tarttuvat, ja ajan mittaan voit rajata yleisöäsi, jotta tavoitat enemmän oikeita ihmisiä.</a:t>
            </a:r>
            <a:endParaRPr/>
          </a:p>
          <a:p>
            <a:pPr indent="0" lvl="0" marL="0" rtl="0" algn="l">
              <a:lnSpc>
                <a:spcPct val="90000"/>
              </a:lnSpc>
              <a:spcBef>
                <a:spcPts val="750"/>
              </a:spcBef>
              <a:spcAft>
                <a:spcPts val="0"/>
              </a:spcAft>
              <a:buClr>
                <a:srgbClr val="161249"/>
              </a:buClr>
              <a:buSzPts val="1600"/>
              <a:buNone/>
            </a:pPr>
            <a:r>
              <a:t/>
            </a:r>
            <a:endParaRPr sz="1600">
              <a:solidFill>
                <a:srgbClr val="344854"/>
              </a:solidFill>
            </a:endParaRPr>
          </a:p>
          <a:p>
            <a:pPr indent="0" lvl="0" marL="0" rtl="0" algn="l">
              <a:lnSpc>
                <a:spcPct val="90000"/>
              </a:lnSpc>
              <a:spcBef>
                <a:spcPts val="750"/>
              </a:spcBef>
              <a:spcAft>
                <a:spcPts val="0"/>
              </a:spcAft>
              <a:buClr>
                <a:srgbClr val="161249"/>
              </a:buClr>
              <a:buSzPts val="1600"/>
              <a:buNone/>
            </a:pPr>
            <a:r>
              <a:t/>
            </a:r>
            <a:endParaRPr sz="1600">
              <a:solidFill>
                <a:srgbClr val="344854"/>
              </a:solidFill>
            </a:endParaRPr>
          </a:p>
          <a:p>
            <a:pPr indent="0" lvl="0" marL="0" rtl="0" algn="l">
              <a:lnSpc>
                <a:spcPct val="90000"/>
              </a:lnSpc>
              <a:spcBef>
                <a:spcPts val="750"/>
              </a:spcBef>
              <a:spcAft>
                <a:spcPts val="0"/>
              </a:spcAft>
              <a:buClr>
                <a:srgbClr val="161249"/>
              </a:buClr>
              <a:buSzPts val="1600"/>
              <a:buNone/>
            </a:pPr>
            <a:r>
              <a:t/>
            </a:r>
            <a:endParaRPr sz="1600">
              <a:solidFill>
                <a:srgbClr val="344854"/>
              </a:solidFill>
            </a:endParaRPr>
          </a:p>
        </p:txBody>
      </p:sp>
      <p:pic>
        <p:nvPicPr>
          <p:cNvPr id="343" name="Google Shape;343;p25"/>
          <p:cNvPicPr preferRelativeResize="0"/>
          <p:nvPr/>
        </p:nvPicPr>
        <p:blipFill rotWithShape="1">
          <a:blip r:embed="rId3">
            <a:alphaModFix/>
          </a:blip>
          <a:srcRect b="0" l="0" r="0" t="12137"/>
          <a:stretch/>
        </p:blipFill>
        <p:spPr>
          <a:xfrm>
            <a:off x="5365335" y="837437"/>
            <a:ext cx="3466209" cy="3535365"/>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26"/>
          <p:cNvSpPr txBox="1"/>
          <p:nvPr>
            <p:ph idx="4294967295" type="title"/>
          </p:nvPr>
        </p:nvSpPr>
        <p:spPr>
          <a:xfrm>
            <a:off x="504825" y="605466"/>
            <a:ext cx="4593157" cy="55245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5 </a:t>
            </a:r>
            <a:r>
              <a:rPr lang="en-US"/>
              <a:t>- lataa </a:t>
            </a:r>
            <a:br>
              <a:rPr lang="en-US"/>
            </a:br>
            <a:r>
              <a:rPr lang="en-US"/>
              <a:t>luovan aineiston</a:t>
            </a:r>
            <a:endParaRPr/>
          </a:p>
        </p:txBody>
      </p:sp>
      <p:sp>
        <p:nvSpPr>
          <p:cNvPr id="349" name="Google Shape;349;p26"/>
          <p:cNvSpPr txBox="1"/>
          <p:nvPr>
            <p:ph idx="4294967295" type="body"/>
          </p:nvPr>
        </p:nvSpPr>
        <p:spPr>
          <a:xfrm>
            <a:off x="504825" y="1328109"/>
            <a:ext cx="4203908" cy="2933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800"/>
              <a:buNone/>
            </a:pPr>
            <a:r>
              <a:rPr b="1" i="0" lang="en-US" sz="1800">
                <a:solidFill>
                  <a:srgbClr val="D12477"/>
                </a:solidFill>
              </a:rPr>
              <a:t>Nyt päätät, miltä haluat mainoksesi näyttävän.</a:t>
            </a:r>
            <a:endParaRPr/>
          </a:p>
          <a:p>
            <a:pPr indent="-171450" lvl="0" marL="171450" rtl="0" algn="l">
              <a:lnSpc>
                <a:spcPct val="100000"/>
              </a:lnSpc>
              <a:spcBef>
                <a:spcPts val="1200"/>
              </a:spcBef>
              <a:spcAft>
                <a:spcPts val="0"/>
              </a:spcAft>
              <a:buClr>
                <a:srgbClr val="D12477"/>
              </a:buClr>
              <a:buSzPts val="1600"/>
              <a:buFont typeface="Arial"/>
              <a:buChar char="●"/>
            </a:pPr>
            <a:r>
              <a:rPr b="0" i="0" lang="en-US" sz="1600"/>
              <a:t>Voit käyttää tekstiä, kuvia ja videoita ihmisten huomion kiinnittämiseen. </a:t>
            </a:r>
            <a:endParaRPr sz="1600"/>
          </a:p>
          <a:p>
            <a:pPr indent="-171450" lvl="0" marL="171450" rtl="0" algn="l">
              <a:lnSpc>
                <a:spcPct val="100000"/>
              </a:lnSpc>
              <a:spcBef>
                <a:spcPts val="1200"/>
              </a:spcBef>
              <a:spcAft>
                <a:spcPts val="0"/>
              </a:spcAft>
              <a:buClr>
                <a:srgbClr val="D12477"/>
              </a:buClr>
              <a:buSzPts val="1600"/>
              <a:buFont typeface="Arial"/>
              <a:buChar char="●"/>
            </a:pPr>
            <a:r>
              <a:rPr b="0" i="0" lang="en-US" sz="1600"/>
              <a:t>Valitse mainosmuoto (joko yksittäinen kuva tai video, karuselli tai kokoelma).</a:t>
            </a:r>
            <a:endParaRPr/>
          </a:p>
          <a:p>
            <a:pPr indent="-171450" lvl="0" marL="171450" rtl="0" algn="l">
              <a:lnSpc>
                <a:spcPct val="100000"/>
              </a:lnSpc>
              <a:spcBef>
                <a:spcPts val="1200"/>
              </a:spcBef>
              <a:spcAft>
                <a:spcPts val="0"/>
              </a:spcAft>
              <a:buClr>
                <a:srgbClr val="D12477"/>
              </a:buClr>
              <a:buSzPts val="1600"/>
              <a:buFont typeface="Arial"/>
              <a:buChar char="●"/>
            </a:pPr>
            <a:r>
              <a:rPr b="0" i="0" lang="en-US" sz="1600"/>
              <a:t>Valitse haluamasi media ja lataa se media-arkistoon. </a:t>
            </a:r>
            <a:endParaRPr/>
          </a:p>
        </p:txBody>
      </p:sp>
      <p:pic>
        <p:nvPicPr>
          <p:cNvPr id="350" name="Google Shape;350;p26"/>
          <p:cNvPicPr preferRelativeResize="0"/>
          <p:nvPr/>
        </p:nvPicPr>
        <p:blipFill rotWithShape="1">
          <a:blip r:embed="rId3">
            <a:alphaModFix/>
          </a:blip>
          <a:srcRect b="0" l="3308" r="2063" t="10760"/>
          <a:stretch/>
        </p:blipFill>
        <p:spPr>
          <a:xfrm>
            <a:off x="5097982" y="735013"/>
            <a:ext cx="3701671" cy="4119892"/>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7"/>
          <p:cNvSpPr txBox="1"/>
          <p:nvPr>
            <p:ph idx="4294967295" type="title"/>
          </p:nvPr>
        </p:nvSpPr>
        <p:spPr>
          <a:xfrm>
            <a:off x="444381" y="172411"/>
            <a:ext cx="5459413" cy="635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Vaihe 6 </a:t>
            </a:r>
            <a:r>
              <a:rPr lang="en-US"/>
              <a:t>- julkaise </a:t>
            </a:r>
            <a:endParaRPr/>
          </a:p>
        </p:txBody>
      </p:sp>
      <p:sp>
        <p:nvSpPr>
          <p:cNvPr id="356" name="Google Shape;356;p27"/>
          <p:cNvSpPr txBox="1"/>
          <p:nvPr>
            <p:ph idx="4294967295" type="body"/>
          </p:nvPr>
        </p:nvSpPr>
        <p:spPr>
          <a:xfrm>
            <a:off x="444381" y="956072"/>
            <a:ext cx="5161660" cy="4247276"/>
          </a:xfrm>
          <a:prstGeom prst="rect">
            <a:avLst/>
          </a:prstGeom>
          <a:noFill/>
          <a:ln>
            <a:noFill/>
          </a:ln>
        </p:spPr>
        <p:txBody>
          <a:bodyPr anchorCtr="0" anchor="t" bIns="45700" lIns="91425" spcFirstLastPara="1" rIns="91425" wrap="square" tIns="45700">
            <a:spAutoFit/>
          </a:bodyPr>
          <a:lstStyle/>
          <a:p>
            <a:pPr indent="-171450" lvl="0" marL="171450" rtl="0" algn="l">
              <a:lnSpc>
                <a:spcPct val="150000"/>
              </a:lnSpc>
              <a:spcBef>
                <a:spcPts val="0"/>
              </a:spcBef>
              <a:spcAft>
                <a:spcPts val="0"/>
              </a:spcAft>
              <a:buClr>
                <a:srgbClr val="D12477"/>
              </a:buClr>
              <a:buSzPts val="1800"/>
              <a:buFont typeface="Arial"/>
              <a:buChar char="●"/>
            </a:pPr>
            <a:r>
              <a:rPr lang="en-US" sz="1800"/>
              <a:t>Kun vahvistat ilmoituksen, sitä käsitellään Meta AI- ja huutokauppajärjestelmissä.</a:t>
            </a:r>
            <a:endParaRPr/>
          </a:p>
          <a:p>
            <a:pPr indent="-171450" lvl="0" marL="171450" rtl="0" algn="l">
              <a:lnSpc>
                <a:spcPct val="150000"/>
              </a:lnSpc>
              <a:spcBef>
                <a:spcPts val="1800"/>
              </a:spcBef>
              <a:spcAft>
                <a:spcPts val="0"/>
              </a:spcAft>
              <a:buClr>
                <a:srgbClr val="D12477"/>
              </a:buClr>
              <a:buSzPts val="1800"/>
              <a:buFont typeface="Arial"/>
              <a:buChar char="●"/>
            </a:pPr>
            <a:r>
              <a:rPr lang="en-US" sz="1800"/>
              <a:t>Muutamassa tunnissa se näytetään valitsemillesi kohdeyleisöille.</a:t>
            </a:r>
            <a:endParaRPr/>
          </a:p>
          <a:p>
            <a:pPr indent="-171450" lvl="0" marL="171450" rtl="0" algn="l">
              <a:lnSpc>
                <a:spcPct val="150000"/>
              </a:lnSpc>
              <a:spcBef>
                <a:spcPts val="1800"/>
              </a:spcBef>
              <a:spcAft>
                <a:spcPts val="0"/>
              </a:spcAft>
              <a:buClr>
                <a:srgbClr val="D12477"/>
              </a:buClr>
              <a:buSzPts val="1800"/>
              <a:buFont typeface="Arial"/>
              <a:buChar char="●"/>
            </a:pPr>
            <a:r>
              <a:rPr lang="en-US" sz="1800"/>
              <a:t>Voit seurata tuloksia ja verkossa käytettyä rahaa. </a:t>
            </a:r>
            <a:endParaRPr/>
          </a:p>
          <a:p>
            <a:pPr indent="-38100" lvl="0" marL="171450" rtl="0" algn="l">
              <a:lnSpc>
                <a:spcPct val="150000"/>
              </a:lnSpc>
              <a:spcBef>
                <a:spcPts val="1200"/>
              </a:spcBef>
              <a:spcAft>
                <a:spcPts val="0"/>
              </a:spcAft>
              <a:buClr>
                <a:srgbClr val="161249"/>
              </a:buClr>
              <a:buSzPts val="2100"/>
              <a:buNone/>
            </a:pPr>
            <a:r>
              <a:t/>
            </a:r>
            <a:endParaRPr/>
          </a:p>
          <a:p>
            <a:pPr indent="-38100" lvl="0" marL="171450" rtl="0" algn="l">
              <a:lnSpc>
                <a:spcPct val="150000"/>
              </a:lnSpc>
              <a:spcBef>
                <a:spcPts val="600"/>
              </a:spcBef>
              <a:spcAft>
                <a:spcPts val="0"/>
              </a:spcAft>
              <a:buClr>
                <a:srgbClr val="161249"/>
              </a:buClr>
              <a:buSzPts val="2100"/>
              <a:buNone/>
            </a:pPr>
            <a:r>
              <a:t/>
            </a:r>
            <a:endParaRPr/>
          </a:p>
        </p:txBody>
      </p:sp>
      <p:pic>
        <p:nvPicPr>
          <p:cNvPr id="357" name="Google Shape;357;p27"/>
          <p:cNvPicPr preferRelativeResize="0"/>
          <p:nvPr/>
        </p:nvPicPr>
        <p:blipFill rotWithShape="1">
          <a:blip r:embed="rId3">
            <a:alphaModFix/>
          </a:blip>
          <a:srcRect b="3596" l="24709" r="18150" t="24105"/>
          <a:stretch/>
        </p:blipFill>
        <p:spPr>
          <a:xfrm>
            <a:off x="6638732" y="1015358"/>
            <a:ext cx="2171700" cy="3528677"/>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8"/>
          <p:cNvSpPr txBox="1"/>
          <p:nvPr>
            <p:ph idx="4294967295" type="ctrTitle"/>
          </p:nvPr>
        </p:nvSpPr>
        <p:spPr>
          <a:xfrm>
            <a:off x="336545" y="144863"/>
            <a:ext cx="6742632" cy="576263"/>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2400"/>
              <a:buFont typeface="PT Sans"/>
              <a:buNone/>
            </a:pPr>
            <a:r>
              <a:rPr b="1" i="0" lang="en-US" sz="3200" u="none" cap="none" strike="noStrike">
                <a:solidFill>
                  <a:srgbClr val="161249"/>
                </a:solidFill>
                <a:latin typeface="Arial"/>
                <a:ea typeface="Arial"/>
                <a:cs typeface="Arial"/>
                <a:sym typeface="Arial"/>
              </a:rPr>
              <a:t>Facebook-mainoksen elementit</a:t>
            </a:r>
            <a:endParaRPr b="1" i="0" sz="3200" u="none" cap="none" strike="noStrike">
              <a:solidFill>
                <a:srgbClr val="161249"/>
              </a:solidFill>
              <a:latin typeface="Arial"/>
              <a:ea typeface="Arial"/>
              <a:cs typeface="Arial"/>
              <a:sym typeface="Arial"/>
            </a:endParaRPr>
          </a:p>
        </p:txBody>
      </p:sp>
      <p:pic>
        <p:nvPicPr>
          <p:cNvPr descr="Lähes täydellinen Facebook-mainonta -opas 2022 | Karoliina Behm" id="363" name="Google Shape;363;p28"/>
          <p:cNvPicPr preferRelativeResize="0"/>
          <p:nvPr/>
        </p:nvPicPr>
        <p:blipFill rotWithShape="1">
          <a:blip r:embed="rId3">
            <a:alphaModFix/>
          </a:blip>
          <a:srcRect b="0" l="0" r="8549" t="0"/>
          <a:stretch/>
        </p:blipFill>
        <p:spPr>
          <a:xfrm>
            <a:off x="4117752" y="912904"/>
            <a:ext cx="4809343" cy="3279229"/>
          </a:xfrm>
          <a:prstGeom prst="rect">
            <a:avLst/>
          </a:prstGeom>
          <a:noFill/>
          <a:ln cap="flat" cmpd="sng" w="38100">
            <a:solidFill>
              <a:srgbClr val="D12477"/>
            </a:solidFill>
            <a:prstDash val="solid"/>
            <a:round/>
            <a:headEnd len="sm" w="sm" type="none"/>
            <a:tailEnd len="sm" w="sm" type="none"/>
          </a:ln>
        </p:spPr>
      </p:pic>
      <p:sp>
        <p:nvSpPr>
          <p:cNvPr id="364" name="Google Shape;364;p28"/>
          <p:cNvSpPr txBox="1"/>
          <p:nvPr/>
        </p:nvSpPr>
        <p:spPr>
          <a:xfrm>
            <a:off x="327999" y="721126"/>
            <a:ext cx="3661565" cy="3731761"/>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D12477"/>
                </a:solidFill>
                <a:latin typeface="Arial"/>
                <a:ea typeface="Arial"/>
                <a:cs typeface="Arial"/>
                <a:sym typeface="Arial"/>
              </a:rPr>
              <a:t>1. Otsikko </a:t>
            </a:r>
            <a:r>
              <a:rPr b="0" i="0" lang="en-US" sz="1400" u="none" cap="none" strike="noStrike">
                <a:solidFill>
                  <a:srgbClr val="D12477"/>
                </a:solidFill>
                <a:latin typeface="Arial"/>
                <a:ea typeface="Arial"/>
                <a:cs typeface="Arial"/>
                <a:sym typeface="Arial"/>
              </a:rPr>
              <a:t>- viittaa asiakkaan </a:t>
            </a:r>
            <a:r>
              <a:rPr b="0" i="0" lang="en-US" sz="1400" u="none" cap="none" strike="noStrike">
                <a:solidFill>
                  <a:srgbClr val="212121"/>
                </a:solidFill>
                <a:latin typeface="Arial"/>
                <a:ea typeface="Arial"/>
                <a:cs typeface="Arial"/>
                <a:sym typeface="Arial"/>
              </a:rPr>
              <a:t>saamiin hyötyihin ja etuihin!</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212121"/>
              </a:buClr>
              <a:buSzPts val="1400"/>
              <a:buFont typeface="Arial"/>
              <a:buNone/>
            </a:pPr>
            <a:br>
              <a:rPr b="0" i="0" lang="en-US" sz="1400" u="none" cap="none" strike="noStrike">
                <a:solidFill>
                  <a:srgbClr val="212121"/>
                </a:solidFill>
                <a:latin typeface="Arial"/>
                <a:ea typeface="Arial"/>
                <a:cs typeface="Arial"/>
                <a:sym typeface="Arial"/>
              </a:rPr>
            </a:br>
            <a:r>
              <a:rPr b="1" i="0" lang="en-US" sz="1400" u="none" cap="none" strike="noStrike">
                <a:solidFill>
                  <a:srgbClr val="D12477"/>
                </a:solidFill>
                <a:latin typeface="Arial"/>
                <a:ea typeface="Arial"/>
                <a:cs typeface="Arial"/>
                <a:sym typeface="Arial"/>
              </a:rPr>
              <a:t>2. Mainosteksti </a:t>
            </a:r>
            <a:r>
              <a:rPr b="0" i="0" lang="en-US" sz="1400" u="none" cap="none" strike="noStrike">
                <a:solidFill>
                  <a:srgbClr val="D12477"/>
                </a:solidFill>
                <a:latin typeface="Arial"/>
                <a:ea typeface="Arial"/>
                <a:cs typeface="Arial"/>
                <a:sym typeface="Arial"/>
              </a:rPr>
              <a:t>- </a:t>
            </a:r>
            <a:r>
              <a:rPr b="0" i="0" lang="en-US" sz="1400" u="none" cap="none" strike="noStrike">
                <a:solidFill>
                  <a:srgbClr val="212121"/>
                </a:solidFill>
                <a:latin typeface="Arial"/>
                <a:ea typeface="Arial"/>
                <a:cs typeface="Arial"/>
                <a:sym typeface="Arial"/>
              </a:rPr>
              <a:t>kuvaile palvelusi edut - asiakkaalle!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212121"/>
              </a:buClr>
              <a:buSzPts val="1400"/>
              <a:buFont typeface="Arial"/>
              <a:buNone/>
            </a:pPr>
            <a:br>
              <a:rPr b="0" i="0" lang="en-US" sz="1400" u="none" cap="none" strike="noStrike">
                <a:solidFill>
                  <a:srgbClr val="212121"/>
                </a:solidFill>
                <a:latin typeface="Arial"/>
                <a:ea typeface="Arial"/>
                <a:cs typeface="Arial"/>
                <a:sym typeface="Arial"/>
              </a:rPr>
            </a:br>
            <a:r>
              <a:rPr b="1" i="0" lang="en-US" sz="1400" u="none" cap="none" strike="noStrike">
                <a:solidFill>
                  <a:srgbClr val="D12477"/>
                </a:solidFill>
                <a:latin typeface="Arial"/>
                <a:ea typeface="Arial"/>
                <a:cs typeface="Arial"/>
                <a:sym typeface="Arial"/>
              </a:rPr>
              <a:t>3. Kuva </a:t>
            </a:r>
            <a:r>
              <a:rPr b="0" i="0" lang="en-US" sz="1400" u="none" cap="none" strike="noStrike">
                <a:solidFill>
                  <a:srgbClr val="D12477"/>
                </a:solidFill>
                <a:latin typeface="Arial"/>
                <a:ea typeface="Arial"/>
                <a:cs typeface="Arial"/>
                <a:sym typeface="Arial"/>
              </a:rPr>
              <a:t>- </a:t>
            </a:r>
            <a:r>
              <a:rPr b="0" i="0" lang="en-US" sz="1400" u="none" cap="none" strike="noStrike">
                <a:solidFill>
                  <a:srgbClr val="212121"/>
                </a:solidFill>
                <a:latin typeface="Arial"/>
                <a:ea typeface="Arial"/>
                <a:cs typeface="Arial"/>
                <a:sym typeface="Arial"/>
              </a:rPr>
              <a:t>kuvalla on suuri vaikutus mainoksen toimivuuteen, ja Facebook-mainos toimii yleensä paremmin, jos kuvassa on ihmisen kasvot kameraan päin.</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212121"/>
              </a:buClr>
              <a:buSzPts val="1400"/>
              <a:buFont typeface="Arial"/>
              <a:buNone/>
            </a:pPr>
            <a:br>
              <a:rPr b="0" i="0" lang="en-US" sz="1400" u="none" cap="none" strike="noStrike">
                <a:solidFill>
                  <a:srgbClr val="212121"/>
                </a:solidFill>
                <a:latin typeface="Arial"/>
                <a:ea typeface="Arial"/>
                <a:cs typeface="Arial"/>
                <a:sym typeface="Arial"/>
              </a:rPr>
            </a:br>
            <a:r>
              <a:rPr b="1" i="0" lang="en-US" sz="1400" u="none" cap="none" strike="noStrike">
                <a:solidFill>
                  <a:srgbClr val="D12477"/>
                </a:solidFill>
                <a:latin typeface="Arial"/>
                <a:ea typeface="Arial"/>
                <a:cs typeface="Arial"/>
                <a:sym typeface="Arial"/>
              </a:rPr>
              <a:t>4. Linkki </a:t>
            </a:r>
            <a:r>
              <a:rPr b="0" i="0" lang="en-US" sz="1400" u="none" cap="none" strike="noStrike">
                <a:solidFill>
                  <a:srgbClr val="D12477"/>
                </a:solidFill>
                <a:latin typeface="Arial"/>
                <a:ea typeface="Arial"/>
                <a:cs typeface="Arial"/>
                <a:sym typeface="Arial"/>
              </a:rPr>
              <a:t>- </a:t>
            </a:r>
            <a:r>
              <a:rPr b="0" i="0" lang="en-US" sz="1400" u="none" cap="none" strike="noStrike">
                <a:solidFill>
                  <a:srgbClr val="212121"/>
                </a:solidFill>
                <a:latin typeface="Arial"/>
                <a:ea typeface="Arial"/>
                <a:cs typeface="Arial"/>
                <a:sym typeface="Arial"/>
              </a:rPr>
              <a:t>valitse houkutteleva ja lyhyt teksti sivustoosi johtavalle linkille.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212121"/>
              </a:buClr>
              <a:buSzPts val="1400"/>
              <a:buFont typeface="Arial"/>
              <a:buNone/>
            </a:pPr>
            <a:br>
              <a:rPr b="0" i="0" lang="en-US" sz="1400" u="none" cap="none" strike="noStrike">
                <a:solidFill>
                  <a:srgbClr val="212121"/>
                </a:solidFill>
                <a:latin typeface="Arial"/>
                <a:ea typeface="Arial"/>
                <a:cs typeface="Arial"/>
                <a:sym typeface="Arial"/>
              </a:rPr>
            </a:br>
            <a:r>
              <a:rPr b="1" i="0" lang="en-US" sz="1400" u="none" cap="none" strike="noStrike">
                <a:solidFill>
                  <a:srgbClr val="D12477"/>
                </a:solidFill>
                <a:latin typeface="Arial"/>
                <a:ea typeface="Arial"/>
                <a:cs typeface="Arial"/>
                <a:sym typeface="Arial"/>
              </a:rPr>
              <a:t>5. Linkin kuvaus </a:t>
            </a:r>
            <a:r>
              <a:rPr b="0" i="0" lang="en-US" sz="1400" u="none" cap="none" strike="noStrike">
                <a:solidFill>
                  <a:srgbClr val="D12477"/>
                </a:solidFill>
                <a:latin typeface="Arial"/>
                <a:ea typeface="Arial"/>
                <a:cs typeface="Arial"/>
                <a:sym typeface="Arial"/>
              </a:rPr>
              <a:t>- </a:t>
            </a:r>
            <a:r>
              <a:rPr b="0" i="0" lang="en-US" sz="1400" u="none" cap="none" strike="noStrike">
                <a:solidFill>
                  <a:srgbClr val="212121"/>
                </a:solidFill>
                <a:latin typeface="Arial"/>
                <a:ea typeface="Arial"/>
                <a:cs typeface="Arial"/>
                <a:sym typeface="Arial"/>
              </a:rPr>
              <a:t>linkille voit lisäksi antaa kuvauksen ja kertoa hieman lisää lisäeduista.</a:t>
            </a:r>
            <a:endParaRPr b="0" i="0" sz="1400" u="none" cap="none" strike="noStrike">
              <a:solidFill>
                <a:srgbClr val="212121"/>
              </a:solidFill>
              <a:latin typeface="Arial"/>
              <a:ea typeface="Arial"/>
              <a:cs typeface="Arial"/>
              <a:sym typeface="Arial"/>
            </a:endParaRPr>
          </a:p>
        </p:txBody>
      </p:sp>
      <p:sp>
        <p:nvSpPr>
          <p:cNvPr id="365" name="Google Shape;365;p28"/>
          <p:cNvSpPr txBox="1"/>
          <p:nvPr/>
        </p:nvSpPr>
        <p:spPr>
          <a:xfrm>
            <a:off x="7956135" y="2999572"/>
            <a:ext cx="851320" cy="307777"/>
          </a:xfrm>
          <a:prstGeom prst="rect">
            <a:avLst/>
          </a:prstGeom>
          <a:solidFill>
            <a:srgbClr val="FFFFFF"/>
          </a:solidFill>
          <a:ln>
            <a:noFill/>
          </a:ln>
        </p:spPr>
        <p:txBody>
          <a:bodyPr anchorCtr="0" anchor="t" bIns="45700" lIns="36000"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1. </a:t>
            </a:r>
            <a:r>
              <a:rPr b="1" i="0" lang="en-US" sz="1400" u="none" cap="none" strike="noStrike">
                <a:solidFill>
                  <a:srgbClr val="D12477"/>
                </a:solidFill>
                <a:latin typeface="Arial"/>
                <a:ea typeface="Arial"/>
                <a:cs typeface="Arial"/>
                <a:sym typeface="Arial"/>
              </a:rPr>
              <a:t>Otsikko</a:t>
            </a:r>
            <a:endParaRPr b="0" i="0" sz="1400" u="none" cap="none" strike="noStrike">
              <a:solidFill>
                <a:srgbClr val="D12477"/>
              </a:solidFill>
              <a:latin typeface="Calibri"/>
              <a:ea typeface="Calibri"/>
              <a:cs typeface="Calibri"/>
              <a:sym typeface="Calibri"/>
            </a:endParaRPr>
          </a:p>
        </p:txBody>
      </p:sp>
      <p:sp>
        <p:nvSpPr>
          <p:cNvPr id="366" name="Google Shape;366;p28"/>
          <p:cNvSpPr txBox="1"/>
          <p:nvPr/>
        </p:nvSpPr>
        <p:spPr>
          <a:xfrm>
            <a:off x="7723976" y="1288989"/>
            <a:ext cx="967098" cy="307777"/>
          </a:xfrm>
          <a:prstGeom prst="rect">
            <a:avLst/>
          </a:prstGeom>
          <a:solidFill>
            <a:srgbClr val="FFFFFF"/>
          </a:solidFill>
          <a:ln>
            <a:noFill/>
          </a:ln>
        </p:spPr>
        <p:txBody>
          <a:bodyPr anchorCtr="0" anchor="t" bIns="45700" lIns="36000"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2. </a:t>
            </a:r>
            <a:r>
              <a:rPr b="1" i="0" lang="en-US" sz="1400" u="none" cap="none" strike="noStrike">
                <a:solidFill>
                  <a:srgbClr val="D12477"/>
                </a:solidFill>
                <a:latin typeface="Arial"/>
                <a:ea typeface="Arial"/>
                <a:cs typeface="Arial"/>
                <a:sym typeface="Arial"/>
              </a:rPr>
              <a:t>Mainosteksti</a:t>
            </a:r>
            <a:endParaRPr b="0" i="0" sz="1400" u="none" cap="none" strike="noStrike">
              <a:solidFill>
                <a:srgbClr val="D12477"/>
              </a:solidFill>
              <a:latin typeface="Calibri"/>
              <a:ea typeface="Calibri"/>
              <a:cs typeface="Calibri"/>
              <a:sym typeface="Calibri"/>
            </a:endParaRPr>
          </a:p>
        </p:txBody>
      </p:sp>
      <p:sp>
        <p:nvSpPr>
          <p:cNvPr id="367" name="Google Shape;367;p28"/>
          <p:cNvSpPr txBox="1"/>
          <p:nvPr/>
        </p:nvSpPr>
        <p:spPr>
          <a:xfrm>
            <a:off x="8061218" y="2459250"/>
            <a:ext cx="746237" cy="370665"/>
          </a:xfrm>
          <a:prstGeom prst="rect">
            <a:avLst/>
          </a:prstGeom>
          <a:solidFill>
            <a:srgbClr val="FFFFFF"/>
          </a:solidFill>
          <a:ln>
            <a:noFill/>
          </a:ln>
        </p:spPr>
        <p:txBody>
          <a:bodyPr anchorCtr="0" anchor="t" bIns="45700" lIns="36000" spcFirstLastPara="1" rIns="0" wrap="square" tIns="10800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3. </a:t>
            </a:r>
            <a:r>
              <a:rPr b="1" i="0" lang="en-US" sz="1400" u="none" cap="none" strike="noStrike">
                <a:solidFill>
                  <a:srgbClr val="D12477"/>
                </a:solidFill>
                <a:latin typeface="Arial"/>
                <a:ea typeface="Arial"/>
                <a:cs typeface="Arial"/>
                <a:sym typeface="Arial"/>
              </a:rPr>
              <a:t>Kuva</a:t>
            </a:r>
            <a:endParaRPr b="0" i="0" sz="1400" u="none" cap="none" strike="noStrike">
              <a:solidFill>
                <a:srgbClr val="D12477"/>
              </a:solidFill>
              <a:latin typeface="Calibri"/>
              <a:ea typeface="Calibri"/>
              <a:cs typeface="Calibri"/>
              <a:sym typeface="Calibri"/>
            </a:endParaRPr>
          </a:p>
        </p:txBody>
      </p:sp>
      <p:sp>
        <p:nvSpPr>
          <p:cNvPr id="368" name="Google Shape;368;p28"/>
          <p:cNvSpPr txBox="1"/>
          <p:nvPr/>
        </p:nvSpPr>
        <p:spPr>
          <a:xfrm>
            <a:off x="7991584" y="3441963"/>
            <a:ext cx="746237" cy="261610"/>
          </a:xfrm>
          <a:prstGeom prst="rect">
            <a:avLst/>
          </a:prstGeom>
          <a:solidFill>
            <a:srgbClr val="FFFFFF"/>
          </a:solidFill>
          <a:ln>
            <a:noFill/>
          </a:ln>
        </p:spPr>
        <p:txBody>
          <a:bodyPr anchorCtr="0" anchor="t" bIns="0" lIns="36000" spcFirstLastPara="1" rIns="0"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4. </a:t>
            </a:r>
            <a:r>
              <a:rPr b="1" i="0" lang="en-US" sz="1400" u="none" cap="none" strike="noStrike">
                <a:solidFill>
                  <a:srgbClr val="D12477"/>
                </a:solidFill>
                <a:latin typeface="Arial"/>
                <a:ea typeface="Arial"/>
                <a:cs typeface="Arial"/>
                <a:sym typeface="Arial"/>
              </a:rPr>
              <a:t>Linkki</a:t>
            </a:r>
            <a:endParaRPr b="0" i="0" sz="1400" u="none" cap="none" strike="noStrike">
              <a:solidFill>
                <a:srgbClr val="D12477"/>
              </a:solidFill>
              <a:latin typeface="Calibri"/>
              <a:ea typeface="Calibri"/>
              <a:cs typeface="Calibri"/>
              <a:sym typeface="Calibri"/>
            </a:endParaRPr>
          </a:p>
        </p:txBody>
      </p:sp>
      <p:sp>
        <p:nvSpPr>
          <p:cNvPr id="369" name="Google Shape;369;p28"/>
          <p:cNvSpPr txBox="1"/>
          <p:nvPr/>
        </p:nvSpPr>
        <p:spPr>
          <a:xfrm>
            <a:off x="7843996" y="3821910"/>
            <a:ext cx="1083099" cy="360163"/>
          </a:xfrm>
          <a:prstGeom prst="rect">
            <a:avLst/>
          </a:prstGeom>
          <a:solidFill>
            <a:srgbClr val="FFFFFF"/>
          </a:solid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5. </a:t>
            </a:r>
            <a:r>
              <a:rPr b="1" i="0" lang="en-US" sz="1400" u="none" cap="none" strike="noStrike">
                <a:solidFill>
                  <a:srgbClr val="D12477"/>
                </a:solidFill>
                <a:latin typeface="Arial"/>
                <a:ea typeface="Arial"/>
                <a:cs typeface="Arial"/>
                <a:sym typeface="Arial"/>
              </a:rPr>
              <a:t>Linkki</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D12477"/>
                </a:solidFill>
                <a:latin typeface="Arial"/>
                <a:ea typeface="Arial"/>
                <a:cs typeface="Arial"/>
                <a:sym typeface="Arial"/>
              </a:rPr>
              <a:t>  kuvaus</a:t>
            </a:r>
            <a:endParaRPr b="0" i="0" sz="1400" u="none" cap="none" strike="noStrike">
              <a:solidFill>
                <a:srgbClr val="D12477"/>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g24e379d30f0_1_3"/>
          <p:cNvSpPr txBox="1"/>
          <p:nvPr>
            <p:ph idx="1" type="body"/>
          </p:nvPr>
        </p:nvSpPr>
        <p:spPr>
          <a:xfrm>
            <a:off x="840583" y="312995"/>
            <a:ext cx="6614100" cy="434991"/>
          </a:xfrm>
          <a:prstGeom prst="rect">
            <a:avLst/>
          </a:prstGeom>
          <a:noFill/>
          <a:ln>
            <a:noFill/>
          </a:ln>
        </p:spPr>
        <p:txBody>
          <a:bodyPr anchorCtr="0" anchor="t" bIns="0" lIns="0" spcFirstLastPara="1" rIns="0" wrap="square" tIns="0">
            <a:spAutoFit/>
          </a:bodyPr>
          <a:lstStyle/>
          <a:p>
            <a:pPr indent="0" lvl="0" marL="0" rtl="0" algn="l">
              <a:lnSpc>
                <a:spcPct val="90000"/>
              </a:lnSpc>
              <a:spcBef>
                <a:spcPts val="750"/>
              </a:spcBef>
              <a:spcAft>
                <a:spcPts val="0"/>
              </a:spcAft>
              <a:buSzPts val="2400"/>
              <a:buNone/>
            </a:pPr>
            <a:r>
              <a:rPr lang="en-US"/>
              <a:t>Tehtävä: Luo oikea Fb/IG kampanja.</a:t>
            </a:r>
            <a:endParaRPr/>
          </a:p>
        </p:txBody>
      </p:sp>
      <p:sp>
        <p:nvSpPr>
          <p:cNvPr id="375" name="Google Shape;375;g24e379d30f0_1_3"/>
          <p:cNvSpPr txBox="1"/>
          <p:nvPr>
            <p:ph idx="2" type="body"/>
          </p:nvPr>
        </p:nvSpPr>
        <p:spPr>
          <a:xfrm>
            <a:off x="840575" y="756600"/>
            <a:ext cx="7961700" cy="3660600"/>
          </a:xfrm>
          <a:prstGeom prst="rect">
            <a:avLst/>
          </a:prstGeom>
          <a:noFill/>
          <a:ln>
            <a:noFill/>
          </a:ln>
        </p:spPr>
        <p:txBody>
          <a:bodyPr anchorCtr="0" anchor="t" bIns="0" lIns="0" spcFirstLastPara="1" rIns="0" wrap="square" tIns="0">
            <a:noAutofit/>
          </a:bodyPr>
          <a:lstStyle/>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Luokaa tähän asti oppimanne perusteella oikea kampanja Facebookissa ja/tai Instagramissa.</a:t>
            </a:r>
            <a:endParaRPr/>
          </a:p>
          <a:p>
            <a:pPr indent="0" lvl="0" marL="0" rtl="0" algn="l">
              <a:lnSpc>
                <a:spcPct val="108000"/>
              </a:lnSpc>
              <a:spcBef>
                <a:spcPts val="0"/>
              </a:spcBef>
              <a:spcAft>
                <a:spcPts val="0"/>
              </a:spcAft>
              <a:buSzPts val="1500"/>
              <a:buNone/>
            </a:pPr>
            <a:r>
              <a:t/>
            </a:r>
            <a:endParaRPr/>
          </a:p>
          <a:p>
            <a:pPr indent="-323850" lvl="0" marL="457200" rtl="0" algn="l">
              <a:lnSpc>
                <a:spcPct val="108000"/>
              </a:lnSpc>
              <a:spcBef>
                <a:spcPts val="0"/>
              </a:spcBef>
              <a:spcAft>
                <a:spcPts val="0"/>
              </a:spcAft>
              <a:buSzPts val="1500"/>
              <a:buChar char="-"/>
            </a:pPr>
            <a:r>
              <a:rPr lang="en-US"/>
              <a:t>Asettakaa tavoitteet mainokselle</a:t>
            </a:r>
            <a:endParaRPr/>
          </a:p>
          <a:p>
            <a:pPr indent="-323850" lvl="0" marL="457200" rtl="0" algn="l">
              <a:lnSpc>
                <a:spcPct val="108000"/>
              </a:lnSpc>
              <a:spcBef>
                <a:spcPts val="0"/>
              </a:spcBef>
              <a:spcAft>
                <a:spcPts val="0"/>
              </a:spcAft>
              <a:buSzPts val="1500"/>
              <a:buChar char="-"/>
            </a:pPr>
            <a:r>
              <a:rPr lang="en-US"/>
              <a:t>Miettikää optimaalinen kohdistus hyödyntämällä kohdistustyökalua</a:t>
            </a:r>
            <a:endParaRPr/>
          </a:p>
          <a:p>
            <a:pPr indent="-323850" lvl="0" marL="457200" rtl="0" algn="l">
              <a:lnSpc>
                <a:spcPct val="108000"/>
              </a:lnSpc>
              <a:spcBef>
                <a:spcPts val="0"/>
              </a:spcBef>
              <a:spcAft>
                <a:spcPts val="0"/>
              </a:spcAft>
              <a:buSzPts val="1500"/>
              <a:buChar char="-"/>
            </a:pPr>
            <a:r>
              <a:rPr lang="en-US"/>
              <a:t>Luokaa mainos (versio 1)</a:t>
            </a:r>
            <a:endParaRPr/>
          </a:p>
          <a:p>
            <a:pPr indent="-323850" lvl="0" marL="457200" rtl="0" algn="l">
              <a:lnSpc>
                <a:spcPct val="108000"/>
              </a:lnSpc>
              <a:spcBef>
                <a:spcPts val="0"/>
              </a:spcBef>
              <a:spcAft>
                <a:spcPts val="0"/>
              </a:spcAft>
              <a:buSzPts val="1500"/>
              <a:buChar char="-"/>
            </a:pPr>
            <a:r>
              <a:rPr lang="en-US"/>
              <a:t>Julkaiskaa se Facebookissa (3-7 päivää), jotta saat riittävästi näyttökertoja.</a:t>
            </a:r>
            <a:endParaRPr/>
          </a:p>
          <a:p>
            <a:pPr indent="-228600" lvl="0" marL="457200" rtl="0" algn="l">
              <a:lnSpc>
                <a:spcPct val="108000"/>
              </a:lnSpc>
              <a:spcBef>
                <a:spcPts val="0"/>
              </a:spcBef>
              <a:spcAft>
                <a:spcPts val="0"/>
              </a:spcAft>
              <a:buSzPts val="1500"/>
              <a:buNone/>
            </a:pPr>
            <a:r>
              <a:t/>
            </a:r>
            <a:endParaRPr/>
          </a:p>
          <a:p>
            <a:pPr indent="-323850" lvl="0" marL="457200" rtl="0" algn="l">
              <a:lnSpc>
                <a:spcPct val="108000"/>
              </a:lnSpc>
              <a:spcBef>
                <a:spcPts val="0"/>
              </a:spcBef>
              <a:spcAft>
                <a:spcPts val="0"/>
              </a:spcAft>
              <a:buSzPts val="1500"/>
              <a:buChar char="-"/>
            </a:pPr>
            <a:r>
              <a:rPr lang="en-US"/>
              <a:t>Vapaaehtoinen: Miettikää parannuksia mainokseen.</a:t>
            </a:r>
            <a:endParaRPr/>
          </a:p>
          <a:p>
            <a:pPr indent="-323850" lvl="0" marL="457200" rtl="0" algn="l">
              <a:lnSpc>
                <a:spcPct val="108000"/>
              </a:lnSpc>
              <a:spcBef>
                <a:spcPts val="0"/>
              </a:spcBef>
              <a:spcAft>
                <a:spcPts val="0"/>
              </a:spcAft>
              <a:buSzPts val="1500"/>
              <a:buChar char="-"/>
            </a:pPr>
            <a:r>
              <a:rPr lang="en-US"/>
              <a:t>Luokaa parannettu mainos (versio 2) ja julkaistaan se (3-7 päivää).</a:t>
            </a:r>
            <a:endParaRPr/>
          </a:p>
          <a:p>
            <a:pPr indent="0" lvl="0" marL="13335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Tehkää raportti: </a:t>
            </a:r>
            <a:endParaRPr/>
          </a:p>
          <a:p>
            <a:pPr indent="0" lvl="0" marL="0" rtl="0" algn="l">
              <a:lnSpc>
                <a:spcPct val="108000"/>
              </a:lnSpc>
              <a:spcBef>
                <a:spcPts val="0"/>
              </a:spcBef>
              <a:spcAft>
                <a:spcPts val="0"/>
              </a:spcAft>
              <a:buSzPts val="1500"/>
              <a:buNone/>
            </a:pPr>
            <a:r>
              <a:rPr lang="en-US"/>
              <a:t>Numeerinen (Näyttömäärät, klikkaukset, mahdollinen konversiosivustolla</a:t>
            </a:r>
            <a:endParaRPr/>
          </a:p>
          <a:p>
            <a:pPr indent="0" lvl="0" marL="0" rtl="0" algn="l">
              <a:lnSpc>
                <a:spcPct val="108000"/>
              </a:lnSpc>
              <a:spcBef>
                <a:spcPts val="0"/>
              </a:spcBef>
              <a:spcAft>
                <a:spcPts val="0"/>
              </a:spcAft>
              <a:buSzPts val="1500"/>
              <a:buNone/>
            </a:pPr>
            <a:r>
              <a:rPr lang="en-US"/>
              <a:t>Mikä mainoksessa toimi hyvin? Mitä olisi voinut  parantaa?</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g24f40d7f709_0_54"/>
          <p:cNvSpPr txBox="1"/>
          <p:nvPr>
            <p:ph idx="4294967295" type="title"/>
          </p:nvPr>
        </p:nvSpPr>
        <p:spPr>
          <a:xfrm>
            <a:off x="1957387" y="1818481"/>
            <a:ext cx="5229300" cy="1506600"/>
          </a:xfrm>
          <a:prstGeom prst="rect">
            <a:avLst/>
          </a:prstGeom>
          <a:noFill/>
          <a:ln>
            <a:noFill/>
          </a:ln>
        </p:spPr>
        <p:txBody>
          <a:bodyPr anchorCtr="0" anchor="t" bIns="0" lIns="0" spcFirstLastPara="1" rIns="0" wrap="square" tIns="0">
            <a:noAutofit/>
          </a:bodyPr>
          <a:lstStyle/>
          <a:p>
            <a:pPr indent="0" lvl="0" marL="0" rtl="0" algn="ctr">
              <a:lnSpc>
                <a:spcPct val="90000"/>
              </a:lnSpc>
              <a:spcBef>
                <a:spcPts val="0"/>
              </a:spcBef>
              <a:spcAft>
                <a:spcPts val="0"/>
              </a:spcAft>
              <a:buClr>
                <a:srgbClr val="161249"/>
              </a:buClr>
              <a:buSzPts val="3200"/>
              <a:buFont typeface="Arial"/>
              <a:buNone/>
            </a:pPr>
            <a:r>
              <a:rPr lang="en-US" sz="3200"/>
              <a:t>Osta display-mainoskampanja mediassa</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g24f40d7f709_0_63"/>
          <p:cNvSpPr txBox="1"/>
          <p:nvPr>
            <p:ph idx="1" type="body"/>
          </p:nvPr>
        </p:nvSpPr>
        <p:spPr>
          <a:xfrm>
            <a:off x="628650" y="1369218"/>
            <a:ext cx="7886700" cy="3205965"/>
          </a:xfrm>
          <a:prstGeom prst="rect">
            <a:avLst/>
          </a:prstGeom>
          <a:noFill/>
          <a:ln>
            <a:noFill/>
          </a:ln>
        </p:spPr>
        <p:txBody>
          <a:bodyPr anchorCtr="0" anchor="t" bIns="45700" lIns="91425" spcFirstLastPara="1" rIns="91425" wrap="square" tIns="45700">
            <a:spAutoFit/>
          </a:bodyPr>
          <a:lstStyle/>
          <a:p>
            <a:pPr indent="-361950" lvl="0" marL="457200" rtl="0" algn="l">
              <a:lnSpc>
                <a:spcPct val="90000"/>
              </a:lnSpc>
              <a:spcBef>
                <a:spcPts val="750"/>
              </a:spcBef>
              <a:spcAft>
                <a:spcPts val="0"/>
              </a:spcAft>
              <a:buSzPts val="2100"/>
              <a:buChar char="●"/>
            </a:pPr>
            <a:r>
              <a:rPr lang="en-US"/>
              <a:t>Display-mainontaa (bannereita) voi ostaa kansallisista mediataloista.</a:t>
            </a:r>
            <a:endParaRPr/>
          </a:p>
          <a:p>
            <a:pPr indent="-361950" lvl="0" marL="457200" rtl="0" algn="l">
              <a:lnSpc>
                <a:spcPct val="90000"/>
              </a:lnSpc>
              <a:spcBef>
                <a:spcPts val="0"/>
              </a:spcBef>
              <a:spcAft>
                <a:spcPts val="0"/>
              </a:spcAft>
              <a:buSzPts val="2100"/>
              <a:buChar char="●"/>
            </a:pPr>
            <a:r>
              <a:rPr lang="en-US"/>
              <a:t>Kaikki tarvittavat tiedot löytyvät heidän mediakorteistaan (haku internetistä käyttämällä mediaa nimi + mediakortti).</a:t>
            </a:r>
            <a:endParaRPr/>
          </a:p>
          <a:p>
            <a:pPr indent="-361950" lvl="0" marL="457200" rtl="0" algn="l">
              <a:lnSpc>
                <a:spcPct val="90000"/>
              </a:lnSpc>
              <a:spcBef>
                <a:spcPts val="0"/>
              </a:spcBef>
              <a:spcAft>
                <a:spcPts val="0"/>
              </a:spcAft>
              <a:buSzPts val="2100"/>
              <a:buChar char="●"/>
            </a:pPr>
            <a:r>
              <a:rPr lang="en-US"/>
              <a:t>Hinnoittelu on CPM (cost per mille), eli maksat näyttökerroista (et klikkauksista).</a:t>
            </a:r>
            <a:endParaRPr/>
          </a:p>
          <a:p>
            <a:pPr indent="-361950" lvl="0" marL="457200" rtl="0" algn="l">
              <a:lnSpc>
                <a:spcPct val="90000"/>
              </a:lnSpc>
              <a:spcBef>
                <a:spcPts val="0"/>
              </a:spcBef>
              <a:spcAft>
                <a:spcPts val="0"/>
              </a:spcAft>
              <a:buSzPts val="2100"/>
              <a:buChar char="●"/>
            </a:pPr>
            <a:r>
              <a:rPr lang="en-US"/>
              <a:t>Yleensä laaditaan mediasuunnitelma, joka kattaa 2-4 keskeistä tiedotusvälinettä ja viestit jokaisessa niistä halutun kohdeyleisön tavoittamiseksi.</a:t>
            </a:r>
            <a:endParaRPr/>
          </a:p>
          <a:p>
            <a:pPr indent="0" lvl="0" marL="0" rtl="0" algn="l">
              <a:lnSpc>
                <a:spcPct val="90000"/>
              </a:lnSpc>
              <a:spcBef>
                <a:spcPts val="750"/>
              </a:spcBef>
              <a:spcAft>
                <a:spcPts val="0"/>
              </a:spcAft>
              <a:buSzPts val="2100"/>
              <a:buNone/>
            </a:pPr>
            <a:r>
              <a:rPr lang="en-US"/>
              <a:t>   </a:t>
            </a:r>
            <a:endParaRPr/>
          </a:p>
        </p:txBody>
      </p:sp>
      <p:sp>
        <p:nvSpPr>
          <p:cNvPr id="386" name="Google Shape;386;g24f40d7f709_0_63"/>
          <p:cNvSpPr txBox="1"/>
          <p:nvPr>
            <p:ph type="title"/>
          </p:nvPr>
        </p:nvSpPr>
        <p:spPr>
          <a:xfrm>
            <a:off x="628650" y="273844"/>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en-US"/>
              <a:t>Mistä ostaa display-mainontaa?</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g24f40d7f709_0_16"/>
          <p:cNvSpPr txBox="1"/>
          <p:nvPr>
            <p:ph idx="4294967295" type="title"/>
          </p:nvPr>
        </p:nvSpPr>
        <p:spPr>
          <a:xfrm>
            <a:off x="1332706" y="164776"/>
            <a:ext cx="6478500" cy="11064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dk1"/>
              </a:buClr>
              <a:buSzPts val="2400"/>
              <a:buFont typeface="PT Sans"/>
              <a:buNone/>
            </a:pPr>
            <a:r>
              <a:rPr lang="en-US"/>
              <a:t>Bannerin koot ja muodot</a:t>
            </a:r>
            <a:endParaRPr/>
          </a:p>
        </p:txBody>
      </p:sp>
      <p:pic>
        <p:nvPicPr>
          <p:cNvPr id="393" name="Google Shape;393;g24f40d7f709_0_16"/>
          <p:cNvPicPr preferRelativeResize="0"/>
          <p:nvPr>
            <p:ph idx="4294967295" type="body"/>
          </p:nvPr>
        </p:nvPicPr>
        <p:blipFill rotWithShape="1">
          <a:blip r:embed="rId3">
            <a:alphaModFix/>
          </a:blip>
          <a:srcRect b="0" l="0" r="0" t="0"/>
          <a:stretch/>
        </p:blipFill>
        <p:spPr>
          <a:xfrm>
            <a:off x="646112" y="1427162"/>
            <a:ext cx="3925800" cy="2289300"/>
          </a:xfrm>
          <a:prstGeom prst="rect">
            <a:avLst/>
          </a:prstGeom>
          <a:noFill/>
          <a:ln cap="flat" cmpd="sng" w="28575">
            <a:solidFill>
              <a:srgbClr val="D12477"/>
            </a:solidFill>
            <a:prstDash val="solid"/>
            <a:round/>
            <a:headEnd len="sm" w="sm" type="none"/>
            <a:tailEnd len="sm" w="sm" type="none"/>
          </a:ln>
        </p:spPr>
      </p:pic>
      <p:sp>
        <p:nvSpPr>
          <p:cNvPr id="394" name="Google Shape;394;g24f40d7f709_0_16"/>
          <p:cNvSpPr txBox="1"/>
          <p:nvPr>
            <p:ph idx="4294967295" type="body"/>
          </p:nvPr>
        </p:nvSpPr>
        <p:spPr>
          <a:xfrm>
            <a:off x="4839638" y="1437807"/>
            <a:ext cx="1970400" cy="3478200"/>
          </a:xfrm>
          <a:prstGeom prst="rect">
            <a:avLst/>
          </a:prstGeom>
          <a:noFill/>
          <a:ln>
            <a:noFill/>
          </a:ln>
        </p:spPr>
        <p:txBody>
          <a:bodyPr anchorCtr="0" anchor="t" bIns="0" lIns="0" spcFirstLastPara="1" rIns="0" wrap="square" tIns="0">
            <a:noAutofit/>
          </a:bodyPr>
          <a:lstStyle/>
          <a:p>
            <a:pPr indent="0" lvl="0" marL="6350" rtl="0" algn="l">
              <a:lnSpc>
                <a:spcPct val="100000"/>
              </a:lnSpc>
              <a:spcBef>
                <a:spcPts val="0"/>
              </a:spcBef>
              <a:spcAft>
                <a:spcPts val="1200"/>
              </a:spcAft>
              <a:buClr>
                <a:schemeClr val="dk1"/>
              </a:buClr>
              <a:buSzPts val="1500"/>
              <a:buNone/>
            </a:pPr>
            <a:r>
              <a:rPr b="1" lang="en-US" sz="1600">
                <a:solidFill>
                  <a:srgbClr val="D12477"/>
                </a:solidFill>
              </a:rPr>
              <a:t>Mobiili: </a:t>
            </a:r>
            <a:r>
              <a:rPr lang="en-US" sz="1600"/>
              <a:t>kasvaa nopeasti. Vähintään 2/3 display-mainonnasta mobiilissa</a:t>
            </a:r>
            <a:endParaRPr sz="1600"/>
          </a:p>
        </p:txBody>
      </p:sp>
      <p:sp>
        <p:nvSpPr>
          <p:cNvPr id="395" name="Google Shape;395;g24f40d7f709_0_16"/>
          <p:cNvSpPr txBox="1"/>
          <p:nvPr/>
        </p:nvSpPr>
        <p:spPr>
          <a:xfrm>
            <a:off x="568995" y="821535"/>
            <a:ext cx="3907800" cy="5619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161249"/>
              </a:buClr>
              <a:buSzPts val="1600"/>
              <a:buFont typeface="Arial"/>
              <a:buNone/>
            </a:pPr>
            <a:r>
              <a:rPr b="0" i="0" lang="en-US" sz="1600" u="none" cap="none" strike="noStrike">
                <a:solidFill>
                  <a:srgbClr val="161249"/>
                </a:solidFill>
                <a:latin typeface="Arial"/>
                <a:ea typeface="Arial"/>
                <a:cs typeface="Arial"/>
                <a:sym typeface="Arial"/>
              </a:rPr>
              <a:t>Bannerin koot määritellään </a:t>
            </a:r>
            <a:r>
              <a:rPr b="1" i="0" lang="en-US" sz="1600" u="none" cap="none" strike="noStrike">
                <a:solidFill>
                  <a:srgbClr val="D12477"/>
                </a:solidFill>
                <a:latin typeface="Arial"/>
                <a:ea typeface="Arial"/>
                <a:cs typeface="Arial"/>
                <a:sym typeface="Arial"/>
              </a:rPr>
              <a:t>pikseleinä</a:t>
            </a:r>
            <a:r>
              <a:rPr b="0" i="0" lang="en-US" sz="1600" u="none" cap="none" strike="noStrike">
                <a:solidFill>
                  <a:srgbClr val="161249"/>
                </a:solidFill>
                <a:latin typeface="Arial"/>
                <a:ea typeface="Arial"/>
                <a:cs typeface="Arial"/>
                <a:sym typeface="Arial"/>
              </a:rPr>
              <a:t>, alla muutamia esimerkkejä. </a:t>
            </a:r>
            <a:endParaRPr b="0" i="0" sz="1600" u="none" cap="none" strike="noStrike">
              <a:solidFill>
                <a:srgbClr val="161249"/>
              </a:solidFill>
              <a:latin typeface="Arial"/>
              <a:ea typeface="Arial"/>
              <a:cs typeface="Arial"/>
              <a:sym typeface="Arial"/>
            </a:endParaRPr>
          </a:p>
        </p:txBody>
      </p:sp>
      <p:sp>
        <p:nvSpPr>
          <p:cNvPr id="396" name="Google Shape;396;g24f40d7f709_0_16"/>
          <p:cNvSpPr txBox="1"/>
          <p:nvPr/>
        </p:nvSpPr>
        <p:spPr>
          <a:xfrm>
            <a:off x="2339445" y="3828270"/>
            <a:ext cx="2453400" cy="1054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D12477"/>
              </a:buClr>
              <a:buSzPts val="1600"/>
              <a:buFont typeface="Arial"/>
              <a:buNone/>
            </a:pPr>
            <a:r>
              <a:rPr b="1" i="0" lang="en-US" sz="1600" u="none" cap="none" strike="noStrike">
                <a:solidFill>
                  <a:srgbClr val="D12477"/>
                </a:solidFill>
                <a:latin typeface="Arial"/>
                <a:ea typeface="Arial"/>
                <a:cs typeface="Arial"/>
                <a:sym typeface="Arial"/>
              </a:rPr>
              <a:t>Paraati: </a:t>
            </a:r>
            <a:r>
              <a:rPr b="0" i="0" lang="en-US" sz="1600" u="none" cap="none" strike="noStrike">
                <a:solidFill>
                  <a:srgbClr val="161249"/>
                </a:solidFill>
                <a:latin typeface="Arial"/>
                <a:ea typeface="Arial"/>
                <a:cs typeface="Arial"/>
                <a:sym typeface="Arial"/>
              </a:rPr>
              <a:t>980x400 (dt) tai 300x300 (mobiili) melko suosittu Suomessa. Iso koko herättää huomiota. </a:t>
            </a:r>
            <a:endParaRPr b="0" i="0" sz="1600" u="none" cap="none" strike="noStrike">
              <a:solidFill>
                <a:srgbClr val="161249"/>
              </a:solidFill>
              <a:latin typeface="Arial"/>
              <a:ea typeface="Arial"/>
              <a:cs typeface="Arial"/>
              <a:sym typeface="Arial"/>
            </a:endParaRPr>
          </a:p>
        </p:txBody>
      </p:sp>
      <p:pic>
        <p:nvPicPr>
          <p:cNvPr id="397" name="Google Shape;397;g24f40d7f709_0_16"/>
          <p:cNvPicPr preferRelativeResize="0"/>
          <p:nvPr/>
        </p:nvPicPr>
        <p:blipFill rotWithShape="1">
          <a:blip r:embed="rId4">
            <a:alphaModFix/>
          </a:blip>
          <a:srcRect b="19028" l="0" r="0" t="0"/>
          <a:stretch/>
        </p:blipFill>
        <p:spPr>
          <a:xfrm>
            <a:off x="5708163" y="3088865"/>
            <a:ext cx="3098329" cy="1793509"/>
          </a:xfrm>
          <a:prstGeom prst="rect">
            <a:avLst/>
          </a:prstGeom>
          <a:noFill/>
          <a:ln cap="flat" cmpd="sng" w="28575">
            <a:solidFill>
              <a:srgbClr val="D12477"/>
            </a:solidFill>
            <a:prstDash val="solid"/>
            <a:round/>
            <a:headEnd len="sm" w="sm" type="none"/>
            <a:tailEnd len="sm" w="sm" type="none"/>
          </a:ln>
        </p:spPr>
      </p:pic>
      <p:pic>
        <p:nvPicPr>
          <p:cNvPr id="398" name="Google Shape;398;g24f40d7f709_0_16"/>
          <p:cNvPicPr preferRelativeResize="0"/>
          <p:nvPr/>
        </p:nvPicPr>
        <p:blipFill rotWithShape="1">
          <a:blip r:embed="rId5">
            <a:alphaModFix/>
          </a:blip>
          <a:srcRect b="0" l="0" r="0" t="0"/>
          <a:stretch/>
        </p:blipFill>
        <p:spPr>
          <a:xfrm>
            <a:off x="7753309" y="754984"/>
            <a:ext cx="1044643" cy="2124369"/>
          </a:xfrm>
          <a:prstGeom prst="rect">
            <a:avLst/>
          </a:prstGeom>
          <a:noFill/>
          <a:ln cap="flat" cmpd="sng" w="28575">
            <a:solidFill>
              <a:srgbClr val="D12477"/>
            </a:solidFill>
            <a:prstDash val="solid"/>
            <a:round/>
            <a:headEnd len="sm" w="sm" type="none"/>
            <a:tailEnd len="sm" w="sm" type="none"/>
          </a:ln>
        </p:spPr>
      </p:pic>
      <p:cxnSp>
        <p:nvCxnSpPr>
          <p:cNvPr id="399" name="Google Shape;399;g24f40d7f709_0_16"/>
          <p:cNvCxnSpPr/>
          <p:nvPr/>
        </p:nvCxnSpPr>
        <p:spPr>
          <a:xfrm>
            <a:off x="4572000" y="4240945"/>
            <a:ext cx="1042500" cy="228900"/>
          </a:xfrm>
          <a:prstGeom prst="bentConnector3">
            <a:avLst>
              <a:gd fmla="val 50004" name="adj1"/>
            </a:avLst>
          </a:prstGeom>
          <a:noFill/>
          <a:ln cap="flat" cmpd="sng" w="28575">
            <a:solidFill>
              <a:srgbClr val="D12477"/>
            </a:solidFill>
            <a:prstDash val="solid"/>
            <a:miter lim="800000"/>
            <a:headEnd len="sm" w="sm" type="none"/>
            <a:tailEnd len="med" w="med" type="triangle"/>
          </a:ln>
        </p:spPr>
      </p:cxnSp>
      <p:cxnSp>
        <p:nvCxnSpPr>
          <p:cNvPr id="400" name="Google Shape;400;g24f40d7f709_0_16"/>
          <p:cNvCxnSpPr/>
          <p:nvPr/>
        </p:nvCxnSpPr>
        <p:spPr>
          <a:xfrm flipH="1" rot="10800000">
            <a:off x="6835617" y="1593368"/>
            <a:ext cx="775500" cy="223800"/>
          </a:xfrm>
          <a:prstGeom prst="bentConnector3">
            <a:avLst>
              <a:gd fmla="val 49991" name="adj1"/>
            </a:avLst>
          </a:prstGeom>
          <a:noFill/>
          <a:ln cap="flat" cmpd="sng" w="28575">
            <a:solidFill>
              <a:srgbClr val="D12477"/>
            </a:solidFill>
            <a:prstDash val="solid"/>
            <a:miter lim="800000"/>
            <a:headEnd len="sm" w="sm" type="none"/>
            <a:tailEnd len="med" w="med" type="triangl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g24f40d7f709_0_29"/>
          <p:cNvSpPr txBox="1"/>
          <p:nvPr>
            <p:ph type="title"/>
          </p:nvPr>
        </p:nvSpPr>
        <p:spPr>
          <a:xfrm>
            <a:off x="338137" y="209109"/>
            <a:ext cx="6831900" cy="8304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dk1"/>
              </a:buClr>
              <a:buSzPts val="2400"/>
              <a:buFont typeface="PT Sans"/>
              <a:buNone/>
            </a:pPr>
            <a:r>
              <a:rPr lang="en-US"/>
              <a:t>Display-kampanjan mediasuunnitelma</a:t>
            </a:r>
            <a:endParaRPr/>
          </a:p>
        </p:txBody>
      </p:sp>
      <p:graphicFrame>
        <p:nvGraphicFramePr>
          <p:cNvPr id="407" name="Google Shape;407;g24f40d7f709_0_29"/>
          <p:cNvGraphicFramePr/>
          <p:nvPr/>
        </p:nvGraphicFramePr>
        <p:xfrm>
          <a:off x="338137" y="983337"/>
          <a:ext cx="3000000" cy="3000000"/>
        </p:xfrm>
        <a:graphic>
          <a:graphicData uri="http://schemas.openxmlformats.org/drawingml/2006/table">
            <a:tbl>
              <a:tblPr>
                <a:noFill/>
                <a:tableStyleId>{A7CB9C96-F703-4CCC-9FBE-1EEFB18696AE}</a:tableStyleId>
              </a:tblPr>
              <a:tblGrid>
                <a:gridCol w="744925"/>
                <a:gridCol w="1631125"/>
                <a:gridCol w="873350"/>
                <a:gridCol w="683900"/>
                <a:gridCol w="809150"/>
                <a:gridCol w="1014650"/>
                <a:gridCol w="404575"/>
                <a:gridCol w="404575"/>
                <a:gridCol w="411000"/>
                <a:gridCol w="411000"/>
                <a:gridCol w="411000"/>
                <a:gridCol w="411000"/>
              </a:tblGrid>
              <a:tr h="285100">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Viikko</a:t>
                      </a:r>
                      <a:endParaRPr sz="1100" u="none" cap="none" strike="noStrike"/>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Media</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Mainosmuoto</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Vaikutelmat</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cpm</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Kustannukset</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Kesto</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42</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43</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44</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45</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46</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47</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media y</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Työpöydän paraati 980x400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375000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40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15000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15.-27.10.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0B200"/>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0B200"/>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media z</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Työpöydän paraati 980x400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400000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37</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14800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15.-29.10.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45E24"/>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45E24"/>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45E24"/>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media x</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Liikkuva paraati 300x300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425000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24</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10200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23.10.-3.11.</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12477"/>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12477"/>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12477"/>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39400">
                <a:tc>
                  <a:txBody>
                    <a:bodyPr/>
                    <a:lstStyle/>
                    <a:p>
                      <a:pPr indent="0" lvl="0" marL="0" marR="0" rtl="0" algn="l">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Yhteensä</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1200000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40000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71525">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rgbClr val="161249"/>
                        </a:solidFill>
                        <a:latin typeface="Arial"/>
                        <a:ea typeface="Arial"/>
                        <a:cs typeface="Arial"/>
                        <a:sym typeface="Arial"/>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161249"/>
                        </a:buClr>
                        <a:buSzPts val="1200"/>
                        <a:buFont typeface="Arial"/>
                        <a:buNone/>
                      </a:pPr>
                      <a:r>
                        <a:rPr b="0" i="0" lang="en-US" sz="1200" u="none" cap="none" strike="noStrike">
                          <a:solidFill>
                            <a:srgbClr val="161249"/>
                          </a:solidFill>
                          <a:latin typeface="Arial"/>
                          <a:ea typeface="Arial"/>
                          <a:cs typeface="Arial"/>
                          <a:sym typeface="Arial"/>
                        </a:rPr>
                        <a:t>Keskimääräinen CTR 1,5%= 1 200 000 x 1,5% =&gt;</a:t>
                      </a:r>
                      <a:endParaRPr sz="1800" u="none" cap="none" strike="noStrike">
                        <a:solidFill>
                          <a:srgbClr val="161249"/>
                        </a:solidFill>
                        <a:latin typeface="Arial"/>
                        <a:ea typeface="Arial"/>
                        <a:cs typeface="Arial"/>
                        <a:sym typeface="Arial"/>
                      </a:endParaRPr>
                    </a:p>
                  </a:txBody>
                  <a:tcPr marT="0" marB="0" marR="0" marL="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rgbClr val="161249"/>
                        </a:solidFill>
                        <a:latin typeface="Arial"/>
                        <a:ea typeface="Arial"/>
                        <a:cs typeface="Arial"/>
                        <a:sym typeface="Arial"/>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161249"/>
                        </a:buClr>
                        <a:buSzPts val="1200"/>
                        <a:buFont typeface="Arial"/>
                        <a:buNone/>
                      </a:pPr>
                      <a:r>
                        <a:rPr b="1" i="0" lang="en-US" sz="1200" u="none" cap="none" strike="noStrike">
                          <a:solidFill>
                            <a:srgbClr val="161249"/>
                          </a:solidFill>
                          <a:latin typeface="Arial"/>
                          <a:ea typeface="Arial"/>
                          <a:cs typeface="Arial"/>
                          <a:sym typeface="Arial"/>
                        </a:rPr>
                        <a:t>18000 kävijää aloitussivulla </a:t>
                      </a:r>
                      <a:endParaRPr sz="1800" u="none" cap="none" strike="noStrike">
                        <a:solidFill>
                          <a:srgbClr val="161249"/>
                        </a:solidFill>
                        <a:latin typeface="Arial"/>
                        <a:ea typeface="Arial"/>
                        <a:cs typeface="Arial"/>
                        <a:sym typeface="Arial"/>
                      </a:endParaRPr>
                    </a:p>
                  </a:txBody>
                  <a:tcPr marT="0" marB="0" marR="0" marL="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rgbClr val="161249"/>
                        </a:solidFill>
                        <a:latin typeface="Arial"/>
                        <a:ea typeface="Arial"/>
                        <a:cs typeface="Arial"/>
                        <a:sym typeface="Arial"/>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800"/>
                        <a:buFont typeface="Calibri"/>
                        <a:buNone/>
                      </a:pPr>
                      <a:r>
                        <a:t/>
                      </a:r>
                      <a:endParaRPr sz="1800" u="none" cap="none" strike="noStrike">
                        <a:solidFill>
                          <a:srgbClr val="161249"/>
                        </a:solidFill>
                        <a:latin typeface="Arial"/>
                        <a:ea typeface="Arial"/>
                        <a:cs typeface="Arial"/>
                        <a:sym typeface="Arial"/>
                      </a:endParaRPr>
                    </a:p>
                  </a:txBody>
                  <a:tcPr marT="0" marB="0" marR="0" marL="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408" name="Google Shape;408;g24f40d7f709_0_29"/>
          <p:cNvSpPr/>
          <p:nvPr/>
        </p:nvSpPr>
        <p:spPr>
          <a:xfrm>
            <a:off x="4812757" y="2888522"/>
            <a:ext cx="2288400" cy="1023000"/>
          </a:xfrm>
          <a:prstGeom prst="wedgeEllipseCallout">
            <a:avLst>
              <a:gd fmla="val -40076" name="adj1"/>
              <a:gd fmla="val -67335" name="adj2"/>
            </a:avLst>
          </a:prstGeom>
          <a:noFill/>
          <a:ln cap="flat" cmpd="sng" w="28575">
            <a:solidFill>
              <a:srgbClr val="D12477"/>
            </a:solidFill>
            <a:prstDash val="solid"/>
            <a:miter lim="800000"/>
            <a:headEnd len="sm" w="sm" type="none"/>
            <a:tailEnd len="sm" w="sm" type="none"/>
          </a:ln>
        </p:spPr>
        <p:txBody>
          <a:bodyPr anchorCtr="0" anchor="ctr" bIns="34275" lIns="36000" spcFirstLastPara="1" rIns="36000" wrap="square" tIns="34275">
            <a:no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Helppo tapa laskea: 425 x 24= 10 200 (jätä 000 pois).</a:t>
            </a:r>
            <a:endParaRPr b="0" i="0" sz="1100" u="none" cap="none" strike="noStrike">
              <a:solidFill>
                <a:schemeClr val="dk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g24f40d7f709_0_36"/>
          <p:cNvSpPr txBox="1"/>
          <p:nvPr>
            <p:ph idx="1" type="body"/>
          </p:nvPr>
        </p:nvSpPr>
        <p:spPr>
          <a:xfrm>
            <a:off x="840574" y="313000"/>
            <a:ext cx="75930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Toimeksianto 'osta bannerikampanja mediassa'</a:t>
            </a:r>
            <a:endParaRPr/>
          </a:p>
        </p:txBody>
      </p:sp>
      <p:sp>
        <p:nvSpPr>
          <p:cNvPr id="415" name="Google Shape;415;g24f40d7f709_0_36"/>
          <p:cNvSpPr txBox="1"/>
          <p:nvPr>
            <p:ph idx="4294967295" type="title"/>
          </p:nvPr>
        </p:nvSpPr>
        <p:spPr>
          <a:xfrm>
            <a:off x="759202" y="790664"/>
            <a:ext cx="7739400" cy="8304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dk1"/>
              </a:buClr>
              <a:buSzPts val="2400"/>
              <a:buFont typeface="PT Sans"/>
              <a:buNone/>
            </a:pPr>
            <a:r>
              <a:rPr b="1" lang="en-US" sz="1600">
                <a:solidFill>
                  <a:srgbClr val="D12477"/>
                </a:solidFill>
              </a:rPr>
              <a:t>Olet mediatoimiston mediasuunnittelija. Sinun on suunniteltava kampanja asiakkaallesi.</a:t>
            </a:r>
            <a:endParaRPr sz="2400">
              <a:solidFill>
                <a:srgbClr val="D12477"/>
              </a:solidFill>
            </a:endParaRPr>
          </a:p>
        </p:txBody>
      </p:sp>
      <p:sp>
        <p:nvSpPr>
          <p:cNvPr id="416" name="Google Shape;416;g24f40d7f709_0_36"/>
          <p:cNvSpPr txBox="1"/>
          <p:nvPr/>
        </p:nvSpPr>
        <p:spPr>
          <a:xfrm>
            <a:off x="759202" y="1322738"/>
            <a:ext cx="8109600" cy="3440100"/>
          </a:xfrm>
          <a:prstGeom prst="rect">
            <a:avLst/>
          </a:prstGeom>
          <a:noFill/>
          <a:ln>
            <a:noFill/>
          </a:ln>
        </p:spPr>
        <p:txBody>
          <a:bodyPr anchorCtr="0" anchor="t" bIns="45700" lIns="91425" spcFirstLastPara="1" rIns="91425" wrap="square" tIns="45700">
            <a:noAutofit/>
          </a:bodyPr>
          <a:lstStyle/>
          <a:p>
            <a:pPr indent="-342900" lvl="0" marL="349250" marR="0" rtl="0" algn="l">
              <a:lnSpc>
                <a:spcPct val="100000"/>
              </a:lnSpc>
              <a:spcBef>
                <a:spcPts val="0"/>
              </a:spcBef>
              <a:spcAft>
                <a:spcPts val="0"/>
              </a:spcAft>
              <a:buClr>
                <a:srgbClr val="D12477"/>
              </a:buClr>
              <a:buSzPts val="1485"/>
              <a:buFont typeface="Calibri"/>
              <a:buAutoNum type="arabicPeriod"/>
            </a:pPr>
            <a:r>
              <a:rPr b="0" i="0" lang="en-US" sz="1350" u="none" cap="none" strike="noStrike">
                <a:solidFill>
                  <a:schemeClr val="lt1"/>
                </a:solidFill>
                <a:latin typeface="Arial"/>
                <a:ea typeface="Arial"/>
                <a:cs typeface="Arial"/>
                <a:sym typeface="Arial"/>
              </a:rPr>
              <a:t>Päätä, kuka asiakkaasi on: </a:t>
            </a:r>
            <a:endParaRPr b="0" i="0" sz="1400" u="none" cap="none" strike="noStrike">
              <a:solidFill>
                <a:srgbClr val="000000"/>
              </a:solidFill>
              <a:latin typeface="Arial"/>
              <a:ea typeface="Arial"/>
              <a:cs typeface="Arial"/>
              <a:sym typeface="Arial"/>
            </a:endParaRPr>
          </a:p>
          <a:p>
            <a:pPr indent="-342900" lvl="1" marL="692150" marR="0" rtl="0" algn="l">
              <a:lnSpc>
                <a:spcPct val="100000"/>
              </a:lnSpc>
              <a:spcBef>
                <a:spcPts val="0"/>
              </a:spcBef>
              <a:spcAft>
                <a:spcPts val="0"/>
              </a:spcAft>
              <a:buClr>
                <a:srgbClr val="D12477"/>
              </a:buClr>
              <a:buSzPts val="1350"/>
              <a:buFont typeface="Arial"/>
              <a:buChar char="●"/>
            </a:pPr>
            <a:r>
              <a:rPr b="0" i="0" lang="en-US" sz="1350" u="none" cap="none" strike="noStrike">
                <a:solidFill>
                  <a:schemeClr val="lt1"/>
                </a:solidFill>
                <a:latin typeface="Arial"/>
                <a:ea typeface="Arial"/>
                <a:cs typeface="Arial"/>
                <a:sym typeface="Arial"/>
              </a:rPr>
              <a:t>Mikä tuote/palvelu? (voi olla todellinen tai keksitty)</a:t>
            </a:r>
            <a:endParaRPr b="0" i="0" sz="1400" u="none" cap="none" strike="noStrike">
              <a:solidFill>
                <a:srgbClr val="000000"/>
              </a:solidFill>
              <a:latin typeface="Arial"/>
              <a:ea typeface="Arial"/>
              <a:cs typeface="Arial"/>
              <a:sym typeface="Arial"/>
            </a:endParaRPr>
          </a:p>
          <a:p>
            <a:pPr indent="-342900" lvl="1" marL="692150" marR="0" rtl="0" algn="l">
              <a:lnSpc>
                <a:spcPct val="100000"/>
              </a:lnSpc>
              <a:spcBef>
                <a:spcPts val="0"/>
              </a:spcBef>
              <a:spcAft>
                <a:spcPts val="0"/>
              </a:spcAft>
              <a:buClr>
                <a:srgbClr val="D12477"/>
              </a:buClr>
              <a:buSzPts val="1350"/>
              <a:buFont typeface="Arial"/>
              <a:buChar char="●"/>
            </a:pPr>
            <a:r>
              <a:rPr b="0" i="0" lang="en-US" sz="1350" u="none" cap="none" strike="noStrike">
                <a:solidFill>
                  <a:schemeClr val="lt1"/>
                </a:solidFill>
                <a:latin typeface="Arial"/>
                <a:ea typeface="Arial"/>
                <a:cs typeface="Arial"/>
                <a:sym typeface="Arial"/>
              </a:rPr>
              <a:t>Esimerkiksi: btoc: uusi hotelli, jalkineiden verkkokauppa, uusi auto, uusi lastenruokamerkki, uusi baari.... </a:t>
            </a:r>
            <a:br>
              <a:rPr b="0" i="0" lang="en-US" sz="1350" u="none" cap="none" strike="noStrike">
                <a:solidFill>
                  <a:schemeClr val="lt1"/>
                </a:solidFill>
                <a:latin typeface="Arial"/>
                <a:ea typeface="Arial"/>
                <a:cs typeface="Arial"/>
                <a:sym typeface="Arial"/>
              </a:rPr>
            </a:br>
            <a:r>
              <a:rPr b="0" i="0" lang="en-US" sz="1350" u="none" cap="none" strike="noStrike">
                <a:solidFill>
                  <a:schemeClr val="lt1"/>
                </a:solidFill>
                <a:latin typeface="Arial"/>
                <a:ea typeface="Arial"/>
                <a:cs typeface="Arial"/>
                <a:sym typeface="Arial"/>
              </a:rPr>
              <a:t>Btob: seminaari markkinointi- ja myyntijohtajille (btob). Voit vapaasti valita itse.</a:t>
            </a:r>
            <a:endParaRPr b="0" i="0" sz="1400" u="none" cap="none" strike="noStrike">
              <a:solidFill>
                <a:srgbClr val="000000"/>
              </a:solidFill>
              <a:latin typeface="Arial"/>
              <a:ea typeface="Arial"/>
              <a:cs typeface="Arial"/>
              <a:sym typeface="Arial"/>
            </a:endParaRPr>
          </a:p>
          <a:p>
            <a:pPr indent="-248601" lvl="1" marL="787400" marR="0" rtl="0" algn="l">
              <a:lnSpc>
                <a:spcPct val="100000"/>
              </a:lnSpc>
              <a:spcBef>
                <a:spcPts val="0"/>
              </a:spcBef>
              <a:spcAft>
                <a:spcPts val="0"/>
              </a:spcAft>
              <a:buClr>
                <a:srgbClr val="D12477"/>
              </a:buClr>
              <a:buSzPts val="1485"/>
              <a:buFont typeface="Calibri"/>
              <a:buNone/>
            </a:pPr>
            <a:r>
              <a:t/>
            </a:r>
            <a:endParaRPr b="0" i="0" sz="1350" u="none" cap="none" strike="noStrike">
              <a:solidFill>
                <a:schemeClr val="lt1"/>
              </a:solidFill>
              <a:latin typeface="Arial"/>
              <a:ea typeface="Arial"/>
              <a:cs typeface="Arial"/>
              <a:sym typeface="Arial"/>
            </a:endParaRPr>
          </a:p>
          <a:p>
            <a:pPr indent="-342900" lvl="0" marL="349250" marR="0" rtl="0" algn="l">
              <a:lnSpc>
                <a:spcPct val="100000"/>
              </a:lnSpc>
              <a:spcBef>
                <a:spcPts val="0"/>
              </a:spcBef>
              <a:spcAft>
                <a:spcPts val="0"/>
              </a:spcAft>
              <a:buClr>
                <a:srgbClr val="D12477"/>
              </a:buClr>
              <a:buSzPts val="1485"/>
              <a:buFont typeface="Calibri"/>
              <a:buAutoNum type="arabicPeriod"/>
            </a:pPr>
            <a:r>
              <a:rPr b="0" i="0" lang="en-US" sz="1350" u="none" cap="none" strike="noStrike">
                <a:solidFill>
                  <a:schemeClr val="lt1"/>
                </a:solidFill>
                <a:latin typeface="Arial"/>
                <a:ea typeface="Arial"/>
                <a:cs typeface="Arial"/>
                <a:sym typeface="Arial"/>
              </a:rPr>
              <a:t>Mikä on/ovat asiakkaasi kohderyhmä(t).</a:t>
            </a:r>
            <a:endParaRPr b="0" i="0" sz="1400" u="none" cap="none" strike="noStrike">
              <a:solidFill>
                <a:srgbClr val="000000"/>
              </a:solidFill>
              <a:latin typeface="Arial"/>
              <a:ea typeface="Arial"/>
              <a:cs typeface="Arial"/>
              <a:sym typeface="Arial"/>
            </a:endParaRPr>
          </a:p>
          <a:p>
            <a:pPr indent="-248602" lvl="0" marL="444500" marR="0" rtl="0" algn="l">
              <a:lnSpc>
                <a:spcPct val="100000"/>
              </a:lnSpc>
              <a:spcBef>
                <a:spcPts val="0"/>
              </a:spcBef>
              <a:spcAft>
                <a:spcPts val="0"/>
              </a:spcAft>
              <a:buClr>
                <a:srgbClr val="D12477"/>
              </a:buClr>
              <a:buSzPts val="1485"/>
              <a:buFont typeface="Calibri"/>
              <a:buNone/>
            </a:pPr>
            <a:r>
              <a:t/>
            </a:r>
            <a:endParaRPr b="0" i="0" sz="1350" u="none" cap="none" strike="noStrike">
              <a:solidFill>
                <a:schemeClr val="lt1"/>
              </a:solidFill>
              <a:latin typeface="Arial"/>
              <a:ea typeface="Arial"/>
              <a:cs typeface="Arial"/>
              <a:sym typeface="Arial"/>
            </a:endParaRPr>
          </a:p>
          <a:p>
            <a:pPr indent="0" lvl="0" marL="6350" marR="0" rtl="0" algn="l">
              <a:lnSpc>
                <a:spcPct val="100000"/>
              </a:lnSpc>
              <a:spcBef>
                <a:spcPts val="0"/>
              </a:spcBef>
              <a:spcAft>
                <a:spcPts val="0"/>
              </a:spcAft>
              <a:buNone/>
            </a:pPr>
            <a:r>
              <a:rPr b="0" i="0" lang="en-US" sz="1350" u="none" cap="none" strike="noStrike">
                <a:solidFill>
                  <a:schemeClr val="lt1"/>
                </a:solidFill>
                <a:latin typeface="Arial"/>
                <a:ea typeface="Arial"/>
                <a:cs typeface="Arial"/>
                <a:sym typeface="Arial"/>
              </a:rPr>
              <a:t>3.  Valitse media ja suunnittele kampanja, joka tavoittaa optimaalisesti asiakkaasi kohdeyleisön. Vähintään kaksi eri mediaa.</a:t>
            </a:r>
            <a:endParaRPr b="0" i="0" sz="1400" u="none" cap="none" strike="noStrike">
              <a:solidFill>
                <a:srgbClr val="000000"/>
              </a:solidFill>
              <a:latin typeface="Arial"/>
              <a:ea typeface="Arial"/>
              <a:cs typeface="Arial"/>
              <a:sym typeface="Arial"/>
            </a:endParaRPr>
          </a:p>
          <a:p>
            <a:pPr indent="-248602" lvl="0" marL="444500" marR="0" rtl="0" algn="l">
              <a:lnSpc>
                <a:spcPct val="100000"/>
              </a:lnSpc>
              <a:spcBef>
                <a:spcPts val="0"/>
              </a:spcBef>
              <a:spcAft>
                <a:spcPts val="0"/>
              </a:spcAft>
              <a:buClr>
                <a:srgbClr val="D12477"/>
              </a:buClr>
              <a:buSzPts val="1485"/>
              <a:buFont typeface="Calibri"/>
              <a:buNone/>
            </a:pPr>
            <a:r>
              <a:t/>
            </a:r>
            <a:endParaRPr b="0" i="0" sz="1350" u="none" cap="none" strike="noStrike">
              <a:solidFill>
                <a:schemeClr val="lt1"/>
              </a:solidFill>
              <a:latin typeface="Arial"/>
              <a:ea typeface="Arial"/>
              <a:cs typeface="Arial"/>
              <a:sym typeface="Arial"/>
            </a:endParaRPr>
          </a:p>
          <a:p>
            <a:pPr indent="0" lvl="0" marL="6350" marR="0" rtl="0" algn="l">
              <a:lnSpc>
                <a:spcPct val="100000"/>
              </a:lnSpc>
              <a:spcBef>
                <a:spcPts val="0"/>
              </a:spcBef>
              <a:spcAft>
                <a:spcPts val="0"/>
              </a:spcAft>
              <a:buNone/>
            </a:pPr>
            <a:r>
              <a:rPr b="0" i="0" lang="en-US" sz="1350" u="none" cap="none" strike="noStrike">
                <a:solidFill>
                  <a:schemeClr val="lt1"/>
                </a:solidFill>
                <a:latin typeface="Arial"/>
                <a:ea typeface="Arial"/>
                <a:cs typeface="Arial"/>
                <a:sym typeface="Arial"/>
              </a:rPr>
              <a:t>4. Mediabudjetti: 20 000 €, kampanjan kesto 1 kuukausi. </a:t>
            </a:r>
            <a:endParaRPr b="0" i="0" sz="1400" u="none" cap="none" strike="noStrike">
              <a:solidFill>
                <a:srgbClr val="000000"/>
              </a:solidFill>
              <a:latin typeface="Arial"/>
              <a:ea typeface="Arial"/>
              <a:cs typeface="Arial"/>
              <a:sym typeface="Arial"/>
            </a:endParaRPr>
          </a:p>
          <a:p>
            <a:pPr indent="-248602" lvl="0" marL="444500" marR="0" rtl="0" algn="l">
              <a:lnSpc>
                <a:spcPct val="100000"/>
              </a:lnSpc>
              <a:spcBef>
                <a:spcPts val="0"/>
              </a:spcBef>
              <a:spcAft>
                <a:spcPts val="0"/>
              </a:spcAft>
              <a:buClr>
                <a:srgbClr val="D12477"/>
              </a:buClr>
              <a:buSzPts val="1485"/>
              <a:buFont typeface="Calibri"/>
              <a:buNone/>
            </a:pPr>
            <a:r>
              <a:t/>
            </a:r>
            <a:endParaRPr b="0" i="0" sz="1350" u="none" cap="none" strike="noStrike">
              <a:solidFill>
                <a:schemeClr val="lt1"/>
              </a:solidFill>
              <a:latin typeface="Arial"/>
              <a:ea typeface="Arial"/>
              <a:cs typeface="Arial"/>
              <a:sym typeface="Arial"/>
            </a:endParaRPr>
          </a:p>
          <a:p>
            <a:pPr indent="0" lvl="0" marL="6350" marR="0" rtl="0" algn="l">
              <a:lnSpc>
                <a:spcPct val="100000"/>
              </a:lnSpc>
              <a:spcBef>
                <a:spcPts val="0"/>
              </a:spcBef>
              <a:spcAft>
                <a:spcPts val="0"/>
              </a:spcAft>
              <a:buNone/>
            </a:pPr>
            <a:r>
              <a:rPr b="0" i="0" lang="en-US" sz="1350" u="none" cap="none" strike="noStrike">
                <a:solidFill>
                  <a:schemeClr val="lt1"/>
                </a:solidFill>
                <a:latin typeface="Arial"/>
                <a:ea typeface="Arial"/>
                <a:cs typeface="Arial"/>
                <a:sym typeface="Arial"/>
              </a:rPr>
              <a:t>5. Mainosmuodot: Näyttömainokset. Työpöytä- ja mobiililaitteille. Sinun on käytettävä molempia (tai cross screen). Oikeat, olemassa olevat formaatit oikeilla hinnoilla. Hinnoittelumenetelmä kaikissa medioissa: </a:t>
            </a:r>
            <a:r>
              <a:rPr b="1" i="0" lang="en-US" sz="1350" u="none" cap="none" strike="noStrike">
                <a:solidFill>
                  <a:schemeClr val="lt1"/>
                </a:solidFill>
                <a:latin typeface="Arial"/>
                <a:ea typeface="Arial"/>
                <a:cs typeface="Arial"/>
                <a:sym typeface="Arial"/>
              </a:rPr>
              <a:t>CPM</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g24f40d7f709_0_43"/>
          <p:cNvSpPr txBox="1"/>
          <p:nvPr/>
        </p:nvSpPr>
        <p:spPr>
          <a:xfrm>
            <a:off x="739211" y="788355"/>
            <a:ext cx="6422100" cy="3724800"/>
          </a:xfrm>
          <a:prstGeom prst="rect">
            <a:avLst/>
          </a:prstGeom>
          <a:noFill/>
          <a:ln>
            <a:noFill/>
          </a:ln>
        </p:spPr>
        <p:txBody>
          <a:bodyPr anchorCtr="0" anchor="t" bIns="45700" lIns="91425" spcFirstLastPara="1" rIns="91425" wrap="square" tIns="45700">
            <a:spAutoFit/>
          </a:bodyPr>
          <a:lstStyle/>
          <a:p>
            <a:pPr indent="-285750" lvl="0" marL="292100" marR="0" rtl="0" algn="l">
              <a:lnSpc>
                <a:spcPct val="100000"/>
              </a:lnSpc>
              <a:spcBef>
                <a:spcPts val="0"/>
              </a:spcBef>
              <a:spcAft>
                <a:spcPts val="0"/>
              </a:spcAft>
              <a:buClr>
                <a:srgbClr val="D12477"/>
              </a:buClr>
              <a:buSzPts val="1500"/>
              <a:buFont typeface="Arial"/>
              <a:buChar char="●"/>
            </a:pPr>
            <a:r>
              <a:rPr b="1" i="0" lang="en-US" sz="1400" u="none" cap="none" strike="noStrike">
                <a:solidFill>
                  <a:schemeClr val="lt1"/>
                </a:solidFill>
                <a:latin typeface="Arial"/>
                <a:ea typeface="Arial"/>
                <a:cs typeface="Arial"/>
                <a:sym typeface="Arial"/>
              </a:rPr>
              <a:t>Esittele mediasuunnitelma excelissä: </a:t>
            </a:r>
            <a:endParaRPr b="0" i="0" sz="1400" u="none" cap="none" strike="noStrike">
              <a:solidFill>
                <a:schemeClr val="lt1"/>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näyttökerrat ja kustannukset mediaa ja mainosmuotoa kohti</a:t>
            </a:r>
            <a:endParaRPr b="0" i="0" sz="1400" u="none" cap="none" strike="noStrike">
              <a:solidFill>
                <a:srgbClr val="000000"/>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kampanja-aika</a:t>
            </a:r>
            <a:endParaRPr b="0" i="0" sz="1400" u="none" cap="none" strike="noStrike">
              <a:solidFill>
                <a:srgbClr val="000000"/>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budjetin jakaminen medioittain ja mainosmuodoittain. </a:t>
            </a:r>
            <a:endParaRPr b="0" i="0" sz="1400" u="sng" cap="none" strike="noStrike">
              <a:solidFill>
                <a:schemeClr val="lt1"/>
              </a:solidFill>
              <a:latin typeface="Arial"/>
              <a:ea typeface="Arial"/>
              <a:cs typeface="Arial"/>
              <a:sym typeface="Arial"/>
            </a:endParaRPr>
          </a:p>
          <a:p>
            <a:pPr indent="-285750" lvl="0" marL="292100" marR="0" rtl="0" algn="l">
              <a:lnSpc>
                <a:spcPct val="100000"/>
              </a:lnSpc>
              <a:spcBef>
                <a:spcPts val="0"/>
              </a:spcBef>
              <a:spcAft>
                <a:spcPts val="0"/>
              </a:spcAft>
              <a:buClr>
                <a:srgbClr val="D12477"/>
              </a:buClr>
              <a:buSzPts val="1500"/>
              <a:buFont typeface="Arial"/>
              <a:buChar char="●"/>
            </a:pPr>
            <a:r>
              <a:rPr b="1" i="0" lang="en-US" sz="1400" u="none" cap="none" strike="noStrike">
                <a:solidFill>
                  <a:schemeClr val="lt1"/>
                </a:solidFill>
                <a:latin typeface="Arial"/>
                <a:ea typeface="Arial"/>
                <a:cs typeface="Arial"/>
                <a:sym typeface="Arial"/>
              </a:rPr>
              <a:t>Word.doc-tiedostossa: </a:t>
            </a:r>
            <a:endParaRPr b="0" i="0" sz="1400" u="none" cap="none" strike="noStrike">
              <a:solidFill>
                <a:schemeClr val="lt1"/>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kerro tuote/palvelu + kohderyhmä</a:t>
            </a:r>
            <a:endParaRPr b="0" i="0" sz="1400" u="none" cap="none" strike="noStrike">
              <a:solidFill>
                <a:srgbClr val="000000"/>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perustele ehdotuksesi: miksi valitsit kyseiset mediat, kampanjan rakenteen ja mainosmuodot.</a:t>
            </a:r>
            <a:endParaRPr b="0" i="0" sz="1400" u="none" cap="none" strike="noStrike">
              <a:solidFill>
                <a:srgbClr val="000000"/>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antaa arvion laskeutumissivulle laskeutuvien kävijöiden määrästä, CTR 1,5 %. Enintään 150 sanaa. </a:t>
            </a:r>
            <a:endParaRPr b="0" i="0" sz="1400" u="none" cap="none" strike="noStrike">
              <a:solidFill>
                <a:srgbClr val="000000"/>
              </a:solidFill>
              <a:latin typeface="Arial"/>
              <a:ea typeface="Arial"/>
              <a:cs typeface="Arial"/>
              <a:sym typeface="Arial"/>
            </a:endParaRPr>
          </a:p>
          <a:p>
            <a:pPr indent="-285750" lvl="0" marL="292100" marR="0" rtl="0" algn="l">
              <a:lnSpc>
                <a:spcPct val="100000"/>
              </a:lnSpc>
              <a:spcBef>
                <a:spcPts val="0"/>
              </a:spcBef>
              <a:spcAft>
                <a:spcPts val="0"/>
              </a:spcAft>
              <a:buClr>
                <a:srgbClr val="D12477"/>
              </a:buClr>
              <a:buSzPts val="1500"/>
              <a:buFont typeface="Arial"/>
              <a:buChar char="●"/>
            </a:pPr>
            <a:r>
              <a:rPr b="1" i="0" lang="en-US" sz="1400" u="none" cap="none" strike="noStrike">
                <a:solidFill>
                  <a:schemeClr val="lt1"/>
                </a:solidFill>
                <a:latin typeface="Arial"/>
                <a:ea typeface="Arial"/>
                <a:cs typeface="Arial"/>
                <a:sym typeface="Arial"/>
              </a:rPr>
              <a:t>Toimita kuvakaappauksia </a:t>
            </a:r>
            <a:r>
              <a:rPr b="0" i="0" lang="en-US" sz="1400" u="none" cap="none" strike="noStrike">
                <a:solidFill>
                  <a:schemeClr val="lt1"/>
                </a:solidFill>
                <a:latin typeface="Arial"/>
                <a:ea typeface="Arial"/>
                <a:cs typeface="Arial"/>
                <a:sym typeface="Arial"/>
              </a:rPr>
              <a:t>käyttämistäsi mediakorteista / CPM-hinnoista.</a:t>
            </a:r>
            <a:endParaRPr b="0" i="0" sz="1400" u="none" cap="none" strike="noStrike">
              <a:solidFill>
                <a:srgbClr val="000000"/>
              </a:solidFill>
              <a:latin typeface="Arial"/>
              <a:ea typeface="Arial"/>
              <a:cs typeface="Arial"/>
              <a:sym typeface="Arial"/>
            </a:endParaRPr>
          </a:p>
          <a:p>
            <a:pPr indent="-190500" lvl="0" marL="387350" marR="0" rtl="0" algn="l">
              <a:lnSpc>
                <a:spcPct val="100000"/>
              </a:lnSpc>
              <a:spcBef>
                <a:spcPts val="0"/>
              </a:spcBef>
              <a:spcAft>
                <a:spcPts val="0"/>
              </a:spcAft>
              <a:buClr>
                <a:srgbClr val="D12477"/>
              </a:buClr>
              <a:buSzPts val="1500"/>
              <a:buFont typeface="Arial"/>
              <a:buNone/>
            </a:pPr>
            <a:r>
              <a:t/>
            </a:r>
            <a:endParaRPr b="0" i="0" sz="1400" u="none" cap="none" strike="noStrike">
              <a:solidFill>
                <a:schemeClr val="lt1"/>
              </a:solidFill>
              <a:latin typeface="Arial"/>
              <a:ea typeface="Arial"/>
              <a:cs typeface="Arial"/>
              <a:sym typeface="Arial"/>
            </a:endParaRPr>
          </a:p>
          <a:p>
            <a:pPr indent="-285750" lvl="0" marL="2921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Tarvittava aika: 6-8 tuntia</a:t>
            </a:r>
            <a:endParaRPr b="0" i="0" sz="1400" u="none" cap="none" strike="noStrike">
              <a:solidFill>
                <a:schemeClr val="lt1"/>
              </a:solidFill>
              <a:latin typeface="Arial"/>
              <a:ea typeface="Arial"/>
              <a:cs typeface="Arial"/>
              <a:sym typeface="Arial"/>
            </a:endParaRPr>
          </a:p>
          <a:p>
            <a:pPr indent="-285750" lvl="0" marL="2921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Valmistaudu keskustelemaan ja esittelemään luokassa </a:t>
            </a:r>
            <a:endParaRPr b="0" i="0" sz="1400" u="none" cap="none" strike="noStrike">
              <a:solidFill>
                <a:srgbClr val="000000"/>
              </a:solidFill>
              <a:latin typeface="Arial"/>
              <a:ea typeface="Arial"/>
              <a:cs typeface="Arial"/>
              <a:sym typeface="Arial"/>
            </a:endParaRPr>
          </a:p>
          <a:p>
            <a:pPr indent="-190500" lvl="0" marL="292100" marR="0" rtl="0" algn="l">
              <a:lnSpc>
                <a:spcPct val="100000"/>
              </a:lnSpc>
              <a:spcBef>
                <a:spcPts val="0"/>
              </a:spcBef>
              <a:spcAft>
                <a:spcPts val="0"/>
              </a:spcAft>
              <a:buClr>
                <a:srgbClr val="D12477"/>
              </a:buClr>
              <a:buSzPts val="1500"/>
              <a:buFont typeface="Arial"/>
              <a:buNone/>
            </a:pPr>
            <a:r>
              <a:t/>
            </a:r>
            <a:endParaRPr b="0" i="0" sz="1400" u="none" cap="none" strike="noStrike">
              <a:solidFill>
                <a:srgbClr val="000000"/>
              </a:solidFill>
              <a:latin typeface="Arial"/>
              <a:ea typeface="Arial"/>
              <a:cs typeface="Arial"/>
              <a:sym typeface="Arial"/>
            </a:endParaRPr>
          </a:p>
          <a:p>
            <a:pPr indent="-190500" lvl="0" marL="387350" marR="0" rtl="0" algn="l">
              <a:lnSpc>
                <a:spcPct val="100000"/>
              </a:lnSpc>
              <a:spcBef>
                <a:spcPts val="0"/>
              </a:spcBef>
              <a:spcAft>
                <a:spcPts val="0"/>
              </a:spcAft>
              <a:buClr>
                <a:srgbClr val="D12477"/>
              </a:buClr>
              <a:buSzPts val="1500"/>
              <a:buFont typeface="Arial"/>
              <a:buNone/>
            </a:pPr>
            <a:r>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27" name="Shape 427"/>
        <p:cNvGrpSpPr/>
        <p:nvPr/>
      </p:nvGrpSpPr>
      <p:grpSpPr>
        <a:xfrm>
          <a:off x="0" y="0"/>
          <a:ext cx="0" cy="0"/>
          <a:chOff x="0" y="0"/>
          <a:chExt cx="0" cy="0"/>
        </a:xfrm>
      </p:grpSpPr>
      <p:sp>
        <p:nvSpPr>
          <p:cNvPr id="428" name="Google Shape;428;g24f40d7f709_0_48"/>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Arviointiperusteet</a:t>
            </a:r>
            <a:endParaRPr/>
          </a:p>
        </p:txBody>
      </p:sp>
      <p:sp>
        <p:nvSpPr>
          <p:cNvPr id="429" name="Google Shape;429;g24f40d7f709_0_48"/>
          <p:cNvSpPr txBox="1"/>
          <p:nvPr>
            <p:ph idx="2" type="body"/>
          </p:nvPr>
        </p:nvSpPr>
        <p:spPr>
          <a:xfrm>
            <a:off x="840575" y="824975"/>
            <a:ext cx="6614100" cy="3383700"/>
          </a:xfrm>
          <a:prstGeom prst="rect">
            <a:avLst/>
          </a:prstGeom>
          <a:noFill/>
          <a:ln>
            <a:noFill/>
          </a:ln>
        </p:spPr>
        <p:txBody>
          <a:bodyPr anchorCtr="0" anchor="t" bIns="0" lIns="0" spcFirstLastPara="1" rIns="0" wrap="square" tIns="0">
            <a:noAutofit/>
          </a:bodyPr>
          <a:lstStyle/>
          <a:p>
            <a:pPr indent="-285750" lvl="0" marL="292100" rtl="0" algn="l">
              <a:lnSpc>
                <a:spcPct val="100000"/>
              </a:lnSpc>
              <a:spcBef>
                <a:spcPts val="0"/>
              </a:spcBef>
              <a:spcAft>
                <a:spcPts val="0"/>
              </a:spcAft>
              <a:buClr>
                <a:srgbClr val="D12477"/>
              </a:buClr>
              <a:buSzPts val="1500"/>
              <a:buFont typeface="Arial"/>
              <a:buChar char="●"/>
            </a:pPr>
            <a:r>
              <a:rPr lang="en-US" sz="1400"/>
              <a:t>0: Tehtävää ei ole palautettu ajoissa. Kampanjan matematiikka (oikea cpm-hinta, oikea cpm x näyttökertojen laskenta, kävijöiden lukumäärä) on väärä tai riittämätön. Kampanja-aika mediaa kohden puuttuu. </a:t>
            </a:r>
            <a:r>
              <a:rPr i="1" lang="en-US" sz="1400"/>
              <a:t>Hinnoittelutapa ei ole CPM.</a:t>
            </a:r>
            <a:endParaRPr sz="1400"/>
          </a:p>
          <a:p>
            <a:pPr indent="-285750" lvl="0" marL="292100" rtl="0" algn="l">
              <a:lnSpc>
                <a:spcPct val="100000"/>
              </a:lnSpc>
              <a:spcBef>
                <a:spcPts val="0"/>
              </a:spcBef>
              <a:spcAft>
                <a:spcPts val="0"/>
              </a:spcAft>
              <a:buClr>
                <a:srgbClr val="D12477"/>
              </a:buClr>
              <a:buSzPts val="1500"/>
              <a:buFont typeface="Arial"/>
              <a:buChar char="●"/>
            </a:pPr>
            <a:r>
              <a:rPr lang="en-US" sz="1400"/>
              <a:t>1-2: Hinnoittelumenetelmä on CPM, ja matematiikka on oikein, mutta kampanja koostuu vain yhdestä mediasta. Ei perusteluja, miksi media on valittu. Mediakorttien/-hintojen kuvakaappaukset puuttuvat.</a:t>
            </a:r>
            <a:endParaRPr sz="1400"/>
          </a:p>
          <a:p>
            <a:pPr indent="-285750" lvl="0" marL="292100" rtl="0" algn="l">
              <a:lnSpc>
                <a:spcPct val="100000"/>
              </a:lnSpc>
              <a:spcBef>
                <a:spcPts val="0"/>
              </a:spcBef>
              <a:spcAft>
                <a:spcPts val="0"/>
              </a:spcAft>
              <a:buClr>
                <a:srgbClr val="D12477"/>
              </a:buClr>
              <a:buSzPts val="1500"/>
              <a:buFont typeface="Arial"/>
              <a:buChar char="●"/>
            </a:pPr>
            <a:r>
              <a:rPr lang="en-US" sz="1400"/>
              <a:t>3-4: Kampanja sisältää kaksi tai useampia medioita, matematiikka on oikein ja kampanja on rakennettu ohjeiden mukaisesti. Oppilas perustelee ratkaisujaan. </a:t>
            </a:r>
            <a:endParaRPr sz="1400"/>
          </a:p>
          <a:p>
            <a:pPr indent="-285750" lvl="0" marL="292100" rtl="0" algn="l">
              <a:lnSpc>
                <a:spcPct val="100000"/>
              </a:lnSpc>
              <a:spcBef>
                <a:spcPts val="0"/>
              </a:spcBef>
              <a:spcAft>
                <a:spcPts val="0"/>
              </a:spcAft>
              <a:buClr>
                <a:srgbClr val="D12477"/>
              </a:buClr>
              <a:buSzPts val="1500"/>
              <a:buFont typeface="Arial"/>
              <a:buChar char="●"/>
            </a:pPr>
            <a:r>
              <a:rPr lang="en-US" sz="1400"/>
              <a:t>5: Kampanja sisältää kaksi tai useampia medioita, matematiikka on oikein ja kampanja on rakennettu ohjeiden mukaisesti. Opiskelija perustelee ratkaisujaan asiantuntemusta osoittavalla tavalla. </a:t>
            </a:r>
            <a:endParaRPr sz="1400"/>
          </a:p>
          <a:p>
            <a:pPr indent="-190500" lvl="0" marL="387350" rtl="0" algn="l">
              <a:lnSpc>
                <a:spcPct val="100000"/>
              </a:lnSpc>
              <a:spcBef>
                <a:spcPts val="0"/>
              </a:spcBef>
              <a:spcAft>
                <a:spcPts val="0"/>
              </a:spcAft>
              <a:buClr>
                <a:srgbClr val="D12477"/>
              </a:buClr>
              <a:buSzPts val="1500"/>
              <a:buFont typeface="Arial"/>
              <a:buNone/>
            </a:pPr>
            <a:r>
              <a:t/>
            </a:r>
            <a:endParaRPr sz="1400"/>
          </a:p>
          <a:p>
            <a:pPr indent="0" lvl="0" marL="0" rtl="0" algn="l">
              <a:lnSpc>
                <a:spcPct val="100000"/>
              </a:lnSpc>
              <a:spcBef>
                <a:spcPts val="0"/>
              </a:spcBef>
              <a:spcAft>
                <a:spcPts val="0"/>
              </a:spcAft>
              <a:buSzPts val="1500"/>
              <a:buNone/>
            </a:pPr>
            <a:r>
              <a:t/>
            </a:r>
            <a:endParaRPr sz="1400"/>
          </a:p>
          <a:p>
            <a:pPr indent="-190500" lvl="0" marL="292100" rtl="0" algn="l">
              <a:lnSpc>
                <a:spcPct val="100000"/>
              </a:lnSpc>
              <a:spcBef>
                <a:spcPts val="0"/>
              </a:spcBef>
              <a:spcAft>
                <a:spcPts val="1200"/>
              </a:spcAft>
              <a:buClr>
                <a:srgbClr val="D12477"/>
              </a:buClr>
              <a:buSzPts val="1500"/>
              <a:buFont typeface="Arial"/>
              <a:buNone/>
            </a:pPr>
            <a:r>
              <a:t/>
            </a:r>
            <a:endParaRPr sz="14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12"/>
          <p:cNvSpPr txBox="1"/>
          <p:nvPr>
            <p:ph idx="1" type="body"/>
          </p:nvPr>
        </p:nvSpPr>
        <p:spPr>
          <a:xfrm>
            <a:off x="628650" y="655325"/>
            <a:ext cx="5391000" cy="30099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750"/>
              </a:spcBef>
              <a:spcAft>
                <a:spcPts val="0"/>
              </a:spcAft>
              <a:buClr>
                <a:srgbClr val="FFFFFF"/>
              </a:buClr>
              <a:buSzPts val="1500"/>
              <a:buNone/>
            </a:pPr>
            <a:r>
              <a:rPr lang="en-US">
                <a:solidFill>
                  <a:srgbClr val="FFFFFF"/>
                </a:solidFill>
              </a:rPr>
              <a:t>DEMS-materiaalin tavoitteena on parantaa digitaalisen markkinoinnin taitoja korkea-asteen koulutuksessa ja vastata yritysten ja organisaatioiden tarpeisiin. Käytettävissäsi on laajat diasarjat, joissa on luokkatehtäviä ja -aktiviteetteja sekä yksityiskohtaiset käyttöohjeet opettajalle. Voit vapaasti käyttää osaa tai koko käytettävissä olevaa materiaalia.</a:t>
            </a:r>
            <a:endParaRPr>
              <a:solidFill>
                <a:srgbClr val="FFFFFF"/>
              </a:solidFill>
            </a:endParaRPr>
          </a:p>
          <a:p>
            <a:pPr indent="0" lvl="0" marL="0" rtl="0" algn="l">
              <a:lnSpc>
                <a:spcPct val="90000"/>
              </a:lnSpc>
              <a:spcBef>
                <a:spcPts val="750"/>
              </a:spcBef>
              <a:spcAft>
                <a:spcPts val="0"/>
              </a:spcAft>
              <a:buClr>
                <a:srgbClr val="FFFFFF"/>
              </a:buClr>
              <a:buSzPts val="1500"/>
              <a:buNone/>
            </a:pPr>
            <a:r>
              <a:t/>
            </a:r>
            <a:endParaRPr>
              <a:solidFill>
                <a:srgbClr val="FFFFFF"/>
              </a:solidFill>
            </a:endParaRPr>
          </a:p>
          <a:p>
            <a:pPr indent="0" lvl="0" marL="0" rtl="0" algn="l">
              <a:lnSpc>
                <a:spcPct val="90000"/>
              </a:lnSpc>
              <a:spcBef>
                <a:spcPts val="750"/>
              </a:spcBef>
              <a:spcAft>
                <a:spcPts val="0"/>
              </a:spcAft>
              <a:buClr>
                <a:srgbClr val="FFFFFF"/>
              </a:buClr>
              <a:buSzPts val="1500"/>
              <a:buNone/>
            </a:pPr>
            <a:r>
              <a:rPr lang="en-US">
                <a:solidFill>
                  <a:srgbClr val="FFFFFF"/>
                </a:solidFill>
              </a:rPr>
              <a:t>Aineisto sisältää internetistä haettua sisältöä ja lukuja, joten siihen voi tulla muutoksia. Lähteet on ilmoitettu oikeudenmukaisen käytön sääntöjen mukaisesti. Aineisto on kokonaisuudessaan nähtävissä ja ladattavissa osoitteessa www.dems.pro. Kaikki aineisto on tuotettu vapaaseen käyttöön ja Erasmus+ -ohjelman osarahoittamana.</a:t>
            </a:r>
            <a:endParaRPr>
              <a:solidFill>
                <a:srgbClr val="FFFFF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Schleutker Kai</dc:creator>
</cp:coreProperties>
</file>