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70"/>
  </p:notesMasterIdLst>
  <p:sldIdLst>
    <p:sldId id="256" r:id="rId2"/>
    <p:sldId id="257" r:id="rId3"/>
    <p:sldId id="258" r:id="rId4"/>
    <p:sldId id="259" r:id="rId5"/>
    <p:sldId id="260" r:id="rId6"/>
    <p:sldId id="262" r:id="rId7"/>
    <p:sldId id="264" r:id="rId8"/>
    <p:sldId id="263" r:id="rId9"/>
    <p:sldId id="266" r:id="rId10"/>
    <p:sldId id="267" r:id="rId11"/>
    <p:sldId id="268" r:id="rId12"/>
    <p:sldId id="269" r:id="rId13"/>
    <p:sldId id="270" r:id="rId14"/>
    <p:sldId id="271" r:id="rId15"/>
    <p:sldId id="272" r:id="rId16"/>
    <p:sldId id="273" r:id="rId17"/>
    <p:sldId id="274" r:id="rId18"/>
    <p:sldId id="275" r:id="rId19"/>
    <p:sldId id="276" r:id="rId20"/>
    <p:sldId id="278" r:id="rId21"/>
    <p:sldId id="279" r:id="rId22"/>
    <p:sldId id="280" r:id="rId23"/>
    <p:sldId id="277" r:id="rId24"/>
    <p:sldId id="281"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1" r:id="rId44"/>
    <p:sldId id="302" r:id="rId45"/>
    <p:sldId id="303" r:id="rId46"/>
    <p:sldId id="304" r:id="rId47"/>
    <p:sldId id="305" r:id="rId48"/>
    <p:sldId id="306" r:id="rId49"/>
    <p:sldId id="307" r:id="rId50"/>
    <p:sldId id="308" r:id="rId51"/>
    <p:sldId id="309" r:id="rId52"/>
    <p:sldId id="310" r:id="rId53"/>
    <p:sldId id="311" r:id="rId54"/>
    <p:sldId id="312" r:id="rId55"/>
    <p:sldId id="313" r:id="rId56"/>
    <p:sldId id="314" r:id="rId57"/>
    <p:sldId id="315" r:id="rId58"/>
    <p:sldId id="316" r:id="rId59"/>
    <p:sldId id="317" r:id="rId60"/>
    <p:sldId id="318" r:id="rId61"/>
    <p:sldId id="319" r:id="rId62"/>
    <p:sldId id="320" r:id="rId63"/>
    <p:sldId id="321" r:id="rId64"/>
    <p:sldId id="322" r:id="rId65"/>
    <p:sldId id="323" r:id="rId66"/>
    <p:sldId id="324" r:id="rId67"/>
    <p:sldId id="325" r:id="rId68"/>
    <p:sldId id="326" r:id="rId69"/>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7" roundtripDataSignature="AMtx7mjCuFZFI+iZ964+/tTZRHDSP5pJGA=="/>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Kai Schleutker"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38" d="100"/>
          <a:sy n="138" d="100"/>
        </p:scale>
        <p:origin x="792" y="10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customschemas.google.com/relationships/presentationmetadata" Target="metadata"/><Relationship Id="rId8" Type="http://schemas.openxmlformats.org/officeDocument/2006/relationships/slide" Target="slides/slide7.xml"/><Relationship Id="rId51" Type="http://schemas.openxmlformats.org/officeDocument/2006/relationships/slide" Target="slides/slide50.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8" Type="http://schemas.openxmlformats.org/officeDocument/2006/relationships/commentAuthors" Target="commentAuthors.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6" name="Google Shape;18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2" name="Google Shape;19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8" name="Google Shape;198;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3-5 oppituntia á 2h</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4" name="Google Shape;204;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Mille tahansa yritykselle mainonnan tekeminen ilman, että sitä yhdistetään strategisiin tavoitteisiin, merkitsee riskiä. Esimerkiksi mainonnan toteuttaminen vain "näkyvyyden" tai "tunnettuuden" saavuttamiseksi ei todennäköisesti lisää myyntiä. Jokainen yritys tarvitsee kuitenkin viime kädessä tuloja ja myyntiä.</a:t>
            </a: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0" name="Google Shape;210;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400"/>
              <a:buFont typeface="Arial"/>
              <a:buNone/>
            </a:pPr>
            <a:r>
              <a:rPr lang="fi-FI" dirty="0">
                <a:solidFill>
                  <a:schemeClr val="dk1"/>
                </a:solidFill>
              </a:rPr>
              <a:t>Digitaalisen markkinoinnin ja mainonnan on oltava linjassa organisaation kokonaisvaltaisen strategian kanssa. Strategia on tulevaisuuteen suuntautunut suunnitelma, jolla pyritään ennakoimaan organisaation toimintaan vaikuttavia olosuhteita. Useimmilla organisaatioilla on strategia, mutta pienemmiltä organisaatioilta se saattaa puuttua. Strategian roolia kuvataan syvällisesti jaksossa Digitaalisen markkinoinnin perusteet, osa 2/3.</a:t>
            </a: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5" name="Google Shape;225;p6:notes"/>
          <p:cNvSpPr txBox="1">
            <a:spLocks noGrp="1"/>
          </p:cNvSpPr>
          <p:nvPr>
            <p:ph type="body" idx="1"/>
          </p:nvPr>
        </p:nvSpPr>
        <p:spPr>
          <a:xfrm>
            <a:off x="685803" y="4400550"/>
            <a:ext cx="5486400" cy="3600300"/>
          </a:xfrm>
          <a:prstGeom prst="rect">
            <a:avLst/>
          </a:prstGeom>
          <a:noFill/>
          <a:ln>
            <a:noFill/>
          </a:ln>
        </p:spPr>
        <p:txBody>
          <a:bodyPr spcFirstLastPara="1" wrap="square" lIns="91550" tIns="45775" rIns="91550" bIns="45775" anchor="t" anchorCtr="0">
            <a:noAutofit/>
          </a:bodyPr>
          <a:lstStyle/>
          <a:p>
            <a:pPr marL="0" lvl="0" indent="0" algn="l" rtl="0">
              <a:lnSpc>
                <a:spcPct val="100000"/>
              </a:lnSpc>
              <a:spcBef>
                <a:spcPts val="0"/>
              </a:spcBef>
              <a:spcAft>
                <a:spcPts val="0"/>
              </a:spcAft>
              <a:buSzPts val="1100"/>
              <a:buNone/>
            </a:pPr>
            <a:r>
              <a:rPr lang="fi-FI"/>
              <a:t>Markkinointi- ja mainostavoitteet on integroitava laajempiin strategisiin liiketoimintapäämääriin ja -tavoitteisiin. SMART-malli on klassinen malli, jossa esitetään hyvin asetettujen tavoitteiden yleiset piirteet. Tavoitteen on esimerkiksi oltava "mitattavissa". Jos näin ei ole, mitä tapahtuu? Ainakaan et tiedä, oletko saavuttanut tavoitteen vai et. Ja jos tavoite ei ole "konkreettinen", on todennäköistä, että työntekijät ymmärtävät sen eri tavoin.</a:t>
            </a:r>
            <a:endParaRPr/>
          </a:p>
        </p:txBody>
      </p:sp>
      <p:sp>
        <p:nvSpPr>
          <p:cNvPr id="226" name="Google Shape;226;p6:notes"/>
          <p:cNvSpPr txBox="1">
            <a:spLocks noGrp="1"/>
          </p:cNvSpPr>
          <p:nvPr>
            <p:ph type="sldNum" idx="12"/>
          </p:nvPr>
        </p:nvSpPr>
        <p:spPr>
          <a:xfrm>
            <a:off x="3884621" y="8685214"/>
            <a:ext cx="2971800" cy="459000"/>
          </a:xfrm>
          <a:prstGeom prst="rect">
            <a:avLst/>
          </a:prstGeom>
          <a:noFill/>
          <a:ln>
            <a:noFill/>
          </a:ln>
        </p:spPr>
        <p:txBody>
          <a:bodyPr spcFirstLastPara="1" wrap="square" lIns="91550" tIns="45775" rIns="91550" bIns="45775"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6</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8" name="Google Shape;238;p7:notes"/>
          <p:cNvSpPr txBox="1">
            <a:spLocks noGrp="1"/>
          </p:cNvSpPr>
          <p:nvPr>
            <p:ph type="body" idx="1"/>
          </p:nvPr>
        </p:nvSpPr>
        <p:spPr>
          <a:xfrm>
            <a:off x="685803" y="4400550"/>
            <a:ext cx="5486400" cy="3600300"/>
          </a:xfrm>
          <a:prstGeom prst="rect">
            <a:avLst/>
          </a:prstGeom>
          <a:noFill/>
          <a:ln>
            <a:noFill/>
          </a:ln>
        </p:spPr>
        <p:txBody>
          <a:bodyPr spcFirstLastPara="1" wrap="square" lIns="91550" tIns="45775" rIns="91550" bIns="45775" anchor="t" anchorCtr="0">
            <a:noAutofit/>
          </a:bodyPr>
          <a:lstStyle/>
          <a:p>
            <a:pPr marL="0" lvl="0" indent="0" algn="l" rtl="0">
              <a:lnSpc>
                <a:spcPct val="100000"/>
              </a:lnSpc>
              <a:spcBef>
                <a:spcPts val="0"/>
              </a:spcBef>
              <a:spcAft>
                <a:spcPts val="0"/>
              </a:spcAft>
              <a:buSzPts val="1100"/>
              <a:buNone/>
            </a:pPr>
            <a:endParaRPr/>
          </a:p>
        </p:txBody>
      </p:sp>
      <p:sp>
        <p:nvSpPr>
          <p:cNvPr id="239" name="Google Shape;239;p7:notes"/>
          <p:cNvSpPr txBox="1">
            <a:spLocks noGrp="1"/>
          </p:cNvSpPr>
          <p:nvPr>
            <p:ph type="sldNum" idx="12"/>
          </p:nvPr>
        </p:nvSpPr>
        <p:spPr>
          <a:xfrm>
            <a:off x="3884621" y="8685214"/>
            <a:ext cx="2971800" cy="459000"/>
          </a:xfrm>
          <a:prstGeom prst="rect">
            <a:avLst/>
          </a:prstGeom>
          <a:noFill/>
          <a:ln>
            <a:noFill/>
          </a:ln>
        </p:spPr>
        <p:txBody>
          <a:bodyPr spcFirstLastPara="1" wrap="square" lIns="91550" tIns="45775" rIns="91550" bIns="45775"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7</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g20e72ffa6a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2" name="Google Shape;232;g20e72ffa6ac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Tämä toiminta voidaan toteuttaa kaikenlaisten opiskelijaryhmien kanssa, sillä sitä voidaan soveltaa useilla henkilökohtaisen tai ammatillisen elämän aloilla.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g2111f19fff4_0_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6" name="Google Shape;256;g2111f19fff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2111f19fff4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4" name="Google Shape;264;g2111f19fff4_0_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err="1"/>
              <a:t>Videolla</a:t>
            </a:r>
            <a:r>
              <a:rPr lang="en-US" dirty="0"/>
              <a:t> </a:t>
            </a:r>
            <a:r>
              <a:rPr lang="en-US" dirty="0" err="1"/>
              <a:t>alan</a:t>
            </a:r>
            <a:r>
              <a:rPr lang="en-US" dirty="0"/>
              <a:t> </a:t>
            </a:r>
            <a:r>
              <a:rPr lang="en-US" dirty="0" err="1"/>
              <a:t>ammattilainen</a:t>
            </a:r>
            <a:r>
              <a:rPr lang="en-US" dirty="0"/>
              <a:t> </a:t>
            </a:r>
            <a:r>
              <a:rPr lang="en-US" dirty="0" err="1"/>
              <a:t>avaa</a:t>
            </a:r>
            <a:r>
              <a:rPr lang="en-US" dirty="0"/>
              <a:t> </a:t>
            </a:r>
            <a:r>
              <a:rPr lang="en-US" dirty="0" err="1"/>
              <a:t>digitaalisen</a:t>
            </a:r>
            <a:r>
              <a:rPr lang="en-US" dirty="0"/>
              <a:t> </a:t>
            </a:r>
            <a:r>
              <a:rPr lang="en-US" dirty="0" err="1"/>
              <a:t>markkinoinnin</a:t>
            </a:r>
            <a:r>
              <a:rPr lang="en-US" dirty="0"/>
              <a:t> </a:t>
            </a:r>
            <a:r>
              <a:rPr lang="en-US" dirty="0" err="1"/>
              <a:t>etuja</a:t>
            </a:r>
            <a:r>
              <a:rPr lang="en-US" dirty="0"/>
              <a:t> ja </a:t>
            </a:r>
            <a:r>
              <a:rPr lang="en-US" dirty="0" err="1"/>
              <a:t>sitä</a:t>
            </a:r>
            <a:r>
              <a:rPr lang="en-US" dirty="0"/>
              <a:t> </a:t>
            </a:r>
            <a:r>
              <a:rPr lang="en-US" dirty="0" err="1"/>
              <a:t>millaisista</a:t>
            </a:r>
            <a:r>
              <a:rPr lang="en-US" dirty="0"/>
              <a:t> </a:t>
            </a:r>
            <a:r>
              <a:rPr lang="en-US" dirty="0" err="1"/>
              <a:t>elementeistä</a:t>
            </a:r>
            <a:r>
              <a:rPr lang="en-US" dirty="0"/>
              <a:t> </a:t>
            </a:r>
            <a:r>
              <a:rPr lang="en-US" dirty="0" err="1"/>
              <a:t>digitaalinen</a:t>
            </a:r>
            <a:r>
              <a:rPr lang="en-US" dirty="0"/>
              <a:t> </a:t>
            </a:r>
            <a:r>
              <a:rPr lang="en-US" dirty="0" err="1"/>
              <a:t>myyntisuppilo</a:t>
            </a:r>
            <a:r>
              <a:rPr lang="en-US" dirty="0"/>
              <a:t> </a:t>
            </a:r>
            <a:r>
              <a:rPr lang="en-US" dirty="0" err="1"/>
              <a:t>koostuu</a:t>
            </a:r>
            <a:r>
              <a:rPr lang="en-US" dirty="0"/>
              <a:t>. </a:t>
            </a:r>
            <a:r>
              <a:rPr lang="en-US" dirty="0" err="1"/>
              <a:t>Tehtävässä</a:t>
            </a:r>
            <a:r>
              <a:rPr lang="en-US" dirty="0"/>
              <a:t> </a:t>
            </a:r>
            <a:r>
              <a:rPr lang="en-US" dirty="0" err="1"/>
              <a:t>kertautuvat</a:t>
            </a:r>
            <a:r>
              <a:rPr lang="en-US" dirty="0"/>
              <a:t> jo </a:t>
            </a:r>
            <a:r>
              <a:rPr lang="en-US" dirty="0" err="1"/>
              <a:t>osittain</a:t>
            </a:r>
            <a:r>
              <a:rPr lang="en-US" dirty="0"/>
              <a:t> </a:t>
            </a:r>
            <a:r>
              <a:rPr lang="en-US" dirty="0" err="1"/>
              <a:t>aiemminkin</a:t>
            </a:r>
            <a:r>
              <a:rPr lang="en-US" dirty="0"/>
              <a:t> </a:t>
            </a:r>
            <a:r>
              <a:rPr lang="en-US" dirty="0" err="1"/>
              <a:t>käsitellyt</a:t>
            </a:r>
            <a:r>
              <a:rPr lang="en-US" dirty="0"/>
              <a:t> </a:t>
            </a:r>
            <a:r>
              <a:rPr lang="en-US" dirty="0" err="1"/>
              <a:t>asiat</a:t>
            </a:r>
            <a:r>
              <a:rPr lang="en-US" dirty="0"/>
              <a:t>. (Huom. </a:t>
            </a:r>
            <a:r>
              <a:rPr lang="en-US" dirty="0" err="1"/>
              <a:t>Videoon</a:t>
            </a:r>
            <a:r>
              <a:rPr lang="en-US" dirty="0"/>
              <a:t> </a:t>
            </a:r>
            <a:r>
              <a:rPr lang="en-US" dirty="0" err="1"/>
              <a:t>voi</a:t>
            </a:r>
            <a:r>
              <a:rPr lang="en-US" dirty="0"/>
              <a:t> </a:t>
            </a:r>
            <a:r>
              <a:rPr lang="en-US" dirty="0" err="1"/>
              <a:t>asetuksista</a:t>
            </a:r>
            <a:r>
              <a:rPr lang="en-US" dirty="0"/>
              <a:t> </a:t>
            </a:r>
            <a:r>
              <a:rPr lang="en-US" dirty="0" err="1"/>
              <a:t>valita</a:t>
            </a:r>
            <a:r>
              <a:rPr lang="en-US" dirty="0"/>
              <a:t> </a:t>
            </a:r>
            <a:r>
              <a:rPr lang="en-US" dirty="0" err="1"/>
              <a:t>suomenkielisen</a:t>
            </a:r>
            <a:r>
              <a:rPr lang="en-US" dirty="0"/>
              <a:t> </a:t>
            </a:r>
            <a:r>
              <a:rPr lang="en-US" dirty="0" err="1"/>
              <a:t>tekstityksen</a:t>
            </a:r>
            <a:r>
              <a:rPr lang="en-US" dirty="0"/>
              <a:t>).</a:t>
            </a: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err="1"/>
              <a:t>Tässä</a:t>
            </a:r>
            <a:r>
              <a:rPr lang="en-US" dirty="0"/>
              <a:t> </a:t>
            </a:r>
            <a:r>
              <a:rPr lang="en-US" dirty="0" err="1"/>
              <a:t>avataan</a:t>
            </a:r>
            <a:r>
              <a:rPr lang="en-US" dirty="0"/>
              <a:t> </a:t>
            </a:r>
            <a:r>
              <a:rPr lang="en-US" dirty="0" err="1"/>
              <a:t>sitä</a:t>
            </a:r>
            <a:r>
              <a:rPr lang="en-US" dirty="0"/>
              <a:t>, </a:t>
            </a:r>
            <a:r>
              <a:rPr lang="en-US" dirty="0" err="1"/>
              <a:t>minkälaisia</a:t>
            </a:r>
            <a:r>
              <a:rPr lang="en-US" dirty="0"/>
              <a:t> </a:t>
            </a:r>
            <a:r>
              <a:rPr lang="en-US" dirty="0" err="1"/>
              <a:t>uusia</a:t>
            </a:r>
            <a:r>
              <a:rPr lang="en-US" dirty="0"/>
              <a:t> </a:t>
            </a:r>
            <a:r>
              <a:rPr lang="en-US" dirty="0" err="1"/>
              <a:t>mahdollisuuksia</a:t>
            </a:r>
            <a:r>
              <a:rPr lang="en-US" dirty="0"/>
              <a:t> </a:t>
            </a:r>
            <a:r>
              <a:rPr lang="en-US" dirty="0" err="1"/>
              <a:t>digitaalinen</a:t>
            </a:r>
            <a:r>
              <a:rPr lang="en-US" dirty="0"/>
              <a:t> </a:t>
            </a:r>
            <a:r>
              <a:rPr lang="en-US" dirty="0" err="1"/>
              <a:t>ympäristö</a:t>
            </a:r>
            <a:r>
              <a:rPr lang="en-US" dirty="0"/>
              <a:t> </a:t>
            </a:r>
            <a:r>
              <a:rPr lang="en-US" dirty="0" err="1"/>
              <a:t>tarjoaa</a:t>
            </a:r>
            <a:r>
              <a:rPr lang="en-US" dirty="0"/>
              <a:t> </a:t>
            </a:r>
            <a:r>
              <a:rPr lang="en-US" dirty="0" err="1"/>
              <a:t>kohderyhmien</a:t>
            </a:r>
            <a:r>
              <a:rPr lang="en-US" dirty="0"/>
              <a:t> </a:t>
            </a:r>
            <a:r>
              <a:rPr lang="en-US" dirty="0" err="1"/>
              <a:t>luomiselle</a:t>
            </a:r>
            <a:r>
              <a:rPr lang="en-US" dirty="0"/>
              <a:t>.</a:t>
            </a:r>
            <a:endParaRPr dirty="0"/>
          </a:p>
        </p:txBody>
      </p:sp>
      <p:sp>
        <p:nvSpPr>
          <p:cNvPr id="270" name="Google Shape;270;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5" name="Google Shape;275;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Kaikki markkinointitoimet maksavat rahaa, joten kohdentaminen on markkinoinnin keskeinen periaate. Jos et tunne kohdeyleisöäsi, et pysty a) laatimaan heitä kiinnostavia viestejä etkä b) valitsemaan oikeita kanavia, joilla heidät voidaan tavoittaa. Kaikki tämä tarkoittaa, että paljon mainosrahaa kuluu hukkaan. Mitä paremmin tunnistat kohdeyleisösi ja heidän tarpeensa, sitä paremmin voit esittää selkeitä viestejä, tavoittaa heidät ja saada näin markkinointitoimillasi aikaan vaikutusta. Haasteena on se, että valmiita tietoja ei ole olemassa, ja jokaisen yrityksen on määriteltävä kohdeyleisönsä vaihe vaiheelta. Seuraavissa dioissa esitellään hyödyllisiä menetelmiä digitaalisia alustoja varten. Näitä käsiteltiin syvällisemmin tämän jakson edellisessä osassa sekä jaksossa Digitaalisen markkinoinnin perusteet.</a:t>
            </a: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Miten löytää kohdeyleisöjä digitaalisissa ympäristöissä ...? Vaihtoehtoja on useita. Voit esimerkiksi aloittaa kartoittamalla olemassa oleva asiakaskuntasi (1), toimialasi (2), kilpailijat ja heidän asiakkaansa (3). Vaiheet 4-6 tarkentavat ja monipuolistavat näitä tietoja. ’Ostajapersoonan’ luomisesta kerrottiin tämän jakson edellisessä osassa. Lisäksi mainosalustat (Google, Facebook, jne.) auttavat mainostajia löytämään kohderyhmät käyttäjäprofiiliensa avulla (ks. seuraavat diat). Jäljempänä avataan mainostajien verkostoja (GDN).</a:t>
            </a:r>
            <a:endParaRPr dirty="0"/>
          </a:p>
        </p:txBody>
      </p:sp>
      <p:sp>
        <p:nvSpPr>
          <p:cNvPr id="284" name="Google Shape;28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18945a69ccf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7" name="Google Shape;297;g18945a69ccf_0_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Tämä tehtävä sopii erinomaisesti pari- tai pienryhmätyöskentelyyn tai kotitehtäväksi. Tarvittava aika: noin 45-60 minuuttia. Tuotos: ppt-esitys. Kun opiskelijat työskentelevät, voit vierailla ryhmissä ja havaita ryhmät, jotka toimivat hyvin ja saavat laajoja tuloksia. On suositeltavaa, että nämä ryhmät esittelevät tuloksensa koko luokalle. </a:t>
            </a: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g20e72ffa6ac_0_2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3" name="Google Shape;303;g20e72ffa6ac_0_2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Esimerkissä viitataan Googleen, mutta useimmat kansalliset ja kansainväliset mediatalot ovat mainosverkostojen jäseniä ja pystyvät siten tarjoamaan dian esittelemiä kohdentamisvaihtoehtoja. Nämä verkostot tulevat käyttöösi kun aloitat digitaalisen mainoskampanjan ko. verkostoon kuuluvissa alustoissa.</a:t>
            </a: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0" name="Google Shape;310;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fi-FI" sz="1000" dirty="0"/>
              <a:t>Mainosalustat, kuten Google ja Meta, keräävät paljon tietoja käyttäjistään, joista osa on esitelty yllä. Tietosuojalainsäädännön mukaisesti niillä on velvollisuus julkaista, mitä tietoja kävijöistä kerätään. Dia perustuu näihin tietoihin.</a:t>
            </a:r>
            <a:endParaRPr dirty="0"/>
          </a:p>
          <a:p>
            <a:pPr marL="158750" lvl="0" indent="0" algn="l" rtl="0">
              <a:lnSpc>
                <a:spcPct val="100000"/>
              </a:lnSpc>
              <a:spcBef>
                <a:spcPts val="0"/>
              </a:spcBef>
              <a:spcAft>
                <a:spcPts val="0"/>
              </a:spcAft>
              <a:buSzPts val="1100"/>
              <a:buNone/>
            </a:pPr>
            <a:r>
              <a:rPr lang="fi-FI" sz="1000" dirty="0"/>
              <a:t>Mainostajalle nämä tiedot ovat hyödyllisiä, kun luot Google-mainosta (tai muuta PPC-kampanjaa) tai Meta-kampanjaa, sillä ne auttavat sinua määrittelemään kohdennettuja kohderyhmiä.</a:t>
            </a:r>
            <a:endParaRPr sz="1000"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1" name="Google Shape;321;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Tässä osassa esitellään keskeisten mainosalustojen ominaisuuksia ja etuja. Yleisin digitaalisen mainonnan tavoite on saada näkijät lukemaan mainoksia ja klikkaamaan niitä, minkä vuoksi tämä on myös keskeinen hinnoitteluperuste. Siksi käytetään </a:t>
            </a:r>
            <a:r>
              <a:rPr lang="fi-FI" dirty="0" err="1"/>
              <a:t>termia</a:t>
            </a:r>
            <a:r>
              <a:rPr lang="fi-FI" dirty="0"/>
              <a:t> PPC (</a:t>
            </a:r>
            <a:r>
              <a:rPr lang="fi-FI" dirty="0" err="1"/>
              <a:t>Pay</a:t>
            </a:r>
            <a:r>
              <a:rPr lang="fi-FI" dirty="0"/>
              <a:t> per </a:t>
            </a:r>
            <a:r>
              <a:rPr lang="fi-FI" dirty="0" err="1"/>
              <a:t>Click</a:t>
            </a:r>
            <a:r>
              <a:rPr lang="fi-FI" dirty="0"/>
              <a:t>) –mainonta. Seuraavaksi esitellään keskeisimmät alustat (hakukonemainokset, sosiaalisen median mainokset, erityyppiset PPC-mainokset mainosverkoissa). Diassa 30 esitellään digitaalisen mainonnan hinnoitteluperusteita..</a:t>
            </a: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g20e72ffa6ac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6" name="Google Shape;326;g20e72ffa6ac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Ennen kuin puhutaan mainosalustoista, on tärkeää ymmärtää digitaalisen median rakenne ja luonne. Niiden (myös Googlen, Facebookin ja muiden jättiläisten) liiketoiminta perustuu pääasiassa käyttäjiin, heidän kokemuksiinsa ja tyytyväisyyteensä sisältöön. Siksi on keskeistä pystyä julkaisemaan mielenkiintoista sisältöä, jotta kävijämäärät säilyvät ja kasvavat. Jos näin ei tapahdu, volyymit laskevat, mikä on haitaksi mainostajille. Lisäksi mainostajat odottavat median tuntevan käyttäjänsä ja pystyvän luokittelemaan heidät eri mainostarkoituksiin.</a:t>
            </a: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g20e72ffa6ac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2" name="Google Shape;332;g20e72ffa6ac_0_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Tämä tehtävä avartaa käsitystä mainonnan ostamisesta ja medioista (sekä niiden keskittymisestä). Opiskelijat ymmärtävät, että useimmat mediat ovat olemassa kaupallisista syistä ja pyrkivät tarjoamaan mainostajille houkuttelevan mediavalikoiman. Tavoitteena on myös, että opiskelijat alkavat tarkastella eri medioita ammattimaisemmin: "Millaisia kohderyhmiä voisin tavoittaa mediassa N.N.".</a:t>
            </a: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20e72ffa6ac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6" name="Google Shape;346;g20e72ffa6ac_0_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PPC-mainokset voivat näkyä muun muassa hakutuloksissa (”</a:t>
            </a:r>
            <a:r>
              <a:rPr lang="fi-FI" dirty="0" err="1"/>
              <a:t>shopping</a:t>
            </a:r>
            <a:r>
              <a:rPr lang="fi-FI" dirty="0"/>
              <a:t>", ”</a:t>
            </a:r>
            <a:r>
              <a:rPr lang="fi-FI" dirty="0" err="1"/>
              <a:t>search</a:t>
            </a:r>
            <a:r>
              <a:rPr lang="fi-FI" dirty="0"/>
              <a:t>", ”</a:t>
            </a:r>
            <a:r>
              <a:rPr lang="fi-FI" dirty="0" err="1"/>
              <a:t>local</a:t>
            </a:r>
            <a:r>
              <a:rPr lang="fi-FI" dirty="0"/>
              <a:t>"), sosiaalisessa mediassa (esim. Facebook, Instagram, </a:t>
            </a:r>
            <a:r>
              <a:rPr lang="fi-FI" dirty="0" err="1"/>
              <a:t>Youtube</a:t>
            </a:r>
            <a:r>
              <a:rPr lang="fi-FI" dirty="0"/>
              <a:t> jne.) ja monenlaisissa verkkosivuston bannereissa mainosverkostojen kautta (”</a:t>
            </a:r>
            <a:r>
              <a:rPr lang="fi-FI" dirty="0" err="1"/>
              <a:t>display</a:t>
            </a:r>
            <a:r>
              <a:rPr lang="fi-FI" dirty="0"/>
              <a:t>"). </a:t>
            </a:r>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5" name="Google Shape;355;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Digitaalisen mainonnan päätavoitteena on lisätä liikennettä yrityksen verkkosivuille sinne johtavien klikkausten kautta. Verkkosivusto on muutenkin keskeinen, sillä sen on tarjottava kävijöille hyödyllistä sisältöä ja tietoa sekä elementtejä, joiden avulla he voivat ryhtyä jatkotoimenpiteisiin (lataaminen, yhteystietojen jättäminen, ostaminen jne.), joita kutsutaan "konversioksi". Dia näyttää digitaalisen mainonnan keskeiset muodot ja alustat.</a:t>
            </a:r>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Digitaalisella mainonnalla on huomattavia etuja perinteiseen markkinointiin verrattuna. Näitä käsiteltiin syvällisemmin opintojaksossa Digitaalisen markkinoinnin perusteet.  Haittapuolena on se, että kilpailu saattaa olla kovaa. Lisäksi maksetuilla mainoksilla on yleensä pienempi vaikutus kuin  luonnollisilla (orgaanisilla) sivustokäynneillä. </a:t>
            </a:r>
            <a:endParaRPr dirty="0"/>
          </a:p>
        </p:txBody>
      </p:sp>
      <p:sp>
        <p:nvSpPr>
          <p:cNvPr id="376" name="Google Shape;376;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g20e72ffa6ac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8" name="Google Shape;338;g20e72ffa6ac_0_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Tässä esitellään PPC-mainonnan eri tyypit sekä niiden tärkeimmät ehdot ja edut.</a:t>
            </a:r>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Google Shape;381;g2111f19fff4_0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2" name="Google Shape;382;g2111f19fff4_0_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err="1"/>
              <a:t>Tämä</a:t>
            </a:r>
            <a:r>
              <a:rPr lang="en-US" dirty="0"/>
              <a:t> </a:t>
            </a:r>
            <a:r>
              <a:rPr lang="en-US" dirty="0" err="1"/>
              <a:t>tehtävä</a:t>
            </a:r>
            <a:r>
              <a:rPr lang="en-US" dirty="0"/>
              <a:t> </a:t>
            </a:r>
            <a:r>
              <a:rPr lang="en-US" dirty="0" err="1"/>
              <a:t>orientoi</a:t>
            </a:r>
            <a:r>
              <a:rPr lang="en-US" dirty="0"/>
              <a:t> </a:t>
            </a:r>
            <a:r>
              <a:rPr lang="en-US" dirty="0" err="1"/>
              <a:t>tämän</a:t>
            </a:r>
            <a:r>
              <a:rPr lang="en-US" dirty="0"/>
              <a:t> </a:t>
            </a:r>
            <a:r>
              <a:rPr lang="en-US" dirty="0" err="1"/>
              <a:t>osan</a:t>
            </a:r>
            <a:r>
              <a:rPr lang="en-US" dirty="0"/>
              <a:t> </a:t>
            </a:r>
            <a:r>
              <a:rPr lang="en-US" dirty="0" err="1"/>
              <a:t>jatkomateriaaliin</a:t>
            </a:r>
            <a:r>
              <a:rPr lang="en-US" dirty="0"/>
              <a:t>, </a:t>
            </a:r>
            <a:r>
              <a:rPr lang="en-US" dirty="0" err="1"/>
              <a:t>jossa</a:t>
            </a:r>
            <a:r>
              <a:rPr lang="en-US" dirty="0"/>
              <a:t> </a:t>
            </a:r>
            <a:r>
              <a:rPr lang="en-US" dirty="0" err="1"/>
              <a:t>esitetään</a:t>
            </a:r>
            <a:r>
              <a:rPr lang="en-US" dirty="0"/>
              <a:t> </a:t>
            </a:r>
            <a:r>
              <a:rPr lang="en-US" dirty="0" err="1"/>
              <a:t>tarkasti</a:t>
            </a:r>
            <a:r>
              <a:rPr lang="en-US" dirty="0"/>
              <a:t> </a:t>
            </a:r>
            <a:r>
              <a:rPr lang="en-US" dirty="0" err="1"/>
              <a:t>kampanjoiden</a:t>
            </a:r>
            <a:r>
              <a:rPr lang="en-US" dirty="0"/>
              <a:t> </a:t>
            </a:r>
            <a:r>
              <a:rPr lang="en-US" dirty="0" err="1"/>
              <a:t>luomisen</a:t>
            </a:r>
            <a:r>
              <a:rPr lang="en-US" dirty="0"/>
              <a:t> </a:t>
            </a:r>
            <a:r>
              <a:rPr lang="en-US" dirty="0" err="1"/>
              <a:t>vaiheita</a:t>
            </a:r>
            <a:r>
              <a:rPr lang="en-US" dirty="0"/>
              <a:t>.</a:t>
            </a: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g20e72ffa6ac_0_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Tämä prosessi tuli todennäköisesti jossain määrin puheeksi jo edellisessä oppimistehtävässä. Digitaalisten mainosten toteuttaminen on samanlainen prosessi kuin mikä tahansa mainoskampanja. Olennainen ero on se, että digitaaliset mainosalustat tarjoavat huomattavaa apua ja tukea mainosten luomiseen ja niiden vaikutusten seuraamiseen.</a:t>
            </a:r>
            <a:endParaRPr dirty="0"/>
          </a:p>
        </p:txBody>
      </p:sp>
      <p:sp>
        <p:nvSpPr>
          <p:cNvPr id="394" name="Google Shape;394;g20e72ffa6ac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8"/>
        <p:cNvGrpSpPr/>
        <p:nvPr/>
      </p:nvGrpSpPr>
      <p:grpSpPr>
        <a:xfrm>
          <a:off x="0" y="0"/>
          <a:ext cx="0" cy="0"/>
          <a:chOff x="0" y="0"/>
          <a:chExt cx="0" cy="0"/>
        </a:xfrm>
      </p:grpSpPr>
      <p:sp>
        <p:nvSpPr>
          <p:cNvPr id="409" name="Google Shape;409;g2111f19fff4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0" name="Google Shape;410;g2111f19fff4_0_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a:t>T</a:t>
            </a:r>
            <a:r>
              <a:rPr lang="fi-FI" dirty="0" err="1"/>
              <a:t>arkkoja</a:t>
            </a:r>
            <a:r>
              <a:rPr lang="fi-FI" dirty="0"/>
              <a:t> ohjeita kuhunkin alustaan löytyy niiden omilta sivuilta, joihin pääsee esimerkiksi hakusanoilla ’Google </a:t>
            </a:r>
            <a:r>
              <a:rPr lang="fi-FI" dirty="0" err="1"/>
              <a:t>ads</a:t>
            </a:r>
            <a:r>
              <a:rPr lang="fi-FI" dirty="0"/>
              <a:t> ohjeet’, Facebook mainos ohjeet’, jne. Yleisimmin tavoitteina käytetään ’</a:t>
            </a:r>
            <a:r>
              <a:rPr lang="fi-FI" dirty="0" err="1"/>
              <a:t>get</a:t>
            </a:r>
            <a:r>
              <a:rPr lang="fi-FI" dirty="0"/>
              <a:t> </a:t>
            </a:r>
            <a:r>
              <a:rPr lang="fi-FI" dirty="0" err="1"/>
              <a:t>more</a:t>
            </a:r>
            <a:r>
              <a:rPr lang="fi-FI" dirty="0"/>
              <a:t> </a:t>
            </a:r>
            <a:r>
              <a:rPr lang="fi-FI" dirty="0" err="1"/>
              <a:t>website</a:t>
            </a:r>
            <a:r>
              <a:rPr lang="fi-FI" dirty="0"/>
              <a:t> </a:t>
            </a:r>
            <a:r>
              <a:rPr lang="fi-FI" dirty="0" err="1"/>
              <a:t>visitors</a:t>
            </a:r>
            <a:r>
              <a:rPr lang="fi-FI" dirty="0"/>
              <a:t>’ tai ’</a:t>
            </a:r>
            <a:r>
              <a:rPr lang="fi-FI" dirty="0" err="1"/>
              <a:t>promote</a:t>
            </a:r>
            <a:r>
              <a:rPr lang="fi-FI" dirty="0"/>
              <a:t> </a:t>
            </a:r>
            <a:r>
              <a:rPr lang="fi-FI" dirty="0" err="1"/>
              <a:t>your</a:t>
            </a:r>
            <a:r>
              <a:rPr lang="fi-FI" dirty="0"/>
              <a:t> </a:t>
            </a:r>
            <a:r>
              <a:rPr lang="fi-FI" dirty="0" err="1"/>
              <a:t>page</a:t>
            </a:r>
            <a:r>
              <a:rPr lang="fi-FI" dirty="0"/>
              <a:t>’., mutta esimerkiksi kivijalkakauppa tai pieni ravintola voisi valita ’</a:t>
            </a:r>
            <a:r>
              <a:rPr lang="fi-FI" dirty="0" err="1"/>
              <a:t>promote</a:t>
            </a:r>
            <a:r>
              <a:rPr lang="fi-FI" dirty="0"/>
              <a:t> </a:t>
            </a:r>
            <a:r>
              <a:rPr lang="fi-FI" dirty="0" err="1"/>
              <a:t>your</a:t>
            </a:r>
            <a:r>
              <a:rPr lang="fi-FI" dirty="0"/>
              <a:t> business </a:t>
            </a:r>
            <a:r>
              <a:rPr lang="fi-FI" dirty="0" err="1"/>
              <a:t>locally</a:t>
            </a:r>
            <a:r>
              <a:rPr lang="fi-FI" dirty="0"/>
              <a:t>’ jolloin ne saisivat näkyvyyttä sijaintiinsa perustuen.</a:t>
            </a:r>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g20e72ffa6ac_0_1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7" name="Google Shape;417;g20e72ffa6ac_0_18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Pienemmätkin mainostajat voivat hyödyntää A/B-testausta yksinkertaisesti luomalla mainoksesta eri versioita ja vertailemalla niiden tuloksia. Erot voidaan nähdä jo muutamassa tunnissa, riippuen kohdeyleisön koosta. </a:t>
            </a:r>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20e72ffa6ac_0_1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5" name="Google Shape;425;g20e72ffa6ac_0_19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Meillä kaikilla on kokemusta "uudelleenkohdentamisesta" eli mainoksista, jotka "ilmestyvät uudelleen". Useimmat ovat samaa mieltä siitä, että se tuottaa hyviä tuloksia diassa mainituista syistä. Näin ollen se on hyvä vaihtoehto kaikille markkinoijille.</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1"/>
        <p:cNvGrpSpPr/>
        <p:nvPr/>
      </p:nvGrpSpPr>
      <p:grpSpPr>
        <a:xfrm>
          <a:off x="0" y="0"/>
          <a:ext cx="0" cy="0"/>
          <a:chOff x="0" y="0"/>
          <a:chExt cx="0" cy="0"/>
        </a:xfrm>
      </p:grpSpPr>
      <p:sp>
        <p:nvSpPr>
          <p:cNvPr id="432" name="Google Shape;432;g20e72ffa6ac_0_2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3" name="Google Shape;433;g20e72ffa6ac_0_20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Ohjelmallinen markkinointi on PPC-mainonnan uusi valtavirta, jota erityisesti suuret markkinoijat käyttävät yhä enemmän, koska se vaatii erityisiä ohjelmistoja. Jonkin ajan kuluttua se on todennäköisesti myös pienten mainostajien saatavilla.</a:t>
            </a: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9"/>
        <p:cNvGrpSpPr/>
        <p:nvPr/>
      </p:nvGrpSpPr>
      <p:grpSpPr>
        <a:xfrm>
          <a:off x="0" y="0"/>
          <a:ext cx="0" cy="0"/>
          <a:chOff x="0" y="0"/>
          <a:chExt cx="0" cy="0"/>
        </a:xfrm>
      </p:grpSpPr>
      <p:sp>
        <p:nvSpPr>
          <p:cNvPr id="440" name="Google Shape;440;g20e72ffa6ac_0_1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1" name="Google Shape;441;g20e72ffa6ac_0_1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Joitakin hinnoittelua koskevia yleisiä periaatteita. Huomautus: Kaikki alustat näyttävät hinnoittelun selvästi mainosta luotaessa. Lisää hinnoitteluperiaatteista kahdessa linkissä sekä esimerkkejä niistä.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20e72ffa6ac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7" name="Google Shape;447;g20e72ffa6ac_0_1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Missä alustoissa mainos kannattaa julkaista..? Tämä riippuu siitä, missä kohderyhmät oletetusti tavoitetaan, sekä mainoskampanjan tavoitteista. Tässä osassa esitellään keskeisten alustojen </a:t>
            </a:r>
            <a:r>
              <a:rPr lang="fi-FI" dirty="0">
                <a:solidFill>
                  <a:schemeClr val="dk1"/>
                </a:solidFill>
              </a:rPr>
              <a:t>(hakukoneet, sosiaalinen media) </a:t>
            </a:r>
            <a:r>
              <a:rPr lang="fi-FI" dirty="0"/>
              <a:t>ominaisuuksia ja etuja. Viimeisessä osassa opitaan, miten kampanjoita toteutetaan näillä alustoilla".</a:t>
            </a:r>
            <a:endParaRPr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Hakukonemainontaa voidaan ostaa ja sijoittaa mihin tahansa hakukoneeseen, jolloin saadaan näkyvyyttä hakukoneen tulossivuilla.</a:t>
            </a:r>
            <a:endParaRPr dirty="0"/>
          </a:p>
        </p:txBody>
      </p:sp>
      <p:sp>
        <p:nvSpPr>
          <p:cNvPr id="452" name="Google Shape;452;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p:cNvGrpSpPr/>
        <p:nvPr/>
      </p:nvGrpSpPr>
      <p:grpSpPr>
        <a:xfrm>
          <a:off x="0" y="0"/>
          <a:ext cx="0" cy="0"/>
          <a:chOff x="0" y="0"/>
          <a:chExt cx="0" cy="0"/>
        </a:xfrm>
      </p:grpSpPr>
      <p:sp>
        <p:nvSpPr>
          <p:cNvPr id="462" name="Google Shape;462;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err="1"/>
              <a:t>Hakukonemainonnalla</a:t>
            </a:r>
            <a:r>
              <a:rPr lang="en-US" dirty="0"/>
              <a:t> on </a:t>
            </a:r>
            <a:r>
              <a:rPr lang="en-US" dirty="0" err="1"/>
              <a:t>tiettyjä</a:t>
            </a:r>
            <a:r>
              <a:rPr lang="en-US" dirty="0"/>
              <a:t> </a:t>
            </a:r>
            <a:r>
              <a:rPr lang="en-US" dirty="0" err="1"/>
              <a:t>ehtoja</a:t>
            </a:r>
            <a:r>
              <a:rPr lang="en-US" dirty="0"/>
              <a:t>.</a:t>
            </a:r>
            <a:endParaRPr dirty="0"/>
          </a:p>
        </p:txBody>
      </p:sp>
      <p:sp>
        <p:nvSpPr>
          <p:cNvPr id="463" name="Google Shape;463;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0"/>
        <p:cNvGrpSpPr/>
        <p:nvPr/>
      </p:nvGrpSpPr>
      <p:grpSpPr>
        <a:xfrm>
          <a:off x="0" y="0"/>
          <a:ext cx="0" cy="0"/>
          <a:chOff x="0" y="0"/>
          <a:chExt cx="0" cy="0"/>
        </a:xfrm>
      </p:grpSpPr>
      <p:sp>
        <p:nvSpPr>
          <p:cNvPr id="471" name="Google Shape;471;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2" name="Google Shape;472;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r>
              <a:rPr lang="fi-FI" dirty="0"/>
              <a:t>Tästä näemme että Googlella on monipuoliset kriteerit mainosten hinnoitteluun, joita varten se käyttää runsaasti tekoälyä. Tavoitteena ei ole pelkästään rahan ansaitseminen, vaan myös hyvän käyttäjäkokemuksen ylläpitäminen Googlen käyttäjien keskuudessa. Lue lisää linkistä!</a:t>
            </a:r>
            <a:endParaRPr dirty="0"/>
          </a:p>
        </p:txBody>
      </p:sp>
      <p:sp>
        <p:nvSpPr>
          <p:cNvPr id="473" name="Google Shape;473;p19: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34</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7"/>
        <p:cNvGrpSpPr/>
        <p:nvPr/>
      </p:nvGrpSpPr>
      <p:grpSpPr>
        <a:xfrm>
          <a:off x="0" y="0"/>
          <a:ext cx="0" cy="0"/>
          <a:chOff x="0" y="0"/>
          <a:chExt cx="0" cy="0"/>
        </a:xfrm>
      </p:grpSpPr>
      <p:sp>
        <p:nvSpPr>
          <p:cNvPr id="478" name="Google Shape;478;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Useimpia mainoksia voidaan tehdä/ostaa joko Google-mainosalustalla tai mediatalojen alustoilla. Otsikko kattaa erityyppiset mainokset, joilla pyritään tavoittamaan asiakkaat monissa digitaalisissa ympäristöissä ja jotka vastaavat heidän ostosuppilovaihetta.</a:t>
            </a:r>
            <a:endParaRPr dirty="0"/>
          </a:p>
        </p:txBody>
      </p:sp>
      <p:sp>
        <p:nvSpPr>
          <p:cNvPr id="479" name="Google Shape;479;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Google Shape;486;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Niiden tarkoituksena on luonnollisesti tavoittaa internetin käyttäjät suotuisissa yhteyksissä ja samalla olla yhä houkuttelevampia mainostajille. </a:t>
            </a:r>
            <a:r>
              <a:rPr lang="fi-FI" dirty="0" err="1"/>
              <a:t>Huom</a:t>
            </a:r>
            <a:r>
              <a:rPr lang="fi-FI" dirty="0"/>
              <a:t>! Mainostyypit kehittyvät jatkuvasti, ja tässä esitetyt tyypit  kuvaavat vuoden 2023 tilannetta.</a:t>
            </a:r>
            <a:endParaRPr dirty="0"/>
          </a:p>
        </p:txBody>
      </p:sp>
      <p:sp>
        <p:nvSpPr>
          <p:cNvPr id="487" name="Google Shape;487;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97" name="Google Shape;4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p:cNvGrpSpPr/>
        <p:nvPr/>
      </p:nvGrpSpPr>
      <p:grpSpPr>
        <a:xfrm>
          <a:off x="0" y="0"/>
          <a:ext cx="0" cy="0"/>
          <a:chOff x="0" y="0"/>
          <a:chExt cx="0" cy="0"/>
        </a:xfrm>
      </p:grpSpPr>
      <p:sp>
        <p:nvSpPr>
          <p:cNvPr id="504" name="Google Shape;504;g20e72ffa6ac_0_2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5" name="Google Shape;505;g20e72ffa6ac_0_2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err="1"/>
              <a:t>Sosiaalisen</a:t>
            </a:r>
            <a:r>
              <a:rPr lang="en-US" dirty="0"/>
              <a:t> median </a:t>
            </a:r>
            <a:r>
              <a:rPr lang="en-US" dirty="0" err="1"/>
              <a:t>mainokset</a:t>
            </a:r>
            <a:r>
              <a:rPr lang="en-US" dirty="0"/>
              <a:t> </a:t>
            </a:r>
            <a:r>
              <a:rPr lang="en-US" dirty="0" err="1"/>
              <a:t>ovat</a:t>
            </a:r>
            <a:r>
              <a:rPr lang="en-US" dirty="0"/>
              <a:t> </a:t>
            </a:r>
            <a:r>
              <a:rPr lang="en-US" dirty="0" err="1"/>
              <a:t>meille</a:t>
            </a:r>
            <a:r>
              <a:rPr lang="en-US" dirty="0"/>
              <a:t> </a:t>
            </a:r>
            <a:r>
              <a:rPr lang="en-US" dirty="0" err="1"/>
              <a:t>kaikille</a:t>
            </a:r>
            <a:r>
              <a:rPr lang="en-US" dirty="0"/>
              <a:t> </a:t>
            </a:r>
            <a:r>
              <a:rPr lang="en-US" dirty="0" err="1"/>
              <a:t>tuttuja</a:t>
            </a:r>
            <a:r>
              <a:rPr lang="en-US" dirty="0"/>
              <a:t>. </a:t>
            </a:r>
            <a:r>
              <a:rPr lang="en-US" dirty="0" err="1"/>
              <a:t>Näemme</a:t>
            </a:r>
            <a:r>
              <a:rPr lang="en-US" dirty="0"/>
              <a:t> </a:t>
            </a:r>
            <a:r>
              <a:rPr lang="en-US" dirty="0" err="1"/>
              <a:t>niitä</a:t>
            </a:r>
            <a:r>
              <a:rPr lang="en-US" dirty="0"/>
              <a:t> </a:t>
            </a:r>
            <a:r>
              <a:rPr lang="en-US" dirty="0" err="1"/>
              <a:t>kun</a:t>
            </a:r>
            <a:r>
              <a:rPr lang="en-US" dirty="0"/>
              <a:t> </a:t>
            </a:r>
            <a:r>
              <a:rPr lang="en-US" dirty="0" err="1"/>
              <a:t>vierailemme</a:t>
            </a:r>
            <a:r>
              <a:rPr lang="en-US" dirty="0"/>
              <a:t> </a:t>
            </a:r>
            <a:r>
              <a:rPr lang="en-US" dirty="0" err="1"/>
              <a:t>eri</a:t>
            </a:r>
            <a:r>
              <a:rPr lang="en-US" dirty="0"/>
              <a:t> </a:t>
            </a:r>
            <a:r>
              <a:rPr lang="en-US" dirty="0" err="1"/>
              <a:t>sosiaalisen</a:t>
            </a:r>
            <a:r>
              <a:rPr lang="en-US" dirty="0"/>
              <a:t> median </a:t>
            </a:r>
            <a:r>
              <a:rPr lang="en-US" dirty="0" err="1"/>
              <a:t>tileillä</a:t>
            </a:r>
            <a:r>
              <a:rPr lang="en-US" dirty="0"/>
              <a:t>. </a:t>
            </a:r>
            <a:r>
              <a:rPr lang="en-US" dirty="0" err="1"/>
              <a:t>Tässä</a:t>
            </a:r>
            <a:r>
              <a:rPr lang="en-US" dirty="0"/>
              <a:t> ja </a:t>
            </a:r>
            <a:r>
              <a:rPr lang="en-US" dirty="0" err="1"/>
              <a:t>seuraavassa</a:t>
            </a:r>
            <a:r>
              <a:rPr lang="en-US" dirty="0"/>
              <a:t> </a:t>
            </a:r>
            <a:r>
              <a:rPr lang="en-US" dirty="0" err="1"/>
              <a:t>osassa</a:t>
            </a:r>
            <a:r>
              <a:rPr lang="en-US" dirty="0"/>
              <a:t> </a:t>
            </a:r>
            <a:r>
              <a:rPr lang="en-US" dirty="0" err="1"/>
              <a:t>opit</a:t>
            </a:r>
            <a:r>
              <a:rPr lang="en-US" dirty="0"/>
              <a:t> </a:t>
            </a:r>
            <a:r>
              <a:rPr lang="en-US" dirty="0" err="1"/>
              <a:t>miten</a:t>
            </a:r>
            <a:r>
              <a:rPr lang="en-US" dirty="0"/>
              <a:t> </a:t>
            </a:r>
            <a:r>
              <a:rPr lang="en-US" dirty="0" err="1"/>
              <a:t>voit</a:t>
            </a:r>
            <a:r>
              <a:rPr lang="en-US" dirty="0"/>
              <a:t> </a:t>
            </a:r>
            <a:r>
              <a:rPr lang="en-US" dirty="0" err="1"/>
              <a:t>itse</a:t>
            </a:r>
            <a:r>
              <a:rPr lang="en-US" dirty="0"/>
              <a:t> </a:t>
            </a:r>
            <a:r>
              <a:rPr lang="en-US" dirty="0" err="1"/>
              <a:t>tehdä</a:t>
            </a:r>
            <a:r>
              <a:rPr lang="en-US" dirty="0"/>
              <a:t> </a:t>
            </a:r>
            <a:r>
              <a:rPr lang="en-US" dirty="0" err="1"/>
              <a:t>näitää</a:t>
            </a:r>
            <a:r>
              <a:rPr lang="en-US" dirty="0"/>
              <a:t> </a:t>
            </a:r>
            <a:r>
              <a:rPr lang="en-US" dirty="0" err="1"/>
              <a:t>mainoksia</a:t>
            </a:r>
            <a:r>
              <a:rPr lang="en-US" dirty="0"/>
              <a:t>.</a:t>
            </a:r>
            <a:endParaRPr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g20e72ffa6ac_0_2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16" name="Google Shape;516;g20e72ffa6ac_0_2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3"/>
        <p:cNvGrpSpPr/>
        <p:nvPr/>
      </p:nvGrpSpPr>
      <p:grpSpPr>
        <a:xfrm>
          <a:off x="0" y="0"/>
          <a:ext cx="0" cy="0"/>
          <a:chOff x="0" y="0"/>
          <a:chExt cx="0" cy="0"/>
        </a:xfrm>
      </p:grpSpPr>
      <p:sp>
        <p:nvSpPr>
          <p:cNvPr id="524" name="Google Shape;524;g20e72ffa6ac_0_2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5" name="Google Shape;525;g20e72ffa6ac_0_2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Kuvio osoittaa, että sosiaalisen median alustojen välillä on hintaeroja. Klikkaushinta on korkein LinkedInissä, kun taas </a:t>
            </a:r>
            <a:r>
              <a:rPr lang="fi-FI" dirty="0" err="1"/>
              <a:t>Youtubessa</a:t>
            </a:r>
            <a:r>
              <a:rPr lang="fi-FI" dirty="0"/>
              <a:t> on korkeimmat CPM-hinnat. Ratkaisevaa on konversio - yrityksen olisi löydettävä ne mediat/alustat, jotka tuottavat eniten ostajia ja toimia suhteessa mainoskustannuksiin.</a:t>
            </a:r>
            <a:endParaRPr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2"/>
        <p:cNvGrpSpPr/>
        <p:nvPr/>
      </p:nvGrpSpPr>
      <p:grpSpPr>
        <a:xfrm>
          <a:off x="0" y="0"/>
          <a:ext cx="0" cy="0"/>
          <a:chOff x="0" y="0"/>
          <a:chExt cx="0" cy="0"/>
        </a:xfrm>
      </p:grpSpPr>
      <p:sp>
        <p:nvSpPr>
          <p:cNvPr id="533" name="Google Shape;533;g2111f19fff4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4" name="Google Shape;534;g2111f19fff4_0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Natiivimainonta on uudenlainen mainonnan muoto, jonka avulla mainostaja voi tavoittaa yleisönsä heille tutun sisällön ja mediamuodon perusteella. Aiheeseen voi tutustua ehdotetussa lähteessä. </a:t>
            </a:r>
            <a:endParaRPr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0"/>
        <p:cNvGrpSpPr/>
        <p:nvPr/>
      </p:nvGrpSpPr>
      <p:grpSpPr>
        <a:xfrm>
          <a:off x="0" y="0"/>
          <a:ext cx="0" cy="0"/>
          <a:chOff x="0" y="0"/>
          <a:chExt cx="0" cy="0"/>
        </a:xfrm>
      </p:grpSpPr>
      <p:sp>
        <p:nvSpPr>
          <p:cNvPr id="541" name="Google Shape;541;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Vaikka sähköpostimarkkinointia ei yleensä luokitella mainonnaksi, se on monille yrityksille hyödyllistä, koska sillä todennäköisesti tavoitetaan oikeat kohderyhmät ja se voidaan toteuttaa alhaisin kustannuksin.  Aihetta käsitellään tarkemmin opintojaksossa 3 Sisältömarkkinointi ja sosiaalinen media.</a:t>
            </a:r>
            <a:endParaRPr dirty="0"/>
          </a:p>
        </p:txBody>
      </p:sp>
      <p:sp>
        <p:nvSpPr>
          <p:cNvPr id="542" name="Google Shape;542;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8"/>
        <p:cNvGrpSpPr/>
        <p:nvPr/>
      </p:nvGrpSpPr>
      <p:grpSpPr>
        <a:xfrm>
          <a:off x="0" y="0"/>
          <a:ext cx="0" cy="0"/>
          <a:chOff x="0" y="0"/>
          <a:chExt cx="0" cy="0"/>
        </a:xfrm>
      </p:grpSpPr>
      <p:sp>
        <p:nvSpPr>
          <p:cNvPr id="549" name="Google Shape;549;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50" name="Google Shape;550;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7"/>
        <p:cNvGrpSpPr/>
        <p:nvPr/>
      </p:nvGrpSpPr>
      <p:grpSpPr>
        <a:xfrm>
          <a:off x="0" y="0"/>
          <a:ext cx="0" cy="0"/>
          <a:chOff x="0" y="0"/>
          <a:chExt cx="0" cy="0"/>
        </a:xfrm>
      </p:grpSpPr>
      <p:sp>
        <p:nvSpPr>
          <p:cNvPr id="558" name="Google Shape;558;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9" name="Google Shape;559;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Kuten olemme huomanneet aineistossa, avainsanat ovat keskeisiä tekijöitä, kun etsitään sopivaa tietoa internetistä. Tästä syystä on tärkeää tuntea yritykseesi liittyvät avainsanat. Avainsanatutkimus voi myös tarjota uusia tietoja yrityksestäsi tai sen kohderyhmistä. </a:t>
            </a:r>
            <a:endParaRPr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2"/>
        <p:cNvGrpSpPr/>
        <p:nvPr/>
      </p:nvGrpSpPr>
      <p:grpSpPr>
        <a:xfrm>
          <a:off x="0" y="0"/>
          <a:ext cx="0" cy="0"/>
          <a:chOff x="0" y="0"/>
          <a:chExt cx="0" cy="0"/>
        </a:xfrm>
      </p:grpSpPr>
      <p:sp>
        <p:nvSpPr>
          <p:cNvPr id="563" name="Google Shape;563;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Mainonnan lisäksi avainsanat ovat olennaisia myös verkkosivustoa rakennettaessa hakukoneoptimoinnin ja hyvän sisällön kannalta. </a:t>
            </a:r>
            <a:endParaRPr/>
          </a:p>
        </p:txBody>
      </p:sp>
      <p:sp>
        <p:nvSpPr>
          <p:cNvPr id="564" name="Google Shape;564;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Dia esittelee avainsanat tutkimus lyhyesti. Aiheeseen voi perehtyä syvällisemmin oheislukemistossa. </a:t>
            </a:r>
            <a:endParaRPr dirty="0"/>
          </a:p>
        </p:txBody>
      </p:sp>
      <p:sp>
        <p:nvSpPr>
          <p:cNvPr id="571" name="Google Shape;571;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8"/>
        <p:cNvGrpSpPr/>
        <p:nvPr/>
      </p:nvGrpSpPr>
      <p:grpSpPr>
        <a:xfrm>
          <a:off x="0" y="0"/>
          <a:ext cx="0" cy="0"/>
          <a:chOff x="0" y="0"/>
          <a:chExt cx="0" cy="0"/>
        </a:xfrm>
      </p:grpSpPr>
      <p:sp>
        <p:nvSpPr>
          <p:cNvPr id="579" name="Google Shape;579;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err="1"/>
              <a:t>Tämä</a:t>
            </a:r>
            <a:r>
              <a:rPr lang="en-US" dirty="0"/>
              <a:t> </a:t>
            </a:r>
            <a:r>
              <a:rPr lang="en-US" dirty="0" err="1"/>
              <a:t>tehtävä</a:t>
            </a:r>
            <a:r>
              <a:rPr lang="en-US" dirty="0"/>
              <a:t> </a:t>
            </a:r>
            <a:r>
              <a:rPr lang="en-US" dirty="0" err="1"/>
              <a:t>valmentaa</a:t>
            </a:r>
            <a:r>
              <a:rPr lang="en-US" dirty="0"/>
              <a:t> </a:t>
            </a:r>
            <a:r>
              <a:rPr lang="en-US" dirty="0" err="1"/>
              <a:t>tekemään</a:t>
            </a:r>
            <a:r>
              <a:rPr lang="en-US" dirty="0"/>
              <a:t> </a:t>
            </a:r>
            <a:r>
              <a:rPr lang="en-US" dirty="0" err="1"/>
              <a:t>avainsanatutkimusta</a:t>
            </a:r>
            <a:r>
              <a:rPr lang="en-US" dirty="0"/>
              <a:t> </a:t>
            </a:r>
            <a:r>
              <a:rPr lang="en-US" dirty="0" err="1"/>
              <a:t>internetistä</a:t>
            </a:r>
            <a:r>
              <a:rPr lang="en-US" dirty="0"/>
              <a:t> </a:t>
            </a:r>
            <a:r>
              <a:rPr lang="en-US" dirty="0" err="1"/>
              <a:t>löytyvillä</a:t>
            </a:r>
            <a:r>
              <a:rPr lang="en-US" dirty="0"/>
              <a:t> </a:t>
            </a:r>
            <a:r>
              <a:rPr lang="en-US" dirty="0" err="1"/>
              <a:t>työkaluilla</a:t>
            </a:r>
            <a:r>
              <a:rPr lang="en-US" dirty="0"/>
              <a:t> (</a:t>
            </a:r>
            <a:r>
              <a:rPr lang="en-US" dirty="0" err="1"/>
              <a:t>siellä</a:t>
            </a:r>
            <a:r>
              <a:rPr lang="en-US" dirty="0"/>
              <a:t> on </a:t>
            </a:r>
            <a:r>
              <a:rPr lang="en-US" dirty="0" err="1"/>
              <a:t>myös</a:t>
            </a:r>
            <a:r>
              <a:rPr lang="en-US" dirty="0"/>
              <a:t> </a:t>
            </a:r>
            <a:r>
              <a:rPr lang="en-US" dirty="0" err="1"/>
              <a:t>ilmaisia</a:t>
            </a:r>
            <a:r>
              <a:rPr lang="en-US" dirty="0"/>
              <a:t>). Se </a:t>
            </a:r>
            <a:r>
              <a:rPr lang="en-US" dirty="0" err="1"/>
              <a:t>sopii</a:t>
            </a:r>
            <a:r>
              <a:rPr lang="en-US" dirty="0"/>
              <a:t> </a:t>
            </a:r>
            <a:r>
              <a:rPr lang="en-US" dirty="0" err="1"/>
              <a:t>sekä</a:t>
            </a:r>
            <a:r>
              <a:rPr lang="en-US" dirty="0"/>
              <a:t> </a:t>
            </a:r>
            <a:r>
              <a:rPr lang="en-US" dirty="0" err="1"/>
              <a:t>yksilö</a:t>
            </a:r>
            <a:r>
              <a:rPr lang="en-US" dirty="0"/>
              <a:t>- </a:t>
            </a:r>
            <a:r>
              <a:rPr lang="en-US" dirty="0" err="1"/>
              <a:t>että</a:t>
            </a:r>
            <a:r>
              <a:rPr lang="en-US" dirty="0"/>
              <a:t> </a:t>
            </a:r>
            <a:r>
              <a:rPr lang="en-US" dirty="0" err="1"/>
              <a:t>pienryhmätehtäväksi</a:t>
            </a:r>
            <a:r>
              <a:rPr lang="en-US" dirty="0"/>
              <a:t>. </a:t>
            </a:r>
            <a:r>
              <a:rPr lang="en-US" dirty="0" err="1"/>
              <a:t>Tuotokset</a:t>
            </a:r>
            <a:r>
              <a:rPr lang="en-US" dirty="0"/>
              <a:t>: a)8-10 </a:t>
            </a:r>
            <a:r>
              <a:rPr lang="en-US" dirty="0" err="1"/>
              <a:t>avainsanat</a:t>
            </a:r>
            <a:r>
              <a:rPr lang="en-US" dirty="0"/>
              <a:t> </a:t>
            </a:r>
            <a:r>
              <a:rPr lang="en-US" dirty="0" err="1"/>
              <a:t>lista</a:t>
            </a:r>
            <a:r>
              <a:rPr lang="en-US" dirty="0"/>
              <a:t> ja b)</a:t>
            </a:r>
            <a:r>
              <a:rPr lang="en-US" dirty="0" err="1"/>
              <a:t>avainsanatutkimuksen</a:t>
            </a:r>
            <a:r>
              <a:rPr lang="en-US" dirty="0"/>
              <a:t> </a:t>
            </a:r>
            <a:r>
              <a:rPr lang="en-US" dirty="0" err="1"/>
              <a:t>suorat</a:t>
            </a:r>
            <a:r>
              <a:rPr lang="en-US" dirty="0"/>
              <a:t> </a:t>
            </a:r>
            <a:r>
              <a:rPr lang="en-US" dirty="0" err="1"/>
              <a:t>tulokset</a:t>
            </a:r>
            <a:r>
              <a:rPr lang="en-US" dirty="0"/>
              <a:t> (</a:t>
            </a:r>
            <a:r>
              <a:rPr lang="en-US" dirty="0" err="1"/>
              <a:t>pyydä</a:t>
            </a:r>
            <a:r>
              <a:rPr lang="en-US" dirty="0"/>
              <a:t> </a:t>
            </a:r>
            <a:r>
              <a:rPr lang="en-US" dirty="0" err="1"/>
              <a:t>opiskelijoita</a:t>
            </a:r>
            <a:r>
              <a:rPr lang="en-US" dirty="0"/>
              <a:t> </a:t>
            </a:r>
            <a:r>
              <a:rPr lang="en-US" dirty="0" err="1"/>
              <a:t>esittämään</a:t>
            </a:r>
            <a:r>
              <a:rPr lang="en-US" dirty="0"/>
              <a:t> </a:t>
            </a:r>
            <a:r>
              <a:rPr lang="en-US" dirty="0" err="1"/>
              <a:t>kuvakaappauksina</a:t>
            </a:r>
            <a:r>
              <a:rPr lang="en-US" dirty="0"/>
              <a:t>) </a:t>
            </a:r>
            <a:r>
              <a:rPr lang="en-US" dirty="0" err="1"/>
              <a:t>sekä</a:t>
            </a:r>
            <a:r>
              <a:rPr lang="en-US" dirty="0"/>
              <a:t> </a:t>
            </a:r>
            <a:r>
              <a:rPr lang="en-US" dirty="0" err="1"/>
              <a:t>välilliset</a:t>
            </a:r>
            <a:r>
              <a:rPr lang="en-US" dirty="0"/>
              <a:t> </a:t>
            </a:r>
            <a:r>
              <a:rPr lang="en-US" dirty="0" err="1"/>
              <a:t>tulokset</a:t>
            </a:r>
            <a:r>
              <a:rPr lang="en-US" dirty="0"/>
              <a:t> (</a:t>
            </a:r>
            <a:r>
              <a:rPr lang="en-US" dirty="0" err="1"/>
              <a:t>uudet</a:t>
            </a:r>
            <a:r>
              <a:rPr lang="en-US" dirty="0"/>
              <a:t> </a:t>
            </a:r>
            <a:r>
              <a:rPr lang="en-US" dirty="0" err="1"/>
              <a:t>ajatukset</a:t>
            </a:r>
            <a:r>
              <a:rPr lang="en-US" dirty="0"/>
              <a:t> ja </a:t>
            </a:r>
            <a:r>
              <a:rPr lang="en-US" dirty="0" err="1"/>
              <a:t>avainsanat</a:t>
            </a:r>
            <a:r>
              <a:rPr lang="en-US" dirty="0"/>
              <a:t>). </a:t>
            </a:r>
            <a:r>
              <a:rPr lang="fi-FI" dirty="0"/>
              <a:t>Arviointi: 70 % aktiviteetista (kaikki prosessin vaiheet on suoritettu huolellisesti), 30 % tuloksista (missä määrin löydetyt/ehdotetut avainsanat vaikuttavat toimivilta).</a:t>
            </a:r>
            <a:endParaRPr dirty="0"/>
          </a:p>
        </p:txBody>
      </p:sp>
      <p:sp>
        <p:nvSpPr>
          <p:cNvPr id="580" name="Google Shape;580;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4"/>
        <p:cNvGrpSpPr/>
        <p:nvPr/>
      </p:nvGrpSpPr>
      <p:grpSpPr>
        <a:xfrm>
          <a:off x="0" y="0"/>
          <a:ext cx="0" cy="0"/>
          <a:chOff x="0" y="0"/>
          <a:chExt cx="0" cy="0"/>
        </a:xfrm>
      </p:grpSpPr>
      <p:sp>
        <p:nvSpPr>
          <p:cNvPr id="585" name="Google Shape;585;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86" name="Google Shape;586;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9"/>
        <p:cNvGrpSpPr/>
        <p:nvPr/>
      </p:nvGrpSpPr>
      <p:grpSpPr>
        <a:xfrm>
          <a:off x="0" y="0"/>
          <a:ext cx="0" cy="0"/>
          <a:chOff x="0" y="0"/>
          <a:chExt cx="0" cy="0"/>
        </a:xfrm>
      </p:grpSpPr>
      <p:sp>
        <p:nvSpPr>
          <p:cNvPr id="590" name="Google Shape;590;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1" name="Google Shape;591;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fi-FI" dirty="0"/>
              <a:t>Mainosten tavoitteena on saada mahdollisimman paljon klikkauksia, jotka puolestaan johtavat kävijän laskeutumissivulle. Laskeutumissivulta kävijät ohjataan täyttämään kampanjalle asetetut päätavoitteet. Se voi olla esimerkiksi yhteystietojen jättäminen, sisällön lataaminen, pyynnön täyttäminen tai ostoksen tekeminen. Tätä prosessia kutsutaan konversioksi (missä määrin klikkaukset ja sivustokäynnit johtavat tavoitteiden toteutumiseen).</a:t>
            </a:r>
            <a:endParaRPr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4"/>
        <p:cNvGrpSpPr/>
        <p:nvPr/>
      </p:nvGrpSpPr>
      <p:grpSpPr>
        <a:xfrm>
          <a:off x="0" y="0"/>
          <a:ext cx="0" cy="0"/>
          <a:chOff x="0" y="0"/>
          <a:chExt cx="0" cy="0"/>
        </a:xfrm>
      </p:grpSpPr>
      <p:sp>
        <p:nvSpPr>
          <p:cNvPr id="615" name="Google Shape;615;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6" name="Google Shape;616;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r>
              <a:rPr lang="fi-FI" dirty="0"/>
              <a:t>Miksi aloitussivu on niin tärkeä...? Mainonnan tavoitteena on saada kävijät suorittamaan tiettyjä toimia. Laskeutumissivulla on ratkaiseva merkitys, sillä sen on saatava kävijä kiinnostumaan yrityksestä ja ryhtymään jatkotoimenpiteisiin. </a:t>
            </a:r>
            <a:endParaRPr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1"/>
        <p:cNvGrpSpPr/>
        <p:nvPr/>
      </p:nvGrpSpPr>
      <p:grpSpPr>
        <a:xfrm>
          <a:off x="0" y="0"/>
          <a:ext cx="0" cy="0"/>
          <a:chOff x="0" y="0"/>
          <a:chExt cx="0" cy="0"/>
        </a:xfrm>
      </p:grpSpPr>
      <p:sp>
        <p:nvSpPr>
          <p:cNvPr id="622" name="Google Shape;622;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3" name="Google Shape;623;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r>
              <a:rPr lang="fi-FI" dirty="0"/>
              <a:t>Tämä toiminto tekee aiheista "konversio" ja "laskeutumissivu" ymmärrettävämpiä. Se myös korostaa laskeutumissivujen roolia ja sitä, miten niitä voitaisiin parantaa. Tehtävä on helppo suorittaa, koska jokainen internetissä näkyvä mainos johtaa jollekin </a:t>
            </a:r>
            <a:r>
              <a:rPr lang="fi-FI" dirty="0" err="1"/>
              <a:t>laskeutumissiuvstolle</a:t>
            </a:r>
            <a:r>
              <a:rPr lang="fi-FI" dirty="0"/>
              <a:t>.</a:t>
            </a:r>
            <a:endParaRPr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7"/>
        <p:cNvGrpSpPr/>
        <p:nvPr/>
      </p:nvGrpSpPr>
      <p:grpSpPr>
        <a:xfrm>
          <a:off x="0" y="0"/>
          <a:ext cx="0" cy="0"/>
          <a:chOff x="0" y="0"/>
          <a:chExt cx="0" cy="0"/>
        </a:xfrm>
      </p:grpSpPr>
      <p:sp>
        <p:nvSpPr>
          <p:cNvPr id="628" name="Google Shape;628;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9" name="Google Shape;629;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Yksi eduista on se, että digitaaliset alustat pystyvät seuraamaan paljon hyödyllistä tietoa liikenteestä (näyttökerrat, klikkausmäärät, käyttäytyminen verkkosivustolla jne.).  </a:t>
            </a:r>
            <a:r>
              <a:rPr lang="fi-FI" dirty="0" err="1"/>
              <a:t>Huom</a:t>
            </a:r>
            <a:r>
              <a:rPr lang="fi-FI" dirty="0"/>
              <a:t>! Tästä aiheesta runsaasti lisätietoa opintojaksossa 5  "Mittaaminen ja analytiikka" .</a:t>
            </a:r>
            <a:endParaRPr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3"/>
        <p:cNvGrpSpPr/>
        <p:nvPr/>
      </p:nvGrpSpPr>
      <p:grpSpPr>
        <a:xfrm>
          <a:off x="0" y="0"/>
          <a:ext cx="0" cy="0"/>
          <a:chOff x="0" y="0"/>
          <a:chExt cx="0" cy="0"/>
        </a:xfrm>
      </p:grpSpPr>
      <p:sp>
        <p:nvSpPr>
          <p:cNvPr id="634" name="Google Shape;634;g20e72ffa6ac_0_1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5" name="Google Shape;635;g20e72ffa6ac_0_17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Dia esittelee joitain monista mittaamisen kohteista. Seuraavissa dioissa esitellään joitakin esimerkkejä mittareista. </a:t>
            </a:r>
            <a:endParaRPr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9"/>
        <p:cNvGrpSpPr/>
        <p:nvPr/>
      </p:nvGrpSpPr>
      <p:grpSpPr>
        <a:xfrm>
          <a:off x="0" y="0"/>
          <a:ext cx="0" cy="0"/>
          <a:chOff x="0" y="0"/>
          <a:chExt cx="0" cy="0"/>
        </a:xfrm>
      </p:grpSpPr>
      <p:sp>
        <p:nvSpPr>
          <p:cNvPr id="640" name="Google Shape;640;g2111f19fff4_0_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Mitkä mittarit ovat merkityksellisimpiä mainoksen menestyksen kannalta? Tämä riippuu tavoitteen asettamisesta. Jos tavoitteenasi on  esim. tietoisuuden luominen, näyttökertojen määrä on relevantti mittari. Jos tavoitteena on esim. brändin parantaminen, sosiaalisen median reaktiot tai verkkosivustolle palaajat voivat olla merkityksellisiä. </a:t>
            </a:r>
            <a:endParaRPr dirty="0"/>
          </a:p>
        </p:txBody>
      </p:sp>
      <p:sp>
        <p:nvSpPr>
          <p:cNvPr id="641" name="Google Shape;641;g2111f19fff4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5"/>
        <p:cNvGrpSpPr/>
        <p:nvPr/>
      </p:nvGrpSpPr>
      <p:grpSpPr>
        <a:xfrm>
          <a:off x="0" y="0"/>
          <a:ext cx="0" cy="0"/>
          <a:chOff x="0" y="0"/>
          <a:chExt cx="0" cy="0"/>
        </a:xfrm>
      </p:grpSpPr>
      <p:sp>
        <p:nvSpPr>
          <p:cNvPr id="646" name="Google Shape;646;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47" name="Google Shape;647;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1"/>
        <p:cNvGrpSpPr/>
        <p:nvPr/>
      </p:nvGrpSpPr>
      <p:grpSpPr>
        <a:xfrm>
          <a:off x="0" y="0"/>
          <a:ext cx="0" cy="0"/>
          <a:chOff x="0" y="0"/>
          <a:chExt cx="0" cy="0"/>
        </a:xfrm>
      </p:grpSpPr>
      <p:sp>
        <p:nvSpPr>
          <p:cNvPr id="652" name="Google Shape;652;g20e72ffa6ac_0_1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53" name="Google Shape;653;g20e72ffa6ac_0_17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a:t>Esimerkkigrafiikka </a:t>
            </a:r>
            <a:r>
              <a:rPr lang="en-US" dirty="0" err="1"/>
              <a:t>osoittaa</a:t>
            </a:r>
            <a:r>
              <a:rPr lang="en-US" dirty="0"/>
              <a:t> </a:t>
            </a:r>
            <a:r>
              <a:rPr lang="en-US" dirty="0" err="1"/>
              <a:t>millaisia</a:t>
            </a:r>
            <a:r>
              <a:rPr lang="en-US" dirty="0"/>
              <a:t> </a:t>
            </a:r>
            <a:r>
              <a:rPr lang="en-US" dirty="0" err="1"/>
              <a:t>tuloksia</a:t>
            </a:r>
            <a:r>
              <a:rPr lang="en-US" dirty="0"/>
              <a:t> </a:t>
            </a:r>
            <a:r>
              <a:rPr lang="en-US" dirty="0" err="1"/>
              <a:t>saatiin</a:t>
            </a:r>
            <a:r>
              <a:rPr lang="en-US" dirty="0"/>
              <a:t> </a:t>
            </a:r>
            <a:r>
              <a:rPr lang="en-US" dirty="0" err="1"/>
              <a:t>eräällä</a:t>
            </a:r>
            <a:r>
              <a:rPr lang="en-US" dirty="0"/>
              <a:t> </a:t>
            </a:r>
            <a:r>
              <a:rPr lang="en-US" dirty="0" err="1"/>
              <a:t>Facebookissa</a:t>
            </a:r>
            <a:r>
              <a:rPr lang="en-US" dirty="0"/>
              <a:t> ja </a:t>
            </a:r>
            <a:r>
              <a:rPr lang="en-US" dirty="0" err="1"/>
              <a:t>Instagramissa</a:t>
            </a:r>
            <a:r>
              <a:rPr lang="en-US" dirty="0"/>
              <a:t> </a:t>
            </a:r>
            <a:r>
              <a:rPr lang="en-US" dirty="0" err="1"/>
              <a:t>toteutetulla</a:t>
            </a:r>
            <a:r>
              <a:rPr lang="en-US" dirty="0"/>
              <a:t> </a:t>
            </a:r>
            <a:r>
              <a:rPr lang="en-US" dirty="0" err="1"/>
              <a:t>kampanjalla</a:t>
            </a:r>
            <a:r>
              <a:rPr lang="en-US" dirty="0"/>
              <a:t> 28.12. – 17.1.. 100 </a:t>
            </a:r>
            <a:r>
              <a:rPr lang="en-US" dirty="0" err="1"/>
              <a:t>eurolla</a:t>
            </a:r>
            <a:r>
              <a:rPr lang="en-US" dirty="0"/>
              <a:t> </a:t>
            </a:r>
            <a:r>
              <a:rPr lang="en-US" dirty="0" err="1"/>
              <a:t>saatiin</a:t>
            </a:r>
            <a:r>
              <a:rPr lang="en-US" dirty="0"/>
              <a:t> 37.000 </a:t>
            </a:r>
            <a:r>
              <a:rPr lang="en-US" dirty="0" err="1"/>
              <a:t>näyttökertaa</a:t>
            </a:r>
            <a:r>
              <a:rPr lang="en-US" dirty="0"/>
              <a:t> </a:t>
            </a:r>
            <a:r>
              <a:rPr lang="en-US" dirty="0" err="1"/>
              <a:t>Fb:ssa</a:t>
            </a:r>
            <a:r>
              <a:rPr lang="en-US" dirty="0"/>
              <a:t> ja </a:t>
            </a:r>
            <a:r>
              <a:rPr lang="en-US" dirty="0" err="1"/>
              <a:t>reilut</a:t>
            </a:r>
            <a:r>
              <a:rPr lang="en-US" dirty="0"/>
              <a:t> 2000 </a:t>
            </a:r>
            <a:r>
              <a:rPr lang="en-US" dirty="0" err="1"/>
              <a:t>IG:ssa</a:t>
            </a:r>
            <a:r>
              <a:rPr lang="en-US" dirty="0"/>
              <a:t>. </a:t>
            </a:r>
            <a:r>
              <a:rPr lang="en-US" dirty="0" err="1"/>
              <a:t>Näistä</a:t>
            </a:r>
            <a:r>
              <a:rPr lang="en-US" dirty="0"/>
              <a:t> </a:t>
            </a:r>
            <a:r>
              <a:rPr lang="en-US" dirty="0" err="1"/>
              <a:t>klikattiin</a:t>
            </a:r>
            <a:r>
              <a:rPr lang="en-US" dirty="0"/>
              <a:t> </a:t>
            </a:r>
            <a:r>
              <a:rPr lang="en-US" dirty="0" err="1"/>
              <a:t>kampanjan</a:t>
            </a:r>
            <a:r>
              <a:rPr lang="en-US" dirty="0"/>
              <a:t> </a:t>
            </a:r>
            <a:r>
              <a:rPr lang="en-US" dirty="0" err="1"/>
              <a:t>sivustolle</a:t>
            </a:r>
            <a:r>
              <a:rPr lang="en-US" dirty="0"/>
              <a:t> </a:t>
            </a:r>
            <a:r>
              <a:rPr lang="en-US" dirty="0" err="1"/>
              <a:t>reilut</a:t>
            </a:r>
            <a:r>
              <a:rPr lang="en-US" dirty="0"/>
              <a:t> 1000 </a:t>
            </a:r>
            <a:r>
              <a:rPr lang="en-US" dirty="0" err="1"/>
              <a:t>kertaa</a:t>
            </a:r>
            <a:r>
              <a:rPr lang="en-US" dirty="0"/>
              <a:t>, </a:t>
            </a:r>
            <a:r>
              <a:rPr lang="en-US" dirty="0" err="1"/>
              <a:t>mikä</a:t>
            </a:r>
            <a:r>
              <a:rPr lang="en-US" dirty="0"/>
              <a:t> </a:t>
            </a:r>
            <a:r>
              <a:rPr lang="en-US" dirty="0" err="1"/>
              <a:t>tarkoittaa</a:t>
            </a:r>
            <a:r>
              <a:rPr lang="en-US" dirty="0"/>
              <a:t> 2,7% </a:t>
            </a:r>
            <a:r>
              <a:rPr lang="en-US" dirty="0" err="1"/>
              <a:t>CTR:ää</a:t>
            </a:r>
            <a:r>
              <a:rPr lang="en-US" dirty="0"/>
              <a:t> (click through rate). </a:t>
            </a:r>
            <a:r>
              <a:rPr lang="en-US" dirty="0" err="1"/>
              <a:t>Tuhannen</a:t>
            </a:r>
            <a:r>
              <a:rPr lang="en-US" dirty="0"/>
              <a:t> </a:t>
            </a:r>
            <a:r>
              <a:rPr lang="en-US" dirty="0" err="1"/>
              <a:t>näyttökerran</a:t>
            </a:r>
            <a:r>
              <a:rPr lang="en-US" dirty="0"/>
              <a:t> </a:t>
            </a:r>
            <a:r>
              <a:rPr lang="en-US" dirty="0" err="1"/>
              <a:t>hinnaksi</a:t>
            </a:r>
            <a:r>
              <a:rPr lang="en-US" dirty="0"/>
              <a:t> (=CPM)  </a:t>
            </a:r>
            <a:r>
              <a:rPr lang="en-US" dirty="0" err="1"/>
              <a:t>tuli</a:t>
            </a:r>
            <a:r>
              <a:rPr lang="en-US" dirty="0"/>
              <a:t> </a:t>
            </a:r>
            <a:r>
              <a:rPr lang="en-US" dirty="0" err="1"/>
              <a:t>FB:ssa</a:t>
            </a:r>
            <a:r>
              <a:rPr lang="en-US" dirty="0"/>
              <a:t> 2,1 </a:t>
            </a:r>
            <a:r>
              <a:rPr lang="en-US" dirty="0" err="1"/>
              <a:t>euroa</a:t>
            </a:r>
            <a:r>
              <a:rPr lang="en-US" dirty="0"/>
              <a:t> ja </a:t>
            </a:r>
            <a:r>
              <a:rPr lang="en-US" dirty="0" err="1"/>
              <a:t>IG:ssa</a:t>
            </a:r>
            <a:r>
              <a:rPr lang="en-US" dirty="0"/>
              <a:t> 10€. IG on </a:t>
            </a:r>
            <a:r>
              <a:rPr lang="en-US" dirty="0" err="1"/>
              <a:t>siis</a:t>
            </a:r>
            <a:r>
              <a:rPr lang="en-US" dirty="0"/>
              <a:t> </a:t>
            </a:r>
            <a:r>
              <a:rPr lang="en-US" dirty="0" err="1"/>
              <a:t>kalliimpi</a:t>
            </a:r>
            <a:r>
              <a:rPr lang="en-US" dirty="0"/>
              <a:t> </a:t>
            </a:r>
            <a:r>
              <a:rPr lang="en-US" dirty="0" err="1"/>
              <a:t>mainosalusta</a:t>
            </a:r>
            <a:r>
              <a:rPr lang="en-US" dirty="0"/>
              <a:t>. </a:t>
            </a:r>
            <a:endParaRPr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9"/>
        <p:cNvGrpSpPr/>
        <p:nvPr/>
      </p:nvGrpSpPr>
      <p:grpSpPr>
        <a:xfrm>
          <a:off x="0" y="0"/>
          <a:ext cx="0" cy="0"/>
          <a:chOff x="0" y="0"/>
          <a:chExt cx="0" cy="0"/>
        </a:xfrm>
      </p:grpSpPr>
      <p:sp>
        <p:nvSpPr>
          <p:cNvPr id="660" name="Google Shape;660;g20e72ffa6ac_0_1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61" name="Google Shape;661;g20e72ffa6ac_0_16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Google-kampanjoista saa vielä enemmän tietoja kuin sosiaalisen median kampanjoista. Tässä nähdään mm. liikenteen lähteet. </a:t>
            </a:r>
            <a:r>
              <a:rPr lang="fi-FI" dirty="0" err="1"/>
              <a:t>Huom</a:t>
            </a:r>
            <a:r>
              <a:rPr lang="fi-FI" dirty="0"/>
              <a:t>! Googlen demotili (linkki otsikon alla) on liitetty aitoon tuotesivustoon (Google </a:t>
            </a:r>
            <a:r>
              <a:rPr lang="fi-FI" dirty="0" err="1"/>
              <a:t>merchandise</a:t>
            </a:r>
            <a:r>
              <a:rPr lang="fi-FI" dirty="0"/>
              <a:t> </a:t>
            </a:r>
            <a:r>
              <a:rPr lang="fi-FI" dirty="0" err="1"/>
              <a:t>store</a:t>
            </a:r>
            <a:r>
              <a:rPr lang="fi-FI" dirty="0"/>
              <a:t>) ja  soveltuu mainiosti analytiikan havainnollistamiseen. Se edellyttää että opettaja perehtyy aiheeseen hiukan ennakolta.</a:t>
            </a: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9"/>
        <p:cNvGrpSpPr/>
        <p:nvPr/>
      </p:nvGrpSpPr>
      <p:grpSpPr>
        <a:xfrm>
          <a:off x="0" y="0"/>
          <a:ext cx="0" cy="0"/>
          <a:chOff x="0" y="0"/>
          <a:chExt cx="0" cy="0"/>
        </a:xfrm>
      </p:grpSpPr>
      <p:sp>
        <p:nvSpPr>
          <p:cNvPr id="670" name="Google Shape;670;g20e72ffa6ac_0_2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71" name="Google Shape;671;g20e72ffa6ac_0_2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Nämä tiedot vahvistavat, että mainoksilla on yleensä alhaisempi vaikutus/konversio kuin orgaanisilla vierailuilla. Miksi? Koska ne, jotka jo tuntevat verkkosivuston/yrityksen/tuotteen (=palautuvat kävijät), ovat edistyneempiä ostovaiheessa, ja siksi heidän kiinnostuksensa on keskittyneempää ja suurempaa.</a:t>
            </a:r>
            <a:endParaRPr dirty="0"/>
          </a:p>
          <a:p>
            <a:pPr marL="0" lvl="0" indent="0" algn="l" rtl="0">
              <a:lnSpc>
                <a:spcPct val="100000"/>
              </a:lnSpc>
              <a:spcBef>
                <a:spcPts val="0"/>
              </a:spcBef>
              <a:spcAft>
                <a:spcPts val="0"/>
              </a:spcAft>
              <a:buSzPts val="1100"/>
              <a:buNone/>
            </a:pPr>
            <a:r>
              <a:rPr lang="fi-FI" dirty="0"/>
              <a:t>*Aktiivisilla istunnoilla tarkoitetaan istuntoja, joiden kesto on yli 5 sekuntia. </a:t>
            </a:r>
            <a:endParaRPr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2"/>
        <p:cNvGrpSpPr/>
        <p:nvPr/>
      </p:nvGrpSpPr>
      <p:grpSpPr>
        <a:xfrm>
          <a:off x="0" y="0"/>
          <a:ext cx="0" cy="0"/>
          <a:chOff x="0" y="0"/>
          <a:chExt cx="0" cy="0"/>
        </a:xfrm>
      </p:grpSpPr>
      <p:sp>
        <p:nvSpPr>
          <p:cNvPr id="683" name="Google Shape;683;p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684" name="Google Shape;684;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7"/>
        <p:cNvGrpSpPr/>
        <p:nvPr/>
      </p:nvGrpSpPr>
      <p:grpSpPr>
        <a:xfrm>
          <a:off x="0" y="0"/>
          <a:ext cx="0" cy="0"/>
          <a:chOff x="0" y="0"/>
          <a:chExt cx="0" cy="0"/>
        </a:xfrm>
      </p:grpSpPr>
      <p:sp>
        <p:nvSpPr>
          <p:cNvPr id="688" name="Google Shape;688;p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fi-FI" dirty="0">
                <a:solidFill>
                  <a:schemeClr val="dk1"/>
                </a:solidFill>
              </a:rPr>
              <a:t>Konversio on tärkeä digitaalisen mainonnan menestyksen mittari, joka osoittaa kävijöiden etenemistä mainostajan haluamaan suuntaan. Se lasketaan mittaamalla halutut toimet suorittaneiden henkilöiden osuutta suhteessa kaikkiin kävijöihin tai mainoksen nähneisiin henkilöihin. Se viittaa tavallaan suppiloon. Konversio on tärkeä monesta syystä - sen lisäksi, että se on mittari, se osoittaa myös "suppilon" kohdat, joissa voidaan tehdä parannuksia.</a:t>
            </a:r>
            <a:endParaRPr dirty="0"/>
          </a:p>
        </p:txBody>
      </p:sp>
      <p:sp>
        <p:nvSpPr>
          <p:cNvPr id="689" name="Google Shape;689;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4"/>
        <p:cNvGrpSpPr/>
        <p:nvPr/>
      </p:nvGrpSpPr>
      <p:grpSpPr>
        <a:xfrm>
          <a:off x="0" y="0"/>
          <a:ext cx="0" cy="0"/>
          <a:chOff x="0" y="0"/>
          <a:chExt cx="0" cy="0"/>
        </a:xfrm>
      </p:grpSpPr>
      <p:sp>
        <p:nvSpPr>
          <p:cNvPr id="695" name="Google Shape;695;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Konversiolaskelmat auttavat kehittämään hyvää mainontaa ja kannattavaa liiketoimintaa. </a:t>
            </a:r>
            <a:endParaRPr/>
          </a:p>
        </p:txBody>
      </p:sp>
      <p:sp>
        <p:nvSpPr>
          <p:cNvPr id="696" name="Google Shape;696;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0"/>
        <p:cNvGrpSpPr/>
        <p:nvPr/>
      </p:nvGrpSpPr>
      <p:grpSpPr>
        <a:xfrm>
          <a:off x="0" y="0"/>
          <a:ext cx="0" cy="0"/>
          <a:chOff x="0" y="0"/>
          <a:chExt cx="0" cy="0"/>
        </a:xfrm>
      </p:grpSpPr>
      <p:sp>
        <p:nvSpPr>
          <p:cNvPr id="701" name="Google Shape;701;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Aihe "Miten parantaa konversiota" on yksi digitaalisen mainonnan kuumimmista aiheista. Näissä dioissa esitellään joitakin vinkkejä. Löydät syvällisempiä ohjeita opintojaksosta 'Verkkosivut ja hakukoneoptimointi’.  A/B testauksella tarkoitetaan mainonnan optimoimista näyttämällä useita versioita samasta mainoksesta (ks. myös dia 27).</a:t>
            </a:r>
            <a:endParaRPr dirty="0"/>
          </a:p>
        </p:txBody>
      </p:sp>
      <p:sp>
        <p:nvSpPr>
          <p:cNvPr id="702" name="Google Shape;702;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7"/>
        <p:cNvGrpSpPr/>
        <p:nvPr/>
      </p:nvGrpSpPr>
      <p:grpSpPr>
        <a:xfrm>
          <a:off x="0" y="0"/>
          <a:ext cx="0" cy="0"/>
          <a:chOff x="0" y="0"/>
          <a:chExt cx="0" cy="0"/>
        </a:xfrm>
      </p:grpSpPr>
      <p:sp>
        <p:nvSpPr>
          <p:cNvPr id="708" name="Google Shape;708;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Tässä muutamia perusohjeita luottamuksen luomiseksi verkkosivustolle.  Huomautus: Kolme ensimmäistä ovat toteutettavissa minkä tahansa yrityksen ja yrityksen koon mukaan, kun taas neljäs edellyttää yleensä erityisiä ohjelmistoja, joissa on tekoälyä.</a:t>
            </a:r>
            <a:endParaRPr dirty="0"/>
          </a:p>
        </p:txBody>
      </p:sp>
      <p:sp>
        <p:nvSpPr>
          <p:cNvPr id="709" name="Google Shape;709;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8"/>
        <p:cNvGrpSpPr/>
        <p:nvPr/>
      </p:nvGrpSpPr>
      <p:grpSpPr>
        <a:xfrm>
          <a:off x="0" y="0"/>
          <a:ext cx="0" cy="0"/>
          <a:chOff x="0" y="0"/>
          <a:chExt cx="0" cy="0"/>
        </a:xfrm>
      </p:grpSpPr>
      <p:sp>
        <p:nvSpPr>
          <p:cNvPr id="719" name="Google Shape;719;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Huomautus: Yrityksissä asiakaskokemus on markkinointi- ja myyntihenkilöstön tärkein huolenaihe, kun taas verkkosivujen navigointi kuuluu usein tekniselle henkilöstölle. On tärkeää, että ensin mainitut antavat palautetta ja ehdotuksia jälkimmäisille, jotta asiakaskokemusta ja konversiota voidaan parantaa verkkosivustolla.</a:t>
            </a:r>
            <a:endParaRPr dirty="0"/>
          </a:p>
        </p:txBody>
      </p:sp>
      <p:sp>
        <p:nvSpPr>
          <p:cNvPr id="720" name="Google Shape;720;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6"/>
        <p:cNvGrpSpPr/>
        <p:nvPr/>
      </p:nvGrpSpPr>
      <p:grpSpPr>
        <a:xfrm>
          <a:off x="0" y="0"/>
          <a:ext cx="0" cy="0"/>
          <a:chOff x="0" y="0"/>
          <a:chExt cx="0" cy="0"/>
        </a:xfrm>
      </p:grpSpPr>
      <p:sp>
        <p:nvSpPr>
          <p:cNvPr id="727" name="Google Shape;727;p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Aloitussivujen osalta kävi selväksi, että niiden pitäisi tarjota välitöntä kiinnostusta ja motivaatiota pysyä sivustolla ja jatkaa eteenpäin. Tässä annetut vihjeet ovat moduuliin 'Sisältömarkkinointi' liittyviä osatoimia.</a:t>
            </a:r>
            <a:endParaRPr dirty="0"/>
          </a:p>
        </p:txBody>
      </p:sp>
      <p:sp>
        <p:nvSpPr>
          <p:cNvPr id="728" name="Google Shape;728;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3"/>
        <p:cNvGrpSpPr/>
        <p:nvPr/>
      </p:nvGrpSpPr>
      <p:grpSpPr>
        <a:xfrm>
          <a:off x="0" y="0"/>
          <a:ext cx="0" cy="0"/>
          <a:chOff x="0" y="0"/>
          <a:chExt cx="0" cy="0"/>
        </a:xfrm>
      </p:grpSpPr>
      <p:sp>
        <p:nvSpPr>
          <p:cNvPr id="734" name="Google Shape;734;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35" name="Google Shape;735;p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0"/>
        <p:cNvGrpSpPr/>
        <p:nvPr/>
      </p:nvGrpSpPr>
      <p:grpSpPr>
        <a:xfrm>
          <a:off x="0" y="0"/>
          <a:ext cx="0" cy="0"/>
          <a:chOff x="0" y="0"/>
          <a:chExt cx="0" cy="0"/>
        </a:xfrm>
      </p:grpSpPr>
      <p:sp>
        <p:nvSpPr>
          <p:cNvPr id="741" name="Google Shape;741;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42" name="Google Shape;742;p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4"/>
        <p:cNvGrpSpPr/>
        <p:nvPr/>
      </p:nvGrpSpPr>
      <p:grpSpPr>
        <a:xfrm>
          <a:off x="0" y="0"/>
          <a:ext cx="0" cy="0"/>
          <a:chOff x="0" y="0"/>
          <a:chExt cx="0" cy="0"/>
        </a:xfrm>
      </p:grpSpPr>
      <p:sp>
        <p:nvSpPr>
          <p:cNvPr id="625" name="Google Shape;625;g2540d369300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26" name="Google Shape;626;g2540d36930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png"/><Relationship Id="rId1" Type="http://schemas.openxmlformats.org/officeDocument/2006/relationships/slideMaster" Target="../slideMasters/slideMaster1.xml"/><Relationship Id="rId5" Type="http://schemas.openxmlformats.org/officeDocument/2006/relationships/image" Target="../media/image10.png"/><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5.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
        <p:cNvGrpSpPr/>
        <p:nvPr/>
      </p:nvGrpSpPr>
      <p:grpSpPr>
        <a:xfrm>
          <a:off x="0" y="0"/>
          <a:ext cx="0" cy="0"/>
          <a:chOff x="0" y="0"/>
          <a:chExt cx="0" cy="0"/>
        </a:xfrm>
      </p:grpSpPr>
      <p:sp>
        <p:nvSpPr>
          <p:cNvPr id="9" name="Google Shape;9;p66"/>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0" name="Google Shape;10;p66"/>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6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12" name="Google Shape;12;p6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13" name="Google Shape;13;p6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14" name="Google Shape;14;p66"/>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5" name="Google Shape;15;p66"/>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6" name="Google Shape;16;p66"/>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7" name="Google Shape;17;p66"/>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8"/>
        <p:cNvGrpSpPr/>
        <p:nvPr/>
      </p:nvGrpSpPr>
      <p:grpSpPr>
        <a:xfrm>
          <a:off x="0" y="0"/>
          <a:ext cx="0" cy="0"/>
          <a:chOff x="0" y="0"/>
          <a:chExt cx="0" cy="0"/>
        </a:xfrm>
      </p:grpSpPr>
      <p:pic>
        <p:nvPicPr>
          <p:cNvPr id="19" name="Google Shape;19;p67"/>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20" name="Google Shape;20;p67"/>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67"/>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2" name="Google Shape;22;p6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3" name="Google Shape;23;p6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68"/>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7" name="Google Shape;27;p6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28" name="Google Shape;28;p6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9" name="Google Shape;29;p6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30" name="Google Shape;30;p68"/>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31" name="Google Shape;31;p68"/>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32" name="Google Shape;32;p68"/>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33" name="Google Shape;33;p68"/>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4" name="Google Shape;34;p68"/>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35"/>
        <p:cNvGrpSpPr/>
        <p:nvPr/>
      </p:nvGrpSpPr>
      <p:grpSpPr>
        <a:xfrm>
          <a:off x="0" y="0"/>
          <a:ext cx="0" cy="0"/>
          <a:chOff x="0" y="0"/>
          <a:chExt cx="0" cy="0"/>
        </a:xfrm>
      </p:grpSpPr>
      <p:sp>
        <p:nvSpPr>
          <p:cNvPr id="36" name="Google Shape;36;p69"/>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37" name="Google Shape;37;p6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77278" y="4576442"/>
            <a:ext cx="1987904" cy="440100"/>
          </a:xfrm>
          <a:prstGeom prst="rect">
            <a:avLst/>
          </a:prstGeom>
          <a:noFill/>
          <a:ln>
            <a:noFill/>
          </a:ln>
        </p:spPr>
      </p:pic>
      <p:pic>
        <p:nvPicPr>
          <p:cNvPr id="38" name="Google Shape;38;p6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692505" y="4552283"/>
            <a:ext cx="1274218" cy="4884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39"/>
        <p:cNvGrpSpPr/>
        <p:nvPr/>
      </p:nvGrpSpPr>
      <p:grpSpPr>
        <a:xfrm>
          <a:off x="0" y="0"/>
          <a:ext cx="0" cy="0"/>
          <a:chOff x="0" y="0"/>
          <a:chExt cx="0" cy="0"/>
        </a:xfrm>
      </p:grpSpPr>
      <p:pic>
        <p:nvPicPr>
          <p:cNvPr id="40" name="Google Shape;40;p70"/>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41" name="Google Shape;41;p70"/>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70"/>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43" name="Google Shape;43;p7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4" name="Google Shape;44;p7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45"/>
        <p:cNvGrpSpPr/>
        <p:nvPr/>
      </p:nvGrpSpPr>
      <p:grpSpPr>
        <a:xfrm>
          <a:off x="0" y="0"/>
          <a:ext cx="0" cy="0"/>
          <a:chOff x="0" y="0"/>
          <a:chExt cx="0" cy="0"/>
        </a:xfrm>
      </p:grpSpPr>
      <p:sp>
        <p:nvSpPr>
          <p:cNvPr id="46" name="Google Shape;46;p71"/>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7" name="Google Shape;47;p71"/>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8" name="Google Shape;48;p71"/>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cxnSp>
        <p:nvCxnSpPr>
          <p:cNvPr id="49" name="Google Shape;49;p71"/>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50" name="Google Shape;50;p7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51" name="Google Shape;51;p7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52"/>
        <p:cNvGrpSpPr/>
        <p:nvPr/>
      </p:nvGrpSpPr>
      <p:grpSpPr>
        <a:xfrm>
          <a:off x="0" y="0"/>
          <a:ext cx="0" cy="0"/>
          <a:chOff x="0" y="0"/>
          <a:chExt cx="0" cy="0"/>
        </a:xfrm>
      </p:grpSpPr>
      <p:pic>
        <p:nvPicPr>
          <p:cNvPr id="53" name="Google Shape;53;p72"/>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54" name="Google Shape;54;p7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55" name="Google Shape;55;p7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56"/>
        <p:cNvGrpSpPr/>
        <p:nvPr/>
      </p:nvGrpSpPr>
      <p:grpSpPr>
        <a:xfrm>
          <a:off x="0" y="0"/>
          <a:ext cx="0" cy="0"/>
          <a:chOff x="0" y="0"/>
          <a:chExt cx="0" cy="0"/>
        </a:xfrm>
      </p:grpSpPr>
      <p:pic>
        <p:nvPicPr>
          <p:cNvPr id="57" name="Google Shape;57;p73" descr="A picture containing shape&#10;&#10;Description automatically generated"/>
          <p:cNvPicPr preferRelativeResize="0"/>
          <p:nvPr/>
        </p:nvPicPr>
        <p:blipFill rotWithShape="1">
          <a:blip r:embed="rId2" cstate="screen">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58" name="Google Shape;58;p7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59" name="Google Shape;59;p7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73"/>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1" name="Google Shape;61;p7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62" name="Google Shape;62;p7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63"/>
        <p:cNvGrpSpPr/>
        <p:nvPr/>
      </p:nvGrpSpPr>
      <p:grpSpPr>
        <a:xfrm>
          <a:off x="0" y="0"/>
          <a:ext cx="0" cy="0"/>
          <a:chOff x="0" y="0"/>
          <a:chExt cx="0" cy="0"/>
        </a:xfrm>
      </p:grpSpPr>
      <p:pic>
        <p:nvPicPr>
          <p:cNvPr id="64" name="Google Shape;64;p74"/>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65" name="Google Shape;65;p74"/>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6" name="Google Shape;66;p74"/>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7" name="Google Shape;67;p74"/>
          <p:cNvSpPr>
            <a:spLocks noGrp="1"/>
          </p:cNvSpPr>
          <p:nvPr>
            <p:ph type="pic" idx="2"/>
          </p:nvPr>
        </p:nvSpPr>
        <p:spPr>
          <a:xfrm>
            <a:off x="5572125" y="1"/>
            <a:ext cx="3571875" cy="5029199"/>
          </a:xfrm>
          <a:prstGeom prst="rect">
            <a:avLst/>
          </a:prstGeom>
          <a:solidFill>
            <a:srgbClr val="D3EEEF"/>
          </a:solidFill>
          <a:ln>
            <a:noFill/>
          </a:ln>
        </p:spPr>
      </p:sp>
      <p:pic>
        <p:nvPicPr>
          <p:cNvPr id="68" name="Google Shape;68;p7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69" name="Google Shape;69;p7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70"/>
        <p:cNvGrpSpPr/>
        <p:nvPr/>
      </p:nvGrpSpPr>
      <p:grpSpPr>
        <a:xfrm>
          <a:off x="0" y="0"/>
          <a:ext cx="0" cy="0"/>
          <a:chOff x="0" y="0"/>
          <a:chExt cx="0" cy="0"/>
        </a:xfrm>
      </p:grpSpPr>
      <p:sp>
        <p:nvSpPr>
          <p:cNvPr id="71" name="Google Shape;71;p75"/>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2" name="Google Shape;72;p75"/>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3" name="Google Shape;73;p75"/>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4" name="Google Shape;74;p7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cxnSp>
        <p:nvCxnSpPr>
          <p:cNvPr id="75" name="Google Shape;75;p75"/>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6" name="Google Shape;76;p7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77" name="Google Shape;77;p7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78" name="Google Shape;78;p7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79" name="Google Shape;79;p75"/>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80" name="Google Shape;80;p75"/>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81" name="Google Shape;81;p75"/>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2"/>
        <p:cNvGrpSpPr/>
        <p:nvPr/>
      </p:nvGrpSpPr>
      <p:grpSpPr>
        <a:xfrm>
          <a:off x="0" y="0"/>
          <a:ext cx="0" cy="0"/>
          <a:chOff x="0" y="0"/>
          <a:chExt cx="0" cy="0"/>
        </a:xfrm>
      </p:grpSpPr>
      <p:sp>
        <p:nvSpPr>
          <p:cNvPr id="83" name="Google Shape;83;p76"/>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76"/>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5" name="Google Shape;85;p76"/>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6" name="Google Shape;86;p7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cxnSp>
        <p:nvCxnSpPr>
          <p:cNvPr id="87" name="Google Shape;87;p76"/>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88" name="Google Shape;88;p7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89" name="Google Shape;89;p7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90" name="Google Shape;90;p76"/>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91" name="Google Shape;91;p76"/>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92" name="Google Shape;92;p76"/>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93" name="Google Shape;93;p76"/>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94"/>
        <p:cNvGrpSpPr/>
        <p:nvPr/>
      </p:nvGrpSpPr>
      <p:grpSpPr>
        <a:xfrm>
          <a:off x="0" y="0"/>
          <a:ext cx="0" cy="0"/>
          <a:chOff x="0" y="0"/>
          <a:chExt cx="0" cy="0"/>
        </a:xfrm>
      </p:grpSpPr>
      <p:sp>
        <p:nvSpPr>
          <p:cNvPr id="95" name="Google Shape;95;p77"/>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6" name="Google Shape;96;p77"/>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7" name="Google Shape;97;p77"/>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8" name="Google Shape;98;p7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cxnSp>
        <p:nvCxnSpPr>
          <p:cNvPr id="99" name="Google Shape;99;p77"/>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100" name="Google Shape;100;p7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01" name="Google Shape;101;p7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02" name="Google Shape;102;p77"/>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03" name="Google Shape;103;p77"/>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104" name="Google Shape;104;p77"/>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05" name="Google Shape;105;p77"/>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06"/>
        <p:cNvGrpSpPr/>
        <p:nvPr/>
      </p:nvGrpSpPr>
      <p:grpSpPr>
        <a:xfrm>
          <a:off x="0" y="0"/>
          <a:ext cx="0" cy="0"/>
          <a:chOff x="0" y="0"/>
          <a:chExt cx="0" cy="0"/>
        </a:xfrm>
      </p:grpSpPr>
      <p:sp>
        <p:nvSpPr>
          <p:cNvPr id="107" name="Google Shape;107;p78"/>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8" name="Google Shape;108;p78"/>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09" name="Google Shape;109;p78"/>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110" name="Google Shape;110;p78"/>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pic>
        <p:nvPicPr>
          <p:cNvPr id="111" name="Google Shape;111;p7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12" name="Google Shape;112;p7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13"/>
        <p:cNvGrpSpPr/>
        <p:nvPr/>
      </p:nvGrpSpPr>
      <p:grpSpPr>
        <a:xfrm>
          <a:off x="0" y="0"/>
          <a:ext cx="0" cy="0"/>
          <a:chOff x="0" y="0"/>
          <a:chExt cx="0" cy="0"/>
        </a:xfrm>
      </p:grpSpPr>
      <p:cxnSp>
        <p:nvCxnSpPr>
          <p:cNvPr id="114" name="Google Shape;114;p79"/>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15" name="Google Shape;115;p79"/>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16" name="Google Shape;116;p79"/>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7" name="Google Shape;117;p79"/>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pic>
        <p:nvPicPr>
          <p:cNvPr id="118" name="Google Shape;118;p7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19" name="Google Shape;119;p7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20"/>
        <p:cNvGrpSpPr/>
        <p:nvPr/>
      </p:nvGrpSpPr>
      <p:grpSpPr>
        <a:xfrm>
          <a:off x="0" y="0"/>
          <a:ext cx="0" cy="0"/>
          <a:chOff x="0" y="0"/>
          <a:chExt cx="0" cy="0"/>
        </a:xfrm>
      </p:grpSpPr>
      <p:sp>
        <p:nvSpPr>
          <p:cNvPr id="121" name="Google Shape;121;p80"/>
          <p:cNvSpPr>
            <a:spLocks noGrp="1"/>
          </p:cNvSpPr>
          <p:nvPr>
            <p:ph type="pic" idx="2"/>
          </p:nvPr>
        </p:nvSpPr>
        <p:spPr>
          <a:xfrm>
            <a:off x="0" y="1"/>
            <a:ext cx="9144000" cy="2571749"/>
          </a:xfrm>
          <a:prstGeom prst="rect">
            <a:avLst/>
          </a:prstGeom>
          <a:solidFill>
            <a:srgbClr val="D3EEEF"/>
          </a:solidFill>
          <a:ln>
            <a:noFill/>
          </a:ln>
        </p:spPr>
      </p:sp>
      <p:sp>
        <p:nvSpPr>
          <p:cNvPr id="122" name="Google Shape;122;p80"/>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3" name="Google Shape;123;p80"/>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4" name="Google Shape;124;p80"/>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25" name="Google Shape;125;p8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6" name="Google Shape;126;p8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27"/>
        <p:cNvGrpSpPr/>
        <p:nvPr/>
      </p:nvGrpSpPr>
      <p:grpSpPr>
        <a:xfrm>
          <a:off x="0" y="0"/>
          <a:ext cx="0" cy="0"/>
          <a:chOff x="0" y="0"/>
          <a:chExt cx="0" cy="0"/>
        </a:xfrm>
      </p:grpSpPr>
      <p:sp>
        <p:nvSpPr>
          <p:cNvPr id="128" name="Google Shape;128;p8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pic>
        <p:nvPicPr>
          <p:cNvPr id="129" name="Google Shape;129;p8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30" name="Google Shape;130;p8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31" name="Google Shape;131;p8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32" name="Google Shape;132;p81"/>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133" name="Google Shape;133;p81"/>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4" name="Google Shape;134;p81"/>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35" name="Google Shape;135;p81"/>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6"/>
        <p:cNvGrpSpPr/>
        <p:nvPr/>
      </p:nvGrpSpPr>
      <p:grpSpPr>
        <a:xfrm>
          <a:off x="0" y="0"/>
          <a:ext cx="0" cy="0"/>
          <a:chOff x="0" y="0"/>
          <a:chExt cx="0" cy="0"/>
        </a:xfrm>
      </p:grpSpPr>
      <p:sp>
        <p:nvSpPr>
          <p:cNvPr id="137" name="Google Shape;137;p8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5200"/>
              <a:buFont typeface="Arial"/>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38" name="Google Shape;138;p8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800"/>
              <a:buNone/>
              <a:defRPr sz="2800"/>
            </a:lvl1pPr>
            <a:lvl2pPr lvl="1" algn="ctr">
              <a:lnSpc>
                <a:spcPct val="100000"/>
              </a:lnSpc>
              <a:spcBef>
                <a:spcPts val="0"/>
              </a:spcBef>
              <a:spcAft>
                <a:spcPts val="0"/>
              </a:spcAft>
              <a:buClr>
                <a:srgbClr val="161249"/>
              </a:buClr>
              <a:buSzPts val="2800"/>
              <a:buNone/>
              <a:defRPr sz="2800"/>
            </a:lvl2pPr>
            <a:lvl3pPr lvl="2" algn="ctr">
              <a:lnSpc>
                <a:spcPct val="100000"/>
              </a:lnSpc>
              <a:spcBef>
                <a:spcPts val="0"/>
              </a:spcBef>
              <a:spcAft>
                <a:spcPts val="0"/>
              </a:spcAft>
              <a:buClr>
                <a:srgbClr val="161249"/>
              </a:buClr>
              <a:buSzPts val="2800"/>
              <a:buNone/>
              <a:defRPr sz="2800"/>
            </a:lvl3pPr>
            <a:lvl4pPr lvl="3" algn="ctr">
              <a:lnSpc>
                <a:spcPct val="100000"/>
              </a:lnSpc>
              <a:spcBef>
                <a:spcPts val="0"/>
              </a:spcBef>
              <a:spcAft>
                <a:spcPts val="0"/>
              </a:spcAft>
              <a:buClr>
                <a:srgbClr val="161249"/>
              </a:buClr>
              <a:buSzPts val="2800"/>
              <a:buNone/>
              <a:defRPr sz="2800"/>
            </a:lvl4pPr>
            <a:lvl5pPr lvl="4" algn="ctr">
              <a:lnSpc>
                <a:spcPct val="100000"/>
              </a:lnSpc>
              <a:spcBef>
                <a:spcPts val="0"/>
              </a:spcBef>
              <a:spcAft>
                <a:spcPts val="0"/>
              </a:spcAft>
              <a:buClr>
                <a:srgbClr val="161249"/>
              </a:buClr>
              <a:buSzPts val="2800"/>
              <a:buNone/>
              <a:defRPr sz="2800"/>
            </a:lvl5pPr>
            <a:lvl6pPr lvl="5" algn="ctr">
              <a:lnSpc>
                <a:spcPct val="100000"/>
              </a:lnSpc>
              <a:spcBef>
                <a:spcPts val="0"/>
              </a:spcBef>
              <a:spcAft>
                <a:spcPts val="0"/>
              </a:spcAft>
              <a:buClr>
                <a:schemeClr val="dk1"/>
              </a:buClr>
              <a:buSzPts val="2800"/>
              <a:buNone/>
              <a:defRPr sz="2800"/>
            </a:lvl6pPr>
            <a:lvl7pPr lvl="6" algn="ctr">
              <a:lnSpc>
                <a:spcPct val="100000"/>
              </a:lnSpc>
              <a:spcBef>
                <a:spcPts val="0"/>
              </a:spcBef>
              <a:spcAft>
                <a:spcPts val="0"/>
              </a:spcAft>
              <a:buClr>
                <a:schemeClr val="dk1"/>
              </a:buClr>
              <a:buSzPts val="2800"/>
              <a:buNone/>
              <a:defRPr sz="2800"/>
            </a:lvl7pPr>
            <a:lvl8pPr lvl="7" algn="ctr">
              <a:lnSpc>
                <a:spcPct val="100000"/>
              </a:lnSpc>
              <a:spcBef>
                <a:spcPts val="0"/>
              </a:spcBef>
              <a:spcAft>
                <a:spcPts val="0"/>
              </a:spcAft>
              <a:buClr>
                <a:schemeClr val="dk1"/>
              </a:buClr>
              <a:buSzPts val="2800"/>
              <a:buNone/>
              <a:defRPr sz="2800"/>
            </a:lvl8pPr>
            <a:lvl9pPr lvl="8" algn="ctr">
              <a:lnSpc>
                <a:spcPct val="100000"/>
              </a:lnSpc>
              <a:spcBef>
                <a:spcPts val="0"/>
              </a:spcBef>
              <a:spcAft>
                <a:spcPts val="0"/>
              </a:spcAft>
              <a:buClr>
                <a:schemeClr val="dk1"/>
              </a:buClr>
              <a:buSzPts val="2800"/>
              <a:buNone/>
              <a:defRPr sz="2800"/>
            </a:lvl9pPr>
          </a:lstStyle>
          <a:p>
            <a:endParaRPr/>
          </a:p>
        </p:txBody>
      </p:sp>
      <p:sp>
        <p:nvSpPr>
          <p:cNvPr id="139" name="Google Shape;139;p8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40"/>
        <p:cNvGrpSpPr/>
        <p:nvPr/>
      </p:nvGrpSpPr>
      <p:grpSpPr>
        <a:xfrm>
          <a:off x="0" y="0"/>
          <a:ext cx="0" cy="0"/>
          <a:chOff x="0" y="0"/>
          <a:chExt cx="0" cy="0"/>
        </a:xfrm>
      </p:grpSpPr>
      <p:sp>
        <p:nvSpPr>
          <p:cNvPr id="141" name="Google Shape;141;p83"/>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Clr>
                <a:srgbClr val="161249"/>
              </a:buClr>
              <a:buSzPts val="2400"/>
              <a:buFont typeface="Arial"/>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142" name="Google Shape;142;p83"/>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Clr>
                <a:srgbClr val="161249"/>
              </a:buClr>
              <a:buSzPts val="1200"/>
              <a:buChar char="●"/>
              <a:defRPr sz="12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43" name="Google Shape;143;p8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4"/>
        <p:cNvGrpSpPr/>
        <p:nvPr/>
      </p:nvGrpSpPr>
      <p:grpSpPr>
        <a:xfrm>
          <a:off x="0" y="0"/>
          <a:ext cx="0" cy="0"/>
          <a:chOff x="0" y="0"/>
          <a:chExt cx="0" cy="0"/>
        </a:xfrm>
      </p:grpSpPr>
      <p:sp>
        <p:nvSpPr>
          <p:cNvPr id="145" name="Google Shape;145;p8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46" name="Google Shape;146;p8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47" name="Google Shape;147;p8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wo contents - basic">
  <p:cSld name="Two contents - basic">
    <p:spTree>
      <p:nvGrpSpPr>
        <p:cNvPr id="1" name="Shape 148"/>
        <p:cNvGrpSpPr/>
        <p:nvPr/>
      </p:nvGrpSpPr>
      <p:grpSpPr>
        <a:xfrm>
          <a:off x="0" y="0"/>
          <a:ext cx="0" cy="0"/>
          <a:chOff x="0" y="0"/>
          <a:chExt cx="0" cy="0"/>
        </a:xfrm>
      </p:grpSpPr>
      <p:sp>
        <p:nvSpPr>
          <p:cNvPr id="149" name="Google Shape;149;p85"/>
          <p:cNvSpPr txBox="1">
            <a:spLocks noGrp="1"/>
          </p:cNvSpPr>
          <p:nvPr>
            <p:ph type="title"/>
          </p:nvPr>
        </p:nvSpPr>
        <p:spPr>
          <a:xfrm>
            <a:off x="450850" y="278812"/>
            <a:ext cx="6477900" cy="11070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1"/>
              </a:buClr>
              <a:buSzPts val="2400"/>
              <a:buFont typeface="PT Sans"/>
              <a:buNone/>
              <a:defRPr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0" name="Google Shape;150;p85"/>
          <p:cNvSpPr txBox="1">
            <a:spLocks noGrp="1"/>
          </p:cNvSpPr>
          <p:nvPr>
            <p:ph type="body" idx="1"/>
          </p:nvPr>
        </p:nvSpPr>
        <p:spPr>
          <a:xfrm>
            <a:off x="450851" y="1485000"/>
            <a:ext cx="3925800" cy="3477600"/>
          </a:xfrm>
          <a:prstGeom prst="rect">
            <a:avLst/>
          </a:prstGeom>
          <a:noFill/>
          <a:ln>
            <a:noFill/>
          </a:ln>
        </p:spPr>
        <p:txBody>
          <a:bodyPr spcFirstLastPara="1" wrap="square" lIns="0" tIns="0" rIns="0" bIns="0" anchor="t" anchorCtr="0">
            <a:noAutofit/>
          </a:bodyPr>
          <a:lstStyle>
            <a:lvl1pPr marL="457200" lvl="0" indent="-323850" algn="l">
              <a:lnSpc>
                <a:spcPct val="100000"/>
              </a:lnSpc>
              <a:spcBef>
                <a:spcPts val="0"/>
              </a:spcBef>
              <a:spcAft>
                <a:spcPts val="0"/>
              </a:spcAft>
              <a:buClr>
                <a:schemeClr val="dk1"/>
              </a:buClr>
              <a:buSzPts val="1500"/>
              <a:buFont typeface="Arial"/>
              <a:buChar char="•"/>
              <a:defRPr sz="1500">
                <a:solidFill>
                  <a:schemeClr val="dk1"/>
                </a:solidFill>
              </a:defRPr>
            </a:lvl1pPr>
            <a:lvl2pPr marL="914400" lvl="1" indent="-323850" algn="l">
              <a:lnSpc>
                <a:spcPct val="100000"/>
              </a:lnSpc>
              <a:spcBef>
                <a:spcPts val="1200"/>
              </a:spcBef>
              <a:spcAft>
                <a:spcPts val="0"/>
              </a:spcAft>
              <a:buClr>
                <a:schemeClr val="dk1"/>
              </a:buClr>
              <a:buSzPts val="1500"/>
              <a:buFont typeface="Arial"/>
              <a:buChar char="•"/>
              <a:defRPr sz="1500">
                <a:solidFill>
                  <a:schemeClr val="dk1"/>
                </a:solidFill>
              </a:defRPr>
            </a:lvl2pPr>
            <a:lvl3pPr marL="1371600" lvl="2" indent="-323850" algn="l">
              <a:lnSpc>
                <a:spcPct val="100000"/>
              </a:lnSpc>
              <a:spcBef>
                <a:spcPts val="1200"/>
              </a:spcBef>
              <a:spcAft>
                <a:spcPts val="0"/>
              </a:spcAft>
              <a:buClr>
                <a:schemeClr val="dk1"/>
              </a:buClr>
              <a:buSzPts val="1500"/>
              <a:buFont typeface="Arial"/>
              <a:buChar char="•"/>
              <a:defRPr sz="1500">
                <a:solidFill>
                  <a:schemeClr val="dk1"/>
                </a:solidFill>
              </a:defRPr>
            </a:lvl3pPr>
            <a:lvl4pPr marL="1828800" lvl="3" indent="-323850" algn="l">
              <a:lnSpc>
                <a:spcPct val="100000"/>
              </a:lnSpc>
              <a:spcBef>
                <a:spcPts val="1200"/>
              </a:spcBef>
              <a:spcAft>
                <a:spcPts val="0"/>
              </a:spcAft>
              <a:buClr>
                <a:schemeClr val="dk1"/>
              </a:buClr>
              <a:buSzPts val="1500"/>
              <a:buFont typeface="Arial"/>
              <a:buChar char="•"/>
              <a:defRPr sz="1500">
                <a:solidFill>
                  <a:schemeClr val="dk1"/>
                </a:solidFill>
              </a:defRPr>
            </a:lvl4pPr>
            <a:lvl5pPr marL="2286000" lvl="4" indent="-323850" algn="l">
              <a:lnSpc>
                <a:spcPct val="100000"/>
              </a:lnSpc>
              <a:spcBef>
                <a:spcPts val="1200"/>
              </a:spcBef>
              <a:spcAft>
                <a:spcPts val="0"/>
              </a:spcAft>
              <a:buClr>
                <a:schemeClr val="dk1"/>
              </a:buClr>
              <a:buSzPts val="1500"/>
              <a:buFont typeface="Arial"/>
              <a:buChar char="•"/>
              <a:defRPr sz="1500">
                <a:solidFill>
                  <a:schemeClr val="dk1"/>
                </a:solidFill>
              </a:defRPr>
            </a:lvl5pPr>
            <a:lvl6pPr marL="2743200" lvl="5" indent="-317500" algn="l">
              <a:lnSpc>
                <a:spcPct val="100000"/>
              </a:lnSpc>
              <a:spcBef>
                <a:spcPts val="1200"/>
              </a:spcBef>
              <a:spcAft>
                <a:spcPts val="0"/>
              </a:spcAft>
              <a:buClr>
                <a:schemeClr val="dk1"/>
              </a:buClr>
              <a:buSzPts val="1400"/>
              <a:buChar char="■"/>
              <a:defRPr/>
            </a:lvl6pPr>
            <a:lvl7pPr marL="3200400" lvl="6" indent="-317500" algn="l">
              <a:lnSpc>
                <a:spcPct val="100000"/>
              </a:lnSpc>
              <a:spcBef>
                <a:spcPts val="1200"/>
              </a:spcBef>
              <a:spcAft>
                <a:spcPts val="0"/>
              </a:spcAft>
              <a:buClr>
                <a:schemeClr val="dk1"/>
              </a:buClr>
              <a:buSzPts val="1400"/>
              <a:buChar char="●"/>
              <a:defRPr/>
            </a:lvl7pPr>
            <a:lvl8pPr marL="3657600" lvl="7" indent="-317500" algn="l">
              <a:lnSpc>
                <a:spcPct val="100000"/>
              </a:lnSpc>
              <a:spcBef>
                <a:spcPts val="1200"/>
              </a:spcBef>
              <a:spcAft>
                <a:spcPts val="0"/>
              </a:spcAft>
              <a:buClr>
                <a:schemeClr val="dk1"/>
              </a:buClr>
              <a:buSzPts val="1400"/>
              <a:buChar char="○"/>
              <a:defRPr/>
            </a:lvl8pPr>
            <a:lvl9pPr marL="4114800" lvl="8" indent="-317500" algn="l">
              <a:lnSpc>
                <a:spcPct val="100000"/>
              </a:lnSpc>
              <a:spcBef>
                <a:spcPts val="1200"/>
              </a:spcBef>
              <a:spcAft>
                <a:spcPts val="1200"/>
              </a:spcAft>
              <a:buClr>
                <a:schemeClr val="dk1"/>
              </a:buClr>
              <a:buSzPts val="1400"/>
              <a:buChar char="■"/>
              <a:defRPr/>
            </a:lvl9pPr>
          </a:lstStyle>
          <a:p>
            <a:endParaRPr/>
          </a:p>
        </p:txBody>
      </p:sp>
      <p:sp>
        <p:nvSpPr>
          <p:cNvPr id="151" name="Google Shape;151;p85"/>
          <p:cNvSpPr txBox="1">
            <a:spLocks noGrp="1"/>
          </p:cNvSpPr>
          <p:nvPr>
            <p:ph type="body" idx="2"/>
          </p:nvPr>
        </p:nvSpPr>
        <p:spPr>
          <a:xfrm>
            <a:off x="4778963" y="1485000"/>
            <a:ext cx="3907800" cy="3477600"/>
          </a:xfrm>
          <a:prstGeom prst="rect">
            <a:avLst/>
          </a:prstGeom>
          <a:noFill/>
          <a:ln>
            <a:noFill/>
          </a:ln>
        </p:spPr>
        <p:txBody>
          <a:bodyPr spcFirstLastPara="1" wrap="square" lIns="0" tIns="0" rIns="0" bIns="0" anchor="t" anchorCtr="0">
            <a:noAutofit/>
          </a:bodyPr>
          <a:lstStyle>
            <a:lvl1pPr marL="457200" lvl="0" indent="-323850" algn="l">
              <a:lnSpc>
                <a:spcPct val="100000"/>
              </a:lnSpc>
              <a:spcBef>
                <a:spcPts val="0"/>
              </a:spcBef>
              <a:spcAft>
                <a:spcPts val="0"/>
              </a:spcAft>
              <a:buClr>
                <a:schemeClr val="dk1"/>
              </a:buClr>
              <a:buSzPts val="1500"/>
              <a:buFont typeface="Arial"/>
              <a:buChar char="•"/>
              <a:defRPr sz="1500">
                <a:solidFill>
                  <a:schemeClr val="dk1"/>
                </a:solidFill>
              </a:defRPr>
            </a:lvl1pPr>
            <a:lvl2pPr marL="914400" lvl="1" indent="-323850" algn="l">
              <a:lnSpc>
                <a:spcPct val="100000"/>
              </a:lnSpc>
              <a:spcBef>
                <a:spcPts val="1200"/>
              </a:spcBef>
              <a:spcAft>
                <a:spcPts val="0"/>
              </a:spcAft>
              <a:buClr>
                <a:schemeClr val="dk1"/>
              </a:buClr>
              <a:buSzPts val="1500"/>
              <a:buFont typeface="Arial"/>
              <a:buChar char="•"/>
              <a:defRPr sz="1500">
                <a:solidFill>
                  <a:schemeClr val="dk1"/>
                </a:solidFill>
              </a:defRPr>
            </a:lvl2pPr>
            <a:lvl3pPr marL="1371600" lvl="2" indent="-323850" algn="l">
              <a:lnSpc>
                <a:spcPct val="100000"/>
              </a:lnSpc>
              <a:spcBef>
                <a:spcPts val="1200"/>
              </a:spcBef>
              <a:spcAft>
                <a:spcPts val="0"/>
              </a:spcAft>
              <a:buClr>
                <a:schemeClr val="dk1"/>
              </a:buClr>
              <a:buSzPts val="1500"/>
              <a:buFont typeface="Arial"/>
              <a:buChar char="•"/>
              <a:defRPr sz="1500">
                <a:solidFill>
                  <a:schemeClr val="dk1"/>
                </a:solidFill>
              </a:defRPr>
            </a:lvl3pPr>
            <a:lvl4pPr marL="1828800" lvl="3" indent="-323850" algn="l">
              <a:lnSpc>
                <a:spcPct val="100000"/>
              </a:lnSpc>
              <a:spcBef>
                <a:spcPts val="1200"/>
              </a:spcBef>
              <a:spcAft>
                <a:spcPts val="0"/>
              </a:spcAft>
              <a:buClr>
                <a:schemeClr val="dk1"/>
              </a:buClr>
              <a:buSzPts val="1500"/>
              <a:buFont typeface="Arial"/>
              <a:buChar char="•"/>
              <a:defRPr sz="1500">
                <a:solidFill>
                  <a:schemeClr val="dk1"/>
                </a:solidFill>
              </a:defRPr>
            </a:lvl4pPr>
            <a:lvl5pPr marL="2286000" lvl="4" indent="-323850" algn="l">
              <a:lnSpc>
                <a:spcPct val="100000"/>
              </a:lnSpc>
              <a:spcBef>
                <a:spcPts val="1200"/>
              </a:spcBef>
              <a:spcAft>
                <a:spcPts val="0"/>
              </a:spcAft>
              <a:buClr>
                <a:schemeClr val="dk1"/>
              </a:buClr>
              <a:buSzPts val="1500"/>
              <a:buFont typeface="Arial"/>
              <a:buChar char="•"/>
              <a:defRPr sz="1500">
                <a:solidFill>
                  <a:schemeClr val="dk1"/>
                </a:solidFill>
              </a:defRPr>
            </a:lvl5pPr>
            <a:lvl6pPr marL="2743200" lvl="5" indent="-304800" algn="l">
              <a:lnSpc>
                <a:spcPct val="100000"/>
              </a:lnSpc>
              <a:spcBef>
                <a:spcPts val="1200"/>
              </a:spcBef>
              <a:spcAft>
                <a:spcPts val="0"/>
              </a:spcAft>
              <a:buClr>
                <a:schemeClr val="dk1"/>
              </a:buClr>
              <a:buSzPts val="1200"/>
              <a:buChar char="■"/>
              <a:defRPr sz="1200"/>
            </a:lvl6pPr>
            <a:lvl7pPr marL="3200400" lvl="6" indent="-304800" algn="l">
              <a:lnSpc>
                <a:spcPct val="100000"/>
              </a:lnSpc>
              <a:spcBef>
                <a:spcPts val="1200"/>
              </a:spcBef>
              <a:spcAft>
                <a:spcPts val="0"/>
              </a:spcAft>
              <a:buClr>
                <a:schemeClr val="dk1"/>
              </a:buClr>
              <a:buSzPts val="1200"/>
              <a:buChar char="●"/>
              <a:defRPr sz="1200"/>
            </a:lvl7pPr>
            <a:lvl8pPr marL="3657600" lvl="7" indent="-304800" algn="l">
              <a:lnSpc>
                <a:spcPct val="100000"/>
              </a:lnSpc>
              <a:spcBef>
                <a:spcPts val="1200"/>
              </a:spcBef>
              <a:spcAft>
                <a:spcPts val="0"/>
              </a:spcAft>
              <a:buClr>
                <a:schemeClr val="dk1"/>
              </a:buClr>
              <a:buSzPts val="1200"/>
              <a:buChar char="○"/>
              <a:defRPr sz="1200"/>
            </a:lvl8pPr>
            <a:lvl9pPr marL="4114800" lvl="8" indent="-304800" algn="l">
              <a:lnSpc>
                <a:spcPct val="100000"/>
              </a:lnSpc>
              <a:spcBef>
                <a:spcPts val="1200"/>
              </a:spcBef>
              <a:spcAft>
                <a:spcPts val="1200"/>
              </a:spcAft>
              <a:buClr>
                <a:schemeClr val="dk1"/>
              </a:buClr>
              <a:buSzPts val="1200"/>
              <a:buChar char="■"/>
              <a:defRPr sz="1200"/>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52"/>
        <p:cNvGrpSpPr/>
        <p:nvPr/>
      </p:nvGrpSpPr>
      <p:grpSpPr>
        <a:xfrm>
          <a:off x="0" y="0"/>
          <a:ext cx="0" cy="0"/>
          <a:chOff x="0" y="0"/>
          <a:chExt cx="0" cy="0"/>
        </a:xfrm>
      </p:grpSpPr>
      <p:sp>
        <p:nvSpPr>
          <p:cNvPr id="153" name="Google Shape;153;p8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4" name="Google Shape;154;p8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5"/>
        <p:cNvGrpSpPr/>
        <p:nvPr/>
      </p:nvGrpSpPr>
      <p:grpSpPr>
        <a:xfrm>
          <a:off x="0" y="0"/>
          <a:ext cx="0" cy="0"/>
          <a:chOff x="0" y="0"/>
          <a:chExt cx="0" cy="0"/>
        </a:xfrm>
      </p:grpSpPr>
      <p:sp>
        <p:nvSpPr>
          <p:cNvPr id="156" name="Google Shape;156;p87"/>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Clr>
                <a:srgbClr val="161249"/>
              </a:buClr>
              <a:buSzPts val="3600"/>
              <a:buFont typeface="Arial"/>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57" name="Google Shape;157;p8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_Two contents - basic">
  <p:cSld name="2_Two contents - basic">
    <p:spTree>
      <p:nvGrpSpPr>
        <p:cNvPr id="1" name="Shape 158"/>
        <p:cNvGrpSpPr/>
        <p:nvPr/>
      </p:nvGrpSpPr>
      <p:grpSpPr>
        <a:xfrm>
          <a:off x="0" y="0"/>
          <a:ext cx="0" cy="0"/>
          <a:chOff x="0" y="0"/>
          <a:chExt cx="0" cy="0"/>
        </a:xfrm>
      </p:grpSpPr>
      <p:sp>
        <p:nvSpPr>
          <p:cNvPr id="159" name="Google Shape;159;p88"/>
          <p:cNvSpPr txBox="1">
            <a:spLocks noGrp="1"/>
          </p:cNvSpPr>
          <p:nvPr>
            <p:ph type="title"/>
          </p:nvPr>
        </p:nvSpPr>
        <p:spPr>
          <a:xfrm>
            <a:off x="450851" y="278812"/>
            <a:ext cx="6477706" cy="1107013"/>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60" name="Google Shape;160;p88"/>
          <p:cNvSpPr txBox="1">
            <a:spLocks noGrp="1"/>
          </p:cNvSpPr>
          <p:nvPr>
            <p:ph type="body" idx="1"/>
          </p:nvPr>
        </p:nvSpPr>
        <p:spPr>
          <a:xfrm>
            <a:off x="450851" y="1485000"/>
            <a:ext cx="3925888" cy="34776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chemeClr val="dk1"/>
              </a:buClr>
              <a:buSzPts val="1800"/>
              <a:buFont typeface="Arial"/>
              <a:buChar char="•"/>
              <a:defRPr sz="1500">
                <a:solidFill>
                  <a:schemeClr val="dk1"/>
                </a:solidFill>
              </a:defRPr>
            </a:lvl1pPr>
            <a:lvl2pPr marL="914400" lvl="1" indent="-317500" algn="l">
              <a:lnSpc>
                <a:spcPct val="115000"/>
              </a:lnSpc>
              <a:spcBef>
                <a:spcPts val="0"/>
              </a:spcBef>
              <a:spcAft>
                <a:spcPts val="0"/>
              </a:spcAft>
              <a:buClr>
                <a:schemeClr val="dk1"/>
              </a:buClr>
              <a:buSzPts val="1400"/>
              <a:buFont typeface="Arial"/>
              <a:buChar char="•"/>
              <a:defRPr sz="1500">
                <a:solidFill>
                  <a:schemeClr val="dk1"/>
                </a:solidFill>
              </a:defRPr>
            </a:lvl2pPr>
            <a:lvl3pPr marL="1371600" lvl="2" indent="-317500" algn="l">
              <a:lnSpc>
                <a:spcPct val="115000"/>
              </a:lnSpc>
              <a:spcBef>
                <a:spcPts val="0"/>
              </a:spcBef>
              <a:spcAft>
                <a:spcPts val="0"/>
              </a:spcAft>
              <a:buClr>
                <a:schemeClr val="dk1"/>
              </a:buClr>
              <a:buSzPts val="1400"/>
              <a:buFont typeface="Arial"/>
              <a:buChar char="•"/>
              <a:defRPr sz="1500">
                <a:solidFill>
                  <a:schemeClr val="dk1"/>
                </a:solidFill>
              </a:defRPr>
            </a:lvl3pPr>
            <a:lvl4pPr marL="1828800" lvl="3" indent="-317500" algn="l">
              <a:lnSpc>
                <a:spcPct val="115000"/>
              </a:lnSpc>
              <a:spcBef>
                <a:spcPts val="0"/>
              </a:spcBef>
              <a:spcAft>
                <a:spcPts val="0"/>
              </a:spcAft>
              <a:buClr>
                <a:schemeClr val="dk1"/>
              </a:buClr>
              <a:buSzPts val="1400"/>
              <a:buFont typeface="Arial"/>
              <a:buChar char="•"/>
              <a:defRPr sz="1500">
                <a:solidFill>
                  <a:schemeClr val="dk1"/>
                </a:solidFill>
              </a:defRPr>
            </a:lvl4pPr>
            <a:lvl5pPr marL="2286000" lvl="4" indent="-317500" algn="l">
              <a:lnSpc>
                <a:spcPct val="115000"/>
              </a:lnSpc>
              <a:spcBef>
                <a:spcPts val="0"/>
              </a:spcBef>
              <a:spcAft>
                <a:spcPts val="0"/>
              </a:spcAft>
              <a:buClr>
                <a:schemeClr val="dk1"/>
              </a:buClr>
              <a:buSzPts val="1400"/>
              <a:buFont typeface="Arial"/>
              <a:buChar char="•"/>
              <a:defRPr sz="1500">
                <a:solidFill>
                  <a:schemeClr val="dk1"/>
                </a:solidFill>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61" name="Google Shape;161;p88"/>
          <p:cNvSpPr txBox="1">
            <a:spLocks noGrp="1"/>
          </p:cNvSpPr>
          <p:nvPr>
            <p:ph type="body" idx="2"/>
          </p:nvPr>
        </p:nvSpPr>
        <p:spPr>
          <a:xfrm>
            <a:off x="4778964" y="1485000"/>
            <a:ext cx="3907838" cy="34776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chemeClr val="dk1"/>
              </a:buClr>
              <a:buSzPts val="1800"/>
              <a:buFont typeface="Arial"/>
              <a:buChar char="•"/>
              <a:defRPr sz="1500">
                <a:solidFill>
                  <a:schemeClr val="dk1"/>
                </a:solidFill>
              </a:defRPr>
            </a:lvl1pPr>
            <a:lvl2pPr marL="914400" lvl="1" indent="-317500" algn="l">
              <a:lnSpc>
                <a:spcPct val="115000"/>
              </a:lnSpc>
              <a:spcBef>
                <a:spcPts val="0"/>
              </a:spcBef>
              <a:spcAft>
                <a:spcPts val="0"/>
              </a:spcAft>
              <a:buClr>
                <a:schemeClr val="dk1"/>
              </a:buClr>
              <a:buSzPts val="1400"/>
              <a:buFont typeface="Arial"/>
              <a:buChar char="•"/>
              <a:defRPr sz="1500">
                <a:solidFill>
                  <a:schemeClr val="dk1"/>
                </a:solidFill>
              </a:defRPr>
            </a:lvl2pPr>
            <a:lvl3pPr marL="1371600" lvl="2" indent="-317500" algn="l">
              <a:lnSpc>
                <a:spcPct val="115000"/>
              </a:lnSpc>
              <a:spcBef>
                <a:spcPts val="0"/>
              </a:spcBef>
              <a:spcAft>
                <a:spcPts val="0"/>
              </a:spcAft>
              <a:buClr>
                <a:schemeClr val="dk1"/>
              </a:buClr>
              <a:buSzPts val="1400"/>
              <a:buFont typeface="Arial"/>
              <a:buChar char="•"/>
              <a:defRPr sz="1500">
                <a:solidFill>
                  <a:schemeClr val="dk1"/>
                </a:solidFill>
              </a:defRPr>
            </a:lvl3pPr>
            <a:lvl4pPr marL="1828800" lvl="3" indent="-317500" algn="l">
              <a:lnSpc>
                <a:spcPct val="115000"/>
              </a:lnSpc>
              <a:spcBef>
                <a:spcPts val="0"/>
              </a:spcBef>
              <a:spcAft>
                <a:spcPts val="0"/>
              </a:spcAft>
              <a:buClr>
                <a:schemeClr val="dk1"/>
              </a:buClr>
              <a:buSzPts val="1400"/>
              <a:buFont typeface="Arial"/>
              <a:buChar char="•"/>
              <a:defRPr sz="1500">
                <a:solidFill>
                  <a:schemeClr val="dk1"/>
                </a:solidFill>
              </a:defRPr>
            </a:lvl4pPr>
            <a:lvl5pPr marL="2286000" lvl="4" indent="-317500" algn="l">
              <a:lnSpc>
                <a:spcPct val="115000"/>
              </a:lnSpc>
              <a:spcBef>
                <a:spcPts val="0"/>
              </a:spcBef>
              <a:spcAft>
                <a:spcPts val="0"/>
              </a:spcAft>
              <a:buClr>
                <a:schemeClr val="dk1"/>
              </a:buClr>
              <a:buSzPts val="1400"/>
              <a:buFont typeface="Arial"/>
              <a:buChar char="•"/>
              <a:defRPr sz="1500">
                <a:solidFill>
                  <a:schemeClr val="dk1"/>
                </a:solidFill>
              </a:defRPr>
            </a:lvl5pPr>
            <a:lvl6pPr marL="2743200" lvl="5" indent="-317500" algn="l">
              <a:lnSpc>
                <a:spcPct val="115000"/>
              </a:lnSpc>
              <a:spcBef>
                <a:spcPts val="0"/>
              </a:spcBef>
              <a:spcAft>
                <a:spcPts val="0"/>
              </a:spcAft>
              <a:buClr>
                <a:schemeClr val="dk1"/>
              </a:buClr>
              <a:buSzPts val="1400"/>
              <a:buChar char="■"/>
              <a:defRPr sz="1200"/>
            </a:lvl6pPr>
            <a:lvl7pPr marL="3200400" lvl="6" indent="-317500" algn="l">
              <a:lnSpc>
                <a:spcPct val="115000"/>
              </a:lnSpc>
              <a:spcBef>
                <a:spcPts val="0"/>
              </a:spcBef>
              <a:spcAft>
                <a:spcPts val="0"/>
              </a:spcAft>
              <a:buClr>
                <a:schemeClr val="dk1"/>
              </a:buClr>
              <a:buSzPts val="1400"/>
              <a:buChar char="●"/>
              <a:defRPr sz="1200"/>
            </a:lvl7pPr>
            <a:lvl8pPr marL="3657600" lvl="7" indent="-317500" algn="l">
              <a:lnSpc>
                <a:spcPct val="115000"/>
              </a:lnSpc>
              <a:spcBef>
                <a:spcPts val="0"/>
              </a:spcBef>
              <a:spcAft>
                <a:spcPts val="0"/>
              </a:spcAft>
              <a:buClr>
                <a:schemeClr val="dk1"/>
              </a:buClr>
              <a:buSzPts val="1400"/>
              <a:buChar char="○"/>
              <a:defRPr sz="1200"/>
            </a:lvl8pPr>
            <a:lvl9pPr marL="4114800" lvl="8" indent="-317500" algn="l">
              <a:lnSpc>
                <a:spcPct val="115000"/>
              </a:lnSpc>
              <a:spcBef>
                <a:spcPts val="0"/>
              </a:spcBef>
              <a:spcAft>
                <a:spcPts val="0"/>
              </a:spcAft>
              <a:buClr>
                <a:schemeClr val="dk1"/>
              </a:buClr>
              <a:buSzPts val="1400"/>
              <a:buChar char="■"/>
              <a:defRPr sz="1200"/>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62"/>
        <p:cNvGrpSpPr/>
        <p:nvPr/>
      </p:nvGrpSpPr>
      <p:grpSpPr>
        <a:xfrm>
          <a:off x="0" y="0"/>
          <a:ext cx="0" cy="0"/>
          <a:chOff x="0" y="0"/>
          <a:chExt cx="0" cy="0"/>
        </a:xfrm>
      </p:grpSpPr>
      <p:sp>
        <p:nvSpPr>
          <p:cNvPr id="163" name="Google Shape;163;p8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4200"/>
              <a:buFont typeface="Arial"/>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164" name="Google Shape;164;p8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100"/>
              <a:buNone/>
              <a:defRPr sz="2100"/>
            </a:lvl1pPr>
            <a:lvl2pPr lvl="1" algn="ctr">
              <a:lnSpc>
                <a:spcPct val="100000"/>
              </a:lnSpc>
              <a:spcBef>
                <a:spcPts val="0"/>
              </a:spcBef>
              <a:spcAft>
                <a:spcPts val="0"/>
              </a:spcAft>
              <a:buClr>
                <a:srgbClr val="161249"/>
              </a:buClr>
              <a:buSzPts val="2100"/>
              <a:buNone/>
              <a:defRPr sz="2100"/>
            </a:lvl2pPr>
            <a:lvl3pPr lvl="2" algn="ctr">
              <a:lnSpc>
                <a:spcPct val="100000"/>
              </a:lnSpc>
              <a:spcBef>
                <a:spcPts val="0"/>
              </a:spcBef>
              <a:spcAft>
                <a:spcPts val="0"/>
              </a:spcAft>
              <a:buClr>
                <a:srgbClr val="161249"/>
              </a:buClr>
              <a:buSzPts val="2100"/>
              <a:buNone/>
              <a:defRPr sz="2100"/>
            </a:lvl3pPr>
            <a:lvl4pPr lvl="3" algn="ctr">
              <a:lnSpc>
                <a:spcPct val="100000"/>
              </a:lnSpc>
              <a:spcBef>
                <a:spcPts val="0"/>
              </a:spcBef>
              <a:spcAft>
                <a:spcPts val="0"/>
              </a:spcAft>
              <a:buClr>
                <a:srgbClr val="161249"/>
              </a:buClr>
              <a:buSzPts val="2100"/>
              <a:buNone/>
              <a:defRPr sz="2100"/>
            </a:lvl4pPr>
            <a:lvl5pPr lvl="4" algn="ctr">
              <a:lnSpc>
                <a:spcPct val="100000"/>
              </a:lnSpc>
              <a:spcBef>
                <a:spcPts val="0"/>
              </a:spcBef>
              <a:spcAft>
                <a:spcPts val="0"/>
              </a:spcAft>
              <a:buClr>
                <a:srgbClr val="161249"/>
              </a:buClr>
              <a:buSzPts val="2100"/>
              <a:buNone/>
              <a:defRPr sz="2100"/>
            </a:lvl5pPr>
            <a:lvl6pPr lvl="5" algn="ctr">
              <a:lnSpc>
                <a:spcPct val="100000"/>
              </a:lnSpc>
              <a:spcBef>
                <a:spcPts val="0"/>
              </a:spcBef>
              <a:spcAft>
                <a:spcPts val="0"/>
              </a:spcAft>
              <a:buClr>
                <a:schemeClr val="dk1"/>
              </a:buClr>
              <a:buSzPts val="2100"/>
              <a:buNone/>
              <a:defRPr sz="2100"/>
            </a:lvl6pPr>
            <a:lvl7pPr lvl="6" algn="ctr">
              <a:lnSpc>
                <a:spcPct val="100000"/>
              </a:lnSpc>
              <a:spcBef>
                <a:spcPts val="0"/>
              </a:spcBef>
              <a:spcAft>
                <a:spcPts val="0"/>
              </a:spcAft>
              <a:buClr>
                <a:schemeClr val="dk1"/>
              </a:buClr>
              <a:buSzPts val="2100"/>
              <a:buNone/>
              <a:defRPr sz="2100"/>
            </a:lvl7pPr>
            <a:lvl8pPr lvl="7" algn="ctr">
              <a:lnSpc>
                <a:spcPct val="100000"/>
              </a:lnSpc>
              <a:spcBef>
                <a:spcPts val="0"/>
              </a:spcBef>
              <a:spcAft>
                <a:spcPts val="0"/>
              </a:spcAft>
              <a:buClr>
                <a:schemeClr val="dk1"/>
              </a:buClr>
              <a:buSzPts val="2100"/>
              <a:buNone/>
              <a:defRPr sz="2100"/>
            </a:lvl8pPr>
            <a:lvl9pPr lvl="8" algn="ctr">
              <a:lnSpc>
                <a:spcPct val="100000"/>
              </a:lnSpc>
              <a:spcBef>
                <a:spcPts val="0"/>
              </a:spcBef>
              <a:spcAft>
                <a:spcPts val="0"/>
              </a:spcAft>
              <a:buClr>
                <a:schemeClr val="dk1"/>
              </a:buClr>
              <a:buSzPts val="2100"/>
              <a:buNone/>
              <a:defRPr sz="2100"/>
            </a:lvl9pPr>
          </a:lstStyle>
          <a:p>
            <a:endParaRPr/>
          </a:p>
        </p:txBody>
      </p:sp>
      <p:sp>
        <p:nvSpPr>
          <p:cNvPr id="165" name="Google Shape;165;p8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66" name="Google Shape;166;p8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67"/>
        <p:cNvGrpSpPr/>
        <p:nvPr/>
      </p:nvGrpSpPr>
      <p:grpSpPr>
        <a:xfrm>
          <a:off x="0" y="0"/>
          <a:ext cx="0" cy="0"/>
          <a:chOff x="0" y="0"/>
          <a:chExt cx="0" cy="0"/>
        </a:xfrm>
      </p:grpSpPr>
      <p:sp>
        <p:nvSpPr>
          <p:cNvPr id="168" name="Google Shape;168;p9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Clr>
                <a:srgbClr val="161249"/>
              </a:buClr>
              <a:buSzPts val="1800"/>
              <a:buNone/>
              <a:defRPr/>
            </a:lvl1pPr>
            <a:lvl2pPr marL="914400" lvl="1" indent="-342900" algn="l">
              <a:lnSpc>
                <a:spcPct val="90000"/>
              </a:lnSpc>
              <a:spcBef>
                <a:spcPts val="375"/>
              </a:spcBef>
              <a:spcAft>
                <a:spcPts val="0"/>
              </a:spcAft>
              <a:buClr>
                <a:srgbClr val="161249"/>
              </a:buClr>
              <a:buSzPts val="1800"/>
              <a:buChar char="•"/>
              <a:defRPr/>
            </a:lvl2pPr>
            <a:lvl3pPr marL="1371600" lvl="2" indent="-342900" algn="l">
              <a:lnSpc>
                <a:spcPct val="90000"/>
              </a:lnSpc>
              <a:spcBef>
                <a:spcPts val="375"/>
              </a:spcBef>
              <a:spcAft>
                <a:spcPts val="0"/>
              </a:spcAft>
              <a:buClr>
                <a:srgbClr val="161249"/>
              </a:buClr>
              <a:buSzPts val="1800"/>
              <a:buChar char="•"/>
              <a:defRPr/>
            </a:lvl3pPr>
            <a:lvl4pPr marL="1828800" lvl="3" indent="-342900" algn="l">
              <a:lnSpc>
                <a:spcPct val="90000"/>
              </a:lnSpc>
              <a:spcBef>
                <a:spcPts val="375"/>
              </a:spcBef>
              <a:spcAft>
                <a:spcPts val="0"/>
              </a:spcAft>
              <a:buClr>
                <a:srgbClr val="161249"/>
              </a:buClr>
              <a:buSzPts val="1800"/>
              <a:buChar char="•"/>
              <a:defRPr/>
            </a:lvl4pPr>
            <a:lvl5pPr marL="2286000" lvl="4" indent="-342900" algn="l">
              <a:lnSpc>
                <a:spcPct val="90000"/>
              </a:lnSpc>
              <a:spcBef>
                <a:spcPts val="375"/>
              </a:spcBef>
              <a:spcAft>
                <a:spcPts val="0"/>
              </a:spcAft>
              <a:buClr>
                <a:srgbClr val="161249"/>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69" name="Google Shape;169;p9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170"/>
        <p:cNvGrpSpPr/>
        <p:nvPr/>
      </p:nvGrpSpPr>
      <p:grpSpPr>
        <a:xfrm>
          <a:off x="0" y="0"/>
          <a:ext cx="0" cy="0"/>
          <a:chOff x="0" y="0"/>
          <a:chExt cx="0" cy="0"/>
        </a:xfrm>
      </p:grpSpPr>
      <p:sp>
        <p:nvSpPr>
          <p:cNvPr id="171" name="Google Shape;171;p91"/>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Clr>
                <a:srgbClr val="161249"/>
              </a:buClr>
              <a:buSzPts val="4800"/>
              <a:buFont typeface="Arial"/>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172" name="Google Shape;172;p9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sakaradia 1">
  <p:cSld name="sakaradia 1">
    <p:spTree>
      <p:nvGrpSpPr>
        <p:cNvPr id="1" name="Shape 173"/>
        <p:cNvGrpSpPr/>
        <p:nvPr/>
      </p:nvGrpSpPr>
      <p:grpSpPr>
        <a:xfrm>
          <a:off x="0" y="0"/>
          <a:ext cx="0" cy="0"/>
          <a:chOff x="0" y="0"/>
          <a:chExt cx="0" cy="0"/>
        </a:xfrm>
      </p:grpSpPr>
      <p:sp>
        <p:nvSpPr>
          <p:cNvPr id="174" name="Google Shape;174;p92"/>
          <p:cNvSpPr txBox="1">
            <a:spLocks noGrp="1"/>
          </p:cNvSpPr>
          <p:nvPr>
            <p:ph type="body" idx="1"/>
          </p:nvPr>
        </p:nvSpPr>
        <p:spPr>
          <a:xfrm>
            <a:off x="824593" y="718951"/>
            <a:ext cx="2596243" cy="1225766"/>
          </a:xfrm>
          <a:prstGeom prst="rect">
            <a:avLst/>
          </a:prstGeom>
          <a:noFill/>
          <a:ln>
            <a:noFill/>
          </a:ln>
        </p:spPr>
        <p:txBody>
          <a:bodyPr spcFirstLastPara="1" wrap="square" lIns="91425" tIns="91425" rIns="91425" bIns="91425" anchor="t" anchorCtr="0">
            <a:normAutofit/>
          </a:bodyPr>
          <a:lstStyle>
            <a:lvl1pPr marL="457200" lvl="0" indent="-228600" algn="l">
              <a:lnSpc>
                <a:spcPct val="115000"/>
              </a:lnSpc>
              <a:spcBef>
                <a:spcPts val="0"/>
              </a:spcBef>
              <a:spcAft>
                <a:spcPts val="0"/>
              </a:spcAft>
              <a:buClr>
                <a:schemeClr val="dk1"/>
              </a:buClr>
              <a:buSzPts val="1800"/>
              <a:buNone/>
              <a:defRPr sz="3000" b="1">
                <a:solidFill>
                  <a:schemeClr val="dk1"/>
                </a:solidFill>
              </a:defRPr>
            </a:lvl1pPr>
            <a:lvl2pPr marL="914400" lvl="1" indent="-228600" algn="l">
              <a:lnSpc>
                <a:spcPct val="115000"/>
              </a:lnSpc>
              <a:spcBef>
                <a:spcPts val="0"/>
              </a:spcBef>
              <a:spcAft>
                <a:spcPts val="0"/>
              </a:spcAft>
              <a:buClr>
                <a:srgbClr val="161249"/>
              </a:buClr>
              <a:buSzPts val="1400"/>
              <a:buNone/>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75" name="Google Shape;175;p92"/>
          <p:cNvSpPr txBox="1">
            <a:spLocks noGrp="1"/>
          </p:cNvSpPr>
          <p:nvPr>
            <p:ph type="body" idx="2"/>
          </p:nvPr>
        </p:nvSpPr>
        <p:spPr>
          <a:xfrm>
            <a:off x="4520866" y="1313018"/>
            <a:ext cx="4064102" cy="2125121"/>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chemeClr val="dk1"/>
              </a:buClr>
              <a:buSzPts val="1800"/>
              <a:buFont typeface="Arial"/>
              <a:buChar char="•"/>
              <a:defRPr sz="1500">
                <a:solidFill>
                  <a:schemeClr val="dk1"/>
                </a:solidFill>
              </a:defRPr>
            </a:lvl1pPr>
            <a:lvl2pPr marL="914400" lvl="1" indent="-317500" algn="l">
              <a:lnSpc>
                <a:spcPct val="115000"/>
              </a:lnSpc>
              <a:spcBef>
                <a:spcPts val="0"/>
              </a:spcBef>
              <a:spcAft>
                <a:spcPts val="0"/>
              </a:spcAft>
              <a:buClr>
                <a:schemeClr val="dk1"/>
              </a:buClr>
              <a:buSzPts val="1400"/>
              <a:buFont typeface="Arial"/>
              <a:buChar char="•"/>
              <a:defRPr sz="1500">
                <a:solidFill>
                  <a:schemeClr val="dk1"/>
                </a:solidFill>
              </a:defRPr>
            </a:lvl2pPr>
            <a:lvl3pPr marL="1371600" lvl="2" indent="-317500" algn="l">
              <a:lnSpc>
                <a:spcPct val="115000"/>
              </a:lnSpc>
              <a:spcBef>
                <a:spcPts val="0"/>
              </a:spcBef>
              <a:spcAft>
                <a:spcPts val="0"/>
              </a:spcAft>
              <a:buClr>
                <a:schemeClr val="dk1"/>
              </a:buClr>
              <a:buSzPts val="1400"/>
              <a:buFont typeface="Arial"/>
              <a:buChar char="•"/>
              <a:defRPr sz="1500">
                <a:solidFill>
                  <a:schemeClr val="dk1"/>
                </a:solidFill>
              </a:defRPr>
            </a:lvl3pPr>
            <a:lvl4pPr marL="1828800" lvl="3" indent="-317500" algn="l">
              <a:lnSpc>
                <a:spcPct val="115000"/>
              </a:lnSpc>
              <a:spcBef>
                <a:spcPts val="0"/>
              </a:spcBef>
              <a:spcAft>
                <a:spcPts val="0"/>
              </a:spcAft>
              <a:buClr>
                <a:schemeClr val="dk1"/>
              </a:buClr>
              <a:buSzPts val="1400"/>
              <a:buFont typeface="Arial"/>
              <a:buChar char="•"/>
              <a:defRPr sz="1500">
                <a:solidFill>
                  <a:schemeClr val="dk1"/>
                </a:solidFill>
              </a:defRPr>
            </a:lvl4pPr>
            <a:lvl5pPr marL="2286000" lvl="4" indent="-317500" algn="l">
              <a:lnSpc>
                <a:spcPct val="115000"/>
              </a:lnSpc>
              <a:spcBef>
                <a:spcPts val="0"/>
              </a:spcBef>
              <a:spcAft>
                <a:spcPts val="0"/>
              </a:spcAft>
              <a:buClr>
                <a:schemeClr val="dk1"/>
              </a:buClr>
              <a:buSzPts val="1400"/>
              <a:buFont typeface="Arial"/>
              <a:buChar char="•"/>
              <a:defRPr sz="1500">
                <a:solidFill>
                  <a:schemeClr val="dk1"/>
                </a:solidFill>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50/50 kuva + teksti">
  <p:cSld name="50/50 kuva + teksti">
    <p:spTree>
      <p:nvGrpSpPr>
        <p:cNvPr id="1" name="Shape 176"/>
        <p:cNvGrpSpPr/>
        <p:nvPr/>
      </p:nvGrpSpPr>
      <p:grpSpPr>
        <a:xfrm>
          <a:off x="0" y="0"/>
          <a:ext cx="0" cy="0"/>
          <a:chOff x="0" y="0"/>
          <a:chExt cx="0" cy="0"/>
        </a:xfrm>
      </p:grpSpPr>
      <p:sp>
        <p:nvSpPr>
          <p:cNvPr id="177" name="Google Shape;177;p93"/>
          <p:cNvSpPr txBox="1">
            <a:spLocks noGrp="1"/>
          </p:cNvSpPr>
          <p:nvPr>
            <p:ph type="ctrTitle"/>
          </p:nvPr>
        </p:nvSpPr>
        <p:spPr>
          <a:xfrm>
            <a:off x="4978181" y="248964"/>
            <a:ext cx="3642065" cy="1067634"/>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dk1"/>
              </a:buClr>
              <a:buSzPts val="2800"/>
              <a:buFont typeface="Arial"/>
              <a:buNone/>
              <a:defRPr sz="3300">
                <a:solidFill>
                  <a:schemeClr val="dk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78" name="Google Shape;178;p93"/>
          <p:cNvSpPr txBox="1">
            <a:spLocks noGrp="1"/>
          </p:cNvSpPr>
          <p:nvPr>
            <p:ph type="body" idx="1"/>
          </p:nvPr>
        </p:nvSpPr>
        <p:spPr>
          <a:xfrm>
            <a:off x="4978124" y="1565562"/>
            <a:ext cx="3642122" cy="2822226"/>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chemeClr val="dk1"/>
              </a:buClr>
              <a:buSzPts val="1800"/>
              <a:buFont typeface="Arial"/>
              <a:buChar char="•"/>
              <a:defRPr>
                <a:solidFill>
                  <a:schemeClr val="dk1"/>
                </a:solidFill>
              </a:defRPr>
            </a:lvl1pPr>
            <a:lvl2pPr marL="914400" lvl="1" indent="-228600" algn="l">
              <a:lnSpc>
                <a:spcPct val="115000"/>
              </a:lnSpc>
              <a:spcBef>
                <a:spcPts val="0"/>
              </a:spcBef>
              <a:spcAft>
                <a:spcPts val="0"/>
              </a:spcAft>
              <a:buClr>
                <a:srgbClr val="161249"/>
              </a:buClr>
              <a:buSzPts val="1400"/>
              <a:buNone/>
              <a:defRPr/>
            </a:lvl2pPr>
            <a:lvl3pPr marL="1371600" lvl="2" indent="-228600" algn="l">
              <a:lnSpc>
                <a:spcPct val="115000"/>
              </a:lnSpc>
              <a:spcBef>
                <a:spcPts val="0"/>
              </a:spcBef>
              <a:spcAft>
                <a:spcPts val="0"/>
              </a:spcAft>
              <a:buClr>
                <a:srgbClr val="161249"/>
              </a:buClr>
              <a:buSzPts val="1400"/>
              <a:buNone/>
              <a:defRPr/>
            </a:lvl3pPr>
            <a:lvl4pPr marL="1828800" lvl="3" indent="-228600" algn="l">
              <a:lnSpc>
                <a:spcPct val="115000"/>
              </a:lnSpc>
              <a:spcBef>
                <a:spcPts val="0"/>
              </a:spcBef>
              <a:spcAft>
                <a:spcPts val="0"/>
              </a:spcAft>
              <a:buClr>
                <a:srgbClr val="161249"/>
              </a:buClr>
              <a:buSzPts val="1400"/>
              <a:buNone/>
              <a:defRPr/>
            </a:lvl4pPr>
            <a:lvl5pPr marL="2286000" lvl="4" indent="-228600" algn="l">
              <a:lnSpc>
                <a:spcPct val="115000"/>
              </a:lnSpc>
              <a:spcBef>
                <a:spcPts val="0"/>
              </a:spcBef>
              <a:spcAft>
                <a:spcPts val="0"/>
              </a:spcAft>
              <a:buClr>
                <a:srgbClr val="161249"/>
              </a:buClr>
              <a:buSzPts val="1400"/>
              <a:buNone/>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79" name="Google Shape;179;p93"/>
          <p:cNvSpPr>
            <a:spLocks noGrp="1"/>
          </p:cNvSpPr>
          <p:nvPr>
            <p:ph type="pic" idx="2"/>
          </p:nvPr>
        </p:nvSpPr>
        <p:spPr>
          <a:xfrm>
            <a:off x="0" y="0"/>
            <a:ext cx="4572000" cy="5143500"/>
          </a:xfrm>
          <a:prstGeom prst="rect">
            <a:avLst/>
          </a:prstGeom>
          <a:noFill/>
          <a:ln>
            <a:noFill/>
          </a:ln>
        </p:spPr>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50/50 teksti + kuva">
  <p:cSld name="50/50 teksti + kuva">
    <p:spTree>
      <p:nvGrpSpPr>
        <p:cNvPr id="1" name="Shape 180"/>
        <p:cNvGrpSpPr/>
        <p:nvPr/>
      </p:nvGrpSpPr>
      <p:grpSpPr>
        <a:xfrm>
          <a:off x="0" y="0"/>
          <a:ext cx="0" cy="0"/>
          <a:chOff x="0" y="0"/>
          <a:chExt cx="0" cy="0"/>
        </a:xfrm>
      </p:grpSpPr>
      <p:sp>
        <p:nvSpPr>
          <p:cNvPr id="181" name="Google Shape;181;p94"/>
          <p:cNvSpPr txBox="1">
            <a:spLocks noGrp="1"/>
          </p:cNvSpPr>
          <p:nvPr>
            <p:ph type="ctrTitle"/>
          </p:nvPr>
        </p:nvSpPr>
        <p:spPr>
          <a:xfrm>
            <a:off x="406210" y="284881"/>
            <a:ext cx="3642065" cy="1067634"/>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dk1"/>
              </a:buClr>
              <a:buSzPts val="2800"/>
              <a:buFont typeface="Arial"/>
              <a:buNone/>
              <a:defRPr sz="3300">
                <a:solidFill>
                  <a:schemeClr val="dk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82" name="Google Shape;182;p94"/>
          <p:cNvSpPr txBox="1">
            <a:spLocks noGrp="1"/>
          </p:cNvSpPr>
          <p:nvPr>
            <p:ph type="body" idx="1"/>
          </p:nvPr>
        </p:nvSpPr>
        <p:spPr>
          <a:xfrm>
            <a:off x="406153" y="1565562"/>
            <a:ext cx="3642122" cy="2822226"/>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chemeClr val="dk1"/>
              </a:buClr>
              <a:buSzPts val="1800"/>
              <a:buFont typeface="Arial"/>
              <a:buChar char="•"/>
              <a:defRPr>
                <a:solidFill>
                  <a:schemeClr val="dk1"/>
                </a:solidFill>
              </a:defRPr>
            </a:lvl1pPr>
            <a:lvl2pPr marL="914400" lvl="1" indent="-228600" algn="l">
              <a:lnSpc>
                <a:spcPct val="115000"/>
              </a:lnSpc>
              <a:spcBef>
                <a:spcPts val="0"/>
              </a:spcBef>
              <a:spcAft>
                <a:spcPts val="0"/>
              </a:spcAft>
              <a:buClr>
                <a:srgbClr val="161249"/>
              </a:buClr>
              <a:buSzPts val="1400"/>
              <a:buNone/>
              <a:defRPr/>
            </a:lvl2pPr>
            <a:lvl3pPr marL="1371600" lvl="2" indent="-228600" algn="l">
              <a:lnSpc>
                <a:spcPct val="115000"/>
              </a:lnSpc>
              <a:spcBef>
                <a:spcPts val="0"/>
              </a:spcBef>
              <a:spcAft>
                <a:spcPts val="0"/>
              </a:spcAft>
              <a:buClr>
                <a:srgbClr val="161249"/>
              </a:buClr>
              <a:buSzPts val="1400"/>
              <a:buNone/>
              <a:defRPr/>
            </a:lvl3pPr>
            <a:lvl4pPr marL="1828800" lvl="3" indent="-228600" algn="l">
              <a:lnSpc>
                <a:spcPct val="115000"/>
              </a:lnSpc>
              <a:spcBef>
                <a:spcPts val="0"/>
              </a:spcBef>
              <a:spcAft>
                <a:spcPts val="0"/>
              </a:spcAft>
              <a:buClr>
                <a:srgbClr val="161249"/>
              </a:buClr>
              <a:buSzPts val="1400"/>
              <a:buNone/>
              <a:defRPr/>
            </a:lvl4pPr>
            <a:lvl5pPr marL="2286000" lvl="4" indent="-228600" algn="l">
              <a:lnSpc>
                <a:spcPct val="115000"/>
              </a:lnSpc>
              <a:spcBef>
                <a:spcPts val="0"/>
              </a:spcBef>
              <a:spcAft>
                <a:spcPts val="0"/>
              </a:spcAft>
              <a:buClr>
                <a:srgbClr val="161249"/>
              </a:buClr>
              <a:buSzPts val="1400"/>
              <a:buNone/>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83" name="Google Shape;183;p94"/>
          <p:cNvSpPr>
            <a:spLocks noGrp="1"/>
          </p:cNvSpPr>
          <p:nvPr>
            <p:ph type="pic" idx="2"/>
          </p:nvPr>
        </p:nvSpPr>
        <p:spPr>
          <a:xfrm>
            <a:off x="4572000" y="0"/>
            <a:ext cx="4572000" cy="5143500"/>
          </a:xfrm>
          <a:prstGeom prst="rect">
            <a:avLst/>
          </a:prstGeom>
          <a:noFill/>
          <a:ln>
            <a:noFill/>
          </a:ln>
        </p:spPr>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5"/>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hyperlink" Target="https://www.mindtools.com/pages/article/smart-goals.htm"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hyperlink" Target="https://www.youtube.com/watch?v=S_44OXOWeeo"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S_44OXOWeeo" TargetMode="External"/><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s://digitalfloats.com/top-strategies-for-targeting-audience-in-digital-marketing/"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marketingevolution.com/marketing-essentials/marketing-intelligence"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s://www.marketingevolution.com/marketing-essentials/target-audience"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hyperlink" Target="https://www.bigcommerce.com/ecommerce-answers/what-advertising-network/" TargetMode="External"/><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hyperlink" Target="https://support.google.com/My-Ad-Center-Help/answer/12156161#how-categories-are-used&amp;zippy=%2Cturn-on-or-off-a-category-for-ads" TargetMode="External"/><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hyperlink" Target="https://www.facebook.com/privacy/policy/?subpage=1.subpage.1-YourActivityAndInformation" TargetMode="Externa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s://bolddata.nl/en/companies/europe/media-companies-europe/"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5" Type="http://schemas.openxmlformats.org/officeDocument/2006/relationships/hyperlink" Target="https://en.wikipedia.org/wiki/Meta_Platforms" TargetMode="External"/><Relationship Id="rId4" Type="http://schemas.openxmlformats.org/officeDocument/2006/relationships/hyperlink" Target="https://www.globaldata.com/company-profile/alphabet-inc/"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hyperlink" Target="https://filmlifestyle.com/best-digital-advertising-platforms/"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hyperlink" Target="https://www.g2.com/categories/digital-advertising"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metricswatch.com/advantages-and-disadvantages-of-pay-per-click" TargetMode="External"/><Relationship Id="rId2" Type="http://schemas.openxmlformats.org/officeDocument/2006/relationships/notesSlide" Target="../notesSlides/notesSlide22.xml"/><Relationship Id="rId1" Type="http://schemas.openxmlformats.org/officeDocument/2006/relationships/slideLayout" Target="../slideLayouts/slideLayout8.xml"/><Relationship Id="rId4" Type="http://schemas.openxmlformats.org/officeDocument/2006/relationships/hyperlink" Target="https://www.youtube.com/watch?v=A37YIpTU9Z0"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wordstream.com/ppc" TargetMode="External"/><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hyperlink" Target="https://vwo.com/ab-testing/#how-to-perform-an-a-b-test"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hyperlink" Target="https://cxl.com/blog/ab-testing-guide/" TargetMode="External"/><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hyperlink" Target="https://unbounce.com/conversion-rate-optimization/retargeting-ads/"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digitalmarketinginstitute.com/blog/the-beginners-guide-to-programmatic-advertising#:~:text=Programmatic%20ad%20buying%20is%20the,and%20sell%20online%20display%20space" TargetMode="External"/><Relationship Id="rId2" Type="http://schemas.openxmlformats.org/officeDocument/2006/relationships/notesSlide" Target="../notesSlides/notesSlide29.xml"/><Relationship Id="rId1" Type="http://schemas.openxmlformats.org/officeDocument/2006/relationships/slideLayout" Target="../slideLayouts/slideLayout7.xml"/><Relationship Id="rId5" Type="http://schemas.openxmlformats.org/officeDocument/2006/relationships/hyperlink" Target="https://www.insiderintelligence.com/content/programmatic-advertiser-explainer" TargetMode="External"/><Relationship Id="rId4" Type="http://schemas.openxmlformats.org/officeDocument/2006/relationships/image" Target="../media/image25.png"/></Relationships>
</file>

<file path=ppt/slides/_rels/slide30.xml.rels><?xml version="1.0" encoding="UTF-8" standalone="yes"?>
<Relationships xmlns="http://schemas.openxmlformats.org/package/2006/relationships"><Relationship Id="rId3" Type="http://schemas.openxmlformats.org/officeDocument/2006/relationships/hyperlink" Target="https://www.wordstream.com/blog/ws/2017/07/05/online-advertising-costs" TargetMode="External"/><Relationship Id="rId2" Type="http://schemas.openxmlformats.org/officeDocument/2006/relationships/notesSlide" Target="../notesSlides/notesSlide30.xml"/><Relationship Id="rId1" Type="http://schemas.openxmlformats.org/officeDocument/2006/relationships/slideLayout" Target="../slideLayouts/slideLayout8.xml"/><Relationship Id="rId4" Type="http://schemas.openxmlformats.org/officeDocument/2006/relationships/hyperlink" Target="https://www.webfx.com/digital-advertising/pricing/#:~:text=January%209%2C%202023-,Average%20digital%20advertising%20costs,click%20(CPC)%20of%20%241.16."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33.xml.rels><?xml version="1.0" encoding="UTF-8" standalone="yes"?>
<Relationships xmlns="http://schemas.openxmlformats.org/package/2006/relationships"><Relationship Id="rId3" Type="http://schemas.openxmlformats.org/officeDocument/2006/relationships/hyperlink" Target="https://instapage.com/blog/search-engine-advertising" TargetMode="External"/><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hyperlink" Target="https://support.google.com/google-ads/answer/10560737?hl=en&amp;ref_topic=3121941"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www.wordstream.com/quality-score" TargetMode="External"/><Relationship Id="rId2" Type="http://schemas.openxmlformats.org/officeDocument/2006/relationships/notesSlide" Target="../notesSlides/notesSlide34.xml"/><Relationship Id="rId1" Type="http://schemas.openxmlformats.org/officeDocument/2006/relationships/slideLayout" Target="../slideLayouts/slideLayout8.xml"/><Relationship Id="rId4" Type="http://schemas.openxmlformats.org/officeDocument/2006/relationships/hyperlink" Target="https://neilpatel.com/blog/profitable-google-adwords-campaign/"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s://support.google.com/google-ads/topic/10022492?hl=en&amp;ref_topic=10287124,3181080,3126923," TargetMode="External"/><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hyperlink" Target="https://www.wordstream.com/blog/ws/2022/07/18/social-media-advertising" TargetMode="External"/><Relationship Id="rId2" Type="http://schemas.openxmlformats.org/officeDocument/2006/relationships/notesSlide" Target="../notesSlides/notesSlide38.xml"/><Relationship Id="rId1" Type="http://schemas.openxmlformats.org/officeDocument/2006/relationships/slideLayout" Target="../slideLayouts/slideLayout5.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hyperlink" Target="https://www.wordstream.com/blog/ws/2022/07/18/social-media-advertising"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s://www.readpeak.com/more-about-native/what-is-native-advertising" TargetMode="External"/><Relationship Id="rId2" Type="http://schemas.openxmlformats.org/officeDocument/2006/relationships/notesSlide" Target="../notesSlides/notesSlide41.xml"/><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hyperlink" Target="https://www.outbrain.com/native-advertising/#:~:text=Native%20advertising%20is%20a%20form,user's%20interaction%20with%20the%20page."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hyperlink" Target="https://www.forbes.com/sites/allbusiness/2020/10/26/email-marketing-still-the-most-powerful-tool-to-take-your-business-to-the-next-level/" TargetMode="External"/></Relationships>
</file>

<file path=ppt/slides/_rels/slide43.xml.rels><?xml version="1.0" encoding="UTF-8" standalone="yes"?>
<Relationships xmlns="http://schemas.openxmlformats.org/package/2006/relationships"><Relationship Id="rId3" Type="http://schemas.openxmlformats.org/officeDocument/2006/relationships/hyperlink" Target="https://mailchimp.com/marketing-glossary/email-marketing/#:~:text=Email%20marketing%20is%20a%20form,keep%20them%20engaged%20between%20purchases." TargetMode="External"/><Relationship Id="rId2" Type="http://schemas.openxmlformats.org/officeDocument/2006/relationships/notesSlide" Target="../notesSlides/notesSlide43.xml"/><Relationship Id="rId1" Type="http://schemas.openxmlformats.org/officeDocument/2006/relationships/slideLayout" Target="../slideLayouts/slideLayout5.xml"/><Relationship Id="rId4" Type="http://schemas.openxmlformats.org/officeDocument/2006/relationships/hyperlink" Target="https://www.sendinblue.com/blog/what-is-email-marketing/" TargetMode="Externa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hyperlink" Target="https://moz.com/learn/seo/what-are-keywords" TargetMode="External"/><Relationship Id="rId2" Type="http://schemas.openxmlformats.org/officeDocument/2006/relationships/notesSlide" Target="../notesSlides/notesSlide45.xml"/><Relationship Id="rId1" Type="http://schemas.openxmlformats.org/officeDocument/2006/relationships/slideLayout" Target="../slideLayouts/slideLayout5.xml"/><Relationship Id="rId4" Type="http://schemas.openxmlformats.org/officeDocument/2006/relationships/image" Target="../media/image40.jpeg"/></Relationships>
</file>

<file path=ppt/slides/_rels/slide4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hyperlink" Target="https://www.semrush.com/blog/keyword-research-tools/" TargetMode="External"/><Relationship Id="rId5" Type="http://schemas.openxmlformats.org/officeDocument/2006/relationships/hyperlink" Target="https://blog.hubspot.com/marketing/how-to-do-keyword-research-ht" TargetMode="External"/><Relationship Id="rId4" Type="http://schemas.openxmlformats.org/officeDocument/2006/relationships/hyperlink" Target="https://www.semrush.com/features/keyword-research/" TargetMode="External"/></Relationships>
</file>

<file path=ppt/slides/_rels/slide47.xml.rels><?xml version="1.0" encoding="UTF-8" standalone="yes"?>
<Relationships xmlns="http://schemas.openxmlformats.org/package/2006/relationships"><Relationship Id="rId3" Type="http://schemas.openxmlformats.org/officeDocument/2006/relationships/hyperlink" Target="https://ahrefs.com/blog/free-keyword-research-tools/" TargetMode="External"/><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45.png"/><Relationship Id="rId5" Type="http://schemas.openxmlformats.org/officeDocument/2006/relationships/image" Target="../media/image44.jpg"/><Relationship Id="rId4" Type="http://schemas.openxmlformats.org/officeDocument/2006/relationships/image" Target="../media/image43.png"/></Relationships>
</file>

<file path=ppt/slides/_rels/slide50.xml.rels><?xml version="1.0" encoding="UTF-8" standalone="yes"?>
<Relationships xmlns="http://schemas.openxmlformats.org/package/2006/relationships"><Relationship Id="rId3" Type="http://schemas.openxmlformats.org/officeDocument/2006/relationships/hyperlink" Target="https://www.youtube.com/watch?v=GTNgiTK-ic8"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www.youtube.com/watch?v=bdqSEBSXBPk" TargetMode="Externa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hyperlink" Target="https://instapage.com/blog/key-advertising-metrics" TargetMode="External"/><Relationship Id="rId2" Type="http://schemas.openxmlformats.org/officeDocument/2006/relationships/notesSlide" Target="../notesSlides/notesSlide54.xml"/><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6.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5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7.xml"/><Relationship Id="rId1" Type="http://schemas.openxmlformats.org/officeDocument/2006/relationships/slideLayout" Target="../slideLayouts/slideLayout5.xml"/><Relationship Id="rId6" Type="http://schemas.openxmlformats.org/officeDocument/2006/relationships/image" Target="../media/image49.png"/><Relationship Id="rId5" Type="http://schemas.openxmlformats.org/officeDocument/2006/relationships/hyperlink" Target="https://analytics.google.com/analytics/web/#/p213025502/reports/explorer?params=_u..nav%3Dmaui%26_u.dateOption%3Dlast60Days&amp;r=lifecycle-traffic-acquisition-v2&amp;ruid=7E4288EB-A2EB-4C42-A241-BCCD7F4EBBE6&amp;collectionId=4612903641" TargetMode="External"/><Relationship Id="rId4" Type="http://schemas.openxmlformats.org/officeDocument/2006/relationships/image" Target="../media/image48.png"/></Relationships>
</file>

<file path=ppt/slides/_rels/slide5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58.xml"/><Relationship Id="rId1" Type="http://schemas.openxmlformats.org/officeDocument/2006/relationships/slideLayout" Target="../slideLayouts/slideLayout5.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60.xml"/><Relationship Id="rId1" Type="http://schemas.openxmlformats.org/officeDocument/2006/relationships/slideLayout" Target="../slideLayouts/slideLayout2.xml"/><Relationship Id="rId4" Type="http://schemas.openxmlformats.org/officeDocument/2006/relationships/hyperlink" Target="https://shop.googlemerchandisestore.com/?gclid=CjwKCAjw6p-oBhAYEiwAgg2PgqXX3AWqhvGl1kX_nDujkEY61HJ4S4XAWkJvPd6ShVk856fuEfpd3xoCzSgQAvD_BwE" TargetMode="Externa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8.xml"/></Relationships>
</file>

<file path=ppt/slides/_rels/slide62.xml.rels><?xml version="1.0" encoding="UTF-8" standalone="yes"?>
<Relationships xmlns="http://schemas.openxmlformats.org/package/2006/relationships"><Relationship Id="rId3" Type="http://schemas.openxmlformats.org/officeDocument/2006/relationships/hyperlink" Target="http://www.salescommunications.fi/" TargetMode="External"/><Relationship Id="rId2" Type="http://schemas.openxmlformats.org/officeDocument/2006/relationships/notesSlide" Target="../notesSlides/notesSlide62.xml"/><Relationship Id="rId1" Type="http://schemas.openxmlformats.org/officeDocument/2006/relationships/slideLayout" Target="../slideLayouts/slideLayout8.xml"/><Relationship Id="rId4" Type="http://schemas.openxmlformats.org/officeDocument/2006/relationships/hyperlink" Target="https://www.youtube.com/watch?v=l7bnvyyK7vI" TargetMode="External"/></Relationships>
</file>

<file path=ppt/slides/_rels/slide63.xml.rels><?xml version="1.0" encoding="UTF-8" standalone="yes"?>
<Relationships xmlns="http://schemas.openxmlformats.org/package/2006/relationships"><Relationship Id="rId3" Type="http://schemas.openxmlformats.org/officeDocument/2006/relationships/hyperlink" Target="https://www.optimizely.com/optimization-glossary/website-personalization/" TargetMode="External"/><Relationship Id="rId2" Type="http://schemas.openxmlformats.org/officeDocument/2006/relationships/notesSlide" Target="../notesSlides/notesSlide63.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6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66.xml"/><Relationship Id="rId1" Type="http://schemas.openxmlformats.org/officeDocument/2006/relationships/slideLayout" Target="../slideLayouts/slideLayout5.xml"/></Relationships>
</file>

<file path=ppt/slides/_rels/slide6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1"/>
          <p:cNvSpPr txBox="1">
            <a:spLocks noGrp="1"/>
          </p:cNvSpPr>
          <p:nvPr>
            <p:ph type="ctrTitle"/>
          </p:nvPr>
        </p:nvSpPr>
        <p:spPr>
          <a:xfrm>
            <a:off x="180254" y="1429448"/>
            <a:ext cx="8783492" cy="1142302"/>
          </a:xfrm>
          <a:prstGeom prst="rect">
            <a:avLst/>
          </a:prstGeom>
          <a:noFill/>
          <a:ln>
            <a:noFill/>
          </a:ln>
        </p:spPr>
        <p:txBody>
          <a:bodyPr spcFirstLastPara="1" wrap="square" lIns="91425" tIns="91425" rIns="91425" bIns="91425" anchor="b" anchorCtr="0">
            <a:normAutofit fontScale="90000"/>
          </a:bodyPr>
          <a:lstStyle/>
          <a:p>
            <a:pPr marL="0" lvl="0" indent="0" algn="ctr" rtl="0">
              <a:lnSpc>
                <a:spcPct val="100000"/>
              </a:lnSpc>
              <a:spcBef>
                <a:spcPts val="0"/>
              </a:spcBef>
              <a:spcAft>
                <a:spcPts val="0"/>
              </a:spcAft>
              <a:buClr>
                <a:schemeClr val="lt1"/>
              </a:buClr>
              <a:buSzPct val="80246"/>
              <a:buFont typeface="Arial"/>
              <a:buNone/>
            </a:pPr>
            <a:r>
              <a:rPr lang="fi-FI" sz="7200"/>
              <a:t>Digitaalinen mainonta</a:t>
            </a:r>
            <a:endParaRPr sz="7200"/>
          </a:p>
        </p:txBody>
      </p:sp>
      <p:sp>
        <p:nvSpPr>
          <p:cNvPr id="189" name="Google Shape;189;p1"/>
          <p:cNvSpPr txBox="1">
            <a:spLocks noGrp="1"/>
          </p:cNvSpPr>
          <p:nvPr>
            <p:ph type="subTitle" idx="4294967295"/>
          </p:nvPr>
        </p:nvSpPr>
        <p:spPr>
          <a:xfrm>
            <a:off x="311150" y="2761117"/>
            <a:ext cx="8521700" cy="793750"/>
          </a:xfrm>
          <a:prstGeom prst="rect">
            <a:avLst/>
          </a:prstGeom>
          <a:noFill/>
          <a:ln>
            <a:noFill/>
          </a:ln>
        </p:spPr>
        <p:txBody>
          <a:bodyPr spcFirstLastPara="1" wrap="square" lIns="91425" tIns="91425" rIns="91425" bIns="91425" anchor="t" anchorCtr="0">
            <a:normAutofit/>
          </a:bodyPr>
          <a:lstStyle/>
          <a:p>
            <a:pPr marL="0" marR="0" lvl="0" indent="0" algn="ctr" rtl="0">
              <a:lnSpc>
                <a:spcPct val="100000"/>
              </a:lnSpc>
              <a:spcBef>
                <a:spcPts val="0"/>
              </a:spcBef>
              <a:spcAft>
                <a:spcPts val="0"/>
              </a:spcAft>
              <a:buClr>
                <a:schemeClr val="lt1"/>
              </a:buClr>
              <a:buSzPts val="2800"/>
              <a:buFont typeface="Arial"/>
              <a:buNone/>
            </a:pPr>
            <a:r>
              <a:rPr lang="fi-FI" sz="3200" b="0" i="0" u="none" strike="noStrike" cap="none" dirty="0">
                <a:solidFill>
                  <a:schemeClr val="lt1"/>
                </a:solidFill>
                <a:latin typeface="Arial"/>
                <a:ea typeface="Arial"/>
                <a:cs typeface="Arial"/>
                <a:sym typeface="Arial"/>
              </a:rPr>
              <a:t>2. Kampanjan valmistelu</a:t>
            </a:r>
            <a:endParaRPr sz="3200" b="0" i="0" u="none" strike="noStrike" cap="none" dirty="0">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
          <p:cNvSpPr txBox="1">
            <a:spLocks noGrp="1"/>
          </p:cNvSpPr>
          <p:nvPr>
            <p:ph type="title"/>
          </p:nvPr>
        </p:nvSpPr>
        <p:spPr>
          <a:xfrm>
            <a:off x="602626" y="265955"/>
            <a:ext cx="7886700" cy="623165"/>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600"/>
              <a:buFont typeface="Arial"/>
              <a:buNone/>
            </a:pPr>
            <a:r>
              <a:rPr lang="fi-FI" sz="3600"/>
              <a:t>Oppimistavoitteet </a:t>
            </a:r>
            <a:endParaRPr/>
          </a:p>
        </p:txBody>
      </p:sp>
      <p:sp>
        <p:nvSpPr>
          <p:cNvPr id="195" name="Google Shape;195;p2"/>
          <p:cNvSpPr txBox="1">
            <a:spLocks noGrp="1"/>
          </p:cNvSpPr>
          <p:nvPr>
            <p:ph type="body" idx="1"/>
          </p:nvPr>
        </p:nvSpPr>
        <p:spPr>
          <a:xfrm>
            <a:off x="628650" y="889120"/>
            <a:ext cx="7886700" cy="3385997"/>
          </a:xfrm>
          <a:prstGeom prst="rect">
            <a:avLst/>
          </a:prstGeom>
          <a:noFill/>
          <a:ln>
            <a:noFill/>
          </a:ln>
        </p:spPr>
        <p:txBody>
          <a:bodyPr spcFirstLastPara="1" wrap="square" lIns="91425" tIns="91425" rIns="91425" bIns="91425" anchor="t" anchorCtr="0">
            <a:normAutofit fontScale="92500" lnSpcReduction="20000"/>
          </a:bodyPr>
          <a:lstStyle/>
          <a:p>
            <a:pPr marL="0" lvl="0" indent="0" algn="l" rtl="0">
              <a:lnSpc>
                <a:spcPct val="120000"/>
              </a:lnSpc>
              <a:spcBef>
                <a:spcPts val="0"/>
              </a:spcBef>
              <a:spcAft>
                <a:spcPts val="0"/>
              </a:spcAft>
              <a:buClr>
                <a:srgbClr val="161249"/>
              </a:buClr>
              <a:buSzPct val="58823"/>
              <a:buNone/>
            </a:pPr>
            <a:r>
              <a:rPr lang="fi-FI" sz="2400" dirty="0"/>
              <a:t>Edellytys opiskelijalle: Suositellaan markkinoinnin perusteita.</a:t>
            </a:r>
            <a:endParaRPr dirty="0"/>
          </a:p>
          <a:p>
            <a:pPr marL="0" lvl="0" indent="0" algn="l" rtl="0">
              <a:lnSpc>
                <a:spcPct val="120000"/>
              </a:lnSpc>
              <a:spcBef>
                <a:spcPts val="0"/>
              </a:spcBef>
              <a:spcAft>
                <a:spcPts val="0"/>
              </a:spcAft>
              <a:buClr>
                <a:schemeClr val="dk1"/>
              </a:buClr>
              <a:buSzPct val="53921"/>
              <a:buNone/>
            </a:pPr>
            <a:endParaRPr sz="2400" dirty="0"/>
          </a:p>
          <a:p>
            <a:pPr marL="0" marR="0" lvl="0" indent="0" algn="l" rtl="0">
              <a:lnSpc>
                <a:spcPct val="120000"/>
              </a:lnSpc>
              <a:spcBef>
                <a:spcPts val="0"/>
              </a:spcBef>
              <a:spcAft>
                <a:spcPts val="0"/>
              </a:spcAft>
              <a:buClr>
                <a:srgbClr val="161249"/>
              </a:buClr>
              <a:buSzPct val="100000"/>
              <a:buNone/>
            </a:pPr>
            <a:endParaRPr sz="2400" b="0" i="0" u="none" strike="noStrike" cap="none" dirty="0"/>
          </a:p>
          <a:p>
            <a:pPr marL="342900" marR="0" lvl="0" indent="-342900" algn="l" rtl="0">
              <a:lnSpc>
                <a:spcPct val="120000"/>
              </a:lnSpc>
              <a:spcBef>
                <a:spcPts val="0"/>
              </a:spcBef>
              <a:spcAft>
                <a:spcPts val="0"/>
              </a:spcAft>
              <a:buClr>
                <a:srgbClr val="11AA81"/>
              </a:buClr>
              <a:buSzPct val="100000"/>
              <a:buFont typeface="Arial"/>
              <a:buChar char="●"/>
            </a:pPr>
            <a:r>
              <a:rPr lang="fi-FI" sz="2400" dirty="0"/>
              <a:t>T</a:t>
            </a:r>
            <a:r>
              <a:rPr lang="fi-FI" sz="2400" b="0" i="0" u="none" strike="noStrike" cap="none" dirty="0"/>
              <a:t>avoitteiden asettaminen digitaalisille kampanjoille</a:t>
            </a:r>
            <a:endParaRPr sz="2000" dirty="0"/>
          </a:p>
          <a:p>
            <a:pPr marL="342900" marR="0" lvl="0" indent="-342900" algn="l" rtl="0">
              <a:lnSpc>
                <a:spcPct val="120000"/>
              </a:lnSpc>
              <a:spcBef>
                <a:spcPts val="0"/>
              </a:spcBef>
              <a:spcAft>
                <a:spcPts val="0"/>
              </a:spcAft>
              <a:buClr>
                <a:srgbClr val="11AA81"/>
              </a:buClr>
              <a:buSzPct val="100000"/>
              <a:buFont typeface="Arial"/>
              <a:buChar char="●"/>
            </a:pPr>
            <a:r>
              <a:rPr lang="fi-FI" sz="2400" b="0" i="0" u="none" strike="noStrike" cap="none" dirty="0"/>
              <a:t>Kohderyhmien määrittely ja tunnistaminen</a:t>
            </a:r>
            <a:endParaRPr sz="2000" dirty="0"/>
          </a:p>
          <a:p>
            <a:pPr marL="342900" marR="0" lvl="0" indent="-342900" algn="l" rtl="0">
              <a:lnSpc>
                <a:spcPct val="120000"/>
              </a:lnSpc>
              <a:spcBef>
                <a:spcPts val="0"/>
              </a:spcBef>
              <a:spcAft>
                <a:spcPts val="0"/>
              </a:spcAft>
              <a:buClr>
                <a:srgbClr val="11AA81"/>
              </a:buClr>
              <a:buSzPct val="100000"/>
              <a:buFont typeface="Arial"/>
              <a:buChar char="●"/>
            </a:pPr>
            <a:r>
              <a:rPr lang="fi-FI" sz="2400" dirty="0"/>
              <a:t>A</a:t>
            </a:r>
            <a:r>
              <a:rPr lang="fi-FI" sz="2400" b="0" i="0" u="none" strike="noStrike" cap="none" dirty="0"/>
              <a:t>vainsanatutkimuksen soveltaminen</a:t>
            </a:r>
            <a:endParaRPr sz="2000" dirty="0"/>
          </a:p>
          <a:p>
            <a:pPr marL="342900" marR="0" lvl="0" indent="-342900" algn="l" rtl="0">
              <a:lnSpc>
                <a:spcPct val="120000"/>
              </a:lnSpc>
              <a:spcBef>
                <a:spcPts val="0"/>
              </a:spcBef>
              <a:spcAft>
                <a:spcPts val="0"/>
              </a:spcAft>
              <a:buClr>
                <a:srgbClr val="11AA81"/>
              </a:buClr>
              <a:buSzPct val="100000"/>
              <a:buFont typeface="Arial"/>
              <a:buChar char="●"/>
            </a:pPr>
            <a:r>
              <a:rPr lang="fi-FI" sz="2400" b="0" i="0" u="none" strike="noStrike" cap="none" dirty="0"/>
              <a:t>Toimivan </a:t>
            </a:r>
            <a:r>
              <a:rPr lang="fi-FI" sz="2400" dirty="0"/>
              <a:t>laskeutumi</a:t>
            </a:r>
            <a:r>
              <a:rPr lang="fi-FI" sz="2400" b="0" i="0" u="none" strike="noStrike" cap="none" dirty="0"/>
              <a:t>ssivun </a:t>
            </a:r>
            <a:r>
              <a:rPr lang="fi-FI" sz="2400" dirty="0"/>
              <a:t>luominen</a:t>
            </a:r>
            <a:endParaRPr sz="2000" dirty="0"/>
          </a:p>
          <a:p>
            <a:pPr marL="342900" marR="0" lvl="0" indent="-342900" algn="l" rtl="0">
              <a:lnSpc>
                <a:spcPct val="120000"/>
              </a:lnSpc>
              <a:spcBef>
                <a:spcPts val="0"/>
              </a:spcBef>
              <a:spcAft>
                <a:spcPts val="0"/>
              </a:spcAft>
              <a:buClr>
                <a:srgbClr val="11AA81"/>
              </a:buClr>
              <a:buSzPct val="100000"/>
              <a:buFont typeface="Arial"/>
              <a:buChar char="●"/>
            </a:pPr>
            <a:r>
              <a:rPr lang="fi-FI" sz="2400" b="0" i="0" u="none" strike="noStrike" cap="none" dirty="0"/>
              <a:t>Kampanja-analytiikan ymmärtäminen ja soveltaminen</a:t>
            </a:r>
            <a:endParaRPr sz="2000" dirty="0"/>
          </a:p>
          <a:p>
            <a:pPr marL="342900" marR="0" lvl="0" indent="-342900" algn="l" rtl="0">
              <a:lnSpc>
                <a:spcPct val="120000"/>
              </a:lnSpc>
              <a:spcBef>
                <a:spcPts val="0"/>
              </a:spcBef>
              <a:spcAft>
                <a:spcPts val="0"/>
              </a:spcAft>
              <a:buClr>
                <a:srgbClr val="11AA81"/>
              </a:buClr>
              <a:buSzPct val="100000"/>
              <a:buFont typeface="Arial"/>
              <a:buChar char="●"/>
            </a:pPr>
            <a:r>
              <a:rPr lang="fi-FI" sz="2400" dirty="0"/>
              <a:t>K</a:t>
            </a:r>
            <a:r>
              <a:rPr lang="fi-FI" sz="2400" b="0" i="0" u="none" strike="noStrike" cap="none" dirty="0"/>
              <a:t>onversion parantaminen</a:t>
            </a:r>
            <a:endParaRPr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3"/>
          <p:cNvSpPr txBox="1">
            <a:spLocks noGrp="1"/>
          </p:cNvSpPr>
          <p:nvPr>
            <p:ph type="title"/>
          </p:nvPr>
        </p:nvSpPr>
        <p:spPr>
          <a:xfrm>
            <a:off x="1390650" y="1189704"/>
            <a:ext cx="2863215" cy="13834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600"/>
              <a:buFont typeface="Arial"/>
              <a:buNone/>
            </a:pPr>
            <a:r>
              <a:rPr lang="fi-FI" sz="3600"/>
              <a:t>Aiheet</a:t>
            </a:r>
            <a:endParaRPr/>
          </a:p>
        </p:txBody>
      </p:sp>
      <p:sp>
        <p:nvSpPr>
          <p:cNvPr id="201" name="Google Shape;201;p3"/>
          <p:cNvSpPr txBox="1">
            <a:spLocks noGrp="1"/>
          </p:cNvSpPr>
          <p:nvPr>
            <p:ph type="body" idx="1"/>
          </p:nvPr>
        </p:nvSpPr>
        <p:spPr>
          <a:xfrm>
            <a:off x="3973901" y="444773"/>
            <a:ext cx="4606200" cy="3416279"/>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dirty="0">
                <a:solidFill>
                  <a:srgbClr val="FFFFFF"/>
                </a:solidFill>
                <a:latin typeface="Arial"/>
                <a:ea typeface="Arial"/>
                <a:cs typeface="Arial"/>
                <a:sym typeface="Arial"/>
              </a:rPr>
              <a:t>Strategiaan perustuva mainonta </a:t>
            </a:r>
            <a:endParaRPr sz="1800" b="0" i="0" u="none" strike="noStrike" dirty="0">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dirty="0">
                <a:solidFill>
                  <a:srgbClr val="FFFFFF"/>
                </a:solidFill>
                <a:latin typeface="Arial"/>
                <a:ea typeface="Arial"/>
                <a:cs typeface="Arial"/>
                <a:sym typeface="Arial"/>
              </a:rPr>
              <a:t>Kohderyhmän määrittely</a:t>
            </a:r>
            <a:endParaRPr sz="1800" b="0" i="0" u="none" strike="noStrike" dirty="0">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dirty="0">
                <a:solidFill>
                  <a:srgbClr val="FFFFFF"/>
                </a:solidFill>
                <a:latin typeface="Arial"/>
                <a:ea typeface="Arial"/>
                <a:cs typeface="Arial"/>
                <a:sym typeface="Arial"/>
              </a:rPr>
              <a:t>Digitaalinen mainonta</a:t>
            </a:r>
            <a:endParaRPr sz="1800" b="0" i="0" u="none" strike="noStrike" dirty="0">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dirty="0">
                <a:solidFill>
                  <a:srgbClr val="FFFFFF"/>
                </a:solidFill>
                <a:latin typeface="Arial"/>
                <a:ea typeface="Arial"/>
                <a:cs typeface="Arial"/>
                <a:sym typeface="Arial"/>
              </a:rPr>
              <a:t>Digitaaliset mainosalustat</a:t>
            </a:r>
            <a:endParaRPr sz="1800" b="0" i="0" u="none" strike="noStrike" dirty="0">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dirty="0">
                <a:solidFill>
                  <a:srgbClr val="FFFFFF"/>
                </a:solidFill>
                <a:latin typeface="Arial"/>
                <a:ea typeface="Arial"/>
                <a:cs typeface="Arial"/>
                <a:sym typeface="Arial"/>
              </a:rPr>
              <a:t>Avainsanatutkimus</a:t>
            </a:r>
            <a:endParaRPr sz="1800" b="0" i="0" u="none" strike="noStrike" dirty="0">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dirty="0">
                <a:solidFill>
                  <a:srgbClr val="FFFFFF"/>
                </a:solidFill>
                <a:latin typeface="Arial"/>
                <a:ea typeface="Arial"/>
                <a:cs typeface="Arial"/>
                <a:sym typeface="Arial"/>
              </a:rPr>
              <a:t>Laskeutumissivu</a:t>
            </a:r>
            <a:endParaRPr sz="1800" b="0" i="0" u="none" strike="noStrike" dirty="0">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dirty="0">
                <a:solidFill>
                  <a:srgbClr val="FFFFFF"/>
                </a:solidFill>
                <a:latin typeface="Arial"/>
                <a:ea typeface="Arial"/>
                <a:cs typeface="Arial"/>
                <a:sym typeface="Arial"/>
              </a:rPr>
              <a:t>Vaikutusten mittaaminen</a:t>
            </a:r>
            <a:endParaRPr sz="1800" b="0" i="0" u="none" strike="noStrike" dirty="0">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dirty="0">
                <a:solidFill>
                  <a:srgbClr val="FFFFFF"/>
                </a:solidFill>
              </a:rPr>
              <a:t>Konversio</a:t>
            </a:r>
            <a:endParaRPr sz="1800" b="0" i="0" u="none" strike="noStrike" dirty="0">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4"/>
          <p:cNvSpPr txBox="1">
            <a:spLocks noGrp="1"/>
          </p:cNvSpPr>
          <p:nvPr>
            <p:ph type="title" idx="4294967295"/>
          </p:nvPr>
        </p:nvSpPr>
        <p:spPr>
          <a:xfrm>
            <a:off x="1490662" y="2867025"/>
            <a:ext cx="6162675" cy="784375"/>
          </a:xfrm>
          <a:prstGeom prst="rect">
            <a:avLst/>
          </a:prstGeom>
          <a:solidFill>
            <a:schemeClr val="lt1"/>
          </a:solid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ts val="4000"/>
              <a:buFont typeface="Arial"/>
              <a:buNone/>
            </a:pPr>
            <a:r>
              <a:rPr lang="fi-FI" sz="3600" dirty="0"/>
              <a:t>Strategiapohjainen mainonta </a:t>
            </a:r>
            <a:endParaRPr sz="3600" dirty="0"/>
          </a:p>
        </p:txBody>
      </p:sp>
      <p:sp>
        <p:nvSpPr>
          <p:cNvPr id="207" name="Google Shape;207;p4"/>
          <p:cNvSpPr txBox="1"/>
          <p:nvPr/>
        </p:nvSpPr>
        <p:spPr>
          <a:xfrm>
            <a:off x="226950" y="623550"/>
            <a:ext cx="8690100" cy="2403705"/>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rgbClr val="000000"/>
              </a:buClr>
              <a:buSzPts val="1800"/>
              <a:buFont typeface="Arial"/>
              <a:buNone/>
            </a:pPr>
            <a:r>
              <a:rPr lang="fi-FI" sz="3000" b="1" i="0" u="none" strike="noStrike" cap="none" dirty="0">
                <a:solidFill>
                  <a:schemeClr val="lt1"/>
                </a:solidFill>
                <a:latin typeface="Arial"/>
                <a:ea typeface="Arial"/>
                <a:cs typeface="Arial"/>
                <a:sym typeface="Arial"/>
              </a:rPr>
              <a:t>"Luovuutta ilman strategiaa kutsutaan taiteeksi. Luovuutta, jolla on tarkoitus, kutsutaan mainonnaksi." </a:t>
            </a:r>
            <a:endParaRPr sz="3000" b="1" i="0" u="none" strike="noStrike" cap="none" dirty="0">
              <a:solidFill>
                <a:schemeClr val="lt1"/>
              </a:solidFill>
              <a:latin typeface="Arial"/>
              <a:ea typeface="Arial"/>
              <a:cs typeface="Arial"/>
              <a:sym typeface="Arial"/>
            </a:endParaRPr>
          </a:p>
          <a:p>
            <a:pPr marL="0" marR="0" lvl="0" indent="0" algn="l" rtl="0">
              <a:lnSpc>
                <a:spcPct val="115000"/>
              </a:lnSpc>
              <a:spcBef>
                <a:spcPts val="1200"/>
              </a:spcBef>
              <a:spcAft>
                <a:spcPts val="1200"/>
              </a:spcAft>
              <a:buClr>
                <a:srgbClr val="000000"/>
              </a:buClr>
              <a:buSzPts val="1800"/>
              <a:buFont typeface="Arial"/>
              <a:buNone/>
            </a:pPr>
            <a:r>
              <a:rPr lang="fi-FI" sz="1800" b="0" i="0" u="none" strike="noStrike" cap="none" dirty="0">
                <a:solidFill>
                  <a:schemeClr val="lt1"/>
                </a:solidFill>
                <a:latin typeface="Arial"/>
                <a:ea typeface="Arial"/>
                <a:cs typeface="Arial"/>
                <a:sym typeface="Arial"/>
              </a:rPr>
              <a:t> 							     - Jeff I. Richards</a:t>
            </a:r>
            <a:endParaRPr sz="900" b="0" i="0" u="none" strike="noStrike" cap="none" dirty="0">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pic>
        <p:nvPicPr>
          <p:cNvPr id="212" name="Google Shape;212;p5"/>
          <p:cNvPicPr preferRelativeResize="0"/>
          <p:nvPr/>
        </p:nvPicPr>
        <p:blipFill rotWithShape="1">
          <a:blip r:embed="rId3">
            <a:alphaModFix/>
          </a:blip>
          <a:srcRect/>
          <a:stretch/>
        </p:blipFill>
        <p:spPr>
          <a:xfrm>
            <a:off x="3047999" y="1167887"/>
            <a:ext cx="6011037" cy="3005519"/>
          </a:xfrm>
          <a:prstGeom prst="rect">
            <a:avLst/>
          </a:prstGeom>
          <a:noFill/>
          <a:ln>
            <a:noFill/>
          </a:ln>
        </p:spPr>
      </p:pic>
      <p:sp>
        <p:nvSpPr>
          <p:cNvPr id="213" name="Google Shape;213;p5"/>
          <p:cNvSpPr txBox="1">
            <a:spLocks noGrp="1"/>
          </p:cNvSpPr>
          <p:nvPr>
            <p:ph type="title"/>
          </p:nvPr>
        </p:nvSpPr>
        <p:spPr>
          <a:xfrm>
            <a:off x="84964" y="173715"/>
            <a:ext cx="8974072" cy="994172"/>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111"/>
              <a:buFont typeface="Arial"/>
              <a:buNone/>
            </a:pPr>
            <a:r>
              <a:rPr lang="fi-FI" sz="2800" dirty="0"/>
              <a:t>Mainonnan on toteutettava organisaation strategiaa</a:t>
            </a:r>
            <a:endParaRPr sz="2800" dirty="0"/>
          </a:p>
        </p:txBody>
      </p:sp>
      <p:sp>
        <p:nvSpPr>
          <p:cNvPr id="214" name="Google Shape;214;p5"/>
          <p:cNvSpPr txBox="1">
            <a:spLocks noGrp="1"/>
          </p:cNvSpPr>
          <p:nvPr>
            <p:ph type="body" idx="1"/>
          </p:nvPr>
        </p:nvSpPr>
        <p:spPr>
          <a:xfrm>
            <a:off x="166687" y="1269852"/>
            <a:ext cx="3128163" cy="3343275"/>
          </a:xfrm>
          <a:prstGeom prst="rect">
            <a:avLst/>
          </a:prstGeom>
          <a:noFill/>
          <a:ln>
            <a:noFill/>
          </a:ln>
        </p:spPr>
        <p:txBody>
          <a:bodyPr spcFirstLastPara="1" wrap="square" lIns="91425" tIns="45700" rIns="91425" bIns="45700" anchor="t" anchorCtr="0">
            <a:normAutofit lnSpcReduction="10000"/>
          </a:bodyPr>
          <a:lstStyle/>
          <a:p>
            <a:pPr marL="285750" marR="0" lvl="0" indent="-285750" algn="l" rtl="0">
              <a:lnSpc>
                <a:spcPct val="100000"/>
              </a:lnSpc>
              <a:spcBef>
                <a:spcPts val="0"/>
              </a:spcBef>
              <a:spcAft>
                <a:spcPts val="0"/>
              </a:spcAft>
              <a:buClr>
                <a:srgbClr val="11AA81"/>
              </a:buClr>
              <a:buSzPts val="1800"/>
              <a:buFont typeface="Arial"/>
              <a:buChar char="●"/>
            </a:pPr>
            <a:r>
              <a:rPr lang="fi-FI" sz="1800" i="0" u="none" strike="noStrike" cap="none">
                <a:latin typeface="Arial"/>
                <a:ea typeface="Arial"/>
                <a:cs typeface="Arial"/>
                <a:sym typeface="Arial"/>
              </a:rPr>
              <a:t>Mitkä ovat yleiset tavoitteemme? </a:t>
            </a:r>
            <a:endParaRPr/>
          </a:p>
          <a:p>
            <a:pPr marL="285750" marR="0" lvl="0" indent="-171450" algn="l" rtl="0">
              <a:lnSpc>
                <a:spcPct val="100000"/>
              </a:lnSpc>
              <a:spcBef>
                <a:spcPts val="0"/>
              </a:spcBef>
              <a:spcAft>
                <a:spcPts val="0"/>
              </a:spcAft>
              <a:buClr>
                <a:srgbClr val="11AA81"/>
              </a:buClr>
              <a:buSzPts val="1800"/>
              <a:buFont typeface="Arial"/>
              <a:buNone/>
            </a:pPr>
            <a:endParaRPr sz="1800" i="0" u="none" strike="noStrike" cap="none">
              <a:latin typeface="Arial"/>
              <a:ea typeface="Arial"/>
              <a:cs typeface="Arial"/>
              <a:sym typeface="Arial"/>
            </a:endParaRPr>
          </a:p>
          <a:p>
            <a:pPr marL="285750" marR="0" lvl="0" indent="-285750" algn="l" rtl="0">
              <a:lnSpc>
                <a:spcPct val="100000"/>
              </a:lnSpc>
              <a:spcBef>
                <a:spcPts val="0"/>
              </a:spcBef>
              <a:spcAft>
                <a:spcPts val="0"/>
              </a:spcAft>
              <a:buClr>
                <a:srgbClr val="11AA81"/>
              </a:buClr>
              <a:buSzPts val="1800"/>
              <a:buFont typeface="Arial"/>
              <a:buChar char="●"/>
            </a:pPr>
            <a:r>
              <a:rPr lang="fi-FI" sz="1800" i="0" u="none" strike="noStrike" cap="none">
                <a:latin typeface="Arial"/>
                <a:ea typeface="Arial"/>
                <a:cs typeface="Arial"/>
                <a:sym typeface="Arial"/>
              </a:rPr>
              <a:t>Mitä haluamme </a:t>
            </a:r>
            <a:r>
              <a:rPr lang="fi-FI" sz="1800"/>
              <a:t>saavuttaa </a:t>
            </a:r>
            <a:r>
              <a:rPr lang="fi-FI" sz="1800" i="0" u="none" strike="noStrike" cap="none">
                <a:latin typeface="Arial"/>
                <a:ea typeface="Arial"/>
                <a:cs typeface="Arial"/>
                <a:sym typeface="Arial"/>
              </a:rPr>
              <a:t>(digitaalisella) markkinoinnillamme?</a:t>
            </a:r>
            <a:endParaRPr/>
          </a:p>
          <a:p>
            <a:pPr marL="285750" marR="0" lvl="0" indent="-171450" algn="l" rtl="0">
              <a:lnSpc>
                <a:spcPct val="100000"/>
              </a:lnSpc>
              <a:spcBef>
                <a:spcPts val="0"/>
              </a:spcBef>
              <a:spcAft>
                <a:spcPts val="0"/>
              </a:spcAft>
              <a:buClr>
                <a:srgbClr val="11AA81"/>
              </a:buClr>
              <a:buSzPts val="1800"/>
              <a:buFont typeface="Arial"/>
              <a:buNone/>
            </a:pPr>
            <a:endParaRPr sz="1800" i="0" u="none" strike="noStrike" cap="none">
              <a:latin typeface="Arial"/>
              <a:ea typeface="Arial"/>
              <a:cs typeface="Arial"/>
              <a:sym typeface="Arial"/>
            </a:endParaRPr>
          </a:p>
          <a:p>
            <a:pPr marL="285750" marR="0" lvl="0" indent="-285750" algn="l" rtl="0">
              <a:lnSpc>
                <a:spcPct val="100000"/>
              </a:lnSpc>
              <a:spcBef>
                <a:spcPts val="0"/>
              </a:spcBef>
              <a:spcAft>
                <a:spcPts val="0"/>
              </a:spcAft>
              <a:buClr>
                <a:srgbClr val="11AA81"/>
              </a:buClr>
              <a:buSzPts val="1800"/>
              <a:buFont typeface="Arial"/>
              <a:buChar char="●"/>
            </a:pPr>
            <a:r>
              <a:rPr lang="fi-FI" sz="1800" i="0" u="none" strike="noStrike" cap="none">
                <a:latin typeface="Arial"/>
                <a:ea typeface="Arial"/>
                <a:cs typeface="Arial"/>
                <a:sym typeface="Arial"/>
              </a:rPr>
              <a:t>Keitä ovat kohderyhmämme?</a:t>
            </a:r>
            <a:endParaRPr/>
          </a:p>
          <a:p>
            <a:pPr marL="285750" marR="0" lvl="0" indent="-171450" algn="l" rtl="0">
              <a:lnSpc>
                <a:spcPct val="100000"/>
              </a:lnSpc>
              <a:spcBef>
                <a:spcPts val="0"/>
              </a:spcBef>
              <a:spcAft>
                <a:spcPts val="0"/>
              </a:spcAft>
              <a:buClr>
                <a:srgbClr val="11AA81"/>
              </a:buClr>
              <a:buSzPts val="1800"/>
              <a:buFont typeface="Arial"/>
              <a:buNone/>
            </a:pPr>
            <a:endParaRPr sz="1800" i="0" u="none" strike="noStrike" cap="none">
              <a:latin typeface="Arial"/>
              <a:ea typeface="Arial"/>
              <a:cs typeface="Arial"/>
              <a:sym typeface="Arial"/>
            </a:endParaRPr>
          </a:p>
          <a:p>
            <a:pPr marL="285750" marR="0" lvl="0" indent="-285750" algn="l" rtl="0">
              <a:lnSpc>
                <a:spcPct val="100000"/>
              </a:lnSpc>
              <a:spcBef>
                <a:spcPts val="0"/>
              </a:spcBef>
              <a:spcAft>
                <a:spcPts val="0"/>
              </a:spcAft>
              <a:buClr>
                <a:srgbClr val="11AA81"/>
              </a:buClr>
              <a:buSzPts val="1800"/>
              <a:buFont typeface="Arial"/>
              <a:buChar char="●"/>
            </a:pPr>
            <a:r>
              <a:rPr lang="fi-FI" sz="1800" i="0" u="none" strike="noStrike" cap="none">
                <a:latin typeface="Arial"/>
                <a:ea typeface="Arial"/>
                <a:cs typeface="Arial"/>
                <a:sym typeface="Arial"/>
              </a:rPr>
              <a:t>Mikä on viestimme ja mihin lähetämme sen?</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6"/>
          <p:cNvSpPr txBox="1">
            <a:spLocks noGrp="1"/>
          </p:cNvSpPr>
          <p:nvPr>
            <p:ph type="title"/>
          </p:nvPr>
        </p:nvSpPr>
        <p:spPr>
          <a:xfrm>
            <a:off x="414337" y="199575"/>
            <a:ext cx="7395600" cy="605100"/>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chemeClr val="dk1"/>
              </a:buClr>
              <a:buSzPts val="2400"/>
              <a:buFont typeface="PT Sans"/>
              <a:buNone/>
            </a:pPr>
            <a:r>
              <a:rPr lang="fi-FI" sz="3200"/>
              <a:t>"Hyvin asetetun tavoitteen piirteet - </a:t>
            </a:r>
            <a:br>
              <a:rPr lang="fi-FI" sz="3200"/>
            </a:br>
            <a:r>
              <a:rPr lang="fi-FI" sz="3200"/>
              <a:t>SMART-malli</a:t>
            </a:r>
            <a:endParaRPr sz="3200"/>
          </a:p>
        </p:txBody>
      </p:sp>
      <p:sp>
        <p:nvSpPr>
          <p:cNvPr id="229" name="Google Shape;229;p6"/>
          <p:cNvSpPr txBox="1">
            <a:spLocks noGrp="1"/>
          </p:cNvSpPr>
          <p:nvPr>
            <p:ph type="body" idx="1"/>
          </p:nvPr>
        </p:nvSpPr>
        <p:spPr>
          <a:xfrm>
            <a:off x="414337" y="1166557"/>
            <a:ext cx="8091487" cy="2608200"/>
          </a:xfrm>
          <a:prstGeom prst="rect">
            <a:avLst/>
          </a:prstGeom>
          <a:noFill/>
          <a:ln>
            <a:noFill/>
          </a:ln>
        </p:spPr>
        <p:txBody>
          <a:bodyPr spcFirstLastPara="1" wrap="square" lIns="0" tIns="0" rIns="0" bIns="0" anchor="t" anchorCtr="0">
            <a:noAutofit/>
          </a:bodyPr>
          <a:lstStyle/>
          <a:p>
            <a:pPr marL="285750" lvl="0" indent="-285750" algn="l" rtl="0">
              <a:lnSpc>
                <a:spcPct val="100000"/>
              </a:lnSpc>
              <a:spcBef>
                <a:spcPts val="600"/>
              </a:spcBef>
              <a:spcAft>
                <a:spcPts val="0"/>
              </a:spcAft>
              <a:buClr>
                <a:srgbClr val="11AA81"/>
              </a:buClr>
              <a:buSzPts val="1800"/>
              <a:buFont typeface="Arial"/>
              <a:buChar char="●"/>
            </a:pPr>
            <a:r>
              <a:rPr lang="fi-FI" sz="1600"/>
              <a:t>Erityistä: Niiden on kuvattava selkeästi, mitä haluat saavuttaa.</a:t>
            </a:r>
            <a:endParaRPr sz="1600"/>
          </a:p>
          <a:p>
            <a:pPr marL="285750" lvl="0" indent="-285750" algn="l" rtl="0">
              <a:lnSpc>
                <a:spcPct val="100000"/>
              </a:lnSpc>
              <a:spcBef>
                <a:spcPts val="600"/>
              </a:spcBef>
              <a:spcAft>
                <a:spcPts val="0"/>
              </a:spcAft>
              <a:buClr>
                <a:srgbClr val="11AA81"/>
              </a:buClr>
              <a:buSzPts val="1800"/>
              <a:buFont typeface="Arial"/>
              <a:buChar char="●"/>
            </a:pPr>
            <a:r>
              <a:rPr lang="fi-FI" sz="1600"/>
              <a:t>Mitattavissa: Tavoitteet: Niillä pitäisi olla selkeät mittarit, joita voidaan mitata ennen ja jälkeen tavoitteen saavuttamisen.</a:t>
            </a:r>
            <a:endParaRPr sz="1600"/>
          </a:p>
          <a:p>
            <a:pPr marL="285750" lvl="0" indent="-285750" algn="l" rtl="0">
              <a:lnSpc>
                <a:spcPct val="100000"/>
              </a:lnSpc>
              <a:spcBef>
                <a:spcPts val="600"/>
              </a:spcBef>
              <a:spcAft>
                <a:spcPts val="0"/>
              </a:spcAft>
              <a:buClr>
                <a:srgbClr val="11AA81"/>
              </a:buClr>
              <a:buSzPts val="1800"/>
              <a:buFont typeface="Arial"/>
              <a:buChar char="●"/>
            </a:pPr>
            <a:r>
              <a:rPr lang="fi-FI" sz="1600" b="1"/>
              <a:t>Saavutettavissa</a:t>
            </a:r>
            <a:r>
              <a:rPr lang="fi-FI" sz="1600"/>
              <a:t>: Tavoitteet: Niiden pitäisi olla realistisia, jotta yrityksesi voi saavuttaa ne tiettyyn aikaan mennessä.</a:t>
            </a:r>
            <a:endParaRPr sz="1600"/>
          </a:p>
          <a:p>
            <a:pPr marL="285750" lvl="0" indent="-285750" algn="l" rtl="0">
              <a:lnSpc>
                <a:spcPct val="100000"/>
              </a:lnSpc>
              <a:spcBef>
                <a:spcPts val="600"/>
              </a:spcBef>
              <a:spcAft>
                <a:spcPts val="0"/>
              </a:spcAft>
              <a:buClr>
                <a:srgbClr val="11AA81"/>
              </a:buClr>
              <a:buSzPts val="1800"/>
              <a:buFont typeface="Arial"/>
              <a:buChar char="●"/>
            </a:pPr>
            <a:r>
              <a:rPr lang="fi-FI" sz="1600"/>
              <a:t>Merkityksellinen: Niiden tulisi liittyä liiketoiminnan yleistavoitteisiin tai yksittäisiin tavoitteisiin. Muista: saat sitä, mitä mittaat/mitkä ovat tavoitteesi. Relevanssi on tärkeää!</a:t>
            </a:r>
            <a:endParaRPr sz="1600"/>
          </a:p>
          <a:p>
            <a:pPr marL="285750" lvl="0" indent="-285750" algn="l" rtl="0">
              <a:lnSpc>
                <a:spcPct val="100000"/>
              </a:lnSpc>
              <a:spcBef>
                <a:spcPts val="600"/>
              </a:spcBef>
              <a:spcAft>
                <a:spcPts val="0"/>
              </a:spcAft>
              <a:buClr>
                <a:srgbClr val="11AA81"/>
              </a:buClr>
              <a:buSzPts val="1800"/>
              <a:buFont typeface="Arial"/>
              <a:buChar char="●"/>
            </a:pPr>
            <a:r>
              <a:rPr lang="fi-FI" sz="1600" b="1"/>
              <a:t>Ajastettu</a:t>
            </a:r>
            <a:r>
              <a:rPr lang="fi-FI" sz="1600"/>
              <a:t>: Tavoitteet: Niillä pitäisi olla tavoitepäivämäärä, jotta ne kannustaisivat ryhtymään toimiin tavoitteen saavuttamiseksi.</a:t>
            </a:r>
            <a:endParaRPr sz="1600"/>
          </a:p>
          <a:p>
            <a:pPr marL="254000" lvl="0" indent="-152400" algn="l" rtl="0">
              <a:lnSpc>
                <a:spcPct val="100000"/>
              </a:lnSpc>
              <a:spcBef>
                <a:spcPts val="0"/>
              </a:spcBef>
              <a:spcAft>
                <a:spcPts val="0"/>
              </a:spcAft>
              <a:buClr>
                <a:schemeClr val="dk1"/>
              </a:buClr>
              <a:buSzPts val="1500"/>
              <a:buFont typeface="Arial"/>
              <a:buNone/>
            </a:pPr>
            <a:endParaRPr sz="1600"/>
          </a:p>
          <a:p>
            <a:pPr marL="0" lvl="0" indent="0" algn="l" rtl="0">
              <a:lnSpc>
                <a:spcPct val="100000"/>
              </a:lnSpc>
              <a:spcBef>
                <a:spcPts val="0"/>
              </a:spcBef>
              <a:spcAft>
                <a:spcPts val="1200"/>
              </a:spcAft>
              <a:buClr>
                <a:schemeClr val="dk1"/>
              </a:buClr>
              <a:buSzPts val="1500"/>
              <a:buNone/>
            </a:pPr>
            <a:r>
              <a:rPr lang="fi-FI" sz="1800" b="1">
                <a:solidFill>
                  <a:srgbClr val="11AA81"/>
                </a:solidFill>
              </a:rPr>
              <a:t>Lisätietoja: </a:t>
            </a:r>
            <a:r>
              <a:rPr lang="fi-FI" sz="1600" u="sng">
                <a:solidFill>
                  <a:schemeClr val="hlink"/>
                </a:solidFill>
                <a:hlinkClick r:id="rId3"/>
              </a:rPr>
              <a:t>https://www.mindtools.com/pages/article/smart-goals.htm</a:t>
            </a:r>
            <a:endParaRPr sz="16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7"/>
          <p:cNvSpPr txBox="1">
            <a:spLocks noGrp="1"/>
          </p:cNvSpPr>
          <p:nvPr>
            <p:ph type="title" idx="4294967295"/>
          </p:nvPr>
        </p:nvSpPr>
        <p:spPr>
          <a:xfrm>
            <a:off x="504825" y="130175"/>
            <a:ext cx="4067175" cy="993775"/>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fi-FI"/>
              <a:t>Miksi SMART?</a:t>
            </a:r>
            <a:endParaRPr/>
          </a:p>
        </p:txBody>
      </p:sp>
      <p:sp>
        <p:nvSpPr>
          <p:cNvPr id="242" name="Google Shape;242;p7"/>
          <p:cNvSpPr txBox="1">
            <a:spLocks noGrp="1"/>
          </p:cNvSpPr>
          <p:nvPr>
            <p:ph type="body" idx="4294967295"/>
          </p:nvPr>
        </p:nvSpPr>
        <p:spPr>
          <a:xfrm>
            <a:off x="504824" y="846138"/>
            <a:ext cx="4067175" cy="2241550"/>
          </a:xfrm>
          <a:prstGeom prst="rect">
            <a:avLst/>
          </a:prstGeom>
          <a:noFill/>
          <a:ln>
            <a:noFill/>
          </a:ln>
        </p:spPr>
        <p:txBody>
          <a:bodyPr spcFirstLastPara="1" wrap="square" lIns="0" tIns="0" rIns="0" bIns="0" anchor="t" anchorCtr="0">
            <a:noAutofit/>
          </a:bodyPr>
          <a:lstStyle/>
          <a:p>
            <a:pPr marL="292100" lvl="0" indent="-285750" algn="l" rtl="0">
              <a:lnSpc>
                <a:spcPct val="100000"/>
              </a:lnSpc>
              <a:spcBef>
                <a:spcPts val="600"/>
              </a:spcBef>
              <a:spcAft>
                <a:spcPts val="0"/>
              </a:spcAft>
              <a:buClr>
                <a:srgbClr val="11AA81"/>
              </a:buClr>
              <a:buSzPts val="1600"/>
              <a:buFont typeface="Arial"/>
              <a:buChar char="●"/>
            </a:pPr>
            <a:r>
              <a:rPr lang="fi-FI" sz="1600"/>
              <a:t>Ne ohjaavat markkinointisi oikeaan suuntaan, joka on linjassa liiketoiminnan tavoitteiden kanssa.</a:t>
            </a:r>
            <a:endParaRPr sz="1600"/>
          </a:p>
          <a:p>
            <a:pPr marL="292100" lvl="0" indent="-285750" algn="l" rtl="0">
              <a:lnSpc>
                <a:spcPct val="100000"/>
              </a:lnSpc>
              <a:spcBef>
                <a:spcPts val="600"/>
              </a:spcBef>
              <a:spcAft>
                <a:spcPts val="0"/>
              </a:spcAft>
              <a:buClr>
                <a:srgbClr val="11AA81"/>
              </a:buClr>
              <a:buSzPts val="1600"/>
              <a:buFont typeface="Arial"/>
              <a:buChar char="●"/>
            </a:pPr>
            <a:r>
              <a:rPr lang="fi-FI" sz="1600"/>
              <a:t>Ne ovat mitattavissa. Jos tavoitteet eivät ole mitattavissa, ne eivät ole kovinkaan arvokkaita. </a:t>
            </a:r>
            <a:endParaRPr sz="1600"/>
          </a:p>
          <a:p>
            <a:pPr marL="292100" lvl="0" indent="-285750" algn="l" rtl="0">
              <a:lnSpc>
                <a:spcPct val="100000"/>
              </a:lnSpc>
              <a:spcBef>
                <a:spcPts val="600"/>
              </a:spcBef>
              <a:spcAft>
                <a:spcPts val="0"/>
              </a:spcAft>
              <a:buClr>
                <a:srgbClr val="11AA81"/>
              </a:buClr>
              <a:buSzPts val="1600"/>
              <a:buFont typeface="Arial"/>
              <a:buChar char="●"/>
            </a:pPr>
            <a:r>
              <a:rPr lang="fi-FI" sz="1600"/>
              <a:t>Hyvä ja hyödyllinen kaikkiin digitaalisen markkinoinnin tavoitteisiin</a:t>
            </a:r>
            <a:endParaRPr/>
          </a:p>
          <a:p>
            <a:pPr marL="292100" lvl="0" indent="-184150" algn="l" rtl="0">
              <a:lnSpc>
                <a:spcPct val="100000"/>
              </a:lnSpc>
              <a:spcBef>
                <a:spcPts val="0"/>
              </a:spcBef>
              <a:spcAft>
                <a:spcPts val="0"/>
              </a:spcAft>
              <a:buClr>
                <a:srgbClr val="11AA81"/>
              </a:buClr>
              <a:buSzPts val="1600"/>
              <a:buFont typeface="Arial"/>
              <a:buNone/>
            </a:pPr>
            <a:endParaRPr sz="1600"/>
          </a:p>
          <a:p>
            <a:pPr marL="304800" lvl="1" indent="0" algn="l" rtl="0">
              <a:lnSpc>
                <a:spcPct val="100000"/>
              </a:lnSpc>
              <a:spcBef>
                <a:spcPts val="0"/>
              </a:spcBef>
              <a:spcAft>
                <a:spcPts val="0"/>
              </a:spcAft>
              <a:buClr>
                <a:schemeClr val="dk1"/>
              </a:buClr>
              <a:buSzPts val="1800"/>
              <a:buNone/>
            </a:pPr>
            <a:r>
              <a:rPr lang="fi-FI" sz="2000"/>
              <a:t>Erityinen</a:t>
            </a:r>
            <a:br>
              <a:rPr lang="fi-FI" sz="2000"/>
            </a:br>
            <a:r>
              <a:rPr lang="fi-FI" sz="2000"/>
              <a:t>Mitattavissa</a:t>
            </a:r>
            <a:br>
              <a:rPr lang="fi-FI" sz="2000"/>
            </a:br>
            <a:r>
              <a:rPr lang="fi-FI" sz="2000"/>
              <a:t>Saavutettavissa</a:t>
            </a:r>
            <a:endParaRPr sz="2000"/>
          </a:p>
          <a:p>
            <a:pPr marL="304800" lvl="1" indent="0" algn="l" rtl="0">
              <a:lnSpc>
                <a:spcPct val="100000"/>
              </a:lnSpc>
              <a:spcBef>
                <a:spcPts val="0"/>
              </a:spcBef>
              <a:spcAft>
                <a:spcPts val="0"/>
              </a:spcAft>
              <a:buClr>
                <a:schemeClr val="dk1"/>
              </a:buClr>
              <a:buSzPts val="1800"/>
              <a:buNone/>
            </a:pPr>
            <a:r>
              <a:rPr lang="fi-FI" sz="2000"/>
              <a:t>Asiaankuuluva</a:t>
            </a:r>
            <a:endParaRPr sz="2000"/>
          </a:p>
          <a:p>
            <a:pPr marL="304800" lvl="1" indent="0" algn="l" rtl="0">
              <a:lnSpc>
                <a:spcPct val="100000"/>
              </a:lnSpc>
              <a:spcBef>
                <a:spcPts val="0"/>
              </a:spcBef>
              <a:spcAft>
                <a:spcPts val="0"/>
              </a:spcAft>
              <a:buClr>
                <a:schemeClr val="dk1"/>
              </a:buClr>
              <a:buSzPts val="1800"/>
              <a:buNone/>
            </a:pPr>
            <a:r>
              <a:rPr lang="fi-FI" sz="2000"/>
              <a:t>Ajastettu</a:t>
            </a:r>
            <a:endParaRPr sz="2000"/>
          </a:p>
          <a:p>
            <a:pPr marL="0" lvl="0" indent="0" algn="l" rtl="0">
              <a:lnSpc>
                <a:spcPct val="100000"/>
              </a:lnSpc>
              <a:spcBef>
                <a:spcPts val="0"/>
              </a:spcBef>
              <a:spcAft>
                <a:spcPts val="0"/>
              </a:spcAft>
              <a:buClr>
                <a:schemeClr val="dk1"/>
              </a:buClr>
              <a:buSzPts val="1500"/>
              <a:buNone/>
            </a:pPr>
            <a:endParaRPr sz="1600"/>
          </a:p>
          <a:p>
            <a:pPr marL="0" lvl="0" indent="0" algn="l" rtl="0">
              <a:lnSpc>
                <a:spcPct val="100000"/>
              </a:lnSpc>
              <a:spcBef>
                <a:spcPts val="0"/>
              </a:spcBef>
              <a:spcAft>
                <a:spcPts val="0"/>
              </a:spcAft>
              <a:buClr>
                <a:schemeClr val="dk1"/>
              </a:buClr>
              <a:buSzPts val="1500"/>
              <a:buNone/>
            </a:pPr>
            <a:endParaRPr sz="1600"/>
          </a:p>
          <a:p>
            <a:pPr marL="0" lvl="0" indent="0" algn="l" rtl="0">
              <a:lnSpc>
                <a:spcPct val="100000"/>
              </a:lnSpc>
              <a:spcBef>
                <a:spcPts val="0"/>
              </a:spcBef>
              <a:spcAft>
                <a:spcPts val="0"/>
              </a:spcAft>
              <a:buClr>
                <a:schemeClr val="dk1"/>
              </a:buClr>
              <a:buSzPts val="1500"/>
              <a:buNone/>
            </a:pPr>
            <a:endParaRPr sz="1600" i="1"/>
          </a:p>
          <a:p>
            <a:pPr marL="0" lvl="0" indent="0" algn="l" rtl="0">
              <a:lnSpc>
                <a:spcPct val="100000"/>
              </a:lnSpc>
              <a:spcBef>
                <a:spcPts val="0"/>
              </a:spcBef>
              <a:spcAft>
                <a:spcPts val="0"/>
              </a:spcAft>
              <a:buClr>
                <a:schemeClr val="dk1"/>
              </a:buClr>
              <a:buSzPts val="1500"/>
              <a:buNone/>
            </a:pPr>
            <a:endParaRPr sz="1600"/>
          </a:p>
          <a:p>
            <a:pPr marL="254000" lvl="0" indent="-152400" algn="l" rtl="0">
              <a:lnSpc>
                <a:spcPct val="100000"/>
              </a:lnSpc>
              <a:spcBef>
                <a:spcPts val="0"/>
              </a:spcBef>
              <a:spcAft>
                <a:spcPts val="1200"/>
              </a:spcAft>
              <a:buClr>
                <a:schemeClr val="dk1"/>
              </a:buClr>
              <a:buSzPts val="1500"/>
              <a:buFont typeface="Arial"/>
              <a:buNone/>
            </a:pPr>
            <a:endParaRPr sz="1600"/>
          </a:p>
        </p:txBody>
      </p:sp>
      <p:sp>
        <p:nvSpPr>
          <p:cNvPr id="243" name="Google Shape;243;p7"/>
          <p:cNvSpPr txBox="1">
            <a:spLocks noGrp="1"/>
          </p:cNvSpPr>
          <p:nvPr>
            <p:ph type="body" idx="4294967295"/>
          </p:nvPr>
        </p:nvSpPr>
        <p:spPr>
          <a:xfrm>
            <a:off x="4571999" y="769938"/>
            <a:ext cx="4371976" cy="4049712"/>
          </a:xfrm>
          <a:prstGeom prst="rect">
            <a:avLst/>
          </a:prstGeom>
          <a:solidFill>
            <a:srgbClr val="11AA81"/>
          </a:solidFill>
          <a:ln w="38100" cap="flat" cmpd="sng">
            <a:solidFill>
              <a:srgbClr val="161249"/>
            </a:solidFill>
            <a:prstDash val="solid"/>
            <a:round/>
            <a:headEnd type="none" w="sm" len="sm"/>
            <a:tailEnd type="none" w="sm" len="sm"/>
          </a:ln>
        </p:spPr>
        <p:txBody>
          <a:bodyPr spcFirstLastPara="1" wrap="square" lIns="108000" tIns="36000" rIns="0" bIns="0" anchor="t" anchorCtr="0">
            <a:noAutofit/>
          </a:bodyPr>
          <a:lstStyle/>
          <a:p>
            <a:pPr marL="0" lvl="0" indent="0" algn="l" rtl="0">
              <a:lnSpc>
                <a:spcPct val="100000"/>
              </a:lnSpc>
              <a:spcBef>
                <a:spcPts val="600"/>
              </a:spcBef>
              <a:spcAft>
                <a:spcPts val="0"/>
              </a:spcAft>
              <a:buClr>
                <a:schemeClr val="dk1"/>
              </a:buClr>
              <a:buSzPts val="1500"/>
              <a:buNone/>
            </a:pPr>
            <a:r>
              <a:rPr lang="fi-FI" sz="1800" b="1">
                <a:solidFill>
                  <a:schemeClr val="lt1"/>
                </a:solidFill>
              </a:rPr>
              <a:t>ESIMERKKI/ Luokkatehtävä:</a:t>
            </a:r>
            <a:endParaRPr sz="1600">
              <a:solidFill>
                <a:schemeClr val="lt1"/>
              </a:solidFill>
            </a:endParaRPr>
          </a:p>
          <a:p>
            <a:pPr marL="0" lvl="0" indent="0" algn="l" rtl="0">
              <a:lnSpc>
                <a:spcPct val="100000"/>
              </a:lnSpc>
              <a:spcBef>
                <a:spcPts val="600"/>
              </a:spcBef>
              <a:spcAft>
                <a:spcPts val="0"/>
              </a:spcAft>
              <a:buClr>
                <a:schemeClr val="dk1"/>
              </a:buClr>
              <a:buSzPts val="1500"/>
              <a:buNone/>
            </a:pPr>
            <a:r>
              <a:rPr lang="fi-FI" sz="1600">
                <a:solidFill>
                  <a:schemeClr val="lt1"/>
                </a:solidFill>
              </a:rPr>
              <a:t>Paikallinen puutarha-alan yritys (myy kasveja, puutarhatarvikkeita jne.) laajentaa palvelujaan. </a:t>
            </a:r>
            <a:r>
              <a:rPr lang="fi-FI" sz="1600" b="1">
                <a:solidFill>
                  <a:schemeClr val="lt1"/>
                </a:solidFill>
              </a:rPr>
              <a:t>Ensi vuonna keskitytään uuteen palveluun, puutarhasuunnitteluun. </a:t>
            </a:r>
            <a:br>
              <a:rPr lang="fi-FI" sz="1600" i="1">
                <a:solidFill>
                  <a:schemeClr val="lt1"/>
                </a:solidFill>
              </a:rPr>
            </a:br>
            <a:r>
              <a:rPr lang="fi-FI" sz="1600">
                <a:solidFill>
                  <a:schemeClr val="lt1"/>
                </a:solidFill>
              </a:rPr>
              <a:t>Mitkä seuraavista ovat SMART-tavoitteita?</a:t>
            </a:r>
            <a:br>
              <a:rPr lang="fi-FI" sz="1600">
                <a:solidFill>
                  <a:schemeClr val="lt1"/>
                </a:solidFill>
              </a:rPr>
            </a:br>
            <a:endParaRPr sz="1600" i="1">
              <a:solidFill>
                <a:schemeClr val="lt1"/>
              </a:solidFill>
            </a:endParaRPr>
          </a:p>
          <a:p>
            <a:pPr marL="215900" lvl="0" indent="-209550" algn="l" rtl="0">
              <a:lnSpc>
                <a:spcPct val="100000"/>
              </a:lnSpc>
              <a:spcBef>
                <a:spcPts val="0"/>
              </a:spcBef>
              <a:spcAft>
                <a:spcPts val="0"/>
              </a:spcAft>
              <a:buClr>
                <a:schemeClr val="lt1"/>
              </a:buClr>
              <a:buSzPts val="1600"/>
              <a:buFont typeface="Arial"/>
              <a:buChar char="•"/>
            </a:pPr>
            <a:r>
              <a:rPr lang="fi-FI" sz="1600">
                <a:solidFill>
                  <a:schemeClr val="lt1"/>
                </a:solidFill>
              </a:rPr>
              <a:t>Tavoitteenamme on kasvaa 20 prosenttia.</a:t>
            </a:r>
            <a:endParaRPr sz="1600">
              <a:solidFill>
                <a:schemeClr val="lt1"/>
              </a:solidFill>
            </a:endParaRPr>
          </a:p>
          <a:p>
            <a:pPr marL="215900" lvl="0" indent="-209550" algn="l" rtl="0">
              <a:lnSpc>
                <a:spcPct val="100000"/>
              </a:lnSpc>
              <a:spcBef>
                <a:spcPts val="0"/>
              </a:spcBef>
              <a:spcAft>
                <a:spcPts val="0"/>
              </a:spcAft>
              <a:buClr>
                <a:schemeClr val="lt1"/>
              </a:buClr>
              <a:buSzPts val="1600"/>
              <a:buChar char="•"/>
            </a:pPr>
            <a:r>
              <a:rPr lang="fi-FI" sz="1600">
                <a:solidFill>
                  <a:schemeClr val="lt1"/>
                </a:solidFill>
              </a:rPr>
              <a:t>Haluamme tarjota fantastisen tuotesortimentin.</a:t>
            </a:r>
            <a:endParaRPr sz="1600">
              <a:solidFill>
                <a:schemeClr val="lt1"/>
              </a:solidFill>
            </a:endParaRPr>
          </a:p>
          <a:p>
            <a:pPr marL="215900" lvl="0" indent="-209550" algn="l" rtl="0">
              <a:lnSpc>
                <a:spcPct val="100000"/>
              </a:lnSpc>
              <a:spcBef>
                <a:spcPts val="0"/>
              </a:spcBef>
              <a:spcAft>
                <a:spcPts val="0"/>
              </a:spcAft>
              <a:buClr>
                <a:schemeClr val="lt1"/>
              </a:buClr>
              <a:buSzPts val="1600"/>
              <a:buFont typeface="Arial"/>
              <a:buChar char="•"/>
            </a:pPr>
            <a:r>
              <a:rPr lang="fi-FI" sz="1600">
                <a:solidFill>
                  <a:schemeClr val="lt1"/>
                </a:solidFill>
              </a:rPr>
              <a:t>Tavoitteenamme on myydä puutarhasuunnittelupalvelua 10 000 € arvosta vuonna xx...</a:t>
            </a:r>
            <a:endParaRPr sz="1600">
              <a:solidFill>
                <a:schemeClr val="lt1"/>
              </a:solidFill>
            </a:endParaRPr>
          </a:p>
          <a:p>
            <a:pPr marL="215900" lvl="0" indent="-209550" algn="l" rtl="0">
              <a:lnSpc>
                <a:spcPct val="100000"/>
              </a:lnSpc>
              <a:spcBef>
                <a:spcPts val="0"/>
              </a:spcBef>
              <a:spcAft>
                <a:spcPts val="0"/>
              </a:spcAft>
              <a:buClr>
                <a:schemeClr val="lt1"/>
              </a:buClr>
              <a:buSzPts val="1600"/>
              <a:buFont typeface="Arial"/>
              <a:buChar char="•"/>
            </a:pPr>
            <a:r>
              <a:rPr lang="fi-FI" sz="1600">
                <a:solidFill>
                  <a:schemeClr val="lt1"/>
                </a:solidFill>
              </a:rPr>
              <a:t>Tavoitteenamme on olla alueen suurin puutarhasuunnitteluyritys vuonna xx.</a:t>
            </a:r>
            <a:endParaRPr sz="1600">
              <a:solidFill>
                <a:schemeClr val="lt1"/>
              </a:solidFill>
            </a:endParaRPr>
          </a:p>
          <a:p>
            <a:pPr marL="215900" lvl="0" indent="-114300" algn="l" rtl="0">
              <a:lnSpc>
                <a:spcPct val="100000"/>
              </a:lnSpc>
              <a:spcBef>
                <a:spcPts val="0"/>
              </a:spcBef>
              <a:spcAft>
                <a:spcPts val="1200"/>
              </a:spcAft>
              <a:buClr>
                <a:schemeClr val="dk1"/>
              </a:buClr>
              <a:buSzPts val="1500"/>
              <a:buFont typeface="Arial"/>
              <a:buNone/>
            </a:pPr>
            <a:endParaRPr sz="1600">
              <a:solidFill>
                <a:schemeClr val="lt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g20e72ffa6ac_0_0"/>
          <p:cNvSpPr txBox="1">
            <a:spLocks noGrp="1"/>
          </p:cNvSpPr>
          <p:nvPr>
            <p:ph type="body" idx="1"/>
          </p:nvPr>
        </p:nvSpPr>
        <p:spPr>
          <a:xfrm>
            <a:off x="754858" y="324829"/>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sz="2800" dirty="0"/>
              <a:t> Aktivointitehtävä</a:t>
            </a:r>
            <a:endParaRPr dirty="0"/>
          </a:p>
        </p:txBody>
      </p:sp>
      <p:sp>
        <p:nvSpPr>
          <p:cNvPr id="235" name="Google Shape;235;g20e72ffa6ac_0_0"/>
          <p:cNvSpPr txBox="1">
            <a:spLocks noGrp="1"/>
          </p:cNvSpPr>
          <p:nvPr>
            <p:ph type="body" idx="2"/>
          </p:nvPr>
        </p:nvSpPr>
        <p:spPr>
          <a:xfrm>
            <a:off x="840574" y="798350"/>
            <a:ext cx="7192500" cy="28635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1AA81"/>
              </a:buClr>
              <a:buSzPts val="2000"/>
              <a:buNone/>
            </a:pPr>
            <a:r>
              <a:rPr lang="fi-FI" sz="2000" b="1">
                <a:solidFill>
                  <a:srgbClr val="11AA81"/>
                </a:solidFill>
              </a:rPr>
              <a:t>SMART-harjoitukset</a:t>
            </a:r>
            <a:endParaRPr sz="1800">
              <a:solidFill>
                <a:schemeClr val="lt1"/>
              </a:solidFill>
            </a:endParaRPr>
          </a:p>
          <a:p>
            <a:pPr marL="0" lvl="0" indent="0" algn="l" rtl="0">
              <a:lnSpc>
                <a:spcPct val="100000"/>
              </a:lnSpc>
              <a:spcBef>
                <a:spcPts val="0"/>
              </a:spcBef>
              <a:spcAft>
                <a:spcPts val="0"/>
              </a:spcAft>
              <a:buClr>
                <a:schemeClr val="lt1"/>
              </a:buClr>
              <a:buSzPts val="1800"/>
              <a:buNone/>
            </a:pPr>
            <a:r>
              <a:rPr lang="fi-FI" sz="1800">
                <a:solidFill>
                  <a:schemeClr val="lt1"/>
                </a:solidFill>
              </a:rPr>
              <a:t>SMART-menetelmää voidaan soveltaa monilla aloilla, kuten henkilökohtaisen terveyden tai fyysisen kunnon kehittämisessä tai missä tahansa henkilökohtaisessa tai ammatillisessa taidossa.  </a:t>
            </a:r>
            <a:endParaRPr sz="1800">
              <a:solidFill>
                <a:schemeClr val="lt1"/>
              </a:solidFill>
            </a:endParaRPr>
          </a:p>
          <a:p>
            <a:pPr marL="0" lvl="0" indent="0" algn="l" rtl="0">
              <a:lnSpc>
                <a:spcPct val="100000"/>
              </a:lnSpc>
              <a:spcBef>
                <a:spcPts val="0"/>
              </a:spcBef>
              <a:spcAft>
                <a:spcPts val="0"/>
              </a:spcAft>
              <a:buClr>
                <a:schemeClr val="lt1"/>
              </a:buClr>
              <a:buSzPts val="1800"/>
              <a:buNone/>
            </a:pPr>
            <a:endParaRPr sz="1800">
              <a:solidFill>
                <a:schemeClr val="lt1"/>
              </a:solidFill>
            </a:endParaRPr>
          </a:p>
          <a:p>
            <a:pPr marL="457200" lvl="0" indent="-342900" algn="l" rtl="0">
              <a:lnSpc>
                <a:spcPct val="100000"/>
              </a:lnSpc>
              <a:spcBef>
                <a:spcPts val="0"/>
              </a:spcBef>
              <a:spcAft>
                <a:spcPts val="0"/>
              </a:spcAft>
              <a:buClr>
                <a:srgbClr val="11AA81"/>
              </a:buClr>
              <a:buSzPts val="1800"/>
              <a:buAutoNum type="arabicPeriod"/>
            </a:pPr>
            <a:r>
              <a:rPr lang="fi-FI" sz="1800">
                <a:solidFill>
                  <a:schemeClr val="lt1"/>
                </a:solidFill>
              </a:rPr>
              <a:t>Valitse asia, jota haluat kehittää </a:t>
            </a:r>
            <a:endParaRPr sz="1800">
              <a:solidFill>
                <a:schemeClr val="lt1"/>
              </a:solidFill>
            </a:endParaRPr>
          </a:p>
          <a:p>
            <a:pPr marL="457200" lvl="0" indent="-342900" algn="l" rtl="0">
              <a:lnSpc>
                <a:spcPct val="100000"/>
              </a:lnSpc>
              <a:spcBef>
                <a:spcPts val="0"/>
              </a:spcBef>
              <a:spcAft>
                <a:spcPts val="0"/>
              </a:spcAft>
              <a:buClr>
                <a:srgbClr val="11AA81"/>
              </a:buClr>
              <a:buSzPts val="1800"/>
              <a:buAutoNum type="arabicPeriod"/>
            </a:pPr>
            <a:r>
              <a:rPr lang="fi-FI" sz="1800">
                <a:solidFill>
                  <a:schemeClr val="lt1"/>
                </a:solidFill>
              </a:rPr>
              <a:t>Luo selvitys tämän kehittämiseksi (I wa soveltamatta SMART-menetelmää</a:t>
            </a:r>
            <a:endParaRPr sz="1800">
              <a:solidFill>
                <a:schemeClr val="lt1"/>
              </a:solidFill>
            </a:endParaRPr>
          </a:p>
          <a:p>
            <a:pPr marL="457200" lvl="0" indent="-342900" algn="l" rtl="0">
              <a:lnSpc>
                <a:spcPct val="100000"/>
              </a:lnSpc>
              <a:spcBef>
                <a:spcPts val="0"/>
              </a:spcBef>
              <a:spcAft>
                <a:spcPts val="0"/>
              </a:spcAft>
              <a:buClr>
                <a:srgbClr val="11AA81"/>
              </a:buClr>
              <a:buSzPts val="1800"/>
              <a:buAutoNum type="arabicPeriod"/>
            </a:pPr>
            <a:r>
              <a:rPr lang="fi-FI" sz="1800">
                <a:solidFill>
                  <a:schemeClr val="lt1"/>
                </a:solidFill>
              </a:rPr>
              <a:t>Muotoile sitten lausuma soveltamalla SMART-menetelmää.</a:t>
            </a:r>
            <a:endParaRPr sz="1800">
              <a:solidFill>
                <a:schemeClr val="lt1"/>
              </a:solidFill>
            </a:endParaRPr>
          </a:p>
          <a:p>
            <a:pPr marL="0" lvl="0" indent="0" algn="l" rtl="0">
              <a:lnSpc>
                <a:spcPct val="100000"/>
              </a:lnSpc>
              <a:spcBef>
                <a:spcPts val="0"/>
              </a:spcBef>
              <a:spcAft>
                <a:spcPts val="0"/>
              </a:spcAft>
              <a:buClr>
                <a:schemeClr val="lt1"/>
              </a:buClr>
              <a:buSzPts val="1800"/>
              <a:buNone/>
            </a:pPr>
            <a:endParaRPr sz="1800">
              <a:solidFill>
                <a:schemeClr val="lt1"/>
              </a:solidFill>
            </a:endParaRPr>
          </a:p>
          <a:p>
            <a:pPr marL="0" lvl="0" indent="0" algn="l" rtl="0">
              <a:lnSpc>
                <a:spcPct val="100000"/>
              </a:lnSpc>
              <a:spcBef>
                <a:spcPts val="0"/>
              </a:spcBef>
              <a:spcAft>
                <a:spcPts val="0"/>
              </a:spcAft>
              <a:buClr>
                <a:srgbClr val="11AA81"/>
              </a:buClr>
              <a:buSzPts val="1800"/>
              <a:buNone/>
            </a:pPr>
            <a:r>
              <a:rPr lang="fi-FI" sz="1800" b="1">
                <a:solidFill>
                  <a:srgbClr val="11AA81"/>
                </a:solidFill>
              </a:rPr>
              <a:t>Tarvittava aika: </a:t>
            </a:r>
            <a:r>
              <a:rPr lang="fi-FI" sz="1800">
                <a:solidFill>
                  <a:schemeClr val="lt1"/>
                </a:solidFill>
              </a:rPr>
              <a:t>15-20 minuuttia. Yksittäinen tehtävä.</a:t>
            </a:r>
            <a:endParaRPr sz="1800">
              <a:solidFill>
                <a:schemeClr val="lt1"/>
              </a:solidFill>
            </a:endParaRPr>
          </a:p>
          <a:p>
            <a:pPr marL="0" lvl="0" indent="0" algn="l" rtl="0">
              <a:lnSpc>
                <a:spcPct val="100000"/>
              </a:lnSpc>
              <a:spcBef>
                <a:spcPts val="0"/>
              </a:spcBef>
              <a:spcAft>
                <a:spcPts val="0"/>
              </a:spcAft>
              <a:buClr>
                <a:srgbClr val="11AA81"/>
              </a:buClr>
              <a:buSzPts val="1800"/>
              <a:buNone/>
            </a:pPr>
            <a:r>
              <a:rPr lang="fi-FI" sz="1800" b="1">
                <a:solidFill>
                  <a:srgbClr val="11AA81"/>
                </a:solidFill>
              </a:rPr>
              <a:t>Keskustelu: </a:t>
            </a:r>
            <a:r>
              <a:rPr lang="fi-FI" sz="1800">
                <a:solidFill>
                  <a:schemeClr val="lt1"/>
                </a:solidFill>
              </a:rPr>
              <a:t>Mikä muuttuu, kun käytetään SMARTia? Edut? Haitat?</a:t>
            </a:r>
            <a:endParaRPr sz="1800">
              <a:solidFill>
                <a:schemeClr val="lt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g2111f19fff4_0_29"/>
          <p:cNvSpPr txBox="1">
            <a:spLocks noGrp="1"/>
          </p:cNvSpPr>
          <p:nvPr>
            <p:ph type="title"/>
          </p:nvPr>
        </p:nvSpPr>
        <p:spPr>
          <a:xfrm>
            <a:off x="377682" y="131565"/>
            <a:ext cx="8388635" cy="994172"/>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fi-FI" dirty="0"/>
              <a:t>Mainoksen mittareita suhteessa suppiloon</a:t>
            </a:r>
            <a:endParaRPr dirty="0"/>
          </a:p>
        </p:txBody>
      </p:sp>
      <p:sp>
        <p:nvSpPr>
          <p:cNvPr id="259" name="Google Shape;259;g2111f19fff4_0_29"/>
          <p:cNvSpPr txBox="1">
            <a:spLocks noGrp="1"/>
          </p:cNvSpPr>
          <p:nvPr>
            <p:ph type="body" idx="1"/>
          </p:nvPr>
        </p:nvSpPr>
        <p:spPr>
          <a:xfrm>
            <a:off x="628650" y="1138850"/>
            <a:ext cx="4781800" cy="3375999"/>
          </a:xfrm>
          <a:prstGeom prst="rect">
            <a:avLst/>
          </a:prstGeom>
          <a:noFill/>
          <a:ln>
            <a:noFill/>
          </a:ln>
        </p:spPr>
        <p:txBody>
          <a:bodyPr spcFirstLastPara="1" wrap="square" lIns="91425" tIns="45700" rIns="91425" bIns="45700" anchor="t" anchorCtr="0">
            <a:noAutofit/>
          </a:bodyPr>
          <a:lstStyle/>
          <a:p>
            <a:pPr marL="285750" marR="0" lvl="0" indent="-285750" algn="l" rtl="0">
              <a:lnSpc>
                <a:spcPct val="100000"/>
              </a:lnSpc>
              <a:spcBef>
                <a:spcPts val="0"/>
              </a:spcBef>
              <a:spcAft>
                <a:spcPts val="0"/>
              </a:spcAft>
              <a:buClr>
                <a:srgbClr val="11AA81"/>
              </a:buClr>
              <a:buSzPts val="1400"/>
              <a:buFont typeface="Arial"/>
              <a:buChar char="●"/>
            </a:pPr>
            <a:r>
              <a:rPr lang="fi-FI" sz="1600" b="0" i="0" u="none" strike="noStrike" cap="none" dirty="0">
                <a:solidFill>
                  <a:srgbClr val="000000"/>
                </a:solidFill>
                <a:latin typeface="Arial"/>
                <a:ea typeface="Arial"/>
                <a:cs typeface="Arial"/>
                <a:sym typeface="Arial"/>
              </a:rPr>
              <a:t>Kuinka monta näyttökertaa mainos sai?  (Tietoisuus)</a:t>
            </a:r>
            <a:endParaRPr sz="1600" dirty="0"/>
          </a:p>
          <a:p>
            <a:pPr marL="285750" marR="0" lvl="0" indent="-285750" algn="l" rtl="0">
              <a:lnSpc>
                <a:spcPct val="100000"/>
              </a:lnSpc>
              <a:spcBef>
                <a:spcPts val="600"/>
              </a:spcBef>
              <a:spcAft>
                <a:spcPts val="0"/>
              </a:spcAft>
              <a:buClr>
                <a:srgbClr val="11AA81"/>
              </a:buClr>
              <a:buSzPts val="1400"/>
              <a:buFont typeface="Arial"/>
              <a:buChar char="●"/>
            </a:pPr>
            <a:r>
              <a:rPr lang="fi-FI" sz="1600" dirty="0"/>
              <a:t>Kuinka moni napsautti mainosta? (Tietoisuus, kiinnostus).</a:t>
            </a:r>
            <a:endParaRPr sz="1600" b="0" i="0" u="none" strike="noStrike" cap="none" dirty="0">
              <a:solidFill>
                <a:srgbClr val="000000"/>
              </a:solidFill>
              <a:latin typeface="Arial"/>
              <a:ea typeface="Arial"/>
              <a:cs typeface="Arial"/>
              <a:sym typeface="Arial"/>
            </a:endParaRPr>
          </a:p>
          <a:p>
            <a:pPr marL="285750" lvl="0" indent="-285750" algn="l" rtl="0">
              <a:lnSpc>
                <a:spcPct val="100000"/>
              </a:lnSpc>
              <a:spcBef>
                <a:spcPts val="600"/>
              </a:spcBef>
              <a:spcAft>
                <a:spcPts val="0"/>
              </a:spcAft>
              <a:buClr>
                <a:srgbClr val="11AA81"/>
              </a:buClr>
              <a:buSzPts val="1400"/>
              <a:buFont typeface="Arial"/>
              <a:buChar char="●"/>
            </a:pPr>
            <a:r>
              <a:rPr lang="fi-FI" sz="1600" dirty="0"/>
              <a:t>Saimmeko uusia seuraajia? (Tietoisuus)</a:t>
            </a:r>
            <a:endParaRPr dirty="0"/>
          </a:p>
          <a:p>
            <a:pPr marL="285750" lvl="0" indent="-285750" algn="l" rtl="0">
              <a:lnSpc>
                <a:spcPct val="100000"/>
              </a:lnSpc>
              <a:spcBef>
                <a:spcPts val="600"/>
              </a:spcBef>
              <a:spcAft>
                <a:spcPts val="0"/>
              </a:spcAft>
              <a:buClr>
                <a:srgbClr val="11AA81"/>
              </a:buClr>
              <a:buSzPts val="1400"/>
              <a:buFont typeface="Arial"/>
              <a:buChar char="●"/>
            </a:pPr>
            <a:r>
              <a:rPr lang="fi-FI" sz="1600" dirty="0"/>
              <a:t>Millaisia reaktioita mainos sai? (Tietoisuus, kiinnostus)</a:t>
            </a:r>
            <a:endParaRPr dirty="0"/>
          </a:p>
          <a:p>
            <a:pPr marL="285750" marR="0" lvl="0" indent="-285750" algn="l" rtl="0">
              <a:lnSpc>
                <a:spcPct val="100000"/>
              </a:lnSpc>
              <a:spcBef>
                <a:spcPts val="600"/>
              </a:spcBef>
              <a:spcAft>
                <a:spcPts val="0"/>
              </a:spcAft>
              <a:buClr>
                <a:srgbClr val="11AA81"/>
              </a:buClr>
              <a:buSzPts val="1400"/>
              <a:buFont typeface="Arial"/>
              <a:buChar char="●"/>
            </a:pPr>
            <a:r>
              <a:rPr lang="fi-FI" sz="1600" dirty="0"/>
              <a:t>Palaavatko kävijät sivustollemme (kiinnostus)</a:t>
            </a:r>
            <a:endParaRPr dirty="0"/>
          </a:p>
          <a:p>
            <a:pPr marL="285750" marR="0" lvl="0" indent="-285750" algn="l" rtl="0">
              <a:lnSpc>
                <a:spcPct val="100000"/>
              </a:lnSpc>
              <a:spcBef>
                <a:spcPts val="600"/>
              </a:spcBef>
              <a:spcAft>
                <a:spcPts val="0"/>
              </a:spcAft>
              <a:buClr>
                <a:srgbClr val="11AA81"/>
              </a:buClr>
              <a:buSzPts val="1400"/>
              <a:buFont typeface="Arial"/>
              <a:buChar char="●"/>
            </a:pPr>
            <a:r>
              <a:rPr lang="fi-FI" sz="1600" dirty="0"/>
              <a:t>Esittävätkö he lisäkysymyksiä? (Harkinta)</a:t>
            </a:r>
            <a:endParaRPr dirty="0"/>
          </a:p>
          <a:p>
            <a:pPr marL="285750" marR="0" lvl="0" indent="-196850" algn="l" rtl="0">
              <a:lnSpc>
                <a:spcPct val="100000"/>
              </a:lnSpc>
              <a:spcBef>
                <a:spcPts val="600"/>
              </a:spcBef>
              <a:spcAft>
                <a:spcPts val="0"/>
              </a:spcAft>
              <a:buClr>
                <a:srgbClr val="11AA81"/>
              </a:buClr>
              <a:buSzPts val="1400"/>
              <a:buFont typeface="Arial"/>
              <a:buNone/>
            </a:pPr>
            <a:endParaRPr dirty="0"/>
          </a:p>
        </p:txBody>
      </p:sp>
      <p:pic>
        <p:nvPicPr>
          <p:cNvPr id="260" name="Google Shape;260;g2111f19fff4_0_2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410450" y="1138850"/>
            <a:ext cx="3466127" cy="2743951"/>
          </a:xfrm>
          <a:prstGeom prst="rect">
            <a:avLst/>
          </a:prstGeom>
          <a:noFill/>
          <a:ln>
            <a:noFill/>
          </a:ln>
        </p:spPr>
      </p:pic>
      <p:sp>
        <p:nvSpPr>
          <p:cNvPr id="261" name="Google Shape;261;g2111f19fff4_0_29"/>
          <p:cNvSpPr txBox="1"/>
          <p:nvPr/>
        </p:nvSpPr>
        <p:spPr>
          <a:xfrm>
            <a:off x="993107" y="3882801"/>
            <a:ext cx="2026443" cy="524580"/>
          </a:xfrm>
          <a:prstGeom prst="rect">
            <a:avLst/>
          </a:prstGeom>
          <a:noFill/>
          <a:ln w="38100" cap="flat" cmpd="sng">
            <a:solidFill>
              <a:srgbClr val="11AA81"/>
            </a:solidFill>
            <a:prstDash val="solid"/>
            <a:round/>
            <a:headEnd type="none" w="sm" len="sm"/>
            <a:tailEnd type="none" w="sm" len="sm"/>
          </a:ln>
        </p:spPr>
        <p:txBody>
          <a:bodyPr spcFirstLastPara="1" wrap="square" lIns="91425" tIns="72000" rIns="91425" bIns="36000" anchor="ctr" anchorCtr="1">
            <a:noAutofit/>
          </a:bodyPr>
          <a:lstStyle/>
          <a:p>
            <a:pPr marL="0" marR="0" lvl="0" indent="0" algn="l" rtl="0">
              <a:lnSpc>
                <a:spcPct val="100000"/>
              </a:lnSpc>
              <a:spcBef>
                <a:spcPts val="0"/>
              </a:spcBef>
              <a:spcAft>
                <a:spcPts val="0"/>
              </a:spcAft>
              <a:buClr>
                <a:srgbClr val="0563C1"/>
              </a:buClr>
              <a:buSzPts val="2000"/>
              <a:buFont typeface="Calibri"/>
              <a:buNone/>
            </a:pPr>
            <a:r>
              <a:rPr lang="fi-FI" sz="1800" b="0" i="0" u="sng" strike="noStrike" cap="none" dirty="0">
                <a:solidFill>
                  <a:srgbClr val="0563C1"/>
                </a:solidFill>
                <a:latin typeface="Calibri"/>
                <a:ea typeface="Calibri"/>
                <a:cs typeface="Calibri"/>
                <a:sym typeface="Calibri"/>
                <a:hlinkClick r:id="rId4">
                  <a:extLst>
                    <a:ext uri="{A12FA001-AC4F-418D-AE19-62706E023703}">
                      <ahyp:hlinkClr xmlns:ahyp="http://schemas.microsoft.com/office/drawing/2018/hyperlinkcolor" val="tx"/>
                    </a:ext>
                  </a:extLst>
                </a:hlinkClick>
              </a:rPr>
              <a:t>Video 13 minuuttia</a:t>
            </a:r>
            <a:endParaRPr sz="1800" b="0" i="0" u="none" strike="noStrike" cap="none" dirty="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g2111f19fff4_0_40"/>
          <p:cNvSpPr txBox="1">
            <a:spLocks noGrp="1"/>
          </p:cNvSpPr>
          <p:nvPr>
            <p:ph type="body" idx="1"/>
          </p:nvPr>
        </p:nvSpPr>
        <p:spPr>
          <a:xfrm>
            <a:off x="840583" y="324829"/>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sz="2800" dirty="0"/>
              <a:t>Aktivointitehtävä</a:t>
            </a:r>
            <a:endParaRPr dirty="0"/>
          </a:p>
        </p:txBody>
      </p:sp>
      <p:sp>
        <p:nvSpPr>
          <p:cNvPr id="267" name="Google Shape;267;g2111f19fff4_0_40"/>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r>
              <a:rPr lang="fi-FI" sz="1800" dirty="0">
                <a:solidFill>
                  <a:schemeClr val="lt1"/>
                </a:solidFill>
              </a:rPr>
              <a:t>Katso video </a:t>
            </a:r>
            <a:r>
              <a:rPr lang="fi-FI" sz="1800" u="sng" dirty="0">
                <a:solidFill>
                  <a:srgbClr val="1386F9"/>
                </a:solidFill>
                <a:hlinkClick r:id="rId3">
                  <a:extLst>
                    <a:ext uri="{A12FA001-AC4F-418D-AE19-62706E023703}">
                      <ahyp:hlinkClr xmlns:ahyp="http://schemas.microsoft.com/office/drawing/2018/hyperlinkcolor" val="tx"/>
                    </a:ext>
                  </a:extLst>
                </a:hlinkClick>
              </a:rPr>
              <a:t>Kuinka luoda digitaalinen markkinointisuppilo</a:t>
            </a:r>
            <a:r>
              <a:rPr lang="fi-FI" sz="1800" dirty="0">
                <a:solidFill>
                  <a:srgbClr val="DAF000"/>
                </a:solidFill>
              </a:rPr>
              <a:t>. </a:t>
            </a:r>
            <a:endParaRPr dirty="0"/>
          </a:p>
          <a:p>
            <a:pPr marL="0" lvl="0" indent="0" algn="l" rtl="0">
              <a:lnSpc>
                <a:spcPct val="100000"/>
              </a:lnSpc>
              <a:spcBef>
                <a:spcPts val="0"/>
              </a:spcBef>
              <a:spcAft>
                <a:spcPts val="0"/>
              </a:spcAft>
              <a:buClr>
                <a:schemeClr val="lt1"/>
              </a:buClr>
              <a:buSzPts val="1800"/>
              <a:buNone/>
            </a:pPr>
            <a:endParaRPr sz="1800" dirty="0">
              <a:solidFill>
                <a:schemeClr val="lt1"/>
              </a:solidFill>
            </a:endParaRPr>
          </a:p>
          <a:p>
            <a:pPr marL="457200" lvl="0" indent="-342900" algn="l" rtl="0">
              <a:lnSpc>
                <a:spcPct val="100000"/>
              </a:lnSpc>
              <a:spcBef>
                <a:spcPts val="0"/>
              </a:spcBef>
              <a:spcAft>
                <a:spcPts val="0"/>
              </a:spcAft>
              <a:buClr>
                <a:srgbClr val="11AA81"/>
              </a:buClr>
              <a:buSzPts val="1800"/>
              <a:buAutoNum type="arabicPeriod"/>
            </a:pPr>
            <a:r>
              <a:rPr lang="fi-FI" sz="1800" dirty="0">
                <a:solidFill>
                  <a:schemeClr val="lt1"/>
                </a:solidFill>
              </a:rPr>
              <a:t>Mitä eroa markkinoinnissa on "strategioiden" ja "taktiikoiden" välillä?</a:t>
            </a:r>
            <a:endParaRPr dirty="0"/>
          </a:p>
          <a:p>
            <a:pPr marL="457200" lvl="0" indent="-342900" algn="l" rtl="0">
              <a:lnSpc>
                <a:spcPct val="100000"/>
              </a:lnSpc>
              <a:spcBef>
                <a:spcPts val="0"/>
              </a:spcBef>
              <a:spcAft>
                <a:spcPts val="0"/>
              </a:spcAft>
              <a:buClr>
                <a:srgbClr val="11AA81"/>
              </a:buClr>
              <a:buSzPts val="1800"/>
              <a:buAutoNum type="arabicPeriod"/>
            </a:pPr>
            <a:r>
              <a:rPr lang="fi-FI" sz="1800" dirty="0"/>
              <a:t>Selitä </a:t>
            </a:r>
            <a:r>
              <a:rPr lang="fi-FI" sz="1800" dirty="0">
                <a:solidFill>
                  <a:schemeClr val="lt1"/>
                </a:solidFill>
              </a:rPr>
              <a:t> </a:t>
            </a:r>
            <a:r>
              <a:rPr lang="fi-FI" sz="1800" i="1" dirty="0">
                <a:solidFill>
                  <a:schemeClr val="lt1"/>
                </a:solidFill>
              </a:rPr>
              <a:t>digitaalisen</a:t>
            </a:r>
            <a:r>
              <a:rPr lang="fi-FI" sz="1800" dirty="0">
                <a:solidFill>
                  <a:schemeClr val="lt1"/>
                </a:solidFill>
              </a:rPr>
              <a:t> markkinointisuppilon rooli ja merkitys (mitä se tarkoittaa, mikä on erilaista, miksi se on tärkeää).</a:t>
            </a:r>
            <a:endParaRPr dirty="0"/>
          </a:p>
          <a:p>
            <a:pPr marL="457200" lvl="0" indent="-342900" algn="l" rtl="0">
              <a:lnSpc>
                <a:spcPct val="100000"/>
              </a:lnSpc>
              <a:spcBef>
                <a:spcPts val="0"/>
              </a:spcBef>
              <a:spcAft>
                <a:spcPts val="0"/>
              </a:spcAft>
              <a:buClr>
                <a:srgbClr val="11AA81"/>
              </a:buClr>
              <a:buSzPts val="1800"/>
              <a:buAutoNum type="arabicPeriod"/>
            </a:pPr>
            <a:r>
              <a:rPr lang="fi-FI" sz="1800" dirty="0">
                <a:solidFill>
                  <a:schemeClr val="lt1"/>
                </a:solidFill>
              </a:rPr>
              <a:t>Kirjoittaja nimeää kuusi vaihetta - mitkä ne ovat?</a:t>
            </a:r>
            <a:endParaRPr dirty="0"/>
          </a:p>
          <a:p>
            <a:pPr marL="457200" lvl="0" indent="-342900" algn="l" rtl="0">
              <a:lnSpc>
                <a:spcPct val="100000"/>
              </a:lnSpc>
              <a:spcBef>
                <a:spcPts val="0"/>
              </a:spcBef>
              <a:spcAft>
                <a:spcPts val="0"/>
              </a:spcAft>
              <a:buClr>
                <a:srgbClr val="11AA81"/>
              </a:buClr>
              <a:buSzPts val="1800"/>
              <a:buAutoNum type="arabicPeriod"/>
            </a:pPr>
            <a:r>
              <a:rPr lang="fi-FI" sz="1800" dirty="0">
                <a:solidFill>
                  <a:schemeClr val="lt1"/>
                </a:solidFill>
              </a:rPr>
              <a:t>Mitä  sana ”</a:t>
            </a:r>
            <a:r>
              <a:rPr lang="fi-FI" sz="1800" dirty="0" err="1">
                <a:solidFill>
                  <a:schemeClr val="lt1"/>
                </a:solidFill>
              </a:rPr>
              <a:t>nurture</a:t>
            </a:r>
            <a:r>
              <a:rPr lang="fi-FI" sz="1800" dirty="0">
                <a:solidFill>
                  <a:schemeClr val="lt1"/>
                </a:solidFill>
              </a:rPr>
              <a:t>" tarkoittaa markkinoinnin ja mainonnan kannalta?</a:t>
            </a:r>
            <a:endParaRPr dirty="0"/>
          </a:p>
          <a:p>
            <a:pPr marL="0" lvl="0" indent="0" algn="l" rtl="0">
              <a:lnSpc>
                <a:spcPct val="100000"/>
              </a:lnSpc>
              <a:spcBef>
                <a:spcPts val="0"/>
              </a:spcBef>
              <a:spcAft>
                <a:spcPts val="0"/>
              </a:spcAft>
              <a:buClr>
                <a:schemeClr val="lt1"/>
              </a:buClr>
              <a:buSzPts val="1800"/>
              <a:buNone/>
            </a:pPr>
            <a:endParaRPr sz="1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10"/>
          <p:cNvSpPr txBox="1">
            <a:spLocks noGrp="1"/>
          </p:cNvSpPr>
          <p:nvPr>
            <p:ph type="title" idx="4294967295"/>
          </p:nvPr>
        </p:nvSpPr>
        <p:spPr>
          <a:xfrm>
            <a:off x="311150" y="1922463"/>
            <a:ext cx="8521700" cy="841375"/>
          </a:xfrm>
          <a:prstGeom prst="rect">
            <a:avLst/>
          </a:prstGeom>
          <a:noFill/>
          <a:ln>
            <a:noFill/>
          </a:ln>
        </p:spPr>
        <p:txBody>
          <a:bodyPr spcFirstLastPara="1" wrap="square" lIns="91425" tIns="91425" rIns="91425" bIns="91425" anchor="ctr" anchorCtr="0">
            <a:normAutofit/>
          </a:bodyPr>
          <a:lstStyle/>
          <a:p>
            <a:pPr marL="0" lvl="0" indent="0" algn="ctr" rtl="0">
              <a:lnSpc>
                <a:spcPct val="100000"/>
              </a:lnSpc>
              <a:spcBef>
                <a:spcPts val="0"/>
              </a:spcBef>
              <a:spcAft>
                <a:spcPts val="0"/>
              </a:spcAft>
              <a:buClr>
                <a:srgbClr val="161249"/>
              </a:buClr>
              <a:buSzPts val="3600"/>
              <a:buFont typeface="Arial"/>
              <a:buNone/>
            </a:pPr>
            <a:r>
              <a:rPr lang="fi-FI" sz="4000"/>
              <a:t>Kohderyhmän määrittely</a:t>
            </a:r>
            <a:endParaRPr sz="40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11"/>
          <p:cNvSpPr txBox="1">
            <a:spLocks noGrp="1"/>
          </p:cNvSpPr>
          <p:nvPr>
            <p:ph type="title"/>
          </p:nvPr>
        </p:nvSpPr>
        <p:spPr>
          <a:xfrm>
            <a:off x="453225" y="181180"/>
            <a:ext cx="4291200" cy="4488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400"/>
              <a:buFont typeface="Arial"/>
              <a:buNone/>
            </a:pPr>
            <a:r>
              <a:rPr lang="fi-FI" sz="3200"/>
              <a:t>Kohdeyleisö  </a:t>
            </a:r>
            <a:endParaRPr sz="3200"/>
          </a:p>
        </p:txBody>
      </p:sp>
      <p:sp>
        <p:nvSpPr>
          <p:cNvPr id="278" name="Google Shape;278;p11"/>
          <p:cNvSpPr txBox="1">
            <a:spLocks noGrp="1"/>
          </p:cNvSpPr>
          <p:nvPr>
            <p:ph type="body" idx="1"/>
          </p:nvPr>
        </p:nvSpPr>
        <p:spPr>
          <a:xfrm>
            <a:off x="342901" y="725121"/>
            <a:ext cx="4674774" cy="3942900"/>
          </a:xfrm>
          <a:prstGeom prst="rect">
            <a:avLst/>
          </a:prstGeom>
          <a:noFill/>
          <a:ln>
            <a:noFill/>
          </a:ln>
        </p:spPr>
        <p:txBody>
          <a:bodyPr spcFirstLastPara="1" wrap="square" lIns="0" tIns="0" rIns="0" bIns="0" anchor="t" anchorCtr="0">
            <a:noAutofit/>
          </a:bodyPr>
          <a:lstStyle/>
          <a:p>
            <a:pPr marL="342900" lvl="1" indent="-320675">
              <a:lnSpc>
                <a:spcPct val="100000"/>
              </a:lnSpc>
              <a:spcBef>
                <a:spcPts val="0"/>
              </a:spcBef>
              <a:buClr>
                <a:srgbClr val="11AA81"/>
              </a:buClr>
              <a:buSzPts val="1450"/>
              <a:buChar char="●"/>
            </a:pPr>
            <a:r>
              <a:rPr lang="fi-FI" sz="1500" dirty="0"/>
              <a:t>Yrityksen on tärkeää tuntea asiakkaansa ja tietää, missä asiakaspolun vaiheessa he ovat.</a:t>
            </a:r>
            <a:br>
              <a:rPr lang="fi-FI" sz="1500" dirty="0"/>
            </a:br>
            <a:endParaRPr sz="1500" dirty="0"/>
          </a:p>
          <a:p>
            <a:pPr marL="342900" lvl="1" indent="-320675" algn="l" rtl="0">
              <a:lnSpc>
                <a:spcPct val="100000"/>
              </a:lnSpc>
              <a:spcBef>
                <a:spcPts val="0"/>
              </a:spcBef>
              <a:spcAft>
                <a:spcPts val="0"/>
              </a:spcAft>
              <a:buClr>
                <a:srgbClr val="11AA81"/>
              </a:buClr>
              <a:buSzPts val="1450"/>
              <a:buChar char="●"/>
            </a:pPr>
            <a:r>
              <a:rPr lang="fi-FI" sz="1500" dirty="0"/>
              <a:t>Kohderyhmät on määriteltävä kahdesta tärkeästä syystä:</a:t>
            </a:r>
            <a:endParaRPr sz="1500" dirty="0"/>
          </a:p>
          <a:p>
            <a:pPr marL="914400" lvl="1" indent="-320675" algn="l" rtl="0">
              <a:lnSpc>
                <a:spcPct val="100000"/>
              </a:lnSpc>
              <a:spcBef>
                <a:spcPts val="0"/>
              </a:spcBef>
              <a:spcAft>
                <a:spcPts val="0"/>
              </a:spcAft>
              <a:buClr>
                <a:srgbClr val="11AA81"/>
              </a:buClr>
              <a:buSzPts val="1400"/>
              <a:buChar char="●"/>
            </a:pPr>
            <a:r>
              <a:rPr lang="fi-FI" sz="1400" dirty="0"/>
              <a:t>Jotta osataan luoda puhuttelevaa viestintää</a:t>
            </a:r>
            <a:endParaRPr sz="1400" dirty="0"/>
          </a:p>
          <a:p>
            <a:pPr marL="914400" lvl="1" indent="-320675" algn="l" rtl="0">
              <a:lnSpc>
                <a:spcPct val="100000"/>
              </a:lnSpc>
              <a:spcBef>
                <a:spcPts val="0"/>
              </a:spcBef>
              <a:spcAft>
                <a:spcPts val="0"/>
              </a:spcAft>
              <a:buClr>
                <a:srgbClr val="11AA81"/>
              </a:buClr>
              <a:buSzPts val="1400"/>
              <a:buChar char="●"/>
            </a:pPr>
            <a:r>
              <a:rPr lang="fi-FI" sz="1400" dirty="0"/>
              <a:t>Jotta heidät tavoitetaan oikeaan aikaan oikeissa kontaktipisteissä </a:t>
            </a:r>
            <a:br>
              <a:rPr lang="fi-FI" sz="1500" dirty="0"/>
            </a:br>
            <a:endParaRPr sz="1500" dirty="0"/>
          </a:p>
          <a:p>
            <a:pPr marL="342900" lvl="1" indent="-320675" algn="l" rtl="0">
              <a:lnSpc>
                <a:spcPct val="100000"/>
              </a:lnSpc>
              <a:spcBef>
                <a:spcPts val="0"/>
              </a:spcBef>
              <a:spcAft>
                <a:spcPts val="0"/>
              </a:spcAft>
              <a:buClr>
                <a:srgbClr val="11AA81"/>
              </a:buClr>
              <a:buSzPts val="1450"/>
              <a:buFont typeface="Arial"/>
              <a:buChar char="●"/>
            </a:pPr>
            <a:r>
              <a:rPr lang="fi-FI" sz="1500" dirty="0"/>
              <a:t>Kohderyhmän määrittelyssä käytetyt kriteerit </a:t>
            </a:r>
            <a:endParaRPr sz="1500" dirty="0"/>
          </a:p>
          <a:p>
            <a:pPr marL="977900" lvl="0" indent="-295275" algn="l" rtl="0">
              <a:lnSpc>
                <a:spcPct val="100000"/>
              </a:lnSpc>
              <a:spcBef>
                <a:spcPts val="0"/>
              </a:spcBef>
              <a:spcAft>
                <a:spcPts val="0"/>
              </a:spcAft>
              <a:buClr>
                <a:srgbClr val="11AA81"/>
              </a:buClr>
              <a:buSzPts val="1400"/>
              <a:buChar char="●"/>
            </a:pPr>
            <a:r>
              <a:rPr lang="fi-FI" sz="1400" dirty="0"/>
              <a:t>Perinteisiä: Ikä, tulotaso, harrastukset, sijainti, budjetti (demografiset tiedot)</a:t>
            </a:r>
            <a:endParaRPr sz="1400" dirty="0"/>
          </a:p>
          <a:p>
            <a:pPr marL="977900" lvl="0" indent="-295275" algn="l" rtl="0">
              <a:lnSpc>
                <a:spcPct val="100000"/>
              </a:lnSpc>
              <a:spcBef>
                <a:spcPts val="0"/>
              </a:spcBef>
              <a:spcAft>
                <a:spcPts val="0"/>
              </a:spcAft>
              <a:buClr>
                <a:srgbClr val="11AA81"/>
              </a:buClr>
              <a:buSzPts val="1400"/>
              <a:buChar char="●"/>
            </a:pPr>
            <a:r>
              <a:rPr lang="fi-FI" sz="1400" dirty="0"/>
              <a:t>Uusia: käytetty Internet-laite, elämäntapa, sosiaaliset suuntaukset </a:t>
            </a:r>
            <a:endParaRPr dirty="0"/>
          </a:p>
          <a:p>
            <a:pPr marL="682625" lvl="0" indent="0" algn="l" rtl="0">
              <a:lnSpc>
                <a:spcPct val="100000"/>
              </a:lnSpc>
              <a:spcBef>
                <a:spcPts val="0"/>
              </a:spcBef>
              <a:spcAft>
                <a:spcPts val="0"/>
              </a:spcAft>
              <a:buClr>
                <a:srgbClr val="11AA81"/>
              </a:buClr>
              <a:buSzPts val="1400"/>
              <a:buNone/>
            </a:pPr>
            <a:br>
              <a:rPr lang="fi-FI" sz="1400" dirty="0"/>
            </a:br>
            <a:br>
              <a:rPr lang="fi-FI" sz="1400" dirty="0"/>
            </a:br>
            <a:br>
              <a:rPr lang="fi-FI" sz="1400" dirty="0"/>
            </a:br>
            <a:br>
              <a:rPr lang="fi-FI" sz="1400" dirty="0"/>
            </a:br>
            <a:br>
              <a:rPr lang="fi-FI" sz="1400" dirty="0"/>
            </a:br>
            <a:br>
              <a:rPr lang="fi-FI" sz="1400" dirty="0"/>
            </a:br>
            <a:br>
              <a:rPr lang="fi-FI" sz="1400" dirty="0"/>
            </a:br>
            <a:br>
              <a:rPr lang="fi-FI" sz="1400" dirty="0"/>
            </a:br>
            <a:br>
              <a:rPr lang="fi-FI" sz="1400" dirty="0"/>
            </a:br>
            <a:br>
              <a:rPr lang="fi-FI" sz="1400" dirty="0"/>
            </a:br>
            <a:endParaRPr sz="1400" dirty="0"/>
          </a:p>
          <a:p>
            <a:pPr marL="977900" lvl="0" indent="-295275" algn="l" rtl="0">
              <a:lnSpc>
                <a:spcPct val="100000"/>
              </a:lnSpc>
              <a:spcBef>
                <a:spcPts val="0"/>
              </a:spcBef>
              <a:spcAft>
                <a:spcPts val="0"/>
              </a:spcAft>
              <a:buClr>
                <a:srgbClr val="11AA81"/>
              </a:buClr>
              <a:buSzPts val="1400"/>
              <a:buChar char="●"/>
            </a:pPr>
            <a:r>
              <a:rPr lang="fi-FI" sz="1400" dirty="0"/>
              <a:t>Internet-hakuhistoria, aiemmat ostokset, aiemmat kohtaamiset seuraavien tahojen kanssa</a:t>
            </a:r>
            <a:br>
              <a:rPr lang="fi-FI" sz="1400" dirty="0"/>
            </a:br>
            <a:r>
              <a:rPr lang="fi-FI" sz="1400" dirty="0"/>
              <a:t>yrityksesi (käyttäytyminen)</a:t>
            </a:r>
            <a:endParaRPr dirty="0"/>
          </a:p>
          <a:p>
            <a:pPr marL="977900" lvl="0" indent="-295275" algn="l" rtl="0">
              <a:lnSpc>
                <a:spcPct val="100000"/>
              </a:lnSpc>
              <a:spcBef>
                <a:spcPts val="0"/>
              </a:spcBef>
              <a:spcAft>
                <a:spcPts val="0"/>
              </a:spcAft>
              <a:buClr>
                <a:srgbClr val="11AA81"/>
              </a:buClr>
              <a:buSzPts val="1400"/>
              <a:buChar char="●"/>
            </a:pPr>
            <a:r>
              <a:rPr lang="fi-FI" sz="1400" dirty="0"/>
              <a:t>heidän tarpeensa ja kysymyksensä (markkinointisuppilovaihe).</a:t>
            </a:r>
            <a:endParaRPr sz="1400" dirty="0"/>
          </a:p>
          <a:p>
            <a:pPr marL="977900" lvl="0" indent="-295275" algn="l" rtl="0">
              <a:lnSpc>
                <a:spcPct val="100000"/>
              </a:lnSpc>
              <a:spcBef>
                <a:spcPts val="0"/>
              </a:spcBef>
              <a:spcAft>
                <a:spcPts val="0"/>
              </a:spcAft>
              <a:buClr>
                <a:srgbClr val="11AA81"/>
              </a:buClr>
              <a:buSzPts val="1400"/>
              <a:buChar char="●"/>
            </a:pPr>
            <a:r>
              <a:rPr lang="fi-FI" sz="1400" dirty="0"/>
              <a:t>Heidän etunsa; heidän ostoaikeensa</a:t>
            </a:r>
            <a:endParaRPr dirty="0"/>
          </a:p>
          <a:p>
            <a:pPr marL="682625" lvl="0" indent="0" algn="l" rtl="0">
              <a:lnSpc>
                <a:spcPct val="100000"/>
              </a:lnSpc>
              <a:spcBef>
                <a:spcPts val="0"/>
              </a:spcBef>
              <a:spcAft>
                <a:spcPts val="0"/>
              </a:spcAft>
              <a:buClr>
                <a:srgbClr val="11AA81"/>
              </a:buClr>
              <a:buSzPts val="1200"/>
              <a:buNone/>
            </a:pPr>
            <a:endParaRPr sz="1200" dirty="0"/>
          </a:p>
        </p:txBody>
      </p:sp>
      <p:pic>
        <p:nvPicPr>
          <p:cNvPr id="279" name="Google Shape;279;p1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153025" y="665618"/>
            <a:ext cx="3648075" cy="1906132"/>
          </a:xfrm>
          <a:prstGeom prst="rect">
            <a:avLst/>
          </a:prstGeom>
          <a:noFill/>
          <a:ln>
            <a:noFill/>
          </a:ln>
        </p:spPr>
      </p:pic>
      <p:sp>
        <p:nvSpPr>
          <p:cNvPr id="280" name="Google Shape;280;p11"/>
          <p:cNvSpPr txBox="1"/>
          <p:nvPr/>
        </p:nvSpPr>
        <p:spPr>
          <a:xfrm>
            <a:off x="7219875" y="4643672"/>
            <a:ext cx="233370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200" b="0" i="0" u="none" strike="noStrike" cap="none">
                <a:solidFill>
                  <a:srgbClr val="000000"/>
                </a:solidFill>
                <a:latin typeface="Arial"/>
                <a:ea typeface="Arial"/>
                <a:cs typeface="Arial"/>
                <a:sym typeface="Arial"/>
              </a:rPr>
              <a:t>lähde: </a:t>
            </a:r>
            <a:r>
              <a:rPr lang="fi-FI" sz="1200" b="0" i="0" u="sng" strike="noStrike" cap="none">
                <a:solidFill>
                  <a:schemeClr val="hlink"/>
                </a:solidFill>
                <a:latin typeface="Arial"/>
                <a:ea typeface="Arial"/>
                <a:cs typeface="Arial"/>
                <a:sym typeface="Arial"/>
                <a:hlinkClick r:id="rId4"/>
              </a:rPr>
              <a:t>Digital Floats</a:t>
            </a:r>
            <a:endParaRPr sz="1200" b="0" i="0" u="none" strike="noStrike" cap="none">
              <a:solidFill>
                <a:srgbClr val="000000"/>
              </a:solidFill>
              <a:latin typeface="Arial"/>
              <a:ea typeface="Arial"/>
              <a:cs typeface="Arial"/>
              <a:sym typeface="Arial"/>
            </a:endParaRPr>
          </a:p>
        </p:txBody>
      </p:sp>
      <p:sp>
        <p:nvSpPr>
          <p:cNvPr id="281" name="Google Shape;281;p11"/>
          <p:cNvSpPr txBox="1"/>
          <p:nvPr/>
        </p:nvSpPr>
        <p:spPr>
          <a:xfrm>
            <a:off x="1582124" y="4144188"/>
            <a:ext cx="6027375" cy="369332"/>
          </a:xfrm>
          <a:prstGeom prst="rect">
            <a:avLst/>
          </a:prstGeom>
          <a:solidFill>
            <a:srgbClr val="11AA81"/>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800"/>
              <a:buFont typeface="Arial"/>
              <a:buNone/>
            </a:pPr>
            <a:r>
              <a:rPr lang="fi-FI" sz="1800" b="1" i="0" u="none" strike="noStrike" cap="none">
                <a:solidFill>
                  <a:schemeClr val="lt1"/>
                </a:solidFill>
                <a:latin typeface="Arial"/>
                <a:ea typeface="Arial"/>
                <a:cs typeface="Arial"/>
                <a:sym typeface="Arial"/>
              </a:rPr>
              <a:t>Haaste: Mistä tällaisia tietoja löytyy?</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12"/>
          <p:cNvSpPr txBox="1">
            <a:spLocks noGrp="1"/>
          </p:cNvSpPr>
          <p:nvPr>
            <p:ph type="title"/>
          </p:nvPr>
        </p:nvSpPr>
        <p:spPr>
          <a:xfrm>
            <a:off x="450849" y="190111"/>
            <a:ext cx="7321550" cy="54282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fi-FI" sz="2800" dirty="0"/>
              <a:t> Kohdeyleisön määrittäminen digitaalisesti</a:t>
            </a:r>
            <a:endParaRPr sz="2800" dirty="0"/>
          </a:p>
        </p:txBody>
      </p:sp>
      <p:sp>
        <p:nvSpPr>
          <p:cNvPr id="287" name="Google Shape;287;p12"/>
          <p:cNvSpPr txBox="1">
            <a:spLocks noGrp="1"/>
          </p:cNvSpPr>
          <p:nvPr>
            <p:ph type="body" idx="1"/>
          </p:nvPr>
        </p:nvSpPr>
        <p:spPr>
          <a:xfrm>
            <a:off x="271933" y="723900"/>
            <a:ext cx="2736298" cy="1772730"/>
          </a:xfrm>
          <a:prstGeom prst="rect">
            <a:avLst/>
          </a:prstGeom>
          <a:solidFill>
            <a:srgbClr val="14A98E"/>
          </a:solidFill>
          <a:ln>
            <a:noFill/>
          </a:ln>
        </p:spPr>
        <p:txBody>
          <a:bodyPr spcFirstLastPara="1" wrap="square" lIns="36000" tIns="36000" rIns="0" bIns="0" anchor="t" anchorCtr="0">
            <a:noAutofit/>
          </a:bodyPr>
          <a:lstStyle/>
          <a:p>
            <a:pPr marL="133350" lvl="0" indent="0" algn="l" rtl="0">
              <a:lnSpc>
                <a:spcPct val="100000"/>
              </a:lnSpc>
              <a:spcBef>
                <a:spcPts val="0"/>
              </a:spcBef>
              <a:spcAft>
                <a:spcPts val="0"/>
              </a:spcAft>
              <a:buClr>
                <a:schemeClr val="lt1"/>
              </a:buClr>
              <a:buSzPts val="1500"/>
              <a:buNone/>
            </a:pPr>
            <a:r>
              <a:rPr lang="fi-FI" sz="1200" b="1" dirty="0">
                <a:solidFill>
                  <a:schemeClr val="lt1"/>
                </a:solidFill>
              </a:rPr>
              <a:t>1. Analysoi asiakaskuntasi </a:t>
            </a:r>
            <a:endParaRPr sz="1200" dirty="0">
              <a:solidFill>
                <a:schemeClr val="lt1"/>
              </a:solidFill>
            </a:endParaRPr>
          </a:p>
          <a:p>
            <a:pPr marL="171450" lvl="0" indent="-171450" algn="l" rtl="0">
              <a:lnSpc>
                <a:spcPct val="100000"/>
              </a:lnSpc>
              <a:spcBef>
                <a:spcPts val="600"/>
              </a:spcBef>
              <a:spcAft>
                <a:spcPts val="0"/>
              </a:spcAft>
              <a:buClr>
                <a:schemeClr val="lt1"/>
              </a:buClr>
              <a:buSzPts val="1050"/>
              <a:buFont typeface="Arial"/>
              <a:buChar char="●"/>
            </a:pPr>
            <a:r>
              <a:rPr lang="fi-FI" sz="1050" dirty="0">
                <a:solidFill>
                  <a:schemeClr val="lt1"/>
                </a:solidFill>
              </a:rPr>
              <a:t>Katso, ketkä jo ostavat tuotteesi tai palvelusi. Kuinka vanhoja he ovat, missä he asuvat, mitkä ovat heidän kiinnostuksen kohteensa? </a:t>
            </a:r>
            <a:endParaRPr sz="1050" dirty="0">
              <a:solidFill>
                <a:schemeClr val="lt1"/>
              </a:solidFill>
            </a:endParaRPr>
          </a:p>
          <a:p>
            <a:pPr marL="171450" lvl="0" indent="-171450" algn="l" rtl="0">
              <a:lnSpc>
                <a:spcPct val="100000"/>
              </a:lnSpc>
              <a:spcBef>
                <a:spcPts val="0"/>
              </a:spcBef>
              <a:spcAft>
                <a:spcPts val="0"/>
              </a:spcAft>
              <a:buClr>
                <a:schemeClr val="lt1"/>
              </a:buClr>
              <a:buSzPts val="1050"/>
              <a:buFont typeface="Arial"/>
              <a:buChar char="●"/>
            </a:pPr>
            <a:r>
              <a:rPr lang="fi-FI" sz="1050" dirty="0">
                <a:solidFill>
                  <a:schemeClr val="lt1"/>
                </a:solidFill>
              </a:rPr>
              <a:t>Tämä voidaan toteuttaa esimerkiksi  sosiaalisessa mediassa tai  asiakaskyselyillä.</a:t>
            </a:r>
            <a:endParaRPr sz="1050" dirty="0">
              <a:solidFill>
                <a:schemeClr val="lt1"/>
              </a:solidFill>
            </a:endParaRPr>
          </a:p>
          <a:p>
            <a:pPr marL="133350" lvl="0" indent="0" algn="l" rtl="0">
              <a:lnSpc>
                <a:spcPct val="100000"/>
              </a:lnSpc>
              <a:spcBef>
                <a:spcPts val="0"/>
              </a:spcBef>
              <a:spcAft>
                <a:spcPts val="0"/>
              </a:spcAft>
              <a:buClr>
                <a:srgbClr val="161249"/>
              </a:buClr>
              <a:buSzPts val="1500"/>
              <a:buNone/>
            </a:pPr>
            <a:endParaRPr sz="800" dirty="0">
              <a:solidFill>
                <a:schemeClr val="lt1"/>
              </a:solidFill>
            </a:endParaRPr>
          </a:p>
        </p:txBody>
      </p:sp>
      <p:sp>
        <p:nvSpPr>
          <p:cNvPr id="288" name="Google Shape;288;p12"/>
          <p:cNvSpPr txBox="1"/>
          <p:nvPr/>
        </p:nvSpPr>
        <p:spPr>
          <a:xfrm>
            <a:off x="3089137" y="723901"/>
            <a:ext cx="2736298" cy="1772730"/>
          </a:xfrm>
          <a:prstGeom prst="rect">
            <a:avLst/>
          </a:prstGeom>
          <a:solidFill>
            <a:srgbClr val="5072A9"/>
          </a:solidFill>
          <a:ln>
            <a:noFill/>
          </a:ln>
        </p:spPr>
        <p:txBody>
          <a:bodyPr spcFirstLastPara="1" wrap="square" lIns="36000" tIns="36000" rIns="0" bIns="0" anchor="t" anchorCtr="0">
            <a:noAutofit/>
          </a:bodyPr>
          <a:lstStyle/>
          <a:p>
            <a:pPr marL="133350" marR="0" lvl="0" indent="0" algn="l" rtl="0">
              <a:lnSpc>
                <a:spcPct val="100000"/>
              </a:lnSpc>
              <a:spcBef>
                <a:spcPts val="0"/>
              </a:spcBef>
              <a:spcAft>
                <a:spcPts val="0"/>
              </a:spcAft>
              <a:buClr>
                <a:schemeClr val="dk1"/>
              </a:buClr>
              <a:buSzPts val="1500"/>
              <a:buFont typeface="Arial"/>
              <a:buNone/>
            </a:pPr>
            <a:r>
              <a:rPr lang="fi-FI" sz="1200" b="1" i="0" u="none" strike="noStrike" cap="none" dirty="0">
                <a:solidFill>
                  <a:schemeClr val="lt1"/>
                </a:solidFill>
                <a:latin typeface="Arial"/>
                <a:ea typeface="Arial"/>
                <a:cs typeface="Arial"/>
                <a:sym typeface="Arial"/>
              </a:rPr>
              <a:t>2. Markkinatutkimuksen tekeminen ja alan suuntausten tunnistaminen</a:t>
            </a:r>
            <a:endParaRPr sz="1200" b="1" i="0" u="none" strike="noStrike" cap="none" dirty="0">
              <a:solidFill>
                <a:schemeClr val="lt1"/>
              </a:solidFill>
              <a:latin typeface="Arial"/>
              <a:ea typeface="Arial"/>
              <a:cs typeface="Arial"/>
              <a:sym typeface="Arial"/>
            </a:endParaRPr>
          </a:p>
          <a:p>
            <a:pPr marL="171450" marR="0" lvl="0" indent="-171450" algn="l" rtl="0">
              <a:spcBef>
                <a:spcPts val="600"/>
              </a:spcBef>
              <a:spcAft>
                <a:spcPts val="0"/>
              </a:spcAft>
              <a:buClr>
                <a:schemeClr val="lt1"/>
              </a:buClr>
              <a:buSzPts val="1050"/>
              <a:buFont typeface="Arial"/>
              <a:buChar char="●"/>
            </a:pPr>
            <a:r>
              <a:rPr lang="fi-FI" sz="1050" b="0" i="0" u="none" strike="noStrike" cap="none" dirty="0">
                <a:solidFill>
                  <a:schemeClr val="lt1"/>
                </a:solidFill>
                <a:latin typeface="Arial"/>
                <a:ea typeface="Arial"/>
                <a:cs typeface="Arial"/>
                <a:sym typeface="Arial"/>
              </a:rPr>
              <a:t>Tutustu </a:t>
            </a:r>
            <a:r>
              <a:rPr lang="fi-FI" sz="1050" b="0" i="0" u="sng" strike="noStrike" cap="none" dirty="0">
                <a:solidFill>
                  <a:schemeClr val="lt1"/>
                </a:solidFill>
                <a:latin typeface="Arial"/>
                <a:ea typeface="Arial"/>
                <a:cs typeface="Arial"/>
                <a:sym typeface="Arial"/>
                <a:hlinkClick r:id="rId3">
                  <a:extLst>
                    <a:ext uri="{A12FA001-AC4F-418D-AE19-62706E023703}">
                      <ahyp:hlinkClr xmlns:ahyp="http://schemas.microsoft.com/office/drawing/2018/hyperlinkcolor" val="tx"/>
                    </a:ext>
                  </a:extLst>
                </a:hlinkClick>
              </a:rPr>
              <a:t>toimialasi markkinatutkimukseen </a:t>
            </a:r>
            <a:r>
              <a:rPr lang="fi-FI" sz="1050" b="0" i="0" u="none" strike="noStrike" cap="none" dirty="0">
                <a:solidFill>
                  <a:schemeClr val="lt1"/>
                </a:solidFill>
                <a:latin typeface="Arial"/>
                <a:ea typeface="Arial"/>
                <a:cs typeface="Arial"/>
                <a:sym typeface="Arial"/>
              </a:rPr>
              <a:t>selvittääksesi, missä on palveluaukkoja, jotka tuotteesi voi täyttää. </a:t>
            </a:r>
            <a:endParaRPr sz="1050" b="0" i="0" u="none" strike="noStrike" cap="none" dirty="0">
              <a:solidFill>
                <a:schemeClr val="lt1"/>
              </a:solidFill>
              <a:latin typeface="Arial"/>
              <a:ea typeface="Arial"/>
              <a:cs typeface="Arial"/>
              <a:sym typeface="Arial"/>
            </a:endParaRPr>
          </a:p>
          <a:p>
            <a:pPr marL="171450" marR="0" lvl="0" indent="-171450" algn="l" rtl="0">
              <a:spcBef>
                <a:spcPts val="0"/>
              </a:spcBef>
              <a:spcAft>
                <a:spcPts val="0"/>
              </a:spcAft>
              <a:buClr>
                <a:schemeClr val="lt1"/>
              </a:buClr>
              <a:buSzPts val="1050"/>
              <a:buFont typeface="Arial"/>
              <a:buChar char="●"/>
            </a:pPr>
            <a:r>
              <a:rPr lang="fi-FI" sz="1050" b="0" i="0" u="none" strike="noStrike" cap="none" dirty="0">
                <a:solidFill>
                  <a:schemeClr val="lt1"/>
                </a:solidFill>
                <a:latin typeface="Arial"/>
                <a:ea typeface="Arial"/>
                <a:cs typeface="Arial"/>
                <a:sym typeface="Arial"/>
              </a:rPr>
              <a:t>Tarkastele samankaltaisten tuotteiden </a:t>
            </a:r>
            <a:r>
              <a:rPr lang="fi-FI" sz="1050" dirty="0">
                <a:solidFill>
                  <a:schemeClr val="lt1"/>
                </a:solidFill>
              </a:rPr>
              <a:t>kysyntää ja tarjontaa</a:t>
            </a:r>
            <a:r>
              <a:rPr lang="fi-FI" sz="1050" b="0" i="0" u="none" strike="noStrike" cap="none" dirty="0">
                <a:solidFill>
                  <a:schemeClr val="lt1"/>
                </a:solidFill>
                <a:latin typeface="Arial"/>
                <a:ea typeface="Arial"/>
                <a:cs typeface="Arial"/>
                <a:sym typeface="Arial"/>
              </a:rPr>
              <a:t> (Googlen trendit, avainsanatutkimukset,) </a:t>
            </a:r>
          </a:p>
          <a:p>
            <a:pPr marL="171450" marR="0" lvl="0" indent="-171450" algn="l" rtl="0">
              <a:spcBef>
                <a:spcPts val="0"/>
              </a:spcBef>
              <a:spcAft>
                <a:spcPts val="0"/>
              </a:spcAft>
              <a:buClr>
                <a:schemeClr val="lt1"/>
              </a:buClr>
              <a:buSzPts val="1050"/>
              <a:buFont typeface="Arial"/>
              <a:buChar char="●"/>
            </a:pPr>
            <a:r>
              <a:rPr lang="fi-FI" sz="1050" dirty="0">
                <a:solidFill>
                  <a:schemeClr val="lt1"/>
                </a:solidFill>
              </a:rPr>
              <a:t>Kehitä tämän perusteella oman</a:t>
            </a:r>
            <a:r>
              <a:rPr lang="fi-FI" sz="1050" b="0" i="0" u="none" strike="noStrike" cap="none" dirty="0">
                <a:solidFill>
                  <a:schemeClr val="lt1"/>
                </a:solidFill>
                <a:latin typeface="Arial"/>
                <a:ea typeface="Arial"/>
                <a:cs typeface="Arial"/>
                <a:sym typeface="Arial"/>
              </a:rPr>
              <a:t> tuotteesi ainutlaatuisuutta.</a:t>
            </a:r>
            <a:endParaRPr sz="1050" b="0" i="0" u="none" strike="noStrike" cap="none" dirty="0">
              <a:solidFill>
                <a:schemeClr val="lt1"/>
              </a:solidFill>
              <a:latin typeface="Arial"/>
              <a:ea typeface="Arial"/>
              <a:cs typeface="Arial"/>
              <a:sym typeface="Arial"/>
            </a:endParaRPr>
          </a:p>
        </p:txBody>
      </p:sp>
      <p:sp>
        <p:nvSpPr>
          <p:cNvPr id="289" name="Google Shape;289;p12"/>
          <p:cNvSpPr txBox="1"/>
          <p:nvPr/>
        </p:nvSpPr>
        <p:spPr>
          <a:xfrm>
            <a:off x="6407700" y="4668761"/>
            <a:ext cx="2461749" cy="24618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900"/>
              <a:buFont typeface="Arial"/>
              <a:buNone/>
            </a:pPr>
            <a:r>
              <a:rPr lang="fi-FI" sz="1000" b="0" i="0" u="none" strike="noStrike" cap="none" dirty="0">
                <a:solidFill>
                  <a:srgbClr val="000000"/>
                </a:solidFill>
                <a:latin typeface="Arial"/>
                <a:ea typeface="Arial"/>
                <a:cs typeface="Arial"/>
                <a:sym typeface="Arial"/>
              </a:rPr>
              <a:t>Muokattu lähteestä </a:t>
            </a:r>
            <a:r>
              <a:rPr lang="fi-FI" sz="1000" b="0" i="0" u="sng" strike="noStrike" cap="none" dirty="0" err="1">
                <a:solidFill>
                  <a:srgbClr val="000000"/>
                </a:solidFill>
                <a:latin typeface="Arial"/>
                <a:ea typeface="Arial"/>
                <a:cs typeface="Arial"/>
                <a:sym typeface="Arial"/>
                <a:hlinkClick r:id="rId4">
                  <a:extLst>
                    <a:ext uri="{A12FA001-AC4F-418D-AE19-62706E023703}">
                      <ahyp:hlinkClr xmlns:ahyp="http://schemas.microsoft.com/office/drawing/2018/hyperlinkcolor" val="tx"/>
                    </a:ext>
                  </a:extLst>
                </a:hlinkClick>
              </a:rPr>
              <a:t>Marketingevolution</a:t>
            </a:r>
            <a:endParaRPr sz="1000" b="0" i="0" u="none" strike="noStrike" cap="none" dirty="0">
              <a:solidFill>
                <a:srgbClr val="000000"/>
              </a:solidFill>
              <a:latin typeface="Arial"/>
              <a:ea typeface="Arial"/>
              <a:cs typeface="Arial"/>
              <a:sym typeface="Arial"/>
            </a:endParaRPr>
          </a:p>
        </p:txBody>
      </p:sp>
      <p:sp>
        <p:nvSpPr>
          <p:cNvPr id="290" name="Google Shape;290;p12"/>
          <p:cNvSpPr txBox="1"/>
          <p:nvPr/>
        </p:nvSpPr>
        <p:spPr>
          <a:xfrm>
            <a:off x="5903306" y="723902"/>
            <a:ext cx="2966143" cy="1772730"/>
          </a:xfrm>
          <a:prstGeom prst="rect">
            <a:avLst/>
          </a:prstGeom>
          <a:solidFill>
            <a:srgbClr val="9831A5"/>
          </a:solidFill>
          <a:ln>
            <a:noFill/>
          </a:ln>
        </p:spPr>
        <p:txBody>
          <a:bodyPr spcFirstLastPara="1" wrap="square" lIns="36000" tIns="36000" rIns="0" bIns="0" anchor="t" anchorCtr="0">
            <a:noAutofit/>
          </a:bodyPr>
          <a:lstStyle/>
          <a:p>
            <a:pPr marL="133350" marR="0" lvl="0" indent="0" algn="l" rtl="0">
              <a:lnSpc>
                <a:spcPct val="100000"/>
              </a:lnSpc>
              <a:spcBef>
                <a:spcPts val="0"/>
              </a:spcBef>
              <a:spcAft>
                <a:spcPts val="0"/>
              </a:spcAft>
              <a:buClr>
                <a:schemeClr val="dk1"/>
              </a:buClr>
              <a:buSzPts val="1500"/>
              <a:buFont typeface="Arial"/>
              <a:buNone/>
            </a:pPr>
            <a:r>
              <a:rPr lang="fi-FI" sz="1200" b="1" i="0" u="none" strike="noStrike" cap="none" dirty="0">
                <a:solidFill>
                  <a:schemeClr val="lt1"/>
                </a:solidFill>
                <a:latin typeface="Arial"/>
                <a:ea typeface="Arial"/>
                <a:cs typeface="Arial"/>
                <a:sym typeface="Arial"/>
              </a:rPr>
              <a:t>3. Analysoi kilpailijat</a:t>
            </a:r>
            <a:endParaRPr sz="1200" b="1" i="0" u="none" strike="noStrike" cap="none" dirty="0">
              <a:solidFill>
                <a:schemeClr val="lt1"/>
              </a:solidFill>
              <a:latin typeface="Arial"/>
              <a:ea typeface="Arial"/>
              <a:cs typeface="Arial"/>
              <a:sym typeface="Arial"/>
            </a:endParaRPr>
          </a:p>
          <a:p>
            <a:pPr marL="171450" marR="0" lvl="0" indent="-171450" algn="l" rtl="0">
              <a:spcBef>
                <a:spcPts val="600"/>
              </a:spcBef>
              <a:spcAft>
                <a:spcPts val="0"/>
              </a:spcAft>
              <a:buClr>
                <a:schemeClr val="lt1"/>
              </a:buClr>
              <a:buSzPts val="1050"/>
              <a:buFont typeface="Arial"/>
              <a:buChar char="●"/>
            </a:pPr>
            <a:r>
              <a:rPr lang="fi-FI" sz="1050" b="0" i="0" u="none" strike="noStrike" cap="none" dirty="0">
                <a:solidFill>
                  <a:schemeClr val="lt1"/>
                </a:solidFill>
                <a:latin typeface="Arial"/>
                <a:ea typeface="Arial"/>
                <a:cs typeface="Arial"/>
                <a:sym typeface="Arial"/>
              </a:rPr>
              <a:t>Tutustu heidän verkkosivustoihinsa - mitä avainsanoja he käyttävät? Mitä voit oppia heiltä? Ketkä näyttävät olevan niiden kohdeyleisöjä? Miten tämä näkyy? </a:t>
            </a:r>
            <a:endParaRPr sz="1050" b="0" i="0" u="none" strike="noStrike" cap="none" dirty="0">
              <a:solidFill>
                <a:schemeClr val="lt1"/>
              </a:solidFill>
              <a:latin typeface="Arial"/>
              <a:ea typeface="Arial"/>
              <a:cs typeface="Arial"/>
              <a:sym typeface="Arial"/>
            </a:endParaRPr>
          </a:p>
          <a:p>
            <a:pPr marL="171450" marR="0" lvl="0" indent="-171450" algn="l" rtl="0">
              <a:spcBef>
                <a:spcPts val="0"/>
              </a:spcBef>
              <a:spcAft>
                <a:spcPts val="0"/>
              </a:spcAft>
              <a:buClr>
                <a:schemeClr val="lt1"/>
              </a:buClr>
              <a:buSzPts val="1050"/>
              <a:buFont typeface="Arial"/>
              <a:buChar char="●"/>
            </a:pPr>
            <a:r>
              <a:rPr lang="fi-FI" sz="1050" b="0" i="0" u="none" strike="noStrike" cap="none" dirty="0">
                <a:solidFill>
                  <a:schemeClr val="lt1"/>
                </a:solidFill>
                <a:latin typeface="Arial"/>
                <a:ea typeface="Arial"/>
                <a:cs typeface="Arial"/>
                <a:sym typeface="Arial"/>
              </a:rPr>
              <a:t>Käyttävätkö he online- vai </a:t>
            </a:r>
            <a:r>
              <a:rPr lang="fi-FI" sz="1050" b="0" i="0" u="none" strike="noStrike" cap="none" dirty="0" err="1">
                <a:solidFill>
                  <a:schemeClr val="lt1"/>
                </a:solidFill>
                <a:latin typeface="Arial"/>
                <a:ea typeface="Arial"/>
                <a:cs typeface="Arial"/>
                <a:sym typeface="Arial"/>
              </a:rPr>
              <a:t>offline</a:t>
            </a:r>
            <a:r>
              <a:rPr lang="fi-FI" sz="1050" b="0" i="0" u="none" strike="noStrike" cap="none" dirty="0">
                <a:solidFill>
                  <a:schemeClr val="lt1"/>
                </a:solidFill>
                <a:latin typeface="Arial"/>
                <a:ea typeface="Arial"/>
                <a:cs typeface="Arial"/>
                <a:sym typeface="Arial"/>
              </a:rPr>
              <a:t>-kanavia? Keskittyvätkö he päätöksentekijään vai tukijaan?</a:t>
            </a:r>
            <a:endParaRPr sz="1050" b="0" i="0" u="none" strike="noStrike" cap="none" dirty="0">
              <a:solidFill>
                <a:schemeClr val="lt1"/>
              </a:solidFill>
              <a:latin typeface="Arial"/>
              <a:ea typeface="Arial"/>
              <a:cs typeface="Arial"/>
              <a:sym typeface="Arial"/>
            </a:endParaRPr>
          </a:p>
        </p:txBody>
      </p:sp>
      <p:sp>
        <p:nvSpPr>
          <p:cNvPr id="291" name="Google Shape;291;p12"/>
          <p:cNvSpPr txBox="1"/>
          <p:nvPr/>
        </p:nvSpPr>
        <p:spPr>
          <a:xfrm>
            <a:off x="271933" y="2559639"/>
            <a:ext cx="2736298" cy="1913805"/>
          </a:xfrm>
          <a:prstGeom prst="rect">
            <a:avLst/>
          </a:prstGeom>
          <a:solidFill>
            <a:srgbClr val="D0296C"/>
          </a:solidFill>
          <a:ln>
            <a:noFill/>
          </a:ln>
        </p:spPr>
        <p:txBody>
          <a:bodyPr spcFirstLastPara="1" wrap="square" lIns="36000" tIns="36000" rIns="0" bIns="0" anchor="t" anchorCtr="0">
            <a:noAutofit/>
          </a:bodyPr>
          <a:lstStyle/>
          <a:p>
            <a:pPr marL="133350" marR="0" lvl="0" indent="0" algn="l" rtl="0">
              <a:lnSpc>
                <a:spcPct val="100000"/>
              </a:lnSpc>
              <a:spcBef>
                <a:spcPts val="0"/>
              </a:spcBef>
              <a:spcAft>
                <a:spcPts val="0"/>
              </a:spcAft>
              <a:buClr>
                <a:schemeClr val="dk1"/>
              </a:buClr>
              <a:buSzPts val="1500"/>
              <a:buFont typeface="Arial"/>
              <a:buNone/>
            </a:pPr>
            <a:r>
              <a:rPr lang="fi-FI" sz="1200" b="1" i="0" u="none" strike="noStrike" cap="none" dirty="0">
                <a:solidFill>
                  <a:schemeClr val="lt1"/>
                </a:solidFill>
                <a:latin typeface="Arial"/>
                <a:ea typeface="Arial"/>
                <a:cs typeface="Arial"/>
                <a:sym typeface="Arial"/>
              </a:rPr>
              <a:t>4. Luo ’</a:t>
            </a:r>
            <a:r>
              <a:rPr lang="fi-FI" sz="1200" b="1" dirty="0">
                <a:solidFill>
                  <a:schemeClr val="lt1"/>
                </a:solidFill>
              </a:rPr>
              <a:t>Ostajap</a:t>
            </a:r>
            <a:r>
              <a:rPr lang="fi-FI" sz="1200" b="1" i="0" u="none" strike="noStrike" cap="none" dirty="0">
                <a:solidFill>
                  <a:schemeClr val="lt1"/>
                </a:solidFill>
                <a:latin typeface="Arial"/>
                <a:ea typeface="Arial"/>
                <a:cs typeface="Arial"/>
                <a:sym typeface="Arial"/>
              </a:rPr>
              <a:t>ersoonat'*</a:t>
            </a:r>
            <a:endParaRPr sz="1200" b="1" i="0" u="none" strike="noStrike" cap="none" dirty="0">
              <a:solidFill>
                <a:schemeClr val="lt1"/>
              </a:solidFill>
              <a:latin typeface="Arial"/>
              <a:ea typeface="Arial"/>
              <a:cs typeface="Arial"/>
              <a:sym typeface="Arial"/>
            </a:endParaRPr>
          </a:p>
          <a:p>
            <a:pPr marL="171450" marR="0" lvl="0" indent="-171450" algn="l" rtl="0">
              <a:lnSpc>
                <a:spcPct val="100000"/>
              </a:lnSpc>
              <a:spcBef>
                <a:spcPts val="600"/>
              </a:spcBef>
              <a:spcAft>
                <a:spcPts val="0"/>
              </a:spcAft>
              <a:buClr>
                <a:schemeClr val="lt1"/>
              </a:buClr>
              <a:buSzPts val="1050"/>
              <a:buFont typeface="Arial"/>
              <a:buChar char="●"/>
            </a:pPr>
            <a:r>
              <a:rPr lang="fi-FI" sz="1050" b="0" i="0" u="none" strike="noStrike" cap="none" dirty="0">
                <a:solidFill>
                  <a:schemeClr val="lt1"/>
                </a:solidFill>
                <a:latin typeface="Arial"/>
                <a:ea typeface="Arial"/>
                <a:cs typeface="Arial"/>
                <a:sym typeface="Arial"/>
              </a:rPr>
              <a:t>Tämä on erityisen hyödyllistä, jos yrityksesi puhuttelee monenlaisia kuluttajia. </a:t>
            </a:r>
          </a:p>
          <a:p>
            <a:pPr marL="171450" marR="0" lvl="0" indent="-171450" algn="l" rtl="0">
              <a:lnSpc>
                <a:spcPct val="100000"/>
              </a:lnSpc>
              <a:spcBef>
                <a:spcPts val="600"/>
              </a:spcBef>
              <a:spcAft>
                <a:spcPts val="0"/>
              </a:spcAft>
              <a:buClr>
                <a:schemeClr val="lt1"/>
              </a:buClr>
              <a:buSzPts val="1050"/>
              <a:buFont typeface="Arial"/>
              <a:buChar char="●"/>
            </a:pPr>
            <a:endParaRPr sz="1050" b="0" i="0" u="none" strike="noStrike" cap="none" dirty="0">
              <a:solidFill>
                <a:schemeClr val="lt1"/>
              </a:solidFill>
              <a:latin typeface="Arial"/>
              <a:ea typeface="Arial"/>
              <a:cs typeface="Arial"/>
              <a:sym typeface="Arial"/>
            </a:endParaRPr>
          </a:p>
          <a:p>
            <a:pPr marL="171450" marR="0" lvl="0" indent="-171450" algn="l" rtl="0">
              <a:lnSpc>
                <a:spcPct val="100000"/>
              </a:lnSpc>
              <a:spcBef>
                <a:spcPts val="0"/>
              </a:spcBef>
              <a:spcAft>
                <a:spcPts val="0"/>
              </a:spcAft>
              <a:buClr>
                <a:schemeClr val="lt1"/>
              </a:buClr>
              <a:buSzPts val="1050"/>
              <a:buFont typeface="Arial"/>
              <a:buChar char="●"/>
            </a:pPr>
            <a:r>
              <a:rPr lang="fi-FI" sz="1050" dirty="0">
                <a:solidFill>
                  <a:schemeClr val="lt1"/>
                </a:solidFill>
              </a:rPr>
              <a:t>Ostajapersoona</a:t>
            </a:r>
            <a:r>
              <a:rPr lang="fi-FI" sz="1050" b="0" i="0" u="none" strike="noStrike" cap="none" dirty="0">
                <a:solidFill>
                  <a:schemeClr val="lt1"/>
                </a:solidFill>
                <a:latin typeface="Arial"/>
                <a:ea typeface="Arial"/>
                <a:cs typeface="Arial"/>
                <a:sym typeface="Arial"/>
              </a:rPr>
              <a:t>t luodaan asiakastuntemuksen ja heidän tarpeidensa perusteella, ja niitä täydennetään muilla saatavilla olevilla tiedoilla.</a:t>
            </a:r>
            <a:endParaRPr sz="1050" b="0" i="0" u="none" strike="noStrike" cap="none" dirty="0">
              <a:solidFill>
                <a:schemeClr val="lt1"/>
              </a:solidFill>
              <a:latin typeface="Arial"/>
              <a:ea typeface="Arial"/>
              <a:cs typeface="Arial"/>
              <a:sym typeface="Arial"/>
            </a:endParaRPr>
          </a:p>
        </p:txBody>
      </p:sp>
      <p:sp>
        <p:nvSpPr>
          <p:cNvPr id="292" name="Google Shape;292;p12"/>
          <p:cNvSpPr txBox="1"/>
          <p:nvPr/>
        </p:nvSpPr>
        <p:spPr>
          <a:xfrm>
            <a:off x="2062312" y="4684150"/>
            <a:ext cx="2736298" cy="23079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400"/>
              <a:buFont typeface="Arial"/>
              <a:buNone/>
            </a:pPr>
            <a:r>
              <a:rPr lang="fi-FI" sz="900" b="0" i="0" u="none" strike="noStrike" cap="none" dirty="0">
                <a:solidFill>
                  <a:schemeClr val="tx1"/>
                </a:solidFill>
                <a:latin typeface="Arial"/>
                <a:ea typeface="Arial"/>
                <a:cs typeface="Arial"/>
                <a:sym typeface="Arial"/>
              </a:rPr>
              <a:t>*aihetta käsiteltiin edellisessä </a:t>
            </a:r>
            <a:r>
              <a:rPr lang="fi-FI" sz="900" dirty="0">
                <a:solidFill>
                  <a:schemeClr val="tx1"/>
                </a:solidFill>
              </a:rPr>
              <a:t>osa</a:t>
            </a:r>
            <a:r>
              <a:rPr lang="fi-FI" sz="900" b="0" i="0" u="none" strike="noStrike" cap="none" dirty="0">
                <a:solidFill>
                  <a:schemeClr val="tx1"/>
                </a:solidFill>
                <a:latin typeface="Arial"/>
                <a:ea typeface="Arial"/>
                <a:cs typeface="Arial"/>
                <a:sym typeface="Arial"/>
              </a:rPr>
              <a:t>ssa.</a:t>
            </a:r>
            <a:endParaRPr sz="1400" b="0" i="0" u="none" strike="noStrike" cap="none" dirty="0">
              <a:solidFill>
                <a:schemeClr val="tx1"/>
              </a:solidFill>
              <a:latin typeface="Arial"/>
              <a:ea typeface="Arial"/>
              <a:cs typeface="Arial"/>
              <a:sym typeface="Arial"/>
            </a:endParaRPr>
          </a:p>
        </p:txBody>
      </p:sp>
      <p:sp>
        <p:nvSpPr>
          <p:cNvPr id="293" name="Google Shape;293;p12"/>
          <p:cNvSpPr txBox="1"/>
          <p:nvPr/>
        </p:nvSpPr>
        <p:spPr>
          <a:xfrm>
            <a:off x="3087618" y="2562945"/>
            <a:ext cx="2736298" cy="1913805"/>
          </a:xfrm>
          <a:prstGeom prst="rect">
            <a:avLst/>
          </a:prstGeom>
          <a:solidFill>
            <a:srgbClr val="EA8007"/>
          </a:solidFill>
          <a:ln>
            <a:noFill/>
          </a:ln>
        </p:spPr>
        <p:txBody>
          <a:bodyPr spcFirstLastPara="1" wrap="square" lIns="36000" tIns="36000" rIns="0" bIns="0" anchor="t" anchorCtr="0">
            <a:noAutofit/>
          </a:bodyPr>
          <a:lstStyle/>
          <a:p>
            <a:pPr marL="133350" marR="0" lvl="0" indent="0" algn="l" rtl="0">
              <a:lnSpc>
                <a:spcPct val="100000"/>
              </a:lnSpc>
              <a:spcBef>
                <a:spcPts val="0"/>
              </a:spcBef>
              <a:spcAft>
                <a:spcPts val="0"/>
              </a:spcAft>
              <a:buClr>
                <a:schemeClr val="dk1"/>
              </a:buClr>
              <a:buSzPts val="1500"/>
              <a:buFont typeface="Arial"/>
              <a:buNone/>
            </a:pPr>
            <a:r>
              <a:rPr lang="fi-FI" sz="1200" b="1" i="0" u="none" strike="noStrike" cap="none" dirty="0">
                <a:solidFill>
                  <a:srgbClr val="161249"/>
                </a:solidFill>
                <a:latin typeface="Arial"/>
                <a:ea typeface="Arial"/>
                <a:cs typeface="Arial"/>
                <a:sym typeface="Arial"/>
              </a:rPr>
              <a:t>5. Poissulkeminen: Määrittele, keitä kohderyhmäsi ei ole</a:t>
            </a:r>
            <a:endParaRPr sz="1200" b="1" i="0" u="none" strike="noStrike" cap="none" dirty="0">
              <a:solidFill>
                <a:srgbClr val="161249"/>
              </a:solidFill>
              <a:latin typeface="Arial"/>
              <a:ea typeface="Arial"/>
              <a:cs typeface="Arial"/>
              <a:sym typeface="Arial"/>
            </a:endParaRPr>
          </a:p>
          <a:p>
            <a:pPr marL="171450" marR="0" lvl="0" indent="-171450" algn="l" rtl="0">
              <a:spcBef>
                <a:spcPts val="600"/>
              </a:spcBef>
              <a:spcAft>
                <a:spcPts val="0"/>
              </a:spcAft>
              <a:buClr>
                <a:srgbClr val="161249"/>
              </a:buClr>
              <a:buSzPts val="1050"/>
              <a:buFont typeface="Arial"/>
              <a:buChar char="●"/>
            </a:pPr>
            <a:r>
              <a:rPr lang="fi-FI" sz="1050" b="0" i="0" u="none" strike="noStrike" cap="none" dirty="0">
                <a:solidFill>
                  <a:srgbClr val="161249"/>
                </a:solidFill>
                <a:latin typeface="Arial"/>
                <a:ea typeface="Arial"/>
                <a:cs typeface="Arial"/>
                <a:sym typeface="Arial"/>
              </a:rPr>
              <a:t>Yritä määritellä tarkasti, kuka on yleisösi ja kuka ei. </a:t>
            </a:r>
            <a:endParaRPr sz="1050" b="0" i="0" u="none" strike="noStrike" cap="none" dirty="0">
              <a:solidFill>
                <a:srgbClr val="161249"/>
              </a:solidFill>
              <a:latin typeface="Arial"/>
              <a:ea typeface="Arial"/>
              <a:cs typeface="Arial"/>
              <a:sym typeface="Arial"/>
            </a:endParaRPr>
          </a:p>
          <a:p>
            <a:pPr marL="171450" marR="0" lvl="0" indent="-171450" algn="l" rtl="0">
              <a:spcBef>
                <a:spcPts val="0"/>
              </a:spcBef>
              <a:spcAft>
                <a:spcPts val="0"/>
              </a:spcAft>
              <a:buClr>
                <a:srgbClr val="161249"/>
              </a:buClr>
              <a:buSzPts val="1050"/>
              <a:buFont typeface="Arial"/>
              <a:buChar char="●"/>
            </a:pPr>
            <a:r>
              <a:rPr lang="fi-FI" sz="1050" b="0" i="0" u="none" strike="noStrike" cap="none" dirty="0">
                <a:solidFill>
                  <a:srgbClr val="161249"/>
                </a:solidFill>
                <a:latin typeface="Arial"/>
                <a:ea typeface="Arial"/>
                <a:cs typeface="Arial"/>
                <a:sym typeface="Arial"/>
              </a:rPr>
              <a:t>Esim.: Onko kohderyhmäsi ’naiset’ vai ’</a:t>
            </a:r>
            <a:r>
              <a:rPr lang="fi-FI" sz="1050" dirty="0">
                <a:solidFill>
                  <a:srgbClr val="161249"/>
                </a:solidFill>
              </a:rPr>
              <a:t>3</a:t>
            </a:r>
            <a:r>
              <a:rPr lang="fi-FI" sz="1050" b="0" i="0" u="none" strike="noStrike" cap="none" dirty="0">
                <a:solidFill>
                  <a:srgbClr val="161249"/>
                </a:solidFill>
                <a:latin typeface="Arial"/>
                <a:ea typeface="Arial"/>
                <a:cs typeface="Arial"/>
                <a:sym typeface="Arial"/>
              </a:rPr>
              <a:t>0-40-vuotiaat naiset’? </a:t>
            </a:r>
            <a:endParaRPr sz="1050" b="0" i="0" u="none" strike="noStrike" cap="none" dirty="0">
              <a:solidFill>
                <a:srgbClr val="161249"/>
              </a:solidFill>
              <a:latin typeface="Arial"/>
              <a:ea typeface="Arial"/>
              <a:cs typeface="Arial"/>
              <a:sym typeface="Arial"/>
            </a:endParaRPr>
          </a:p>
          <a:p>
            <a:pPr marL="171450" marR="0" lvl="0" indent="-171450" algn="l" rtl="0">
              <a:spcBef>
                <a:spcPts val="0"/>
              </a:spcBef>
              <a:spcAft>
                <a:spcPts val="0"/>
              </a:spcAft>
              <a:buClr>
                <a:srgbClr val="161249"/>
              </a:buClr>
              <a:buSzPts val="1050"/>
              <a:buFont typeface="Arial"/>
              <a:buChar char="●"/>
            </a:pPr>
            <a:r>
              <a:rPr lang="fi-FI" sz="1050" b="0" i="0" u="none" strike="noStrike" cap="none" dirty="0">
                <a:solidFill>
                  <a:srgbClr val="161249"/>
                </a:solidFill>
                <a:latin typeface="Arial"/>
                <a:ea typeface="Arial"/>
                <a:cs typeface="Arial"/>
                <a:sym typeface="Arial"/>
              </a:rPr>
              <a:t>Tämä määrittely tehostaa kohdentamista erilaisilla mainosalustoilla (kohta 6)</a:t>
            </a:r>
            <a:endParaRPr sz="1050" b="0" i="0" u="none" strike="noStrike" cap="none" dirty="0">
              <a:solidFill>
                <a:srgbClr val="161249"/>
              </a:solidFill>
              <a:latin typeface="Arial"/>
              <a:ea typeface="Arial"/>
              <a:cs typeface="Arial"/>
              <a:sym typeface="Arial"/>
            </a:endParaRPr>
          </a:p>
        </p:txBody>
      </p:sp>
      <p:sp>
        <p:nvSpPr>
          <p:cNvPr id="294" name="Google Shape;294;p12"/>
          <p:cNvSpPr txBox="1"/>
          <p:nvPr/>
        </p:nvSpPr>
        <p:spPr>
          <a:xfrm>
            <a:off x="5903304" y="2559716"/>
            <a:ext cx="2966146" cy="1913720"/>
          </a:xfrm>
          <a:prstGeom prst="rect">
            <a:avLst/>
          </a:prstGeom>
          <a:solidFill>
            <a:srgbClr val="F1B300"/>
          </a:solidFill>
          <a:ln>
            <a:noFill/>
          </a:ln>
        </p:spPr>
        <p:txBody>
          <a:bodyPr spcFirstLastPara="1" wrap="square" lIns="36000" tIns="36000" rIns="0" bIns="0" anchor="t" anchorCtr="0">
            <a:noAutofit/>
          </a:bodyPr>
          <a:lstStyle/>
          <a:p>
            <a:pPr marL="133350" marR="0" lvl="0" indent="0" algn="l" rtl="0">
              <a:lnSpc>
                <a:spcPct val="100000"/>
              </a:lnSpc>
              <a:spcBef>
                <a:spcPts val="0"/>
              </a:spcBef>
              <a:spcAft>
                <a:spcPts val="0"/>
              </a:spcAft>
              <a:buClr>
                <a:schemeClr val="dk1"/>
              </a:buClr>
              <a:buSzPts val="1500"/>
              <a:buFont typeface="Arial"/>
              <a:buNone/>
            </a:pPr>
            <a:r>
              <a:rPr lang="fi-FI" sz="1200" b="1" i="0" u="none" strike="noStrike" cap="none" dirty="0">
                <a:solidFill>
                  <a:srgbClr val="161249"/>
                </a:solidFill>
                <a:latin typeface="Arial"/>
                <a:ea typeface="Arial"/>
                <a:cs typeface="Arial"/>
                <a:sym typeface="Arial"/>
              </a:rPr>
              <a:t>6. Hyödynnä mainosalustojen verkostot ja profilointimahdollisuudet</a:t>
            </a:r>
            <a:endParaRPr sz="1200" b="1" i="0" u="none" strike="noStrike" cap="none" dirty="0">
              <a:solidFill>
                <a:srgbClr val="161249"/>
              </a:solidFill>
              <a:latin typeface="Arial"/>
              <a:ea typeface="Arial"/>
              <a:cs typeface="Arial"/>
              <a:sym typeface="Arial"/>
            </a:endParaRPr>
          </a:p>
          <a:p>
            <a:pPr marL="171450" marR="0" lvl="0" indent="-171450" algn="l" rtl="0">
              <a:lnSpc>
                <a:spcPct val="100000"/>
              </a:lnSpc>
              <a:spcBef>
                <a:spcPts val="600"/>
              </a:spcBef>
              <a:spcAft>
                <a:spcPts val="0"/>
              </a:spcAft>
              <a:buClr>
                <a:srgbClr val="161249"/>
              </a:buClr>
              <a:buSzPts val="1050"/>
              <a:buFont typeface="Arial"/>
              <a:buChar char="●"/>
            </a:pPr>
            <a:r>
              <a:rPr lang="fi-FI" sz="1050" b="0" i="0" u="none" strike="noStrike" cap="none" dirty="0">
                <a:solidFill>
                  <a:srgbClr val="161249"/>
                </a:solidFill>
                <a:latin typeface="Arial"/>
                <a:ea typeface="Arial"/>
                <a:cs typeface="Arial"/>
                <a:sym typeface="Arial"/>
              </a:rPr>
              <a:t>Google </a:t>
            </a:r>
            <a:r>
              <a:rPr lang="fi-FI" sz="1050" b="0" i="0" u="none" strike="noStrike" cap="none" dirty="0" err="1">
                <a:solidFill>
                  <a:srgbClr val="161249"/>
                </a:solidFill>
                <a:latin typeface="Arial"/>
                <a:ea typeface="Arial"/>
                <a:cs typeface="Arial"/>
                <a:sym typeface="Arial"/>
              </a:rPr>
              <a:t>Ads</a:t>
            </a:r>
            <a:r>
              <a:rPr lang="fi-FI" sz="1050" b="0" i="0" u="none" strike="noStrike" cap="none" dirty="0">
                <a:solidFill>
                  <a:srgbClr val="161249"/>
                </a:solidFill>
                <a:latin typeface="Arial"/>
                <a:ea typeface="Arial"/>
                <a:cs typeface="Arial"/>
                <a:sym typeface="Arial"/>
              </a:rPr>
              <a:t>, </a:t>
            </a:r>
            <a:r>
              <a:rPr lang="fi-FI" sz="1050" b="0" i="0" u="none" strike="noStrike" cap="none" dirty="0" err="1">
                <a:solidFill>
                  <a:srgbClr val="161249"/>
                </a:solidFill>
                <a:latin typeface="Arial"/>
                <a:ea typeface="Arial"/>
                <a:cs typeface="Arial"/>
                <a:sym typeface="Arial"/>
              </a:rPr>
              <a:t>Display</a:t>
            </a:r>
            <a:r>
              <a:rPr lang="fi-FI" sz="1050" b="0" i="0" u="none" strike="noStrike" cap="none" dirty="0">
                <a:solidFill>
                  <a:srgbClr val="161249"/>
                </a:solidFill>
                <a:latin typeface="Arial"/>
                <a:ea typeface="Arial"/>
                <a:cs typeface="Arial"/>
                <a:sym typeface="Arial"/>
              </a:rPr>
              <a:t>, Meta ja muut vastaavat mainosalustat </a:t>
            </a:r>
            <a:r>
              <a:rPr lang="fi-FI" sz="1050" dirty="0">
                <a:solidFill>
                  <a:srgbClr val="161249"/>
                </a:solidFill>
              </a:rPr>
              <a:t>hyödyn</a:t>
            </a:r>
            <a:r>
              <a:rPr lang="fi-FI" sz="1050" b="0" i="0" u="none" strike="noStrike" cap="none" dirty="0">
                <a:solidFill>
                  <a:srgbClr val="161249"/>
                </a:solidFill>
                <a:latin typeface="Arial"/>
                <a:ea typeface="Arial"/>
                <a:cs typeface="Arial"/>
                <a:sym typeface="Arial"/>
              </a:rPr>
              <a:t>tävät laajoja tietokantoja ja tekoälyä.</a:t>
            </a:r>
            <a:endParaRPr sz="1050" b="0" i="0" u="none" strike="noStrike" cap="none" dirty="0">
              <a:solidFill>
                <a:srgbClr val="161249"/>
              </a:solidFill>
              <a:latin typeface="Arial"/>
              <a:ea typeface="Arial"/>
              <a:cs typeface="Arial"/>
              <a:sym typeface="Arial"/>
            </a:endParaRPr>
          </a:p>
          <a:p>
            <a:pPr marL="171450" marR="0" lvl="0" indent="-171450" algn="l" rtl="0">
              <a:lnSpc>
                <a:spcPct val="100000"/>
              </a:lnSpc>
              <a:spcBef>
                <a:spcPts val="0"/>
              </a:spcBef>
              <a:spcAft>
                <a:spcPts val="0"/>
              </a:spcAft>
              <a:buClr>
                <a:srgbClr val="161249"/>
              </a:buClr>
              <a:buSzPts val="1050"/>
              <a:buFont typeface="Arial"/>
              <a:buChar char="●"/>
            </a:pPr>
            <a:r>
              <a:rPr lang="fi-FI" sz="1050" dirty="0">
                <a:solidFill>
                  <a:srgbClr val="161249"/>
                </a:solidFill>
              </a:rPr>
              <a:t>Pystyt kohdentamaan tarkasti mm. henkilöprofiilin,</a:t>
            </a:r>
            <a:r>
              <a:rPr lang="fi-FI" sz="1050" b="0" i="0" u="none" strike="noStrike" cap="none" dirty="0">
                <a:solidFill>
                  <a:srgbClr val="161249"/>
                </a:solidFill>
                <a:latin typeface="Arial"/>
                <a:ea typeface="Arial"/>
                <a:cs typeface="Arial"/>
                <a:sym typeface="Arial"/>
              </a:rPr>
              <a:t> käyttäytymisen ja kiinnostuksen kohteiden mukaan.</a:t>
            </a:r>
            <a:endParaRPr sz="1050" b="0" i="0" u="none" strike="noStrike" cap="none" dirty="0">
              <a:solidFill>
                <a:srgbClr val="161249"/>
              </a:solidFill>
              <a:latin typeface="Arial"/>
              <a:ea typeface="Arial"/>
              <a:cs typeface="Arial"/>
              <a:sym typeface="Arial"/>
            </a:endParaRPr>
          </a:p>
          <a:p>
            <a:pPr marL="171450" marR="0" lvl="0" indent="-171450" algn="l" rtl="0">
              <a:lnSpc>
                <a:spcPct val="100000"/>
              </a:lnSpc>
              <a:spcBef>
                <a:spcPts val="0"/>
              </a:spcBef>
              <a:spcAft>
                <a:spcPts val="0"/>
              </a:spcAft>
              <a:buClr>
                <a:srgbClr val="161249"/>
              </a:buClr>
              <a:buSzPts val="1050"/>
              <a:buFont typeface="Arial"/>
              <a:buChar char="●"/>
            </a:pPr>
            <a:r>
              <a:rPr lang="fi-FI" sz="1050" b="0" i="0" u="none" strike="noStrike" cap="none" dirty="0">
                <a:solidFill>
                  <a:srgbClr val="161249"/>
                </a:solidFill>
                <a:latin typeface="Arial"/>
                <a:ea typeface="Arial"/>
                <a:cs typeface="Arial"/>
                <a:sym typeface="Arial"/>
              </a:rPr>
              <a:t>Kun käynnistät kampanjan näillä alustoilla, saat käyttöösi nämä yleisöt ja verkostot </a:t>
            </a:r>
            <a:endParaRPr sz="1050" b="0" i="0" u="none" strike="noStrike" cap="none" dirty="0">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g18945a69ccf_0_2"/>
          <p:cNvSpPr txBox="1">
            <a:spLocks noGrp="1"/>
          </p:cNvSpPr>
          <p:nvPr>
            <p:ph type="body" idx="1"/>
          </p:nvPr>
        </p:nvSpPr>
        <p:spPr>
          <a:xfrm>
            <a:off x="840583" y="324829"/>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dirty="0" err="1"/>
              <a:t>Oppimis</a:t>
            </a:r>
            <a:r>
              <a:rPr lang="fi-FI" sz="2800" dirty="0"/>
              <a:t>tehtävä</a:t>
            </a:r>
            <a:endParaRPr dirty="0"/>
          </a:p>
        </p:txBody>
      </p:sp>
      <p:sp>
        <p:nvSpPr>
          <p:cNvPr id="300" name="Google Shape;300;g18945a69ccf_0_2"/>
          <p:cNvSpPr txBox="1">
            <a:spLocks noGrp="1"/>
          </p:cNvSpPr>
          <p:nvPr>
            <p:ph type="body" idx="2"/>
          </p:nvPr>
        </p:nvSpPr>
        <p:spPr>
          <a:xfrm>
            <a:off x="840583" y="782992"/>
            <a:ext cx="7627222" cy="362764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1AA81"/>
              </a:buClr>
              <a:buSzPts val="2000"/>
              <a:buNone/>
            </a:pPr>
            <a:r>
              <a:rPr lang="fi-FI" sz="2000" b="1" dirty="0">
                <a:solidFill>
                  <a:srgbClr val="11AA81"/>
                </a:solidFill>
              </a:rPr>
              <a:t>Kohderyhmien kartoittaminen digitaalisessa ympäristössä.</a:t>
            </a:r>
            <a:endParaRPr dirty="0"/>
          </a:p>
          <a:p>
            <a:pPr marL="0" lvl="0" indent="0" algn="l" rtl="0">
              <a:lnSpc>
                <a:spcPct val="100000"/>
              </a:lnSpc>
              <a:spcBef>
                <a:spcPts val="600"/>
              </a:spcBef>
              <a:spcAft>
                <a:spcPts val="0"/>
              </a:spcAft>
              <a:buClr>
                <a:schemeClr val="lt1"/>
              </a:buClr>
              <a:buSzPts val="1600"/>
              <a:buNone/>
            </a:pPr>
            <a:r>
              <a:rPr lang="fi-FI" sz="1600" dirty="0">
                <a:solidFill>
                  <a:schemeClr val="lt1"/>
                </a:solidFill>
              </a:rPr>
              <a:t>Internetissä pystyy tekemään markkina- ja kohderyhmäkartoitusta lähes mille tahansa alalle ja yritykselle. Toimi edellisessä diassa kohdissa 2 ja 3 annettujen ohjeiden ja linkkien mukaisesti.</a:t>
            </a:r>
            <a:endParaRPr dirty="0"/>
          </a:p>
          <a:p>
            <a:pPr marL="0" lvl="0" indent="0" algn="l" rtl="0">
              <a:lnSpc>
                <a:spcPct val="100000"/>
              </a:lnSpc>
              <a:spcBef>
                <a:spcPts val="0"/>
              </a:spcBef>
              <a:spcAft>
                <a:spcPts val="0"/>
              </a:spcAft>
              <a:buClr>
                <a:schemeClr val="lt1"/>
              </a:buClr>
              <a:buSzPts val="1600"/>
              <a:buNone/>
            </a:pPr>
            <a:endParaRPr sz="1600" dirty="0">
              <a:solidFill>
                <a:schemeClr val="lt1"/>
              </a:solidFill>
            </a:endParaRPr>
          </a:p>
          <a:p>
            <a:pPr marL="457200" lvl="0" indent="-342900" algn="l" rtl="0">
              <a:lnSpc>
                <a:spcPct val="100000"/>
              </a:lnSpc>
              <a:spcBef>
                <a:spcPts val="0"/>
              </a:spcBef>
              <a:spcAft>
                <a:spcPts val="0"/>
              </a:spcAft>
              <a:buClr>
                <a:srgbClr val="11AA81"/>
              </a:buClr>
              <a:buSzPts val="1800"/>
              <a:buAutoNum type="arabicPeriod"/>
            </a:pPr>
            <a:r>
              <a:rPr lang="fi-FI" sz="1600" dirty="0">
                <a:solidFill>
                  <a:schemeClr val="lt1"/>
                </a:solidFill>
              </a:rPr>
              <a:t>Valitse yritys. Määrittele 5-8 keskeistä avainsanaa, joita sen ihanneasiakkaat käyttävät. </a:t>
            </a:r>
            <a:endParaRPr dirty="0"/>
          </a:p>
          <a:p>
            <a:pPr marL="457200" lvl="0" indent="-342900" algn="l" rtl="0">
              <a:lnSpc>
                <a:spcPct val="100000"/>
              </a:lnSpc>
              <a:spcBef>
                <a:spcPts val="0"/>
              </a:spcBef>
              <a:spcAft>
                <a:spcPts val="0"/>
              </a:spcAft>
              <a:buClr>
                <a:srgbClr val="11AA81"/>
              </a:buClr>
              <a:buSzPts val="1800"/>
              <a:buAutoNum type="arabicPeriod"/>
            </a:pPr>
            <a:r>
              <a:rPr lang="fi-FI" sz="1600" dirty="0">
                <a:solidFill>
                  <a:schemeClr val="lt1"/>
                </a:solidFill>
              </a:rPr>
              <a:t>Suorita Google </a:t>
            </a:r>
            <a:r>
              <a:rPr lang="fi-FI" sz="1600" dirty="0" err="1">
                <a:solidFill>
                  <a:schemeClr val="lt1"/>
                </a:solidFill>
              </a:rPr>
              <a:t>trends</a:t>
            </a:r>
            <a:r>
              <a:rPr lang="fi-FI" sz="1600" dirty="0">
                <a:solidFill>
                  <a:schemeClr val="lt1"/>
                </a:solidFill>
              </a:rPr>
              <a:t> -hakuja näillä sanoilla. Saat trendejä, vaihtoehtoisia hakusanoja, pyyntöjä ja maantieteellisiä alueita, jotka liittyvät hakusanoihin.</a:t>
            </a:r>
            <a:endParaRPr dirty="0"/>
          </a:p>
          <a:p>
            <a:pPr marL="457200" lvl="0" indent="-342900" algn="l" rtl="0">
              <a:lnSpc>
                <a:spcPct val="100000"/>
              </a:lnSpc>
              <a:spcBef>
                <a:spcPts val="0"/>
              </a:spcBef>
              <a:spcAft>
                <a:spcPts val="0"/>
              </a:spcAft>
              <a:buClr>
                <a:srgbClr val="11AA81"/>
              </a:buClr>
              <a:buSzPts val="1800"/>
              <a:buAutoNum type="arabicPeriod"/>
            </a:pPr>
            <a:r>
              <a:rPr lang="fi-FI" sz="1600" dirty="0">
                <a:solidFill>
                  <a:schemeClr val="lt1"/>
                </a:solidFill>
              </a:rPr>
              <a:t>Suorita vaihe 3 (määrittele kilpailijat ja tarkastele heidän verkkosivustojaan, käytettyjä avainsanojaan jne.)</a:t>
            </a:r>
            <a:endParaRPr dirty="0"/>
          </a:p>
          <a:p>
            <a:pPr marL="457200" lvl="0" indent="-342900" algn="l" rtl="0">
              <a:lnSpc>
                <a:spcPct val="100000"/>
              </a:lnSpc>
              <a:spcBef>
                <a:spcPts val="0"/>
              </a:spcBef>
              <a:spcAft>
                <a:spcPts val="0"/>
              </a:spcAft>
              <a:buClr>
                <a:srgbClr val="11AA81"/>
              </a:buClr>
              <a:buSzPts val="1800"/>
              <a:buAutoNum type="arabicPeriod"/>
            </a:pPr>
            <a:r>
              <a:rPr lang="fi-FI" sz="1600" dirty="0">
                <a:solidFill>
                  <a:schemeClr val="lt1"/>
                </a:solidFill>
              </a:rPr>
              <a:t>Listaa, mitä tietoja markkinasta ja kohderyhmistä löydät (avainsanat, potentiaaliset käyttäjät ja heidän piirteitään, kilpailijat, kysynnän vuosivaihtelut , maantieteelliset alueet, yms.)</a:t>
            </a:r>
            <a:endParaRPr dirty="0"/>
          </a:p>
          <a:p>
            <a:pPr marL="457200" lvl="0" indent="0" algn="l" rtl="0">
              <a:lnSpc>
                <a:spcPct val="101250"/>
              </a:lnSpc>
              <a:spcBef>
                <a:spcPts val="0"/>
              </a:spcBef>
              <a:spcAft>
                <a:spcPts val="0"/>
              </a:spcAft>
              <a:buClr>
                <a:schemeClr val="lt1"/>
              </a:buClr>
              <a:buSzPts val="1600"/>
              <a:buNone/>
            </a:pPr>
            <a:r>
              <a:rPr lang="fi-FI" sz="1600" dirty="0">
                <a:solidFill>
                  <a:schemeClr val="lt1"/>
                </a:solidFill>
              </a:rPr>
              <a:t> </a:t>
            </a:r>
            <a:endParaRPr dirty="0"/>
          </a:p>
          <a:p>
            <a:pPr marL="0" lvl="0" indent="0" algn="l" rtl="0">
              <a:lnSpc>
                <a:spcPct val="108000"/>
              </a:lnSpc>
              <a:spcBef>
                <a:spcPts val="0"/>
              </a:spcBef>
              <a:spcAft>
                <a:spcPts val="0"/>
              </a:spcAft>
              <a:buClr>
                <a:schemeClr val="lt1"/>
              </a:buClr>
              <a:buSzPts val="1500"/>
              <a:buNone/>
            </a:pPr>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Google Shape;305;g20e72ffa6ac_0_212"/>
          <p:cNvSpPr txBox="1">
            <a:spLocks noGrp="1"/>
          </p:cNvSpPr>
          <p:nvPr>
            <p:ph type="title"/>
          </p:nvPr>
        </p:nvSpPr>
        <p:spPr>
          <a:xfrm>
            <a:off x="369093" y="235072"/>
            <a:ext cx="8429625" cy="994172"/>
          </a:xfrm>
          <a:prstGeom prst="rect">
            <a:avLst/>
          </a:prstGeom>
          <a:noFill/>
          <a:ln>
            <a:noFill/>
          </a:ln>
        </p:spPr>
        <p:txBody>
          <a:bodyPr spcFirstLastPara="1" wrap="square" lIns="0" tIns="0" rIns="0" bIns="0" anchor="t" anchorCtr="0">
            <a:noAutofit/>
          </a:bodyPr>
          <a:lstStyle/>
          <a:p>
            <a:pPr marL="0" lvl="0" indent="0" algn="ctr" rtl="0">
              <a:lnSpc>
                <a:spcPct val="90000"/>
              </a:lnSpc>
              <a:spcBef>
                <a:spcPts val="0"/>
              </a:spcBef>
              <a:spcAft>
                <a:spcPts val="0"/>
              </a:spcAft>
              <a:buClr>
                <a:srgbClr val="161249"/>
              </a:buClr>
              <a:buSzPts val="2800"/>
              <a:buFont typeface="Arial"/>
              <a:buNone/>
            </a:pPr>
            <a:r>
              <a:rPr lang="fi-FI" sz="2800"/>
              <a:t>Mainosverkostot - Google Display Network </a:t>
            </a:r>
            <a:r>
              <a:rPr lang="fi-FI" sz="2800">
                <a:solidFill>
                  <a:srgbClr val="11AA81"/>
                </a:solidFill>
              </a:rPr>
              <a:t>(GDN) </a:t>
            </a:r>
            <a:endParaRPr sz="2800">
              <a:solidFill>
                <a:srgbClr val="11AA81"/>
              </a:solidFill>
            </a:endParaRPr>
          </a:p>
        </p:txBody>
      </p:sp>
      <p:sp>
        <p:nvSpPr>
          <p:cNvPr id="306" name="Google Shape;306;g20e72ffa6ac_0_212"/>
          <p:cNvSpPr txBox="1">
            <a:spLocks noGrp="1"/>
          </p:cNvSpPr>
          <p:nvPr>
            <p:ph type="body" idx="1"/>
          </p:nvPr>
        </p:nvSpPr>
        <p:spPr>
          <a:xfrm>
            <a:off x="272056" y="699025"/>
            <a:ext cx="8623698" cy="3476106"/>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0"/>
              </a:spcBef>
              <a:spcAft>
                <a:spcPts val="0"/>
              </a:spcAft>
              <a:buClr>
                <a:srgbClr val="11AA81"/>
              </a:buClr>
              <a:buSzPts val="1500"/>
              <a:buFont typeface="Arial"/>
              <a:buChar char="●"/>
            </a:pPr>
            <a:r>
              <a:rPr lang="fi-FI" sz="1400" dirty="0"/>
              <a:t>Mainostajat ja sisällöntuottajat (esim. sanomalehdet, mediasivustot) ovat muodostaneet verkostoja, jotka hyödyttävät molempia (sisällöntuottajat ansaitsevat mainosten julkaisemisesta sivustoillaan).</a:t>
            </a:r>
            <a:br>
              <a:rPr lang="fi-FI" sz="1400" dirty="0"/>
            </a:br>
            <a:endParaRPr sz="1400" dirty="0"/>
          </a:p>
          <a:p>
            <a:pPr marL="457200" lvl="0" indent="-323850" algn="l" rtl="0">
              <a:lnSpc>
                <a:spcPct val="100000"/>
              </a:lnSpc>
              <a:spcBef>
                <a:spcPts val="0"/>
              </a:spcBef>
              <a:spcAft>
                <a:spcPts val="0"/>
              </a:spcAft>
              <a:buClr>
                <a:srgbClr val="11AA81"/>
              </a:buClr>
              <a:buSzPts val="1500"/>
              <a:buFont typeface="Arial"/>
              <a:buChar char="●"/>
            </a:pPr>
            <a:r>
              <a:rPr lang="fi-FI" sz="1400" dirty="0"/>
              <a:t>Mainostajana tavoitat laajempia kohdeyleisöjä näiden verkostojen kautta verkostot Googlen tai paikallisten mediatalojen (niiden verkkosivustojen) kautta.</a:t>
            </a:r>
            <a:br>
              <a:rPr lang="fi-FI" sz="1400" dirty="0"/>
            </a:br>
            <a:endParaRPr sz="1400" dirty="0"/>
          </a:p>
          <a:p>
            <a:pPr marL="457200" lvl="0" indent="-323850" algn="l" rtl="0">
              <a:lnSpc>
                <a:spcPct val="100000"/>
              </a:lnSpc>
              <a:spcBef>
                <a:spcPts val="0"/>
              </a:spcBef>
              <a:spcAft>
                <a:spcPts val="0"/>
              </a:spcAft>
              <a:buClr>
                <a:srgbClr val="11AA81"/>
              </a:buClr>
              <a:buSzPts val="1500"/>
              <a:buFont typeface="Arial"/>
              <a:buChar char="●"/>
            </a:pPr>
            <a:r>
              <a:rPr lang="fi-FI" sz="1400" dirty="0"/>
              <a:t>Esimerkiksi Googlella on esimerkiksi laaja verkosto mainosten julkaisemiseen tarkoitettuja verkkosivustoja New York </a:t>
            </a:r>
            <a:r>
              <a:rPr lang="fi-FI" sz="1400" dirty="0" err="1"/>
              <a:t>Timesista</a:t>
            </a:r>
            <a:r>
              <a:rPr lang="fi-FI" sz="1400" dirty="0"/>
              <a:t> aina webin pienimpiin blogeihin asti.</a:t>
            </a:r>
            <a:br>
              <a:rPr lang="fi-FI" sz="1400" dirty="0"/>
            </a:br>
            <a:endParaRPr sz="1400" dirty="0"/>
          </a:p>
          <a:p>
            <a:pPr marL="457200" lvl="0" indent="-323850" algn="l" rtl="0">
              <a:lnSpc>
                <a:spcPct val="100000"/>
              </a:lnSpc>
              <a:spcBef>
                <a:spcPts val="0"/>
              </a:spcBef>
              <a:spcAft>
                <a:spcPts val="0"/>
              </a:spcAft>
              <a:buClr>
                <a:srgbClr val="11AA81"/>
              </a:buClr>
              <a:buSzPts val="1500"/>
              <a:buFont typeface="Arial"/>
              <a:buChar char="●"/>
            </a:pPr>
            <a:r>
              <a:rPr lang="fi-FI" sz="1400" dirty="0"/>
              <a:t>Nämä verkostot tarjoavat mainostajille erilaisia kohdentamisvaihtoehtoja: </a:t>
            </a:r>
            <a:br>
              <a:rPr lang="fi-FI" sz="1400" dirty="0"/>
            </a:br>
            <a:r>
              <a:rPr lang="fi-FI" sz="1400" b="1" dirty="0">
                <a:solidFill>
                  <a:srgbClr val="11AA81"/>
                </a:solidFill>
              </a:rPr>
              <a:t>Kontekstuaalinen kohdentaminen </a:t>
            </a:r>
            <a:r>
              <a:rPr lang="fi-FI" sz="1400" dirty="0"/>
              <a:t>- perustuu mediassa kulutettuun sisältöön.</a:t>
            </a:r>
            <a:endParaRPr sz="1400" dirty="0"/>
          </a:p>
          <a:p>
            <a:pPr marL="571500" lvl="0" indent="-311150" algn="l" rtl="0">
              <a:lnSpc>
                <a:spcPct val="100000"/>
              </a:lnSpc>
              <a:spcBef>
                <a:spcPts val="0"/>
              </a:spcBef>
              <a:spcAft>
                <a:spcPts val="0"/>
              </a:spcAft>
              <a:buClr>
                <a:srgbClr val="11AA81"/>
              </a:buClr>
              <a:buSzPts val="1400"/>
              <a:buFont typeface="Arial"/>
              <a:buChar char="●"/>
            </a:pPr>
            <a:r>
              <a:rPr lang="fi-FI" sz="1400" b="1" dirty="0">
                <a:solidFill>
                  <a:srgbClr val="11AA81"/>
                </a:solidFill>
              </a:rPr>
              <a:t>Sijoituskohdennus </a:t>
            </a:r>
            <a:r>
              <a:rPr lang="fi-FI" sz="1400" dirty="0"/>
              <a:t>- mainostaja valitsee verkkosivustot, joilla mainos näkyy.</a:t>
            </a:r>
            <a:endParaRPr sz="1400" dirty="0"/>
          </a:p>
          <a:p>
            <a:pPr marL="571500" lvl="0" indent="-311150" algn="l" rtl="0">
              <a:lnSpc>
                <a:spcPct val="100000"/>
              </a:lnSpc>
              <a:spcBef>
                <a:spcPts val="0"/>
              </a:spcBef>
              <a:spcAft>
                <a:spcPts val="0"/>
              </a:spcAft>
              <a:buClr>
                <a:srgbClr val="11AA81"/>
              </a:buClr>
              <a:buSzPts val="1400"/>
              <a:buFont typeface="Arial"/>
              <a:buChar char="●"/>
            </a:pPr>
            <a:r>
              <a:rPr lang="fi-FI" sz="1400" b="1" dirty="0">
                <a:solidFill>
                  <a:srgbClr val="11AA81"/>
                </a:solidFill>
              </a:rPr>
              <a:t>Uudelleenmarkkinointi </a:t>
            </a:r>
            <a:r>
              <a:rPr lang="fi-FI" sz="1400" dirty="0"/>
              <a:t>- verkkosivustolla käyneille käyttäjille näytetään kyseisen verkkosivuston mainoksia, kun he selaavat muita näyttöverkon alueita. </a:t>
            </a:r>
            <a:endParaRPr sz="1400" dirty="0"/>
          </a:p>
          <a:p>
            <a:pPr marL="571500" lvl="0" indent="-311150" algn="l" rtl="0">
              <a:lnSpc>
                <a:spcPct val="100000"/>
              </a:lnSpc>
              <a:spcBef>
                <a:spcPts val="0"/>
              </a:spcBef>
              <a:spcAft>
                <a:spcPts val="0"/>
              </a:spcAft>
              <a:buClr>
                <a:srgbClr val="11AA81"/>
              </a:buClr>
              <a:buSzPts val="1400"/>
              <a:buFont typeface="Arial"/>
              <a:buChar char="●"/>
            </a:pPr>
            <a:r>
              <a:rPr lang="fi-FI" sz="1400" b="1" dirty="0">
                <a:solidFill>
                  <a:srgbClr val="11AA81"/>
                </a:solidFill>
              </a:rPr>
              <a:t>Kiinnostuksen kohteet </a:t>
            </a:r>
            <a:r>
              <a:rPr lang="fi-FI" sz="1400" dirty="0"/>
              <a:t>- perustuu verkkokäyttäjien paljastamiin kiinnostuksenkohteisiin.</a:t>
            </a:r>
            <a:endParaRPr sz="1400" dirty="0"/>
          </a:p>
          <a:p>
            <a:pPr marL="571500" lvl="0" indent="-311150" algn="l" rtl="0">
              <a:lnSpc>
                <a:spcPct val="100000"/>
              </a:lnSpc>
              <a:spcBef>
                <a:spcPts val="0"/>
              </a:spcBef>
              <a:spcAft>
                <a:spcPts val="0"/>
              </a:spcAft>
              <a:buClr>
                <a:srgbClr val="11AA81"/>
              </a:buClr>
              <a:buSzPts val="1400"/>
              <a:buFont typeface="Arial"/>
              <a:buChar char="●"/>
            </a:pPr>
            <a:r>
              <a:rPr lang="fi-FI" sz="1400" b="1" dirty="0">
                <a:solidFill>
                  <a:srgbClr val="11AA81"/>
                </a:solidFill>
              </a:rPr>
              <a:t>Aihekohtainen kohdentaminen </a:t>
            </a:r>
            <a:r>
              <a:rPr lang="fi-FI" sz="1400" dirty="0"/>
              <a:t>- tietyn aiheen mukaan julkaistut mainokset </a:t>
            </a:r>
            <a:endParaRPr sz="1400" dirty="0"/>
          </a:p>
          <a:p>
            <a:pPr marL="571500" lvl="0" indent="-311150" algn="l" rtl="0">
              <a:lnSpc>
                <a:spcPct val="100000"/>
              </a:lnSpc>
              <a:spcBef>
                <a:spcPts val="0"/>
              </a:spcBef>
              <a:spcAft>
                <a:spcPts val="0"/>
              </a:spcAft>
              <a:buClr>
                <a:srgbClr val="11AA81"/>
              </a:buClr>
              <a:buSzPts val="1400"/>
              <a:buFont typeface="Arial"/>
              <a:buChar char="●"/>
            </a:pPr>
            <a:r>
              <a:rPr lang="fi-FI" sz="1400" b="1" dirty="0">
                <a:solidFill>
                  <a:srgbClr val="11AA81"/>
                </a:solidFill>
              </a:rPr>
              <a:t>Maantieteellinen ja kielellinen </a:t>
            </a:r>
            <a:r>
              <a:rPr lang="fi-FI" sz="1400" dirty="0"/>
              <a:t>- tietyllä alueella tai yleisön kielellä.</a:t>
            </a:r>
            <a:endParaRPr sz="1400" dirty="0"/>
          </a:p>
          <a:p>
            <a:pPr marL="571500" lvl="0" indent="-311150" algn="l" rtl="0">
              <a:lnSpc>
                <a:spcPct val="100000"/>
              </a:lnSpc>
              <a:spcBef>
                <a:spcPts val="0"/>
              </a:spcBef>
              <a:spcAft>
                <a:spcPts val="0"/>
              </a:spcAft>
              <a:buClr>
                <a:srgbClr val="11AA81"/>
              </a:buClr>
              <a:buSzPts val="1400"/>
              <a:buFont typeface="Arial"/>
              <a:buChar char="●"/>
            </a:pPr>
            <a:r>
              <a:rPr lang="fi-FI" sz="1400" b="1" dirty="0">
                <a:solidFill>
                  <a:srgbClr val="11AA81"/>
                </a:solidFill>
              </a:rPr>
              <a:t>Demografinen kohdentaminen </a:t>
            </a:r>
            <a:r>
              <a:rPr lang="fi-FI" sz="1400" dirty="0"/>
              <a:t>- ikä, sukupuoli jne.</a:t>
            </a:r>
            <a:br>
              <a:rPr lang="fi-FI" sz="1400" dirty="0"/>
            </a:br>
            <a:endParaRPr sz="1400" dirty="0"/>
          </a:p>
        </p:txBody>
      </p:sp>
      <p:sp>
        <p:nvSpPr>
          <p:cNvPr id="307" name="Google Shape;307;g20e72ffa6ac_0_212"/>
          <p:cNvSpPr txBox="1"/>
          <p:nvPr/>
        </p:nvSpPr>
        <p:spPr>
          <a:xfrm>
            <a:off x="3446249" y="4634101"/>
            <a:ext cx="3419475" cy="30773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i-FI" b="1" i="0" u="none" strike="noStrike" cap="none" dirty="0">
                <a:solidFill>
                  <a:srgbClr val="11AA81"/>
                </a:solidFill>
                <a:latin typeface="Arial"/>
                <a:ea typeface="Arial"/>
                <a:cs typeface="Arial"/>
                <a:sym typeface="Arial"/>
              </a:rPr>
              <a:t>Lisätietoa: </a:t>
            </a:r>
            <a:r>
              <a:rPr lang="fi-FI" b="0" i="0" u="sng" strike="noStrike" cap="none" dirty="0" err="1">
                <a:solidFill>
                  <a:schemeClr val="hlink"/>
                </a:solidFill>
                <a:latin typeface="Arial"/>
                <a:ea typeface="Arial"/>
                <a:cs typeface="Arial"/>
                <a:sym typeface="Arial"/>
                <a:hlinkClick r:id="rId3"/>
              </a:rPr>
              <a:t>Bigcommerce</a:t>
            </a:r>
            <a:endParaRPr sz="1200" dirty="0">
              <a:solidFill>
                <a:schemeClr val="dk1"/>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13"/>
          <p:cNvSpPr txBox="1"/>
          <p:nvPr/>
        </p:nvSpPr>
        <p:spPr>
          <a:xfrm>
            <a:off x="250789" y="34506"/>
            <a:ext cx="8007600" cy="83095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161249"/>
              </a:buClr>
              <a:buSzPts val="2400"/>
              <a:buFont typeface="Arial"/>
              <a:buNone/>
            </a:pPr>
            <a:r>
              <a:rPr lang="fi-FI" sz="2400" b="1" dirty="0">
                <a:solidFill>
                  <a:srgbClr val="161249"/>
                </a:solidFill>
                <a:latin typeface="Arial"/>
                <a:ea typeface="Arial"/>
                <a:cs typeface="Arial"/>
                <a:sym typeface="Arial"/>
              </a:rPr>
              <a:t>Käyttäjäprofiloinnin perusteita </a:t>
            </a:r>
            <a:r>
              <a:rPr lang="fi-FI" sz="2400" b="1" i="0" u="none" strike="noStrike" cap="none" dirty="0">
                <a:solidFill>
                  <a:srgbClr val="161249"/>
                </a:solidFill>
                <a:latin typeface="Arial"/>
                <a:ea typeface="Arial"/>
                <a:cs typeface="Arial"/>
                <a:sym typeface="Arial"/>
              </a:rPr>
              <a:t>- </a:t>
            </a:r>
            <a:br>
              <a:rPr lang="fi-FI" sz="2400" b="1" i="0" u="none" strike="noStrike" cap="none" dirty="0">
                <a:solidFill>
                  <a:srgbClr val="161249"/>
                </a:solidFill>
                <a:latin typeface="Arial"/>
                <a:ea typeface="Arial"/>
                <a:cs typeface="Arial"/>
                <a:sym typeface="Arial"/>
              </a:rPr>
            </a:br>
            <a:r>
              <a:rPr lang="fi-FI" sz="2400" b="1" i="0" u="none" strike="noStrike" cap="none" dirty="0">
                <a:solidFill>
                  <a:srgbClr val="161249"/>
                </a:solidFill>
                <a:latin typeface="Arial"/>
                <a:ea typeface="Arial"/>
                <a:cs typeface="Arial"/>
                <a:sym typeface="Arial"/>
              </a:rPr>
              <a:t>esimerkkeinä Google ja Meta </a:t>
            </a:r>
            <a:endParaRPr sz="2400" b="1" i="0" u="none" strike="noStrike" cap="none" dirty="0">
              <a:solidFill>
                <a:srgbClr val="161249"/>
              </a:solidFill>
              <a:latin typeface="Arial"/>
              <a:ea typeface="Arial"/>
              <a:cs typeface="Arial"/>
              <a:sym typeface="Arial"/>
            </a:endParaRPr>
          </a:p>
        </p:txBody>
      </p:sp>
      <p:sp>
        <p:nvSpPr>
          <p:cNvPr id="313" name="Google Shape;313;p13"/>
          <p:cNvSpPr txBox="1">
            <a:spLocks noGrp="1"/>
          </p:cNvSpPr>
          <p:nvPr>
            <p:ph type="body" idx="4294967295"/>
          </p:nvPr>
        </p:nvSpPr>
        <p:spPr>
          <a:xfrm>
            <a:off x="361238" y="1455405"/>
            <a:ext cx="3925888" cy="3026984"/>
          </a:xfrm>
          <a:prstGeom prst="rect">
            <a:avLst/>
          </a:prstGeom>
          <a:solidFill>
            <a:srgbClr val="FAB466"/>
          </a:solidFill>
          <a:ln>
            <a:noFill/>
          </a:ln>
        </p:spPr>
        <p:txBody>
          <a:bodyPr spcFirstLastPara="1" wrap="square" lIns="36000" tIns="0" rIns="0" bIns="0" anchor="t" anchorCtr="0">
            <a:noAutofit/>
          </a:bodyPr>
          <a:lstStyle/>
          <a:p>
            <a:pPr marL="133350" lvl="0" indent="0" algn="l" rtl="0">
              <a:lnSpc>
                <a:spcPct val="100000"/>
              </a:lnSpc>
              <a:spcBef>
                <a:spcPts val="0"/>
              </a:spcBef>
              <a:spcAft>
                <a:spcPts val="0"/>
              </a:spcAft>
              <a:buClr>
                <a:srgbClr val="161249"/>
              </a:buClr>
              <a:buSzPts val="1500"/>
              <a:buNone/>
            </a:pPr>
            <a:endParaRPr sz="1100">
              <a:solidFill>
                <a:srgbClr val="1F1F1F"/>
              </a:solidFill>
              <a:latin typeface="Arial"/>
              <a:ea typeface="Arial"/>
              <a:cs typeface="Arial"/>
              <a:sym typeface="Arial"/>
            </a:endParaRPr>
          </a:p>
          <a:p>
            <a:pPr marL="133350" lvl="0" indent="0" algn="l" rtl="0">
              <a:lnSpc>
                <a:spcPct val="100000"/>
              </a:lnSpc>
              <a:spcBef>
                <a:spcPts val="0"/>
              </a:spcBef>
              <a:spcAft>
                <a:spcPts val="0"/>
              </a:spcAft>
              <a:buClr>
                <a:srgbClr val="1F1F1F"/>
              </a:buClr>
              <a:buSzPts val="1500"/>
              <a:buNone/>
            </a:pPr>
            <a:r>
              <a:rPr lang="fi-FI" sz="1100" b="1">
                <a:solidFill>
                  <a:srgbClr val="1F1F1F"/>
                </a:solidFill>
                <a:latin typeface="Arial"/>
                <a:ea typeface="Arial"/>
                <a:cs typeface="Arial"/>
                <a:sym typeface="Arial"/>
              </a:rPr>
              <a:t>Käyttäjän demografinen profiili</a:t>
            </a:r>
            <a:endParaRPr sz="2400" b="1"/>
          </a:p>
          <a:p>
            <a:pPr marL="457200" lvl="0" indent="-323850" algn="l" rtl="0">
              <a:lnSpc>
                <a:spcPct val="100000"/>
              </a:lnSpc>
              <a:spcBef>
                <a:spcPts val="0"/>
              </a:spcBef>
              <a:spcAft>
                <a:spcPts val="0"/>
              </a:spcAft>
              <a:buClr>
                <a:schemeClr val="dk1"/>
              </a:buClr>
              <a:buSzPts val="1500"/>
              <a:buFont typeface="Arial"/>
              <a:buChar char="•"/>
            </a:pPr>
            <a:r>
              <a:rPr lang="fi-FI" sz="1100">
                <a:solidFill>
                  <a:srgbClr val="1F1F1F"/>
                </a:solidFill>
                <a:latin typeface="Arial"/>
                <a:ea typeface="Arial"/>
                <a:cs typeface="Arial"/>
                <a:sym typeface="Arial"/>
              </a:rPr>
              <a:t>Sukupuoli </a:t>
            </a:r>
            <a:endParaRPr sz="2400"/>
          </a:p>
          <a:p>
            <a:pPr marL="457200" lvl="0" indent="-323850" algn="l" rtl="0">
              <a:lnSpc>
                <a:spcPct val="100000"/>
              </a:lnSpc>
              <a:spcBef>
                <a:spcPts val="0"/>
              </a:spcBef>
              <a:spcAft>
                <a:spcPts val="0"/>
              </a:spcAft>
              <a:buClr>
                <a:schemeClr val="dk1"/>
              </a:buClr>
              <a:buSzPts val="1500"/>
              <a:buFont typeface="Arial"/>
              <a:buChar char="•"/>
            </a:pPr>
            <a:r>
              <a:rPr lang="fi-FI" sz="1100">
                <a:solidFill>
                  <a:srgbClr val="1F1F1F"/>
                </a:solidFill>
                <a:latin typeface="Arial"/>
                <a:ea typeface="Arial"/>
                <a:cs typeface="Arial"/>
                <a:sym typeface="Arial"/>
              </a:rPr>
              <a:t>Ikä</a:t>
            </a:r>
            <a:endParaRPr sz="2400"/>
          </a:p>
          <a:p>
            <a:pPr marL="457200" lvl="0" indent="-323850" algn="l" rtl="0">
              <a:lnSpc>
                <a:spcPct val="100000"/>
              </a:lnSpc>
              <a:spcBef>
                <a:spcPts val="0"/>
              </a:spcBef>
              <a:spcAft>
                <a:spcPts val="0"/>
              </a:spcAft>
              <a:buClr>
                <a:schemeClr val="dk1"/>
              </a:buClr>
              <a:buSzPts val="1500"/>
              <a:buFont typeface="Arial"/>
              <a:buChar char="•"/>
            </a:pPr>
            <a:r>
              <a:rPr lang="fi-FI" sz="1100">
                <a:solidFill>
                  <a:srgbClr val="1F1F1F"/>
                </a:solidFill>
                <a:latin typeface="Arial"/>
                <a:ea typeface="Arial"/>
                <a:cs typeface="Arial"/>
                <a:sym typeface="Arial"/>
              </a:rPr>
              <a:t>Sijainti </a:t>
            </a:r>
            <a:endParaRPr sz="2400"/>
          </a:p>
          <a:p>
            <a:pPr marL="285750" lvl="0" indent="-190500" algn="l" rtl="0">
              <a:lnSpc>
                <a:spcPct val="100000"/>
              </a:lnSpc>
              <a:spcBef>
                <a:spcPts val="0"/>
              </a:spcBef>
              <a:spcAft>
                <a:spcPts val="0"/>
              </a:spcAft>
              <a:buClr>
                <a:srgbClr val="161249"/>
              </a:buClr>
              <a:buSzPts val="1500"/>
              <a:buFont typeface="Arial"/>
              <a:buNone/>
            </a:pPr>
            <a:endParaRPr sz="1100">
              <a:solidFill>
                <a:srgbClr val="1F1F1F"/>
              </a:solidFill>
              <a:latin typeface="Arial"/>
              <a:ea typeface="Arial"/>
              <a:cs typeface="Arial"/>
              <a:sym typeface="Arial"/>
            </a:endParaRPr>
          </a:p>
          <a:p>
            <a:pPr marL="133350" lvl="0" indent="0" algn="l" rtl="0">
              <a:lnSpc>
                <a:spcPct val="100000"/>
              </a:lnSpc>
              <a:spcBef>
                <a:spcPts val="0"/>
              </a:spcBef>
              <a:spcAft>
                <a:spcPts val="0"/>
              </a:spcAft>
              <a:buClr>
                <a:srgbClr val="1F1F1F"/>
              </a:buClr>
              <a:buSzPts val="1500"/>
              <a:buNone/>
            </a:pPr>
            <a:r>
              <a:rPr lang="fi-FI" sz="1100" b="1" i="0">
                <a:solidFill>
                  <a:srgbClr val="1F1F1F"/>
                </a:solidFill>
                <a:latin typeface="Arial"/>
                <a:ea typeface="Arial"/>
                <a:cs typeface="Arial"/>
                <a:sym typeface="Arial"/>
              </a:rPr>
              <a:t>Nykyinen haku</a:t>
            </a:r>
            <a:endParaRPr sz="2400" b="1"/>
          </a:p>
          <a:p>
            <a:pPr marL="457200" lvl="0" indent="-323850" algn="l" rtl="0">
              <a:lnSpc>
                <a:spcPct val="100000"/>
              </a:lnSpc>
              <a:spcBef>
                <a:spcPts val="0"/>
              </a:spcBef>
              <a:spcAft>
                <a:spcPts val="0"/>
              </a:spcAft>
              <a:buClr>
                <a:srgbClr val="1F1F1F"/>
              </a:buClr>
              <a:buSzPts val="1500"/>
              <a:buFont typeface="Arial"/>
              <a:buChar char="•"/>
            </a:pPr>
            <a:r>
              <a:rPr lang="fi-FI" sz="1100">
                <a:solidFill>
                  <a:srgbClr val="1F1F1F"/>
                </a:solidFill>
                <a:latin typeface="Arial"/>
                <a:ea typeface="Arial"/>
                <a:cs typeface="Arial"/>
                <a:sym typeface="Arial"/>
              </a:rPr>
              <a:t>Avainsanat</a:t>
            </a:r>
            <a:endParaRPr sz="2400"/>
          </a:p>
          <a:p>
            <a:pPr marL="457200" lvl="0" indent="-228600" algn="l" rtl="0">
              <a:lnSpc>
                <a:spcPct val="100000"/>
              </a:lnSpc>
              <a:spcBef>
                <a:spcPts val="0"/>
              </a:spcBef>
              <a:spcAft>
                <a:spcPts val="0"/>
              </a:spcAft>
              <a:buClr>
                <a:srgbClr val="161249"/>
              </a:buClr>
              <a:buSzPts val="1500"/>
              <a:buFont typeface="Arial"/>
              <a:buNone/>
            </a:pPr>
            <a:endParaRPr sz="1100" b="0" i="0">
              <a:solidFill>
                <a:srgbClr val="1F1F1F"/>
              </a:solidFill>
              <a:latin typeface="Arial"/>
              <a:ea typeface="Arial"/>
              <a:cs typeface="Arial"/>
              <a:sym typeface="Arial"/>
            </a:endParaRPr>
          </a:p>
          <a:p>
            <a:pPr marL="133350" lvl="0" indent="0" algn="l" rtl="0">
              <a:lnSpc>
                <a:spcPct val="100000"/>
              </a:lnSpc>
              <a:spcBef>
                <a:spcPts val="0"/>
              </a:spcBef>
              <a:spcAft>
                <a:spcPts val="0"/>
              </a:spcAft>
              <a:buClr>
                <a:srgbClr val="1F1F1F"/>
              </a:buClr>
              <a:buSzPts val="1500"/>
              <a:buNone/>
            </a:pPr>
            <a:r>
              <a:rPr lang="fi-FI" sz="1100" b="1" i="0">
                <a:solidFill>
                  <a:srgbClr val="1F1F1F"/>
                </a:solidFill>
                <a:latin typeface="Arial"/>
                <a:ea typeface="Arial"/>
                <a:cs typeface="Arial"/>
                <a:sym typeface="Arial"/>
              </a:rPr>
              <a:t>Aiempi toimintasi Googlen sivustoilla ja sovelluksissa </a:t>
            </a:r>
            <a:endParaRPr sz="1100" b="1">
              <a:solidFill>
                <a:srgbClr val="1F1F1F"/>
              </a:solidFill>
              <a:latin typeface="Arial"/>
              <a:ea typeface="Arial"/>
              <a:cs typeface="Arial"/>
              <a:sym typeface="Arial"/>
            </a:endParaRPr>
          </a:p>
          <a:p>
            <a:pPr marL="171450" lvl="0" indent="-171450" algn="l" rtl="0">
              <a:lnSpc>
                <a:spcPct val="100000"/>
              </a:lnSpc>
              <a:spcBef>
                <a:spcPts val="0"/>
              </a:spcBef>
              <a:spcAft>
                <a:spcPts val="0"/>
              </a:spcAft>
              <a:buClr>
                <a:srgbClr val="1F1F1F"/>
              </a:buClr>
              <a:buSzPts val="1500"/>
              <a:buChar char="•"/>
            </a:pPr>
            <a:r>
              <a:rPr lang="fi-FI" sz="1100">
                <a:solidFill>
                  <a:srgbClr val="1F1F1F"/>
                </a:solidFill>
                <a:latin typeface="Arial"/>
                <a:ea typeface="Arial"/>
                <a:cs typeface="Arial"/>
                <a:sym typeface="Arial"/>
              </a:rPr>
              <a:t>Hakuja</a:t>
            </a:r>
            <a:endParaRPr sz="2400"/>
          </a:p>
          <a:p>
            <a:pPr marL="171450" lvl="0" indent="-171450" algn="l" rtl="0">
              <a:lnSpc>
                <a:spcPct val="100000"/>
              </a:lnSpc>
              <a:spcBef>
                <a:spcPts val="0"/>
              </a:spcBef>
              <a:spcAft>
                <a:spcPts val="0"/>
              </a:spcAft>
              <a:buClr>
                <a:srgbClr val="1F1F1F"/>
              </a:buClr>
              <a:buSzPts val="1500"/>
              <a:buChar char="•"/>
            </a:pPr>
            <a:r>
              <a:rPr lang="fi-FI" sz="1100">
                <a:solidFill>
                  <a:srgbClr val="1F1F1F"/>
                </a:solidFill>
                <a:latin typeface="Arial"/>
                <a:ea typeface="Arial"/>
                <a:cs typeface="Arial"/>
                <a:sym typeface="Arial"/>
              </a:rPr>
              <a:t>Toimintasi Googleen kirjattuna</a:t>
            </a:r>
            <a:endParaRPr sz="2400"/>
          </a:p>
          <a:p>
            <a:pPr marL="171450" lvl="0" indent="-171450" algn="l" rtl="0">
              <a:lnSpc>
                <a:spcPct val="100000"/>
              </a:lnSpc>
              <a:spcBef>
                <a:spcPts val="0"/>
              </a:spcBef>
              <a:spcAft>
                <a:spcPts val="0"/>
              </a:spcAft>
              <a:buClr>
                <a:srgbClr val="1F1F1F"/>
              </a:buClr>
              <a:buSzPts val="1500"/>
              <a:buChar char="•"/>
            </a:pPr>
            <a:r>
              <a:rPr lang="fi-FI" sz="1100">
                <a:solidFill>
                  <a:srgbClr val="1F1F1F"/>
                </a:solidFill>
                <a:latin typeface="Arial"/>
                <a:ea typeface="Arial"/>
                <a:cs typeface="Arial"/>
                <a:sym typeface="Arial"/>
              </a:rPr>
              <a:t>Reaktiosi mainoksiin</a:t>
            </a:r>
            <a:endParaRPr sz="2400"/>
          </a:p>
          <a:p>
            <a:pPr marL="171450" lvl="0" indent="-171450" algn="l" rtl="0">
              <a:lnSpc>
                <a:spcPct val="100000"/>
              </a:lnSpc>
              <a:spcBef>
                <a:spcPts val="0"/>
              </a:spcBef>
              <a:spcAft>
                <a:spcPts val="0"/>
              </a:spcAft>
              <a:buClr>
                <a:srgbClr val="1F1F1F"/>
              </a:buClr>
              <a:buSzPts val="1500"/>
              <a:buChar char="•"/>
            </a:pPr>
            <a:r>
              <a:rPr lang="fi-FI" sz="1100">
                <a:solidFill>
                  <a:srgbClr val="1F1F1F"/>
                </a:solidFill>
                <a:latin typeface="Arial"/>
                <a:ea typeface="Arial"/>
                <a:cs typeface="Arial"/>
                <a:sym typeface="Arial"/>
              </a:rPr>
              <a:t>Toimintasi muilla laitteilla </a:t>
            </a:r>
            <a:endParaRPr sz="2400"/>
          </a:p>
          <a:p>
            <a:pPr marL="133350" lvl="0" indent="0" algn="l" rtl="0">
              <a:lnSpc>
                <a:spcPct val="100000"/>
              </a:lnSpc>
              <a:spcBef>
                <a:spcPts val="0"/>
              </a:spcBef>
              <a:spcAft>
                <a:spcPts val="0"/>
              </a:spcAft>
              <a:buClr>
                <a:srgbClr val="161249"/>
              </a:buClr>
              <a:buSzPts val="1500"/>
              <a:buNone/>
            </a:pPr>
            <a:endParaRPr/>
          </a:p>
          <a:p>
            <a:pPr marL="133350" lvl="0" indent="0" algn="l" rtl="0">
              <a:lnSpc>
                <a:spcPct val="100000"/>
              </a:lnSpc>
              <a:spcBef>
                <a:spcPts val="0"/>
              </a:spcBef>
              <a:spcAft>
                <a:spcPts val="0"/>
              </a:spcAft>
              <a:buClr>
                <a:srgbClr val="161249"/>
              </a:buClr>
              <a:buSzPts val="1500"/>
              <a:buNone/>
            </a:pPr>
            <a:endParaRPr sz="1100">
              <a:solidFill>
                <a:srgbClr val="1F1F1F"/>
              </a:solidFill>
              <a:latin typeface="Arial"/>
              <a:ea typeface="Arial"/>
              <a:cs typeface="Arial"/>
              <a:sym typeface="Arial"/>
            </a:endParaRPr>
          </a:p>
        </p:txBody>
      </p:sp>
      <p:sp>
        <p:nvSpPr>
          <p:cNvPr id="314" name="Google Shape;314;p13"/>
          <p:cNvSpPr txBox="1">
            <a:spLocks noGrp="1"/>
          </p:cNvSpPr>
          <p:nvPr>
            <p:ph type="body" idx="4294967295"/>
          </p:nvPr>
        </p:nvSpPr>
        <p:spPr>
          <a:xfrm>
            <a:off x="4622051" y="1543927"/>
            <a:ext cx="4154487" cy="2938462"/>
          </a:xfrm>
          <a:prstGeom prst="rect">
            <a:avLst/>
          </a:prstGeom>
          <a:solidFill>
            <a:srgbClr val="96B0DE"/>
          </a:solidFill>
          <a:ln>
            <a:noFill/>
          </a:ln>
        </p:spPr>
        <p:txBody>
          <a:bodyPr spcFirstLastPara="1" wrap="square" lIns="0" tIns="72000" rIns="0" bIns="0" anchor="t" anchorCtr="0">
            <a:noAutofit/>
          </a:bodyPr>
          <a:lstStyle/>
          <a:p>
            <a:pPr marL="133350" lvl="0" indent="0" algn="l" rtl="0">
              <a:lnSpc>
                <a:spcPct val="100000"/>
              </a:lnSpc>
              <a:spcBef>
                <a:spcPts val="0"/>
              </a:spcBef>
              <a:spcAft>
                <a:spcPts val="0"/>
              </a:spcAft>
              <a:buClr>
                <a:srgbClr val="161249"/>
              </a:buClr>
              <a:buSzPts val="1500"/>
              <a:buNone/>
            </a:pPr>
            <a:r>
              <a:rPr lang="fi-FI" sz="1200" b="1"/>
              <a:t>Käyttäjän luoma sisältö</a:t>
            </a:r>
            <a:endParaRPr sz="2800" b="1"/>
          </a:p>
          <a:p>
            <a:pPr marL="457200" lvl="0" indent="-323850" algn="l" rtl="0">
              <a:lnSpc>
                <a:spcPct val="100000"/>
              </a:lnSpc>
              <a:spcBef>
                <a:spcPts val="0"/>
              </a:spcBef>
              <a:spcAft>
                <a:spcPts val="0"/>
              </a:spcAft>
              <a:buClr>
                <a:srgbClr val="161249"/>
              </a:buClr>
              <a:buSzPts val="1500"/>
              <a:buFont typeface="Arial"/>
              <a:buChar char="•"/>
            </a:pPr>
            <a:r>
              <a:rPr lang="fi-FI" sz="1100"/>
              <a:t>Sisältö &amp; kuvat julkaistu</a:t>
            </a:r>
            <a:endParaRPr sz="2400"/>
          </a:p>
          <a:p>
            <a:pPr marL="457200" lvl="0" indent="-323850" algn="l" rtl="0">
              <a:lnSpc>
                <a:spcPct val="100000"/>
              </a:lnSpc>
              <a:spcBef>
                <a:spcPts val="0"/>
              </a:spcBef>
              <a:spcAft>
                <a:spcPts val="0"/>
              </a:spcAft>
              <a:buClr>
                <a:srgbClr val="161249"/>
              </a:buClr>
              <a:buSzPts val="1500"/>
              <a:buFont typeface="Arial"/>
              <a:buChar char="•"/>
            </a:pPr>
            <a:r>
              <a:rPr lang="fi-FI" sz="1100"/>
              <a:t>Seuraavat sisällöt (muilta)</a:t>
            </a:r>
            <a:endParaRPr sz="2400"/>
          </a:p>
          <a:p>
            <a:pPr marL="457200" lvl="0" indent="-323850" algn="l" rtl="0">
              <a:lnSpc>
                <a:spcPct val="100000"/>
              </a:lnSpc>
              <a:spcBef>
                <a:spcPts val="0"/>
              </a:spcBef>
              <a:spcAft>
                <a:spcPts val="0"/>
              </a:spcAft>
              <a:buClr>
                <a:srgbClr val="161249"/>
              </a:buClr>
              <a:buSzPts val="1500"/>
              <a:buFont typeface="Arial"/>
              <a:buChar char="•"/>
            </a:pPr>
            <a:r>
              <a:rPr lang="fi-FI" sz="1100"/>
              <a:t>Tehdyt ostot</a:t>
            </a:r>
            <a:endParaRPr sz="2400"/>
          </a:p>
          <a:p>
            <a:pPr marL="457200" lvl="0" indent="-323850" algn="l" rtl="0">
              <a:lnSpc>
                <a:spcPct val="100000"/>
              </a:lnSpc>
              <a:spcBef>
                <a:spcPts val="0"/>
              </a:spcBef>
              <a:spcAft>
                <a:spcPts val="0"/>
              </a:spcAft>
              <a:buClr>
                <a:srgbClr val="161249"/>
              </a:buClr>
              <a:buSzPts val="1500"/>
              <a:buFont typeface="Arial"/>
              <a:buChar char="•"/>
            </a:pPr>
            <a:r>
              <a:rPr lang="fi-FI" sz="1100"/>
              <a:t>Käytetyt avainsanat</a:t>
            </a:r>
            <a:endParaRPr sz="1100"/>
          </a:p>
          <a:p>
            <a:pPr marL="457200" lvl="0" indent="-323850" algn="l" rtl="0">
              <a:lnSpc>
                <a:spcPct val="100000"/>
              </a:lnSpc>
              <a:spcBef>
                <a:spcPts val="0"/>
              </a:spcBef>
              <a:spcAft>
                <a:spcPts val="0"/>
              </a:spcAft>
              <a:buClr>
                <a:srgbClr val="161249"/>
              </a:buClr>
              <a:buSzPts val="1500"/>
              <a:buFont typeface="Arial"/>
              <a:buChar char="•"/>
            </a:pPr>
            <a:r>
              <a:rPr lang="fi-FI" sz="1100"/>
              <a:t>Meta-alustoilla vietetty aika</a:t>
            </a:r>
            <a:endParaRPr sz="1100"/>
          </a:p>
          <a:p>
            <a:pPr marL="133350" lvl="0" indent="0" algn="l" rtl="0">
              <a:lnSpc>
                <a:spcPct val="100000"/>
              </a:lnSpc>
              <a:spcBef>
                <a:spcPts val="0"/>
              </a:spcBef>
              <a:spcAft>
                <a:spcPts val="0"/>
              </a:spcAft>
              <a:buClr>
                <a:srgbClr val="161249"/>
              </a:buClr>
              <a:buSzPts val="1500"/>
              <a:buNone/>
            </a:pPr>
            <a:r>
              <a:rPr lang="fi-FI" sz="1100" b="1"/>
              <a:t>Yhteydet ja viestintä Meta-alustoilla</a:t>
            </a:r>
            <a:endParaRPr sz="1100" b="1"/>
          </a:p>
          <a:p>
            <a:pPr marL="457200" lvl="0" indent="-323850" algn="l" rtl="0">
              <a:lnSpc>
                <a:spcPct val="100000"/>
              </a:lnSpc>
              <a:spcBef>
                <a:spcPts val="0"/>
              </a:spcBef>
              <a:spcAft>
                <a:spcPts val="0"/>
              </a:spcAft>
              <a:buClr>
                <a:srgbClr val="161249"/>
              </a:buClr>
              <a:buSzPts val="1500"/>
              <a:buFont typeface="Arial"/>
              <a:buChar char="•"/>
            </a:pPr>
            <a:r>
              <a:rPr lang="fi-FI" sz="1100"/>
              <a:t>Kenen kanssa </a:t>
            </a:r>
            <a:endParaRPr sz="2400"/>
          </a:p>
          <a:p>
            <a:pPr marL="457200" lvl="0" indent="-323850" algn="l" rtl="0">
              <a:lnSpc>
                <a:spcPct val="100000"/>
              </a:lnSpc>
              <a:spcBef>
                <a:spcPts val="0"/>
              </a:spcBef>
              <a:spcAft>
                <a:spcPts val="0"/>
              </a:spcAft>
              <a:buClr>
                <a:srgbClr val="161249"/>
              </a:buClr>
              <a:buSzPts val="1500"/>
              <a:buFont typeface="Arial"/>
              <a:buChar char="•"/>
            </a:pPr>
            <a:r>
              <a:rPr lang="fi-FI" sz="1100"/>
              <a:t>Viestinnän tyyppi </a:t>
            </a:r>
            <a:endParaRPr sz="2400"/>
          </a:p>
          <a:p>
            <a:pPr marL="457200" lvl="0" indent="-323850" algn="l" rtl="0">
              <a:lnSpc>
                <a:spcPct val="100000"/>
              </a:lnSpc>
              <a:spcBef>
                <a:spcPts val="0"/>
              </a:spcBef>
              <a:spcAft>
                <a:spcPts val="0"/>
              </a:spcAft>
              <a:buClr>
                <a:srgbClr val="161249"/>
              </a:buClr>
              <a:buSzPts val="1500"/>
              <a:buFont typeface="Arial"/>
              <a:buChar char="•"/>
            </a:pPr>
            <a:r>
              <a:rPr lang="fi-FI" sz="1100"/>
              <a:t>Viestinnän tiheys </a:t>
            </a:r>
            <a:endParaRPr sz="2400"/>
          </a:p>
          <a:p>
            <a:pPr marL="133350" lvl="0" indent="0" algn="l" rtl="0">
              <a:lnSpc>
                <a:spcPct val="100000"/>
              </a:lnSpc>
              <a:spcBef>
                <a:spcPts val="0"/>
              </a:spcBef>
              <a:spcAft>
                <a:spcPts val="0"/>
              </a:spcAft>
              <a:buClr>
                <a:srgbClr val="161249"/>
              </a:buClr>
              <a:buSzPts val="1500"/>
              <a:buNone/>
            </a:pPr>
            <a:r>
              <a:rPr lang="fi-FI" sz="1100" b="1"/>
              <a:t>Käytetyt laitteet</a:t>
            </a:r>
            <a:endParaRPr sz="1100" b="1"/>
          </a:p>
          <a:p>
            <a:pPr marL="457200" lvl="0" indent="-323850" algn="l" rtl="0">
              <a:lnSpc>
                <a:spcPct val="100000"/>
              </a:lnSpc>
              <a:spcBef>
                <a:spcPts val="0"/>
              </a:spcBef>
              <a:spcAft>
                <a:spcPts val="0"/>
              </a:spcAft>
              <a:buClr>
                <a:srgbClr val="161249"/>
              </a:buClr>
              <a:buSzPts val="1500"/>
              <a:buFont typeface="Arial"/>
              <a:buChar char="•"/>
            </a:pPr>
            <a:r>
              <a:rPr lang="fi-FI" sz="1100"/>
              <a:t>matkapuhelin; kannettava tietokone</a:t>
            </a:r>
            <a:endParaRPr sz="1100"/>
          </a:p>
          <a:p>
            <a:pPr marL="133350" lvl="0" indent="0" algn="l" rtl="0">
              <a:lnSpc>
                <a:spcPct val="100000"/>
              </a:lnSpc>
              <a:spcBef>
                <a:spcPts val="0"/>
              </a:spcBef>
              <a:spcAft>
                <a:spcPts val="0"/>
              </a:spcAft>
              <a:buClr>
                <a:srgbClr val="161249"/>
              </a:buClr>
              <a:buSzPts val="1500"/>
              <a:buNone/>
            </a:pPr>
            <a:r>
              <a:rPr lang="fi-FI" sz="1100" b="1"/>
              <a:t>Kolmansilta osapuolilta kerätyt tiedot </a:t>
            </a:r>
            <a:endParaRPr sz="2400"/>
          </a:p>
          <a:p>
            <a:pPr marL="457200" lvl="0" indent="-323850" algn="l" rtl="0">
              <a:lnSpc>
                <a:spcPct val="100000"/>
              </a:lnSpc>
              <a:spcBef>
                <a:spcPts val="0"/>
              </a:spcBef>
              <a:spcAft>
                <a:spcPts val="0"/>
              </a:spcAft>
              <a:buClr>
                <a:srgbClr val="161249"/>
              </a:buClr>
              <a:buSzPts val="1500"/>
              <a:buFont typeface="Arial"/>
              <a:buChar char="•"/>
            </a:pPr>
            <a:r>
              <a:rPr lang="fi-FI" sz="1100"/>
              <a:t>Seurattujen sivustojen tyypit (kiinnostuksen kohteet)</a:t>
            </a:r>
            <a:endParaRPr sz="2400"/>
          </a:p>
          <a:p>
            <a:pPr marL="457200" lvl="0" indent="-323850" algn="l" rtl="0">
              <a:lnSpc>
                <a:spcPct val="100000"/>
              </a:lnSpc>
              <a:spcBef>
                <a:spcPts val="0"/>
              </a:spcBef>
              <a:spcAft>
                <a:spcPts val="0"/>
              </a:spcAft>
              <a:buClr>
                <a:srgbClr val="161249"/>
              </a:buClr>
              <a:buSzPts val="1500"/>
              <a:buFont typeface="Arial"/>
              <a:buChar char="•"/>
            </a:pPr>
            <a:r>
              <a:rPr lang="fi-FI" sz="1100"/>
              <a:t>Tehdyt ostot </a:t>
            </a:r>
            <a:endParaRPr sz="2400"/>
          </a:p>
          <a:p>
            <a:pPr marL="457200" lvl="0" indent="-228600" algn="l" rtl="0">
              <a:lnSpc>
                <a:spcPct val="100000"/>
              </a:lnSpc>
              <a:spcBef>
                <a:spcPts val="0"/>
              </a:spcBef>
              <a:spcAft>
                <a:spcPts val="0"/>
              </a:spcAft>
              <a:buClr>
                <a:srgbClr val="161249"/>
              </a:buClr>
              <a:buSzPts val="1500"/>
              <a:buFont typeface="Arial"/>
              <a:buNone/>
            </a:pPr>
            <a:endParaRPr sz="1050"/>
          </a:p>
        </p:txBody>
      </p:sp>
      <p:sp>
        <p:nvSpPr>
          <p:cNvPr id="315" name="Google Shape;315;p13"/>
          <p:cNvSpPr txBox="1"/>
          <p:nvPr/>
        </p:nvSpPr>
        <p:spPr>
          <a:xfrm>
            <a:off x="364963" y="960803"/>
            <a:ext cx="3925800" cy="584735"/>
          </a:xfrm>
          <a:prstGeom prst="rect">
            <a:avLst/>
          </a:prstGeom>
          <a:solidFill>
            <a:srgbClr val="EA8007"/>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1600"/>
              <a:buFont typeface="Arial"/>
              <a:buNone/>
            </a:pPr>
            <a:r>
              <a:rPr lang="fi-FI" sz="1600" b="1" i="0" u="none" strike="noStrike" cap="none" dirty="0">
                <a:solidFill>
                  <a:schemeClr val="lt1"/>
                </a:solidFill>
                <a:latin typeface="Arial"/>
                <a:ea typeface="Arial"/>
                <a:cs typeface="Arial"/>
                <a:sym typeface="Arial"/>
              </a:rPr>
              <a:t>Googlen </a:t>
            </a:r>
            <a:r>
              <a:rPr lang="fi-FI" sz="1600" b="1" dirty="0">
                <a:solidFill>
                  <a:schemeClr val="lt1"/>
                </a:solidFill>
                <a:latin typeface="Arial"/>
                <a:ea typeface="Arial"/>
                <a:cs typeface="Arial"/>
                <a:sym typeface="Arial"/>
              </a:rPr>
              <a:t>keräämiä </a:t>
            </a:r>
            <a:r>
              <a:rPr lang="fi-FI" sz="1600" b="1" i="0" u="none" strike="noStrike" cap="none" dirty="0">
                <a:solidFill>
                  <a:schemeClr val="lt1"/>
                </a:solidFill>
                <a:latin typeface="Arial"/>
                <a:ea typeface="Arial"/>
                <a:cs typeface="Arial"/>
                <a:sym typeface="Arial"/>
              </a:rPr>
              <a:t>käyttäjätietoja </a:t>
            </a:r>
            <a:endParaRPr dirty="0"/>
          </a:p>
          <a:p>
            <a:pPr marL="0" marR="0" lvl="0" indent="0" algn="ctr" rtl="0">
              <a:lnSpc>
                <a:spcPct val="100000"/>
              </a:lnSpc>
              <a:spcBef>
                <a:spcPts val="0"/>
              </a:spcBef>
              <a:spcAft>
                <a:spcPts val="0"/>
              </a:spcAft>
              <a:buClr>
                <a:schemeClr val="lt1"/>
              </a:buClr>
              <a:buSzPts val="1600"/>
              <a:buFont typeface="Arial"/>
              <a:buNone/>
            </a:pPr>
            <a:endParaRPr sz="1600" b="1" i="0" u="none" strike="noStrike" cap="none" dirty="0">
              <a:solidFill>
                <a:schemeClr val="lt1"/>
              </a:solidFill>
              <a:latin typeface="Arial"/>
              <a:ea typeface="Arial"/>
              <a:cs typeface="Arial"/>
              <a:sym typeface="Arial"/>
            </a:endParaRPr>
          </a:p>
        </p:txBody>
      </p:sp>
      <p:sp>
        <p:nvSpPr>
          <p:cNvPr id="316" name="Google Shape;316;p13"/>
          <p:cNvSpPr txBox="1"/>
          <p:nvPr/>
        </p:nvSpPr>
        <p:spPr>
          <a:xfrm>
            <a:off x="4618414" y="960803"/>
            <a:ext cx="4153500" cy="584735"/>
          </a:xfrm>
          <a:prstGeom prst="rect">
            <a:avLst/>
          </a:prstGeom>
          <a:solidFill>
            <a:schemeClr val="accent1"/>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1600"/>
              <a:buFont typeface="Arial"/>
              <a:buNone/>
            </a:pPr>
            <a:r>
              <a:rPr lang="fi-FI" sz="1600" b="1" i="0" u="none" strike="noStrike" cap="none" dirty="0">
                <a:solidFill>
                  <a:schemeClr val="lt1"/>
                </a:solidFill>
                <a:latin typeface="Arial"/>
                <a:ea typeface="Arial"/>
                <a:cs typeface="Arial"/>
                <a:sym typeface="Arial"/>
              </a:rPr>
              <a:t>Metan </a:t>
            </a:r>
            <a:r>
              <a:rPr lang="fi-FI" sz="1600" b="1" dirty="0">
                <a:solidFill>
                  <a:schemeClr val="lt1"/>
                </a:solidFill>
                <a:latin typeface="Arial"/>
                <a:ea typeface="Arial"/>
                <a:cs typeface="Arial"/>
                <a:sym typeface="Arial"/>
              </a:rPr>
              <a:t>keräämiä </a:t>
            </a:r>
            <a:r>
              <a:rPr lang="fi-FI" sz="1600" b="1" i="0" u="none" strike="noStrike" cap="none" dirty="0">
                <a:solidFill>
                  <a:schemeClr val="lt1"/>
                </a:solidFill>
                <a:latin typeface="Arial"/>
                <a:ea typeface="Arial"/>
                <a:cs typeface="Arial"/>
                <a:sym typeface="Arial"/>
              </a:rPr>
              <a:t>käyttäjätietoja </a:t>
            </a:r>
            <a:endParaRPr dirty="0"/>
          </a:p>
          <a:p>
            <a:pPr marL="0" marR="0" lvl="0" indent="0" algn="ctr" rtl="0">
              <a:lnSpc>
                <a:spcPct val="100000"/>
              </a:lnSpc>
              <a:spcBef>
                <a:spcPts val="0"/>
              </a:spcBef>
              <a:spcAft>
                <a:spcPts val="0"/>
              </a:spcAft>
              <a:buClr>
                <a:schemeClr val="lt1"/>
              </a:buClr>
              <a:buSzPts val="1600"/>
              <a:buFont typeface="Arial"/>
              <a:buNone/>
            </a:pPr>
            <a:r>
              <a:rPr lang="fi-FI" sz="1600" b="1" i="0" u="none" strike="noStrike" cap="none" dirty="0">
                <a:solidFill>
                  <a:schemeClr val="lt1"/>
                </a:solidFill>
                <a:latin typeface="Arial"/>
                <a:ea typeface="Arial"/>
                <a:cs typeface="Arial"/>
                <a:sym typeface="Arial"/>
              </a:rPr>
              <a:t>(Facebook, Instagram)</a:t>
            </a:r>
            <a:endParaRPr sz="1600" b="1" i="0" u="none" strike="noStrike" cap="none" dirty="0">
              <a:solidFill>
                <a:schemeClr val="lt1"/>
              </a:solidFill>
              <a:latin typeface="Arial"/>
              <a:ea typeface="Arial"/>
              <a:cs typeface="Arial"/>
              <a:sym typeface="Arial"/>
            </a:endParaRPr>
          </a:p>
        </p:txBody>
      </p:sp>
      <p:sp>
        <p:nvSpPr>
          <p:cNvPr id="317" name="Google Shape;317;p13"/>
          <p:cNvSpPr txBox="1"/>
          <p:nvPr/>
        </p:nvSpPr>
        <p:spPr>
          <a:xfrm>
            <a:off x="328790" y="4234005"/>
            <a:ext cx="3925799"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FI" sz="1200" b="0" i="0" u="none" strike="noStrike" cap="none">
                <a:solidFill>
                  <a:srgbClr val="000000"/>
                </a:solidFill>
                <a:latin typeface="Arial"/>
                <a:ea typeface="Arial"/>
                <a:cs typeface="Arial"/>
                <a:sym typeface="Arial"/>
              </a:rPr>
              <a:t>Lähde: </a:t>
            </a:r>
            <a:r>
              <a:rPr lang="fi-FI" sz="1200" u="sng">
                <a:solidFill>
                  <a:schemeClr val="hlink"/>
                </a:solidFill>
                <a:latin typeface="Arial"/>
                <a:ea typeface="Arial"/>
                <a:cs typeface="Arial"/>
                <a:sym typeface="Arial"/>
                <a:hlinkClick r:id="rId3"/>
              </a:rPr>
              <a:t>Google-tuki ja My Ad center</a:t>
            </a:r>
            <a:endParaRPr sz="1200" u="sng">
              <a:solidFill>
                <a:schemeClr val="hlink"/>
              </a:solidFill>
              <a:latin typeface="Arial"/>
              <a:ea typeface="Arial"/>
              <a:cs typeface="Arial"/>
              <a:sym typeface="Arial"/>
            </a:endParaRPr>
          </a:p>
        </p:txBody>
      </p:sp>
      <p:sp>
        <p:nvSpPr>
          <p:cNvPr id="318" name="Google Shape;318;p13"/>
          <p:cNvSpPr txBox="1"/>
          <p:nvPr/>
        </p:nvSpPr>
        <p:spPr>
          <a:xfrm>
            <a:off x="4462463" y="4235366"/>
            <a:ext cx="4652962" cy="276999"/>
          </a:xfrm>
          <a:prstGeom prst="rect">
            <a:avLst/>
          </a:prstGeom>
          <a:noFill/>
          <a:ln>
            <a:noFill/>
          </a:ln>
        </p:spPr>
        <p:txBody>
          <a:bodyPr spcFirstLastPara="1" wrap="square" lIns="91425" tIns="45700" rIns="91425" bIns="45700" anchor="t" anchorCtr="0">
            <a:spAutoFit/>
          </a:bodyPr>
          <a:lstStyle/>
          <a:p>
            <a:pPr marL="133350" marR="0" lvl="0" indent="0" algn="l" rtl="0">
              <a:lnSpc>
                <a:spcPct val="100000"/>
              </a:lnSpc>
              <a:spcBef>
                <a:spcPts val="0"/>
              </a:spcBef>
              <a:spcAft>
                <a:spcPts val="0"/>
              </a:spcAft>
              <a:buClr>
                <a:schemeClr val="dk1"/>
              </a:buClr>
              <a:buSzPts val="1500"/>
              <a:buFont typeface="Arial"/>
              <a:buNone/>
            </a:pPr>
            <a:r>
              <a:rPr lang="fi-FI" sz="1200">
                <a:solidFill>
                  <a:schemeClr val="dk1"/>
                </a:solidFill>
                <a:latin typeface="Arial"/>
                <a:ea typeface="Arial"/>
                <a:cs typeface="Arial"/>
                <a:sym typeface="Arial"/>
              </a:rPr>
              <a:t>Lähde: </a:t>
            </a:r>
            <a:r>
              <a:rPr lang="fi-FI" sz="1200" u="sng">
                <a:solidFill>
                  <a:schemeClr val="hlink"/>
                </a:solidFill>
                <a:latin typeface="Arial"/>
                <a:ea typeface="Arial"/>
                <a:cs typeface="Arial"/>
                <a:sym typeface="Arial"/>
                <a:hlinkClick r:id="rId4"/>
              </a:rPr>
              <a:t>Facebookin tietosuojakäytäntö</a:t>
            </a:r>
            <a:endParaRPr sz="1200">
              <a:solidFill>
                <a:schemeClr val="dk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14"/>
          <p:cNvSpPr txBox="1">
            <a:spLocks noGrp="1"/>
          </p:cNvSpPr>
          <p:nvPr>
            <p:ph type="title" idx="4294967295"/>
          </p:nvPr>
        </p:nvSpPr>
        <p:spPr>
          <a:xfrm>
            <a:off x="1385887" y="2000250"/>
            <a:ext cx="6372225" cy="5715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4444"/>
              <a:buFont typeface="Arial"/>
              <a:buNone/>
            </a:pPr>
            <a:r>
              <a:rPr lang="fi-FI" sz="4000"/>
              <a:t>Digitaalinen mainonta, PPC </a:t>
            </a:r>
            <a:endParaRPr sz="40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g20e72ffa6ac_0_19"/>
          <p:cNvSpPr txBox="1">
            <a:spLocks noGrp="1"/>
          </p:cNvSpPr>
          <p:nvPr>
            <p:ph type="title"/>
          </p:nvPr>
        </p:nvSpPr>
        <p:spPr>
          <a:xfrm>
            <a:off x="628650" y="197644"/>
            <a:ext cx="7886700" cy="994172"/>
          </a:xfrm>
          <a:prstGeom prst="rect">
            <a:avLst/>
          </a:prstGeom>
          <a:noFill/>
          <a:ln>
            <a:noFill/>
          </a:ln>
        </p:spPr>
        <p:txBody>
          <a:bodyPr spcFirstLastPara="1" wrap="square" lIns="91425" tIns="91425" rIns="91425" bIns="91425" anchor="t" anchorCtr="0">
            <a:normAutofit/>
          </a:bodyPr>
          <a:lstStyle/>
          <a:p>
            <a:pPr marL="0" lvl="0" indent="0" algn="l" rtl="0">
              <a:lnSpc>
                <a:spcPct val="90000"/>
              </a:lnSpc>
              <a:spcBef>
                <a:spcPts val="0"/>
              </a:spcBef>
              <a:spcAft>
                <a:spcPts val="0"/>
              </a:spcAft>
              <a:buClr>
                <a:srgbClr val="161249"/>
              </a:buClr>
              <a:buSzPts val="3300"/>
              <a:buFont typeface="Arial"/>
              <a:buNone/>
            </a:pPr>
            <a:r>
              <a:rPr lang="fi-FI" dirty="0"/>
              <a:t> ”Digitaalinen media"?</a:t>
            </a:r>
            <a:endParaRPr dirty="0"/>
          </a:p>
        </p:txBody>
      </p:sp>
      <p:sp>
        <p:nvSpPr>
          <p:cNvPr id="329" name="Google Shape;329;g20e72ffa6ac_0_19"/>
          <p:cNvSpPr txBox="1">
            <a:spLocks noGrp="1"/>
          </p:cNvSpPr>
          <p:nvPr>
            <p:ph type="body" idx="1"/>
          </p:nvPr>
        </p:nvSpPr>
        <p:spPr>
          <a:xfrm>
            <a:off x="628650" y="857249"/>
            <a:ext cx="7886700" cy="3686175"/>
          </a:xfrm>
          <a:prstGeom prst="rect">
            <a:avLst/>
          </a:prstGeom>
          <a:noFill/>
          <a:ln>
            <a:noFill/>
          </a:ln>
        </p:spPr>
        <p:txBody>
          <a:bodyPr spcFirstLastPara="1" wrap="square" lIns="91425" tIns="91425" rIns="91425" bIns="91425" anchor="t" anchorCtr="0">
            <a:normAutofit/>
          </a:bodyPr>
          <a:lstStyle/>
          <a:p>
            <a:pPr marL="742950" lvl="0" indent="-190500" algn="l" rtl="0">
              <a:lnSpc>
                <a:spcPct val="100000"/>
              </a:lnSpc>
              <a:spcBef>
                <a:spcPts val="0"/>
              </a:spcBef>
              <a:spcAft>
                <a:spcPts val="0"/>
              </a:spcAft>
              <a:buClr>
                <a:srgbClr val="14A98E"/>
              </a:buClr>
              <a:buSzPts val="1500"/>
              <a:buFont typeface="Arial"/>
              <a:buNone/>
            </a:pPr>
            <a:endParaRPr sz="1500" dirty="0"/>
          </a:p>
          <a:p>
            <a:pPr marL="457200" lvl="0" indent="-323850" algn="l" rtl="0">
              <a:lnSpc>
                <a:spcPct val="100000"/>
              </a:lnSpc>
              <a:spcBef>
                <a:spcPts val="0"/>
              </a:spcBef>
              <a:spcAft>
                <a:spcPts val="0"/>
              </a:spcAft>
              <a:buClr>
                <a:srgbClr val="14A98E"/>
              </a:buClr>
              <a:buSzPts val="1500"/>
              <a:buFont typeface="Arial"/>
              <a:buChar char="●"/>
            </a:pPr>
            <a:r>
              <a:rPr lang="fi-FI" sz="1500" dirty="0"/>
              <a:t>Kattaa laajan valikoiman digitaalisia alustoja, joilla on paljon kävijöitä: digitaaliset sanomalehdet, aikakauslehdet, muut tiheästi vierailtavat alustat , hakukoneet, sosiaalisen median alustat, videojulkaisualustat, blogit jne.</a:t>
            </a:r>
            <a:endParaRPr sz="1500" dirty="0"/>
          </a:p>
          <a:p>
            <a:pPr marL="742950" lvl="0" indent="-190500" algn="l" rtl="0">
              <a:lnSpc>
                <a:spcPct val="100000"/>
              </a:lnSpc>
              <a:spcBef>
                <a:spcPts val="0"/>
              </a:spcBef>
              <a:spcAft>
                <a:spcPts val="0"/>
              </a:spcAft>
              <a:buClr>
                <a:srgbClr val="14A98E"/>
              </a:buClr>
              <a:buSzPts val="1500"/>
              <a:buFont typeface="Arial"/>
              <a:buNone/>
            </a:pPr>
            <a:endParaRPr sz="1500" dirty="0"/>
          </a:p>
          <a:p>
            <a:pPr marL="457200" lvl="0" indent="-323850" algn="l" rtl="0">
              <a:lnSpc>
                <a:spcPct val="100000"/>
              </a:lnSpc>
              <a:spcBef>
                <a:spcPts val="0"/>
              </a:spcBef>
              <a:spcAft>
                <a:spcPts val="0"/>
              </a:spcAft>
              <a:buClr>
                <a:srgbClr val="14A98E"/>
              </a:buClr>
              <a:buSzPts val="1500"/>
              <a:buFont typeface="Arial"/>
              <a:buChar char="●"/>
            </a:pPr>
            <a:r>
              <a:rPr lang="fi-FI" sz="1500" dirty="0"/>
              <a:t>Media- ja mainosliiketoimintaa pyörittää suuri määrä </a:t>
            </a:r>
            <a:r>
              <a:rPr lang="fi-FI" sz="1500" u="sng" dirty="0">
                <a:solidFill>
                  <a:schemeClr val="accent5"/>
                </a:solidFill>
                <a:hlinkClick r:id="rId3">
                  <a:extLst>
                    <a:ext uri="{A12FA001-AC4F-418D-AE19-62706E023703}">
                      <ahyp:hlinkClr xmlns:ahyp="http://schemas.microsoft.com/office/drawing/2018/hyperlinkcolor" val="tx"/>
                    </a:ext>
                  </a:extLst>
                </a:hlinkClick>
              </a:rPr>
              <a:t>mediataloja </a:t>
            </a:r>
            <a:r>
              <a:rPr lang="fi-FI" sz="1500" dirty="0"/>
              <a:t>ja muutama kansainvälinen jättiläinen, kuten </a:t>
            </a:r>
            <a:r>
              <a:rPr lang="fi-FI" sz="1500" u="sng" dirty="0" err="1">
                <a:solidFill>
                  <a:schemeClr val="accent5"/>
                </a:solidFill>
                <a:hlinkClick r:id="rId4">
                  <a:extLst>
                    <a:ext uri="{A12FA001-AC4F-418D-AE19-62706E023703}">
                      <ahyp:hlinkClr xmlns:ahyp="http://schemas.microsoft.com/office/drawing/2018/hyperlinkcolor" val="tx"/>
                    </a:ext>
                  </a:extLst>
                </a:hlinkClick>
              </a:rPr>
              <a:t>Alphabet</a:t>
            </a:r>
            <a:r>
              <a:rPr lang="fi-FI" sz="1500" u="sng" dirty="0">
                <a:solidFill>
                  <a:schemeClr val="accent5"/>
                </a:solidFill>
                <a:hlinkClick r:id="rId4">
                  <a:extLst>
                    <a:ext uri="{A12FA001-AC4F-418D-AE19-62706E023703}">
                      <ahyp:hlinkClr xmlns:ahyp="http://schemas.microsoft.com/office/drawing/2018/hyperlinkcolor" val="tx"/>
                    </a:ext>
                  </a:extLst>
                </a:hlinkClick>
              </a:rPr>
              <a:t> </a:t>
            </a:r>
            <a:r>
              <a:rPr lang="fi-FI" sz="1500" dirty="0"/>
              <a:t>(Google, </a:t>
            </a:r>
            <a:r>
              <a:rPr lang="fi-FI" sz="1500" dirty="0" err="1"/>
              <a:t>Youtube</a:t>
            </a:r>
            <a:r>
              <a:rPr lang="fi-FI" sz="1500" dirty="0"/>
              <a:t> jne.) ja </a:t>
            </a:r>
            <a:r>
              <a:rPr lang="fi-FI" sz="1500" u="sng" dirty="0">
                <a:solidFill>
                  <a:schemeClr val="accent5"/>
                </a:solidFill>
                <a:hlinkClick r:id="rId5">
                  <a:extLst>
                    <a:ext uri="{A12FA001-AC4F-418D-AE19-62706E023703}">
                      <ahyp:hlinkClr xmlns:ahyp="http://schemas.microsoft.com/office/drawing/2018/hyperlinkcolor" val="tx"/>
                    </a:ext>
                  </a:extLst>
                </a:hlinkClick>
              </a:rPr>
              <a:t>Meta </a:t>
            </a:r>
            <a:r>
              <a:rPr lang="fi-FI" sz="1500" dirty="0"/>
              <a:t>(Facebook, Instagram jne.).</a:t>
            </a:r>
            <a:endParaRPr sz="1500" dirty="0"/>
          </a:p>
          <a:p>
            <a:pPr marL="457200" lvl="0" indent="-228600" algn="l" rtl="0">
              <a:lnSpc>
                <a:spcPct val="100000"/>
              </a:lnSpc>
              <a:spcBef>
                <a:spcPts val="0"/>
              </a:spcBef>
              <a:spcAft>
                <a:spcPts val="0"/>
              </a:spcAft>
              <a:buClr>
                <a:srgbClr val="14A98E"/>
              </a:buClr>
              <a:buSzPts val="1500"/>
              <a:buFont typeface="Arial"/>
              <a:buNone/>
            </a:pPr>
            <a:endParaRPr sz="1500" dirty="0"/>
          </a:p>
          <a:p>
            <a:pPr marL="457200" lvl="0" indent="-323850" algn="l" rtl="0">
              <a:lnSpc>
                <a:spcPct val="100000"/>
              </a:lnSpc>
              <a:spcBef>
                <a:spcPts val="0"/>
              </a:spcBef>
              <a:spcAft>
                <a:spcPts val="0"/>
              </a:spcAft>
              <a:buClr>
                <a:srgbClr val="14A98E"/>
              </a:buClr>
              <a:buSzPts val="1500"/>
              <a:buFont typeface="Arial"/>
              <a:buChar char="●"/>
            </a:pPr>
            <a:r>
              <a:rPr lang="fi-FI" sz="1500" dirty="0"/>
              <a:t>Niiden liikeideana on julkaista sisältöä (uutisia, viihdettä, elämistä, sijoitusta, erityisiä kiinnostuksen kohteita ja harrastuksia jne.), joka on houkuttelevaa suuremmille ja pienemmille, yleisille ja erityisille yleisöille</a:t>
            </a:r>
          </a:p>
          <a:p>
            <a:pPr marL="457200" lvl="0" indent="-323850" algn="l" rtl="0">
              <a:lnSpc>
                <a:spcPct val="100000"/>
              </a:lnSpc>
              <a:spcBef>
                <a:spcPts val="0"/>
              </a:spcBef>
              <a:spcAft>
                <a:spcPts val="0"/>
              </a:spcAft>
              <a:buClr>
                <a:srgbClr val="14A98E"/>
              </a:buClr>
              <a:buSzPts val="1500"/>
              <a:buFont typeface="Arial"/>
              <a:buChar char="●"/>
            </a:pPr>
            <a:endParaRPr lang="fi-FI" sz="1500" dirty="0"/>
          </a:p>
          <a:p>
            <a:pPr marL="457200" lvl="0" indent="-304800" algn="l" rtl="0">
              <a:lnSpc>
                <a:spcPct val="100000"/>
              </a:lnSpc>
              <a:spcBef>
                <a:spcPts val="0"/>
              </a:spcBef>
              <a:spcAft>
                <a:spcPts val="0"/>
              </a:spcAft>
              <a:buClr>
                <a:srgbClr val="14A98E"/>
              </a:buClr>
              <a:buSzPts val="1200"/>
              <a:buFont typeface="Arial"/>
              <a:buChar char="●"/>
            </a:pPr>
            <a:r>
              <a:rPr lang="fi-FI" sz="1500" dirty="0"/>
              <a:t>Näin ne pystyvät tarjoamaan spesifejä medioita ja kohdennusmahdollisuuksia erilaisiin mainostarkoituksiin</a:t>
            </a:r>
            <a:endParaRPr sz="15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sp>
        <p:nvSpPr>
          <p:cNvPr id="334" name="Google Shape;334;g20e72ffa6ac_0_24"/>
          <p:cNvSpPr txBox="1">
            <a:spLocks noGrp="1"/>
          </p:cNvSpPr>
          <p:nvPr>
            <p:ph type="body" idx="1"/>
          </p:nvPr>
        </p:nvSpPr>
        <p:spPr>
          <a:xfrm>
            <a:off x="840583" y="324829"/>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sz="2800" dirty="0"/>
              <a:t>Oppimistehtävä</a:t>
            </a:r>
            <a:endParaRPr dirty="0"/>
          </a:p>
        </p:txBody>
      </p:sp>
      <p:sp>
        <p:nvSpPr>
          <p:cNvPr id="335" name="Google Shape;335;g20e72ffa6ac_0_24"/>
          <p:cNvSpPr txBox="1">
            <a:spLocks noGrp="1"/>
          </p:cNvSpPr>
          <p:nvPr>
            <p:ph type="body" idx="2"/>
          </p:nvPr>
        </p:nvSpPr>
        <p:spPr>
          <a:xfrm>
            <a:off x="840583" y="887767"/>
            <a:ext cx="6614054" cy="337943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1AA81"/>
              </a:buClr>
              <a:buSzPts val="1800"/>
              <a:buNone/>
            </a:pPr>
            <a:r>
              <a:rPr lang="fi-FI" sz="1800" b="1" dirty="0">
                <a:solidFill>
                  <a:srgbClr val="11AA81"/>
                </a:solidFill>
              </a:rPr>
              <a:t>Tutustu suomalaisiin mediataloihin </a:t>
            </a:r>
            <a:endParaRPr dirty="0"/>
          </a:p>
          <a:p>
            <a:pPr marL="0" lvl="0" indent="0" algn="l" rtl="0">
              <a:lnSpc>
                <a:spcPct val="100000"/>
              </a:lnSpc>
              <a:spcBef>
                <a:spcPts val="0"/>
              </a:spcBef>
              <a:spcAft>
                <a:spcPts val="0"/>
              </a:spcAft>
              <a:buClr>
                <a:schemeClr val="lt1"/>
              </a:buClr>
              <a:buSzPts val="1600"/>
              <a:buNone/>
            </a:pPr>
            <a:endParaRPr sz="1600" dirty="0">
              <a:solidFill>
                <a:schemeClr val="lt1"/>
              </a:solidFill>
            </a:endParaRPr>
          </a:p>
          <a:p>
            <a:pPr marL="457200" lvl="0" indent="-342900" algn="l" rtl="0">
              <a:lnSpc>
                <a:spcPct val="100000"/>
              </a:lnSpc>
              <a:spcBef>
                <a:spcPts val="0"/>
              </a:spcBef>
              <a:spcAft>
                <a:spcPts val="0"/>
              </a:spcAft>
              <a:buClr>
                <a:srgbClr val="11AA81"/>
              </a:buClr>
              <a:buSzPts val="1800"/>
              <a:buAutoNum type="arabicPeriod"/>
            </a:pPr>
            <a:r>
              <a:rPr lang="fi-FI" sz="1600" dirty="0">
                <a:solidFill>
                  <a:schemeClr val="lt1"/>
                </a:solidFill>
              </a:rPr>
              <a:t>Niitä voi etsiä internetistä esimerkiksi hakusanoilla 'mediatalot' tai 'digitaalisen mainonnan ostaminen'.</a:t>
            </a:r>
            <a:endParaRPr dirty="0"/>
          </a:p>
          <a:p>
            <a:pPr marL="457200" lvl="0" indent="-342900" algn="l" rtl="0">
              <a:lnSpc>
                <a:spcPct val="100000"/>
              </a:lnSpc>
              <a:spcBef>
                <a:spcPts val="0"/>
              </a:spcBef>
              <a:spcAft>
                <a:spcPts val="0"/>
              </a:spcAft>
              <a:buClr>
                <a:srgbClr val="11AA81"/>
              </a:buClr>
              <a:buSzPts val="1800"/>
              <a:buAutoNum type="arabicPeriod"/>
            </a:pPr>
            <a:r>
              <a:rPr lang="fi-FI" sz="1600" dirty="0">
                <a:solidFill>
                  <a:schemeClr val="lt1"/>
                </a:solidFill>
              </a:rPr>
              <a:t>Listaa 3-5 tärkeintä suomalaista mediataloa</a:t>
            </a:r>
            <a:endParaRPr dirty="0"/>
          </a:p>
          <a:p>
            <a:pPr marL="457200" lvl="0" indent="-342900" algn="l" rtl="0">
              <a:lnSpc>
                <a:spcPct val="100000"/>
              </a:lnSpc>
              <a:spcBef>
                <a:spcPts val="0"/>
              </a:spcBef>
              <a:spcAft>
                <a:spcPts val="0"/>
              </a:spcAft>
              <a:buClr>
                <a:srgbClr val="11AA81"/>
              </a:buClr>
              <a:buSzPts val="1800"/>
              <a:buAutoNum type="arabicPeriod"/>
            </a:pPr>
            <a:r>
              <a:rPr lang="fi-FI" sz="1600" dirty="0">
                <a:solidFill>
                  <a:schemeClr val="lt1"/>
                </a:solidFill>
              </a:rPr>
              <a:t>Tutustu niiden verkkosivuihin ja listaa niiden omistamat tiedotusvälineet (sanomalehdet, aikakauslehdet, erikoismediat, muut alustat) </a:t>
            </a:r>
          </a:p>
          <a:p>
            <a:pPr marL="457200" lvl="0" indent="-342900" algn="l" rtl="0">
              <a:lnSpc>
                <a:spcPct val="100000"/>
              </a:lnSpc>
              <a:spcBef>
                <a:spcPts val="0"/>
              </a:spcBef>
              <a:spcAft>
                <a:spcPts val="0"/>
              </a:spcAft>
              <a:buClr>
                <a:srgbClr val="11AA81"/>
              </a:buClr>
              <a:buSzPts val="1800"/>
              <a:buAutoNum type="arabicPeriod"/>
            </a:pPr>
            <a:r>
              <a:rPr lang="fi-FI" sz="1600" dirty="0">
                <a:solidFill>
                  <a:schemeClr val="lt1"/>
                </a:solidFill>
              </a:rPr>
              <a:t>Valitse </a:t>
            </a:r>
            <a:r>
              <a:rPr lang="fi-FI" sz="1600" dirty="0"/>
              <a:t>kolme näistä</a:t>
            </a:r>
            <a:r>
              <a:rPr lang="fi-FI" sz="1600" dirty="0">
                <a:solidFill>
                  <a:schemeClr val="lt1"/>
                </a:solidFill>
              </a:rPr>
              <a:t> medioista. Luettele, minkälaisia kohderyhmiä voisit tavoittaa niiden avulla.</a:t>
            </a:r>
          </a:p>
          <a:p>
            <a:pPr marL="457200" lvl="0" indent="-342900" algn="l" rtl="0">
              <a:lnSpc>
                <a:spcPct val="100000"/>
              </a:lnSpc>
              <a:spcBef>
                <a:spcPts val="0"/>
              </a:spcBef>
              <a:spcAft>
                <a:spcPts val="0"/>
              </a:spcAft>
              <a:buClr>
                <a:srgbClr val="11AA81"/>
              </a:buClr>
              <a:buSzPts val="1800"/>
              <a:buAutoNum type="arabicPeriod"/>
            </a:pPr>
            <a:r>
              <a:rPr lang="fi-FI" sz="1600" dirty="0"/>
              <a:t>Tutustu myös kunkin mediakorttiin, josta selviää mainosten hinnoittelu.</a:t>
            </a:r>
            <a:endParaRPr dirty="0"/>
          </a:p>
          <a:p>
            <a:pPr marL="457200" lvl="0" indent="-228600" algn="l" rtl="0">
              <a:lnSpc>
                <a:spcPct val="100000"/>
              </a:lnSpc>
              <a:spcBef>
                <a:spcPts val="0"/>
              </a:spcBef>
              <a:spcAft>
                <a:spcPts val="0"/>
              </a:spcAft>
              <a:buClr>
                <a:srgbClr val="11AA81"/>
              </a:buClr>
              <a:buSzPts val="1800"/>
              <a:buNone/>
            </a:pPr>
            <a:endParaRPr sz="1600" dirty="0">
              <a:solidFill>
                <a:schemeClr val="lt1"/>
              </a:solidFill>
            </a:endParaRPr>
          </a:p>
          <a:p>
            <a:pPr marL="0" lvl="0" indent="0" algn="l" rtl="0">
              <a:lnSpc>
                <a:spcPct val="100000"/>
              </a:lnSpc>
              <a:spcBef>
                <a:spcPts val="0"/>
              </a:spcBef>
              <a:spcAft>
                <a:spcPts val="0"/>
              </a:spcAft>
              <a:buClr>
                <a:srgbClr val="11AA81"/>
              </a:buClr>
              <a:buSzPts val="1600"/>
              <a:buNone/>
            </a:pPr>
            <a:r>
              <a:rPr lang="fi-FI" sz="1600" b="1" dirty="0">
                <a:solidFill>
                  <a:srgbClr val="11AA81"/>
                </a:solidFill>
              </a:rPr>
              <a:t>Tarvittava aika: 45-60 minuuttia minuuttia. Voidaan tehdä pareittain.</a:t>
            </a:r>
            <a:endParaRPr dirty="0"/>
          </a:p>
          <a:p>
            <a:pPr marL="0" lvl="0" indent="0" algn="l" rtl="0">
              <a:lnSpc>
                <a:spcPct val="108000"/>
              </a:lnSpc>
              <a:spcBef>
                <a:spcPts val="0"/>
              </a:spcBef>
              <a:spcAft>
                <a:spcPts val="0"/>
              </a:spcAft>
              <a:buClr>
                <a:schemeClr val="lt1"/>
              </a:buClr>
              <a:buSzPts val="1500"/>
              <a:buNone/>
            </a:pPr>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sp>
        <p:nvSpPr>
          <p:cNvPr id="348" name="Google Shape;348;g20e72ffa6ac_0_31"/>
          <p:cNvSpPr txBox="1">
            <a:spLocks noGrp="1"/>
          </p:cNvSpPr>
          <p:nvPr>
            <p:ph type="title" idx="4294967295"/>
          </p:nvPr>
        </p:nvSpPr>
        <p:spPr>
          <a:xfrm>
            <a:off x="310589" y="102551"/>
            <a:ext cx="8521700" cy="573088"/>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90000"/>
              </a:lnSpc>
              <a:spcBef>
                <a:spcPts val="0"/>
              </a:spcBef>
              <a:spcAft>
                <a:spcPts val="0"/>
              </a:spcAft>
              <a:buClr>
                <a:srgbClr val="161249"/>
              </a:buClr>
              <a:buSzPct val="100000"/>
              <a:buFont typeface="Arial"/>
              <a:buNone/>
            </a:pPr>
            <a:r>
              <a:rPr lang="fi-FI"/>
              <a:t>Esimerkkejä digitaalisista mainoksista</a:t>
            </a:r>
            <a:endParaRPr/>
          </a:p>
        </p:txBody>
      </p:sp>
      <p:pic>
        <p:nvPicPr>
          <p:cNvPr id="349" name="Google Shape;349;g20e72ffa6ac_0_3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74905" y="668474"/>
            <a:ext cx="5901284" cy="3820975"/>
          </a:xfrm>
          <a:prstGeom prst="rect">
            <a:avLst/>
          </a:prstGeom>
          <a:noFill/>
          <a:ln>
            <a:noFill/>
          </a:ln>
        </p:spPr>
      </p:pic>
      <p:sp>
        <p:nvSpPr>
          <p:cNvPr id="350" name="Google Shape;350;g20e72ffa6ac_0_31"/>
          <p:cNvSpPr txBox="1"/>
          <p:nvPr/>
        </p:nvSpPr>
        <p:spPr>
          <a:xfrm>
            <a:off x="7554239" y="4685117"/>
            <a:ext cx="1925326" cy="369302"/>
          </a:xfrm>
          <a:prstGeom prst="rect">
            <a:avLst/>
          </a:prstGeom>
          <a:noFill/>
          <a:ln>
            <a:noFill/>
          </a:ln>
        </p:spPr>
        <p:txBody>
          <a:bodyPr spcFirstLastPara="1" wrap="square" lIns="91425" tIns="91425" rIns="91425" bIns="91425" anchor="t" anchorCtr="0">
            <a:spAutoFit/>
          </a:bodyPr>
          <a:lstStyle/>
          <a:p>
            <a:pPr marL="0" marR="0" lvl="0" indent="0" algn="l" rtl="0">
              <a:spcBef>
                <a:spcPts val="0"/>
              </a:spcBef>
              <a:spcAft>
                <a:spcPts val="0"/>
              </a:spcAft>
              <a:buClr>
                <a:schemeClr val="dk1"/>
              </a:buClr>
              <a:buSzPts val="1200"/>
              <a:buFont typeface="Arial"/>
              <a:buNone/>
            </a:pPr>
            <a:r>
              <a:rPr lang="fi-FI" sz="1200">
                <a:solidFill>
                  <a:schemeClr val="dk1"/>
                </a:solidFill>
                <a:latin typeface="Arial"/>
                <a:ea typeface="Arial"/>
                <a:cs typeface="Arial"/>
                <a:sym typeface="Arial"/>
              </a:rPr>
              <a:t>Lähde: </a:t>
            </a:r>
            <a:r>
              <a:rPr lang="fi-FI" sz="1200" u="sng">
                <a:solidFill>
                  <a:schemeClr val="hlink"/>
                </a:solidFill>
                <a:latin typeface="Arial"/>
                <a:ea typeface="Arial"/>
                <a:cs typeface="Arial"/>
                <a:sym typeface="Arial"/>
              </a:rPr>
              <a:t>Wordstream</a:t>
            </a:r>
            <a:endParaRPr sz="1600">
              <a:solidFill>
                <a:schemeClr val="dk1"/>
              </a:solidFill>
              <a:latin typeface="Calibri"/>
              <a:ea typeface="Calibri"/>
              <a:cs typeface="Calibri"/>
              <a:sym typeface="Calibri"/>
            </a:endParaRPr>
          </a:p>
        </p:txBody>
      </p:sp>
      <p:pic>
        <p:nvPicPr>
          <p:cNvPr id="351" name="Google Shape;351;g20e72ffa6ac_0_3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6276189" y="1572875"/>
            <a:ext cx="2556100" cy="2012174"/>
          </a:xfrm>
          <a:prstGeom prst="rect">
            <a:avLst/>
          </a:prstGeom>
          <a:noFill/>
          <a:ln w="38100" cap="rnd" cmpd="sng">
            <a:solidFill>
              <a:srgbClr val="161249"/>
            </a:solidFill>
            <a:prstDash val="solid"/>
            <a:round/>
            <a:headEnd type="none" w="sm" len="sm"/>
            <a:tailEnd type="none" w="sm" len="sm"/>
          </a:ln>
        </p:spPr>
      </p:pic>
      <p:sp>
        <p:nvSpPr>
          <p:cNvPr id="352" name="Google Shape;352;g20e72ffa6ac_0_31"/>
          <p:cNvSpPr txBox="1"/>
          <p:nvPr/>
        </p:nvSpPr>
        <p:spPr>
          <a:xfrm>
            <a:off x="7068725" y="1454775"/>
            <a:ext cx="945722" cy="272758"/>
          </a:xfrm>
          <a:prstGeom prst="rect">
            <a:avLst/>
          </a:prstGeom>
          <a:solidFill>
            <a:srgbClr val="019AFF"/>
          </a:solidFill>
          <a:ln>
            <a:noFill/>
          </a:ln>
        </p:spPr>
        <p:txBody>
          <a:bodyPr spcFirstLastPara="1" wrap="square" lIns="36000" tIns="36000" rIns="36000" bIns="36000" anchor="t" anchorCtr="0">
            <a:spAutoFit/>
          </a:bodyPr>
          <a:lstStyle/>
          <a:p>
            <a:pPr marL="0" marR="0" lvl="0" indent="0" algn="ctr" rtl="0">
              <a:spcBef>
                <a:spcPts val="0"/>
              </a:spcBef>
              <a:spcAft>
                <a:spcPts val="0"/>
              </a:spcAft>
              <a:buClr>
                <a:schemeClr val="lt1"/>
              </a:buClr>
              <a:buSzPts val="1300"/>
              <a:buFont typeface="Calibri"/>
              <a:buNone/>
            </a:pPr>
            <a:r>
              <a:rPr lang="en-US" sz="1300" b="1" dirty="0">
                <a:solidFill>
                  <a:schemeClr val="lt1"/>
                </a:solidFill>
                <a:latin typeface="Calibri"/>
                <a:ea typeface="Calibri"/>
                <a:cs typeface="Calibri"/>
                <a:sym typeface="Calibri"/>
              </a:rPr>
              <a:t>L</a:t>
            </a:r>
            <a:r>
              <a:rPr lang="fi-FI" sz="1300" b="1" dirty="0" err="1">
                <a:solidFill>
                  <a:schemeClr val="lt1"/>
                </a:solidFill>
                <a:latin typeface="Calibri"/>
                <a:ea typeface="Calibri"/>
                <a:cs typeface="Calibri"/>
                <a:sym typeface="Calibri"/>
              </a:rPr>
              <a:t>ocal</a:t>
            </a:r>
            <a:endParaRPr sz="1300" b="1" dirty="0">
              <a:solidFill>
                <a:schemeClr val="lt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grpSp>
        <p:nvGrpSpPr>
          <p:cNvPr id="357" name="Google Shape;357;p15"/>
          <p:cNvGrpSpPr/>
          <p:nvPr/>
        </p:nvGrpSpPr>
        <p:grpSpPr>
          <a:xfrm>
            <a:off x="3156856" y="1804907"/>
            <a:ext cx="2244008" cy="2073194"/>
            <a:chOff x="4447194" y="1815766"/>
            <a:chExt cx="2440200" cy="2440200"/>
          </a:xfrm>
        </p:grpSpPr>
        <p:sp>
          <p:nvSpPr>
            <p:cNvPr id="358" name="Google Shape;358;p15"/>
            <p:cNvSpPr/>
            <p:nvPr/>
          </p:nvSpPr>
          <p:spPr>
            <a:xfrm>
              <a:off x="4447194" y="1815766"/>
              <a:ext cx="2440200" cy="2440200"/>
            </a:xfrm>
            <a:prstGeom prst="ellipse">
              <a:avLst/>
            </a:prstGeom>
            <a:solidFill>
              <a:srgbClr val="F1B300"/>
            </a:solidFill>
            <a:ln>
              <a:noFill/>
            </a:ln>
            <a:effectLst>
              <a:outerShdw blurRad="228600" dist="50800" dir="5400000" algn="tl" rotWithShape="0">
                <a:srgbClr val="000000">
                  <a:alpha val="54117"/>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9" name="Google Shape;359;p15"/>
            <p:cNvSpPr txBox="1"/>
            <p:nvPr/>
          </p:nvSpPr>
          <p:spPr>
            <a:xfrm>
              <a:off x="4735950" y="2504275"/>
              <a:ext cx="1862700" cy="1163400"/>
            </a:xfrm>
            <a:prstGeom prst="rect">
              <a:avLst/>
            </a:prstGeom>
            <a:solidFill>
              <a:srgbClr val="F1B3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500"/>
                <a:buFont typeface="Arial"/>
                <a:buNone/>
              </a:pPr>
              <a:r>
                <a:rPr lang="fi-FI" sz="1500" b="1" i="0" u="none" strike="noStrike" cap="none" dirty="0">
                  <a:solidFill>
                    <a:schemeClr val="lt1"/>
                  </a:solidFill>
                  <a:latin typeface="Arial"/>
                  <a:ea typeface="Arial"/>
                  <a:cs typeface="Arial"/>
                  <a:sym typeface="Arial"/>
                </a:rPr>
                <a:t>VERKKO-SIVUSTO</a:t>
              </a:r>
              <a:endParaRPr sz="1500" b="1" i="0" u="none" strike="noStrike" cap="none" dirty="0">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400" b="1" i="0" u="none" strike="noStrike" cap="none" dirty="0">
                <a:solidFill>
                  <a:schemeClr val="lt1"/>
                </a:solidFill>
                <a:latin typeface="Arial"/>
                <a:ea typeface="Arial"/>
                <a:cs typeface="Arial"/>
                <a:sym typeface="Arial"/>
              </a:endParaRPr>
            </a:p>
          </p:txBody>
        </p:sp>
      </p:grpSp>
      <p:grpSp>
        <p:nvGrpSpPr>
          <p:cNvPr id="360" name="Google Shape;360;p15"/>
          <p:cNvGrpSpPr/>
          <p:nvPr/>
        </p:nvGrpSpPr>
        <p:grpSpPr>
          <a:xfrm>
            <a:off x="1166843" y="711064"/>
            <a:ext cx="2917224" cy="1539037"/>
            <a:chOff x="3490737" y="1374053"/>
            <a:chExt cx="1423800" cy="1423800"/>
          </a:xfrm>
        </p:grpSpPr>
        <p:sp>
          <p:nvSpPr>
            <p:cNvPr id="361" name="Google Shape;361;p15"/>
            <p:cNvSpPr/>
            <p:nvPr/>
          </p:nvSpPr>
          <p:spPr>
            <a:xfrm>
              <a:off x="3490737" y="1374053"/>
              <a:ext cx="1423800" cy="1423800"/>
            </a:xfrm>
            <a:prstGeom prst="ellipse">
              <a:avLst/>
            </a:prstGeom>
            <a:solidFill>
              <a:srgbClr val="11AA81"/>
            </a:solidFill>
            <a:ln>
              <a:noFill/>
            </a:ln>
            <a:effectLst>
              <a:outerShdw blurRad="228600" dist="50800" dir="5400000" algn="tl" rotWithShape="0">
                <a:srgbClr val="000000">
                  <a:alpha val="54117"/>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2" name="Google Shape;362;p15"/>
            <p:cNvSpPr txBox="1"/>
            <p:nvPr/>
          </p:nvSpPr>
          <p:spPr>
            <a:xfrm>
              <a:off x="3536293" y="1613603"/>
              <a:ext cx="1346366" cy="944700"/>
            </a:xfrm>
            <a:prstGeom prst="rect">
              <a:avLst/>
            </a:prstGeom>
            <a:solidFill>
              <a:srgbClr val="11AA8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fi-FI" sz="1500" b="1" dirty="0">
                  <a:solidFill>
                    <a:schemeClr val="lt1"/>
                  </a:solidFill>
                  <a:latin typeface="Arial"/>
                  <a:ea typeface="Arial"/>
                  <a:cs typeface="Arial"/>
                  <a:sym typeface="Arial"/>
                </a:rPr>
                <a:t>HAKUKONEMAINONTA </a:t>
              </a:r>
              <a:endParaRPr sz="1500" b="1" dirty="0">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000"/>
                <a:buFont typeface="Arial"/>
                <a:buNone/>
              </a:pPr>
              <a:endParaRPr sz="1500" b="1" dirty="0">
                <a:solidFill>
                  <a:schemeClr val="lt1"/>
                </a:solidFill>
                <a:latin typeface="Arial"/>
                <a:ea typeface="Arial"/>
                <a:cs typeface="Arial"/>
                <a:sym typeface="Arial"/>
              </a:endParaRPr>
            </a:p>
          </p:txBody>
        </p:sp>
      </p:grpSp>
      <p:grpSp>
        <p:nvGrpSpPr>
          <p:cNvPr id="363" name="Google Shape;363;p15"/>
          <p:cNvGrpSpPr/>
          <p:nvPr/>
        </p:nvGrpSpPr>
        <p:grpSpPr>
          <a:xfrm>
            <a:off x="813863" y="1149044"/>
            <a:ext cx="7373750" cy="2937877"/>
            <a:chOff x="2327550" y="1161889"/>
            <a:chExt cx="7373750" cy="2937877"/>
          </a:xfrm>
        </p:grpSpPr>
        <p:sp>
          <p:nvSpPr>
            <p:cNvPr id="364" name="Google Shape;364;p15"/>
            <p:cNvSpPr/>
            <p:nvPr/>
          </p:nvSpPr>
          <p:spPr>
            <a:xfrm>
              <a:off x="2327550" y="2560730"/>
              <a:ext cx="2517600" cy="1539036"/>
            </a:xfrm>
            <a:prstGeom prst="ellipse">
              <a:avLst/>
            </a:prstGeom>
            <a:solidFill>
              <a:srgbClr val="873EAB"/>
            </a:solid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fi-FI" sz="1500" b="1" dirty="0">
                  <a:solidFill>
                    <a:schemeClr val="lt1"/>
                  </a:solidFill>
                  <a:latin typeface="Arial"/>
                  <a:ea typeface="Arial"/>
                  <a:cs typeface="Arial"/>
                  <a:sym typeface="Arial"/>
                </a:rPr>
                <a:t>DISPLAY-MAINONTA</a:t>
              </a:r>
              <a:endParaRPr sz="1500" b="1" dirty="0">
                <a:solidFill>
                  <a:schemeClr val="lt1"/>
                </a:solidFill>
                <a:latin typeface="Arial"/>
                <a:ea typeface="Arial"/>
                <a:cs typeface="Arial"/>
                <a:sym typeface="Arial"/>
              </a:endParaRPr>
            </a:p>
          </p:txBody>
        </p:sp>
        <p:sp>
          <p:nvSpPr>
            <p:cNvPr id="365" name="Google Shape;365;p15"/>
            <p:cNvSpPr/>
            <p:nvPr/>
          </p:nvSpPr>
          <p:spPr>
            <a:xfrm>
              <a:off x="6558769" y="1161889"/>
              <a:ext cx="3142531" cy="2073300"/>
            </a:xfrm>
            <a:prstGeom prst="ellipse">
              <a:avLst/>
            </a:prstGeom>
            <a:solidFill>
              <a:srgbClr val="FF99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FI" sz="1500" b="1" i="0" u="none" strike="noStrike" cap="none">
                  <a:solidFill>
                    <a:schemeClr val="lt1"/>
                  </a:solidFill>
                  <a:latin typeface="Arial"/>
                  <a:ea typeface="Arial"/>
                  <a:cs typeface="Arial"/>
                  <a:sym typeface="Arial"/>
                </a:rPr>
                <a:t>SOSIAALISEN MEDIAN MAINONTA </a:t>
              </a:r>
              <a:endParaRPr sz="1500" b="1" i="0" u="none" strike="noStrike" cap="none">
                <a:solidFill>
                  <a:schemeClr val="lt1"/>
                </a:solidFill>
                <a:latin typeface="Arial"/>
                <a:ea typeface="Arial"/>
                <a:cs typeface="Arial"/>
                <a:sym typeface="Arial"/>
              </a:endParaRPr>
            </a:p>
            <a:p>
              <a:pPr marL="457200" marR="0" lvl="0" indent="-317500" algn="l" rtl="0">
                <a:lnSpc>
                  <a:spcPct val="100000"/>
                </a:lnSpc>
                <a:spcBef>
                  <a:spcPts val="0"/>
                </a:spcBef>
                <a:spcAft>
                  <a:spcPts val="0"/>
                </a:spcAft>
                <a:buClr>
                  <a:schemeClr val="lt1"/>
                </a:buClr>
                <a:buSzPts val="1400"/>
                <a:buFont typeface="Arial"/>
                <a:buChar char="●"/>
              </a:pPr>
              <a:r>
                <a:rPr lang="fi-FI" sz="1400" b="1" i="0" u="none" strike="noStrike" cap="none">
                  <a:solidFill>
                    <a:schemeClr val="lt1"/>
                  </a:solidFill>
                  <a:latin typeface="Arial"/>
                  <a:ea typeface="Arial"/>
                  <a:cs typeface="Arial"/>
                  <a:sym typeface="Arial"/>
                </a:rPr>
                <a:t>Facebook, Instagram (Meta)</a:t>
              </a:r>
              <a:endParaRPr sz="1400" b="1" i="0" u="none" strike="noStrike" cap="none">
                <a:solidFill>
                  <a:schemeClr val="lt1"/>
                </a:solidFill>
                <a:latin typeface="Arial"/>
                <a:ea typeface="Arial"/>
                <a:cs typeface="Arial"/>
                <a:sym typeface="Arial"/>
              </a:endParaRPr>
            </a:p>
            <a:p>
              <a:pPr marL="457200" marR="0" lvl="0" indent="-317500" algn="l" rtl="0">
                <a:lnSpc>
                  <a:spcPct val="100000"/>
                </a:lnSpc>
                <a:spcBef>
                  <a:spcPts val="0"/>
                </a:spcBef>
                <a:spcAft>
                  <a:spcPts val="0"/>
                </a:spcAft>
                <a:buClr>
                  <a:schemeClr val="lt1"/>
                </a:buClr>
                <a:buSzPts val="1400"/>
                <a:buFont typeface="Arial"/>
                <a:buChar char="●"/>
              </a:pPr>
              <a:r>
                <a:rPr lang="fi-FI" sz="1400" b="1" i="0" u="none" strike="noStrike" cap="none">
                  <a:solidFill>
                    <a:schemeClr val="lt1"/>
                  </a:solidFill>
                  <a:latin typeface="Arial"/>
                  <a:ea typeface="Arial"/>
                  <a:cs typeface="Arial"/>
                  <a:sym typeface="Arial"/>
                </a:rPr>
                <a:t>Youtube, LinkedIn, blogit, TikTok jne.</a:t>
              </a:r>
              <a:endParaRPr sz="1400" b="1" i="0" u="none" strike="noStrike" cap="none">
                <a:solidFill>
                  <a:schemeClr val="lt1"/>
                </a:solidFill>
                <a:latin typeface="Arial"/>
                <a:ea typeface="Arial"/>
                <a:cs typeface="Arial"/>
                <a:sym typeface="Arial"/>
              </a:endParaRPr>
            </a:p>
          </p:txBody>
        </p:sp>
      </p:grpSp>
      <p:sp>
        <p:nvSpPr>
          <p:cNvPr id="366" name="Google Shape;366;p15"/>
          <p:cNvSpPr/>
          <p:nvPr/>
        </p:nvSpPr>
        <p:spPr>
          <a:xfrm rot="-2122206">
            <a:off x="3692575" y="1791247"/>
            <a:ext cx="299135" cy="414528"/>
          </a:xfrm>
          <a:prstGeom prst="downArrow">
            <a:avLst>
              <a:gd name="adj1" fmla="val 50000"/>
              <a:gd name="adj2" fmla="val 50000"/>
            </a:avLst>
          </a:prstGeom>
          <a:solidFill>
            <a:schemeClr val="lt1"/>
          </a:solidFill>
          <a:ln>
            <a:noFill/>
          </a:ln>
          <a:effectLst>
            <a:outerShdw blurRad="63500" sx="102000" sy="102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7" name="Google Shape;367;p15"/>
          <p:cNvSpPr/>
          <p:nvPr/>
        </p:nvSpPr>
        <p:spPr>
          <a:xfrm rot="-5961244">
            <a:off x="3290210" y="3016509"/>
            <a:ext cx="307611" cy="404669"/>
          </a:xfrm>
          <a:prstGeom prst="downArrow">
            <a:avLst>
              <a:gd name="adj1" fmla="val 50000"/>
              <a:gd name="adj2" fmla="val 50000"/>
            </a:avLst>
          </a:prstGeom>
          <a:solidFill>
            <a:schemeClr val="lt1"/>
          </a:solidFill>
          <a:ln>
            <a:noFill/>
          </a:ln>
          <a:effectLst>
            <a:outerShdw blurRad="63500" sx="102000" sy="102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8" name="Google Shape;368;p15"/>
          <p:cNvSpPr/>
          <p:nvPr/>
        </p:nvSpPr>
        <p:spPr>
          <a:xfrm rot="3812425">
            <a:off x="4986162" y="2473628"/>
            <a:ext cx="291539" cy="455756"/>
          </a:xfrm>
          <a:prstGeom prst="downArrow">
            <a:avLst>
              <a:gd name="adj1" fmla="val 50000"/>
              <a:gd name="adj2" fmla="val 50000"/>
            </a:avLst>
          </a:prstGeom>
          <a:solidFill>
            <a:schemeClr val="lt1"/>
          </a:solidFill>
          <a:ln>
            <a:noFill/>
          </a:ln>
          <a:effectLst>
            <a:outerShdw blurRad="63500" sx="102000" sy="102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9" name="Google Shape;369;p15"/>
          <p:cNvSpPr txBox="1"/>
          <p:nvPr/>
        </p:nvSpPr>
        <p:spPr>
          <a:xfrm>
            <a:off x="-536974" y="533826"/>
            <a:ext cx="29172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0" name="Google Shape;370;p15"/>
          <p:cNvSpPr txBox="1"/>
          <p:nvPr/>
        </p:nvSpPr>
        <p:spPr>
          <a:xfrm>
            <a:off x="526936" y="122652"/>
            <a:ext cx="6474050" cy="585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fi-FI" sz="3200" b="1" i="0" u="none" strike="noStrike" cap="none">
                <a:solidFill>
                  <a:srgbClr val="000000"/>
                </a:solidFill>
                <a:latin typeface="Arial"/>
                <a:ea typeface="Arial"/>
                <a:cs typeface="Arial"/>
                <a:sym typeface="Arial"/>
              </a:rPr>
              <a:t>Digitaalisen mainonnan alustat </a:t>
            </a:r>
            <a:endParaRPr sz="3200" b="1" i="0" u="none" strike="noStrike" cap="none">
              <a:solidFill>
                <a:srgbClr val="000000"/>
              </a:solidFill>
              <a:latin typeface="Arial"/>
              <a:ea typeface="Arial"/>
              <a:cs typeface="Arial"/>
              <a:sym typeface="Arial"/>
            </a:endParaRPr>
          </a:p>
        </p:txBody>
      </p:sp>
      <p:sp>
        <p:nvSpPr>
          <p:cNvPr id="371" name="Google Shape;371;p15"/>
          <p:cNvSpPr txBox="1"/>
          <p:nvPr/>
        </p:nvSpPr>
        <p:spPr>
          <a:xfrm>
            <a:off x="2101314" y="4221085"/>
            <a:ext cx="6599100" cy="831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600"/>
              <a:buFont typeface="Arial"/>
              <a:buNone/>
            </a:pPr>
            <a:r>
              <a:rPr lang="fi-FI" sz="1600">
                <a:solidFill>
                  <a:srgbClr val="161249"/>
                </a:solidFill>
              </a:rPr>
              <a:t>Lisälukemista: </a:t>
            </a:r>
            <a:endParaRPr sz="1600">
              <a:solidFill>
                <a:srgbClr val="161249"/>
              </a:solidFill>
            </a:endParaRPr>
          </a:p>
          <a:p>
            <a:pPr marL="0" marR="0" lvl="0" indent="0" algn="l" rtl="0">
              <a:lnSpc>
                <a:spcPct val="100000"/>
              </a:lnSpc>
              <a:spcBef>
                <a:spcPts val="0"/>
              </a:spcBef>
              <a:spcAft>
                <a:spcPts val="0"/>
              </a:spcAft>
              <a:buClr>
                <a:srgbClr val="161249"/>
              </a:buClr>
              <a:buSzPts val="1600"/>
              <a:buFont typeface="Arial"/>
              <a:buNone/>
            </a:pPr>
            <a:r>
              <a:rPr lang="fi-FI" sz="1600" u="sng">
                <a:solidFill>
                  <a:schemeClr val="hlink"/>
                </a:solidFill>
                <a:hlinkClick r:id="rId3"/>
              </a:rPr>
              <a:t>12 parasta mainosalustaa </a:t>
            </a:r>
            <a:r>
              <a:rPr lang="fi-FI" sz="1600">
                <a:solidFill>
                  <a:srgbClr val="161249"/>
                </a:solidFill>
              </a:rPr>
              <a:t>(2023)</a:t>
            </a:r>
            <a:endParaRPr sz="1600">
              <a:solidFill>
                <a:srgbClr val="161249"/>
              </a:solidFill>
            </a:endParaRPr>
          </a:p>
          <a:p>
            <a:pPr marL="0" marR="0" lvl="0" indent="0" algn="l" rtl="0">
              <a:lnSpc>
                <a:spcPct val="100000"/>
              </a:lnSpc>
              <a:spcBef>
                <a:spcPts val="0"/>
              </a:spcBef>
              <a:spcAft>
                <a:spcPts val="0"/>
              </a:spcAft>
              <a:buClr>
                <a:srgbClr val="161249"/>
              </a:buClr>
              <a:buSzPts val="1600"/>
              <a:buFont typeface="Arial"/>
              <a:buNone/>
            </a:pPr>
            <a:r>
              <a:rPr lang="fi-FI" sz="1600" u="sng">
                <a:solidFill>
                  <a:schemeClr val="hlink"/>
                </a:solidFill>
                <a:hlinkClick r:id="rId4"/>
              </a:rPr>
              <a:t>Laajempi johdanto </a:t>
            </a:r>
            <a:endParaRPr sz="1400" b="0" i="0" u="none" strike="noStrike" cap="none">
              <a:solidFill>
                <a:srgbClr val="161249"/>
              </a:solidFill>
              <a:latin typeface="Arial"/>
              <a:ea typeface="Arial"/>
              <a:cs typeface="Arial"/>
              <a:sym typeface="Arial"/>
            </a:endParaRPr>
          </a:p>
        </p:txBody>
      </p:sp>
      <p:sp>
        <p:nvSpPr>
          <p:cNvPr id="372" name="Google Shape;372;p15"/>
          <p:cNvSpPr/>
          <p:nvPr/>
        </p:nvSpPr>
        <p:spPr>
          <a:xfrm>
            <a:off x="5081663" y="3347469"/>
            <a:ext cx="3024992" cy="873616"/>
          </a:xfrm>
          <a:prstGeom prst="ellipse">
            <a:avLst/>
          </a:prstGeom>
          <a:solidFill>
            <a:srgbClr val="D12477"/>
          </a:solid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lt1"/>
              </a:buClr>
              <a:buSzPts val="1500"/>
              <a:buFont typeface="Arial"/>
              <a:buNone/>
            </a:pPr>
            <a:r>
              <a:rPr lang="fi-FI" sz="1500" b="1">
                <a:solidFill>
                  <a:schemeClr val="lt1"/>
                </a:solidFill>
                <a:latin typeface="Arial"/>
                <a:ea typeface="Arial"/>
                <a:cs typeface="Arial"/>
                <a:sym typeface="Arial"/>
              </a:rPr>
              <a:t>NATIIVIMAINONTA</a:t>
            </a:r>
            <a:endParaRPr sz="1500" b="1">
              <a:solidFill>
                <a:schemeClr val="lt1"/>
              </a:solidFill>
              <a:latin typeface="Arial"/>
              <a:ea typeface="Arial"/>
              <a:cs typeface="Arial"/>
              <a:sym typeface="Arial"/>
            </a:endParaRPr>
          </a:p>
        </p:txBody>
      </p:sp>
      <p:sp>
        <p:nvSpPr>
          <p:cNvPr id="373" name="Google Shape;373;p15"/>
          <p:cNvSpPr/>
          <p:nvPr/>
        </p:nvSpPr>
        <p:spPr>
          <a:xfrm rot="7788334">
            <a:off x="4955770" y="3272053"/>
            <a:ext cx="292016" cy="404507"/>
          </a:xfrm>
          <a:prstGeom prst="downArrow">
            <a:avLst>
              <a:gd name="adj1" fmla="val 50000"/>
              <a:gd name="adj2" fmla="val 50000"/>
            </a:avLst>
          </a:prstGeom>
          <a:solidFill>
            <a:schemeClr val="lt1"/>
          </a:solidFill>
          <a:ln>
            <a:noFill/>
          </a:ln>
          <a:effectLst>
            <a:outerShdw blurRad="63500" sx="102000" sy="102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77"/>
        <p:cNvGrpSpPr/>
        <p:nvPr/>
      </p:nvGrpSpPr>
      <p:grpSpPr>
        <a:xfrm>
          <a:off x="0" y="0"/>
          <a:ext cx="0" cy="0"/>
          <a:chOff x="0" y="0"/>
          <a:chExt cx="0" cy="0"/>
        </a:xfrm>
      </p:grpSpPr>
      <p:sp>
        <p:nvSpPr>
          <p:cNvPr id="378" name="Google Shape;378;p16"/>
          <p:cNvSpPr txBox="1">
            <a:spLocks noGrp="1"/>
          </p:cNvSpPr>
          <p:nvPr>
            <p:ph type="title"/>
          </p:nvPr>
        </p:nvSpPr>
        <p:spPr>
          <a:xfrm>
            <a:off x="628650" y="201016"/>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fi-FI" sz="3200"/>
              <a:t>Digitaalisen mainonnan edut</a:t>
            </a:r>
            <a:endParaRPr sz="3200"/>
          </a:p>
        </p:txBody>
      </p:sp>
      <p:sp>
        <p:nvSpPr>
          <p:cNvPr id="379" name="Google Shape;379;p16"/>
          <p:cNvSpPr txBox="1">
            <a:spLocks noGrp="1"/>
          </p:cNvSpPr>
          <p:nvPr>
            <p:ph type="body" idx="1"/>
          </p:nvPr>
        </p:nvSpPr>
        <p:spPr>
          <a:xfrm>
            <a:off x="628650" y="776397"/>
            <a:ext cx="7886700" cy="3552842"/>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300"/>
              </a:spcBef>
              <a:spcAft>
                <a:spcPts val="0"/>
              </a:spcAft>
              <a:buClr>
                <a:srgbClr val="11AA81"/>
              </a:buClr>
              <a:buSzPts val="1500"/>
              <a:buFont typeface="Arial"/>
              <a:buChar char="●"/>
            </a:pPr>
            <a:r>
              <a:rPr lang="fi-FI" sz="1400" b="1"/>
              <a:t>Nopeus </a:t>
            </a:r>
            <a:r>
              <a:rPr lang="fi-FI" sz="1400"/>
              <a:t>- mainokset tulevat välittömästi julkisuuteen ja alkavat luoda liikennettä.</a:t>
            </a:r>
            <a:endParaRPr sz="1400"/>
          </a:p>
          <a:p>
            <a:pPr marL="457200" lvl="0" indent="-323850" algn="l" rtl="0">
              <a:lnSpc>
                <a:spcPct val="100000"/>
              </a:lnSpc>
              <a:spcBef>
                <a:spcPts val="300"/>
              </a:spcBef>
              <a:spcAft>
                <a:spcPts val="0"/>
              </a:spcAft>
              <a:buClr>
                <a:srgbClr val="11AA81"/>
              </a:buClr>
              <a:buSzPts val="1500"/>
              <a:buFont typeface="Arial"/>
              <a:buChar char="●"/>
            </a:pPr>
            <a:r>
              <a:rPr lang="fi-FI" sz="1400" b="1"/>
              <a:t> Saavutettavuus ja kohdentaminen: </a:t>
            </a:r>
            <a:endParaRPr sz="1400" b="1"/>
          </a:p>
          <a:p>
            <a:pPr marL="914400" lvl="1" indent="-323850" algn="l" rtl="0">
              <a:lnSpc>
                <a:spcPct val="100000"/>
              </a:lnSpc>
              <a:spcBef>
                <a:spcPts val="300"/>
              </a:spcBef>
              <a:spcAft>
                <a:spcPts val="0"/>
              </a:spcAft>
              <a:buClr>
                <a:srgbClr val="11AA81"/>
              </a:buClr>
              <a:buSzPts val="1500"/>
              <a:buFont typeface="Arial"/>
              <a:buChar char="●"/>
            </a:pPr>
            <a:r>
              <a:rPr lang="fi-FI" sz="1400"/>
              <a:t>tavoitat suuren määrän uusia, tuntemattomia yleisöjä.</a:t>
            </a:r>
            <a:endParaRPr sz="1400"/>
          </a:p>
          <a:p>
            <a:pPr marL="914400" lvl="1" indent="-323850" algn="l" rtl="0">
              <a:lnSpc>
                <a:spcPct val="100000"/>
              </a:lnSpc>
              <a:spcBef>
                <a:spcPts val="300"/>
              </a:spcBef>
              <a:spcAft>
                <a:spcPts val="0"/>
              </a:spcAft>
              <a:buClr>
                <a:srgbClr val="11AA81"/>
              </a:buClr>
              <a:buSzPts val="1500"/>
              <a:buFont typeface="Arial"/>
              <a:buChar char="●"/>
            </a:pPr>
            <a:r>
              <a:rPr lang="fi-FI" sz="1400"/>
              <a:t>kohdentamisvaihtoehtojen avulla voit keskittyä laadukkaisiin kohderyhmiin.</a:t>
            </a:r>
            <a:endParaRPr sz="1400"/>
          </a:p>
          <a:p>
            <a:pPr marL="457200" lvl="0" indent="-323850" algn="l" rtl="0">
              <a:lnSpc>
                <a:spcPct val="100000"/>
              </a:lnSpc>
              <a:spcBef>
                <a:spcPts val="300"/>
              </a:spcBef>
              <a:spcAft>
                <a:spcPts val="0"/>
              </a:spcAft>
              <a:buClr>
                <a:srgbClr val="11AA81"/>
              </a:buClr>
              <a:buSzPts val="1500"/>
              <a:buFont typeface="Arial"/>
              <a:buChar char="●"/>
            </a:pPr>
            <a:r>
              <a:rPr lang="fi-FI" sz="1400" b="1"/>
              <a:t>  Joustavuus</a:t>
            </a:r>
            <a:endParaRPr sz="1400" b="1"/>
          </a:p>
          <a:p>
            <a:pPr marL="914400" lvl="1" indent="-323850" algn="l" rtl="0">
              <a:lnSpc>
                <a:spcPct val="100000"/>
              </a:lnSpc>
              <a:spcBef>
                <a:spcPts val="300"/>
              </a:spcBef>
              <a:spcAft>
                <a:spcPts val="0"/>
              </a:spcAft>
              <a:buClr>
                <a:srgbClr val="11AA81"/>
              </a:buClr>
              <a:buSzPts val="1500"/>
              <a:buFont typeface="Arial"/>
              <a:buChar char="●"/>
            </a:pPr>
            <a:r>
              <a:rPr lang="fi-FI" sz="1400"/>
              <a:t>Mainoksen elementit (esim. teksti, kohderyhmä, budjetti) voivat vaihdella. </a:t>
            </a:r>
            <a:br>
              <a:rPr lang="fi-FI" sz="1400"/>
            </a:br>
            <a:r>
              <a:rPr lang="fi-FI" sz="1400"/>
              <a:t>muuttaa/säätää kerralla</a:t>
            </a:r>
            <a:endParaRPr sz="1400"/>
          </a:p>
          <a:p>
            <a:pPr marL="457200" lvl="0" indent="-323850" algn="l" rtl="0">
              <a:lnSpc>
                <a:spcPct val="100000"/>
              </a:lnSpc>
              <a:spcBef>
                <a:spcPts val="300"/>
              </a:spcBef>
              <a:spcAft>
                <a:spcPts val="0"/>
              </a:spcAft>
              <a:buClr>
                <a:srgbClr val="11AA81"/>
              </a:buClr>
              <a:buSzPts val="1500"/>
              <a:buFont typeface="Arial"/>
              <a:buChar char="●"/>
            </a:pPr>
            <a:r>
              <a:rPr lang="fi-FI" sz="1400" b="1"/>
              <a:t>Mitattavuu</a:t>
            </a:r>
            <a:r>
              <a:rPr lang="fi-FI" sz="1400"/>
              <a:t>s </a:t>
            </a:r>
            <a:endParaRPr sz="1400"/>
          </a:p>
          <a:p>
            <a:pPr marL="914400" lvl="1" indent="-323850" algn="l" rtl="0">
              <a:lnSpc>
                <a:spcPct val="100000"/>
              </a:lnSpc>
              <a:spcBef>
                <a:spcPts val="300"/>
              </a:spcBef>
              <a:spcAft>
                <a:spcPts val="0"/>
              </a:spcAft>
              <a:buClr>
                <a:srgbClr val="11AA81"/>
              </a:buClr>
              <a:buSzPts val="1500"/>
              <a:buFont typeface="Arial"/>
              <a:buChar char="●"/>
            </a:pPr>
            <a:r>
              <a:rPr lang="fi-FI" sz="1400"/>
              <a:t>Kaikki mainosalustat tarjoavat analytiikkaa</a:t>
            </a:r>
            <a:endParaRPr sz="1400"/>
          </a:p>
          <a:p>
            <a:pPr marL="914400" lvl="1" indent="-323850" algn="l" rtl="0">
              <a:lnSpc>
                <a:spcPct val="100000"/>
              </a:lnSpc>
              <a:spcBef>
                <a:spcPts val="300"/>
              </a:spcBef>
              <a:spcAft>
                <a:spcPts val="0"/>
              </a:spcAft>
              <a:buClr>
                <a:srgbClr val="11AA81"/>
              </a:buClr>
              <a:buSzPts val="1500"/>
              <a:buFont typeface="Arial"/>
              <a:buChar char="●"/>
            </a:pPr>
            <a:r>
              <a:rPr lang="fi-FI" sz="1400"/>
              <a:t>Vaikutukset ovat helposti nähtävissä</a:t>
            </a:r>
            <a:endParaRPr sz="1400"/>
          </a:p>
          <a:p>
            <a:pPr marL="457200" lvl="0" indent="-330200" algn="l" rtl="0">
              <a:lnSpc>
                <a:spcPct val="100000"/>
              </a:lnSpc>
              <a:spcBef>
                <a:spcPts val="300"/>
              </a:spcBef>
              <a:spcAft>
                <a:spcPts val="0"/>
              </a:spcAft>
              <a:buClr>
                <a:srgbClr val="11AA81"/>
              </a:buClr>
              <a:buSzPts val="1600"/>
              <a:buFont typeface="Arial"/>
              <a:buChar char="●"/>
            </a:pPr>
            <a:r>
              <a:rPr lang="fi-FI" sz="1400" b="1"/>
              <a:t>Helppo asentaa</a:t>
            </a:r>
            <a:br>
              <a:rPr lang="fi-FI" sz="1400"/>
            </a:br>
            <a:endParaRPr sz="1400"/>
          </a:p>
          <a:p>
            <a:pPr marL="0" lvl="1" indent="0" algn="l" rtl="0">
              <a:lnSpc>
                <a:spcPct val="100000"/>
              </a:lnSpc>
              <a:spcBef>
                <a:spcPts val="300"/>
              </a:spcBef>
              <a:spcAft>
                <a:spcPts val="0"/>
              </a:spcAft>
              <a:buClr>
                <a:srgbClr val="161249"/>
              </a:buClr>
              <a:buSzPts val="1500"/>
              <a:buNone/>
            </a:pPr>
            <a:r>
              <a:rPr lang="fi-FI" sz="1400" b="1"/>
              <a:t>Lisätietoja: </a:t>
            </a:r>
            <a:r>
              <a:rPr lang="fi-FI" sz="1400" u="sng">
                <a:solidFill>
                  <a:schemeClr val="hlink"/>
                </a:solidFill>
                <a:hlinkClick r:id="rId3"/>
              </a:rPr>
              <a:t>https://metricswatch.com/advantages-and-disadvantages-of-pay-per-click</a:t>
            </a:r>
            <a:endParaRPr sz="1400"/>
          </a:p>
          <a:p>
            <a:pPr marL="0" lvl="1" indent="0" algn="l" rtl="0">
              <a:lnSpc>
                <a:spcPct val="100000"/>
              </a:lnSpc>
              <a:spcBef>
                <a:spcPts val="300"/>
              </a:spcBef>
              <a:spcAft>
                <a:spcPts val="0"/>
              </a:spcAft>
              <a:buClr>
                <a:srgbClr val="161249"/>
              </a:buClr>
              <a:buSzPts val="1500"/>
              <a:buNone/>
            </a:pPr>
            <a:r>
              <a:rPr lang="fi-FI" sz="1400" b="1"/>
              <a:t>Esittelyvideo (5.26): </a:t>
            </a:r>
            <a:r>
              <a:rPr lang="fi-FI" sz="1400" u="sng">
                <a:solidFill>
                  <a:schemeClr val="hlink"/>
                </a:solidFill>
                <a:hlinkClick r:id="rId4"/>
              </a:rPr>
              <a:t>https:</a:t>
            </a:r>
            <a:r>
              <a:rPr lang="fi-FI" sz="1400"/>
              <a:t>//www.youtube.com/watch?v=A37YIpTU9Z0. </a:t>
            </a:r>
            <a:endParaRPr sz="1400"/>
          </a:p>
          <a:p>
            <a:pPr marL="914400" lvl="1" indent="-228600" algn="l" rtl="0">
              <a:lnSpc>
                <a:spcPct val="100000"/>
              </a:lnSpc>
              <a:spcBef>
                <a:spcPts val="0"/>
              </a:spcBef>
              <a:spcAft>
                <a:spcPts val="0"/>
              </a:spcAft>
              <a:buClr>
                <a:srgbClr val="161249"/>
              </a:buClr>
              <a:buSzPts val="1500"/>
              <a:buNone/>
            </a:pPr>
            <a:endParaRPr sz="14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sp>
        <p:nvSpPr>
          <p:cNvPr id="340" name="Google Shape;340;g20e72ffa6ac_0_13"/>
          <p:cNvSpPr txBox="1">
            <a:spLocks noGrp="1"/>
          </p:cNvSpPr>
          <p:nvPr>
            <p:ph type="title" idx="4294967295"/>
          </p:nvPr>
        </p:nvSpPr>
        <p:spPr>
          <a:xfrm>
            <a:off x="535001" y="247650"/>
            <a:ext cx="7097400" cy="641400"/>
          </a:xfrm>
          <a:prstGeom prst="rect">
            <a:avLst/>
          </a:prstGeom>
          <a:noFill/>
          <a:ln>
            <a:noFill/>
          </a:ln>
        </p:spPr>
        <p:txBody>
          <a:bodyPr spcFirstLastPara="1" wrap="square" lIns="91425" tIns="91425" rIns="91425" bIns="91425" anchor="t" anchorCtr="0">
            <a:normAutofit/>
          </a:bodyPr>
          <a:lstStyle/>
          <a:p>
            <a:pPr marL="0" lvl="0" indent="0" algn="l" rtl="0">
              <a:lnSpc>
                <a:spcPct val="90000"/>
              </a:lnSpc>
              <a:spcBef>
                <a:spcPts val="0"/>
              </a:spcBef>
              <a:spcAft>
                <a:spcPts val="0"/>
              </a:spcAft>
              <a:buClr>
                <a:srgbClr val="161249"/>
              </a:buClr>
              <a:buSzPct val="100000"/>
              <a:buFont typeface="Arial"/>
              <a:buNone/>
            </a:pPr>
            <a:r>
              <a:rPr lang="fi-FI" dirty="0"/>
              <a:t>PPC -mainonnan  + ja -  </a:t>
            </a:r>
            <a:endParaRPr dirty="0"/>
          </a:p>
        </p:txBody>
      </p:sp>
      <p:sp>
        <p:nvSpPr>
          <p:cNvPr id="341" name="Google Shape;341;g20e72ffa6ac_0_13"/>
          <p:cNvSpPr txBox="1">
            <a:spLocks noGrp="1"/>
          </p:cNvSpPr>
          <p:nvPr>
            <p:ph type="body" idx="4294967295"/>
          </p:nvPr>
        </p:nvSpPr>
        <p:spPr>
          <a:xfrm>
            <a:off x="534988" y="928687"/>
            <a:ext cx="3925888" cy="3149699"/>
          </a:xfrm>
          <a:prstGeom prst="rect">
            <a:avLst/>
          </a:prstGeom>
          <a:noFill/>
          <a:ln w="38100" cap="flat" cmpd="sng">
            <a:solidFill>
              <a:srgbClr val="11AA81"/>
            </a:solidFill>
            <a:prstDash val="solid"/>
            <a:round/>
            <a:headEnd type="none" w="sm" len="sm"/>
            <a:tailEnd type="none" w="sm" len="sm"/>
          </a:ln>
        </p:spPr>
        <p:txBody>
          <a:bodyPr spcFirstLastPara="1" wrap="square" lIns="91425" tIns="91425" rIns="91425" bIns="91425" anchor="t" anchorCtr="0">
            <a:noAutofit/>
          </a:bodyPr>
          <a:lstStyle/>
          <a:p>
            <a:pPr marL="107950" lvl="0" indent="0" algn="ctr" rtl="0">
              <a:lnSpc>
                <a:spcPct val="100000"/>
              </a:lnSpc>
              <a:spcBef>
                <a:spcPts val="0"/>
              </a:spcBef>
              <a:spcAft>
                <a:spcPts val="0"/>
              </a:spcAft>
              <a:buClr>
                <a:srgbClr val="11AA81"/>
              </a:buClr>
              <a:buSzPts val="1900"/>
              <a:buNone/>
            </a:pPr>
            <a:r>
              <a:rPr lang="fi-FI" sz="2800" b="1" dirty="0">
                <a:solidFill>
                  <a:srgbClr val="11AA81"/>
                </a:solidFill>
              </a:rPr>
              <a:t>+</a:t>
            </a:r>
            <a:br>
              <a:rPr lang="fi-FI" sz="2800" b="1" dirty="0">
                <a:solidFill>
                  <a:srgbClr val="11AA81"/>
                </a:solidFill>
              </a:rPr>
            </a:br>
            <a:endParaRPr sz="1400" dirty="0"/>
          </a:p>
          <a:p>
            <a:pPr marL="476250" lvl="0" indent="-342900" algn="l" rtl="0">
              <a:lnSpc>
                <a:spcPct val="100000"/>
              </a:lnSpc>
              <a:spcBef>
                <a:spcPts val="0"/>
              </a:spcBef>
              <a:spcAft>
                <a:spcPts val="0"/>
              </a:spcAft>
              <a:buClr>
                <a:srgbClr val="11AA81"/>
              </a:buClr>
              <a:buSzPts val="1500"/>
              <a:buFont typeface="Arial"/>
              <a:buChar char="●"/>
            </a:pPr>
            <a:r>
              <a:rPr lang="fi-FI" sz="1400" dirty="0"/>
              <a:t>Tarjoaa erinomaiset mahdollisuudet kaikenkokoisille yrityksille lisätä tietoisuutta ja lisätä liikennettä verkkosivustolle.</a:t>
            </a:r>
            <a:br>
              <a:rPr lang="fi-FI" sz="1400" dirty="0"/>
            </a:br>
            <a:endParaRPr sz="1400" dirty="0"/>
          </a:p>
          <a:p>
            <a:pPr marL="476250" lvl="0" indent="-342900" algn="l" rtl="0">
              <a:lnSpc>
                <a:spcPct val="100000"/>
              </a:lnSpc>
              <a:spcBef>
                <a:spcPts val="0"/>
              </a:spcBef>
              <a:spcAft>
                <a:spcPts val="0"/>
              </a:spcAft>
              <a:buClr>
                <a:srgbClr val="11AA81"/>
              </a:buClr>
              <a:buSzPts val="1500"/>
              <a:buFont typeface="Arial"/>
              <a:buChar char="●"/>
            </a:pPr>
            <a:r>
              <a:rPr lang="fi-FI" sz="1400" dirty="0"/>
              <a:t>Joustavuus - helppo aloittaa ja muuttaa</a:t>
            </a:r>
            <a:br>
              <a:rPr lang="fi-FI" sz="1400" dirty="0"/>
            </a:br>
            <a:endParaRPr sz="1400" dirty="0"/>
          </a:p>
          <a:p>
            <a:pPr marL="476250" lvl="0" indent="-342900" algn="l" rtl="0">
              <a:lnSpc>
                <a:spcPct val="100000"/>
              </a:lnSpc>
              <a:spcBef>
                <a:spcPts val="0"/>
              </a:spcBef>
              <a:spcAft>
                <a:spcPts val="0"/>
              </a:spcAft>
              <a:buClr>
                <a:srgbClr val="11AA81"/>
              </a:buClr>
              <a:buSzPts val="1500"/>
              <a:buFont typeface="Arial"/>
              <a:buChar char="●"/>
            </a:pPr>
            <a:r>
              <a:rPr lang="fi-FI" sz="1400" dirty="0"/>
              <a:t>Tarkennetut vaihtoehdot kohdeyleisöjen määrittämiseksi</a:t>
            </a:r>
            <a:br>
              <a:rPr lang="fi-FI" sz="1400" dirty="0"/>
            </a:br>
            <a:endParaRPr sz="1400" dirty="0"/>
          </a:p>
          <a:p>
            <a:pPr marL="457200" lvl="0" indent="-342900" algn="l" rtl="0">
              <a:lnSpc>
                <a:spcPct val="100000"/>
              </a:lnSpc>
              <a:spcBef>
                <a:spcPts val="0"/>
              </a:spcBef>
              <a:spcAft>
                <a:spcPts val="0"/>
              </a:spcAft>
              <a:buClr>
                <a:srgbClr val="11AA81"/>
              </a:buClr>
              <a:buSzPts val="1800"/>
              <a:buFont typeface="Arial"/>
              <a:buChar char="●"/>
            </a:pPr>
            <a:r>
              <a:rPr lang="fi-FI" sz="1400" dirty="0"/>
              <a:t>Edulliset (erityisesti silloin, kun ne toteutetaan talon sisällä).</a:t>
            </a:r>
            <a:endParaRPr sz="1400" dirty="0"/>
          </a:p>
          <a:p>
            <a:pPr marL="0" lvl="0" indent="0" algn="l" rtl="0">
              <a:lnSpc>
                <a:spcPct val="100000"/>
              </a:lnSpc>
              <a:spcBef>
                <a:spcPts val="0"/>
              </a:spcBef>
              <a:spcAft>
                <a:spcPts val="0"/>
              </a:spcAft>
              <a:buClr>
                <a:srgbClr val="161249"/>
              </a:buClr>
              <a:buSzPts val="1500"/>
              <a:buNone/>
            </a:pPr>
            <a:endParaRPr sz="1500" dirty="0"/>
          </a:p>
          <a:p>
            <a:pPr marL="0" lvl="0" indent="0" algn="l" rtl="0">
              <a:lnSpc>
                <a:spcPct val="100000"/>
              </a:lnSpc>
              <a:spcBef>
                <a:spcPts val="0"/>
              </a:spcBef>
              <a:spcAft>
                <a:spcPts val="0"/>
              </a:spcAft>
              <a:buClr>
                <a:srgbClr val="161249"/>
              </a:buClr>
              <a:buSzPts val="1500"/>
              <a:buNone/>
            </a:pPr>
            <a:endParaRPr sz="1500" dirty="0"/>
          </a:p>
        </p:txBody>
      </p:sp>
      <p:sp>
        <p:nvSpPr>
          <p:cNvPr id="342" name="Google Shape;342;g20e72ffa6ac_0_13"/>
          <p:cNvSpPr txBox="1">
            <a:spLocks noGrp="1"/>
          </p:cNvSpPr>
          <p:nvPr>
            <p:ph type="body" idx="4294967295"/>
          </p:nvPr>
        </p:nvSpPr>
        <p:spPr>
          <a:xfrm>
            <a:off x="4683126" y="928687"/>
            <a:ext cx="3908425" cy="3149699"/>
          </a:xfrm>
          <a:prstGeom prst="rect">
            <a:avLst/>
          </a:prstGeom>
          <a:noFill/>
          <a:ln w="38100" cap="flat" cmpd="sng">
            <a:solidFill>
              <a:srgbClr val="D12477"/>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D12477"/>
              </a:buClr>
              <a:buSzPts val="2800"/>
              <a:buNone/>
            </a:pPr>
            <a:r>
              <a:rPr lang="fi-FI" sz="2800" b="1" dirty="0">
                <a:solidFill>
                  <a:srgbClr val="D12477"/>
                </a:solidFill>
              </a:rPr>
              <a:t>-</a:t>
            </a:r>
            <a:br>
              <a:rPr lang="fi-FI" sz="2800" b="1" dirty="0">
                <a:solidFill>
                  <a:srgbClr val="D12477"/>
                </a:solidFill>
              </a:rPr>
            </a:br>
            <a:endParaRPr sz="1400" dirty="0"/>
          </a:p>
          <a:p>
            <a:pPr marL="457200" lvl="0" indent="-342900" algn="l" rtl="0">
              <a:lnSpc>
                <a:spcPct val="100000"/>
              </a:lnSpc>
              <a:spcBef>
                <a:spcPts val="0"/>
              </a:spcBef>
              <a:spcAft>
                <a:spcPts val="0"/>
              </a:spcAft>
              <a:buClr>
                <a:srgbClr val="D12477"/>
              </a:buClr>
              <a:buSzPts val="1800"/>
              <a:buFont typeface="Arial"/>
              <a:buChar char="●"/>
            </a:pPr>
            <a:r>
              <a:rPr lang="fi-FI" sz="1400" dirty="0"/>
              <a:t>Klikkaus- ja konversioluvut ovat edelleen melko alhaiset. </a:t>
            </a:r>
            <a:br>
              <a:rPr lang="fi-FI" sz="1400" dirty="0"/>
            </a:br>
            <a:r>
              <a:rPr lang="fi-FI" sz="1400" dirty="0"/>
              <a:t>-&gt; tarvitaan yleensä suuri määrä </a:t>
            </a:r>
            <a:br>
              <a:rPr lang="fi-FI" sz="1400" dirty="0"/>
            </a:br>
            <a:endParaRPr sz="1400" dirty="0"/>
          </a:p>
          <a:p>
            <a:pPr marL="457200" lvl="0" indent="-342900" algn="l" rtl="0">
              <a:lnSpc>
                <a:spcPct val="100000"/>
              </a:lnSpc>
              <a:spcBef>
                <a:spcPts val="0"/>
              </a:spcBef>
              <a:spcAft>
                <a:spcPts val="0"/>
              </a:spcAft>
              <a:buClr>
                <a:srgbClr val="D12477"/>
              </a:buClr>
              <a:buSzPts val="1800"/>
              <a:buFont typeface="Arial"/>
              <a:buChar char="●"/>
            </a:pPr>
            <a:r>
              <a:rPr lang="fi-FI" sz="1400" dirty="0"/>
              <a:t>Kilpailu voi olla kovaa (riippuu toimialasta).</a:t>
            </a:r>
            <a:br>
              <a:rPr lang="fi-FI" sz="1400" dirty="0"/>
            </a:br>
            <a:endParaRPr sz="1400" dirty="0"/>
          </a:p>
          <a:p>
            <a:pPr marL="457200" lvl="0" indent="-342900" algn="l" rtl="0">
              <a:lnSpc>
                <a:spcPct val="100000"/>
              </a:lnSpc>
              <a:spcBef>
                <a:spcPts val="0"/>
              </a:spcBef>
              <a:spcAft>
                <a:spcPts val="0"/>
              </a:spcAft>
              <a:buClr>
                <a:srgbClr val="D12477"/>
              </a:buClr>
              <a:buSzPts val="1800"/>
              <a:buFont typeface="Arial"/>
              <a:buChar char="●"/>
            </a:pPr>
            <a:r>
              <a:rPr lang="fi-FI" sz="1400" dirty="0"/>
              <a:t>Tämä voi johtaa korkeaan CPC-hinnoitteluun</a:t>
            </a:r>
            <a:br>
              <a:rPr lang="fi-FI" sz="1400" dirty="0"/>
            </a:br>
            <a:endParaRPr sz="1400" dirty="0"/>
          </a:p>
          <a:p>
            <a:pPr marL="457200" lvl="0" indent="-342900" algn="l" rtl="0">
              <a:lnSpc>
                <a:spcPct val="100000"/>
              </a:lnSpc>
              <a:spcBef>
                <a:spcPts val="0"/>
              </a:spcBef>
              <a:spcAft>
                <a:spcPts val="0"/>
              </a:spcAft>
              <a:buClr>
                <a:srgbClr val="D12477"/>
              </a:buClr>
              <a:buSzPts val="1800"/>
              <a:buFont typeface="Arial"/>
              <a:buChar char="●"/>
            </a:pPr>
            <a:r>
              <a:rPr lang="fi-FI" sz="1400" dirty="0"/>
              <a:t>Verkkokäyttäjät saattavat tuntea itsensä mainosten hukuttamiksi.</a:t>
            </a:r>
            <a:endParaRPr sz="1400" dirty="0"/>
          </a:p>
          <a:p>
            <a:pPr marL="457200" lvl="0" indent="0" algn="l" rtl="0">
              <a:lnSpc>
                <a:spcPct val="90000"/>
              </a:lnSpc>
              <a:spcBef>
                <a:spcPts val="0"/>
              </a:spcBef>
              <a:spcAft>
                <a:spcPts val="0"/>
              </a:spcAft>
              <a:buClr>
                <a:srgbClr val="161249"/>
              </a:buClr>
              <a:buSzPts val="2100"/>
              <a:buNone/>
            </a:pPr>
            <a:endParaRPr dirty="0"/>
          </a:p>
        </p:txBody>
      </p:sp>
      <p:sp>
        <p:nvSpPr>
          <p:cNvPr id="343" name="Google Shape;343;g20e72ffa6ac_0_13"/>
          <p:cNvSpPr txBox="1"/>
          <p:nvPr/>
        </p:nvSpPr>
        <p:spPr>
          <a:xfrm>
            <a:off x="1711536" y="4214813"/>
            <a:ext cx="572092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161249"/>
              </a:buClr>
              <a:buSzPts val="1800"/>
              <a:buFont typeface="Arial"/>
              <a:buNone/>
            </a:pPr>
            <a:r>
              <a:rPr lang="fi-FI" sz="1800">
                <a:solidFill>
                  <a:srgbClr val="161249"/>
                </a:solidFill>
                <a:latin typeface="Arial"/>
                <a:ea typeface="Arial"/>
                <a:cs typeface="Arial"/>
                <a:sym typeface="Arial"/>
              </a:rPr>
              <a:t>Lisätietoja: </a:t>
            </a:r>
            <a:r>
              <a:rPr lang="fi-FI" sz="1800" u="sng">
                <a:solidFill>
                  <a:schemeClr val="hlink"/>
                </a:solidFill>
                <a:latin typeface="Arial"/>
                <a:ea typeface="Arial"/>
                <a:cs typeface="Arial"/>
                <a:sym typeface="Arial"/>
                <a:hlinkClick r:id="rId3"/>
              </a:rPr>
              <a:t>https:</a:t>
            </a:r>
            <a:r>
              <a:rPr lang="fi-FI" sz="1800">
                <a:solidFill>
                  <a:schemeClr val="dk1"/>
                </a:solidFill>
                <a:latin typeface="Arial"/>
                <a:ea typeface="Arial"/>
                <a:cs typeface="Arial"/>
                <a:sym typeface="Arial"/>
              </a:rPr>
              <a:t>//www.wordstream.com/ppc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sp>
        <p:nvSpPr>
          <p:cNvPr id="384" name="Google Shape;384;g2111f19fff4_0_46"/>
          <p:cNvSpPr txBox="1">
            <a:spLocks noGrp="1"/>
          </p:cNvSpPr>
          <p:nvPr>
            <p:ph type="body" idx="1"/>
          </p:nvPr>
        </p:nvSpPr>
        <p:spPr>
          <a:xfrm>
            <a:off x="840583" y="324829"/>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sz="2800" dirty="0"/>
              <a:t>Oppimistehtävä</a:t>
            </a:r>
            <a:endParaRPr dirty="0"/>
          </a:p>
        </p:txBody>
      </p:sp>
      <p:sp>
        <p:nvSpPr>
          <p:cNvPr id="385" name="Google Shape;385;g2111f19fff4_0_46"/>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fi-FI" sz="1600" b="1" dirty="0"/>
              <a:t>Lue kolme tästä materiaalista tai hakukoneesta löytämääsi digitaaliseen mainontaan liittyvää lähdettä. Niiden ja edellä olevan materiaalin perusteella vastaa kysymyksiin: </a:t>
            </a:r>
            <a:br>
              <a:rPr lang="fi-FI" sz="1600" dirty="0">
                <a:solidFill>
                  <a:schemeClr val="lt1"/>
                </a:solidFill>
              </a:rPr>
            </a:br>
            <a:endParaRPr sz="1600" dirty="0">
              <a:solidFill>
                <a:schemeClr val="lt1"/>
              </a:solidFill>
            </a:endParaRPr>
          </a:p>
          <a:p>
            <a:pPr marL="457200" lvl="0" indent="-342900" algn="l" rtl="0">
              <a:lnSpc>
                <a:spcPct val="100000"/>
              </a:lnSpc>
              <a:spcBef>
                <a:spcPts val="0"/>
              </a:spcBef>
              <a:spcAft>
                <a:spcPts val="0"/>
              </a:spcAft>
              <a:buClr>
                <a:srgbClr val="11AA81"/>
              </a:buClr>
              <a:buSzPts val="1600"/>
              <a:buFont typeface="Arial"/>
              <a:buChar char="●"/>
            </a:pPr>
            <a:r>
              <a:rPr lang="fi-FI" sz="1600" dirty="0">
                <a:solidFill>
                  <a:schemeClr val="lt1"/>
                </a:solidFill>
              </a:rPr>
              <a:t>Millaisia julkaisualustoja </a:t>
            </a:r>
            <a:r>
              <a:rPr lang="fi-FI" sz="1600" dirty="0"/>
              <a:t>on</a:t>
            </a:r>
            <a:r>
              <a:rPr lang="fi-FI" sz="1600" dirty="0">
                <a:solidFill>
                  <a:schemeClr val="lt1"/>
                </a:solidFill>
              </a:rPr>
              <a:t>?</a:t>
            </a:r>
            <a:br>
              <a:rPr lang="fi-FI" sz="1600" dirty="0">
                <a:solidFill>
                  <a:schemeClr val="lt1"/>
                </a:solidFill>
              </a:rPr>
            </a:br>
            <a:endParaRPr sz="1600" dirty="0">
              <a:solidFill>
                <a:schemeClr val="lt1"/>
              </a:solidFill>
            </a:endParaRPr>
          </a:p>
          <a:p>
            <a:pPr marL="457200" lvl="0" indent="-342900" algn="l" rtl="0">
              <a:lnSpc>
                <a:spcPct val="100000"/>
              </a:lnSpc>
              <a:spcBef>
                <a:spcPts val="0"/>
              </a:spcBef>
              <a:spcAft>
                <a:spcPts val="0"/>
              </a:spcAft>
              <a:buClr>
                <a:srgbClr val="11AA81"/>
              </a:buClr>
              <a:buSzPts val="1600"/>
              <a:buFont typeface="Arial"/>
              <a:buChar char="●"/>
            </a:pPr>
            <a:r>
              <a:rPr lang="fi-FI" sz="1600" dirty="0">
                <a:solidFill>
                  <a:schemeClr val="lt1"/>
                </a:solidFill>
              </a:rPr>
              <a:t>Analysoi tavoite ja yleisö. </a:t>
            </a:r>
            <a:r>
              <a:rPr lang="fi-FI" sz="1600" dirty="0"/>
              <a:t>Millaisia</a:t>
            </a:r>
            <a:r>
              <a:rPr lang="fi-FI" sz="1600" dirty="0">
                <a:solidFill>
                  <a:schemeClr val="lt1"/>
                </a:solidFill>
              </a:rPr>
              <a:t> eroja niiden välillä?</a:t>
            </a:r>
            <a:br>
              <a:rPr lang="fi-FI" sz="1600" dirty="0">
                <a:solidFill>
                  <a:schemeClr val="lt1"/>
                </a:solidFill>
              </a:rPr>
            </a:br>
            <a:endParaRPr sz="1600" dirty="0">
              <a:solidFill>
                <a:schemeClr val="lt1"/>
              </a:solidFill>
            </a:endParaRPr>
          </a:p>
          <a:p>
            <a:pPr marL="457200" lvl="0" indent="-342900" algn="l" rtl="0">
              <a:lnSpc>
                <a:spcPct val="100000"/>
              </a:lnSpc>
              <a:spcBef>
                <a:spcPts val="0"/>
              </a:spcBef>
              <a:spcAft>
                <a:spcPts val="0"/>
              </a:spcAft>
              <a:buClr>
                <a:srgbClr val="11AA81"/>
              </a:buClr>
              <a:buSzPts val="1600"/>
              <a:buFont typeface="Arial"/>
              <a:buChar char="●"/>
            </a:pPr>
            <a:r>
              <a:rPr lang="fi-FI" sz="1600" dirty="0">
                <a:solidFill>
                  <a:schemeClr val="lt1"/>
                </a:solidFill>
              </a:rPr>
              <a:t>Millaisia vaiheita mainoskampanjassa on?</a:t>
            </a:r>
            <a:br>
              <a:rPr lang="fi-FI" sz="1600" dirty="0">
                <a:solidFill>
                  <a:schemeClr val="lt1"/>
                </a:solidFill>
              </a:rPr>
            </a:br>
            <a:endParaRPr sz="1600" dirty="0">
              <a:solidFill>
                <a:schemeClr val="lt1"/>
              </a:solidFill>
            </a:endParaRPr>
          </a:p>
          <a:p>
            <a:pPr marL="0" lvl="0" indent="0" algn="l" rtl="0">
              <a:lnSpc>
                <a:spcPct val="100000"/>
              </a:lnSpc>
              <a:spcBef>
                <a:spcPts val="0"/>
              </a:spcBef>
              <a:spcAft>
                <a:spcPts val="0"/>
              </a:spcAft>
              <a:buClr>
                <a:srgbClr val="11AA81"/>
              </a:buClr>
              <a:buSzPts val="1600"/>
              <a:buNone/>
            </a:pPr>
            <a:r>
              <a:rPr lang="fi-FI" sz="1600" b="1" dirty="0">
                <a:solidFill>
                  <a:srgbClr val="11AA81"/>
                </a:solidFill>
              </a:rPr>
              <a:t>Tunnista erityyppiset digitaaliset mainokset ja selvitä, miten ne toimivat. Tee luettelo. Tehtävä sopii paritehtäväksi.</a:t>
            </a:r>
            <a:endParaRP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sp>
        <p:nvSpPr>
          <p:cNvPr id="396" name="Google Shape;396;g20e72ffa6ac_0_38"/>
          <p:cNvSpPr txBox="1">
            <a:spLocks noGrp="1"/>
          </p:cNvSpPr>
          <p:nvPr>
            <p:ph type="title" idx="4294967295"/>
          </p:nvPr>
        </p:nvSpPr>
        <p:spPr>
          <a:xfrm>
            <a:off x="585250" y="124400"/>
            <a:ext cx="7175400" cy="5730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2800"/>
              <a:buFont typeface="Arial"/>
              <a:buNone/>
            </a:pPr>
            <a:r>
              <a:rPr lang="fi-FI" sz="3200" dirty="0"/>
              <a:t>Miten pääsen alkuun?</a:t>
            </a:r>
            <a:endParaRPr sz="3200" dirty="0"/>
          </a:p>
        </p:txBody>
      </p:sp>
      <p:sp>
        <p:nvSpPr>
          <p:cNvPr id="397" name="Google Shape;397;g20e72ffa6ac_0_38"/>
          <p:cNvSpPr txBox="1"/>
          <p:nvPr/>
        </p:nvSpPr>
        <p:spPr>
          <a:xfrm>
            <a:off x="214474" y="4029824"/>
            <a:ext cx="3758715" cy="553968"/>
          </a:xfrm>
          <a:prstGeom prst="rect">
            <a:avLst/>
          </a:prstGeom>
          <a:noFill/>
          <a:ln>
            <a:noFill/>
          </a:ln>
        </p:spPr>
        <p:txBody>
          <a:bodyPr spcFirstLastPara="1" wrap="square" lIns="91425" tIns="91425" rIns="91425" bIns="91425" anchor="ctr" anchorCtr="0">
            <a:spAutoFit/>
          </a:bodyPr>
          <a:lstStyle/>
          <a:p>
            <a:pPr marL="0" marR="0" lvl="0" indent="0" algn="l" rtl="0">
              <a:spcBef>
                <a:spcPts val="0"/>
              </a:spcBef>
              <a:spcAft>
                <a:spcPts val="0"/>
              </a:spcAft>
              <a:buClr>
                <a:srgbClr val="161249"/>
              </a:buClr>
              <a:buSzPts val="1200"/>
              <a:buFont typeface="Arial"/>
              <a:buNone/>
            </a:pPr>
            <a:r>
              <a:rPr lang="fi-FI" sz="1200">
                <a:solidFill>
                  <a:srgbClr val="161249"/>
                </a:solidFill>
                <a:latin typeface="Arial"/>
                <a:ea typeface="Arial"/>
                <a:cs typeface="Arial"/>
                <a:sym typeface="Arial"/>
              </a:rPr>
              <a:t>*esimerkiksi hakukone, Facebook/Instagram, Display-mainonta.</a:t>
            </a:r>
            <a:endParaRPr sz="1200">
              <a:solidFill>
                <a:srgbClr val="161249"/>
              </a:solidFill>
              <a:latin typeface="Arial"/>
              <a:ea typeface="Arial"/>
              <a:cs typeface="Arial"/>
              <a:sym typeface="Arial"/>
            </a:endParaRPr>
          </a:p>
        </p:txBody>
      </p:sp>
      <p:sp>
        <p:nvSpPr>
          <p:cNvPr id="398" name="Google Shape;398;g20e72ffa6ac_0_38"/>
          <p:cNvSpPr/>
          <p:nvPr/>
        </p:nvSpPr>
        <p:spPr>
          <a:xfrm>
            <a:off x="6355408" y="1367062"/>
            <a:ext cx="2380767" cy="2727636"/>
          </a:xfrm>
          <a:prstGeom prst="roundRect">
            <a:avLst>
              <a:gd name="adj" fmla="val 10000"/>
            </a:avLst>
          </a:prstGeom>
          <a:solidFill>
            <a:srgbClr val="D12477"/>
          </a:solidFill>
          <a:ln w="25400" cap="flat" cmpd="sng">
            <a:solidFill>
              <a:schemeClr val="lt1"/>
            </a:solidFill>
            <a:prstDash val="solid"/>
            <a:round/>
            <a:headEnd type="none" w="sm" len="sm"/>
            <a:tailEnd type="none" w="sm" len="sm"/>
          </a:ln>
        </p:spPr>
        <p:txBody>
          <a:bodyPr spcFirstLastPara="1" wrap="square" lIns="91425" tIns="0" rIns="91425" bIns="91425" anchor="t" anchorCtr="0">
            <a:noAutofit/>
          </a:bodyPr>
          <a:lstStyle/>
          <a:p>
            <a:pPr marL="457200" marR="0" lvl="0" indent="-323850" algn="l" rtl="0">
              <a:spcBef>
                <a:spcPts val="600"/>
              </a:spcBef>
              <a:spcAft>
                <a:spcPts val="0"/>
              </a:spcAft>
              <a:buClr>
                <a:schemeClr val="lt1"/>
              </a:buClr>
              <a:buSzPts val="1500"/>
              <a:buFont typeface="Arial"/>
              <a:buChar char="★"/>
            </a:pPr>
            <a:r>
              <a:rPr lang="fi-FI" sz="1600" dirty="0">
                <a:solidFill>
                  <a:schemeClr val="lt1"/>
                </a:solidFill>
                <a:latin typeface="Arial"/>
                <a:ea typeface="Arial"/>
                <a:cs typeface="Arial"/>
                <a:sym typeface="Arial"/>
              </a:rPr>
              <a:t>Seuraa </a:t>
            </a:r>
            <a:r>
              <a:rPr lang="fi-FI" sz="1600" dirty="0">
                <a:solidFill>
                  <a:schemeClr val="lt1"/>
                </a:solidFill>
              </a:rPr>
              <a:t>tuloksia</a:t>
            </a:r>
            <a:r>
              <a:rPr lang="fi-FI" sz="1600" dirty="0">
                <a:solidFill>
                  <a:schemeClr val="lt1"/>
                </a:solidFill>
                <a:latin typeface="Arial"/>
                <a:ea typeface="Arial"/>
                <a:cs typeface="Arial"/>
                <a:sym typeface="Arial"/>
              </a:rPr>
              <a:t> alustan analytiikan avulla</a:t>
            </a:r>
            <a:endParaRPr sz="1600" dirty="0">
              <a:solidFill>
                <a:schemeClr val="lt1"/>
              </a:solidFill>
              <a:latin typeface="Arial"/>
              <a:ea typeface="Arial"/>
              <a:cs typeface="Arial"/>
              <a:sym typeface="Arial"/>
            </a:endParaRPr>
          </a:p>
          <a:p>
            <a:pPr marL="457200" marR="0" lvl="0" indent="-323850" algn="l" rtl="0">
              <a:spcBef>
                <a:spcPts val="600"/>
              </a:spcBef>
              <a:spcAft>
                <a:spcPts val="0"/>
              </a:spcAft>
              <a:buClr>
                <a:schemeClr val="lt1"/>
              </a:buClr>
              <a:buSzPts val="1500"/>
              <a:buFont typeface="Arial"/>
              <a:buChar char="★"/>
            </a:pPr>
            <a:r>
              <a:rPr lang="fi-FI" sz="1600" dirty="0">
                <a:solidFill>
                  <a:schemeClr val="lt1"/>
                </a:solidFill>
              </a:rPr>
              <a:t>Tee eri versioita (</a:t>
            </a:r>
            <a:r>
              <a:rPr lang="fi-FI" sz="1600" dirty="0">
                <a:solidFill>
                  <a:schemeClr val="lt1"/>
                </a:solidFill>
                <a:latin typeface="Arial"/>
                <a:ea typeface="Arial"/>
                <a:cs typeface="Arial"/>
                <a:sym typeface="Arial"/>
              </a:rPr>
              <a:t>A/B-testaus) </a:t>
            </a:r>
            <a:endParaRPr sz="1600" dirty="0">
              <a:solidFill>
                <a:schemeClr val="lt1"/>
              </a:solidFill>
              <a:latin typeface="Arial"/>
              <a:ea typeface="Arial"/>
              <a:cs typeface="Arial"/>
              <a:sym typeface="Arial"/>
            </a:endParaRPr>
          </a:p>
          <a:p>
            <a:pPr marL="457200" marR="0" lvl="0" indent="-323850" algn="l" rtl="0">
              <a:spcBef>
                <a:spcPts val="600"/>
              </a:spcBef>
              <a:spcAft>
                <a:spcPts val="0"/>
              </a:spcAft>
              <a:buClr>
                <a:schemeClr val="lt1"/>
              </a:buClr>
              <a:buSzPts val="1500"/>
              <a:buFont typeface="Arial"/>
              <a:buChar char="★"/>
            </a:pPr>
            <a:r>
              <a:rPr lang="fi-FI" sz="1600" dirty="0">
                <a:solidFill>
                  <a:schemeClr val="lt1"/>
                </a:solidFill>
              </a:rPr>
              <a:t>Säädä ja kehitä sen mukaan mikä toimii</a:t>
            </a:r>
            <a:endParaRPr sz="1600" dirty="0">
              <a:solidFill>
                <a:schemeClr val="lt1"/>
              </a:solidFill>
              <a:latin typeface="Arial"/>
              <a:ea typeface="Arial"/>
              <a:cs typeface="Arial"/>
              <a:sym typeface="Arial"/>
            </a:endParaRPr>
          </a:p>
        </p:txBody>
      </p:sp>
      <p:grpSp>
        <p:nvGrpSpPr>
          <p:cNvPr id="399" name="Google Shape;399;g20e72ffa6ac_0_38"/>
          <p:cNvGrpSpPr/>
          <p:nvPr/>
        </p:nvGrpSpPr>
        <p:grpSpPr>
          <a:xfrm>
            <a:off x="214475" y="1367062"/>
            <a:ext cx="5461808" cy="2727636"/>
            <a:chOff x="2206733" y="817978"/>
            <a:chExt cx="4839024" cy="1899600"/>
          </a:xfrm>
        </p:grpSpPr>
        <p:sp>
          <p:nvSpPr>
            <p:cNvPr id="400" name="Google Shape;400;g20e72ffa6ac_0_38"/>
            <p:cNvSpPr txBox="1"/>
            <p:nvPr/>
          </p:nvSpPr>
          <p:spPr>
            <a:xfrm>
              <a:off x="3563185" y="1347176"/>
              <a:ext cx="312900" cy="313800"/>
            </a:xfrm>
            <a:prstGeom prst="rect">
              <a:avLst/>
            </a:prstGeom>
            <a:noFill/>
            <a:ln>
              <a:noFill/>
            </a:ln>
          </p:spPr>
          <p:txBody>
            <a:bodyPr spcFirstLastPara="1" wrap="square" lIns="0" tIns="0" rIns="0" bIns="0" anchor="ctr" anchorCtr="1">
              <a:noAutofit/>
            </a:bodyPr>
            <a:lstStyle/>
            <a:p>
              <a:pPr marL="0" marR="0" lvl="0" indent="0" algn="l" rtl="0">
                <a:spcBef>
                  <a:spcPts val="600"/>
                </a:spcBef>
                <a:spcAft>
                  <a:spcPts val="0"/>
                </a:spcAft>
                <a:buClr>
                  <a:srgbClr val="000000"/>
                </a:buClr>
                <a:buSzPts val="1400"/>
                <a:buFont typeface="Arial"/>
                <a:buNone/>
              </a:pPr>
              <a:endParaRPr sz="1600" b="0" i="0" u="none" strike="noStrike" cap="none">
                <a:solidFill>
                  <a:schemeClr val="lt1"/>
                </a:solidFill>
                <a:latin typeface="Arial"/>
                <a:ea typeface="Arial"/>
                <a:cs typeface="Arial"/>
                <a:sym typeface="Arial"/>
              </a:endParaRPr>
            </a:p>
          </p:txBody>
        </p:sp>
        <p:sp>
          <p:nvSpPr>
            <p:cNvPr id="401" name="Google Shape;401;g20e72ffa6ac_0_38"/>
            <p:cNvSpPr/>
            <p:nvPr/>
          </p:nvSpPr>
          <p:spPr>
            <a:xfrm>
              <a:off x="2206733" y="817978"/>
              <a:ext cx="2109300" cy="1899600"/>
            </a:xfrm>
            <a:prstGeom prst="roundRect">
              <a:avLst>
                <a:gd name="adj" fmla="val 10000"/>
              </a:avLst>
            </a:prstGeom>
            <a:solidFill>
              <a:srgbClr val="11AA81"/>
            </a:solidFill>
            <a:ln w="25400" cap="flat" cmpd="sng">
              <a:solidFill>
                <a:schemeClr val="lt1"/>
              </a:solidFill>
              <a:prstDash val="solid"/>
              <a:round/>
              <a:headEnd type="none" w="sm" len="sm"/>
              <a:tailEnd type="none" w="sm" len="sm"/>
            </a:ln>
          </p:spPr>
          <p:txBody>
            <a:bodyPr spcFirstLastPara="1" wrap="square" lIns="91425" tIns="91425" rIns="91425" bIns="91425" anchor="ctr" anchorCtr="1">
              <a:noAutofit/>
            </a:bodyPr>
            <a:lstStyle/>
            <a:p>
              <a:pPr marL="457200" marR="0" lvl="0" indent="-323850" algn="l" rtl="0">
                <a:spcBef>
                  <a:spcPts val="600"/>
                </a:spcBef>
                <a:spcAft>
                  <a:spcPts val="0"/>
                </a:spcAft>
                <a:buClr>
                  <a:schemeClr val="lt1"/>
                </a:buClr>
                <a:buSzPts val="1500"/>
                <a:buFont typeface="Arial"/>
                <a:buChar char="❏"/>
              </a:pPr>
              <a:r>
                <a:rPr lang="fi-FI" sz="1600" b="0" i="0" u="none" strike="noStrike" cap="none" dirty="0">
                  <a:solidFill>
                    <a:schemeClr val="lt1"/>
                  </a:solidFill>
                  <a:latin typeface="Arial"/>
                  <a:ea typeface="Arial"/>
                  <a:cs typeface="Arial"/>
                  <a:sym typeface="Arial"/>
                </a:rPr>
                <a:t>Määrittele kohdeyleisösi</a:t>
              </a:r>
              <a:endParaRPr sz="1600" dirty="0">
                <a:solidFill>
                  <a:schemeClr val="lt1"/>
                </a:solidFill>
                <a:latin typeface="Arial"/>
                <a:ea typeface="Arial"/>
                <a:cs typeface="Arial"/>
                <a:sym typeface="Arial"/>
              </a:endParaRPr>
            </a:p>
            <a:p>
              <a:pPr marL="457200" marR="0" lvl="0" indent="-323850" algn="l" rtl="0">
                <a:spcBef>
                  <a:spcPts val="600"/>
                </a:spcBef>
                <a:spcAft>
                  <a:spcPts val="0"/>
                </a:spcAft>
                <a:buClr>
                  <a:schemeClr val="lt1"/>
                </a:buClr>
                <a:buSzPts val="1500"/>
                <a:buFont typeface="Arial"/>
                <a:buChar char="❏"/>
              </a:pPr>
              <a:r>
                <a:rPr lang="fi-FI" sz="1600" dirty="0">
                  <a:solidFill>
                    <a:schemeClr val="lt1"/>
                  </a:solidFill>
                  <a:latin typeface="Arial"/>
                  <a:ea typeface="Arial"/>
                  <a:cs typeface="Arial"/>
                  <a:sym typeface="Arial"/>
                </a:rPr>
                <a:t>Tunnista heidän </a:t>
              </a:r>
              <a:r>
                <a:rPr lang="fi-FI" sz="1600" b="0" i="0" u="none" strike="noStrike" cap="none" dirty="0">
                  <a:solidFill>
                    <a:schemeClr val="lt1"/>
                  </a:solidFill>
                  <a:latin typeface="Arial"/>
                  <a:ea typeface="Arial"/>
                  <a:cs typeface="Arial"/>
                  <a:sym typeface="Arial"/>
                </a:rPr>
                <a:t>ostoprosessinsa vaihe </a:t>
              </a:r>
              <a:endParaRPr sz="1600" dirty="0">
                <a:solidFill>
                  <a:schemeClr val="lt1"/>
                </a:solidFill>
                <a:latin typeface="Arial"/>
                <a:ea typeface="Arial"/>
                <a:cs typeface="Arial"/>
                <a:sym typeface="Arial"/>
              </a:endParaRPr>
            </a:p>
            <a:p>
              <a:pPr marL="457200" marR="0" lvl="0" indent="-323850" algn="l" rtl="0">
                <a:spcBef>
                  <a:spcPts val="600"/>
                </a:spcBef>
                <a:spcAft>
                  <a:spcPts val="0"/>
                </a:spcAft>
                <a:buClr>
                  <a:schemeClr val="lt1"/>
                </a:buClr>
                <a:buSzPts val="1500"/>
                <a:buFont typeface="Arial"/>
                <a:buChar char="❏"/>
              </a:pPr>
              <a:r>
                <a:rPr lang="fi-FI" sz="1600" dirty="0">
                  <a:solidFill>
                    <a:schemeClr val="lt1"/>
                  </a:solidFill>
                  <a:latin typeface="Arial"/>
                  <a:ea typeface="Arial"/>
                  <a:cs typeface="Arial"/>
                  <a:sym typeface="Arial"/>
                </a:rPr>
                <a:t>Valitse digitaalinen media, jossa  tavoitat heidät. </a:t>
              </a:r>
              <a:endParaRPr sz="1600" b="0" i="0" u="none" strike="noStrike" cap="none" dirty="0">
                <a:solidFill>
                  <a:schemeClr val="lt1"/>
                </a:solidFill>
                <a:latin typeface="Arial"/>
                <a:ea typeface="Arial"/>
                <a:cs typeface="Arial"/>
                <a:sym typeface="Arial"/>
              </a:endParaRPr>
            </a:p>
            <a:p>
              <a:pPr marL="0" marR="0" lvl="0" indent="0" algn="l" rtl="0">
                <a:spcBef>
                  <a:spcPts val="600"/>
                </a:spcBef>
                <a:spcAft>
                  <a:spcPts val="0"/>
                </a:spcAft>
                <a:buClr>
                  <a:schemeClr val="dk1"/>
                </a:buClr>
                <a:buSzPts val="1600"/>
                <a:buFont typeface="Calibri"/>
                <a:buNone/>
              </a:pPr>
              <a:endParaRPr sz="1600" dirty="0">
                <a:solidFill>
                  <a:schemeClr val="dk1"/>
                </a:solidFill>
                <a:latin typeface="Arial"/>
                <a:ea typeface="Arial"/>
                <a:cs typeface="Arial"/>
                <a:sym typeface="Arial"/>
              </a:endParaRPr>
            </a:p>
          </p:txBody>
        </p:sp>
        <p:sp>
          <p:nvSpPr>
            <p:cNvPr id="402" name="Google Shape;402;g20e72ffa6ac_0_38"/>
            <p:cNvSpPr/>
            <p:nvPr/>
          </p:nvSpPr>
          <p:spPr>
            <a:xfrm>
              <a:off x="4917720" y="817978"/>
              <a:ext cx="2128037" cy="1899600"/>
            </a:xfrm>
            <a:prstGeom prst="roundRect">
              <a:avLst>
                <a:gd name="adj" fmla="val 10000"/>
              </a:avLst>
            </a:prstGeom>
            <a:solidFill>
              <a:srgbClr val="873EAB"/>
            </a:solidFill>
            <a:ln w="25400" cap="flat" cmpd="sng">
              <a:solidFill>
                <a:schemeClr val="lt1"/>
              </a:solidFill>
              <a:prstDash val="solid"/>
              <a:round/>
              <a:headEnd type="none" w="sm" len="sm"/>
              <a:tailEnd type="none" w="sm" len="sm"/>
            </a:ln>
          </p:spPr>
          <p:txBody>
            <a:bodyPr spcFirstLastPara="1" wrap="square" lIns="91425" tIns="0" rIns="91425" bIns="91425" anchor="t" anchorCtr="0">
              <a:noAutofit/>
            </a:bodyPr>
            <a:lstStyle/>
            <a:p>
              <a:pPr marL="457200" marR="0" lvl="0" indent="-323850" algn="l" rtl="0">
                <a:spcBef>
                  <a:spcPts val="600"/>
                </a:spcBef>
                <a:spcAft>
                  <a:spcPts val="0"/>
                </a:spcAft>
                <a:buClr>
                  <a:schemeClr val="lt1"/>
                </a:buClr>
                <a:buSzPts val="1500"/>
                <a:buFont typeface="Arial"/>
                <a:buChar char="➢"/>
              </a:pPr>
              <a:r>
                <a:rPr lang="fi-FI" sz="1600" dirty="0">
                  <a:solidFill>
                    <a:schemeClr val="lt1"/>
                  </a:solidFill>
                  <a:latin typeface="Arial"/>
                  <a:ea typeface="Arial"/>
                  <a:cs typeface="Arial"/>
                  <a:sym typeface="Arial"/>
                </a:rPr>
                <a:t>Valitse tavoitteet</a:t>
              </a:r>
              <a:endParaRPr sz="1600" dirty="0">
                <a:solidFill>
                  <a:schemeClr val="lt1"/>
                </a:solidFill>
                <a:latin typeface="Arial"/>
                <a:ea typeface="Arial"/>
                <a:cs typeface="Arial"/>
                <a:sym typeface="Arial"/>
              </a:endParaRPr>
            </a:p>
            <a:p>
              <a:pPr marL="457200" marR="0" lvl="0" indent="-323850" algn="l" rtl="0">
                <a:spcBef>
                  <a:spcPts val="600"/>
                </a:spcBef>
                <a:spcAft>
                  <a:spcPts val="0"/>
                </a:spcAft>
                <a:buClr>
                  <a:schemeClr val="lt1"/>
                </a:buClr>
                <a:buSzPts val="1500"/>
                <a:buFont typeface="Arial"/>
                <a:buChar char="➢"/>
              </a:pPr>
              <a:r>
                <a:rPr lang="fi-FI" sz="1600" dirty="0">
                  <a:solidFill>
                    <a:schemeClr val="lt1"/>
                  </a:solidFill>
                </a:rPr>
                <a:t>Tee </a:t>
              </a:r>
              <a:r>
                <a:rPr lang="fi-FI" sz="1600" dirty="0">
                  <a:solidFill>
                    <a:schemeClr val="lt1"/>
                  </a:solidFill>
                  <a:latin typeface="Arial"/>
                  <a:ea typeface="Arial"/>
                  <a:cs typeface="Arial"/>
                  <a:sym typeface="Arial"/>
                </a:rPr>
                <a:t>kohdistus</a:t>
              </a:r>
              <a:endParaRPr sz="1600" dirty="0">
                <a:solidFill>
                  <a:schemeClr val="lt1"/>
                </a:solidFill>
                <a:latin typeface="Arial"/>
                <a:ea typeface="Arial"/>
                <a:cs typeface="Arial"/>
                <a:sym typeface="Arial"/>
              </a:endParaRPr>
            </a:p>
            <a:p>
              <a:pPr marL="457200" marR="0" lvl="0" indent="-323850" algn="l" rtl="0">
                <a:spcBef>
                  <a:spcPts val="600"/>
                </a:spcBef>
                <a:spcAft>
                  <a:spcPts val="0"/>
                </a:spcAft>
                <a:buClr>
                  <a:schemeClr val="lt1"/>
                </a:buClr>
                <a:buSzPts val="1500"/>
                <a:buFont typeface="Arial"/>
                <a:buChar char="➢"/>
              </a:pPr>
              <a:r>
                <a:rPr lang="fi-FI" sz="1600" dirty="0">
                  <a:solidFill>
                    <a:schemeClr val="lt1"/>
                  </a:solidFill>
                  <a:latin typeface="Arial"/>
                  <a:ea typeface="Arial"/>
                  <a:cs typeface="Arial"/>
                  <a:sym typeface="Arial"/>
                </a:rPr>
                <a:t>Luo mainos </a:t>
              </a:r>
              <a:endParaRPr sz="1600" dirty="0">
                <a:solidFill>
                  <a:schemeClr val="lt1"/>
                </a:solidFill>
                <a:latin typeface="Arial"/>
                <a:ea typeface="Arial"/>
                <a:cs typeface="Arial"/>
                <a:sym typeface="Arial"/>
              </a:endParaRPr>
            </a:p>
            <a:p>
              <a:pPr marL="457200" marR="0" lvl="0" indent="-323850" algn="l" rtl="0">
                <a:spcBef>
                  <a:spcPts val="600"/>
                </a:spcBef>
                <a:spcAft>
                  <a:spcPts val="0"/>
                </a:spcAft>
                <a:buClr>
                  <a:schemeClr val="lt1"/>
                </a:buClr>
                <a:buSzPts val="1500"/>
                <a:buFont typeface="Arial"/>
                <a:buChar char="➢"/>
              </a:pPr>
              <a:r>
                <a:rPr lang="fi-FI" sz="1600" dirty="0">
                  <a:solidFill>
                    <a:schemeClr val="lt1"/>
                  </a:solidFill>
                  <a:latin typeface="Arial"/>
                  <a:ea typeface="Arial"/>
                  <a:cs typeface="Arial"/>
                  <a:sym typeface="Arial"/>
                </a:rPr>
                <a:t>Määrittele </a:t>
              </a:r>
              <a:r>
                <a:rPr lang="fi-FI" sz="1600" dirty="0">
                  <a:solidFill>
                    <a:schemeClr val="lt1"/>
                  </a:solidFill>
                </a:rPr>
                <a:t>budjetti</a:t>
              </a:r>
              <a:endParaRPr sz="1600" dirty="0">
                <a:solidFill>
                  <a:schemeClr val="lt1"/>
                </a:solidFill>
                <a:latin typeface="Arial"/>
                <a:ea typeface="Arial"/>
                <a:cs typeface="Arial"/>
                <a:sym typeface="Arial"/>
              </a:endParaRPr>
            </a:p>
            <a:p>
              <a:pPr marL="457200" marR="0" lvl="0" indent="-323850" algn="l" rtl="0">
                <a:spcBef>
                  <a:spcPts val="600"/>
                </a:spcBef>
                <a:spcAft>
                  <a:spcPts val="0"/>
                </a:spcAft>
                <a:buClr>
                  <a:schemeClr val="lt1"/>
                </a:buClr>
                <a:buSzPts val="1500"/>
                <a:buFont typeface="Arial"/>
                <a:buChar char="➢"/>
              </a:pPr>
              <a:r>
                <a:rPr lang="fi-FI" sz="1600" dirty="0">
                  <a:solidFill>
                    <a:schemeClr val="lt1"/>
                  </a:solidFill>
                  <a:latin typeface="Arial"/>
                  <a:ea typeface="Arial"/>
                  <a:cs typeface="Arial"/>
                  <a:sym typeface="Arial"/>
                </a:rPr>
                <a:t>Julkaise mainos</a:t>
              </a:r>
              <a:endParaRPr sz="1600" dirty="0">
                <a:solidFill>
                  <a:schemeClr val="lt1"/>
                </a:solidFill>
                <a:latin typeface="Arial"/>
                <a:ea typeface="Arial"/>
                <a:cs typeface="Arial"/>
                <a:sym typeface="Arial"/>
              </a:endParaRPr>
            </a:p>
          </p:txBody>
        </p:sp>
      </p:grpSp>
      <p:sp>
        <p:nvSpPr>
          <p:cNvPr id="403" name="Google Shape;403;g20e72ffa6ac_0_38"/>
          <p:cNvSpPr/>
          <p:nvPr/>
        </p:nvSpPr>
        <p:spPr>
          <a:xfrm>
            <a:off x="5733095" y="2458126"/>
            <a:ext cx="565500" cy="737100"/>
          </a:xfrm>
          <a:prstGeom prst="rightArrow">
            <a:avLst>
              <a:gd name="adj1" fmla="val 50000"/>
              <a:gd name="adj2" fmla="val 50000"/>
            </a:avLst>
          </a:prstGeom>
          <a:gradFill>
            <a:gsLst>
              <a:gs pos="0">
                <a:srgbClr val="873EAB"/>
              </a:gs>
              <a:gs pos="62000">
                <a:srgbClr val="D12477"/>
              </a:gs>
              <a:gs pos="97000">
                <a:srgbClr val="D12477"/>
              </a:gs>
              <a:gs pos="100000">
                <a:srgbClr val="D12477"/>
              </a:gs>
            </a:gsLst>
            <a:lin ang="0" scaled="0"/>
          </a:gra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04" name="Google Shape;404;g20e72ffa6ac_0_38"/>
          <p:cNvSpPr txBox="1"/>
          <p:nvPr/>
        </p:nvSpPr>
        <p:spPr>
          <a:xfrm>
            <a:off x="3103665" y="931476"/>
            <a:ext cx="2490404" cy="430857"/>
          </a:xfrm>
          <a:prstGeom prst="rect">
            <a:avLst/>
          </a:prstGeom>
          <a:noFill/>
          <a:ln>
            <a:noFill/>
          </a:ln>
        </p:spPr>
        <p:txBody>
          <a:bodyPr spcFirstLastPara="1" wrap="square" lIns="91425" tIns="91425" rIns="91425" bIns="91425" anchor="t" anchorCtr="0">
            <a:spAutoFit/>
          </a:bodyPr>
          <a:lstStyle/>
          <a:p>
            <a:pPr marL="0" marR="0" lvl="0" indent="0" algn="ctr" rtl="0">
              <a:spcBef>
                <a:spcPts val="0"/>
              </a:spcBef>
              <a:spcAft>
                <a:spcPts val="0"/>
              </a:spcAft>
              <a:buClr>
                <a:srgbClr val="873EAB"/>
              </a:buClr>
              <a:buSzPts val="1600"/>
              <a:buFont typeface="Arial"/>
              <a:buNone/>
            </a:pPr>
            <a:r>
              <a:rPr lang="en-US" sz="1600" b="1" dirty="0" err="1">
                <a:solidFill>
                  <a:srgbClr val="873EAB"/>
                </a:solidFill>
                <a:latin typeface="Arial"/>
                <a:ea typeface="Arial"/>
                <a:cs typeface="Arial"/>
                <a:sym typeface="Arial"/>
              </a:rPr>
              <a:t>Vaihe</a:t>
            </a:r>
            <a:r>
              <a:rPr lang="en-US" sz="1600" b="1" dirty="0">
                <a:solidFill>
                  <a:srgbClr val="873EAB"/>
                </a:solidFill>
                <a:latin typeface="Arial"/>
                <a:ea typeface="Arial"/>
                <a:cs typeface="Arial"/>
                <a:sym typeface="Arial"/>
              </a:rPr>
              <a:t> 2</a:t>
            </a:r>
            <a:endParaRPr sz="1600" b="1" dirty="0">
              <a:solidFill>
                <a:srgbClr val="873EAB"/>
              </a:solidFill>
              <a:latin typeface="Arial"/>
              <a:ea typeface="Arial"/>
              <a:cs typeface="Arial"/>
              <a:sym typeface="Arial"/>
            </a:endParaRPr>
          </a:p>
        </p:txBody>
      </p:sp>
      <p:sp>
        <p:nvSpPr>
          <p:cNvPr id="405" name="Google Shape;405;g20e72ffa6ac_0_38"/>
          <p:cNvSpPr txBox="1"/>
          <p:nvPr/>
        </p:nvSpPr>
        <p:spPr>
          <a:xfrm>
            <a:off x="5977427" y="931476"/>
            <a:ext cx="2886600" cy="430857"/>
          </a:xfrm>
          <a:prstGeom prst="rect">
            <a:avLst/>
          </a:prstGeom>
          <a:noFill/>
          <a:ln>
            <a:noFill/>
          </a:ln>
        </p:spPr>
        <p:txBody>
          <a:bodyPr spcFirstLastPara="1" wrap="square" lIns="91425" tIns="91425" rIns="91425" bIns="91425" anchor="t" anchorCtr="0">
            <a:spAutoFit/>
          </a:bodyPr>
          <a:lstStyle/>
          <a:p>
            <a:pPr marL="0" marR="0" lvl="0" indent="0" algn="ctr" rtl="0">
              <a:spcBef>
                <a:spcPts val="0"/>
              </a:spcBef>
              <a:spcAft>
                <a:spcPts val="0"/>
              </a:spcAft>
              <a:buClr>
                <a:srgbClr val="D12477"/>
              </a:buClr>
              <a:buSzPts val="1600"/>
              <a:buFont typeface="Arial"/>
              <a:buNone/>
            </a:pPr>
            <a:r>
              <a:rPr lang="fi-FI" sz="1600" b="1" dirty="0">
                <a:solidFill>
                  <a:srgbClr val="D12477"/>
                </a:solidFill>
                <a:latin typeface="Arial"/>
                <a:ea typeface="Arial"/>
                <a:cs typeface="Arial"/>
                <a:sym typeface="Arial"/>
              </a:rPr>
              <a:t>Vaihe 3</a:t>
            </a:r>
            <a:endParaRPr sz="1600" b="1" dirty="0">
              <a:solidFill>
                <a:srgbClr val="D12477"/>
              </a:solidFill>
              <a:latin typeface="Arial"/>
              <a:ea typeface="Arial"/>
              <a:cs typeface="Arial"/>
              <a:sym typeface="Arial"/>
            </a:endParaRPr>
          </a:p>
        </p:txBody>
      </p:sp>
      <p:sp>
        <p:nvSpPr>
          <p:cNvPr id="406" name="Google Shape;406;g20e72ffa6ac_0_38"/>
          <p:cNvSpPr txBox="1"/>
          <p:nvPr/>
        </p:nvSpPr>
        <p:spPr>
          <a:xfrm>
            <a:off x="279973" y="931477"/>
            <a:ext cx="2401916" cy="430857"/>
          </a:xfrm>
          <a:prstGeom prst="rect">
            <a:avLst/>
          </a:prstGeom>
          <a:noFill/>
          <a:ln>
            <a:noFill/>
          </a:ln>
        </p:spPr>
        <p:txBody>
          <a:bodyPr spcFirstLastPara="1" wrap="square" lIns="91425" tIns="91425" rIns="91425" bIns="91425" anchor="t" anchorCtr="0">
            <a:spAutoFit/>
          </a:bodyPr>
          <a:lstStyle/>
          <a:p>
            <a:pPr marL="0" marR="0" lvl="0" indent="0" algn="l" rtl="0">
              <a:spcBef>
                <a:spcPts val="0"/>
              </a:spcBef>
              <a:spcAft>
                <a:spcPts val="0"/>
              </a:spcAft>
              <a:buClr>
                <a:srgbClr val="11AA81"/>
              </a:buClr>
              <a:buSzPts val="1600"/>
              <a:buFont typeface="Arial"/>
              <a:buNone/>
            </a:pPr>
            <a:r>
              <a:rPr lang="en-US" sz="1600" b="1" dirty="0">
                <a:solidFill>
                  <a:srgbClr val="11AA81"/>
                </a:solidFill>
                <a:latin typeface="Arial"/>
                <a:ea typeface="Arial"/>
                <a:cs typeface="Arial"/>
                <a:sym typeface="Arial"/>
              </a:rPr>
              <a:t>V</a:t>
            </a:r>
            <a:r>
              <a:rPr lang="fi-FI" sz="1600" b="1" dirty="0">
                <a:solidFill>
                  <a:srgbClr val="11AA81"/>
                </a:solidFill>
                <a:latin typeface="Arial"/>
                <a:ea typeface="Arial"/>
                <a:cs typeface="Arial"/>
                <a:sym typeface="Arial"/>
              </a:rPr>
              <a:t>aihe 1</a:t>
            </a:r>
            <a:endParaRPr sz="1600" b="1" dirty="0">
              <a:solidFill>
                <a:srgbClr val="11AA81"/>
              </a:solidFill>
              <a:latin typeface="Arial"/>
              <a:ea typeface="Arial"/>
              <a:cs typeface="Arial"/>
              <a:sym typeface="Arial"/>
            </a:endParaRPr>
          </a:p>
        </p:txBody>
      </p:sp>
      <p:sp>
        <p:nvSpPr>
          <p:cNvPr id="407" name="Google Shape;407;g20e72ffa6ac_0_38"/>
          <p:cNvSpPr/>
          <p:nvPr/>
        </p:nvSpPr>
        <p:spPr>
          <a:xfrm>
            <a:off x="2652055" y="2426770"/>
            <a:ext cx="565500" cy="737100"/>
          </a:xfrm>
          <a:prstGeom prst="rightArrow">
            <a:avLst>
              <a:gd name="adj1" fmla="val 50000"/>
              <a:gd name="adj2" fmla="val 50000"/>
            </a:avLst>
          </a:prstGeom>
          <a:gradFill>
            <a:gsLst>
              <a:gs pos="0">
                <a:srgbClr val="11AA81"/>
              </a:gs>
              <a:gs pos="71000">
                <a:srgbClr val="873EAB"/>
              </a:gs>
              <a:gs pos="97000">
                <a:srgbClr val="873EAB"/>
              </a:gs>
              <a:gs pos="100000">
                <a:srgbClr val="873EAB"/>
              </a:gs>
            </a:gsLst>
            <a:lin ang="0" scaled="0"/>
          </a:gra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sp>
        <p:nvSpPr>
          <p:cNvPr id="412" name="Google Shape;412;g2111f19fff4_0_3"/>
          <p:cNvSpPr txBox="1">
            <a:spLocks noGrp="1"/>
          </p:cNvSpPr>
          <p:nvPr>
            <p:ph type="title"/>
          </p:nvPr>
        </p:nvSpPr>
        <p:spPr>
          <a:xfrm>
            <a:off x="391704" y="129127"/>
            <a:ext cx="4701473" cy="994172"/>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90000"/>
              </a:lnSpc>
              <a:spcBef>
                <a:spcPts val="0"/>
              </a:spcBef>
              <a:spcAft>
                <a:spcPts val="0"/>
              </a:spcAft>
              <a:buClr>
                <a:srgbClr val="161249"/>
              </a:buClr>
              <a:buSzPct val="100000"/>
              <a:buFont typeface="Arial"/>
              <a:buNone/>
            </a:pPr>
            <a:r>
              <a:rPr lang="fi-FI"/>
              <a:t>PPC-kampanjoiden tavoitteiden asettaminen </a:t>
            </a:r>
            <a:endParaRPr/>
          </a:p>
        </p:txBody>
      </p:sp>
      <p:sp>
        <p:nvSpPr>
          <p:cNvPr id="413" name="Google Shape;413;g2111f19fff4_0_3"/>
          <p:cNvSpPr txBox="1">
            <a:spLocks noGrp="1"/>
          </p:cNvSpPr>
          <p:nvPr>
            <p:ph type="body" idx="1"/>
          </p:nvPr>
        </p:nvSpPr>
        <p:spPr>
          <a:xfrm>
            <a:off x="315589" y="1035781"/>
            <a:ext cx="4853704" cy="3560495"/>
          </a:xfrm>
          <a:prstGeom prst="rect">
            <a:avLst/>
          </a:prstGeom>
          <a:noFill/>
          <a:ln>
            <a:noFill/>
          </a:ln>
        </p:spPr>
        <p:txBody>
          <a:bodyPr spcFirstLastPara="1" wrap="square" lIns="91425" tIns="91425" rIns="91425" bIns="91425" anchor="t" anchorCtr="0">
            <a:normAutofit fontScale="92500" lnSpcReduction="20000"/>
          </a:bodyPr>
          <a:lstStyle/>
          <a:p>
            <a:pPr marL="457200" lvl="0" indent="-323850" algn="l" rtl="0">
              <a:lnSpc>
                <a:spcPct val="100000"/>
              </a:lnSpc>
              <a:spcBef>
                <a:spcPts val="600"/>
              </a:spcBef>
              <a:spcAft>
                <a:spcPts val="0"/>
              </a:spcAft>
              <a:buClr>
                <a:srgbClr val="11AA81"/>
              </a:buClr>
              <a:buSzPct val="110294"/>
              <a:buChar char="●"/>
            </a:pPr>
            <a:r>
              <a:rPr lang="fi-FI" sz="1600" dirty="0"/>
              <a:t>Mainosalustat (Google </a:t>
            </a:r>
            <a:r>
              <a:rPr lang="fi-FI" sz="1600" dirty="0" err="1"/>
              <a:t>Ads</a:t>
            </a:r>
            <a:r>
              <a:rPr lang="fi-FI" sz="1600" dirty="0"/>
              <a:t>, </a:t>
            </a:r>
            <a:r>
              <a:rPr lang="fi-FI" sz="1600" dirty="0" err="1"/>
              <a:t>Youtube</a:t>
            </a:r>
            <a:r>
              <a:rPr lang="fi-FI" sz="1600" dirty="0"/>
              <a:t>, Facebook, Instagram) auttavat kohdistamaan kampanjan päätavoitteisiin ehdottamalla kampanjakohtaisia tavoitteita. </a:t>
            </a:r>
            <a:endParaRPr sz="1600" dirty="0"/>
          </a:p>
          <a:p>
            <a:pPr marL="457200" lvl="0" indent="-323850" algn="l" rtl="0">
              <a:lnSpc>
                <a:spcPct val="100000"/>
              </a:lnSpc>
              <a:spcBef>
                <a:spcPts val="600"/>
              </a:spcBef>
              <a:spcAft>
                <a:spcPts val="0"/>
              </a:spcAft>
              <a:buClr>
                <a:srgbClr val="11AA81"/>
              </a:buClr>
              <a:buSzPct val="110294"/>
              <a:buChar char="●"/>
            </a:pPr>
            <a:r>
              <a:rPr lang="fi-FI" sz="1600" dirty="0"/>
              <a:t>Mainoksesi esittäminen sovitetaan valitun tavoitteen mukaan.</a:t>
            </a:r>
            <a:endParaRPr sz="1600" dirty="0"/>
          </a:p>
          <a:p>
            <a:pPr marL="457200" lvl="0" indent="-323850" algn="l" rtl="0">
              <a:lnSpc>
                <a:spcPct val="100000"/>
              </a:lnSpc>
              <a:spcBef>
                <a:spcPts val="600"/>
              </a:spcBef>
              <a:spcAft>
                <a:spcPts val="0"/>
              </a:spcAft>
              <a:buClr>
                <a:srgbClr val="11AA81"/>
              </a:buClr>
              <a:buSzPct val="110294"/>
              <a:buChar char="●"/>
            </a:pPr>
            <a:r>
              <a:rPr lang="fi-FI" sz="1600" dirty="0"/>
              <a:t>Oikealla näet Facebookin ehdottamia tavoitteita (tammikuu 2023).</a:t>
            </a:r>
            <a:endParaRPr sz="1600" dirty="0"/>
          </a:p>
          <a:p>
            <a:pPr marL="457200" lvl="0" indent="-323850" algn="l" rtl="0">
              <a:lnSpc>
                <a:spcPct val="100000"/>
              </a:lnSpc>
              <a:spcBef>
                <a:spcPts val="600"/>
              </a:spcBef>
              <a:spcAft>
                <a:spcPts val="0"/>
              </a:spcAft>
              <a:buClr>
                <a:srgbClr val="11AA81"/>
              </a:buClr>
              <a:buSzPct val="110294"/>
              <a:buChar char="●"/>
            </a:pPr>
            <a:r>
              <a:rPr lang="fi-FI" sz="1600" dirty="0"/>
              <a:t>Muut foorumit ehdottavat samantyyppisiä tavoitteita</a:t>
            </a:r>
            <a:endParaRPr sz="1600" dirty="0"/>
          </a:p>
          <a:p>
            <a:pPr marL="457200" lvl="0" indent="-323850" algn="l" rtl="0">
              <a:lnSpc>
                <a:spcPct val="100000"/>
              </a:lnSpc>
              <a:spcBef>
                <a:spcPts val="600"/>
              </a:spcBef>
              <a:spcAft>
                <a:spcPts val="0"/>
              </a:spcAft>
              <a:buClr>
                <a:srgbClr val="11AA81"/>
              </a:buClr>
              <a:buSzPct val="110294"/>
              <a:buChar char="●"/>
            </a:pPr>
            <a:r>
              <a:rPr lang="fi-FI" sz="1600" dirty="0"/>
              <a:t>Lisätietoa: </a:t>
            </a:r>
            <a:endParaRPr sz="1600" dirty="0"/>
          </a:p>
          <a:p>
            <a:pPr marL="495300" lvl="1" indent="0" algn="l" rtl="0">
              <a:lnSpc>
                <a:spcPct val="110000"/>
              </a:lnSpc>
              <a:spcBef>
                <a:spcPts val="600"/>
              </a:spcBef>
              <a:spcAft>
                <a:spcPts val="0"/>
              </a:spcAft>
              <a:buClr>
                <a:srgbClr val="161249"/>
              </a:buClr>
              <a:buSzPct val="94117"/>
              <a:buNone/>
            </a:pPr>
            <a:r>
              <a:rPr lang="fi-FI" sz="1500" dirty="0"/>
              <a:t>Näiden alustojen antamat ohjeet löytyvät helposti paikallisilla kielillä Google-haun avulla (Facebook/Instagram-mainonta, Google-mainonta, </a:t>
            </a:r>
            <a:r>
              <a:rPr lang="fi-FI" sz="1500" dirty="0" err="1"/>
              <a:t>Youtube</a:t>
            </a:r>
            <a:r>
              <a:rPr lang="fi-FI" sz="1500" dirty="0"/>
              <a:t>-mainonta jne.). </a:t>
            </a:r>
            <a:endParaRPr sz="1500" dirty="0"/>
          </a:p>
        </p:txBody>
      </p:sp>
      <p:pic>
        <p:nvPicPr>
          <p:cNvPr id="414" name="Google Shape;414;g2111f19fff4_0_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481008" y="145311"/>
            <a:ext cx="3522296" cy="4685288"/>
          </a:xfrm>
          <a:prstGeom prst="rect">
            <a:avLst/>
          </a:prstGeom>
          <a:noFill/>
          <a:ln w="38100" cap="flat" cmpd="sng">
            <a:solidFill>
              <a:srgbClr val="11AA81"/>
            </a:solidFill>
            <a:prstDash val="solid"/>
            <a:round/>
            <a:headEnd type="none" w="sm" len="sm"/>
            <a:tailEnd type="none" w="sm" len="sm"/>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g20e72ffa6ac_0_186"/>
          <p:cNvSpPr txBox="1">
            <a:spLocks noGrp="1"/>
          </p:cNvSpPr>
          <p:nvPr>
            <p:ph type="title"/>
          </p:nvPr>
        </p:nvSpPr>
        <p:spPr>
          <a:xfrm>
            <a:off x="628650" y="85127"/>
            <a:ext cx="7886700" cy="530429"/>
          </a:xfrm>
          <a:prstGeom prst="rect">
            <a:avLst/>
          </a:prstGeom>
          <a:noFill/>
          <a:ln>
            <a:noFill/>
          </a:ln>
        </p:spPr>
        <p:txBody>
          <a:bodyPr spcFirstLastPara="1" wrap="square" lIns="91425" tIns="91425" rIns="91425" bIns="91425" anchor="t" anchorCtr="0">
            <a:noAutofit/>
          </a:bodyPr>
          <a:lstStyle/>
          <a:p>
            <a:pPr marL="0" lvl="0" indent="0" algn="ctr" rtl="0">
              <a:lnSpc>
                <a:spcPct val="90000"/>
              </a:lnSpc>
              <a:spcBef>
                <a:spcPts val="0"/>
              </a:spcBef>
              <a:spcAft>
                <a:spcPts val="0"/>
              </a:spcAft>
              <a:buClr>
                <a:srgbClr val="161249"/>
              </a:buClr>
              <a:buSzPts val="990"/>
              <a:buFont typeface="Arial"/>
              <a:buNone/>
            </a:pPr>
            <a:r>
              <a:rPr lang="fi-FI" sz="3220"/>
              <a:t>Mainosten </a:t>
            </a:r>
            <a:r>
              <a:rPr lang="fi-FI" sz="3200"/>
              <a:t>A/B-testaus</a:t>
            </a:r>
            <a:endParaRPr sz="3220"/>
          </a:p>
        </p:txBody>
      </p:sp>
      <p:sp>
        <p:nvSpPr>
          <p:cNvPr id="420" name="Google Shape;420;g20e72ffa6ac_0_186"/>
          <p:cNvSpPr txBox="1">
            <a:spLocks noGrp="1"/>
          </p:cNvSpPr>
          <p:nvPr>
            <p:ph type="body" idx="1"/>
          </p:nvPr>
        </p:nvSpPr>
        <p:spPr>
          <a:xfrm>
            <a:off x="487427" y="615556"/>
            <a:ext cx="4845224" cy="3729161"/>
          </a:xfrm>
          <a:prstGeom prst="rect">
            <a:avLst/>
          </a:prstGeom>
          <a:noFill/>
          <a:ln>
            <a:noFill/>
          </a:ln>
        </p:spPr>
        <p:txBody>
          <a:bodyPr spcFirstLastPara="1" wrap="square" lIns="91425" tIns="91425" rIns="91425" bIns="91425" anchor="t" anchorCtr="0">
            <a:noAutofit/>
          </a:bodyPr>
          <a:lstStyle/>
          <a:p>
            <a:pPr marL="457200" lvl="0" indent="-316706" algn="l" rtl="0">
              <a:lnSpc>
                <a:spcPct val="90000"/>
              </a:lnSpc>
              <a:spcBef>
                <a:spcPts val="0"/>
              </a:spcBef>
              <a:spcAft>
                <a:spcPts val="0"/>
              </a:spcAft>
              <a:buClr>
                <a:srgbClr val="11AA81"/>
              </a:buClr>
              <a:buSzPts val="1600"/>
              <a:buFont typeface="Arial"/>
              <a:buChar char="●"/>
            </a:pPr>
            <a:r>
              <a:rPr lang="fi-FI" sz="1600" b="1" dirty="0">
                <a:solidFill>
                  <a:srgbClr val="11AA81"/>
                </a:solidFill>
              </a:rPr>
              <a:t>Miten</a:t>
            </a:r>
            <a:r>
              <a:rPr lang="fi-FI" sz="1600" dirty="0">
                <a:solidFill>
                  <a:srgbClr val="11AA81"/>
                </a:solidFill>
              </a:rPr>
              <a:t>: </a:t>
            </a:r>
            <a:endParaRPr sz="1600" dirty="0">
              <a:solidFill>
                <a:srgbClr val="11AA81"/>
              </a:solidFill>
            </a:endParaRPr>
          </a:p>
          <a:p>
            <a:pPr marL="457200" lvl="0" indent="-316706" algn="l" rtl="0">
              <a:lnSpc>
                <a:spcPct val="90000"/>
              </a:lnSpc>
              <a:spcBef>
                <a:spcPts val="0"/>
              </a:spcBef>
              <a:spcAft>
                <a:spcPts val="0"/>
              </a:spcAft>
              <a:buClr>
                <a:srgbClr val="11AA81"/>
              </a:buClr>
              <a:buSzPts val="1400"/>
              <a:buFont typeface="Arial"/>
              <a:buChar char="●"/>
            </a:pPr>
            <a:r>
              <a:rPr lang="fi-FI" sz="1400" dirty="0"/>
              <a:t>Kahta (tai jopa useampaa) versiota mainoksesta näytetään kävijöille samanaikaisesti, jotta voidaan määrittää, mitä versiota klikataan eniten ja/tai mikä johtaa korkeimpaan konversioon (kuva).</a:t>
            </a:r>
            <a:endParaRPr sz="1400" dirty="0"/>
          </a:p>
          <a:p>
            <a:pPr marL="457200" lvl="0" indent="-316706" algn="l" rtl="0">
              <a:lnSpc>
                <a:spcPct val="90000"/>
              </a:lnSpc>
              <a:spcBef>
                <a:spcPts val="0"/>
              </a:spcBef>
              <a:spcAft>
                <a:spcPts val="0"/>
              </a:spcAft>
              <a:buClr>
                <a:srgbClr val="11AA81"/>
              </a:buClr>
              <a:buSzPts val="1400"/>
              <a:buFont typeface="Arial"/>
              <a:buChar char="●"/>
            </a:pPr>
            <a:r>
              <a:rPr lang="fi-FI" sz="1400" dirty="0"/>
              <a:t>"A" viittaa "vertailumuuttujaan"/alkuperäiseen muuttujaan, "B" viittaa "variaatioon" tai uuteen versioon.</a:t>
            </a:r>
            <a:endParaRPr sz="1400" dirty="0"/>
          </a:p>
          <a:p>
            <a:pPr marL="457200" lvl="0" indent="-316706" algn="l" rtl="0">
              <a:lnSpc>
                <a:spcPct val="90000"/>
              </a:lnSpc>
              <a:spcBef>
                <a:spcPts val="0"/>
              </a:spcBef>
              <a:spcAft>
                <a:spcPts val="0"/>
              </a:spcAft>
              <a:buClr>
                <a:srgbClr val="11AA81"/>
              </a:buClr>
              <a:buSzPts val="1400"/>
              <a:buFont typeface="Arial"/>
              <a:buChar char="●"/>
            </a:pPr>
            <a:r>
              <a:rPr lang="fi-FI" sz="1400" dirty="0"/>
              <a:t>Voidaan vaihdella mainoksissa: kuvat/värit/otsikot/runkoteksti (yksi tai useampi muuttuja).</a:t>
            </a:r>
            <a:endParaRPr sz="1400" dirty="0"/>
          </a:p>
          <a:p>
            <a:pPr marL="457200" lvl="0" indent="-227806" algn="l" rtl="0">
              <a:lnSpc>
                <a:spcPct val="90000"/>
              </a:lnSpc>
              <a:spcBef>
                <a:spcPts val="0"/>
              </a:spcBef>
              <a:spcAft>
                <a:spcPts val="0"/>
              </a:spcAft>
              <a:buClr>
                <a:srgbClr val="11AA81"/>
              </a:buClr>
              <a:buSzPts val="1400"/>
              <a:buFont typeface="Arial"/>
              <a:buNone/>
            </a:pPr>
            <a:endParaRPr sz="1400" dirty="0"/>
          </a:p>
          <a:p>
            <a:pPr marL="457200" lvl="0" indent="-316706" algn="l" rtl="0">
              <a:lnSpc>
                <a:spcPct val="90000"/>
              </a:lnSpc>
              <a:spcBef>
                <a:spcPts val="0"/>
              </a:spcBef>
              <a:spcAft>
                <a:spcPts val="0"/>
              </a:spcAft>
              <a:buClr>
                <a:srgbClr val="11AA81"/>
              </a:buClr>
              <a:buSzPts val="1600"/>
              <a:buFont typeface="Arial"/>
              <a:buChar char="●"/>
            </a:pPr>
            <a:r>
              <a:rPr lang="fi-FI" sz="1600" b="1" dirty="0">
                <a:solidFill>
                  <a:srgbClr val="11AA81"/>
                </a:solidFill>
              </a:rPr>
              <a:t>Edut:</a:t>
            </a:r>
            <a:endParaRPr sz="1600" dirty="0">
              <a:solidFill>
                <a:srgbClr val="11AA81"/>
              </a:solidFill>
            </a:endParaRPr>
          </a:p>
          <a:p>
            <a:pPr marL="457200" lvl="0" indent="-316706" algn="l" rtl="0">
              <a:lnSpc>
                <a:spcPct val="90000"/>
              </a:lnSpc>
              <a:spcBef>
                <a:spcPts val="0"/>
              </a:spcBef>
              <a:spcAft>
                <a:spcPts val="0"/>
              </a:spcAft>
              <a:buClr>
                <a:srgbClr val="11AA81"/>
              </a:buClr>
              <a:buSzPts val="1400"/>
              <a:buFont typeface="Arial"/>
              <a:buChar char="●"/>
            </a:pPr>
            <a:r>
              <a:rPr lang="fi-FI" sz="1400" dirty="0"/>
              <a:t>Antaa nopeasti ja luotettavasti tietoa siitä, mikä mainos on paras.</a:t>
            </a:r>
            <a:endParaRPr sz="1400" dirty="0"/>
          </a:p>
          <a:p>
            <a:pPr marL="457200" lvl="0" indent="-316706" algn="l" rtl="0">
              <a:lnSpc>
                <a:spcPct val="90000"/>
              </a:lnSpc>
              <a:spcBef>
                <a:spcPts val="0"/>
              </a:spcBef>
              <a:spcAft>
                <a:spcPts val="0"/>
              </a:spcAft>
              <a:buClr>
                <a:srgbClr val="11AA81"/>
              </a:buClr>
              <a:buSzPts val="1400"/>
              <a:buFont typeface="Arial"/>
              <a:buChar char="●"/>
            </a:pPr>
            <a:r>
              <a:rPr lang="fi-FI" sz="1400" dirty="0"/>
              <a:t>Mahdollistaa mainostajan havaita elementit, jotka yleensä toimivat</a:t>
            </a:r>
            <a:endParaRPr sz="1400" dirty="0"/>
          </a:p>
          <a:p>
            <a:pPr marL="457200" lvl="0" indent="-316706" algn="l" rtl="0">
              <a:lnSpc>
                <a:spcPct val="90000"/>
              </a:lnSpc>
              <a:spcBef>
                <a:spcPts val="0"/>
              </a:spcBef>
              <a:spcAft>
                <a:spcPts val="0"/>
              </a:spcAft>
              <a:buClr>
                <a:srgbClr val="11AA81"/>
              </a:buClr>
              <a:buSzPts val="1400"/>
              <a:buFont typeface="Arial"/>
              <a:buChar char="●"/>
            </a:pPr>
            <a:r>
              <a:rPr lang="fi-FI" sz="1400" dirty="0"/>
              <a:t>Parantaa konversiota</a:t>
            </a:r>
            <a:endParaRPr sz="1400" dirty="0"/>
          </a:p>
          <a:p>
            <a:pPr marL="457200" lvl="0" indent="-316706" algn="l" rtl="0">
              <a:lnSpc>
                <a:spcPct val="90000"/>
              </a:lnSpc>
              <a:spcBef>
                <a:spcPts val="0"/>
              </a:spcBef>
              <a:spcAft>
                <a:spcPts val="0"/>
              </a:spcAft>
              <a:buClr>
                <a:srgbClr val="11AA81"/>
              </a:buClr>
              <a:buSzPts val="1400"/>
              <a:buFont typeface="Arial"/>
              <a:buChar char="●"/>
            </a:pPr>
            <a:r>
              <a:rPr lang="fi-FI" sz="1400" dirty="0"/>
              <a:t>Lisätietoja: </a:t>
            </a:r>
            <a:r>
              <a:rPr lang="fi-FI" sz="1400" u="sng" dirty="0">
                <a:solidFill>
                  <a:schemeClr val="hlink"/>
                </a:solidFill>
                <a:hlinkClick r:id="rId3"/>
              </a:rPr>
              <a:t>vwo.com</a:t>
            </a:r>
            <a:endParaRPr sz="1400" dirty="0"/>
          </a:p>
        </p:txBody>
      </p:sp>
      <p:pic>
        <p:nvPicPr>
          <p:cNvPr id="421" name="Google Shape;421;g20e72ffa6ac_0_186"/>
          <p:cNvPicPr preferRelativeResize="0"/>
          <p:nvPr/>
        </p:nvPicPr>
        <p:blipFill rotWithShape="1">
          <a:blip r:embed="rId4">
            <a:alphaModFix/>
          </a:blip>
          <a:srcRect/>
          <a:stretch/>
        </p:blipFill>
        <p:spPr>
          <a:xfrm>
            <a:off x="5332651" y="1172423"/>
            <a:ext cx="3659024" cy="2615427"/>
          </a:xfrm>
          <a:prstGeom prst="rect">
            <a:avLst/>
          </a:prstGeom>
          <a:noFill/>
          <a:ln w="38100" cap="flat" cmpd="sng">
            <a:solidFill>
              <a:srgbClr val="11AA81"/>
            </a:solidFill>
            <a:prstDash val="solid"/>
            <a:round/>
            <a:headEnd type="none" w="sm" len="sm"/>
            <a:tailEnd type="none" w="sm" len="sm"/>
          </a:ln>
        </p:spPr>
      </p:pic>
      <p:sp>
        <p:nvSpPr>
          <p:cNvPr id="422" name="Google Shape;422;g20e72ffa6ac_0_186"/>
          <p:cNvSpPr txBox="1"/>
          <p:nvPr/>
        </p:nvSpPr>
        <p:spPr>
          <a:xfrm>
            <a:off x="5259822" y="3787850"/>
            <a:ext cx="3517800" cy="400079"/>
          </a:xfrm>
          <a:prstGeom prst="rect">
            <a:avLst/>
          </a:prstGeom>
          <a:noFill/>
          <a:ln>
            <a:noFill/>
          </a:ln>
        </p:spPr>
        <p:txBody>
          <a:bodyPr spcFirstLastPara="1" wrap="square" lIns="91425" tIns="91425" rIns="91425" bIns="91425" anchor="t" anchorCtr="0">
            <a:spAutoFit/>
          </a:bodyPr>
          <a:lstStyle/>
          <a:p>
            <a:pPr marL="0" marR="0" lvl="0" indent="0" algn="l" rtl="0">
              <a:spcBef>
                <a:spcPts val="0"/>
              </a:spcBef>
              <a:spcAft>
                <a:spcPts val="0"/>
              </a:spcAft>
              <a:buClr>
                <a:srgbClr val="161249"/>
              </a:buClr>
              <a:buSzPts val="1400"/>
              <a:buFont typeface="Arial"/>
              <a:buNone/>
            </a:pPr>
            <a:r>
              <a:rPr lang="fi-FI" sz="1400">
                <a:solidFill>
                  <a:srgbClr val="161249"/>
                </a:solidFill>
                <a:latin typeface="Arial"/>
                <a:ea typeface="Arial"/>
                <a:cs typeface="Arial"/>
                <a:sym typeface="Arial"/>
              </a:rPr>
              <a:t>Lähde ja </a:t>
            </a:r>
            <a:r>
              <a:rPr lang="fi-FI" sz="1400" u="sng">
                <a:solidFill>
                  <a:schemeClr val="hlink"/>
                </a:solidFill>
                <a:latin typeface="Arial"/>
                <a:ea typeface="Arial"/>
                <a:cs typeface="Arial"/>
                <a:sym typeface="Arial"/>
                <a:hlinkClick r:id="rId5"/>
              </a:rPr>
              <a:t>lisätietoa: </a:t>
            </a:r>
            <a:r>
              <a:rPr lang="fi-FI" sz="1400">
                <a:solidFill>
                  <a:srgbClr val="161249"/>
                </a:solidFill>
                <a:latin typeface="Arial"/>
                <a:ea typeface="Arial"/>
                <a:cs typeface="Arial"/>
                <a:sym typeface="Arial"/>
              </a:rPr>
              <a:t>CXL</a:t>
            </a:r>
            <a:endParaRPr sz="1400">
              <a:solidFill>
                <a:srgbClr val="161249"/>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g20e72ffa6ac_0_191"/>
          <p:cNvSpPr txBox="1">
            <a:spLocks noGrp="1"/>
          </p:cNvSpPr>
          <p:nvPr>
            <p:ph type="title" idx="4294967295"/>
          </p:nvPr>
        </p:nvSpPr>
        <p:spPr>
          <a:xfrm>
            <a:off x="311150" y="183798"/>
            <a:ext cx="8521700" cy="573088"/>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rgbClr val="161249"/>
              </a:buClr>
              <a:buSzPts val="990"/>
              <a:buFont typeface="Arial"/>
              <a:buNone/>
            </a:pPr>
            <a:r>
              <a:rPr lang="fi-FI" sz="3220" dirty="0"/>
              <a:t>Uudelleen kohdentaminen (</a:t>
            </a:r>
            <a:r>
              <a:rPr lang="fi-FI" sz="3220" dirty="0" err="1"/>
              <a:t>retargeting</a:t>
            </a:r>
            <a:r>
              <a:rPr lang="fi-FI" sz="3220" dirty="0"/>
              <a:t>)</a:t>
            </a:r>
            <a:endParaRPr sz="3220" dirty="0"/>
          </a:p>
        </p:txBody>
      </p:sp>
      <p:sp>
        <p:nvSpPr>
          <p:cNvPr id="428" name="Google Shape;428;g20e72ffa6ac_0_191"/>
          <p:cNvSpPr txBox="1">
            <a:spLocks noGrp="1"/>
          </p:cNvSpPr>
          <p:nvPr>
            <p:ph type="body" idx="4294967295"/>
          </p:nvPr>
        </p:nvSpPr>
        <p:spPr>
          <a:xfrm>
            <a:off x="311150" y="984980"/>
            <a:ext cx="4916305" cy="3416300"/>
          </a:xfrm>
          <a:prstGeom prst="rect">
            <a:avLst/>
          </a:prstGeom>
          <a:noFill/>
          <a:ln>
            <a:noFill/>
          </a:ln>
        </p:spPr>
        <p:txBody>
          <a:bodyPr spcFirstLastPara="1" wrap="square" lIns="91425" tIns="91425" rIns="91425" bIns="91425" anchor="t" anchorCtr="0">
            <a:normAutofit/>
          </a:bodyPr>
          <a:lstStyle/>
          <a:p>
            <a:pPr marL="457200" lvl="0" indent="-323850" algn="l" rtl="0">
              <a:lnSpc>
                <a:spcPct val="90000"/>
              </a:lnSpc>
              <a:spcBef>
                <a:spcPts val="0"/>
              </a:spcBef>
              <a:spcAft>
                <a:spcPts val="0"/>
              </a:spcAft>
              <a:buClr>
                <a:srgbClr val="11AA81"/>
              </a:buClr>
              <a:buSzPts val="1500"/>
              <a:buFont typeface="Arial"/>
              <a:buChar char="●"/>
            </a:pPr>
            <a:r>
              <a:rPr lang="fi-FI" sz="1600" dirty="0"/>
              <a:t>Käyttäjille, jotka ovat käyneet verkkosivustolla mutta eivät ole edenneet halutulla tavalla, kannattaa näyttää mainosta uudelleen</a:t>
            </a:r>
          </a:p>
          <a:p>
            <a:pPr marL="457200" lvl="0" indent="-323850" algn="l" rtl="0">
              <a:lnSpc>
                <a:spcPct val="90000"/>
              </a:lnSpc>
              <a:spcBef>
                <a:spcPts val="0"/>
              </a:spcBef>
              <a:spcAft>
                <a:spcPts val="0"/>
              </a:spcAft>
              <a:buClr>
                <a:srgbClr val="11AA81"/>
              </a:buClr>
              <a:buSzPts val="1500"/>
              <a:buFont typeface="Arial"/>
              <a:buChar char="●"/>
            </a:pPr>
            <a:endParaRPr sz="1600" dirty="0"/>
          </a:p>
          <a:p>
            <a:pPr marL="457200" lvl="0" indent="-323850" algn="l" rtl="0">
              <a:lnSpc>
                <a:spcPct val="90000"/>
              </a:lnSpc>
              <a:spcBef>
                <a:spcPts val="0"/>
              </a:spcBef>
              <a:spcAft>
                <a:spcPts val="0"/>
              </a:spcAft>
              <a:buClr>
                <a:srgbClr val="11AA81"/>
              </a:buClr>
              <a:buSzPts val="1500"/>
              <a:buFont typeface="Arial"/>
              <a:buChar char="●"/>
            </a:pPr>
            <a:r>
              <a:rPr lang="fi-FI" sz="1600" dirty="0"/>
              <a:t>Uudelleen kohdentaminen on tehokasta, koska se keskittyy ihmisiin, jotka ovat jo tuttuja brändisi kanssa ja jotka ovat äskettäin osoittaneet kiinnostusta.</a:t>
            </a:r>
            <a:endParaRPr sz="1600" dirty="0"/>
          </a:p>
          <a:p>
            <a:pPr marL="742950" lvl="0" indent="-184150" algn="l" rtl="0">
              <a:lnSpc>
                <a:spcPct val="90000"/>
              </a:lnSpc>
              <a:spcBef>
                <a:spcPts val="0"/>
              </a:spcBef>
              <a:spcAft>
                <a:spcPts val="0"/>
              </a:spcAft>
              <a:buClr>
                <a:srgbClr val="11AA81"/>
              </a:buClr>
              <a:buSzPts val="1600"/>
              <a:buFont typeface="Arial"/>
              <a:buNone/>
            </a:pPr>
            <a:endParaRPr sz="1600" dirty="0"/>
          </a:p>
          <a:p>
            <a:pPr marL="457200" lvl="0" indent="-323850" algn="l" rtl="0">
              <a:lnSpc>
                <a:spcPct val="90000"/>
              </a:lnSpc>
              <a:spcBef>
                <a:spcPts val="0"/>
              </a:spcBef>
              <a:spcAft>
                <a:spcPts val="0"/>
              </a:spcAft>
              <a:buClr>
                <a:srgbClr val="11AA81"/>
              </a:buClr>
              <a:buSzPts val="1500"/>
              <a:buFont typeface="Arial"/>
              <a:buChar char="●"/>
            </a:pPr>
            <a:r>
              <a:rPr lang="fi-FI" sz="1600" dirty="0"/>
              <a:t>Voidaan liittää mainoksiin useimmilla alustoilla (esimerkiksi Google-mainokset).</a:t>
            </a:r>
            <a:endParaRPr sz="1600" dirty="0"/>
          </a:p>
        </p:txBody>
      </p:sp>
      <p:pic>
        <p:nvPicPr>
          <p:cNvPr id="429" name="Google Shape;429;g20e72ffa6ac_0_19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631998" y="1065275"/>
            <a:ext cx="3307802" cy="2569059"/>
          </a:xfrm>
          <a:prstGeom prst="rect">
            <a:avLst/>
          </a:prstGeom>
          <a:noFill/>
          <a:ln w="38100" cap="flat" cmpd="sng">
            <a:solidFill>
              <a:srgbClr val="11AA81"/>
            </a:solidFill>
            <a:prstDash val="solid"/>
            <a:round/>
            <a:headEnd type="none" w="sm" len="sm"/>
            <a:tailEnd type="none" w="sm" len="sm"/>
          </a:ln>
        </p:spPr>
      </p:pic>
      <p:sp>
        <p:nvSpPr>
          <p:cNvPr id="430" name="Google Shape;430;g20e72ffa6ac_0_191"/>
          <p:cNvSpPr txBox="1"/>
          <p:nvPr/>
        </p:nvSpPr>
        <p:spPr>
          <a:xfrm>
            <a:off x="5632000" y="3678025"/>
            <a:ext cx="3307800" cy="400079"/>
          </a:xfrm>
          <a:prstGeom prst="rect">
            <a:avLst/>
          </a:prstGeom>
          <a:noFill/>
          <a:ln>
            <a:noFill/>
          </a:ln>
        </p:spPr>
        <p:txBody>
          <a:bodyPr spcFirstLastPara="1" wrap="square" lIns="91425" tIns="91425" rIns="91425" bIns="91425" anchor="t" anchorCtr="0">
            <a:spAutoFit/>
          </a:bodyPr>
          <a:lstStyle/>
          <a:p>
            <a:pPr marL="0" marR="0" lvl="0" indent="0" algn="l" rtl="0">
              <a:spcBef>
                <a:spcPts val="0"/>
              </a:spcBef>
              <a:spcAft>
                <a:spcPts val="0"/>
              </a:spcAft>
              <a:buClr>
                <a:srgbClr val="161249"/>
              </a:buClr>
              <a:buSzPts val="1400"/>
              <a:buFont typeface="Arial"/>
              <a:buNone/>
            </a:pPr>
            <a:r>
              <a:rPr lang="fi-FI" sz="1400">
                <a:solidFill>
                  <a:srgbClr val="161249"/>
                </a:solidFill>
                <a:latin typeface="Arial"/>
                <a:ea typeface="Arial"/>
                <a:cs typeface="Arial"/>
                <a:sym typeface="Arial"/>
              </a:rPr>
              <a:t>Lähde ja </a:t>
            </a:r>
            <a:r>
              <a:rPr lang="fi-FI" sz="1400" u="sng">
                <a:solidFill>
                  <a:schemeClr val="hlink"/>
                </a:solidFill>
                <a:latin typeface="Arial"/>
                <a:ea typeface="Arial"/>
                <a:cs typeface="Arial"/>
                <a:sym typeface="Arial"/>
                <a:hlinkClick r:id="rId4"/>
              </a:rPr>
              <a:t>lisätietoa</a:t>
            </a:r>
            <a:r>
              <a:rPr lang="fi-FI" sz="1400">
                <a:solidFill>
                  <a:srgbClr val="161249"/>
                </a:solidFill>
                <a:latin typeface="Arial"/>
                <a:ea typeface="Arial"/>
                <a:cs typeface="Arial"/>
                <a:sym typeface="Arial"/>
              </a:rPr>
              <a:t>: Unbounce</a:t>
            </a:r>
            <a:endParaRPr sz="1400">
              <a:solidFill>
                <a:srgbClr val="161249"/>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34"/>
        <p:cNvGrpSpPr/>
        <p:nvPr/>
      </p:nvGrpSpPr>
      <p:grpSpPr>
        <a:xfrm>
          <a:off x="0" y="0"/>
          <a:ext cx="0" cy="0"/>
          <a:chOff x="0" y="0"/>
          <a:chExt cx="0" cy="0"/>
        </a:xfrm>
      </p:grpSpPr>
      <p:sp>
        <p:nvSpPr>
          <p:cNvPr id="435" name="Google Shape;435;g20e72ffa6ac_0_201"/>
          <p:cNvSpPr txBox="1">
            <a:spLocks noGrp="1"/>
          </p:cNvSpPr>
          <p:nvPr>
            <p:ph type="title" idx="4294967295"/>
          </p:nvPr>
        </p:nvSpPr>
        <p:spPr>
          <a:xfrm>
            <a:off x="311150" y="234294"/>
            <a:ext cx="8521700" cy="573088"/>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rgbClr val="161249"/>
              </a:buClr>
              <a:buSzPts val="3200"/>
              <a:buFont typeface="Arial"/>
              <a:buNone/>
            </a:pPr>
            <a:r>
              <a:rPr lang="fi-FI" sz="3200"/>
              <a:t>Ohjelmallinen mainonta</a:t>
            </a:r>
            <a:endParaRPr sz="3200"/>
          </a:p>
        </p:txBody>
      </p:sp>
      <p:sp>
        <p:nvSpPr>
          <p:cNvPr id="436" name="Google Shape;436;g20e72ffa6ac_0_201"/>
          <p:cNvSpPr txBox="1">
            <a:spLocks noGrp="1"/>
          </p:cNvSpPr>
          <p:nvPr>
            <p:ph type="body" idx="4294967295"/>
          </p:nvPr>
        </p:nvSpPr>
        <p:spPr>
          <a:xfrm>
            <a:off x="290400" y="1031144"/>
            <a:ext cx="4171950" cy="3789363"/>
          </a:xfrm>
          <a:prstGeom prst="rect">
            <a:avLst/>
          </a:prstGeom>
          <a:noFill/>
          <a:ln>
            <a:noFill/>
          </a:ln>
        </p:spPr>
        <p:txBody>
          <a:bodyPr spcFirstLastPara="1" wrap="square" lIns="91425" tIns="91425" rIns="91425" bIns="91425" anchor="t" anchorCtr="0">
            <a:normAutofit/>
          </a:bodyPr>
          <a:lstStyle/>
          <a:p>
            <a:pPr marL="457200" lvl="0" indent="-323850" algn="l" rtl="0">
              <a:lnSpc>
                <a:spcPct val="90000"/>
              </a:lnSpc>
              <a:spcBef>
                <a:spcPts val="0"/>
              </a:spcBef>
              <a:spcAft>
                <a:spcPts val="0"/>
              </a:spcAft>
              <a:buClr>
                <a:srgbClr val="11AA81"/>
              </a:buClr>
              <a:buSzPts val="1500"/>
              <a:buFont typeface="Arial"/>
              <a:buChar char="●"/>
            </a:pPr>
            <a:r>
              <a:rPr lang="fi-FI" sz="1500"/>
              <a:t>käyttää automatisoitua teknologiaa ja algoritmisia työkaluja mainosvälineiden ja -budjetin optimointiin ja ...</a:t>
            </a:r>
            <a:endParaRPr sz="1500"/>
          </a:p>
          <a:p>
            <a:pPr marL="742950" lvl="0" indent="-190500" algn="l" rtl="0">
              <a:lnSpc>
                <a:spcPct val="90000"/>
              </a:lnSpc>
              <a:spcBef>
                <a:spcPts val="0"/>
              </a:spcBef>
              <a:spcAft>
                <a:spcPts val="0"/>
              </a:spcAft>
              <a:buClr>
                <a:srgbClr val="11AA81"/>
              </a:buClr>
              <a:buSzPts val="1500"/>
              <a:buFont typeface="Arial"/>
              <a:buNone/>
            </a:pPr>
            <a:endParaRPr sz="1500"/>
          </a:p>
          <a:p>
            <a:pPr marL="457200" lvl="0" indent="-323850" algn="l" rtl="0">
              <a:lnSpc>
                <a:spcPct val="90000"/>
              </a:lnSpc>
              <a:spcBef>
                <a:spcPts val="0"/>
              </a:spcBef>
              <a:spcAft>
                <a:spcPts val="0"/>
              </a:spcAft>
              <a:buClr>
                <a:srgbClr val="11AA81"/>
              </a:buClr>
              <a:buSzPts val="1500"/>
              <a:buFont typeface="Arial"/>
              <a:buChar char="●"/>
            </a:pPr>
            <a:r>
              <a:rPr lang="fi-FI" sz="1500"/>
              <a:t>... mainosten tarjoaminen kävijöille oikeassa paikassa oikeaan aikaan.</a:t>
            </a:r>
            <a:endParaRPr sz="1500"/>
          </a:p>
          <a:p>
            <a:pPr marL="742950" lvl="0" indent="-190500" algn="l" rtl="0">
              <a:lnSpc>
                <a:spcPct val="90000"/>
              </a:lnSpc>
              <a:spcBef>
                <a:spcPts val="0"/>
              </a:spcBef>
              <a:spcAft>
                <a:spcPts val="0"/>
              </a:spcAft>
              <a:buClr>
                <a:srgbClr val="11AA81"/>
              </a:buClr>
              <a:buSzPts val="1500"/>
              <a:buFont typeface="Arial"/>
              <a:buNone/>
            </a:pPr>
            <a:endParaRPr sz="1500"/>
          </a:p>
          <a:p>
            <a:pPr marL="457200" lvl="0" indent="-323850" algn="l" rtl="0">
              <a:lnSpc>
                <a:spcPct val="90000"/>
              </a:lnSpc>
              <a:spcBef>
                <a:spcPts val="0"/>
              </a:spcBef>
              <a:spcAft>
                <a:spcPts val="0"/>
              </a:spcAft>
              <a:buClr>
                <a:srgbClr val="11AA81"/>
              </a:buClr>
              <a:buSzPts val="1500"/>
              <a:buFont typeface="Arial"/>
              <a:buChar char="●"/>
            </a:pPr>
            <a:r>
              <a:rPr lang="fi-FI" sz="1500"/>
              <a:t>tarjoaa laajan mediatilan SSP:iden (sell-side platforms) ja DSP:iden (demand-side platforms) avulla.</a:t>
            </a:r>
            <a:endParaRPr sz="1500"/>
          </a:p>
          <a:p>
            <a:pPr marL="742950" lvl="0" indent="-190500" algn="l" rtl="0">
              <a:lnSpc>
                <a:spcPct val="90000"/>
              </a:lnSpc>
              <a:spcBef>
                <a:spcPts val="0"/>
              </a:spcBef>
              <a:spcAft>
                <a:spcPts val="0"/>
              </a:spcAft>
              <a:buClr>
                <a:srgbClr val="11AA81"/>
              </a:buClr>
              <a:buSzPts val="1500"/>
              <a:buFont typeface="Arial"/>
              <a:buNone/>
            </a:pPr>
            <a:endParaRPr sz="1500"/>
          </a:p>
          <a:p>
            <a:pPr marL="457200" lvl="0" indent="-323850" algn="l" rtl="0">
              <a:lnSpc>
                <a:spcPct val="90000"/>
              </a:lnSpc>
              <a:spcBef>
                <a:spcPts val="0"/>
              </a:spcBef>
              <a:spcAft>
                <a:spcPts val="0"/>
              </a:spcAft>
              <a:buClr>
                <a:srgbClr val="11AA81"/>
              </a:buClr>
              <a:buSzPts val="1500"/>
              <a:buFont typeface="Arial"/>
              <a:buChar char="●"/>
            </a:pPr>
            <a:r>
              <a:rPr lang="fi-FI" sz="1500"/>
              <a:t>markkinoijat käyttävät yhä useammin</a:t>
            </a:r>
            <a:endParaRPr sz="1500"/>
          </a:p>
          <a:p>
            <a:pPr marL="457200" lvl="0" indent="0" algn="l" rtl="0">
              <a:lnSpc>
                <a:spcPct val="90000"/>
              </a:lnSpc>
              <a:spcBef>
                <a:spcPts val="0"/>
              </a:spcBef>
              <a:spcAft>
                <a:spcPts val="0"/>
              </a:spcAft>
              <a:buClr>
                <a:srgbClr val="161249"/>
              </a:buClr>
              <a:buSzPts val="1500"/>
              <a:buNone/>
            </a:pPr>
            <a:endParaRPr sz="1500"/>
          </a:p>
          <a:p>
            <a:pPr marL="0" lvl="0" indent="0" algn="l" rtl="0">
              <a:lnSpc>
                <a:spcPct val="90000"/>
              </a:lnSpc>
              <a:spcBef>
                <a:spcPts val="0"/>
              </a:spcBef>
              <a:spcAft>
                <a:spcPts val="0"/>
              </a:spcAft>
              <a:buClr>
                <a:srgbClr val="161249"/>
              </a:buClr>
              <a:buSzPts val="1500"/>
              <a:buNone/>
            </a:pPr>
            <a:r>
              <a:rPr lang="fi-FI" sz="1500"/>
              <a:t>Lisätietoa: </a:t>
            </a:r>
            <a:r>
              <a:rPr lang="fi-FI" sz="1500" u="sng">
                <a:solidFill>
                  <a:schemeClr val="hlink"/>
                </a:solidFill>
                <a:hlinkClick r:id="rId3"/>
              </a:rPr>
              <a:t>DMI Digitalmarketinginstitute</a:t>
            </a:r>
            <a:endParaRPr sz="1500"/>
          </a:p>
        </p:txBody>
      </p:sp>
      <p:pic>
        <p:nvPicPr>
          <p:cNvPr id="437" name="Google Shape;437;g20e72ffa6ac_0_20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4572000" y="1129689"/>
            <a:ext cx="4356598" cy="2392976"/>
          </a:xfrm>
          <a:prstGeom prst="rect">
            <a:avLst/>
          </a:prstGeom>
          <a:noFill/>
          <a:ln w="38100" cap="flat" cmpd="sng">
            <a:solidFill>
              <a:srgbClr val="11AA81"/>
            </a:solidFill>
            <a:prstDash val="solid"/>
            <a:round/>
            <a:headEnd type="none" w="sm" len="sm"/>
            <a:tailEnd type="none" w="sm" len="sm"/>
          </a:ln>
        </p:spPr>
      </p:pic>
      <p:sp>
        <p:nvSpPr>
          <p:cNvPr id="438" name="Google Shape;438;g20e72ffa6ac_0_201"/>
          <p:cNvSpPr txBox="1"/>
          <p:nvPr/>
        </p:nvSpPr>
        <p:spPr>
          <a:xfrm>
            <a:off x="4462350" y="3896927"/>
            <a:ext cx="4281600" cy="430857"/>
          </a:xfrm>
          <a:prstGeom prst="rect">
            <a:avLst/>
          </a:prstGeom>
          <a:noFill/>
          <a:ln>
            <a:noFill/>
          </a:ln>
        </p:spPr>
        <p:txBody>
          <a:bodyPr spcFirstLastPara="1" wrap="square" lIns="91425" tIns="91425" rIns="91425" bIns="91425" anchor="t" anchorCtr="0">
            <a:spAutoFit/>
          </a:bodyPr>
          <a:lstStyle/>
          <a:p>
            <a:pPr marL="0" marR="0" lvl="0" indent="0" algn="l" rtl="0">
              <a:spcBef>
                <a:spcPts val="0"/>
              </a:spcBef>
              <a:spcAft>
                <a:spcPts val="0"/>
              </a:spcAft>
              <a:buClr>
                <a:srgbClr val="161249"/>
              </a:buClr>
              <a:buSzPts val="1600"/>
              <a:buFont typeface="Arial"/>
              <a:buNone/>
            </a:pPr>
            <a:r>
              <a:rPr lang="fi-FI" sz="1600">
                <a:solidFill>
                  <a:srgbClr val="161249"/>
                </a:solidFill>
                <a:latin typeface="Arial"/>
                <a:ea typeface="Arial"/>
                <a:cs typeface="Arial"/>
                <a:sym typeface="Arial"/>
              </a:rPr>
              <a:t>Lähde: </a:t>
            </a:r>
            <a:r>
              <a:rPr lang="fi-FI" sz="1600" u="sng">
                <a:solidFill>
                  <a:schemeClr val="hlink"/>
                </a:solidFill>
                <a:latin typeface="Arial"/>
                <a:ea typeface="Arial"/>
                <a:cs typeface="Arial"/>
                <a:sym typeface="Arial"/>
                <a:hlinkClick r:id="rId5"/>
              </a:rPr>
              <a:t>Insiderintelligence</a:t>
            </a:r>
            <a:endParaRPr sz="1600">
              <a:solidFill>
                <a:schemeClr val="dk1"/>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g20e72ffa6ac_0_153"/>
          <p:cNvSpPr txBox="1">
            <a:spLocks noGrp="1"/>
          </p:cNvSpPr>
          <p:nvPr>
            <p:ph type="title"/>
          </p:nvPr>
        </p:nvSpPr>
        <p:spPr>
          <a:xfrm>
            <a:off x="628650" y="184832"/>
            <a:ext cx="7886700" cy="994172"/>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rgbClr val="161249"/>
              </a:buClr>
              <a:buSzPts val="990"/>
              <a:buFont typeface="Arial"/>
              <a:buNone/>
            </a:pPr>
            <a:r>
              <a:rPr lang="fi-FI" sz="3200" dirty="0"/>
              <a:t>Digitaalisen mainonnan hinnoittelusta</a:t>
            </a:r>
            <a:endParaRPr sz="3200" dirty="0"/>
          </a:p>
        </p:txBody>
      </p:sp>
      <p:sp>
        <p:nvSpPr>
          <p:cNvPr id="444" name="Google Shape;444;g20e72ffa6ac_0_153"/>
          <p:cNvSpPr txBox="1">
            <a:spLocks noGrp="1"/>
          </p:cNvSpPr>
          <p:nvPr>
            <p:ph type="body" idx="1"/>
          </p:nvPr>
        </p:nvSpPr>
        <p:spPr>
          <a:xfrm>
            <a:off x="628650" y="794683"/>
            <a:ext cx="7886700" cy="1419363"/>
          </a:xfrm>
          <a:prstGeom prst="rect">
            <a:avLst/>
          </a:prstGeom>
          <a:noFill/>
          <a:ln>
            <a:noFill/>
          </a:ln>
        </p:spPr>
        <p:txBody>
          <a:bodyPr spcFirstLastPara="1" wrap="square" lIns="91425" tIns="91425" rIns="91425" bIns="91425" anchor="t" anchorCtr="0">
            <a:noAutofit/>
          </a:bodyPr>
          <a:lstStyle/>
          <a:p>
            <a:pPr marL="457200" lvl="0" indent="-324818" algn="l" rtl="0">
              <a:lnSpc>
                <a:spcPct val="100000"/>
              </a:lnSpc>
              <a:spcBef>
                <a:spcPts val="0"/>
              </a:spcBef>
              <a:spcAft>
                <a:spcPts val="0"/>
              </a:spcAft>
              <a:buClr>
                <a:srgbClr val="11AA81"/>
              </a:buClr>
              <a:buSzPts val="1400"/>
              <a:buChar char="●"/>
            </a:pPr>
            <a:r>
              <a:rPr lang="fi-FI" sz="1400" dirty="0"/>
              <a:t>Digitaalisen mainonnan hinnoittelu riippuu siitä, päätätkö hallinnoida kampanjasi itse (edullisempi, mutta vaatii osaamista) vai palkata toimiston.</a:t>
            </a:r>
            <a:endParaRPr sz="1400" dirty="0"/>
          </a:p>
          <a:p>
            <a:pPr marL="457200" lvl="0" indent="-324818" algn="l" rtl="0">
              <a:lnSpc>
                <a:spcPct val="100000"/>
              </a:lnSpc>
              <a:spcBef>
                <a:spcPts val="0"/>
              </a:spcBef>
              <a:spcAft>
                <a:spcPts val="0"/>
              </a:spcAft>
              <a:buClr>
                <a:srgbClr val="11AA81"/>
              </a:buClr>
              <a:buSzPts val="1400"/>
              <a:buChar char="●"/>
            </a:pPr>
            <a:r>
              <a:rPr lang="fi-FI" sz="1400" dirty="0"/>
              <a:t>Kullakin alustalla on oma hinnoittelumallinsa </a:t>
            </a:r>
            <a:endParaRPr sz="1400" dirty="0"/>
          </a:p>
          <a:p>
            <a:pPr marL="457200" lvl="0" indent="-324818" algn="l" rtl="0">
              <a:lnSpc>
                <a:spcPct val="100000"/>
              </a:lnSpc>
              <a:spcBef>
                <a:spcPts val="0"/>
              </a:spcBef>
              <a:spcAft>
                <a:spcPts val="0"/>
              </a:spcAft>
              <a:buClr>
                <a:srgbClr val="11AA81"/>
              </a:buClr>
              <a:buSzPts val="1400"/>
              <a:buChar char="●"/>
            </a:pPr>
            <a:r>
              <a:rPr lang="fi-FI" sz="1400" dirty="0"/>
              <a:t>Itse mainos ja verkkosivusto luokitellaan niiden laadun mukaan (korkeampi laatu johtaa yleensä alhaisempaan hintaan).</a:t>
            </a:r>
            <a:endParaRPr sz="1400" dirty="0"/>
          </a:p>
          <a:p>
            <a:pPr marL="0" lvl="0" indent="0" algn="l" rtl="0">
              <a:lnSpc>
                <a:spcPct val="100000"/>
              </a:lnSpc>
              <a:spcBef>
                <a:spcPts val="0"/>
              </a:spcBef>
              <a:spcAft>
                <a:spcPts val="0"/>
              </a:spcAft>
              <a:buClr>
                <a:srgbClr val="161249"/>
              </a:buClr>
              <a:buSzPts val="1400"/>
              <a:buNone/>
            </a:pPr>
            <a:endParaRPr sz="1400" dirty="0"/>
          </a:p>
          <a:p>
            <a:pPr marL="0" lvl="0" indent="0" algn="l" rtl="0">
              <a:lnSpc>
                <a:spcPct val="100000"/>
              </a:lnSpc>
              <a:spcBef>
                <a:spcPts val="0"/>
              </a:spcBef>
              <a:spcAft>
                <a:spcPts val="0"/>
              </a:spcAft>
              <a:buClr>
                <a:srgbClr val="11AA81"/>
              </a:buClr>
              <a:buSzPts val="1400"/>
              <a:buNone/>
            </a:pPr>
            <a:r>
              <a:rPr lang="fi-FI" sz="1400" b="1" dirty="0">
                <a:solidFill>
                  <a:srgbClr val="11AA81"/>
                </a:solidFill>
              </a:rPr>
              <a:t>CPC (</a:t>
            </a:r>
            <a:r>
              <a:rPr lang="fi-FI" sz="1400" b="1" dirty="0" err="1">
                <a:solidFill>
                  <a:srgbClr val="11AA81"/>
                </a:solidFill>
              </a:rPr>
              <a:t>Cost</a:t>
            </a:r>
            <a:r>
              <a:rPr lang="fi-FI" sz="1400" b="1" dirty="0">
                <a:solidFill>
                  <a:srgbClr val="11AA81"/>
                </a:solidFill>
              </a:rPr>
              <a:t> per </a:t>
            </a:r>
            <a:r>
              <a:rPr lang="fi-FI" sz="1400" b="1" dirty="0" err="1">
                <a:solidFill>
                  <a:srgbClr val="11AA81"/>
                </a:solidFill>
              </a:rPr>
              <a:t>Click</a:t>
            </a:r>
            <a:r>
              <a:rPr lang="fi-FI" sz="1400" b="1" dirty="0">
                <a:solidFill>
                  <a:srgbClr val="11AA81"/>
                </a:solidFill>
              </a:rPr>
              <a:t>) </a:t>
            </a:r>
            <a:r>
              <a:rPr lang="fi-FI" sz="1400" dirty="0"/>
              <a:t>tai </a:t>
            </a:r>
            <a:r>
              <a:rPr lang="fi-FI" sz="1400" b="1" dirty="0">
                <a:solidFill>
                  <a:srgbClr val="11AA81"/>
                </a:solidFill>
              </a:rPr>
              <a:t>PPC (</a:t>
            </a:r>
            <a:r>
              <a:rPr lang="fi-FI" sz="1400" b="1" dirty="0" err="1">
                <a:solidFill>
                  <a:srgbClr val="11AA81"/>
                </a:solidFill>
              </a:rPr>
              <a:t>Pay</a:t>
            </a:r>
            <a:r>
              <a:rPr lang="fi-FI" sz="1400" b="1" dirty="0">
                <a:solidFill>
                  <a:srgbClr val="11AA81"/>
                </a:solidFill>
              </a:rPr>
              <a:t> per </a:t>
            </a:r>
            <a:r>
              <a:rPr lang="fi-FI" sz="1400" b="1" dirty="0" err="1">
                <a:solidFill>
                  <a:srgbClr val="11AA81"/>
                </a:solidFill>
              </a:rPr>
              <a:t>Click</a:t>
            </a:r>
            <a:r>
              <a:rPr lang="fi-FI" sz="1400" b="1" dirty="0">
                <a:solidFill>
                  <a:srgbClr val="11AA81"/>
                </a:solidFill>
              </a:rPr>
              <a:t>) </a:t>
            </a:r>
            <a:r>
              <a:rPr lang="fi-FI" sz="1400" dirty="0"/>
              <a:t>-hinnoittelu perustuu siihen, kuinka monta klikkausta mainokset saavat. Klikkauskohtainen hinta voi vaihdella niinkin alhaisesta kuin 0,01 dollarista yli 10 dollariin.</a:t>
            </a:r>
            <a:endParaRPr sz="1400" dirty="0"/>
          </a:p>
          <a:p>
            <a:pPr marL="0" lvl="0" indent="0" algn="l" rtl="0">
              <a:lnSpc>
                <a:spcPct val="100000"/>
              </a:lnSpc>
              <a:spcBef>
                <a:spcPts val="0"/>
              </a:spcBef>
              <a:spcAft>
                <a:spcPts val="0"/>
              </a:spcAft>
              <a:buClr>
                <a:srgbClr val="161249"/>
              </a:buClr>
              <a:buSzPts val="1400"/>
              <a:buNone/>
            </a:pPr>
            <a:endParaRPr sz="1400" dirty="0"/>
          </a:p>
          <a:p>
            <a:pPr marL="0" lvl="0" indent="0" algn="l" rtl="0">
              <a:lnSpc>
                <a:spcPct val="100000"/>
              </a:lnSpc>
              <a:spcBef>
                <a:spcPts val="0"/>
              </a:spcBef>
              <a:spcAft>
                <a:spcPts val="0"/>
              </a:spcAft>
              <a:buClr>
                <a:srgbClr val="11AA81"/>
              </a:buClr>
              <a:buSzPts val="1400"/>
              <a:buNone/>
            </a:pPr>
            <a:r>
              <a:rPr lang="fi-FI" sz="1400" dirty="0"/>
              <a:t>CPM-hinnoittelu</a:t>
            </a:r>
            <a:r>
              <a:rPr lang="fi-FI" sz="1400" b="1" dirty="0">
                <a:solidFill>
                  <a:srgbClr val="11AA81"/>
                </a:solidFill>
              </a:rPr>
              <a:t> (</a:t>
            </a:r>
            <a:r>
              <a:rPr lang="fi-FI" sz="1400" b="1" dirty="0" err="1">
                <a:solidFill>
                  <a:srgbClr val="11AA81"/>
                </a:solidFill>
              </a:rPr>
              <a:t>Cost</a:t>
            </a:r>
            <a:r>
              <a:rPr lang="fi-FI" sz="1400" b="1" dirty="0">
                <a:solidFill>
                  <a:srgbClr val="11AA81"/>
                </a:solidFill>
              </a:rPr>
              <a:t> per Mille) </a:t>
            </a:r>
            <a:r>
              <a:rPr lang="fi-FI" sz="1400" dirty="0"/>
              <a:t>perustuu näyttökertojen määrään. Joka kerta, kun kävijä näkee mainoksen, mainostajalta veloitetaan ennalta määritetty summa. Esimerkkinä mainittakoon, että keskimääräinen hinta 1000 näyttökerrasta Facebookissa on 10 €.</a:t>
            </a:r>
            <a:endParaRPr sz="1400" dirty="0"/>
          </a:p>
          <a:p>
            <a:pPr marL="0" lvl="0" indent="0" algn="l" rtl="0">
              <a:lnSpc>
                <a:spcPct val="100000"/>
              </a:lnSpc>
              <a:spcBef>
                <a:spcPts val="0"/>
              </a:spcBef>
              <a:spcAft>
                <a:spcPts val="0"/>
              </a:spcAft>
              <a:buClr>
                <a:srgbClr val="161249"/>
              </a:buClr>
              <a:buSzPts val="1400"/>
              <a:buNone/>
            </a:pPr>
            <a:endParaRPr sz="1400" dirty="0"/>
          </a:p>
          <a:p>
            <a:pPr marL="0" lvl="0" indent="0" algn="l" rtl="0">
              <a:lnSpc>
                <a:spcPct val="100000"/>
              </a:lnSpc>
              <a:spcBef>
                <a:spcPts val="0"/>
              </a:spcBef>
              <a:spcAft>
                <a:spcPts val="0"/>
              </a:spcAft>
              <a:buClr>
                <a:srgbClr val="11AA81"/>
              </a:buClr>
              <a:buSzPts val="1400"/>
              <a:buNone/>
            </a:pPr>
            <a:r>
              <a:rPr lang="fi-FI" sz="1400" b="1" dirty="0">
                <a:solidFill>
                  <a:srgbClr val="11AA81"/>
                </a:solidFill>
              </a:rPr>
              <a:t>PPA (</a:t>
            </a:r>
            <a:r>
              <a:rPr lang="fi-FI" sz="1400" b="1" dirty="0" err="1">
                <a:solidFill>
                  <a:srgbClr val="11AA81"/>
                </a:solidFill>
              </a:rPr>
              <a:t>Pay</a:t>
            </a:r>
            <a:r>
              <a:rPr lang="fi-FI" sz="1400" b="1" dirty="0">
                <a:solidFill>
                  <a:srgbClr val="11AA81"/>
                </a:solidFill>
              </a:rPr>
              <a:t> per Action) </a:t>
            </a:r>
            <a:r>
              <a:rPr lang="fi-FI" sz="1400" dirty="0"/>
              <a:t>- maksat kävijän halutusta toiminnasta (osto, puhelinsoitto, yhteystietojen jättäminen).</a:t>
            </a:r>
            <a:endParaRPr sz="1400" dirty="0"/>
          </a:p>
          <a:p>
            <a:pPr marL="0" lvl="0" indent="0" algn="l" rtl="0">
              <a:lnSpc>
                <a:spcPct val="100000"/>
              </a:lnSpc>
              <a:spcBef>
                <a:spcPts val="0"/>
              </a:spcBef>
              <a:spcAft>
                <a:spcPts val="0"/>
              </a:spcAft>
              <a:buClr>
                <a:srgbClr val="161249"/>
              </a:buClr>
              <a:buSzPts val="1400"/>
              <a:buNone/>
            </a:pPr>
            <a:endParaRPr sz="1400" dirty="0"/>
          </a:p>
          <a:p>
            <a:pPr marL="0" lvl="0" indent="0" algn="l" rtl="0">
              <a:lnSpc>
                <a:spcPct val="100000"/>
              </a:lnSpc>
              <a:spcBef>
                <a:spcPts val="0"/>
              </a:spcBef>
              <a:spcAft>
                <a:spcPts val="0"/>
              </a:spcAft>
              <a:buClr>
                <a:srgbClr val="161249"/>
              </a:buClr>
              <a:buSzPts val="1400"/>
              <a:buNone/>
            </a:pPr>
            <a:r>
              <a:rPr lang="fi-FI" sz="1400" b="1" dirty="0">
                <a:solidFill>
                  <a:srgbClr val="11AA81"/>
                </a:solidFill>
              </a:rPr>
              <a:t>			Lisätietoa:  </a:t>
            </a:r>
            <a:r>
              <a:rPr lang="fi-FI" sz="1400" u="sng" dirty="0" err="1">
                <a:solidFill>
                  <a:schemeClr val="hlink"/>
                </a:solidFill>
                <a:hlinkClick r:id="rId3"/>
              </a:rPr>
              <a:t>WebFX</a:t>
            </a:r>
            <a:r>
              <a:rPr lang="fi-FI" sz="1400" u="sng" dirty="0">
                <a:solidFill>
                  <a:schemeClr val="hlink"/>
                </a:solidFill>
                <a:hlinkClick r:id="rId3"/>
              </a:rPr>
              <a:t> </a:t>
            </a:r>
            <a:r>
              <a:rPr lang="fi-FI" sz="1400" dirty="0"/>
              <a:t>1 </a:t>
            </a:r>
            <a:r>
              <a:rPr lang="fi-FI" sz="1400" u="sng" dirty="0" err="1">
                <a:solidFill>
                  <a:schemeClr val="hlink"/>
                </a:solidFill>
                <a:hlinkClick r:id="rId4"/>
              </a:rPr>
              <a:t>WebFX</a:t>
            </a:r>
            <a:r>
              <a:rPr lang="fi-FI" sz="1400" u="sng" dirty="0">
                <a:solidFill>
                  <a:schemeClr val="hlink"/>
                </a:solidFill>
                <a:hlinkClick r:id="rId4"/>
              </a:rPr>
              <a:t> </a:t>
            </a:r>
            <a:r>
              <a:rPr lang="fi-FI" sz="1400" dirty="0"/>
              <a:t>2</a:t>
            </a:r>
            <a:endParaRPr sz="14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g20e72ffa6ac_0_149"/>
          <p:cNvSpPr txBox="1">
            <a:spLocks noGrp="1"/>
          </p:cNvSpPr>
          <p:nvPr>
            <p:ph type="title" idx="4294967295"/>
          </p:nvPr>
        </p:nvSpPr>
        <p:spPr>
          <a:xfrm>
            <a:off x="1035780" y="1806041"/>
            <a:ext cx="7072439" cy="5715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4444"/>
              <a:buFont typeface="Arial"/>
              <a:buNone/>
            </a:pPr>
            <a:r>
              <a:rPr lang="fi-FI" sz="4000"/>
              <a:t>Digitaaliset mainosalustat </a:t>
            </a:r>
            <a:endParaRPr sz="40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53"/>
        <p:cNvGrpSpPr/>
        <p:nvPr/>
      </p:nvGrpSpPr>
      <p:grpSpPr>
        <a:xfrm>
          <a:off x="0" y="0"/>
          <a:ext cx="0" cy="0"/>
          <a:chOff x="0" y="0"/>
          <a:chExt cx="0" cy="0"/>
        </a:xfrm>
      </p:grpSpPr>
      <p:sp>
        <p:nvSpPr>
          <p:cNvPr id="454" name="Google Shape;454;p17"/>
          <p:cNvSpPr txBox="1">
            <a:spLocks noGrp="1"/>
          </p:cNvSpPr>
          <p:nvPr>
            <p:ph type="title" idx="4294967295"/>
          </p:nvPr>
        </p:nvSpPr>
        <p:spPr>
          <a:xfrm>
            <a:off x="161841" y="138338"/>
            <a:ext cx="5491600" cy="637970"/>
          </a:xfrm>
          <a:prstGeom prst="rect">
            <a:avLst/>
          </a:prstGeom>
          <a:noFill/>
          <a:ln>
            <a:noFill/>
          </a:ln>
        </p:spPr>
        <p:txBody>
          <a:bodyPr spcFirstLastPara="1" wrap="square" lIns="91425" tIns="91425" rIns="91425" bIns="91425" anchor="b" anchorCtr="0">
            <a:normAutofit fontScale="90000"/>
          </a:bodyPr>
          <a:lstStyle/>
          <a:p>
            <a:pPr marL="0" lvl="0" indent="0" algn="ctr" rtl="0">
              <a:lnSpc>
                <a:spcPct val="100000"/>
              </a:lnSpc>
              <a:spcBef>
                <a:spcPts val="0"/>
              </a:spcBef>
              <a:spcAft>
                <a:spcPts val="0"/>
              </a:spcAft>
              <a:buClr>
                <a:srgbClr val="161249"/>
              </a:buClr>
              <a:buSzPct val="128047"/>
              <a:buFont typeface="Arial"/>
              <a:buNone/>
            </a:pPr>
            <a:r>
              <a:rPr lang="fi-FI" sz="3600"/>
              <a:t>Hakukonemainonta</a:t>
            </a:r>
            <a:endParaRPr sz="3200"/>
          </a:p>
        </p:txBody>
      </p:sp>
      <p:sp>
        <p:nvSpPr>
          <p:cNvPr id="455" name="Google Shape;455;p17"/>
          <p:cNvSpPr txBox="1">
            <a:spLocks noGrp="1"/>
          </p:cNvSpPr>
          <p:nvPr>
            <p:ph type="body" idx="4294967295"/>
          </p:nvPr>
        </p:nvSpPr>
        <p:spPr>
          <a:xfrm>
            <a:off x="4843532" y="657706"/>
            <a:ext cx="4138627" cy="3227413"/>
          </a:xfrm>
          <a:prstGeom prst="rect">
            <a:avLst/>
          </a:prstGeom>
          <a:noFill/>
          <a:ln>
            <a:noFill/>
          </a:ln>
        </p:spPr>
        <p:txBody>
          <a:bodyPr spcFirstLastPara="1" wrap="square" lIns="91425" tIns="36000" rIns="91425" bIns="72000" anchor="t" anchorCtr="0">
            <a:noAutofit/>
          </a:bodyPr>
          <a:lstStyle/>
          <a:p>
            <a:pPr marL="457200" lvl="0" indent="-300386" algn="l" rtl="0">
              <a:lnSpc>
                <a:spcPct val="110000"/>
              </a:lnSpc>
              <a:spcBef>
                <a:spcPts val="600"/>
              </a:spcBef>
              <a:spcAft>
                <a:spcPts val="0"/>
              </a:spcAft>
              <a:buClr>
                <a:srgbClr val="11AA81"/>
              </a:buClr>
              <a:buSzPts val="1500"/>
              <a:buChar char="●"/>
            </a:pPr>
            <a:r>
              <a:rPr lang="fi-FI" sz="1400" dirty="0"/>
              <a:t>Mainokset liitetään tiettyihin hakusanoihin.</a:t>
            </a:r>
            <a:endParaRPr sz="1400" dirty="0"/>
          </a:p>
          <a:p>
            <a:pPr marL="457200" lvl="0" indent="-300386" algn="l" rtl="0">
              <a:lnSpc>
                <a:spcPct val="110000"/>
              </a:lnSpc>
              <a:spcBef>
                <a:spcPts val="600"/>
              </a:spcBef>
              <a:spcAft>
                <a:spcPts val="0"/>
              </a:spcAft>
              <a:buClr>
                <a:srgbClr val="11AA81"/>
              </a:buClr>
              <a:buSzPts val="1500"/>
              <a:buChar char="●"/>
            </a:pPr>
            <a:r>
              <a:rPr lang="fi-FI" sz="1400" dirty="0"/>
              <a:t>Sijoittaa mainoksesi hakutulosten yläreunaan nimellä ’Sponsoroitu’ (2023).</a:t>
            </a:r>
            <a:endParaRPr sz="1400" dirty="0"/>
          </a:p>
          <a:p>
            <a:pPr marL="457200" lvl="0" indent="-323850" algn="l" rtl="0">
              <a:lnSpc>
                <a:spcPct val="110000"/>
              </a:lnSpc>
              <a:spcBef>
                <a:spcPts val="600"/>
              </a:spcBef>
              <a:spcAft>
                <a:spcPts val="0"/>
              </a:spcAft>
              <a:buClr>
                <a:srgbClr val="11AA81"/>
              </a:buClr>
              <a:buSzPts val="1500"/>
              <a:buChar char="●"/>
            </a:pPr>
            <a:r>
              <a:rPr lang="fi-FI" sz="1400" dirty="0"/>
              <a:t>Tuo yrityksesi sellaisten käyttäjien saataville, joilla on määritelty ja välitön tarve.  </a:t>
            </a:r>
            <a:endParaRPr sz="1400" dirty="0"/>
          </a:p>
          <a:p>
            <a:pPr marL="457200" lvl="0" indent="-323850" algn="l" rtl="0">
              <a:lnSpc>
                <a:spcPct val="110000"/>
              </a:lnSpc>
              <a:spcBef>
                <a:spcPts val="600"/>
              </a:spcBef>
              <a:spcAft>
                <a:spcPts val="0"/>
              </a:spcAft>
              <a:buClr>
                <a:srgbClr val="11AA81"/>
              </a:buClr>
              <a:buSzPts val="1500"/>
              <a:buChar char="●"/>
            </a:pPr>
            <a:r>
              <a:rPr lang="fi-FI" sz="1400" dirty="0"/>
              <a:t>Soveltuu hyvin tuottamaan liikennettä uusille yrityksille tai hiljattain aloitetuille verkkosivustoille.</a:t>
            </a:r>
          </a:p>
          <a:p>
            <a:pPr marL="457200" lvl="0" indent="-323850" algn="l" rtl="0">
              <a:lnSpc>
                <a:spcPct val="110000"/>
              </a:lnSpc>
              <a:spcBef>
                <a:spcPts val="600"/>
              </a:spcBef>
              <a:spcAft>
                <a:spcPts val="0"/>
              </a:spcAft>
              <a:buClr>
                <a:srgbClr val="11AA81"/>
              </a:buClr>
              <a:buSzPts val="1500"/>
              <a:buChar char="●"/>
            </a:pPr>
            <a:r>
              <a:rPr lang="fi-FI" sz="1400" dirty="0"/>
              <a:t>Ostettavissa hakukoneiden mainosalustoilta.</a:t>
            </a:r>
            <a:endParaRPr dirty="0"/>
          </a:p>
        </p:txBody>
      </p:sp>
      <p:pic>
        <p:nvPicPr>
          <p:cNvPr id="456" name="Google Shape;456;p17" descr="Kuvahaun tulos haulle google ads"/>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993812" y="1486850"/>
            <a:ext cx="1256783" cy="1256799"/>
          </a:xfrm>
          <a:prstGeom prst="rect">
            <a:avLst/>
          </a:prstGeom>
          <a:noFill/>
          <a:ln>
            <a:noFill/>
          </a:ln>
        </p:spPr>
      </p:pic>
      <p:pic>
        <p:nvPicPr>
          <p:cNvPr id="457" name="Google Shape;457;p1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197078" y="3792974"/>
            <a:ext cx="3583450" cy="1109525"/>
          </a:xfrm>
          <a:prstGeom prst="rect">
            <a:avLst/>
          </a:prstGeom>
          <a:noFill/>
          <a:ln>
            <a:noFill/>
          </a:ln>
        </p:spPr>
      </p:pic>
      <p:sp>
        <p:nvSpPr>
          <p:cNvPr id="458" name="Google Shape;458;p17"/>
          <p:cNvSpPr/>
          <p:nvPr/>
        </p:nvSpPr>
        <p:spPr>
          <a:xfrm>
            <a:off x="5053925" y="3703750"/>
            <a:ext cx="3583500" cy="725400"/>
          </a:xfrm>
          <a:prstGeom prst="ellipse">
            <a:avLst/>
          </a:prstGeom>
          <a:no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Calibri"/>
              <a:buNone/>
            </a:pPr>
            <a:endParaRPr sz="1400" b="0" i="0" u="none" strike="noStrike" cap="none">
              <a:solidFill>
                <a:schemeClr val="lt1"/>
              </a:solidFill>
              <a:latin typeface="Arial"/>
              <a:ea typeface="Arial"/>
              <a:cs typeface="Arial"/>
              <a:sym typeface="Arial"/>
            </a:endParaRPr>
          </a:p>
        </p:txBody>
      </p:sp>
      <p:pic>
        <p:nvPicPr>
          <p:cNvPr id="459" name="Google Shape;459;p17"/>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3043694" y="1826450"/>
            <a:ext cx="1256775" cy="509118"/>
          </a:xfrm>
          <a:prstGeom prst="rect">
            <a:avLst/>
          </a:prstGeom>
          <a:noFill/>
          <a:ln>
            <a:noFill/>
          </a:ln>
        </p:spPr>
      </p:pic>
      <p:pic>
        <p:nvPicPr>
          <p:cNvPr id="460" name="Google Shape;460;p17"/>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250581" y="2844250"/>
            <a:ext cx="1092737" cy="85950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sp>
        <p:nvSpPr>
          <p:cNvPr id="465" name="Google Shape;465;p18"/>
          <p:cNvSpPr txBox="1">
            <a:spLocks noGrp="1"/>
          </p:cNvSpPr>
          <p:nvPr>
            <p:ph type="body" idx="4294967295"/>
          </p:nvPr>
        </p:nvSpPr>
        <p:spPr>
          <a:xfrm>
            <a:off x="4725748" y="1038584"/>
            <a:ext cx="4132897" cy="3398837"/>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0"/>
              </a:spcBef>
              <a:spcAft>
                <a:spcPts val="0"/>
              </a:spcAft>
              <a:buClr>
                <a:srgbClr val="11AA81"/>
              </a:buClr>
              <a:buSzPts val="1600"/>
              <a:buFont typeface="Arial"/>
              <a:buChar char="●"/>
            </a:pPr>
            <a:r>
              <a:rPr lang="fi-FI" sz="1600" dirty="0"/>
              <a:t>Nopeuttaa liikenteen luomista verkkosivustoille/yrityksille/tuotteille/palveluille, jotka ovat vielä tuntemattomia</a:t>
            </a:r>
            <a:endParaRPr sz="1600" dirty="0"/>
          </a:p>
          <a:p>
            <a:pPr marL="419100" lvl="0" indent="-184150" algn="l" rtl="0">
              <a:lnSpc>
                <a:spcPct val="100000"/>
              </a:lnSpc>
              <a:spcBef>
                <a:spcPts val="0"/>
              </a:spcBef>
              <a:spcAft>
                <a:spcPts val="0"/>
              </a:spcAft>
              <a:buClr>
                <a:srgbClr val="11AA81"/>
              </a:buClr>
              <a:buSzPts val="1600"/>
              <a:buFont typeface="Arial"/>
              <a:buNone/>
            </a:pPr>
            <a:endParaRPr sz="1600" dirty="0"/>
          </a:p>
          <a:p>
            <a:pPr marL="457200" lvl="0" indent="-323850" algn="l" rtl="0">
              <a:lnSpc>
                <a:spcPct val="100000"/>
              </a:lnSpc>
              <a:spcBef>
                <a:spcPts val="0"/>
              </a:spcBef>
              <a:spcAft>
                <a:spcPts val="0"/>
              </a:spcAft>
              <a:buClr>
                <a:srgbClr val="11AA81"/>
              </a:buClr>
              <a:buSzPts val="1600"/>
              <a:buFont typeface="Arial"/>
              <a:buChar char="●"/>
            </a:pPr>
            <a:r>
              <a:rPr lang="fi-FI" sz="1600" dirty="0"/>
              <a:t>Hakukone on "kuuma markkina-alue" käyttäjille, joilla on ilmeinen tarve.</a:t>
            </a:r>
            <a:endParaRPr sz="1600" dirty="0"/>
          </a:p>
          <a:p>
            <a:pPr marL="514350" lvl="0" indent="-184150" algn="l" rtl="0">
              <a:lnSpc>
                <a:spcPct val="100000"/>
              </a:lnSpc>
              <a:spcBef>
                <a:spcPts val="0"/>
              </a:spcBef>
              <a:spcAft>
                <a:spcPts val="0"/>
              </a:spcAft>
              <a:buClr>
                <a:srgbClr val="11AA81"/>
              </a:buClr>
              <a:buSzPts val="1600"/>
              <a:buFont typeface="Arial"/>
              <a:buNone/>
            </a:pPr>
            <a:endParaRPr sz="1600" dirty="0"/>
          </a:p>
          <a:p>
            <a:pPr marL="457200" lvl="0" indent="-323850" algn="l" rtl="0">
              <a:lnSpc>
                <a:spcPct val="100000"/>
              </a:lnSpc>
              <a:spcBef>
                <a:spcPts val="0"/>
              </a:spcBef>
              <a:spcAft>
                <a:spcPts val="0"/>
              </a:spcAft>
              <a:buClr>
                <a:srgbClr val="11AA81"/>
              </a:buClr>
              <a:buSzPts val="1600"/>
              <a:buFont typeface="Arial"/>
              <a:buChar char="●"/>
            </a:pPr>
            <a:r>
              <a:rPr lang="fi-FI" sz="1600" dirty="0"/>
              <a:t>Vaikka mainoksia ei napsautettaisi, ne saavat jatkuvasti näyttökertoja hakukoneen tuloksissa ja lisäävät tietoisuutta.</a:t>
            </a:r>
            <a:endParaRPr sz="1600" dirty="0"/>
          </a:p>
          <a:p>
            <a:pPr marL="457200" lvl="0" indent="-228600" algn="l" rtl="0">
              <a:lnSpc>
                <a:spcPct val="100000"/>
              </a:lnSpc>
              <a:spcBef>
                <a:spcPts val="0"/>
              </a:spcBef>
              <a:spcAft>
                <a:spcPts val="0"/>
              </a:spcAft>
              <a:buClr>
                <a:srgbClr val="161249"/>
              </a:buClr>
              <a:buSzPts val="1500"/>
              <a:buFont typeface="Arial"/>
              <a:buNone/>
            </a:pPr>
            <a:endParaRPr sz="1600" dirty="0"/>
          </a:p>
          <a:p>
            <a:pPr marL="457200" lvl="0" indent="-228600" algn="l" rtl="0">
              <a:lnSpc>
                <a:spcPct val="100000"/>
              </a:lnSpc>
              <a:spcBef>
                <a:spcPts val="0"/>
              </a:spcBef>
              <a:spcAft>
                <a:spcPts val="0"/>
              </a:spcAft>
              <a:buClr>
                <a:srgbClr val="161249"/>
              </a:buClr>
              <a:buSzPts val="1500"/>
              <a:buFont typeface="Arial"/>
              <a:buNone/>
            </a:pPr>
            <a:endParaRPr sz="1600" dirty="0"/>
          </a:p>
        </p:txBody>
      </p:sp>
      <p:sp>
        <p:nvSpPr>
          <p:cNvPr id="466" name="Google Shape;466;p18"/>
          <p:cNvSpPr txBox="1">
            <a:spLocks noGrp="1"/>
          </p:cNvSpPr>
          <p:nvPr>
            <p:ph type="body" idx="4294967295"/>
          </p:nvPr>
        </p:nvSpPr>
        <p:spPr>
          <a:xfrm>
            <a:off x="350745" y="1038583"/>
            <a:ext cx="3908425" cy="3398837"/>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0"/>
              </a:spcBef>
              <a:spcAft>
                <a:spcPts val="0"/>
              </a:spcAft>
              <a:buClr>
                <a:srgbClr val="11AA81"/>
              </a:buClr>
              <a:buSzPts val="1600"/>
              <a:buFont typeface="Arial"/>
              <a:buChar char="●"/>
            </a:pPr>
            <a:r>
              <a:rPr lang="fi-FI" sz="1600" dirty="0"/>
              <a:t>Tuotteitasi/palvelujasi etsitään hakukoneella, eli potentiaalisia asiakkaita löytyy hakukoneesta.</a:t>
            </a:r>
            <a:endParaRPr dirty="0"/>
          </a:p>
          <a:p>
            <a:pPr marL="514350" lvl="0" indent="-184150" algn="l" rtl="0">
              <a:lnSpc>
                <a:spcPct val="100000"/>
              </a:lnSpc>
              <a:spcBef>
                <a:spcPts val="0"/>
              </a:spcBef>
              <a:spcAft>
                <a:spcPts val="0"/>
              </a:spcAft>
              <a:buClr>
                <a:srgbClr val="11AA81"/>
              </a:buClr>
              <a:buSzPts val="1600"/>
              <a:buFont typeface="Arial"/>
              <a:buNone/>
            </a:pPr>
            <a:endParaRPr sz="1600" dirty="0"/>
          </a:p>
          <a:p>
            <a:pPr marL="457200" lvl="0" indent="-323850" algn="l" rtl="0">
              <a:lnSpc>
                <a:spcPct val="100000"/>
              </a:lnSpc>
              <a:spcBef>
                <a:spcPts val="0"/>
              </a:spcBef>
              <a:spcAft>
                <a:spcPts val="0"/>
              </a:spcAft>
              <a:buClr>
                <a:srgbClr val="11AA81"/>
              </a:buClr>
              <a:buSzPts val="1600"/>
              <a:buFont typeface="Arial"/>
              <a:buChar char="●"/>
            </a:pPr>
            <a:r>
              <a:rPr lang="fi-FI" sz="1600" dirty="0"/>
              <a:t>Pystyt nimeämään omia kriittisiä avainsanojasi.</a:t>
            </a:r>
            <a:endParaRPr dirty="0"/>
          </a:p>
          <a:p>
            <a:pPr marL="514350" lvl="0" indent="-184150" algn="l" rtl="0">
              <a:lnSpc>
                <a:spcPct val="100000"/>
              </a:lnSpc>
              <a:spcBef>
                <a:spcPts val="0"/>
              </a:spcBef>
              <a:spcAft>
                <a:spcPts val="0"/>
              </a:spcAft>
              <a:buClr>
                <a:srgbClr val="11AA81"/>
              </a:buClr>
              <a:buSzPts val="1600"/>
              <a:buFont typeface="Arial"/>
              <a:buNone/>
            </a:pPr>
            <a:endParaRPr sz="1600" dirty="0"/>
          </a:p>
          <a:p>
            <a:pPr marL="457200" lvl="0" indent="-323850" algn="l" rtl="0">
              <a:lnSpc>
                <a:spcPct val="100000"/>
              </a:lnSpc>
              <a:spcBef>
                <a:spcPts val="0"/>
              </a:spcBef>
              <a:spcAft>
                <a:spcPts val="0"/>
              </a:spcAft>
              <a:buClr>
                <a:srgbClr val="11AA81"/>
              </a:buClr>
              <a:buSzPts val="1600"/>
              <a:buFont typeface="Arial"/>
              <a:buChar char="●"/>
            </a:pPr>
            <a:r>
              <a:rPr lang="fi-FI" sz="1600" dirty="0"/>
              <a:t>Koska mainos linkittää laskeutumissivulle, tämän on vastattava itse mainoksen sisältöä.</a:t>
            </a:r>
            <a:endParaRPr sz="1600" dirty="0"/>
          </a:p>
          <a:p>
            <a:pPr marL="457200" lvl="0" indent="-228600" algn="l" rtl="0">
              <a:lnSpc>
                <a:spcPct val="100000"/>
              </a:lnSpc>
              <a:spcBef>
                <a:spcPts val="0"/>
              </a:spcBef>
              <a:spcAft>
                <a:spcPts val="0"/>
              </a:spcAft>
              <a:buClr>
                <a:schemeClr val="dk1"/>
              </a:buClr>
              <a:buSzPts val="1500"/>
              <a:buFont typeface="Arial"/>
              <a:buNone/>
            </a:pPr>
            <a:endParaRPr sz="1600" dirty="0"/>
          </a:p>
        </p:txBody>
      </p:sp>
      <p:sp>
        <p:nvSpPr>
          <p:cNvPr id="467" name="Google Shape;467;p18"/>
          <p:cNvSpPr txBox="1"/>
          <p:nvPr/>
        </p:nvSpPr>
        <p:spPr>
          <a:xfrm>
            <a:off x="4725747" y="462229"/>
            <a:ext cx="3281015" cy="4616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400"/>
              <a:buFont typeface="Arial"/>
              <a:buNone/>
            </a:pPr>
            <a:r>
              <a:rPr lang="fi-FI" sz="2400" b="1" dirty="0">
                <a:solidFill>
                  <a:srgbClr val="11AA81"/>
                </a:solidFill>
              </a:rPr>
              <a:t>Mahdollisia hyötyjä</a:t>
            </a:r>
            <a:r>
              <a:rPr lang="fi-FI" sz="2400" b="1" i="0" u="none" strike="noStrike" cap="none" dirty="0">
                <a:solidFill>
                  <a:srgbClr val="11AA81"/>
                </a:solidFill>
                <a:latin typeface="Arial"/>
                <a:ea typeface="Arial"/>
                <a:cs typeface="Arial"/>
                <a:sym typeface="Arial"/>
              </a:rPr>
              <a:t>:  </a:t>
            </a:r>
            <a:endParaRPr sz="2400" b="1" i="0" u="none" strike="noStrike" cap="none" dirty="0">
              <a:solidFill>
                <a:srgbClr val="11AA81"/>
              </a:solidFill>
              <a:latin typeface="Arial"/>
              <a:ea typeface="Arial"/>
              <a:cs typeface="Arial"/>
              <a:sym typeface="Arial"/>
            </a:endParaRPr>
          </a:p>
        </p:txBody>
      </p:sp>
      <p:sp>
        <p:nvSpPr>
          <p:cNvPr id="468" name="Google Shape;468;p18"/>
          <p:cNvSpPr txBox="1"/>
          <p:nvPr/>
        </p:nvSpPr>
        <p:spPr>
          <a:xfrm>
            <a:off x="351371" y="462229"/>
            <a:ext cx="3907799"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400"/>
              <a:buFont typeface="Arial"/>
              <a:buNone/>
            </a:pPr>
            <a:r>
              <a:rPr lang="fi-FI" sz="2400" b="1" i="0" u="none" strike="noStrike" cap="none" dirty="0">
                <a:solidFill>
                  <a:srgbClr val="11AA81"/>
                </a:solidFill>
                <a:latin typeface="Arial"/>
                <a:ea typeface="Arial"/>
                <a:cs typeface="Arial"/>
                <a:sym typeface="Arial"/>
              </a:rPr>
              <a:t>Edellytyksiä:  </a:t>
            </a:r>
            <a:endParaRPr sz="2400" b="1" i="0" u="none" strike="noStrike" cap="none" dirty="0">
              <a:solidFill>
                <a:srgbClr val="11AA81"/>
              </a:solidFill>
              <a:latin typeface="Arial"/>
              <a:ea typeface="Arial"/>
              <a:cs typeface="Arial"/>
              <a:sym typeface="Arial"/>
            </a:endParaRPr>
          </a:p>
        </p:txBody>
      </p:sp>
      <p:sp>
        <p:nvSpPr>
          <p:cNvPr id="469" name="Google Shape;469;p18"/>
          <p:cNvSpPr txBox="1"/>
          <p:nvPr/>
        </p:nvSpPr>
        <p:spPr>
          <a:xfrm>
            <a:off x="720631" y="3567264"/>
            <a:ext cx="7702738" cy="98484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1600"/>
              <a:buFont typeface="Arial"/>
              <a:buNone/>
            </a:pPr>
            <a:r>
              <a:rPr lang="fi-FI" sz="1600" b="1" i="0" u="none" strike="noStrike" cap="none">
                <a:solidFill>
                  <a:srgbClr val="11AA81"/>
                </a:solidFill>
                <a:latin typeface="Arial"/>
                <a:ea typeface="Arial"/>
                <a:cs typeface="Arial"/>
                <a:sym typeface="Arial"/>
              </a:rPr>
              <a:t>Lisälukemista: </a:t>
            </a:r>
            <a:endParaRPr sz="1600" b="1" i="0" u="none" strike="noStrike" cap="none">
              <a:solidFill>
                <a:srgbClr val="11AA81"/>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400"/>
              <a:buFont typeface="Arial"/>
              <a:buNone/>
            </a:pPr>
            <a:r>
              <a:rPr lang="fi-FI" sz="1400" b="0" i="0" u="sng" strike="noStrike" cap="none">
                <a:solidFill>
                  <a:srgbClr val="161249"/>
                </a:solidFill>
                <a:latin typeface="Arial"/>
                <a:ea typeface="Arial"/>
                <a:cs typeface="Arial"/>
                <a:sym typeface="Arial"/>
                <a:hlinkClick r:id="rId3">
                  <a:extLst>
                    <a:ext uri="{A12FA001-AC4F-418D-AE19-62706E023703}">
                      <ahyp:hlinkClr xmlns:ahyp="http://schemas.microsoft.com/office/drawing/2018/hyperlinkcolor" val="tx"/>
                    </a:ext>
                  </a:extLst>
                </a:hlinkClick>
              </a:rPr>
              <a:t>https://instapage.com/blog/search-engine-advertising</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400"/>
              <a:buFont typeface="Arial"/>
              <a:buNone/>
            </a:pPr>
            <a:r>
              <a:rPr lang="fi-FI" sz="14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https://support.google.com/google-ads/answer/10560737?hl=en&amp;ref_topic=3121941 </a:t>
            </a:r>
            <a:endParaRPr sz="180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400"/>
              <a:buFont typeface="Arial"/>
              <a:buNone/>
            </a:pPr>
            <a:r>
              <a:rPr lang="fi-FI" sz="1400" b="0" i="0" u="none" strike="noStrike" cap="none">
                <a:solidFill>
                  <a:srgbClr val="161249"/>
                </a:solidFill>
                <a:latin typeface="Arial"/>
                <a:ea typeface="Arial"/>
                <a:cs typeface="Arial"/>
                <a:sym typeface="Arial"/>
              </a:rPr>
              <a:t>  </a:t>
            </a: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74"/>
        <p:cNvGrpSpPr/>
        <p:nvPr/>
      </p:nvGrpSpPr>
      <p:grpSpPr>
        <a:xfrm>
          <a:off x="0" y="0"/>
          <a:ext cx="0" cy="0"/>
          <a:chOff x="0" y="0"/>
          <a:chExt cx="0" cy="0"/>
        </a:xfrm>
      </p:grpSpPr>
      <p:sp>
        <p:nvSpPr>
          <p:cNvPr id="475" name="Google Shape;475;p19"/>
          <p:cNvSpPr txBox="1">
            <a:spLocks noGrp="1"/>
          </p:cNvSpPr>
          <p:nvPr>
            <p:ph type="title"/>
          </p:nvPr>
        </p:nvSpPr>
        <p:spPr>
          <a:xfrm>
            <a:off x="572006" y="209108"/>
            <a:ext cx="7886700"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2800"/>
              <a:buFont typeface="Arial"/>
              <a:buNone/>
            </a:pPr>
            <a:r>
              <a:rPr lang="fi-FI" dirty="0"/>
              <a:t>Google-mainosten hinnoittelusta</a:t>
            </a:r>
            <a:endParaRPr dirty="0"/>
          </a:p>
        </p:txBody>
      </p:sp>
      <p:sp>
        <p:nvSpPr>
          <p:cNvPr id="476" name="Google Shape;476;p19"/>
          <p:cNvSpPr txBox="1">
            <a:spLocks noGrp="1"/>
          </p:cNvSpPr>
          <p:nvPr>
            <p:ph type="body" idx="1"/>
          </p:nvPr>
        </p:nvSpPr>
        <p:spPr>
          <a:xfrm>
            <a:off x="628650" y="954860"/>
            <a:ext cx="7886700" cy="3494195"/>
          </a:xfrm>
          <a:prstGeom prst="rect">
            <a:avLst/>
          </a:prstGeom>
          <a:noFill/>
          <a:ln>
            <a:noFill/>
          </a:ln>
        </p:spPr>
        <p:txBody>
          <a:bodyPr spcFirstLastPara="1" wrap="square" lIns="91425" tIns="91425" rIns="91425" bIns="91425" anchor="t" anchorCtr="0">
            <a:normAutofit fontScale="85000" lnSpcReduction="10000"/>
          </a:bodyPr>
          <a:lstStyle/>
          <a:p>
            <a:pPr marL="0" lvl="0" indent="0" algn="l" rtl="0">
              <a:lnSpc>
                <a:spcPct val="120000"/>
              </a:lnSpc>
              <a:spcBef>
                <a:spcPts val="0"/>
              </a:spcBef>
              <a:spcAft>
                <a:spcPts val="0"/>
              </a:spcAft>
              <a:buClr>
                <a:srgbClr val="161249"/>
              </a:buClr>
              <a:buSzPct val="100000"/>
              <a:buNone/>
            </a:pPr>
            <a:r>
              <a:rPr lang="fi-FI" sz="1800" dirty="0"/>
              <a:t>Google </a:t>
            </a:r>
            <a:r>
              <a:rPr lang="fi-FI" sz="1800" dirty="0" err="1"/>
              <a:t>Ads</a:t>
            </a:r>
            <a:r>
              <a:rPr lang="fi-FI" sz="1800" dirty="0"/>
              <a:t> -alusta määrittelee jokaiselle mainokselle laatupisteytyksen, johon vaikuttavat:</a:t>
            </a:r>
            <a:endParaRPr dirty="0"/>
          </a:p>
          <a:p>
            <a:pPr marL="0" lvl="0" indent="0" algn="l" rtl="0">
              <a:lnSpc>
                <a:spcPct val="120000"/>
              </a:lnSpc>
              <a:spcBef>
                <a:spcPts val="0"/>
              </a:spcBef>
              <a:spcAft>
                <a:spcPts val="0"/>
              </a:spcAft>
              <a:buClr>
                <a:srgbClr val="161249"/>
              </a:buClr>
              <a:buSzPct val="100000"/>
              <a:buNone/>
            </a:pPr>
            <a:endParaRPr sz="2000" dirty="0"/>
          </a:p>
          <a:p>
            <a:pPr marL="628650" lvl="1" indent="-285750" algn="l" rtl="0">
              <a:lnSpc>
                <a:spcPct val="120000"/>
              </a:lnSpc>
              <a:spcBef>
                <a:spcPts val="0"/>
              </a:spcBef>
              <a:spcAft>
                <a:spcPts val="0"/>
              </a:spcAft>
              <a:buClr>
                <a:srgbClr val="11AA81"/>
              </a:buClr>
              <a:buSzPct val="94594"/>
              <a:buFont typeface="Arial"/>
              <a:buChar char="●"/>
            </a:pPr>
            <a:r>
              <a:rPr lang="fi-FI" sz="1600" dirty="0"/>
              <a:t>Verkkosivustosi laatu antaa korkeamman </a:t>
            </a:r>
            <a:r>
              <a:rPr lang="fi-FI" sz="1600" u="sng" dirty="0">
                <a:solidFill>
                  <a:schemeClr val="hlink"/>
                </a:solidFill>
                <a:hlinkClick r:id="rId3"/>
              </a:rPr>
              <a:t>laatuarvosanan </a:t>
            </a:r>
            <a:r>
              <a:rPr lang="fi-FI" sz="1600" dirty="0"/>
              <a:t>avainsanoillesi ja mainoksillesi. </a:t>
            </a:r>
            <a:endParaRPr sz="1600" dirty="0"/>
          </a:p>
          <a:p>
            <a:pPr marL="628650" lvl="1" indent="-285750" algn="l" rtl="0">
              <a:lnSpc>
                <a:spcPct val="120000"/>
              </a:lnSpc>
              <a:spcBef>
                <a:spcPts val="0"/>
              </a:spcBef>
              <a:spcAft>
                <a:spcPts val="0"/>
              </a:spcAft>
              <a:buClr>
                <a:srgbClr val="11AA81"/>
              </a:buClr>
              <a:buSzPct val="94594"/>
              <a:buFont typeface="Arial"/>
              <a:buChar char="●"/>
            </a:pPr>
            <a:r>
              <a:rPr lang="fi-FI" sz="1600" dirty="0"/>
              <a:t>Tämä johtaa parempaan sijoitteluun ja alhaisempaan CPC*-hintaan mainoksillesi.</a:t>
            </a:r>
            <a:endParaRPr sz="1600" dirty="0"/>
          </a:p>
          <a:p>
            <a:pPr marL="621442" lvl="1" indent="-285750" algn="l" rtl="0">
              <a:lnSpc>
                <a:spcPct val="120000"/>
              </a:lnSpc>
              <a:spcBef>
                <a:spcPts val="0"/>
              </a:spcBef>
              <a:spcAft>
                <a:spcPts val="0"/>
              </a:spcAft>
              <a:buClr>
                <a:srgbClr val="11AA81"/>
              </a:buClr>
              <a:buSzPct val="102297"/>
              <a:buFont typeface="Arial"/>
              <a:buChar char="●"/>
            </a:pPr>
            <a:r>
              <a:rPr lang="fi-FI" sz="1600" dirty="0"/>
              <a:t>Avainsanojen merkitys:  kovasti kilpailtu -&gt; korkeampi hinta</a:t>
            </a:r>
            <a:endParaRPr sz="1600" dirty="0"/>
          </a:p>
          <a:p>
            <a:pPr marL="621442" lvl="1" indent="-285750" algn="l" rtl="0">
              <a:lnSpc>
                <a:spcPct val="120000"/>
              </a:lnSpc>
              <a:spcBef>
                <a:spcPts val="0"/>
              </a:spcBef>
              <a:spcAft>
                <a:spcPts val="0"/>
              </a:spcAft>
              <a:buClr>
                <a:srgbClr val="11AA81"/>
              </a:buClr>
              <a:buSzPct val="102297"/>
              <a:buFont typeface="Arial"/>
              <a:buChar char="●"/>
            </a:pPr>
            <a:r>
              <a:rPr lang="fi-FI" sz="1600" dirty="0"/>
              <a:t>Mainoksesi ja sivustosi sisällön yhteensopivuus  </a:t>
            </a:r>
            <a:endParaRPr sz="1600" dirty="0"/>
          </a:p>
          <a:p>
            <a:pPr marL="621442" lvl="1" indent="-285750" algn="l" rtl="0">
              <a:lnSpc>
                <a:spcPct val="120000"/>
              </a:lnSpc>
              <a:spcBef>
                <a:spcPts val="0"/>
              </a:spcBef>
              <a:spcAft>
                <a:spcPts val="0"/>
              </a:spcAft>
              <a:buClr>
                <a:srgbClr val="11AA81"/>
              </a:buClr>
              <a:buSzPct val="102297"/>
              <a:buFont typeface="Arial"/>
              <a:buChar char="●"/>
            </a:pPr>
            <a:r>
              <a:rPr lang="fi-FI" sz="1600" dirty="0"/>
              <a:t>Laskeutumissivun käyttäjäkokemus</a:t>
            </a:r>
            <a:endParaRPr sz="1600" dirty="0"/>
          </a:p>
          <a:p>
            <a:pPr marL="621442" lvl="1" indent="-285750" algn="l" rtl="0">
              <a:lnSpc>
                <a:spcPct val="120000"/>
              </a:lnSpc>
              <a:spcBef>
                <a:spcPts val="0"/>
              </a:spcBef>
              <a:spcAft>
                <a:spcPts val="0"/>
              </a:spcAft>
              <a:buClr>
                <a:srgbClr val="11AA81"/>
              </a:buClr>
              <a:buSzPct val="102297"/>
              <a:buFont typeface="Arial"/>
              <a:buChar char="●"/>
            </a:pPr>
            <a:r>
              <a:rPr lang="fi-FI" sz="1600" dirty="0"/>
              <a:t>Mainoksesi odotettu CTR</a:t>
            </a:r>
            <a:endParaRPr sz="1600" dirty="0"/>
          </a:p>
          <a:p>
            <a:pPr marL="628650" lvl="1" indent="-285750" algn="l" rtl="0">
              <a:lnSpc>
                <a:spcPct val="120000"/>
              </a:lnSpc>
              <a:spcBef>
                <a:spcPts val="0"/>
              </a:spcBef>
              <a:spcAft>
                <a:spcPts val="0"/>
              </a:spcAft>
              <a:buClr>
                <a:srgbClr val="11AA81"/>
              </a:buClr>
              <a:buSzPct val="94594"/>
              <a:buFont typeface="Arial"/>
              <a:buChar char="●"/>
            </a:pPr>
            <a:r>
              <a:rPr lang="fi-FI" sz="1600" dirty="0"/>
              <a:t>Hinta, jonka olet valmis maksamaan</a:t>
            </a:r>
            <a:br>
              <a:rPr lang="fi-FI" sz="1600" dirty="0"/>
            </a:br>
            <a:endParaRPr sz="2000" b="1" dirty="0"/>
          </a:p>
          <a:p>
            <a:pPr marL="42863" lvl="0" indent="0" algn="l" rtl="0">
              <a:lnSpc>
                <a:spcPct val="120000"/>
              </a:lnSpc>
              <a:spcBef>
                <a:spcPts val="0"/>
              </a:spcBef>
              <a:spcAft>
                <a:spcPts val="0"/>
              </a:spcAft>
              <a:buClr>
                <a:srgbClr val="11AA81"/>
              </a:buClr>
              <a:buSzPct val="116876"/>
              <a:buNone/>
            </a:pPr>
            <a:r>
              <a:rPr lang="fi-FI" sz="1800" b="1" dirty="0">
                <a:solidFill>
                  <a:srgbClr val="11AA81"/>
                </a:solidFill>
              </a:rPr>
              <a:t>Lisälukemista, Neil </a:t>
            </a:r>
            <a:r>
              <a:rPr lang="fi-FI" sz="1800" b="1" dirty="0" err="1">
                <a:solidFill>
                  <a:srgbClr val="11AA81"/>
                </a:solidFill>
              </a:rPr>
              <a:t>Patelin</a:t>
            </a:r>
            <a:r>
              <a:rPr lang="fi-FI" sz="1800" b="1" dirty="0">
                <a:solidFill>
                  <a:srgbClr val="11AA81"/>
                </a:solidFill>
              </a:rPr>
              <a:t> blogi:</a:t>
            </a:r>
            <a:endParaRPr sz="1800" b="1" dirty="0">
              <a:solidFill>
                <a:srgbClr val="11AA81"/>
              </a:solidFill>
            </a:endParaRPr>
          </a:p>
          <a:p>
            <a:pPr marL="42862" lvl="0" indent="0" algn="l" rtl="0">
              <a:lnSpc>
                <a:spcPct val="120000"/>
              </a:lnSpc>
              <a:spcBef>
                <a:spcPts val="0"/>
              </a:spcBef>
              <a:spcAft>
                <a:spcPts val="0"/>
              </a:spcAft>
              <a:buClr>
                <a:schemeClr val="hlink"/>
              </a:buClr>
              <a:buSzPct val="131486"/>
              <a:buNone/>
            </a:pPr>
            <a:r>
              <a:rPr lang="fi-FI" sz="1600" u="sng" dirty="0">
                <a:solidFill>
                  <a:schemeClr val="hlink"/>
                </a:solidFill>
                <a:hlinkClick r:id="rId4"/>
              </a:rPr>
              <a:t>https://neilpatel.com/blog/profitable-google-adwords-campaign/</a:t>
            </a:r>
            <a:endParaRPr lang="fi-FI" sz="1600" u="sng" dirty="0">
              <a:solidFill>
                <a:schemeClr val="hlink"/>
              </a:solidFill>
            </a:endParaRPr>
          </a:p>
          <a:p>
            <a:pPr marL="42862" lvl="0" indent="0" algn="l" rtl="0">
              <a:lnSpc>
                <a:spcPct val="120000"/>
              </a:lnSpc>
              <a:spcBef>
                <a:spcPts val="0"/>
              </a:spcBef>
              <a:spcAft>
                <a:spcPts val="0"/>
              </a:spcAft>
              <a:buClr>
                <a:schemeClr val="hlink"/>
              </a:buClr>
              <a:buSzPct val="131486"/>
              <a:buNone/>
            </a:pPr>
            <a:endParaRPr lang="fi-FI" sz="1600" u="sng" dirty="0">
              <a:solidFill>
                <a:schemeClr val="hlink"/>
              </a:solidFill>
            </a:endParaRPr>
          </a:p>
        </p:txBody>
      </p:sp>
      <p:sp>
        <p:nvSpPr>
          <p:cNvPr id="2" name="TextBox 1">
            <a:extLst>
              <a:ext uri="{FF2B5EF4-FFF2-40B4-BE49-F238E27FC236}">
                <a16:creationId xmlns:a16="http://schemas.microsoft.com/office/drawing/2014/main" id="{3C81750F-61A5-1534-D2ED-A266FD27444C}"/>
              </a:ext>
            </a:extLst>
          </p:cNvPr>
          <p:cNvSpPr txBox="1"/>
          <p:nvPr/>
        </p:nvSpPr>
        <p:spPr>
          <a:xfrm>
            <a:off x="776087" y="4126326"/>
            <a:ext cx="1544491" cy="261610"/>
          </a:xfrm>
          <a:prstGeom prst="rect">
            <a:avLst/>
          </a:prstGeom>
          <a:noFill/>
        </p:spPr>
        <p:txBody>
          <a:bodyPr wrap="square" rtlCol="0">
            <a:spAutoFit/>
          </a:bodyPr>
          <a:lstStyle/>
          <a:p>
            <a:r>
              <a:rPr lang="en-US" sz="1100" dirty="0"/>
              <a:t>* Cost per click</a:t>
            </a:r>
            <a:endParaRPr lang="fi-FI" sz="11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80"/>
        <p:cNvGrpSpPr/>
        <p:nvPr/>
      </p:nvGrpSpPr>
      <p:grpSpPr>
        <a:xfrm>
          <a:off x="0" y="0"/>
          <a:ext cx="0" cy="0"/>
          <a:chOff x="0" y="0"/>
          <a:chExt cx="0" cy="0"/>
        </a:xfrm>
      </p:grpSpPr>
      <p:sp>
        <p:nvSpPr>
          <p:cNvPr id="481" name="Google Shape;481;p20"/>
          <p:cNvSpPr txBox="1">
            <a:spLocks noGrp="1"/>
          </p:cNvSpPr>
          <p:nvPr>
            <p:ph type="title" idx="4294967295"/>
          </p:nvPr>
        </p:nvSpPr>
        <p:spPr>
          <a:xfrm>
            <a:off x="323770" y="581334"/>
            <a:ext cx="3722767" cy="1173935"/>
          </a:xfrm>
          <a:prstGeom prst="rect">
            <a:avLst/>
          </a:prstGeom>
          <a:noFill/>
          <a:ln>
            <a:noFill/>
          </a:ln>
        </p:spPr>
        <p:txBody>
          <a:bodyPr spcFirstLastPara="1" wrap="square" lIns="91425" tIns="91425" rIns="91425" bIns="91425" anchor="b" anchorCtr="0">
            <a:normAutofit/>
          </a:bodyPr>
          <a:lstStyle/>
          <a:p>
            <a:pPr marL="0" lvl="0" indent="0" algn="ctr" rtl="0">
              <a:lnSpc>
                <a:spcPct val="100000"/>
              </a:lnSpc>
              <a:spcBef>
                <a:spcPts val="0"/>
              </a:spcBef>
              <a:spcAft>
                <a:spcPts val="0"/>
              </a:spcAft>
              <a:buClr>
                <a:srgbClr val="161249"/>
              </a:buClr>
              <a:buSzPts val="4200"/>
              <a:buFont typeface="Arial"/>
              <a:buNone/>
            </a:pPr>
            <a:r>
              <a:rPr lang="fi-FI" sz="3200" dirty="0"/>
              <a:t>Mainostyypit</a:t>
            </a:r>
            <a:endParaRPr sz="3200" dirty="0"/>
          </a:p>
        </p:txBody>
      </p:sp>
      <p:sp>
        <p:nvSpPr>
          <p:cNvPr id="482" name="Google Shape;482;p20"/>
          <p:cNvSpPr txBox="1">
            <a:spLocks noGrp="1"/>
          </p:cNvSpPr>
          <p:nvPr>
            <p:ph type="body" idx="4294967295"/>
          </p:nvPr>
        </p:nvSpPr>
        <p:spPr>
          <a:xfrm>
            <a:off x="3948915" y="581334"/>
            <a:ext cx="4871314" cy="4328009"/>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600"/>
              </a:spcBef>
              <a:spcAft>
                <a:spcPts val="0"/>
              </a:spcAft>
              <a:buClr>
                <a:srgbClr val="161249"/>
              </a:buClr>
              <a:buSzPts val="928"/>
              <a:buNone/>
            </a:pPr>
            <a:r>
              <a:rPr lang="fi-FI" sz="1400" b="1" dirty="0"/>
              <a:t>Esimerkiksi Googlessa voi ostaa seuraavia mainosmuotoja (2023): </a:t>
            </a:r>
            <a:endParaRPr sz="1400" b="1" dirty="0"/>
          </a:p>
          <a:p>
            <a:pPr marL="476624" lvl="0" indent="-457200" algn="l" rtl="0">
              <a:lnSpc>
                <a:spcPct val="115000"/>
              </a:lnSpc>
              <a:spcBef>
                <a:spcPts val="600"/>
              </a:spcBef>
              <a:spcAft>
                <a:spcPts val="0"/>
              </a:spcAft>
              <a:buClr>
                <a:srgbClr val="11AA81"/>
              </a:buClr>
              <a:buSzPts val="1400"/>
              <a:buFont typeface="Arial"/>
              <a:buChar char="●"/>
            </a:pPr>
            <a:r>
              <a:rPr lang="fi-FI" sz="1400" dirty="0"/>
              <a:t>PPC ja </a:t>
            </a:r>
            <a:r>
              <a:rPr lang="fi-FI" sz="1400" dirty="0" err="1"/>
              <a:t>display</a:t>
            </a:r>
            <a:r>
              <a:rPr lang="fi-FI" sz="1400" dirty="0"/>
              <a:t>-mainoksia laajoille kohderyhmille (GDN -verkosto kattaa tuhansia kaupallisia verkkosivustoja, joilla on korkeat kävijämäärät).</a:t>
            </a:r>
            <a:endParaRPr sz="1400" dirty="0"/>
          </a:p>
          <a:p>
            <a:pPr marL="476624" lvl="0" indent="-457200" algn="l" rtl="0">
              <a:lnSpc>
                <a:spcPct val="115000"/>
              </a:lnSpc>
              <a:spcBef>
                <a:spcPts val="600"/>
              </a:spcBef>
              <a:spcAft>
                <a:spcPts val="0"/>
              </a:spcAft>
              <a:buClr>
                <a:srgbClr val="11AA81"/>
              </a:buClr>
              <a:buSzPts val="1400"/>
              <a:buFont typeface="Arial"/>
              <a:buChar char="●"/>
            </a:pPr>
            <a:r>
              <a:rPr lang="fi-FI" sz="1400" dirty="0"/>
              <a:t>Videomainos (</a:t>
            </a:r>
            <a:r>
              <a:rPr lang="fi-FI" sz="1400" dirty="0" err="1"/>
              <a:t>Youtube</a:t>
            </a:r>
            <a:r>
              <a:rPr lang="fi-FI" sz="1400" dirty="0"/>
              <a:t>)</a:t>
            </a:r>
            <a:endParaRPr sz="1400" dirty="0"/>
          </a:p>
          <a:p>
            <a:pPr marL="476624" lvl="0" indent="-457200" algn="l" rtl="0">
              <a:lnSpc>
                <a:spcPct val="115000"/>
              </a:lnSpc>
              <a:spcBef>
                <a:spcPts val="600"/>
              </a:spcBef>
              <a:spcAft>
                <a:spcPts val="0"/>
              </a:spcAft>
              <a:buClr>
                <a:srgbClr val="11AA81"/>
              </a:buClr>
              <a:buSzPts val="1400"/>
              <a:buFont typeface="Arial"/>
              <a:buChar char="●"/>
            </a:pPr>
            <a:r>
              <a:rPr lang="fi-FI" sz="1400" dirty="0" err="1"/>
              <a:t>Local</a:t>
            </a:r>
            <a:r>
              <a:rPr lang="fi-FI" sz="1400" dirty="0"/>
              <a:t> = Sijaintiin perustuvat mainokset (paikallisesti haetuille palveluille, kuten kahviloille, kaupoille jne.).</a:t>
            </a:r>
            <a:endParaRPr sz="1400" dirty="0"/>
          </a:p>
          <a:p>
            <a:pPr marL="476624" lvl="0" indent="-457200" algn="l" rtl="0">
              <a:lnSpc>
                <a:spcPct val="115000"/>
              </a:lnSpc>
              <a:spcBef>
                <a:spcPts val="600"/>
              </a:spcBef>
              <a:spcAft>
                <a:spcPts val="0"/>
              </a:spcAft>
              <a:buClr>
                <a:srgbClr val="11AA81"/>
              </a:buClr>
              <a:buSzPts val="1400"/>
              <a:buFont typeface="Arial"/>
              <a:buChar char="●"/>
            </a:pPr>
            <a:r>
              <a:rPr lang="fi-FI" sz="1400" dirty="0" err="1"/>
              <a:t>Shopping</a:t>
            </a:r>
            <a:r>
              <a:rPr lang="fi-FI" sz="1400" dirty="0"/>
              <a:t> = Ostosmainokset (tuotekuvat Googlen hakutuloksissa) </a:t>
            </a:r>
            <a:endParaRPr sz="1400" dirty="0"/>
          </a:p>
          <a:p>
            <a:pPr marL="476624" lvl="0" indent="-457200" algn="l" rtl="0">
              <a:lnSpc>
                <a:spcPct val="115000"/>
              </a:lnSpc>
              <a:spcBef>
                <a:spcPts val="600"/>
              </a:spcBef>
              <a:spcAft>
                <a:spcPts val="0"/>
              </a:spcAft>
              <a:buClr>
                <a:srgbClr val="11AA81"/>
              </a:buClr>
              <a:buSzPts val="1400"/>
              <a:buFont typeface="Arial"/>
              <a:buChar char="●"/>
            </a:pPr>
            <a:r>
              <a:rPr lang="fi-FI" sz="1400" dirty="0" err="1"/>
              <a:t>App</a:t>
            </a:r>
            <a:r>
              <a:rPr lang="fi-FI" sz="1400" dirty="0"/>
              <a:t> = Mainokset sovelluksissa (Spotify, </a:t>
            </a:r>
            <a:r>
              <a:rPr lang="fi-FI" sz="1400" dirty="0" err="1"/>
              <a:t>Match</a:t>
            </a:r>
            <a:r>
              <a:rPr lang="fi-FI" sz="1400" dirty="0"/>
              <a:t>-sovellukset, pelit jne.) </a:t>
            </a:r>
          </a:p>
          <a:p>
            <a:pPr marL="476624" lvl="0" indent="-457200" algn="l" rtl="0">
              <a:lnSpc>
                <a:spcPct val="115000"/>
              </a:lnSpc>
              <a:spcBef>
                <a:spcPts val="600"/>
              </a:spcBef>
              <a:spcAft>
                <a:spcPts val="0"/>
              </a:spcAft>
              <a:buClr>
                <a:srgbClr val="11AA81"/>
              </a:buClr>
              <a:buSzPts val="1400"/>
              <a:buFont typeface="Arial"/>
              <a:buChar char="●"/>
            </a:pPr>
            <a:endParaRPr sz="1100" dirty="0"/>
          </a:p>
          <a:p>
            <a:pPr marL="0" lvl="0" indent="0" algn="l" rtl="0">
              <a:lnSpc>
                <a:spcPct val="115000"/>
              </a:lnSpc>
              <a:spcBef>
                <a:spcPts val="600"/>
              </a:spcBef>
              <a:spcAft>
                <a:spcPts val="0"/>
              </a:spcAft>
              <a:buClr>
                <a:schemeClr val="hlink"/>
              </a:buClr>
              <a:buSzPts val="1123"/>
              <a:buNone/>
            </a:pPr>
            <a:r>
              <a:rPr lang="fi-FI" sz="1400" u="sng" dirty="0">
                <a:solidFill>
                  <a:schemeClr val="hlink"/>
                </a:solidFill>
                <a:hlinkClick r:id="rId3"/>
              </a:rPr>
              <a:t>Katso kaikki vaihtoehdot Google </a:t>
            </a:r>
            <a:r>
              <a:rPr lang="fi-FI" sz="1400" u="sng" dirty="0" err="1">
                <a:solidFill>
                  <a:schemeClr val="hlink"/>
                </a:solidFill>
                <a:hlinkClick r:id="rId3"/>
              </a:rPr>
              <a:t>Adsissa</a:t>
            </a:r>
            <a:endParaRPr sz="1600" b="1" dirty="0"/>
          </a:p>
        </p:txBody>
      </p:sp>
      <p:pic>
        <p:nvPicPr>
          <p:cNvPr id="483" name="Google Shape;483;p20"/>
          <p:cNvPicPr preferRelativeResize="0"/>
          <p:nvPr/>
        </p:nvPicPr>
        <p:blipFill rotWithShape="1">
          <a:blip r:embed="rId4">
            <a:alphaModFix/>
          </a:blip>
          <a:srcRect/>
          <a:stretch/>
        </p:blipFill>
        <p:spPr>
          <a:xfrm>
            <a:off x="448461" y="2449525"/>
            <a:ext cx="3149616" cy="1259834"/>
          </a:xfrm>
          <a:prstGeom prst="rect">
            <a:avLst/>
          </a:prstGeom>
          <a:noFill/>
          <a:ln>
            <a:noFill/>
          </a:ln>
        </p:spPr>
      </p:pic>
      <p:sp>
        <p:nvSpPr>
          <p:cNvPr id="484" name="Google Shape;484;p20"/>
          <p:cNvSpPr/>
          <p:nvPr/>
        </p:nvSpPr>
        <p:spPr>
          <a:xfrm>
            <a:off x="781142" y="2160996"/>
            <a:ext cx="2484254" cy="1836892"/>
          </a:xfrm>
          <a:prstGeom prst="roundRect">
            <a:avLst>
              <a:gd name="adj" fmla="val 16667"/>
            </a:avLst>
          </a:prstGeom>
          <a:noFill/>
          <a:ln w="38100" cap="flat" cmpd="sng">
            <a:solidFill>
              <a:srgbClr val="11AA8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88"/>
        <p:cNvGrpSpPr/>
        <p:nvPr/>
      </p:nvGrpSpPr>
      <p:grpSpPr>
        <a:xfrm>
          <a:off x="0" y="0"/>
          <a:ext cx="0" cy="0"/>
          <a:chOff x="0" y="0"/>
          <a:chExt cx="0" cy="0"/>
        </a:xfrm>
      </p:grpSpPr>
      <p:sp>
        <p:nvSpPr>
          <p:cNvPr id="489" name="Google Shape;489;p21"/>
          <p:cNvSpPr txBox="1">
            <a:spLocks noGrp="1"/>
          </p:cNvSpPr>
          <p:nvPr>
            <p:ph type="title" idx="4294967295"/>
          </p:nvPr>
        </p:nvSpPr>
        <p:spPr>
          <a:xfrm>
            <a:off x="311150" y="56517"/>
            <a:ext cx="8521700" cy="573088"/>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161249"/>
              </a:buClr>
              <a:buSzPts val="3556"/>
              <a:buFont typeface="Arial"/>
              <a:buNone/>
            </a:pPr>
            <a:r>
              <a:rPr lang="fi-FI" sz="3200" dirty="0"/>
              <a:t>Mainostyyppien tavoitteet </a:t>
            </a:r>
            <a:endParaRPr sz="3200" dirty="0"/>
          </a:p>
        </p:txBody>
      </p:sp>
      <p:sp>
        <p:nvSpPr>
          <p:cNvPr id="490" name="Google Shape;490;p21"/>
          <p:cNvSpPr txBox="1">
            <a:spLocks noGrp="1"/>
          </p:cNvSpPr>
          <p:nvPr>
            <p:ph type="body" idx="4294967295"/>
          </p:nvPr>
        </p:nvSpPr>
        <p:spPr>
          <a:xfrm>
            <a:off x="622300" y="539384"/>
            <a:ext cx="8521700" cy="3987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1AA81"/>
              </a:buClr>
              <a:buSzPts val="1806"/>
              <a:buNone/>
            </a:pPr>
            <a:r>
              <a:rPr lang="fi-FI" sz="1400" b="1" dirty="0" err="1">
                <a:solidFill>
                  <a:srgbClr val="11AA81"/>
                </a:solidFill>
              </a:rPr>
              <a:t>Display</a:t>
            </a:r>
            <a:r>
              <a:rPr lang="fi-FI" sz="1400" b="1" dirty="0">
                <a:solidFill>
                  <a:srgbClr val="11AA81"/>
                </a:solidFill>
              </a:rPr>
              <a:t>-mainos (banneri): </a:t>
            </a:r>
            <a:endParaRPr sz="1400" b="1" dirty="0">
              <a:solidFill>
                <a:srgbClr val="11AA81"/>
              </a:solidFill>
            </a:endParaRPr>
          </a:p>
          <a:p>
            <a:pPr marL="0" lvl="0" indent="0" algn="l" rtl="0">
              <a:lnSpc>
                <a:spcPct val="100000"/>
              </a:lnSpc>
              <a:spcBef>
                <a:spcPts val="0"/>
              </a:spcBef>
              <a:spcAft>
                <a:spcPts val="0"/>
              </a:spcAft>
              <a:buClr>
                <a:srgbClr val="161249"/>
              </a:buClr>
              <a:buSzPts val="1548"/>
              <a:buNone/>
            </a:pPr>
            <a:r>
              <a:rPr lang="fi-FI" sz="1200" dirty="0"/>
              <a:t>Tavoittaa ihmiset tietyissä julkaisuissa </a:t>
            </a:r>
            <a:endParaRPr sz="1200" dirty="0"/>
          </a:p>
          <a:p>
            <a:pPr marL="0" lvl="0" indent="0" algn="l" rtl="0">
              <a:lnSpc>
                <a:spcPct val="100000"/>
              </a:lnSpc>
              <a:spcBef>
                <a:spcPts val="0"/>
              </a:spcBef>
              <a:spcAft>
                <a:spcPts val="0"/>
              </a:spcAft>
              <a:buClr>
                <a:srgbClr val="161249"/>
              </a:buClr>
              <a:buSzPts val="1548"/>
              <a:buNone/>
            </a:pPr>
            <a:r>
              <a:rPr lang="fi-FI" sz="1200" dirty="0" err="1"/>
              <a:t>Display</a:t>
            </a:r>
            <a:r>
              <a:rPr lang="fi-FI" sz="1200" dirty="0"/>
              <a:t>-mainontaverkosto kattaa maailmanlaajuisesti 35 miljoonaa verkkosivustoa</a:t>
            </a:r>
            <a:br>
              <a:rPr lang="fi-FI" sz="1200" dirty="0"/>
            </a:br>
            <a:endParaRPr sz="1200" dirty="0"/>
          </a:p>
          <a:p>
            <a:pPr marL="0" lvl="0" indent="0" algn="l" rtl="0">
              <a:lnSpc>
                <a:spcPct val="100000"/>
              </a:lnSpc>
              <a:spcBef>
                <a:spcPts val="0"/>
              </a:spcBef>
              <a:spcAft>
                <a:spcPts val="0"/>
              </a:spcAft>
              <a:buClr>
                <a:srgbClr val="11AA81"/>
              </a:buClr>
              <a:buSzPts val="1806"/>
              <a:buNone/>
            </a:pPr>
            <a:r>
              <a:rPr lang="fi-FI" sz="1400" b="1" dirty="0" err="1">
                <a:solidFill>
                  <a:srgbClr val="11AA81"/>
                </a:solidFill>
              </a:rPr>
              <a:t>Shopping</a:t>
            </a:r>
            <a:r>
              <a:rPr lang="fi-FI" sz="1400" b="1" dirty="0">
                <a:solidFill>
                  <a:srgbClr val="11AA81"/>
                </a:solidFill>
              </a:rPr>
              <a:t>:</a:t>
            </a:r>
            <a:endParaRPr sz="1400" b="1" dirty="0">
              <a:solidFill>
                <a:srgbClr val="11AA81"/>
              </a:solidFill>
            </a:endParaRPr>
          </a:p>
          <a:p>
            <a:pPr marL="0" lvl="0" indent="0" algn="l" rtl="0">
              <a:lnSpc>
                <a:spcPct val="100000"/>
              </a:lnSpc>
              <a:spcBef>
                <a:spcPts val="0"/>
              </a:spcBef>
              <a:spcAft>
                <a:spcPts val="0"/>
              </a:spcAft>
              <a:buClr>
                <a:srgbClr val="161249"/>
              </a:buClr>
              <a:buSzPts val="1548"/>
              <a:buNone/>
            </a:pPr>
            <a:r>
              <a:rPr lang="fi-FI" sz="1200" dirty="0"/>
              <a:t>Tavoita ihmiset, joilla on suuri ostoaikomus </a:t>
            </a:r>
            <a:endParaRPr sz="1200" dirty="0"/>
          </a:p>
          <a:p>
            <a:pPr marL="0" lvl="0" indent="0" algn="l" rtl="0">
              <a:lnSpc>
                <a:spcPct val="100000"/>
              </a:lnSpc>
              <a:spcBef>
                <a:spcPts val="0"/>
              </a:spcBef>
              <a:spcAft>
                <a:spcPts val="0"/>
              </a:spcAft>
              <a:buClr>
                <a:srgbClr val="161249"/>
              </a:buClr>
              <a:buSzPts val="1548"/>
              <a:buNone/>
            </a:pPr>
            <a:r>
              <a:rPr lang="fi-FI" sz="1200" dirty="0"/>
              <a:t>Liittyy hakuun ja hakusanoihin</a:t>
            </a:r>
            <a:br>
              <a:rPr lang="fi-FI" sz="1200" dirty="0"/>
            </a:br>
            <a:endParaRPr sz="1200" dirty="0"/>
          </a:p>
          <a:p>
            <a:pPr marL="0" lvl="0" indent="0" algn="l" rtl="0">
              <a:lnSpc>
                <a:spcPct val="100000"/>
              </a:lnSpc>
              <a:spcBef>
                <a:spcPts val="0"/>
              </a:spcBef>
              <a:spcAft>
                <a:spcPts val="0"/>
              </a:spcAft>
              <a:buClr>
                <a:srgbClr val="11AA81"/>
              </a:buClr>
              <a:buSzPts val="1806"/>
              <a:buNone/>
            </a:pPr>
            <a:r>
              <a:rPr lang="fi-FI" sz="1400" b="1" dirty="0">
                <a:solidFill>
                  <a:srgbClr val="11AA81"/>
                </a:solidFill>
              </a:rPr>
              <a:t>Videomainos:</a:t>
            </a:r>
            <a:br>
              <a:rPr lang="fi-FI" sz="1200" dirty="0"/>
            </a:br>
            <a:r>
              <a:rPr lang="fi-FI" sz="1200" dirty="0"/>
              <a:t>Laaja tavoittavuus valitun yleisön keskuudessa</a:t>
            </a:r>
            <a:br>
              <a:rPr lang="fi-FI" sz="1200" dirty="0"/>
            </a:br>
            <a:r>
              <a:rPr lang="fi-FI" sz="1200" dirty="0"/>
              <a:t>Video on todistetusti erittäin hyvä katseenvangitsija.</a:t>
            </a:r>
            <a:br>
              <a:rPr lang="fi-FI" sz="1200" dirty="0"/>
            </a:br>
            <a:r>
              <a:rPr lang="fi-FI" sz="1200" dirty="0" err="1"/>
              <a:t>Youtube</a:t>
            </a:r>
            <a:r>
              <a:rPr lang="fi-FI" sz="1200" dirty="0"/>
              <a:t>, Google-verkko ja sovellukset</a:t>
            </a:r>
            <a:br>
              <a:rPr lang="fi-FI" sz="1200" dirty="0"/>
            </a:br>
            <a:br>
              <a:rPr lang="fi-FI" sz="1200" dirty="0"/>
            </a:br>
            <a:r>
              <a:rPr lang="fi-FI" sz="1400" b="1" dirty="0" err="1">
                <a:solidFill>
                  <a:srgbClr val="11AA81"/>
                </a:solidFill>
              </a:rPr>
              <a:t>Local</a:t>
            </a:r>
            <a:r>
              <a:rPr lang="fi-FI" sz="1400" b="1" dirty="0">
                <a:solidFill>
                  <a:srgbClr val="11AA81"/>
                </a:solidFill>
              </a:rPr>
              <a:t> mainokset: </a:t>
            </a:r>
            <a:endParaRPr sz="1400" b="1" dirty="0">
              <a:solidFill>
                <a:srgbClr val="11AA81"/>
              </a:solidFill>
            </a:endParaRPr>
          </a:p>
          <a:p>
            <a:pPr marL="0" lvl="0" indent="0" algn="l" rtl="0">
              <a:lnSpc>
                <a:spcPct val="100000"/>
              </a:lnSpc>
              <a:spcBef>
                <a:spcPts val="0"/>
              </a:spcBef>
              <a:spcAft>
                <a:spcPts val="0"/>
              </a:spcAft>
              <a:buClr>
                <a:srgbClr val="161249"/>
              </a:buClr>
              <a:buSzPts val="1548"/>
              <a:buNone/>
            </a:pPr>
            <a:r>
              <a:rPr lang="fi-FI" sz="1200" dirty="0"/>
              <a:t>Saat näkyvyyttä toimipisteellesi</a:t>
            </a:r>
            <a:endParaRPr sz="1200" dirty="0"/>
          </a:p>
          <a:p>
            <a:pPr marL="0" lvl="0" indent="0" algn="l" rtl="0">
              <a:lnSpc>
                <a:spcPct val="100000"/>
              </a:lnSpc>
              <a:spcBef>
                <a:spcPts val="0"/>
              </a:spcBef>
              <a:spcAft>
                <a:spcPts val="0"/>
              </a:spcAft>
              <a:buClr>
                <a:srgbClr val="161249"/>
              </a:buClr>
              <a:buSzPts val="1548"/>
              <a:buNone/>
            </a:pPr>
            <a:r>
              <a:rPr lang="fi-FI" sz="1200" dirty="0"/>
              <a:t>Navigointimainokset lisäävät asiakasvirtaa paikan päällä.</a:t>
            </a:r>
          </a:p>
          <a:p>
            <a:pPr marL="0" lvl="0" indent="0" algn="l" rtl="0">
              <a:lnSpc>
                <a:spcPct val="100000"/>
              </a:lnSpc>
              <a:spcBef>
                <a:spcPts val="0"/>
              </a:spcBef>
              <a:spcAft>
                <a:spcPts val="0"/>
              </a:spcAft>
              <a:buClr>
                <a:srgbClr val="161249"/>
              </a:buClr>
              <a:buSzPts val="1548"/>
              <a:buNone/>
            </a:pPr>
            <a:r>
              <a:rPr lang="fi-FI" sz="1200" dirty="0"/>
              <a:t>Liittyy hakuihin ja hakusanoihin</a:t>
            </a:r>
          </a:p>
          <a:p>
            <a:pPr marL="0" lvl="0" indent="0" algn="l" rtl="0">
              <a:lnSpc>
                <a:spcPct val="100000"/>
              </a:lnSpc>
              <a:spcBef>
                <a:spcPts val="0"/>
              </a:spcBef>
              <a:spcAft>
                <a:spcPts val="0"/>
              </a:spcAft>
              <a:buClr>
                <a:srgbClr val="161249"/>
              </a:buClr>
              <a:buSzPts val="1548"/>
              <a:buNone/>
            </a:pPr>
            <a:br>
              <a:rPr lang="fi-FI" sz="1200" dirty="0"/>
            </a:br>
            <a:r>
              <a:rPr lang="fi-FI" sz="1400" b="1" dirty="0">
                <a:solidFill>
                  <a:srgbClr val="11AA81"/>
                </a:solidFill>
              </a:rPr>
              <a:t>Sovellusmainos:</a:t>
            </a:r>
            <a:br>
              <a:rPr lang="fi-FI" sz="1200" dirty="0"/>
            </a:br>
            <a:r>
              <a:rPr lang="fi-FI" sz="1200" dirty="0"/>
              <a:t>Kun haluat lisätä sovellusten latausten määrää.</a:t>
            </a:r>
            <a:br>
              <a:rPr lang="fi-FI" sz="1200" dirty="0"/>
            </a:br>
            <a:r>
              <a:rPr lang="fi-FI" sz="1200" dirty="0"/>
              <a:t>Hakutuloksissa, </a:t>
            </a:r>
            <a:r>
              <a:rPr lang="fi-FI" sz="1200" dirty="0" err="1"/>
              <a:t>Youtubessa</a:t>
            </a:r>
            <a:r>
              <a:rPr lang="fi-FI" sz="1200" dirty="0"/>
              <a:t>, sovelluskaupoissa</a:t>
            </a:r>
            <a:endParaRPr sz="1200" dirty="0"/>
          </a:p>
        </p:txBody>
      </p:sp>
      <p:pic>
        <p:nvPicPr>
          <p:cNvPr id="491" name="Google Shape;491;p2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834425" y="907242"/>
            <a:ext cx="2614514" cy="988610"/>
          </a:xfrm>
          <a:prstGeom prst="rect">
            <a:avLst/>
          </a:prstGeom>
          <a:noFill/>
          <a:ln w="38100" cap="flat" cmpd="sng">
            <a:solidFill>
              <a:srgbClr val="11AA81"/>
            </a:solidFill>
            <a:prstDash val="solid"/>
            <a:round/>
            <a:headEnd type="none" w="sm" len="sm"/>
            <a:tailEnd type="none" w="sm" len="sm"/>
          </a:ln>
        </p:spPr>
      </p:pic>
      <p:pic>
        <p:nvPicPr>
          <p:cNvPr id="492" name="Google Shape;492;p2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834425" y="2433519"/>
            <a:ext cx="2556100" cy="2012174"/>
          </a:xfrm>
          <a:prstGeom prst="rect">
            <a:avLst/>
          </a:prstGeom>
          <a:noFill/>
          <a:ln w="38100" cap="flat" cmpd="sng">
            <a:solidFill>
              <a:srgbClr val="11AA81"/>
            </a:solidFill>
            <a:prstDash val="solid"/>
            <a:round/>
            <a:headEnd type="none" w="sm" len="sm"/>
            <a:tailEnd type="none" w="sm" len="sm"/>
          </a:ln>
        </p:spPr>
      </p:pic>
      <p:sp>
        <p:nvSpPr>
          <p:cNvPr id="493" name="Google Shape;493;p21"/>
          <p:cNvSpPr txBox="1"/>
          <p:nvPr/>
        </p:nvSpPr>
        <p:spPr>
          <a:xfrm>
            <a:off x="5785798" y="1878733"/>
            <a:ext cx="1689000" cy="400079"/>
          </a:xfrm>
          <a:prstGeom prst="rect">
            <a:avLst/>
          </a:prstGeom>
          <a:noFill/>
          <a:ln>
            <a:noFill/>
          </a:ln>
        </p:spPr>
        <p:txBody>
          <a:bodyPr spcFirstLastPara="1" wrap="square" lIns="91425" tIns="91425" rIns="91425" bIns="91425" anchor="t" anchorCtr="0">
            <a:spAutoFit/>
          </a:bodyPr>
          <a:lstStyle/>
          <a:p>
            <a:pPr marL="0" marR="0" lvl="0" indent="0" algn="l" rtl="0">
              <a:spcBef>
                <a:spcPts val="0"/>
              </a:spcBef>
              <a:spcAft>
                <a:spcPts val="0"/>
              </a:spcAft>
              <a:buClr>
                <a:srgbClr val="161249"/>
              </a:buClr>
              <a:buSzPts val="1400"/>
              <a:buFont typeface="Arial"/>
              <a:buNone/>
            </a:pPr>
            <a:r>
              <a:rPr lang="en-US" dirty="0">
                <a:solidFill>
                  <a:srgbClr val="161249"/>
                </a:solidFill>
              </a:rPr>
              <a:t>S</a:t>
            </a:r>
            <a:r>
              <a:rPr lang="fi-FI" dirty="0" err="1">
                <a:solidFill>
                  <a:srgbClr val="161249"/>
                </a:solidFill>
              </a:rPr>
              <a:t>hopping</a:t>
            </a:r>
            <a:r>
              <a:rPr lang="fi-FI" dirty="0">
                <a:solidFill>
                  <a:srgbClr val="161249"/>
                </a:solidFill>
              </a:rPr>
              <a:t>-mainos</a:t>
            </a:r>
            <a:endParaRPr sz="1400" dirty="0">
              <a:solidFill>
                <a:srgbClr val="161249"/>
              </a:solidFill>
              <a:latin typeface="Arial"/>
              <a:ea typeface="Arial"/>
              <a:cs typeface="Arial"/>
              <a:sym typeface="Arial"/>
            </a:endParaRPr>
          </a:p>
        </p:txBody>
      </p:sp>
      <p:sp>
        <p:nvSpPr>
          <p:cNvPr id="494" name="Google Shape;494;p21"/>
          <p:cNvSpPr txBox="1"/>
          <p:nvPr/>
        </p:nvSpPr>
        <p:spPr>
          <a:xfrm>
            <a:off x="5785797" y="4404742"/>
            <a:ext cx="2663141" cy="400079"/>
          </a:xfrm>
          <a:prstGeom prst="rect">
            <a:avLst/>
          </a:prstGeom>
          <a:noFill/>
          <a:ln>
            <a:noFill/>
          </a:ln>
        </p:spPr>
        <p:txBody>
          <a:bodyPr spcFirstLastPara="1" wrap="square" lIns="91425" tIns="91425" rIns="91425" bIns="91425" anchor="t" anchorCtr="0">
            <a:spAutoFit/>
          </a:bodyPr>
          <a:lstStyle/>
          <a:p>
            <a:pPr marL="0" marR="0" lvl="0" indent="0" algn="l" rtl="0">
              <a:spcBef>
                <a:spcPts val="0"/>
              </a:spcBef>
              <a:spcAft>
                <a:spcPts val="0"/>
              </a:spcAft>
              <a:buClr>
                <a:srgbClr val="161249"/>
              </a:buClr>
              <a:buSzPts val="1400"/>
              <a:buFont typeface="Arial"/>
              <a:buNone/>
            </a:pPr>
            <a:r>
              <a:rPr lang="fi-FI" dirty="0" err="1">
                <a:solidFill>
                  <a:srgbClr val="161249"/>
                </a:solidFill>
              </a:rPr>
              <a:t>Local</a:t>
            </a:r>
            <a:r>
              <a:rPr lang="fi-FI" dirty="0">
                <a:solidFill>
                  <a:srgbClr val="161249"/>
                </a:solidFill>
              </a:rPr>
              <a:t> -</a:t>
            </a:r>
            <a:r>
              <a:rPr lang="fi-FI" sz="1400" dirty="0">
                <a:solidFill>
                  <a:srgbClr val="161249"/>
                </a:solidFill>
                <a:latin typeface="Arial"/>
                <a:ea typeface="Arial"/>
                <a:cs typeface="Arial"/>
                <a:sym typeface="Arial"/>
              </a:rPr>
              <a:t>mainos</a:t>
            </a:r>
            <a:endParaRPr sz="1400" dirty="0">
              <a:solidFill>
                <a:srgbClr val="161249"/>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sp>
        <p:nvSpPr>
          <p:cNvPr id="499" name="Google Shape;499;p22"/>
          <p:cNvSpPr txBox="1">
            <a:spLocks noGrp="1"/>
          </p:cNvSpPr>
          <p:nvPr>
            <p:ph type="body" idx="4294967295"/>
          </p:nvPr>
        </p:nvSpPr>
        <p:spPr>
          <a:xfrm>
            <a:off x="4853879" y="1334274"/>
            <a:ext cx="4137025" cy="3313112"/>
          </a:xfrm>
          <a:prstGeom prst="rect">
            <a:avLst/>
          </a:prstGeom>
          <a:noFill/>
          <a:ln>
            <a:noFill/>
          </a:ln>
        </p:spPr>
        <p:txBody>
          <a:bodyPr spcFirstLastPara="1" wrap="square" lIns="0" tIns="0" rIns="0" bIns="0" anchor="t" anchorCtr="0">
            <a:noAutofit/>
          </a:bodyPr>
          <a:lstStyle/>
          <a:p>
            <a:pPr marL="476250" lvl="0" indent="-342900" algn="l" rtl="0">
              <a:lnSpc>
                <a:spcPct val="100000"/>
              </a:lnSpc>
              <a:spcBef>
                <a:spcPts val="0"/>
              </a:spcBef>
              <a:spcAft>
                <a:spcPts val="0"/>
              </a:spcAft>
              <a:buClr>
                <a:srgbClr val="11AA81"/>
              </a:buClr>
              <a:buSzPts val="1600"/>
              <a:buFont typeface="Arial"/>
              <a:buChar char="●"/>
            </a:pPr>
            <a:r>
              <a:rPr lang="fi-FI" sz="1600" dirty="0"/>
              <a:t>Mainokset on helppo käynnistää.</a:t>
            </a:r>
            <a:endParaRPr sz="1600" dirty="0"/>
          </a:p>
          <a:p>
            <a:pPr marL="800100" lvl="0" indent="-241300" algn="l" rtl="0">
              <a:lnSpc>
                <a:spcPct val="100000"/>
              </a:lnSpc>
              <a:spcBef>
                <a:spcPts val="0"/>
              </a:spcBef>
              <a:spcAft>
                <a:spcPts val="0"/>
              </a:spcAft>
              <a:buClr>
                <a:srgbClr val="11AA81"/>
              </a:buClr>
              <a:buSzPts val="1600"/>
              <a:buFont typeface="Arial"/>
              <a:buNone/>
            </a:pPr>
            <a:endParaRPr sz="1600" dirty="0"/>
          </a:p>
          <a:p>
            <a:pPr marL="476250" lvl="0" indent="-342900" algn="l" rtl="0">
              <a:lnSpc>
                <a:spcPct val="100000"/>
              </a:lnSpc>
              <a:spcBef>
                <a:spcPts val="0"/>
              </a:spcBef>
              <a:spcAft>
                <a:spcPts val="0"/>
              </a:spcAft>
              <a:buClr>
                <a:srgbClr val="11AA81"/>
              </a:buClr>
              <a:buSzPts val="1600"/>
              <a:buFont typeface="Arial"/>
              <a:buChar char="●"/>
            </a:pPr>
            <a:r>
              <a:rPr lang="fi-FI" sz="1600" dirty="0"/>
              <a:t>Ne voivat nopeasti luoda huomattavia kävijämääriä verkkosivustollesi. </a:t>
            </a:r>
            <a:endParaRPr sz="1600" dirty="0"/>
          </a:p>
          <a:p>
            <a:pPr marL="800100" lvl="0" indent="-241300" algn="l" rtl="0">
              <a:lnSpc>
                <a:spcPct val="100000"/>
              </a:lnSpc>
              <a:spcBef>
                <a:spcPts val="0"/>
              </a:spcBef>
              <a:spcAft>
                <a:spcPts val="0"/>
              </a:spcAft>
              <a:buClr>
                <a:srgbClr val="11AA81"/>
              </a:buClr>
              <a:buSzPts val="1600"/>
              <a:buFont typeface="Arial"/>
              <a:buNone/>
            </a:pPr>
            <a:endParaRPr sz="1600" dirty="0"/>
          </a:p>
          <a:p>
            <a:pPr marL="476250" lvl="0" indent="-342900" algn="l" rtl="0">
              <a:lnSpc>
                <a:spcPct val="100000"/>
              </a:lnSpc>
              <a:spcBef>
                <a:spcPts val="0"/>
              </a:spcBef>
              <a:spcAft>
                <a:spcPts val="0"/>
              </a:spcAft>
              <a:buClr>
                <a:srgbClr val="11AA81"/>
              </a:buClr>
              <a:buSzPts val="1600"/>
              <a:buFont typeface="Arial"/>
              <a:buChar char="●"/>
            </a:pPr>
            <a:r>
              <a:rPr lang="fi-FI" sz="1600" dirty="0"/>
              <a:t>Ne voidaan kohdentaa useiden erityisten kriteerien perusteella</a:t>
            </a:r>
            <a:endParaRPr sz="1600" dirty="0"/>
          </a:p>
          <a:p>
            <a:pPr marL="800100" lvl="0" indent="-241300" algn="l" rtl="0">
              <a:lnSpc>
                <a:spcPct val="100000"/>
              </a:lnSpc>
              <a:spcBef>
                <a:spcPts val="0"/>
              </a:spcBef>
              <a:spcAft>
                <a:spcPts val="0"/>
              </a:spcAft>
              <a:buClr>
                <a:srgbClr val="11AA81"/>
              </a:buClr>
              <a:buSzPts val="1600"/>
              <a:buFont typeface="Arial"/>
              <a:buNone/>
            </a:pPr>
            <a:endParaRPr sz="1600" dirty="0"/>
          </a:p>
          <a:p>
            <a:pPr marL="476250" lvl="0" indent="-342900" algn="l" rtl="0">
              <a:lnSpc>
                <a:spcPct val="100000"/>
              </a:lnSpc>
              <a:spcBef>
                <a:spcPts val="0"/>
              </a:spcBef>
              <a:spcAft>
                <a:spcPts val="0"/>
              </a:spcAft>
              <a:buClr>
                <a:srgbClr val="11AA81"/>
              </a:buClr>
              <a:buSzPts val="1600"/>
              <a:buFont typeface="Arial"/>
              <a:buChar char="●"/>
            </a:pPr>
            <a:r>
              <a:rPr lang="fi-FI" sz="1600" dirty="0"/>
              <a:t>Ne todennäköisesti laajentavat kohderyhmääsi.</a:t>
            </a:r>
            <a:endParaRPr sz="1600" dirty="0"/>
          </a:p>
          <a:p>
            <a:pPr marL="457200" lvl="0" indent="-228600" algn="l" rtl="0">
              <a:lnSpc>
                <a:spcPct val="100000"/>
              </a:lnSpc>
              <a:spcBef>
                <a:spcPts val="0"/>
              </a:spcBef>
              <a:spcAft>
                <a:spcPts val="0"/>
              </a:spcAft>
              <a:buClr>
                <a:srgbClr val="161249"/>
              </a:buClr>
              <a:buSzPts val="1500"/>
              <a:buFont typeface="Arial"/>
              <a:buNone/>
            </a:pPr>
            <a:endParaRPr dirty="0"/>
          </a:p>
          <a:p>
            <a:pPr marL="457200" lvl="0" indent="0" algn="l" rtl="0">
              <a:lnSpc>
                <a:spcPct val="100000"/>
              </a:lnSpc>
              <a:spcBef>
                <a:spcPts val="0"/>
              </a:spcBef>
              <a:spcAft>
                <a:spcPts val="0"/>
              </a:spcAft>
              <a:buClr>
                <a:srgbClr val="161249"/>
              </a:buClr>
              <a:buSzPts val="2100"/>
              <a:buNone/>
            </a:pPr>
            <a:endParaRPr dirty="0"/>
          </a:p>
        </p:txBody>
      </p:sp>
      <p:sp>
        <p:nvSpPr>
          <p:cNvPr id="500" name="Google Shape;500;p22"/>
          <p:cNvSpPr txBox="1">
            <a:spLocks noGrp="1"/>
          </p:cNvSpPr>
          <p:nvPr>
            <p:ph type="body" idx="4294967295"/>
          </p:nvPr>
        </p:nvSpPr>
        <p:spPr>
          <a:xfrm>
            <a:off x="381697" y="1334274"/>
            <a:ext cx="3908425" cy="3313112"/>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0"/>
              </a:spcBef>
              <a:spcAft>
                <a:spcPts val="0"/>
              </a:spcAft>
              <a:buClr>
                <a:srgbClr val="11AA81"/>
              </a:buClr>
              <a:buSzPts val="1600"/>
              <a:buFont typeface="Arial"/>
              <a:buChar char="●"/>
            </a:pPr>
            <a:r>
              <a:rPr lang="fi-FI" sz="1600" dirty="0"/>
              <a:t>Tiedät kohdeyleisösi ja sen, mistä se löytyy.</a:t>
            </a:r>
            <a:endParaRPr sz="1600" dirty="0"/>
          </a:p>
          <a:p>
            <a:pPr marL="514350" lvl="0" indent="-184150" algn="l" rtl="0">
              <a:lnSpc>
                <a:spcPct val="100000"/>
              </a:lnSpc>
              <a:spcBef>
                <a:spcPts val="0"/>
              </a:spcBef>
              <a:spcAft>
                <a:spcPts val="0"/>
              </a:spcAft>
              <a:buClr>
                <a:srgbClr val="11AA81"/>
              </a:buClr>
              <a:buSzPts val="1600"/>
              <a:buFont typeface="Arial"/>
              <a:buNone/>
            </a:pPr>
            <a:endParaRPr sz="1600" dirty="0"/>
          </a:p>
          <a:p>
            <a:pPr marL="457200" lvl="0" indent="-323850" algn="l" rtl="0">
              <a:lnSpc>
                <a:spcPct val="100000"/>
              </a:lnSpc>
              <a:spcBef>
                <a:spcPts val="0"/>
              </a:spcBef>
              <a:spcAft>
                <a:spcPts val="0"/>
              </a:spcAft>
              <a:buClr>
                <a:srgbClr val="11AA81"/>
              </a:buClr>
              <a:buSzPts val="1600"/>
              <a:buFont typeface="Arial"/>
              <a:buChar char="●"/>
            </a:pPr>
            <a:r>
              <a:rPr lang="fi-FI" sz="1600" dirty="0"/>
              <a:t>Tavoitteenasi on lisätä tietoisuutta suurille kohderyhmille, ja</a:t>
            </a:r>
            <a:endParaRPr sz="1600" dirty="0"/>
          </a:p>
          <a:p>
            <a:pPr marL="742950" lvl="0" indent="-184150" algn="l" rtl="0">
              <a:lnSpc>
                <a:spcPct val="100000"/>
              </a:lnSpc>
              <a:spcBef>
                <a:spcPts val="0"/>
              </a:spcBef>
              <a:spcAft>
                <a:spcPts val="0"/>
              </a:spcAft>
              <a:buClr>
                <a:srgbClr val="11AA81"/>
              </a:buClr>
              <a:buSzPts val="1600"/>
              <a:buFont typeface="Arial"/>
              <a:buNone/>
            </a:pPr>
            <a:endParaRPr sz="1600" dirty="0"/>
          </a:p>
          <a:p>
            <a:pPr marL="457200" lvl="0" indent="-323850" algn="l" rtl="0">
              <a:lnSpc>
                <a:spcPct val="100000"/>
              </a:lnSpc>
              <a:spcBef>
                <a:spcPts val="0"/>
              </a:spcBef>
              <a:spcAft>
                <a:spcPts val="0"/>
              </a:spcAft>
              <a:buClr>
                <a:srgbClr val="11AA81"/>
              </a:buClr>
              <a:buSzPts val="1600"/>
              <a:buFont typeface="Arial"/>
              <a:buChar char="●"/>
            </a:pPr>
            <a:r>
              <a:rPr lang="fi-FI" sz="1600" dirty="0"/>
              <a:t>Ohjata liikennettä verkkosivuillesi (=markkinointisuppilon ylempi osa).</a:t>
            </a:r>
            <a:endParaRPr sz="1600" dirty="0"/>
          </a:p>
          <a:p>
            <a:pPr marL="514350" lvl="0" indent="-184150" algn="l" rtl="0">
              <a:lnSpc>
                <a:spcPct val="100000"/>
              </a:lnSpc>
              <a:spcBef>
                <a:spcPts val="0"/>
              </a:spcBef>
              <a:spcAft>
                <a:spcPts val="0"/>
              </a:spcAft>
              <a:buClr>
                <a:srgbClr val="11AA81"/>
              </a:buClr>
              <a:buSzPts val="1600"/>
              <a:buFont typeface="Arial"/>
              <a:buNone/>
            </a:pPr>
            <a:endParaRPr sz="1600" dirty="0"/>
          </a:p>
          <a:p>
            <a:pPr marL="457200" lvl="0" indent="-323850" algn="l" rtl="0">
              <a:lnSpc>
                <a:spcPct val="100000"/>
              </a:lnSpc>
              <a:spcBef>
                <a:spcPts val="0"/>
              </a:spcBef>
              <a:spcAft>
                <a:spcPts val="0"/>
              </a:spcAft>
              <a:buClr>
                <a:srgbClr val="11AA81"/>
              </a:buClr>
              <a:buSzPts val="1600"/>
              <a:buFont typeface="Arial"/>
              <a:buChar char="●"/>
            </a:pPr>
            <a:r>
              <a:rPr lang="fi-FI" sz="1600" dirty="0"/>
              <a:t>Mainosta varten on luotu toimiva laskeutumissivu, joka ohjaa kävijää eteenpäin. </a:t>
            </a:r>
            <a:endParaRPr sz="1600" dirty="0"/>
          </a:p>
          <a:p>
            <a:pPr marL="457200" lvl="0" indent="-228600" algn="l" rtl="0">
              <a:lnSpc>
                <a:spcPct val="100000"/>
              </a:lnSpc>
              <a:spcBef>
                <a:spcPts val="0"/>
              </a:spcBef>
              <a:spcAft>
                <a:spcPts val="0"/>
              </a:spcAft>
              <a:buClr>
                <a:schemeClr val="dk1"/>
              </a:buClr>
              <a:buSzPts val="1500"/>
              <a:buFont typeface="Arial"/>
              <a:buNone/>
            </a:pPr>
            <a:endParaRPr sz="1600" dirty="0"/>
          </a:p>
          <a:p>
            <a:pPr marL="457200" lvl="0" indent="-228600" algn="l" rtl="0">
              <a:lnSpc>
                <a:spcPct val="100000"/>
              </a:lnSpc>
              <a:spcBef>
                <a:spcPts val="0"/>
              </a:spcBef>
              <a:spcAft>
                <a:spcPts val="0"/>
              </a:spcAft>
              <a:buClr>
                <a:schemeClr val="dk1"/>
              </a:buClr>
              <a:buSzPts val="1500"/>
              <a:buFont typeface="Arial"/>
              <a:buNone/>
            </a:pPr>
            <a:endParaRPr sz="1600" dirty="0"/>
          </a:p>
        </p:txBody>
      </p:sp>
      <p:sp>
        <p:nvSpPr>
          <p:cNvPr id="501" name="Google Shape;501;p22"/>
          <p:cNvSpPr txBox="1"/>
          <p:nvPr/>
        </p:nvSpPr>
        <p:spPr>
          <a:xfrm>
            <a:off x="4756417" y="323516"/>
            <a:ext cx="3888121"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i-FI" sz="2800" b="1" dirty="0">
                <a:solidFill>
                  <a:srgbClr val="11AA81"/>
                </a:solidFill>
                <a:latin typeface="Arial"/>
                <a:ea typeface="Arial"/>
                <a:cs typeface="Arial"/>
                <a:sym typeface="Arial"/>
              </a:rPr>
              <a:t>Mahdollisia hyötyjä:  </a:t>
            </a:r>
            <a:endParaRPr sz="2800" b="1" dirty="0">
              <a:solidFill>
                <a:srgbClr val="11AA81"/>
              </a:solidFill>
              <a:latin typeface="Arial"/>
              <a:ea typeface="Arial"/>
              <a:cs typeface="Arial"/>
              <a:sym typeface="Arial"/>
            </a:endParaRPr>
          </a:p>
        </p:txBody>
      </p:sp>
      <p:sp>
        <p:nvSpPr>
          <p:cNvPr id="502" name="Google Shape;502;p22"/>
          <p:cNvSpPr txBox="1"/>
          <p:nvPr/>
        </p:nvSpPr>
        <p:spPr>
          <a:xfrm>
            <a:off x="591671" y="323517"/>
            <a:ext cx="3035193" cy="52318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11AA81"/>
              </a:buClr>
              <a:buSzPts val="2800"/>
              <a:buFont typeface="Arial"/>
              <a:buNone/>
            </a:pPr>
            <a:r>
              <a:rPr lang="fi-FI" sz="2800" b="1" dirty="0">
                <a:solidFill>
                  <a:srgbClr val="11AA81"/>
                </a:solidFill>
              </a:rPr>
              <a:t>Edellytyksiä</a:t>
            </a:r>
            <a:r>
              <a:rPr lang="fi-FI" sz="2800" b="1" dirty="0">
                <a:solidFill>
                  <a:srgbClr val="11AA81"/>
                </a:solidFill>
                <a:latin typeface="Arial"/>
                <a:ea typeface="Arial"/>
                <a:cs typeface="Arial"/>
                <a:sym typeface="Arial"/>
              </a:rPr>
              <a:t>: </a:t>
            </a:r>
            <a:endParaRPr sz="2800" b="1" dirty="0">
              <a:solidFill>
                <a:srgbClr val="11AA81"/>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06"/>
        <p:cNvGrpSpPr/>
        <p:nvPr/>
      </p:nvGrpSpPr>
      <p:grpSpPr>
        <a:xfrm>
          <a:off x="0" y="0"/>
          <a:ext cx="0" cy="0"/>
          <a:chOff x="0" y="0"/>
          <a:chExt cx="0" cy="0"/>
        </a:xfrm>
      </p:grpSpPr>
      <p:sp>
        <p:nvSpPr>
          <p:cNvPr id="507" name="Google Shape;507;g20e72ffa6ac_0_227"/>
          <p:cNvSpPr txBox="1">
            <a:spLocks noGrp="1"/>
          </p:cNvSpPr>
          <p:nvPr>
            <p:ph type="title"/>
          </p:nvPr>
        </p:nvSpPr>
        <p:spPr>
          <a:xfrm>
            <a:off x="202579" y="381882"/>
            <a:ext cx="4067175" cy="994172"/>
          </a:xfrm>
          <a:prstGeom prst="rect">
            <a:avLst/>
          </a:prstGeom>
          <a:noFill/>
          <a:ln>
            <a:noFill/>
          </a:ln>
        </p:spPr>
        <p:txBody>
          <a:bodyPr spcFirstLastPara="1" wrap="square" lIns="91425" tIns="91425" rIns="91425" bIns="91425" anchor="b" anchorCtr="0">
            <a:noAutofit/>
          </a:bodyPr>
          <a:lstStyle/>
          <a:p>
            <a:pPr marL="0" lvl="0" indent="0" algn="ctr" rtl="0">
              <a:lnSpc>
                <a:spcPct val="90000"/>
              </a:lnSpc>
              <a:spcBef>
                <a:spcPts val="0"/>
              </a:spcBef>
              <a:spcAft>
                <a:spcPts val="0"/>
              </a:spcAft>
              <a:buClr>
                <a:srgbClr val="161249"/>
              </a:buClr>
              <a:buSzPts val="3200"/>
              <a:buFont typeface="Arial"/>
              <a:buNone/>
            </a:pPr>
            <a:r>
              <a:rPr lang="fi-FI" sz="3200"/>
              <a:t>Sosiaalisen median mainonta</a:t>
            </a:r>
            <a:endParaRPr sz="3200"/>
          </a:p>
        </p:txBody>
      </p:sp>
      <p:sp>
        <p:nvSpPr>
          <p:cNvPr id="508" name="Google Shape;508;g20e72ffa6ac_0_227"/>
          <p:cNvSpPr txBox="1">
            <a:spLocks noGrp="1"/>
          </p:cNvSpPr>
          <p:nvPr>
            <p:ph type="body" idx="1"/>
          </p:nvPr>
        </p:nvSpPr>
        <p:spPr>
          <a:xfrm>
            <a:off x="4695827" y="512449"/>
            <a:ext cx="4067175" cy="4057971"/>
          </a:xfrm>
          <a:prstGeom prst="rect">
            <a:avLst/>
          </a:prstGeom>
          <a:noFill/>
          <a:ln>
            <a:noFill/>
          </a:ln>
        </p:spPr>
        <p:txBody>
          <a:bodyPr spcFirstLastPara="1" wrap="square" lIns="91425" tIns="91425" rIns="91425" bIns="91425" anchor="ctr" anchorCtr="0">
            <a:noAutofit/>
          </a:bodyPr>
          <a:lstStyle/>
          <a:p>
            <a:pPr marL="457200" lvl="0" indent="-323850" algn="l" rtl="0">
              <a:lnSpc>
                <a:spcPct val="90000"/>
              </a:lnSpc>
              <a:spcBef>
                <a:spcPts val="0"/>
              </a:spcBef>
              <a:spcAft>
                <a:spcPts val="0"/>
              </a:spcAft>
              <a:buClr>
                <a:srgbClr val="11AA81"/>
              </a:buClr>
              <a:buSzPts val="1500"/>
              <a:buFont typeface="Arial"/>
              <a:buChar char="●"/>
            </a:pPr>
            <a:r>
              <a:rPr lang="fi-FI" sz="1600" dirty="0"/>
              <a:t>Toiseksi merkittävin digitaalinen mainosalusta hakukoneiden jälkeen</a:t>
            </a:r>
            <a:endParaRPr sz="1600" dirty="0"/>
          </a:p>
          <a:p>
            <a:pPr marL="742950" lvl="0" indent="-184150" algn="l" rtl="0">
              <a:lnSpc>
                <a:spcPct val="90000"/>
              </a:lnSpc>
              <a:spcBef>
                <a:spcPts val="0"/>
              </a:spcBef>
              <a:spcAft>
                <a:spcPts val="0"/>
              </a:spcAft>
              <a:buClr>
                <a:srgbClr val="11AA81"/>
              </a:buClr>
              <a:buSzPts val="1600"/>
              <a:buFont typeface="Arial"/>
              <a:buNone/>
            </a:pPr>
            <a:endParaRPr sz="1600" dirty="0"/>
          </a:p>
          <a:p>
            <a:pPr marL="457200" lvl="0" indent="-323850" algn="l" rtl="0">
              <a:lnSpc>
                <a:spcPct val="90000"/>
              </a:lnSpc>
              <a:spcBef>
                <a:spcPts val="0"/>
              </a:spcBef>
              <a:spcAft>
                <a:spcPts val="0"/>
              </a:spcAft>
              <a:buClr>
                <a:srgbClr val="11AA81"/>
              </a:buClr>
              <a:buSzPts val="1500"/>
              <a:buFont typeface="Arial"/>
              <a:buChar char="●"/>
            </a:pPr>
            <a:r>
              <a:rPr lang="fi-FI" sz="1600" dirty="0"/>
              <a:t>Sosiaalisen median mainosten avulla voit tavoittaa laajan joukon sosiaalisen median käyttäjiä. </a:t>
            </a:r>
            <a:endParaRPr sz="1600" dirty="0"/>
          </a:p>
          <a:p>
            <a:pPr marL="742950" lvl="0" indent="-184150" algn="l" rtl="0">
              <a:lnSpc>
                <a:spcPct val="90000"/>
              </a:lnSpc>
              <a:spcBef>
                <a:spcPts val="0"/>
              </a:spcBef>
              <a:spcAft>
                <a:spcPts val="0"/>
              </a:spcAft>
              <a:buClr>
                <a:srgbClr val="11AA81"/>
              </a:buClr>
              <a:buSzPts val="1600"/>
              <a:buFont typeface="Arial"/>
              <a:buNone/>
            </a:pPr>
            <a:endParaRPr sz="1600" dirty="0"/>
          </a:p>
          <a:p>
            <a:pPr marL="457200" lvl="0" indent="-323850" algn="l" rtl="0">
              <a:lnSpc>
                <a:spcPct val="90000"/>
              </a:lnSpc>
              <a:spcBef>
                <a:spcPts val="0"/>
              </a:spcBef>
              <a:spcAft>
                <a:spcPts val="0"/>
              </a:spcAft>
              <a:buClr>
                <a:srgbClr val="11AA81"/>
              </a:buClr>
              <a:buSzPts val="1500"/>
              <a:buFont typeface="Arial"/>
              <a:buChar char="●"/>
            </a:pPr>
            <a:r>
              <a:rPr lang="fi-FI" sz="1600" dirty="0"/>
              <a:t>Tavoitat kohderyhmiä tarkan kohdennuksen kautta.</a:t>
            </a:r>
            <a:endParaRPr sz="1600" dirty="0"/>
          </a:p>
          <a:p>
            <a:pPr marL="742950" lvl="0" indent="-184150" algn="l" rtl="0">
              <a:lnSpc>
                <a:spcPct val="90000"/>
              </a:lnSpc>
              <a:spcBef>
                <a:spcPts val="0"/>
              </a:spcBef>
              <a:spcAft>
                <a:spcPts val="0"/>
              </a:spcAft>
              <a:buClr>
                <a:srgbClr val="11AA81"/>
              </a:buClr>
              <a:buSzPts val="1600"/>
              <a:buFont typeface="Arial"/>
              <a:buNone/>
            </a:pPr>
            <a:endParaRPr sz="1600" dirty="0"/>
          </a:p>
          <a:p>
            <a:pPr marL="457200" lvl="0" indent="-323850" algn="l" rtl="0">
              <a:lnSpc>
                <a:spcPct val="90000"/>
              </a:lnSpc>
              <a:spcBef>
                <a:spcPts val="0"/>
              </a:spcBef>
              <a:spcAft>
                <a:spcPts val="0"/>
              </a:spcAft>
              <a:buClr>
                <a:srgbClr val="11AA81"/>
              </a:buClr>
              <a:buSzPts val="1500"/>
              <a:buFont typeface="Arial"/>
              <a:buChar char="●"/>
            </a:pPr>
            <a:r>
              <a:rPr lang="fi-FI" sz="1600" dirty="0"/>
              <a:t>Soveltuu brändisi mainostamiseen (visuaaliset mainokset)</a:t>
            </a:r>
            <a:endParaRPr sz="1600" dirty="0"/>
          </a:p>
          <a:p>
            <a:pPr marL="742950" lvl="0" indent="-184150" algn="l" rtl="0">
              <a:lnSpc>
                <a:spcPct val="90000"/>
              </a:lnSpc>
              <a:spcBef>
                <a:spcPts val="0"/>
              </a:spcBef>
              <a:spcAft>
                <a:spcPts val="0"/>
              </a:spcAft>
              <a:buClr>
                <a:srgbClr val="11AA81"/>
              </a:buClr>
              <a:buSzPts val="1600"/>
              <a:buFont typeface="Arial"/>
              <a:buNone/>
            </a:pPr>
            <a:endParaRPr sz="1600" dirty="0"/>
          </a:p>
          <a:p>
            <a:pPr marL="457200" lvl="0" indent="-323850" algn="l" rtl="0">
              <a:lnSpc>
                <a:spcPct val="90000"/>
              </a:lnSpc>
              <a:spcBef>
                <a:spcPts val="0"/>
              </a:spcBef>
              <a:spcAft>
                <a:spcPts val="0"/>
              </a:spcAft>
              <a:buClr>
                <a:srgbClr val="11AA81"/>
              </a:buClr>
              <a:buSzPts val="1500"/>
              <a:buFont typeface="Arial"/>
              <a:buChar char="●"/>
            </a:pPr>
            <a:r>
              <a:rPr lang="fi-FI" sz="1600" dirty="0"/>
              <a:t>Peruskohdistuksen lisäksi voidaan luoda </a:t>
            </a:r>
            <a:r>
              <a:rPr lang="fi-FI" sz="1600" i="1" dirty="0"/>
              <a:t>uudelleenkohdentamista </a:t>
            </a:r>
            <a:r>
              <a:rPr lang="fi-FI" sz="1600" dirty="0"/>
              <a:t>ja </a:t>
            </a:r>
            <a:r>
              <a:rPr lang="fi-FI" sz="1600" i="1" dirty="0"/>
              <a:t>samankaltaisia </a:t>
            </a:r>
            <a:r>
              <a:rPr lang="fi-FI" sz="1600" dirty="0"/>
              <a:t>kohderyhmiä.</a:t>
            </a:r>
            <a:endParaRPr sz="1600" dirty="0"/>
          </a:p>
          <a:p>
            <a:pPr marL="742950" lvl="0" indent="-184150" algn="l" rtl="0">
              <a:lnSpc>
                <a:spcPct val="90000"/>
              </a:lnSpc>
              <a:spcBef>
                <a:spcPts val="0"/>
              </a:spcBef>
              <a:spcAft>
                <a:spcPts val="0"/>
              </a:spcAft>
              <a:buClr>
                <a:srgbClr val="11AA81"/>
              </a:buClr>
              <a:buSzPts val="1600"/>
              <a:buFont typeface="Arial"/>
              <a:buNone/>
            </a:pPr>
            <a:endParaRPr sz="1600" dirty="0"/>
          </a:p>
          <a:p>
            <a:pPr marL="457200" lvl="0" indent="-323850" algn="l" rtl="0">
              <a:lnSpc>
                <a:spcPct val="90000"/>
              </a:lnSpc>
              <a:spcBef>
                <a:spcPts val="0"/>
              </a:spcBef>
              <a:spcAft>
                <a:spcPts val="0"/>
              </a:spcAft>
              <a:buClr>
                <a:srgbClr val="11AA81"/>
              </a:buClr>
              <a:buSzPts val="1500"/>
              <a:buFont typeface="Arial"/>
              <a:buChar char="●"/>
            </a:pPr>
            <a:r>
              <a:rPr lang="fi-FI" sz="1600" dirty="0"/>
              <a:t>Edullinen, helppo toteuttaa</a:t>
            </a:r>
            <a:endParaRPr sz="1600" dirty="0"/>
          </a:p>
          <a:p>
            <a:pPr marL="457200" lvl="0" indent="0" algn="l" rtl="0">
              <a:lnSpc>
                <a:spcPct val="90000"/>
              </a:lnSpc>
              <a:spcBef>
                <a:spcPts val="0"/>
              </a:spcBef>
              <a:spcAft>
                <a:spcPts val="0"/>
              </a:spcAft>
              <a:buClr>
                <a:srgbClr val="161249"/>
              </a:buClr>
              <a:buSzPts val="2400"/>
              <a:buNone/>
            </a:pPr>
            <a:endParaRPr sz="2400" dirty="0"/>
          </a:p>
        </p:txBody>
      </p:sp>
      <p:pic>
        <p:nvPicPr>
          <p:cNvPr id="509" name="Google Shape;509;g20e72ffa6ac_0_22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49156" y="1848053"/>
            <a:ext cx="725750" cy="725750"/>
          </a:xfrm>
          <a:prstGeom prst="rect">
            <a:avLst/>
          </a:prstGeom>
          <a:noFill/>
          <a:ln>
            <a:noFill/>
          </a:ln>
        </p:spPr>
      </p:pic>
      <p:pic>
        <p:nvPicPr>
          <p:cNvPr id="510" name="Google Shape;510;g20e72ffa6ac_0_227"/>
          <p:cNvPicPr preferRelativeResize="0"/>
          <p:nvPr/>
        </p:nvPicPr>
        <p:blipFill rotWithShape="1">
          <a:blip r:embed="rId4" cstate="screen">
            <a:alphaModFix/>
            <a:extLst>
              <a:ext uri="{28A0092B-C50C-407E-A947-70E740481C1C}">
                <a14:useLocalDpi xmlns:a14="http://schemas.microsoft.com/office/drawing/2010/main"/>
              </a:ext>
            </a:extLst>
          </a:blip>
          <a:srcRect l="21319" t="-8766" r="26477"/>
          <a:stretch/>
        </p:blipFill>
        <p:spPr>
          <a:xfrm>
            <a:off x="676319" y="2805974"/>
            <a:ext cx="1071425" cy="1149375"/>
          </a:xfrm>
          <a:prstGeom prst="rect">
            <a:avLst/>
          </a:prstGeom>
          <a:noFill/>
          <a:ln>
            <a:noFill/>
          </a:ln>
        </p:spPr>
      </p:pic>
      <p:pic>
        <p:nvPicPr>
          <p:cNvPr id="511" name="Google Shape;511;g20e72ffa6ac_0_227"/>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2236168" y="1769628"/>
            <a:ext cx="1576075" cy="882600"/>
          </a:xfrm>
          <a:prstGeom prst="rect">
            <a:avLst/>
          </a:prstGeom>
          <a:noFill/>
          <a:ln>
            <a:noFill/>
          </a:ln>
        </p:spPr>
      </p:pic>
      <p:pic>
        <p:nvPicPr>
          <p:cNvPr id="512" name="Google Shape;512;g20e72ffa6ac_0_227"/>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236167" y="3147111"/>
            <a:ext cx="1775000" cy="467100"/>
          </a:xfrm>
          <a:prstGeom prst="rect">
            <a:avLst/>
          </a:prstGeom>
          <a:noFill/>
          <a:ln>
            <a:noFill/>
          </a:ln>
        </p:spPr>
      </p:pic>
      <p:sp>
        <p:nvSpPr>
          <p:cNvPr id="513" name="Google Shape;513;g20e72ffa6ac_0_227"/>
          <p:cNvSpPr/>
          <p:nvPr/>
        </p:nvSpPr>
        <p:spPr>
          <a:xfrm>
            <a:off x="509799" y="1521303"/>
            <a:ext cx="3792720" cy="2689151"/>
          </a:xfrm>
          <a:prstGeom prst="roundRect">
            <a:avLst>
              <a:gd name="adj" fmla="val 16667"/>
            </a:avLst>
          </a:prstGeom>
          <a:noFill/>
          <a:ln w="38100" cap="flat" cmpd="sng">
            <a:solidFill>
              <a:srgbClr val="11AA8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Google Shape;522;g20e72ffa6ac_0_247">
            <a:extLst>
              <a:ext uri="{FF2B5EF4-FFF2-40B4-BE49-F238E27FC236}">
                <a16:creationId xmlns:a16="http://schemas.microsoft.com/office/drawing/2014/main" id="{7484099C-5F5A-E00A-2E0B-F7A450AEA523}"/>
              </a:ext>
            </a:extLst>
          </p:cNvPr>
          <p:cNvSpPr txBox="1"/>
          <p:nvPr/>
        </p:nvSpPr>
        <p:spPr>
          <a:xfrm>
            <a:off x="1829476" y="4392286"/>
            <a:ext cx="4648874" cy="369332"/>
          </a:xfrm>
          <a:prstGeom prst="rect">
            <a:avLst/>
          </a:prstGeom>
          <a:noFill/>
          <a:ln>
            <a:noFill/>
          </a:ln>
        </p:spPr>
        <p:txBody>
          <a:bodyPr spcFirstLastPara="1" wrap="square" lIns="91425" tIns="45700" rIns="91425" bIns="45700" anchor="t" anchorCtr="0">
            <a:spAutoFit/>
          </a:bodyPr>
          <a:lstStyle/>
          <a:p>
            <a:pPr marL="457200" marR="0" lvl="0" indent="-228600" algn="l" rtl="0">
              <a:lnSpc>
                <a:spcPct val="100000"/>
              </a:lnSpc>
              <a:spcBef>
                <a:spcPts val="0"/>
              </a:spcBef>
              <a:spcAft>
                <a:spcPts val="0"/>
              </a:spcAft>
              <a:buClr>
                <a:schemeClr val="dk1"/>
              </a:buClr>
              <a:buSzPts val="1500"/>
              <a:buFont typeface="Arial"/>
              <a:buNone/>
            </a:pPr>
            <a:r>
              <a:rPr lang="fi-FI" sz="1800" b="1" dirty="0">
                <a:solidFill>
                  <a:srgbClr val="11AA81"/>
                </a:solidFill>
                <a:latin typeface="Arial"/>
                <a:ea typeface="Arial"/>
                <a:cs typeface="Arial"/>
                <a:sym typeface="Arial"/>
              </a:rPr>
              <a:t>Lisätietoa: </a:t>
            </a:r>
            <a:r>
              <a:rPr lang="fi-FI" sz="1800" u="sng" dirty="0" err="1">
                <a:solidFill>
                  <a:schemeClr val="hlink"/>
                </a:solidFill>
                <a:latin typeface="Arial"/>
                <a:ea typeface="Arial"/>
                <a:cs typeface="Arial"/>
                <a:sym typeface="Arial"/>
                <a:hlinkClick r:id="rId7"/>
              </a:rPr>
              <a:t>Wordstream</a:t>
            </a:r>
            <a:endParaRPr sz="1800" dirty="0">
              <a:solidFill>
                <a:schemeClr val="dk1"/>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sp>
        <p:nvSpPr>
          <p:cNvPr id="518" name="Google Shape;518;g20e72ffa6ac_0_247"/>
          <p:cNvSpPr txBox="1">
            <a:spLocks noGrp="1"/>
          </p:cNvSpPr>
          <p:nvPr>
            <p:ph type="body" idx="1"/>
          </p:nvPr>
        </p:nvSpPr>
        <p:spPr>
          <a:xfrm>
            <a:off x="4777420" y="1082435"/>
            <a:ext cx="4067175" cy="2240756"/>
          </a:xfrm>
          <a:prstGeom prst="rect">
            <a:avLst/>
          </a:prstGeom>
          <a:noFill/>
          <a:ln>
            <a:noFill/>
          </a:ln>
        </p:spPr>
        <p:txBody>
          <a:bodyPr spcFirstLastPara="1" wrap="square" lIns="0" tIns="0" rIns="0" bIns="0" anchor="t" anchorCtr="0">
            <a:noAutofit/>
          </a:bodyPr>
          <a:lstStyle/>
          <a:p>
            <a:pPr marL="476250" lvl="0" indent="-342900" algn="l" rtl="0">
              <a:lnSpc>
                <a:spcPct val="100000"/>
              </a:lnSpc>
              <a:spcBef>
                <a:spcPts val="0"/>
              </a:spcBef>
              <a:spcAft>
                <a:spcPts val="0"/>
              </a:spcAft>
              <a:buClr>
                <a:srgbClr val="11AA81"/>
              </a:buClr>
              <a:buSzPts val="1600"/>
              <a:buFont typeface="Arial"/>
              <a:buChar char="●"/>
            </a:pPr>
            <a:r>
              <a:rPr lang="fi-FI" sz="1600" dirty="0"/>
              <a:t>Suuria uusia yleisöjä voidaan tavoittaa välittömästi - myös alueellisesti ja paikallisesti.</a:t>
            </a:r>
            <a:endParaRPr sz="1600" dirty="0"/>
          </a:p>
          <a:p>
            <a:pPr marL="476250" lvl="0" indent="-241300" algn="l" rtl="0">
              <a:lnSpc>
                <a:spcPct val="100000"/>
              </a:lnSpc>
              <a:spcBef>
                <a:spcPts val="0"/>
              </a:spcBef>
              <a:spcAft>
                <a:spcPts val="0"/>
              </a:spcAft>
              <a:buClr>
                <a:srgbClr val="11AA81"/>
              </a:buClr>
              <a:buSzPts val="1600"/>
              <a:buFont typeface="Arial"/>
              <a:buNone/>
            </a:pPr>
            <a:endParaRPr sz="1600" dirty="0"/>
          </a:p>
          <a:p>
            <a:pPr marL="476250" lvl="0" indent="-342900" algn="l" rtl="0">
              <a:lnSpc>
                <a:spcPct val="100000"/>
              </a:lnSpc>
              <a:spcBef>
                <a:spcPts val="0"/>
              </a:spcBef>
              <a:spcAft>
                <a:spcPts val="0"/>
              </a:spcAft>
              <a:buClr>
                <a:srgbClr val="11AA81"/>
              </a:buClr>
              <a:buSzPts val="1600"/>
              <a:buFont typeface="Arial"/>
              <a:buChar char="●"/>
            </a:pPr>
            <a:r>
              <a:rPr lang="fi-FI" sz="1600" dirty="0"/>
              <a:t>Kustannustehokas: voit keskittyä juuri oikeisiin kohderyhmiin.</a:t>
            </a:r>
            <a:endParaRPr sz="1600" dirty="0"/>
          </a:p>
          <a:p>
            <a:pPr marL="476250" lvl="0" indent="-241300" algn="l" rtl="0">
              <a:lnSpc>
                <a:spcPct val="100000"/>
              </a:lnSpc>
              <a:spcBef>
                <a:spcPts val="0"/>
              </a:spcBef>
              <a:spcAft>
                <a:spcPts val="0"/>
              </a:spcAft>
              <a:buClr>
                <a:srgbClr val="11AA81"/>
              </a:buClr>
              <a:buSzPts val="1600"/>
              <a:buFont typeface="Arial"/>
              <a:buNone/>
            </a:pPr>
            <a:endParaRPr sz="1600" dirty="0"/>
          </a:p>
          <a:p>
            <a:pPr marL="476250" lvl="0" indent="-342900" algn="l" rtl="0">
              <a:lnSpc>
                <a:spcPct val="100000"/>
              </a:lnSpc>
              <a:spcBef>
                <a:spcPts val="0"/>
              </a:spcBef>
              <a:spcAft>
                <a:spcPts val="0"/>
              </a:spcAft>
              <a:buClr>
                <a:srgbClr val="11AA81"/>
              </a:buClr>
              <a:buSzPts val="1600"/>
              <a:buFont typeface="Arial"/>
              <a:buChar char="●"/>
            </a:pPr>
            <a:r>
              <a:rPr lang="fi-FI" sz="1600" dirty="0"/>
              <a:t>Sitoutuminen: Sosiaalisen median mainosten kanssa voi olla vuorovaikutuksessa</a:t>
            </a:r>
          </a:p>
          <a:p>
            <a:pPr marL="476250" lvl="0" indent="-342900" algn="l" rtl="0">
              <a:lnSpc>
                <a:spcPct val="100000"/>
              </a:lnSpc>
              <a:spcBef>
                <a:spcPts val="0"/>
              </a:spcBef>
              <a:spcAft>
                <a:spcPts val="0"/>
              </a:spcAft>
              <a:buClr>
                <a:srgbClr val="11AA81"/>
              </a:buClr>
              <a:buSzPts val="1600"/>
              <a:buFont typeface="Arial"/>
              <a:buChar char="●"/>
            </a:pPr>
            <a:endParaRPr sz="1600" dirty="0"/>
          </a:p>
          <a:p>
            <a:pPr marL="476250" lvl="0" indent="-342900" algn="l" rtl="0">
              <a:lnSpc>
                <a:spcPct val="100000"/>
              </a:lnSpc>
              <a:spcBef>
                <a:spcPts val="0"/>
              </a:spcBef>
              <a:spcAft>
                <a:spcPts val="0"/>
              </a:spcAft>
              <a:buClr>
                <a:srgbClr val="11AA81"/>
              </a:buClr>
              <a:buSzPts val="1600"/>
              <a:buFont typeface="Arial"/>
              <a:buChar char="●"/>
            </a:pPr>
            <a:r>
              <a:rPr lang="fi-FI" sz="1600" dirty="0"/>
              <a:t>Sosiaalisen median ulkoasu muistuttaa viestejä -&gt; vähemmän "häiritsevää" katsojille</a:t>
            </a:r>
            <a:endParaRPr sz="1600" dirty="0"/>
          </a:p>
          <a:p>
            <a:pPr marL="457200" lvl="0" indent="-228600" algn="l" rtl="0">
              <a:lnSpc>
                <a:spcPct val="100000"/>
              </a:lnSpc>
              <a:spcBef>
                <a:spcPts val="0"/>
              </a:spcBef>
              <a:spcAft>
                <a:spcPts val="0"/>
              </a:spcAft>
              <a:buClr>
                <a:srgbClr val="161249"/>
              </a:buClr>
              <a:buSzPts val="1500"/>
              <a:buNone/>
            </a:pPr>
            <a:endParaRPr dirty="0"/>
          </a:p>
          <a:p>
            <a:pPr marL="457200" lvl="0" indent="-228600" algn="l" rtl="0">
              <a:lnSpc>
                <a:spcPct val="100000"/>
              </a:lnSpc>
              <a:spcBef>
                <a:spcPts val="0"/>
              </a:spcBef>
              <a:spcAft>
                <a:spcPts val="0"/>
              </a:spcAft>
              <a:buClr>
                <a:srgbClr val="161249"/>
              </a:buClr>
              <a:buSzPts val="1500"/>
              <a:buFont typeface="Arial"/>
              <a:buNone/>
            </a:pPr>
            <a:endParaRPr dirty="0"/>
          </a:p>
          <a:p>
            <a:pPr marL="457200" lvl="0" indent="0" algn="l" rtl="0">
              <a:lnSpc>
                <a:spcPct val="100000"/>
              </a:lnSpc>
              <a:spcBef>
                <a:spcPts val="0"/>
              </a:spcBef>
              <a:spcAft>
                <a:spcPts val="0"/>
              </a:spcAft>
              <a:buClr>
                <a:srgbClr val="161249"/>
              </a:buClr>
              <a:buSzPts val="2100"/>
              <a:buNone/>
            </a:pPr>
            <a:endParaRPr dirty="0"/>
          </a:p>
        </p:txBody>
      </p:sp>
      <p:sp>
        <p:nvSpPr>
          <p:cNvPr id="519" name="Google Shape;519;g20e72ffa6ac_0_247"/>
          <p:cNvSpPr txBox="1">
            <a:spLocks noGrp="1"/>
          </p:cNvSpPr>
          <p:nvPr>
            <p:ph type="body" idx="4294967295"/>
          </p:nvPr>
        </p:nvSpPr>
        <p:spPr>
          <a:xfrm>
            <a:off x="299405" y="1082435"/>
            <a:ext cx="3965575" cy="3000375"/>
          </a:xfrm>
          <a:prstGeom prst="rect">
            <a:avLst/>
          </a:prstGeom>
          <a:noFill/>
          <a:ln>
            <a:noFill/>
          </a:ln>
        </p:spPr>
        <p:txBody>
          <a:bodyPr spcFirstLastPara="1" wrap="square" lIns="0" tIns="0" rIns="0" bIns="0" anchor="t" anchorCtr="0">
            <a:noAutofit/>
          </a:bodyPr>
          <a:lstStyle/>
          <a:p>
            <a:pPr marL="476250" lvl="0" indent="-342900" algn="l" rtl="0">
              <a:lnSpc>
                <a:spcPct val="100000"/>
              </a:lnSpc>
              <a:spcBef>
                <a:spcPts val="0"/>
              </a:spcBef>
              <a:spcAft>
                <a:spcPts val="0"/>
              </a:spcAft>
              <a:buClr>
                <a:srgbClr val="11AA81"/>
              </a:buClr>
              <a:buSzPts val="1600"/>
              <a:buFont typeface="Arial"/>
              <a:buChar char="●"/>
            </a:pPr>
            <a:r>
              <a:rPr lang="fi-FI" sz="1600" dirty="0"/>
              <a:t>Kohderyhmät ovat aktiivisia sosiaalisen median käyttäjiä. </a:t>
            </a:r>
            <a:endParaRPr sz="1600" dirty="0"/>
          </a:p>
          <a:p>
            <a:pPr marL="800100" lvl="0" indent="-241300" algn="l" rtl="0">
              <a:lnSpc>
                <a:spcPct val="100000"/>
              </a:lnSpc>
              <a:spcBef>
                <a:spcPts val="0"/>
              </a:spcBef>
              <a:spcAft>
                <a:spcPts val="0"/>
              </a:spcAft>
              <a:buClr>
                <a:srgbClr val="11AA81"/>
              </a:buClr>
              <a:buSzPts val="1600"/>
              <a:buFont typeface="Arial"/>
              <a:buNone/>
            </a:pPr>
            <a:endParaRPr sz="1600" dirty="0"/>
          </a:p>
          <a:p>
            <a:pPr marL="476250" lvl="0" indent="-342900" algn="l" rtl="0">
              <a:lnSpc>
                <a:spcPct val="100000"/>
              </a:lnSpc>
              <a:spcBef>
                <a:spcPts val="0"/>
              </a:spcBef>
              <a:spcAft>
                <a:spcPts val="0"/>
              </a:spcAft>
              <a:buClr>
                <a:srgbClr val="11AA81"/>
              </a:buClr>
              <a:buSzPts val="1600"/>
              <a:buFont typeface="Arial"/>
              <a:buChar char="●"/>
            </a:pPr>
            <a:r>
              <a:rPr lang="fi-FI" sz="1600" dirty="0"/>
              <a:t>Voit määritellä kohdeprofiilien ominaisuuksia  </a:t>
            </a:r>
            <a:endParaRPr sz="1600" dirty="0"/>
          </a:p>
          <a:p>
            <a:pPr marL="800100" lvl="0" indent="-241300" algn="l" rtl="0">
              <a:lnSpc>
                <a:spcPct val="100000"/>
              </a:lnSpc>
              <a:spcBef>
                <a:spcPts val="0"/>
              </a:spcBef>
              <a:spcAft>
                <a:spcPts val="0"/>
              </a:spcAft>
              <a:buClr>
                <a:srgbClr val="11AA81"/>
              </a:buClr>
              <a:buSzPts val="1600"/>
              <a:buFont typeface="Arial"/>
              <a:buNone/>
            </a:pPr>
            <a:endParaRPr sz="1600" dirty="0"/>
          </a:p>
          <a:p>
            <a:pPr marL="476250" lvl="0" indent="-342900" algn="l" rtl="0">
              <a:lnSpc>
                <a:spcPct val="100000"/>
              </a:lnSpc>
              <a:spcBef>
                <a:spcPts val="0"/>
              </a:spcBef>
              <a:spcAft>
                <a:spcPts val="0"/>
              </a:spcAft>
              <a:buClr>
                <a:srgbClr val="11AA81"/>
              </a:buClr>
              <a:buSzPts val="1600"/>
              <a:buFont typeface="Arial"/>
              <a:buChar char="●"/>
            </a:pPr>
            <a:r>
              <a:rPr lang="fi-FI" sz="1600" dirty="0"/>
              <a:t>Olet liittänyt yritystilisi mainosalustalle (esim. Facebook/Instagram)</a:t>
            </a:r>
          </a:p>
          <a:p>
            <a:pPr marL="476250" lvl="0" indent="-342900" algn="l" rtl="0">
              <a:lnSpc>
                <a:spcPct val="100000"/>
              </a:lnSpc>
              <a:spcBef>
                <a:spcPts val="0"/>
              </a:spcBef>
              <a:spcAft>
                <a:spcPts val="0"/>
              </a:spcAft>
              <a:buClr>
                <a:srgbClr val="11AA81"/>
              </a:buClr>
              <a:buSzPts val="1600"/>
              <a:buFont typeface="Arial"/>
              <a:buChar char="●"/>
            </a:pPr>
            <a:endParaRPr lang="fi-FI" sz="1600" dirty="0"/>
          </a:p>
          <a:p>
            <a:pPr marL="476250" lvl="0" indent="-342900" algn="l" rtl="0">
              <a:lnSpc>
                <a:spcPct val="100000"/>
              </a:lnSpc>
              <a:spcBef>
                <a:spcPts val="0"/>
              </a:spcBef>
              <a:spcAft>
                <a:spcPts val="0"/>
              </a:spcAft>
              <a:buClr>
                <a:srgbClr val="11AA81"/>
              </a:buClr>
              <a:buSzPts val="1600"/>
              <a:buFont typeface="Arial"/>
              <a:buChar char="●"/>
            </a:pPr>
            <a:r>
              <a:rPr lang="fi-FI" sz="1600" dirty="0"/>
              <a:t>Osaat kirjoittaa koukuttavia sisältöjä</a:t>
            </a:r>
            <a:endParaRPr sz="1600" dirty="0"/>
          </a:p>
          <a:p>
            <a:pPr marL="476250" lvl="0" indent="-241300" algn="l" rtl="0">
              <a:lnSpc>
                <a:spcPct val="100000"/>
              </a:lnSpc>
              <a:spcBef>
                <a:spcPts val="0"/>
              </a:spcBef>
              <a:spcAft>
                <a:spcPts val="0"/>
              </a:spcAft>
              <a:buClr>
                <a:srgbClr val="11AA81"/>
              </a:buClr>
              <a:buSzPts val="1600"/>
              <a:buFont typeface="Arial"/>
              <a:buNone/>
            </a:pPr>
            <a:endParaRPr sz="1600" dirty="0"/>
          </a:p>
          <a:p>
            <a:pPr marL="476250" lvl="0" indent="-342900" algn="l" rtl="0">
              <a:lnSpc>
                <a:spcPct val="100000"/>
              </a:lnSpc>
              <a:spcBef>
                <a:spcPts val="0"/>
              </a:spcBef>
              <a:spcAft>
                <a:spcPts val="0"/>
              </a:spcAft>
              <a:buClr>
                <a:srgbClr val="11AA81"/>
              </a:buClr>
              <a:buSzPts val="1600"/>
              <a:buFont typeface="Arial"/>
              <a:buChar char="●"/>
            </a:pPr>
            <a:r>
              <a:rPr lang="fi-FI" sz="1600" dirty="0"/>
              <a:t>Jos pystyt itse hallinnoimaan Meta Business -alustaa, voit pyörittää kampanjoita itsenäisesti</a:t>
            </a:r>
            <a:endParaRPr sz="1600" dirty="0"/>
          </a:p>
          <a:p>
            <a:pPr marL="476250" lvl="0" indent="-241300" algn="l" rtl="0">
              <a:lnSpc>
                <a:spcPct val="100000"/>
              </a:lnSpc>
              <a:spcBef>
                <a:spcPts val="0"/>
              </a:spcBef>
              <a:spcAft>
                <a:spcPts val="0"/>
              </a:spcAft>
              <a:buClr>
                <a:srgbClr val="11AA81"/>
              </a:buClr>
              <a:buSzPts val="1600"/>
              <a:buFont typeface="Arial"/>
              <a:buNone/>
            </a:pPr>
            <a:endParaRPr sz="1600" dirty="0"/>
          </a:p>
          <a:p>
            <a:pPr marL="457200" lvl="0" indent="-228600" algn="l" rtl="0">
              <a:lnSpc>
                <a:spcPct val="100000"/>
              </a:lnSpc>
              <a:spcBef>
                <a:spcPts val="0"/>
              </a:spcBef>
              <a:spcAft>
                <a:spcPts val="0"/>
              </a:spcAft>
              <a:buClr>
                <a:schemeClr val="dk1"/>
              </a:buClr>
              <a:buSzPts val="1500"/>
              <a:buFont typeface="Arial"/>
              <a:buNone/>
            </a:pPr>
            <a:endParaRPr sz="1600" dirty="0"/>
          </a:p>
          <a:p>
            <a:pPr marL="457200" lvl="0" indent="-228600" algn="l" rtl="0">
              <a:lnSpc>
                <a:spcPct val="100000"/>
              </a:lnSpc>
              <a:spcBef>
                <a:spcPts val="0"/>
              </a:spcBef>
              <a:spcAft>
                <a:spcPts val="0"/>
              </a:spcAft>
              <a:buClr>
                <a:schemeClr val="dk1"/>
              </a:buClr>
              <a:buSzPts val="1500"/>
              <a:buFont typeface="Arial"/>
              <a:buNone/>
            </a:pPr>
            <a:endParaRPr sz="1600" dirty="0"/>
          </a:p>
          <a:p>
            <a:pPr marL="457200" lvl="0" indent="-228600" algn="l" rtl="0">
              <a:lnSpc>
                <a:spcPct val="100000"/>
              </a:lnSpc>
              <a:spcBef>
                <a:spcPts val="0"/>
              </a:spcBef>
              <a:spcAft>
                <a:spcPts val="0"/>
              </a:spcAft>
              <a:buClr>
                <a:schemeClr val="dk1"/>
              </a:buClr>
              <a:buSzPts val="1500"/>
              <a:buFont typeface="Arial"/>
              <a:buNone/>
            </a:pPr>
            <a:endParaRPr sz="1600" dirty="0"/>
          </a:p>
          <a:p>
            <a:pPr marL="457200" lvl="0" indent="-228600" algn="l" rtl="0">
              <a:lnSpc>
                <a:spcPct val="100000"/>
              </a:lnSpc>
              <a:spcBef>
                <a:spcPts val="0"/>
              </a:spcBef>
              <a:spcAft>
                <a:spcPts val="0"/>
              </a:spcAft>
              <a:buClr>
                <a:schemeClr val="dk1"/>
              </a:buClr>
              <a:buSzPts val="1500"/>
              <a:buFont typeface="Arial"/>
              <a:buNone/>
            </a:pPr>
            <a:endParaRPr sz="1600" dirty="0"/>
          </a:p>
          <a:p>
            <a:pPr marL="457200" lvl="0" indent="-228600" algn="l" rtl="0">
              <a:lnSpc>
                <a:spcPct val="100000"/>
              </a:lnSpc>
              <a:spcBef>
                <a:spcPts val="0"/>
              </a:spcBef>
              <a:spcAft>
                <a:spcPts val="0"/>
              </a:spcAft>
              <a:buClr>
                <a:schemeClr val="dk1"/>
              </a:buClr>
              <a:buSzPts val="1500"/>
              <a:buFont typeface="Arial"/>
              <a:buNone/>
            </a:pPr>
            <a:endParaRPr sz="1600" dirty="0"/>
          </a:p>
        </p:txBody>
      </p:sp>
      <p:sp>
        <p:nvSpPr>
          <p:cNvPr id="520" name="Google Shape;520;g20e72ffa6ac_0_247"/>
          <p:cNvSpPr txBox="1"/>
          <p:nvPr/>
        </p:nvSpPr>
        <p:spPr>
          <a:xfrm>
            <a:off x="5087540" y="416418"/>
            <a:ext cx="3610786"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800"/>
              <a:buFont typeface="Arial"/>
              <a:buNone/>
            </a:pPr>
            <a:r>
              <a:rPr lang="fi-FI" sz="2800" b="1" dirty="0">
                <a:solidFill>
                  <a:srgbClr val="11AA81"/>
                </a:solidFill>
                <a:latin typeface="Arial"/>
                <a:ea typeface="Arial"/>
                <a:cs typeface="Arial"/>
                <a:sym typeface="Arial"/>
              </a:rPr>
              <a:t>Mahdollisia hyötyjä:</a:t>
            </a:r>
            <a:r>
              <a:rPr lang="fi-FI" sz="2400" b="0" i="0" u="none" strike="noStrike" cap="none" dirty="0">
                <a:solidFill>
                  <a:srgbClr val="000000"/>
                </a:solidFill>
                <a:latin typeface="Arial"/>
                <a:ea typeface="Arial"/>
                <a:cs typeface="Arial"/>
                <a:sym typeface="Arial"/>
              </a:rPr>
              <a:t>  </a:t>
            </a:r>
            <a:endParaRPr sz="2400" b="0" i="0" u="none" strike="noStrike" cap="none" dirty="0">
              <a:solidFill>
                <a:srgbClr val="000000"/>
              </a:solidFill>
              <a:latin typeface="Arial"/>
              <a:ea typeface="Arial"/>
              <a:cs typeface="Arial"/>
              <a:sym typeface="Arial"/>
            </a:endParaRPr>
          </a:p>
        </p:txBody>
      </p:sp>
      <p:sp>
        <p:nvSpPr>
          <p:cNvPr id="521" name="Google Shape;521;g20e72ffa6ac_0_247"/>
          <p:cNvSpPr txBox="1"/>
          <p:nvPr/>
        </p:nvSpPr>
        <p:spPr>
          <a:xfrm>
            <a:off x="184417" y="416116"/>
            <a:ext cx="4903123"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800"/>
              <a:buFont typeface="Arial"/>
              <a:buNone/>
            </a:pPr>
            <a:r>
              <a:rPr lang="fi-FI" sz="2800" b="1" i="0" u="none" strike="noStrike" cap="none" dirty="0">
                <a:solidFill>
                  <a:srgbClr val="11AA81"/>
                </a:solidFill>
              </a:rPr>
              <a:t>Edellytyksiä:</a:t>
            </a:r>
            <a:r>
              <a:rPr lang="fi-FI" sz="2400" b="0" i="0" u="none" strike="noStrike" cap="none" dirty="0">
                <a:solidFill>
                  <a:srgbClr val="000000"/>
                </a:solidFill>
                <a:latin typeface="Arial"/>
                <a:ea typeface="Arial"/>
                <a:cs typeface="Arial"/>
                <a:sym typeface="Arial"/>
              </a:rPr>
              <a:t> </a:t>
            </a:r>
            <a:endParaRPr sz="2400" b="0" i="0" u="none" strike="noStrike" cap="none" dirty="0">
              <a:solidFill>
                <a:srgbClr val="000000"/>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26"/>
        <p:cNvGrpSpPr/>
        <p:nvPr/>
      </p:nvGrpSpPr>
      <p:grpSpPr>
        <a:xfrm>
          <a:off x="0" y="0"/>
          <a:ext cx="0" cy="0"/>
          <a:chOff x="0" y="0"/>
          <a:chExt cx="0" cy="0"/>
        </a:xfrm>
      </p:grpSpPr>
      <p:sp>
        <p:nvSpPr>
          <p:cNvPr id="527" name="Google Shape;527;g20e72ffa6ac_0_241"/>
          <p:cNvSpPr txBox="1">
            <a:spLocks noGrp="1"/>
          </p:cNvSpPr>
          <p:nvPr>
            <p:ph type="title" idx="4294967295"/>
          </p:nvPr>
        </p:nvSpPr>
        <p:spPr>
          <a:xfrm>
            <a:off x="359175" y="136067"/>
            <a:ext cx="8521700" cy="573088"/>
          </a:xfrm>
          <a:prstGeom prst="rect">
            <a:avLst/>
          </a:prstGeom>
          <a:noFill/>
          <a:ln>
            <a:noFill/>
          </a:ln>
        </p:spPr>
        <p:txBody>
          <a:bodyPr spcFirstLastPara="1" wrap="square" lIns="91425" tIns="91425" rIns="91425" bIns="91425" anchor="t"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FI" dirty="0"/>
              <a:t>Sosiaalisen median mainonnan hinnoista</a:t>
            </a:r>
            <a:endParaRPr dirty="0"/>
          </a:p>
        </p:txBody>
      </p:sp>
      <p:pic>
        <p:nvPicPr>
          <p:cNvPr id="528" name="Google Shape;528;g20e72ffa6ac_0_24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59175" y="753751"/>
            <a:ext cx="7816776" cy="3507950"/>
          </a:xfrm>
          <a:prstGeom prst="rect">
            <a:avLst/>
          </a:prstGeom>
          <a:noFill/>
          <a:ln>
            <a:noFill/>
          </a:ln>
        </p:spPr>
      </p:pic>
      <p:sp>
        <p:nvSpPr>
          <p:cNvPr id="529" name="Google Shape;529;g20e72ffa6ac_0_241"/>
          <p:cNvSpPr txBox="1"/>
          <p:nvPr/>
        </p:nvSpPr>
        <p:spPr>
          <a:xfrm>
            <a:off x="6886687" y="4521740"/>
            <a:ext cx="2083200" cy="461635"/>
          </a:xfrm>
          <a:prstGeom prst="rect">
            <a:avLst/>
          </a:prstGeom>
          <a:noFill/>
          <a:ln>
            <a:noFill/>
          </a:ln>
        </p:spPr>
        <p:txBody>
          <a:bodyPr spcFirstLastPara="1" wrap="square" lIns="91425" tIns="91425" rIns="91425" bIns="91425" anchor="t" anchorCtr="0">
            <a:spAutoFit/>
          </a:bodyPr>
          <a:lstStyle/>
          <a:p>
            <a:pPr marL="0" marR="0" lvl="0" indent="0" algn="l" rtl="0">
              <a:spcBef>
                <a:spcPts val="0"/>
              </a:spcBef>
              <a:spcAft>
                <a:spcPts val="0"/>
              </a:spcAft>
              <a:buClr>
                <a:srgbClr val="161249"/>
              </a:buClr>
              <a:buSzPts val="1600"/>
              <a:buFont typeface="Arial"/>
              <a:buNone/>
            </a:pPr>
            <a:r>
              <a:rPr lang="fi-FI" sz="1600">
                <a:solidFill>
                  <a:srgbClr val="161249"/>
                </a:solidFill>
                <a:latin typeface="Arial"/>
                <a:ea typeface="Arial"/>
                <a:cs typeface="Arial"/>
                <a:sym typeface="Arial"/>
              </a:rPr>
              <a:t>Lähde</a:t>
            </a:r>
            <a:r>
              <a:rPr lang="fi-FI" sz="1800">
                <a:solidFill>
                  <a:srgbClr val="161249"/>
                </a:solidFill>
                <a:latin typeface="Calibri"/>
                <a:ea typeface="Calibri"/>
                <a:cs typeface="Calibri"/>
                <a:sym typeface="Calibri"/>
              </a:rPr>
              <a:t>: </a:t>
            </a:r>
            <a:r>
              <a:rPr lang="fi-FI" sz="1600" u="sng">
                <a:solidFill>
                  <a:schemeClr val="hlink"/>
                </a:solidFill>
                <a:latin typeface="Arial"/>
                <a:ea typeface="Arial"/>
                <a:cs typeface="Arial"/>
                <a:sym typeface="Arial"/>
                <a:hlinkClick r:id="rId4"/>
              </a:rPr>
              <a:t>Wordstream</a:t>
            </a:r>
            <a:endParaRPr sz="1800">
              <a:solidFill>
                <a:schemeClr val="dk1"/>
              </a:solidFill>
              <a:latin typeface="Arial"/>
              <a:ea typeface="Arial"/>
              <a:cs typeface="Arial"/>
              <a:sym typeface="Arial"/>
            </a:endParaRPr>
          </a:p>
        </p:txBody>
      </p:sp>
      <p:sp>
        <p:nvSpPr>
          <p:cNvPr id="530" name="Google Shape;530;g20e72ffa6ac_0_241"/>
          <p:cNvSpPr txBox="1"/>
          <p:nvPr/>
        </p:nvSpPr>
        <p:spPr>
          <a:xfrm>
            <a:off x="359175" y="4583175"/>
            <a:ext cx="4080300" cy="400200"/>
          </a:xfrm>
          <a:prstGeom prst="rect">
            <a:avLst/>
          </a:prstGeom>
          <a:noFill/>
          <a:ln>
            <a:noFill/>
          </a:ln>
        </p:spPr>
        <p:txBody>
          <a:bodyPr spcFirstLastPara="1" wrap="square" lIns="91425" tIns="91425" rIns="91425" bIns="91425" anchor="t" anchorCtr="0">
            <a:sp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31" name="Google Shape;531;g20e72ffa6ac_0_241"/>
          <p:cNvSpPr txBox="1"/>
          <p:nvPr/>
        </p:nvSpPr>
        <p:spPr>
          <a:xfrm>
            <a:off x="2029050" y="4306297"/>
            <a:ext cx="5085900" cy="615523"/>
          </a:xfrm>
          <a:prstGeom prst="rect">
            <a:avLst/>
          </a:prstGeom>
          <a:noFill/>
          <a:ln>
            <a:noFill/>
          </a:ln>
        </p:spPr>
        <p:txBody>
          <a:bodyPr spcFirstLastPara="1" wrap="square" lIns="91425" tIns="91425" rIns="91425" bIns="91425" anchor="t" anchorCtr="0">
            <a:spAutoFit/>
          </a:bodyPr>
          <a:lstStyle/>
          <a:p>
            <a:pPr marL="0" marR="0" lvl="0" indent="0" algn="l" rtl="0">
              <a:spcBef>
                <a:spcPts val="0"/>
              </a:spcBef>
              <a:spcAft>
                <a:spcPts val="0"/>
              </a:spcAft>
              <a:buClr>
                <a:srgbClr val="161249"/>
              </a:buClr>
              <a:buSzPts val="1600"/>
              <a:buFont typeface="Arial"/>
              <a:buNone/>
            </a:pPr>
            <a:r>
              <a:rPr lang="fi-FI" dirty="0">
                <a:solidFill>
                  <a:srgbClr val="161249"/>
                </a:solidFill>
                <a:latin typeface="Arial"/>
                <a:ea typeface="Arial"/>
                <a:cs typeface="Arial"/>
                <a:sym typeface="Arial"/>
              </a:rPr>
              <a:t>CPC= </a:t>
            </a:r>
            <a:r>
              <a:rPr lang="fi-FI" dirty="0">
                <a:solidFill>
                  <a:srgbClr val="161249"/>
                </a:solidFill>
              </a:rPr>
              <a:t>hinta</a:t>
            </a:r>
            <a:r>
              <a:rPr lang="fi-FI" dirty="0">
                <a:solidFill>
                  <a:srgbClr val="161249"/>
                </a:solidFill>
                <a:latin typeface="Arial"/>
                <a:ea typeface="Arial"/>
                <a:cs typeface="Arial"/>
                <a:sym typeface="Arial"/>
              </a:rPr>
              <a:t> per klikkaus </a:t>
            </a:r>
            <a:endParaRPr dirty="0">
              <a:solidFill>
                <a:srgbClr val="161249"/>
              </a:solidFill>
              <a:latin typeface="Arial"/>
              <a:ea typeface="Arial"/>
              <a:cs typeface="Arial"/>
              <a:sym typeface="Arial"/>
            </a:endParaRPr>
          </a:p>
          <a:p>
            <a:pPr marL="0" marR="0" lvl="0" indent="0" algn="l" rtl="0">
              <a:spcBef>
                <a:spcPts val="0"/>
              </a:spcBef>
              <a:spcAft>
                <a:spcPts val="0"/>
              </a:spcAft>
              <a:buClr>
                <a:srgbClr val="161249"/>
              </a:buClr>
              <a:buSzPts val="1600"/>
              <a:buFont typeface="Arial"/>
              <a:buNone/>
            </a:pPr>
            <a:r>
              <a:rPr lang="fi-FI" dirty="0">
                <a:solidFill>
                  <a:srgbClr val="161249"/>
                </a:solidFill>
                <a:latin typeface="Arial"/>
                <a:ea typeface="Arial"/>
                <a:cs typeface="Arial"/>
                <a:sym typeface="Arial"/>
              </a:rPr>
              <a:t>CPM= hinta 1000 näyttökertaa kohti</a:t>
            </a:r>
            <a:endParaRPr dirty="0">
              <a:solidFill>
                <a:srgbClr val="161249"/>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5"/>
        <p:cNvGrpSpPr/>
        <p:nvPr/>
      </p:nvGrpSpPr>
      <p:grpSpPr>
        <a:xfrm>
          <a:off x="0" y="0"/>
          <a:ext cx="0" cy="0"/>
          <a:chOff x="0" y="0"/>
          <a:chExt cx="0" cy="0"/>
        </a:xfrm>
      </p:grpSpPr>
      <p:sp>
        <p:nvSpPr>
          <p:cNvPr id="536" name="Google Shape;536;g2111f19fff4_0_10"/>
          <p:cNvSpPr txBox="1">
            <a:spLocks noGrp="1"/>
          </p:cNvSpPr>
          <p:nvPr>
            <p:ph type="title" idx="4294967295"/>
          </p:nvPr>
        </p:nvSpPr>
        <p:spPr>
          <a:xfrm>
            <a:off x="527050" y="0"/>
            <a:ext cx="4044950" cy="762000"/>
          </a:xfrm>
          <a:prstGeom prst="rect">
            <a:avLst/>
          </a:prstGeom>
          <a:noFill/>
          <a:ln>
            <a:noFill/>
          </a:ln>
        </p:spPr>
        <p:txBody>
          <a:bodyPr spcFirstLastPara="1" wrap="square" lIns="91425" tIns="91425" rIns="91425" bIns="91425" anchor="b" anchorCtr="0">
            <a:normAutofit/>
          </a:bodyPr>
          <a:lstStyle/>
          <a:p>
            <a:pPr marL="0" lvl="0" indent="0" algn="ctr" rtl="0">
              <a:lnSpc>
                <a:spcPct val="90000"/>
              </a:lnSpc>
              <a:spcBef>
                <a:spcPts val="0"/>
              </a:spcBef>
              <a:spcAft>
                <a:spcPts val="0"/>
              </a:spcAft>
              <a:buClr>
                <a:srgbClr val="161249"/>
              </a:buClr>
              <a:buSzPts val="3200"/>
              <a:buFont typeface="Arial"/>
              <a:buNone/>
            </a:pPr>
            <a:r>
              <a:rPr lang="fi-FI" sz="3200"/>
              <a:t>Natiivimainonta</a:t>
            </a:r>
            <a:endParaRPr sz="3200"/>
          </a:p>
        </p:txBody>
      </p:sp>
      <p:sp>
        <p:nvSpPr>
          <p:cNvPr id="537" name="Google Shape;537;g2111f19fff4_0_10"/>
          <p:cNvSpPr txBox="1">
            <a:spLocks noGrp="1"/>
          </p:cNvSpPr>
          <p:nvPr>
            <p:ph type="body" idx="4294967295"/>
          </p:nvPr>
        </p:nvSpPr>
        <p:spPr>
          <a:xfrm>
            <a:off x="4655562" y="277724"/>
            <a:ext cx="4375150" cy="4714875"/>
          </a:xfrm>
          <a:prstGeom prst="rect">
            <a:avLst/>
          </a:prstGeom>
          <a:noFill/>
          <a:ln>
            <a:noFill/>
          </a:ln>
        </p:spPr>
        <p:txBody>
          <a:bodyPr spcFirstLastPara="1" wrap="square" lIns="91425" tIns="91425" rIns="91425" bIns="91425" anchor="ctr" anchorCtr="0">
            <a:normAutofit lnSpcReduction="10000"/>
          </a:bodyPr>
          <a:lstStyle/>
          <a:p>
            <a:pPr marL="457200" lvl="0" indent="-323850" algn="l" rtl="0">
              <a:lnSpc>
                <a:spcPct val="90000"/>
              </a:lnSpc>
              <a:spcBef>
                <a:spcPts val="0"/>
              </a:spcBef>
              <a:spcAft>
                <a:spcPts val="0"/>
              </a:spcAft>
              <a:buClr>
                <a:srgbClr val="11AA81"/>
              </a:buClr>
              <a:buSzPts val="1500"/>
              <a:buFont typeface="Arial"/>
              <a:buChar char="●"/>
            </a:pPr>
            <a:r>
              <a:rPr lang="fi-FI" sz="1500"/>
              <a:t>Kasvava mainonnan muoto</a:t>
            </a:r>
            <a:endParaRPr sz="1500"/>
          </a:p>
          <a:p>
            <a:pPr marL="457200" lvl="0" indent="-228600" algn="l" rtl="0">
              <a:lnSpc>
                <a:spcPct val="90000"/>
              </a:lnSpc>
              <a:spcBef>
                <a:spcPts val="0"/>
              </a:spcBef>
              <a:spcAft>
                <a:spcPts val="0"/>
              </a:spcAft>
              <a:buClr>
                <a:srgbClr val="11AA81"/>
              </a:buClr>
              <a:buSzPts val="1500"/>
              <a:buFont typeface="Arial"/>
              <a:buNone/>
            </a:pPr>
            <a:endParaRPr sz="1500"/>
          </a:p>
          <a:p>
            <a:pPr marL="457200" lvl="0" indent="-323850" algn="l" rtl="0">
              <a:lnSpc>
                <a:spcPct val="90000"/>
              </a:lnSpc>
              <a:spcBef>
                <a:spcPts val="0"/>
              </a:spcBef>
              <a:spcAft>
                <a:spcPts val="0"/>
              </a:spcAft>
              <a:buClr>
                <a:srgbClr val="11AA81"/>
              </a:buClr>
              <a:buSzPts val="1500"/>
              <a:buFont typeface="Arial"/>
              <a:buChar char="●"/>
            </a:pPr>
            <a:r>
              <a:rPr lang="fi-FI" sz="1500"/>
              <a:t>Toisin kuin display-mainokset, natiivimainokset sisältävät mediakontekstiin ja -muotoon sopivaa informatiivista sisältöä. </a:t>
            </a:r>
            <a:br>
              <a:rPr lang="fi-FI" sz="1500"/>
            </a:br>
            <a:endParaRPr sz="1500"/>
          </a:p>
          <a:p>
            <a:pPr marL="457200" lvl="0" indent="-323850" algn="l" rtl="0">
              <a:lnSpc>
                <a:spcPct val="90000"/>
              </a:lnSpc>
              <a:spcBef>
                <a:spcPts val="0"/>
              </a:spcBef>
              <a:spcAft>
                <a:spcPts val="0"/>
              </a:spcAft>
              <a:buClr>
                <a:srgbClr val="11AA81"/>
              </a:buClr>
              <a:buSzPts val="1500"/>
              <a:buFont typeface="Arial"/>
              <a:buChar char="●"/>
            </a:pPr>
            <a:r>
              <a:rPr lang="fi-FI" sz="1500"/>
              <a:t>Tarjoaa mainostajalle mahdollisuuden tavoittaa sisällöllisesti suuntautunut yleisö.</a:t>
            </a:r>
            <a:endParaRPr sz="1500"/>
          </a:p>
          <a:p>
            <a:pPr marL="742950" lvl="0" indent="-190500" algn="l" rtl="0">
              <a:lnSpc>
                <a:spcPct val="90000"/>
              </a:lnSpc>
              <a:spcBef>
                <a:spcPts val="0"/>
              </a:spcBef>
              <a:spcAft>
                <a:spcPts val="0"/>
              </a:spcAft>
              <a:buClr>
                <a:srgbClr val="11AA81"/>
              </a:buClr>
              <a:buSzPts val="1500"/>
              <a:buFont typeface="Arial"/>
              <a:buNone/>
            </a:pPr>
            <a:endParaRPr sz="1500"/>
          </a:p>
          <a:p>
            <a:pPr marL="457200" lvl="0" indent="-323850" algn="l" rtl="0">
              <a:lnSpc>
                <a:spcPct val="90000"/>
              </a:lnSpc>
              <a:spcBef>
                <a:spcPts val="0"/>
              </a:spcBef>
              <a:spcAft>
                <a:spcPts val="0"/>
              </a:spcAft>
              <a:buClr>
                <a:srgbClr val="11AA81"/>
              </a:buClr>
              <a:buSzPts val="1500"/>
              <a:buFont typeface="Arial"/>
              <a:buChar char="●"/>
            </a:pPr>
            <a:r>
              <a:rPr lang="fi-FI" sz="1500"/>
              <a:t>Koska ne eivät näytä mainoksilta, ne eivät häiritse käyttäjän vuorovaikutusta sivun kanssa. </a:t>
            </a:r>
            <a:endParaRPr sz="1500"/>
          </a:p>
          <a:p>
            <a:pPr marL="742950" lvl="0" indent="-285750" algn="l" rtl="0">
              <a:lnSpc>
                <a:spcPct val="90000"/>
              </a:lnSpc>
              <a:spcBef>
                <a:spcPts val="0"/>
              </a:spcBef>
              <a:spcAft>
                <a:spcPts val="0"/>
              </a:spcAft>
              <a:buClr>
                <a:srgbClr val="11AA81"/>
              </a:buClr>
              <a:buSzPts val="1500"/>
              <a:buFont typeface="Arial"/>
              <a:buChar char="●"/>
            </a:pPr>
            <a:r>
              <a:rPr lang="fi-FI" sz="1500"/>
              <a:t>-&gt; niiden CTR:t ovat yleensä korkeammat kuin muilla PPC</a:t>
            </a:r>
            <a:endParaRPr sz="1500"/>
          </a:p>
          <a:p>
            <a:pPr marL="742950" lvl="0" indent="-190500" algn="l" rtl="0">
              <a:lnSpc>
                <a:spcPct val="90000"/>
              </a:lnSpc>
              <a:spcBef>
                <a:spcPts val="0"/>
              </a:spcBef>
              <a:spcAft>
                <a:spcPts val="0"/>
              </a:spcAft>
              <a:buClr>
                <a:srgbClr val="11AA81"/>
              </a:buClr>
              <a:buSzPts val="1500"/>
              <a:buFont typeface="Arial"/>
              <a:buNone/>
            </a:pPr>
            <a:endParaRPr sz="1500"/>
          </a:p>
          <a:p>
            <a:pPr marL="457200" lvl="0" indent="-323850" algn="l" rtl="0">
              <a:lnSpc>
                <a:spcPct val="90000"/>
              </a:lnSpc>
              <a:spcBef>
                <a:spcPts val="0"/>
              </a:spcBef>
              <a:spcAft>
                <a:spcPts val="0"/>
              </a:spcAft>
              <a:buClr>
                <a:srgbClr val="11AA81"/>
              </a:buClr>
              <a:buSzPts val="1500"/>
              <a:buFont typeface="Arial"/>
              <a:buChar char="●"/>
            </a:pPr>
            <a:r>
              <a:rPr lang="fi-FI" sz="1500"/>
              <a:t>Natiivimainoksia voi ostaa mediataloilta, Read Peakista tai ohjelmallisen ostamisen kautta. </a:t>
            </a:r>
            <a:br>
              <a:rPr lang="fi-FI" sz="1500"/>
            </a:br>
            <a:endParaRPr sz="1500"/>
          </a:p>
          <a:p>
            <a:pPr marL="457200" lvl="0" indent="-323850" algn="l" rtl="0">
              <a:lnSpc>
                <a:spcPct val="90000"/>
              </a:lnSpc>
              <a:spcBef>
                <a:spcPts val="0"/>
              </a:spcBef>
              <a:spcAft>
                <a:spcPts val="0"/>
              </a:spcAft>
              <a:buClr>
                <a:srgbClr val="11AA81"/>
              </a:buClr>
              <a:buSzPts val="1500"/>
              <a:buFont typeface="Arial"/>
              <a:buChar char="●"/>
            </a:pPr>
            <a:r>
              <a:rPr lang="fi-FI" sz="1500"/>
              <a:t>Sekä CPM- että CPC-hinnoittelu mahdollista </a:t>
            </a:r>
            <a:endParaRPr/>
          </a:p>
          <a:p>
            <a:pPr marL="457200" lvl="0" indent="-228600" algn="l" rtl="0">
              <a:lnSpc>
                <a:spcPct val="90000"/>
              </a:lnSpc>
              <a:spcBef>
                <a:spcPts val="0"/>
              </a:spcBef>
              <a:spcAft>
                <a:spcPts val="0"/>
              </a:spcAft>
              <a:buClr>
                <a:srgbClr val="11AA81"/>
              </a:buClr>
              <a:buSzPts val="1500"/>
              <a:buFont typeface="Arial"/>
              <a:buNone/>
            </a:pPr>
            <a:endParaRPr sz="1500"/>
          </a:p>
          <a:p>
            <a:pPr marL="133350" lvl="0" indent="0" algn="l" rtl="0">
              <a:lnSpc>
                <a:spcPct val="90000"/>
              </a:lnSpc>
              <a:spcBef>
                <a:spcPts val="0"/>
              </a:spcBef>
              <a:spcAft>
                <a:spcPts val="0"/>
              </a:spcAft>
              <a:buClr>
                <a:srgbClr val="11AA81"/>
              </a:buClr>
              <a:buSzPts val="1500"/>
              <a:buNone/>
            </a:pPr>
            <a:r>
              <a:rPr lang="fi-FI" sz="1600" b="1">
                <a:solidFill>
                  <a:srgbClr val="11AA81"/>
                </a:solidFill>
              </a:rPr>
              <a:t>Lisätietoa: </a:t>
            </a:r>
            <a:r>
              <a:rPr lang="fi-FI" sz="1500" u="sng">
                <a:solidFill>
                  <a:schemeClr val="hlink"/>
                </a:solidFill>
                <a:hlinkClick r:id="rId3"/>
              </a:rPr>
              <a:t>ReadPeak </a:t>
            </a:r>
            <a:r>
              <a:rPr lang="fi-FI" sz="1500" u="sng">
                <a:solidFill>
                  <a:schemeClr val="hlink"/>
                </a:solidFill>
                <a:hlinkClick r:id="rId4"/>
              </a:rPr>
              <a:t>Outbrain </a:t>
            </a:r>
            <a:endParaRPr sz="1500"/>
          </a:p>
        </p:txBody>
      </p:sp>
      <p:pic>
        <p:nvPicPr>
          <p:cNvPr id="538" name="Google Shape;538;g2111f19fff4_0_10"/>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541652" y="762000"/>
            <a:ext cx="1832441" cy="3746325"/>
          </a:xfrm>
          <a:prstGeom prst="rect">
            <a:avLst/>
          </a:prstGeom>
          <a:noFill/>
          <a:ln>
            <a:noFill/>
          </a:ln>
        </p:spPr>
      </p:pic>
      <p:sp>
        <p:nvSpPr>
          <p:cNvPr id="539" name="Google Shape;539;g2111f19fff4_0_10"/>
          <p:cNvSpPr/>
          <p:nvPr/>
        </p:nvSpPr>
        <p:spPr>
          <a:xfrm>
            <a:off x="1009627" y="2466275"/>
            <a:ext cx="2809800" cy="1566000"/>
          </a:xfrm>
          <a:prstGeom prst="ellipse">
            <a:avLst/>
          </a:prstGeom>
          <a:no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43"/>
        <p:cNvGrpSpPr/>
        <p:nvPr/>
      </p:nvGrpSpPr>
      <p:grpSpPr>
        <a:xfrm>
          <a:off x="0" y="0"/>
          <a:ext cx="0" cy="0"/>
          <a:chOff x="0" y="0"/>
          <a:chExt cx="0" cy="0"/>
        </a:xfrm>
      </p:grpSpPr>
      <p:sp>
        <p:nvSpPr>
          <p:cNvPr id="544" name="Google Shape;544;p23"/>
          <p:cNvSpPr txBox="1">
            <a:spLocks noGrp="1"/>
          </p:cNvSpPr>
          <p:nvPr>
            <p:ph type="title" idx="4294967295"/>
          </p:nvPr>
        </p:nvSpPr>
        <p:spPr>
          <a:xfrm>
            <a:off x="646230" y="932759"/>
            <a:ext cx="3791068" cy="550258"/>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Clr>
                <a:srgbClr val="161249"/>
              </a:buClr>
              <a:buSzPts val="4200"/>
              <a:buFont typeface="Arial"/>
              <a:buNone/>
            </a:pPr>
            <a:r>
              <a:rPr lang="fi-FI" sz="3600" dirty="0"/>
              <a:t>Uutiskirje-markkinointi</a:t>
            </a:r>
            <a:endParaRPr sz="3600" dirty="0"/>
          </a:p>
        </p:txBody>
      </p:sp>
      <p:sp>
        <p:nvSpPr>
          <p:cNvPr id="545" name="Google Shape;545;p23"/>
          <p:cNvSpPr txBox="1">
            <a:spLocks noGrp="1"/>
          </p:cNvSpPr>
          <p:nvPr>
            <p:ph type="body" idx="4294967295"/>
          </p:nvPr>
        </p:nvSpPr>
        <p:spPr>
          <a:xfrm>
            <a:off x="4848860" y="67707"/>
            <a:ext cx="4060472" cy="4700587"/>
          </a:xfrm>
          <a:prstGeom prst="rect">
            <a:avLst/>
          </a:prstGeom>
          <a:noFill/>
          <a:ln>
            <a:noFill/>
          </a:ln>
        </p:spPr>
        <p:txBody>
          <a:bodyPr spcFirstLastPara="1" wrap="square" lIns="91425" tIns="91425" rIns="91425" bIns="91425" anchor="ctr" anchorCtr="0">
            <a:noAutofit/>
          </a:bodyPr>
          <a:lstStyle/>
          <a:p>
            <a:pPr marL="114300" lvl="0" indent="0" algn="l" rtl="0">
              <a:lnSpc>
                <a:spcPct val="100000"/>
              </a:lnSpc>
              <a:spcBef>
                <a:spcPts val="0"/>
              </a:spcBef>
              <a:spcAft>
                <a:spcPts val="0"/>
              </a:spcAft>
              <a:buClr>
                <a:srgbClr val="161249"/>
              </a:buClr>
              <a:buSzPts val="1882"/>
              <a:buNone/>
            </a:pPr>
            <a:endParaRPr sz="1600" b="1" dirty="0"/>
          </a:p>
          <a:p>
            <a:pPr marL="114300" lvl="0" indent="0" algn="l" rtl="0">
              <a:lnSpc>
                <a:spcPct val="100000"/>
              </a:lnSpc>
              <a:spcBef>
                <a:spcPts val="0"/>
              </a:spcBef>
              <a:spcAft>
                <a:spcPts val="0"/>
              </a:spcAft>
              <a:buClr>
                <a:srgbClr val="11AA81"/>
              </a:buClr>
              <a:buSzPts val="1600"/>
              <a:buNone/>
            </a:pPr>
            <a:endParaRPr sz="1600" dirty="0">
              <a:solidFill>
                <a:srgbClr val="11AA81"/>
              </a:solidFill>
            </a:endParaRPr>
          </a:p>
          <a:p>
            <a:pPr marL="467286" lvl="0" indent="-342900" algn="l" rtl="0">
              <a:lnSpc>
                <a:spcPct val="100000"/>
              </a:lnSpc>
              <a:spcBef>
                <a:spcPts val="0"/>
              </a:spcBef>
              <a:spcAft>
                <a:spcPts val="0"/>
              </a:spcAft>
              <a:buClr>
                <a:srgbClr val="11AA81"/>
              </a:buClr>
              <a:buSzPts val="1600"/>
              <a:buFont typeface="Arial"/>
              <a:buChar char="●"/>
            </a:pPr>
            <a:r>
              <a:rPr lang="fi-FI" sz="1600" dirty="0"/>
              <a:t>Sähköpostitse lähetettävät digitaaliset uutiskirjeet </a:t>
            </a:r>
            <a:endParaRPr sz="1600" dirty="0"/>
          </a:p>
          <a:p>
            <a:pPr marL="571500" lvl="0" indent="-241300" algn="l" rtl="0">
              <a:lnSpc>
                <a:spcPct val="100000"/>
              </a:lnSpc>
              <a:spcBef>
                <a:spcPts val="0"/>
              </a:spcBef>
              <a:spcAft>
                <a:spcPts val="0"/>
              </a:spcAft>
              <a:buClr>
                <a:srgbClr val="11AA81"/>
              </a:buClr>
              <a:buSzPts val="1600"/>
              <a:buFont typeface="Arial"/>
              <a:buNone/>
            </a:pPr>
            <a:endParaRPr sz="1600" dirty="0"/>
          </a:p>
          <a:p>
            <a:pPr marL="467286" lvl="0" indent="-342900" algn="l" rtl="0">
              <a:lnSpc>
                <a:spcPct val="100000"/>
              </a:lnSpc>
              <a:spcBef>
                <a:spcPts val="0"/>
              </a:spcBef>
              <a:spcAft>
                <a:spcPts val="0"/>
              </a:spcAft>
              <a:buClr>
                <a:srgbClr val="11AA81"/>
              </a:buClr>
              <a:buSzPts val="1600"/>
              <a:buFont typeface="Arial"/>
              <a:buChar char="●"/>
            </a:pPr>
            <a:r>
              <a:rPr lang="fi-FI" sz="1600" dirty="0"/>
              <a:t>Vaativat osoiterekisterin ja vastaanottajine suostumuksen </a:t>
            </a:r>
            <a:endParaRPr dirty="0"/>
          </a:p>
          <a:p>
            <a:pPr marL="467286" lvl="0" indent="-241300" algn="l" rtl="0">
              <a:lnSpc>
                <a:spcPct val="100000"/>
              </a:lnSpc>
              <a:spcBef>
                <a:spcPts val="0"/>
              </a:spcBef>
              <a:spcAft>
                <a:spcPts val="0"/>
              </a:spcAft>
              <a:buClr>
                <a:srgbClr val="11AA81"/>
              </a:buClr>
              <a:buSzPts val="1600"/>
              <a:buFont typeface="Arial"/>
              <a:buNone/>
            </a:pPr>
            <a:endParaRPr sz="1600" dirty="0"/>
          </a:p>
          <a:p>
            <a:pPr marL="467286" lvl="0" indent="-342900" algn="l" rtl="0">
              <a:lnSpc>
                <a:spcPct val="100000"/>
              </a:lnSpc>
              <a:spcBef>
                <a:spcPts val="0"/>
              </a:spcBef>
              <a:spcAft>
                <a:spcPts val="0"/>
              </a:spcAft>
              <a:buClr>
                <a:srgbClr val="11AA81"/>
              </a:buClr>
              <a:buSzPts val="1600"/>
              <a:buFont typeface="Arial"/>
              <a:buChar char="●"/>
            </a:pPr>
            <a:r>
              <a:rPr lang="fi-FI" sz="1600" dirty="0"/>
              <a:t>Hyvä tapa ylläpitää asiakkaiden tietoisuutta yrityksestäsi.</a:t>
            </a:r>
            <a:endParaRPr dirty="0"/>
          </a:p>
          <a:p>
            <a:pPr marL="467286" lvl="0" indent="-241300" algn="l" rtl="0">
              <a:lnSpc>
                <a:spcPct val="100000"/>
              </a:lnSpc>
              <a:spcBef>
                <a:spcPts val="0"/>
              </a:spcBef>
              <a:spcAft>
                <a:spcPts val="0"/>
              </a:spcAft>
              <a:buClr>
                <a:srgbClr val="11AA81"/>
              </a:buClr>
              <a:buSzPts val="1600"/>
              <a:buFont typeface="Arial"/>
              <a:buNone/>
            </a:pPr>
            <a:endParaRPr sz="1600" dirty="0"/>
          </a:p>
          <a:p>
            <a:pPr marL="467286" lvl="0" indent="-342900" algn="l" rtl="0">
              <a:lnSpc>
                <a:spcPct val="100000"/>
              </a:lnSpc>
              <a:spcBef>
                <a:spcPts val="0"/>
              </a:spcBef>
              <a:spcAft>
                <a:spcPts val="0"/>
              </a:spcAft>
              <a:buClr>
                <a:srgbClr val="11AA81"/>
              </a:buClr>
              <a:buSzPts val="1600"/>
              <a:buFont typeface="Arial"/>
              <a:buChar char="●"/>
            </a:pPr>
            <a:r>
              <a:rPr lang="fi-FI" sz="1600" dirty="0"/>
              <a:t>Huomautus: uutiskirjeen on oltava vastaanottajalle hyödyllinen.</a:t>
            </a:r>
            <a:endParaRPr sz="1600" dirty="0"/>
          </a:p>
          <a:p>
            <a:pPr marL="571500" lvl="0" indent="-241300" algn="l" rtl="0">
              <a:lnSpc>
                <a:spcPct val="100000"/>
              </a:lnSpc>
              <a:spcBef>
                <a:spcPts val="0"/>
              </a:spcBef>
              <a:spcAft>
                <a:spcPts val="0"/>
              </a:spcAft>
              <a:buClr>
                <a:srgbClr val="11AA81"/>
              </a:buClr>
              <a:buSzPts val="1600"/>
              <a:buFont typeface="Arial"/>
              <a:buNone/>
            </a:pPr>
            <a:endParaRPr sz="1600" dirty="0"/>
          </a:p>
          <a:p>
            <a:pPr marL="467286" lvl="0" indent="-342900" algn="l" rtl="0">
              <a:lnSpc>
                <a:spcPct val="100000"/>
              </a:lnSpc>
              <a:spcBef>
                <a:spcPts val="0"/>
              </a:spcBef>
              <a:spcAft>
                <a:spcPts val="0"/>
              </a:spcAft>
              <a:buClr>
                <a:srgbClr val="11AA81"/>
              </a:buClr>
              <a:buSzPts val="1600"/>
              <a:buFont typeface="Arial"/>
              <a:buChar char="●"/>
            </a:pPr>
            <a:r>
              <a:rPr lang="fi-FI" sz="1600" dirty="0"/>
              <a:t>Sopiva tapa jakaa hyvää sisältöä ja ohjata liikennettä sivustollesi.</a:t>
            </a:r>
            <a:endParaRPr sz="1600" dirty="0"/>
          </a:p>
          <a:p>
            <a:pPr marL="114300" lvl="0" indent="0" algn="l" rtl="0">
              <a:lnSpc>
                <a:spcPct val="100000"/>
              </a:lnSpc>
              <a:spcBef>
                <a:spcPts val="0"/>
              </a:spcBef>
              <a:spcAft>
                <a:spcPts val="0"/>
              </a:spcAft>
              <a:buClr>
                <a:srgbClr val="000000"/>
              </a:buClr>
              <a:buSzPts val="1473"/>
              <a:buFont typeface="Arial"/>
              <a:buNone/>
            </a:pPr>
            <a:endParaRPr sz="1600" dirty="0"/>
          </a:p>
        </p:txBody>
      </p:sp>
      <p:pic>
        <p:nvPicPr>
          <p:cNvPr id="546" name="Google Shape;546;p23" descr="Email Marketing: Still The Most Powerful Tool To Take Your Business To The  Next Level"/>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76826" y="1724084"/>
            <a:ext cx="4060472" cy="2286000"/>
          </a:xfrm>
          <a:prstGeom prst="rect">
            <a:avLst/>
          </a:prstGeom>
          <a:noFill/>
          <a:ln>
            <a:noFill/>
          </a:ln>
        </p:spPr>
      </p:pic>
      <p:sp>
        <p:nvSpPr>
          <p:cNvPr id="547" name="Google Shape;547;p23"/>
          <p:cNvSpPr txBox="1"/>
          <p:nvPr/>
        </p:nvSpPr>
        <p:spPr>
          <a:xfrm>
            <a:off x="411473" y="4074231"/>
            <a:ext cx="2467155"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200"/>
              <a:buFont typeface="Arial"/>
              <a:buNone/>
            </a:pPr>
            <a:r>
              <a:rPr lang="fi-FI" sz="1200" b="0" i="0" u="none" strike="noStrike" cap="none">
                <a:solidFill>
                  <a:srgbClr val="161249"/>
                </a:solidFill>
                <a:latin typeface="Arial"/>
                <a:ea typeface="Arial"/>
                <a:cs typeface="Arial"/>
                <a:sym typeface="Arial"/>
              </a:rPr>
              <a:t>Kuva: </a:t>
            </a:r>
            <a:r>
              <a:rPr lang="fi-FI" sz="12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Forbes</a:t>
            </a: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51"/>
        <p:cNvGrpSpPr/>
        <p:nvPr/>
      </p:nvGrpSpPr>
      <p:grpSpPr>
        <a:xfrm>
          <a:off x="0" y="0"/>
          <a:ext cx="0" cy="0"/>
          <a:chOff x="0" y="0"/>
          <a:chExt cx="0" cy="0"/>
        </a:xfrm>
      </p:grpSpPr>
      <p:sp>
        <p:nvSpPr>
          <p:cNvPr id="552" name="Google Shape;552;p24"/>
          <p:cNvSpPr txBox="1">
            <a:spLocks noGrp="1"/>
          </p:cNvSpPr>
          <p:nvPr>
            <p:ph type="body" idx="1"/>
          </p:nvPr>
        </p:nvSpPr>
        <p:spPr>
          <a:xfrm>
            <a:off x="4725748" y="1007988"/>
            <a:ext cx="4067175" cy="2240756"/>
          </a:xfrm>
          <a:prstGeom prst="rect">
            <a:avLst/>
          </a:prstGeom>
          <a:noFill/>
          <a:ln>
            <a:noFill/>
          </a:ln>
        </p:spPr>
        <p:txBody>
          <a:bodyPr spcFirstLastPara="1" wrap="square" lIns="0" tIns="0" rIns="0" bIns="0" anchor="t" anchorCtr="0">
            <a:noAutofit/>
          </a:bodyPr>
          <a:lstStyle/>
          <a:p>
            <a:pPr marL="457200" lvl="0" indent="-342900" algn="l" rtl="0">
              <a:lnSpc>
                <a:spcPct val="100000"/>
              </a:lnSpc>
              <a:spcBef>
                <a:spcPts val="0"/>
              </a:spcBef>
              <a:spcAft>
                <a:spcPts val="0"/>
              </a:spcAft>
              <a:buClr>
                <a:srgbClr val="11AA81"/>
              </a:buClr>
              <a:buSzPts val="1600"/>
              <a:buFont typeface="Arial"/>
              <a:buChar char="●"/>
            </a:pPr>
            <a:r>
              <a:rPr lang="fi-FI" sz="1600" dirty="0"/>
              <a:t>Erittäin edullinen tapa tavoittaa tuntemasi kohdeasiakkaat.</a:t>
            </a:r>
            <a:endParaRPr sz="1600" dirty="0"/>
          </a:p>
          <a:p>
            <a:pPr marL="457200" lvl="0" indent="-241300" algn="l" rtl="0">
              <a:lnSpc>
                <a:spcPct val="100000"/>
              </a:lnSpc>
              <a:spcBef>
                <a:spcPts val="0"/>
              </a:spcBef>
              <a:spcAft>
                <a:spcPts val="0"/>
              </a:spcAft>
              <a:buClr>
                <a:srgbClr val="11AA81"/>
              </a:buClr>
              <a:buSzPts val="1600"/>
              <a:buFont typeface="Arial"/>
              <a:buNone/>
            </a:pPr>
            <a:endParaRPr sz="1600" dirty="0"/>
          </a:p>
          <a:p>
            <a:pPr marL="457200" lvl="0" indent="-342900" algn="l" rtl="0">
              <a:lnSpc>
                <a:spcPct val="100000"/>
              </a:lnSpc>
              <a:spcBef>
                <a:spcPts val="0"/>
              </a:spcBef>
              <a:spcAft>
                <a:spcPts val="0"/>
              </a:spcAft>
              <a:buClr>
                <a:srgbClr val="11AA81"/>
              </a:buClr>
              <a:buSzPts val="1600"/>
              <a:buFont typeface="Arial"/>
              <a:buChar char="●"/>
            </a:pPr>
            <a:r>
              <a:rPr lang="fi-FI" sz="1600" dirty="0"/>
              <a:t>Voit lähettää spesifiä viestiä tietyille vastaanottajille.</a:t>
            </a:r>
            <a:endParaRPr sz="1600" dirty="0"/>
          </a:p>
          <a:p>
            <a:pPr marL="457200" lvl="0" indent="-241300" algn="l" rtl="0">
              <a:lnSpc>
                <a:spcPct val="100000"/>
              </a:lnSpc>
              <a:spcBef>
                <a:spcPts val="0"/>
              </a:spcBef>
              <a:spcAft>
                <a:spcPts val="0"/>
              </a:spcAft>
              <a:buClr>
                <a:srgbClr val="11AA81"/>
              </a:buClr>
              <a:buSzPts val="1600"/>
              <a:buFont typeface="Arial"/>
              <a:buNone/>
            </a:pPr>
            <a:endParaRPr sz="1600" dirty="0"/>
          </a:p>
          <a:p>
            <a:pPr marL="457200" lvl="0" indent="-342900" algn="l" rtl="0">
              <a:lnSpc>
                <a:spcPct val="100000"/>
              </a:lnSpc>
              <a:spcBef>
                <a:spcPts val="0"/>
              </a:spcBef>
              <a:spcAft>
                <a:spcPts val="0"/>
              </a:spcAft>
              <a:buClr>
                <a:srgbClr val="11AA81"/>
              </a:buClr>
              <a:buSzPts val="1600"/>
              <a:buFont typeface="Arial"/>
              <a:buChar char="●"/>
            </a:pPr>
            <a:r>
              <a:rPr lang="fi-FI" sz="1600" dirty="0"/>
              <a:t>Auttaa ohjaamaan liikennettä verkkosivuillesi/kauppaasi.</a:t>
            </a:r>
            <a:br>
              <a:rPr lang="fi-FI" sz="1600" dirty="0"/>
            </a:br>
            <a:endParaRPr sz="1600" dirty="0"/>
          </a:p>
          <a:p>
            <a:pPr marL="457200" lvl="0" indent="-342900" algn="l" rtl="0">
              <a:lnSpc>
                <a:spcPct val="100000"/>
              </a:lnSpc>
              <a:spcBef>
                <a:spcPts val="0"/>
              </a:spcBef>
              <a:spcAft>
                <a:spcPts val="0"/>
              </a:spcAft>
              <a:buClr>
                <a:srgbClr val="11AA81"/>
              </a:buClr>
              <a:buSzPts val="1600"/>
              <a:buFont typeface="Arial"/>
              <a:buChar char="●"/>
            </a:pPr>
            <a:r>
              <a:rPr lang="fi-FI" sz="1600" dirty="0"/>
              <a:t>Sähköposti on tehokas markkinointikanava sisällöllesi </a:t>
            </a:r>
            <a:br>
              <a:rPr lang="fi-FI" sz="1600" dirty="0"/>
            </a:br>
            <a:endParaRPr sz="1600" dirty="0"/>
          </a:p>
          <a:p>
            <a:pPr marL="457200" lvl="0" indent="-342900" algn="l" rtl="0">
              <a:lnSpc>
                <a:spcPct val="100000"/>
              </a:lnSpc>
              <a:spcBef>
                <a:spcPts val="0"/>
              </a:spcBef>
              <a:spcAft>
                <a:spcPts val="0"/>
              </a:spcAft>
              <a:buClr>
                <a:srgbClr val="11AA81"/>
              </a:buClr>
              <a:buSzPts val="1600"/>
              <a:buFont typeface="Arial"/>
              <a:buChar char="●"/>
            </a:pPr>
            <a:r>
              <a:rPr lang="fi-FI" sz="1600" dirty="0"/>
              <a:t>Sähköpostimarkkinointia on helppo testata ja kehittää</a:t>
            </a:r>
            <a:endParaRPr dirty="0"/>
          </a:p>
          <a:p>
            <a:pPr marL="457200" lvl="0" indent="-241300" algn="l" rtl="0">
              <a:lnSpc>
                <a:spcPct val="100000"/>
              </a:lnSpc>
              <a:spcBef>
                <a:spcPts val="0"/>
              </a:spcBef>
              <a:spcAft>
                <a:spcPts val="0"/>
              </a:spcAft>
              <a:buClr>
                <a:srgbClr val="11AA81"/>
              </a:buClr>
              <a:buSzPts val="1600"/>
              <a:buFont typeface="Arial"/>
              <a:buNone/>
            </a:pPr>
            <a:endParaRPr sz="1600" dirty="0"/>
          </a:p>
        </p:txBody>
      </p:sp>
      <p:sp>
        <p:nvSpPr>
          <p:cNvPr id="553" name="Google Shape;553;p24"/>
          <p:cNvSpPr txBox="1">
            <a:spLocks noGrp="1"/>
          </p:cNvSpPr>
          <p:nvPr>
            <p:ph type="body" idx="4294967295"/>
          </p:nvPr>
        </p:nvSpPr>
        <p:spPr>
          <a:xfrm>
            <a:off x="415813" y="1007988"/>
            <a:ext cx="3908425" cy="3398837"/>
          </a:xfrm>
          <a:prstGeom prst="rect">
            <a:avLst/>
          </a:prstGeom>
          <a:noFill/>
          <a:ln>
            <a:noFill/>
          </a:ln>
        </p:spPr>
        <p:txBody>
          <a:bodyPr spcFirstLastPara="1" wrap="square" lIns="0" tIns="0" rIns="0" bIns="0" anchor="t" anchorCtr="0">
            <a:noAutofit/>
          </a:bodyPr>
          <a:lstStyle/>
          <a:p>
            <a:pPr marL="457200" lvl="0" indent="-342900" algn="l" rtl="0">
              <a:lnSpc>
                <a:spcPct val="100000"/>
              </a:lnSpc>
              <a:spcBef>
                <a:spcPts val="0"/>
              </a:spcBef>
              <a:spcAft>
                <a:spcPts val="0"/>
              </a:spcAft>
              <a:buClr>
                <a:srgbClr val="11AA81"/>
              </a:buClr>
              <a:buSzPts val="1600"/>
              <a:buFont typeface="Arial"/>
              <a:buChar char="●"/>
            </a:pPr>
            <a:r>
              <a:rPr lang="fi-FI" sz="1600" dirty="0"/>
              <a:t>Tarvitset sähköpostiosoitteet (asiakastietokanta) ja vastaanottajien myöntämät luvat. </a:t>
            </a:r>
            <a:endParaRPr sz="1600" dirty="0"/>
          </a:p>
          <a:p>
            <a:pPr marL="457200" lvl="0" indent="-241300" algn="l" rtl="0">
              <a:lnSpc>
                <a:spcPct val="100000"/>
              </a:lnSpc>
              <a:spcBef>
                <a:spcPts val="0"/>
              </a:spcBef>
              <a:spcAft>
                <a:spcPts val="0"/>
              </a:spcAft>
              <a:buClr>
                <a:srgbClr val="11AA81"/>
              </a:buClr>
              <a:buSzPts val="1600"/>
              <a:buFont typeface="Arial"/>
              <a:buNone/>
            </a:pPr>
            <a:endParaRPr sz="1600" dirty="0"/>
          </a:p>
          <a:p>
            <a:pPr marL="457200" lvl="0" indent="-342900" algn="l" rtl="0">
              <a:lnSpc>
                <a:spcPct val="100000"/>
              </a:lnSpc>
              <a:spcBef>
                <a:spcPts val="0"/>
              </a:spcBef>
              <a:spcAft>
                <a:spcPts val="0"/>
              </a:spcAft>
              <a:buClr>
                <a:srgbClr val="11AA81"/>
              </a:buClr>
              <a:buSzPts val="1600"/>
              <a:buFont typeface="Arial"/>
              <a:buChar char="●"/>
            </a:pPr>
            <a:r>
              <a:rPr lang="fi-FI" sz="1600" dirty="0"/>
              <a:t>Sinulla täytyy olla jotain kerrottavaa </a:t>
            </a:r>
            <a:endParaRPr sz="1600" dirty="0"/>
          </a:p>
          <a:p>
            <a:pPr marL="457200" lvl="0" indent="-241300" algn="l" rtl="0">
              <a:lnSpc>
                <a:spcPct val="100000"/>
              </a:lnSpc>
              <a:spcBef>
                <a:spcPts val="0"/>
              </a:spcBef>
              <a:spcAft>
                <a:spcPts val="0"/>
              </a:spcAft>
              <a:buClr>
                <a:srgbClr val="11AA81"/>
              </a:buClr>
              <a:buSzPts val="1600"/>
              <a:buFont typeface="Arial"/>
              <a:buNone/>
            </a:pPr>
            <a:endParaRPr sz="1600" dirty="0"/>
          </a:p>
          <a:p>
            <a:pPr marL="457200" lvl="0" indent="-342900" algn="l" rtl="0">
              <a:lnSpc>
                <a:spcPct val="100000"/>
              </a:lnSpc>
              <a:spcBef>
                <a:spcPts val="0"/>
              </a:spcBef>
              <a:spcAft>
                <a:spcPts val="0"/>
              </a:spcAft>
              <a:buClr>
                <a:srgbClr val="11AA81"/>
              </a:buClr>
              <a:buSzPts val="1600"/>
              <a:buFont typeface="Arial"/>
              <a:buChar char="●"/>
            </a:pPr>
            <a:r>
              <a:rPr lang="fi-FI" sz="1600" dirty="0"/>
              <a:t>Jonkun yrityksessäsi on osattava kirjoittaa houkuttelevia tekstejä.</a:t>
            </a:r>
            <a:endParaRPr sz="1600" dirty="0"/>
          </a:p>
          <a:p>
            <a:pPr marL="457200" lvl="0" indent="-241300" algn="l" rtl="0">
              <a:lnSpc>
                <a:spcPct val="100000"/>
              </a:lnSpc>
              <a:spcBef>
                <a:spcPts val="0"/>
              </a:spcBef>
              <a:spcAft>
                <a:spcPts val="0"/>
              </a:spcAft>
              <a:buClr>
                <a:srgbClr val="11AA81"/>
              </a:buClr>
              <a:buSzPts val="1600"/>
              <a:buFont typeface="Arial"/>
              <a:buNone/>
            </a:pPr>
            <a:endParaRPr sz="1600" dirty="0"/>
          </a:p>
          <a:p>
            <a:pPr marL="457200" lvl="0" indent="-342900" algn="l" rtl="0">
              <a:lnSpc>
                <a:spcPct val="100000"/>
              </a:lnSpc>
              <a:spcBef>
                <a:spcPts val="0"/>
              </a:spcBef>
              <a:spcAft>
                <a:spcPts val="0"/>
              </a:spcAft>
              <a:buClr>
                <a:srgbClr val="11AA81"/>
              </a:buClr>
              <a:buSzPts val="1600"/>
              <a:buFont typeface="Arial"/>
              <a:buChar char="●"/>
            </a:pPr>
            <a:r>
              <a:rPr lang="fi-FI" sz="1600" dirty="0"/>
              <a:t>Ohjelmisto (esim. </a:t>
            </a:r>
            <a:r>
              <a:rPr lang="fi-FI" sz="1600" dirty="0" err="1"/>
              <a:t>Mailchimp</a:t>
            </a:r>
            <a:r>
              <a:rPr lang="fi-FI" sz="1600" dirty="0"/>
              <a:t>) on suositeltava, koska se säästää työtä ja rahaa luomisessa ja lähettämisessä.</a:t>
            </a:r>
            <a:endParaRPr sz="1600" dirty="0"/>
          </a:p>
          <a:p>
            <a:pPr marL="457200" lvl="0" indent="-241300" algn="l" rtl="0">
              <a:lnSpc>
                <a:spcPct val="100000"/>
              </a:lnSpc>
              <a:spcBef>
                <a:spcPts val="0"/>
              </a:spcBef>
              <a:spcAft>
                <a:spcPts val="0"/>
              </a:spcAft>
              <a:buClr>
                <a:srgbClr val="11AA81"/>
              </a:buClr>
              <a:buSzPts val="1600"/>
              <a:buFont typeface="Arial"/>
              <a:buNone/>
            </a:pPr>
            <a:endParaRPr sz="1600" dirty="0"/>
          </a:p>
          <a:p>
            <a:pPr marL="457200" lvl="0" indent="-228600" algn="l" rtl="0">
              <a:lnSpc>
                <a:spcPct val="100000"/>
              </a:lnSpc>
              <a:spcBef>
                <a:spcPts val="0"/>
              </a:spcBef>
              <a:spcAft>
                <a:spcPts val="0"/>
              </a:spcAft>
              <a:buClr>
                <a:schemeClr val="dk1"/>
              </a:buClr>
              <a:buSzPts val="1500"/>
              <a:buFont typeface="Arial"/>
              <a:buNone/>
            </a:pPr>
            <a:endParaRPr sz="1600" dirty="0"/>
          </a:p>
        </p:txBody>
      </p:sp>
      <p:sp>
        <p:nvSpPr>
          <p:cNvPr id="554" name="Google Shape;554;p24"/>
          <p:cNvSpPr txBox="1"/>
          <p:nvPr/>
        </p:nvSpPr>
        <p:spPr>
          <a:xfrm>
            <a:off x="5062673" y="377633"/>
            <a:ext cx="3665514"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800"/>
              <a:buFont typeface="Arial"/>
              <a:buNone/>
            </a:pPr>
            <a:r>
              <a:rPr lang="fi-FI" sz="2800" b="1" dirty="0">
                <a:solidFill>
                  <a:srgbClr val="11AA81"/>
                </a:solidFill>
                <a:latin typeface="Arial"/>
                <a:ea typeface="Arial"/>
                <a:cs typeface="Arial"/>
                <a:sym typeface="Arial"/>
              </a:rPr>
              <a:t>Mahdollisia hyötyjä</a:t>
            </a:r>
            <a:r>
              <a:rPr lang="fi-FI" sz="2400" b="0" i="0" u="none" strike="noStrike" cap="none" dirty="0">
                <a:solidFill>
                  <a:srgbClr val="000000"/>
                </a:solidFill>
                <a:latin typeface="Arial"/>
                <a:ea typeface="Arial"/>
                <a:cs typeface="Arial"/>
                <a:sym typeface="Arial"/>
              </a:rPr>
              <a:t> </a:t>
            </a:r>
            <a:endParaRPr sz="2400" b="0" i="0" u="none" strike="noStrike" cap="none" dirty="0">
              <a:solidFill>
                <a:srgbClr val="000000"/>
              </a:solidFill>
              <a:latin typeface="Arial"/>
              <a:ea typeface="Arial"/>
              <a:cs typeface="Arial"/>
              <a:sym typeface="Arial"/>
            </a:endParaRPr>
          </a:p>
        </p:txBody>
      </p:sp>
      <p:sp>
        <p:nvSpPr>
          <p:cNvPr id="555" name="Google Shape;555;p24"/>
          <p:cNvSpPr txBox="1"/>
          <p:nvPr/>
        </p:nvSpPr>
        <p:spPr>
          <a:xfrm>
            <a:off x="833660" y="377633"/>
            <a:ext cx="3066701"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800"/>
              <a:buFont typeface="Arial"/>
              <a:buNone/>
            </a:pPr>
            <a:r>
              <a:rPr lang="fi-FI" sz="2800" b="1" dirty="0">
                <a:solidFill>
                  <a:srgbClr val="11AA81"/>
                </a:solidFill>
                <a:latin typeface="Arial"/>
                <a:ea typeface="Arial"/>
                <a:cs typeface="Arial"/>
                <a:sym typeface="Arial"/>
              </a:rPr>
              <a:t>Edellytyksiä</a:t>
            </a:r>
            <a:r>
              <a:rPr lang="fi-FI" sz="2400" b="0" i="0" u="none" strike="noStrike" cap="none" dirty="0">
                <a:solidFill>
                  <a:srgbClr val="000000"/>
                </a:solidFill>
                <a:latin typeface="Arial"/>
                <a:ea typeface="Arial"/>
                <a:cs typeface="Arial"/>
                <a:sym typeface="Arial"/>
              </a:rPr>
              <a:t> </a:t>
            </a:r>
            <a:endParaRPr sz="2400" b="0" i="0" u="none" strike="noStrike" cap="none" dirty="0">
              <a:solidFill>
                <a:srgbClr val="000000"/>
              </a:solidFill>
              <a:latin typeface="Arial"/>
              <a:ea typeface="Arial"/>
              <a:cs typeface="Arial"/>
              <a:sym typeface="Arial"/>
            </a:endParaRPr>
          </a:p>
        </p:txBody>
      </p:sp>
      <p:sp>
        <p:nvSpPr>
          <p:cNvPr id="556" name="Google Shape;556;p24"/>
          <p:cNvSpPr txBox="1"/>
          <p:nvPr/>
        </p:nvSpPr>
        <p:spPr>
          <a:xfrm>
            <a:off x="2476348" y="4514000"/>
            <a:ext cx="4498800" cy="430857"/>
          </a:xfrm>
          <a:prstGeom prst="rect">
            <a:avLst/>
          </a:prstGeom>
          <a:noFill/>
          <a:ln>
            <a:noFill/>
          </a:ln>
        </p:spPr>
        <p:txBody>
          <a:bodyPr spcFirstLastPara="1" wrap="square" lIns="91425" tIns="91425" rIns="91425" bIns="91425" anchor="t" anchorCtr="0">
            <a:spAutoFit/>
          </a:bodyPr>
          <a:lstStyle/>
          <a:p>
            <a:pPr marL="457200" marR="0" lvl="0" indent="-228600" algn="l" rtl="0">
              <a:spcBef>
                <a:spcPts val="0"/>
              </a:spcBef>
              <a:spcAft>
                <a:spcPts val="0"/>
              </a:spcAft>
              <a:buClr>
                <a:schemeClr val="dk1"/>
              </a:buClr>
              <a:buSzPts val="1500"/>
              <a:buFont typeface="Arial"/>
              <a:buNone/>
            </a:pPr>
            <a:r>
              <a:rPr lang="fi-FI" sz="1600" b="1">
                <a:solidFill>
                  <a:srgbClr val="11AA81"/>
                </a:solidFill>
                <a:latin typeface="Arial"/>
                <a:ea typeface="Arial"/>
                <a:cs typeface="Arial"/>
                <a:sym typeface="Arial"/>
              </a:rPr>
              <a:t>Lisätietoa: </a:t>
            </a:r>
            <a:r>
              <a:rPr lang="fi-FI" sz="1400" u="sng">
                <a:solidFill>
                  <a:schemeClr val="accent5"/>
                </a:solidFill>
                <a:latin typeface="Arial"/>
                <a:ea typeface="Arial"/>
                <a:cs typeface="Arial"/>
                <a:sym typeface="Arial"/>
                <a:hlinkClick r:id="rId3">
                  <a:extLst>
                    <a:ext uri="{A12FA001-AC4F-418D-AE19-62706E023703}">
                      <ahyp:hlinkClr xmlns:ahyp="http://schemas.microsoft.com/office/drawing/2018/hyperlinkcolor" val="tx"/>
                    </a:ext>
                  </a:extLst>
                </a:hlinkClick>
              </a:rPr>
              <a:t>Mailchimp </a:t>
            </a:r>
            <a:r>
              <a:rPr lang="fi-FI" sz="1400" u="sng">
                <a:solidFill>
                  <a:schemeClr val="hlink"/>
                </a:solidFill>
                <a:latin typeface="Arial"/>
                <a:ea typeface="Arial"/>
                <a:cs typeface="Arial"/>
                <a:sym typeface="Arial"/>
                <a:hlinkClick r:id="rId4"/>
              </a:rPr>
              <a:t>Sendinblue</a:t>
            </a:r>
            <a:endParaRPr sz="1400">
              <a:solidFill>
                <a:schemeClr val="dk1"/>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60"/>
        <p:cNvGrpSpPr/>
        <p:nvPr/>
      </p:nvGrpSpPr>
      <p:grpSpPr>
        <a:xfrm>
          <a:off x="0" y="0"/>
          <a:ext cx="0" cy="0"/>
          <a:chOff x="0" y="0"/>
          <a:chExt cx="0" cy="0"/>
        </a:xfrm>
      </p:grpSpPr>
      <p:sp>
        <p:nvSpPr>
          <p:cNvPr id="561" name="Google Shape;561;p25"/>
          <p:cNvSpPr txBox="1">
            <a:spLocks noGrp="1"/>
          </p:cNvSpPr>
          <p:nvPr>
            <p:ph type="body" idx="4294967295"/>
          </p:nvPr>
        </p:nvSpPr>
        <p:spPr>
          <a:xfrm>
            <a:off x="1727649" y="1965325"/>
            <a:ext cx="5688701" cy="606425"/>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Clr>
                <a:srgbClr val="161249"/>
              </a:buClr>
              <a:buSzPts val="1800"/>
              <a:buNone/>
            </a:pPr>
            <a:r>
              <a:rPr lang="fi-FI" sz="4000" b="1" dirty="0"/>
              <a:t>Avainsanatutkimus   </a:t>
            </a:r>
            <a:endParaRPr sz="4000" b="1"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65"/>
        <p:cNvGrpSpPr/>
        <p:nvPr/>
      </p:nvGrpSpPr>
      <p:grpSpPr>
        <a:xfrm>
          <a:off x="0" y="0"/>
          <a:ext cx="0" cy="0"/>
          <a:chOff x="0" y="0"/>
          <a:chExt cx="0" cy="0"/>
        </a:xfrm>
      </p:grpSpPr>
      <p:sp>
        <p:nvSpPr>
          <p:cNvPr id="566" name="Google Shape;566;p26"/>
          <p:cNvSpPr txBox="1">
            <a:spLocks noGrp="1"/>
          </p:cNvSpPr>
          <p:nvPr>
            <p:ph type="title"/>
          </p:nvPr>
        </p:nvSpPr>
        <p:spPr>
          <a:xfrm>
            <a:off x="612397" y="610072"/>
            <a:ext cx="4067175" cy="994172"/>
          </a:xfrm>
          <a:prstGeom prst="rect">
            <a:avLst/>
          </a:prstGeom>
          <a:noFill/>
          <a:ln>
            <a:noFill/>
          </a:ln>
        </p:spPr>
        <p:txBody>
          <a:bodyPr spcFirstLastPara="1" wrap="square" lIns="68575" tIns="34275" rIns="68575" bIns="34275" anchor="ctr" anchorCtr="0">
            <a:normAutofit fontScale="90000"/>
          </a:bodyPr>
          <a:lstStyle/>
          <a:p>
            <a:pPr marL="0" lvl="0" indent="0" algn="l" rtl="0">
              <a:lnSpc>
                <a:spcPct val="90000"/>
              </a:lnSpc>
              <a:spcBef>
                <a:spcPts val="0"/>
              </a:spcBef>
              <a:spcAft>
                <a:spcPts val="0"/>
              </a:spcAft>
              <a:buClr>
                <a:schemeClr val="dk1"/>
              </a:buClr>
              <a:buSzPct val="74074"/>
              <a:buFont typeface="Calibri"/>
              <a:buNone/>
            </a:pPr>
            <a:r>
              <a:rPr lang="fi-FI" sz="3600"/>
              <a:t>Miksi avainsanat ovat</a:t>
            </a:r>
            <a:br>
              <a:rPr lang="fi-FI" sz="3600"/>
            </a:br>
            <a:r>
              <a:rPr lang="fi-FI" sz="3600"/>
              <a:t>olennaisia?</a:t>
            </a:r>
            <a:br>
              <a:rPr lang="fi-FI"/>
            </a:br>
            <a:endParaRPr/>
          </a:p>
        </p:txBody>
      </p:sp>
      <p:sp>
        <p:nvSpPr>
          <p:cNvPr id="567" name="Google Shape;567;p26"/>
          <p:cNvSpPr txBox="1">
            <a:spLocks noGrp="1"/>
          </p:cNvSpPr>
          <p:nvPr>
            <p:ph type="body" idx="1"/>
          </p:nvPr>
        </p:nvSpPr>
        <p:spPr>
          <a:xfrm>
            <a:off x="4464428" y="1292753"/>
            <a:ext cx="4067175" cy="2240756"/>
          </a:xfrm>
          <a:prstGeom prst="rect">
            <a:avLst/>
          </a:prstGeom>
          <a:noFill/>
          <a:ln>
            <a:noFill/>
          </a:ln>
        </p:spPr>
        <p:txBody>
          <a:bodyPr spcFirstLastPara="1" wrap="square" lIns="91425" tIns="91425" rIns="91425" bIns="91425" anchor="ctr" anchorCtr="0">
            <a:noAutofit/>
          </a:bodyPr>
          <a:lstStyle/>
          <a:p>
            <a:pPr marL="342900" marR="0" lvl="0" indent="-323850" algn="l" rtl="0">
              <a:lnSpc>
                <a:spcPct val="100000"/>
              </a:lnSpc>
              <a:spcBef>
                <a:spcPts val="0"/>
              </a:spcBef>
              <a:spcAft>
                <a:spcPts val="0"/>
              </a:spcAft>
              <a:buClr>
                <a:srgbClr val="11AA81"/>
              </a:buClr>
              <a:buSzPts val="1500"/>
              <a:buFont typeface="Arial"/>
              <a:buChar char="●"/>
            </a:pPr>
            <a:r>
              <a:rPr lang="fi-FI" sz="1500" dirty="0"/>
              <a:t>Avainsanat ovat oikeasti avaimia</a:t>
            </a:r>
            <a:r>
              <a:rPr lang="fi-FI" sz="1500" b="0" i="0" dirty="0"/>
              <a:t> kaikkeen verkkotietoon. </a:t>
            </a:r>
            <a:endParaRPr sz="1500" dirty="0"/>
          </a:p>
          <a:p>
            <a:pPr marL="400050" marR="0" lvl="0" indent="-171450" algn="l" rtl="0">
              <a:lnSpc>
                <a:spcPct val="100000"/>
              </a:lnSpc>
              <a:spcBef>
                <a:spcPts val="0"/>
              </a:spcBef>
              <a:spcAft>
                <a:spcPts val="0"/>
              </a:spcAft>
              <a:buClr>
                <a:srgbClr val="11AA81"/>
              </a:buClr>
              <a:buSzPts val="1800"/>
              <a:buFont typeface="Arial"/>
              <a:buNone/>
            </a:pPr>
            <a:endParaRPr sz="1500" dirty="0"/>
          </a:p>
          <a:p>
            <a:pPr marL="342900" marR="0" lvl="0" indent="-323850" algn="l" rtl="0">
              <a:lnSpc>
                <a:spcPct val="100000"/>
              </a:lnSpc>
              <a:spcBef>
                <a:spcPts val="0"/>
              </a:spcBef>
              <a:spcAft>
                <a:spcPts val="0"/>
              </a:spcAft>
              <a:buClr>
                <a:srgbClr val="11AA81"/>
              </a:buClr>
              <a:buSzPts val="1500"/>
              <a:buFont typeface="Arial"/>
              <a:buChar char="●"/>
            </a:pPr>
            <a:r>
              <a:rPr lang="fi-FI" sz="1500" dirty="0"/>
              <a:t>Jos </a:t>
            </a:r>
            <a:r>
              <a:rPr lang="fi-FI" sz="1500" b="0" i="0" dirty="0"/>
              <a:t>et tiedä, millä avainsanoilla yrityksesi pitäisi löytyä, olet vaarassa </a:t>
            </a:r>
            <a:r>
              <a:rPr lang="fi-FI" sz="1500" dirty="0"/>
              <a:t>pudota hakutuloksista!</a:t>
            </a:r>
            <a:endParaRPr sz="1500" dirty="0"/>
          </a:p>
          <a:p>
            <a:pPr marL="400050" marR="0" lvl="0" indent="-171450" algn="l" rtl="0">
              <a:lnSpc>
                <a:spcPct val="100000"/>
              </a:lnSpc>
              <a:spcBef>
                <a:spcPts val="0"/>
              </a:spcBef>
              <a:spcAft>
                <a:spcPts val="0"/>
              </a:spcAft>
              <a:buClr>
                <a:srgbClr val="11AA81"/>
              </a:buClr>
              <a:buSzPts val="1800"/>
              <a:buFont typeface="Arial"/>
              <a:buNone/>
            </a:pPr>
            <a:endParaRPr sz="1500" b="0" i="0" dirty="0"/>
          </a:p>
          <a:p>
            <a:pPr marL="342900" marR="0" lvl="0" indent="-323850" algn="l" rtl="0">
              <a:lnSpc>
                <a:spcPct val="100000"/>
              </a:lnSpc>
              <a:spcBef>
                <a:spcPts val="0"/>
              </a:spcBef>
              <a:spcAft>
                <a:spcPts val="0"/>
              </a:spcAft>
              <a:buClr>
                <a:srgbClr val="11AA81"/>
              </a:buClr>
              <a:buSzPts val="1500"/>
              <a:buFont typeface="Arial"/>
              <a:buChar char="●"/>
            </a:pPr>
            <a:r>
              <a:rPr lang="fi-FI" sz="1500" b="0" i="0" dirty="0"/>
              <a:t>Avainsanat ovat välttämättömiä hakukoneiden ohella myös useimmissa mainosalustoissa, erityisesti Google </a:t>
            </a:r>
            <a:r>
              <a:rPr lang="fi-FI" sz="1500" b="0" i="0" dirty="0" err="1"/>
              <a:t>Adsissa</a:t>
            </a:r>
            <a:r>
              <a:rPr lang="fi-FI" sz="1500" b="0" i="0" dirty="0"/>
              <a:t> ja </a:t>
            </a:r>
            <a:r>
              <a:rPr lang="fi-FI" sz="1500" b="0" i="0" dirty="0" err="1"/>
              <a:t>Display</a:t>
            </a:r>
            <a:r>
              <a:rPr lang="fi-FI" sz="1500" b="0" i="0" dirty="0"/>
              <a:t>-mainoksissa.</a:t>
            </a:r>
            <a:endParaRPr sz="1500" dirty="0"/>
          </a:p>
          <a:p>
            <a:pPr marL="400050" marR="0" lvl="0" indent="-171450" algn="l" rtl="0">
              <a:lnSpc>
                <a:spcPct val="100000"/>
              </a:lnSpc>
              <a:spcBef>
                <a:spcPts val="0"/>
              </a:spcBef>
              <a:spcAft>
                <a:spcPts val="0"/>
              </a:spcAft>
              <a:buClr>
                <a:srgbClr val="11AA81"/>
              </a:buClr>
              <a:buSzPts val="1800"/>
              <a:buFont typeface="Arial"/>
              <a:buNone/>
            </a:pPr>
            <a:endParaRPr sz="1500" b="0" i="0" dirty="0"/>
          </a:p>
          <a:p>
            <a:pPr marL="342900" marR="0" lvl="0" indent="-323850" algn="l" rtl="0">
              <a:lnSpc>
                <a:spcPct val="100000"/>
              </a:lnSpc>
              <a:spcBef>
                <a:spcPts val="0"/>
              </a:spcBef>
              <a:spcAft>
                <a:spcPts val="0"/>
              </a:spcAft>
              <a:buClr>
                <a:srgbClr val="11AA81"/>
              </a:buClr>
              <a:buSzPts val="1500"/>
              <a:buFont typeface="Arial"/>
              <a:buChar char="●"/>
            </a:pPr>
            <a:r>
              <a:rPr lang="fi-FI" sz="1500" dirty="0"/>
              <a:t>Avainsanatutkimus tarjoaa tietoa paitsi avainsanoista, myös niiden kohdeyleisöistä.</a:t>
            </a:r>
            <a:endParaRPr sz="1500" dirty="0"/>
          </a:p>
          <a:p>
            <a:pPr marL="0" marR="0" lvl="0" indent="0" algn="l" rtl="0">
              <a:lnSpc>
                <a:spcPct val="100000"/>
              </a:lnSpc>
              <a:spcBef>
                <a:spcPts val="0"/>
              </a:spcBef>
              <a:spcAft>
                <a:spcPts val="0"/>
              </a:spcAft>
              <a:buClr>
                <a:srgbClr val="161249"/>
              </a:buClr>
              <a:buSzPts val="1500"/>
              <a:buNone/>
            </a:pPr>
            <a:endParaRPr sz="1500" dirty="0">
              <a:solidFill>
                <a:schemeClr val="dk1"/>
              </a:solidFill>
            </a:endParaRPr>
          </a:p>
          <a:p>
            <a:pPr marL="0" marR="0" lvl="0" indent="0" algn="l" rtl="0">
              <a:lnSpc>
                <a:spcPct val="100000"/>
              </a:lnSpc>
              <a:spcBef>
                <a:spcPts val="0"/>
              </a:spcBef>
              <a:spcAft>
                <a:spcPts val="0"/>
              </a:spcAft>
              <a:buClr>
                <a:srgbClr val="11AA81"/>
              </a:buClr>
              <a:buSzPts val="1600"/>
              <a:buNone/>
            </a:pPr>
            <a:r>
              <a:rPr lang="fi-FI" sz="1600" b="1" dirty="0">
                <a:solidFill>
                  <a:srgbClr val="11AA81"/>
                </a:solidFill>
              </a:rPr>
              <a:t>      Lisätietoa: </a:t>
            </a:r>
            <a:r>
              <a:rPr lang="fi-FI" sz="1500" u="sng" dirty="0" err="1">
                <a:solidFill>
                  <a:schemeClr val="hlink"/>
                </a:solidFill>
                <a:hlinkClick r:id="rId3"/>
              </a:rPr>
              <a:t>Moz</a:t>
            </a:r>
            <a:endParaRPr sz="1500" dirty="0">
              <a:solidFill>
                <a:schemeClr val="dk1"/>
              </a:solidFill>
            </a:endParaRPr>
          </a:p>
        </p:txBody>
      </p:sp>
      <p:pic>
        <p:nvPicPr>
          <p:cNvPr id="568" name="Google Shape;568;p26" descr="Image result for key word"/>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612397" y="1702099"/>
            <a:ext cx="2462374" cy="1422064"/>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27"/>
          <p:cNvSpPr txBox="1">
            <a:spLocks noGrp="1"/>
          </p:cNvSpPr>
          <p:nvPr>
            <p:ph type="title"/>
          </p:nvPr>
        </p:nvSpPr>
        <p:spPr>
          <a:xfrm>
            <a:off x="455356" y="134190"/>
            <a:ext cx="4623081"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3C4043"/>
              </a:buClr>
              <a:buSzPts val="2400"/>
              <a:buFont typeface="Roboto"/>
              <a:buNone/>
            </a:pPr>
            <a:r>
              <a:rPr lang="fi-FI" dirty="0"/>
              <a:t>Avainsanatutkimus</a:t>
            </a:r>
            <a:endParaRPr dirty="0"/>
          </a:p>
        </p:txBody>
      </p:sp>
      <p:sp>
        <p:nvSpPr>
          <p:cNvPr id="574" name="Google Shape;574;p27"/>
          <p:cNvSpPr txBox="1">
            <a:spLocks noGrp="1"/>
          </p:cNvSpPr>
          <p:nvPr>
            <p:ph type="body" idx="1"/>
          </p:nvPr>
        </p:nvSpPr>
        <p:spPr>
          <a:xfrm>
            <a:off x="455356" y="693811"/>
            <a:ext cx="3542109" cy="2240756"/>
          </a:xfrm>
          <a:prstGeom prst="rect">
            <a:avLst/>
          </a:prstGeom>
          <a:noFill/>
          <a:ln>
            <a:noFill/>
          </a:ln>
        </p:spPr>
        <p:txBody>
          <a:bodyPr spcFirstLastPara="1" wrap="square" lIns="0" tIns="0" rIns="0" bIns="0" anchor="t" anchorCtr="0">
            <a:noAutofit/>
          </a:bodyPr>
          <a:lstStyle/>
          <a:p>
            <a:pPr marL="349250" lvl="0" indent="-342900" algn="l" rtl="0">
              <a:lnSpc>
                <a:spcPct val="100000"/>
              </a:lnSpc>
              <a:spcBef>
                <a:spcPts val="600"/>
              </a:spcBef>
              <a:spcAft>
                <a:spcPts val="0"/>
              </a:spcAft>
              <a:buClr>
                <a:srgbClr val="11AA81"/>
              </a:buClr>
              <a:buSzPts val="1700"/>
              <a:buFont typeface="Arial"/>
              <a:buChar char="●"/>
            </a:pPr>
            <a:r>
              <a:rPr lang="fi-FI" sz="1600" dirty="0"/>
              <a:t>Tavoitteena löytää avainsanat, jotka parhaiten kuvaavat tuotetta tai palvelua ideaaliasiakkaille</a:t>
            </a:r>
            <a:endParaRPr sz="1600" dirty="0"/>
          </a:p>
          <a:p>
            <a:pPr marL="349250" lvl="0" indent="-342900" algn="l" rtl="0">
              <a:lnSpc>
                <a:spcPct val="100000"/>
              </a:lnSpc>
              <a:spcBef>
                <a:spcPts val="600"/>
              </a:spcBef>
              <a:spcAft>
                <a:spcPts val="0"/>
              </a:spcAft>
              <a:buClr>
                <a:srgbClr val="11AA81"/>
              </a:buClr>
              <a:buSzPts val="1700"/>
              <a:buFont typeface="Arial"/>
              <a:buChar char="●"/>
            </a:pPr>
            <a:r>
              <a:rPr lang="fi-FI" sz="1600" dirty="0"/>
              <a:t>Hyödyllinen verkkosivustosi sisällön kehittämisessä sekä mainosten suunnittelussa </a:t>
            </a:r>
            <a:endParaRPr sz="1600" dirty="0"/>
          </a:p>
          <a:p>
            <a:pPr marL="349250" lvl="0" indent="-342900" algn="l" rtl="0">
              <a:lnSpc>
                <a:spcPct val="100000"/>
              </a:lnSpc>
              <a:spcBef>
                <a:spcPts val="600"/>
              </a:spcBef>
              <a:spcAft>
                <a:spcPts val="0"/>
              </a:spcAft>
              <a:buClr>
                <a:srgbClr val="11AA81"/>
              </a:buClr>
              <a:buSzPts val="1700"/>
              <a:buFont typeface="Arial"/>
              <a:buChar char="●"/>
            </a:pPr>
            <a:r>
              <a:rPr lang="fi-FI" sz="1600" dirty="0"/>
              <a:t>Voit myös löytää uusia avainsanoja yrityksellesi.</a:t>
            </a:r>
            <a:endParaRPr sz="1600" dirty="0"/>
          </a:p>
          <a:p>
            <a:pPr marL="349250" lvl="0" indent="-342900" algn="l" rtl="0">
              <a:lnSpc>
                <a:spcPct val="100000"/>
              </a:lnSpc>
              <a:spcBef>
                <a:spcPts val="600"/>
              </a:spcBef>
              <a:spcAft>
                <a:spcPts val="0"/>
              </a:spcAft>
              <a:buClr>
                <a:srgbClr val="11AA81"/>
              </a:buClr>
              <a:buSzPts val="1700"/>
              <a:buFont typeface="Arial"/>
              <a:buChar char="●"/>
            </a:pPr>
            <a:r>
              <a:rPr lang="fi-FI" sz="1600" dirty="0"/>
              <a:t>Tarjoaa: </a:t>
            </a:r>
            <a:endParaRPr sz="1600" dirty="0"/>
          </a:p>
          <a:p>
            <a:pPr marL="571500" lvl="0" indent="-317500" algn="l" rtl="0">
              <a:lnSpc>
                <a:spcPct val="100000"/>
              </a:lnSpc>
              <a:spcBef>
                <a:spcPts val="600"/>
              </a:spcBef>
              <a:spcAft>
                <a:spcPts val="0"/>
              </a:spcAft>
              <a:buClr>
                <a:srgbClr val="11AA81"/>
              </a:buClr>
              <a:buSzPts val="1400"/>
              <a:buFont typeface="Arial"/>
              <a:buChar char="●"/>
            </a:pPr>
            <a:r>
              <a:rPr lang="fi-FI" sz="1200" dirty="0"/>
              <a:t>Tilastoja - kuinka monta hakua käyttäjät ovat tehneet tietyllä avainsanalla tai kuinka kilpailukykyinen kyseinen avainsana on.</a:t>
            </a:r>
            <a:endParaRPr sz="1200" dirty="0"/>
          </a:p>
          <a:p>
            <a:pPr marL="571500" lvl="0" indent="-304800" algn="l" rtl="0">
              <a:lnSpc>
                <a:spcPct val="100000"/>
              </a:lnSpc>
              <a:spcBef>
                <a:spcPts val="600"/>
              </a:spcBef>
              <a:spcAft>
                <a:spcPts val="0"/>
              </a:spcAft>
              <a:buClr>
                <a:srgbClr val="11AA81"/>
              </a:buClr>
              <a:buSzPts val="1200"/>
              <a:buFont typeface="Arial"/>
              <a:buChar char="●"/>
            </a:pPr>
            <a:r>
              <a:rPr lang="fi-FI" sz="1200" dirty="0"/>
              <a:t>Vaihtoehtoisia avainsanoja </a:t>
            </a:r>
            <a:endParaRPr sz="1200" dirty="0"/>
          </a:p>
          <a:p>
            <a:pPr marL="571500" lvl="0" indent="-317500" algn="l" rtl="0">
              <a:lnSpc>
                <a:spcPct val="100000"/>
              </a:lnSpc>
              <a:spcBef>
                <a:spcPts val="600"/>
              </a:spcBef>
              <a:spcAft>
                <a:spcPts val="0"/>
              </a:spcAft>
              <a:buClr>
                <a:srgbClr val="11AA81"/>
              </a:buClr>
              <a:buSzPts val="1400"/>
              <a:buFont typeface="Arial"/>
              <a:buChar char="●"/>
            </a:pPr>
            <a:r>
              <a:rPr lang="fi-FI" sz="1200" dirty="0"/>
              <a:t>Liikennearviot, kuten kuinka monta klikkausta ja näyttökertaa avainsanasi voisi saada tietyllä tarjouksella tai budjetilla.</a:t>
            </a:r>
            <a:endParaRPr sz="1200" dirty="0"/>
          </a:p>
        </p:txBody>
      </p:sp>
      <p:pic>
        <p:nvPicPr>
          <p:cNvPr id="575" name="Google Shape;575;p2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193981" y="808692"/>
            <a:ext cx="4796375" cy="2816698"/>
          </a:xfrm>
          <a:prstGeom prst="rect">
            <a:avLst/>
          </a:prstGeom>
          <a:noFill/>
          <a:ln w="38100" cap="flat" cmpd="sng">
            <a:solidFill>
              <a:srgbClr val="11AA81"/>
            </a:solidFill>
            <a:prstDash val="solid"/>
            <a:round/>
            <a:headEnd type="none" w="sm" len="sm"/>
            <a:tailEnd type="none" w="sm" len="sm"/>
          </a:ln>
        </p:spPr>
      </p:pic>
      <p:sp>
        <p:nvSpPr>
          <p:cNvPr id="576" name="Google Shape;576;p27"/>
          <p:cNvSpPr txBox="1"/>
          <p:nvPr/>
        </p:nvSpPr>
        <p:spPr>
          <a:xfrm>
            <a:off x="7738293" y="3569416"/>
            <a:ext cx="1405707" cy="369302"/>
          </a:xfrm>
          <a:prstGeom prst="rect">
            <a:avLst/>
          </a:prstGeom>
          <a:noFill/>
          <a:ln>
            <a:noFill/>
          </a:ln>
        </p:spPr>
        <p:txBody>
          <a:bodyPr spcFirstLastPara="1" wrap="square" lIns="91425" tIns="91425" rIns="91425" bIns="91425" anchor="t" anchorCtr="0">
            <a:spAutoFit/>
          </a:bodyPr>
          <a:lstStyle/>
          <a:p>
            <a:pPr marL="0" marR="0" lvl="0" indent="0" algn="l" rtl="0">
              <a:spcBef>
                <a:spcPts val="0"/>
              </a:spcBef>
              <a:spcAft>
                <a:spcPts val="0"/>
              </a:spcAft>
              <a:buClr>
                <a:srgbClr val="161249"/>
              </a:buClr>
              <a:buSzPts val="1200"/>
              <a:buFont typeface="Arial"/>
              <a:buNone/>
            </a:pPr>
            <a:r>
              <a:rPr lang="fi-FI" sz="1200">
                <a:solidFill>
                  <a:srgbClr val="161249"/>
                </a:solidFill>
                <a:latin typeface="Arial"/>
                <a:ea typeface="Arial"/>
                <a:cs typeface="Arial"/>
                <a:sym typeface="Arial"/>
              </a:rPr>
              <a:t>Lähde: </a:t>
            </a:r>
            <a:r>
              <a:rPr lang="fi-FI" sz="1200" u="sng">
                <a:solidFill>
                  <a:schemeClr val="hlink"/>
                </a:solidFill>
                <a:latin typeface="Arial"/>
                <a:ea typeface="Arial"/>
                <a:cs typeface="Arial"/>
                <a:sym typeface="Arial"/>
                <a:hlinkClick r:id="rId4"/>
              </a:rPr>
              <a:t>Semrush</a:t>
            </a:r>
            <a:endParaRPr sz="1200">
              <a:solidFill>
                <a:schemeClr val="dk1"/>
              </a:solidFill>
              <a:latin typeface="Arial"/>
              <a:ea typeface="Arial"/>
              <a:cs typeface="Arial"/>
              <a:sym typeface="Arial"/>
            </a:endParaRPr>
          </a:p>
        </p:txBody>
      </p:sp>
      <p:sp>
        <p:nvSpPr>
          <p:cNvPr id="577" name="Google Shape;577;p27"/>
          <p:cNvSpPr txBox="1"/>
          <p:nvPr/>
        </p:nvSpPr>
        <p:spPr>
          <a:xfrm>
            <a:off x="4050748" y="3825588"/>
            <a:ext cx="4109696" cy="55395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i-FI" sz="1600" b="1" dirty="0">
                <a:solidFill>
                  <a:srgbClr val="11AA81"/>
                </a:solidFill>
                <a:latin typeface="Arial"/>
                <a:ea typeface="Arial"/>
                <a:cs typeface="Arial"/>
                <a:sym typeface="Arial"/>
              </a:rPr>
              <a:t>Lisätietoa: </a:t>
            </a:r>
            <a:r>
              <a:rPr lang="fi-FI" sz="1400" u="sng" dirty="0" err="1">
                <a:solidFill>
                  <a:schemeClr val="hlink"/>
                </a:solidFill>
                <a:latin typeface="Arial"/>
                <a:ea typeface="Arial"/>
                <a:cs typeface="Arial"/>
                <a:sym typeface="Arial"/>
                <a:hlinkClick r:id="rId5"/>
              </a:rPr>
              <a:t>Hubspot</a:t>
            </a:r>
            <a:endParaRPr sz="1400" u="sng" dirty="0">
              <a:solidFill>
                <a:schemeClr val="hlink"/>
              </a:solidFill>
              <a:latin typeface="Arial"/>
              <a:ea typeface="Arial"/>
              <a:cs typeface="Arial"/>
              <a:sym typeface="Arial"/>
            </a:endParaRPr>
          </a:p>
          <a:p>
            <a:pPr marL="1617663" marR="0" lvl="3" indent="0" algn="l" rtl="0">
              <a:spcBef>
                <a:spcPts val="0"/>
              </a:spcBef>
              <a:spcAft>
                <a:spcPts val="0"/>
              </a:spcAft>
              <a:buNone/>
            </a:pPr>
            <a:r>
              <a:rPr lang="fi-FI" sz="1400" b="0" i="0" u="sng" strike="noStrike" cap="none" dirty="0">
                <a:solidFill>
                  <a:schemeClr val="hlink"/>
                </a:solidFill>
                <a:latin typeface="Arial"/>
                <a:ea typeface="Arial"/>
                <a:cs typeface="Arial"/>
                <a:sym typeface="Arial"/>
                <a:hlinkClick r:id="rId6"/>
              </a:rPr>
              <a:t>Ilmaiset avainsanatyökalut</a:t>
            </a:r>
            <a:endParaRPr sz="1400" b="0" i="0" u="sng" strike="noStrike" cap="none" dirty="0">
              <a:solidFill>
                <a:schemeClr val="hlink"/>
              </a:solidFill>
              <a:latin typeface="Arial"/>
              <a:ea typeface="Arial"/>
              <a:cs typeface="Arial"/>
              <a:sym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81"/>
        <p:cNvGrpSpPr/>
        <p:nvPr/>
      </p:nvGrpSpPr>
      <p:grpSpPr>
        <a:xfrm>
          <a:off x="0" y="0"/>
          <a:ext cx="0" cy="0"/>
          <a:chOff x="0" y="0"/>
          <a:chExt cx="0" cy="0"/>
        </a:xfrm>
      </p:grpSpPr>
      <p:sp>
        <p:nvSpPr>
          <p:cNvPr id="582" name="Google Shape;582;p28"/>
          <p:cNvSpPr txBox="1">
            <a:spLocks noGrp="1"/>
          </p:cNvSpPr>
          <p:nvPr>
            <p:ph type="body" idx="1"/>
          </p:nvPr>
        </p:nvSpPr>
        <p:spPr>
          <a:xfrm>
            <a:off x="840583" y="324829"/>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dirty="0"/>
              <a:t>A</a:t>
            </a:r>
            <a:r>
              <a:rPr lang="fi-FI" sz="2800" dirty="0" err="1"/>
              <a:t>rvioitava</a:t>
            </a:r>
            <a:r>
              <a:rPr lang="fi-FI" sz="2800" dirty="0"/>
              <a:t> tehtävä</a:t>
            </a:r>
            <a:endParaRPr dirty="0"/>
          </a:p>
        </p:txBody>
      </p:sp>
      <p:sp>
        <p:nvSpPr>
          <p:cNvPr id="583" name="Google Shape;583;p28"/>
          <p:cNvSpPr txBox="1">
            <a:spLocks noGrp="1"/>
          </p:cNvSpPr>
          <p:nvPr>
            <p:ph type="body" idx="2"/>
          </p:nvPr>
        </p:nvSpPr>
        <p:spPr>
          <a:xfrm>
            <a:off x="840582" y="790663"/>
            <a:ext cx="7381334" cy="2863361"/>
          </a:xfrm>
          <a:prstGeom prst="rect">
            <a:avLst/>
          </a:prstGeom>
          <a:noFill/>
          <a:ln>
            <a:noFill/>
          </a:ln>
        </p:spPr>
        <p:txBody>
          <a:bodyPr spcFirstLastPara="1" wrap="square" lIns="0" tIns="0" rIns="0" bIns="0" anchor="t" anchorCtr="0">
            <a:noAutofit/>
          </a:bodyPr>
          <a:lstStyle/>
          <a:p>
            <a:pPr marL="285750" lvl="0" indent="-285750" algn="l" rtl="0">
              <a:lnSpc>
                <a:spcPct val="100000"/>
              </a:lnSpc>
              <a:spcBef>
                <a:spcPts val="600"/>
              </a:spcBef>
              <a:spcAft>
                <a:spcPts val="0"/>
              </a:spcAft>
              <a:buClr>
                <a:srgbClr val="11AA81"/>
              </a:buClr>
              <a:buSzPts val="1800"/>
              <a:buFont typeface="Arial"/>
              <a:buChar char="●"/>
            </a:pPr>
            <a:r>
              <a:rPr lang="fi-FI" sz="1600" b="1" dirty="0">
                <a:solidFill>
                  <a:srgbClr val="11AA81"/>
                </a:solidFill>
              </a:rPr>
              <a:t>Valitkaa itseänne kiinnostava yritys ja sille yksi tuote/palvelu</a:t>
            </a:r>
          </a:p>
          <a:p>
            <a:pPr marL="285750" lvl="0" indent="-285750" algn="l" rtl="0">
              <a:lnSpc>
                <a:spcPct val="100000"/>
              </a:lnSpc>
              <a:spcBef>
                <a:spcPts val="600"/>
              </a:spcBef>
              <a:spcAft>
                <a:spcPts val="0"/>
              </a:spcAft>
              <a:buClr>
                <a:srgbClr val="11AA81"/>
              </a:buClr>
              <a:buSzPts val="1800"/>
              <a:buFont typeface="Arial"/>
              <a:buChar char="●"/>
            </a:pPr>
            <a:r>
              <a:rPr lang="fi-FI" sz="1600" b="1" dirty="0">
                <a:solidFill>
                  <a:srgbClr val="11AA81"/>
                </a:solidFill>
              </a:rPr>
              <a:t>Hahmotelkaa 3-4 ostajapersoonaa </a:t>
            </a:r>
            <a:r>
              <a:rPr lang="fi-FI" sz="1600" b="1" dirty="0"/>
              <a:t>-&gt; mitä sanoja/ilmaisuja he käyttävät.</a:t>
            </a:r>
          </a:p>
          <a:p>
            <a:pPr marL="285750" lvl="0" indent="-285750" algn="l" rtl="0">
              <a:lnSpc>
                <a:spcPct val="100000"/>
              </a:lnSpc>
              <a:spcBef>
                <a:spcPts val="600"/>
              </a:spcBef>
              <a:spcAft>
                <a:spcPts val="0"/>
              </a:spcAft>
              <a:buClr>
                <a:srgbClr val="11AA81"/>
              </a:buClr>
              <a:buSzPts val="1800"/>
              <a:buFont typeface="Arial"/>
              <a:buChar char="●"/>
            </a:pPr>
            <a:r>
              <a:rPr lang="fi-FI" sz="1600" b="1" dirty="0"/>
              <a:t>Tutustukaa myös kilpailijoitten verkkosivuihin - </a:t>
            </a:r>
            <a:r>
              <a:rPr lang="fi-FI" sz="1600" dirty="0">
                <a:solidFill>
                  <a:schemeClr val="lt1"/>
                </a:solidFill>
              </a:rPr>
              <a:t>mitä sanoja niissä käytetään?</a:t>
            </a:r>
            <a:endParaRPr sz="1600" dirty="0">
              <a:solidFill>
                <a:schemeClr val="lt1"/>
              </a:solidFill>
            </a:endParaRPr>
          </a:p>
          <a:p>
            <a:pPr marL="285750" lvl="0" indent="-285750" algn="l" rtl="0">
              <a:lnSpc>
                <a:spcPct val="100000"/>
              </a:lnSpc>
              <a:spcBef>
                <a:spcPts val="600"/>
              </a:spcBef>
              <a:spcAft>
                <a:spcPts val="0"/>
              </a:spcAft>
              <a:buClr>
                <a:srgbClr val="11AA81"/>
              </a:buClr>
              <a:buSzPts val="1800"/>
              <a:buFont typeface="Arial"/>
              <a:buChar char="●"/>
            </a:pPr>
            <a:r>
              <a:rPr lang="fi-FI" sz="1600" b="1" dirty="0">
                <a:solidFill>
                  <a:srgbClr val="11AA81"/>
                </a:solidFill>
              </a:rPr>
              <a:t>Aivoriihi tiimisi kanssa - useammat ihmiset löytävät enemmän avainsanoja. Mitä avainsanoja ehdotatte edellisen perusteella (noin 8-10)?</a:t>
            </a:r>
          </a:p>
          <a:p>
            <a:pPr marL="285750" lvl="0" indent="-285750" algn="l" rtl="0">
              <a:lnSpc>
                <a:spcPct val="100000"/>
              </a:lnSpc>
              <a:spcBef>
                <a:spcPts val="600"/>
              </a:spcBef>
              <a:spcAft>
                <a:spcPts val="0"/>
              </a:spcAft>
              <a:buClr>
                <a:srgbClr val="11AA81"/>
              </a:buClr>
              <a:buSzPts val="1800"/>
              <a:buFont typeface="Arial"/>
              <a:buChar char="●"/>
            </a:pPr>
            <a:r>
              <a:rPr lang="fi-FI" sz="1600" b="1" dirty="0"/>
              <a:t>Tehkää tämän jälkeen avainsanatutkimus netistä löytämällänne työkalulla. Niitä löytyy hakusanalla</a:t>
            </a:r>
            <a:r>
              <a:rPr lang="fi-FI" sz="1600" dirty="0">
                <a:solidFill>
                  <a:schemeClr val="lt1"/>
                </a:solidFill>
              </a:rPr>
              <a:t> "avainsanatutkimus” tai ”</a:t>
            </a:r>
            <a:r>
              <a:rPr lang="fi-FI" sz="1600" dirty="0" err="1">
                <a:solidFill>
                  <a:schemeClr val="lt1"/>
                </a:solidFill>
              </a:rPr>
              <a:t>key</a:t>
            </a:r>
            <a:r>
              <a:rPr lang="fi-FI" sz="1600" dirty="0">
                <a:solidFill>
                  <a:schemeClr val="lt1"/>
                </a:solidFill>
              </a:rPr>
              <a:t> </a:t>
            </a:r>
            <a:r>
              <a:rPr lang="fi-FI" sz="1600" dirty="0" err="1">
                <a:solidFill>
                  <a:schemeClr val="lt1"/>
                </a:solidFill>
              </a:rPr>
              <a:t>word</a:t>
            </a:r>
            <a:r>
              <a:rPr lang="fi-FI" sz="1600" dirty="0">
                <a:solidFill>
                  <a:schemeClr val="lt1"/>
                </a:solidFill>
              </a:rPr>
              <a:t> </a:t>
            </a:r>
            <a:r>
              <a:rPr lang="fi-FI" sz="1600" dirty="0" err="1">
                <a:solidFill>
                  <a:schemeClr val="lt1"/>
                </a:solidFill>
              </a:rPr>
              <a:t>research</a:t>
            </a:r>
            <a:r>
              <a:rPr lang="fi-FI" sz="1600" dirty="0">
                <a:solidFill>
                  <a:schemeClr val="lt1"/>
                </a:solidFill>
              </a:rPr>
              <a:t>”. Esim. </a:t>
            </a:r>
            <a:r>
              <a:rPr lang="fi-FI" sz="1600" dirty="0" err="1">
                <a:solidFill>
                  <a:schemeClr val="lt1"/>
                </a:solidFill>
              </a:rPr>
              <a:t>GoogleAdsin't</a:t>
            </a:r>
            <a:r>
              <a:rPr lang="fi-FI" sz="1600" dirty="0">
                <a:solidFill>
                  <a:schemeClr val="lt1"/>
                </a:solidFill>
              </a:rPr>
              <a:t>, </a:t>
            </a:r>
            <a:r>
              <a:rPr lang="fi-FI" sz="1600" dirty="0" err="1">
                <a:solidFill>
                  <a:schemeClr val="lt1"/>
                </a:solidFill>
              </a:rPr>
              <a:t>Semrush</a:t>
            </a:r>
            <a:r>
              <a:rPr lang="fi-FI" sz="1600" dirty="0">
                <a:solidFill>
                  <a:schemeClr val="lt1"/>
                </a:solidFill>
              </a:rPr>
              <a:t>, </a:t>
            </a:r>
            <a:r>
              <a:rPr lang="fi-FI" sz="1600" dirty="0" err="1">
                <a:solidFill>
                  <a:schemeClr val="lt1"/>
                </a:solidFill>
              </a:rPr>
              <a:t>ubersuggest</a:t>
            </a:r>
            <a:r>
              <a:rPr lang="fi-FI" sz="1600" dirty="0">
                <a:solidFill>
                  <a:schemeClr val="lt1"/>
                </a:solidFill>
              </a:rPr>
              <a:t> -&gt; Neil </a:t>
            </a:r>
            <a:r>
              <a:rPr lang="fi-FI" sz="1600" dirty="0" err="1">
                <a:solidFill>
                  <a:schemeClr val="lt1"/>
                </a:solidFill>
              </a:rPr>
              <a:t>Patel</a:t>
            </a:r>
            <a:r>
              <a:rPr lang="fi-FI" sz="1600" dirty="0">
                <a:solidFill>
                  <a:schemeClr val="lt1"/>
                </a:solidFill>
              </a:rPr>
              <a:t>, keywordtool.io, </a:t>
            </a:r>
            <a:r>
              <a:rPr lang="fi-FI" sz="1600" dirty="0"/>
              <a:t>tai </a:t>
            </a:r>
            <a:r>
              <a:rPr lang="fi-FI" sz="1600" u="sng" dirty="0">
                <a:solidFill>
                  <a:schemeClr val="hlink"/>
                </a:solidFill>
                <a:hlinkClick r:id="rId3"/>
              </a:rPr>
              <a:t>https://ahrefs.com/blog/free-keyword-research-tools/ </a:t>
            </a:r>
            <a:r>
              <a:rPr lang="fi-FI" sz="1600" u="sng" dirty="0">
                <a:solidFill>
                  <a:schemeClr val="hlink"/>
                </a:solidFill>
              </a:rPr>
              <a:t>. </a:t>
            </a:r>
          </a:p>
          <a:p>
            <a:pPr marL="285750" lvl="0" indent="-285750" algn="l" rtl="0">
              <a:lnSpc>
                <a:spcPct val="100000"/>
              </a:lnSpc>
              <a:spcBef>
                <a:spcPts val="600"/>
              </a:spcBef>
              <a:spcAft>
                <a:spcPts val="0"/>
              </a:spcAft>
              <a:buClr>
                <a:srgbClr val="11AA81"/>
              </a:buClr>
              <a:buSzPts val="1800"/>
              <a:buFont typeface="Arial"/>
              <a:buChar char="●"/>
            </a:pPr>
            <a:r>
              <a:rPr lang="en-US" sz="1600" dirty="0" err="1"/>
              <a:t>Mitä</a:t>
            </a:r>
            <a:r>
              <a:rPr lang="en-US" sz="1600" dirty="0"/>
              <a:t> </a:t>
            </a:r>
            <a:r>
              <a:rPr lang="en-US" sz="1600" dirty="0" err="1"/>
              <a:t>uusia</a:t>
            </a:r>
            <a:r>
              <a:rPr lang="en-US" sz="1600" dirty="0"/>
              <a:t> </a:t>
            </a:r>
            <a:r>
              <a:rPr lang="en-US" sz="1600" dirty="0" err="1"/>
              <a:t>ajatuksia</a:t>
            </a:r>
            <a:r>
              <a:rPr lang="en-US" sz="1600" dirty="0"/>
              <a:t> ja </a:t>
            </a:r>
            <a:r>
              <a:rPr lang="en-US" sz="1600" dirty="0" err="1"/>
              <a:t>avainsanoja</a:t>
            </a:r>
            <a:r>
              <a:rPr lang="en-US" sz="1600" dirty="0"/>
              <a:t> </a:t>
            </a:r>
            <a:r>
              <a:rPr lang="en-US" sz="1600" dirty="0" err="1"/>
              <a:t>avainsanatutkimus</a:t>
            </a:r>
            <a:r>
              <a:rPr lang="en-US" sz="1600" dirty="0"/>
              <a:t> </a:t>
            </a:r>
            <a:r>
              <a:rPr lang="en-US" sz="1600" dirty="0" err="1"/>
              <a:t>tuotti</a:t>
            </a:r>
            <a:r>
              <a:rPr lang="en-US" sz="1600" dirty="0"/>
              <a:t>?</a:t>
            </a:r>
            <a:endParaRPr sz="1600"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87"/>
        <p:cNvGrpSpPr/>
        <p:nvPr/>
      </p:nvGrpSpPr>
      <p:grpSpPr>
        <a:xfrm>
          <a:off x="0" y="0"/>
          <a:ext cx="0" cy="0"/>
          <a:chOff x="0" y="0"/>
          <a:chExt cx="0" cy="0"/>
        </a:xfrm>
      </p:grpSpPr>
      <p:sp>
        <p:nvSpPr>
          <p:cNvPr id="588" name="Google Shape;588;p29"/>
          <p:cNvSpPr txBox="1">
            <a:spLocks noGrp="1"/>
          </p:cNvSpPr>
          <p:nvPr>
            <p:ph type="title" idx="4294967295"/>
          </p:nvPr>
        </p:nvSpPr>
        <p:spPr>
          <a:xfrm>
            <a:off x="2450408" y="1730375"/>
            <a:ext cx="4489074" cy="841375"/>
          </a:xfrm>
          <a:prstGeom prst="rect">
            <a:avLst/>
          </a:prstGeom>
          <a:noFill/>
          <a:ln>
            <a:noFill/>
          </a:ln>
        </p:spPr>
        <p:txBody>
          <a:bodyPr spcFirstLastPara="1" wrap="square" lIns="91425" tIns="91425" rIns="91425" bIns="91425" anchor="ctr" anchorCtr="0">
            <a:normAutofit/>
          </a:bodyPr>
          <a:lstStyle/>
          <a:p>
            <a:pPr marL="0" lvl="0" indent="0" algn="ctr" rtl="0">
              <a:lnSpc>
                <a:spcPct val="100000"/>
              </a:lnSpc>
              <a:spcBef>
                <a:spcPts val="0"/>
              </a:spcBef>
              <a:spcAft>
                <a:spcPts val="0"/>
              </a:spcAft>
              <a:buClr>
                <a:srgbClr val="161249"/>
              </a:buClr>
              <a:buSzPts val="3600"/>
              <a:buFont typeface="Arial"/>
              <a:buNone/>
            </a:pPr>
            <a:r>
              <a:rPr lang="fi-FI" sz="4000" dirty="0"/>
              <a:t>Laskeutumissivu</a:t>
            </a:r>
            <a:endParaRPr sz="4000"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92"/>
        <p:cNvGrpSpPr/>
        <p:nvPr/>
      </p:nvGrpSpPr>
      <p:grpSpPr>
        <a:xfrm>
          <a:off x="0" y="0"/>
          <a:ext cx="0" cy="0"/>
          <a:chOff x="0" y="0"/>
          <a:chExt cx="0" cy="0"/>
        </a:xfrm>
      </p:grpSpPr>
      <p:pic>
        <p:nvPicPr>
          <p:cNvPr id="593" name="Google Shape;593;p3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104439" y="1496480"/>
            <a:ext cx="1884930" cy="803217"/>
          </a:xfrm>
          <a:prstGeom prst="rect">
            <a:avLst/>
          </a:prstGeom>
          <a:noFill/>
          <a:ln w="28575" cap="flat" cmpd="sng">
            <a:solidFill>
              <a:srgbClr val="11AA81"/>
            </a:solidFill>
            <a:prstDash val="solid"/>
            <a:round/>
            <a:headEnd type="none" w="sm" len="sm"/>
            <a:tailEnd type="none" w="sm" len="sm"/>
          </a:ln>
        </p:spPr>
      </p:pic>
      <p:pic>
        <p:nvPicPr>
          <p:cNvPr id="594" name="Google Shape;594;p3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52693" y="325100"/>
            <a:ext cx="2734886" cy="803217"/>
          </a:xfrm>
          <a:prstGeom prst="rect">
            <a:avLst/>
          </a:prstGeom>
          <a:noFill/>
          <a:ln w="28575" cap="flat" cmpd="sng">
            <a:solidFill>
              <a:srgbClr val="11AA81"/>
            </a:solidFill>
            <a:prstDash val="solid"/>
            <a:round/>
            <a:headEnd type="none" w="sm" len="sm"/>
            <a:tailEnd type="none" w="sm" len="sm"/>
          </a:ln>
        </p:spPr>
      </p:pic>
      <p:pic>
        <p:nvPicPr>
          <p:cNvPr id="595" name="Google Shape;595;p30" descr="Website Design Services | Flexible Custom Website Design | Web.com"/>
          <p:cNvPicPr preferRelativeResize="0"/>
          <p:nvPr/>
        </p:nvPicPr>
        <p:blipFill rotWithShape="1">
          <a:blip r:embed="rId5">
            <a:alphaModFix/>
          </a:blip>
          <a:srcRect/>
          <a:stretch/>
        </p:blipFill>
        <p:spPr>
          <a:xfrm>
            <a:off x="3770383" y="1507671"/>
            <a:ext cx="2419350" cy="1885950"/>
          </a:xfrm>
          <a:prstGeom prst="rect">
            <a:avLst/>
          </a:prstGeom>
          <a:noFill/>
          <a:ln>
            <a:noFill/>
          </a:ln>
        </p:spPr>
      </p:pic>
      <p:pic>
        <p:nvPicPr>
          <p:cNvPr id="596" name="Google Shape;596;p30" descr="Travel and Holiday Newsletter Templates - email marketing - GR"/>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221204" y="2664664"/>
            <a:ext cx="776694" cy="1758521"/>
          </a:xfrm>
          <a:prstGeom prst="rect">
            <a:avLst/>
          </a:prstGeom>
          <a:noFill/>
          <a:ln>
            <a:noFill/>
          </a:ln>
        </p:spPr>
      </p:pic>
      <p:sp>
        <p:nvSpPr>
          <p:cNvPr id="597" name="Google Shape;597;p30"/>
          <p:cNvSpPr txBox="1"/>
          <p:nvPr/>
        </p:nvSpPr>
        <p:spPr>
          <a:xfrm>
            <a:off x="112131" y="1108058"/>
            <a:ext cx="2477066" cy="30773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1" i="0" u="none" strike="noStrike" cap="none">
                <a:solidFill>
                  <a:srgbClr val="161249"/>
                </a:solidFill>
                <a:latin typeface="Arial"/>
                <a:ea typeface="Arial"/>
                <a:cs typeface="Arial"/>
                <a:sym typeface="Arial"/>
              </a:rPr>
              <a:t>Googlen hakukoneen mainos</a:t>
            </a:r>
            <a:endParaRPr sz="1400" b="1" i="0" u="none" strike="noStrike" cap="none">
              <a:solidFill>
                <a:srgbClr val="161249"/>
              </a:solidFill>
              <a:latin typeface="Arial"/>
              <a:ea typeface="Arial"/>
              <a:cs typeface="Arial"/>
              <a:sym typeface="Arial"/>
            </a:endParaRPr>
          </a:p>
        </p:txBody>
      </p:sp>
      <p:sp>
        <p:nvSpPr>
          <p:cNvPr id="598" name="Google Shape;598;p30"/>
          <p:cNvSpPr txBox="1"/>
          <p:nvPr/>
        </p:nvSpPr>
        <p:spPr>
          <a:xfrm>
            <a:off x="993351" y="2261161"/>
            <a:ext cx="1313257"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1" i="0" u="none" strike="noStrike" cap="none">
                <a:solidFill>
                  <a:srgbClr val="161249"/>
                </a:solidFill>
                <a:latin typeface="Arial"/>
                <a:ea typeface="Arial"/>
                <a:cs typeface="Arial"/>
                <a:sym typeface="Arial"/>
              </a:rPr>
              <a:t>Display-mainos</a:t>
            </a:r>
            <a:endParaRPr sz="1400" b="1" i="0" u="none" strike="noStrike" cap="none">
              <a:solidFill>
                <a:srgbClr val="161249"/>
              </a:solidFill>
              <a:latin typeface="Arial"/>
              <a:ea typeface="Arial"/>
              <a:cs typeface="Arial"/>
              <a:sym typeface="Arial"/>
            </a:endParaRPr>
          </a:p>
        </p:txBody>
      </p:sp>
      <p:sp>
        <p:nvSpPr>
          <p:cNvPr id="599" name="Google Shape;599;p30"/>
          <p:cNvSpPr txBox="1"/>
          <p:nvPr/>
        </p:nvSpPr>
        <p:spPr>
          <a:xfrm>
            <a:off x="2046904" y="4437308"/>
            <a:ext cx="1286934" cy="3125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1" i="0" u="none" strike="noStrike" cap="none">
                <a:solidFill>
                  <a:srgbClr val="161249"/>
                </a:solidFill>
                <a:latin typeface="Arial"/>
                <a:ea typeface="Arial"/>
                <a:cs typeface="Arial"/>
                <a:sym typeface="Arial"/>
              </a:rPr>
              <a:t>Uutiskirje</a:t>
            </a:r>
            <a:endParaRPr sz="1400" b="1" i="0" u="none" strike="noStrike" cap="none">
              <a:solidFill>
                <a:srgbClr val="161249"/>
              </a:solidFill>
              <a:latin typeface="Arial"/>
              <a:ea typeface="Arial"/>
              <a:cs typeface="Arial"/>
              <a:sym typeface="Arial"/>
            </a:endParaRPr>
          </a:p>
        </p:txBody>
      </p:sp>
      <p:sp>
        <p:nvSpPr>
          <p:cNvPr id="600" name="Google Shape;600;p30"/>
          <p:cNvSpPr txBox="1"/>
          <p:nvPr/>
        </p:nvSpPr>
        <p:spPr>
          <a:xfrm>
            <a:off x="3590738" y="3426593"/>
            <a:ext cx="3081866"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1" i="0" u="none" strike="noStrike" cap="none">
                <a:solidFill>
                  <a:srgbClr val="161249"/>
                </a:solidFill>
                <a:latin typeface="Arial"/>
                <a:ea typeface="Arial"/>
                <a:cs typeface="Arial"/>
                <a:sym typeface="Arial"/>
              </a:rPr>
              <a:t>Yrityksen verkkosivuston aloitussivu</a:t>
            </a:r>
            <a:endParaRPr sz="1400" b="1" i="0" u="none" strike="noStrike" cap="none">
              <a:solidFill>
                <a:srgbClr val="161249"/>
              </a:solidFill>
              <a:latin typeface="Arial"/>
              <a:ea typeface="Arial"/>
              <a:cs typeface="Arial"/>
              <a:sym typeface="Arial"/>
            </a:endParaRPr>
          </a:p>
        </p:txBody>
      </p:sp>
      <p:sp>
        <p:nvSpPr>
          <p:cNvPr id="601" name="Google Shape;601;p30"/>
          <p:cNvSpPr/>
          <p:nvPr/>
        </p:nvSpPr>
        <p:spPr>
          <a:xfrm>
            <a:off x="6363571" y="2262958"/>
            <a:ext cx="618067" cy="308792"/>
          </a:xfrm>
          <a:prstGeom prst="homePlate">
            <a:avLst>
              <a:gd name="adj" fmla="val 50000"/>
            </a:avLst>
          </a:prstGeom>
          <a:solidFill>
            <a:srgbClr val="11AA81"/>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Calibri"/>
              <a:buNone/>
            </a:pPr>
            <a:endParaRPr sz="1400" b="0" i="0" u="none" strike="noStrike" cap="none">
              <a:solidFill>
                <a:schemeClr val="lt1"/>
              </a:solidFill>
              <a:latin typeface="Arial"/>
              <a:ea typeface="Arial"/>
              <a:cs typeface="Arial"/>
              <a:sym typeface="Arial"/>
            </a:endParaRPr>
          </a:p>
        </p:txBody>
      </p:sp>
      <p:sp>
        <p:nvSpPr>
          <p:cNvPr id="602" name="Google Shape;602;p30"/>
          <p:cNvSpPr/>
          <p:nvPr/>
        </p:nvSpPr>
        <p:spPr>
          <a:xfrm>
            <a:off x="7212017" y="2260146"/>
            <a:ext cx="618067" cy="308792"/>
          </a:xfrm>
          <a:prstGeom prst="homePlate">
            <a:avLst>
              <a:gd name="adj" fmla="val 50000"/>
            </a:avLst>
          </a:prstGeom>
          <a:solidFill>
            <a:srgbClr val="11AA81"/>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Calibri"/>
              <a:buNone/>
            </a:pPr>
            <a:endParaRPr sz="1400" b="0" i="0" u="none" strike="noStrike" cap="none">
              <a:solidFill>
                <a:schemeClr val="lt1"/>
              </a:solidFill>
              <a:latin typeface="Arial"/>
              <a:ea typeface="Arial"/>
              <a:cs typeface="Arial"/>
              <a:sym typeface="Arial"/>
            </a:endParaRPr>
          </a:p>
        </p:txBody>
      </p:sp>
      <p:sp>
        <p:nvSpPr>
          <p:cNvPr id="603" name="Google Shape;603;p30"/>
          <p:cNvSpPr/>
          <p:nvPr/>
        </p:nvSpPr>
        <p:spPr>
          <a:xfrm>
            <a:off x="8060464" y="2262958"/>
            <a:ext cx="618067" cy="308792"/>
          </a:xfrm>
          <a:prstGeom prst="homePlate">
            <a:avLst>
              <a:gd name="adj" fmla="val 50000"/>
            </a:avLst>
          </a:prstGeom>
          <a:solidFill>
            <a:srgbClr val="11AA81"/>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Calibri"/>
              <a:buNone/>
            </a:pPr>
            <a:endParaRPr sz="1400" b="0" i="0" u="none" strike="noStrike" cap="none">
              <a:solidFill>
                <a:schemeClr val="lt1"/>
              </a:solidFill>
              <a:latin typeface="Arial"/>
              <a:ea typeface="Arial"/>
              <a:cs typeface="Arial"/>
              <a:sym typeface="Arial"/>
            </a:endParaRPr>
          </a:p>
        </p:txBody>
      </p:sp>
      <p:sp>
        <p:nvSpPr>
          <p:cNvPr id="604" name="Google Shape;604;p30"/>
          <p:cNvSpPr txBox="1"/>
          <p:nvPr/>
        </p:nvSpPr>
        <p:spPr>
          <a:xfrm>
            <a:off x="6370148" y="2642657"/>
            <a:ext cx="252125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1" i="0" u="none" strike="noStrike" cap="none">
                <a:solidFill>
                  <a:srgbClr val="161249"/>
                </a:solidFill>
                <a:latin typeface="Arial"/>
                <a:ea typeface="Arial"/>
                <a:cs typeface="Arial"/>
                <a:sym typeface="Arial"/>
              </a:rPr>
              <a:t>Verkkosivuston konversio, kohti asetettuja KPI:itä.</a:t>
            </a:r>
            <a:endParaRPr sz="1400" b="1" i="0" u="none" strike="noStrike" cap="none">
              <a:solidFill>
                <a:srgbClr val="161249"/>
              </a:solidFill>
              <a:latin typeface="Arial"/>
              <a:ea typeface="Arial"/>
              <a:cs typeface="Arial"/>
              <a:sym typeface="Arial"/>
            </a:endParaRPr>
          </a:p>
        </p:txBody>
      </p:sp>
      <p:sp>
        <p:nvSpPr>
          <p:cNvPr id="605" name="Google Shape;605;p30"/>
          <p:cNvSpPr txBox="1"/>
          <p:nvPr/>
        </p:nvSpPr>
        <p:spPr>
          <a:xfrm>
            <a:off x="3456354" y="98374"/>
            <a:ext cx="5501137" cy="120028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161249"/>
              </a:buClr>
              <a:buSzPts val="3600"/>
              <a:buFont typeface="Arial"/>
              <a:buNone/>
            </a:pPr>
            <a:r>
              <a:rPr lang="fi-FI" sz="3600" b="1" i="0" u="none" strike="noStrike" cap="none">
                <a:solidFill>
                  <a:srgbClr val="161249"/>
                </a:solidFill>
                <a:latin typeface="Arial"/>
                <a:ea typeface="Arial"/>
                <a:cs typeface="Arial"/>
                <a:sym typeface="Arial"/>
              </a:rPr>
              <a:t>Verkkoliikenne ja konversio</a:t>
            </a:r>
            <a:endParaRPr sz="3600" b="1" i="0" u="none" strike="noStrike" cap="none">
              <a:solidFill>
                <a:srgbClr val="161249"/>
              </a:solidFill>
              <a:latin typeface="Arial"/>
              <a:ea typeface="Arial"/>
              <a:cs typeface="Arial"/>
              <a:sym typeface="Arial"/>
            </a:endParaRPr>
          </a:p>
        </p:txBody>
      </p:sp>
      <p:sp>
        <p:nvSpPr>
          <p:cNvPr id="606" name="Google Shape;606;p30"/>
          <p:cNvSpPr/>
          <p:nvPr/>
        </p:nvSpPr>
        <p:spPr>
          <a:xfrm>
            <a:off x="2137918" y="2600949"/>
            <a:ext cx="874198" cy="1885950"/>
          </a:xfrm>
          <a:prstGeom prst="rect">
            <a:avLst/>
          </a:prstGeom>
          <a:noFill/>
          <a:ln w="28575" cap="flat" cmpd="sng">
            <a:solidFill>
              <a:srgbClr val="11AA8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07" name="Google Shape;607;p30"/>
          <p:cNvSpPr/>
          <p:nvPr/>
        </p:nvSpPr>
        <p:spPr>
          <a:xfrm>
            <a:off x="3687414" y="1431201"/>
            <a:ext cx="2585289" cy="2038890"/>
          </a:xfrm>
          <a:prstGeom prst="rect">
            <a:avLst/>
          </a:prstGeom>
          <a:noFill/>
          <a:ln w="28575" cap="flat" cmpd="sng">
            <a:solidFill>
              <a:srgbClr val="11AA8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08" name="Google Shape;608;p30"/>
          <p:cNvSpPr/>
          <p:nvPr/>
        </p:nvSpPr>
        <p:spPr>
          <a:xfrm rot="2742694">
            <a:off x="3029388" y="1104381"/>
            <a:ext cx="767663" cy="443395"/>
          </a:xfrm>
          <a:prstGeom prst="rightArrow">
            <a:avLst>
              <a:gd name="adj1" fmla="val 50000"/>
              <a:gd name="adj2" fmla="val 50000"/>
            </a:avLst>
          </a:prstGeom>
          <a:solidFill>
            <a:srgbClr val="11AA8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09" name="Google Shape;609;p30"/>
          <p:cNvSpPr/>
          <p:nvPr/>
        </p:nvSpPr>
        <p:spPr>
          <a:xfrm rot="1017723">
            <a:off x="3120320" y="1814420"/>
            <a:ext cx="767663" cy="443395"/>
          </a:xfrm>
          <a:prstGeom prst="rightArrow">
            <a:avLst>
              <a:gd name="adj1" fmla="val 50000"/>
              <a:gd name="adj2" fmla="val 50000"/>
            </a:avLst>
          </a:prstGeom>
          <a:solidFill>
            <a:srgbClr val="11AA8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10" name="Google Shape;610;p30"/>
          <p:cNvSpPr/>
          <p:nvPr/>
        </p:nvSpPr>
        <p:spPr>
          <a:xfrm rot="-1282714">
            <a:off x="3061709" y="2750887"/>
            <a:ext cx="767663" cy="443395"/>
          </a:xfrm>
          <a:prstGeom prst="rightArrow">
            <a:avLst>
              <a:gd name="adj1" fmla="val 50000"/>
              <a:gd name="adj2" fmla="val 50000"/>
            </a:avLst>
          </a:prstGeom>
          <a:solidFill>
            <a:srgbClr val="11AA8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11" name="Google Shape;611;p30"/>
          <p:cNvSpPr/>
          <p:nvPr/>
        </p:nvSpPr>
        <p:spPr>
          <a:xfrm>
            <a:off x="2522286" y="2952870"/>
            <a:ext cx="1317651" cy="397933"/>
          </a:xfrm>
          <a:prstGeom prst="star7">
            <a:avLst>
              <a:gd name="adj" fmla="val 34601"/>
              <a:gd name="hf" fmla="val 102572"/>
              <a:gd name="vf" fmla="val 105210"/>
            </a:avLst>
          </a:prstGeom>
          <a:solidFill>
            <a:srgbClr val="FFC000"/>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Arial"/>
              <a:buNone/>
            </a:pPr>
            <a:r>
              <a:rPr lang="fi-FI" sz="1400" b="0" i="0" u="none" strike="noStrike" cap="none">
                <a:solidFill>
                  <a:schemeClr val="dk1"/>
                </a:solidFill>
                <a:latin typeface="Arial"/>
                <a:ea typeface="Arial"/>
                <a:cs typeface="Arial"/>
                <a:sym typeface="Arial"/>
              </a:rPr>
              <a:t>klikkaa</a:t>
            </a:r>
            <a:endParaRPr sz="1400" b="0" i="0" u="none" strike="noStrike" cap="none">
              <a:solidFill>
                <a:schemeClr val="dk1"/>
              </a:solidFill>
              <a:latin typeface="Arial"/>
              <a:ea typeface="Arial"/>
              <a:cs typeface="Arial"/>
              <a:sym typeface="Arial"/>
            </a:endParaRPr>
          </a:p>
        </p:txBody>
      </p:sp>
      <p:sp>
        <p:nvSpPr>
          <p:cNvPr id="612" name="Google Shape;612;p30"/>
          <p:cNvSpPr/>
          <p:nvPr/>
        </p:nvSpPr>
        <p:spPr>
          <a:xfrm>
            <a:off x="2545988" y="793607"/>
            <a:ext cx="1626441" cy="366722"/>
          </a:xfrm>
          <a:prstGeom prst="star7">
            <a:avLst>
              <a:gd name="adj" fmla="val 34601"/>
              <a:gd name="hf" fmla="val 102572"/>
              <a:gd name="vf" fmla="val 105210"/>
            </a:avLst>
          </a:prstGeom>
          <a:solidFill>
            <a:srgbClr val="FFC000"/>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Arial"/>
              <a:buNone/>
            </a:pPr>
            <a:r>
              <a:rPr lang="fi-FI" sz="1400" b="0" i="0" u="none" strike="noStrike" cap="none" dirty="0">
                <a:solidFill>
                  <a:schemeClr val="dk1"/>
                </a:solidFill>
                <a:latin typeface="Arial"/>
                <a:ea typeface="Arial"/>
                <a:cs typeface="Arial"/>
                <a:sym typeface="Arial"/>
              </a:rPr>
              <a:t>klikkaa</a:t>
            </a:r>
            <a:endParaRPr sz="1400" b="0" i="0" u="none" strike="noStrike" cap="none" dirty="0">
              <a:solidFill>
                <a:schemeClr val="dk1"/>
              </a:solidFill>
              <a:latin typeface="Arial"/>
              <a:ea typeface="Arial"/>
              <a:cs typeface="Arial"/>
              <a:sym typeface="Arial"/>
            </a:endParaRPr>
          </a:p>
        </p:txBody>
      </p:sp>
      <p:sp>
        <p:nvSpPr>
          <p:cNvPr id="613" name="Google Shape;613;p30"/>
          <p:cNvSpPr/>
          <p:nvPr/>
        </p:nvSpPr>
        <p:spPr>
          <a:xfrm>
            <a:off x="2499621" y="1628062"/>
            <a:ext cx="1384156" cy="397933"/>
          </a:xfrm>
          <a:prstGeom prst="star7">
            <a:avLst>
              <a:gd name="adj" fmla="val 34601"/>
              <a:gd name="hf" fmla="val 102572"/>
              <a:gd name="vf" fmla="val 105210"/>
            </a:avLst>
          </a:prstGeom>
          <a:solidFill>
            <a:srgbClr val="FFC000"/>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Arial"/>
              <a:buNone/>
            </a:pPr>
            <a:r>
              <a:rPr lang="fi-FI" sz="1400" b="0" i="0" u="none" strike="noStrike" cap="none" dirty="0">
                <a:solidFill>
                  <a:schemeClr val="dk1"/>
                </a:solidFill>
                <a:latin typeface="Arial"/>
                <a:ea typeface="Arial"/>
                <a:cs typeface="Arial"/>
                <a:sym typeface="Arial"/>
              </a:rPr>
              <a:t>klikkaa</a:t>
            </a:r>
            <a:endParaRPr sz="1400" b="0" i="0" u="none" strike="noStrike" cap="none" dirty="0">
              <a:solidFill>
                <a:schemeClr val="dk1"/>
              </a:solidFill>
              <a:latin typeface="Arial"/>
              <a:ea typeface="Arial"/>
              <a:cs typeface="Arial"/>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617"/>
        <p:cNvGrpSpPr/>
        <p:nvPr/>
      </p:nvGrpSpPr>
      <p:grpSpPr>
        <a:xfrm>
          <a:off x="0" y="0"/>
          <a:ext cx="0" cy="0"/>
          <a:chOff x="0" y="0"/>
          <a:chExt cx="0" cy="0"/>
        </a:xfrm>
      </p:grpSpPr>
      <p:sp>
        <p:nvSpPr>
          <p:cNvPr id="618" name="Google Shape;618;p31"/>
          <p:cNvSpPr txBox="1">
            <a:spLocks noGrp="1"/>
          </p:cNvSpPr>
          <p:nvPr>
            <p:ph type="title" idx="4294967295"/>
          </p:nvPr>
        </p:nvSpPr>
        <p:spPr>
          <a:xfrm>
            <a:off x="311150" y="123825"/>
            <a:ext cx="8521700" cy="5715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fi-FI" dirty="0"/>
              <a:t>Laskeutumissivu (</a:t>
            </a:r>
            <a:r>
              <a:rPr lang="fi-FI" dirty="0" err="1"/>
              <a:t>landing</a:t>
            </a:r>
            <a:r>
              <a:rPr lang="fi-FI" dirty="0"/>
              <a:t> </a:t>
            </a:r>
            <a:r>
              <a:rPr lang="fi-FI" dirty="0" err="1"/>
              <a:t>page</a:t>
            </a:r>
            <a:r>
              <a:rPr lang="fi-FI" dirty="0"/>
              <a:t>, </a:t>
            </a:r>
            <a:r>
              <a:rPr lang="fi-FI" dirty="0" err="1"/>
              <a:t>ländäri</a:t>
            </a:r>
            <a:r>
              <a:rPr lang="fi-FI" dirty="0"/>
              <a:t>)</a:t>
            </a:r>
            <a:endParaRPr dirty="0"/>
          </a:p>
        </p:txBody>
      </p:sp>
      <p:sp>
        <p:nvSpPr>
          <p:cNvPr id="619" name="Google Shape;619;p31"/>
          <p:cNvSpPr txBox="1">
            <a:spLocks noGrp="1"/>
          </p:cNvSpPr>
          <p:nvPr>
            <p:ph type="body" idx="4294967295"/>
          </p:nvPr>
        </p:nvSpPr>
        <p:spPr>
          <a:xfrm>
            <a:off x="311150" y="729027"/>
            <a:ext cx="8521700" cy="3914030"/>
          </a:xfrm>
          <a:prstGeom prst="rect">
            <a:avLst/>
          </a:prstGeom>
          <a:noFill/>
          <a:ln>
            <a:noFill/>
          </a:ln>
        </p:spPr>
        <p:txBody>
          <a:bodyPr spcFirstLastPara="1" wrap="square" lIns="91425" tIns="91425" rIns="91425" bIns="91425" anchor="t" anchorCtr="0">
            <a:normAutofit/>
          </a:bodyPr>
          <a:lstStyle/>
          <a:p>
            <a:pPr marL="295018" lvl="0" indent="-285750" algn="l" rtl="0">
              <a:lnSpc>
                <a:spcPct val="110000"/>
              </a:lnSpc>
              <a:spcBef>
                <a:spcPts val="0"/>
              </a:spcBef>
              <a:spcAft>
                <a:spcPts val="0"/>
              </a:spcAft>
              <a:buClr>
                <a:srgbClr val="11AA81"/>
              </a:buClr>
              <a:buSzPts val="1946"/>
              <a:buFont typeface="Arial"/>
              <a:buChar char="●"/>
            </a:pPr>
            <a:r>
              <a:rPr lang="fi-FI" sz="1600" dirty="0"/>
              <a:t>Sivu jolle mainosten klikkaukset vievät</a:t>
            </a:r>
          </a:p>
          <a:p>
            <a:pPr marL="295018" lvl="0" indent="-285750" algn="l" rtl="0">
              <a:lnSpc>
                <a:spcPct val="110000"/>
              </a:lnSpc>
              <a:spcBef>
                <a:spcPts val="0"/>
              </a:spcBef>
              <a:spcAft>
                <a:spcPts val="0"/>
              </a:spcAft>
              <a:buClr>
                <a:srgbClr val="11AA81"/>
              </a:buClr>
              <a:buSzPts val="1946"/>
              <a:buFont typeface="Arial"/>
              <a:buChar char="●"/>
            </a:pPr>
            <a:endParaRPr lang="fi-FI" sz="1300" dirty="0"/>
          </a:p>
          <a:p>
            <a:pPr marL="295018" lvl="0" indent="-285750" algn="l" rtl="0">
              <a:lnSpc>
                <a:spcPct val="110000"/>
              </a:lnSpc>
              <a:spcBef>
                <a:spcPts val="0"/>
              </a:spcBef>
              <a:spcAft>
                <a:spcPts val="0"/>
              </a:spcAft>
              <a:buClr>
                <a:srgbClr val="11AA81"/>
              </a:buClr>
              <a:buSzPts val="1946"/>
              <a:buFont typeface="Arial"/>
              <a:buChar char="●"/>
            </a:pPr>
            <a:r>
              <a:rPr lang="fi-FI" sz="1600" dirty="0"/>
              <a:t>Mitä aloitussivun tulisi sisältää:</a:t>
            </a:r>
            <a:endParaRPr sz="2000" dirty="0"/>
          </a:p>
          <a:p>
            <a:pPr marL="742950" lvl="1" indent="-278540" algn="l" rtl="0">
              <a:lnSpc>
                <a:spcPct val="110000"/>
              </a:lnSpc>
              <a:spcBef>
                <a:spcPts val="0"/>
              </a:spcBef>
              <a:spcAft>
                <a:spcPts val="0"/>
              </a:spcAft>
              <a:buClr>
                <a:srgbClr val="11AA81"/>
              </a:buClr>
              <a:buSzPts val="1514"/>
              <a:buFont typeface="Arial"/>
              <a:buChar char="●"/>
            </a:pPr>
            <a:r>
              <a:rPr lang="fi-FI" sz="1200" dirty="0"/>
              <a:t>Sen pitäisi luoda luottamusta ja olla linjassa liiketoiminnan kanssa.</a:t>
            </a:r>
            <a:endParaRPr dirty="0"/>
          </a:p>
          <a:p>
            <a:pPr marL="742950" lvl="1" indent="-278540" algn="l" rtl="0">
              <a:lnSpc>
                <a:spcPct val="110000"/>
              </a:lnSpc>
              <a:spcBef>
                <a:spcPts val="0"/>
              </a:spcBef>
              <a:spcAft>
                <a:spcPts val="0"/>
              </a:spcAft>
              <a:buClr>
                <a:srgbClr val="11AA81"/>
              </a:buClr>
              <a:buSzPts val="1514"/>
              <a:buFont typeface="Arial"/>
              <a:buChar char="●"/>
            </a:pPr>
            <a:r>
              <a:rPr lang="fi-FI" sz="1200" dirty="0"/>
              <a:t>Oikea sisältö mainoksen osalta.  (Jos mainoksessa oli kyse Espanjaan suuntautuvista erikoistarjouksista, laskeutumissivun odotetaan kertovan niistä enemmän!).</a:t>
            </a:r>
            <a:endParaRPr sz="1200" dirty="0"/>
          </a:p>
          <a:p>
            <a:pPr marL="295018" lvl="0" indent="-285750" algn="l" rtl="0">
              <a:lnSpc>
                <a:spcPct val="110000"/>
              </a:lnSpc>
              <a:spcBef>
                <a:spcPts val="0"/>
              </a:spcBef>
              <a:spcAft>
                <a:spcPts val="0"/>
              </a:spcAft>
              <a:buClr>
                <a:srgbClr val="11AA81"/>
              </a:buClr>
              <a:buSzPts val="1946"/>
              <a:buFont typeface="Arial"/>
              <a:buChar char="●"/>
            </a:pPr>
            <a:r>
              <a:rPr lang="fi-FI" sz="1600" dirty="0"/>
              <a:t>  Miten arvioida aloitussivua: </a:t>
            </a:r>
            <a:endParaRPr sz="2000" dirty="0"/>
          </a:p>
          <a:p>
            <a:pPr marL="742950" lvl="1" indent="-278540" algn="l" rtl="0">
              <a:lnSpc>
                <a:spcPct val="110000"/>
              </a:lnSpc>
              <a:spcBef>
                <a:spcPts val="0"/>
              </a:spcBef>
              <a:spcAft>
                <a:spcPts val="0"/>
              </a:spcAft>
              <a:buClr>
                <a:srgbClr val="11AA81"/>
              </a:buClr>
              <a:buSzPts val="1514"/>
              <a:buFont typeface="Arial"/>
              <a:buChar char="●"/>
            </a:pPr>
            <a:r>
              <a:rPr lang="fi-FI" sz="1200" dirty="0"/>
              <a:t>Analytiikka näyttää välittömän (&lt;5 sekuntia) poistumisprosentin '</a:t>
            </a:r>
            <a:r>
              <a:rPr lang="fi-FI" sz="1200" dirty="0" err="1"/>
              <a:t>bounce</a:t>
            </a:r>
            <a:r>
              <a:rPr lang="fi-FI" sz="1200" dirty="0"/>
              <a:t> </a:t>
            </a:r>
            <a:r>
              <a:rPr lang="fi-FI" sz="1200" dirty="0" err="1"/>
              <a:t>rate</a:t>
            </a:r>
            <a:r>
              <a:rPr lang="fi-FI" sz="1200" dirty="0"/>
              <a:t>’.</a:t>
            </a:r>
            <a:endParaRPr dirty="0"/>
          </a:p>
          <a:p>
            <a:pPr marL="742950" lvl="1" indent="-278540" algn="l" rtl="0">
              <a:lnSpc>
                <a:spcPct val="110000"/>
              </a:lnSpc>
              <a:spcBef>
                <a:spcPts val="0"/>
              </a:spcBef>
              <a:spcAft>
                <a:spcPts val="0"/>
              </a:spcAft>
              <a:buClr>
                <a:srgbClr val="11AA81"/>
              </a:buClr>
              <a:buSzPts val="1514"/>
              <a:buFont typeface="Arial"/>
              <a:buChar char="●"/>
            </a:pPr>
            <a:r>
              <a:rPr lang="fi-FI" sz="1200" dirty="0"/>
              <a:t>Tämän tulisi olla alhainen (&lt;50%).</a:t>
            </a:r>
            <a:endParaRPr dirty="0"/>
          </a:p>
          <a:p>
            <a:pPr marL="742950" lvl="1" indent="-278540" algn="l" rtl="0">
              <a:lnSpc>
                <a:spcPct val="110000"/>
              </a:lnSpc>
              <a:spcBef>
                <a:spcPts val="0"/>
              </a:spcBef>
              <a:spcAft>
                <a:spcPts val="0"/>
              </a:spcAft>
              <a:buClr>
                <a:srgbClr val="11AA81"/>
              </a:buClr>
              <a:buSzPts val="1514"/>
              <a:buFont typeface="Arial"/>
              <a:buChar char="●"/>
            </a:pPr>
            <a:r>
              <a:rPr lang="fi-FI" sz="1200" dirty="0"/>
              <a:t>Kuinka kauan vierailijat viipyivät? </a:t>
            </a:r>
          </a:p>
          <a:p>
            <a:pPr marL="742950" lvl="1" indent="-278540" algn="l" rtl="0">
              <a:lnSpc>
                <a:spcPct val="110000"/>
              </a:lnSpc>
              <a:spcBef>
                <a:spcPts val="0"/>
              </a:spcBef>
              <a:spcAft>
                <a:spcPts val="0"/>
              </a:spcAft>
              <a:buClr>
                <a:srgbClr val="11AA81"/>
              </a:buClr>
              <a:buSzPts val="1514"/>
              <a:buFont typeface="Arial"/>
              <a:buChar char="●"/>
            </a:pPr>
            <a:r>
              <a:rPr lang="fi-FI" sz="1200" dirty="0"/>
              <a:t>Ottivatko he seuraavan askeleen  (esim. eteneminen tuotesivustolle tai muuhun sisältöön)?</a:t>
            </a:r>
            <a:endParaRPr sz="1600" dirty="0"/>
          </a:p>
          <a:p>
            <a:pPr marL="295018" lvl="0" indent="-285750" algn="l" rtl="0">
              <a:lnSpc>
                <a:spcPct val="110000"/>
              </a:lnSpc>
              <a:spcBef>
                <a:spcPts val="0"/>
              </a:spcBef>
              <a:spcAft>
                <a:spcPts val="0"/>
              </a:spcAft>
              <a:buClr>
                <a:srgbClr val="11AA81"/>
              </a:buClr>
              <a:buSzPts val="1946"/>
              <a:buFont typeface="Arial"/>
              <a:buChar char="●"/>
            </a:pPr>
            <a:r>
              <a:rPr lang="fi-FI" sz="1600" dirty="0"/>
              <a:t>Paranna aloitussivua</a:t>
            </a:r>
            <a:endParaRPr sz="2000" dirty="0"/>
          </a:p>
          <a:p>
            <a:pPr marL="742950" lvl="1" indent="-278540" algn="l" rtl="0">
              <a:lnSpc>
                <a:spcPct val="100000"/>
              </a:lnSpc>
              <a:spcBef>
                <a:spcPts val="0"/>
              </a:spcBef>
              <a:spcAft>
                <a:spcPts val="0"/>
              </a:spcAft>
              <a:buClr>
                <a:srgbClr val="11AA81"/>
              </a:buClr>
              <a:buSzPts val="1514"/>
              <a:buFont typeface="Arial"/>
              <a:buChar char="●"/>
            </a:pPr>
            <a:r>
              <a:rPr lang="fi-FI" sz="1200" dirty="0"/>
              <a:t>Miten parantaa konversiota? (esitellään seuraavassa) </a:t>
            </a:r>
            <a:br>
              <a:rPr lang="fi-FI" sz="1200" dirty="0"/>
            </a:br>
            <a:endParaRPr sz="1200" dirty="0"/>
          </a:p>
          <a:p>
            <a:pPr marL="114300" lvl="0" indent="0" algn="l" rtl="0">
              <a:lnSpc>
                <a:spcPct val="100000"/>
              </a:lnSpc>
              <a:spcBef>
                <a:spcPts val="0"/>
              </a:spcBef>
              <a:spcAft>
                <a:spcPts val="0"/>
              </a:spcAft>
              <a:buClr>
                <a:srgbClr val="11AA81"/>
              </a:buClr>
              <a:buSzPts val="2396"/>
              <a:buNone/>
            </a:pPr>
            <a:r>
              <a:rPr lang="fi-FI" sz="1900" b="1" dirty="0">
                <a:solidFill>
                  <a:srgbClr val="11AA81"/>
                </a:solidFill>
              </a:rPr>
              <a:t>Lisätietoa: </a:t>
            </a:r>
            <a:r>
              <a:rPr lang="fi-FI" sz="1500" u="sng" dirty="0">
                <a:solidFill>
                  <a:schemeClr val="hlink"/>
                </a:solidFill>
                <a:hlinkClick r:id="rId3"/>
              </a:rPr>
              <a:t>(video 5 minuuttia); </a:t>
            </a:r>
            <a:r>
              <a:rPr lang="fi-FI" sz="1500" u="sng" dirty="0">
                <a:solidFill>
                  <a:schemeClr val="hlink"/>
                </a:solidFill>
                <a:hlinkClick r:id="rId4"/>
              </a:rPr>
              <a:t>Arvioi aloitussivua (video 8 minuuttia). </a:t>
            </a:r>
            <a:endParaRPr sz="1500" dirty="0"/>
          </a:p>
        </p:txBody>
      </p:sp>
      <p:sp>
        <p:nvSpPr>
          <p:cNvPr id="620" name="Google Shape;620;p31"/>
          <p:cNvSpPr txBox="1"/>
          <p:nvPr/>
        </p:nvSpPr>
        <p:spPr>
          <a:xfrm>
            <a:off x="1872913" y="4742676"/>
            <a:ext cx="5780384"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200"/>
              <a:buFont typeface="Arial"/>
              <a:buNone/>
            </a:pPr>
            <a:r>
              <a:rPr lang="fi-FI" sz="1200" b="0" i="0" u="none" strike="noStrike" cap="none" dirty="0">
                <a:solidFill>
                  <a:srgbClr val="161249"/>
                </a:solidFill>
                <a:latin typeface="Arial"/>
                <a:ea typeface="Arial"/>
                <a:cs typeface="Arial"/>
                <a:sym typeface="Arial"/>
              </a:rPr>
              <a:t>*joissain tapauksissa </a:t>
            </a:r>
            <a:r>
              <a:rPr lang="fi-FI" sz="1200" b="1" dirty="0">
                <a:solidFill>
                  <a:srgbClr val="161249"/>
                </a:solidFill>
                <a:latin typeface="Arial"/>
                <a:ea typeface="Arial"/>
                <a:cs typeface="Arial"/>
                <a:sym typeface="Arial"/>
              </a:rPr>
              <a:t>aloitussivu </a:t>
            </a:r>
            <a:r>
              <a:rPr lang="fi-FI" sz="1200" b="0" i="0" u="none" strike="noStrike" cap="none" dirty="0">
                <a:solidFill>
                  <a:srgbClr val="161249"/>
                </a:solidFill>
                <a:latin typeface="Arial"/>
                <a:ea typeface="Arial"/>
                <a:cs typeface="Arial"/>
                <a:sym typeface="Arial"/>
              </a:rPr>
              <a:t>voi olla myös sivuston pääsivu.</a:t>
            </a:r>
            <a:endParaRPr sz="1200" b="0" i="0" u="none" strike="noStrike" cap="none" dirty="0">
              <a:solidFill>
                <a:srgbClr val="161249"/>
              </a:solidFill>
              <a:latin typeface="Arial"/>
              <a:ea typeface="Arial"/>
              <a:cs typeface="Arial"/>
              <a:sym typeface="Aria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624"/>
        <p:cNvGrpSpPr/>
        <p:nvPr/>
      </p:nvGrpSpPr>
      <p:grpSpPr>
        <a:xfrm>
          <a:off x="0" y="0"/>
          <a:ext cx="0" cy="0"/>
          <a:chOff x="0" y="0"/>
          <a:chExt cx="0" cy="0"/>
        </a:xfrm>
      </p:grpSpPr>
      <p:sp>
        <p:nvSpPr>
          <p:cNvPr id="625" name="Google Shape;625;p32"/>
          <p:cNvSpPr txBox="1">
            <a:spLocks noGrp="1"/>
          </p:cNvSpPr>
          <p:nvPr>
            <p:ph type="body" idx="1"/>
          </p:nvPr>
        </p:nvSpPr>
        <p:spPr>
          <a:xfrm>
            <a:off x="840583" y="324829"/>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dirty="0" err="1"/>
              <a:t>Aktivointi</a:t>
            </a:r>
            <a:r>
              <a:rPr lang="fi-FI" sz="2800" dirty="0"/>
              <a:t>tehtävä</a:t>
            </a:r>
            <a:endParaRPr dirty="0"/>
          </a:p>
        </p:txBody>
      </p:sp>
      <p:sp>
        <p:nvSpPr>
          <p:cNvPr id="626" name="Google Shape;626;p32"/>
          <p:cNvSpPr txBox="1">
            <a:spLocks noGrp="1"/>
          </p:cNvSpPr>
          <p:nvPr>
            <p:ph type="body" idx="2"/>
          </p:nvPr>
        </p:nvSpPr>
        <p:spPr>
          <a:xfrm>
            <a:off x="840583" y="782570"/>
            <a:ext cx="7121980" cy="2863361"/>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1AA81"/>
              </a:buClr>
              <a:buSzPts val="4320"/>
              <a:buNone/>
            </a:pPr>
            <a:r>
              <a:rPr lang="fi-FI" sz="1800" b="1" dirty="0">
                <a:solidFill>
                  <a:srgbClr val="11AA81"/>
                </a:solidFill>
              </a:rPr>
              <a:t>Laskeutumissivut</a:t>
            </a:r>
            <a:endParaRPr sz="1800" dirty="0">
              <a:solidFill>
                <a:schemeClr val="lt1"/>
              </a:solidFill>
            </a:endParaRPr>
          </a:p>
          <a:p>
            <a:pPr marL="0" lvl="0" indent="0" algn="l" rtl="0">
              <a:lnSpc>
                <a:spcPct val="100000"/>
              </a:lnSpc>
              <a:spcBef>
                <a:spcPts val="600"/>
              </a:spcBef>
              <a:spcAft>
                <a:spcPts val="0"/>
              </a:spcAft>
              <a:buClr>
                <a:schemeClr val="lt1"/>
              </a:buClr>
              <a:buSzPts val="4019"/>
              <a:buNone/>
            </a:pPr>
            <a:r>
              <a:rPr lang="fi-FI" sz="1600" dirty="0">
                <a:solidFill>
                  <a:schemeClr val="lt1"/>
                </a:solidFill>
              </a:rPr>
              <a:t>Internet on täynnä mainoksia ja aloitussivuja, joten niitä on helppo tarkkailla ja arvioida. </a:t>
            </a:r>
            <a:endParaRPr dirty="0"/>
          </a:p>
          <a:p>
            <a:pPr marL="457200" lvl="0" indent="-342900" algn="l" rtl="0">
              <a:lnSpc>
                <a:spcPct val="100000"/>
              </a:lnSpc>
              <a:spcBef>
                <a:spcPts val="600"/>
              </a:spcBef>
              <a:spcAft>
                <a:spcPts val="0"/>
              </a:spcAft>
              <a:buClr>
                <a:srgbClr val="11AA81"/>
              </a:buClr>
              <a:buSzPts val="1600"/>
              <a:buFont typeface="Calibri"/>
              <a:buAutoNum type="arabicPeriod"/>
            </a:pPr>
            <a:r>
              <a:rPr lang="fi-FI" sz="1600" dirty="0">
                <a:solidFill>
                  <a:schemeClr val="lt1"/>
                </a:solidFill>
              </a:rPr>
              <a:t>Tarkastele kolmea erilaista mainostyyppiä (hakusana, sosiaalinen media, </a:t>
            </a:r>
            <a:r>
              <a:rPr lang="fi-FI" sz="1600" dirty="0" err="1">
                <a:solidFill>
                  <a:schemeClr val="lt1"/>
                </a:solidFill>
              </a:rPr>
              <a:t>display</a:t>
            </a:r>
            <a:r>
              <a:rPr lang="fi-FI" sz="1600" dirty="0">
                <a:solidFill>
                  <a:schemeClr val="lt1"/>
                </a:solidFill>
              </a:rPr>
              <a:t>-mainokset) ja napsauta niitä, jotta pääset vastaaville laskeutumissivuille.</a:t>
            </a:r>
            <a:endParaRPr sz="1600" dirty="0"/>
          </a:p>
          <a:p>
            <a:pPr marL="457200" lvl="0" indent="-342900" algn="l" rtl="0">
              <a:lnSpc>
                <a:spcPct val="100000"/>
              </a:lnSpc>
              <a:spcBef>
                <a:spcPts val="600"/>
              </a:spcBef>
              <a:spcAft>
                <a:spcPts val="0"/>
              </a:spcAft>
              <a:buClr>
                <a:srgbClr val="11AA81"/>
              </a:buClr>
              <a:buSzPts val="1600"/>
              <a:buFont typeface="Calibri"/>
              <a:buAutoNum type="arabicPeriod"/>
            </a:pPr>
            <a:r>
              <a:rPr lang="fi-FI" sz="1600" dirty="0">
                <a:solidFill>
                  <a:schemeClr val="lt1"/>
                </a:solidFill>
              </a:rPr>
              <a:t>Arvioi kutakin näistä laskeutumissivuista seuraavien seikkojen kannalta</a:t>
            </a:r>
            <a:endParaRPr dirty="0"/>
          </a:p>
          <a:p>
            <a:pPr marL="742950" lvl="1" indent="-285750" algn="l" rtl="0">
              <a:lnSpc>
                <a:spcPct val="100000"/>
              </a:lnSpc>
              <a:spcBef>
                <a:spcPts val="0"/>
              </a:spcBef>
              <a:spcAft>
                <a:spcPts val="0"/>
              </a:spcAft>
              <a:buClr>
                <a:srgbClr val="11AA81"/>
              </a:buClr>
              <a:buSzPts val="1600"/>
              <a:buFont typeface="Noto Sans Symbols"/>
              <a:buChar char="⮚"/>
            </a:pPr>
            <a:r>
              <a:rPr lang="fi-FI" sz="1600" dirty="0">
                <a:solidFill>
                  <a:schemeClr val="lt1"/>
                </a:solidFill>
              </a:rPr>
              <a:t>selkeys ja keskittyminen (1-3)</a:t>
            </a:r>
            <a:endParaRPr sz="1600" dirty="0"/>
          </a:p>
          <a:p>
            <a:pPr marL="742950" lvl="1" indent="-285750" algn="l" rtl="0">
              <a:lnSpc>
                <a:spcPct val="100000"/>
              </a:lnSpc>
              <a:spcBef>
                <a:spcPts val="0"/>
              </a:spcBef>
              <a:spcAft>
                <a:spcPts val="0"/>
              </a:spcAft>
              <a:buClr>
                <a:srgbClr val="11AA81"/>
              </a:buClr>
              <a:buSzPts val="1600"/>
              <a:buFont typeface="Noto Sans Symbols"/>
              <a:buChar char="⮚"/>
            </a:pPr>
            <a:r>
              <a:rPr lang="fi-FI" sz="1600" dirty="0"/>
              <a:t>Vastaako mainoksen tekstiin</a:t>
            </a:r>
            <a:r>
              <a:rPr lang="fi-FI" sz="1600" dirty="0">
                <a:solidFill>
                  <a:schemeClr val="lt1"/>
                </a:solidFill>
              </a:rPr>
              <a:t> (1-3)</a:t>
            </a:r>
            <a:endParaRPr sz="1600" dirty="0"/>
          </a:p>
          <a:p>
            <a:pPr marL="742950" lvl="1" indent="-285750" algn="l" rtl="0">
              <a:lnSpc>
                <a:spcPct val="100000"/>
              </a:lnSpc>
              <a:spcBef>
                <a:spcPts val="0"/>
              </a:spcBef>
              <a:spcAft>
                <a:spcPts val="0"/>
              </a:spcAft>
              <a:buClr>
                <a:srgbClr val="11AA81"/>
              </a:buClr>
              <a:buSzPts val="1600"/>
              <a:buFont typeface="Noto Sans Symbols"/>
              <a:buChar char="⮚"/>
            </a:pPr>
            <a:r>
              <a:rPr lang="fi-FI" sz="1600" dirty="0">
                <a:solidFill>
                  <a:schemeClr val="lt1"/>
                </a:solidFill>
              </a:rPr>
              <a:t>konversio: tarjoaako aloitussivu selkeät askeleet eteenpäin? (1-3)</a:t>
            </a:r>
            <a:endParaRPr dirty="0"/>
          </a:p>
          <a:p>
            <a:pPr marL="457200" lvl="0" indent="-342900" algn="l" rtl="0">
              <a:lnSpc>
                <a:spcPct val="100000"/>
              </a:lnSpc>
              <a:spcBef>
                <a:spcPts val="600"/>
              </a:spcBef>
              <a:spcAft>
                <a:spcPts val="0"/>
              </a:spcAft>
              <a:buClr>
                <a:srgbClr val="11AA81"/>
              </a:buClr>
              <a:buSzPts val="1600"/>
              <a:buFont typeface="Calibri"/>
              <a:buAutoNum type="arabicPeriod"/>
            </a:pPr>
            <a:r>
              <a:rPr lang="fi-FI" sz="1600" dirty="0">
                <a:solidFill>
                  <a:schemeClr val="lt1"/>
                </a:solidFill>
              </a:rPr>
              <a:t>Tee raportti </a:t>
            </a:r>
            <a:r>
              <a:rPr lang="fi-FI" sz="1600" dirty="0" err="1">
                <a:solidFill>
                  <a:schemeClr val="lt1"/>
                </a:solidFill>
              </a:rPr>
              <a:t>PPT:</a:t>
            </a:r>
            <a:r>
              <a:rPr lang="fi-FI" sz="1600" dirty="0" err="1"/>
              <a:t>lle</a:t>
            </a:r>
            <a:endParaRPr dirty="0"/>
          </a:p>
          <a:p>
            <a:pPr marL="457200" lvl="0" indent="-241300" algn="l" rtl="0">
              <a:lnSpc>
                <a:spcPct val="100000"/>
              </a:lnSpc>
              <a:spcBef>
                <a:spcPts val="600"/>
              </a:spcBef>
              <a:spcAft>
                <a:spcPts val="0"/>
              </a:spcAft>
              <a:buClr>
                <a:srgbClr val="11AA81"/>
              </a:buClr>
              <a:buSzPts val="1600"/>
              <a:buFont typeface="Calibri"/>
              <a:buNone/>
            </a:pPr>
            <a:endParaRPr sz="1600" dirty="0">
              <a:solidFill>
                <a:schemeClr val="lt1"/>
              </a:solidFill>
            </a:endParaRPr>
          </a:p>
          <a:p>
            <a:pPr marL="114300" lvl="0" indent="0" algn="l" rtl="0">
              <a:lnSpc>
                <a:spcPct val="100000"/>
              </a:lnSpc>
              <a:spcBef>
                <a:spcPts val="600"/>
              </a:spcBef>
              <a:spcAft>
                <a:spcPts val="0"/>
              </a:spcAft>
              <a:buClr>
                <a:srgbClr val="11AA81"/>
              </a:buClr>
              <a:buSzPts val="4521"/>
              <a:buNone/>
            </a:pPr>
            <a:r>
              <a:rPr lang="fi-FI" sz="1800" b="1" dirty="0">
                <a:solidFill>
                  <a:srgbClr val="11AA81"/>
                </a:solidFill>
              </a:rPr>
              <a:t>Tarvittava aika: 30 minuuttia. Voidaan tehdä yksin tai pareittain.</a:t>
            </a:r>
            <a:endParaRPr sz="1600" b="1" dirty="0">
              <a:solidFill>
                <a:srgbClr val="11AA81"/>
              </a:solidFil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30"/>
        <p:cNvGrpSpPr/>
        <p:nvPr/>
      </p:nvGrpSpPr>
      <p:grpSpPr>
        <a:xfrm>
          <a:off x="0" y="0"/>
          <a:ext cx="0" cy="0"/>
          <a:chOff x="0" y="0"/>
          <a:chExt cx="0" cy="0"/>
        </a:xfrm>
      </p:grpSpPr>
      <p:sp>
        <p:nvSpPr>
          <p:cNvPr id="631" name="Google Shape;631;p33"/>
          <p:cNvSpPr txBox="1">
            <a:spLocks noGrp="1"/>
          </p:cNvSpPr>
          <p:nvPr>
            <p:ph type="title" idx="4294967295"/>
          </p:nvPr>
        </p:nvSpPr>
        <p:spPr>
          <a:xfrm>
            <a:off x="1290918" y="2836260"/>
            <a:ext cx="6685109" cy="759868"/>
          </a:xfrm>
          <a:prstGeom prst="rect">
            <a:avLst/>
          </a:prstGeom>
          <a:solidFill>
            <a:schemeClr val="lt1"/>
          </a:solidFill>
          <a:ln>
            <a:noFill/>
          </a:ln>
        </p:spPr>
        <p:txBody>
          <a:bodyPr spcFirstLastPara="1" wrap="square" lIns="91425" tIns="91425" rIns="91425" bIns="91425" anchor="t" anchorCtr="0">
            <a:spAutoFit/>
          </a:bodyPr>
          <a:lstStyle/>
          <a:p>
            <a:pPr marL="0" lvl="0" indent="0" algn="l" rtl="0">
              <a:lnSpc>
                <a:spcPct val="100000"/>
              </a:lnSpc>
              <a:spcBef>
                <a:spcPts val="0"/>
              </a:spcBef>
              <a:spcAft>
                <a:spcPts val="0"/>
              </a:spcAft>
              <a:buSzPts val="4000"/>
              <a:buFont typeface="Arial"/>
              <a:buNone/>
            </a:pPr>
            <a:r>
              <a:rPr lang="fi-FI" sz="3600" dirty="0"/>
              <a:t>Vaikutusten mittaaminen </a:t>
            </a:r>
            <a:endParaRPr sz="3600" dirty="0"/>
          </a:p>
        </p:txBody>
      </p:sp>
      <p:sp>
        <p:nvSpPr>
          <p:cNvPr id="632" name="Google Shape;632;p33"/>
          <p:cNvSpPr txBox="1"/>
          <p:nvPr/>
        </p:nvSpPr>
        <p:spPr>
          <a:xfrm>
            <a:off x="623087" y="495909"/>
            <a:ext cx="7897826" cy="2339072"/>
          </a:xfrm>
          <a:prstGeom prst="rect">
            <a:avLst/>
          </a:prstGeom>
          <a:noFill/>
          <a:ln>
            <a:noFill/>
          </a:ln>
        </p:spPr>
        <p:txBody>
          <a:bodyPr spcFirstLastPara="1" wrap="square" lIns="91425" tIns="91425" rIns="91425" bIns="91425" anchor="t" anchorCtr="0">
            <a:spAutoFit/>
          </a:bodyPr>
          <a:lstStyle/>
          <a:p>
            <a:pPr marL="0" marR="0" lvl="0" indent="0" algn="ctr" rtl="0">
              <a:spcBef>
                <a:spcPts val="0"/>
              </a:spcBef>
              <a:spcAft>
                <a:spcPts val="0"/>
              </a:spcAft>
              <a:buClr>
                <a:schemeClr val="lt1"/>
              </a:buClr>
              <a:buSzPts val="2800"/>
              <a:buFont typeface="Arial"/>
              <a:buNone/>
            </a:pPr>
            <a:r>
              <a:rPr lang="fi-FI" sz="2800" b="1" dirty="0">
                <a:solidFill>
                  <a:schemeClr val="lt1"/>
                </a:solidFill>
                <a:latin typeface="Arial"/>
                <a:ea typeface="Arial"/>
                <a:cs typeface="Arial"/>
                <a:sym typeface="Arial"/>
              </a:rPr>
              <a:t>"Useimmat organisaatiot eivät epäonnistu siksi, että niillä ei ole pätevää henkilöstöä, vaan siksi, että ne eivät seuraa (digitaalisen) markkinoinnin kampanjoidensa onnistumista ja suorituskykyä."</a:t>
            </a:r>
            <a:endParaRPr sz="2800" b="1" dirty="0">
              <a:solidFill>
                <a:schemeClr val="lt1"/>
              </a:solidFill>
              <a:latin typeface="Arial"/>
              <a:ea typeface="Arial"/>
              <a:cs typeface="Arial"/>
              <a:sym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36"/>
        <p:cNvGrpSpPr/>
        <p:nvPr/>
      </p:nvGrpSpPr>
      <p:grpSpPr>
        <a:xfrm>
          <a:off x="0" y="0"/>
          <a:ext cx="0" cy="0"/>
          <a:chOff x="0" y="0"/>
          <a:chExt cx="0" cy="0"/>
        </a:xfrm>
      </p:grpSpPr>
      <p:sp>
        <p:nvSpPr>
          <p:cNvPr id="637" name="Google Shape;637;g20e72ffa6ac_0_176"/>
          <p:cNvSpPr txBox="1">
            <a:spLocks noGrp="1"/>
          </p:cNvSpPr>
          <p:nvPr>
            <p:ph type="title" idx="4294967295"/>
          </p:nvPr>
        </p:nvSpPr>
        <p:spPr>
          <a:xfrm>
            <a:off x="622300" y="230187"/>
            <a:ext cx="8521700" cy="573088"/>
          </a:xfrm>
          <a:prstGeom prst="rect">
            <a:avLst/>
          </a:prstGeom>
          <a:noFill/>
          <a:ln>
            <a:noFill/>
          </a:ln>
        </p:spPr>
        <p:txBody>
          <a:bodyPr spcFirstLastPara="1" wrap="square" lIns="91425" tIns="91425" rIns="91425" bIns="91425" anchor="t"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FI" dirty="0"/>
              <a:t>Vaikutuksen mittaaminen digitaalisessa</a:t>
            </a:r>
            <a:endParaRPr dirty="0"/>
          </a:p>
        </p:txBody>
      </p:sp>
      <p:sp>
        <p:nvSpPr>
          <p:cNvPr id="638" name="Google Shape;638;g20e72ffa6ac_0_176"/>
          <p:cNvSpPr txBox="1">
            <a:spLocks noGrp="1"/>
          </p:cNvSpPr>
          <p:nvPr>
            <p:ph type="body" idx="4294967295"/>
          </p:nvPr>
        </p:nvSpPr>
        <p:spPr>
          <a:xfrm>
            <a:off x="311150" y="803275"/>
            <a:ext cx="8521700" cy="3760788"/>
          </a:xfrm>
          <a:prstGeom prst="rect">
            <a:avLst/>
          </a:prstGeom>
          <a:noFill/>
          <a:ln>
            <a:noFill/>
          </a:ln>
        </p:spPr>
        <p:txBody>
          <a:bodyPr spcFirstLastPara="1" wrap="square" lIns="91425" tIns="91425" rIns="91425" bIns="91425" anchor="t" anchorCtr="0">
            <a:normAutofit lnSpcReduction="10000"/>
          </a:bodyPr>
          <a:lstStyle/>
          <a:p>
            <a:pPr marL="457200" lvl="0" indent="-316706" algn="l" rtl="0">
              <a:lnSpc>
                <a:spcPct val="90000"/>
              </a:lnSpc>
              <a:spcBef>
                <a:spcPts val="0"/>
              </a:spcBef>
              <a:spcAft>
                <a:spcPts val="0"/>
              </a:spcAft>
              <a:buClr>
                <a:srgbClr val="11AA81"/>
              </a:buClr>
              <a:buSzPts val="1600"/>
              <a:buFont typeface="Arial"/>
              <a:buChar char="●"/>
            </a:pPr>
            <a:r>
              <a:rPr lang="fi-FI" sz="1600" b="1" dirty="0"/>
              <a:t>Mitä tarvitaan : </a:t>
            </a:r>
            <a:endParaRPr sz="1600" b="1" dirty="0"/>
          </a:p>
          <a:p>
            <a:pPr marL="914400" lvl="1" indent="-316706" algn="l" rtl="0">
              <a:lnSpc>
                <a:spcPct val="90000"/>
              </a:lnSpc>
              <a:spcBef>
                <a:spcPts val="0"/>
              </a:spcBef>
              <a:spcAft>
                <a:spcPts val="0"/>
              </a:spcAft>
              <a:buClr>
                <a:srgbClr val="11AA81"/>
              </a:buClr>
              <a:buSzPts val="1500"/>
              <a:buFont typeface="Arial"/>
              <a:buChar char="●"/>
            </a:pPr>
            <a:r>
              <a:rPr lang="fi-FI" sz="1500" dirty="0"/>
              <a:t>"analytiikka-" tai "metriikka"-ohjelmistot (huomautus: useimmat mainosalustat sisältävät ilmaisia analytiikkatyökaluja).</a:t>
            </a:r>
            <a:endParaRPr sz="1500" dirty="0"/>
          </a:p>
          <a:p>
            <a:pPr marL="914400" lvl="1" indent="-316706" algn="l" rtl="0">
              <a:lnSpc>
                <a:spcPct val="90000"/>
              </a:lnSpc>
              <a:spcBef>
                <a:spcPts val="0"/>
              </a:spcBef>
              <a:spcAft>
                <a:spcPts val="0"/>
              </a:spcAft>
              <a:buClr>
                <a:srgbClr val="11AA81"/>
              </a:buClr>
              <a:buSzPts val="1500"/>
              <a:buFont typeface="Arial"/>
              <a:buChar char="●"/>
            </a:pPr>
            <a:r>
              <a:rPr lang="fi-FI" sz="1500" dirty="0"/>
              <a:t>evästeet, jotka on asennettu sivustoille, joita haluat seurata</a:t>
            </a:r>
            <a:endParaRPr sz="1500" dirty="0"/>
          </a:p>
          <a:p>
            <a:pPr marL="1200150" lvl="0" indent="-190500" algn="l" rtl="0">
              <a:lnSpc>
                <a:spcPct val="90000"/>
              </a:lnSpc>
              <a:spcBef>
                <a:spcPts val="0"/>
              </a:spcBef>
              <a:spcAft>
                <a:spcPts val="0"/>
              </a:spcAft>
              <a:buClr>
                <a:srgbClr val="11AA81"/>
              </a:buClr>
              <a:buSzPts val="1500"/>
              <a:buFont typeface="Arial"/>
              <a:buNone/>
            </a:pPr>
            <a:endParaRPr sz="1500" dirty="0"/>
          </a:p>
          <a:p>
            <a:pPr marL="457200" lvl="0" indent="-316706" algn="l" rtl="0">
              <a:lnSpc>
                <a:spcPct val="90000"/>
              </a:lnSpc>
              <a:spcBef>
                <a:spcPts val="0"/>
              </a:spcBef>
              <a:spcAft>
                <a:spcPts val="0"/>
              </a:spcAft>
              <a:buClr>
                <a:srgbClr val="11AA81"/>
              </a:buClr>
              <a:buSzPts val="1600"/>
              <a:buFont typeface="Arial"/>
              <a:buChar char="●"/>
            </a:pPr>
            <a:r>
              <a:rPr lang="fi-FI" sz="1600" b="1" dirty="0"/>
              <a:t>  Tulokset: </a:t>
            </a:r>
            <a:endParaRPr sz="1600" b="1" dirty="0"/>
          </a:p>
          <a:p>
            <a:pPr marL="914400" lvl="1" indent="-316706" algn="l" rtl="0">
              <a:lnSpc>
                <a:spcPct val="90000"/>
              </a:lnSpc>
              <a:spcBef>
                <a:spcPts val="0"/>
              </a:spcBef>
              <a:spcAft>
                <a:spcPts val="0"/>
              </a:spcAft>
              <a:buClr>
                <a:srgbClr val="11AA81"/>
              </a:buClr>
              <a:buSzPts val="1500"/>
              <a:buFont typeface="Arial"/>
              <a:buChar char="●"/>
            </a:pPr>
            <a:r>
              <a:rPr lang="fi-FI" sz="1500" dirty="0"/>
              <a:t>Mittarit siitä, miten kävijät käyttäytyvät verkkosivustollasi. </a:t>
            </a:r>
            <a:endParaRPr sz="1500" dirty="0"/>
          </a:p>
          <a:p>
            <a:pPr marL="1371600" lvl="2" indent="-316705" algn="l" rtl="0">
              <a:lnSpc>
                <a:spcPct val="90000"/>
              </a:lnSpc>
              <a:spcBef>
                <a:spcPts val="0"/>
              </a:spcBef>
              <a:spcAft>
                <a:spcPts val="0"/>
              </a:spcAft>
              <a:buClr>
                <a:srgbClr val="11AA81"/>
              </a:buClr>
              <a:buSzPts val="1500"/>
              <a:buFont typeface="Noto Sans Symbols"/>
              <a:buChar char="⮚"/>
            </a:pPr>
            <a:r>
              <a:rPr lang="fi-FI" sz="1500" dirty="0"/>
              <a:t>Keitä käyttäjät ovat - Demografiset tiedot (sukupuoli, ikä, kiinnostuksen kohteet jne.).</a:t>
            </a:r>
            <a:endParaRPr sz="1500" dirty="0"/>
          </a:p>
          <a:p>
            <a:pPr marL="1371600" lvl="2" indent="-316705" algn="l" rtl="0">
              <a:lnSpc>
                <a:spcPct val="90000"/>
              </a:lnSpc>
              <a:spcBef>
                <a:spcPts val="0"/>
              </a:spcBef>
              <a:spcAft>
                <a:spcPts val="0"/>
              </a:spcAft>
              <a:buClr>
                <a:srgbClr val="11AA81"/>
              </a:buClr>
              <a:buSzPts val="1500"/>
              <a:buFont typeface="Noto Sans Symbols"/>
              <a:buChar char="⮚"/>
            </a:pPr>
            <a:r>
              <a:rPr lang="fi-FI" sz="1500" dirty="0"/>
              <a:t>Mitä he tekevät - istunnon kesto, kuinka monta vuorovaikutusta heillä on verkkosivustosi kanssa.</a:t>
            </a:r>
            <a:endParaRPr sz="1500" dirty="0"/>
          </a:p>
          <a:p>
            <a:pPr marL="1371600" lvl="2" indent="-316705" algn="l" rtl="0">
              <a:lnSpc>
                <a:spcPct val="90000"/>
              </a:lnSpc>
              <a:spcBef>
                <a:spcPts val="0"/>
              </a:spcBef>
              <a:spcAft>
                <a:spcPts val="0"/>
              </a:spcAft>
              <a:buClr>
                <a:srgbClr val="11AA81"/>
              </a:buClr>
              <a:buSzPts val="1500"/>
              <a:buFont typeface="Noto Sans Symbols"/>
              <a:buChar char="⮚"/>
            </a:pPr>
            <a:r>
              <a:rPr lang="fi-FI" sz="1500" dirty="0"/>
              <a:t>Mistä he tulevat - sivustot, joilla he vierailevat, mukaan lukien sosiaalinen media.</a:t>
            </a:r>
          </a:p>
          <a:p>
            <a:pPr marL="1371600" lvl="2" indent="-316705" algn="l" rtl="0">
              <a:lnSpc>
                <a:spcPct val="90000"/>
              </a:lnSpc>
              <a:spcBef>
                <a:spcPts val="0"/>
              </a:spcBef>
              <a:spcAft>
                <a:spcPts val="0"/>
              </a:spcAft>
              <a:buClr>
                <a:srgbClr val="11AA81"/>
              </a:buClr>
              <a:buSzPts val="1500"/>
              <a:buFont typeface="Noto Sans Symbols"/>
              <a:buChar char="⮚"/>
            </a:pPr>
            <a:r>
              <a:rPr lang="fi-FI" dirty="0"/>
              <a:t>Millä hakusanalla he tulevat?</a:t>
            </a:r>
            <a:endParaRPr sz="1500" dirty="0"/>
          </a:p>
          <a:p>
            <a:pPr marL="1371600" lvl="2" indent="-316705" algn="l" rtl="0">
              <a:lnSpc>
                <a:spcPct val="90000"/>
              </a:lnSpc>
              <a:spcBef>
                <a:spcPts val="0"/>
              </a:spcBef>
              <a:spcAft>
                <a:spcPts val="0"/>
              </a:spcAft>
              <a:buClr>
                <a:srgbClr val="11AA81"/>
              </a:buClr>
              <a:buSzPts val="1500"/>
              <a:buFont typeface="Noto Sans Symbols"/>
              <a:buChar char="⮚"/>
            </a:pPr>
            <a:r>
              <a:rPr lang="fi-FI" sz="1500" dirty="0"/>
              <a:t>Miksi he lähtevät - sivujen järjestys, ensimmäiset ja viimeiset sivut, jotka he näkivät, ja välitön </a:t>
            </a:r>
            <a:r>
              <a:rPr lang="fi-FI" dirty="0"/>
              <a:t>poistumis</a:t>
            </a:r>
            <a:r>
              <a:rPr lang="fi-FI" sz="1500" dirty="0"/>
              <a:t>prosentti.</a:t>
            </a:r>
            <a:endParaRPr sz="1500" dirty="0"/>
          </a:p>
          <a:p>
            <a:pPr marL="742950" lvl="0" indent="-190500" algn="l" rtl="0">
              <a:lnSpc>
                <a:spcPct val="90000"/>
              </a:lnSpc>
              <a:spcBef>
                <a:spcPts val="0"/>
              </a:spcBef>
              <a:spcAft>
                <a:spcPts val="0"/>
              </a:spcAft>
              <a:buClr>
                <a:srgbClr val="11AA81"/>
              </a:buClr>
              <a:buSzPts val="1500"/>
              <a:buFont typeface="Arial"/>
              <a:buNone/>
            </a:pPr>
            <a:endParaRPr sz="1500" dirty="0"/>
          </a:p>
          <a:p>
            <a:pPr marL="457200" lvl="0" indent="-316706" algn="l" rtl="0">
              <a:lnSpc>
                <a:spcPct val="90000"/>
              </a:lnSpc>
              <a:spcBef>
                <a:spcPts val="0"/>
              </a:spcBef>
              <a:spcAft>
                <a:spcPts val="0"/>
              </a:spcAft>
              <a:buClr>
                <a:srgbClr val="11AA81"/>
              </a:buClr>
              <a:buSzPts val="1500"/>
              <a:buFont typeface="Arial"/>
              <a:buChar char="●"/>
            </a:pPr>
            <a:r>
              <a:rPr lang="fi-FI" sz="1500" dirty="0"/>
              <a:t>Ymmärtämällä, miten käyttäjät ovat vuorovaikutuksessa verkkosivustosi kanssa, saat tietoa ja näkemystä, jonka avulla voit parantaa käyttäjäkokemusta, maksimoida konversiot ja optimoida sisältösi.    </a:t>
            </a:r>
            <a:endParaRPr sz="1500" dirty="0"/>
          </a:p>
          <a:p>
            <a:pPr marL="0" lvl="0" indent="0" algn="l" rtl="0">
              <a:lnSpc>
                <a:spcPct val="90000"/>
              </a:lnSpc>
              <a:spcBef>
                <a:spcPts val="0"/>
              </a:spcBef>
              <a:spcAft>
                <a:spcPts val="0"/>
              </a:spcAft>
              <a:buClr>
                <a:srgbClr val="161249"/>
              </a:buClr>
              <a:buSzPts val="1500"/>
              <a:buNone/>
            </a:pPr>
            <a:endParaRPr sz="1500"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642"/>
        <p:cNvGrpSpPr/>
        <p:nvPr/>
      </p:nvGrpSpPr>
      <p:grpSpPr>
        <a:xfrm>
          <a:off x="0" y="0"/>
          <a:ext cx="0" cy="0"/>
          <a:chOff x="0" y="0"/>
          <a:chExt cx="0" cy="0"/>
        </a:xfrm>
      </p:grpSpPr>
      <p:sp>
        <p:nvSpPr>
          <p:cNvPr id="643" name="Google Shape;643;g2111f19fff4_0_34"/>
          <p:cNvSpPr txBox="1">
            <a:spLocks noGrp="1"/>
          </p:cNvSpPr>
          <p:nvPr>
            <p:ph type="title"/>
          </p:nvPr>
        </p:nvSpPr>
        <p:spPr>
          <a:xfrm>
            <a:off x="516626" y="59813"/>
            <a:ext cx="8110748" cy="55491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en-US" dirty="0" err="1"/>
              <a:t>Perusm</a:t>
            </a:r>
            <a:r>
              <a:rPr lang="fi-FI" dirty="0" err="1"/>
              <a:t>ittareita</a:t>
            </a:r>
            <a:endParaRPr dirty="0"/>
          </a:p>
        </p:txBody>
      </p:sp>
      <p:sp>
        <p:nvSpPr>
          <p:cNvPr id="644" name="Google Shape;644;g2111f19fff4_0_34"/>
          <p:cNvSpPr txBox="1">
            <a:spLocks noGrp="1"/>
          </p:cNvSpPr>
          <p:nvPr>
            <p:ph type="body" idx="1"/>
          </p:nvPr>
        </p:nvSpPr>
        <p:spPr>
          <a:xfrm>
            <a:off x="604374" y="758677"/>
            <a:ext cx="7050691" cy="3522010"/>
          </a:xfrm>
          <a:prstGeom prst="rect">
            <a:avLst/>
          </a:prstGeom>
          <a:noFill/>
          <a:ln>
            <a:noFill/>
          </a:ln>
        </p:spPr>
        <p:txBody>
          <a:bodyPr spcFirstLastPara="1" wrap="square" lIns="91425" tIns="45700" rIns="91425" bIns="45700" anchor="t" anchorCtr="0">
            <a:noAutofit/>
          </a:bodyPr>
          <a:lstStyle/>
          <a:p>
            <a:pPr marL="285750" marR="0" lvl="0" indent="-285750" algn="l" rtl="0">
              <a:lnSpc>
                <a:spcPct val="100000"/>
              </a:lnSpc>
              <a:spcBef>
                <a:spcPts val="0"/>
              </a:spcBef>
              <a:spcAft>
                <a:spcPts val="0"/>
              </a:spcAft>
              <a:buClr>
                <a:srgbClr val="11AA81"/>
              </a:buClr>
              <a:buSzPts val="1400"/>
              <a:buFont typeface="Arial"/>
              <a:buChar char="●"/>
            </a:pPr>
            <a:r>
              <a:rPr lang="fi-FI" sz="1600" b="0" i="0" u="none" strike="noStrike" cap="none" dirty="0">
                <a:latin typeface="Arial"/>
                <a:ea typeface="Arial"/>
                <a:cs typeface="Arial"/>
                <a:sym typeface="Arial"/>
              </a:rPr>
              <a:t>Kuinka monta näyttökertaa mainos sai?  </a:t>
            </a:r>
            <a:endParaRPr sz="1600" dirty="0"/>
          </a:p>
          <a:p>
            <a:pPr marL="285750" marR="0" lvl="0" indent="-285750" algn="l" rtl="0">
              <a:lnSpc>
                <a:spcPct val="100000"/>
              </a:lnSpc>
              <a:spcBef>
                <a:spcPts val="1000"/>
              </a:spcBef>
              <a:spcAft>
                <a:spcPts val="0"/>
              </a:spcAft>
              <a:buClr>
                <a:srgbClr val="11AA81"/>
              </a:buClr>
              <a:buSzPts val="1400"/>
              <a:buFont typeface="Arial"/>
              <a:buChar char="●"/>
            </a:pPr>
            <a:r>
              <a:rPr lang="fi-FI" sz="1600" dirty="0"/>
              <a:t>Kuinka monta käyntiä / uniikkia kävijää oli?</a:t>
            </a:r>
            <a:endParaRPr sz="1600" b="0" i="0" u="none" strike="noStrike" cap="none" dirty="0">
              <a:latin typeface="Arial"/>
              <a:ea typeface="Arial"/>
              <a:cs typeface="Arial"/>
              <a:sym typeface="Arial"/>
            </a:endParaRPr>
          </a:p>
          <a:p>
            <a:pPr marL="285750" marR="0" lvl="0" indent="-285750" algn="l" rtl="0">
              <a:lnSpc>
                <a:spcPct val="100000"/>
              </a:lnSpc>
              <a:spcBef>
                <a:spcPts val="1000"/>
              </a:spcBef>
              <a:spcAft>
                <a:spcPts val="0"/>
              </a:spcAft>
              <a:buClr>
                <a:srgbClr val="11AA81"/>
              </a:buClr>
              <a:buSzPts val="1400"/>
              <a:buFont typeface="Arial"/>
              <a:buChar char="●"/>
            </a:pPr>
            <a:r>
              <a:rPr lang="fi-FI" sz="1600" dirty="0"/>
              <a:t>Toimiiko aloitussivu hyvin? (”</a:t>
            </a:r>
            <a:r>
              <a:rPr lang="fi-FI" sz="1600" dirty="0" err="1"/>
              <a:t>bounce</a:t>
            </a:r>
            <a:r>
              <a:rPr lang="fi-FI" sz="1600" dirty="0"/>
              <a:t> </a:t>
            </a:r>
            <a:r>
              <a:rPr lang="fi-FI" sz="1600" dirty="0" err="1"/>
              <a:t>raten</a:t>
            </a:r>
            <a:r>
              <a:rPr lang="fi-FI" sz="1600" dirty="0"/>
              <a:t>” perusteella).</a:t>
            </a:r>
            <a:endParaRPr dirty="0"/>
          </a:p>
          <a:p>
            <a:pPr marL="285750" marR="0" lvl="0" indent="-285750" algn="l" rtl="0">
              <a:lnSpc>
                <a:spcPct val="100000"/>
              </a:lnSpc>
              <a:spcBef>
                <a:spcPts val="1000"/>
              </a:spcBef>
              <a:spcAft>
                <a:spcPts val="0"/>
              </a:spcAft>
              <a:buClr>
                <a:srgbClr val="11AA81"/>
              </a:buClr>
              <a:buSzPts val="1400"/>
              <a:buFont typeface="Arial"/>
              <a:buChar char="●"/>
            </a:pPr>
            <a:r>
              <a:rPr lang="fi-FI" sz="1600" dirty="0"/>
              <a:t>Saavutettiinko tavoitteet (konversio-%:n perusteella)</a:t>
            </a:r>
            <a:endParaRPr dirty="0"/>
          </a:p>
          <a:p>
            <a:pPr marL="285750" marR="0" lvl="0" indent="-285750" algn="l" rtl="0">
              <a:lnSpc>
                <a:spcPct val="100000"/>
              </a:lnSpc>
              <a:spcBef>
                <a:spcPts val="1000"/>
              </a:spcBef>
              <a:spcAft>
                <a:spcPts val="0"/>
              </a:spcAft>
              <a:buClr>
                <a:srgbClr val="11AA81"/>
              </a:buClr>
              <a:buSzPts val="1400"/>
              <a:buFont typeface="Arial"/>
              <a:buChar char="●"/>
            </a:pPr>
            <a:r>
              <a:rPr lang="fi-FI" sz="1600" dirty="0"/>
              <a:t>Palaavatko kävijät sivustollemme (sitoutuminen)</a:t>
            </a:r>
            <a:endParaRPr dirty="0"/>
          </a:p>
          <a:p>
            <a:pPr marL="285750" marR="0" lvl="0" indent="-285750" algn="l" rtl="0">
              <a:lnSpc>
                <a:spcPct val="100000"/>
              </a:lnSpc>
              <a:spcBef>
                <a:spcPts val="1000"/>
              </a:spcBef>
              <a:spcAft>
                <a:spcPts val="0"/>
              </a:spcAft>
              <a:buClr>
                <a:srgbClr val="11AA81"/>
              </a:buClr>
              <a:buSzPts val="1400"/>
              <a:buFont typeface="Arial"/>
              <a:buChar char="●"/>
            </a:pPr>
            <a:r>
              <a:rPr lang="fi-FI" sz="1600" b="0" i="0" u="none" strike="noStrike" cap="none" dirty="0">
                <a:latin typeface="Arial"/>
                <a:ea typeface="Arial"/>
                <a:cs typeface="Arial"/>
                <a:sym typeface="Arial"/>
              </a:rPr>
              <a:t>Millaisia reaktioita </a:t>
            </a:r>
            <a:r>
              <a:rPr lang="fi-FI" sz="1600" dirty="0"/>
              <a:t>mainos </a:t>
            </a:r>
            <a:r>
              <a:rPr lang="fi-FI" sz="1600" b="0" i="0" u="none" strike="noStrike" cap="none" dirty="0">
                <a:latin typeface="Arial"/>
                <a:ea typeface="Arial"/>
                <a:cs typeface="Arial"/>
                <a:sym typeface="Arial"/>
              </a:rPr>
              <a:t>sai? (jaot/tykkäykset  some-mainoksissa)</a:t>
            </a:r>
            <a:endParaRPr dirty="0"/>
          </a:p>
          <a:p>
            <a:pPr marL="285750" marR="0" lvl="0" indent="-285750" algn="l" rtl="0">
              <a:lnSpc>
                <a:spcPct val="100000"/>
              </a:lnSpc>
              <a:spcBef>
                <a:spcPts val="1000"/>
              </a:spcBef>
              <a:spcAft>
                <a:spcPts val="0"/>
              </a:spcAft>
              <a:buClr>
                <a:srgbClr val="11AA81"/>
              </a:buClr>
              <a:buSzPts val="1400"/>
              <a:buFont typeface="Arial"/>
              <a:buChar char="●"/>
            </a:pPr>
            <a:r>
              <a:rPr lang="fi-FI" sz="1600" b="0" i="0" u="none" strike="noStrike" cap="none" dirty="0">
                <a:latin typeface="Arial"/>
                <a:ea typeface="Arial"/>
                <a:cs typeface="Arial"/>
                <a:sym typeface="Arial"/>
              </a:rPr>
              <a:t>Saimmeko uusia seuraajia? (</a:t>
            </a:r>
            <a:r>
              <a:rPr lang="fi-FI" sz="1600" dirty="0"/>
              <a:t>some-</a:t>
            </a:r>
            <a:r>
              <a:rPr lang="fi-FI" sz="1600" b="0" i="0" u="none" strike="noStrike" cap="none" dirty="0">
                <a:latin typeface="Arial"/>
                <a:ea typeface="Arial"/>
                <a:cs typeface="Arial"/>
                <a:sym typeface="Arial"/>
              </a:rPr>
              <a:t>mainokset)</a:t>
            </a:r>
            <a:endParaRPr dirty="0"/>
          </a:p>
          <a:p>
            <a:pPr marL="285750" marR="0" lvl="0" indent="-285750" algn="l" rtl="0">
              <a:lnSpc>
                <a:spcPct val="100000"/>
              </a:lnSpc>
              <a:spcBef>
                <a:spcPts val="1000"/>
              </a:spcBef>
              <a:spcAft>
                <a:spcPts val="0"/>
              </a:spcAft>
              <a:buClr>
                <a:srgbClr val="11AA81"/>
              </a:buClr>
              <a:buSzPts val="1400"/>
              <a:buFont typeface="Arial"/>
              <a:buChar char="●"/>
            </a:pPr>
            <a:r>
              <a:rPr lang="fi-FI" sz="1600" b="0" i="0" u="none" strike="noStrike" cap="none" dirty="0">
                <a:latin typeface="Arial"/>
                <a:ea typeface="Arial"/>
                <a:cs typeface="Arial"/>
                <a:sym typeface="Arial"/>
              </a:rPr>
              <a:t>Saimmeko uusia yhteystietoja (sähköpostiosoitteita tai vastaavia)?</a:t>
            </a:r>
            <a:br>
              <a:rPr lang="fi-FI" sz="1600" b="0" i="0" u="none" strike="noStrike" cap="none" dirty="0">
                <a:latin typeface="Arial"/>
                <a:ea typeface="Arial"/>
                <a:cs typeface="Arial"/>
                <a:sym typeface="Arial"/>
              </a:rPr>
            </a:br>
            <a:endParaRPr sz="1400" dirty="0"/>
          </a:p>
          <a:p>
            <a:pPr marL="0" marR="0" lvl="0" indent="0" algn="l" rtl="0">
              <a:lnSpc>
                <a:spcPct val="100000"/>
              </a:lnSpc>
              <a:spcBef>
                <a:spcPts val="1000"/>
              </a:spcBef>
              <a:spcAft>
                <a:spcPts val="0"/>
              </a:spcAft>
              <a:buClr>
                <a:srgbClr val="11AA81"/>
              </a:buClr>
              <a:buSzPts val="1800"/>
              <a:buNone/>
            </a:pPr>
            <a:r>
              <a:rPr lang="fi-FI" sz="1800" b="1" dirty="0">
                <a:solidFill>
                  <a:srgbClr val="11AA81"/>
                </a:solidFill>
              </a:rPr>
              <a:t>Lisätietoa mittareista: </a:t>
            </a:r>
            <a:r>
              <a:rPr lang="fi-FI" sz="1800" u="sng" dirty="0" err="1">
                <a:solidFill>
                  <a:schemeClr val="hlink"/>
                </a:solidFill>
                <a:hlinkClick r:id="rId3"/>
              </a:rPr>
              <a:t>Instapage</a:t>
            </a:r>
            <a:endParaRPr sz="1800" u="sng" dirty="0">
              <a:solidFill>
                <a:schemeClr val="hlink"/>
              </a:solidFill>
            </a:endParaRPr>
          </a:p>
          <a:p>
            <a:pPr marL="0" lvl="0" indent="0" algn="l" rtl="0">
              <a:lnSpc>
                <a:spcPct val="90000"/>
              </a:lnSpc>
              <a:spcBef>
                <a:spcPts val="750"/>
              </a:spcBef>
              <a:spcAft>
                <a:spcPts val="0"/>
              </a:spcAft>
              <a:buClr>
                <a:srgbClr val="161249"/>
              </a:buClr>
              <a:buSzPts val="1600"/>
              <a:buNone/>
            </a:pPr>
            <a:endParaRPr sz="1600"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648"/>
        <p:cNvGrpSpPr/>
        <p:nvPr/>
      </p:nvGrpSpPr>
      <p:grpSpPr>
        <a:xfrm>
          <a:off x="0" y="0"/>
          <a:ext cx="0" cy="0"/>
          <a:chOff x="0" y="0"/>
          <a:chExt cx="0" cy="0"/>
        </a:xfrm>
      </p:grpSpPr>
      <p:sp>
        <p:nvSpPr>
          <p:cNvPr id="649" name="Google Shape;649;p35"/>
          <p:cNvSpPr txBox="1">
            <a:spLocks noGrp="1"/>
          </p:cNvSpPr>
          <p:nvPr>
            <p:ph type="title"/>
          </p:nvPr>
        </p:nvSpPr>
        <p:spPr>
          <a:xfrm>
            <a:off x="435705" y="159871"/>
            <a:ext cx="8447038" cy="559207"/>
          </a:xfrm>
          <a:prstGeom prst="rect">
            <a:avLst/>
          </a:prstGeom>
          <a:noFill/>
          <a:ln>
            <a:noFill/>
          </a:ln>
        </p:spPr>
        <p:txBody>
          <a:bodyPr spcFirstLastPara="1" wrap="square" lIns="68550" tIns="34275" rIns="68550" bIns="34275" anchor="ctr" anchorCtr="0">
            <a:normAutofit/>
          </a:bodyPr>
          <a:lstStyle/>
          <a:p>
            <a:pPr marL="0" lvl="0" indent="0" algn="l" rtl="0">
              <a:lnSpc>
                <a:spcPct val="90000"/>
              </a:lnSpc>
              <a:spcBef>
                <a:spcPts val="0"/>
              </a:spcBef>
              <a:spcAft>
                <a:spcPts val="0"/>
              </a:spcAft>
              <a:buClr>
                <a:srgbClr val="161249"/>
              </a:buClr>
              <a:buSzPts val="5500"/>
              <a:buFont typeface="Arial"/>
              <a:buNone/>
            </a:pPr>
            <a:r>
              <a:rPr lang="fi-FI" sz="3000" dirty="0"/>
              <a:t>Lisää mittareita </a:t>
            </a:r>
            <a:endParaRPr sz="3000" dirty="0"/>
          </a:p>
        </p:txBody>
      </p:sp>
      <p:sp>
        <p:nvSpPr>
          <p:cNvPr id="650" name="Google Shape;650;p35"/>
          <p:cNvSpPr txBox="1">
            <a:spLocks noGrp="1"/>
          </p:cNvSpPr>
          <p:nvPr>
            <p:ph type="body" idx="1"/>
          </p:nvPr>
        </p:nvSpPr>
        <p:spPr>
          <a:xfrm>
            <a:off x="435705" y="914399"/>
            <a:ext cx="8578821" cy="3714245"/>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Clr>
                <a:srgbClr val="11AA81"/>
              </a:buClr>
              <a:buSzPts val="1600"/>
              <a:buNone/>
            </a:pPr>
            <a:r>
              <a:rPr lang="fi-FI" sz="1600" b="1" i="0" u="none" strike="noStrike" cap="none">
                <a:solidFill>
                  <a:srgbClr val="11AA81"/>
                </a:solidFill>
                <a:latin typeface="Arial"/>
                <a:ea typeface="Arial"/>
                <a:cs typeface="Arial"/>
                <a:sym typeface="Arial"/>
              </a:rPr>
              <a:t>1. </a:t>
            </a:r>
            <a:r>
              <a:rPr lang="fi-FI" sz="1600" b="1" i="0" u="none" strike="noStrike" cap="none">
                <a:latin typeface="Arial"/>
                <a:ea typeface="Arial"/>
                <a:cs typeface="Arial"/>
                <a:sym typeface="Arial"/>
              </a:rPr>
              <a:t>Kuinka hyvin mainosteksti toimii </a:t>
            </a:r>
            <a:r>
              <a:rPr lang="fi-FI" sz="1600" b="0" i="0" u="none" strike="noStrike" cap="none">
                <a:latin typeface="Arial"/>
                <a:ea typeface="Arial"/>
                <a:cs typeface="Arial"/>
                <a:sym typeface="Arial"/>
              </a:rPr>
              <a:t>- mainoksen CTR (click through rate).</a:t>
            </a:r>
            <a:endParaRPr sz="1600"/>
          </a:p>
          <a:p>
            <a:pPr marL="0" marR="0" lvl="3" indent="0" algn="l" rtl="0">
              <a:lnSpc>
                <a:spcPct val="100000"/>
              </a:lnSpc>
              <a:spcBef>
                <a:spcPts val="0"/>
              </a:spcBef>
              <a:spcAft>
                <a:spcPts val="0"/>
              </a:spcAft>
              <a:buClr>
                <a:srgbClr val="161249"/>
              </a:buClr>
              <a:buSzPts val="1600"/>
              <a:buNone/>
            </a:pPr>
            <a:r>
              <a:rPr lang="fi-FI" sz="1600" b="0" i="0" u="none" strike="noStrike" cap="none">
                <a:latin typeface="Arial"/>
                <a:ea typeface="Arial"/>
                <a:cs typeface="Arial"/>
                <a:sym typeface="Arial"/>
              </a:rPr>
              <a:t>	Osoittaa, kuinka paljon mainoksen nähneet ovat klikanneet mainosta.</a:t>
            </a:r>
            <a:endParaRPr sz="1600"/>
          </a:p>
          <a:p>
            <a:pPr marL="0" marR="0" lvl="0" indent="0" algn="l" rtl="0">
              <a:lnSpc>
                <a:spcPct val="100000"/>
              </a:lnSpc>
              <a:spcBef>
                <a:spcPts val="0"/>
              </a:spcBef>
              <a:spcAft>
                <a:spcPts val="0"/>
              </a:spcAft>
              <a:buClr>
                <a:srgbClr val="161249"/>
              </a:buClr>
              <a:buSzPts val="1600"/>
              <a:buNone/>
            </a:pPr>
            <a:r>
              <a:rPr lang="fi-FI" sz="1600" b="0" i="0" u="none" strike="noStrike" cap="none">
                <a:latin typeface="Arial"/>
                <a:ea typeface="Arial"/>
                <a:cs typeface="Arial"/>
                <a:sym typeface="Arial"/>
              </a:rPr>
              <a:t>	&lt;1% alhainen; 1-5% normaali; &gt;5% korkea. </a:t>
            </a:r>
            <a:endParaRPr sz="1600"/>
          </a:p>
          <a:p>
            <a:pPr marL="0" marR="0" lvl="0" indent="0" algn="l" rtl="0">
              <a:lnSpc>
                <a:spcPct val="100000"/>
              </a:lnSpc>
              <a:spcBef>
                <a:spcPts val="0"/>
              </a:spcBef>
              <a:spcAft>
                <a:spcPts val="0"/>
              </a:spcAft>
              <a:buClr>
                <a:srgbClr val="161249"/>
              </a:buClr>
              <a:buSzPts val="1600"/>
              <a:buNone/>
            </a:pPr>
            <a:endParaRPr sz="1600" b="0" i="0" u="none" strike="noStrike" cap="none">
              <a:latin typeface="Arial"/>
              <a:ea typeface="Arial"/>
              <a:cs typeface="Arial"/>
              <a:sym typeface="Arial"/>
            </a:endParaRPr>
          </a:p>
          <a:p>
            <a:pPr marL="0" marR="0" lvl="0" indent="0" algn="l" rtl="0">
              <a:lnSpc>
                <a:spcPct val="100000"/>
              </a:lnSpc>
              <a:spcBef>
                <a:spcPts val="0"/>
              </a:spcBef>
              <a:spcAft>
                <a:spcPts val="0"/>
              </a:spcAft>
              <a:buClr>
                <a:srgbClr val="11AA81"/>
              </a:buClr>
              <a:buSzPts val="1600"/>
              <a:buNone/>
            </a:pPr>
            <a:r>
              <a:rPr lang="fi-FI" sz="1600" b="1" i="0" u="none" strike="noStrike" cap="none">
                <a:solidFill>
                  <a:srgbClr val="11AA81"/>
                </a:solidFill>
                <a:latin typeface="Arial"/>
                <a:ea typeface="Arial"/>
                <a:cs typeface="Arial"/>
                <a:sym typeface="Arial"/>
              </a:rPr>
              <a:t>2. </a:t>
            </a:r>
            <a:r>
              <a:rPr lang="fi-FI" sz="1600" b="1" i="0" u="none" strike="noStrike" cap="none">
                <a:latin typeface="Arial"/>
                <a:ea typeface="Arial"/>
                <a:cs typeface="Arial"/>
                <a:sym typeface="Arial"/>
              </a:rPr>
              <a:t>Kuinka hyvin aloitussivu toimii?</a:t>
            </a:r>
            <a:endParaRPr sz="1600"/>
          </a:p>
          <a:p>
            <a:pPr marL="0" marR="0" lvl="0" indent="0" algn="l" rtl="0">
              <a:lnSpc>
                <a:spcPct val="100000"/>
              </a:lnSpc>
              <a:spcBef>
                <a:spcPts val="0"/>
              </a:spcBef>
              <a:spcAft>
                <a:spcPts val="0"/>
              </a:spcAft>
              <a:buClr>
                <a:srgbClr val="161249"/>
              </a:buClr>
              <a:buSzPts val="1600"/>
              <a:buNone/>
            </a:pPr>
            <a:r>
              <a:rPr lang="fi-FI" sz="1600" b="0" i="0" u="none" strike="noStrike" cap="none">
                <a:latin typeface="Arial"/>
                <a:ea typeface="Arial"/>
                <a:cs typeface="Arial"/>
                <a:sym typeface="Arial"/>
              </a:rPr>
              <a:t>	Kuinka moni kävijä pysyy aloitussivulla?</a:t>
            </a:r>
            <a:endParaRPr sz="1600"/>
          </a:p>
          <a:p>
            <a:pPr marL="0" marR="0" lvl="0" indent="0" algn="l" rtl="0">
              <a:lnSpc>
                <a:spcPct val="100000"/>
              </a:lnSpc>
              <a:spcBef>
                <a:spcPts val="0"/>
              </a:spcBef>
              <a:spcAft>
                <a:spcPts val="0"/>
              </a:spcAft>
              <a:buClr>
                <a:srgbClr val="161249"/>
              </a:buClr>
              <a:buSzPts val="1600"/>
              <a:buNone/>
            </a:pPr>
            <a:r>
              <a:rPr lang="fi-FI" sz="1600" b="0" i="0" u="none" strike="noStrike" cap="none">
                <a:latin typeface="Arial"/>
                <a:ea typeface="Arial"/>
                <a:cs typeface="Arial"/>
                <a:sym typeface="Arial"/>
              </a:rPr>
              <a:t>	'Bounce rate' on välittömien poistumisten osuus (&lt;5 sekuntia).</a:t>
            </a:r>
            <a:endParaRPr sz="1600"/>
          </a:p>
          <a:p>
            <a:pPr marL="0" marR="0" lvl="0" indent="0" algn="l" rtl="0">
              <a:lnSpc>
                <a:spcPct val="100000"/>
              </a:lnSpc>
              <a:spcBef>
                <a:spcPts val="0"/>
              </a:spcBef>
              <a:spcAft>
                <a:spcPts val="0"/>
              </a:spcAft>
              <a:buClr>
                <a:srgbClr val="161249"/>
              </a:buClr>
              <a:buSzPts val="1600"/>
              <a:buNone/>
            </a:pPr>
            <a:r>
              <a:rPr lang="fi-FI" sz="1600" b="0" i="0" u="none" strike="noStrike" cap="none">
                <a:latin typeface="Arial"/>
                <a:ea typeface="Arial"/>
                <a:cs typeface="Arial"/>
                <a:sym typeface="Arial"/>
              </a:rPr>
              <a:t>	&lt;50% normaali; &lt;50% tyydyttävä</a:t>
            </a:r>
            <a:endParaRPr sz="1600"/>
          </a:p>
          <a:p>
            <a:pPr marL="0" marR="0" lvl="0" indent="0" algn="l" rtl="0">
              <a:lnSpc>
                <a:spcPct val="100000"/>
              </a:lnSpc>
              <a:spcBef>
                <a:spcPts val="0"/>
              </a:spcBef>
              <a:spcAft>
                <a:spcPts val="0"/>
              </a:spcAft>
              <a:buClr>
                <a:srgbClr val="161249"/>
              </a:buClr>
              <a:buSzPts val="1600"/>
              <a:buNone/>
            </a:pPr>
            <a:endParaRPr sz="1600" b="0" i="0" u="none" strike="noStrike" cap="none">
              <a:latin typeface="Arial"/>
              <a:ea typeface="Arial"/>
              <a:cs typeface="Arial"/>
              <a:sym typeface="Arial"/>
            </a:endParaRPr>
          </a:p>
          <a:p>
            <a:pPr marL="0" marR="0" lvl="0" indent="0" algn="l" rtl="0">
              <a:lnSpc>
                <a:spcPct val="100000"/>
              </a:lnSpc>
              <a:spcBef>
                <a:spcPts val="0"/>
              </a:spcBef>
              <a:spcAft>
                <a:spcPts val="0"/>
              </a:spcAft>
              <a:buClr>
                <a:srgbClr val="11AA81"/>
              </a:buClr>
              <a:buSzPts val="1600"/>
              <a:buNone/>
            </a:pPr>
            <a:r>
              <a:rPr lang="fi-FI" sz="1600" b="1" i="0" u="none" strike="noStrike" cap="none">
                <a:solidFill>
                  <a:srgbClr val="11AA81"/>
                </a:solidFill>
                <a:latin typeface="Arial"/>
                <a:ea typeface="Arial"/>
                <a:cs typeface="Arial"/>
                <a:sym typeface="Arial"/>
              </a:rPr>
              <a:t>3. </a:t>
            </a:r>
            <a:r>
              <a:rPr lang="fi-FI" sz="1600" b="1" i="0" u="none" strike="noStrike" cap="none">
                <a:latin typeface="Arial"/>
                <a:ea typeface="Arial"/>
                <a:cs typeface="Arial"/>
                <a:sym typeface="Arial"/>
              </a:rPr>
              <a:t>Kuinka moni toteuttaa toivotun toiminnon - konversioaste</a:t>
            </a:r>
            <a:endParaRPr sz="1600"/>
          </a:p>
          <a:p>
            <a:pPr marL="0" marR="0" lvl="0" indent="0" algn="l" rtl="0">
              <a:lnSpc>
                <a:spcPct val="100000"/>
              </a:lnSpc>
              <a:spcBef>
                <a:spcPts val="0"/>
              </a:spcBef>
              <a:spcAft>
                <a:spcPts val="0"/>
              </a:spcAft>
              <a:buClr>
                <a:srgbClr val="161249"/>
              </a:buClr>
              <a:buSzPts val="1600"/>
              <a:buNone/>
            </a:pPr>
            <a:r>
              <a:rPr lang="fi-FI" sz="1600" b="0" i="0" u="none" strike="noStrike" cap="none">
                <a:latin typeface="Arial"/>
                <a:ea typeface="Arial"/>
                <a:cs typeface="Arial"/>
                <a:sym typeface="Arial"/>
              </a:rPr>
              <a:t>	Kuinka moni kävijöistä toteutti toivottuja toimia?</a:t>
            </a:r>
            <a:endParaRPr sz="1600"/>
          </a:p>
          <a:p>
            <a:pPr marL="0" marR="0" lvl="0" indent="0" algn="l" rtl="0">
              <a:lnSpc>
                <a:spcPct val="100000"/>
              </a:lnSpc>
              <a:spcBef>
                <a:spcPts val="0"/>
              </a:spcBef>
              <a:spcAft>
                <a:spcPts val="0"/>
              </a:spcAft>
              <a:buClr>
                <a:srgbClr val="161249"/>
              </a:buClr>
              <a:buSzPts val="1600"/>
              <a:buNone/>
            </a:pPr>
            <a:r>
              <a:rPr lang="fi-FI" sz="1600" b="0" i="0" u="none" strike="noStrike" cap="none">
                <a:latin typeface="Arial"/>
                <a:ea typeface="Arial"/>
                <a:cs typeface="Arial"/>
                <a:sym typeface="Arial"/>
              </a:rPr>
              <a:t>	</a:t>
            </a:r>
            <a:br>
              <a:rPr lang="fi-FI" sz="1600" b="0" i="0" u="none" strike="noStrike" cap="none">
                <a:latin typeface="Arial"/>
                <a:ea typeface="Arial"/>
                <a:cs typeface="Arial"/>
                <a:sym typeface="Arial"/>
              </a:rPr>
            </a:br>
            <a:r>
              <a:rPr lang="fi-FI" sz="1600" b="1" i="0" u="none" strike="noStrike" cap="none">
                <a:solidFill>
                  <a:srgbClr val="11AA81"/>
                </a:solidFill>
                <a:latin typeface="Arial"/>
                <a:ea typeface="Arial"/>
                <a:cs typeface="Arial"/>
                <a:sym typeface="Arial"/>
              </a:rPr>
              <a:t>Nämä tiedot saadaan mainosalustojen analytiikasta (Google Ads, Facebook/Instagram).</a:t>
            </a:r>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654"/>
        <p:cNvGrpSpPr/>
        <p:nvPr/>
      </p:nvGrpSpPr>
      <p:grpSpPr>
        <a:xfrm>
          <a:off x="0" y="0"/>
          <a:ext cx="0" cy="0"/>
          <a:chOff x="0" y="0"/>
          <a:chExt cx="0" cy="0"/>
        </a:xfrm>
      </p:grpSpPr>
      <p:sp>
        <p:nvSpPr>
          <p:cNvPr id="655" name="Google Shape;655;g20e72ffa6ac_0_172"/>
          <p:cNvSpPr txBox="1">
            <a:spLocks noGrp="1"/>
          </p:cNvSpPr>
          <p:nvPr>
            <p:ph type="title"/>
          </p:nvPr>
        </p:nvSpPr>
        <p:spPr>
          <a:xfrm>
            <a:off x="0" y="146400"/>
            <a:ext cx="3444563" cy="807707"/>
          </a:xfrm>
          <a:prstGeom prst="rect">
            <a:avLst/>
          </a:prstGeom>
          <a:noFill/>
          <a:ln>
            <a:noFill/>
          </a:ln>
        </p:spPr>
        <p:txBody>
          <a:bodyPr spcFirstLastPara="1" wrap="square" lIns="324000" tIns="72000" rIns="0" bIns="91425" anchor="t" anchorCtr="0">
            <a:normAutofit fontScale="90000"/>
          </a:bodyPr>
          <a:lstStyle/>
          <a:p>
            <a:pPr marL="0" lvl="0" indent="0" algn="l" rtl="0">
              <a:lnSpc>
                <a:spcPct val="100000"/>
              </a:lnSpc>
              <a:spcBef>
                <a:spcPts val="0"/>
              </a:spcBef>
              <a:spcAft>
                <a:spcPts val="0"/>
              </a:spcAft>
              <a:buClr>
                <a:srgbClr val="11AA81"/>
              </a:buClr>
              <a:buSzPct val="100000"/>
              <a:buFont typeface="Arial"/>
              <a:buNone/>
            </a:pPr>
            <a:br>
              <a:rPr lang="fi-FI" sz="1800" dirty="0">
                <a:solidFill>
                  <a:srgbClr val="11AA81"/>
                </a:solidFill>
              </a:rPr>
            </a:br>
            <a:br>
              <a:rPr lang="fi-FI" sz="1800" dirty="0">
                <a:solidFill>
                  <a:srgbClr val="11AA81"/>
                </a:solidFill>
              </a:rPr>
            </a:br>
            <a:br>
              <a:rPr lang="fi-FI" sz="1800" dirty="0">
                <a:solidFill>
                  <a:srgbClr val="11AA81"/>
                </a:solidFill>
              </a:rPr>
            </a:br>
            <a:br>
              <a:rPr lang="fi-FI" sz="1800" dirty="0">
                <a:solidFill>
                  <a:srgbClr val="11AA81"/>
                </a:solidFill>
              </a:rPr>
            </a:br>
            <a:r>
              <a:rPr lang="fi-FI" sz="1800" dirty="0">
                <a:solidFill>
                  <a:srgbClr val="11AA81"/>
                </a:solidFill>
              </a:rPr>
              <a:t>Kampanja käynnissä 28.12. - 17.1.:</a:t>
            </a:r>
            <a:endParaRPr sz="1600" b="0" dirty="0"/>
          </a:p>
          <a:p>
            <a:pPr marL="0" lvl="0" indent="0" algn="l" rtl="0">
              <a:lnSpc>
                <a:spcPct val="100000"/>
              </a:lnSpc>
              <a:spcBef>
                <a:spcPts val="0"/>
              </a:spcBef>
              <a:spcAft>
                <a:spcPts val="0"/>
              </a:spcAft>
              <a:buClr>
                <a:srgbClr val="161249"/>
              </a:buClr>
              <a:buSzPct val="100000"/>
              <a:buFont typeface="Arial"/>
              <a:buNone/>
            </a:pPr>
            <a:r>
              <a:rPr lang="fi-FI" sz="1600" b="0" dirty="0"/>
              <a:t>37.000+ näyttökertaa </a:t>
            </a:r>
            <a:r>
              <a:rPr lang="fi-FI" sz="1600" b="0" dirty="0" err="1"/>
              <a:t>Fb:ssä</a:t>
            </a:r>
            <a:r>
              <a:rPr lang="fi-FI" sz="1600" b="0" dirty="0"/>
              <a:t> </a:t>
            </a:r>
            <a:endParaRPr sz="1600" b="0" dirty="0"/>
          </a:p>
          <a:p>
            <a:pPr marL="0" lvl="0" indent="0" algn="l" rtl="0">
              <a:lnSpc>
                <a:spcPct val="100000"/>
              </a:lnSpc>
              <a:spcBef>
                <a:spcPts val="0"/>
              </a:spcBef>
              <a:spcAft>
                <a:spcPts val="0"/>
              </a:spcAft>
              <a:buClr>
                <a:srgbClr val="161249"/>
              </a:buClr>
              <a:buSzPct val="100000"/>
              <a:buFont typeface="Arial"/>
              <a:buNone/>
            </a:pPr>
            <a:r>
              <a:rPr lang="fi-FI" sz="1600" b="0" dirty="0"/>
              <a:t>2000+ näyttökertaa </a:t>
            </a:r>
            <a:r>
              <a:rPr lang="fi-FI" sz="1600" b="0" dirty="0" err="1"/>
              <a:t>IG:ssä</a:t>
            </a:r>
            <a:endParaRPr sz="1600" b="0" dirty="0"/>
          </a:p>
          <a:p>
            <a:pPr marL="0" lvl="0" indent="0" algn="l" rtl="0">
              <a:lnSpc>
                <a:spcPct val="100000"/>
              </a:lnSpc>
              <a:spcBef>
                <a:spcPts val="0"/>
              </a:spcBef>
              <a:spcAft>
                <a:spcPts val="0"/>
              </a:spcAft>
              <a:buClr>
                <a:srgbClr val="161249"/>
              </a:buClr>
              <a:buSzPct val="100000"/>
              <a:buFont typeface="Arial"/>
              <a:buNone/>
            </a:pPr>
            <a:endParaRPr sz="1600" b="0" dirty="0"/>
          </a:p>
          <a:p>
            <a:pPr marL="0" lvl="0" indent="0" algn="l" rtl="0">
              <a:lnSpc>
                <a:spcPct val="100000"/>
              </a:lnSpc>
              <a:spcBef>
                <a:spcPts val="0"/>
              </a:spcBef>
              <a:spcAft>
                <a:spcPts val="0"/>
              </a:spcAft>
              <a:buClr>
                <a:srgbClr val="11AA81"/>
              </a:buClr>
              <a:buSzPct val="100000"/>
              <a:buFont typeface="Arial"/>
              <a:buNone/>
            </a:pPr>
            <a:r>
              <a:rPr lang="fi-FI" sz="1600" dirty="0">
                <a:solidFill>
                  <a:srgbClr val="11AA81"/>
                </a:solidFill>
              </a:rPr>
              <a:t>Sivustokäynnit (=CTR)</a:t>
            </a:r>
            <a:endParaRPr sz="1600" dirty="0">
              <a:solidFill>
                <a:srgbClr val="11AA81"/>
              </a:solidFill>
            </a:endParaRPr>
          </a:p>
          <a:p>
            <a:pPr marL="0" lvl="0" indent="0" algn="l" rtl="0">
              <a:lnSpc>
                <a:spcPct val="100000"/>
              </a:lnSpc>
              <a:spcBef>
                <a:spcPts val="0"/>
              </a:spcBef>
              <a:spcAft>
                <a:spcPts val="0"/>
              </a:spcAft>
              <a:buClr>
                <a:srgbClr val="161249"/>
              </a:buClr>
              <a:buSzPct val="100000"/>
              <a:buFont typeface="Arial"/>
              <a:buNone/>
            </a:pPr>
            <a:r>
              <a:rPr lang="fi-FI" sz="1600" b="0" dirty="0" err="1"/>
              <a:t>Fb</a:t>
            </a:r>
            <a:r>
              <a:rPr lang="fi-FI" sz="1600" b="0" dirty="0"/>
              <a:t> 1000+ (~2,7%)</a:t>
            </a:r>
            <a:endParaRPr sz="1600" b="0" dirty="0"/>
          </a:p>
          <a:p>
            <a:pPr marL="0" lvl="0" indent="0" algn="l" rtl="0">
              <a:lnSpc>
                <a:spcPct val="100000"/>
              </a:lnSpc>
              <a:spcBef>
                <a:spcPts val="0"/>
              </a:spcBef>
              <a:spcAft>
                <a:spcPts val="0"/>
              </a:spcAft>
              <a:buClr>
                <a:srgbClr val="161249"/>
              </a:buClr>
              <a:buSzPct val="100000"/>
              <a:buFont typeface="Arial"/>
              <a:buNone/>
            </a:pPr>
            <a:r>
              <a:rPr lang="fi-FI" sz="1600" b="0" dirty="0"/>
              <a:t>IG 41 (~2%)</a:t>
            </a:r>
            <a:endParaRPr sz="1600" b="0" dirty="0"/>
          </a:p>
          <a:p>
            <a:pPr marL="0" lvl="0" indent="0" algn="l" rtl="0">
              <a:lnSpc>
                <a:spcPct val="100000"/>
              </a:lnSpc>
              <a:spcBef>
                <a:spcPts val="0"/>
              </a:spcBef>
              <a:spcAft>
                <a:spcPts val="0"/>
              </a:spcAft>
              <a:buClr>
                <a:srgbClr val="161249"/>
              </a:buClr>
              <a:buSzPct val="100000"/>
              <a:buFont typeface="Arial"/>
              <a:buNone/>
            </a:pPr>
            <a:endParaRPr sz="1600" b="0" dirty="0"/>
          </a:p>
          <a:p>
            <a:pPr marL="0" lvl="0" indent="0" algn="l" rtl="0">
              <a:lnSpc>
                <a:spcPct val="100000"/>
              </a:lnSpc>
              <a:spcBef>
                <a:spcPts val="0"/>
              </a:spcBef>
              <a:spcAft>
                <a:spcPts val="0"/>
              </a:spcAft>
              <a:buClr>
                <a:srgbClr val="11AA81"/>
              </a:buClr>
              <a:buSzPct val="100000"/>
              <a:buFont typeface="Arial"/>
              <a:buNone/>
            </a:pPr>
            <a:r>
              <a:rPr lang="fi-FI" sz="1600" dirty="0">
                <a:solidFill>
                  <a:srgbClr val="11AA81"/>
                </a:solidFill>
              </a:rPr>
              <a:t>Budjetti yhteensä 100€ (80€ </a:t>
            </a:r>
            <a:r>
              <a:rPr lang="fi-FI" sz="1600" dirty="0" err="1">
                <a:solidFill>
                  <a:srgbClr val="11AA81"/>
                </a:solidFill>
              </a:rPr>
              <a:t>Fb</a:t>
            </a:r>
            <a:r>
              <a:rPr lang="fi-FI" sz="1600" dirty="0">
                <a:solidFill>
                  <a:srgbClr val="11AA81"/>
                </a:solidFill>
              </a:rPr>
              <a:t>, 20€ IG)</a:t>
            </a:r>
            <a:endParaRPr sz="1600" dirty="0">
              <a:solidFill>
                <a:srgbClr val="11AA81"/>
              </a:solidFill>
            </a:endParaRPr>
          </a:p>
          <a:p>
            <a:pPr marL="0" lvl="0" indent="0" algn="l" rtl="0">
              <a:lnSpc>
                <a:spcPct val="100000"/>
              </a:lnSpc>
              <a:spcBef>
                <a:spcPts val="0"/>
              </a:spcBef>
              <a:spcAft>
                <a:spcPts val="0"/>
              </a:spcAft>
              <a:buClr>
                <a:srgbClr val="11AA81"/>
              </a:buClr>
              <a:buSzPct val="100000"/>
              <a:buFont typeface="Arial"/>
              <a:buNone/>
            </a:pPr>
            <a:r>
              <a:rPr lang="fi-FI" sz="1600" dirty="0">
                <a:solidFill>
                  <a:srgbClr val="11AA81"/>
                </a:solidFill>
              </a:rPr>
              <a:t>-&gt; kuluttaa:</a:t>
            </a:r>
            <a:endParaRPr sz="1600" dirty="0">
              <a:solidFill>
                <a:srgbClr val="11AA81"/>
              </a:solidFill>
            </a:endParaRPr>
          </a:p>
          <a:p>
            <a:pPr marL="0" lvl="0" indent="0" algn="l" rtl="0">
              <a:lnSpc>
                <a:spcPct val="100000"/>
              </a:lnSpc>
              <a:spcBef>
                <a:spcPts val="0"/>
              </a:spcBef>
              <a:spcAft>
                <a:spcPts val="0"/>
              </a:spcAft>
              <a:buClr>
                <a:srgbClr val="161249"/>
              </a:buClr>
              <a:buSzPct val="100000"/>
              <a:buFont typeface="Arial"/>
              <a:buNone/>
            </a:pPr>
            <a:r>
              <a:rPr lang="fi-FI" sz="1600" b="0" dirty="0"/>
              <a:t>CPM </a:t>
            </a:r>
            <a:r>
              <a:rPr lang="fi-FI" sz="1600" b="0" dirty="0" err="1"/>
              <a:t>Fb</a:t>
            </a:r>
            <a:r>
              <a:rPr lang="fi-FI" sz="1600" b="0" dirty="0"/>
              <a:t>: ~2,1€</a:t>
            </a:r>
            <a:endParaRPr sz="1600" b="0" dirty="0"/>
          </a:p>
          <a:p>
            <a:pPr marL="0" lvl="0" indent="0" algn="l" rtl="0">
              <a:lnSpc>
                <a:spcPct val="100000"/>
              </a:lnSpc>
              <a:spcBef>
                <a:spcPts val="0"/>
              </a:spcBef>
              <a:spcAft>
                <a:spcPts val="0"/>
              </a:spcAft>
              <a:buClr>
                <a:srgbClr val="161249"/>
              </a:buClr>
              <a:buSzPct val="100000"/>
              <a:buFont typeface="Arial"/>
              <a:buNone/>
            </a:pPr>
            <a:r>
              <a:rPr lang="fi-FI" sz="1600" b="0" dirty="0"/>
              <a:t>CPM IG: ~10€</a:t>
            </a:r>
            <a:endParaRPr sz="1600" b="0" dirty="0"/>
          </a:p>
          <a:p>
            <a:pPr marL="0" lvl="0" indent="0" algn="l" rtl="0">
              <a:lnSpc>
                <a:spcPct val="100000"/>
              </a:lnSpc>
              <a:spcBef>
                <a:spcPts val="0"/>
              </a:spcBef>
              <a:spcAft>
                <a:spcPts val="0"/>
              </a:spcAft>
              <a:buClr>
                <a:srgbClr val="161249"/>
              </a:buClr>
              <a:buSzPct val="100000"/>
              <a:buFont typeface="Arial"/>
              <a:buNone/>
            </a:pPr>
            <a:r>
              <a:rPr lang="fi-FI" sz="1600" b="0" dirty="0"/>
              <a:t>per klikkaus </a:t>
            </a:r>
            <a:r>
              <a:rPr lang="fi-FI" sz="1600" b="0" dirty="0" err="1"/>
              <a:t>Fb</a:t>
            </a:r>
            <a:r>
              <a:rPr lang="fi-FI" sz="1600" b="0" dirty="0"/>
              <a:t>: 8 c</a:t>
            </a:r>
            <a:endParaRPr sz="1600" b="0" dirty="0"/>
          </a:p>
          <a:p>
            <a:pPr marL="0" lvl="0" indent="0" algn="l" rtl="0">
              <a:lnSpc>
                <a:spcPct val="100000"/>
              </a:lnSpc>
              <a:spcBef>
                <a:spcPts val="0"/>
              </a:spcBef>
              <a:spcAft>
                <a:spcPts val="0"/>
              </a:spcAft>
              <a:buClr>
                <a:srgbClr val="161249"/>
              </a:buClr>
              <a:buSzPct val="100000"/>
              <a:buFont typeface="Arial"/>
              <a:buNone/>
            </a:pPr>
            <a:r>
              <a:rPr lang="fi-FI" sz="1600" b="0" dirty="0"/>
              <a:t>per klikkaus IG: 50c</a:t>
            </a:r>
            <a:endParaRPr sz="1600" b="0" dirty="0"/>
          </a:p>
          <a:p>
            <a:pPr marL="0" lvl="0" indent="0" algn="l" rtl="0">
              <a:lnSpc>
                <a:spcPct val="90000"/>
              </a:lnSpc>
              <a:spcBef>
                <a:spcPts val="0"/>
              </a:spcBef>
              <a:spcAft>
                <a:spcPts val="0"/>
              </a:spcAft>
              <a:buClr>
                <a:srgbClr val="161249"/>
              </a:buClr>
              <a:buSzPct val="100000"/>
              <a:buFont typeface="Arial"/>
              <a:buNone/>
            </a:pPr>
            <a:endParaRPr sz="1400" dirty="0"/>
          </a:p>
          <a:p>
            <a:pPr marL="0" lvl="0" indent="0" algn="l" rtl="0">
              <a:lnSpc>
                <a:spcPct val="90000"/>
              </a:lnSpc>
              <a:spcBef>
                <a:spcPts val="0"/>
              </a:spcBef>
              <a:spcAft>
                <a:spcPts val="0"/>
              </a:spcAft>
              <a:buClr>
                <a:srgbClr val="161249"/>
              </a:buClr>
              <a:buSzPct val="100000"/>
              <a:buFont typeface="Arial"/>
              <a:buNone/>
            </a:pPr>
            <a:endParaRPr sz="1400" dirty="0"/>
          </a:p>
          <a:p>
            <a:pPr marL="0" lvl="0" indent="0" algn="l" rtl="0">
              <a:lnSpc>
                <a:spcPct val="90000"/>
              </a:lnSpc>
              <a:spcBef>
                <a:spcPts val="0"/>
              </a:spcBef>
              <a:spcAft>
                <a:spcPts val="0"/>
              </a:spcAft>
              <a:buClr>
                <a:srgbClr val="161249"/>
              </a:buClr>
              <a:buSzPct val="100000"/>
              <a:buFont typeface="Arial"/>
              <a:buNone/>
            </a:pPr>
            <a:endParaRPr sz="1400" dirty="0"/>
          </a:p>
        </p:txBody>
      </p:sp>
      <p:pic>
        <p:nvPicPr>
          <p:cNvPr id="656" name="Google Shape;656;g20e72ffa6ac_0_172"/>
          <p:cNvPicPr preferRelativeResize="0"/>
          <p:nvPr/>
        </p:nvPicPr>
        <p:blipFill rotWithShape="1">
          <a:blip r:embed="rId3">
            <a:alphaModFix/>
          </a:blip>
          <a:srcRect/>
          <a:stretch/>
        </p:blipFill>
        <p:spPr>
          <a:xfrm>
            <a:off x="3627300" y="146400"/>
            <a:ext cx="5432007" cy="4767485"/>
          </a:xfrm>
          <a:prstGeom prst="rect">
            <a:avLst/>
          </a:prstGeom>
          <a:noFill/>
          <a:ln w="28575" cap="flat" cmpd="sng">
            <a:solidFill>
              <a:srgbClr val="11AA81"/>
            </a:solidFill>
            <a:prstDash val="solid"/>
            <a:round/>
            <a:headEnd type="none" w="sm" len="sm"/>
            <a:tailEnd type="none" w="sm" len="sm"/>
          </a:ln>
        </p:spPr>
      </p:pic>
      <p:pic>
        <p:nvPicPr>
          <p:cNvPr id="657" name="Google Shape;657;g20e72ffa6ac_0_17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304532" y="4467075"/>
            <a:ext cx="1274218" cy="488417"/>
          </a:xfrm>
          <a:prstGeom prst="rect">
            <a:avLst/>
          </a:prstGeom>
          <a:noFill/>
          <a:ln>
            <a:noFill/>
          </a:ln>
        </p:spPr>
      </p:pic>
      <p:sp>
        <p:nvSpPr>
          <p:cNvPr id="658" name="Google Shape;658;g20e72ffa6ac_0_172"/>
          <p:cNvSpPr txBox="1"/>
          <p:nvPr/>
        </p:nvSpPr>
        <p:spPr>
          <a:xfrm>
            <a:off x="213409" y="146400"/>
            <a:ext cx="4648874"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i-FI" sz="2800" b="1" i="0" u="none" strike="noStrike" cap="none" dirty="0">
                <a:solidFill>
                  <a:srgbClr val="161249"/>
                </a:solidFill>
                <a:latin typeface="Arial"/>
                <a:ea typeface="Arial"/>
                <a:cs typeface="Arial"/>
                <a:sym typeface="Arial"/>
              </a:rPr>
              <a:t>Esimerkki: </a:t>
            </a:r>
            <a:endParaRPr dirty="0"/>
          </a:p>
          <a:p>
            <a:pPr marL="0" marR="0" lvl="0" indent="0" algn="l" rtl="0">
              <a:spcBef>
                <a:spcPts val="0"/>
              </a:spcBef>
              <a:spcAft>
                <a:spcPts val="0"/>
              </a:spcAft>
              <a:buNone/>
            </a:pPr>
            <a:r>
              <a:rPr lang="fi-FI" sz="2800" b="1" i="0" u="none" strike="noStrike" cap="none" dirty="0">
                <a:solidFill>
                  <a:srgbClr val="161249"/>
                </a:solidFill>
                <a:latin typeface="Arial"/>
                <a:ea typeface="Arial"/>
                <a:cs typeface="Arial"/>
                <a:sym typeface="Arial"/>
              </a:rPr>
              <a:t>Facebook/IG</a:t>
            </a:r>
            <a:endParaRPr sz="1600" dirty="0">
              <a:solidFill>
                <a:schemeClr val="dk1"/>
              </a:solidFill>
              <a:latin typeface="Calibri"/>
              <a:ea typeface="Calibri"/>
              <a:cs typeface="Calibri"/>
              <a:sym typeface="Calibri"/>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662"/>
        <p:cNvGrpSpPr/>
        <p:nvPr/>
      </p:nvGrpSpPr>
      <p:grpSpPr>
        <a:xfrm>
          <a:off x="0" y="0"/>
          <a:ext cx="0" cy="0"/>
          <a:chOff x="0" y="0"/>
          <a:chExt cx="0" cy="0"/>
        </a:xfrm>
      </p:grpSpPr>
      <p:sp>
        <p:nvSpPr>
          <p:cNvPr id="663" name="Google Shape;663;g20e72ffa6ac_0_166"/>
          <p:cNvSpPr txBox="1"/>
          <p:nvPr/>
        </p:nvSpPr>
        <p:spPr>
          <a:xfrm>
            <a:off x="0" y="1063130"/>
            <a:ext cx="3269555" cy="1892796"/>
          </a:xfrm>
          <a:prstGeom prst="rect">
            <a:avLst/>
          </a:prstGeom>
          <a:noFill/>
          <a:ln>
            <a:noFill/>
          </a:ln>
        </p:spPr>
        <p:txBody>
          <a:bodyPr spcFirstLastPara="1" wrap="square" lIns="91425" tIns="91425" rIns="91425" bIns="91425" anchor="t" anchorCtr="0">
            <a:spAutoFit/>
          </a:bodyPr>
          <a:lstStyle/>
          <a:p>
            <a:pPr marL="457200" marR="0" lvl="0" indent="-317500" algn="l" rtl="0">
              <a:spcBef>
                <a:spcPts val="600"/>
              </a:spcBef>
              <a:spcAft>
                <a:spcPts val="0"/>
              </a:spcAft>
              <a:buClr>
                <a:srgbClr val="11AA81"/>
              </a:buClr>
              <a:buSzPts val="1400"/>
              <a:buFont typeface="Arial"/>
              <a:buChar char="●"/>
            </a:pPr>
            <a:r>
              <a:rPr lang="fi-FI" sz="1600" dirty="0">
                <a:solidFill>
                  <a:srgbClr val="161249"/>
                </a:solidFill>
                <a:latin typeface="Arial"/>
                <a:ea typeface="Arial"/>
                <a:cs typeface="Arial"/>
                <a:sym typeface="Arial"/>
              </a:rPr>
              <a:t>aikajana 23.12. - 20.2.</a:t>
            </a:r>
            <a:endParaRPr sz="1600" dirty="0">
              <a:solidFill>
                <a:srgbClr val="161249"/>
              </a:solidFill>
              <a:latin typeface="Arial"/>
              <a:ea typeface="Arial"/>
              <a:cs typeface="Arial"/>
              <a:sym typeface="Arial"/>
            </a:endParaRPr>
          </a:p>
          <a:p>
            <a:pPr marL="457200" marR="0" lvl="0" indent="-317500" algn="l" rtl="0">
              <a:spcBef>
                <a:spcPts val="600"/>
              </a:spcBef>
              <a:spcAft>
                <a:spcPts val="0"/>
              </a:spcAft>
              <a:buClr>
                <a:srgbClr val="11AA81"/>
              </a:buClr>
              <a:buSzPts val="1400"/>
              <a:buFont typeface="Arial"/>
              <a:buChar char="●"/>
            </a:pPr>
            <a:r>
              <a:rPr lang="fi-FI" sz="1600" dirty="0">
                <a:solidFill>
                  <a:srgbClr val="161249"/>
                </a:solidFill>
                <a:latin typeface="Arial"/>
                <a:ea typeface="Arial"/>
                <a:cs typeface="Arial"/>
                <a:sym typeface="Arial"/>
              </a:rPr>
              <a:t>näyttää liikenteen lähteet ja määrät</a:t>
            </a:r>
            <a:endParaRPr lang="fi-FI" sz="1600" dirty="0">
              <a:solidFill>
                <a:srgbClr val="161249"/>
              </a:solidFill>
            </a:endParaRPr>
          </a:p>
          <a:p>
            <a:pPr marL="457200" marR="0" lvl="0" indent="-317500" algn="l" rtl="0">
              <a:spcBef>
                <a:spcPts val="600"/>
              </a:spcBef>
              <a:spcAft>
                <a:spcPts val="0"/>
              </a:spcAft>
              <a:buClr>
                <a:srgbClr val="11AA81"/>
              </a:buClr>
              <a:buSzPts val="1400"/>
              <a:buFont typeface="Arial"/>
              <a:buChar char="●"/>
            </a:pPr>
            <a:r>
              <a:rPr lang="fi-FI" sz="1600" dirty="0">
                <a:solidFill>
                  <a:srgbClr val="161249"/>
                </a:solidFill>
                <a:latin typeface="Arial"/>
                <a:ea typeface="Arial"/>
                <a:cs typeface="Arial"/>
                <a:sym typeface="Arial"/>
              </a:rPr>
              <a:t>tärkein lähde on ”</a:t>
            </a:r>
            <a:r>
              <a:rPr lang="fi-FI" sz="1600" dirty="0" err="1">
                <a:solidFill>
                  <a:srgbClr val="161249"/>
                </a:solidFill>
                <a:latin typeface="Arial"/>
                <a:ea typeface="Arial"/>
                <a:cs typeface="Arial"/>
                <a:sym typeface="Arial"/>
              </a:rPr>
              <a:t>direct</a:t>
            </a:r>
            <a:r>
              <a:rPr lang="fi-FI" sz="1600" dirty="0">
                <a:solidFill>
                  <a:srgbClr val="161249"/>
                </a:solidFill>
                <a:latin typeface="Arial"/>
                <a:ea typeface="Arial"/>
                <a:cs typeface="Arial"/>
                <a:sym typeface="Arial"/>
              </a:rPr>
              <a:t>” eli  "suora liikenne" (käyttäjä tietää URL-osoitteen). </a:t>
            </a:r>
            <a:endParaRPr sz="1600" dirty="0">
              <a:solidFill>
                <a:srgbClr val="161249"/>
              </a:solidFill>
              <a:latin typeface="Arial"/>
              <a:ea typeface="Arial"/>
              <a:cs typeface="Arial"/>
              <a:sym typeface="Arial"/>
            </a:endParaRPr>
          </a:p>
        </p:txBody>
      </p:sp>
      <p:pic>
        <p:nvPicPr>
          <p:cNvPr id="664" name="Google Shape;664;g20e72ffa6ac_0_166"/>
          <p:cNvPicPr preferRelativeResize="0"/>
          <p:nvPr/>
        </p:nvPicPr>
        <p:blipFill rotWithShape="1">
          <a:blip r:embed="rId3">
            <a:alphaModFix/>
          </a:blip>
          <a:srcRect/>
          <a:stretch/>
        </p:blipFill>
        <p:spPr>
          <a:xfrm>
            <a:off x="3432141" y="136479"/>
            <a:ext cx="5566575" cy="2845725"/>
          </a:xfrm>
          <a:prstGeom prst="rect">
            <a:avLst/>
          </a:prstGeom>
          <a:noFill/>
          <a:ln w="28575" cap="flat" cmpd="sng">
            <a:solidFill>
              <a:srgbClr val="11AA81"/>
            </a:solidFill>
            <a:prstDash val="solid"/>
            <a:round/>
            <a:headEnd type="none" w="sm" len="sm"/>
            <a:tailEnd type="none" w="sm" len="sm"/>
          </a:ln>
        </p:spPr>
      </p:pic>
      <p:pic>
        <p:nvPicPr>
          <p:cNvPr id="665" name="Google Shape;665;g20e72ffa6ac_0_16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251141" y="3065835"/>
            <a:ext cx="1747575" cy="1842450"/>
          </a:xfrm>
          <a:prstGeom prst="rect">
            <a:avLst/>
          </a:prstGeom>
          <a:noFill/>
          <a:ln w="28575" cap="flat" cmpd="sng">
            <a:solidFill>
              <a:srgbClr val="11AA81"/>
            </a:solidFill>
            <a:prstDash val="solid"/>
            <a:round/>
            <a:headEnd type="none" w="sm" len="sm"/>
            <a:tailEnd type="none" w="sm" len="sm"/>
          </a:ln>
        </p:spPr>
      </p:pic>
      <p:sp>
        <p:nvSpPr>
          <p:cNvPr id="666" name="Google Shape;666;g20e72ffa6ac_0_166"/>
          <p:cNvSpPr txBox="1"/>
          <p:nvPr/>
        </p:nvSpPr>
        <p:spPr>
          <a:xfrm>
            <a:off x="0" y="3139144"/>
            <a:ext cx="6457817" cy="847916"/>
          </a:xfrm>
          <a:prstGeom prst="rect">
            <a:avLst/>
          </a:prstGeom>
          <a:noFill/>
          <a:ln>
            <a:noFill/>
          </a:ln>
        </p:spPr>
        <p:txBody>
          <a:bodyPr spcFirstLastPara="1" wrap="square" lIns="91425" tIns="45700" rIns="91425" bIns="45700" anchor="t" anchorCtr="0">
            <a:noAutofit/>
          </a:bodyPr>
          <a:lstStyle/>
          <a:p>
            <a:pPr marL="457200" marR="0" lvl="0" indent="-317500" algn="l" rtl="0">
              <a:spcBef>
                <a:spcPts val="0"/>
              </a:spcBef>
              <a:spcAft>
                <a:spcPts val="0"/>
              </a:spcAft>
              <a:buClr>
                <a:srgbClr val="11AA81"/>
              </a:buClr>
              <a:buSzPts val="1400"/>
              <a:buFont typeface="Arial"/>
              <a:buChar char="●"/>
            </a:pPr>
            <a:r>
              <a:rPr lang="fi-FI" sz="1600" dirty="0">
                <a:solidFill>
                  <a:srgbClr val="161249"/>
                </a:solidFill>
                <a:latin typeface="Arial"/>
                <a:ea typeface="Arial"/>
                <a:cs typeface="Arial"/>
                <a:sym typeface="Arial"/>
              </a:rPr>
              <a:t>noin 50 000 "suoraa" kävijää aikajanalla.</a:t>
            </a:r>
            <a:endParaRPr dirty="0"/>
          </a:p>
          <a:p>
            <a:pPr marL="457200" marR="0" lvl="0" indent="-317500" algn="l" rtl="0">
              <a:spcBef>
                <a:spcPts val="600"/>
              </a:spcBef>
              <a:spcAft>
                <a:spcPts val="0"/>
              </a:spcAft>
              <a:buClr>
                <a:srgbClr val="11AA81"/>
              </a:buClr>
              <a:buSzPts val="1400"/>
              <a:buFont typeface="Arial"/>
              <a:buChar char="●"/>
            </a:pPr>
            <a:r>
              <a:rPr lang="fi-FI" sz="1600" dirty="0">
                <a:solidFill>
                  <a:srgbClr val="161249"/>
                </a:solidFill>
                <a:latin typeface="Arial"/>
                <a:ea typeface="Arial"/>
                <a:cs typeface="Arial"/>
                <a:sym typeface="Arial"/>
              </a:rPr>
              <a:t>Toiseksi tärkein hakukone "</a:t>
            </a:r>
            <a:r>
              <a:rPr lang="fi-FI" sz="1600" dirty="0" err="1">
                <a:solidFill>
                  <a:srgbClr val="161249"/>
                </a:solidFill>
                <a:latin typeface="Arial"/>
                <a:ea typeface="Arial"/>
                <a:cs typeface="Arial"/>
                <a:sym typeface="Arial"/>
              </a:rPr>
              <a:t>organic</a:t>
            </a:r>
            <a:r>
              <a:rPr lang="fi-FI" sz="1600" dirty="0">
                <a:solidFill>
                  <a:srgbClr val="161249"/>
                </a:solidFill>
                <a:latin typeface="Arial"/>
                <a:ea typeface="Arial"/>
                <a:cs typeface="Arial"/>
                <a:sym typeface="Arial"/>
              </a:rPr>
              <a:t> </a:t>
            </a:r>
            <a:r>
              <a:rPr lang="fi-FI" sz="1600" dirty="0" err="1">
                <a:solidFill>
                  <a:srgbClr val="161249"/>
                </a:solidFill>
                <a:latin typeface="Arial"/>
                <a:ea typeface="Arial"/>
                <a:cs typeface="Arial"/>
                <a:sym typeface="Arial"/>
              </a:rPr>
              <a:t>search</a:t>
            </a:r>
            <a:r>
              <a:rPr lang="fi-FI" sz="1600" dirty="0">
                <a:solidFill>
                  <a:srgbClr val="161249"/>
                </a:solidFill>
                <a:latin typeface="Arial"/>
                <a:ea typeface="Arial"/>
                <a:cs typeface="Arial"/>
                <a:sym typeface="Arial"/>
              </a:rPr>
              <a:t>" (sivusto löytynyt hakukoneen kautta)</a:t>
            </a:r>
            <a:endParaRPr dirty="0"/>
          </a:p>
          <a:p>
            <a:pPr marL="457200" marR="0" lvl="0" indent="-317500" algn="l" rtl="0">
              <a:spcBef>
                <a:spcPts val="600"/>
              </a:spcBef>
              <a:spcAft>
                <a:spcPts val="0"/>
              </a:spcAft>
              <a:buClr>
                <a:srgbClr val="11AA81"/>
              </a:buClr>
              <a:buSzPts val="1400"/>
              <a:buFont typeface="Arial"/>
              <a:buChar char="●"/>
            </a:pPr>
            <a:r>
              <a:rPr lang="fi-FI" sz="1600" dirty="0">
                <a:solidFill>
                  <a:srgbClr val="161249"/>
                </a:solidFill>
                <a:latin typeface="Arial"/>
                <a:ea typeface="Arial"/>
                <a:cs typeface="Arial"/>
                <a:sym typeface="Arial"/>
              </a:rPr>
              <a:t>Kolmantena maksetut mainokset (”</a:t>
            </a:r>
            <a:r>
              <a:rPr lang="fi-FI" sz="1600" dirty="0" err="1">
                <a:solidFill>
                  <a:srgbClr val="161249"/>
                </a:solidFill>
              </a:rPr>
              <a:t>paid</a:t>
            </a:r>
            <a:r>
              <a:rPr lang="fi-FI" sz="1600" dirty="0">
                <a:solidFill>
                  <a:srgbClr val="161249"/>
                </a:solidFill>
              </a:rPr>
              <a:t> </a:t>
            </a:r>
            <a:r>
              <a:rPr lang="fi-FI" sz="1600" dirty="0" err="1">
                <a:solidFill>
                  <a:srgbClr val="161249"/>
                </a:solidFill>
              </a:rPr>
              <a:t>search</a:t>
            </a:r>
            <a:r>
              <a:rPr lang="fi-FI" sz="1600" dirty="0">
                <a:solidFill>
                  <a:srgbClr val="161249"/>
                </a:solidFill>
                <a:latin typeface="Arial"/>
                <a:ea typeface="Arial"/>
                <a:cs typeface="Arial"/>
                <a:sym typeface="Arial"/>
              </a:rPr>
              <a:t>")</a:t>
            </a:r>
            <a:endParaRPr sz="1200" dirty="0">
              <a:solidFill>
                <a:schemeClr val="dk1"/>
              </a:solidFill>
              <a:latin typeface="Arial"/>
              <a:ea typeface="Arial"/>
              <a:cs typeface="Arial"/>
              <a:sym typeface="Arial"/>
            </a:endParaRPr>
          </a:p>
        </p:txBody>
      </p:sp>
      <p:sp>
        <p:nvSpPr>
          <p:cNvPr id="667" name="Google Shape;667;g20e72ffa6ac_0_166"/>
          <p:cNvSpPr txBox="1"/>
          <p:nvPr/>
        </p:nvSpPr>
        <p:spPr>
          <a:xfrm>
            <a:off x="145284" y="136479"/>
            <a:ext cx="3415957" cy="101562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i-FI" sz="2400" b="1" dirty="0">
                <a:solidFill>
                  <a:srgbClr val="161249"/>
                </a:solidFill>
                <a:latin typeface="Arial"/>
                <a:ea typeface="Arial"/>
                <a:cs typeface="Arial"/>
                <a:sym typeface="Arial"/>
              </a:rPr>
              <a:t>Esimerkki: </a:t>
            </a:r>
            <a:endParaRPr dirty="0"/>
          </a:p>
          <a:p>
            <a:pPr marL="0" marR="0" lvl="0" indent="0" algn="l" rtl="0">
              <a:spcBef>
                <a:spcPts val="0"/>
              </a:spcBef>
              <a:spcAft>
                <a:spcPts val="0"/>
              </a:spcAft>
              <a:buNone/>
            </a:pPr>
            <a:r>
              <a:rPr lang="fi-FI" sz="2400" b="1" dirty="0">
                <a:solidFill>
                  <a:srgbClr val="161249"/>
                </a:solidFill>
                <a:latin typeface="Arial"/>
                <a:ea typeface="Arial"/>
                <a:cs typeface="Arial"/>
                <a:sym typeface="Arial"/>
              </a:rPr>
              <a:t>Google-mainos 1/2 </a:t>
            </a:r>
          </a:p>
          <a:p>
            <a:pPr marL="0" marR="0" lvl="0" indent="0" algn="l" rtl="0">
              <a:spcBef>
                <a:spcPts val="0"/>
              </a:spcBef>
              <a:spcAft>
                <a:spcPts val="0"/>
              </a:spcAft>
              <a:buNone/>
            </a:pPr>
            <a:r>
              <a:rPr lang="fi-FI" sz="1200" dirty="0">
                <a:solidFill>
                  <a:srgbClr val="161249"/>
                </a:solidFill>
                <a:latin typeface="Arial"/>
                <a:ea typeface="Arial"/>
                <a:cs typeface="Arial"/>
                <a:sym typeface="Arial"/>
              </a:rPr>
              <a:t>(tiedot </a:t>
            </a:r>
            <a:r>
              <a:rPr lang="fi-FI" sz="1200" u="sng" dirty="0">
                <a:solidFill>
                  <a:schemeClr val="hlink"/>
                </a:solidFill>
                <a:latin typeface="Arial"/>
                <a:ea typeface="Arial"/>
                <a:cs typeface="Arial"/>
                <a:sym typeface="Arial"/>
                <a:hlinkClick r:id="rId5"/>
              </a:rPr>
              <a:t>Googlen demo-tililtä*</a:t>
            </a:r>
            <a:r>
              <a:rPr lang="fi-FI" sz="1200" dirty="0">
                <a:solidFill>
                  <a:schemeClr val="dk1"/>
                </a:solidFill>
                <a:latin typeface="Arial"/>
                <a:ea typeface="Arial"/>
                <a:cs typeface="Arial"/>
                <a:sym typeface="Arial"/>
              </a:rPr>
              <a:t>) </a:t>
            </a:r>
            <a:endParaRPr sz="1400" b="1" dirty="0">
              <a:solidFill>
                <a:schemeClr val="dk1"/>
              </a:solidFill>
              <a:latin typeface="Arial"/>
              <a:ea typeface="Arial"/>
              <a:cs typeface="Arial"/>
              <a:sym typeface="Arial"/>
            </a:endParaRPr>
          </a:p>
        </p:txBody>
      </p:sp>
      <p:pic>
        <p:nvPicPr>
          <p:cNvPr id="668" name="Google Shape;668;g20e72ffa6ac_0_166"/>
          <p:cNvPicPr preferRelativeResize="0"/>
          <p:nvPr/>
        </p:nvPicPr>
        <p:blipFill rotWithShape="1">
          <a:blip r:embed="rId6">
            <a:alphaModFix/>
          </a:blip>
          <a:srcRect/>
          <a:stretch/>
        </p:blipFill>
        <p:spPr>
          <a:xfrm>
            <a:off x="5896648" y="4438250"/>
            <a:ext cx="1274174" cy="487722"/>
          </a:xfrm>
          <a:prstGeom prst="rect">
            <a:avLst/>
          </a:prstGeom>
          <a:noFill/>
          <a:ln>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672"/>
        <p:cNvGrpSpPr/>
        <p:nvPr/>
      </p:nvGrpSpPr>
      <p:grpSpPr>
        <a:xfrm>
          <a:off x="0" y="0"/>
          <a:ext cx="0" cy="0"/>
          <a:chOff x="0" y="0"/>
          <a:chExt cx="0" cy="0"/>
        </a:xfrm>
      </p:grpSpPr>
      <p:sp>
        <p:nvSpPr>
          <p:cNvPr id="673" name="Google Shape;673;g20e72ffa6ac_0_219"/>
          <p:cNvSpPr txBox="1">
            <a:spLocks noGrp="1"/>
          </p:cNvSpPr>
          <p:nvPr>
            <p:ph type="title"/>
          </p:nvPr>
        </p:nvSpPr>
        <p:spPr>
          <a:xfrm>
            <a:off x="461901" y="671269"/>
            <a:ext cx="4067175"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endParaRPr/>
          </a:p>
        </p:txBody>
      </p:sp>
      <p:sp>
        <p:nvSpPr>
          <p:cNvPr id="674" name="Google Shape;674;g20e72ffa6ac_0_219"/>
          <p:cNvSpPr txBox="1">
            <a:spLocks noGrp="1"/>
          </p:cNvSpPr>
          <p:nvPr>
            <p:ph type="body" idx="1"/>
          </p:nvPr>
        </p:nvSpPr>
        <p:spPr>
          <a:xfrm>
            <a:off x="195082" y="3456757"/>
            <a:ext cx="9053555" cy="90212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r>
              <a:rPr lang="fi-FI" sz="1900" b="1" dirty="0"/>
              <a:t>Esimerkkimittareita Google-mainoksista 2/2</a:t>
            </a:r>
            <a:endParaRPr dirty="0"/>
          </a:p>
          <a:p>
            <a:pPr marL="457200" lvl="0" indent="-323850" algn="l" rtl="0">
              <a:lnSpc>
                <a:spcPct val="100000"/>
              </a:lnSpc>
              <a:spcBef>
                <a:spcPts val="300"/>
              </a:spcBef>
              <a:spcAft>
                <a:spcPts val="0"/>
              </a:spcAft>
              <a:buClr>
                <a:srgbClr val="11AA81"/>
              </a:buClr>
              <a:buSzPts val="1350"/>
              <a:buChar char="●"/>
            </a:pPr>
            <a:r>
              <a:rPr lang="fi-FI" sz="1350" dirty="0"/>
              <a:t>Tämä mittaristo näyttää aktiiviset istunnot* ja eroja niiden kestoissa.</a:t>
            </a:r>
            <a:endParaRPr dirty="0"/>
          </a:p>
          <a:p>
            <a:pPr marL="457200" lvl="0" indent="-323850" algn="l" rtl="0">
              <a:lnSpc>
                <a:spcPct val="100000"/>
              </a:lnSpc>
              <a:spcBef>
                <a:spcPts val="0"/>
              </a:spcBef>
              <a:spcAft>
                <a:spcPts val="0"/>
              </a:spcAft>
              <a:buClr>
                <a:srgbClr val="11AA81"/>
              </a:buClr>
              <a:buSzPts val="1350"/>
              <a:buChar char="●"/>
            </a:pPr>
            <a:r>
              <a:rPr lang="fi-FI" sz="1350" dirty="0"/>
              <a:t>Mainosten (</a:t>
            </a:r>
            <a:r>
              <a:rPr lang="fi-FI" sz="1350" dirty="0" err="1"/>
              <a:t>Paid</a:t>
            </a:r>
            <a:r>
              <a:rPr lang="fi-FI" sz="1350" dirty="0"/>
              <a:t> </a:t>
            </a:r>
            <a:r>
              <a:rPr lang="fi-FI" sz="1350" dirty="0" err="1"/>
              <a:t>search</a:t>
            </a:r>
            <a:r>
              <a:rPr lang="fi-FI" sz="1350" dirty="0"/>
              <a:t>, </a:t>
            </a:r>
            <a:r>
              <a:rPr lang="fi-FI" sz="1350" dirty="0" err="1"/>
              <a:t>Display</a:t>
            </a:r>
            <a:r>
              <a:rPr lang="fi-FI" sz="1350" dirty="0"/>
              <a:t>) kautta tulevat käynnit näyttävät olevan lyhyempiä kuin suorat ja orgaaniset vierailut.</a:t>
            </a:r>
            <a:endParaRPr dirty="0"/>
          </a:p>
          <a:p>
            <a:pPr marL="457200" lvl="0" indent="-323850" algn="l" rtl="0">
              <a:lnSpc>
                <a:spcPct val="100000"/>
              </a:lnSpc>
              <a:spcBef>
                <a:spcPts val="0"/>
              </a:spcBef>
              <a:spcAft>
                <a:spcPts val="0"/>
              </a:spcAft>
              <a:buClr>
                <a:srgbClr val="11AA81"/>
              </a:buClr>
              <a:buSzPts val="1350"/>
              <a:buChar char="●"/>
            </a:pPr>
            <a:r>
              <a:rPr lang="fi-FI" sz="1350" dirty="0"/>
              <a:t>Pisimmät käynnit tulevat uutiskirjeiden ja sosiaalisen median normipostausten kautta. </a:t>
            </a:r>
            <a:endParaRPr dirty="0"/>
          </a:p>
          <a:p>
            <a:pPr marL="0" lvl="0" indent="0" algn="l" rtl="0">
              <a:lnSpc>
                <a:spcPct val="90000"/>
              </a:lnSpc>
              <a:spcBef>
                <a:spcPts val="750"/>
              </a:spcBef>
              <a:spcAft>
                <a:spcPts val="0"/>
              </a:spcAft>
              <a:buClr>
                <a:srgbClr val="161249"/>
              </a:buClr>
              <a:buSzPts val="1400"/>
              <a:buNone/>
            </a:pPr>
            <a:endParaRPr sz="1400" dirty="0"/>
          </a:p>
        </p:txBody>
      </p:sp>
      <p:pic>
        <p:nvPicPr>
          <p:cNvPr id="675" name="Google Shape;675;g20e72ffa6ac_0_21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84101" y="453018"/>
            <a:ext cx="8575798" cy="3008052"/>
          </a:xfrm>
          <a:prstGeom prst="rect">
            <a:avLst/>
          </a:prstGeom>
          <a:noFill/>
          <a:ln w="28575" cap="flat" cmpd="sng">
            <a:solidFill>
              <a:srgbClr val="11AA81"/>
            </a:solidFill>
            <a:prstDash val="solid"/>
            <a:round/>
            <a:headEnd type="none" w="sm" len="sm"/>
            <a:tailEnd type="none" w="sm" len="sm"/>
          </a:ln>
        </p:spPr>
      </p:pic>
      <p:sp>
        <p:nvSpPr>
          <p:cNvPr id="676" name="Google Shape;676;g20e72ffa6ac_0_219"/>
          <p:cNvSpPr txBox="1"/>
          <p:nvPr/>
        </p:nvSpPr>
        <p:spPr>
          <a:xfrm>
            <a:off x="267910" y="147204"/>
            <a:ext cx="8608179" cy="294297"/>
          </a:xfrm>
          <a:prstGeom prst="rect">
            <a:avLst/>
          </a:prstGeom>
          <a:noFill/>
          <a:ln w="28575" cap="flat" cmpd="sng">
            <a:solidFill>
              <a:srgbClr val="11AA81"/>
            </a:solidFill>
            <a:prstDash val="solid"/>
            <a:round/>
            <a:headEnd type="none" w="sm" len="sm"/>
            <a:tailEnd type="none" w="sm" len="sm"/>
          </a:ln>
        </p:spPr>
        <p:txBody>
          <a:bodyPr spcFirstLastPara="1" wrap="square" lIns="0" tIns="72000" rIns="36000" bIns="72000" anchor="t" anchorCtr="0">
            <a:noAutofit/>
          </a:bodyPr>
          <a:lstStyle/>
          <a:p>
            <a:pPr marL="0" marR="0" lvl="0" indent="0" algn="l" rtl="0">
              <a:spcBef>
                <a:spcPts val="0"/>
              </a:spcBef>
              <a:spcAft>
                <a:spcPts val="0"/>
              </a:spcAft>
              <a:buClr>
                <a:srgbClr val="11AA81"/>
              </a:buClr>
              <a:buSzPts val="1100"/>
              <a:buFont typeface="Arial"/>
              <a:buNone/>
            </a:pPr>
            <a:r>
              <a:rPr lang="fi-FI" sz="1100" b="1" dirty="0">
                <a:solidFill>
                  <a:srgbClr val="11AA81"/>
                </a:solidFill>
                <a:latin typeface="Arial"/>
                <a:ea typeface="Arial"/>
                <a:cs typeface="Arial"/>
                <a:sym typeface="Arial"/>
              </a:rPr>
              <a:t>    Liikenteen lähde 		Käyttäjät Istunnot Aktiiviset istunnot Keskimääräinen käytetty aika           Konversioaste</a:t>
            </a:r>
            <a:endParaRPr sz="1100" b="1" dirty="0">
              <a:solidFill>
                <a:srgbClr val="11AA81"/>
              </a:solidFill>
              <a:latin typeface="Arial"/>
              <a:ea typeface="Arial"/>
              <a:cs typeface="Arial"/>
              <a:sym typeface="Arial"/>
            </a:endParaRPr>
          </a:p>
        </p:txBody>
      </p:sp>
      <p:cxnSp>
        <p:nvCxnSpPr>
          <p:cNvPr id="677" name="Google Shape;677;g20e72ffa6ac_0_219"/>
          <p:cNvCxnSpPr/>
          <p:nvPr/>
        </p:nvCxnSpPr>
        <p:spPr>
          <a:xfrm>
            <a:off x="2786844" y="147204"/>
            <a:ext cx="0" cy="289630"/>
          </a:xfrm>
          <a:prstGeom prst="straightConnector1">
            <a:avLst/>
          </a:prstGeom>
          <a:noFill/>
          <a:ln w="9525" cap="flat" cmpd="sng">
            <a:solidFill>
              <a:srgbClr val="11AA81"/>
            </a:solidFill>
            <a:prstDash val="solid"/>
            <a:miter lim="800000"/>
            <a:headEnd type="none" w="sm" len="sm"/>
            <a:tailEnd type="none" w="sm" len="sm"/>
          </a:ln>
        </p:spPr>
      </p:cxnSp>
      <p:cxnSp>
        <p:nvCxnSpPr>
          <p:cNvPr id="678" name="Google Shape;678;g20e72ffa6ac_0_219"/>
          <p:cNvCxnSpPr/>
          <p:nvPr/>
        </p:nvCxnSpPr>
        <p:spPr>
          <a:xfrm>
            <a:off x="4144957" y="147204"/>
            <a:ext cx="0" cy="284660"/>
          </a:xfrm>
          <a:prstGeom prst="straightConnector1">
            <a:avLst/>
          </a:prstGeom>
          <a:noFill/>
          <a:ln w="9525" cap="flat" cmpd="sng">
            <a:solidFill>
              <a:srgbClr val="11AA81"/>
            </a:solidFill>
            <a:prstDash val="solid"/>
            <a:miter lim="800000"/>
            <a:headEnd type="none" w="sm" len="sm"/>
            <a:tailEnd type="none" w="sm" len="sm"/>
          </a:ln>
        </p:spPr>
      </p:cxnSp>
      <p:cxnSp>
        <p:nvCxnSpPr>
          <p:cNvPr id="679" name="Google Shape;679;g20e72ffa6ac_0_219"/>
          <p:cNvCxnSpPr/>
          <p:nvPr/>
        </p:nvCxnSpPr>
        <p:spPr>
          <a:xfrm>
            <a:off x="5349321" y="147204"/>
            <a:ext cx="0" cy="284659"/>
          </a:xfrm>
          <a:prstGeom prst="straightConnector1">
            <a:avLst/>
          </a:prstGeom>
          <a:noFill/>
          <a:ln w="9525" cap="flat" cmpd="sng">
            <a:solidFill>
              <a:srgbClr val="11AA81"/>
            </a:solidFill>
            <a:prstDash val="solid"/>
            <a:miter lim="800000"/>
            <a:headEnd type="none" w="sm" len="sm"/>
            <a:tailEnd type="none" w="sm" len="sm"/>
          </a:ln>
        </p:spPr>
      </p:cxnSp>
      <p:cxnSp>
        <p:nvCxnSpPr>
          <p:cNvPr id="680" name="Google Shape;680;g20e72ffa6ac_0_219"/>
          <p:cNvCxnSpPr/>
          <p:nvPr/>
        </p:nvCxnSpPr>
        <p:spPr>
          <a:xfrm>
            <a:off x="6602238" y="147204"/>
            <a:ext cx="0" cy="294627"/>
          </a:xfrm>
          <a:prstGeom prst="straightConnector1">
            <a:avLst/>
          </a:prstGeom>
          <a:noFill/>
          <a:ln w="9525" cap="flat" cmpd="sng">
            <a:solidFill>
              <a:srgbClr val="11AA81"/>
            </a:solidFill>
            <a:prstDash val="solid"/>
            <a:miter lim="800000"/>
            <a:headEnd type="none" w="sm" len="sm"/>
            <a:tailEnd type="none" w="sm" len="sm"/>
          </a:ln>
        </p:spPr>
      </p:cxnSp>
      <p:cxnSp>
        <p:nvCxnSpPr>
          <p:cNvPr id="681" name="Google Shape;681;g20e72ffa6ac_0_219"/>
          <p:cNvCxnSpPr/>
          <p:nvPr/>
        </p:nvCxnSpPr>
        <p:spPr>
          <a:xfrm>
            <a:off x="7725682" y="147204"/>
            <a:ext cx="0" cy="284658"/>
          </a:xfrm>
          <a:prstGeom prst="straightConnector1">
            <a:avLst/>
          </a:prstGeom>
          <a:noFill/>
          <a:ln w="9525" cap="flat" cmpd="sng">
            <a:solidFill>
              <a:srgbClr val="11AA81"/>
            </a:solidFill>
            <a:prstDash val="solid"/>
            <a:miter lim="800000"/>
            <a:headEnd type="none" w="sm" len="sm"/>
            <a:tailEnd type="none" w="sm" len="sm"/>
          </a:ln>
        </p:spPr>
      </p:cxn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685"/>
        <p:cNvGrpSpPr/>
        <p:nvPr/>
      </p:nvGrpSpPr>
      <p:grpSpPr>
        <a:xfrm>
          <a:off x="0" y="0"/>
          <a:ext cx="0" cy="0"/>
          <a:chOff x="0" y="0"/>
          <a:chExt cx="0" cy="0"/>
        </a:xfrm>
      </p:grpSpPr>
      <p:sp>
        <p:nvSpPr>
          <p:cNvPr id="686" name="Google Shape;686;p36"/>
          <p:cNvSpPr txBox="1">
            <a:spLocks noGrp="1"/>
          </p:cNvSpPr>
          <p:nvPr>
            <p:ph type="title" idx="4294967295"/>
          </p:nvPr>
        </p:nvSpPr>
        <p:spPr>
          <a:xfrm>
            <a:off x="2977869" y="2000250"/>
            <a:ext cx="3188262" cy="5715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161249"/>
              </a:buClr>
              <a:buSzPts val="4444"/>
              <a:buFont typeface="Arial"/>
              <a:buNone/>
            </a:pPr>
            <a:r>
              <a:rPr lang="fi-FI" sz="4000" dirty="0"/>
              <a:t>Konversio </a:t>
            </a:r>
            <a:endParaRPr sz="4000"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690"/>
        <p:cNvGrpSpPr/>
        <p:nvPr/>
      </p:nvGrpSpPr>
      <p:grpSpPr>
        <a:xfrm>
          <a:off x="0" y="0"/>
          <a:ext cx="0" cy="0"/>
          <a:chOff x="0" y="0"/>
          <a:chExt cx="0" cy="0"/>
        </a:xfrm>
      </p:grpSpPr>
      <p:pic>
        <p:nvPicPr>
          <p:cNvPr id="691" name="Google Shape;691;p37"/>
          <p:cNvPicPr preferRelativeResize="0"/>
          <p:nvPr/>
        </p:nvPicPr>
        <p:blipFill rotWithShape="1">
          <a:blip r:embed="rId3" cstate="screen">
            <a:alphaModFix/>
            <a:extLst>
              <a:ext uri="{28A0092B-C50C-407E-A947-70E740481C1C}">
                <a14:useLocalDpi xmlns:a14="http://schemas.microsoft.com/office/drawing/2010/main"/>
              </a:ext>
            </a:extLst>
          </a:blip>
          <a:srcRect t="6715"/>
          <a:stretch/>
        </p:blipFill>
        <p:spPr>
          <a:xfrm>
            <a:off x="362084" y="703969"/>
            <a:ext cx="8419831" cy="3225926"/>
          </a:xfrm>
          <a:prstGeom prst="rect">
            <a:avLst/>
          </a:prstGeom>
          <a:noFill/>
          <a:ln w="28575" cap="flat" cmpd="sng">
            <a:solidFill>
              <a:srgbClr val="11AA81"/>
            </a:solidFill>
            <a:prstDash val="solid"/>
            <a:round/>
            <a:headEnd type="none" w="sm" len="sm"/>
            <a:tailEnd type="none" w="sm" len="sm"/>
          </a:ln>
        </p:spPr>
      </p:pic>
      <p:sp>
        <p:nvSpPr>
          <p:cNvPr id="692" name="Google Shape;692;p37"/>
          <p:cNvSpPr txBox="1"/>
          <p:nvPr/>
        </p:nvSpPr>
        <p:spPr>
          <a:xfrm>
            <a:off x="1818650" y="3976041"/>
            <a:ext cx="7325350" cy="95406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11AA81"/>
              </a:buClr>
              <a:buSzPts val="1400"/>
              <a:buFont typeface="Noto Sans Symbols"/>
              <a:buChar char="⮚"/>
            </a:pPr>
            <a:r>
              <a:rPr lang="fi-FI" sz="1400" b="0" i="0" u="none" strike="noStrike" cap="none" dirty="0">
                <a:solidFill>
                  <a:srgbClr val="161249"/>
                </a:solidFill>
                <a:latin typeface="Arial"/>
                <a:ea typeface="Arial"/>
                <a:cs typeface="Arial"/>
                <a:sym typeface="Arial"/>
              </a:rPr>
              <a:t>Google </a:t>
            </a:r>
            <a:r>
              <a:rPr lang="fi-FI" sz="1400" b="0" i="0" u="none" strike="noStrike" cap="none" dirty="0" err="1">
                <a:solidFill>
                  <a:srgbClr val="161249"/>
                </a:solidFill>
                <a:latin typeface="Arial"/>
                <a:ea typeface="Arial"/>
                <a:cs typeface="Arial"/>
                <a:sym typeface="Arial"/>
              </a:rPr>
              <a:t>analyticsin</a:t>
            </a:r>
            <a:r>
              <a:rPr lang="fi-FI" sz="1400" b="0" i="0" u="none" strike="noStrike" cap="none" dirty="0">
                <a:solidFill>
                  <a:srgbClr val="161249"/>
                </a:solidFill>
                <a:latin typeface="Arial"/>
                <a:ea typeface="Arial"/>
                <a:cs typeface="Arial"/>
                <a:sym typeface="Arial"/>
              </a:rPr>
              <a:t> kuva näyttää melko tyypillisen konversioprosessin verkkokaupassa (</a:t>
            </a:r>
            <a:r>
              <a:rPr lang="fi-FI" sz="1400" b="0" i="0" u="none" strike="noStrike" cap="none" dirty="0">
                <a:solidFill>
                  <a:srgbClr val="161249"/>
                </a:solidFill>
                <a:latin typeface="Arial"/>
                <a:ea typeface="Arial"/>
                <a:cs typeface="Arial"/>
                <a:sym typeface="Arial"/>
                <a:hlinkClick r:id="rId4"/>
              </a:rPr>
              <a:t>Google </a:t>
            </a:r>
            <a:r>
              <a:rPr lang="fi-FI" sz="1400" b="0" i="0" u="none" strike="noStrike" cap="none" dirty="0" err="1">
                <a:solidFill>
                  <a:srgbClr val="161249"/>
                </a:solidFill>
                <a:latin typeface="Arial"/>
                <a:ea typeface="Arial"/>
                <a:cs typeface="Arial"/>
                <a:sym typeface="Arial"/>
                <a:hlinkClick r:id="rId4"/>
              </a:rPr>
              <a:t>merchandise</a:t>
            </a:r>
            <a:r>
              <a:rPr lang="fi-FI" sz="1400" b="0" i="0" u="none" strike="noStrike" cap="none" dirty="0">
                <a:solidFill>
                  <a:srgbClr val="161249"/>
                </a:solidFill>
                <a:latin typeface="Arial"/>
                <a:ea typeface="Arial"/>
                <a:cs typeface="Arial"/>
                <a:sym typeface="Arial"/>
              </a:rPr>
              <a:t>).</a:t>
            </a:r>
            <a:endParaRPr dirty="0"/>
          </a:p>
          <a:p>
            <a:pPr marL="285750" marR="0" lvl="0" indent="-285750" algn="l" rtl="0">
              <a:lnSpc>
                <a:spcPct val="100000"/>
              </a:lnSpc>
              <a:spcBef>
                <a:spcPts val="0"/>
              </a:spcBef>
              <a:spcAft>
                <a:spcPts val="0"/>
              </a:spcAft>
              <a:buClr>
                <a:srgbClr val="11AA81"/>
              </a:buClr>
              <a:buSzPts val="1400"/>
              <a:buFont typeface="Noto Sans Symbols"/>
              <a:buChar char="⮚"/>
            </a:pPr>
            <a:r>
              <a:rPr lang="fi-FI" sz="1400" b="0" i="0" u="none" strike="noStrike" cap="none" dirty="0">
                <a:solidFill>
                  <a:srgbClr val="161249"/>
                </a:solidFill>
                <a:latin typeface="Arial"/>
                <a:ea typeface="Arial"/>
                <a:cs typeface="Arial"/>
                <a:sym typeface="Arial"/>
              </a:rPr>
              <a:t>Voimme nähdä liikenteen lähteet, </a:t>
            </a:r>
            <a:r>
              <a:rPr lang="fi-FI" dirty="0">
                <a:solidFill>
                  <a:srgbClr val="161249"/>
                </a:solidFill>
              </a:rPr>
              <a:t>kävijöid</a:t>
            </a:r>
            <a:r>
              <a:rPr lang="fi-FI" sz="1400" b="0" i="0" u="none" strike="noStrike" cap="none" dirty="0">
                <a:solidFill>
                  <a:srgbClr val="161249"/>
                </a:solidFill>
                <a:latin typeface="Arial"/>
                <a:ea typeface="Arial"/>
                <a:cs typeface="Arial"/>
                <a:sym typeface="Arial"/>
              </a:rPr>
              <a:t>en määrän, maksamisprosessin ja arvostelut. </a:t>
            </a:r>
            <a:endParaRPr dirty="0"/>
          </a:p>
          <a:p>
            <a:pPr marL="285750" marR="0" lvl="0" indent="-285750" algn="l" rtl="0">
              <a:lnSpc>
                <a:spcPct val="100000"/>
              </a:lnSpc>
              <a:spcBef>
                <a:spcPts val="0"/>
              </a:spcBef>
              <a:spcAft>
                <a:spcPts val="0"/>
              </a:spcAft>
              <a:buClr>
                <a:srgbClr val="11AA81"/>
              </a:buClr>
              <a:buSzPts val="1400"/>
              <a:buFont typeface="Noto Sans Symbols"/>
              <a:buChar char="⮚"/>
            </a:pPr>
            <a:r>
              <a:rPr lang="fi-FI" sz="1400" b="0" i="0" u="none" strike="noStrike" cap="none" dirty="0">
                <a:solidFill>
                  <a:srgbClr val="161249"/>
                </a:solidFill>
                <a:latin typeface="Arial"/>
                <a:ea typeface="Arial"/>
                <a:cs typeface="Arial"/>
                <a:sym typeface="Arial"/>
              </a:rPr>
              <a:t>Lopullinen </a:t>
            </a:r>
            <a:r>
              <a:rPr lang="fi-FI" dirty="0">
                <a:solidFill>
                  <a:srgbClr val="161249"/>
                </a:solidFill>
              </a:rPr>
              <a:t>konversio tässä esimerkissä on</a:t>
            </a:r>
            <a:r>
              <a:rPr lang="fi-FI" sz="1400" b="0" i="0" u="none" strike="noStrike" cap="none" dirty="0">
                <a:solidFill>
                  <a:srgbClr val="161249"/>
                </a:solidFill>
                <a:latin typeface="Arial"/>
                <a:ea typeface="Arial"/>
                <a:cs typeface="Arial"/>
                <a:sym typeface="Arial"/>
              </a:rPr>
              <a:t> 99/2800 x100 = 3,53 %.</a:t>
            </a:r>
            <a:endParaRPr sz="1400" b="0" i="0" u="none" strike="noStrike" cap="none" dirty="0">
              <a:solidFill>
                <a:srgbClr val="161249"/>
              </a:solidFill>
              <a:latin typeface="Arial"/>
              <a:ea typeface="Arial"/>
              <a:cs typeface="Arial"/>
              <a:sym typeface="Arial"/>
            </a:endParaRPr>
          </a:p>
        </p:txBody>
      </p:sp>
      <p:sp>
        <p:nvSpPr>
          <p:cNvPr id="693" name="Google Shape;693;p37"/>
          <p:cNvSpPr txBox="1"/>
          <p:nvPr/>
        </p:nvSpPr>
        <p:spPr>
          <a:xfrm>
            <a:off x="1785369" y="134643"/>
            <a:ext cx="6068291"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2800"/>
              <a:buFont typeface="Arial"/>
              <a:buNone/>
            </a:pPr>
            <a:r>
              <a:rPr lang="fi-FI" sz="2800" b="1" dirty="0">
                <a:solidFill>
                  <a:srgbClr val="161249"/>
                </a:solidFill>
              </a:rPr>
              <a:t>Konversio</a:t>
            </a:r>
            <a:r>
              <a:rPr lang="fi-FI" sz="2800" b="1" i="0" u="none" strike="noStrike" cap="none" dirty="0">
                <a:solidFill>
                  <a:srgbClr val="161249"/>
                </a:solidFill>
                <a:latin typeface="Arial"/>
                <a:ea typeface="Arial"/>
                <a:cs typeface="Arial"/>
                <a:sym typeface="Arial"/>
              </a:rPr>
              <a:t> - grafiikkaa</a:t>
            </a:r>
            <a:endParaRPr sz="2800" b="1" i="0" u="none" strike="noStrike" cap="none" dirty="0">
              <a:solidFill>
                <a:srgbClr val="161249"/>
              </a:solidFill>
              <a:latin typeface="Arial"/>
              <a:ea typeface="Arial"/>
              <a:cs typeface="Arial"/>
              <a:sym typeface="Aria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697"/>
        <p:cNvGrpSpPr/>
        <p:nvPr/>
      </p:nvGrpSpPr>
      <p:grpSpPr>
        <a:xfrm>
          <a:off x="0" y="0"/>
          <a:ext cx="0" cy="0"/>
          <a:chOff x="0" y="0"/>
          <a:chExt cx="0" cy="0"/>
        </a:xfrm>
      </p:grpSpPr>
      <p:sp>
        <p:nvSpPr>
          <p:cNvPr id="698" name="Google Shape;698;p38"/>
          <p:cNvSpPr txBox="1">
            <a:spLocks noGrp="1"/>
          </p:cNvSpPr>
          <p:nvPr>
            <p:ph type="title"/>
          </p:nvPr>
        </p:nvSpPr>
        <p:spPr>
          <a:xfrm>
            <a:off x="628650" y="337654"/>
            <a:ext cx="7886700" cy="45072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3600"/>
              <a:buFont typeface="Arial"/>
              <a:buNone/>
            </a:pPr>
            <a:r>
              <a:rPr lang="fi-FI" sz="3600" dirty="0"/>
              <a:t>Hyvä konversio?</a:t>
            </a:r>
            <a:endParaRPr dirty="0"/>
          </a:p>
        </p:txBody>
      </p:sp>
      <p:sp>
        <p:nvSpPr>
          <p:cNvPr id="699" name="Google Shape;699;p38"/>
          <p:cNvSpPr txBox="1">
            <a:spLocks noGrp="1"/>
          </p:cNvSpPr>
          <p:nvPr>
            <p:ph type="body" idx="1"/>
          </p:nvPr>
        </p:nvSpPr>
        <p:spPr>
          <a:xfrm>
            <a:off x="628650" y="901664"/>
            <a:ext cx="7886700" cy="2942054"/>
          </a:xfrm>
          <a:prstGeom prst="rect">
            <a:avLst/>
          </a:prstGeom>
          <a:noFill/>
          <a:ln>
            <a:noFill/>
          </a:ln>
        </p:spPr>
        <p:txBody>
          <a:bodyPr spcFirstLastPara="1" wrap="square" lIns="91425" tIns="91425" rIns="91425" bIns="91425" anchor="t" anchorCtr="0">
            <a:noAutofit/>
          </a:bodyPr>
          <a:lstStyle/>
          <a:p>
            <a:pPr marL="336550" lvl="0" indent="-336550" algn="l" rtl="0">
              <a:lnSpc>
                <a:spcPct val="100000"/>
              </a:lnSpc>
              <a:spcBef>
                <a:spcPts val="0"/>
              </a:spcBef>
              <a:spcAft>
                <a:spcPts val="0"/>
              </a:spcAft>
              <a:buClr>
                <a:srgbClr val="11AA81"/>
              </a:buClr>
              <a:buSzPts val="1900"/>
              <a:buFont typeface="Arial"/>
              <a:buChar char="●"/>
            </a:pPr>
            <a:r>
              <a:rPr lang="fi-FI" sz="1600" dirty="0"/>
              <a:t>Konversioaste lasketaan toteutuneiden toimien prosenttiosuutena kaikista kävijöistä. </a:t>
            </a:r>
            <a:br>
              <a:rPr lang="fi-FI" sz="1600" dirty="0"/>
            </a:br>
            <a:endParaRPr sz="1600" dirty="0"/>
          </a:p>
          <a:p>
            <a:pPr marL="336550" lvl="0" indent="-336550" algn="l" rtl="0">
              <a:lnSpc>
                <a:spcPct val="100000"/>
              </a:lnSpc>
              <a:spcBef>
                <a:spcPts val="0"/>
              </a:spcBef>
              <a:spcAft>
                <a:spcPts val="0"/>
              </a:spcAft>
              <a:buClr>
                <a:srgbClr val="11AA81"/>
              </a:buClr>
              <a:buSzPts val="1900"/>
              <a:buFont typeface="Arial"/>
              <a:buChar char="●"/>
            </a:pPr>
            <a:r>
              <a:rPr lang="fi-FI" sz="1600" dirty="0"/>
              <a:t>Jos esimerkiksi verkkokaupassa on 2000 päivittäistä kävijää ja näistä syntyy yhteensä 30 ostosta, konversio on 30 / 2000 x 100 eli 1,5 %.</a:t>
            </a:r>
            <a:br>
              <a:rPr lang="fi-FI" sz="1600" dirty="0"/>
            </a:br>
            <a:endParaRPr sz="1600" dirty="0"/>
          </a:p>
          <a:p>
            <a:pPr marL="336550" lvl="0" indent="-336550" algn="l" rtl="0">
              <a:lnSpc>
                <a:spcPct val="100000"/>
              </a:lnSpc>
              <a:spcBef>
                <a:spcPts val="0"/>
              </a:spcBef>
              <a:spcAft>
                <a:spcPts val="0"/>
              </a:spcAft>
              <a:buClr>
                <a:srgbClr val="11AA81"/>
              </a:buClr>
              <a:buSzPts val="1900"/>
              <a:buFont typeface="Arial"/>
              <a:buChar char="●"/>
            </a:pPr>
            <a:r>
              <a:rPr lang="fi-FI" sz="1600" dirty="0"/>
              <a:t>Yleensä 1-4 prosentin konversioastetta pidetään hyvänä, mutta jokainen verkkosivusto on yksilöllinen. </a:t>
            </a:r>
            <a:endParaRPr dirty="0"/>
          </a:p>
          <a:p>
            <a:pPr marL="600075" lvl="0" indent="-241300" algn="l" rtl="0">
              <a:lnSpc>
                <a:spcPct val="100000"/>
              </a:lnSpc>
              <a:spcBef>
                <a:spcPts val="0"/>
              </a:spcBef>
              <a:spcAft>
                <a:spcPts val="0"/>
              </a:spcAft>
              <a:buClr>
                <a:srgbClr val="11AA81"/>
              </a:buClr>
              <a:buSzPts val="1600"/>
              <a:buFont typeface="Arial"/>
              <a:buNone/>
            </a:pPr>
            <a:endParaRPr sz="1600" dirty="0"/>
          </a:p>
          <a:p>
            <a:pPr marL="336550" lvl="0" indent="-336550" algn="l" rtl="0">
              <a:lnSpc>
                <a:spcPct val="100000"/>
              </a:lnSpc>
              <a:spcBef>
                <a:spcPts val="0"/>
              </a:spcBef>
              <a:spcAft>
                <a:spcPts val="0"/>
              </a:spcAft>
              <a:buClr>
                <a:srgbClr val="11AA81"/>
              </a:buClr>
              <a:buSzPts val="1900"/>
              <a:buFont typeface="Arial"/>
              <a:buChar char="●"/>
            </a:pPr>
            <a:r>
              <a:rPr lang="fi-FI" sz="1600" dirty="0"/>
              <a:t>B2B-yritykselle, jolla on korkeahintaisia tuotteita, muutaman promillen konversio voi tuoda satojen tuhansien eurojen kuukausittaisen kaupan.</a:t>
            </a:r>
            <a:endParaRPr dirty="0"/>
          </a:p>
          <a:p>
            <a:pPr marL="600075" lvl="0" indent="-241300" algn="l" rtl="0">
              <a:lnSpc>
                <a:spcPct val="100000"/>
              </a:lnSpc>
              <a:spcBef>
                <a:spcPts val="0"/>
              </a:spcBef>
              <a:spcAft>
                <a:spcPts val="0"/>
              </a:spcAft>
              <a:buClr>
                <a:srgbClr val="11AA81"/>
              </a:buClr>
              <a:buSzPts val="1600"/>
              <a:buFont typeface="Arial"/>
              <a:buNone/>
            </a:pPr>
            <a:endParaRPr sz="1600" dirty="0"/>
          </a:p>
          <a:p>
            <a:pPr marL="342900" lvl="0" indent="-342900" algn="l" rtl="0">
              <a:lnSpc>
                <a:spcPct val="100000"/>
              </a:lnSpc>
              <a:spcBef>
                <a:spcPts val="0"/>
              </a:spcBef>
              <a:spcAft>
                <a:spcPts val="0"/>
              </a:spcAft>
              <a:buClr>
                <a:srgbClr val="11AA81"/>
              </a:buClr>
              <a:buSzPts val="1800"/>
              <a:buFont typeface="Arial"/>
              <a:buChar char="●"/>
            </a:pPr>
            <a:r>
              <a:rPr lang="fi-FI" sz="1600" dirty="0"/>
              <a:t>Toisaalta B2C-verkkokaupassa jopa &gt; 20 prosentin konversioaste voi olla kannattamaton, jos tuotteet ovat vähäarvoisia.</a:t>
            </a:r>
            <a:endParaRPr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703"/>
        <p:cNvGrpSpPr/>
        <p:nvPr/>
      </p:nvGrpSpPr>
      <p:grpSpPr>
        <a:xfrm>
          <a:off x="0" y="0"/>
          <a:ext cx="0" cy="0"/>
          <a:chOff x="0" y="0"/>
          <a:chExt cx="0" cy="0"/>
        </a:xfrm>
      </p:grpSpPr>
      <p:sp>
        <p:nvSpPr>
          <p:cNvPr id="704" name="Google Shape;704;p39"/>
          <p:cNvSpPr txBox="1">
            <a:spLocks noGrp="1"/>
          </p:cNvSpPr>
          <p:nvPr>
            <p:ph type="title"/>
          </p:nvPr>
        </p:nvSpPr>
        <p:spPr>
          <a:xfrm>
            <a:off x="628650" y="237748"/>
            <a:ext cx="7886700" cy="79191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ct val="100000"/>
              <a:buFont typeface="Arial"/>
              <a:buNone/>
            </a:pPr>
            <a:r>
              <a:rPr lang="fi-FI" dirty="0"/>
              <a:t>Vinkkejä konversion parantamiseen</a:t>
            </a:r>
            <a:endParaRPr dirty="0"/>
          </a:p>
        </p:txBody>
      </p:sp>
      <p:sp>
        <p:nvSpPr>
          <p:cNvPr id="705" name="Google Shape;705;p39"/>
          <p:cNvSpPr txBox="1">
            <a:spLocks noGrp="1"/>
          </p:cNvSpPr>
          <p:nvPr>
            <p:ph type="body" idx="1"/>
          </p:nvPr>
        </p:nvSpPr>
        <p:spPr>
          <a:xfrm>
            <a:off x="628650" y="1369218"/>
            <a:ext cx="7886700" cy="1419363"/>
          </a:xfrm>
          <a:prstGeom prst="rect">
            <a:avLst/>
          </a:prstGeom>
          <a:noFill/>
          <a:ln>
            <a:noFill/>
          </a:ln>
        </p:spPr>
        <p:txBody>
          <a:bodyPr spcFirstLastPara="1" wrap="square" lIns="91425" tIns="91425" rIns="91425" bIns="91425" anchor="t" anchorCtr="0">
            <a:noAutofit/>
          </a:bodyPr>
          <a:lstStyle/>
          <a:p>
            <a:pPr marL="285750" lvl="0" indent="-285750" algn="l" rtl="0">
              <a:lnSpc>
                <a:spcPct val="100000"/>
              </a:lnSpc>
              <a:spcBef>
                <a:spcPts val="0"/>
              </a:spcBef>
              <a:spcAft>
                <a:spcPts val="0"/>
              </a:spcAft>
              <a:buClr>
                <a:srgbClr val="11AA81"/>
              </a:buClr>
              <a:buSzPts val="1800"/>
              <a:buFont typeface="Arial"/>
              <a:buChar char="●"/>
            </a:pPr>
            <a:r>
              <a:rPr lang="fi-FI" sz="1800" dirty="0"/>
              <a:t>Luo luottamusta kautta koko prosessin</a:t>
            </a:r>
            <a:endParaRPr dirty="0"/>
          </a:p>
          <a:p>
            <a:pPr marL="542925" lvl="0" indent="-171450" algn="l" rtl="0">
              <a:lnSpc>
                <a:spcPct val="100000"/>
              </a:lnSpc>
              <a:spcBef>
                <a:spcPts val="0"/>
              </a:spcBef>
              <a:spcAft>
                <a:spcPts val="0"/>
              </a:spcAft>
              <a:buClr>
                <a:srgbClr val="11AA81"/>
              </a:buClr>
              <a:buSzPts val="1800"/>
              <a:buFont typeface="Arial"/>
              <a:buNone/>
            </a:pPr>
            <a:endParaRPr sz="1800" dirty="0"/>
          </a:p>
          <a:p>
            <a:pPr marL="285750" lvl="0" indent="-285750" algn="l" rtl="0">
              <a:lnSpc>
                <a:spcPct val="100000"/>
              </a:lnSpc>
              <a:spcBef>
                <a:spcPts val="0"/>
              </a:spcBef>
              <a:spcAft>
                <a:spcPts val="0"/>
              </a:spcAft>
              <a:buClr>
                <a:srgbClr val="11AA81"/>
              </a:buClr>
              <a:buSzPts val="1800"/>
              <a:buFont typeface="Arial"/>
              <a:buChar char="●"/>
            </a:pPr>
            <a:r>
              <a:rPr lang="fi-FI" sz="1800" dirty="0"/>
              <a:t> Mahdollista helppo navigointi</a:t>
            </a:r>
            <a:endParaRPr dirty="0"/>
          </a:p>
          <a:p>
            <a:pPr marL="542925" lvl="0" indent="-171450" algn="l" rtl="0">
              <a:lnSpc>
                <a:spcPct val="100000"/>
              </a:lnSpc>
              <a:spcBef>
                <a:spcPts val="0"/>
              </a:spcBef>
              <a:spcAft>
                <a:spcPts val="0"/>
              </a:spcAft>
              <a:buClr>
                <a:srgbClr val="11AA81"/>
              </a:buClr>
              <a:buSzPts val="1800"/>
              <a:buFont typeface="Arial"/>
              <a:buNone/>
            </a:pPr>
            <a:endParaRPr sz="1800" dirty="0"/>
          </a:p>
          <a:p>
            <a:pPr marL="285750" lvl="0" indent="-285750" algn="l" rtl="0">
              <a:lnSpc>
                <a:spcPct val="100000"/>
              </a:lnSpc>
              <a:spcBef>
                <a:spcPts val="0"/>
              </a:spcBef>
              <a:spcAft>
                <a:spcPts val="0"/>
              </a:spcAft>
              <a:buClr>
                <a:srgbClr val="11AA81"/>
              </a:buClr>
              <a:buSzPts val="1800"/>
              <a:buFont typeface="Arial"/>
              <a:buChar char="●"/>
            </a:pPr>
            <a:r>
              <a:rPr lang="fi-FI" sz="1800" dirty="0"/>
              <a:t> Kirjoita houkuttelevia otsikoita ja tekstejä</a:t>
            </a:r>
            <a:endParaRPr dirty="0"/>
          </a:p>
          <a:p>
            <a:pPr marL="542925" lvl="0" indent="-171450" algn="l" rtl="0">
              <a:lnSpc>
                <a:spcPct val="100000"/>
              </a:lnSpc>
              <a:spcBef>
                <a:spcPts val="0"/>
              </a:spcBef>
              <a:spcAft>
                <a:spcPts val="0"/>
              </a:spcAft>
              <a:buClr>
                <a:srgbClr val="11AA81"/>
              </a:buClr>
              <a:buSzPts val="1800"/>
              <a:buFont typeface="Arial"/>
              <a:buNone/>
            </a:pPr>
            <a:endParaRPr sz="1800" dirty="0"/>
          </a:p>
          <a:p>
            <a:pPr marL="285750" lvl="0" indent="-285750" algn="l" rtl="0">
              <a:lnSpc>
                <a:spcPct val="100000"/>
              </a:lnSpc>
              <a:spcBef>
                <a:spcPts val="0"/>
              </a:spcBef>
              <a:spcAft>
                <a:spcPts val="0"/>
              </a:spcAft>
              <a:buClr>
                <a:srgbClr val="11AA81"/>
              </a:buClr>
              <a:buSzPts val="1800"/>
              <a:buFont typeface="Arial"/>
              <a:buChar char="●"/>
            </a:pPr>
            <a:r>
              <a:rPr lang="fi-FI" sz="1800" dirty="0"/>
              <a:t> Ohjaa oikeaan suuntaan: Käytä toimintakehotteita </a:t>
            </a:r>
            <a:endParaRPr dirty="0"/>
          </a:p>
          <a:p>
            <a:pPr marL="542925" lvl="0" indent="-171450" algn="l" rtl="0">
              <a:lnSpc>
                <a:spcPct val="100000"/>
              </a:lnSpc>
              <a:spcBef>
                <a:spcPts val="0"/>
              </a:spcBef>
              <a:spcAft>
                <a:spcPts val="0"/>
              </a:spcAft>
              <a:buClr>
                <a:srgbClr val="11AA81"/>
              </a:buClr>
              <a:buSzPts val="1800"/>
              <a:buFont typeface="Arial"/>
              <a:buNone/>
            </a:pPr>
            <a:endParaRPr sz="1800" dirty="0"/>
          </a:p>
          <a:p>
            <a:pPr marL="285750" lvl="0" indent="-285750" algn="l" rtl="0">
              <a:lnSpc>
                <a:spcPct val="100000"/>
              </a:lnSpc>
              <a:spcBef>
                <a:spcPts val="0"/>
              </a:spcBef>
              <a:spcAft>
                <a:spcPts val="0"/>
              </a:spcAft>
              <a:buClr>
                <a:srgbClr val="11AA81"/>
              </a:buClr>
              <a:buSzPts val="1800"/>
              <a:buFont typeface="Arial"/>
              <a:buChar char="●"/>
            </a:pPr>
            <a:r>
              <a:rPr lang="fi-FI" sz="1800" dirty="0"/>
              <a:t>Käytä A/B-testausta</a:t>
            </a:r>
            <a:endParaRPr dirty="0"/>
          </a:p>
        </p:txBody>
      </p:sp>
      <p:sp>
        <p:nvSpPr>
          <p:cNvPr id="706" name="Google Shape;706;p39"/>
          <p:cNvSpPr txBox="1"/>
          <p:nvPr/>
        </p:nvSpPr>
        <p:spPr>
          <a:xfrm>
            <a:off x="2385600" y="4167129"/>
            <a:ext cx="4372800" cy="67706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600"/>
              </a:spcBef>
              <a:spcAft>
                <a:spcPts val="0"/>
              </a:spcAft>
              <a:buClr>
                <a:srgbClr val="161249"/>
              </a:buClr>
              <a:buSzPts val="1400"/>
              <a:buFont typeface="Arial"/>
              <a:buNone/>
            </a:pPr>
            <a:r>
              <a:rPr lang="fi-FI" sz="1400" b="0" i="0" u="none" strike="noStrike" cap="none">
                <a:solidFill>
                  <a:srgbClr val="161249"/>
                </a:solidFill>
                <a:latin typeface="Arial"/>
                <a:ea typeface="Arial"/>
                <a:cs typeface="Arial"/>
                <a:sym typeface="Arial"/>
              </a:rPr>
              <a:t>Muokattu lähteestä: </a:t>
            </a:r>
            <a:r>
              <a:rPr lang="fi-FI" sz="1400" b="0" i="0" u="sng" strike="noStrike" cap="none">
                <a:solidFill>
                  <a:schemeClr val="hlink"/>
                </a:solidFill>
                <a:latin typeface="Arial"/>
                <a:ea typeface="Arial"/>
                <a:cs typeface="Arial"/>
                <a:sym typeface="Arial"/>
                <a:hlinkClick r:id="rId3"/>
              </a:rPr>
              <a:t>www.salescommunications.fi</a:t>
            </a:r>
            <a:endParaRPr sz="1400">
              <a:solidFill>
                <a:schemeClr val="dk1"/>
              </a:solidFill>
              <a:latin typeface="Arial"/>
              <a:ea typeface="Arial"/>
              <a:cs typeface="Arial"/>
              <a:sym typeface="Arial"/>
            </a:endParaRPr>
          </a:p>
          <a:p>
            <a:pPr marL="0" marR="0" lvl="0" indent="0" algn="l" rtl="0">
              <a:lnSpc>
                <a:spcPct val="100000"/>
              </a:lnSpc>
              <a:spcBef>
                <a:spcPts val="600"/>
              </a:spcBef>
              <a:spcAft>
                <a:spcPts val="0"/>
              </a:spcAft>
              <a:buClr>
                <a:schemeClr val="hlink"/>
              </a:buClr>
              <a:buSzPts val="1400"/>
              <a:buFont typeface="Arial"/>
              <a:buNone/>
            </a:pPr>
            <a:r>
              <a:rPr lang="fi-FI" sz="1400" u="sng">
                <a:solidFill>
                  <a:schemeClr val="hlink"/>
                </a:solidFill>
                <a:latin typeface="Arial"/>
                <a:ea typeface="Arial"/>
                <a:cs typeface="Arial"/>
                <a:sym typeface="Arial"/>
                <a:hlinkClick r:id="rId4"/>
              </a:rPr>
              <a:t>Käynnistysvideo aiheesta Muuntaminen </a:t>
            </a:r>
            <a:r>
              <a:rPr lang="fi-FI" sz="1400">
                <a:solidFill>
                  <a:srgbClr val="161249"/>
                </a:solidFill>
                <a:latin typeface="Arial"/>
                <a:ea typeface="Arial"/>
                <a:cs typeface="Arial"/>
                <a:sym typeface="Arial"/>
              </a:rPr>
              <a:t>(6 minuuttia) </a:t>
            </a:r>
            <a:endParaRPr sz="1400">
              <a:solidFill>
                <a:srgbClr val="161249"/>
              </a:solidFill>
              <a:latin typeface="Arial"/>
              <a:ea typeface="Arial"/>
              <a:cs typeface="Arial"/>
              <a:sym typeface="Aria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710"/>
        <p:cNvGrpSpPr/>
        <p:nvPr/>
      </p:nvGrpSpPr>
      <p:grpSpPr>
        <a:xfrm>
          <a:off x="0" y="0"/>
          <a:ext cx="0" cy="0"/>
          <a:chOff x="0" y="0"/>
          <a:chExt cx="0" cy="0"/>
        </a:xfrm>
      </p:grpSpPr>
      <p:sp>
        <p:nvSpPr>
          <p:cNvPr id="711" name="Google Shape;711;p40"/>
          <p:cNvSpPr/>
          <p:nvPr/>
        </p:nvSpPr>
        <p:spPr>
          <a:xfrm>
            <a:off x="5526860" y="2521992"/>
            <a:ext cx="3309643" cy="1862685"/>
          </a:xfrm>
          <a:prstGeom prst="rect">
            <a:avLst/>
          </a:prstGeom>
          <a:solidFill>
            <a:srgbClr val="11AA81"/>
          </a:solidFill>
          <a:ln w="12700" cap="flat" cmpd="sng">
            <a:solidFill>
              <a:srgbClr val="11AA8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12" name="Google Shape;712;p40"/>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fi-FI"/>
              <a:t>1. Luo luottamusta</a:t>
            </a:r>
            <a:endParaRPr/>
          </a:p>
        </p:txBody>
      </p:sp>
      <p:sp>
        <p:nvSpPr>
          <p:cNvPr id="713" name="Google Shape;713;p40"/>
          <p:cNvSpPr txBox="1">
            <a:spLocks noGrp="1"/>
          </p:cNvSpPr>
          <p:nvPr>
            <p:ph type="body" idx="1"/>
          </p:nvPr>
        </p:nvSpPr>
        <p:spPr>
          <a:xfrm>
            <a:off x="471712" y="861397"/>
            <a:ext cx="4926900" cy="3827100"/>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0"/>
              </a:spcBef>
              <a:spcAft>
                <a:spcPts val="0"/>
              </a:spcAft>
              <a:buClr>
                <a:srgbClr val="11AA81"/>
              </a:buClr>
              <a:buSzPts val="1500"/>
              <a:buFont typeface="Arial"/>
              <a:buChar char="●"/>
            </a:pPr>
            <a:r>
              <a:rPr lang="fi-FI" sz="1600" dirty="0"/>
              <a:t>Suositukset ja suosittelut heijastavat myönteisiä aiempia kokemuksia ja luovat siten luottamusta.</a:t>
            </a:r>
            <a:endParaRPr sz="1600" dirty="0"/>
          </a:p>
          <a:p>
            <a:pPr marL="742950" lvl="0" indent="-184150" algn="l" rtl="0">
              <a:lnSpc>
                <a:spcPct val="100000"/>
              </a:lnSpc>
              <a:spcBef>
                <a:spcPts val="0"/>
              </a:spcBef>
              <a:spcAft>
                <a:spcPts val="0"/>
              </a:spcAft>
              <a:buClr>
                <a:srgbClr val="11AA81"/>
              </a:buClr>
              <a:buSzPts val="1600"/>
              <a:buFont typeface="Arial"/>
              <a:buNone/>
            </a:pPr>
            <a:endParaRPr sz="1600" dirty="0"/>
          </a:p>
          <a:p>
            <a:pPr marL="457200" lvl="0" indent="-323850" algn="l" rtl="0">
              <a:lnSpc>
                <a:spcPct val="100000"/>
              </a:lnSpc>
              <a:spcBef>
                <a:spcPts val="0"/>
              </a:spcBef>
              <a:spcAft>
                <a:spcPts val="0"/>
              </a:spcAft>
              <a:buClr>
                <a:srgbClr val="11AA81"/>
              </a:buClr>
              <a:buSzPts val="1500"/>
              <a:buFont typeface="Arial"/>
              <a:buChar char="●"/>
            </a:pPr>
            <a:r>
              <a:rPr lang="fi-FI" sz="1600" dirty="0"/>
              <a:t>Kaikki viittaukset vierailijan henkilöön tai aiempaan käyttäytymiseen luovat luottamusta (kuva).</a:t>
            </a:r>
            <a:endParaRPr sz="1600" dirty="0"/>
          </a:p>
          <a:p>
            <a:pPr marL="742950" lvl="0" indent="-184150" algn="l" rtl="0">
              <a:lnSpc>
                <a:spcPct val="100000"/>
              </a:lnSpc>
              <a:spcBef>
                <a:spcPts val="0"/>
              </a:spcBef>
              <a:spcAft>
                <a:spcPts val="0"/>
              </a:spcAft>
              <a:buClr>
                <a:srgbClr val="11AA81"/>
              </a:buClr>
              <a:buSzPts val="1600"/>
              <a:buFont typeface="Arial"/>
              <a:buNone/>
            </a:pPr>
            <a:endParaRPr sz="1600" dirty="0"/>
          </a:p>
          <a:p>
            <a:pPr marL="457200" lvl="0" indent="-323850" algn="l" rtl="0">
              <a:lnSpc>
                <a:spcPct val="100000"/>
              </a:lnSpc>
              <a:spcBef>
                <a:spcPts val="0"/>
              </a:spcBef>
              <a:spcAft>
                <a:spcPts val="0"/>
              </a:spcAft>
              <a:buClr>
                <a:srgbClr val="11AA81"/>
              </a:buClr>
              <a:buSzPts val="1500"/>
              <a:buFont typeface="Arial"/>
              <a:buChar char="●"/>
            </a:pPr>
            <a:r>
              <a:rPr lang="fi-FI" sz="1600" dirty="0"/>
              <a:t>Kun tunnet kohdeyleisösi ja ostajapersoonasi, voit resonoida heidän kanssaan verkkosivustosi sisällön tyypin ja sävyn avulla.  </a:t>
            </a:r>
            <a:endParaRPr sz="1600" dirty="0"/>
          </a:p>
          <a:p>
            <a:pPr marL="742950" lvl="0" indent="-184150" algn="l" rtl="0">
              <a:lnSpc>
                <a:spcPct val="100000"/>
              </a:lnSpc>
              <a:spcBef>
                <a:spcPts val="0"/>
              </a:spcBef>
              <a:spcAft>
                <a:spcPts val="0"/>
              </a:spcAft>
              <a:buClr>
                <a:srgbClr val="11AA81"/>
              </a:buClr>
              <a:buSzPts val="1600"/>
              <a:buFont typeface="Arial"/>
              <a:buNone/>
            </a:pPr>
            <a:endParaRPr sz="1600" dirty="0"/>
          </a:p>
          <a:p>
            <a:pPr marL="457200" lvl="0" indent="-323850" algn="l" rtl="0">
              <a:lnSpc>
                <a:spcPct val="100000"/>
              </a:lnSpc>
              <a:spcBef>
                <a:spcPts val="0"/>
              </a:spcBef>
              <a:spcAft>
                <a:spcPts val="0"/>
              </a:spcAft>
              <a:buClr>
                <a:srgbClr val="11AA81"/>
              </a:buClr>
              <a:buSzPts val="1500"/>
              <a:buFont typeface="Arial"/>
              <a:buChar char="●"/>
            </a:pPr>
            <a:r>
              <a:rPr lang="fi-FI" sz="1600" u="sng" dirty="0">
                <a:solidFill>
                  <a:schemeClr val="hlink"/>
                </a:solidFill>
                <a:hlinkClick r:id="rId3"/>
              </a:rPr>
              <a:t>Verkkosivuston personoinnin </a:t>
            </a:r>
            <a:r>
              <a:rPr lang="fi-FI" sz="1600" dirty="0"/>
              <a:t>avulla kävijä kokee sisällön merkityksellisimmäksi ja vierailun mielekkäämmäksi.</a:t>
            </a:r>
            <a:endParaRPr sz="1600" dirty="0"/>
          </a:p>
          <a:p>
            <a:pPr marL="457200" lvl="0" indent="0" algn="l" rtl="0">
              <a:lnSpc>
                <a:spcPct val="100000"/>
              </a:lnSpc>
              <a:spcBef>
                <a:spcPts val="0"/>
              </a:spcBef>
              <a:spcAft>
                <a:spcPts val="0"/>
              </a:spcAft>
              <a:buClr>
                <a:srgbClr val="161249"/>
              </a:buClr>
              <a:buSzPts val="1600"/>
              <a:buNone/>
            </a:pPr>
            <a:br>
              <a:rPr lang="fi-FI" sz="1600" dirty="0"/>
            </a:br>
            <a:br>
              <a:rPr lang="fi-FI" sz="1350" dirty="0"/>
            </a:br>
            <a:endParaRPr sz="1350" dirty="0"/>
          </a:p>
          <a:p>
            <a:pPr marL="457200" lvl="0" indent="-228600" algn="l" rtl="0">
              <a:lnSpc>
                <a:spcPct val="100000"/>
              </a:lnSpc>
              <a:spcBef>
                <a:spcPts val="0"/>
              </a:spcBef>
              <a:spcAft>
                <a:spcPts val="0"/>
              </a:spcAft>
              <a:buClr>
                <a:srgbClr val="161249"/>
              </a:buClr>
              <a:buSzPts val="1500"/>
              <a:buFont typeface="Arial"/>
              <a:buNone/>
            </a:pPr>
            <a:endParaRPr sz="1350" dirty="0"/>
          </a:p>
          <a:p>
            <a:pPr marL="457200" lvl="0" indent="-228600" algn="l" rtl="0">
              <a:lnSpc>
                <a:spcPct val="100000"/>
              </a:lnSpc>
              <a:spcBef>
                <a:spcPts val="0"/>
              </a:spcBef>
              <a:spcAft>
                <a:spcPts val="0"/>
              </a:spcAft>
              <a:buClr>
                <a:srgbClr val="161249"/>
              </a:buClr>
              <a:buSzPts val="1500"/>
              <a:buFont typeface="Arial"/>
              <a:buNone/>
            </a:pPr>
            <a:endParaRPr sz="1350" dirty="0"/>
          </a:p>
          <a:p>
            <a:pPr marL="457200" lvl="0" indent="-228600" algn="l" rtl="0">
              <a:lnSpc>
                <a:spcPct val="100000"/>
              </a:lnSpc>
              <a:spcBef>
                <a:spcPts val="0"/>
              </a:spcBef>
              <a:spcAft>
                <a:spcPts val="0"/>
              </a:spcAft>
              <a:buClr>
                <a:srgbClr val="161249"/>
              </a:buClr>
              <a:buSzPts val="1500"/>
              <a:buFont typeface="Arial"/>
              <a:buNone/>
            </a:pPr>
            <a:endParaRPr sz="1350" dirty="0"/>
          </a:p>
          <a:p>
            <a:pPr marL="457200" lvl="0" indent="-228600" algn="l" rtl="0">
              <a:lnSpc>
                <a:spcPct val="100000"/>
              </a:lnSpc>
              <a:spcBef>
                <a:spcPts val="0"/>
              </a:spcBef>
              <a:spcAft>
                <a:spcPts val="0"/>
              </a:spcAft>
              <a:buClr>
                <a:schemeClr val="dk1"/>
              </a:buClr>
              <a:buSzPts val="1500"/>
              <a:buFont typeface="Arial"/>
              <a:buNone/>
            </a:pPr>
            <a:endParaRPr dirty="0"/>
          </a:p>
        </p:txBody>
      </p:sp>
      <p:pic>
        <p:nvPicPr>
          <p:cNvPr id="714" name="Google Shape;714;p4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63642" y="2571750"/>
            <a:ext cx="3235858" cy="1763171"/>
          </a:xfrm>
          <a:prstGeom prst="rect">
            <a:avLst/>
          </a:prstGeom>
          <a:noFill/>
          <a:ln w="22225" cap="rnd" cmpd="sng">
            <a:solidFill>
              <a:schemeClr val="lt1"/>
            </a:solidFill>
            <a:prstDash val="solid"/>
            <a:round/>
            <a:headEnd type="none" w="sm" len="sm"/>
            <a:tailEnd type="none" w="sm" len="sm"/>
          </a:ln>
        </p:spPr>
      </p:pic>
      <p:sp>
        <p:nvSpPr>
          <p:cNvPr id="715" name="Google Shape;715;p40"/>
          <p:cNvSpPr txBox="1"/>
          <p:nvPr/>
        </p:nvSpPr>
        <p:spPr>
          <a:xfrm>
            <a:off x="6834021" y="4371974"/>
            <a:ext cx="1752600"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200"/>
              <a:buFont typeface="Calibri"/>
              <a:buNone/>
            </a:pPr>
            <a:r>
              <a:rPr lang="fi-FI" sz="1200" b="0" i="0" u="none" strike="noStrike" cap="none">
                <a:solidFill>
                  <a:srgbClr val="161249"/>
                </a:solidFill>
                <a:latin typeface="Calibri"/>
                <a:ea typeface="Calibri"/>
                <a:cs typeface="Calibri"/>
                <a:sym typeface="Calibri"/>
              </a:rPr>
              <a:t>Lähde: Neil Patel</a:t>
            </a:r>
            <a:endParaRPr sz="1200" b="0" i="0" u="none" strike="noStrike" cap="none">
              <a:solidFill>
                <a:srgbClr val="161249"/>
              </a:solidFill>
              <a:latin typeface="Calibri"/>
              <a:ea typeface="Calibri"/>
              <a:cs typeface="Calibri"/>
              <a:sym typeface="Calibri"/>
            </a:endParaRPr>
          </a:p>
        </p:txBody>
      </p:sp>
      <p:pic>
        <p:nvPicPr>
          <p:cNvPr id="716" name="Google Shape;716;p40" descr="Kuva, joka sisältää kohteen teksti&#10;&#10;Kuvaus luotu automaattisesti"/>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973720" y="1427724"/>
            <a:ext cx="1612901" cy="835682"/>
          </a:xfrm>
          <a:prstGeom prst="rect">
            <a:avLst/>
          </a:prstGeom>
          <a:noFill/>
          <a:ln w="28575" cap="rnd" cmpd="sng">
            <a:solidFill>
              <a:srgbClr val="11AA81"/>
            </a:solidFill>
            <a:prstDash val="solid"/>
            <a:round/>
            <a:headEnd type="none" w="sm" len="sm"/>
            <a:tailEnd type="none" w="sm" len="sm"/>
          </a:ln>
        </p:spPr>
      </p:pic>
      <p:pic>
        <p:nvPicPr>
          <p:cNvPr id="717" name="Google Shape;717;p40" descr="Kuva, joka sisältää kohteen teksti&#10;&#10;Kuvaus luotu automaattisesti"/>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5723470" y="1071315"/>
            <a:ext cx="925392" cy="547914"/>
          </a:xfrm>
          <a:prstGeom prst="rect">
            <a:avLst/>
          </a:prstGeom>
          <a:noFill/>
          <a:ln w="28575" cap="rnd" cmpd="sng">
            <a:solidFill>
              <a:srgbClr val="11AA81"/>
            </a:solidFill>
            <a:prstDash val="solid"/>
            <a:round/>
            <a:headEnd type="none" w="sm" len="sm"/>
            <a:tailEnd type="none" w="sm" len="sm"/>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721"/>
        <p:cNvGrpSpPr/>
        <p:nvPr/>
      </p:nvGrpSpPr>
      <p:grpSpPr>
        <a:xfrm>
          <a:off x="0" y="0"/>
          <a:ext cx="0" cy="0"/>
          <a:chOff x="0" y="0"/>
          <a:chExt cx="0" cy="0"/>
        </a:xfrm>
      </p:grpSpPr>
      <p:sp>
        <p:nvSpPr>
          <p:cNvPr id="722" name="Google Shape;722;p41"/>
          <p:cNvSpPr txBox="1">
            <a:spLocks noGrp="1"/>
          </p:cNvSpPr>
          <p:nvPr>
            <p:ph type="ctrTitle" idx="4294967295"/>
          </p:nvPr>
        </p:nvSpPr>
        <p:spPr>
          <a:xfrm>
            <a:off x="493304" y="130805"/>
            <a:ext cx="6683583" cy="582613"/>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161249"/>
              </a:buClr>
              <a:buSzPts val="3802"/>
              <a:buFont typeface="Arial"/>
              <a:buNone/>
            </a:pPr>
            <a:r>
              <a:rPr lang="fi-FI" sz="3300" b="1" i="0" u="none" strike="noStrike" cap="none" dirty="0">
                <a:solidFill>
                  <a:srgbClr val="161249"/>
                </a:solidFill>
                <a:latin typeface="Arial"/>
                <a:ea typeface="Arial"/>
                <a:cs typeface="Arial"/>
                <a:sym typeface="Arial"/>
              </a:rPr>
              <a:t>2. </a:t>
            </a:r>
            <a:r>
              <a:rPr lang="fi-FI" dirty="0"/>
              <a:t>Mahdollista h</a:t>
            </a:r>
            <a:r>
              <a:rPr lang="fi-FI" sz="3300" b="1" i="0" u="none" strike="noStrike" cap="none" dirty="0">
                <a:solidFill>
                  <a:srgbClr val="161249"/>
                </a:solidFill>
                <a:latin typeface="Arial"/>
                <a:ea typeface="Arial"/>
                <a:cs typeface="Arial"/>
                <a:sym typeface="Arial"/>
              </a:rPr>
              <a:t>elppo navigointi</a:t>
            </a:r>
            <a:endParaRPr sz="3300" b="1" i="0" u="none" strike="noStrike" cap="none" dirty="0">
              <a:solidFill>
                <a:srgbClr val="161249"/>
              </a:solidFill>
              <a:latin typeface="Arial"/>
              <a:ea typeface="Arial"/>
              <a:cs typeface="Arial"/>
              <a:sym typeface="Arial"/>
            </a:endParaRPr>
          </a:p>
        </p:txBody>
      </p:sp>
      <p:sp>
        <p:nvSpPr>
          <p:cNvPr id="723" name="Google Shape;723;p41"/>
          <p:cNvSpPr txBox="1">
            <a:spLocks noGrp="1"/>
          </p:cNvSpPr>
          <p:nvPr>
            <p:ph type="body" idx="4294967295"/>
          </p:nvPr>
        </p:nvSpPr>
        <p:spPr>
          <a:xfrm>
            <a:off x="493304" y="996305"/>
            <a:ext cx="3641725" cy="4129088"/>
          </a:xfrm>
          <a:prstGeom prst="rect">
            <a:avLst/>
          </a:prstGeom>
          <a:noFill/>
          <a:ln>
            <a:noFill/>
          </a:ln>
        </p:spPr>
        <p:txBody>
          <a:bodyPr spcFirstLastPara="1" wrap="square" lIns="72000" tIns="72000" rIns="72000" bIns="72000" anchor="t" anchorCtr="0">
            <a:noAutofit/>
          </a:bodyPr>
          <a:lstStyle/>
          <a:p>
            <a:pPr marL="171450" lvl="0" indent="-171450" algn="l" rtl="0">
              <a:lnSpc>
                <a:spcPct val="115000"/>
              </a:lnSpc>
              <a:spcBef>
                <a:spcPts val="0"/>
              </a:spcBef>
              <a:spcAft>
                <a:spcPts val="0"/>
              </a:spcAft>
              <a:buClr>
                <a:srgbClr val="11AA81"/>
              </a:buClr>
              <a:buSzPts val="1800"/>
              <a:buFont typeface="Arial"/>
              <a:buChar char="●"/>
            </a:pPr>
            <a:r>
              <a:rPr lang="fi-FI" sz="1600" dirty="0"/>
              <a:t>Selkeä sivuston rakenne: päätasot, alatasot, sivustokartta.</a:t>
            </a:r>
            <a:endParaRPr sz="1600" dirty="0"/>
          </a:p>
          <a:p>
            <a:pPr marL="542925" lvl="0" indent="-184150" algn="l" rtl="0">
              <a:lnSpc>
                <a:spcPct val="115000"/>
              </a:lnSpc>
              <a:spcBef>
                <a:spcPts val="0"/>
              </a:spcBef>
              <a:spcAft>
                <a:spcPts val="0"/>
              </a:spcAft>
              <a:buClr>
                <a:srgbClr val="11AA81"/>
              </a:buClr>
              <a:buSzPts val="1600"/>
              <a:buFont typeface="Arial"/>
              <a:buNone/>
            </a:pPr>
            <a:endParaRPr sz="1600" dirty="0"/>
          </a:p>
          <a:p>
            <a:pPr marL="171450" lvl="0" indent="-171450" algn="l" rtl="0">
              <a:lnSpc>
                <a:spcPct val="115000"/>
              </a:lnSpc>
              <a:spcBef>
                <a:spcPts val="0"/>
              </a:spcBef>
              <a:spcAft>
                <a:spcPts val="0"/>
              </a:spcAft>
              <a:buClr>
                <a:srgbClr val="11AA81"/>
              </a:buClr>
              <a:buSzPts val="1800"/>
              <a:buFont typeface="Arial"/>
              <a:buChar char="●"/>
            </a:pPr>
            <a:r>
              <a:rPr lang="fi-FI" sz="1600" dirty="0"/>
              <a:t>Saumaton eteneminen (kävijän on tarkoitus löytää hakemansa enintään kolmella klikkauksella).</a:t>
            </a:r>
            <a:endParaRPr sz="1600" dirty="0"/>
          </a:p>
          <a:p>
            <a:pPr marL="542925" lvl="0" indent="-184150" algn="l" rtl="0">
              <a:lnSpc>
                <a:spcPct val="115000"/>
              </a:lnSpc>
              <a:spcBef>
                <a:spcPts val="0"/>
              </a:spcBef>
              <a:spcAft>
                <a:spcPts val="0"/>
              </a:spcAft>
              <a:buClr>
                <a:srgbClr val="11AA81"/>
              </a:buClr>
              <a:buSzPts val="1600"/>
              <a:buFont typeface="Arial"/>
              <a:buNone/>
            </a:pPr>
            <a:endParaRPr sz="1600" dirty="0"/>
          </a:p>
          <a:p>
            <a:pPr marL="171450" lvl="0" indent="-171450" algn="l" rtl="0">
              <a:lnSpc>
                <a:spcPct val="115000"/>
              </a:lnSpc>
              <a:spcBef>
                <a:spcPts val="0"/>
              </a:spcBef>
              <a:spcAft>
                <a:spcPts val="0"/>
              </a:spcAft>
              <a:buClr>
                <a:srgbClr val="11AA81"/>
              </a:buClr>
              <a:buSzPts val="1800"/>
              <a:buFont typeface="Arial"/>
              <a:buChar char="●"/>
            </a:pPr>
            <a:r>
              <a:rPr lang="fi-FI" sz="1600" dirty="0"/>
              <a:t>Visuaalinen selkeys, selkeät kuvaukset tuotteista ja palveluista.  </a:t>
            </a:r>
            <a:endParaRPr sz="1600" dirty="0"/>
          </a:p>
        </p:txBody>
      </p:sp>
      <p:pic>
        <p:nvPicPr>
          <p:cNvPr id="724" name="Google Shape;724;p41"/>
          <p:cNvPicPr preferRelativeResize="0"/>
          <p:nvPr/>
        </p:nvPicPr>
        <p:blipFill rotWithShape="1">
          <a:blip r:embed="rId3">
            <a:alphaModFix/>
          </a:blip>
          <a:srcRect/>
          <a:stretch/>
        </p:blipFill>
        <p:spPr>
          <a:xfrm>
            <a:off x="4235857" y="1090502"/>
            <a:ext cx="4414838" cy="2157413"/>
          </a:xfrm>
          <a:prstGeom prst="rect">
            <a:avLst/>
          </a:prstGeom>
          <a:noFill/>
          <a:ln w="28575" cap="flat" cmpd="sng">
            <a:solidFill>
              <a:srgbClr val="11AA81"/>
            </a:solidFill>
            <a:prstDash val="solid"/>
            <a:round/>
            <a:headEnd type="none" w="sm" len="sm"/>
            <a:tailEnd type="none" w="sm" len="sm"/>
          </a:ln>
        </p:spPr>
      </p:pic>
      <p:sp>
        <p:nvSpPr>
          <p:cNvPr id="725" name="Google Shape;725;p41"/>
          <p:cNvSpPr txBox="1"/>
          <p:nvPr/>
        </p:nvSpPr>
        <p:spPr>
          <a:xfrm>
            <a:off x="461091" y="3795817"/>
            <a:ext cx="8221817" cy="658601"/>
          </a:xfrm>
          <a:prstGeom prst="rect">
            <a:avLst/>
          </a:prstGeom>
          <a:noFill/>
          <a:ln>
            <a:noFill/>
          </a:ln>
        </p:spPr>
        <p:txBody>
          <a:bodyPr spcFirstLastPara="1" wrap="square" lIns="91425" tIns="45700" rIns="91425" bIns="45700" anchor="t" anchorCtr="0">
            <a:spAutoFit/>
          </a:bodyPr>
          <a:lstStyle/>
          <a:p>
            <a:pPr marL="171450" marR="0" lvl="0" indent="-171450" algn="l" rtl="0">
              <a:lnSpc>
                <a:spcPct val="115000"/>
              </a:lnSpc>
              <a:spcBef>
                <a:spcPts val="0"/>
              </a:spcBef>
              <a:spcAft>
                <a:spcPts val="0"/>
              </a:spcAft>
              <a:buClr>
                <a:srgbClr val="11AA81"/>
              </a:buClr>
              <a:buSzPts val="1800"/>
              <a:buFont typeface="Arial"/>
              <a:buChar char="●"/>
            </a:pPr>
            <a:r>
              <a:rPr lang="fi-FI" sz="1600" b="0" i="0" u="none" strike="noStrike" cap="none" dirty="0">
                <a:solidFill>
                  <a:srgbClr val="161249"/>
                </a:solidFill>
                <a:latin typeface="Arial"/>
                <a:ea typeface="Arial"/>
                <a:cs typeface="Arial"/>
                <a:sym typeface="Arial"/>
              </a:rPr>
              <a:t> Riittävät ohjeet ja kehotteet etenemistä varten - ”</a:t>
            </a:r>
            <a:r>
              <a:rPr lang="fi-FI" sz="1600" dirty="0">
                <a:solidFill>
                  <a:srgbClr val="161249"/>
                </a:solidFill>
              </a:rPr>
              <a:t>K</a:t>
            </a:r>
            <a:r>
              <a:rPr lang="fi-FI" sz="1600" b="0" i="0" u="none" strike="noStrike" cap="none" dirty="0">
                <a:solidFill>
                  <a:srgbClr val="161249"/>
                </a:solidFill>
                <a:latin typeface="Arial"/>
                <a:ea typeface="Arial"/>
                <a:cs typeface="Arial"/>
                <a:sym typeface="Arial"/>
              </a:rPr>
              <a:t>ävijöille pitää kertoa mitä heidän halutaan tekevän". </a:t>
            </a:r>
            <a:endParaRPr sz="2100" b="0" i="0" u="none" strike="noStrike" cap="none" dirty="0">
              <a:solidFill>
                <a:srgbClr val="161249"/>
              </a:solidFill>
              <a:latin typeface="Arial"/>
              <a:ea typeface="Arial"/>
              <a:cs typeface="Arial"/>
              <a:sym typeface="Aria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729"/>
        <p:cNvGrpSpPr/>
        <p:nvPr/>
      </p:nvGrpSpPr>
      <p:grpSpPr>
        <a:xfrm>
          <a:off x="0" y="0"/>
          <a:ext cx="0" cy="0"/>
          <a:chOff x="0" y="0"/>
          <a:chExt cx="0" cy="0"/>
        </a:xfrm>
      </p:grpSpPr>
      <p:sp>
        <p:nvSpPr>
          <p:cNvPr id="730" name="Google Shape;730;p42"/>
          <p:cNvSpPr txBox="1">
            <a:spLocks noGrp="1"/>
          </p:cNvSpPr>
          <p:nvPr>
            <p:ph type="title"/>
          </p:nvPr>
        </p:nvSpPr>
        <p:spPr>
          <a:xfrm>
            <a:off x="450849" y="278812"/>
            <a:ext cx="7909379" cy="1066816"/>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fi-FI" dirty="0"/>
              <a:t>3. Kirjoita houkuttelevia otsikkoja ja tekstejä</a:t>
            </a:r>
            <a:br>
              <a:rPr lang="fi-FI" dirty="0"/>
            </a:br>
            <a:endParaRPr dirty="0"/>
          </a:p>
        </p:txBody>
      </p:sp>
      <p:sp>
        <p:nvSpPr>
          <p:cNvPr id="731" name="Google Shape;731;p42"/>
          <p:cNvSpPr txBox="1">
            <a:spLocks noGrp="1"/>
          </p:cNvSpPr>
          <p:nvPr>
            <p:ph type="body" idx="1"/>
          </p:nvPr>
        </p:nvSpPr>
        <p:spPr>
          <a:xfrm>
            <a:off x="450849" y="1345628"/>
            <a:ext cx="8183819" cy="3733787"/>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600"/>
              </a:spcBef>
              <a:spcAft>
                <a:spcPts val="0"/>
              </a:spcAft>
              <a:buClr>
                <a:srgbClr val="11AA81"/>
              </a:buClr>
              <a:buSzPts val="1500"/>
              <a:buFont typeface="Arial"/>
              <a:buChar char="●"/>
            </a:pPr>
            <a:r>
              <a:rPr lang="fi-FI" sz="1500" dirty="0"/>
              <a:t>Parantamalla otsikoita ja tekstiä voit nopeasti parantaa</a:t>
            </a:r>
          </a:p>
          <a:p>
            <a:pPr marL="133350" lvl="0" indent="0" algn="l" rtl="0">
              <a:lnSpc>
                <a:spcPct val="100000"/>
              </a:lnSpc>
              <a:spcBef>
                <a:spcPts val="600"/>
              </a:spcBef>
              <a:spcAft>
                <a:spcPts val="0"/>
              </a:spcAft>
              <a:buClr>
                <a:srgbClr val="11AA81"/>
              </a:buClr>
              <a:buSzPts val="1500"/>
            </a:pPr>
            <a:r>
              <a:rPr lang="fi-FI" sz="1500" dirty="0"/>
              <a:t>      konversiota.</a:t>
            </a:r>
            <a:endParaRPr sz="1500" dirty="0"/>
          </a:p>
          <a:p>
            <a:pPr marL="457200" lvl="0" indent="-323850" algn="l" rtl="0">
              <a:lnSpc>
                <a:spcPct val="100000"/>
              </a:lnSpc>
              <a:spcBef>
                <a:spcPts val="600"/>
              </a:spcBef>
              <a:spcAft>
                <a:spcPts val="0"/>
              </a:spcAft>
              <a:buClr>
                <a:srgbClr val="11AA81"/>
              </a:buClr>
              <a:buSzPts val="1500"/>
              <a:buFont typeface="Arial"/>
              <a:buChar char="●"/>
            </a:pPr>
            <a:r>
              <a:rPr lang="fi-FI" sz="1500" dirty="0"/>
              <a:t>Kävijä on napsauttanut linkkiäsi, jossa on tarjous – </a:t>
            </a:r>
          </a:p>
          <a:p>
            <a:pPr marL="133350" lvl="0" indent="0" algn="l" rtl="0">
              <a:lnSpc>
                <a:spcPct val="100000"/>
              </a:lnSpc>
              <a:spcBef>
                <a:spcPts val="600"/>
              </a:spcBef>
              <a:spcAft>
                <a:spcPts val="0"/>
              </a:spcAft>
              <a:buClr>
                <a:srgbClr val="11AA81"/>
              </a:buClr>
              <a:buSzPts val="1500"/>
            </a:pPr>
            <a:r>
              <a:rPr lang="fi-FI" sz="1500" dirty="0"/>
              <a:t>      tarjoaako sivustosi tähän liittyvää sisältöä/lisäarvoa? </a:t>
            </a:r>
            <a:endParaRPr dirty="0"/>
          </a:p>
          <a:p>
            <a:pPr marL="800100" lvl="1" indent="-323850" algn="l" rtl="0">
              <a:lnSpc>
                <a:spcPct val="100000"/>
              </a:lnSpc>
              <a:spcBef>
                <a:spcPts val="600"/>
              </a:spcBef>
              <a:spcAft>
                <a:spcPts val="0"/>
              </a:spcAft>
              <a:buClr>
                <a:srgbClr val="11AA81"/>
              </a:buClr>
              <a:buSzPts val="1500"/>
              <a:buFont typeface="Arial"/>
              <a:buChar char="●"/>
            </a:pPr>
            <a:r>
              <a:rPr lang="fi-FI" sz="1500" dirty="0"/>
              <a:t>Vastaako sisältösi tähän tarpeeseen?</a:t>
            </a:r>
            <a:endParaRPr dirty="0"/>
          </a:p>
          <a:p>
            <a:pPr marL="800100" lvl="1" indent="-323850" algn="l" rtl="0">
              <a:lnSpc>
                <a:spcPct val="100000"/>
              </a:lnSpc>
              <a:spcBef>
                <a:spcPts val="600"/>
              </a:spcBef>
              <a:spcAft>
                <a:spcPts val="0"/>
              </a:spcAft>
              <a:buClr>
                <a:srgbClr val="11AA81"/>
              </a:buClr>
              <a:buSzPts val="1500"/>
              <a:buFont typeface="Arial"/>
              <a:buChar char="●"/>
            </a:pPr>
            <a:r>
              <a:rPr lang="fi-FI" sz="1500" dirty="0"/>
              <a:t>Auttaako sisältösi asiakasta ratkaisemaan </a:t>
            </a:r>
            <a:br>
              <a:rPr lang="fi-FI" sz="1500" dirty="0"/>
            </a:br>
            <a:r>
              <a:rPr lang="fi-FI" sz="1500" dirty="0"/>
              <a:t>hänen ongelmiaan? </a:t>
            </a:r>
            <a:endParaRPr dirty="0"/>
          </a:p>
          <a:p>
            <a:pPr marL="800100" lvl="1" indent="-323850" algn="l" rtl="0">
              <a:lnSpc>
                <a:spcPct val="100000"/>
              </a:lnSpc>
              <a:spcBef>
                <a:spcPts val="600"/>
              </a:spcBef>
              <a:spcAft>
                <a:spcPts val="0"/>
              </a:spcAft>
              <a:buClr>
                <a:srgbClr val="11AA81"/>
              </a:buClr>
              <a:buSzPts val="1500"/>
              <a:buFont typeface="Arial"/>
              <a:buChar char="●"/>
            </a:pPr>
            <a:r>
              <a:rPr lang="fi-FI" sz="1500" dirty="0"/>
              <a:t>Ohjaako sisältösi asiakasta </a:t>
            </a:r>
            <a:br>
              <a:rPr lang="fi-FI" sz="1500" dirty="0"/>
            </a:br>
            <a:r>
              <a:rPr lang="fi-FI" sz="1500" dirty="0"/>
              <a:t>toimimaan? </a:t>
            </a:r>
            <a:endParaRPr sz="1500" dirty="0"/>
          </a:p>
          <a:p>
            <a:pPr marL="457200" lvl="0" indent="-323850" algn="l" rtl="0">
              <a:lnSpc>
                <a:spcPct val="100000"/>
              </a:lnSpc>
              <a:spcBef>
                <a:spcPts val="600"/>
              </a:spcBef>
              <a:spcAft>
                <a:spcPts val="0"/>
              </a:spcAft>
              <a:buClr>
                <a:srgbClr val="11AA81"/>
              </a:buClr>
              <a:buSzPts val="1500"/>
              <a:buFont typeface="Arial"/>
              <a:buChar char="●"/>
            </a:pPr>
            <a:r>
              <a:rPr lang="fi-FI" sz="1500" dirty="0" err="1"/>
              <a:t>Huom</a:t>
            </a:r>
            <a:r>
              <a:rPr lang="fi-FI" sz="1500" dirty="0"/>
              <a:t>! Minkä tahansa kokoisen yrityksen on mahdollista tuottaa </a:t>
            </a:r>
            <a:br>
              <a:rPr lang="fi-FI" sz="1500" dirty="0"/>
            </a:br>
            <a:r>
              <a:rPr lang="fi-FI" sz="1500" dirty="0"/>
              <a:t>omaan asiantuntemukseensa liittyvää sisältöä.</a:t>
            </a:r>
            <a:endParaRPr dirty="0"/>
          </a:p>
          <a:p>
            <a:pPr marL="342900" lvl="1" indent="0" algn="l" rtl="0">
              <a:lnSpc>
                <a:spcPct val="100000"/>
              </a:lnSpc>
              <a:spcBef>
                <a:spcPts val="600"/>
              </a:spcBef>
              <a:spcAft>
                <a:spcPts val="0"/>
              </a:spcAft>
              <a:buClr>
                <a:srgbClr val="161249"/>
              </a:buClr>
              <a:buSzPts val="1100"/>
              <a:buNone/>
            </a:pPr>
            <a:br>
              <a:rPr lang="fi-FI" sz="1100" dirty="0"/>
            </a:br>
            <a:endParaRPr sz="1100" dirty="0"/>
          </a:p>
        </p:txBody>
      </p:sp>
      <p:sp>
        <p:nvSpPr>
          <p:cNvPr id="732" name="Google Shape;732;p42"/>
          <p:cNvSpPr/>
          <p:nvPr/>
        </p:nvSpPr>
        <p:spPr>
          <a:xfrm>
            <a:off x="5729161" y="1441044"/>
            <a:ext cx="3414839" cy="2907284"/>
          </a:xfrm>
          <a:prstGeom prst="roundRect">
            <a:avLst>
              <a:gd name="adj" fmla="val 16667"/>
            </a:avLst>
          </a:prstGeom>
          <a:solidFill>
            <a:srgbClr val="11AA81"/>
          </a:solidFill>
          <a:ln w="12700" cap="flat" cmpd="sng">
            <a:solidFill>
              <a:srgbClr val="11AA81"/>
            </a:solidFill>
            <a:prstDash val="solid"/>
            <a:miter lim="800000"/>
            <a:headEnd type="none" w="sm" len="sm"/>
            <a:tailEnd type="none" w="sm" len="sm"/>
          </a:ln>
        </p:spPr>
        <p:txBody>
          <a:bodyPr spcFirstLastPara="1" wrap="square" lIns="91425" tIns="0" rIns="91425" bIns="45700" anchor="ctr" anchorCtr="1">
            <a:normAutofit/>
          </a:bodyPr>
          <a:lstStyle/>
          <a:p>
            <a:pPr marL="0" marR="0" lvl="0" indent="0" algn="l" rtl="0">
              <a:lnSpc>
                <a:spcPct val="90000"/>
              </a:lnSpc>
              <a:spcBef>
                <a:spcPts val="0"/>
              </a:spcBef>
              <a:spcAft>
                <a:spcPts val="0"/>
              </a:spcAft>
              <a:buNone/>
            </a:pPr>
            <a:r>
              <a:rPr lang="fi-FI" sz="2200" b="1" dirty="0">
                <a:solidFill>
                  <a:schemeClr val="lt1"/>
                </a:solidFill>
                <a:latin typeface="Calibri"/>
                <a:ea typeface="Calibri"/>
                <a:cs typeface="Calibri"/>
                <a:sym typeface="Calibri"/>
              </a:rPr>
              <a:t>Joitakin esimerkkejä:</a:t>
            </a:r>
            <a:endParaRPr sz="1800" b="1" dirty="0">
              <a:solidFill>
                <a:schemeClr val="lt1"/>
              </a:solidFill>
              <a:latin typeface="Calibri"/>
              <a:ea typeface="Calibri"/>
              <a:cs typeface="Calibri"/>
              <a:sym typeface="Calibri"/>
            </a:endParaRPr>
          </a:p>
          <a:p>
            <a:pPr marL="285750" marR="0" lvl="0" indent="-285750" algn="l" rtl="0">
              <a:lnSpc>
                <a:spcPct val="90000"/>
              </a:lnSpc>
              <a:spcBef>
                <a:spcPts val="0"/>
              </a:spcBef>
              <a:spcAft>
                <a:spcPts val="0"/>
              </a:spcAft>
              <a:buClr>
                <a:schemeClr val="lt1"/>
              </a:buClr>
              <a:buSzPts val="1800"/>
              <a:buFont typeface="Arial"/>
              <a:buChar char="•"/>
            </a:pPr>
            <a:r>
              <a:rPr lang="fi-FI" sz="1600" dirty="0">
                <a:solidFill>
                  <a:schemeClr val="lt1"/>
                </a:solidFill>
                <a:latin typeface="Calibri"/>
                <a:ea typeface="Calibri"/>
                <a:cs typeface="Calibri"/>
                <a:sym typeface="Calibri"/>
              </a:rPr>
              <a:t>"Hae täältä viisi parasta vinkkiä puutarhan viimeistelyyn"</a:t>
            </a:r>
            <a:endParaRPr sz="1200" dirty="0"/>
          </a:p>
          <a:p>
            <a:pPr marL="285750" marR="0" lvl="0" indent="-285750" algn="l" rtl="0">
              <a:lnSpc>
                <a:spcPct val="90000"/>
              </a:lnSpc>
              <a:spcBef>
                <a:spcPts val="0"/>
              </a:spcBef>
              <a:spcAft>
                <a:spcPts val="0"/>
              </a:spcAft>
              <a:buClr>
                <a:schemeClr val="lt1"/>
              </a:buClr>
              <a:buSzPts val="1800"/>
              <a:buFont typeface="Arial"/>
              <a:buChar char="•"/>
            </a:pPr>
            <a:r>
              <a:rPr lang="fi-FI" sz="1600" dirty="0">
                <a:solidFill>
                  <a:schemeClr val="lt1"/>
                </a:solidFill>
                <a:latin typeface="Calibri"/>
                <a:ea typeface="Calibri"/>
                <a:cs typeface="Calibri"/>
                <a:sym typeface="Calibri"/>
              </a:rPr>
              <a:t>"Haluatko kuulla, miten asiantuntija korjaa autonsa viat?"</a:t>
            </a:r>
            <a:endParaRPr sz="1200" dirty="0"/>
          </a:p>
          <a:p>
            <a:pPr marL="285750" marR="0" lvl="0" indent="-285750" algn="l" rtl="0">
              <a:lnSpc>
                <a:spcPct val="90000"/>
              </a:lnSpc>
              <a:spcBef>
                <a:spcPts val="0"/>
              </a:spcBef>
              <a:spcAft>
                <a:spcPts val="0"/>
              </a:spcAft>
              <a:buClr>
                <a:schemeClr val="lt1"/>
              </a:buClr>
              <a:buSzPts val="1800"/>
              <a:buFont typeface="Arial"/>
              <a:buChar char="•"/>
            </a:pPr>
            <a:r>
              <a:rPr lang="fi-FI" sz="1600" dirty="0">
                <a:solidFill>
                  <a:schemeClr val="lt1"/>
                </a:solidFill>
                <a:latin typeface="Calibri"/>
                <a:ea typeface="Calibri"/>
                <a:cs typeface="Calibri"/>
                <a:sym typeface="Calibri"/>
              </a:rPr>
              <a:t>"Toivoisitko, ettet enää palelisi ulkona talvella?"</a:t>
            </a:r>
            <a:endParaRPr sz="1200" dirty="0"/>
          </a:p>
          <a:p>
            <a:pPr marL="285750" marR="0" lvl="0" indent="-285750" algn="l" rtl="0">
              <a:lnSpc>
                <a:spcPct val="90000"/>
              </a:lnSpc>
              <a:spcBef>
                <a:spcPts val="0"/>
              </a:spcBef>
              <a:spcAft>
                <a:spcPts val="0"/>
              </a:spcAft>
              <a:buClr>
                <a:schemeClr val="lt1"/>
              </a:buClr>
              <a:buSzPts val="1800"/>
              <a:buFont typeface="Arial"/>
              <a:buChar char="•"/>
            </a:pPr>
            <a:r>
              <a:rPr lang="fi-FI" sz="1600" dirty="0">
                <a:solidFill>
                  <a:schemeClr val="lt1"/>
                </a:solidFill>
                <a:latin typeface="Calibri"/>
                <a:ea typeface="Calibri"/>
                <a:cs typeface="Calibri"/>
                <a:sym typeface="Calibri"/>
              </a:rPr>
              <a:t>"Kolme etua siitä, että hiukset hoidetaan </a:t>
            </a:r>
            <a:r>
              <a:rPr lang="fi-FI" sz="1600" dirty="0" err="1">
                <a:solidFill>
                  <a:schemeClr val="lt1"/>
                </a:solidFill>
                <a:latin typeface="Calibri"/>
                <a:ea typeface="Calibri"/>
                <a:cs typeface="Calibri"/>
                <a:sym typeface="Calibri"/>
              </a:rPr>
              <a:t>nn:llä</a:t>
            </a:r>
            <a:r>
              <a:rPr lang="fi-FI" sz="1600" dirty="0">
                <a:solidFill>
                  <a:schemeClr val="lt1"/>
                </a:solidFill>
                <a:latin typeface="Calibri"/>
                <a:ea typeface="Calibri"/>
                <a:cs typeface="Calibri"/>
                <a:sym typeface="Calibri"/>
              </a:rPr>
              <a:t>"</a:t>
            </a:r>
            <a:endParaRPr sz="1200"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736"/>
        <p:cNvGrpSpPr/>
        <p:nvPr/>
      </p:nvGrpSpPr>
      <p:grpSpPr>
        <a:xfrm>
          <a:off x="0" y="0"/>
          <a:ext cx="0" cy="0"/>
          <a:chOff x="0" y="0"/>
          <a:chExt cx="0" cy="0"/>
        </a:xfrm>
      </p:grpSpPr>
      <p:sp>
        <p:nvSpPr>
          <p:cNvPr id="737" name="Google Shape;737;p43"/>
          <p:cNvSpPr txBox="1">
            <a:spLocks noGrp="1"/>
          </p:cNvSpPr>
          <p:nvPr>
            <p:ph type="title"/>
          </p:nvPr>
        </p:nvSpPr>
        <p:spPr>
          <a:xfrm>
            <a:off x="589952" y="145658"/>
            <a:ext cx="8148531" cy="738633"/>
          </a:xfrm>
          <a:prstGeom prst="rect">
            <a:avLst/>
          </a:prstGeom>
          <a:noFill/>
          <a:ln>
            <a:noFill/>
          </a:ln>
        </p:spPr>
        <p:txBody>
          <a:bodyPr spcFirstLastPara="1" wrap="square" lIns="91425" tIns="91425" rIns="91425" bIns="91425" anchor="t" anchorCtr="0">
            <a:spAutoFit/>
          </a:bodyPr>
          <a:lstStyle/>
          <a:p>
            <a:pPr marL="0" lvl="0" indent="0" algn="l" rtl="0">
              <a:lnSpc>
                <a:spcPct val="100000"/>
              </a:lnSpc>
              <a:spcBef>
                <a:spcPts val="0"/>
              </a:spcBef>
              <a:spcAft>
                <a:spcPts val="0"/>
              </a:spcAft>
              <a:buClr>
                <a:srgbClr val="161249"/>
              </a:buClr>
              <a:buSzPts val="2800"/>
              <a:buFont typeface="Arial"/>
              <a:buNone/>
            </a:pPr>
            <a:r>
              <a:rPr lang="fi-FI" sz="3600" dirty="0"/>
              <a:t>4. Toimintakehotteet (Call-to-Action) </a:t>
            </a:r>
            <a:endParaRPr sz="4400" dirty="0"/>
          </a:p>
        </p:txBody>
      </p:sp>
      <p:sp>
        <p:nvSpPr>
          <p:cNvPr id="738" name="Google Shape;738;p43"/>
          <p:cNvSpPr txBox="1">
            <a:spLocks noGrp="1"/>
          </p:cNvSpPr>
          <p:nvPr>
            <p:ph type="body" idx="1"/>
          </p:nvPr>
        </p:nvSpPr>
        <p:spPr>
          <a:xfrm>
            <a:off x="589952" y="952886"/>
            <a:ext cx="4273361" cy="3513917"/>
          </a:xfrm>
          <a:prstGeom prst="rect">
            <a:avLst/>
          </a:prstGeom>
          <a:noFill/>
          <a:ln>
            <a:noFill/>
          </a:ln>
        </p:spPr>
        <p:txBody>
          <a:bodyPr spcFirstLastPara="1" wrap="square" lIns="0" tIns="0" rIns="0" bIns="0" anchor="t" anchorCtr="0">
            <a:noAutofit/>
          </a:bodyPr>
          <a:lstStyle/>
          <a:p>
            <a:pPr marL="285750" lvl="0" indent="-285750" algn="l" rtl="0">
              <a:lnSpc>
                <a:spcPct val="100000"/>
              </a:lnSpc>
              <a:spcBef>
                <a:spcPts val="600"/>
              </a:spcBef>
              <a:spcAft>
                <a:spcPts val="0"/>
              </a:spcAft>
              <a:buClr>
                <a:srgbClr val="11AA81"/>
              </a:buClr>
              <a:buSzPts val="1600"/>
              <a:buFont typeface="Arial"/>
              <a:buChar char="●"/>
            </a:pPr>
            <a:r>
              <a:rPr lang="fi-FI" sz="1600" dirty="0"/>
              <a:t>Yleensä verkkosivustot sisältävät paljon tietoa.</a:t>
            </a:r>
            <a:endParaRPr dirty="0"/>
          </a:p>
          <a:p>
            <a:pPr marL="285750" lvl="0" indent="-285750" algn="l" rtl="0">
              <a:lnSpc>
                <a:spcPct val="100000"/>
              </a:lnSpc>
              <a:spcBef>
                <a:spcPts val="600"/>
              </a:spcBef>
              <a:spcAft>
                <a:spcPts val="0"/>
              </a:spcAft>
              <a:buClr>
                <a:srgbClr val="11AA81"/>
              </a:buClr>
              <a:buSzPts val="1600"/>
              <a:buFont typeface="Arial"/>
              <a:buChar char="●"/>
            </a:pPr>
            <a:r>
              <a:rPr lang="fi-FI" sz="1600" dirty="0"/>
              <a:t>Verkkosivujen kävijät tarvitsevat apua "seuraavan askeleen ottamiseen”, siksi niihin pitää kannustaa.</a:t>
            </a:r>
            <a:endParaRPr dirty="0"/>
          </a:p>
          <a:p>
            <a:pPr marL="285750" lvl="0" indent="-285750" algn="l" rtl="0">
              <a:lnSpc>
                <a:spcPct val="100000"/>
              </a:lnSpc>
              <a:spcBef>
                <a:spcPts val="600"/>
              </a:spcBef>
              <a:spcAft>
                <a:spcPts val="0"/>
              </a:spcAft>
              <a:buClr>
                <a:srgbClr val="11AA81"/>
              </a:buClr>
              <a:buSzPts val="1600"/>
              <a:buFont typeface="Arial"/>
              <a:buChar char="●"/>
            </a:pPr>
            <a:r>
              <a:rPr lang="fi-FI" sz="1600" dirty="0"/>
              <a:t> Asiantuntijana yrityssivuston omistajan tulisi kertoa kävijöille selkeästi, mitä haluat heidän tekevän.</a:t>
            </a:r>
            <a:endParaRPr dirty="0"/>
          </a:p>
          <a:p>
            <a:pPr marL="285750" lvl="0" indent="-285750" algn="l" rtl="0">
              <a:lnSpc>
                <a:spcPct val="100000"/>
              </a:lnSpc>
              <a:spcBef>
                <a:spcPts val="600"/>
              </a:spcBef>
              <a:spcAft>
                <a:spcPts val="0"/>
              </a:spcAft>
              <a:buClr>
                <a:srgbClr val="11AA81"/>
              </a:buClr>
              <a:buSzPts val="1600"/>
              <a:buFont typeface="Arial"/>
              <a:buChar char="●"/>
            </a:pPr>
            <a:r>
              <a:rPr lang="fi-FI" sz="1600" dirty="0"/>
              <a:t>Call-to-action (CTA) -painikkeet madaltavat toimintakynnystä.</a:t>
            </a:r>
            <a:endParaRPr dirty="0"/>
          </a:p>
          <a:p>
            <a:pPr marL="285750" lvl="0" indent="-285750" algn="l" rtl="0">
              <a:lnSpc>
                <a:spcPct val="100000"/>
              </a:lnSpc>
              <a:spcBef>
                <a:spcPts val="600"/>
              </a:spcBef>
              <a:spcAft>
                <a:spcPts val="0"/>
              </a:spcAft>
              <a:buClr>
                <a:srgbClr val="11AA81"/>
              </a:buClr>
              <a:buSzPts val="1600"/>
              <a:buFont typeface="Arial"/>
              <a:buChar char="●"/>
            </a:pPr>
            <a:r>
              <a:rPr lang="fi-FI" sz="1600" dirty="0"/>
              <a:t>Niiden tulisi sisältää reiluja  ja positiivisia ehdotuksia. </a:t>
            </a:r>
            <a:br>
              <a:rPr lang="fi-FI" dirty="0"/>
            </a:br>
            <a:endParaRPr dirty="0"/>
          </a:p>
        </p:txBody>
      </p:sp>
      <p:pic>
        <p:nvPicPr>
          <p:cNvPr id="739" name="Google Shape;739;p43" descr="Kuvahaun tulos haulle call to action buttons"/>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292389" y="1205634"/>
            <a:ext cx="3535721" cy="1988009"/>
          </a:xfrm>
          <a:prstGeom prst="rect">
            <a:avLst/>
          </a:prstGeom>
          <a:noFill/>
          <a:ln w="31750" cap="flat" cmpd="sng">
            <a:solidFill>
              <a:srgbClr val="11AA81"/>
            </a:solidFill>
            <a:prstDash val="solid"/>
            <a:round/>
            <a:headEnd type="none" w="sm" len="sm"/>
            <a:tailEnd type="none" w="sm" len="sm"/>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743"/>
        <p:cNvGrpSpPr/>
        <p:nvPr/>
      </p:nvGrpSpPr>
      <p:grpSpPr>
        <a:xfrm>
          <a:off x="0" y="0"/>
          <a:ext cx="0" cy="0"/>
          <a:chOff x="0" y="0"/>
          <a:chExt cx="0" cy="0"/>
        </a:xfrm>
      </p:grpSpPr>
      <p:sp>
        <p:nvSpPr>
          <p:cNvPr id="744" name="Google Shape;744;p44"/>
          <p:cNvSpPr txBox="1">
            <a:spLocks noGrp="1"/>
          </p:cNvSpPr>
          <p:nvPr>
            <p:ph type="body" idx="4294967295"/>
          </p:nvPr>
        </p:nvSpPr>
        <p:spPr>
          <a:xfrm>
            <a:off x="878681" y="2441324"/>
            <a:ext cx="7386637" cy="843755"/>
          </a:xfrm>
          <a:prstGeom prst="rect">
            <a:avLst/>
          </a:prstGeom>
          <a:noFill/>
          <a:ln>
            <a:noFill/>
          </a:ln>
        </p:spPr>
        <p:txBody>
          <a:bodyPr spcFirstLastPara="1" wrap="square" lIns="91425" tIns="91425" rIns="91425" bIns="91425" anchor="ctr" anchorCtr="0">
            <a:noAutofit/>
          </a:bodyPr>
          <a:lstStyle/>
          <a:p>
            <a:pPr marL="0" lvl="0" indent="0" algn="l" rtl="0">
              <a:lnSpc>
                <a:spcPct val="100000"/>
              </a:lnSpc>
              <a:spcBef>
                <a:spcPts val="0"/>
              </a:spcBef>
              <a:spcAft>
                <a:spcPts val="0"/>
              </a:spcAft>
              <a:buClr>
                <a:srgbClr val="161249"/>
              </a:buClr>
              <a:buSzPts val="1800"/>
              <a:buNone/>
            </a:pPr>
            <a:endParaRPr sz="2800" dirty="0"/>
          </a:p>
          <a:p>
            <a:pPr marL="0" lvl="0" indent="0" algn="l" rtl="0">
              <a:lnSpc>
                <a:spcPct val="100000"/>
              </a:lnSpc>
              <a:spcBef>
                <a:spcPts val="0"/>
              </a:spcBef>
              <a:spcAft>
                <a:spcPts val="0"/>
              </a:spcAft>
              <a:buClr>
                <a:srgbClr val="161249"/>
              </a:buClr>
              <a:buSzPts val="1800"/>
              <a:buNone/>
            </a:pPr>
            <a:endParaRPr sz="2800" dirty="0"/>
          </a:p>
          <a:p>
            <a:pPr marL="0" lvl="0" indent="0" algn="l" rtl="0">
              <a:lnSpc>
                <a:spcPct val="100000"/>
              </a:lnSpc>
              <a:spcBef>
                <a:spcPts val="0"/>
              </a:spcBef>
              <a:spcAft>
                <a:spcPts val="0"/>
              </a:spcAft>
              <a:buClr>
                <a:srgbClr val="161249"/>
              </a:buClr>
              <a:buSzPts val="1800"/>
              <a:buNone/>
            </a:pPr>
            <a:r>
              <a:rPr lang="fi-FI" sz="2800" dirty="0"/>
              <a:t>Seuraavassa osassa pyöritämme kampanjoiden.</a:t>
            </a:r>
            <a:endParaRPr dirty="0"/>
          </a:p>
          <a:p>
            <a:pPr marL="0" lvl="0" indent="0" algn="l" rtl="0">
              <a:lnSpc>
                <a:spcPct val="100000"/>
              </a:lnSpc>
              <a:spcBef>
                <a:spcPts val="0"/>
              </a:spcBef>
              <a:spcAft>
                <a:spcPts val="0"/>
              </a:spcAft>
              <a:buClr>
                <a:srgbClr val="161249"/>
              </a:buClr>
              <a:buSzPts val="1800"/>
              <a:buNone/>
            </a:pPr>
            <a:endParaRPr sz="2800" dirty="0"/>
          </a:p>
        </p:txBody>
      </p:sp>
      <p:sp>
        <p:nvSpPr>
          <p:cNvPr id="745" name="Google Shape;745;p44"/>
          <p:cNvSpPr txBox="1"/>
          <p:nvPr/>
        </p:nvSpPr>
        <p:spPr>
          <a:xfrm>
            <a:off x="754582" y="1698441"/>
            <a:ext cx="2177272" cy="738633"/>
          </a:xfrm>
          <a:prstGeom prst="rect">
            <a:avLst/>
          </a:prstGeom>
          <a:solidFill>
            <a:srgbClr val="7F7F7F"/>
          </a:solid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fi-FI" sz="1800" b="1" i="0" u="none" strike="noStrike" cap="none" dirty="0">
                <a:solidFill>
                  <a:schemeClr val="lt1"/>
                </a:solidFill>
                <a:latin typeface="Arial"/>
                <a:ea typeface="Arial"/>
                <a:cs typeface="Arial"/>
                <a:sym typeface="Arial"/>
              </a:rPr>
              <a:t>1.</a:t>
            </a:r>
            <a:r>
              <a:rPr lang="fi-FI" sz="1800" b="1" dirty="0">
                <a:solidFill>
                  <a:schemeClr val="lt1"/>
                </a:solidFill>
              </a:rPr>
              <a:t>Mainonnan perusteet</a:t>
            </a:r>
            <a:endParaRPr sz="1800" b="1" i="0" u="none" strike="noStrike" cap="none" dirty="0">
              <a:solidFill>
                <a:schemeClr val="lt1"/>
              </a:solidFill>
              <a:latin typeface="Arial"/>
              <a:ea typeface="Arial"/>
              <a:cs typeface="Arial"/>
              <a:sym typeface="Arial"/>
            </a:endParaRPr>
          </a:p>
        </p:txBody>
      </p:sp>
      <p:sp>
        <p:nvSpPr>
          <p:cNvPr id="746" name="Google Shape;746;p44"/>
          <p:cNvSpPr/>
          <p:nvPr/>
        </p:nvSpPr>
        <p:spPr>
          <a:xfrm>
            <a:off x="4742752" y="1698441"/>
            <a:ext cx="2109457" cy="769410"/>
          </a:xfrm>
          <a:prstGeom prst="rect">
            <a:avLst/>
          </a:prstGeom>
          <a:blipFill rotWithShape="1">
            <a:blip r:embed="rId3"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ctr" anchorCtr="1">
            <a:noAutofit/>
          </a:bodyPr>
          <a:lstStyle/>
          <a:p>
            <a:pPr marL="0" marR="0" lvl="0" indent="0" algn="l" rtl="0">
              <a:spcBef>
                <a:spcPts val="0"/>
              </a:spcBef>
              <a:spcAft>
                <a:spcPts val="0"/>
              </a:spcAft>
              <a:buNone/>
            </a:pPr>
            <a:r>
              <a:rPr lang="fi-FI" sz="1600" b="1" dirty="0">
                <a:solidFill>
                  <a:schemeClr val="lt1"/>
                </a:solidFill>
                <a:latin typeface="Arial"/>
                <a:ea typeface="Arial"/>
                <a:cs typeface="Arial"/>
                <a:sym typeface="Arial"/>
              </a:rPr>
              <a:t>2. </a:t>
            </a:r>
            <a:r>
              <a:rPr lang="fi-FI" sz="1600" b="1" dirty="0">
                <a:solidFill>
                  <a:schemeClr val="lt1"/>
                </a:solidFill>
              </a:rPr>
              <a:t> M</a:t>
            </a:r>
            <a:r>
              <a:rPr lang="fi-FI" sz="1600" b="1" dirty="0">
                <a:solidFill>
                  <a:schemeClr val="lt1"/>
                </a:solidFill>
                <a:latin typeface="Arial"/>
                <a:ea typeface="Arial"/>
                <a:cs typeface="Arial"/>
                <a:sym typeface="Arial"/>
              </a:rPr>
              <a:t>ainonnan valmistelu</a:t>
            </a:r>
            <a:endParaRPr dirty="0"/>
          </a:p>
        </p:txBody>
      </p:sp>
      <p:sp>
        <p:nvSpPr>
          <p:cNvPr id="747" name="Google Shape;747;p44"/>
          <p:cNvSpPr txBox="1"/>
          <p:nvPr/>
        </p:nvSpPr>
        <p:spPr>
          <a:xfrm>
            <a:off x="3520020" y="4570705"/>
            <a:ext cx="1849171" cy="307777"/>
          </a:xfrm>
          <a:prstGeom prst="rect">
            <a:avLst/>
          </a:prstGeom>
          <a:solidFill>
            <a:schemeClr val="lt1"/>
          </a:solidFill>
          <a:ln>
            <a:noFill/>
          </a:ln>
        </p:spPr>
        <p:txBody>
          <a:bodyPr spcFirstLastPara="1" wrap="square" lIns="91425" tIns="45700" rIns="91425" bIns="45700" anchor="ctr" anchorCtr="1">
            <a:spAutoFit/>
          </a:bodyPr>
          <a:lstStyle/>
          <a:p>
            <a:pPr marL="0" marR="0" lvl="0" indent="0" algn="l" rtl="0">
              <a:spcBef>
                <a:spcPts val="0"/>
              </a:spcBef>
              <a:spcAft>
                <a:spcPts val="0"/>
              </a:spcAft>
              <a:buNone/>
            </a:pPr>
            <a:endParaRPr sz="1400" b="1">
              <a:solidFill>
                <a:srgbClr val="161249"/>
              </a:solidFill>
              <a:latin typeface="Arial"/>
              <a:ea typeface="Arial"/>
              <a:cs typeface="Arial"/>
              <a:sym typeface="Arial"/>
            </a:endParaRPr>
          </a:p>
        </p:txBody>
      </p:sp>
      <p:sp>
        <p:nvSpPr>
          <p:cNvPr id="748" name="Google Shape;748;p44"/>
          <p:cNvSpPr/>
          <p:nvPr/>
        </p:nvSpPr>
        <p:spPr>
          <a:xfrm>
            <a:off x="3259733" y="3631807"/>
            <a:ext cx="2109457" cy="769410"/>
          </a:xfrm>
          <a:prstGeom prst="rect">
            <a:avLst/>
          </a:prstGeom>
          <a:blipFill rotWithShape="1">
            <a:blip r:embed="rId3"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ctr" anchorCtr="1">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49" name="Google Shape;749;p44"/>
          <p:cNvSpPr txBox="1"/>
          <p:nvPr/>
        </p:nvSpPr>
        <p:spPr>
          <a:xfrm>
            <a:off x="3389875" y="3862644"/>
            <a:ext cx="1849171" cy="307736"/>
          </a:xfrm>
          <a:prstGeom prst="rect">
            <a:avLst/>
          </a:prstGeom>
          <a:solidFill>
            <a:schemeClr val="lt1"/>
          </a:solidFill>
          <a:ln>
            <a:noFill/>
          </a:ln>
        </p:spPr>
        <p:txBody>
          <a:bodyPr spcFirstLastPara="1" wrap="square" lIns="91425" tIns="45700" rIns="91425" bIns="45700" anchor="ctr" anchorCtr="1">
            <a:spAutoFit/>
          </a:bodyPr>
          <a:lstStyle/>
          <a:p>
            <a:pPr marL="0" marR="0" lvl="0" indent="0" algn="l" rtl="0">
              <a:spcBef>
                <a:spcPts val="0"/>
              </a:spcBef>
              <a:spcAft>
                <a:spcPts val="0"/>
              </a:spcAft>
              <a:buNone/>
            </a:pPr>
            <a:r>
              <a:rPr lang="fi-FI" sz="1400" b="1" dirty="0">
                <a:solidFill>
                  <a:srgbClr val="161249"/>
                </a:solidFill>
                <a:latin typeface="Arial"/>
                <a:ea typeface="Arial"/>
                <a:cs typeface="Arial"/>
                <a:sym typeface="Arial"/>
              </a:rPr>
              <a:t>3. </a:t>
            </a:r>
            <a:r>
              <a:rPr lang="fi-FI" b="1" dirty="0">
                <a:solidFill>
                  <a:srgbClr val="161249"/>
                </a:solidFill>
              </a:rPr>
              <a:t>Kampanjan </a:t>
            </a:r>
            <a:endParaRPr dirty="0"/>
          </a:p>
        </p:txBody>
      </p:sp>
      <p:sp>
        <p:nvSpPr>
          <p:cNvPr id="750" name="Google Shape;750;p44"/>
          <p:cNvSpPr txBox="1"/>
          <p:nvPr/>
        </p:nvSpPr>
        <p:spPr>
          <a:xfrm>
            <a:off x="754582" y="758168"/>
            <a:ext cx="7380594"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800"/>
              <a:buFont typeface="Arial"/>
              <a:buNone/>
            </a:pPr>
            <a:r>
              <a:rPr lang="fi-FI" sz="2800" b="1" i="0" u="none" strike="noStrike" cap="none" dirty="0">
                <a:solidFill>
                  <a:srgbClr val="161249"/>
                </a:solidFill>
                <a:latin typeface="Arial"/>
                <a:ea typeface="Arial"/>
                <a:cs typeface="Arial"/>
                <a:sym typeface="Arial"/>
              </a:rPr>
              <a:t>Onnittelut tämän moduulin loppuun saattamisesta! </a:t>
            </a:r>
            <a:endParaRPr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627"/>
        <p:cNvGrpSpPr/>
        <p:nvPr/>
      </p:nvGrpSpPr>
      <p:grpSpPr>
        <a:xfrm>
          <a:off x="0" y="0"/>
          <a:ext cx="0" cy="0"/>
          <a:chOff x="0" y="0"/>
          <a:chExt cx="0" cy="0"/>
        </a:xfrm>
      </p:grpSpPr>
      <p:sp>
        <p:nvSpPr>
          <p:cNvPr id="628" name="Google Shape;628;g2540d369300_0_0"/>
          <p:cNvSpPr txBox="1">
            <a:spLocks noGrp="1"/>
          </p:cNvSpPr>
          <p:nvPr>
            <p:ph type="body" idx="1"/>
          </p:nvPr>
        </p:nvSpPr>
        <p:spPr>
          <a:xfrm>
            <a:off x="628650" y="655325"/>
            <a:ext cx="5391000" cy="30099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750"/>
              </a:spcBef>
              <a:spcAft>
                <a:spcPts val="0"/>
              </a:spcAft>
              <a:buClr>
                <a:srgbClr val="FFFFFF"/>
              </a:buClr>
              <a:buSzPts val="1500"/>
              <a:buNone/>
            </a:pPr>
            <a:r>
              <a:rPr lang="fi">
                <a:solidFill>
                  <a:srgbClr val="FFFFFF"/>
                </a:solidFill>
              </a:rPr>
              <a:t>DEMS-materiaalin tavoitteena on parantaa digitaalisen markkinoinnin taitoja korkea-asteen koulutuksessa ja vastata yritysten ja organisaatioiden tarpeisiin. Käytettävissäsi on laajat diasarjat, joissa on luokkatehtäviä ja -aktiviteetteja sekä yksityiskohtaiset käyttöohjeet opettajalle. Voit vapaasti käyttää osaa tai koko käytettävissä olevaa materiaalia.</a:t>
            </a:r>
            <a:endParaRPr>
              <a:solidFill>
                <a:srgbClr val="FFFFFF"/>
              </a:solidFill>
            </a:endParaRPr>
          </a:p>
          <a:p>
            <a:pPr marL="0" lvl="0" indent="0" algn="l" rtl="0">
              <a:lnSpc>
                <a:spcPct val="90000"/>
              </a:lnSpc>
              <a:spcBef>
                <a:spcPts val="750"/>
              </a:spcBef>
              <a:spcAft>
                <a:spcPts val="0"/>
              </a:spcAft>
              <a:buClr>
                <a:srgbClr val="FFFFFF"/>
              </a:buClr>
              <a:buSzPts val="1500"/>
              <a:buNone/>
            </a:pPr>
            <a:endParaRPr>
              <a:solidFill>
                <a:srgbClr val="FFFFFF"/>
              </a:solidFill>
            </a:endParaRPr>
          </a:p>
          <a:p>
            <a:pPr marL="0" lvl="0" indent="0" algn="l" rtl="0">
              <a:lnSpc>
                <a:spcPct val="90000"/>
              </a:lnSpc>
              <a:spcBef>
                <a:spcPts val="750"/>
              </a:spcBef>
              <a:spcAft>
                <a:spcPts val="0"/>
              </a:spcAft>
              <a:buClr>
                <a:srgbClr val="FFFFFF"/>
              </a:buClr>
              <a:buSzPts val="1500"/>
              <a:buNone/>
            </a:pPr>
            <a:r>
              <a:rPr lang="fi">
                <a:solidFill>
                  <a:srgbClr val="FFFFFF"/>
                </a:solidFill>
              </a:rPr>
              <a:t>Aineisto sisältää internetistä haettua sisältöä ja lukuja, joten siihen voi tulla muutoksia. Lähteet on ilmoitettu oikeudenmukaisen käytön sääntöjen mukaisesti. Aineisto on kokonaisuudessaan nähtävissä ja ladattavissa osoitteessa www.dems.pro. Kaikki aineisto on tuotettu vapaaseen käyttöön ja Erasmus+ -ohjelman osarahoittamana.</a:t>
            </a:r>
            <a:endParaRPr>
              <a:solidFill>
                <a:srgbClr val="FFFFFF"/>
              </a:solidFill>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16460</TotalTime>
  <Words>6844</Words>
  <Application>Microsoft Office PowerPoint</Application>
  <PresentationFormat>On-screen Show (16:9)</PresentationFormat>
  <Paragraphs>736</Paragraphs>
  <Slides>68</Slides>
  <Notes>68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68</vt:i4>
      </vt:variant>
    </vt:vector>
  </HeadingPairs>
  <TitlesOfParts>
    <vt:vector size="74" baseType="lpstr">
      <vt:lpstr>Noto Sans Symbols</vt:lpstr>
      <vt:lpstr>Arial</vt:lpstr>
      <vt:lpstr>Calibri</vt:lpstr>
      <vt:lpstr>PT Sans</vt:lpstr>
      <vt:lpstr>Roboto</vt:lpstr>
      <vt:lpstr>DEMS NEW</vt:lpstr>
      <vt:lpstr>Digitaalinen mainonta</vt:lpstr>
      <vt:lpstr>Oppimistavoitteet </vt:lpstr>
      <vt:lpstr>Aiheet</vt:lpstr>
      <vt:lpstr>Strategiapohjainen mainonta </vt:lpstr>
      <vt:lpstr>Mainonnan on toteutettava organisaation strategiaa</vt:lpstr>
      <vt:lpstr>"Hyvin asetetun tavoitteen piirteet -  SMART-malli</vt:lpstr>
      <vt:lpstr>Miksi SMART?</vt:lpstr>
      <vt:lpstr>PowerPoint Presentation</vt:lpstr>
      <vt:lpstr>Mainoksen mittareita suhteessa suppiloon</vt:lpstr>
      <vt:lpstr>PowerPoint Presentation</vt:lpstr>
      <vt:lpstr>Kohderyhmän määrittely</vt:lpstr>
      <vt:lpstr>Kohdeyleisö  </vt:lpstr>
      <vt:lpstr> Kohdeyleisön määrittäminen digitaalisesti</vt:lpstr>
      <vt:lpstr>PowerPoint Presentation</vt:lpstr>
      <vt:lpstr>Mainosverkostot - Google Display Network (GDN) </vt:lpstr>
      <vt:lpstr>PowerPoint Presentation</vt:lpstr>
      <vt:lpstr>Digitaalinen mainonta, PPC </vt:lpstr>
      <vt:lpstr> ”Digitaalinen media"?</vt:lpstr>
      <vt:lpstr>PowerPoint Presentation</vt:lpstr>
      <vt:lpstr>Esimerkkejä digitaalisista mainoksista</vt:lpstr>
      <vt:lpstr>PowerPoint Presentation</vt:lpstr>
      <vt:lpstr>Digitaalisen mainonnan edut</vt:lpstr>
      <vt:lpstr>PPC -mainonnan  + ja -  </vt:lpstr>
      <vt:lpstr>PowerPoint Presentation</vt:lpstr>
      <vt:lpstr>Miten pääsen alkuun?</vt:lpstr>
      <vt:lpstr>PPC-kampanjoiden tavoitteiden asettaminen </vt:lpstr>
      <vt:lpstr>Mainosten A/B-testaus</vt:lpstr>
      <vt:lpstr>Uudelleen kohdentaminen (retargeting)</vt:lpstr>
      <vt:lpstr>Ohjelmallinen mainonta</vt:lpstr>
      <vt:lpstr>Digitaalisen mainonnan hinnoittelusta</vt:lpstr>
      <vt:lpstr>Digitaaliset mainosalustat </vt:lpstr>
      <vt:lpstr>Hakukonemainonta</vt:lpstr>
      <vt:lpstr>PowerPoint Presentation</vt:lpstr>
      <vt:lpstr>Google-mainosten hinnoittelusta</vt:lpstr>
      <vt:lpstr>Mainostyypit</vt:lpstr>
      <vt:lpstr>Mainostyyppien tavoitteet </vt:lpstr>
      <vt:lpstr>PowerPoint Presentation</vt:lpstr>
      <vt:lpstr>Sosiaalisen median mainonta</vt:lpstr>
      <vt:lpstr>PowerPoint Presentation</vt:lpstr>
      <vt:lpstr>Sosiaalisen median mainonnan hinnoista</vt:lpstr>
      <vt:lpstr>Natiivimainonta</vt:lpstr>
      <vt:lpstr>Uutiskirje-markkinointi</vt:lpstr>
      <vt:lpstr>PowerPoint Presentation</vt:lpstr>
      <vt:lpstr>PowerPoint Presentation</vt:lpstr>
      <vt:lpstr>Miksi avainsanat ovat olennaisia? </vt:lpstr>
      <vt:lpstr>Avainsanatutkimus</vt:lpstr>
      <vt:lpstr>PowerPoint Presentation</vt:lpstr>
      <vt:lpstr>Laskeutumissivu</vt:lpstr>
      <vt:lpstr>PowerPoint Presentation</vt:lpstr>
      <vt:lpstr>Laskeutumissivu (landing page, ländäri)</vt:lpstr>
      <vt:lpstr>PowerPoint Presentation</vt:lpstr>
      <vt:lpstr>Vaikutusten mittaaminen </vt:lpstr>
      <vt:lpstr>Vaikutuksen mittaaminen digitaalisessa</vt:lpstr>
      <vt:lpstr>Perusmittareita</vt:lpstr>
      <vt:lpstr>Lisää mittareita </vt:lpstr>
      <vt:lpstr>    Kampanja käynnissä 28.12. - 17.1.: 37.000+ näyttökertaa Fb:ssä  2000+ näyttökertaa IG:ssä  Sivustokäynnit (=CTR) Fb 1000+ (~2,7%) IG 41 (~2%)  Budjetti yhteensä 100€ (80€ Fb, 20€ IG) -&gt; kuluttaa: CPM Fb: ~2,1€ CPM IG: ~10€ per klikkaus Fb: 8 c per klikkaus IG: 50c   </vt:lpstr>
      <vt:lpstr>PowerPoint Presentation</vt:lpstr>
      <vt:lpstr>PowerPoint Presentation</vt:lpstr>
      <vt:lpstr>Konversio </vt:lpstr>
      <vt:lpstr>PowerPoint Presentation</vt:lpstr>
      <vt:lpstr>Hyvä konversio?</vt:lpstr>
      <vt:lpstr>Vinkkejä konversion parantamiseen</vt:lpstr>
      <vt:lpstr>1. Luo luottamusta</vt:lpstr>
      <vt:lpstr>2. Mahdollista helppo navigointi</vt:lpstr>
      <vt:lpstr>3. Kirjoita houkuttelevia otsikkoja ja tekstejä </vt:lpstr>
      <vt:lpstr>4. Toimintakehotteet (Call-to-Action)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advertising</dc:title>
  <dc:creator>Schleutker Kai</dc:creator>
  <cp:keywords>, docId:A10B57BD80880BD333E38DBAB55F479E</cp:keywords>
  <cp:lastModifiedBy>Koskimies-Chiba Sanni</cp:lastModifiedBy>
  <cp:revision>14</cp:revision>
  <dcterms:modified xsi:type="dcterms:W3CDTF">2023-11-22T09:45:16Z</dcterms:modified>
</cp:coreProperties>
</file>