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68" r:id="rId16"/>
    <p:sldId id="271" r:id="rId17"/>
    <p:sldId id="272" r:id="rId18"/>
    <p:sldId id="273" r:id="rId19"/>
    <p:sldId id="274" r:id="rId20"/>
    <p:sldId id="275" r:id="rId21"/>
    <p:sldId id="277" r:id="rId22"/>
    <p:sldId id="276"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1" r:id="rId36"/>
    <p:sldId id="290"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13" r:id="rId51"/>
  </p:sldIdLst>
  <p:sldSz cx="9144000" cy="5143500" type="screen16x9"/>
  <p:notesSz cx="6858000" cy="9144000"/>
  <p:embeddedFontLst>
    <p:embeddedFont>
      <p:font typeface="Calibri" panose="020F0502020204030204" pitchFamily="34" charset="0"/>
      <p:regular r:id="rId53"/>
      <p:bold r:id="rId54"/>
      <p:italic r:id="rId55"/>
      <p:boldItalic r:id="rId56"/>
    </p:embeddedFont>
    <p:embeddedFont>
      <p:font typeface="Libre Franklin" pitchFamily="2" charset="0"/>
      <p:regular r:id="rId57"/>
      <p:bold r:id="rId58"/>
      <p:italic r:id="rId59"/>
      <p:boldItalic r:id="rId60"/>
    </p:embeddedFont>
    <p:embeddedFont>
      <p:font typeface="PT Sans" panose="020B0503020203020204" pitchFamily="3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iH08sefmEETIj3NXjnd1H3/aCRV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38" d="100"/>
          <a:sy n="138" d="100"/>
        </p:scale>
        <p:origin x="792"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1.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9.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implilearn.com/traditional-marketing-vs-digital-marketing-articl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 name="Google Shape;17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3-4 vuokrasopimusta á 2h</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Digitaalisella</a:t>
            </a:r>
            <a:r>
              <a:rPr lang="en-US" dirty="0"/>
              <a:t> </a:t>
            </a:r>
            <a:r>
              <a:rPr lang="en-US" dirty="0" err="1"/>
              <a:t>mainonnalla</a:t>
            </a:r>
            <a:r>
              <a:rPr lang="en-US" dirty="0"/>
              <a:t> on </a:t>
            </a:r>
            <a:r>
              <a:rPr lang="en-US" dirty="0" err="1"/>
              <a:t>paljon</a:t>
            </a:r>
            <a:r>
              <a:rPr lang="en-US" dirty="0"/>
              <a:t> </a:t>
            </a:r>
            <a:r>
              <a:rPr lang="en-US" dirty="0" err="1"/>
              <a:t>yhteistä</a:t>
            </a:r>
            <a:r>
              <a:rPr lang="en-US" dirty="0"/>
              <a:t> </a:t>
            </a:r>
            <a:r>
              <a:rPr lang="en-US" dirty="0" err="1"/>
              <a:t>perinteisen</a:t>
            </a:r>
            <a:r>
              <a:rPr lang="en-US" dirty="0"/>
              <a:t> </a:t>
            </a:r>
            <a:r>
              <a:rPr lang="en-US" dirty="0" err="1"/>
              <a:t>mainonnan</a:t>
            </a:r>
            <a:r>
              <a:rPr lang="en-US" dirty="0"/>
              <a:t> </a:t>
            </a:r>
            <a:r>
              <a:rPr lang="en-US" dirty="0" err="1"/>
              <a:t>kanssa</a:t>
            </a:r>
            <a:r>
              <a:rPr lang="en-US" dirty="0"/>
              <a:t> (</a:t>
            </a:r>
            <a:r>
              <a:rPr lang="en-US" dirty="0" err="1"/>
              <a:t>tavoitteet</a:t>
            </a:r>
            <a:r>
              <a:rPr lang="en-US" dirty="0"/>
              <a:t>, </a:t>
            </a:r>
            <a:r>
              <a:rPr lang="en-US" dirty="0" err="1"/>
              <a:t>ydinviestit</a:t>
            </a:r>
            <a:r>
              <a:rPr lang="en-US" dirty="0"/>
              <a:t>, </a:t>
            </a:r>
            <a:r>
              <a:rPr lang="en-US" dirty="0" err="1"/>
              <a:t>viestin</a:t>
            </a:r>
            <a:r>
              <a:rPr lang="en-US" dirty="0"/>
              <a:t> </a:t>
            </a:r>
            <a:r>
              <a:rPr lang="en-US" dirty="0" err="1"/>
              <a:t>elementit</a:t>
            </a:r>
            <a:r>
              <a:rPr lang="en-US" dirty="0"/>
              <a:t>). </a:t>
            </a:r>
            <a:r>
              <a:rPr lang="en-US" dirty="0" err="1"/>
              <a:t>Siksi</a:t>
            </a:r>
            <a:r>
              <a:rPr lang="en-US" dirty="0"/>
              <a:t> </a:t>
            </a:r>
            <a:r>
              <a:rPr lang="en-US" dirty="0" err="1"/>
              <a:t>aloitamme</a:t>
            </a:r>
            <a:r>
              <a:rPr lang="en-US" dirty="0"/>
              <a:t> </a:t>
            </a:r>
            <a:r>
              <a:rPr lang="en-US" dirty="0" err="1"/>
              <a:t>jakson</a:t>
            </a:r>
            <a:r>
              <a:rPr lang="en-US" dirty="0"/>
              <a:t> </a:t>
            </a:r>
            <a:r>
              <a:rPr lang="en-US" dirty="0" err="1"/>
              <a:t>käymällä</a:t>
            </a:r>
            <a:r>
              <a:rPr lang="en-US" dirty="0"/>
              <a:t> </a:t>
            </a:r>
            <a:r>
              <a:rPr lang="en-US" dirty="0" err="1"/>
              <a:t>läpi</a:t>
            </a:r>
            <a:r>
              <a:rPr lang="en-US" dirty="0"/>
              <a:t> </a:t>
            </a:r>
            <a:r>
              <a:rPr lang="en-US" dirty="0" err="1"/>
              <a:t>mainonnan</a:t>
            </a:r>
            <a:r>
              <a:rPr lang="en-US" dirty="0"/>
              <a:t> </a:t>
            </a:r>
            <a:r>
              <a:rPr lang="en-US" dirty="0" err="1"/>
              <a:t>keskeisiä</a:t>
            </a:r>
            <a:r>
              <a:rPr lang="en-US" dirty="0"/>
              <a:t> </a:t>
            </a:r>
            <a:r>
              <a:rPr lang="en-US" dirty="0" err="1"/>
              <a:t>elementtejä</a:t>
            </a:r>
            <a:r>
              <a:rPr lang="en-US" dirty="0"/>
              <a:t>.</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Tämä tehtävä auttaa sinua opettajana näkemään, kuinka hyvin oppilaat osaavat tunnistaa mainokset sinänsä ja niiden eri tyypit. Tärkeimmät tiedotusvälineet ovat: 1. banneri-/näyttömainokset, 2. hakukonemainokset, 3. sosiaalisen median mainokset, 4. natiivimainokset, 5. uutiskirjeet.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Clr>
                <a:schemeClr val="dk1"/>
              </a:buClr>
              <a:buSzPts val="1100"/>
              <a:buFont typeface="Arial"/>
              <a:buNone/>
            </a:pPr>
            <a:r>
              <a:rPr lang="fi" sz="1000" dirty="0">
                <a:solidFill>
                  <a:srgbClr val="595959"/>
                </a:solidFill>
              </a:rPr>
              <a:t>Perinteiseen mediaan (sanomalehdet, aikakauslehdet, painetut esitteet, suoramainonta, televisio, mainostaulut jne.) verrattuna </a:t>
            </a:r>
            <a:r>
              <a:rPr lang="fi" sz="1000" b="1" dirty="0">
                <a:solidFill>
                  <a:srgbClr val="595959"/>
                </a:solidFill>
              </a:rPr>
              <a:t>digitaalinen media </a:t>
            </a:r>
            <a:r>
              <a:rPr lang="fi" sz="1000" dirty="0">
                <a:solidFill>
                  <a:srgbClr val="595959"/>
                </a:solidFill>
              </a:rPr>
              <a:t>on siis paljon joustavampaa. Perinteinen media pyrkii tavoittamaan kaikki, jotka niitä näkevät, kun taas </a:t>
            </a:r>
            <a:r>
              <a:rPr lang="fi" sz="1000" b="1" dirty="0">
                <a:solidFill>
                  <a:srgbClr val="595959"/>
                </a:solidFill>
              </a:rPr>
              <a:t>digitaalisessa mediassa mainonta </a:t>
            </a:r>
            <a:r>
              <a:rPr lang="fi" sz="1000" dirty="0">
                <a:solidFill>
                  <a:srgbClr val="595959"/>
                </a:solidFill>
              </a:rPr>
              <a:t>voidaan kohdentaa tarkasti. Jos esimerkiksi myyt ulkoiluvälineitä, voit tavoittaa retkeilystä kiinnostuneet kohderyhmät tai tavoittaa uudelleen ostajat, jotka ovat katselleet tuotteitasi, mutta eivät ole vielä ostaneet. Formaatista riippuen voit myös rajata mainoksen tiettyihin kellonaikoihin tai sulkea pois mainoksen jo kerran nähneen yleisön näkemästä sitä uudelleen.</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 name="Google Shape;21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Perinteisen ja digitaalisen markkinoinnin vertailu (termit on hyvä alusta lähtien opettaa ja oppia englanniksi). Lähde: </a:t>
            </a:r>
            <a:r>
              <a:rPr lang="fi" sz="1400" u="sng" dirty="0">
                <a:solidFill>
                  <a:schemeClr val="hlink"/>
                </a:solidFill>
                <a:hlinkClick r:id="rId3"/>
              </a:rPr>
              <a:t>Simplilearn</a:t>
            </a:r>
            <a:endParaRPr sz="1400"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Useimmat yritykset tarvitsevat uusia asiakkaita ja lisää myyntiä. Mainonta on yksi toteutettavissa olevista tavoista saavuttaa tämä. Koska mainonta ja markkinointi merkitsevät kuitenkin kuluja, kysymys "missä kanavissa saamme parhaan tuloksen mainosbudjetillemme" on aina ajankohtainen.</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Nykyaikaiselle mainonnalle on ominaista eräät pääpiirteet.  Mainonnan tulisi täydentää yrityksen muita markkinointitoimia. Se olisi aina suunniteltava etukäteen, ja sillä olisi oltava tietyt, myös numeeriset tavoitteet.  Lisäksi sitä olisi mukautettava ostoprosessin vaiheen mukaan.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sz="1000" dirty="0"/>
              <a:t>Monet opiskelijat saattavat ajatella, että "markkinointi” (promotion) ja "mainonta" ovat synonyymejä. Mainonta on kuitenkin vain yksi osa markkinointia (marketing communication), vaikka näkyvä. Ns. markkinointimix sisältää useita markkinoinnin välineitä (näitä käsiteltiin jaksossa 1) . </a:t>
            </a:r>
            <a:endParaRPr sz="10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SzPts val="1100"/>
              <a:buNone/>
            </a:pPr>
            <a:r>
              <a:rPr lang="fi" dirty="0"/>
              <a:t>On tärkeää muistaa, että mainonta maksaa aina, ja siksi sillä on oltava tavoitteet. Yksi olennainen jatkuva kysymys on: "Missä medioissa/kanavissa voimme tavata asiakkaamme?".</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Hyvä tapa konkretisoida aihetta on antaa opiskelijoiden analysoida mainontaa itse - katso seuraava dia ’Aktivointitehtävä'.</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Joskus ostamme tuotteita ja palveluita heti (yleensä edullisia tuotteita päivittäiseen käyttöön tai tuotteita, joita olemme käyttäneet aiemmin). Mutta kun kyseessä ovat tuntemattomammat tuotteet ja palvelut, prosessi voi kestää päiviä, viikkoja tai jopa kuukausia (auto, asunto, lomamatka, sisustus, rakentaminen, ym.). </a:t>
            </a:r>
            <a:endParaRPr dirty="0"/>
          </a:p>
          <a:p>
            <a:pPr marL="0" lvl="0" indent="0" algn="l" rtl="0">
              <a:lnSpc>
                <a:spcPct val="100000"/>
              </a:lnSpc>
              <a:spcBef>
                <a:spcPts val="0"/>
              </a:spcBef>
              <a:spcAft>
                <a:spcPts val="0"/>
              </a:spcAft>
              <a:buSzPts val="1100"/>
              <a:buNone/>
            </a:pPr>
            <a:r>
              <a:rPr lang="fi" dirty="0"/>
              <a:t>Myyntisuppilo (Sales funnel) on hyödyllinen väline tämän prosessin jäsentämiseen ja esittämiseen. Yrityksen näkökulmasta eri vaiheet tarvitsevat erilaisia viestejä ja mainoksia. Myyntisuppilo esiteltiin tarkemmin jo ensimmäisen jakson 3. osassa.</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4f4826d47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24f4826d47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Jokaisella meistä on kokemusta ostajaprosesseista. Ajattele, miten se oli, kun suunnittelit auton ostoa tai uuden puutarhan perustamista ... . Markkinoijalle on erittäin arvokasta tunnistaa ostajan vaiheiden luonne ja erityisesti ajatukset, epäilyt ja kysymykset, joita potentiaalisilla ostajilla on.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Tämä</a:t>
            </a:r>
            <a:r>
              <a:rPr lang="en-US" dirty="0"/>
              <a:t> </a:t>
            </a:r>
            <a:r>
              <a:rPr lang="en-US" dirty="0" err="1"/>
              <a:t>tehtävä</a:t>
            </a:r>
            <a:r>
              <a:rPr lang="en-US" dirty="0"/>
              <a:t> </a:t>
            </a:r>
            <a:r>
              <a:rPr lang="en-US" dirty="0" err="1"/>
              <a:t>soveltuu</a:t>
            </a:r>
            <a:r>
              <a:rPr lang="en-US" dirty="0"/>
              <a:t> </a:t>
            </a:r>
            <a:r>
              <a:rPr lang="en-US" dirty="0" err="1"/>
              <a:t>myös</a:t>
            </a:r>
            <a:r>
              <a:rPr lang="en-US" dirty="0"/>
              <a:t> </a:t>
            </a:r>
            <a:r>
              <a:rPr lang="en-US" dirty="0" err="1"/>
              <a:t>kotitehtäväksi</a:t>
            </a:r>
            <a:r>
              <a:rPr lang="en-US" dirty="0"/>
              <a:t>.</a:t>
            </a:r>
          </a:p>
          <a:p>
            <a:pPr marL="0" lvl="0" indent="0" algn="l" rtl="0">
              <a:lnSpc>
                <a:spcPct val="100000"/>
              </a:lnSpc>
              <a:spcBef>
                <a:spcPts val="0"/>
              </a:spcBef>
              <a:spcAft>
                <a:spcPts val="0"/>
              </a:spcAft>
              <a:buSzPts val="1100"/>
              <a:buNone/>
            </a:pPr>
            <a:r>
              <a:rPr lang="en-US" dirty="0"/>
              <a:t>Huom! “</a:t>
            </a:r>
            <a:r>
              <a:rPr lang="en-US" dirty="0" err="1"/>
              <a:t>Mainonta</a:t>
            </a:r>
            <a:r>
              <a:rPr lang="en-US" dirty="0"/>
              <a:t> </a:t>
            </a:r>
            <a:r>
              <a:rPr lang="en-US" dirty="0" err="1"/>
              <a:t>ei</a:t>
            </a:r>
            <a:r>
              <a:rPr lang="en-US" dirty="0"/>
              <a:t> ole </a:t>
            </a:r>
            <a:r>
              <a:rPr lang="en-US" dirty="0" err="1"/>
              <a:t>matematiikkaa</a:t>
            </a:r>
            <a:r>
              <a:rPr lang="en-US" dirty="0"/>
              <a:t>” , </a:t>
            </a:r>
            <a:r>
              <a:rPr lang="en-US" dirty="0" err="1"/>
              <a:t>siksi</a:t>
            </a:r>
            <a:r>
              <a:rPr lang="en-US" dirty="0"/>
              <a:t> </a:t>
            </a:r>
            <a:r>
              <a:rPr lang="en-US" dirty="0" err="1"/>
              <a:t>mainoksia</a:t>
            </a:r>
            <a:r>
              <a:rPr lang="en-US" dirty="0"/>
              <a:t> </a:t>
            </a:r>
            <a:r>
              <a:rPr lang="en-US" dirty="0" err="1"/>
              <a:t>voi</a:t>
            </a:r>
            <a:r>
              <a:rPr lang="en-US" dirty="0"/>
              <a:t> </a:t>
            </a:r>
            <a:r>
              <a:rPr lang="en-US" dirty="0" err="1"/>
              <a:t>tulkita</a:t>
            </a:r>
            <a:r>
              <a:rPr lang="en-US" dirty="0"/>
              <a:t> </a:t>
            </a:r>
            <a:r>
              <a:rPr lang="en-US" dirty="0" err="1"/>
              <a:t>eri</a:t>
            </a:r>
            <a:r>
              <a:rPr lang="en-US" dirty="0"/>
              <a:t> </a:t>
            </a:r>
            <a:r>
              <a:rPr lang="en-US" dirty="0" err="1"/>
              <a:t>tavoin</a:t>
            </a:r>
            <a:r>
              <a:rPr lang="en-US" dirty="0"/>
              <a:t>, Sama </a:t>
            </a:r>
            <a:r>
              <a:rPr lang="en-US" dirty="0" err="1"/>
              <a:t>mainos</a:t>
            </a:r>
            <a:r>
              <a:rPr lang="en-US" dirty="0"/>
              <a:t> </a:t>
            </a:r>
            <a:r>
              <a:rPr lang="en-US" dirty="0" err="1"/>
              <a:t>voi</a:t>
            </a:r>
            <a:r>
              <a:rPr lang="en-US" dirty="0"/>
              <a:t> </a:t>
            </a:r>
            <a:r>
              <a:rPr lang="en-US" dirty="0" err="1"/>
              <a:t>myös</a:t>
            </a:r>
            <a:r>
              <a:rPr lang="en-US" dirty="0"/>
              <a:t> </a:t>
            </a:r>
            <a:r>
              <a:rPr lang="en-US" dirty="0" err="1"/>
              <a:t>sisältää</a:t>
            </a:r>
            <a:r>
              <a:rPr lang="en-US" dirty="0"/>
              <a:t> </a:t>
            </a:r>
            <a:r>
              <a:rPr lang="en-US" dirty="0" err="1"/>
              <a:t>useammanlaisia</a:t>
            </a:r>
            <a:r>
              <a:rPr lang="en-US" dirty="0"/>
              <a:t> </a:t>
            </a:r>
            <a:r>
              <a:rPr lang="en-US" dirty="0" err="1"/>
              <a:t>tavoitteita</a:t>
            </a:r>
            <a:r>
              <a:rPr lang="en-US" dirty="0"/>
              <a:t> (</a:t>
            </a:r>
            <a:r>
              <a:rPr lang="en-US" dirty="0" err="1"/>
              <a:t>esimerkiksi</a:t>
            </a:r>
            <a:r>
              <a:rPr lang="en-US" dirty="0"/>
              <a:t> </a:t>
            </a:r>
            <a:r>
              <a:rPr lang="en-US" dirty="0" err="1"/>
              <a:t>maahantuojan</a:t>
            </a:r>
            <a:r>
              <a:rPr lang="en-US" dirty="0"/>
              <a:t> </a:t>
            </a:r>
            <a:r>
              <a:rPr lang="en-US" dirty="0" err="1"/>
              <a:t>automainos</a:t>
            </a:r>
            <a:r>
              <a:rPr lang="en-US" dirty="0"/>
              <a:t> </a:t>
            </a:r>
            <a:r>
              <a:rPr lang="en-US" dirty="0" err="1"/>
              <a:t>voi</a:t>
            </a:r>
            <a:r>
              <a:rPr lang="en-US" dirty="0"/>
              <a:t> </a:t>
            </a:r>
            <a:r>
              <a:rPr lang="en-US" dirty="0" err="1"/>
              <a:t>samaan</a:t>
            </a:r>
            <a:r>
              <a:rPr lang="en-US" dirty="0"/>
              <a:t> </a:t>
            </a:r>
            <a:r>
              <a:rPr lang="en-US" dirty="0" err="1"/>
              <a:t>aikaan</a:t>
            </a:r>
            <a:r>
              <a:rPr lang="en-US" dirty="0"/>
              <a:t> </a:t>
            </a:r>
            <a:r>
              <a:rPr lang="en-US" dirty="0" err="1"/>
              <a:t>kannstaa</a:t>
            </a:r>
            <a:r>
              <a:rPr lang="en-US" dirty="0"/>
              <a:t> </a:t>
            </a:r>
            <a:r>
              <a:rPr lang="en-US" dirty="0" err="1"/>
              <a:t>kampanjalla</a:t>
            </a:r>
            <a:r>
              <a:rPr lang="en-US" dirty="0"/>
              <a:t> </a:t>
            </a:r>
            <a:r>
              <a:rPr lang="en-US" dirty="0" err="1"/>
              <a:t>ostamaan</a:t>
            </a:r>
            <a:r>
              <a:rPr lang="en-US" dirty="0"/>
              <a:t> ja </a:t>
            </a:r>
            <a:r>
              <a:rPr lang="en-US" dirty="0" err="1"/>
              <a:t>sisältä</a:t>
            </a:r>
            <a:r>
              <a:rPr lang="en-US" dirty="0"/>
              <a:t> </a:t>
            </a:r>
            <a:r>
              <a:rPr lang="en-US" dirty="0" err="1"/>
              <a:t>brändiä</a:t>
            </a:r>
            <a:r>
              <a:rPr lang="en-US" dirty="0"/>
              <a:t> </a:t>
            </a:r>
            <a:r>
              <a:rPr lang="en-US" dirty="0" err="1"/>
              <a:t>kohottavia</a:t>
            </a:r>
            <a:r>
              <a:rPr lang="en-US" dirty="0"/>
              <a:t> </a:t>
            </a:r>
            <a:r>
              <a:rPr lang="en-US" dirty="0" err="1"/>
              <a:t>elementtejä</a:t>
            </a:r>
            <a:r>
              <a:rPr lang="en-US" dirty="0"/>
              <a:t>. </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Huom. Tässä diassa myyntisuppilo on esitelty vaakamallisena ’Asiakkaan polkuna’ (Customer journey)</a:t>
            </a: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6" name="Google Shape;28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Digitaalisessa mainonnassa tavoitteena on usein saavuttaa korkea klikkausprosentti (CTR) mainoksille:  Sen lisäksi että mainos saa näyttökertoja, se myös kannustaa jatkotoimiin, kuten verkkosivustolle siirtymiseen. </a:t>
            </a: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dirty="0">
                <a:solidFill>
                  <a:schemeClr val="dk1"/>
                </a:solidFill>
              </a:rPr>
              <a:t>Onko tämä totta ..?     Mikä mielestämme vaikuttaa ihmisiin ...? Tästä aiheesta voi keskustella luokassa. Mainonnassa mainokset, jotka toimivat hyvin (=saavat korkean klikkausprosentin), ovat hyviä mainoksia. Tähän aiheeseen ei ole olemassa oikeaa "aina pätevää" ratkaisuaa. Tarkoituksena on tehdä näkyväksi mainonnan haasteet.</a:t>
            </a: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dirty="0"/>
              <a:t>Ennen kuin siirrytään siihen, miten luoda hyviä mainoksia, on hyödyllistä tarkastella "hyvän mainonnan" yleisiä edellytyksiä. Oheiset sivustot tarjoavat lisää taustatietoa.</a:t>
            </a: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Prosessi voi alkaa joko viestistä ("Olemme juuri aloittaneet uuden yrityksen", "Meillä on uusi tuote") tai kohderyhmästä ("Yrityksemme on ollut olemassa nn vuotta, ja nyt haluamme tavoittaa uusia kohderyhmiä").  Oli miten tahansa sinun on tunnettava viestisi ja kohdeyleisösi (joskus yleisö tiedetään ensin ja vasta sitten luodaan ydinviesti), jotta voit luoda houkuttelevia mainoksia (=copywriting)</a:t>
            </a:r>
            <a:endParaRPr dirty="0"/>
          </a:p>
        </p:txBody>
      </p:sp>
      <p:sp>
        <p:nvSpPr>
          <p:cNvPr id="306" name="Google Shape;30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8" name="Google Shape;32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Jos haluat lisätietoja tästä aiheesta, katso myös opintojakso 1 ”Digitaalisen markkinoinnin perusteet”.. </a:t>
            </a: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2" name="Google Shape;32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Yleensä olemme tottuneet näkemään arvolupauksia (mainoksissa) enemmän kuin keksimään niitä itse. Opiskelijat saattavat olla hieman ujoja - saat parempia tuloksia, jos annat heidän työskennellä pareittain. Kannattaa valita jokin Pk-yritys, koska suurilla yrityksillä on jo usein valmiina mainostoimistojen miettimät arvolupaukset. Muistakaa kohdassa 3, että tärkeintä on, että jokainen pari keksii jotain. Voit valita ’parhaat’  esittelyyn, jotta voit nostaa esiin hyviä esimerkkejä ja rohkaista opiskelijoita niillä. Ja muista - ei ole olemassa oikeita tai vääriä vastauksia - ykköskriteeri on kuulostaako se hyvältä ja vakuuttavalta potentiaalisen asiakkaan mielestä.</a:t>
            </a: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Tässä</a:t>
            </a:r>
            <a:r>
              <a:rPr lang="en-US" dirty="0"/>
              <a:t> </a:t>
            </a:r>
            <a:r>
              <a:rPr lang="en-US" dirty="0" err="1"/>
              <a:t>mennään</a:t>
            </a:r>
            <a:r>
              <a:rPr lang="en-US" dirty="0"/>
              <a:t> </a:t>
            </a:r>
            <a:r>
              <a:rPr lang="en-US" dirty="0" err="1"/>
              <a:t>vielä</a:t>
            </a:r>
            <a:r>
              <a:rPr lang="en-US" dirty="0"/>
              <a:t> </a:t>
            </a:r>
            <a:r>
              <a:rPr lang="en-US" dirty="0" err="1"/>
              <a:t>yksityiskohtaisemmin</a:t>
            </a:r>
            <a:r>
              <a:rPr lang="en-US" dirty="0"/>
              <a:t> </a:t>
            </a:r>
            <a:r>
              <a:rPr lang="en-US" dirty="0" err="1"/>
              <a:t>teemaan</a:t>
            </a:r>
            <a:r>
              <a:rPr lang="en-US" dirty="0"/>
              <a:t> ‘</a:t>
            </a:r>
            <a:r>
              <a:rPr lang="en-US" dirty="0" err="1"/>
              <a:t>minkälainen</a:t>
            </a:r>
            <a:r>
              <a:rPr lang="en-US" dirty="0"/>
              <a:t> on </a:t>
            </a:r>
            <a:r>
              <a:rPr lang="en-US" dirty="0" err="1"/>
              <a:t>hyvä</a:t>
            </a:r>
            <a:r>
              <a:rPr lang="en-US" dirty="0"/>
              <a:t> </a:t>
            </a:r>
            <a:r>
              <a:rPr lang="en-US" dirty="0" err="1"/>
              <a:t>viesti</a:t>
            </a:r>
            <a:r>
              <a:rPr lang="en-US" dirty="0"/>
              <a:t>’.</a:t>
            </a:r>
            <a:endParaRPr dirty="0"/>
          </a:p>
        </p:txBody>
      </p:sp>
      <p:sp>
        <p:nvSpPr>
          <p:cNvPr id="337" name="Google Shape;33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Mitä elementtejä hyviin mainoksiin kuuluu ...? Kuva, houkutteleva teksti, toimintakutsu ("avaa"). </a:t>
            </a: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dirty="0">
                <a:solidFill>
                  <a:schemeClr val="dk1"/>
                </a:solidFill>
              </a:rPr>
              <a:t>Tässä korostetaan vielä uudelleen sitä, että myös digitaalisen markkinoinnin toteuttamisen on oltava linjassa organisaation kokonaisvaltaisen strategian kanssa. Tämä unohtuu nimittäin monelta suuremmaltakin yritykseltä ja siksi mainonta saattaa olla ’haulikolla ampumista’. Strategia on tulevaisuuteen suuntautunut suunnitelma, jolla pyritään ennakoimaan organisaation toimintaan vaikuttavia olosuhteita. Useimmilla organisaatioilla on strategia, mutta pienemmiltä organisaatioilta se saattaa puuttua (strategiaa käsiteltiinkin jo yksityiskohtaisesti ensimmäisen jakson 2. osassa).</a:t>
            </a: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dirty="0"/>
              <a:t>Jokaiselle mainoskampanjalle on määriteltävä tavoitteet ja päämäärät. Näitä käsiteltiin aiemmin ensimmäisen jakson 2. ja 3. osassa. </a:t>
            </a:r>
            <a:endParaRPr dirty="0"/>
          </a:p>
        </p:txBody>
      </p:sp>
      <p:sp>
        <p:nvSpPr>
          <p:cNvPr id="364" name="Google Shape;36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*"Key Performance Indicator" on tavoitteen määrällinen muoto.  Kaikkien markkinointitoimintojen integroinnin sekä tavoitteiden ja päämäärien asettamisen tärkeyttä korostettiin tämän esityksen ensimmäisessä osassa. Tässä diassa esitellään joitakin vaihtoehtoisia tavoitteita, joita voidaan saavuttaa digitaalisen mainnnan avulla. </a:t>
            </a: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9" name="Google Shape;389;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dirty="0"/>
              <a:t>Monet tunnetut yritykset (esim. Starbucks, Amazon, Apple) ovat valinneet strategiakseen asiakaslähtöisyyden. Ei ole sattumaa että ne ovat menestyneet.</a:t>
            </a: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5" name="Google Shape;395;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dirty="0"/>
              <a:t>Asiakaslähtöisyys on valtavirta, joka on viime vuosina ollut kaikkien markkinointiteorioiden taustalla. On varsin yleistä, että se on jäänyt puheen tasolle. Kosk a sen toteuttaminen on ilmeisen haasteellista, käsittelemme sitä lyhyesti tässä materiaalissa.</a:t>
            </a: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3" name="Google Shape;40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Voit soveltaa tätä tehtävää myös jo aivan ’Asiakaslähtöinen mainonta’  teeman alussa. Se antaa hyvän orientaation aiheeseen. </a:t>
            </a: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Huom! Lisää työkaluja ja välineitä löydät opintojaksossa 'Analytiikka ja seuranta'.</a:t>
            </a: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6" name="Google Shape;416;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Huom! </a:t>
            </a:r>
            <a:r>
              <a:rPr lang="en-US" dirty="0" err="1"/>
              <a:t>Mikäli</a:t>
            </a:r>
            <a:r>
              <a:rPr lang="en-US" dirty="0"/>
              <a:t> </a:t>
            </a:r>
            <a:r>
              <a:rPr lang="en-US" dirty="0" err="1"/>
              <a:t>käytit</a:t>
            </a:r>
            <a:r>
              <a:rPr lang="en-US" dirty="0"/>
              <a:t> </a:t>
            </a:r>
            <a:r>
              <a:rPr lang="en-US" dirty="0" err="1"/>
              <a:t>materiaalina</a:t>
            </a:r>
            <a:r>
              <a:rPr lang="en-US" dirty="0"/>
              <a:t> ‘</a:t>
            </a:r>
            <a:r>
              <a:rPr lang="en-US" dirty="0" err="1"/>
              <a:t>Digitaalisen</a:t>
            </a:r>
            <a:r>
              <a:rPr lang="en-US" dirty="0"/>
              <a:t> </a:t>
            </a:r>
            <a:r>
              <a:rPr lang="en-US" dirty="0" err="1"/>
              <a:t>markkinoinnin</a:t>
            </a:r>
            <a:r>
              <a:rPr lang="en-US" dirty="0"/>
              <a:t> </a:t>
            </a:r>
            <a:r>
              <a:rPr lang="en-US" dirty="0" err="1"/>
              <a:t>perusteet</a:t>
            </a:r>
            <a:r>
              <a:rPr lang="en-US" dirty="0"/>
              <a:t>’ </a:t>
            </a:r>
            <a:r>
              <a:rPr lang="en-US" dirty="0" err="1"/>
              <a:t>jaksoamme</a:t>
            </a:r>
            <a:r>
              <a:rPr lang="en-US" dirty="0"/>
              <a:t>, </a:t>
            </a:r>
            <a:r>
              <a:rPr lang="en-US" dirty="0" err="1"/>
              <a:t>diat</a:t>
            </a:r>
            <a:r>
              <a:rPr lang="en-US" dirty="0"/>
              <a:t> 37-38 </a:t>
            </a:r>
            <a:r>
              <a:rPr lang="en-US" dirty="0" err="1"/>
              <a:t>Asiakaspolusta</a:t>
            </a:r>
            <a:r>
              <a:rPr lang="en-US" dirty="0"/>
              <a:t> </a:t>
            </a:r>
            <a:r>
              <a:rPr lang="en-US" dirty="0" err="1"/>
              <a:t>ovat</a:t>
            </a:r>
            <a:r>
              <a:rPr lang="en-US" dirty="0"/>
              <a:t> </a:t>
            </a:r>
            <a:r>
              <a:rPr lang="en-US" dirty="0" err="1"/>
              <a:t>tuttuja</a:t>
            </a:r>
            <a:r>
              <a:rPr lang="en-US" dirty="0"/>
              <a:t>, ja </a:t>
            </a:r>
            <a:r>
              <a:rPr lang="en-US" dirty="0" err="1"/>
              <a:t>voit</a:t>
            </a:r>
            <a:r>
              <a:rPr lang="en-US" dirty="0"/>
              <a:t> </a:t>
            </a:r>
            <a:r>
              <a:rPr lang="en-US" dirty="0" err="1"/>
              <a:t>hypätä</a:t>
            </a:r>
            <a:r>
              <a:rPr lang="en-US" dirty="0"/>
              <a:t> </a:t>
            </a:r>
            <a:r>
              <a:rPr lang="en-US" dirty="0" err="1"/>
              <a:t>niiden</a:t>
            </a:r>
            <a:r>
              <a:rPr lang="en-US" dirty="0"/>
              <a:t> </a:t>
            </a:r>
            <a:r>
              <a:rPr lang="en-US" dirty="0" err="1"/>
              <a:t>yli</a:t>
            </a:r>
            <a:r>
              <a:rPr lang="en-US" dirty="0"/>
              <a:t> </a:t>
            </a:r>
            <a:r>
              <a:rPr lang="en-US" dirty="0" err="1"/>
              <a:t>mikäli</a:t>
            </a:r>
            <a:r>
              <a:rPr lang="en-US" dirty="0"/>
              <a:t> </a:t>
            </a:r>
            <a:r>
              <a:rPr lang="en-US" dirty="0" err="1"/>
              <a:t>tuntuu</a:t>
            </a:r>
            <a:r>
              <a:rPr lang="en-US" dirty="0"/>
              <a:t> </a:t>
            </a:r>
            <a:r>
              <a:rPr lang="en-US" dirty="0" err="1"/>
              <a:t>että</a:t>
            </a:r>
            <a:r>
              <a:rPr lang="en-US" dirty="0"/>
              <a:t> </a:t>
            </a:r>
            <a:r>
              <a:rPr lang="en-US" dirty="0" err="1"/>
              <a:t>kertaus</a:t>
            </a:r>
            <a:r>
              <a:rPr lang="en-US" dirty="0"/>
              <a:t> </a:t>
            </a:r>
            <a:r>
              <a:rPr lang="en-US" dirty="0" err="1"/>
              <a:t>ei</a:t>
            </a:r>
            <a:r>
              <a:rPr lang="en-US" dirty="0"/>
              <a:t> ole </a:t>
            </a:r>
            <a:r>
              <a:rPr lang="en-US" dirty="0" err="1"/>
              <a:t>tarpeen</a:t>
            </a:r>
            <a:r>
              <a:rPr lang="en-US" dirty="0"/>
              <a:t> 🙂</a:t>
            </a: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2" name="Google Shape;432;p3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
              <a:t>Aiheet ´Ostajapersoonat´ ja ´Miten niitä sovelletaan´ mainonnassa esiteltiin edellisessä diassa mainituissa lähteissä.</a:t>
            </a:r>
            <a:endParaRPr/>
          </a:p>
        </p:txBody>
      </p:sp>
      <p:sp>
        <p:nvSpPr>
          <p:cNvPr id="433" name="Google Shape;433;p3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2" name="Google Shape;422;p35: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p:txBody>
      </p:sp>
      <p:sp>
        <p:nvSpPr>
          <p:cNvPr id="423" name="Google Shape;423;p35: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2" name="Google Shape;442;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1" name="Google Shape;451;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Tässä kuvassa, joka liittyy "design-mekon ostamiseen", kuvataan kanavia ja asiakaskosketuspisteitä sekä prosessiin osallistuvien signaalien tyyppejä. Näin voidaan laatia minkä tahansa tuotteen tai palvelun "asiakaspolku".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8" name="Google Shape;458;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200"/>
              </a:spcAft>
              <a:buSzPts val="1100"/>
              <a:buNone/>
            </a:pPr>
            <a:r>
              <a:rPr lang="fi" sz="1000" dirty="0">
                <a:solidFill>
                  <a:schemeClr val="dk1"/>
                </a:solidFill>
              </a:rPr>
              <a:t>Voidaan tehdä  yksilö- tai paritoimintana. Voit käyttää sitä myös ennakkotehtävänä, joka orientoi luentoon.</a:t>
            </a:r>
            <a:br>
              <a:rPr lang="fi" sz="1000" dirty="0">
                <a:solidFill>
                  <a:schemeClr val="dk1"/>
                </a:solidFill>
              </a:rPr>
            </a:br>
            <a:r>
              <a:rPr lang="fi" sz="1000" dirty="0">
                <a:solidFill>
                  <a:schemeClr val="dk1"/>
                </a:solidFill>
              </a:rPr>
              <a:t> Vihjeitä: Tässä tehtävässä aiemmat diat ja Internet-lähteet ovat erittäin hyödyllisiä ja niitä kannattaa käyttää. Mitä tulee kohtaan 1 (valinta), suosittele oppilaillesi, että he valitsevat kestokulutustavaran, koska niihin liittyy yleensä pidempi ja monivaiheinen prosessi (esimerkiksi lomamatka, auto, asunto, harrastus).</a:t>
            </a:r>
            <a:endParaRPr sz="300"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Mikäli</a:t>
            </a:r>
            <a:r>
              <a:rPr lang="en-US" dirty="0"/>
              <a:t> </a:t>
            </a:r>
            <a:r>
              <a:rPr lang="en-US" dirty="0" err="1"/>
              <a:t>käsittelit</a:t>
            </a:r>
            <a:r>
              <a:rPr lang="en-US" dirty="0"/>
              <a:t> </a:t>
            </a:r>
            <a:r>
              <a:rPr lang="en-US" dirty="0" err="1"/>
              <a:t>dioja</a:t>
            </a:r>
            <a:r>
              <a:rPr lang="en-US" dirty="0"/>
              <a:t> 41 ja 42 jo </a:t>
            </a:r>
            <a:r>
              <a:rPr lang="en-US" dirty="0" err="1"/>
              <a:t>aiemmassa</a:t>
            </a:r>
            <a:r>
              <a:rPr lang="en-US" dirty="0"/>
              <a:t> </a:t>
            </a:r>
            <a:r>
              <a:rPr lang="en-US" dirty="0" err="1"/>
              <a:t>opintojaksossa</a:t>
            </a:r>
            <a:r>
              <a:rPr lang="en-US" dirty="0"/>
              <a:t> </a:t>
            </a:r>
            <a:r>
              <a:rPr lang="en-US" dirty="0" err="1"/>
              <a:t>Digitaalisen</a:t>
            </a:r>
            <a:r>
              <a:rPr lang="en-US" dirty="0"/>
              <a:t> </a:t>
            </a:r>
            <a:r>
              <a:rPr lang="en-US" dirty="0" err="1"/>
              <a:t>markkinoinnin</a:t>
            </a:r>
            <a:r>
              <a:rPr lang="en-US" dirty="0"/>
              <a:t> </a:t>
            </a:r>
            <a:r>
              <a:rPr lang="en-US" dirty="0" err="1"/>
              <a:t>perusteet</a:t>
            </a:r>
            <a:r>
              <a:rPr lang="en-US" dirty="0"/>
              <a:t>, </a:t>
            </a:r>
            <a:r>
              <a:rPr lang="en-US" dirty="0" err="1"/>
              <a:t>voit</a:t>
            </a:r>
            <a:r>
              <a:rPr lang="en-US" dirty="0"/>
              <a:t> </a:t>
            </a:r>
            <a:r>
              <a:rPr lang="en-US" dirty="0" err="1"/>
              <a:t>ohittaa</a:t>
            </a:r>
            <a:r>
              <a:rPr lang="en-US" dirty="0"/>
              <a:t> ne ja </a:t>
            </a:r>
            <a:r>
              <a:rPr lang="en-US" dirty="0" err="1"/>
              <a:t>siirtyä</a:t>
            </a:r>
            <a:r>
              <a:rPr lang="en-US" dirty="0"/>
              <a:t> </a:t>
            </a:r>
            <a:r>
              <a:rPr lang="en-US" dirty="0" err="1"/>
              <a:t>diaan</a:t>
            </a:r>
            <a:r>
              <a:rPr lang="en-US" dirty="0"/>
              <a:t>  43.</a:t>
            </a: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9" name="Google Shape;469;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Minkä tyyppiset organisaatiot käyttävät perinteisiä mediakanavia? Esimerkiksi: paikalliset kaupat ja palveluyritykset.</a:t>
            </a:r>
            <a:endParaRPr dirty="0"/>
          </a:p>
          <a:p>
            <a:pPr marL="0" lvl="0" indent="0" algn="l" rtl="0">
              <a:lnSpc>
                <a:spcPct val="100000"/>
              </a:lnSpc>
              <a:spcBef>
                <a:spcPts val="0"/>
              </a:spcBef>
              <a:spcAft>
                <a:spcPts val="0"/>
              </a:spcAft>
              <a:buSzPts val="1100"/>
              <a:buNone/>
            </a:pPr>
            <a:r>
              <a:rPr lang="fi" dirty="0"/>
              <a:t>Kuka erottuu digitaalisessa mediassa? Esimerkiksi: verkkokauppayritykset.</a:t>
            </a:r>
            <a:endParaRPr dirty="0"/>
          </a:p>
          <a:p>
            <a:pPr marL="0" lvl="0" indent="0" algn="l" rtl="0">
              <a:lnSpc>
                <a:spcPct val="100000"/>
              </a:lnSpc>
              <a:spcBef>
                <a:spcPts val="0"/>
              </a:spcBef>
              <a:spcAft>
                <a:spcPts val="0"/>
              </a:spcAft>
              <a:buSzPts val="1100"/>
              <a:buNone/>
            </a:pPr>
            <a:r>
              <a:rPr lang="fi" dirty="0"/>
              <a:t>Useimmat organisaatiot käyttävät tietenkin sekä perinteistä että digitaalista mediaa (monikanavainen markkinointi). </a:t>
            </a: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7" name="Google Shape;477;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Tämä ilmiö on ilmeinen myös eri tiedotusvälineitä seurattaessa. Tietyt yritykset näyttävät investoivan paljon mainontaan (elintarvikeala, teleoperaattorit, autoala, viihde, matkailu), kun taas toiset investoivat vähemmän ja keskittyvät tiettyihin kohderyhmään liittyviin tiedotusvälineisiin ja kanaviin. B2B-yritykset ovat esimerkkejä tästä.</a:t>
            </a: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Digitaalinen mainonta muuttuu jatkuvasti tekoälyn muun teknisen kehityksen, mainosmedioiden ja -kanavien kehityksen, lainsäädännön jne. vuoksi. Näin ollen diassa esitellään vain muutamia otoksia ja esimerkkejä. Lisää tietoa löytyy linkistä "further reading", myös hakusanoilla "progress/changes in digital advertising”, ta ”miten digitaalinen mainonta muuttuu”.</a:t>
            </a: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4" name="Google Shape;494;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9" name="Google Shape;499;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Lopuksi luodaan yleiskatsaus tärkeimpiin digitaalisiin mainosalustoihin. Tämän jakson seuraavissa osissa saat yksityiskohtaisemman näkymän ja käytännön ohjeita.</a:t>
            </a: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7" name="Google Shape;517;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Mahdollisuus luoda ja julkaista itse digitaalisia mainoksia hakukoneiden alustoilla on etu pienille organisaatioille, sillä mediataloja ei tarvita. Lisäksi tämäntyyppisiä mainoksia voidaan julkaista pienellä budjetilla (jopa 10-100 €). </a:t>
            </a: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5" name="Google Shape;525;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Näitä mainosmuotoja kutsutaan usein yleisnimellä PPC-mainonta (Pay per Click), koska niiden hinnoittelu perustuu usein klikkauksiin. Toinen hinnoitteluvaihtoehto on näyttömäärät. Mainokset voivat näkylä verkkosivustoilla, julkaisuissa, tiedotusvälineissä, videoissa ja sovelluksissa, ja niiden avulla yrityksesi voi tavoittaa tietyt kohderyhmät. Useimpia niistä voidaan hallita Googlen ja muiden hakukoneiden kautta. Ne esitellään tarkemmin seuraavassa osassa.</a:t>
            </a: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2" name="Google Shape;532;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Sosiaalinen media kattaa useita eri alustoja. Yhteistä niille on, että erilaiset ihmisryhmät ja -tyypit julkaisevat, kommentoivat ja seuraavat tarinoita, kuvia, videoita ja muuta sisältöä julkista näkyvyyttä varten. Sosiaalinen media tarjoaa monipuolisia välineitä ja kanavia monenlaisiin kiinnostuksen kohteisiin, kuten harrastuksiin, henkilökohtaisiin aiheisiin sekä työ- ja liikeasioihin. Tämä tarkoittaa, että sieltä löytyy ryhmiä ja yksilöitä, joilla on erityisiä kiinnostuksen kohteita.</a:t>
            </a: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9" name="Google Shape;539;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2540d3693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g2540d3693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7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7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3" name="Google Shape;13;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7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7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7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75"/>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75"/>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28" name="Google Shape;28;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75"/>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7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9"/>
        <p:cNvGrpSpPr/>
        <p:nvPr/>
      </p:nvGrpSpPr>
      <p:grpSpPr>
        <a:xfrm>
          <a:off x="0" y="0"/>
          <a:ext cx="0" cy="0"/>
          <a:chOff x="0" y="0"/>
          <a:chExt cx="0" cy="0"/>
        </a:xfrm>
      </p:grpSpPr>
      <p:sp>
        <p:nvSpPr>
          <p:cNvPr id="40" name="Google Shape;40;p7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1" name="Google Shape;41;p7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42" name="Google Shape;42;p77"/>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43" name="Google Shape;43;p7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44" name="Google Shape;44;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45" name="Google Shape;45;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6"/>
        <p:cNvGrpSpPr/>
        <p:nvPr/>
      </p:nvGrpSpPr>
      <p:grpSpPr>
        <a:xfrm>
          <a:off x="0" y="0"/>
          <a:ext cx="0" cy="0"/>
          <a:chOff x="0" y="0"/>
          <a:chExt cx="0" cy="0"/>
        </a:xfrm>
      </p:grpSpPr>
      <p:pic>
        <p:nvPicPr>
          <p:cNvPr id="47" name="Google Shape;47;p78"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8" name="Google Shape;48;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9" name="Google Shape;49;p7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78"/>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1" name="Google Shape;51;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2" name="Google Shape;52;p7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3"/>
        <p:cNvGrpSpPr/>
        <p:nvPr/>
      </p:nvGrpSpPr>
      <p:grpSpPr>
        <a:xfrm>
          <a:off x="0" y="0"/>
          <a:ext cx="0" cy="0"/>
          <a:chOff x="0" y="0"/>
          <a:chExt cx="0" cy="0"/>
        </a:xfrm>
      </p:grpSpPr>
      <p:sp>
        <p:nvSpPr>
          <p:cNvPr id="54" name="Google Shape;54;p7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55" name="Google Shape;55;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56" name="Google Shape;56;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7"/>
        <p:cNvGrpSpPr/>
        <p:nvPr/>
      </p:nvGrpSpPr>
      <p:grpSpPr>
        <a:xfrm>
          <a:off x="0" y="0"/>
          <a:ext cx="0" cy="0"/>
          <a:chOff x="0" y="0"/>
          <a:chExt cx="0" cy="0"/>
        </a:xfrm>
      </p:grpSpPr>
      <p:pic>
        <p:nvPicPr>
          <p:cNvPr id="58" name="Google Shape;58;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59" name="Google Shape;59;p8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8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3"/>
        <p:cNvGrpSpPr/>
        <p:nvPr/>
      </p:nvGrpSpPr>
      <p:grpSpPr>
        <a:xfrm>
          <a:off x="0" y="0"/>
          <a:ext cx="0" cy="0"/>
          <a:chOff x="0" y="0"/>
          <a:chExt cx="0" cy="0"/>
        </a:xfrm>
      </p:grpSpPr>
      <p:sp>
        <p:nvSpPr>
          <p:cNvPr id="64" name="Google Shape;64;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6" name="Google Shape;66;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 name="Google Shape;67;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68" name="Google Shape;68;p8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9" name="Google Shape;69;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0" name="Google Shape;70;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1" name="Google Shape;71;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2" name="Google Shape;72;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3" name="Google Shape;73;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4" name="Google Shape;74;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5"/>
        <p:cNvGrpSpPr/>
        <p:nvPr/>
      </p:nvGrpSpPr>
      <p:grpSpPr>
        <a:xfrm>
          <a:off x="0" y="0"/>
          <a:ext cx="0" cy="0"/>
          <a:chOff x="0" y="0"/>
          <a:chExt cx="0" cy="0"/>
        </a:xfrm>
      </p:grpSpPr>
      <p:sp>
        <p:nvSpPr>
          <p:cNvPr id="76" name="Google Shape;76;p8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8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8" name="Google Shape;78;p8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9" name="Google Shape;79;p8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80" name="Google Shape;80;p8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1" name="Google Shape;81;p8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2" name="Google Shape;82;p8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3" name="Google Shape;83;p8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4" name="Google Shape;84;p8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5" name="Google Shape;85;p8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6" name="Google Shape;86;p8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sp>
        <p:nvSpPr>
          <p:cNvPr id="88" name="Google Shape;88;p8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8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8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8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92" name="Google Shape;92;p8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3" name="Google Shape;93;p8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4" name="Google Shape;94;p8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5" name="Google Shape;95;p8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6" name="Google Shape;96;p8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7" name="Google Shape;97;p8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8" name="Google Shape;98;p8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9"/>
        <p:cNvGrpSpPr/>
        <p:nvPr/>
      </p:nvGrpSpPr>
      <p:grpSpPr>
        <a:xfrm>
          <a:off x="0" y="0"/>
          <a:ext cx="0" cy="0"/>
          <a:chOff x="0" y="0"/>
          <a:chExt cx="0" cy="0"/>
        </a:xfrm>
      </p:grpSpPr>
      <p:sp>
        <p:nvSpPr>
          <p:cNvPr id="100" name="Google Shape;100;p8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1" name="Google Shape;101;p8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2" name="Google Shape;102;p8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103" name="Google Shape;103;p8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4" name="Google Shape;104;p8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5" name="Google Shape;105;p8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6"/>
        <p:cNvGrpSpPr/>
        <p:nvPr/>
      </p:nvGrpSpPr>
      <p:grpSpPr>
        <a:xfrm>
          <a:off x="0" y="0"/>
          <a:ext cx="0" cy="0"/>
          <a:chOff x="0" y="0"/>
          <a:chExt cx="0" cy="0"/>
        </a:xfrm>
      </p:grpSpPr>
      <p:cxnSp>
        <p:nvCxnSpPr>
          <p:cNvPr id="107" name="Google Shape;107;p8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8" name="Google Shape;108;p8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9" name="Google Shape;109;p8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0" name="Google Shape;110;p8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11" name="Google Shape;111;p8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2" name="Google Shape;112;p8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8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15" name="Google Shape;115;p8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6" name="Google Shape;116;p8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86"/>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8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9" name="Google Shape;119;p8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87"/>
          <p:cNvSpPr>
            <a:spLocks noGrp="1"/>
          </p:cNvSpPr>
          <p:nvPr>
            <p:ph type="pic" idx="2"/>
          </p:nvPr>
        </p:nvSpPr>
        <p:spPr>
          <a:xfrm>
            <a:off x="0" y="1"/>
            <a:ext cx="9144000" cy="2571749"/>
          </a:xfrm>
          <a:prstGeom prst="rect">
            <a:avLst/>
          </a:prstGeom>
          <a:solidFill>
            <a:srgbClr val="D3EEEF"/>
          </a:solidFill>
          <a:ln>
            <a:noFill/>
          </a:ln>
        </p:spPr>
      </p:sp>
      <p:sp>
        <p:nvSpPr>
          <p:cNvPr id="122" name="Google Shape;122;p8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8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8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25" name="Google Shape;125;p8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6" name="Google Shape;126;p8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7"/>
        <p:cNvGrpSpPr/>
        <p:nvPr/>
      </p:nvGrpSpPr>
      <p:grpSpPr>
        <a:xfrm>
          <a:off x="0" y="0"/>
          <a:ext cx="0" cy="0"/>
          <a:chOff x="0" y="0"/>
          <a:chExt cx="0" cy="0"/>
        </a:xfrm>
      </p:grpSpPr>
      <p:sp>
        <p:nvSpPr>
          <p:cNvPr id="128" name="Google Shape;128;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29" name="Google Shape;129;p8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30" name="Google Shape;130;p8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31" name="Google Shape;131;p8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2" name="Google Shape;132;p8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3" name="Google Shape;133;p8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8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5" name="Google Shape;135;p8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9"/>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0"/>
        <p:cNvGrpSpPr/>
        <p:nvPr/>
      </p:nvGrpSpPr>
      <p:grpSpPr>
        <a:xfrm>
          <a:off x="0" y="0"/>
          <a:ext cx="0" cy="0"/>
          <a:chOff x="0" y="0"/>
          <a:chExt cx="0" cy="0"/>
        </a:xfrm>
      </p:grpSpPr>
      <p:sp>
        <p:nvSpPr>
          <p:cNvPr id="141" name="Google Shape;141;p9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2" name="Google Shape;142;p9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3" name="Google Shape;143;p9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4" name="Google Shape;144;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45"/>
        <p:cNvGrpSpPr/>
        <p:nvPr/>
      </p:nvGrpSpPr>
      <p:grpSpPr>
        <a:xfrm>
          <a:off x="0" y="0"/>
          <a:ext cx="0" cy="0"/>
          <a:chOff x="0" y="0"/>
          <a:chExt cx="0" cy="0"/>
        </a:xfrm>
      </p:grpSpPr>
      <p:sp>
        <p:nvSpPr>
          <p:cNvPr id="146" name="Google Shape;146;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47" name="Google Shape;147;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8"/>
        <p:cNvGrpSpPr/>
        <p:nvPr/>
      </p:nvGrpSpPr>
      <p:grpSpPr>
        <a:xfrm>
          <a:off x="0" y="0"/>
          <a:ext cx="0" cy="0"/>
          <a:chOff x="0" y="0"/>
          <a:chExt cx="0" cy="0"/>
        </a:xfrm>
      </p:grpSpPr>
      <p:sp>
        <p:nvSpPr>
          <p:cNvPr id="149" name="Google Shape;149;p9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9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51" name="Google Shape;151;p9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52"/>
        <p:cNvGrpSpPr/>
        <p:nvPr/>
      </p:nvGrpSpPr>
      <p:grpSpPr>
        <a:xfrm>
          <a:off x="0" y="0"/>
          <a:ext cx="0" cy="0"/>
          <a:chOff x="0" y="0"/>
          <a:chExt cx="0" cy="0"/>
        </a:xfrm>
      </p:grpSpPr>
      <p:sp>
        <p:nvSpPr>
          <p:cNvPr id="153" name="Google Shape;153;p9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54" name="Google Shape;154;p9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55" name="Google Shape;155;p9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6"/>
        <p:cNvGrpSpPr/>
        <p:nvPr/>
      </p:nvGrpSpPr>
      <p:grpSpPr>
        <a:xfrm>
          <a:off x="0" y="0"/>
          <a:ext cx="0" cy="0"/>
          <a:chOff x="0" y="0"/>
          <a:chExt cx="0" cy="0"/>
        </a:xfrm>
      </p:grpSpPr>
      <p:sp>
        <p:nvSpPr>
          <p:cNvPr id="157" name="Google Shape;157;p9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8"/>
        <p:cNvGrpSpPr/>
        <p:nvPr/>
      </p:nvGrpSpPr>
      <p:grpSpPr>
        <a:xfrm>
          <a:off x="0" y="0"/>
          <a:ext cx="0" cy="0"/>
          <a:chOff x="0" y="0"/>
          <a:chExt cx="0" cy="0"/>
        </a:xfrm>
      </p:grpSpPr>
      <p:sp>
        <p:nvSpPr>
          <p:cNvPr id="159" name="Google Shape;159;p95"/>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60" name="Google Shape;160;p9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1"/>
        <p:cNvGrpSpPr/>
        <p:nvPr/>
      </p:nvGrpSpPr>
      <p:grpSpPr>
        <a:xfrm>
          <a:off x="0" y="0"/>
          <a:ext cx="0" cy="0"/>
          <a:chOff x="0" y="0"/>
          <a:chExt cx="0" cy="0"/>
        </a:xfrm>
      </p:grpSpPr>
      <p:sp>
        <p:nvSpPr>
          <p:cNvPr id="162" name="Google Shape;162;p9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3" name="Google Shape;163;p9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4" name="Google Shape;164;p9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5" name="Google Shape;165;p9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166"/>
        <p:cNvGrpSpPr/>
        <p:nvPr/>
      </p:nvGrpSpPr>
      <p:grpSpPr>
        <a:xfrm>
          <a:off x="0" y="0"/>
          <a:ext cx="0" cy="0"/>
          <a:chOff x="0" y="0"/>
          <a:chExt cx="0" cy="0"/>
        </a:xfrm>
      </p:grpSpPr>
      <p:sp>
        <p:nvSpPr>
          <p:cNvPr id="167" name="Google Shape;167;p97"/>
          <p:cNvSpPr txBox="1">
            <a:spLocks noGrp="1"/>
          </p:cNvSpPr>
          <p:nvPr>
            <p:ph type="ctrTitle"/>
          </p:nvPr>
        </p:nvSpPr>
        <p:spPr>
          <a:xfrm>
            <a:off x="608121" y="452969"/>
            <a:ext cx="3642000" cy="7353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3300"/>
              <a:buFont typeface="PT Sans"/>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8" name="Google Shape;168;p97"/>
          <p:cNvSpPr txBox="1">
            <a:spLocks noGrp="1"/>
          </p:cNvSpPr>
          <p:nvPr>
            <p:ph type="body" idx="1"/>
          </p:nvPr>
        </p:nvSpPr>
        <p:spPr>
          <a:xfrm>
            <a:off x="608410"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69" name="Google Shape;169;p97"/>
          <p:cNvSpPr txBox="1">
            <a:spLocks noGrp="1"/>
          </p:cNvSpPr>
          <p:nvPr>
            <p:ph type="body" idx="2"/>
          </p:nvPr>
        </p:nvSpPr>
        <p:spPr>
          <a:xfrm>
            <a:off x="4893469" y="452438"/>
            <a:ext cx="3642000" cy="7359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3300"/>
              <a:buNone/>
              <a:defRPr sz="3300" b="1"/>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70" name="Google Shape;170;p97"/>
          <p:cNvSpPr txBox="1">
            <a:spLocks noGrp="1"/>
          </p:cNvSpPr>
          <p:nvPr>
            <p:ph type="body" idx="3"/>
          </p:nvPr>
        </p:nvSpPr>
        <p:spPr>
          <a:xfrm>
            <a:off x="4893413"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1"/>
        <p:cNvGrpSpPr/>
        <p:nvPr/>
      </p:nvGrpSpPr>
      <p:grpSpPr>
        <a:xfrm>
          <a:off x="0" y="0"/>
          <a:ext cx="0" cy="0"/>
          <a:chOff x="0" y="0"/>
          <a:chExt cx="0" cy="0"/>
        </a:xfrm>
      </p:grpSpPr>
      <p:sp>
        <p:nvSpPr>
          <p:cNvPr id="172" name="Google Shape;172;p98"/>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3" name="Google Shape;173;p9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7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davechaffey.com/digital-marketing-definitions/what-is-digital-marketi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hyperlink" Target="https://www.youtube.com/watch?v=S_44OXOWeeo"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wyzowl.com/best-commercials/"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hyperlink" Target="https://blog.hubspot.com/marketing/best-advertisement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novavara.com/arvolupaus/"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wordstream.com/blog/ws/2016/04/27/value-proposition-examples" TargetMode="External"/><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shopify.com/blog/unique-selling-proposition"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hyperlink" Target="https://tcsuccess.com/digital-marketing-funnel/"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smallbusiness.chron.com/customeroriented-marketing-strategy-65737.html"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 Id="rId4" Type="http://schemas.openxmlformats.org/officeDocument/2006/relationships/hyperlink" Target="https://outvio.com/blog/customer-orientation/"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hyperlink" Target="https://www.zendesk.com/blog/customer-oriented-support/" TargetMode="External"/><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hyperlink" Target="https://www.digimarkkinointi.fi/blogi/ostajapersoonat-yrityksesi-kohderyhma" TargetMode="External"/><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blog.hootsuite.com/buyer-persona/"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s://www.impactplus.com/blog/great-buyer-persona-examples-free-template" TargetMode="External"/><Relationship Id="rId5" Type="http://schemas.openxmlformats.org/officeDocument/2006/relationships/hyperlink" Target="https://docs.google.com/document/d/1LjXUD2T80m9abqmqQRgJva5Xds3OxLqtmEOXkTX_wpI/edit" TargetMode="Externa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hyperlink" Target="https://www.robertacinus.it/en/blog/marketing/why-you-need-customer-journey-mapping-to-boost-engagement-and-conversions/"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2.xml"/><Relationship Id="rId1" Type="http://schemas.openxmlformats.org/officeDocument/2006/relationships/slideLayout" Target="../slideLayouts/slideLayout8.xml"/><Relationship Id="rId4" Type="http://schemas.openxmlformats.org/officeDocument/2006/relationships/hyperlink" Target="https://merehead.com/blog/average-marketing-budget-different-business-areas/"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www.theperspective.com/debates/businessandtechnology/the-perspective-on-digital-marketing/" TargetMode="External"/><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9.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
          <p:cNvSpPr txBox="1">
            <a:spLocks noGrp="1"/>
          </p:cNvSpPr>
          <p:nvPr>
            <p:ph type="ctrTitle"/>
          </p:nvPr>
        </p:nvSpPr>
        <p:spPr>
          <a:xfrm>
            <a:off x="680002" y="1091831"/>
            <a:ext cx="7943298" cy="1884419"/>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chemeClr val="lt1"/>
              </a:buClr>
              <a:buSzPct val="80246"/>
              <a:buFont typeface="Arial"/>
              <a:buNone/>
            </a:pPr>
            <a:r>
              <a:rPr lang="fi" sz="7200" dirty="0"/>
              <a:t>Digitaalinen mainonta </a:t>
            </a:r>
            <a:endParaRPr sz="7200" dirty="0"/>
          </a:p>
        </p:txBody>
      </p:sp>
      <p:sp>
        <p:nvSpPr>
          <p:cNvPr id="179" name="Google Shape;179;p1"/>
          <p:cNvSpPr txBox="1">
            <a:spLocks noGrp="1"/>
          </p:cNvSpPr>
          <p:nvPr>
            <p:ph type="subTitle" idx="4294967295"/>
          </p:nvPr>
        </p:nvSpPr>
        <p:spPr>
          <a:xfrm>
            <a:off x="101600" y="3109459"/>
            <a:ext cx="8521700" cy="793750"/>
          </a:xfrm>
          <a:prstGeom prst="rect">
            <a:avLst/>
          </a:prstGeom>
          <a:noFill/>
          <a:ln>
            <a:noFill/>
          </a:ln>
        </p:spPr>
        <p:txBody>
          <a:bodyPr spcFirstLastPara="1" wrap="square" lIns="91425" tIns="91425" rIns="91425" bIns="91425" anchor="t" anchorCtr="0">
            <a:normAutofit/>
          </a:bodyPr>
          <a:lstStyle/>
          <a:p>
            <a:pPr marL="457200" marR="0" lvl="0" indent="-406400" algn="ctr" rtl="0">
              <a:lnSpc>
                <a:spcPct val="100000"/>
              </a:lnSpc>
              <a:spcBef>
                <a:spcPts val="0"/>
              </a:spcBef>
              <a:spcAft>
                <a:spcPts val="0"/>
              </a:spcAft>
              <a:buClr>
                <a:schemeClr val="lt1"/>
              </a:buClr>
              <a:buSzPts val="2800"/>
              <a:buFont typeface="Arial"/>
              <a:buAutoNum type="arabicPeriod"/>
            </a:pPr>
            <a:r>
              <a:rPr lang="fi" sz="3200" b="1" i="0" u="none" strike="noStrike" cap="none" dirty="0">
                <a:solidFill>
                  <a:schemeClr val="lt1"/>
                </a:solidFill>
                <a:latin typeface="Arial"/>
                <a:ea typeface="Arial"/>
                <a:cs typeface="Arial"/>
                <a:sym typeface="Arial"/>
              </a:rPr>
              <a:t>Mainonnan perusteet</a:t>
            </a:r>
            <a:endParaRPr sz="3200" b="1" i="0" u="none" strike="noStrike" cap="none"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
          <p:cNvSpPr txBox="1">
            <a:spLocks noGrp="1"/>
          </p:cNvSpPr>
          <p:nvPr>
            <p:ph type="title"/>
          </p:nvPr>
        </p:nvSpPr>
        <p:spPr>
          <a:xfrm>
            <a:off x="628650" y="-59984"/>
            <a:ext cx="7886700" cy="994172"/>
          </a:xfrm>
          <a:prstGeom prst="rect">
            <a:avLst/>
          </a:prstGeom>
          <a:noFill/>
          <a:ln>
            <a:noFill/>
          </a:ln>
        </p:spPr>
        <p:txBody>
          <a:bodyPr spcFirstLastPara="1" wrap="square" lIns="91425" tIns="91425" rIns="91425" bIns="91425" anchor="b" anchorCtr="0">
            <a:normAutofit/>
          </a:bodyPr>
          <a:lstStyle/>
          <a:p>
            <a:pPr marL="0" lvl="0" indent="0" algn="ctr" rtl="0">
              <a:lnSpc>
                <a:spcPct val="100000"/>
              </a:lnSpc>
              <a:spcBef>
                <a:spcPts val="0"/>
              </a:spcBef>
              <a:spcAft>
                <a:spcPts val="0"/>
              </a:spcAft>
              <a:buClr>
                <a:srgbClr val="161249"/>
              </a:buClr>
              <a:buSzPts val="4200"/>
              <a:buFont typeface="Arial"/>
              <a:buNone/>
            </a:pPr>
            <a:r>
              <a:rPr lang="fi" sz="3600"/>
              <a:t>Oppimistavoitteet</a:t>
            </a:r>
            <a:endParaRPr sz="3600"/>
          </a:p>
        </p:txBody>
      </p:sp>
      <p:sp>
        <p:nvSpPr>
          <p:cNvPr id="185" name="Google Shape;185;p2"/>
          <p:cNvSpPr txBox="1">
            <a:spLocks noGrp="1"/>
          </p:cNvSpPr>
          <p:nvPr>
            <p:ph type="body" idx="1"/>
          </p:nvPr>
        </p:nvSpPr>
        <p:spPr>
          <a:xfrm>
            <a:off x="628650" y="1251524"/>
            <a:ext cx="7886700" cy="2905898"/>
          </a:xfrm>
          <a:prstGeom prst="rect">
            <a:avLst/>
          </a:prstGeom>
          <a:noFill/>
          <a:ln>
            <a:noFill/>
          </a:ln>
        </p:spPr>
        <p:txBody>
          <a:bodyPr spcFirstLastPara="1" wrap="square" lIns="91425" tIns="91425" rIns="91425" bIns="91425" anchor="ctr" anchorCtr="0">
            <a:normAutofit fontScale="92500" lnSpcReduction="20000"/>
          </a:bodyPr>
          <a:lstStyle/>
          <a:p>
            <a:pPr marL="0" lvl="0" indent="0" algn="l" rtl="0">
              <a:lnSpc>
                <a:spcPct val="115000"/>
              </a:lnSpc>
              <a:spcBef>
                <a:spcPts val="0"/>
              </a:spcBef>
              <a:spcAft>
                <a:spcPts val="0"/>
              </a:spcAft>
              <a:buClr>
                <a:srgbClr val="161249"/>
              </a:buClr>
              <a:buSzPct val="96774"/>
              <a:buNone/>
            </a:pPr>
            <a:endParaRPr sz="2400" b="1" dirty="0"/>
          </a:p>
          <a:p>
            <a:pPr marL="457200" lvl="0" indent="-295275" algn="l" rtl="0">
              <a:lnSpc>
                <a:spcPct val="115000"/>
              </a:lnSpc>
              <a:spcBef>
                <a:spcPts val="1200"/>
              </a:spcBef>
              <a:spcAft>
                <a:spcPts val="0"/>
              </a:spcAft>
              <a:buClr>
                <a:srgbClr val="F39200"/>
              </a:buClr>
              <a:buSzPct val="150000"/>
              <a:buFont typeface="Arial"/>
              <a:buChar char="•"/>
            </a:pPr>
            <a:r>
              <a:rPr lang="fi" sz="2400" dirty="0"/>
              <a:t>Nykyaikaisen mainonnan elementtien hallinta</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Digitaalisen mainonnan etujen nimeäminen</a:t>
            </a:r>
          </a:p>
          <a:p>
            <a:pPr lvl="0" indent="-295275">
              <a:lnSpc>
                <a:spcPct val="115000"/>
              </a:lnSpc>
              <a:spcBef>
                <a:spcPts val="0"/>
              </a:spcBef>
              <a:buClr>
                <a:srgbClr val="F39200"/>
              </a:buClr>
              <a:buSzPct val="150000"/>
              <a:buFont typeface="Arial"/>
              <a:buChar char="•"/>
            </a:pPr>
            <a:r>
              <a:rPr lang="fi" sz="2400" dirty="0"/>
              <a:t>Myyntisuppilomallin ymmärtäminen ja soveltaminen</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Kohderyhmien määrittäminen </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Vaikuttavien markkinointiviestien luominen </a:t>
            </a:r>
            <a:endParaRPr sz="2400" dirty="0"/>
          </a:p>
          <a:p>
            <a:pPr marL="457200" lvl="0" indent="-295275" algn="l" rtl="0">
              <a:lnSpc>
                <a:spcPct val="115000"/>
              </a:lnSpc>
              <a:spcBef>
                <a:spcPts val="0"/>
              </a:spcBef>
              <a:spcAft>
                <a:spcPts val="0"/>
              </a:spcAft>
              <a:buClr>
                <a:srgbClr val="F39200"/>
              </a:buClr>
              <a:buSzPct val="150000"/>
              <a:buFont typeface="Arial"/>
              <a:buChar char="•"/>
            </a:pPr>
            <a:r>
              <a:rPr lang="fi" sz="2400" dirty="0"/>
              <a:t>Digitaalisen mainosalustojen tunteminen</a:t>
            </a:r>
          </a:p>
          <a:p>
            <a:pPr marL="161925" lvl="0" indent="0" algn="l" rtl="0">
              <a:lnSpc>
                <a:spcPct val="115000"/>
              </a:lnSpc>
              <a:spcBef>
                <a:spcPts val="0"/>
              </a:spcBef>
              <a:spcAft>
                <a:spcPts val="0"/>
              </a:spcAft>
              <a:buClr>
                <a:srgbClr val="F39200"/>
              </a:buClr>
              <a:buSzPct val="150000"/>
            </a:pPr>
            <a:r>
              <a:rPr lang="fi" dirty="0"/>
              <a:t> </a:t>
            </a:r>
            <a:endParaRPr dirty="0"/>
          </a:p>
          <a:p>
            <a:pPr marL="457200" lvl="0" indent="-228599" algn="l" rtl="0">
              <a:lnSpc>
                <a:spcPct val="115000"/>
              </a:lnSpc>
              <a:spcBef>
                <a:spcPts val="0"/>
              </a:spcBef>
              <a:spcAft>
                <a:spcPts val="0"/>
              </a:spcAft>
              <a:buClr>
                <a:srgbClr val="161249"/>
              </a:buClr>
              <a:buSzPct val="1000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
          <p:cNvSpPr txBox="1">
            <a:spLocks noGrp="1"/>
          </p:cNvSpPr>
          <p:nvPr>
            <p:ph type="title"/>
          </p:nvPr>
        </p:nvSpPr>
        <p:spPr>
          <a:xfrm>
            <a:off x="1434408" y="1361910"/>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 sz="3600"/>
              <a:t>Aiheet</a:t>
            </a:r>
            <a:endParaRPr sz="3600"/>
          </a:p>
        </p:txBody>
      </p:sp>
      <p:sp>
        <p:nvSpPr>
          <p:cNvPr id="191" name="Google Shape;191;p3"/>
          <p:cNvSpPr txBox="1">
            <a:spLocks noGrp="1"/>
          </p:cNvSpPr>
          <p:nvPr>
            <p:ph type="body" idx="1"/>
          </p:nvPr>
        </p:nvSpPr>
        <p:spPr>
          <a:xfrm>
            <a:off x="3983426" y="682899"/>
            <a:ext cx="4606283" cy="2316019"/>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Digitaalinen mainonta</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Nykyaikaisen mainonnan ominaisuudet</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Viesti on olennainen </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Asiakaslähtöinen markkinointi ja mainonta</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Suuntaukset ja näkymät</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Digitaalisen mainonnan tärkeimmät muodot</a:t>
            </a:r>
            <a:endParaRPr sz="2000" b="0" i="0" u="none" strike="noStrike">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
          <p:cNvSpPr txBox="1">
            <a:spLocks noGrp="1"/>
          </p:cNvSpPr>
          <p:nvPr>
            <p:ph type="title" idx="4294967295"/>
          </p:nvPr>
        </p:nvSpPr>
        <p:spPr>
          <a:xfrm>
            <a:off x="197399" y="1195883"/>
            <a:ext cx="4760913" cy="2990850"/>
          </a:xfrm>
          <a:prstGeom prst="rect">
            <a:avLst/>
          </a:prstGeom>
          <a:noFill/>
          <a:ln>
            <a:noFill/>
          </a:ln>
        </p:spPr>
        <p:txBody>
          <a:bodyPr spcFirstLastPara="1" wrap="square" lIns="91425" tIns="91425" rIns="91425" bIns="91425" anchor="ctr" anchorCtr="0">
            <a:normAutofit fontScale="90000"/>
          </a:bodyPr>
          <a:lstStyle/>
          <a:p>
            <a:pPr marL="457200" lvl="0" indent="-327342" algn="l" rtl="0">
              <a:lnSpc>
                <a:spcPct val="100000"/>
              </a:lnSpc>
              <a:spcBef>
                <a:spcPts val="0"/>
              </a:spcBef>
              <a:spcAft>
                <a:spcPts val="0"/>
              </a:spcAft>
              <a:buClr>
                <a:srgbClr val="F39200"/>
              </a:buClr>
              <a:buSzPct val="150000"/>
              <a:buFont typeface="Arial"/>
              <a:buChar char="•"/>
            </a:pPr>
            <a:r>
              <a:rPr lang="fi" sz="1800" b="0" dirty="0">
                <a:highlight>
                  <a:srgbClr val="FFFFFF"/>
                </a:highlight>
              </a:rPr>
              <a:t>Tapahtuu digitaalisissa kanavissa ja medioissa (verkkosivustot, hakukoneet, sosiaalinen media, uutiskirjeet, jne).</a:t>
            </a:r>
            <a:endParaRPr sz="1800" b="0" dirty="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dirty="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dirty="0">
                <a:highlight>
                  <a:srgbClr val="FFFFFF"/>
                </a:highlight>
              </a:rPr>
              <a:t>Koostuu tekstistä, kuvasta, äänestä ja videosta. </a:t>
            </a:r>
            <a:endParaRPr sz="1800" b="0" dirty="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dirty="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dirty="0">
                <a:highlight>
                  <a:srgbClr val="FFFFFF"/>
                </a:highlight>
              </a:rPr>
              <a:t>Auttaa saavuttamaan samantyyppisiä tavoitteita kuin perinteinen mainonta (tietoisuuden lisääminen, myynnin lisääminen, uusintamyynnin edistäminen, brändin tunnettuuden lisääminen).</a:t>
            </a:r>
            <a:endParaRPr sz="4800" b="0" dirty="0"/>
          </a:p>
        </p:txBody>
      </p:sp>
      <p:sp>
        <p:nvSpPr>
          <p:cNvPr id="197" name="Google Shape;197;p4"/>
          <p:cNvSpPr txBox="1"/>
          <p:nvPr/>
        </p:nvSpPr>
        <p:spPr>
          <a:xfrm>
            <a:off x="506675" y="291341"/>
            <a:ext cx="6631792" cy="738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100"/>
              <a:buFont typeface="Arial"/>
              <a:buNone/>
            </a:pPr>
            <a:r>
              <a:rPr lang="fi" sz="3600" b="1" i="0" u="none" strike="noStrike" cap="none" dirty="0">
                <a:solidFill>
                  <a:srgbClr val="161249"/>
                </a:solidFill>
                <a:highlight>
                  <a:schemeClr val="lt1"/>
                </a:highlight>
                <a:latin typeface="Arial"/>
                <a:ea typeface="Arial"/>
                <a:cs typeface="Arial"/>
                <a:sym typeface="Arial"/>
              </a:rPr>
              <a:t>Digitaalinen mainonta</a:t>
            </a:r>
            <a:endParaRPr sz="3600" b="1" i="0" u="none" strike="noStrike" cap="none" dirty="0">
              <a:solidFill>
                <a:srgbClr val="161249"/>
              </a:solidFill>
              <a:latin typeface="Arial"/>
              <a:ea typeface="Arial"/>
              <a:cs typeface="Arial"/>
              <a:sym typeface="Arial"/>
            </a:endParaRPr>
          </a:p>
        </p:txBody>
      </p:sp>
      <p:pic>
        <p:nvPicPr>
          <p:cNvPr id="198" name="Google Shape;198;p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50875" y="1459400"/>
            <a:ext cx="3695726" cy="246381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5"/>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dirty="0"/>
              <a:t>Aktivointitehtävä</a:t>
            </a:r>
            <a:endParaRPr dirty="0"/>
          </a:p>
          <a:p>
            <a:pPr marL="0" lvl="0" indent="0" algn="l" rtl="0">
              <a:lnSpc>
                <a:spcPct val="90000"/>
              </a:lnSpc>
              <a:spcBef>
                <a:spcPts val="750"/>
              </a:spcBef>
              <a:spcAft>
                <a:spcPts val="0"/>
              </a:spcAft>
              <a:buClr>
                <a:schemeClr val="lt1"/>
              </a:buClr>
              <a:buSzPts val="2800"/>
              <a:buNone/>
            </a:pPr>
            <a:endParaRPr sz="2800" dirty="0"/>
          </a:p>
        </p:txBody>
      </p:sp>
      <p:sp>
        <p:nvSpPr>
          <p:cNvPr id="204" name="Google Shape;204;p5"/>
          <p:cNvSpPr txBox="1">
            <a:spLocks noGrp="1"/>
          </p:cNvSpPr>
          <p:nvPr>
            <p:ph type="body" idx="2"/>
          </p:nvPr>
        </p:nvSpPr>
        <p:spPr>
          <a:xfrm>
            <a:off x="840583" y="830477"/>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F39200"/>
              </a:buClr>
              <a:buSzPts val="1800"/>
              <a:buNone/>
            </a:pPr>
            <a:r>
              <a:rPr lang="fi" sz="1800" dirty="0">
                <a:solidFill>
                  <a:srgbClr val="F39200"/>
                </a:solidFill>
              </a:rPr>
              <a:t>Tarkoitus: </a:t>
            </a:r>
            <a:r>
              <a:rPr lang="fi" sz="1800" dirty="0"/>
              <a:t>tehdä opiskelijat tietoisiksi digitaalisen mainonnan laajasta valikoimasta, jota kohtaamme päivittäin, ja orientoida heitä tiedotusvälineisiin ja kanaviin.</a:t>
            </a:r>
            <a:endParaRPr dirty="0"/>
          </a:p>
          <a:p>
            <a:pPr marL="457200" lvl="0" indent="-342900" algn="l" rtl="0">
              <a:lnSpc>
                <a:spcPct val="115000"/>
              </a:lnSpc>
              <a:spcBef>
                <a:spcPts val="1200"/>
              </a:spcBef>
              <a:spcAft>
                <a:spcPts val="0"/>
              </a:spcAft>
              <a:buClr>
                <a:srgbClr val="F39200"/>
              </a:buClr>
              <a:buSzPts val="1800"/>
              <a:buAutoNum type="arabicPeriod"/>
            </a:pPr>
            <a:r>
              <a:rPr lang="fi" sz="1800" dirty="0"/>
              <a:t>Millaista digitaalista mainontaa näet päivittäin? Haku eri sivustoilla ja medioissa (10 minuuttia). Nimeä 3 esimerkkiä ja liitä ne ppt-diaan. </a:t>
            </a:r>
            <a:endParaRPr dirty="0"/>
          </a:p>
          <a:p>
            <a:pPr marL="457200" lvl="0" indent="-342900" algn="l" rtl="0">
              <a:lnSpc>
                <a:spcPct val="115000"/>
              </a:lnSpc>
              <a:spcBef>
                <a:spcPts val="0"/>
              </a:spcBef>
              <a:spcAft>
                <a:spcPts val="0"/>
              </a:spcAft>
              <a:buClr>
                <a:srgbClr val="F39200"/>
              </a:buClr>
              <a:buSzPts val="1800"/>
              <a:buAutoNum type="arabicPeriod"/>
            </a:pPr>
            <a:r>
              <a:rPr lang="fi" sz="1800" dirty="0"/>
              <a:t>Miten ne eroavat toisistaan? Mikä näyttää olevan niiden tarkoitus?</a:t>
            </a:r>
            <a:endParaRPr dirty="0"/>
          </a:p>
          <a:p>
            <a:pPr marL="457200" lvl="0" indent="-342900" algn="l" rtl="0">
              <a:lnSpc>
                <a:spcPct val="115000"/>
              </a:lnSpc>
              <a:spcBef>
                <a:spcPts val="0"/>
              </a:spcBef>
              <a:spcAft>
                <a:spcPts val="0"/>
              </a:spcAft>
              <a:buClr>
                <a:srgbClr val="F39200"/>
              </a:buClr>
              <a:buSzPts val="1800"/>
              <a:buAutoNum type="arabicPeriod"/>
            </a:pPr>
            <a:r>
              <a:rPr lang="fi" sz="1800" dirty="0"/>
              <a:t>Esittele ryhmälle.</a:t>
            </a:r>
            <a:endParaRPr dirty="0"/>
          </a:p>
          <a:p>
            <a:pPr marL="0" lvl="0" indent="0" algn="l" rtl="0">
              <a:lnSpc>
                <a:spcPct val="115000"/>
              </a:lnSpc>
              <a:spcBef>
                <a:spcPts val="1200"/>
              </a:spcBef>
              <a:spcAft>
                <a:spcPts val="0"/>
              </a:spcAft>
              <a:buClr>
                <a:schemeClr val="lt1"/>
              </a:buClr>
              <a:buSzPts val="1800"/>
              <a:buNone/>
            </a:pPr>
            <a:endParaRPr dirty="0"/>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6"/>
          <p:cNvSpPr txBox="1">
            <a:spLocks noGrp="1"/>
          </p:cNvSpPr>
          <p:nvPr>
            <p:ph type="title"/>
          </p:nvPr>
        </p:nvSpPr>
        <p:spPr>
          <a:xfrm>
            <a:off x="628650" y="-63375"/>
            <a:ext cx="7886700" cy="994172"/>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rgbClr val="161249"/>
              </a:buClr>
              <a:buSzPts val="990"/>
              <a:buFont typeface="Arial"/>
              <a:buNone/>
            </a:pPr>
            <a:r>
              <a:rPr lang="fi" sz="3620" dirty="0"/>
              <a:t>Digitaalisen mainonnan edut</a:t>
            </a:r>
            <a:endParaRPr sz="3620" dirty="0"/>
          </a:p>
        </p:txBody>
      </p:sp>
      <p:sp>
        <p:nvSpPr>
          <p:cNvPr id="210" name="Google Shape;210;p6"/>
          <p:cNvSpPr txBox="1">
            <a:spLocks noGrp="1"/>
          </p:cNvSpPr>
          <p:nvPr>
            <p:ph type="body" idx="1"/>
          </p:nvPr>
        </p:nvSpPr>
        <p:spPr>
          <a:xfrm>
            <a:off x="628649" y="930797"/>
            <a:ext cx="8177253" cy="355066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F39200"/>
              </a:buClr>
              <a:buSzPts val="1200"/>
              <a:buNone/>
            </a:pPr>
            <a:r>
              <a:rPr lang="fi" sz="2000" b="1" dirty="0">
                <a:solidFill>
                  <a:srgbClr val="F39200"/>
                </a:solidFill>
              </a:rPr>
              <a:t>Joustavuus</a:t>
            </a:r>
            <a:endParaRPr sz="2000" b="1" dirty="0">
              <a:solidFill>
                <a:srgbClr val="F39200"/>
              </a:solidFill>
            </a:endParaRPr>
          </a:p>
          <a:p>
            <a:pPr marL="457200" lvl="0" indent="-323850" algn="l" rtl="0">
              <a:lnSpc>
                <a:spcPct val="115000"/>
              </a:lnSpc>
              <a:spcBef>
                <a:spcPts val="1200"/>
              </a:spcBef>
              <a:spcAft>
                <a:spcPts val="0"/>
              </a:spcAft>
              <a:buClr>
                <a:srgbClr val="F39200"/>
              </a:buClr>
              <a:buSzPts val="2100"/>
              <a:buFont typeface="Arial"/>
              <a:buChar char="•"/>
            </a:pPr>
            <a:r>
              <a:rPr lang="fi" sz="1400" dirty="0"/>
              <a:t>Mainosten luominen on teknisesti yksinkertaista, ja mainokset saadaan näkymään lähes välittömästi. </a:t>
            </a:r>
            <a:endParaRPr sz="1400" dirty="0"/>
          </a:p>
          <a:p>
            <a:pPr marL="457200" lvl="0" indent="-323850" algn="l" rtl="0">
              <a:lnSpc>
                <a:spcPct val="115000"/>
              </a:lnSpc>
              <a:spcBef>
                <a:spcPts val="0"/>
              </a:spcBef>
              <a:spcAft>
                <a:spcPts val="0"/>
              </a:spcAft>
              <a:buClr>
                <a:srgbClr val="F39200"/>
              </a:buClr>
              <a:buSzPts val="2100"/>
              <a:buFont typeface="Arial"/>
              <a:buChar char="•"/>
            </a:pPr>
            <a:r>
              <a:rPr lang="fi" sz="1400" dirty="0"/>
              <a:t>Mainoksen elementtejä ja sisältöä voidaan muuttaa ja mukauttaa milloin tahansa kampanjan ollessa käynnissä. </a:t>
            </a:r>
            <a:endParaRPr sz="1400" dirty="0"/>
          </a:p>
          <a:p>
            <a:pPr marL="457200" lvl="0" indent="-323850" algn="l" rtl="0">
              <a:lnSpc>
                <a:spcPct val="115000"/>
              </a:lnSpc>
              <a:spcBef>
                <a:spcPts val="0"/>
              </a:spcBef>
              <a:spcAft>
                <a:spcPts val="0"/>
              </a:spcAft>
              <a:buClr>
                <a:srgbClr val="F39200"/>
              </a:buClr>
              <a:buSzPts val="2100"/>
              <a:buFont typeface="Arial"/>
              <a:buChar char="•"/>
            </a:pPr>
            <a:r>
              <a:rPr lang="fi" sz="1400" dirty="0"/>
              <a:t>Kampanjan tehoa voidaan seurata jatkuvasti.</a:t>
            </a:r>
            <a:endParaRPr sz="1400" dirty="0"/>
          </a:p>
          <a:p>
            <a:pPr marL="457200" lvl="0" indent="-323850" algn="l" rtl="0">
              <a:lnSpc>
                <a:spcPct val="115000"/>
              </a:lnSpc>
              <a:spcBef>
                <a:spcPts val="0"/>
              </a:spcBef>
              <a:spcAft>
                <a:spcPts val="0"/>
              </a:spcAft>
              <a:buClr>
                <a:srgbClr val="F39200"/>
              </a:buClr>
              <a:buSzPts val="2100"/>
              <a:buFont typeface="Arial"/>
              <a:buChar char="•"/>
            </a:pPr>
            <a:r>
              <a:rPr lang="fi" sz="1400" dirty="0"/>
              <a:t>Tämän pohjalta voit mukauttaa luovaa sisältöä, kohderyhmiä, ajoitusta ja tiheyttä sekä budjettia.</a:t>
            </a:r>
            <a:endParaRPr sz="1400" dirty="0"/>
          </a:p>
          <a:p>
            <a:pPr marL="457200" lvl="0" indent="-323850" algn="l" rtl="0">
              <a:lnSpc>
                <a:spcPct val="115000"/>
              </a:lnSpc>
              <a:spcBef>
                <a:spcPts val="0"/>
              </a:spcBef>
              <a:spcAft>
                <a:spcPts val="0"/>
              </a:spcAft>
              <a:buClr>
                <a:srgbClr val="F39200"/>
              </a:buClr>
              <a:buSzPts val="2100"/>
              <a:buFont typeface="Arial"/>
              <a:buChar char="•"/>
            </a:pPr>
            <a:r>
              <a:rPr lang="fi" sz="1400" dirty="0"/>
              <a:t>Digitaaliset mainokset ovat myös pienempien yritysten ulottuvilla, joilla ei ole merkittäviä budjetteja.</a:t>
            </a:r>
            <a:endParaRPr sz="1400" dirty="0"/>
          </a:p>
          <a:p>
            <a:pPr marL="0" lvl="0" indent="0" algn="l" rtl="0">
              <a:lnSpc>
                <a:spcPct val="115000"/>
              </a:lnSpc>
              <a:spcBef>
                <a:spcPts val="1200"/>
              </a:spcBef>
              <a:spcAft>
                <a:spcPts val="0"/>
              </a:spcAft>
              <a:buClr>
                <a:srgbClr val="F39200"/>
              </a:buClr>
              <a:buSzPts val="1200"/>
              <a:buNone/>
            </a:pPr>
            <a:r>
              <a:rPr lang="fi" sz="2000" b="1" dirty="0">
                <a:solidFill>
                  <a:srgbClr val="F39200"/>
                </a:solidFill>
              </a:rPr>
              <a:t>Kohdistettavuus</a:t>
            </a:r>
            <a:endParaRPr lang="fi-FI" sz="2000" b="1" dirty="0">
              <a:solidFill>
                <a:srgbClr val="F39200"/>
              </a:solidFill>
            </a:endParaRPr>
          </a:p>
          <a:p>
            <a:pPr marL="457200" lvl="0" indent="-323850" algn="l" rtl="0">
              <a:lnSpc>
                <a:spcPct val="115000"/>
              </a:lnSpc>
              <a:spcBef>
                <a:spcPts val="1200"/>
              </a:spcBef>
              <a:spcAft>
                <a:spcPts val="0"/>
              </a:spcAft>
              <a:buClr>
                <a:srgbClr val="F39200"/>
              </a:buClr>
              <a:buSzPts val="2100"/>
              <a:buFont typeface="Arial"/>
              <a:buChar char="•"/>
            </a:pPr>
            <a:r>
              <a:rPr lang="fi-FI" sz="1400" dirty="0"/>
              <a:t>voidaan näyttää useissa eri medioissa ja kanavissa. </a:t>
            </a:r>
          </a:p>
          <a:p>
            <a:pPr marL="457200" lvl="0" indent="-323850" algn="l" rtl="0">
              <a:lnSpc>
                <a:spcPct val="115000"/>
              </a:lnSpc>
              <a:spcBef>
                <a:spcPts val="0"/>
              </a:spcBef>
              <a:spcAft>
                <a:spcPts val="0"/>
              </a:spcAft>
              <a:buClr>
                <a:srgbClr val="F39200"/>
              </a:buClr>
              <a:buSzPts val="2100"/>
              <a:buFont typeface="Arial"/>
              <a:buChar char="•"/>
            </a:pPr>
            <a:r>
              <a:rPr lang="fi" sz="1400" dirty="0"/>
              <a:t>kohderyhmät ovat määriteltävissä hyvin tarkasti.</a:t>
            </a:r>
            <a:endParaRPr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5" name="Google Shape;215;p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64131" y="195766"/>
            <a:ext cx="3712002" cy="4218915"/>
          </a:xfrm>
          <a:prstGeom prst="rect">
            <a:avLst/>
          </a:prstGeom>
          <a:noFill/>
          <a:ln>
            <a:noFill/>
          </a:ln>
          <a:effectLst>
            <a:outerShdw blurRad="63500" sx="102000" sy="102000" algn="ctr" rotWithShape="0">
              <a:srgbClr val="000000">
                <a:alpha val="40000"/>
              </a:srgbClr>
            </a:outerShdw>
          </a:effectLst>
        </p:spPr>
      </p:pic>
      <p:pic>
        <p:nvPicPr>
          <p:cNvPr id="216" name="Google Shape;216;p7"/>
          <p:cNvPicPr preferRelativeResize="0"/>
          <p:nvPr/>
        </p:nvPicPr>
        <p:blipFill rotWithShape="1">
          <a:blip r:embed="rId4">
            <a:alphaModFix/>
          </a:blip>
          <a:srcRect/>
          <a:stretch/>
        </p:blipFill>
        <p:spPr>
          <a:xfrm>
            <a:off x="4327557" y="881868"/>
            <a:ext cx="4452312" cy="353281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a:spLocks noGrp="1"/>
          </p:cNvSpPr>
          <p:nvPr>
            <p:ph type="body" idx="4294967295"/>
          </p:nvPr>
        </p:nvSpPr>
        <p:spPr>
          <a:xfrm>
            <a:off x="311944" y="1027537"/>
            <a:ext cx="8520112" cy="1258888"/>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2200"/>
              </a:spcBef>
              <a:spcAft>
                <a:spcPts val="0"/>
              </a:spcAft>
              <a:buClr>
                <a:schemeClr val="lt1"/>
              </a:buClr>
              <a:buSzPts val="3359"/>
              <a:buNone/>
            </a:pPr>
            <a:r>
              <a:rPr lang="fi" sz="3200" b="1">
                <a:solidFill>
                  <a:schemeClr val="lt1"/>
                </a:solidFill>
              </a:rPr>
              <a:t>"Mainonnan lopettaminen rahan säästämiseksi on kuin pysäyttäisi kellon säästääkseen aikaa." </a:t>
            </a:r>
            <a:endParaRPr sz="3600" b="1">
              <a:solidFill>
                <a:schemeClr val="lt1"/>
              </a:solidFill>
            </a:endParaRPr>
          </a:p>
          <a:p>
            <a:pPr marL="0" lvl="0" indent="0" algn="r" rtl="0">
              <a:lnSpc>
                <a:spcPct val="115000"/>
              </a:lnSpc>
              <a:spcBef>
                <a:spcPts val="4400"/>
              </a:spcBef>
              <a:spcAft>
                <a:spcPts val="2200"/>
              </a:spcAft>
              <a:buClr>
                <a:schemeClr val="lt1"/>
              </a:buClr>
              <a:buSzPts val="2519"/>
              <a:buNone/>
            </a:pPr>
            <a:r>
              <a:rPr lang="fi" sz="2400">
                <a:solidFill>
                  <a:schemeClr val="lt1"/>
                </a:solidFill>
              </a:rPr>
              <a:t>- Henry Ford</a:t>
            </a:r>
            <a:endParaRPr sz="24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a:spLocks noGrp="1"/>
          </p:cNvSpPr>
          <p:nvPr>
            <p:ph type="title" idx="4294967295"/>
          </p:nvPr>
        </p:nvSpPr>
        <p:spPr>
          <a:xfrm>
            <a:off x="484360" y="1883121"/>
            <a:ext cx="8175279" cy="1073103"/>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Clr>
                <a:srgbClr val="161249"/>
              </a:buClr>
              <a:buSzPct val="90909"/>
              <a:buFont typeface="Arial"/>
              <a:buNone/>
            </a:pPr>
            <a:r>
              <a:rPr lang="fi" sz="4400"/>
              <a:t>Nykyaikaisen mainonnan ominaisuudet</a:t>
            </a:r>
            <a:endParaRPr sz="4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a:spLocks noGrp="1"/>
          </p:cNvSpPr>
          <p:nvPr>
            <p:ph type="title"/>
          </p:nvPr>
        </p:nvSpPr>
        <p:spPr>
          <a:xfrm>
            <a:off x="368500" y="229226"/>
            <a:ext cx="8540700" cy="1107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2800"/>
              <a:t>Mainonta digitaalisessa markkinointikokonaisuudessa  </a:t>
            </a:r>
            <a:br>
              <a:rPr lang="fi" sz="2800"/>
            </a:br>
            <a:r>
              <a:rPr lang="fi" sz="2800"/>
              <a:t>7P digitaalisessa markkinoinnissa</a:t>
            </a:r>
            <a:endParaRPr sz="2800"/>
          </a:p>
        </p:txBody>
      </p:sp>
      <p:pic>
        <p:nvPicPr>
          <p:cNvPr id="232" name="Google Shape;232;p10"/>
          <p:cNvPicPr preferRelativeResize="0"/>
          <p:nvPr/>
        </p:nvPicPr>
        <p:blipFill rotWithShape="1">
          <a:blip r:embed="rId3">
            <a:alphaModFix/>
          </a:blip>
          <a:srcRect/>
          <a:stretch/>
        </p:blipFill>
        <p:spPr>
          <a:xfrm>
            <a:off x="152400" y="1106377"/>
            <a:ext cx="8839199" cy="3129406"/>
          </a:xfrm>
          <a:prstGeom prst="rect">
            <a:avLst/>
          </a:prstGeom>
          <a:noFill/>
          <a:ln>
            <a:noFill/>
          </a:ln>
        </p:spPr>
      </p:pic>
      <p:sp>
        <p:nvSpPr>
          <p:cNvPr id="233" name="Google Shape;233;p10"/>
          <p:cNvSpPr txBox="1"/>
          <p:nvPr/>
        </p:nvSpPr>
        <p:spPr>
          <a:xfrm>
            <a:off x="4399219" y="4149869"/>
            <a:ext cx="4744781"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Chaffey (2012): Digitaalinen markkinointi - strategia, toteutus ja käytäntö.</a:t>
            </a:r>
            <a:endParaRPr sz="1100" b="0" i="0" u="none" strike="noStrike" cap="none">
              <a:solidFill>
                <a:srgbClr val="161249"/>
              </a:solidFill>
              <a:latin typeface="Arial"/>
              <a:ea typeface="Arial"/>
              <a:cs typeface="Arial"/>
              <a:sym typeface="Arial"/>
            </a:endParaRPr>
          </a:p>
        </p:txBody>
      </p:sp>
      <p:sp>
        <p:nvSpPr>
          <p:cNvPr id="234" name="Google Shape;234;p10"/>
          <p:cNvSpPr txBox="1"/>
          <p:nvPr/>
        </p:nvSpPr>
        <p:spPr>
          <a:xfrm>
            <a:off x="2636252" y="4465632"/>
            <a:ext cx="4005196" cy="430857"/>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sng" strike="noStrike" cap="none">
                <a:solidFill>
                  <a:schemeClr val="hlink"/>
                </a:solidFill>
                <a:latin typeface="Arial"/>
                <a:ea typeface="Arial"/>
                <a:cs typeface="Arial"/>
                <a:sym typeface="Arial"/>
                <a:hlinkClick r:id="rId4"/>
              </a:rPr>
              <a:t>Katso Dave Chaffeyn video aiheesta.</a:t>
            </a:r>
            <a:endParaRPr sz="1600" b="1" i="0" u="none" strike="noStrike" cap="none">
              <a:solidFill>
                <a:srgbClr val="000000"/>
              </a:solidFill>
              <a:latin typeface="Arial"/>
              <a:ea typeface="Arial"/>
              <a:cs typeface="Arial"/>
              <a:sym typeface="Arial"/>
            </a:endParaRPr>
          </a:p>
        </p:txBody>
      </p:sp>
      <p:sp>
        <p:nvSpPr>
          <p:cNvPr id="235" name="Google Shape;235;p10"/>
          <p:cNvSpPr/>
          <p:nvPr/>
        </p:nvSpPr>
        <p:spPr>
          <a:xfrm>
            <a:off x="1074750" y="1566075"/>
            <a:ext cx="1750200" cy="8751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1"/>
          <p:cNvSpPr txBox="1">
            <a:spLocks noGrp="1"/>
          </p:cNvSpPr>
          <p:nvPr>
            <p:ph type="title" idx="4294967295"/>
          </p:nvPr>
        </p:nvSpPr>
        <p:spPr>
          <a:xfrm>
            <a:off x="539943" y="184149"/>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Mainonta - ominaisuudet</a:t>
            </a:r>
            <a:endParaRPr sz="3200"/>
          </a:p>
        </p:txBody>
      </p:sp>
      <p:sp>
        <p:nvSpPr>
          <p:cNvPr id="241" name="Google Shape;241;p11"/>
          <p:cNvSpPr txBox="1">
            <a:spLocks noGrp="1"/>
          </p:cNvSpPr>
          <p:nvPr>
            <p:ph type="body" idx="4294967295"/>
          </p:nvPr>
        </p:nvSpPr>
        <p:spPr>
          <a:xfrm>
            <a:off x="443620" y="757237"/>
            <a:ext cx="5630863" cy="3941762"/>
          </a:xfrm>
          <a:prstGeom prst="rect">
            <a:avLst/>
          </a:prstGeom>
          <a:noFill/>
          <a:ln>
            <a:noFill/>
          </a:ln>
        </p:spPr>
        <p:txBody>
          <a:bodyPr spcFirstLastPara="1" wrap="square" lIns="91425" tIns="91425" rIns="91425" bIns="91425" anchor="t" anchorCtr="0">
            <a:normAutofit/>
          </a:bodyPr>
          <a:lstStyle/>
          <a:p>
            <a:pPr marL="457200" lvl="0" indent="-323850" algn="l" rtl="0">
              <a:lnSpc>
                <a:spcPct val="100000"/>
              </a:lnSpc>
              <a:spcBef>
                <a:spcPts val="0"/>
              </a:spcBef>
              <a:spcAft>
                <a:spcPts val="0"/>
              </a:spcAft>
              <a:buClr>
                <a:srgbClr val="F39200"/>
              </a:buClr>
              <a:buSzPts val="1500"/>
              <a:buFont typeface="Arial"/>
              <a:buChar char="●"/>
            </a:pPr>
            <a:r>
              <a:rPr lang="fi" sz="1500" dirty="0"/>
              <a:t>Mainonta on markkinointiviestinnän tärkein ja yleisimmin käytetty väline. </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Useimmat organisaatiot tarvitsevat mainontaa tehdäkseen itsensä tunnetuksi markkinoilla ja edistääkseen tuotteitaan tai palveluitaan.</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Mainonta ja näkyvyys maksavat yleensä rahaa, joten niiden optimoinnille on valtava tarve. </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Mainonta suunnataan kanaviin ja tiedotusvälineisiin, joissa kohdeyleisöt voidaan tavoittaa optimaalisesti.</a:t>
            </a:r>
            <a:br>
              <a:rPr lang="fi" sz="1500" dirty="0"/>
            </a:br>
            <a:endParaRPr sz="1500" dirty="0"/>
          </a:p>
          <a:p>
            <a:pPr marL="457200" lvl="0" indent="-323850" algn="l" rtl="0">
              <a:lnSpc>
                <a:spcPct val="100000"/>
              </a:lnSpc>
              <a:spcBef>
                <a:spcPts val="0"/>
              </a:spcBef>
              <a:spcAft>
                <a:spcPts val="0"/>
              </a:spcAft>
              <a:buClr>
                <a:srgbClr val="F39200"/>
              </a:buClr>
              <a:buSzPts val="1500"/>
              <a:buFont typeface="Arial"/>
              <a:buChar char="●"/>
            </a:pPr>
            <a:r>
              <a:rPr lang="fi" sz="1500" dirty="0"/>
              <a:t>Nämä tiedotusvälineet voidaan luokitella seuraavasti </a:t>
            </a:r>
            <a:endParaRPr sz="1500" dirty="0"/>
          </a:p>
          <a:p>
            <a:pPr marL="1371600" lvl="2" indent="-323850" algn="l" rtl="0">
              <a:lnSpc>
                <a:spcPct val="100000"/>
              </a:lnSpc>
              <a:spcBef>
                <a:spcPts val="0"/>
              </a:spcBef>
              <a:spcAft>
                <a:spcPts val="0"/>
              </a:spcAft>
              <a:buClr>
                <a:srgbClr val="F39200"/>
              </a:buClr>
              <a:buSzPts val="1500"/>
              <a:buChar char="■"/>
            </a:pPr>
            <a:r>
              <a:rPr lang="fi" sz="1500" dirty="0"/>
              <a:t>oma - maksettu - ansaittu</a:t>
            </a:r>
            <a:endParaRPr sz="1500" dirty="0"/>
          </a:p>
          <a:p>
            <a:pPr marL="1371600" lvl="2" indent="-323850" algn="l" rtl="0">
              <a:lnSpc>
                <a:spcPct val="100000"/>
              </a:lnSpc>
              <a:spcBef>
                <a:spcPts val="0"/>
              </a:spcBef>
              <a:spcAft>
                <a:spcPts val="0"/>
              </a:spcAft>
              <a:buClr>
                <a:srgbClr val="F39200"/>
              </a:buClr>
              <a:buSzPts val="1500"/>
              <a:buChar char="■"/>
            </a:pPr>
            <a:r>
              <a:rPr lang="fi" sz="1500" dirty="0"/>
              <a:t>perinteinen - digitaalinen </a:t>
            </a:r>
            <a:endParaRPr sz="1500" dirty="0"/>
          </a:p>
        </p:txBody>
      </p:sp>
      <p:pic>
        <p:nvPicPr>
          <p:cNvPr id="242" name="Google Shape;242;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98734" y="1130037"/>
            <a:ext cx="4325099" cy="2883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2"/>
          <p:cNvSpPr txBox="1">
            <a:spLocks noGrp="1"/>
          </p:cNvSpPr>
          <p:nvPr>
            <p:ph type="title" idx="4294967295"/>
          </p:nvPr>
        </p:nvSpPr>
        <p:spPr>
          <a:xfrm>
            <a:off x="438530" y="120379"/>
            <a:ext cx="6277316"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3556"/>
              <a:buFont typeface="Arial"/>
              <a:buNone/>
            </a:pPr>
            <a:r>
              <a:rPr lang="fi" sz="3200" dirty="0"/>
              <a:t>Mainonnalla on paljon tehtäviä:   </a:t>
            </a:r>
            <a:endParaRPr sz="3200" dirty="0"/>
          </a:p>
        </p:txBody>
      </p:sp>
      <p:sp>
        <p:nvSpPr>
          <p:cNvPr id="248" name="Google Shape;248;p12"/>
          <p:cNvSpPr txBox="1"/>
          <p:nvPr/>
        </p:nvSpPr>
        <p:spPr>
          <a:xfrm>
            <a:off x="374753" y="1241312"/>
            <a:ext cx="5089174" cy="2477571"/>
          </a:xfrm>
          <a:prstGeom prst="rect">
            <a:avLst/>
          </a:prstGeom>
          <a:noFill/>
          <a:ln>
            <a:noFill/>
          </a:ln>
        </p:spPr>
        <p:txBody>
          <a:bodyPr spcFirstLastPara="1" wrap="square" lIns="91425" tIns="91425" rIns="91425" bIns="91425" anchor="t" anchorCtr="0">
            <a:spAutoFit/>
          </a:bodyPr>
          <a:lstStyle/>
          <a:p>
            <a:pPr marL="457200" marR="0" lvl="0" indent="-323850" algn="l" rtl="0">
              <a:spcBef>
                <a:spcPts val="600"/>
              </a:spcBef>
              <a:spcAft>
                <a:spcPts val="0"/>
              </a:spcAft>
              <a:buClr>
                <a:srgbClr val="F39200"/>
              </a:buClr>
              <a:buSzPts val="1500"/>
              <a:buFont typeface="Arial"/>
              <a:buChar char="●"/>
            </a:pPr>
            <a:r>
              <a:rPr lang="fi-FI" sz="1600" b="1" i="0" u="none" strike="noStrike" cap="none" dirty="0">
                <a:solidFill>
                  <a:srgbClr val="161249"/>
                </a:solidFill>
                <a:latin typeface="Arial"/>
                <a:ea typeface="Arial"/>
                <a:cs typeface="Arial"/>
                <a:sym typeface="Arial"/>
              </a:rPr>
              <a:t>L</a:t>
            </a:r>
            <a:r>
              <a:rPr lang="fi" sz="1600" b="1" i="0" u="none" strike="noStrike" cap="none" dirty="0">
                <a:solidFill>
                  <a:srgbClr val="161249"/>
                </a:solidFill>
                <a:latin typeface="Arial"/>
                <a:ea typeface="Arial"/>
                <a:cs typeface="Arial"/>
                <a:sym typeface="Arial"/>
              </a:rPr>
              <a:t>isätä tietoisuutta </a:t>
            </a:r>
            <a:endParaRPr sz="1600" b="1" i="0" u="none" strike="noStrike" cap="none" dirty="0">
              <a:solidFill>
                <a:srgbClr val="161249"/>
              </a:solidFill>
              <a:latin typeface="Arial"/>
              <a:ea typeface="Arial"/>
              <a:cs typeface="Arial"/>
              <a:sym typeface="Arial"/>
            </a:endParaRPr>
          </a:p>
          <a:p>
            <a:pPr marL="457200" marR="0" lvl="0" indent="-323850" algn="l" rtl="0">
              <a:spcBef>
                <a:spcPts val="0"/>
              </a:spcBef>
              <a:spcAft>
                <a:spcPts val="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Rakentaa </a:t>
            </a:r>
            <a:r>
              <a:rPr lang="fi" sz="1600" b="0" i="0" u="none" strike="noStrike" cap="none" dirty="0">
                <a:solidFill>
                  <a:srgbClr val="161249"/>
                </a:solidFill>
                <a:latin typeface="Arial"/>
                <a:ea typeface="Arial"/>
                <a:cs typeface="Arial"/>
                <a:sym typeface="Arial"/>
              </a:rPr>
              <a:t>tai </a:t>
            </a:r>
            <a:r>
              <a:rPr lang="fi" sz="1600" b="1" i="0" u="none" strike="noStrike" cap="none" dirty="0">
                <a:solidFill>
                  <a:srgbClr val="161249"/>
                </a:solidFill>
                <a:latin typeface="Arial"/>
                <a:ea typeface="Arial"/>
                <a:cs typeface="Arial"/>
                <a:sym typeface="Arial"/>
              </a:rPr>
              <a:t>vahvistaa asenteita </a:t>
            </a:r>
            <a:r>
              <a:rPr lang="fi" sz="1600" b="0" i="0" u="none" strike="noStrike" cap="none" dirty="0">
                <a:solidFill>
                  <a:srgbClr val="161249"/>
                </a:solidFill>
                <a:latin typeface="Arial"/>
                <a:ea typeface="Arial"/>
                <a:cs typeface="Arial"/>
                <a:sym typeface="Arial"/>
              </a:rPr>
              <a:t>kohdeyleisön mielissä.</a:t>
            </a:r>
            <a:endParaRPr sz="1600" b="0" i="0" u="none" strike="noStrike" cap="none" dirty="0">
              <a:solidFill>
                <a:srgbClr val="161249"/>
              </a:solidFill>
              <a:latin typeface="Arial"/>
              <a:ea typeface="Arial"/>
              <a:cs typeface="Arial"/>
              <a:sym typeface="Arial"/>
            </a:endParaRPr>
          </a:p>
          <a:p>
            <a:pPr marL="457200" marR="0" lvl="0" indent="-323850" algn="l" rtl="0">
              <a:spcBef>
                <a:spcPts val="0"/>
              </a:spcBef>
              <a:spcAft>
                <a:spcPts val="0"/>
              </a:spcAft>
              <a:buClr>
                <a:srgbClr val="F39200"/>
              </a:buClr>
              <a:buSzPts val="1500"/>
              <a:buFont typeface="Arial"/>
              <a:buChar char="●"/>
            </a:pPr>
            <a:r>
              <a:rPr lang="fi" sz="1600" b="1" dirty="0">
                <a:solidFill>
                  <a:srgbClr val="161249"/>
                </a:solidFill>
              </a:rPr>
              <a:t>Saada aikaan myyntiä</a:t>
            </a:r>
            <a:r>
              <a:rPr lang="fi" sz="1600" b="1" i="0" u="none" strike="noStrike" cap="none" dirty="0">
                <a:solidFill>
                  <a:srgbClr val="161249"/>
                </a:solidFill>
                <a:latin typeface="Arial"/>
                <a:ea typeface="Arial"/>
                <a:cs typeface="Arial"/>
                <a:sym typeface="Arial"/>
              </a:rPr>
              <a:t> </a:t>
            </a:r>
            <a:r>
              <a:rPr lang="fi" sz="1600" b="0" i="0" u="none" strike="noStrike" cap="none" dirty="0">
                <a:solidFill>
                  <a:srgbClr val="161249"/>
                </a:solidFill>
                <a:latin typeface="Arial"/>
                <a:ea typeface="Arial"/>
                <a:cs typeface="Arial"/>
                <a:sym typeface="Arial"/>
              </a:rPr>
              <a:t>- "tietoisuus" ei riitä!</a:t>
            </a:r>
            <a:endParaRPr sz="1600" b="0" i="0" u="none" strike="noStrike" cap="none" dirty="0">
              <a:solidFill>
                <a:srgbClr val="161249"/>
              </a:solidFill>
              <a:latin typeface="Arial"/>
              <a:ea typeface="Arial"/>
              <a:cs typeface="Arial"/>
              <a:sym typeface="Arial"/>
            </a:endParaRPr>
          </a:p>
          <a:p>
            <a:pPr marL="457200" marR="0" lvl="0" indent="-323850" algn="l" rtl="0">
              <a:spcBef>
                <a:spcPts val="0"/>
              </a:spcBef>
              <a:spcAft>
                <a:spcPts val="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Muistuttaa </a:t>
            </a:r>
            <a:r>
              <a:rPr lang="fi" sz="1600" b="0" i="0" u="none" strike="noStrike" cap="none" dirty="0">
                <a:solidFill>
                  <a:srgbClr val="161249"/>
                </a:solidFill>
                <a:latin typeface="Arial"/>
                <a:ea typeface="Arial"/>
                <a:cs typeface="Arial"/>
                <a:sym typeface="Arial"/>
              </a:rPr>
              <a:t>- "olemme yhä olemassa</a:t>
            </a:r>
            <a:endParaRPr sz="1600" b="0" i="0" u="none" strike="noStrike" cap="none" dirty="0">
              <a:solidFill>
                <a:srgbClr val="161249"/>
              </a:solidFill>
              <a:latin typeface="Arial"/>
              <a:ea typeface="Arial"/>
              <a:cs typeface="Arial"/>
              <a:sym typeface="Arial"/>
            </a:endParaRPr>
          </a:p>
          <a:p>
            <a:pPr marL="457200" marR="0" lvl="0" indent="-323850" algn="l" rtl="0">
              <a:spcBef>
                <a:spcPts val="0"/>
              </a:spcBef>
              <a:spcAft>
                <a:spcPts val="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Luoda lisämyyntiä </a:t>
            </a:r>
            <a:r>
              <a:rPr lang="fi" sz="1600" b="0" i="0" u="none" strike="noStrike" cap="none" dirty="0">
                <a:solidFill>
                  <a:srgbClr val="161249"/>
                </a:solidFill>
                <a:latin typeface="Arial"/>
                <a:ea typeface="Arial"/>
                <a:cs typeface="Arial"/>
                <a:sym typeface="Arial"/>
              </a:rPr>
              <a:t>- "tiesitkö tästä lisäominaisuudesta".</a:t>
            </a:r>
            <a:endParaRPr sz="1600" b="0" i="0" u="none" strike="noStrike" cap="none" dirty="0">
              <a:solidFill>
                <a:srgbClr val="161249"/>
              </a:solidFill>
              <a:latin typeface="Arial"/>
              <a:ea typeface="Arial"/>
              <a:cs typeface="Arial"/>
              <a:sym typeface="Arial"/>
            </a:endParaRPr>
          </a:p>
          <a:p>
            <a:pPr marL="457200" marR="0" lvl="0" indent="-323850" algn="l" rtl="0">
              <a:spcBef>
                <a:spcPts val="0"/>
              </a:spcBef>
              <a:spcAft>
                <a:spcPts val="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Tehdä organisaation brändin tunnetuksi</a:t>
            </a:r>
            <a:r>
              <a:rPr lang="fi" sz="1600" i="0" u="none" strike="noStrike" cap="none" dirty="0">
                <a:solidFill>
                  <a:srgbClr val="161249"/>
                </a:solidFill>
                <a:latin typeface="Arial"/>
                <a:ea typeface="Arial"/>
                <a:cs typeface="Arial"/>
                <a:sym typeface="Arial"/>
              </a:rPr>
              <a:t> ja </a:t>
            </a:r>
            <a:endParaRPr lang="fi" sz="1600" b="1" i="0" u="none" strike="noStrike" cap="none" dirty="0">
              <a:solidFill>
                <a:srgbClr val="161249"/>
              </a:solidFill>
              <a:latin typeface="Arial"/>
              <a:ea typeface="Arial"/>
              <a:cs typeface="Arial"/>
              <a:sym typeface="Arial"/>
            </a:endParaRPr>
          </a:p>
          <a:p>
            <a:pPr marL="457200" marR="0" lvl="0" indent="-323850" algn="l" rtl="0">
              <a:spcBef>
                <a:spcPts val="0"/>
              </a:spcBef>
              <a:spcAft>
                <a:spcPts val="0"/>
              </a:spcAft>
              <a:buClr>
                <a:srgbClr val="F39200"/>
              </a:buClr>
              <a:buSzPts val="1500"/>
              <a:buFont typeface="Arial"/>
              <a:buChar char="●"/>
            </a:pPr>
            <a:r>
              <a:rPr lang="fi" sz="1600" b="1" i="0" u="none" strike="noStrike" cap="none" dirty="0">
                <a:solidFill>
                  <a:srgbClr val="161249"/>
                </a:solidFill>
                <a:latin typeface="Arial"/>
                <a:ea typeface="Arial"/>
                <a:cs typeface="Arial"/>
                <a:sym typeface="Arial"/>
              </a:rPr>
              <a:t>Kirkastaa </a:t>
            </a:r>
            <a:r>
              <a:rPr lang="fi" sz="1600" dirty="0">
                <a:solidFill>
                  <a:srgbClr val="161249"/>
                </a:solidFill>
              </a:rPr>
              <a:t>sitä</a:t>
            </a:r>
            <a:endParaRPr sz="1600" i="0" u="none" strike="noStrike" cap="none" dirty="0">
              <a:solidFill>
                <a:srgbClr val="000000"/>
              </a:solidFill>
              <a:latin typeface="Arial"/>
              <a:ea typeface="Arial"/>
              <a:cs typeface="Arial"/>
              <a:sym typeface="Arial"/>
            </a:endParaRPr>
          </a:p>
        </p:txBody>
      </p:sp>
      <p:pic>
        <p:nvPicPr>
          <p:cNvPr id="249" name="Google Shape;249;p1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410139" y="1241312"/>
            <a:ext cx="3512224" cy="2347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4"/>
          <p:cNvSpPr txBox="1">
            <a:spLocks noGrp="1"/>
          </p:cNvSpPr>
          <p:nvPr>
            <p:ph type="title" idx="4294967295"/>
          </p:nvPr>
        </p:nvSpPr>
        <p:spPr>
          <a:xfrm>
            <a:off x="375718" y="123306"/>
            <a:ext cx="7308316" cy="573088"/>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667"/>
              <a:buFont typeface="Arial"/>
              <a:buNone/>
            </a:pPr>
            <a:r>
              <a:rPr lang="fi" sz="2400" dirty="0"/>
              <a:t>Mainonta pitää sovittaa ’myyntisuppiloon'</a:t>
            </a:r>
            <a:endParaRPr sz="2400" dirty="0"/>
          </a:p>
        </p:txBody>
      </p:sp>
      <p:sp>
        <p:nvSpPr>
          <p:cNvPr id="261" name="Google Shape;261;p14"/>
          <p:cNvSpPr txBox="1">
            <a:spLocks noGrp="1"/>
          </p:cNvSpPr>
          <p:nvPr>
            <p:ph type="body" idx="4294967295"/>
          </p:nvPr>
        </p:nvSpPr>
        <p:spPr>
          <a:xfrm>
            <a:off x="375718" y="941559"/>
            <a:ext cx="8623427" cy="4201941"/>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800"/>
              <a:buNone/>
            </a:pPr>
            <a:r>
              <a:rPr lang="fi" sz="1600" dirty="0"/>
              <a:t>Miten markkinoija voi tietää, missä kohtaa asiakasta ja mitä viestiä? Niin sanottu </a:t>
            </a:r>
            <a:r>
              <a:rPr lang="fi" sz="1600" b="1" dirty="0">
                <a:solidFill>
                  <a:srgbClr val="F39200"/>
                </a:solidFill>
              </a:rPr>
              <a:t>myyntisuppilo (sales funnel) </a:t>
            </a:r>
            <a:r>
              <a:rPr lang="fi" sz="1600" dirty="0"/>
              <a:t>auttaa ymmärtämään tämän.</a:t>
            </a:r>
            <a:endParaRPr dirty="0"/>
          </a:p>
          <a:p>
            <a:pPr marL="0" lvl="0" indent="0" algn="l" rtl="0">
              <a:lnSpc>
                <a:spcPct val="110000"/>
              </a:lnSpc>
              <a:spcBef>
                <a:spcPts val="0"/>
              </a:spcBef>
              <a:spcAft>
                <a:spcPts val="0"/>
              </a:spcAft>
              <a:buClr>
                <a:srgbClr val="161249"/>
              </a:buClr>
              <a:buSzPts val="1800"/>
              <a:buNone/>
            </a:pPr>
            <a:endParaRPr sz="1500" dirty="0"/>
          </a:p>
          <a:p>
            <a:pPr marL="914400" lvl="1" indent="-323850" algn="l" rtl="0">
              <a:lnSpc>
                <a:spcPct val="110000"/>
              </a:lnSpc>
              <a:spcBef>
                <a:spcPts val="0"/>
              </a:spcBef>
              <a:spcAft>
                <a:spcPts val="0"/>
              </a:spcAft>
              <a:buClr>
                <a:srgbClr val="F39200"/>
              </a:buClr>
              <a:buSzPts val="1740"/>
              <a:buAutoNum type="alphaLcPeriod"/>
            </a:pPr>
            <a:r>
              <a:rPr lang="fi" sz="1450" dirty="0"/>
              <a:t>Jokainen asiakasprosessi alkaa siitä, että asiakas tulee </a:t>
            </a:r>
            <a:r>
              <a:rPr lang="fi" sz="1450" b="1" i="1" dirty="0"/>
              <a:t>tietoiseksi </a:t>
            </a:r>
            <a:r>
              <a:rPr lang="fi" sz="1450" dirty="0"/>
              <a:t>tarpeesta (tämä voi tapahtua erilaisten laukaisevien tekijöiden kautta: näkee mainoksen, kuuntelee ystävää, lukee sosiaalista mediaa tai uutisia).</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Lisäsignaalien ja -tietojen saaminen voi lisätä </a:t>
            </a:r>
            <a:r>
              <a:rPr lang="fi" sz="1450" b="1" dirty="0">
                <a:solidFill>
                  <a:srgbClr val="F39200"/>
                </a:solidFill>
              </a:rPr>
              <a:t>kiinnostusta</a:t>
            </a:r>
            <a:r>
              <a:rPr lang="fi" sz="1450" dirty="0"/>
              <a:t>. Tässä vaiheessa ollaan valmiita saamaan lisätietoa tuotteesta tai palvelusta.</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Seuraavaa vaihetta kutsutaan </a:t>
            </a:r>
            <a:r>
              <a:rPr lang="fi" sz="1450" b="1" dirty="0">
                <a:solidFill>
                  <a:srgbClr val="F39200"/>
                </a:solidFill>
              </a:rPr>
              <a:t>harkinnaksi</a:t>
            </a:r>
            <a:r>
              <a:rPr lang="fi" sz="1450" dirty="0"/>
              <a:t>, jossa tarve täsmennetään ja prosessia tarkastellaan kriittisesti.</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Jos tarve vaikuttaa edelleen todelliselta ja ratkaisut realistisilta, syntyy </a:t>
            </a:r>
            <a:r>
              <a:rPr lang="fi" sz="1450" b="1" dirty="0">
                <a:solidFill>
                  <a:srgbClr val="F39200"/>
                </a:solidFill>
              </a:rPr>
              <a:t>aikomus.</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 johtaa vaihtoehtojen </a:t>
            </a:r>
            <a:r>
              <a:rPr lang="fi" sz="1450" dirty="0">
                <a:solidFill>
                  <a:srgbClr val="F39200"/>
                </a:solidFill>
              </a:rPr>
              <a:t>vertailuun</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solidFill>
                  <a:srgbClr val="F39200"/>
                </a:solidFill>
              </a:rPr>
              <a:t> seuraavaksi </a:t>
            </a:r>
            <a:r>
              <a:rPr lang="fi" sz="1450" dirty="0"/>
              <a:t>seuraa </a:t>
            </a:r>
            <a:r>
              <a:rPr lang="fi" sz="1450" b="1" dirty="0">
                <a:solidFill>
                  <a:srgbClr val="F39200"/>
                </a:solidFill>
              </a:rPr>
              <a:t>päätös </a:t>
            </a:r>
            <a:r>
              <a:rPr lang="fi" sz="1450" dirty="0"/>
              <a:t>tai </a:t>
            </a:r>
            <a:r>
              <a:rPr lang="fi" sz="1450" b="1" dirty="0">
                <a:solidFill>
                  <a:srgbClr val="F39200"/>
                </a:solidFill>
              </a:rPr>
              <a:t>osto</a:t>
            </a:r>
            <a:endParaRPr sz="1450" dirty="0"/>
          </a:p>
          <a:p>
            <a:pPr marL="914400" lvl="1" indent="-323850" algn="l" rtl="0">
              <a:lnSpc>
                <a:spcPct val="110000"/>
              </a:lnSpc>
              <a:spcBef>
                <a:spcPts val="0"/>
              </a:spcBef>
              <a:spcAft>
                <a:spcPts val="0"/>
              </a:spcAft>
              <a:buClr>
                <a:srgbClr val="F39200"/>
              </a:buClr>
              <a:buSzPts val="1740"/>
              <a:buAutoNum type="alphaLcPeriod"/>
            </a:pPr>
            <a:r>
              <a:rPr lang="fi" sz="1450" dirty="0"/>
              <a:t>Asiakas on vielä oston jälkeenkin kiinnostunut tuotteesta, ja hänestä voi tulla </a:t>
            </a:r>
            <a:r>
              <a:rPr lang="fi" sz="1450" b="1" dirty="0">
                <a:solidFill>
                  <a:srgbClr val="F39200"/>
                </a:solidFill>
              </a:rPr>
              <a:t>puolestapuhuja.</a:t>
            </a:r>
            <a:endParaRPr sz="1450" dirty="0">
              <a:solidFill>
                <a:srgbClr val="F392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g24f4826d479_0_0"/>
          <p:cNvSpPr txBox="1">
            <a:spLocks noGrp="1"/>
          </p:cNvSpPr>
          <p:nvPr>
            <p:ph type="title" idx="4294967295"/>
          </p:nvPr>
        </p:nvSpPr>
        <p:spPr>
          <a:xfrm>
            <a:off x="529839" y="184442"/>
            <a:ext cx="7932600" cy="573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3200" dirty="0"/>
              <a:t> Myyntisuppilo ja ostajan vaihe</a:t>
            </a:r>
            <a:endParaRPr sz="3200" dirty="0"/>
          </a:p>
        </p:txBody>
      </p:sp>
      <p:sp>
        <p:nvSpPr>
          <p:cNvPr id="267" name="Google Shape;267;g24f4826d479_0_0"/>
          <p:cNvSpPr txBox="1"/>
          <p:nvPr/>
        </p:nvSpPr>
        <p:spPr>
          <a:xfrm>
            <a:off x="4103700" y="825450"/>
            <a:ext cx="4854000" cy="344706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dirty="0">
                <a:solidFill>
                  <a:srgbClr val="161249"/>
                </a:solidFill>
                <a:latin typeface="Arial"/>
                <a:ea typeface="Arial"/>
                <a:cs typeface="Arial"/>
                <a:sym typeface="Arial"/>
              </a:rPr>
              <a:t>Mahdollinen ostaja:</a:t>
            </a:r>
            <a:endParaRPr sz="16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Tulee tietoiseksi omasta tarpeestaan, tai tietty tuotemerkki vaikuttaa häneen</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Haluaa tietää lisää, etsii tietoa brändistä/tuotteesta/palvelusta.</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Tietämys on lisääntynyt; hankinnan </a:t>
            </a:r>
            <a:r>
              <a:rPr lang="fi" sz="1500" dirty="0">
                <a:solidFill>
                  <a:srgbClr val="161249"/>
                </a:solidFill>
              </a:rPr>
              <a:t>kriteerit alkavat täsmentyä</a:t>
            </a:r>
            <a:r>
              <a:rPr lang="fi" sz="1500" b="0" i="0" u="none" strike="noStrike" cap="none" dirty="0">
                <a:solidFill>
                  <a:srgbClr val="161249"/>
                </a:solidFill>
                <a:latin typeface="Arial"/>
                <a:ea typeface="Arial"/>
                <a:cs typeface="Arial"/>
                <a:sym typeface="Arial"/>
              </a:rPr>
              <a:t>.</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Tekee vertailua</a:t>
            </a:r>
            <a:r>
              <a:rPr lang="fi" sz="1500" dirty="0">
                <a:solidFill>
                  <a:srgbClr val="161249"/>
                </a:solidFill>
              </a:rPr>
              <a:t> ja</a:t>
            </a:r>
            <a:r>
              <a:rPr lang="fi" sz="1500" b="0" i="0" u="none" strike="noStrike" cap="none" dirty="0">
                <a:solidFill>
                  <a:srgbClr val="161249"/>
                </a:solidFill>
                <a:latin typeface="Arial"/>
                <a:ea typeface="Arial"/>
                <a:cs typeface="Arial"/>
                <a:sym typeface="Arial"/>
              </a:rPr>
              <a:t> arviointia</a:t>
            </a:r>
            <a:r>
              <a:rPr lang="fi" sz="1500" dirty="0">
                <a:solidFill>
                  <a:srgbClr val="161249"/>
                </a:solidFill>
              </a:rPr>
              <a:t>, haluaa</a:t>
            </a:r>
            <a:r>
              <a:rPr lang="fi" sz="1500" b="0" i="0" u="none" strike="noStrike" cap="none" dirty="0">
                <a:solidFill>
                  <a:srgbClr val="161249"/>
                </a:solidFill>
                <a:latin typeface="Arial"/>
                <a:ea typeface="Arial"/>
                <a:cs typeface="Arial"/>
                <a:sym typeface="Arial"/>
              </a:rPr>
              <a:t> vakuuttua</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dirty="0">
                <a:solidFill>
                  <a:srgbClr val="161249"/>
                </a:solidFill>
              </a:rPr>
              <a:t>V</a:t>
            </a:r>
            <a:r>
              <a:rPr lang="fi" sz="1500" b="0" i="0" u="none" strike="noStrike" cap="none" dirty="0">
                <a:solidFill>
                  <a:srgbClr val="161249"/>
                </a:solidFill>
                <a:latin typeface="Arial"/>
                <a:ea typeface="Arial"/>
                <a:cs typeface="Arial"/>
                <a:sym typeface="Arial"/>
              </a:rPr>
              <a:t>alitsee sopivimman ratkaisun; tekee päätöksen</a:t>
            </a:r>
            <a:endParaRPr sz="1500" b="0" i="0" u="none" strike="noStrike" cap="none" dirty="0">
              <a:solidFill>
                <a:srgbClr val="161249"/>
              </a:solidFill>
              <a:latin typeface="Arial"/>
              <a:ea typeface="Arial"/>
              <a:cs typeface="Arial"/>
              <a:sym typeface="Arial"/>
            </a:endParaRPr>
          </a:p>
        </p:txBody>
      </p:sp>
      <p:pic>
        <p:nvPicPr>
          <p:cNvPr id="268" name="Google Shape;268;g24f4826d479_0_0"/>
          <p:cNvPicPr preferRelativeResize="0"/>
          <p:nvPr/>
        </p:nvPicPr>
        <p:blipFill rotWithShape="1">
          <a:blip r:embed="rId3">
            <a:alphaModFix/>
          </a:blip>
          <a:srcRect/>
          <a:stretch/>
        </p:blipFill>
        <p:spPr>
          <a:xfrm>
            <a:off x="529839" y="1014253"/>
            <a:ext cx="3573861" cy="3438828"/>
          </a:xfrm>
          <a:prstGeom prst="rect">
            <a:avLst/>
          </a:prstGeom>
          <a:noFill/>
          <a:ln>
            <a:noFill/>
          </a:ln>
        </p:spPr>
      </p:pic>
      <p:sp>
        <p:nvSpPr>
          <p:cNvPr id="269" name="Google Shape;269;g24f4826d479_0_0"/>
          <p:cNvSpPr txBox="1"/>
          <p:nvPr/>
        </p:nvSpPr>
        <p:spPr>
          <a:xfrm>
            <a:off x="2050975" y="4582700"/>
            <a:ext cx="18000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1800" b="1" u="sng">
                <a:solidFill>
                  <a:schemeClr val="hlink"/>
                </a:solidFill>
                <a:hlinkClick r:id="rId4"/>
              </a:rPr>
              <a:t>Video 13 min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3"/>
          <p:cNvSpPr txBox="1">
            <a:spLocks noGrp="1"/>
          </p:cNvSpPr>
          <p:nvPr>
            <p:ph type="body" idx="1"/>
          </p:nvPr>
        </p:nvSpPr>
        <p:spPr>
          <a:xfrm>
            <a:off x="840583" y="144855"/>
            <a:ext cx="6614054" cy="33239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lt1"/>
              </a:buClr>
              <a:buSzPts val="1800"/>
              <a:buNone/>
            </a:pPr>
            <a:r>
              <a:rPr lang="fi" sz="2800" dirty="0"/>
              <a:t>Aktivointitehtävä</a:t>
            </a:r>
            <a:endParaRPr sz="2800" dirty="0"/>
          </a:p>
          <a:p>
            <a:pPr marL="0" lvl="0" indent="0" algn="l" rtl="0">
              <a:lnSpc>
                <a:spcPct val="115000"/>
              </a:lnSpc>
              <a:spcBef>
                <a:spcPts val="1200"/>
              </a:spcBef>
              <a:spcAft>
                <a:spcPts val="0"/>
              </a:spcAft>
              <a:buClr>
                <a:schemeClr val="lt1"/>
              </a:buClr>
              <a:buSzPts val="1800"/>
              <a:buNone/>
            </a:pPr>
            <a:endParaRPr sz="1800" dirty="0"/>
          </a:p>
        </p:txBody>
      </p:sp>
      <p:sp>
        <p:nvSpPr>
          <p:cNvPr id="255" name="Google Shape;255;p1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2000" dirty="0">
                <a:solidFill>
                  <a:schemeClr val="lt1"/>
                </a:solidFill>
              </a:rPr>
              <a:t>Viitaten edelliseen diaan - etsi esimerkkejä erityyppisiä </a:t>
            </a:r>
            <a:r>
              <a:rPr lang="fi" sz="2000" dirty="0"/>
              <a:t>tavoitteita (dia 12-14) toteuttavista digitaalisista mainoksista</a:t>
            </a:r>
            <a:r>
              <a:rPr lang="fi" sz="2000" dirty="0">
                <a:solidFill>
                  <a:schemeClr val="lt1"/>
                </a:solidFill>
              </a:rPr>
              <a:t>. </a:t>
            </a:r>
            <a:r>
              <a:rPr lang="fi" sz="2000" dirty="0"/>
              <a:t>Mihin suppilon vaiheeseen sijoittaisitte ne?</a:t>
            </a:r>
            <a:endParaRPr lang="fi" sz="2000" dirty="0">
              <a:solidFill>
                <a:schemeClr val="lt1"/>
              </a:solidFill>
            </a:endParaRPr>
          </a:p>
          <a:p>
            <a:pPr marL="0" lvl="0" indent="0" algn="l" rtl="0">
              <a:lnSpc>
                <a:spcPct val="100000"/>
              </a:lnSpc>
              <a:spcBef>
                <a:spcPts val="0"/>
              </a:spcBef>
              <a:spcAft>
                <a:spcPts val="0"/>
              </a:spcAft>
              <a:buClr>
                <a:schemeClr val="lt1"/>
              </a:buClr>
              <a:buSzPts val="1800"/>
              <a:buNone/>
            </a:pPr>
            <a:r>
              <a:rPr lang="fi" sz="2000" dirty="0"/>
              <a:t>Mistä voit päätellä mitä tavoitteita kyseiset mainokset toteuttavat? </a:t>
            </a:r>
            <a:endParaRPr lang="fi" sz="2000" dirty="0">
              <a:solidFill>
                <a:schemeClr val="lt1"/>
              </a:solidFill>
            </a:endParaRPr>
          </a:p>
          <a:p>
            <a:pPr marL="0" lvl="0" indent="0" algn="l" rtl="0">
              <a:lnSpc>
                <a:spcPct val="100000"/>
              </a:lnSpc>
              <a:spcBef>
                <a:spcPts val="0"/>
              </a:spcBef>
              <a:spcAft>
                <a:spcPts val="0"/>
              </a:spcAft>
              <a:buClr>
                <a:schemeClr val="lt1"/>
              </a:buClr>
              <a:buSzPts val="1800"/>
              <a:buNone/>
            </a:pPr>
            <a:endParaRPr dirty="0"/>
          </a:p>
          <a:p>
            <a:pPr marL="285750" lvl="0" indent="-285750" algn="l" rtl="0">
              <a:lnSpc>
                <a:spcPct val="100000"/>
              </a:lnSpc>
              <a:spcBef>
                <a:spcPts val="1200"/>
              </a:spcBef>
              <a:spcAft>
                <a:spcPts val="0"/>
              </a:spcAft>
              <a:buClr>
                <a:srgbClr val="F39200"/>
              </a:buClr>
              <a:buSzPts val="1800"/>
              <a:buFont typeface="Arial"/>
              <a:buChar char="●"/>
            </a:pPr>
            <a:r>
              <a:rPr lang="fi" sz="2000" dirty="0">
                <a:solidFill>
                  <a:schemeClr val="lt1"/>
                </a:solidFill>
              </a:rPr>
              <a:t>Tarvittava aika: </a:t>
            </a:r>
            <a:r>
              <a:rPr lang="fi" sz="2000" dirty="0"/>
              <a:t>45-60</a:t>
            </a:r>
            <a:r>
              <a:rPr lang="fi" sz="2000" dirty="0">
                <a:solidFill>
                  <a:schemeClr val="lt1"/>
                </a:solidFill>
              </a:rPr>
              <a:t> minuuttia. </a:t>
            </a:r>
            <a:endParaRPr dirty="0"/>
          </a:p>
          <a:p>
            <a:pPr marL="285750" lvl="0" indent="-285750" algn="l" rtl="0">
              <a:lnSpc>
                <a:spcPct val="100000"/>
              </a:lnSpc>
              <a:spcBef>
                <a:spcPts val="2400"/>
              </a:spcBef>
              <a:spcAft>
                <a:spcPts val="0"/>
              </a:spcAft>
              <a:buClr>
                <a:srgbClr val="F39200"/>
              </a:buClr>
              <a:buSzPts val="1800"/>
              <a:buFont typeface="Arial"/>
              <a:buChar char="●"/>
            </a:pPr>
            <a:r>
              <a:rPr lang="fi" sz="2000" dirty="0">
                <a:solidFill>
                  <a:schemeClr val="lt1"/>
                </a:solidFill>
              </a:rPr>
              <a:t>Voidaan tehdä yksin tai pareittain.</a:t>
            </a:r>
            <a:endParaRPr dirty="0"/>
          </a:p>
          <a:p>
            <a:pPr marL="0" lvl="0" indent="0" algn="l" rtl="0">
              <a:lnSpc>
                <a:spcPct val="90000"/>
              </a:lnSpc>
              <a:spcBef>
                <a:spcPts val="1200"/>
              </a:spcBef>
              <a:spcAft>
                <a:spcPts val="0"/>
              </a:spcAft>
              <a:buClr>
                <a:schemeClr val="lt1"/>
              </a:buClr>
              <a:buSzPts val="1800"/>
              <a:buNone/>
            </a:pPr>
            <a:endParaRPr sz="1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6"/>
          <p:cNvSpPr txBox="1">
            <a:spLocks noGrp="1"/>
          </p:cNvSpPr>
          <p:nvPr>
            <p:ph type="title" idx="4294967295"/>
          </p:nvPr>
        </p:nvSpPr>
        <p:spPr>
          <a:xfrm>
            <a:off x="325062" y="173584"/>
            <a:ext cx="7574125" cy="573088"/>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fi" dirty="0"/>
              <a:t>Mainonnan tyypit suppilon eri vaiheissa</a:t>
            </a:r>
            <a:endParaRPr dirty="0"/>
          </a:p>
        </p:txBody>
      </p:sp>
      <p:pic>
        <p:nvPicPr>
          <p:cNvPr id="275" name="Google Shape;275;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18950" y="1303210"/>
            <a:ext cx="7894500" cy="736974"/>
          </a:xfrm>
          <a:prstGeom prst="rect">
            <a:avLst/>
          </a:prstGeom>
          <a:noFill/>
          <a:ln>
            <a:noFill/>
          </a:ln>
        </p:spPr>
      </p:pic>
      <p:sp>
        <p:nvSpPr>
          <p:cNvPr id="277" name="Google Shape;277;p16"/>
          <p:cNvSpPr txBox="1"/>
          <p:nvPr/>
        </p:nvSpPr>
        <p:spPr>
          <a:xfrm>
            <a:off x="859824" y="2132520"/>
            <a:ext cx="2057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massamainontaa</a:t>
            </a:r>
            <a:endParaRPr sz="1400" b="0" i="0" u="none" strike="noStrike" cap="none" dirty="0">
              <a:solidFill>
                <a:srgbClr val="161249"/>
              </a:solidFill>
              <a:latin typeface="Arial"/>
              <a:ea typeface="Arial"/>
              <a:cs typeface="Arial"/>
              <a:sym typeface="Arial"/>
            </a:endParaRPr>
          </a:p>
        </p:txBody>
      </p:sp>
      <p:sp>
        <p:nvSpPr>
          <p:cNvPr id="278" name="Google Shape;278;p16"/>
          <p:cNvSpPr txBox="1"/>
          <p:nvPr/>
        </p:nvSpPr>
        <p:spPr>
          <a:xfrm>
            <a:off x="4112124" y="3920368"/>
            <a:ext cx="2474259" cy="8771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500" b="1" i="0" u="none" strike="noStrike" cap="none" dirty="0">
                <a:solidFill>
                  <a:srgbClr val="F39200"/>
                </a:solidFill>
                <a:latin typeface="Arial"/>
                <a:ea typeface="Arial"/>
                <a:cs typeface="Arial"/>
                <a:sym typeface="Arial"/>
              </a:rPr>
              <a:t>M</a:t>
            </a:r>
            <a:r>
              <a:rPr lang="fi" sz="1500" b="1" i="0" u="none" strike="noStrike" cap="none" dirty="0">
                <a:solidFill>
                  <a:srgbClr val="F39200"/>
                </a:solidFill>
                <a:latin typeface="Arial"/>
                <a:ea typeface="Arial"/>
                <a:cs typeface="Arial"/>
                <a:sym typeface="Arial"/>
              </a:rPr>
              <a:t>uistutukset</a:t>
            </a:r>
            <a:endParaRPr sz="1500" b="1" i="0" u="none" strike="noStrike" cap="none" dirty="0">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500" b="1" i="0" u="none" strike="noStrike" cap="none" dirty="0">
                <a:solidFill>
                  <a:srgbClr val="F39200"/>
                </a:solidFill>
                <a:latin typeface="Arial"/>
                <a:ea typeface="Arial"/>
                <a:cs typeface="Arial"/>
                <a:sym typeface="Arial"/>
              </a:rPr>
              <a:t>S</a:t>
            </a:r>
            <a:r>
              <a:rPr lang="fi" sz="1500" b="1" i="0" u="none" strike="noStrike" cap="none" dirty="0">
                <a:solidFill>
                  <a:srgbClr val="F39200"/>
                </a:solidFill>
                <a:latin typeface="Arial"/>
                <a:ea typeface="Arial"/>
                <a:cs typeface="Arial"/>
                <a:sym typeface="Arial"/>
              </a:rPr>
              <a:t>uostuttelu</a:t>
            </a:r>
            <a:endParaRPr sz="1500" b="1" i="0" u="none" strike="noStrike" cap="none" dirty="0">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dirty="0">
                <a:solidFill>
                  <a:srgbClr val="F39200"/>
                </a:solidFill>
              </a:rPr>
              <a:t>B</a:t>
            </a:r>
            <a:r>
              <a:rPr lang="fi" sz="1500" b="1" i="0" u="none" strike="noStrike" cap="none" dirty="0">
                <a:solidFill>
                  <a:srgbClr val="F39200"/>
                </a:solidFill>
                <a:latin typeface="Arial"/>
                <a:ea typeface="Arial"/>
                <a:cs typeface="Arial"/>
                <a:sym typeface="Arial"/>
              </a:rPr>
              <a:t>rändin </a:t>
            </a:r>
            <a:r>
              <a:rPr lang="fi" sz="1500" b="1" dirty="0">
                <a:solidFill>
                  <a:srgbClr val="F39200"/>
                </a:solidFill>
              </a:rPr>
              <a:t>kirkasta</a:t>
            </a:r>
            <a:r>
              <a:rPr lang="fi" sz="1500" b="1" i="0" u="none" strike="noStrike" cap="none" dirty="0">
                <a:solidFill>
                  <a:srgbClr val="F39200"/>
                </a:solidFill>
                <a:latin typeface="Arial"/>
                <a:ea typeface="Arial"/>
                <a:cs typeface="Arial"/>
                <a:sym typeface="Arial"/>
              </a:rPr>
              <a:t>minen</a:t>
            </a:r>
            <a:endParaRPr sz="1500" b="1" i="0" u="none" strike="noStrike" cap="none" dirty="0">
              <a:solidFill>
                <a:srgbClr val="F39200"/>
              </a:solidFill>
              <a:latin typeface="Arial"/>
              <a:ea typeface="Arial"/>
              <a:cs typeface="Arial"/>
              <a:sym typeface="Arial"/>
            </a:endParaRPr>
          </a:p>
        </p:txBody>
      </p:sp>
      <p:sp>
        <p:nvSpPr>
          <p:cNvPr id="279" name="Google Shape;279;p16"/>
          <p:cNvSpPr txBox="1"/>
          <p:nvPr/>
        </p:nvSpPr>
        <p:spPr>
          <a:xfrm>
            <a:off x="3507000" y="3274068"/>
            <a:ext cx="2318400" cy="646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500" b="1" i="0" u="none" strike="noStrike" cap="none" dirty="0">
                <a:solidFill>
                  <a:srgbClr val="F39200"/>
                </a:solidFill>
                <a:latin typeface="Arial"/>
                <a:ea typeface="Arial"/>
                <a:cs typeface="Arial"/>
                <a:sym typeface="Arial"/>
              </a:rPr>
              <a:t>T</a:t>
            </a:r>
            <a:r>
              <a:rPr lang="fi" sz="1500" b="1" i="0" u="none" strike="noStrike" cap="none" dirty="0">
                <a:solidFill>
                  <a:srgbClr val="F39200"/>
                </a:solidFill>
                <a:latin typeface="Arial"/>
                <a:ea typeface="Arial"/>
                <a:cs typeface="Arial"/>
                <a:sym typeface="Arial"/>
              </a:rPr>
              <a:t>oimintaan kehoittava viestintä</a:t>
            </a:r>
            <a:endParaRPr sz="1500" b="1" i="0" u="none" strike="noStrike" cap="none" dirty="0">
              <a:solidFill>
                <a:srgbClr val="F39200"/>
              </a:solidFill>
              <a:latin typeface="Arial"/>
              <a:ea typeface="Arial"/>
              <a:cs typeface="Arial"/>
              <a:sym typeface="Arial"/>
            </a:endParaRPr>
          </a:p>
        </p:txBody>
      </p:sp>
      <p:sp>
        <p:nvSpPr>
          <p:cNvPr id="280" name="Google Shape;280;p16"/>
          <p:cNvSpPr txBox="1"/>
          <p:nvPr/>
        </p:nvSpPr>
        <p:spPr>
          <a:xfrm>
            <a:off x="3437484" y="2130278"/>
            <a:ext cx="4035432"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kohdennettua ja personoitua mainontaa </a:t>
            </a:r>
            <a:endParaRPr sz="1400" b="0" i="0" u="none" strike="noStrike" cap="none" dirty="0">
              <a:solidFill>
                <a:srgbClr val="161249"/>
              </a:solidFill>
              <a:latin typeface="Arial"/>
              <a:ea typeface="Arial"/>
              <a:cs typeface="Arial"/>
              <a:sym typeface="Arial"/>
            </a:endParaRPr>
          </a:p>
        </p:txBody>
      </p:sp>
      <p:sp>
        <p:nvSpPr>
          <p:cNvPr id="281" name="Google Shape;281;p16"/>
          <p:cNvSpPr txBox="1"/>
          <p:nvPr/>
        </p:nvSpPr>
        <p:spPr>
          <a:xfrm>
            <a:off x="2044025" y="2951737"/>
            <a:ext cx="1462975" cy="646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500" b="1" i="0" u="none" strike="noStrike" cap="none" dirty="0">
                <a:solidFill>
                  <a:srgbClr val="F39200"/>
                </a:solidFill>
                <a:latin typeface="Arial"/>
                <a:ea typeface="Arial"/>
                <a:cs typeface="Arial"/>
                <a:sym typeface="Arial"/>
              </a:rPr>
              <a:t>M</a:t>
            </a:r>
            <a:r>
              <a:rPr lang="fi" sz="1500" b="1" i="0" u="none" strike="noStrike" cap="none" dirty="0">
                <a:solidFill>
                  <a:srgbClr val="F39200"/>
                </a:solidFill>
                <a:latin typeface="Arial"/>
                <a:ea typeface="Arial"/>
                <a:cs typeface="Arial"/>
                <a:sym typeface="Arial"/>
              </a:rPr>
              <a:t>uistutukset</a:t>
            </a:r>
            <a:endParaRPr sz="1500" b="1" i="0" u="none" strike="noStrike" cap="none" dirty="0">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dirty="0">
                <a:solidFill>
                  <a:srgbClr val="F39200"/>
                </a:solidFill>
              </a:rPr>
              <a:t>Rohkaisut</a:t>
            </a:r>
            <a:endParaRPr sz="1500" b="1" i="0" u="none" strike="noStrike" cap="none" dirty="0">
              <a:solidFill>
                <a:srgbClr val="F39200"/>
              </a:solidFill>
              <a:latin typeface="Arial"/>
              <a:ea typeface="Arial"/>
              <a:cs typeface="Arial"/>
              <a:sym typeface="Arial"/>
            </a:endParaRPr>
          </a:p>
        </p:txBody>
      </p:sp>
      <p:sp>
        <p:nvSpPr>
          <p:cNvPr id="282" name="Google Shape;282;p16"/>
          <p:cNvSpPr txBox="1"/>
          <p:nvPr/>
        </p:nvSpPr>
        <p:spPr>
          <a:xfrm>
            <a:off x="859824" y="2530478"/>
            <a:ext cx="1387426" cy="646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dirty="0">
                <a:solidFill>
                  <a:srgbClr val="F39200"/>
                </a:solidFill>
              </a:rPr>
              <a:t>T</a:t>
            </a:r>
            <a:r>
              <a:rPr lang="fi" sz="1500" b="1" i="0" u="none" strike="noStrike" cap="none" dirty="0">
                <a:solidFill>
                  <a:srgbClr val="F39200"/>
                </a:solidFill>
                <a:latin typeface="Arial"/>
                <a:ea typeface="Arial"/>
                <a:cs typeface="Arial"/>
                <a:sym typeface="Arial"/>
              </a:rPr>
              <a:t>ietoisuuden luominen</a:t>
            </a:r>
            <a:endParaRPr sz="1500" b="1" i="0" u="none" strike="noStrike" cap="none" dirty="0">
              <a:solidFill>
                <a:srgbClr val="F39200"/>
              </a:solidFill>
              <a:latin typeface="Arial"/>
              <a:ea typeface="Arial"/>
              <a:cs typeface="Arial"/>
              <a:sym typeface="Arial"/>
            </a:endParaRPr>
          </a:p>
        </p:txBody>
      </p:sp>
      <p:sp>
        <p:nvSpPr>
          <p:cNvPr id="283" name="Google Shape;283;p16"/>
          <p:cNvSpPr txBox="1"/>
          <p:nvPr/>
        </p:nvSpPr>
        <p:spPr>
          <a:xfrm>
            <a:off x="6430523" y="3861951"/>
            <a:ext cx="2590531" cy="8771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dirty="0">
                <a:solidFill>
                  <a:srgbClr val="F39200"/>
                </a:solidFill>
              </a:rPr>
              <a:t>Ostopäätöksen tukeminen</a:t>
            </a:r>
          </a:p>
          <a:p>
            <a:pPr marL="0" marR="0" lvl="0" indent="0" algn="l" rtl="0">
              <a:lnSpc>
                <a:spcPct val="100000"/>
              </a:lnSpc>
              <a:spcBef>
                <a:spcPts val="0"/>
              </a:spcBef>
              <a:spcAft>
                <a:spcPts val="0"/>
              </a:spcAft>
              <a:buClr>
                <a:srgbClr val="000000"/>
              </a:buClr>
              <a:buSzPts val="1400"/>
              <a:buFont typeface="Arial"/>
              <a:buNone/>
            </a:pPr>
            <a:r>
              <a:rPr lang="fi" sz="1500" b="1" dirty="0">
                <a:solidFill>
                  <a:srgbClr val="F39200"/>
                </a:solidFill>
              </a:rPr>
              <a:t>Hyödyllinen sisältö</a:t>
            </a:r>
            <a:endParaRPr sz="1500" b="1" i="0" u="none" strike="noStrike" cap="none" dirty="0">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500" b="1" i="0" u="none" strike="noStrike" cap="none" dirty="0">
                <a:solidFill>
                  <a:srgbClr val="F39200"/>
                </a:solidFill>
                <a:latin typeface="Arial"/>
                <a:ea typeface="Arial"/>
                <a:cs typeface="Arial"/>
                <a:sym typeface="Arial"/>
              </a:rPr>
              <a:t>B</a:t>
            </a:r>
            <a:r>
              <a:rPr lang="fi" sz="1500" b="1" i="0" u="none" strike="noStrike" cap="none" dirty="0">
                <a:solidFill>
                  <a:srgbClr val="F39200"/>
                </a:solidFill>
                <a:latin typeface="Arial"/>
                <a:ea typeface="Arial"/>
                <a:cs typeface="Arial"/>
                <a:sym typeface="Arial"/>
              </a:rPr>
              <a:t>rändin </a:t>
            </a:r>
            <a:r>
              <a:rPr lang="fi" sz="1500" b="1" dirty="0">
                <a:solidFill>
                  <a:srgbClr val="F39200"/>
                </a:solidFill>
              </a:rPr>
              <a:t>kirkasta</a:t>
            </a:r>
            <a:r>
              <a:rPr lang="fi" sz="1500" b="1" i="0" u="none" strike="noStrike" cap="none" dirty="0">
                <a:solidFill>
                  <a:srgbClr val="F39200"/>
                </a:solidFill>
                <a:latin typeface="Arial"/>
                <a:ea typeface="Arial"/>
                <a:cs typeface="Arial"/>
                <a:sym typeface="Arial"/>
              </a:rPr>
              <a:t>minen</a:t>
            </a:r>
            <a:endParaRPr sz="1500" b="1" i="0" u="none" strike="noStrike" cap="none" dirty="0">
              <a:solidFill>
                <a:srgbClr val="F39200"/>
              </a:solidFill>
              <a:latin typeface="Arial"/>
              <a:ea typeface="Arial"/>
              <a:cs typeface="Arial"/>
              <a:sym typeface="Arial"/>
            </a:endParaRPr>
          </a:p>
        </p:txBody>
      </p:sp>
      <p:sp>
        <p:nvSpPr>
          <p:cNvPr id="2" name="Arrow: Striped Right 1">
            <a:extLst>
              <a:ext uri="{FF2B5EF4-FFF2-40B4-BE49-F238E27FC236}">
                <a16:creationId xmlns:a16="http://schemas.microsoft.com/office/drawing/2014/main" id="{158C27AB-52EF-D139-D50A-1AA84D8E7F91}"/>
              </a:ext>
            </a:extLst>
          </p:cNvPr>
          <p:cNvSpPr/>
          <p:nvPr/>
        </p:nvSpPr>
        <p:spPr>
          <a:xfrm>
            <a:off x="2696868" y="2224856"/>
            <a:ext cx="440711" cy="211043"/>
          </a:xfrm>
          <a:prstGeom prst="striped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fi-FI"/>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7"/>
          <p:cNvSpPr/>
          <p:nvPr/>
        </p:nvSpPr>
        <p:spPr>
          <a:xfrm>
            <a:off x="1330859" y="2824681"/>
            <a:ext cx="6283105" cy="688063"/>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89" name="Google Shape;289;p17"/>
          <p:cNvSpPr txBox="1">
            <a:spLocks noGrp="1"/>
          </p:cNvSpPr>
          <p:nvPr>
            <p:ph type="title" idx="4294967295"/>
          </p:nvPr>
        </p:nvSpPr>
        <p:spPr>
          <a:xfrm>
            <a:off x="1216558" y="2882168"/>
            <a:ext cx="6511706" cy="573088"/>
          </a:xfrm>
          <a:prstGeom prst="rect">
            <a:avLst/>
          </a:prstGeom>
          <a:noFill/>
          <a:ln>
            <a:noFill/>
          </a:ln>
        </p:spPr>
        <p:txBody>
          <a:bodyPr spcFirstLastPara="1" wrap="square" lIns="91425" tIns="91425" rIns="91425" bIns="91425" anchor="ctr" anchorCtr="1">
            <a:noAutofit/>
          </a:bodyPr>
          <a:lstStyle/>
          <a:p>
            <a:pPr marL="0" lvl="0" indent="0" algn="l" rtl="0">
              <a:lnSpc>
                <a:spcPct val="100000"/>
              </a:lnSpc>
              <a:spcBef>
                <a:spcPts val="0"/>
              </a:spcBef>
              <a:spcAft>
                <a:spcPts val="0"/>
              </a:spcAft>
              <a:buSzPts val="4444"/>
              <a:buFont typeface="Arial"/>
              <a:buNone/>
            </a:pPr>
            <a:r>
              <a:rPr lang="fi" sz="4000" b="1"/>
              <a:t>Viesti on </a:t>
            </a:r>
            <a:r>
              <a:rPr lang="fi" sz="4000"/>
              <a:t>olennainen </a:t>
            </a:r>
            <a:endParaRPr sz="4000"/>
          </a:p>
        </p:txBody>
      </p:sp>
      <p:sp>
        <p:nvSpPr>
          <p:cNvPr id="290" name="Google Shape;290;p17"/>
          <p:cNvSpPr txBox="1">
            <a:spLocks noGrp="1"/>
          </p:cNvSpPr>
          <p:nvPr>
            <p:ph type="body" idx="4294967295"/>
          </p:nvPr>
        </p:nvSpPr>
        <p:spPr>
          <a:xfrm>
            <a:off x="0" y="1061110"/>
            <a:ext cx="9117641" cy="989013"/>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lt1"/>
              </a:buClr>
              <a:buSzPts val="1800"/>
              <a:buNone/>
            </a:pPr>
            <a:r>
              <a:rPr lang="fi" sz="2400" b="1" dirty="0">
                <a:solidFill>
                  <a:schemeClr val="lt1"/>
                </a:solidFill>
              </a:rPr>
              <a:t>"Tosiasia on, että kukaan ei lue mainoksia. </a:t>
            </a:r>
            <a:br>
              <a:rPr lang="fi" sz="2400" b="1" dirty="0">
                <a:solidFill>
                  <a:schemeClr val="lt1"/>
                </a:solidFill>
              </a:rPr>
            </a:br>
            <a:r>
              <a:rPr lang="fi" sz="2400" b="1" dirty="0">
                <a:solidFill>
                  <a:schemeClr val="lt1"/>
                </a:solidFill>
              </a:rPr>
              <a:t>Ihmiset lukevat sitä, mikä heitä kiinnostaa, ja joskus se on mainos." </a:t>
            </a:r>
            <a:endParaRPr sz="2400" b="1" dirty="0">
              <a:solidFill>
                <a:schemeClr val="lt1"/>
              </a:solidFill>
            </a:endParaRPr>
          </a:p>
          <a:p>
            <a:pPr marL="0" lvl="0" indent="0" algn="r" rtl="0">
              <a:lnSpc>
                <a:spcPct val="115000"/>
              </a:lnSpc>
              <a:spcBef>
                <a:spcPts val="1200"/>
              </a:spcBef>
              <a:spcAft>
                <a:spcPts val="1200"/>
              </a:spcAft>
              <a:buClr>
                <a:schemeClr val="lt1"/>
              </a:buClr>
              <a:buSzPts val="1800"/>
              <a:buNone/>
            </a:pPr>
            <a:r>
              <a:rPr lang="fi" sz="2000" dirty="0">
                <a:solidFill>
                  <a:schemeClr val="lt1"/>
                </a:solidFill>
              </a:rPr>
              <a:t>					 - Howard Luck Gossage</a:t>
            </a:r>
            <a:endParaRPr sz="2000" dirty="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8"/>
          <p:cNvSpPr txBox="1">
            <a:spLocks noGrp="1"/>
          </p:cNvSpPr>
          <p:nvPr>
            <p:ph type="body" idx="4294967295"/>
          </p:nvPr>
        </p:nvSpPr>
        <p:spPr>
          <a:xfrm>
            <a:off x="205766" y="1234376"/>
            <a:ext cx="8732468" cy="2674748"/>
          </a:xfrm>
          <a:prstGeom prst="rect">
            <a:avLst/>
          </a:prstGeom>
          <a:noFill/>
          <a:ln>
            <a:noFill/>
          </a:ln>
        </p:spPr>
        <p:txBody>
          <a:bodyPr spcFirstLastPara="1" wrap="square" lIns="91425" tIns="91425" rIns="91425" bIns="91425" anchor="t" anchorCtr="0">
            <a:normAutofit lnSpcReduction="10000"/>
          </a:bodyPr>
          <a:lstStyle/>
          <a:p>
            <a:pPr marL="0" lvl="0" indent="0" algn="ctr" rtl="0">
              <a:lnSpc>
                <a:spcPct val="115000"/>
              </a:lnSpc>
              <a:spcBef>
                <a:spcPts val="0"/>
              </a:spcBef>
              <a:spcAft>
                <a:spcPts val="0"/>
              </a:spcAft>
              <a:buClr>
                <a:schemeClr val="lt1"/>
              </a:buClr>
              <a:buSzPts val="1800"/>
              <a:buNone/>
            </a:pPr>
            <a:r>
              <a:rPr lang="fi" sz="2800" b="1">
                <a:solidFill>
                  <a:schemeClr val="lt1"/>
                </a:solidFill>
              </a:rPr>
              <a:t>"Keskimäärin viisi kertaa useampi ihminen lukee otsikon kuin tekstikappaleen. Kun olet kirjoittanut otsikon, olet käyttänyt kahdeksankymmentä senttiä dollaristasi." </a:t>
            </a:r>
            <a:r>
              <a:rPr lang="fi" sz="2000">
                <a:solidFill>
                  <a:schemeClr val="lt1"/>
                </a:solidFill>
              </a:rPr>
              <a:t>			</a:t>
            </a:r>
            <a:endParaRPr/>
          </a:p>
          <a:p>
            <a:pPr marL="0" lvl="0" indent="0" algn="r" rtl="0">
              <a:lnSpc>
                <a:spcPct val="115000"/>
              </a:lnSpc>
              <a:spcBef>
                <a:spcPts val="1200"/>
              </a:spcBef>
              <a:spcAft>
                <a:spcPts val="1200"/>
              </a:spcAft>
              <a:buClr>
                <a:schemeClr val="lt1"/>
              </a:buClr>
              <a:buSzPts val="1800"/>
              <a:buNone/>
            </a:pPr>
            <a:r>
              <a:rPr lang="fi" sz="2400">
                <a:solidFill>
                  <a:schemeClr val="lt1"/>
                </a:solidFill>
              </a:rPr>
              <a:t>- David Ogilvy</a:t>
            </a:r>
            <a:endParaRPr sz="2400">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9"/>
          <p:cNvSpPr txBox="1">
            <a:spLocks noGrp="1"/>
          </p:cNvSpPr>
          <p:nvPr>
            <p:ph type="title"/>
          </p:nvPr>
        </p:nvSpPr>
        <p:spPr>
          <a:xfrm>
            <a:off x="117695" y="119935"/>
            <a:ext cx="7559644" cy="994172"/>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Clr>
                <a:srgbClr val="161249"/>
              </a:buClr>
              <a:buSzPct val="111111"/>
              <a:buFont typeface="Arial"/>
              <a:buNone/>
            </a:pPr>
            <a:r>
              <a:rPr lang="fi"/>
              <a:t>Millaista on hyvä mainonta?</a:t>
            </a:r>
            <a:endParaRPr/>
          </a:p>
        </p:txBody>
      </p:sp>
      <p:sp>
        <p:nvSpPr>
          <p:cNvPr id="301" name="Google Shape;301;p19"/>
          <p:cNvSpPr txBox="1">
            <a:spLocks noGrp="1"/>
          </p:cNvSpPr>
          <p:nvPr>
            <p:ph type="body" idx="1"/>
          </p:nvPr>
        </p:nvSpPr>
        <p:spPr>
          <a:xfrm>
            <a:off x="257458" y="946369"/>
            <a:ext cx="5763096" cy="3171597"/>
          </a:xfrm>
          <a:prstGeom prst="rect">
            <a:avLst/>
          </a:prstGeom>
          <a:noFill/>
          <a:ln>
            <a:noFill/>
          </a:ln>
        </p:spPr>
        <p:txBody>
          <a:bodyPr spcFirstLastPara="1" wrap="square" lIns="91425" tIns="45700" rIns="91425" bIns="45700" anchor="t" anchorCtr="0">
            <a:spAutoFit/>
          </a:bodyPr>
          <a:lstStyle/>
          <a:p>
            <a:pPr marL="457200" lvl="0" indent="-323850" algn="l" rtl="0">
              <a:lnSpc>
                <a:spcPct val="115000"/>
              </a:lnSpc>
              <a:spcBef>
                <a:spcPts val="0"/>
              </a:spcBef>
              <a:spcAft>
                <a:spcPts val="0"/>
              </a:spcAft>
              <a:buClr>
                <a:srgbClr val="F39200"/>
              </a:buClr>
              <a:buSzPts val="1500"/>
              <a:buChar char="●"/>
            </a:pPr>
            <a:r>
              <a:rPr lang="fi" sz="1800" dirty="0"/>
              <a:t>Johdonmukainen </a:t>
            </a:r>
            <a:r>
              <a:rPr lang="fi" sz="1800" b="1" dirty="0"/>
              <a:t>ulkoasu </a:t>
            </a:r>
            <a:r>
              <a:rPr lang="fi" sz="1800" dirty="0"/>
              <a:t>ja </a:t>
            </a:r>
            <a:r>
              <a:rPr lang="fi" sz="1800" b="1" dirty="0"/>
              <a:t>viesti</a:t>
            </a:r>
            <a:endParaRPr dirty="0"/>
          </a:p>
          <a:p>
            <a:pPr marL="914400" lvl="1" indent="-323850" algn="l" rtl="0">
              <a:lnSpc>
                <a:spcPct val="115000"/>
              </a:lnSpc>
              <a:spcBef>
                <a:spcPts val="0"/>
              </a:spcBef>
              <a:spcAft>
                <a:spcPts val="0"/>
              </a:spcAft>
              <a:buClr>
                <a:srgbClr val="F39200"/>
              </a:buClr>
              <a:buSzPts val="1500"/>
              <a:buChar char="○"/>
            </a:pPr>
            <a:r>
              <a:rPr lang="fi" sz="1400" dirty="0"/>
              <a:t>linjassa yrityksen kokonaisstrategian kanssa </a:t>
            </a:r>
            <a:endParaRPr sz="1400" dirty="0"/>
          </a:p>
          <a:p>
            <a:pPr marL="914400" lvl="1" indent="-323850" algn="l" rtl="0">
              <a:lnSpc>
                <a:spcPct val="115000"/>
              </a:lnSpc>
              <a:spcBef>
                <a:spcPts val="0"/>
              </a:spcBef>
              <a:spcAft>
                <a:spcPts val="0"/>
              </a:spcAft>
              <a:buClr>
                <a:srgbClr val="F39200"/>
              </a:buClr>
              <a:buSzPts val="1500"/>
              <a:buChar char="○"/>
            </a:pPr>
            <a:r>
              <a:rPr lang="fi" sz="1400" dirty="0"/>
              <a:t>tämä luo resonanssia </a:t>
            </a:r>
            <a:endParaRPr sz="1400" dirty="0"/>
          </a:p>
          <a:p>
            <a:pPr marL="457200" lvl="0" indent="-323850" algn="l" rtl="0">
              <a:lnSpc>
                <a:spcPct val="115000"/>
              </a:lnSpc>
              <a:spcBef>
                <a:spcPts val="0"/>
              </a:spcBef>
              <a:spcAft>
                <a:spcPts val="0"/>
              </a:spcAft>
              <a:buClr>
                <a:srgbClr val="F39200"/>
              </a:buClr>
              <a:buSzPts val="1500"/>
              <a:buChar char="●"/>
            </a:pPr>
            <a:r>
              <a:rPr lang="fi" sz="1800" dirty="0"/>
              <a:t>Kohdennettu oikeille kohderyhmille oikeissa paikoissa</a:t>
            </a:r>
            <a:endParaRPr dirty="0"/>
          </a:p>
          <a:p>
            <a:pPr lvl="1" indent="-323850">
              <a:lnSpc>
                <a:spcPct val="115000"/>
              </a:lnSpc>
              <a:spcBef>
                <a:spcPts val="0"/>
              </a:spcBef>
              <a:buClr>
                <a:srgbClr val="F39200"/>
              </a:buClr>
              <a:buSzPts val="1500"/>
              <a:buFont typeface="Arial"/>
              <a:buChar char="○"/>
            </a:pPr>
            <a:r>
              <a:rPr lang="fi" sz="1400" dirty="0"/>
              <a:t>'oikeaan aikaan oikeassa paikassa’ -&gt; </a:t>
            </a:r>
            <a:r>
              <a:rPr lang="fi-FI" sz="1400" dirty="0"/>
              <a:t>tiedä missä asiakkaasi liikkuvat! </a:t>
            </a:r>
          </a:p>
          <a:p>
            <a:pPr marL="457200" lvl="0" indent="-323850" algn="l" rtl="0">
              <a:lnSpc>
                <a:spcPct val="115000"/>
              </a:lnSpc>
              <a:spcBef>
                <a:spcPts val="0"/>
              </a:spcBef>
              <a:spcAft>
                <a:spcPts val="0"/>
              </a:spcAft>
              <a:buClr>
                <a:srgbClr val="F39200"/>
              </a:buClr>
              <a:buSzPts val="1500"/>
              <a:buChar char="●"/>
            </a:pPr>
            <a:r>
              <a:rPr lang="fi-FI" sz="1800" dirty="0"/>
              <a:t>L</a:t>
            </a:r>
            <a:r>
              <a:rPr lang="fi" sz="1800" dirty="0"/>
              <a:t>uotettavaa, hyödyllistä ja merkityksellistä</a:t>
            </a:r>
            <a:endParaRPr dirty="0"/>
          </a:p>
          <a:p>
            <a:pPr marL="914400" lvl="1" indent="-323850" algn="l" rtl="0">
              <a:lnSpc>
                <a:spcPct val="115000"/>
              </a:lnSpc>
              <a:spcBef>
                <a:spcPts val="0"/>
              </a:spcBef>
              <a:spcAft>
                <a:spcPts val="0"/>
              </a:spcAft>
              <a:buClr>
                <a:srgbClr val="F39200"/>
              </a:buClr>
              <a:buSzPts val="1500"/>
              <a:buChar char="○"/>
            </a:pPr>
            <a:r>
              <a:rPr lang="fi-FI" sz="1400" dirty="0"/>
              <a:t>tarjoa k</a:t>
            </a:r>
            <a:r>
              <a:rPr lang="fi" sz="1400" dirty="0"/>
              <a:t>onkreettisia hyötyjä </a:t>
            </a:r>
          </a:p>
          <a:p>
            <a:pPr marL="914400" lvl="1" indent="-323850" algn="l" rtl="0">
              <a:lnSpc>
                <a:spcPct val="115000"/>
              </a:lnSpc>
              <a:spcBef>
                <a:spcPts val="0"/>
              </a:spcBef>
              <a:spcAft>
                <a:spcPts val="0"/>
              </a:spcAft>
              <a:buClr>
                <a:srgbClr val="F39200"/>
              </a:buClr>
              <a:buSzPts val="1500"/>
              <a:buChar char="○"/>
            </a:pPr>
            <a:r>
              <a:rPr lang="fi" sz="1400" dirty="0"/>
              <a:t>tarjoa merkityksellistä sisältöä</a:t>
            </a:r>
            <a:endParaRPr sz="1400" dirty="0"/>
          </a:p>
          <a:p>
            <a:pPr marL="457200" lvl="0" indent="-323850" algn="l" rtl="0">
              <a:lnSpc>
                <a:spcPct val="115000"/>
              </a:lnSpc>
              <a:spcBef>
                <a:spcPts val="0"/>
              </a:spcBef>
              <a:spcAft>
                <a:spcPts val="0"/>
              </a:spcAft>
              <a:buClr>
                <a:srgbClr val="F39200"/>
              </a:buClr>
              <a:buSzPts val="1500"/>
              <a:buChar char="●"/>
            </a:pPr>
            <a:r>
              <a:rPr lang="fi" sz="1800" dirty="0"/>
              <a:t>Vaikutukset ovat mitattavissa</a:t>
            </a:r>
            <a:endParaRPr dirty="0"/>
          </a:p>
        </p:txBody>
      </p:sp>
      <p:sp>
        <p:nvSpPr>
          <p:cNvPr id="302" name="Google Shape;302;p19"/>
          <p:cNvSpPr/>
          <p:nvPr/>
        </p:nvSpPr>
        <p:spPr>
          <a:xfrm>
            <a:off x="5857592" y="946369"/>
            <a:ext cx="3028950" cy="3440317"/>
          </a:xfrm>
          <a:prstGeom prst="flowChartDelay">
            <a:avLst/>
          </a:prstGeom>
          <a:solidFill>
            <a:srgbClr val="F39200"/>
          </a:solidFill>
          <a:ln w="12700" cap="flat" cmpd="sng">
            <a:solidFill>
              <a:srgbClr val="F392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03" name="Google Shape;303;p19"/>
          <p:cNvSpPr txBox="1"/>
          <p:nvPr/>
        </p:nvSpPr>
        <p:spPr>
          <a:xfrm>
            <a:off x="6052242" y="1102694"/>
            <a:ext cx="2453489" cy="3373191"/>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chemeClr val="lt1"/>
              </a:buClr>
              <a:buSzPts val="1800"/>
              <a:buFont typeface="Calibri"/>
              <a:buNone/>
            </a:pPr>
            <a:r>
              <a:rPr lang="fi" sz="1800" b="1" dirty="0">
                <a:solidFill>
                  <a:schemeClr val="lt1"/>
                </a:solidFill>
                <a:latin typeface="Calibri"/>
                <a:ea typeface="Calibri"/>
                <a:cs typeface="Calibri"/>
                <a:sym typeface="Calibri"/>
              </a:rPr>
              <a:t>Lisätietoa ja k</a:t>
            </a:r>
            <a:r>
              <a:rPr lang="fi" sz="1800" b="1" i="0" u="none" strike="noStrike" cap="none" dirty="0">
                <a:solidFill>
                  <a:schemeClr val="lt1"/>
                </a:solidFill>
                <a:latin typeface="Calibri"/>
                <a:ea typeface="Calibri"/>
                <a:cs typeface="Calibri"/>
                <a:sym typeface="Calibri"/>
              </a:rPr>
              <a:t>aikkien aikojen parhaiden mainosten esittelyä:</a:t>
            </a:r>
          </a:p>
          <a:p>
            <a:pPr marL="0" marR="0" lvl="0" indent="0" algn="l" rtl="0">
              <a:lnSpc>
                <a:spcPct val="115000"/>
              </a:lnSpc>
              <a:spcBef>
                <a:spcPts val="0"/>
              </a:spcBef>
              <a:spcAft>
                <a:spcPts val="0"/>
              </a:spcAft>
              <a:buClr>
                <a:schemeClr val="lt1"/>
              </a:buClr>
              <a:buSzPts val="1800"/>
              <a:buFont typeface="Calibri"/>
              <a:buNone/>
            </a:pPr>
            <a:r>
              <a:rPr lang="fi" sz="1800" b="1" i="0" u="none" strike="noStrike" cap="none" dirty="0">
                <a:solidFill>
                  <a:schemeClr val="lt1"/>
                </a:solidFill>
                <a:latin typeface="Calibri"/>
                <a:ea typeface="Calibri"/>
                <a:cs typeface="Calibri"/>
                <a:sym typeface="Calibri"/>
              </a:rPr>
              <a:t> </a:t>
            </a:r>
            <a:r>
              <a:rPr lang="fi" sz="1600" b="0" i="0" u="sng" strike="noStrike" cap="none" dirty="0">
                <a:solidFill>
                  <a:schemeClr val="hlink"/>
                </a:solidFill>
                <a:latin typeface="Calibri"/>
                <a:ea typeface="Calibri"/>
                <a:cs typeface="Calibri"/>
                <a:sym typeface="Calibri"/>
                <a:hlinkClick r:id="rId3"/>
              </a:rPr>
              <a:t>https:</a:t>
            </a:r>
            <a:r>
              <a:rPr lang="fi" sz="1600" b="0" i="0" u="none" strike="noStrike" cap="none" dirty="0">
                <a:solidFill>
                  <a:schemeClr val="dk1"/>
                </a:solidFill>
                <a:latin typeface="Calibri"/>
                <a:ea typeface="Calibri"/>
                <a:cs typeface="Calibri"/>
                <a:sym typeface="Calibri"/>
                <a:hlinkClick r:id="rId3"/>
              </a:rPr>
              <a:t>//www.wyzowl.com/best-commercials/</a:t>
            </a:r>
            <a:r>
              <a:rPr lang="fi" sz="1600" b="0" i="0" u="none" strike="noStrike" cap="none" dirty="0">
                <a:solidFill>
                  <a:schemeClr val="dk1"/>
                </a:solidFill>
                <a:latin typeface="Calibri"/>
                <a:ea typeface="Calibri"/>
                <a:cs typeface="Calibri"/>
                <a:sym typeface="Calibri"/>
              </a:rPr>
              <a:t>  </a:t>
            </a:r>
            <a:endParaRPr sz="1200" dirty="0"/>
          </a:p>
          <a:p>
            <a:pPr marL="0" marR="0" lvl="0" indent="0" algn="l" rtl="0">
              <a:lnSpc>
                <a:spcPct val="115000"/>
              </a:lnSpc>
              <a:spcBef>
                <a:spcPts val="1200"/>
              </a:spcBef>
              <a:spcAft>
                <a:spcPts val="0"/>
              </a:spcAft>
              <a:buClr>
                <a:schemeClr val="hlink"/>
              </a:buClr>
              <a:buSzPts val="1800"/>
              <a:buFont typeface="Calibri"/>
              <a:buNone/>
            </a:pPr>
            <a:endParaRPr lang="fi" sz="1600" b="0" i="0" u="sng" strike="noStrike" cap="none" dirty="0">
              <a:solidFill>
                <a:schemeClr val="hlink"/>
              </a:solidFill>
              <a:latin typeface="Calibri"/>
              <a:ea typeface="Calibri"/>
              <a:cs typeface="Calibri"/>
              <a:sym typeface="Calibri"/>
              <a:hlinkClick r:id="rId4"/>
            </a:endParaRPr>
          </a:p>
          <a:p>
            <a:pPr marL="0" marR="0" lvl="0" indent="0" algn="l" rtl="0">
              <a:lnSpc>
                <a:spcPct val="115000"/>
              </a:lnSpc>
              <a:spcBef>
                <a:spcPts val="1200"/>
              </a:spcBef>
              <a:spcAft>
                <a:spcPts val="0"/>
              </a:spcAft>
              <a:buClr>
                <a:schemeClr val="hlink"/>
              </a:buClr>
              <a:buSzPts val="1800"/>
              <a:buFont typeface="Calibri"/>
              <a:buNone/>
            </a:pPr>
            <a:r>
              <a:rPr lang="fi" sz="1600" b="0" i="0" u="sng" strike="noStrike" cap="none" dirty="0">
                <a:solidFill>
                  <a:schemeClr val="hlink"/>
                </a:solidFill>
                <a:latin typeface="Calibri"/>
                <a:ea typeface="Calibri"/>
                <a:cs typeface="Calibri"/>
                <a:sym typeface="Calibri"/>
                <a:hlinkClick r:id="rId4"/>
              </a:rPr>
              <a:t>https://blog.hubspot.com/marketing/best-advertisements </a:t>
            </a:r>
            <a:endParaRPr sz="1600" b="0" i="0" u="none" strike="noStrike" cap="none" dirty="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0"/>
          <p:cNvSpPr txBox="1">
            <a:spLocks noGrp="1"/>
          </p:cNvSpPr>
          <p:nvPr>
            <p:ph type="title" idx="4294967295"/>
          </p:nvPr>
        </p:nvSpPr>
        <p:spPr>
          <a:xfrm>
            <a:off x="1728919" y="182771"/>
            <a:ext cx="5686162"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Mainosten luomisprosessi</a:t>
            </a:r>
            <a:endParaRPr sz="3200"/>
          </a:p>
        </p:txBody>
      </p:sp>
      <p:grpSp>
        <p:nvGrpSpPr>
          <p:cNvPr id="309" name="Google Shape;309;p20"/>
          <p:cNvGrpSpPr/>
          <p:nvPr/>
        </p:nvGrpSpPr>
        <p:grpSpPr>
          <a:xfrm>
            <a:off x="556143" y="1750255"/>
            <a:ext cx="8166484" cy="2406365"/>
            <a:chOff x="7057" y="817978"/>
            <a:chExt cx="8015787" cy="1899712"/>
          </a:xfrm>
        </p:grpSpPr>
        <p:sp>
          <p:nvSpPr>
            <p:cNvPr id="310" name="Google Shape;310;p20"/>
            <p:cNvSpPr/>
            <p:nvPr/>
          </p:nvSpPr>
          <p:spPr>
            <a:xfrm>
              <a:off x="7057" y="817978"/>
              <a:ext cx="2109417" cy="1899712"/>
            </a:xfrm>
            <a:prstGeom prst="roundRect">
              <a:avLst>
                <a:gd name="adj" fmla="val 10000"/>
              </a:avLst>
            </a:prstGeom>
            <a:solidFill>
              <a:srgbClr val="161249"/>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Aloita ydinviestistä</a:t>
              </a:r>
              <a:endParaRPr dirty="0"/>
            </a:p>
            <a:p>
              <a:pPr marL="0" marR="0" lvl="0" indent="0" algn="ctr" rtl="0">
                <a:lnSpc>
                  <a:spcPct val="90000"/>
                </a:lnSpc>
                <a:spcBef>
                  <a:spcPts val="0"/>
                </a:spcBef>
                <a:spcAft>
                  <a:spcPts val="0"/>
                </a:spcAft>
                <a:buClr>
                  <a:srgbClr val="000000"/>
                </a:buClr>
                <a:buSzPts val="18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"Mitä haluat sanoa"</a:t>
              </a:r>
              <a:endParaRPr dirty="0"/>
            </a:p>
            <a:p>
              <a:pPr marL="0" marR="0" lvl="0" indent="0" algn="ctr" rtl="0">
                <a:lnSpc>
                  <a:spcPct val="90000"/>
                </a:lnSpc>
                <a:spcBef>
                  <a:spcPts val="630"/>
                </a:spcBef>
                <a:spcAft>
                  <a:spcPts val="0"/>
                </a:spcAft>
                <a:buClr>
                  <a:srgbClr val="000000"/>
                </a:buClr>
                <a:buSzPts val="18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a:t>
              </a:r>
              <a:r>
                <a:rPr lang="fi" sz="1600" b="1" i="0" u="none" strike="noStrike" cap="none" dirty="0">
                  <a:solidFill>
                    <a:schemeClr val="lt1"/>
                  </a:solidFill>
                  <a:latin typeface="Arial"/>
                  <a:ea typeface="Arial"/>
                  <a:cs typeface="Arial"/>
                  <a:sym typeface="Arial"/>
                  <a:hlinkClick r:id="rId3"/>
                </a:rPr>
                <a:t>arvolupaus</a:t>
              </a:r>
              <a:r>
                <a:rPr lang="fi" sz="1600" b="1" i="0" u="none" strike="noStrike" cap="none" dirty="0">
                  <a:solidFill>
                    <a:schemeClr val="lt1"/>
                  </a:solidFill>
                  <a:latin typeface="Arial"/>
                  <a:ea typeface="Arial"/>
                  <a:cs typeface="Arial"/>
                  <a:sym typeface="Arial"/>
                </a:rPr>
                <a:t>, USP).</a:t>
              </a:r>
              <a:endParaRPr sz="1600" b="1" i="0" u="none" strike="noStrike" cap="none" dirty="0">
                <a:solidFill>
                  <a:srgbClr val="000000"/>
                </a:solidFill>
                <a:latin typeface="Arial"/>
                <a:ea typeface="Arial"/>
                <a:cs typeface="Arial"/>
                <a:sym typeface="Arial"/>
              </a:endParaRPr>
            </a:p>
          </p:txBody>
        </p:sp>
        <p:sp>
          <p:nvSpPr>
            <p:cNvPr id="311" name="Google Shape;311;p20"/>
            <p:cNvSpPr/>
            <p:nvPr/>
          </p:nvSpPr>
          <p:spPr>
            <a:xfrm>
              <a:off x="2327417"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2" name="Google Shape;312;p20"/>
            <p:cNvSpPr txBox="1"/>
            <p:nvPr/>
          </p:nvSpPr>
          <p:spPr>
            <a:xfrm>
              <a:off x="2327417"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rgbClr val="ACC1F7"/>
                </a:solidFill>
                <a:latin typeface="Arial"/>
                <a:ea typeface="Arial"/>
                <a:cs typeface="Arial"/>
                <a:sym typeface="Arial"/>
              </a:endParaRPr>
            </a:p>
          </p:txBody>
        </p:sp>
        <p:sp>
          <p:nvSpPr>
            <p:cNvPr id="313" name="Google Shape;313;p20"/>
            <p:cNvSpPr/>
            <p:nvPr/>
          </p:nvSpPr>
          <p:spPr>
            <a:xfrm>
              <a:off x="2960242" y="817978"/>
              <a:ext cx="2109417" cy="1899712"/>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Arial"/>
                <a:ea typeface="Arial"/>
                <a:cs typeface="Arial"/>
                <a:sym typeface="Arial"/>
              </a:endParaRPr>
            </a:p>
          </p:txBody>
        </p:sp>
        <p:sp>
          <p:nvSpPr>
            <p:cNvPr id="314" name="Google Shape;314;p20"/>
            <p:cNvSpPr/>
            <p:nvPr/>
          </p:nvSpPr>
          <p:spPr>
            <a:xfrm>
              <a:off x="5280602"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5" name="Google Shape;315;p20"/>
            <p:cNvSpPr txBox="1"/>
            <p:nvPr/>
          </p:nvSpPr>
          <p:spPr>
            <a:xfrm>
              <a:off x="5280602"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16" name="Google Shape;316;p20"/>
            <p:cNvSpPr/>
            <p:nvPr/>
          </p:nvSpPr>
          <p:spPr>
            <a:xfrm>
              <a:off x="5913427" y="817978"/>
              <a:ext cx="2109417" cy="1899712"/>
            </a:xfrm>
            <a:prstGeom prst="roundRect">
              <a:avLst>
                <a:gd name="adj" fmla="val 10000"/>
              </a:avLst>
            </a:prstGeom>
            <a:solidFill>
              <a:srgbClr val="F39200"/>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100000"/>
                </a:lnSpc>
                <a:spcBef>
                  <a:spcPts val="0"/>
                </a:spcBef>
                <a:spcAft>
                  <a:spcPts val="0"/>
                </a:spcAft>
                <a:buClr>
                  <a:srgbClr val="000000"/>
                </a:buClr>
                <a:buSzPts val="1600"/>
                <a:buFont typeface="Arial"/>
                <a:buNone/>
              </a:pPr>
              <a:r>
                <a:rPr lang="fi" sz="1600" b="1" i="0" u="none" strike="noStrike" cap="none" dirty="0">
                  <a:solidFill>
                    <a:schemeClr val="lt1"/>
                  </a:solidFill>
                  <a:latin typeface="Arial"/>
                  <a:ea typeface="Arial"/>
                  <a:cs typeface="Arial"/>
                  <a:sym typeface="Arial"/>
                </a:rPr>
                <a:t>Luo mainos* </a:t>
              </a:r>
              <a:endParaRPr sz="1600"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fi" sz="1600" b="1" i="0" u="none" strike="noStrike" cap="none" dirty="0">
                  <a:solidFill>
                    <a:schemeClr val="lt1"/>
                  </a:solidFill>
                  <a:latin typeface="Arial"/>
                  <a:ea typeface="Arial"/>
                  <a:cs typeface="Arial"/>
                  <a:sym typeface="Arial"/>
                </a:rPr>
                <a:t>(kuva + teksti)</a:t>
              </a:r>
              <a:endParaRPr sz="1600"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Arial"/>
                <a:ea typeface="Arial"/>
                <a:cs typeface="Arial"/>
                <a:sym typeface="Arial"/>
              </a:endParaRPr>
            </a:p>
          </p:txBody>
        </p:sp>
      </p:grpSp>
      <p:sp>
        <p:nvSpPr>
          <p:cNvPr id="317" name="Google Shape;317;p20"/>
          <p:cNvSpPr/>
          <p:nvPr/>
        </p:nvSpPr>
        <p:spPr>
          <a:xfrm>
            <a:off x="1854093" y="4249123"/>
            <a:ext cx="2127600" cy="4812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8" name="Google Shape;318;p20"/>
          <p:cNvSpPr/>
          <p:nvPr/>
        </p:nvSpPr>
        <p:spPr>
          <a:xfrm rot="10800000">
            <a:off x="1807743" y="1017761"/>
            <a:ext cx="2220300" cy="5736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9" name="Google Shape;319;p20"/>
          <p:cNvSpPr txBox="1"/>
          <p:nvPr/>
        </p:nvSpPr>
        <p:spPr>
          <a:xfrm>
            <a:off x="3693814" y="1969671"/>
            <a:ext cx="1874067" cy="2308284"/>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Määrittele kohderyhmä </a:t>
            </a:r>
            <a:endParaRPr dirty="0"/>
          </a:p>
          <a:p>
            <a:pPr marL="0" marR="0" lvl="0" indent="0" algn="ctr" rtl="0">
              <a:lnSpc>
                <a:spcPct val="90000"/>
              </a:lnSpc>
              <a:spcBef>
                <a:spcPts val="0"/>
              </a:spcBef>
              <a:spcAft>
                <a:spcPts val="0"/>
              </a:spcAft>
              <a:buClr>
                <a:srgbClr val="000000"/>
              </a:buClr>
              <a:buSzPts val="18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-&gt; tunnista ostoprosessin vaihe </a:t>
            </a:r>
            <a:endParaRPr dirty="0"/>
          </a:p>
          <a:p>
            <a:pPr marL="0" marR="0" lvl="0" indent="0" algn="ctr" rtl="0">
              <a:lnSpc>
                <a:spcPct val="90000"/>
              </a:lnSpc>
              <a:spcBef>
                <a:spcPts val="0"/>
              </a:spcBef>
              <a:spcAft>
                <a:spcPts val="0"/>
              </a:spcAft>
              <a:buClr>
                <a:srgbClr val="000000"/>
              </a:buClr>
              <a:buSzPts val="1800"/>
              <a:buFont typeface="Arial"/>
              <a:buNone/>
            </a:pPr>
            <a:endParaRPr sz="1600" b="1" i="0" u="none" strike="noStrike" cap="none" dirty="0">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dirty="0">
                <a:solidFill>
                  <a:schemeClr val="lt1"/>
                </a:solidFill>
                <a:latin typeface="Arial"/>
                <a:ea typeface="Arial"/>
                <a:cs typeface="Arial"/>
                <a:sym typeface="Arial"/>
              </a:rPr>
              <a:t>&gt; </a:t>
            </a:r>
            <a:r>
              <a:rPr lang="fi" sz="1600" b="1" dirty="0">
                <a:solidFill>
                  <a:schemeClr val="lt1"/>
                </a:solidFill>
              </a:rPr>
              <a:t>päätä</a:t>
            </a:r>
            <a:r>
              <a:rPr lang="fi" sz="1600" b="1" i="0" u="none" strike="noStrike" cap="none" dirty="0">
                <a:solidFill>
                  <a:schemeClr val="lt1"/>
                </a:solidFill>
                <a:latin typeface="Arial"/>
                <a:ea typeface="Arial"/>
                <a:cs typeface="Arial"/>
                <a:sym typeface="Arial"/>
              </a:rPr>
              <a:t> kanava, jossa tavoitat ostajan</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22"/>
          <p:cNvSpPr txBox="1">
            <a:spLocks noGrp="1"/>
          </p:cNvSpPr>
          <p:nvPr>
            <p:ph type="title" idx="4294967295"/>
          </p:nvPr>
        </p:nvSpPr>
        <p:spPr>
          <a:xfrm>
            <a:off x="805759" y="288925"/>
            <a:ext cx="8521700" cy="8636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
              <a:t>Arvolupaus ja USP </a:t>
            </a:r>
            <a:endParaRPr/>
          </a:p>
        </p:txBody>
      </p:sp>
      <p:sp>
        <p:nvSpPr>
          <p:cNvPr id="331" name="Google Shape;331;p22"/>
          <p:cNvSpPr txBox="1">
            <a:spLocks noGrp="1"/>
          </p:cNvSpPr>
          <p:nvPr>
            <p:ph type="body" idx="4294967295"/>
          </p:nvPr>
        </p:nvSpPr>
        <p:spPr>
          <a:xfrm>
            <a:off x="805759" y="968721"/>
            <a:ext cx="7458075" cy="3260941"/>
          </a:xfrm>
          <a:prstGeom prst="rect">
            <a:avLst/>
          </a:prstGeom>
          <a:noFill/>
          <a:ln>
            <a:noFill/>
          </a:ln>
        </p:spPr>
        <p:txBody>
          <a:bodyPr spcFirstLastPara="1" wrap="square" lIns="91425" tIns="91425" rIns="91425" bIns="91425" anchor="t" anchorCtr="0">
            <a:normAutofit/>
          </a:bodyPr>
          <a:lstStyle/>
          <a:p>
            <a:pPr marL="457200" lvl="0" indent="-342900" algn="l" rtl="0">
              <a:lnSpc>
                <a:spcPct val="110000"/>
              </a:lnSpc>
              <a:spcBef>
                <a:spcPts val="0"/>
              </a:spcBef>
              <a:spcAft>
                <a:spcPts val="0"/>
              </a:spcAft>
              <a:buClr>
                <a:srgbClr val="F39200"/>
              </a:buClr>
              <a:buSzPts val="1800"/>
              <a:buChar char="●"/>
            </a:pPr>
            <a:r>
              <a:rPr lang="fi" sz="1800"/>
              <a:t>Mainonnan ylitarjonta </a:t>
            </a:r>
            <a:r>
              <a:rPr lang="fi" sz="1800" b="1">
                <a:solidFill>
                  <a:srgbClr val="F39200"/>
                </a:solidFill>
              </a:rPr>
              <a:t>-&gt; </a:t>
            </a:r>
            <a:r>
              <a:rPr lang="fi" sz="1800"/>
              <a:t>asiakkaat haluavat saada nopeasti selville, mikä erottaa yhden tuotteen/palvelun toisesta. </a:t>
            </a:r>
            <a:br>
              <a:rPr lang="fi" sz="1800"/>
            </a:br>
            <a:endParaRPr sz="1800"/>
          </a:p>
          <a:p>
            <a:pPr marL="457200" lvl="0" indent="-342900" algn="l" rtl="0">
              <a:lnSpc>
                <a:spcPct val="110000"/>
              </a:lnSpc>
              <a:spcBef>
                <a:spcPts val="0"/>
              </a:spcBef>
              <a:spcAft>
                <a:spcPts val="0"/>
              </a:spcAft>
              <a:buClr>
                <a:srgbClr val="F39200"/>
              </a:buClr>
              <a:buSzPts val="1800"/>
              <a:buChar char="●"/>
            </a:pPr>
            <a:r>
              <a:rPr lang="fi" sz="1800" b="1">
                <a:solidFill>
                  <a:srgbClr val="F39200"/>
                </a:solidFill>
              </a:rPr>
              <a:t>-&gt; </a:t>
            </a:r>
            <a:r>
              <a:rPr lang="fi" sz="1800"/>
              <a:t>tärkeää asemoida ja määritellä yrityksesi, jotta se erottuu kilpailussa (määrittele </a:t>
            </a:r>
            <a:r>
              <a:rPr lang="fi" sz="1800" u="sng">
                <a:solidFill>
                  <a:schemeClr val="hlink"/>
                </a:solidFill>
                <a:hlinkClick r:id="rId3"/>
              </a:rPr>
              <a:t>arvolupauksesi</a:t>
            </a:r>
            <a:r>
              <a:rPr lang="fi" sz="1800"/>
              <a:t>). </a:t>
            </a:r>
            <a:br>
              <a:rPr lang="fi" sz="1800"/>
            </a:br>
            <a:endParaRPr sz="1800"/>
          </a:p>
          <a:p>
            <a:pPr marL="457200" lvl="0" indent="-342900" algn="l" rtl="0">
              <a:lnSpc>
                <a:spcPct val="110000"/>
              </a:lnSpc>
              <a:spcBef>
                <a:spcPts val="0"/>
              </a:spcBef>
              <a:spcAft>
                <a:spcPts val="0"/>
              </a:spcAft>
              <a:buClr>
                <a:srgbClr val="F39200"/>
              </a:buClr>
              <a:buSzPts val="1800"/>
              <a:buChar char="●"/>
            </a:pPr>
            <a:r>
              <a:rPr lang="fi" sz="1800"/>
              <a:t>USP (unique selling proposition) tarkoittaa markkinointilausumaa, joka erottaa tuotteen tai tuotemerkin kilpailijoista. </a:t>
            </a:r>
            <a:br>
              <a:rPr lang="fi" sz="1800"/>
            </a:br>
            <a:r>
              <a:rPr lang="fi" sz="1800" b="1">
                <a:solidFill>
                  <a:srgbClr val="F39200"/>
                </a:solidFill>
              </a:rPr>
              <a:t>-&gt; </a:t>
            </a:r>
            <a:r>
              <a:rPr lang="fi" sz="1800"/>
              <a:t>käytetään mainonnassa ja markkinoinnissa</a:t>
            </a:r>
            <a:endParaRPr sz="1800"/>
          </a:p>
        </p:txBody>
      </p:sp>
      <p:sp>
        <p:nvSpPr>
          <p:cNvPr id="332" name="Google Shape;332;p22"/>
          <p:cNvSpPr txBox="1"/>
          <p:nvPr/>
        </p:nvSpPr>
        <p:spPr>
          <a:xfrm>
            <a:off x="1356945" y="3928573"/>
            <a:ext cx="4366819" cy="49241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2000" b="0" i="0" u="sng" strike="noStrike" cap="none">
                <a:solidFill>
                  <a:schemeClr val="hlink"/>
                </a:solidFill>
                <a:latin typeface="Arial"/>
                <a:ea typeface="Arial"/>
                <a:cs typeface="Arial"/>
                <a:sym typeface="Arial"/>
                <a:hlinkClick r:id="rId4"/>
              </a:rPr>
              <a:t>videoesimerkkejä hyvin perustelluista </a:t>
            </a:r>
            <a:r>
              <a:rPr lang="fi" sz="2000" b="0" i="0" u="none" strike="noStrike" cap="none">
                <a:solidFill>
                  <a:srgbClr val="000000"/>
                </a:solidFill>
                <a:latin typeface="Arial"/>
                <a:ea typeface="Arial"/>
                <a:cs typeface="Arial"/>
                <a:sym typeface="Arial"/>
              </a:rPr>
              <a:t>USP</a:t>
            </a:r>
            <a:r>
              <a:rPr lang="fi" sz="2000" b="0" i="0" u="sng" strike="noStrike" cap="none">
                <a:solidFill>
                  <a:schemeClr val="hlink"/>
                </a:solidFill>
                <a:latin typeface="Arial"/>
                <a:ea typeface="Arial"/>
                <a:cs typeface="Arial"/>
                <a:sym typeface="Arial"/>
                <a:hlinkClick r:id="rId4"/>
              </a:rPr>
              <a:t>:istä     </a:t>
            </a:r>
            <a:endParaRPr sz="2000" b="0" i="0" u="none" strike="noStrike" cap="none">
              <a:solidFill>
                <a:srgbClr val="000000"/>
              </a:solidFill>
              <a:latin typeface="Arial"/>
              <a:ea typeface="Arial"/>
              <a:cs typeface="Arial"/>
              <a:sym typeface="Arial"/>
            </a:endParaRPr>
          </a:p>
        </p:txBody>
      </p:sp>
      <p:pic>
        <p:nvPicPr>
          <p:cNvPr id="333" name="Google Shape;333;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987734" y="3956112"/>
            <a:ext cx="369211" cy="369211"/>
          </a:xfrm>
          <a:prstGeom prst="rect">
            <a:avLst/>
          </a:prstGeom>
          <a:noFill/>
          <a:ln>
            <a:noFill/>
          </a:ln>
        </p:spPr>
      </p:pic>
      <p:pic>
        <p:nvPicPr>
          <p:cNvPr id="334" name="Google Shape;334;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723764" y="3956112"/>
            <a:ext cx="369211" cy="36921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21"/>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dirty="0"/>
              <a:t>Aktivointitehtävä</a:t>
            </a:r>
            <a:endParaRPr dirty="0"/>
          </a:p>
          <a:p>
            <a:pPr marL="0" lvl="0" indent="0" algn="l" rtl="0">
              <a:lnSpc>
                <a:spcPct val="90000"/>
              </a:lnSpc>
              <a:spcBef>
                <a:spcPts val="750"/>
              </a:spcBef>
              <a:spcAft>
                <a:spcPts val="0"/>
              </a:spcAft>
              <a:buClr>
                <a:schemeClr val="lt1"/>
              </a:buClr>
              <a:buSzPts val="2800"/>
              <a:buNone/>
            </a:pPr>
            <a:endParaRPr sz="2800" dirty="0"/>
          </a:p>
        </p:txBody>
      </p:sp>
      <p:sp>
        <p:nvSpPr>
          <p:cNvPr id="325" name="Google Shape;325;p21"/>
          <p:cNvSpPr txBox="1">
            <a:spLocks noGrp="1"/>
          </p:cNvSpPr>
          <p:nvPr>
            <p:ph type="body" idx="2"/>
          </p:nvPr>
        </p:nvSpPr>
        <p:spPr>
          <a:xfrm>
            <a:off x="840583" y="848584"/>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lt1"/>
              </a:buClr>
              <a:buSzPts val="1800"/>
              <a:buNone/>
            </a:pPr>
            <a:r>
              <a:rPr lang="fi" sz="1800" dirty="0">
                <a:solidFill>
                  <a:schemeClr val="lt1"/>
                </a:solidFill>
              </a:rPr>
              <a:t>Kaikissa markkinointitoimissa ja erityisesti mainonnassa on olennaista mainita arvolupaus. Sen tulisi ilmaista </a:t>
            </a:r>
            <a:r>
              <a:rPr lang="fi" sz="1800" b="1" dirty="0">
                <a:solidFill>
                  <a:srgbClr val="F39200"/>
                </a:solidFill>
              </a:rPr>
              <a:t>"Keitä me olemme ja miksi meiltä kannattaa ostaa?".</a:t>
            </a:r>
            <a:endParaRPr dirty="0"/>
          </a:p>
          <a:p>
            <a:pPr marL="457200" lvl="0" indent="-342900" algn="l" rtl="0">
              <a:lnSpc>
                <a:spcPct val="115000"/>
              </a:lnSpc>
              <a:spcBef>
                <a:spcPts val="1200"/>
              </a:spcBef>
              <a:spcAft>
                <a:spcPts val="0"/>
              </a:spcAft>
              <a:buClr>
                <a:srgbClr val="F39200"/>
              </a:buClr>
              <a:buSzPts val="1800"/>
              <a:buAutoNum type="arabicPeriod"/>
            </a:pPr>
            <a:r>
              <a:rPr lang="fi" sz="1800" dirty="0">
                <a:solidFill>
                  <a:schemeClr val="lt1"/>
                </a:solidFill>
              </a:rPr>
              <a:t>Katsokaa virikkeenä edellisessä diassa oleva video.</a:t>
            </a:r>
            <a:endParaRPr dirty="0"/>
          </a:p>
          <a:p>
            <a:pPr marL="457200" lvl="0" indent="-342900" algn="l" rtl="0">
              <a:lnSpc>
                <a:spcPct val="115000"/>
              </a:lnSpc>
              <a:spcBef>
                <a:spcPts val="0"/>
              </a:spcBef>
              <a:spcAft>
                <a:spcPts val="0"/>
              </a:spcAft>
              <a:buClr>
                <a:srgbClr val="F39200"/>
              </a:buClr>
              <a:buSzPts val="1800"/>
              <a:buAutoNum type="arabicPeriod"/>
            </a:pPr>
            <a:r>
              <a:rPr lang="fi" sz="1800" dirty="0">
                <a:solidFill>
                  <a:schemeClr val="lt1"/>
                </a:solidFill>
              </a:rPr>
              <a:t>Opiskelijat palauttavat mieliin näkemistään mainoksista mieleen jääneitä arvolupauksia (10-15 min.), ja </a:t>
            </a:r>
            <a:r>
              <a:rPr lang="fi" sz="1800" dirty="0"/>
              <a:t>kertomaan joitakin esimerkkejä.</a:t>
            </a:r>
            <a:endParaRPr dirty="0"/>
          </a:p>
          <a:p>
            <a:pPr marL="457200" lvl="0" indent="-342900" algn="l" rtl="0">
              <a:lnSpc>
                <a:spcPct val="115000"/>
              </a:lnSpc>
              <a:spcBef>
                <a:spcPts val="0"/>
              </a:spcBef>
              <a:spcAft>
                <a:spcPts val="0"/>
              </a:spcAft>
              <a:buClr>
                <a:srgbClr val="F39200"/>
              </a:buClr>
              <a:buSzPts val="1800"/>
              <a:buAutoNum type="arabicPeriod"/>
            </a:pPr>
            <a:r>
              <a:rPr lang="fi" sz="1800" dirty="0"/>
              <a:t>Opiskelijat</a:t>
            </a:r>
            <a:r>
              <a:rPr lang="fi" sz="1800" dirty="0">
                <a:solidFill>
                  <a:schemeClr val="lt1"/>
                </a:solidFill>
              </a:rPr>
              <a:t> valitsevat mieleisensä brändin ja </a:t>
            </a:r>
            <a:r>
              <a:rPr lang="fi" sz="1800" dirty="0"/>
              <a:t>luovat sille</a:t>
            </a:r>
            <a:r>
              <a:rPr lang="fi" sz="1800" dirty="0">
                <a:solidFill>
                  <a:schemeClr val="lt1"/>
                </a:solidFill>
              </a:rPr>
              <a:t> arvolupauksen.</a:t>
            </a:r>
            <a:endParaRPr dirty="0"/>
          </a:p>
          <a:p>
            <a:pPr marL="0" lvl="0" indent="0" algn="l" rtl="0">
              <a:lnSpc>
                <a:spcPct val="115000"/>
              </a:lnSpc>
              <a:spcBef>
                <a:spcPts val="1200"/>
              </a:spcBef>
              <a:spcAft>
                <a:spcPts val="0"/>
              </a:spcAft>
              <a:buClr>
                <a:schemeClr val="lt1"/>
              </a:buClr>
              <a:buSzPts val="1800"/>
              <a:buNone/>
            </a:pPr>
            <a:endParaRPr sz="1800" dirty="0">
              <a:solidFill>
                <a:schemeClr val="lt1"/>
              </a:solidFill>
            </a:endParaRPr>
          </a:p>
          <a:p>
            <a:pPr marL="0" lvl="0" indent="0" algn="l" rtl="0">
              <a:lnSpc>
                <a:spcPct val="90000"/>
              </a:lnSpc>
              <a:spcBef>
                <a:spcPts val="1200"/>
              </a:spcBef>
              <a:spcAft>
                <a:spcPts val="0"/>
              </a:spcAft>
              <a:buClr>
                <a:schemeClr val="lt1"/>
              </a:buClr>
              <a:buSzPts val="1800"/>
              <a:buNone/>
            </a:pPr>
            <a:endParaRPr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3"/>
          <p:cNvSpPr txBox="1">
            <a:spLocks noGrp="1"/>
          </p:cNvSpPr>
          <p:nvPr>
            <p:ph type="title"/>
          </p:nvPr>
        </p:nvSpPr>
        <p:spPr>
          <a:xfrm>
            <a:off x="-140895" y="-290603"/>
            <a:ext cx="9284895" cy="994172"/>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rgbClr val="161249"/>
              </a:buClr>
              <a:buSzPts val="4242"/>
              <a:buFont typeface="Arial"/>
              <a:buNone/>
            </a:pPr>
            <a:r>
              <a:rPr lang="fi" sz="3000"/>
              <a:t>Hyvän markkinointiviestinnän osatekijät? </a:t>
            </a:r>
            <a:endParaRPr sz="3000"/>
          </a:p>
        </p:txBody>
      </p:sp>
      <p:sp>
        <p:nvSpPr>
          <p:cNvPr id="340" name="Google Shape;340;p23"/>
          <p:cNvSpPr txBox="1">
            <a:spLocks noGrp="1"/>
          </p:cNvSpPr>
          <p:nvPr>
            <p:ph type="body" idx="1"/>
          </p:nvPr>
        </p:nvSpPr>
        <p:spPr>
          <a:xfrm>
            <a:off x="628650" y="1778275"/>
            <a:ext cx="4067175" cy="2240756"/>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341" name="Google Shape;341;p23"/>
          <p:cNvSpPr txBox="1">
            <a:spLocks noGrp="1"/>
          </p:cNvSpPr>
          <p:nvPr>
            <p:ph type="body" idx="4294967295"/>
          </p:nvPr>
        </p:nvSpPr>
        <p:spPr>
          <a:xfrm>
            <a:off x="4400947" y="782691"/>
            <a:ext cx="4572000" cy="3757864"/>
          </a:xfrm>
          <a:prstGeom prst="rect">
            <a:avLst/>
          </a:prstGeom>
          <a:noFill/>
          <a:ln>
            <a:noFill/>
          </a:ln>
        </p:spPr>
        <p:txBody>
          <a:bodyPr spcFirstLastPara="1" wrap="square" lIns="91425" tIns="91425" rIns="91425" bIns="91425" anchor="ctr" anchorCtr="0">
            <a:noAutofit/>
          </a:bodyPr>
          <a:lstStyle/>
          <a:p>
            <a:pPr marL="457200" lvl="0" indent="-342900" algn="l" rtl="0">
              <a:lnSpc>
                <a:spcPct val="100000"/>
              </a:lnSpc>
              <a:spcBef>
                <a:spcPts val="0"/>
              </a:spcBef>
              <a:spcAft>
                <a:spcPts val="0"/>
              </a:spcAft>
              <a:buClr>
                <a:srgbClr val="F39200"/>
              </a:buClr>
              <a:buSzPts val="1800"/>
              <a:buFont typeface="Arial"/>
              <a:buChar char="●"/>
            </a:pPr>
            <a:r>
              <a:rPr lang="fi" sz="1800" dirty="0"/>
              <a:t>Vastaa asiakkaan tarpeisiin, arvoihin ja tyyliin (’tone of voice’).</a:t>
            </a:r>
            <a:endParaRPr sz="1800" dirty="0"/>
          </a:p>
          <a:p>
            <a:pPr marL="571500" lvl="0" indent="-228600" algn="l" rtl="0">
              <a:lnSpc>
                <a:spcPct val="100000"/>
              </a:lnSpc>
              <a:spcBef>
                <a:spcPts val="0"/>
              </a:spcBef>
              <a:spcAft>
                <a:spcPts val="0"/>
              </a:spcAft>
              <a:buClr>
                <a:srgbClr val="F39200"/>
              </a:buClr>
              <a:buSzPts val="1800"/>
              <a:buFont typeface="Arial"/>
              <a:buNone/>
            </a:pPr>
            <a:endParaRPr sz="1800" dirty="0"/>
          </a:p>
          <a:p>
            <a:pPr marL="457200" lvl="0" indent="-342900" algn="l" rtl="0">
              <a:lnSpc>
                <a:spcPct val="100000"/>
              </a:lnSpc>
              <a:spcBef>
                <a:spcPts val="0"/>
              </a:spcBef>
              <a:spcAft>
                <a:spcPts val="0"/>
              </a:spcAft>
              <a:buClr>
                <a:srgbClr val="F39200"/>
              </a:buClr>
              <a:buSzPts val="1800"/>
              <a:buFont typeface="Arial"/>
              <a:buChar char="●"/>
            </a:pPr>
            <a:r>
              <a:rPr lang="fi" sz="1800" dirty="0"/>
              <a:t>Kuvaa </a:t>
            </a:r>
            <a:r>
              <a:rPr lang="fi" sz="1800" i="0" u="none" strike="noStrike" cap="none" dirty="0"/>
              <a:t>ratkaisut ja </a:t>
            </a:r>
            <a:r>
              <a:rPr lang="fi" sz="1800" dirty="0"/>
              <a:t>hyödyt (erottautuminen kilpailijoista mahdollisuuksien mukaan).</a:t>
            </a:r>
            <a:endParaRPr sz="1800" dirty="0"/>
          </a:p>
          <a:p>
            <a:pPr marL="514350" lvl="0" indent="-171450" algn="l" rtl="0">
              <a:lnSpc>
                <a:spcPct val="100000"/>
              </a:lnSpc>
              <a:spcBef>
                <a:spcPts val="0"/>
              </a:spcBef>
              <a:spcAft>
                <a:spcPts val="0"/>
              </a:spcAft>
              <a:buClr>
                <a:srgbClr val="F39200"/>
              </a:buClr>
              <a:buSzPts val="1800"/>
              <a:buFont typeface="Arial"/>
              <a:buNone/>
            </a:pPr>
            <a:endParaRPr sz="1800" i="0" u="none" strike="noStrike" cap="none" dirty="0"/>
          </a:p>
          <a:p>
            <a:pPr marL="457200" lvl="0" indent="-342900" algn="l" rtl="0">
              <a:lnSpc>
                <a:spcPct val="100000"/>
              </a:lnSpc>
              <a:spcBef>
                <a:spcPts val="0"/>
              </a:spcBef>
              <a:spcAft>
                <a:spcPts val="0"/>
              </a:spcAft>
              <a:buClr>
                <a:srgbClr val="F39200"/>
              </a:buClr>
              <a:buSzPts val="1800"/>
              <a:buFont typeface="Arial"/>
              <a:buChar char="●"/>
            </a:pPr>
            <a:r>
              <a:rPr lang="fi" sz="1800" dirty="0"/>
              <a:t>Yritä </a:t>
            </a:r>
            <a:r>
              <a:rPr lang="fi" sz="1800" i="0" u="none" strike="noStrike" cap="none" dirty="0"/>
              <a:t>sanoa jotain omaperäistä</a:t>
            </a:r>
            <a:endParaRPr sz="1800" dirty="0"/>
          </a:p>
          <a:p>
            <a:pPr marL="228600" lvl="0" indent="0" algn="l" rtl="0">
              <a:lnSpc>
                <a:spcPct val="100000"/>
              </a:lnSpc>
              <a:spcBef>
                <a:spcPts val="0"/>
              </a:spcBef>
              <a:spcAft>
                <a:spcPts val="0"/>
              </a:spcAft>
              <a:buClr>
                <a:srgbClr val="F39200"/>
              </a:buClr>
              <a:buSzPts val="1800"/>
              <a:buNone/>
            </a:pPr>
            <a:endParaRPr sz="1800" dirty="0"/>
          </a:p>
          <a:p>
            <a:pPr marL="457200" lvl="0" indent="-342900" algn="l" rtl="0">
              <a:lnSpc>
                <a:spcPct val="100000"/>
              </a:lnSpc>
              <a:spcBef>
                <a:spcPts val="0"/>
              </a:spcBef>
              <a:spcAft>
                <a:spcPts val="0"/>
              </a:spcAft>
              <a:buClr>
                <a:srgbClr val="F39200"/>
              </a:buClr>
              <a:buSzPts val="1800"/>
              <a:buFont typeface="Arial"/>
              <a:buChar char="●"/>
            </a:pPr>
            <a:r>
              <a:rPr lang="fi" sz="1800" i="0" u="none" strike="noStrike" cap="none" dirty="0"/>
              <a:t>Pidä </a:t>
            </a:r>
            <a:r>
              <a:rPr lang="fi" sz="1800" dirty="0"/>
              <a:t>viesti</a:t>
            </a:r>
            <a:r>
              <a:rPr lang="fi" sz="1800" i="0" u="none" strike="noStrike" cap="none" dirty="0"/>
              <a:t> selkeänä ja tiiviinä </a:t>
            </a:r>
            <a:endParaRPr sz="1800" dirty="0"/>
          </a:p>
          <a:p>
            <a:pPr marL="571500" lvl="0" indent="-228600" algn="l" rtl="0">
              <a:lnSpc>
                <a:spcPct val="100000"/>
              </a:lnSpc>
              <a:spcBef>
                <a:spcPts val="0"/>
              </a:spcBef>
              <a:spcAft>
                <a:spcPts val="0"/>
              </a:spcAft>
              <a:buClr>
                <a:srgbClr val="F39200"/>
              </a:buClr>
              <a:buSzPts val="1800"/>
              <a:buFont typeface="Arial"/>
              <a:buNone/>
            </a:pPr>
            <a:endParaRPr sz="1800" dirty="0"/>
          </a:p>
          <a:p>
            <a:pPr marL="457200" lvl="0" indent="-342900" algn="l" rtl="0">
              <a:lnSpc>
                <a:spcPct val="100000"/>
              </a:lnSpc>
              <a:spcBef>
                <a:spcPts val="0"/>
              </a:spcBef>
              <a:spcAft>
                <a:spcPts val="0"/>
              </a:spcAft>
              <a:buClr>
                <a:srgbClr val="F39200"/>
              </a:buClr>
              <a:buSzPts val="1800"/>
              <a:buFont typeface="Arial"/>
              <a:buChar char="●"/>
            </a:pPr>
            <a:r>
              <a:rPr lang="fi" sz="1800" u="sng" dirty="0">
                <a:solidFill>
                  <a:schemeClr val="hlink"/>
                </a:solidFill>
                <a:hlinkClick r:id="rId3"/>
              </a:rPr>
              <a:t>Lisää esimerkkejä ja lisätietoa aiheesta 'Miten luodaan markkinointiviesti'. </a:t>
            </a:r>
            <a:endParaRPr sz="1800" dirty="0"/>
          </a:p>
          <a:p>
            <a:pPr marL="571500" lvl="0" indent="-228600" algn="l" rtl="0">
              <a:lnSpc>
                <a:spcPct val="100000"/>
              </a:lnSpc>
              <a:spcBef>
                <a:spcPts val="0"/>
              </a:spcBef>
              <a:spcAft>
                <a:spcPts val="0"/>
              </a:spcAft>
              <a:buClr>
                <a:srgbClr val="F39200"/>
              </a:buClr>
              <a:buSzPts val="1800"/>
              <a:buFont typeface="Arial"/>
              <a:buNone/>
            </a:pPr>
            <a:endParaRPr sz="1800" dirty="0"/>
          </a:p>
        </p:txBody>
      </p:sp>
      <p:pic>
        <p:nvPicPr>
          <p:cNvPr id="342" name="Google Shape;342;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53458" y="918493"/>
            <a:ext cx="2838619" cy="970719"/>
          </a:xfrm>
          <a:prstGeom prst="rect">
            <a:avLst/>
          </a:prstGeom>
          <a:noFill/>
          <a:ln w="57150" cap="flat" cmpd="sng">
            <a:solidFill>
              <a:srgbClr val="F39200"/>
            </a:solidFill>
            <a:prstDash val="solid"/>
            <a:round/>
            <a:headEnd type="none" w="sm" len="sm"/>
            <a:tailEnd type="none" w="sm" len="sm"/>
          </a:ln>
        </p:spPr>
      </p:pic>
      <p:pic>
        <p:nvPicPr>
          <p:cNvPr id="343" name="Google Shape;343;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28650" y="2381848"/>
            <a:ext cx="3547489" cy="1532407"/>
          </a:xfrm>
          <a:prstGeom prst="rect">
            <a:avLst/>
          </a:prstGeom>
          <a:noFill/>
          <a:ln w="57150" cap="flat" cmpd="sng">
            <a:solidFill>
              <a:srgbClr val="F39200"/>
            </a:solidFill>
            <a:prstDash val="solid"/>
            <a:round/>
            <a:headEnd type="none" w="sm" len="sm"/>
            <a:tailEnd type="none" w="sm" len="sm"/>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24"/>
          <p:cNvPicPr preferRelativeResize="0"/>
          <p:nvPr/>
        </p:nvPicPr>
        <p:blipFill rotWithShape="1">
          <a:blip r:embed="rId3">
            <a:alphaModFix/>
          </a:blip>
          <a:srcRect/>
          <a:stretch/>
        </p:blipFill>
        <p:spPr>
          <a:xfrm>
            <a:off x="1142965" y="1487387"/>
            <a:ext cx="6858070" cy="216872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25"/>
          <p:cNvSpPr txBox="1">
            <a:spLocks noGrp="1"/>
          </p:cNvSpPr>
          <p:nvPr>
            <p:ph type="title" idx="4294967295"/>
          </p:nvPr>
        </p:nvSpPr>
        <p:spPr>
          <a:xfrm>
            <a:off x="1521138" y="2751022"/>
            <a:ext cx="6101721" cy="634974"/>
          </a:xfrm>
          <a:prstGeom prst="rect">
            <a:avLst/>
          </a:prstGeom>
          <a:solidFill>
            <a:schemeClr val="lt1"/>
          </a:solidFill>
          <a:ln>
            <a:noFill/>
          </a:ln>
        </p:spPr>
        <p:txBody>
          <a:bodyPr spcFirstLastPara="1" wrap="square" lIns="91425" tIns="91425" rIns="91425" bIns="91425" anchor="ctr" anchorCtr="1">
            <a:normAutofit fontScale="90000"/>
          </a:bodyPr>
          <a:lstStyle/>
          <a:p>
            <a:pPr marL="0" lvl="0" indent="0" algn="l" rtl="0">
              <a:lnSpc>
                <a:spcPct val="100000"/>
              </a:lnSpc>
              <a:spcBef>
                <a:spcPts val="0"/>
              </a:spcBef>
              <a:spcAft>
                <a:spcPts val="0"/>
              </a:spcAft>
              <a:buSzPct val="111111"/>
              <a:buFont typeface="Arial"/>
              <a:buNone/>
            </a:pPr>
            <a:r>
              <a:rPr lang="fi" sz="4000"/>
              <a:t>Tavoitteellinen mainonta </a:t>
            </a:r>
            <a:endParaRPr sz="4000"/>
          </a:p>
        </p:txBody>
      </p:sp>
      <p:sp>
        <p:nvSpPr>
          <p:cNvPr id="354" name="Google Shape;354;p25"/>
          <p:cNvSpPr txBox="1"/>
          <p:nvPr/>
        </p:nvSpPr>
        <p:spPr>
          <a:xfrm>
            <a:off x="226949" y="555083"/>
            <a:ext cx="8690100" cy="1837396"/>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2000"/>
              <a:buFont typeface="Arial"/>
              <a:buNone/>
            </a:pPr>
            <a:r>
              <a:rPr lang="fi" sz="2800" b="1" i="0" u="none" strike="noStrike" cap="none">
                <a:solidFill>
                  <a:schemeClr val="lt1"/>
                </a:solidFill>
                <a:latin typeface="Arial"/>
                <a:ea typeface="Arial"/>
                <a:cs typeface="Arial"/>
                <a:sym typeface="Arial"/>
              </a:rPr>
              <a:t>"Luovuutta ilman strategiaa kutsutaan taiteeksi. </a:t>
            </a:r>
            <a:endParaRPr sz="2800" b="1" i="0" u="none" strike="noStrike" cap="none">
              <a:solidFill>
                <a:schemeClr val="lt1"/>
              </a:solidFill>
              <a:latin typeface="Arial"/>
              <a:ea typeface="Arial"/>
              <a:cs typeface="Arial"/>
              <a:sym typeface="Arial"/>
            </a:endParaRPr>
          </a:p>
          <a:p>
            <a:pPr marL="0" marR="0" lvl="0" indent="0" algn="ctr" rtl="0">
              <a:lnSpc>
                <a:spcPct val="115000"/>
              </a:lnSpc>
              <a:spcBef>
                <a:spcPts val="0"/>
              </a:spcBef>
              <a:spcAft>
                <a:spcPts val="0"/>
              </a:spcAft>
              <a:buClr>
                <a:srgbClr val="000000"/>
              </a:buClr>
              <a:buSzPts val="2000"/>
              <a:buFont typeface="Arial"/>
              <a:buNone/>
            </a:pPr>
            <a:r>
              <a:rPr lang="fi" sz="2800" b="1" i="0" u="none" strike="noStrike" cap="none">
                <a:solidFill>
                  <a:schemeClr val="lt1"/>
                </a:solidFill>
                <a:latin typeface="Arial"/>
                <a:ea typeface="Arial"/>
                <a:cs typeface="Arial"/>
                <a:sym typeface="Arial"/>
              </a:rPr>
              <a:t>Luovaa ja strategiaa kutsutaan mainonnaksi." </a:t>
            </a:r>
            <a:endParaRPr sz="2800" b="1" i="0" u="none" strike="noStrike" cap="none">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2000"/>
              <a:buFont typeface="Arial"/>
              <a:buNone/>
            </a:pPr>
            <a:r>
              <a:rPr lang="fi" sz="2000" b="0" i="0" u="none" strike="noStrike" cap="none">
                <a:solidFill>
                  <a:schemeClr val="lt1"/>
                </a:solidFill>
                <a:latin typeface="Arial"/>
                <a:ea typeface="Arial"/>
                <a:cs typeface="Arial"/>
                <a:sym typeface="Arial"/>
              </a:rPr>
              <a:t> 							 - Jef I. Richards</a:t>
            </a:r>
            <a:endParaRPr sz="1000" b="0" i="0" u="none" strike="noStrike" cap="none">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26"/>
          <p:cNvSpPr txBox="1">
            <a:spLocks noGrp="1"/>
          </p:cNvSpPr>
          <p:nvPr>
            <p:ph type="title" idx="4294967295"/>
          </p:nvPr>
        </p:nvSpPr>
        <p:spPr>
          <a:xfrm>
            <a:off x="245650" y="186818"/>
            <a:ext cx="7463375"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Mainonnan on oltava organisaation strategian mukaista</a:t>
            </a:r>
            <a:endParaRPr/>
          </a:p>
        </p:txBody>
      </p:sp>
      <p:sp>
        <p:nvSpPr>
          <p:cNvPr id="360" name="Google Shape;360;p26"/>
          <p:cNvSpPr txBox="1"/>
          <p:nvPr/>
        </p:nvSpPr>
        <p:spPr>
          <a:xfrm>
            <a:off x="245650" y="1170125"/>
            <a:ext cx="2487300" cy="36317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endParaRPr sz="1500" b="1"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Mitkä ovat yleiset tavoitteemme? </a:t>
            </a:r>
            <a:endParaRPr sz="1500" b="0" i="0" u="none" strike="noStrike" cap="none">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Mitä haluamme saavuttaa (digitaalisella) markkinoinnillamme?</a:t>
            </a:r>
            <a:endParaRPr sz="1500" b="0" i="0" u="none" strike="noStrike" cap="none">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Keitä ovat kohderyhmämme?</a:t>
            </a:r>
            <a:endParaRPr sz="1500" b="0" i="0" u="none" strike="noStrike" cap="none">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Mikä on viestimme ja mihin lähetämme sen?</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pic>
        <p:nvPicPr>
          <p:cNvPr id="361" name="Google Shape;361;p26"/>
          <p:cNvPicPr preferRelativeResize="0"/>
          <p:nvPr/>
        </p:nvPicPr>
        <p:blipFill rotWithShape="1">
          <a:blip r:embed="rId3">
            <a:alphaModFix/>
          </a:blip>
          <a:srcRect/>
          <a:stretch/>
        </p:blipFill>
        <p:spPr>
          <a:xfrm>
            <a:off x="2624300" y="1417478"/>
            <a:ext cx="6274050" cy="3137025"/>
          </a:xfrm>
          <a:prstGeom prst="rect">
            <a:avLst/>
          </a:prstGeom>
          <a:noFill/>
          <a:ln w="28575" cap="flat" cmpd="sng">
            <a:solidFill>
              <a:srgbClr val="F39200"/>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7" name="Google Shape;367;p27"/>
          <p:cNvSpPr txBox="1">
            <a:spLocks noGrp="1"/>
          </p:cNvSpPr>
          <p:nvPr>
            <p:ph type="title"/>
          </p:nvPr>
        </p:nvSpPr>
        <p:spPr>
          <a:xfrm>
            <a:off x="382226" y="96223"/>
            <a:ext cx="8379548"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dirty="0"/>
              <a:t>Mainonnan mitattavat tavoitteet</a:t>
            </a:r>
            <a:br>
              <a:rPr lang="fi" dirty="0"/>
            </a:br>
            <a:endParaRPr dirty="0"/>
          </a:p>
        </p:txBody>
      </p:sp>
      <p:sp>
        <p:nvSpPr>
          <p:cNvPr id="368" name="Google Shape;368;p27"/>
          <p:cNvSpPr txBox="1">
            <a:spLocks noGrp="1"/>
          </p:cNvSpPr>
          <p:nvPr>
            <p:ph type="body" idx="1"/>
          </p:nvPr>
        </p:nvSpPr>
        <p:spPr>
          <a:xfrm>
            <a:off x="382226" y="1316919"/>
            <a:ext cx="5131334" cy="3270190"/>
          </a:xfrm>
          <a:prstGeom prst="rect">
            <a:avLst/>
          </a:prstGeom>
          <a:noFill/>
          <a:ln>
            <a:noFill/>
          </a:ln>
        </p:spPr>
        <p:txBody>
          <a:bodyPr spcFirstLastPara="1" wrap="square" lIns="91425" tIns="45700" rIns="91425" bIns="45700" anchor="t" anchorCtr="0">
            <a:normAutofit/>
          </a:bodyPr>
          <a:lstStyle/>
          <a:p>
            <a:pPr marL="292100" indent="-285750">
              <a:lnSpc>
                <a:spcPct val="120000"/>
              </a:lnSpc>
              <a:spcBef>
                <a:spcPts val="0"/>
              </a:spcBef>
              <a:buClr>
                <a:srgbClr val="F39200"/>
              </a:buClr>
              <a:buSzPts val="1400"/>
              <a:buFont typeface="Arial"/>
              <a:buChar char="●"/>
            </a:pPr>
            <a:r>
              <a:rPr lang="fi-FI" sz="1400" dirty="0"/>
              <a:t>Uusien asiakkaiden saaminen</a:t>
            </a:r>
            <a:endParaRPr lang="fi-FI" sz="1200" dirty="0"/>
          </a:p>
          <a:p>
            <a:pPr marL="292100" marR="0" lvl="0" indent="-285750" algn="l" rtl="0">
              <a:lnSpc>
                <a:spcPct val="120000"/>
              </a:lnSpc>
              <a:spcBef>
                <a:spcPts val="0"/>
              </a:spcBef>
              <a:spcAft>
                <a:spcPts val="0"/>
              </a:spcAft>
              <a:buClr>
                <a:srgbClr val="F39200"/>
              </a:buClr>
              <a:buSzPts val="1400"/>
              <a:buFont typeface="Arial"/>
              <a:buChar char="●"/>
            </a:pPr>
            <a:r>
              <a:rPr lang="fi" sz="1400" dirty="0"/>
              <a:t>Myynni</a:t>
            </a:r>
            <a:r>
              <a:rPr lang="fi" sz="1400" b="0" i="0" u="none" strike="noStrike" cap="none" dirty="0"/>
              <a:t>n kasvu</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Parantaa asiakasuskollisuutta ja –tyytyväisyyttä</a:t>
            </a:r>
          </a:p>
          <a:p>
            <a:pPr marL="292100" marR="0" lvl="0" indent="-285750" algn="l" rtl="0">
              <a:lnSpc>
                <a:spcPct val="120000"/>
              </a:lnSpc>
              <a:spcBef>
                <a:spcPts val="0"/>
              </a:spcBef>
              <a:spcAft>
                <a:spcPts val="0"/>
              </a:spcAft>
              <a:buClr>
                <a:srgbClr val="F39200"/>
              </a:buClr>
              <a:buSzPts val="1400"/>
              <a:buFont typeface="Arial"/>
              <a:buChar char="●"/>
            </a:pPr>
            <a:r>
              <a:rPr lang="fi" sz="1400" dirty="0"/>
              <a:t>Muistuttaminen </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Brändin tunnettuuden ja tunnettuuden parantaminen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Vahvan brändin rakentaminen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dirty="0"/>
              <a:t>L</a:t>
            </a:r>
            <a:r>
              <a:rPr lang="fi" sz="1400" b="0" i="0" u="none" strike="noStrike" cap="none" dirty="0"/>
              <a:t>iikenteen luominen verkkosivustolle ja/tai blogiin</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Nykyisten asiakkaiden kannustaminen kirjoittamaan positiivisia arvosteluja</a:t>
            </a:r>
            <a:endParaRPr sz="1200" b="0" i="0" u="none" strike="noStrike" cap="none" dirty="0"/>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dirty="0"/>
              <a:t>Vuorovaikutus asiakkaiden kanssa palautteen saamiseksi markkinoilta.</a:t>
            </a:r>
            <a:endParaRPr sz="1200" b="0" i="0" u="none" strike="noStrike" cap="none" dirty="0"/>
          </a:p>
        </p:txBody>
      </p:sp>
      <p:sp>
        <p:nvSpPr>
          <p:cNvPr id="369" name="Google Shape;369;p27"/>
          <p:cNvSpPr txBox="1"/>
          <p:nvPr/>
        </p:nvSpPr>
        <p:spPr>
          <a:xfrm>
            <a:off x="382226" y="692489"/>
            <a:ext cx="8580705"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500"/>
              <a:buFont typeface="Arial"/>
              <a:buNone/>
            </a:pPr>
            <a:r>
              <a:rPr lang="fi" sz="1600" b="0" i="0" u="none" strike="noStrike" cap="none" dirty="0">
                <a:solidFill>
                  <a:srgbClr val="161249"/>
                </a:solidFill>
                <a:latin typeface="Arial"/>
                <a:ea typeface="Arial"/>
                <a:cs typeface="Arial"/>
                <a:sym typeface="Arial"/>
              </a:rPr>
              <a:t>Mitä yritys toivoo saavuttavansa mainonnalla?</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28"/>
          <p:cNvSpPr txBox="1">
            <a:spLocks noGrp="1"/>
          </p:cNvSpPr>
          <p:nvPr>
            <p:ph type="title" idx="4294967295"/>
          </p:nvPr>
        </p:nvSpPr>
        <p:spPr>
          <a:xfrm>
            <a:off x="260349" y="444500"/>
            <a:ext cx="8623293" cy="526570"/>
          </a:xfrm>
          <a:prstGeom prst="rect">
            <a:avLst/>
          </a:prstGeom>
          <a:noFill/>
          <a:ln>
            <a:noFill/>
          </a:ln>
        </p:spPr>
        <p:txBody>
          <a:bodyPr spcFirstLastPara="1" wrap="square" lIns="91425" tIns="91425" rIns="91425" bIns="91425" anchor="t" anchorCtr="0">
            <a:normAutofit fontScale="90000"/>
          </a:bodyPr>
          <a:lstStyle/>
          <a:p>
            <a:pPr marL="0" lvl="0" indent="0" algn="just" rtl="0">
              <a:lnSpc>
                <a:spcPct val="100000"/>
              </a:lnSpc>
              <a:spcBef>
                <a:spcPts val="0"/>
              </a:spcBef>
              <a:spcAft>
                <a:spcPts val="0"/>
              </a:spcAft>
              <a:buClr>
                <a:srgbClr val="161249"/>
              </a:buClr>
              <a:buSzPct val="111111"/>
              <a:buFont typeface="Arial"/>
              <a:buNone/>
            </a:pPr>
            <a:r>
              <a:rPr lang="fi" dirty="0"/>
              <a:t> </a:t>
            </a:r>
            <a:r>
              <a:rPr lang="fi" sz="2200" dirty="0"/>
              <a:t>Esimerkkejä tavoitteista ja keskeisistä suorituskykyindikaattoreista*.</a:t>
            </a:r>
            <a:endParaRPr dirty="0"/>
          </a:p>
        </p:txBody>
      </p:sp>
      <p:sp>
        <p:nvSpPr>
          <p:cNvPr id="375" name="Google Shape;375;p28"/>
          <p:cNvSpPr txBox="1">
            <a:spLocks noGrp="1"/>
          </p:cNvSpPr>
          <p:nvPr>
            <p:ph type="body" idx="4294967295"/>
          </p:nvPr>
        </p:nvSpPr>
        <p:spPr>
          <a:xfrm>
            <a:off x="260359" y="1221680"/>
            <a:ext cx="4000500" cy="3170411"/>
          </a:xfrm>
          <a:prstGeom prst="rect">
            <a:avLst/>
          </a:prstGeom>
          <a:noFill/>
          <a:ln>
            <a:noFill/>
          </a:ln>
        </p:spPr>
        <p:txBody>
          <a:bodyPr spcFirstLastPara="1" wrap="square" lIns="91425" tIns="91425" rIns="91425" bIns="91425" anchor="t" anchorCtr="0">
            <a:normAutofit fontScale="92500" lnSpcReduction="10000"/>
          </a:bodyPr>
          <a:lstStyle/>
          <a:p>
            <a:pPr marL="482600" lvl="0" indent="-342900" algn="l" rtl="0">
              <a:lnSpc>
                <a:spcPct val="115000"/>
              </a:lnSpc>
              <a:spcBef>
                <a:spcPts val="0"/>
              </a:spcBef>
              <a:spcAft>
                <a:spcPts val="0"/>
              </a:spcAft>
              <a:buClr>
                <a:srgbClr val="F39200"/>
              </a:buClr>
              <a:buSzPts val="2100"/>
              <a:buFont typeface="Arial"/>
              <a:buChar char="●"/>
            </a:pPr>
            <a:r>
              <a:rPr lang="fi" sz="1700" dirty="0"/>
              <a:t>lisätä tietoisuutta</a:t>
            </a:r>
          </a:p>
          <a:p>
            <a:pPr marL="482600" lvl="0" indent="-342900" algn="l" rtl="0">
              <a:lnSpc>
                <a:spcPct val="115000"/>
              </a:lnSpc>
              <a:spcBef>
                <a:spcPts val="0"/>
              </a:spcBef>
              <a:spcAft>
                <a:spcPts val="0"/>
              </a:spcAft>
              <a:buClr>
                <a:srgbClr val="F39200"/>
              </a:buClr>
              <a:buSzPts val="2100"/>
              <a:buFont typeface="Arial"/>
              <a:buChar char="●"/>
            </a:pP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luoda liikennettä verkkosivustolle</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luoda myyntiä</a:t>
            </a:r>
          </a:p>
          <a:p>
            <a:pPr marL="482600" lvl="0" indent="-342900" algn="l" rtl="0">
              <a:lnSpc>
                <a:spcPct val="115000"/>
              </a:lnSpc>
              <a:spcBef>
                <a:spcPts val="0"/>
              </a:spcBef>
              <a:spcAft>
                <a:spcPts val="0"/>
              </a:spcAft>
              <a:buClr>
                <a:srgbClr val="F39200"/>
              </a:buClr>
              <a:buSzPts val="2100"/>
              <a:buFont typeface="Arial"/>
              <a:buChar char="●"/>
            </a:pP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rakentaa yhteisöä </a:t>
            </a:r>
          </a:p>
          <a:p>
            <a:pPr marL="482600" lvl="0" indent="-342900" algn="l" rtl="0">
              <a:lnSpc>
                <a:spcPct val="115000"/>
              </a:lnSpc>
              <a:spcBef>
                <a:spcPts val="0"/>
              </a:spcBef>
              <a:spcAft>
                <a:spcPts val="0"/>
              </a:spcAft>
              <a:buClr>
                <a:srgbClr val="F39200"/>
              </a:buClr>
              <a:buSzPts val="2100"/>
              <a:buFont typeface="Arial"/>
              <a:buChar char="●"/>
            </a:pP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sitouttaa asiakkaat palaamaan</a:t>
            </a:r>
          </a:p>
          <a:p>
            <a:pPr marL="482600" lvl="0" indent="-342900" algn="l" rtl="0">
              <a:lnSpc>
                <a:spcPct val="115000"/>
              </a:lnSpc>
              <a:spcBef>
                <a:spcPts val="0"/>
              </a:spcBef>
              <a:spcAft>
                <a:spcPts val="0"/>
              </a:spcAft>
              <a:buClr>
                <a:srgbClr val="F39200"/>
              </a:buClr>
              <a:buSzPts val="2100"/>
              <a:buFont typeface="Arial"/>
              <a:buChar char="●"/>
            </a:pP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vahvistaa asiantuntijaprofiilia</a:t>
            </a:r>
            <a:endParaRPr sz="1700" dirty="0"/>
          </a:p>
          <a:p>
            <a:pPr marL="482600" lvl="0" indent="-342900" algn="l" rtl="0">
              <a:lnSpc>
                <a:spcPct val="115000"/>
              </a:lnSpc>
              <a:spcBef>
                <a:spcPts val="0"/>
              </a:spcBef>
              <a:spcAft>
                <a:spcPts val="0"/>
              </a:spcAft>
              <a:buClr>
                <a:srgbClr val="F39200"/>
              </a:buClr>
              <a:buSzPts val="2100"/>
              <a:buFont typeface="Arial"/>
              <a:buChar char="●"/>
            </a:pPr>
            <a:r>
              <a:rPr lang="fi" sz="1700" dirty="0"/>
              <a:t>vahvistaa yrityksen brändiä </a:t>
            </a:r>
            <a:endParaRPr sz="1900" dirty="0"/>
          </a:p>
          <a:p>
            <a:pPr marL="171450" lvl="0" indent="-38100" algn="l" rtl="0">
              <a:lnSpc>
                <a:spcPct val="115000"/>
              </a:lnSpc>
              <a:spcBef>
                <a:spcPts val="1200"/>
              </a:spcBef>
              <a:spcAft>
                <a:spcPts val="1200"/>
              </a:spcAft>
              <a:buClr>
                <a:srgbClr val="F39200"/>
              </a:buClr>
              <a:buSzPts val="2100"/>
              <a:buFont typeface="Arial"/>
              <a:buNone/>
            </a:pPr>
            <a:endParaRPr dirty="0"/>
          </a:p>
        </p:txBody>
      </p:sp>
      <p:sp>
        <p:nvSpPr>
          <p:cNvPr id="376" name="Google Shape;376;p28"/>
          <p:cNvSpPr txBox="1">
            <a:spLocks noGrp="1"/>
          </p:cNvSpPr>
          <p:nvPr>
            <p:ph type="body" idx="4294967295"/>
          </p:nvPr>
        </p:nvSpPr>
        <p:spPr>
          <a:xfrm>
            <a:off x="4843920" y="1012443"/>
            <a:ext cx="4000500" cy="3416300"/>
          </a:xfrm>
          <a:prstGeom prst="rect">
            <a:avLst/>
          </a:prstGeom>
          <a:noFill/>
          <a:ln>
            <a:noFill/>
          </a:ln>
        </p:spPr>
        <p:txBody>
          <a:bodyPr spcFirstLastPara="1" wrap="square" lIns="91425" tIns="91425" rIns="91425" bIns="91425" anchor="t" anchorCtr="0">
            <a:normAutofit/>
          </a:bodyPr>
          <a:lstStyle/>
          <a:p>
            <a:pPr marL="482600" lvl="0" indent="-342931" algn="l" rtl="0">
              <a:lnSpc>
                <a:spcPct val="115000"/>
              </a:lnSpc>
              <a:spcBef>
                <a:spcPts val="1200"/>
              </a:spcBef>
              <a:spcAft>
                <a:spcPts val="0"/>
              </a:spcAft>
              <a:buClr>
                <a:srgbClr val="F39200"/>
              </a:buClr>
              <a:buSzPct val="100000"/>
              <a:buFont typeface="Arial"/>
              <a:buChar char="●"/>
            </a:pPr>
            <a:r>
              <a:rPr lang="fi" sz="1600" dirty="0"/>
              <a:t>asiakaskontaktien määrä</a:t>
            </a:r>
            <a:endParaRPr sz="1600" dirty="0"/>
          </a:p>
          <a:p>
            <a:pPr marL="482600" lvl="0" indent="-342931" algn="l" rtl="0">
              <a:lnSpc>
                <a:spcPct val="115000"/>
              </a:lnSpc>
              <a:spcBef>
                <a:spcPts val="0"/>
              </a:spcBef>
              <a:spcAft>
                <a:spcPts val="0"/>
              </a:spcAft>
              <a:buClr>
                <a:srgbClr val="F39200"/>
              </a:buClr>
              <a:buSzPct val="100000"/>
              <a:buFont typeface="Arial"/>
              <a:buChar char="●"/>
            </a:pPr>
            <a:r>
              <a:rPr lang="fi" sz="1600" dirty="0"/>
              <a:t>tietoisuus %</a:t>
            </a:r>
            <a:endParaRPr sz="1600" dirty="0"/>
          </a:p>
          <a:p>
            <a:pPr marL="482600" lvl="0" indent="-342931" algn="l" rtl="0">
              <a:lnSpc>
                <a:spcPct val="115000"/>
              </a:lnSpc>
              <a:spcBef>
                <a:spcPts val="0"/>
              </a:spcBef>
              <a:spcAft>
                <a:spcPts val="0"/>
              </a:spcAft>
              <a:buClr>
                <a:srgbClr val="F39200"/>
              </a:buClr>
              <a:buSzPct val="100000"/>
              <a:buFont typeface="Arial"/>
              <a:buChar char="●"/>
            </a:pPr>
            <a:r>
              <a:rPr lang="fi" sz="1600" dirty="0"/>
              <a:t>verkkosivuston kävijämäärät</a:t>
            </a:r>
            <a:endParaRPr sz="1600" dirty="0"/>
          </a:p>
          <a:p>
            <a:pPr marL="482600" lvl="0" indent="-342931" algn="l" rtl="0">
              <a:lnSpc>
                <a:spcPct val="115000"/>
              </a:lnSpc>
              <a:spcBef>
                <a:spcPts val="0"/>
              </a:spcBef>
              <a:spcAft>
                <a:spcPts val="0"/>
              </a:spcAft>
              <a:buClr>
                <a:srgbClr val="F39200"/>
              </a:buClr>
              <a:buSzPct val="100000"/>
              <a:buFont typeface="Arial"/>
              <a:buChar char="●"/>
            </a:pPr>
            <a:r>
              <a:rPr lang="fi-FI" sz="1600" dirty="0"/>
              <a:t>m</a:t>
            </a:r>
            <a:r>
              <a:rPr lang="fi" sz="1600" dirty="0"/>
              <a:t>yynnin kasvu € tai %</a:t>
            </a:r>
          </a:p>
          <a:p>
            <a:pPr marL="482600" lvl="0" indent="-342931" algn="l" rtl="0">
              <a:lnSpc>
                <a:spcPct val="115000"/>
              </a:lnSpc>
              <a:spcBef>
                <a:spcPts val="0"/>
              </a:spcBef>
              <a:spcAft>
                <a:spcPts val="0"/>
              </a:spcAft>
              <a:buClr>
                <a:srgbClr val="F39200"/>
              </a:buClr>
              <a:buSzPct val="100000"/>
              <a:buFont typeface="Arial"/>
              <a:buChar char="●"/>
            </a:pPr>
            <a:endParaRPr lang="fi" sz="1600" dirty="0"/>
          </a:p>
          <a:p>
            <a:pPr marL="482600" lvl="0" indent="-342931" algn="l" rtl="0">
              <a:lnSpc>
                <a:spcPct val="115000"/>
              </a:lnSpc>
              <a:spcBef>
                <a:spcPts val="0"/>
              </a:spcBef>
              <a:spcAft>
                <a:spcPts val="0"/>
              </a:spcAft>
              <a:buClr>
                <a:srgbClr val="F39200"/>
              </a:buClr>
              <a:buSzPct val="100000"/>
              <a:buFont typeface="Arial"/>
              <a:buChar char="●"/>
            </a:pPr>
            <a:r>
              <a:rPr lang="fi" sz="1600" dirty="0"/>
              <a:t>jäsenet sosiaalisen median yhteisöissä</a:t>
            </a:r>
            <a:endParaRPr sz="1600" dirty="0"/>
          </a:p>
          <a:p>
            <a:pPr marL="482600" lvl="0" indent="-342931" algn="l" rtl="0">
              <a:lnSpc>
                <a:spcPct val="115000"/>
              </a:lnSpc>
              <a:spcBef>
                <a:spcPts val="0"/>
              </a:spcBef>
              <a:spcAft>
                <a:spcPts val="0"/>
              </a:spcAft>
              <a:buClr>
                <a:srgbClr val="F39200"/>
              </a:buClr>
              <a:buSzPct val="100000"/>
              <a:buFont typeface="Arial"/>
              <a:buChar char="●"/>
            </a:pPr>
            <a:r>
              <a:rPr lang="fi" sz="1600" dirty="0"/>
              <a:t>palaavien kävijöiden määrä, sivustolla vietetty aika</a:t>
            </a:r>
            <a:endParaRPr sz="1600" dirty="0"/>
          </a:p>
          <a:p>
            <a:pPr marL="482600" lvl="0" indent="-342931" algn="l" rtl="0">
              <a:lnSpc>
                <a:spcPct val="115000"/>
              </a:lnSpc>
              <a:spcBef>
                <a:spcPts val="0"/>
              </a:spcBef>
              <a:spcAft>
                <a:spcPts val="0"/>
              </a:spcAft>
              <a:buClr>
                <a:srgbClr val="F39200"/>
              </a:buClr>
              <a:buSzPct val="100000"/>
              <a:buFont typeface="Arial"/>
              <a:buChar char="●"/>
            </a:pPr>
            <a:r>
              <a:rPr lang="fi" sz="1600" dirty="0"/>
              <a:t>brändi- ja uskollisuuskyselyt, NPS</a:t>
            </a:r>
            <a:endParaRPr sz="1600" dirty="0"/>
          </a:p>
        </p:txBody>
      </p:sp>
      <p:cxnSp>
        <p:nvCxnSpPr>
          <p:cNvPr id="377" name="Google Shape;377;p28"/>
          <p:cNvCxnSpPr/>
          <p:nvPr/>
        </p:nvCxnSpPr>
        <p:spPr>
          <a:xfrm>
            <a:off x="4552384" y="444500"/>
            <a:ext cx="0" cy="4025617"/>
          </a:xfrm>
          <a:prstGeom prst="straightConnector1">
            <a:avLst/>
          </a:prstGeom>
          <a:noFill/>
          <a:ln w="41275" cap="rnd" cmpd="sng">
            <a:solidFill>
              <a:srgbClr val="F39200"/>
            </a:solidFill>
            <a:prstDash val="solid"/>
            <a:round/>
            <a:headEnd type="none" w="sm" len="sm"/>
            <a:tailEnd type="none" w="sm" len="sm"/>
          </a:ln>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29"/>
          <p:cNvSpPr txBox="1"/>
          <p:nvPr/>
        </p:nvSpPr>
        <p:spPr>
          <a:xfrm>
            <a:off x="214950" y="57081"/>
            <a:ext cx="75081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800" b="1" i="0" u="none" strike="noStrike" cap="none" dirty="0">
                <a:solidFill>
                  <a:srgbClr val="161249"/>
                </a:solidFill>
                <a:latin typeface="Arial"/>
                <a:ea typeface="Arial"/>
                <a:cs typeface="Arial"/>
                <a:sym typeface="Arial"/>
              </a:rPr>
              <a:t>Tavoitteet sovitetaan myyntisuppiloon. </a:t>
            </a:r>
            <a:endParaRPr sz="2800" b="1" i="0" u="none" strike="noStrike" cap="none" dirty="0">
              <a:solidFill>
                <a:srgbClr val="161249"/>
              </a:solidFill>
              <a:latin typeface="Arial"/>
              <a:ea typeface="Arial"/>
              <a:cs typeface="Arial"/>
              <a:sym typeface="Arial"/>
            </a:endParaRPr>
          </a:p>
        </p:txBody>
      </p:sp>
      <p:pic>
        <p:nvPicPr>
          <p:cNvPr id="384" name="Google Shape;384;p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222287" y="563851"/>
            <a:ext cx="959301" cy="3853050"/>
          </a:xfrm>
          <a:prstGeom prst="rect">
            <a:avLst/>
          </a:prstGeom>
          <a:noFill/>
          <a:ln>
            <a:noFill/>
          </a:ln>
          <a:effectLst>
            <a:outerShdw blurRad="63500" sx="102000" sy="102000" algn="ctr" rotWithShape="0">
              <a:srgbClr val="000000">
                <a:alpha val="40000"/>
              </a:srgbClr>
            </a:outerShdw>
          </a:effectLst>
        </p:spPr>
      </p:pic>
      <p:sp>
        <p:nvSpPr>
          <p:cNvPr id="385" name="Google Shape;385;p29"/>
          <p:cNvSpPr txBox="1"/>
          <p:nvPr/>
        </p:nvSpPr>
        <p:spPr>
          <a:xfrm>
            <a:off x="5899417" y="4546133"/>
            <a:ext cx="204047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dirty="0">
                <a:hlinkClick r:id="rId4"/>
              </a:rPr>
              <a:t>Lähde: </a:t>
            </a:r>
            <a:r>
              <a:rPr lang="fi" sz="1200" b="0" i="0" u="sng" strike="noStrike" cap="none" dirty="0">
                <a:solidFill>
                  <a:schemeClr val="hlink"/>
                </a:solidFill>
                <a:latin typeface="Arial"/>
                <a:ea typeface="Arial"/>
                <a:cs typeface="Arial"/>
                <a:sym typeface="Arial"/>
                <a:hlinkClick r:id="rId4"/>
              </a:rPr>
              <a:t>TCSuccess</a:t>
            </a:r>
            <a:endParaRPr sz="1200" b="0" i="0" u="none" strike="noStrike" cap="none" dirty="0">
              <a:solidFill>
                <a:srgbClr val="000000"/>
              </a:solidFill>
              <a:latin typeface="Arial"/>
              <a:ea typeface="Arial"/>
              <a:cs typeface="Arial"/>
              <a:sym typeface="Arial"/>
            </a:endParaRPr>
          </a:p>
        </p:txBody>
      </p:sp>
      <p:pic>
        <p:nvPicPr>
          <p:cNvPr id="386" name="Google Shape;386;p29"/>
          <p:cNvPicPr preferRelativeResize="0"/>
          <p:nvPr/>
        </p:nvPicPr>
        <p:blipFill rotWithShape="1">
          <a:blip r:embed="rId5">
            <a:alphaModFix/>
          </a:blip>
          <a:srcRect/>
          <a:stretch/>
        </p:blipFill>
        <p:spPr>
          <a:xfrm>
            <a:off x="1567277" y="1107305"/>
            <a:ext cx="3573861" cy="3438828"/>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0"/>
          <p:cNvSpPr txBox="1">
            <a:spLocks noGrp="1"/>
          </p:cNvSpPr>
          <p:nvPr>
            <p:ph type="title" idx="4294967295"/>
          </p:nvPr>
        </p:nvSpPr>
        <p:spPr>
          <a:xfrm>
            <a:off x="1289050" y="3103250"/>
            <a:ext cx="6565900" cy="553998"/>
          </a:xfrm>
          <a:prstGeom prst="rect">
            <a:avLst/>
          </a:prstGeom>
          <a:solidFill>
            <a:schemeClr val="lt1"/>
          </a:solidFill>
          <a:ln>
            <a:noFill/>
          </a:ln>
        </p:spPr>
        <p:txBody>
          <a:bodyPr spcFirstLastPara="1" wrap="square" lIns="0" tIns="0" rIns="0" bIns="0" anchor="ctr" anchorCtr="0">
            <a:spAutoFit/>
          </a:bodyPr>
          <a:lstStyle/>
          <a:p>
            <a:pPr marL="0" lvl="0" indent="0" algn="ctr" rtl="0">
              <a:lnSpc>
                <a:spcPct val="100000"/>
              </a:lnSpc>
              <a:spcBef>
                <a:spcPts val="0"/>
              </a:spcBef>
              <a:spcAft>
                <a:spcPts val="0"/>
              </a:spcAft>
              <a:buSzPts val="4000"/>
              <a:buFont typeface="Arial"/>
              <a:buNone/>
            </a:pPr>
            <a:r>
              <a:rPr lang="fi" sz="3600" dirty="0">
                <a:highlight>
                  <a:srgbClr val="FFFFFF"/>
                </a:highlight>
              </a:rPr>
              <a:t>Asiakaslähtöinen mainonta</a:t>
            </a:r>
            <a:endParaRPr sz="3600" dirty="0">
              <a:highlight>
                <a:srgbClr val="FFFFFF"/>
              </a:highlight>
            </a:endParaRPr>
          </a:p>
        </p:txBody>
      </p:sp>
      <p:sp>
        <p:nvSpPr>
          <p:cNvPr id="392" name="Google Shape;392;p30"/>
          <p:cNvSpPr txBox="1"/>
          <p:nvPr/>
        </p:nvSpPr>
        <p:spPr>
          <a:xfrm>
            <a:off x="434100" y="217283"/>
            <a:ext cx="8275800" cy="1928176"/>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2200"/>
              </a:spcBef>
              <a:spcAft>
                <a:spcPts val="2200"/>
              </a:spcAft>
              <a:buClr>
                <a:srgbClr val="000000"/>
              </a:buClr>
              <a:buSzPts val="2000"/>
              <a:buFont typeface="Arial"/>
              <a:buNone/>
            </a:pPr>
            <a:r>
              <a:rPr lang="fi" sz="2700" b="1" i="0" u="none" strike="noStrike" cap="none" dirty="0">
                <a:solidFill>
                  <a:schemeClr val="lt1"/>
                </a:solidFill>
                <a:latin typeface="Arial"/>
                <a:ea typeface="Arial"/>
                <a:cs typeface="Arial"/>
                <a:sym typeface="Arial"/>
              </a:rPr>
              <a:t>"Emme ole kahvibisneksessä palvelemassa ihmisiä.  Me olemme ihmisbisneksessä tarjoilemassa kahvia."</a:t>
            </a:r>
            <a:br>
              <a:rPr lang="fi" sz="2000" b="0" i="0" u="none" strike="noStrike" cap="none" dirty="0">
                <a:solidFill>
                  <a:schemeClr val="lt1"/>
                </a:solidFill>
                <a:latin typeface="Arial"/>
                <a:ea typeface="Arial"/>
                <a:cs typeface="Arial"/>
                <a:sym typeface="Arial"/>
              </a:rPr>
            </a:br>
            <a:r>
              <a:rPr lang="fi" sz="2000" b="0" i="0" u="none" strike="noStrike" cap="none" dirty="0">
                <a:solidFill>
                  <a:schemeClr val="lt1"/>
                </a:solidFill>
                <a:latin typeface="Calibri"/>
                <a:ea typeface="Calibri"/>
                <a:cs typeface="Calibri"/>
                <a:sym typeface="Calibri"/>
              </a:rPr>
              <a:t>					     - Howard Schultz, Starbucks</a:t>
            </a:r>
            <a:endParaRPr sz="2000" b="0" i="0" u="none" strike="noStrike" cap="none" dirty="0">
              <a:solidFill>
                <a:schemeClr val="lt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31"/>
          <p:cNvSpPr txBox="1">
            <a:spLocks noGrp="1"/>
          </p:cNvSpPr>
          <p:nvPr>
            <p:ph type="title"/>
          </p:nvPr>
        </p:nvSpPr>
        <p:spPr>
          <a:xfrm>
            <a:off x="268762" y="920225"/>
            <a:ext cx="4067175" cy="994172"/>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fi" dirty="0"/>
              <a:t>Miksi asiakaslähtöistä  mainontaa?</a:t>
            </a:r>
            <a:endParaRPr dirty="0"/>
          </a:p>
        </p:txBody>
      </p:sp>
      <p:sp>
        <p:nvSpPr>
          <p:cNvPr id="398" name="Google Shape;398;p31"/>
          <p:cNvSpPr txBox="1">
            <a:spLocks noGrp="1"/>
          </p:cNvSpPr>
          <p:nvPr>
            <p:ph type="body" idx="1"/>
          </p:nvPr>
        </p:nvSpPr>
        <p:spPr>
          <a:xfrm>
            <a:off x="4337062" y="1379922"/>
            <a:ext cx="4607762" cy="2240756"/>
          </a:xfrm>
          <a:prstGeom prst="rect">
            <a:avLst/>
          </a:prstGeom>
          <a:noFill/>
          <a:ln>
            <a:noFill/>
          </a:ln>
        </p:spPr>
        <p:txBody>
          <a:bodyPr spcFirstLastPara="1" wrap="square" lIns="91425" tIns="91425" rIns="91425" bIns="91425" anchor="ctr" anchorCtr="0">
            <a:noAutofit/>
          </a:bodyPr>
          <a:lstStyle/>
          <a:p>
            <a:pPr marL="457200" lvl="0" indent="-322262" algn="l" rtl="0">
              <a:lnSpc>
                <a:spcPct val="105000"/>
              </a:lnSpc>
              <a:spcBef>
                <a:spcPts val="0"/>
              </a:spcBef>
              <a:spcAft>
                <a:spcPts val="0"/>
              </a:spcAft>
              <a:buClr>
                <a:srgbClr val="F39200"/>
              </a:buClr>
              <a:buSzPts val="1475"/>
              <a:buChar char="●"/>
            </a:pPr>
            <a:r>
              <a:rPr lang="fi" sz="1475" dirty="0"/>
              <a:t>Asiakaslähtöisyys on liiketoimintatapa, jossa asiakkaan tarpeet asetetaan yrityksen tarpeiden edelle. </a:t>
            </a:r>
            <a:endParaRPr sz="1475" dirty="0"/>
          </a:p>
          <a:p>
            <a:pPr marL="457200" lvl="0" indent="-322262" algn="l" rtl="0">
              <a:lnSpc>
                <a:spcPct val="105000"/>
              </a:lnSpc>
              <a:spcBef>
                <a:spcPts val="0"/>
              </a:spcBef>
              <a:spcAft>
                <a:spcPts val="0"/>
              </a:spcAft>
              <a:buClr>
                <a:srgbClr val="F39200"/>
              </a:buClr>
              <a:buSzPts val="1475"/>
              <a:buChar char="●"/>
            </a:pPr>
            <a:r>
              <a:rPr lang="fi" sz="1475" dirty="0"/>
              <a:t>Asiakaslähtöiset yritykset ymmärtävät, että liiketoiminta ei menesty, ellei se jatkuvasti paranna asiakaskeskeisyyttä.</a:t>
            </a:r>
            <a:endParaRPr sz="1475" dirty="0"/>
          </a:p>
          <a:p>
            <a:pPr marL="457200" lvl="0" indent="-322262" algn="l" rtl="0">
              <a:lnSpc>
                <a:spcPct val="105000"/>
              </a:lnSpc>
              <a:spcBef>
                <a:spcPts val="0"/>
              </a:spcBef>
              <a:spcAft>
                <a:spcPts val="0"/>
              </a:spcAft>
              <a:buClr>
                <a:srgbClr val="F39200"/>
              </a:buClr>
              <a:buSzPts val="1475"/>
              <a:buChar char="●"/>
            </a:pPr>
            <a:r>
              <a:rPr lang="fi" sz="1475" dirty="0"/>
              <a:t>Asiakkaiden odotuksia ja tyytyväisyyttä koskeva näkemys antaa organisaatiolle mahdollisuuden parantaa prosessejaan ja erottautua kilpailijoista.</a:t>
            </a:r>
            <a:endParaRPr sz="1475" dirty="0"/>
          </a:p>
          <a:p>
            <a:pPr marL="457200" lvl="0" indent="0" algn="l" rtl="0">
              <a:lnSpc>
                <a:spcPct val="105000"/>
              </a:lnSpc>
              <a:spcBef>
                <a:spcPts val="1200"/>
              </a:spcBef>
              <a:spcAft>
                <a:spcPts val="0"/>
              </a:spcAft>
              <a:buClr>
                <a:srgbClr val="F39200"/>
              </a:buClr>
              <a:buSzPts val="1800"/>
              <a:buNone/>
            </a:pPr>
            <a:r>
              <a:rPr lang="en-US" sz="2000" b="1" dirty="0" err="1">
                <a:solidFill>
                  <a:srgbClr val="F39200"/>
                </a:solidFill>
              </a:rPr>
              <a:t>Tuloksia</a:t>
            </a:r>
            <a:r>
              <a:rPr lang="en-US" sz="2000" b="1" dirty="0">
                <a:solidFill>
                  <a:srgbClr val="F39200"/>
                </a:solidFill>
              </a:rPr>
              <a:t>: </a:t>
            </a:r>
            <a:endParaRPr sz="2000" b="1" dirty="0">
              <a:solidFill>
                <a:srgbClr val="F39200"/>
              </a:solidFill>
            </a:endParaRPr>
          </a:p>
          <a:p>
            <a:pPr marL="457200" lvl="0" indent="-322262" algn="l" rtl="0">
              <a:lnSpc>
                <a:spcPct val="105000"/>
              </a:lnSpc>
              <a:spcBef>
                <a:spcPts val="1200"/>
              </a:spcBef>
              <a:spcAft>
                <a:spcPts val="0"/>
              </a:spcAft>
              <a:buClr>
                <a:srgbClr val="F39200"/>
              </a:buClr>
              <a:buSzPts val="1475"/>
              <a:buChar char="●"/>
            </a:pPr>
            <a:r>
              <a:rPr lang="fi" sz="1475" dirty="0"/>
              <a:t>Tyytyväiset asiakkaat ovat potentiaalisia puolestapuhujia, jotka "levittävät sanaa".</a:t>
            </a:r>
            <a:endParaRPr sz="1475" dirty="0"/>
          </a:p>
          <a:p>
            <a:pPr marL="457200" lvl="0" indent="-322262" algn="l" rtl="0">
              <a:lnSpc>
                <a:spcPct val="105000"/>
              </a:lnSpc>
              <a:spcBef>
                <a:spcPts val="0"/>
              </a:spcBef>
              <a:spcAft>
                <a:spcPts val="0"/>
              </a:spcAft>
              <a:buClr>
                <a:srgbClr val="F39200"/>
              </a:buClr>
              <a:buSzPts val="1475"/>
              <a:buChar char="●"/>
            </a:pPr>
            <a:r>
              <a:rPr lang="fi" sz="1475" dirty="0"/>
              <a:t>Uusien asiakkaiden tavoittaminen on paljon kalliimpaa kuin nykyisten asiakkaiden tavoittaminen. </a:t>
            </a:r>
            <a:endParaRPr sz="1475" dirty="0"/>
          </a:p>
        </p:txBody>
      </p:sp>
      <p:sp>
        <p:nvSpPr>
          <p:cNvPr id="399" name="Google Shape;399;p31"/>
          <p:cNvSpPr txBox="1"/>
          <p:nvPr/>
        </p:nvSpPr>
        <p:spPr>
          <a:xfrm>
            <a:off x="383850" y="3823075"/>
            <a:ext cx="383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0" name="Google Shape;400;p31"/>
          <p:cNvSpPr txBox="1"/>
          <p:nvPr/>
        </p:nvSpPr>
        <p:spPr>
          <a:xfrm>
            <a:off x="490649" y="2785222"/>
            <a:ext cx="3623400" cy="143805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144000" anchor="ctr" anchorCtr="1">
            <a:spAutoFit/>
          </a:bodyPr>
          <a:lstStyle/>
          <a:p>
            <a:pPr marL="0" marR="0" lvl="0" indent="0" algn="l" rtl="0">
              <a:lnSpc>
                <a:spcPct val="150000"/>
              </a:lnSpc>
              <a:spcBef>
                <a:spcPts val="0"/>
              </a:spcBef>
              <a:spcAft>
                <a:spcPts val="0"/>
              </a:spcAft>
              <a:buClr>
                <a:srgbClr val="000000"/>
              </a:buClr>
              <a:buSzPts val="1400"/>
              <a:buFont typeface="Arial"/>
              <a:buNone/>
            </a:pPr>
            <a:r>
              <a:rPr lang="fi" sz="2000" b="1" i="0" u="none" strike="noStrike" cap="none">
                <a:solidFill>
                  <a:srgbClr val="F39200"/>
                </a:solidFill>
                <a:latin typeface="Arial"/>
                <a:ea typeface="Arial"/>
                <a:cs typeface="Arial"/>
                <a:sym typeface="Arial"/>
              </a:rPr>
              <a:t>Lisätietoja aiheesta</a:t>
            </a:r>
            <a:r>
              <a:rPr lang="fi" sz="2000" b="0" i="0" u="none" strike="noStrike" cap="none">
                <a:solidFill>
                  <a:schemeClr val="lt1"/>
                </a:solidFill>
                <a:latin typeface="Arial"/>
                <a:ea typeface="Arial"/>
                <a:cs typeface="Arial"/>
                <a:sym typeface="Arial"/>
              </a:rPr>
              <a:t>:: </a:t>
            </a:r>
            <a:endParaRPr sz="2000" b="0" i="0" u="none" strike="noStrike" cap="none">
              <a:solidFill>
                <a:schemeClr val="lt1"/>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a:solidFill>
                  <a:schemeClr val="hlink"/>
                </a:solidFill>
                <a:latin typeface="Arial"/>
                <a:ea typeface="Arial"/>
                <a:cs typeface="Arial"/>
                <a:sym typeface="Arial"/>
                <a:hlinkClick r:id="rId3"/>
              </a:rPr>
              <a:t>Mistä on kyse </a:t>
            </a:r>
            <a:endParaRPr sz="16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a:solidFill>
                  <a:schemeClr val="hlink"/>
                </a:solidFill>
                <a:latin typeface="Arial"/>
                <a:ea typeface="Arial"/>
                <a:cs typeface="Arial"/>
                <a:sym typeface="Arial"/>
                <a:hlinkClick r:id="rId4"/>
              </a:rPr>
              <a:t>Määritelmiä ja esimerkkejä</a:t>
            </a:r>
            <a:endParaRPr sz="1600" b="0" i="0" u="none" strike="noStrike" cap="non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2"/>
          <p:cNvSpPr txBox="1">
            <a:spLocks noGrp="1"/>
          </p:cNvSpPr>
          <p:nvPr>
            <p:ph type="body" idx="1"/>
          </p:nvPr>
        </p:nvSpPr>
        <p:spPr>
          <a:xfrm>
            <a:off x="840583" y="285834"/>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dirty="0"/>
              <a:t>Aktivointitehtävä</a:t>
            </a:r>
            <a:endParaRPr dirty="0"/>
          </a:p>
          <a:p>
            <a:pPr marL="0" lvl="0" indent="0" algn="l" rtl="0">
              <a:lnSpc>
                <a:spcPct val="90000"/>
              </a:lnSpc>
              <a:spcBef>
                <a:spcPts val="750"/>
              </a:spcBef>
              <a:spcAft>
                <a:spcPts val="0"/>
              </a:spcAft>
              <a:buClr>
                <a:schemeClr val="lt1"/>
              </a:buClr>
              <a:buSzPts val="2400"/>
              <a:buNone/>
            </a:pPr>
            <a:endParaRPr dirty="0"/>
          </a:p>
        </p:txBody>
      </p:sp>
      <p:sp>
        <p:nvSpPr>
          <p:cNvPr id="406" name="Google Shape;406;p32"/>
          <p:cNvSpPr txBox="1">
            <a:spLocks noGrp="1"/>
          </p:cNvSpPr>
          <p:nvPr>
            <p:ph type="body" idx="2"/>
          </p:nvPr>
        </p:nvSpPr>
        <p:spPr>
          <a:xfrm>
            <a:off x="840583" y="884798"/>
            <a:ext cx="6614054" cy="299913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1600" dirty="0">
                <a:solidFill>
                  <a:schemeClr val="lt1"/>
                </a:solidFill>
              </a:rPr>
              <a:t>Monet yritykset pyrkivät olemaan "asiakaslähtöisiä", mutta vain harvat todella onnistuvat siinä. </a:t>
            </a:r>
            <a:br>
              <a:rPr lang="fi" sz="1600" dirty="0">
                <a:solidFill>
                  <a:schemeClr val="lt1"/>
                </a:solidFill>
              </a:rPr>
            </a:br>
            <a:endParaRPr sz="1600" dirty="0">
              <a:solidFill>
                <a:schemeClr val="lt1"/>
              </a:solidFill>
            </a:endParaRPr>
          </a:p>
          <a:p>
            <a:pPr marL="457200" lvl="0" indent="-342900" algn="l" rtl="0">
              <a:lnSpc>
                <a:spcPct val="100000"/>
              </a:lnSpc>
              <a:spcBef>
                <a:spcPts val="1200"/>
              </a:spcBef>
              <a:spcAft>
                <a:spcPts val="0"/>
              </a:spcAft>
              <a:buClr>
                <a:srgbClr val="F39200"/>
              </a:buClr>
              <a:buSzPts val="1800"/>
              <a:buAutoNum type="arabicPeriod"/>
            </a:pPr>
            <a:r>
              <a:rPr lang="fi" sz="1600" dirty="0">
                <a:solidFill>
                  <a:schemeClr val="lt1"/>
                </a:solidFill>
              </a:rPr>
              <a:t>Miten arvioidaan, onko yritys asiakaslähtöinen? Missä toiminnoissa se näkyy?</a:t>
            </a:r>
            <a:br>
              <a:rPr lang="fi" sz="1600" dirty="0">
                <a:solidFill>
                  <a:schemeClr val="lt1"/>
                </a:solidFill>
              </a:rPr>
            </a:br>
            <a:endParaRPr sz="1600" dirty="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dirty="0">
                <a:solidFill>
                  <a:schemeClr val="lt1"/>
                </a:solidFill>
              </a:rPr>
              <a:t>Mainitse joitakin "asiakaslähtöisen" ja "ei-asiakaslähtöisen" toiminnan piirteitä.</a:t>
            </a:r>
            <a:br>
              <a:rPr lang="fi" sz="1600" dirty="0">
                <a:solidFill>
                  <a:schemeClr val="lt1"/>
                </a:solidFill>
              </a:rPr>
            </a:br>
            <a:endParaRPr sz="1600" dirty="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dirty="0">
                <a:solidFill>
                  <a:schemeClr val="lt1"/>
                </a:solidFill>
              </a:rPr>
              <a:t>Miltä asiakaslähtöisyys ilmenee mainoksissat? Osaatko nimetä joitakin esimerkkejä?</a:t>
            </a:r>
            <a:endParaRPr dirty="0"/>
          </a:p>
          <a:p>
            <a:pPr marL="0" lvl="0" indent="0" algn="l" rtl="0">
              <a:lnSpc>
                <a:spcPct val="115000"/>
              </a:lnSpc>
              <a:spcBef>
                <a:spcPts val="1200"/>
              </a:spcBef>
              <a:spcAft>
                <a:spcPts val="0"/>
              </a:spcAft>
              <a:buClr>
                <a:schemeClr val="lt1"/>
              </a:buClr>
              <a:buSzPts val="1800"/>
              <a:buNone/>
            </a:pPr>
            <a:endParaRPr dirty="0">
              <a:solidFill>
                <a:schemeClr val="lt1"/>
              </a:solidFill>
            </a:endParaRPr>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33"/>
          <p:cNvSpPr txBox="1">
            <a:spLocks noGrp="1"/>
          </p:cNvSpPr>
          <p:nvPr>
            <p:ph type="title" idx="4294967295"/>
          </p:nvPr>
        </p:nvSpPr>
        <p:spPr>
          <a:xfrm>
            <a:off x="475975" y="2182050"/>
            <a:ext cx="2808288" cy="75565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rgbClr val="161249"/>
              </a:buClr>
              <a:buSzPts val="3556"/>
              <a:buFont typeface="Arial"/>
              <a:buNone/>
            </a:pPr>
            <a:r>
              <a:rPr lang="fi" sz="3200" dirty="0"/>
              <a:t>Miten asiakas-lähtöisyyttä voi lisätä?</a:t>
            </a:r>
            <a:endParaRPr sz="3200" dirty="0"/>
          </a:p>
        </p:txBody>
      </p:sp>
      <p:sp>
        <p:nvSpPr>
          <p:cNvPr id="412" name="Google Shape;412;p33"/>
          <p:cNvSpPr txBox="1">
            <a:spLocks noGrp="1"/>
          </p:cNvSpPr>
          <p:nvPr>
            <p:ph type="body" idx="4294967295"/>
          </p:nvPr>
        </p:nvSpPr>
        <p:spPr>
          <a:xfrm>
            <a:off x="3616191" y="731900"/>
            <a:ext cx="5412548" cy="4411600"/>
          </a:xfrm>
          <a:prstGeom prst="rect">
            <a:avLst/>
          </a:prstGeom>
          <a:noFill/>
          <a:ln>
            <a:noFill/>
          </a:ln>
        </p:spPr>
        <p:txBody>
          <a:bodyPr spcFirstLastPara="1" wrap="square" lIns="91425" tIns="91425" rIns="91425" bIns="91425" anchor="t" anchorCtr="0">
            <a:normAutofit fontScale="92500" lnSpcReduction="20000"/>
          </a:bodyPr>
          <a:lstStyle/>
          <a:p>
            <a:pPr marL="457200" lvl="0" indent="-323850" algn="l" rtl="0">
              <a:lnSpc>
                <a:spcPct val="115000"/>
              </a:lnSpc>
              <a:spcBef>
                <a:spcPts val="0"/>
              </a:spcBef>
              <a:spcAft>
                <a:spcPts val="0"/>
              </a:spcAft>
              <a:buClr>
                <a:srgbClr val="161249"/>
              </a:buClr>
              <a:buSzPct val="101351"/>
              <a:buAutoNum type="arabicPeriod"/>
            </a:pPr>
            <a:r>
              <a:rPr lang="fi" sz="1600" b="1" dirty="0"/>
              <a:t>Varmista, että saat säännöllisesti palautetta asiakkailta</a:t>
            </a:r>
            <a:endParaRPr sz="1600" b="1" dirty="0"/>
          </a:p>
          <a:p>
            <a:pPr marL="914400" lvl="1" indent="-323888" algn="l" rtl="0">
              <a:lnSpc>
                <a:spcPct val="115000"/>
              </a:lnSpc>
              <a:spcBef>
                <a:spcPts val="0"/>
              </a:spcBef>
              <a:spcAft>
                <a:spcPts val="0"/>
              </a:spcAft>
              <a:buClr>
                <a:srgbClr val="F39200"/>
              </a:buClr>
              <a:buSzPct val="120000"/>
              <a:buAutoNum type="alphaLcPeriod"/>
            </a:pPr>
            <a:r>
              <a:rPr lang="fi" sz="1500" dirty="0"/>
              <a:t>Välitön palaute "Millaista oli vuorovaikutus/asiakaspalvelu?”, tai </a:t>
            </a:r>
            <a:r>
              <a:rPr lang="en-US" sz="1500" dirty="0"/>
              <a:t>😔😐</a:t>
            </a:r>
            <a:r>
              <a:rPr lang="fi" sz="1500" dirty="0"/>
              <a:t>🙂 .</a:t>
            </a:r>
            <a:endParaRPr sz="1500" dirty="0"/>
          </a:p>
          <a:p>
            <a:pPr marL="914400" lvl="1" indent="-304838" algn="l" rtl="0">
              <a:lnSpc>
                <a:spcPct val="115000"/>
              </a:lnSpc>
              <a:spcBef>
                <a:spcPts val="0"/>
              </a:spcBef>
              <a:spcAft>
                <a:spcPts val="0"/>
              </a:spcAft>
              <a:buClr>
                <a:srgbClr val="F39200"/>
              </a:buClr>
              <a:buSzPct val="120000"/>
              <a:buAutoNum type="alphaLcPeriod"/>
            </a:pPr>
            <a:r>
              <a:rPr lang="fi" sz="1500" dirty="0"/>
              <a:t>Muiden kyselyjen ja mittareiden käyttö</a:t>
            </a:r>
            <a:endParaRPr sz="1500" dirty="0"/>
          </a:p>
          <a:p>
            <a:pPr marL="457200" lvl="0" indent="-323850" algn="l" rtl="0">
              <a:lnSpc>
                <a:spcPct val="115000"/>
              </a:lnSpc>
              <a:spcBef>
                <a:spcPts val="0"/>
              </a:spcBef>
              <a:spcAft>
                <a:spcPts val="0"/>
              </a:spcAft>
              <a:buClr>
                <a:srgbClr val="161249"/>
              </a:buClr>
              <a:buSzPct val="101351"/>
              <a:buAutoNum type="arabicPeriod"/>
            </a:pPr>
            <a:r>
              <a:rPr lang="fi" sz="1600" b="1" dirty="0"/>
              <a:t>Käytä yrityksen saamaa palautetta toiminnan parantamiseen. </a:t>
            </a:r>
            <a:endParaRPr sz="1600" b="1" dirty="0"/>
          </a:p>
          <a:p>
            <a:pPr marL="457200" lvl="0" indent="-323850" algn="l" rtl="0">
              <a:lnSpc>
                <a:spcPct val="115000"/>
              </a:lnSpc>
              <a:spcBef>
                <a:spcPts val="0"/>
              </a:spcBef>
              <a:spcAft>
                <a:spcPts val="0"/>
              </a:spcAft>
              <a:buClr>
                <a:srgbClr val="161249"/>
              </a:buClr>
              <a:buSzPct val="101351"/>
              <a:buAutoNum type="arabicPeriod"/>
            </a:pPr>
            <a:r>
              <a:rPr lang="fi" sz="1600" b="1" dirty="0"/>
              <a:t>Seuraa sosiaalisen median palautetta ja reagoi siihen</a:t>
            </a:r>
            <a:endParaRPr sz="1600" b="1" dirty="0"/>
          </a:p>
          <a:p>
            <a:pPr marL="914400" lvl="1" indent="-304838" algn="l" rtl="0">
              <a:lnSpc>
                <a:spcPct val="115000"/>
              </a:lnSpc>
              <a:spcBef>
                <a:spcPts val="0"/>
              </a:spcBef>
              <a:spcAft>
                <a:spcPts val="0"/>
              </a:spcAft>
              <a:buClr>
                <a:srgbClr val="F39200"/>
              </a:buClr>
              <a:buSzPct val="120000"/>
              <a:buAutoNum type="alphaLcPeriod"/>
            </a:pPr>
            <a:r>
              <a:rPr lang="fi" sz="1500" dirty="0"/>
              <a:t>esim. usein kysytyt kysymykset, yleiset valitukset, keskustelut.</a:t>
            </a:r>
            <a:endParaRPr sz="1500" dirty="0"/>
          </a:p>
          <a:p>
            <a:pPr marL="914400" lvl="1" indent="-304838" algn="l" rtl="0">
              <a:lnSpc>
                <a:spcPct val="115000"/>
              </a:lnSpc>
              <a:spcBef>
                <a:spcPts val="0"/>
              </a:spcBef>
              <a:spcAft>
                <a:spcPts val="0"/>
              </a:spcAft>
              <a:buClr>
                <a:srgbClr val="F39200"/>
              </a:buClr>
              <a:buSzPct val="120000"/>
              <a:buAutoNum type="alphaLcPeriod"/>
            </a:pPr>
            <a:r>
              <a:rPr lang="fi" sz="1500" dirty="0"/>
              <a:t>Tunnista ongelma oikein -&gt; tarjoa linkkejä lisätietoihin -&gt; kiitä asiakasta, pyydä anteeksi epämukavuutta.</a:t>
            </a:r>
            <a:endParaRPr sz="1500" dirty="0"/>
          </a:p>
          <a:p>
            <a:pPr marL="457200" lvl="0" indent="-323850" algn="l" rtl="0">
              <a:lnSpc>
                <a:spcPct val="115000"/>
              </a:lnSpc>
              <a:spcBef>
                <a:spcPts val="0"/>
              </a:spcBef>
              <a:spcAft>
                <a:spcPts val="0"/>
              </a:spcAft>
              <a:buClr>
                <a:srgbClr val="161249"/>
              </a:buClr>
              <a:buSzPct val="101351"/>
              <a:buAutoNum type="arabicPeriod"/>
            </a:pPr>
            <a:r>
              <a:rPr lang="fi" sz="1600" b="1" dirty="0"/>
              <a:t>Vaali myötätuntoa ja win-win-henkeä asiakasrajapinnassasi.</a:t>
            </a:r>
            <a:endParaRPr sz="1600" b="1" dirty="0"/>
          </a:p>
          <a:p>
            <a:pPr marL="914400" lvl="1" indent="-304838" algn="l" rtl="0">
              <a:lnSpc>
                <a:spcPct val="115000"/>
              </a:lnSpc>
              <a:spcBef>
                <a:spcPts val="0"/>
              </a:spcBef>
              <a:spcAft>
                <a:spcPts val="0"/>
              </a:spcAft>
              <a:buClr>
                <a:srgbClr val="F39200"/>
              </a:buClr>
              <a:buSzPct val="120000"/>
              <a:buAutoNum type="alphaLcPeriod"/>
            </a:pPr>
            <a:r>
              <a:rPr lang="fi" sz="1500" dirty="0"/>
              <a:t>osallistu empaattisesti ja kärsivällisesti</a:t>
            </a:r>
            <a:endParaRPr sz="1500" dirty="0"/>
          </a:p>
          <a:p>
            <a:pPr marL="914400" lvl="1" indent="-304838" algn="l" rtl="0">
              <a:lnSpc>
                <a:spcPct val="115000"/>
              </a:lnSpc>
              <a:spcBef>
                <a:spcPts val="0"/>
              </a:spcBef>
              <a:spcAft>
                <a:spcPts val="0"/>
              </a:spcAft>
              <a:buClr>
                <a:srgbClr val="F39200"/>
              </a:buClr>
              <a:buSzPct val="120000"/>
              <a:buAutoNum type="alphaLcPeriod"/>
            </a:pPr>
            <a:r>
              <a:rPr lang="fi" sz="1500" dirty="0"/>
              <a:t>keskittyminen asiakaskokemukseen</a:t>
            </a:r>
            <a:endParaRPr sz="1500" dirty="0"/>
          </a:p>
          <a:p>
            <a:pPr marL="457200" lvl="0" indent="-323850" algn="l" rtl="0">
              <a:lnSpc>
                <a:spcPct val="115000"/>
              </a:lnSpc>
              <a:spcBef>
                <a:spcPts val="0"/>
              </a:spcBef>
              <a:spcAft>
                <a:spcPts val="0"/>
              </a:spcAft>
              <a:buClr>
                <a:srgbClr val="161249"/>
              </a:buClr>
              <a:buSzPct val="101351"/>
              <a:buAutoNum type="arabicPeriod"/>
            </a:pPr>
            <a:r>
              <a:rPr lang="fi" sz="1600" b="1" dirty="0"/>
              <a:t>Varmista että myynti ja asiakaspalvelu kommunikoivat keskenään</a:t>
            </a:r>
            <a:endParaRPr sz="1600" b="1" dirty="0"/>
          </a:p>
        </p:txBody>
      </p:sp>
      <p:sp>
        <p:nvSpPr>
          <p:cNvPr id="413" name="Google Shape;413;p33"/>
          <p:cNvSpPr txBox="1"/>
          <p:nvPr/>
        </p:nvSpPr>
        <p:spPr>
          <a:xfrm>
            <a:off x="475975" y="3343339"/>
            <a:ext cx="2195700" cy="73863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0" i="0" u="sng" strike="noStrike" cap="none" dirty="0">
                <a:solidFill>
                  <a:schemeClr val="hlink"/>
                </a:solidFill>
                <a:latin typeface="Arial"/>
                <a:ea typeface="Arial"/>
                <a:cs typeface="Arial"/>
                <a:sym typeface="Arial"/>
                <a:hlinkClick r:id="rId3"/>
              </a:rPr>
              <a:t>Lue lisää </a:t>
            </a:r>
            <a:endParaRPr dirty="0"/>
          </a:p>
          <a:p>
            <a:pPr marL="0" marR="0" lvl="0" indent="0" algn="ctr" rtl="0">
              <a:lnSpc>
                <a:spcPct val="100000"/>
              </a:lnSpc>
              <a:spcBef>
                <a:spcPts val="0"/>
              </a:spcBef>
              <a:spcAft>
                <a:spcPts val="0"/>
              </a:spcAft>
              <a:buClr>
                <a:srgbClr val="000000"/>
              </a:buClr>
              <a:buSzPts val="1400"/>
              <a:buFont typeface="Arial"/>
              <a:buNone/>
            </a:pPr>
            <a:r>
              <a:rPr lang="fi" sz="1800" b="0" i="0" u="none" strike="noStrike" cap="none" dirty="0">
                <a:solidFill>
                  <a:srgbClr val="000000"/>
                </a:solidFill>
                <a:latin typeface="Arial"/>
                <a:ea typeface="Arial"/>
                <a:cs typeface="Arial"/>
                <a:sym typeface="Arial"/>
              </a:rPr>
              <a:t>aiheesta </a:t>
            </a:r>
            <a:endParaRPr sz="1800" b="0" i="0" u="none" strike="noStrike" cap="none" dirty="0">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34"/>
          <p:cNvSpPr txBox="1">
            <a:spLocks noGrp="1"/>
          </p:cNvSpPr>
          <p:nvPr>
            <p:ph type="title" idx="4294967295"/>
          </p:nvPr>
        </p:nvSpPr>
        <p:spPr>
          <a:xfrm>
            <a:off x="697117" y="990191"/>
            <a:ext cx="3175000" cy="2392363"/>
          </a:xfrm>
          <a:prstGeom prst="rect">
            <a:avLst/>
          </a:prstGeom>
          <a:noFill/>
          <a:ln>
            <a:noFill/>
          </a:ln>
        </p:spPr>
        <p:txBody>
          <a:bodyPr spcFirstLastPara="1" wrap="square" lIns="91425" tIns="91425" rIns="91425" bIns="91425" anchor="b" anchorCtr="0">
            <a:normAutofit/>
          </a:bodyPr>
          <a:lstStyle/>
          <a:p>
            <a:pPr marL="0" lvl="0" indent="0" algn="l" rtl="0">
              <a:lnSpc>
                <a:spcPct val="100000"/>
              </a:lnSpc>
              <a:spcBef>
                <a:spcPts val="0"/>
              </a:spcBef>
              <a:spcAft>
                <a:spcPts val="0"/>
              </a:spcAft>
              <a:buClr>
                <a:srgbClr val="161249"/>
              </a:buClr>
              <a:buSzPct val="80808"/>
              <a:buFont typeface="Arial"/>
              <a:buNone/>
            </a:pPr>
            <a:r>
              <a:rPr lang="fi" dirty="0"/>
              <a:t>Asiakas-kokemuksen parantaminen </a:t>
            </a:r>
            <a:endParaRPr dirty="0"/>
          </a:p>
        </p:txBody>
      </p:sp>
      <p:sp>
        <p:nvSpPr>
          <p:cNvPr id="419" name="Google Shape;419;p34"/>
          <p:cNvSpPr txBox="1">
            <a:spLocks noGrp="1"/>
          </p:cNvSpPr>
          <p:nvPr>
            <p:ph type="body" idx="4294967295"/>
          </p:nvPr>
        </p:nvSpPr>
        <p:spPr>
          <a:xfrm>
            <a:off x="4374946" y="990192"/>
            <a:ext cx="4071937" cy="3292098"/>
          </a:xfrm>
          <a:prstGeom prst="rect">
            <a:avLst/>
          </a:prstGeom>
          <a:noFill/>
          <a:ln>
            <a:noFill/>
          </a:ln>
        </p:spPr>
        <p:txBody>
          <a:bodyPr spcFirstLastPara="1" wrap="square" lIns="91425" tIns="91425" rIns="91425" bIns="91425" anchor="t" anchorCtr="0">
            <a:normAutofit lnSpcReduction="10000"/>
          </a:bodyPr>
          <a:lstStyle/>
          <a:p>
            <a:pPr marL="0" lvl="0" indent="0" algn="l" rtl="0">
              <a:lnSpc>
                <a:spcPct val="115000"/>
              </a:lnSpc>
              <a:spcBef>
                <a:spcPts val="0"/>
              </a:spcBef>
              <a:spcAft>
                <a:spcPts val="0"/>
              </a:spcAft>
              <a:buClr>
                <a:srgbClr val="161249"/>
              </a:buClr>
              <a:buSzPts val="1200"/>
              <a:buNone/>
            </a:pPr>
            <a:r>
              <a:rPr lang="fi" sz="1500" dirty="0"/>
              <a:t>Asiakaslähtöisen filosofian päätavoitteena on parantaa asiakaskokemusta. </a:t>
            </a:r>
            <a:endParaRPr sz="1500" dirty="0"/>
          </a:p>
          <a:p>
            <a:pPr marL="0" lvl="0" indent="0" algn="l" rtl="0">
              <a:lnSpc>
                <a:spcPct val="115000"/>
              </a:lnSpc>
              <a:spcBef>
                <a:spcPts val="1200"/>
              </a:spcBef>
              <a:spcAft>
                <a:spcPts val="0"/>
              </a:spcAft>
              <a:buClr>
                <a:srgbClr val="161249"/>
              </a:buClr>
              <a:buSzPts val="1200"/>
              <a:buNone/>
            </a:pPr>
            <a:r>
              <a:rPr lang="fi" sz="1500" dirty="0"/>
              <a:t>Aiemmin esiteltyjen vaiheiden lisäksi jokaisen yrityksen olisi keskityttävä siihen, että se "tuntee asiakkaansa".</a:t>
            </a:r>
            <a:endParaRPr sz="1500" dirty="0"/>
          </a:p>
          <a:p>
            <a:pPr marL="0" lvl="0" indent="0" algn="l" rtl="0">
              <a:lnSpc>
                <a:spcPct val="115000"/>
              </a:lnSpc>
              <a:spcBef>
                <a:spcPts val="1200"/>
              </a:spcBef>
              <a:spcAft>
                <a:spcPts val="0"/>
              </a:spcAft>
              <a:buClr>
                <a:srgbClr val="161249"/>
              </a:buClr>
              <a:buSzPts val="1200"/>
              <a:buNone/>
            </a:pPr>
            <a:r>
              <a:rPr lang="fi" sz="1500" dirty="0"/>
              <a:t>Seuraavaksi esitellään kaksi tähän tarkoitukseen tarkoitettua välinettä:</a:t>
            </a:r>
            <a:endParaRPr sz="1500" dirty="0"/>
          </a:p>
          <a:p>
            <a:pPr marL="457200" lvl="0" indent="-323850" algn="l" rtl="0">
              <a:lnSpc>
                <a:spcPct val="115000"/>
              </a:lnSpc>
              <a:spcBef>
                <a:spcPts val="1200"/>
              </a:spcBef>
              <a:spcAft>
                <a:spcPts val="0"/>
              </a:spcAft>
              <a:buClr>
                <a:srgbClr val="F39200"/>
              </a:buClr>
              <a:buSzPts val="1800"/>
              <a:buFont typeface="Noto Sans Symbols"/>
              <a:buChar char="⮚"/>
            </a:pPr>
            <a:r>
              <a:rPr lang="fi" sz="1500" b="1" dirty="0"/>
              <a:t>'ostajapersoona’ (buyer persona)</a:t>
            </a:r>
          </a:p>
          <a:p>
            <a:pPr marL="457200" lvl="0" indent="-323850" algn="l" rtl="0">
              <a:lnSpc>
                <a:spcPct val="115000"/>
              </a:lnSpc>
              <a:spcBef>
                <a:spcPts val="1200"/>
              </a:spcBef>
              <a:spcAft>
                <a:spcPts val="0"/>
              </a:spcAft>
              <a:buClr>
                <a:srgbClr val="F39200"/>
              </a:buClr>
              <a:buSzPts val="1800"/>
              <a:buFont typeface="Noto Sans Symbols"/>
              <a:buChar char="⮚"/>
            </a:pPr>
            <a:endParaRPr sz="1500" b="1" dirty="0"/>
          </a:p>
          <a:p>
            <a:pPr marL="457200" lvl="0" indent="-323850" algn="l" rtl="0">
              <a:lnSpc>
                <a:spcPct val="115000"/>
              </a:lnSpc>
              <a:spcBef>
                <a:spcPts val="0"/>
              </a:spcBef>
              <a:spcAft>
                <a:spcPts val="0"/>
              </a:spcAft>
              <a:buClr>
                <a:srgbClr val="F39200"/>
              </a:buClr>
              <a:buSzPts val="1800"/>
              <a:buFont typeface="Noto Sans Symbols"/>
              <a:buChar char="⮚"/>
            </a:pPr>
            <a:r>
              <a:rPr lang="fi" sz="1500" b="1" dirty="0"/>
              <a:t>'asiakaspolku’ (customer jouney)</a:t>
            </a:r>
            <a:endParaRPr sz="1500" b="1"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p36"/>
          <p:cNvSpPr txBox="1">
            <a:spLocks noGrp="1"/>
          </p:cNvSpPr>
          <p:nvPr>
            <p:ph type="ctrTitle" idx="4294967295"/>
          </p:nvPr>
        </p:nvSpPr>
        <p:spPr>
          <a:xfrm>
            <a:off x="4868532" y="745591"/>
            <a:ext cx="3641725" cy="627062"/>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3300"/>
              <a:buFont typeface="PT Sans"/>
              <a:buNone/>
            </a:pPr>
            <a:r>
              <a:rPr lang="fi" sz="2400" b="1" i="0" u="none" strike="noStrike" cap="none" dirty="0">
                <a:solidFill>
                  <a:srgbClr val="F39200"/>
                </a:solidFill>
                <a:latin typeface="Arial"/>
                <a:ea typeface="Arial"/>
                <a:cs typeface="Arial"/>
                <a:sym typeface="Arial"/>
              </a:rPr>
              <a:t>Miksi?</a:t>
            </a:r>
            <a:endParaRPr sz="2400" b="1" i="0" u="none" strike="noStrike" cap="none" dirty="0">
              <a:solidFill>
                <a:srgbClr val="F39200"/>
              </a:solidFill>
              <a:latin typeface="Arial"/>
              <a:ea typeface="Arial"/>
              <a:cs typeface="Arial"/>
              <a:sym typeface="Arial"/>
            </a:endParaRPr>
          </a:p>
        </p:txBody>
      </p:sp>
      <p:sp>
        <p:nvSpPr>
          <p:cNvPr id="436" name="Google Shape;436;p36"/>
          <p:cNvSpPr txBox="1">
            <a:spLocks noGrp="1"/>
          </p:cNvSpPr>
          <p:nvPr>
            <p:ph type="body" idx="4294967295"/>
          </p:nvPr>
        </p:nvSpPr>
        <p:spPr>
          <a:xfrm>
            <a:off x="633742" y="1375829"/>
            <a:ext cx="3605507" cy="2982912"/>
          </a:xfrm>
          <a:prstGeom prst="rect">
            <a:avLst/>
          </a:prstGeom>
          <a:noFill/>
          <a:ln>
            <a:noFill/>
          </a:ln>
        </p:spPr>
        <p:txBody>
          <a:bodyPr spcFirstLastPara="1" wrap="square" lIns="0" tIns="0" rIns="0" bIns="0" anchor="t" anchorCtr="0">
            <a:noAutofit/>
          </a:bodyPr>
          <a:lstStyle/>
          <a:p>
            <a:pPr marL="254000" indent="-247650">
              <a:lnSpc>
                <a:spcPct val="100000"/>
              </a:lnSpc>
              <a:spcBef>
                <a:spcPts val="0"/>
              </a:spcBef>
              <a:buClr>
                <a:srgbClr val="F39200"/>
              </a:buClr>
              <a:buSzPts val="1500"/>
              <a:buFont typeface="Arial"/>
              <a:buChar char="●"/>
            </a:pPr>
            <a:r>
              <a:rPr lang="fi-FI" sz="1600" dirty="0"/>
              <a:t>Ostajapersoona on malli - fiktiivinen persoona - joka kuvaa tyypillistä asiakastasi</a:t>
            </a:r>
          </a:p>
          <a:p>
            <a:pPr marL="254000" indent="-247650">
              <a:lnSpc>
                <a:spcPct val="100000"/>
              </a:lnSpc>
              <a:spcBef>
                <a:spcPts val="0"/>
              </a:spcBef>
              <a:buClr>
                <a:srgbClr val="F39200"/>
              </a:buClr>
              <a:buSzPts val="1500"/>
              <a:buFont typeface="Arial"/>
              <a:buChar char="●"/>
            </a:pPr>
            <a:endParaRPr lang="fi-FI" sz="1600" dirty="0"/>
          </a:p>
          <a:p>
            <a:pPr marL="254000" indent="-247650">
              <a:lnSpc>
                <a:spcPct val="100000"/>
              </a:lnSpc>
              <a:spcBef>
                <a:spcPts val="0"/>
              </a:spcBef>
              <a:buClr>
                <a:srgbClr val="F39200"/>
              </a:buClr>
              <a:buSzPts val="1500"/>
              <a:buFont typeface="Arial"/>
              <a:buChar char="●"/>
            </a:pPr>
            <a:r>
              <a:rPr lang="fi-FI" sz="1600" dirty="0"/>
              <a:t>Kuvauksessa paneudutaan henkilön elämänpiiriin tapoihin käyttää ko. tuotteita sekä niihin liittyviä kysymyksiä ja huolia</a:t>
            </a:r>
          </a:p>
          <a:p>
            <a:pPr marL="254000" indent="-247650">
              <a:lnSpc>
                <a:spcPct val="100000"/>
              </a:lnSpc>
              <a:spcBef>
                <a:spcPts val="0"/>
              </a:spcBef>
              <a:buClr>
                <a:srgbClr val="F39200"/>
              </a:buClr>
              <a:buSzPts val="1500"/>
              <a:buFont typeface="Arial"/>
              <a:buChar char="●"/>
            </a:pPr>
            <a:endParaRPr lang="fi-FI" sz="1600" dirty="0"/>
          </a:p>
          <a:p>
            <a:pPr marL="254000" indent="-247650">
              <a:lnSpc>
                <a:spcPct val="100000"/>
              </a:lnSpc>
              <a:spcBef>
                <a:spcPts val="0"/>
              </a:spcBef>
              <a:buClr>
                <a:srgbClr val="F39200"/>
              </a:buClr>
              <a:buSzPts val="1500"/>
              <a:buFont typeface="Arial"/>
              <a:buChar char="●"/>
            </a:pPr>
            <a:r>
              <a:rPr lang="fi-FI" sz="1600" dirty="0"/>
              <a:t>Lue lisää esim. </a:t>
            </a:r>
            <a:r>
              <a:rPr lang="fi-FI" sz="1600" dirty="0">
                <a:hlinkClick r:id="rId3"/>
              </a:rPr>
              <a:t>täältä</a:t>
            </a:r>
            <a:endParaRPr lang="fi-FI" sz="1600" dirty="0"/>
          </a:p>
          <a:p>
            <a:pPr marL="254000" indent="-247650">
              <a:lnSpc>
                <a:spcPct val="100000"/>
              </a:lnSpc>
              <a:spcBef>
                <a:spcPts val="0"/>
              </a:spcBef>
              <a:buClr>
                <a:srgbClr val="F39200"/>
              </a:buClr>
              <a:buSzPts val="1500"/>
              <a:buFont typeface="Arial"/>
              <a:buChar char="●"/>
            </a:pPr>
            <a:endParaRPr lang="fi-FI" sz="1600" dirty="0"/>
          </a:p>
          <a:p>
            <a:pPr marL="254000" lvl="0" indent="-247650" algn="l" rtl="0">
              <a:lnSpc>
                <a:spcPct val="100000"/>
              </a:lnSpc>
              <a:spcBef>
                <a:spcPts val="0"/>
              </a:spcBef>
              <a:spcAft>
                <a:spcPts val="1200"/>
              </a:spcAft>
              <a:buClr>
                <a:srgbClr val="F39200"/>
              </a:buClr>
              <a:buSzPts val="1500"/>
              <a:buChar char="●"/>
            </a:pPr>
            <a:r>
              <a:rPr lang="fi" sz="1600" dirty="0"/>
              <a:t>HUOM! Ostaja ei ole esim.  "30-50-vuotias mies”, vaan tarkempi kuvaus</a:t>
            </a:r>
            <a:endParaRPr sz="1600" dirty="0"/>
          </a:p>
        </p:txBody>
      </p:sp>
      <p:sp>
        <p:nvSpPr>
          <p:cNvPr id="438" name="Google Shape;438;p36"/>
          <p:cNvSpPr txBox="1">
            <a:spLocks noGrp="1"/>
          </p:cNvSpPr>
          <p:nvPr>
            <p:ph type="body" idx="4294967295"/>
          </p:nvPr>
        </p:nvSpPr>
        <p:spPr>
          <a:xfrm>
            <a:off x="4866945" y="1374241"/>
            <a:ext cx="3643312" cy="2984500"/>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F39200"/>
              </a:buClr>
              <a:buSzPts val="1500"/>
              <a:buChar char="●"/>
            </a:pPr>
            <a:r>
              <a:rPr lang="fi" sz="1600" dirty="0"/>
              <a:t>Pystyt puhumaan kohderyhmällesi sen omalla äänensävyllä.</a:t>
            </a:r>
          </a:p>
          <a:p>
            <a:pPr marL="254000" lvl="0" indent="-247650" algn="l" rtl="0">
              <a:lnSpc>
                <a:spcPct val="100000"/>
              </a:lnSpc>
              <a:spcBef>
                <a:spcPts val="0"/>
              </a:spcBef>
              <a:spcAft>
                <a:spcPts val="0"/>
              </a:spcAft>
              <a:buClr>
                <a:srgbClr val="F39200"/>
              </a:buClr>
              <a:buSzPts val="1500"/>
              <a:buChar char="●"/>
            </a:pPr>
            <a:endParaRPr sz="1600" dirty="0"/>
          </a:p>
          <a:p>
            <a:pPr marL="254000" lvl="0" indent="-247650" algn="l" rtl="0">
              <a:lnSpc>
                <a:spcPct val="100000"/>
              </a:lnSpc>
              <a:spcBef>
                <a:spcPts val="0"/>
              </a:spcBef>
              <a:spcAft>
                <a:spcPts val="0"/>
              </a:spcAft>
              <a:buClr>
                <a:srgbClr val="F39200"/>
              </a:buClr>
              <a:buSzPts val="1500"/>
              <a:buChar char="●"/>
            </a:pPr>
            <a:r>
              <a:rPr lang="fi" sz="1600" dirty="0"/>
              <a:t>Kun teet sisältöä, pidä aina mielessäsi, mikä on tärkeää asiakkaallesi (eikä yrityksellesi).</a:t>
            </a:r>
            <a:endParaRPr sz="1600" dirty="0"/>
          </a:p>
          <a:p>
            <a:pPr marL="254000" lvl="0" indent="-247650" algn="l" rtl="0">
              <a:lnSpc>
                <a:spcPct val="100000"/>
              </a:lnSpc>
              <a:spcBef>
                <a:spcPts val="0"/>
              </a:spcBef>
              <a:spcAft>
                <a:spcPts val="0"/>
              </a:spcAft>
              <a:buClr>
                <a:srgbClr val="F39200"/>
              </a:buClr>
              <a:buSzPts val="1500"/>
              <a:buChar char="●"/>
            </a:pPr>
            <a:endParaRPr lang="fi" sz="1600" dirty="0"/>
          </a:p>
          <a:p>
            <a:pPr marL="254000" lvl="0" indent="-247650" algn="l" rtl="0">
              <a:lnSpc>
                <a:spcPct val="100000"/>
              </a:lnSpc>
              <a:spcBef>
                <a:spcPts val="0"/>
              </a:spcBef>
              <a:spcAft>
                <a:spcPts val="0"/>
              </a:spcAft>
              <a:buClr>
                <a:srgbClr val="F39200"/>
              </a:buClr>
              <a:buSzPts val="1500"/>
              <a:buChar char="●"/>
            </a:pPr>
            <a:r>
              <a:rPr lang="fi" sz="1600" dirty="0"/>
              <a:t>Kun jaat sisältöä sosiaalisessa mediassa, voit kohdentaa sisältöä tarkemmin, kun kohdistat sen henkilölle (esim. hänen kiinnostuksen kohteidensa mukaan).</a:t>
            </a:r>
            <a:endParaRPr sz="1600" dirty="0"/>
          </a:p>
          <a:p>
            <a:pPr marL="342900" lvl="1" indent="0" algn="l" rtl="0">
              <a:lnSpc>
                <a:spcPct val="100000"/>
              </a:lnSpc>
              <a:spcBef>
                <a:spcPts val="0"/>
              </a:spcBef>
              <a:spcAft>
                <a:spcPts val="1200"/>
              </a:spcAft>
              <a:buClr>
                <a:schemeClr val="dk1"/>
              </a:buClr>
              <a:buSzPts val="1500"/>
              <a:buNone/>
            </a:pPr>
            <a:endParaRPr sz="1600" dirty="0"/>
          </a:p>
        </p:txBody>
      </p:sp>
      <p:cxnSp>
        <p:nvCxnSpPr>
          <p:cNvPr id="439" name="Google Shape;439;p36"/>
          <p:cNvCxnSpPr/>
          <p:nvPr/>
        </p:nvCxnSpPr>
        <p:spPr>
          <a:xfrm>
            <a:off x="4553893" y="558941"/>
            <a:ext cx="0" cy="4025617"/>
          </a:xfrm>
          <a:prstGeom prst="straightConnector1">
            <a:avLst/>
          </a:prstGeom>
          <a:noFill/>
          <a:ln w="41275" cap="rnd" cmpd="sng">
            <a:solidFill>
              <a:srgbClr val="F39200"/>
            </a:solidFill>
            <a:prstDash val="solid"/>
            <a:round/>
            <a:headEnd type="none" w="sm" len="sm"/>
            <a:tailEnd type="none" w="sm" len="sm"/>
          </a:ln>
        </p:spPr>
      </p:cxnSp>
      <p:sp>
        <p:nvSpPr>
          <p:cNvPr id="3" name="Google Shape;425;p35">
            <a:extLst>
              <a:ext uri="{FF2B5EF4-FFF2-40B4-BE49-F238E27FC236}">
                <a16:creationId xmlns:a16="http://schemas.microsoft.com/office/drawing/2014/main" id="{1C253A62-9B6A-5B37-95BF-75BFAA49A80E}"/>
              </a:ext>
            </a:extLst>
          </p:cNvPr>
          <p:cNvSpPr txBox="1">
            <a:spLocks/>
          </p:cNvSpPr>
          <p:nvPr/>
        </p:nvSpPr>
        <p:spPr>
          <a:xfrm>
            <a:off x="250820" y="213453"/>
            <a:ext cx="4559386" cy="53213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buClr>
                <a:schemeClr val="dk1"/>
              </a:buClr>
              <a:buSzPts val="2400"/>
              <a:buFont typeface="PT Sans"/>
              <a:buNone/>
            </a:pPr>
            <a:r>
              <a:rPr lang="fi-FI" sz="3200" b="1" dirty="0"/>
              <a:t>Ostajapersoonat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6" name="Google Shape;426;p35"/>
          <p:cNvSpPr txBox="1">
            <a:spLocks noGrp="1"/>
          </p:cNvSpPr>
          <p:nvPr>
            <p:ph type="body" idx="1"/>
          </p:nvPr>
        </p:nvSpPr>
        <p:spPr>
          <a:xfrm>
            <a:off x="457862" y="633742"/>
            <a:ext cx="7165156" cy="32072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600"/>
              </a:spcBef>
              <a:spcAft>
                <a:spcPts val="0"/>
              </a:spcAft>
              <a:buClr>
                <a:schemeClr val="dk1"/>
              </a:buClr>
              <a:buSzPts val="1400"/>
              <a:buNone/>
            </a:pPr>
            <a:r>
              <a:rPr lang="fi" sz="2400" b="1" dirty="0">
                <a:solidFill>
                  <a:srgbClr val="F39200"/>
                </a:solidFill>
              </a:rPr>
              <a:t>Miten?</a:t>
            </a:r>
            <a:endParaRPr sz="2400" dirty="0">
              <a:solidFill>
                <a:srgbClr val="F39200"/>
              </a:solidFill>
            </a:endParaRPr>
          </a:p>
          <a:p>
            <a:pPr marL="342900" lvl="0" indent="-342900" algn="l" rtl="0">
              <a:lnSpc>
                <a:spcPct val="100000"/>
              </a:lnSpc>
              <a:spcBef>
                <a:spcPts val="600"/>
              </a:spcBef>
              <a:spcAft>
                <a:spcPts val="0"/>
              </a:spcAft>
              <a:buClr>
                <a:srgbClr val="161249"/>
              </a:buClr>
              <a:buSzPts val="1400"/>
              <a:buAutoNum type="arabicPeriod"/>
            </a:pPr>
            <a:r>
              <a:rPr lang="fi" sz="1400" dirty="0"/>
              <a:t>Tee asiakaskartoitus</a:t>
            </a:r>
            <a:endParaRPr dirty="0"/>
          </a:p>
          <a:p>
            <a:pPr marL="647700" lvl="1" indent="-355600" algn="l" rtl="0">
              <a:lnSpc>
                <a:spcPct val="100000"/>
              </a:lnSpc>
              <a:spcBef>
                <a:spcPts val="600"/>
              </a:spcBef>
              <a:spcAft>
                <a:spcPts val="0"/>
              </a:spcAft>
              <a:buClr>
                <a:srgbClr val="161249"/>
              </a:buClr>
              <a:buSzPts val="1400"/>
              <a:buFont typeface="Arial"/>
              <a:buChar char="●"/>
            </a:pPr>
            <a:r>
              <a:rPr lang="fi" sz="1400" dirty="0"/>
              <a:t>Kuka jo ostaa sinulta? Haastattele joitakin heistä.</a:t>
            </a:r>
            <a:endParaRPr dirty="0"/>
          </a:p>
          <a:p>
            <a:pPr marL="647700" lvl="1" indent="-355600" algn="l" rtl="0">
              <a:lnSpc>
                <a:spcPct val="100000"/>
              </a:lnSpc>
              <a:spcBef>
                <a:spcPts val="600"/>
              </a:spcBef>
              <a:spcAft>
                <a:spcPts val="0"/>
              </a:spcAft>
              <a:buClr>
                <a:srgbClr val="F39200"/>
              </a:buClr>
              <a:buSzPts val="1400"/>
              <a:buFont typeface="Arial"/>
              <a:buChar char="●"/>
            </a:pPr>
            <a:r>
              <a:rPr lang="fi" sz="1400" dirty="0">
                <a:solidFill>
                  <a:srgbClr val="F39200"/>
                </a:solidFill>
              </a:rPr>
              <a:t>Tutki verkkosivujesi ja sosiaalisen median analytiikkaa. Esimerkiksi </a:t>
            </a:r>
            <a:br>
              <a:rPr lang="fi" sz="1400" dirty="0">
                <a:solidFill>
                  <a:srgbClr val="F39200"/>
                </a:solidFill>
              </a:rPr>
            </a:br>
            <a:r>
              <a:rPr lang="fi" sz="1400" dirty="0">
                <a:solidFill>
                  <a:srgbClr val="F39200"/>
                </a:solidFill>
              </a:rPr>
              <a:t>Facebook Audience Insights.</a:t>
            </a:r>
            <a:endParaRPr dirty="0">
              <a:solidFill>
                <a:srgbClr val="F39200"/>
              </a:solidFill>
            </a:endParaRPr>
          </a:p>
          <a:p>
            <a:pPr marL="647700" lvl="1" indent="-355600" algn="l" rtl="0">
              <a:lnSpc>
                <a:spcPct val="100000"/>
              </a:lnSpc>
              <a:spcBef>
                <a:spcPts val="600"/>
              </a:spcBef>
              <a:spcAft>
                <a:spcPts val="0"/>
              </a:spcAft>
              <a:buClr>
                <a:srgbClr val="161249"/>
              </a:buClr>
              <a:buSzPts val="1400"/>
              <a:buFont typeface="Arial"/>
              <a:buChar char="●"/>
            </a:pPr>
            <a:r>
              <a:rPr lang="fi" sz="1400" dirty="0"/>
              <a:t>Katso, mitä kilpailijat tekevät</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Asiakkaan </a:t>
            </a:r>
            <a:r>
              <a:rPr lang="fi" sz="1400" b="1" dirty="0"/>
              <a:t>kipupisteiden </a:t>
            </a:r>
            <a:r>
              <a:rPr lang="fi" sz="1400" dirty="0"/>
              <a:t>tunnistaminen</a:t>
            </a:r>
            <a:endParaRPr sz="1400" b="1" dirty="0"/>
          </a:p>
          <a:p>
            <a:pPr marL="647700" lvl="1" indent="-355600" algn="l" rtl="0">
              <a:lnSpc>
                <a:spcPct val="100000"/>
              </a:lnSpc>
              <a:spcBef>
                <a:spcPts val="600"/>
              </a:spcBef>
              <a:spcAft>
                <a:spcPts val="0"/>
              </a:spcAft>
              <a:buClr>
                <a:srgbClr val="F39200"/>
              </a:buClr>
              <a:buSzPts val="1400"/>
              <a:buFont typeface="Arial"/>
              <a:buChar char="●"/>
            </a:pPr>
            <a:r>
              <a:rPr lang="fi" sz="1400" dirty="0">
                <a:solidFill>
                  <a:srgbClr val="F39200"/>
                </a:solidFill>
              </a:rPr>
              <a:t>Sosiaalinen kuuntelu</a:t>
            </a:r>
            <a:endParaRPr sz="1400" dirty="0">
              <a:solidFill>
                <a:srgbClr val="F39200"/>
              </a:solidFill>
            </a:endParaRPr>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Asiakkaan tavoitteiden tunnistaminen</a:t>
            </a:r>
            <a:endParaRPr sz="1400"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Ymmärrä, miten brändisi voi auttaa</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b="1" dirty="0"/>
              <a:t>Miten hänet voi tavoittaa? </a:t>
            </a:r>
            <a:r>
              <a:rPr lang="fi" sz="1400" dirty="0"/>
              <a:t>Mitä uutisia ja </a:t>
            </a:r>
            <a:br>
              <a:rPr lang="fi" sz="1400" dirty="0"/>
            </a:br>
            <a:r>
              <a:rPr lang="fi" sz="1400" dirty="0"/>
              <a:t>sosiaalisen median kanavaa hän käyttää?</a:t>
            </a:r>
            <a:endParaRPr dirty="0"/>
          </a:p>
          <a:p>
            <a:pPr marL="342900" lvl="0" indent="-342900" algn="l" rtl="0">
              <a:lnSpc>
                <a:spcPct val="100000"/>
              </a:lnSpc>
              <a:spcBef>
                <a:spcPts val="600"/>
              </a:spcBef>
              <a:spcAft>
                <a:spcPts val="0"/>
              </a:spcAft>
              <a:buClr>
                <a:srgbClr val="161249"/>
              </a:buClr>
              <a:buSzPts val="1400"/>
              <a:buFont typeface="PT Sans"/>
              <a:buAutoNum type="arabicPeriod"/>
            </a:pPr>
            <a:r>
              <a:rPr lang="fi" sz="1400" dirty="0"/>
              <a:t>Muodosta tutkimuksesi perusteella ostajapersoonia</a:t>
            </a:r>
            <a:endParaRPr sz="1400" dirty="0"/>
          </a:p>
          <a:p>
            <a:pPr marL="0" lvl="0" indent="0" algn="l" rtl="0">
              <a:lnSpc>
                <a:spcPct val="100000"/>
              </a:lnSpc>
              <a:spcBef>
                <a:spcPts val="0"/>
              </a:spcBef>
              <a:spcAft>
                <a:spcPts val="0"/>
              </a:spcAft>
              <a:buClr>
                <a:schemeClr val="dk1"/>
              </a:buClr>
              <a:buSzPts val="1400"/>
              <a:buNone/>
            </a:pPr>
            <a:endParaRPr sz="1400" dirty="0"/>
          </a:p>
          <a:p>
            <a:pPr marL="0" lvl="0" indent="0" algn="l" rtl="0">
              <a:lnSpc>
                <a:spcPct val="100000"/>
              </a:lnSpc>
              <a:spcBef>
                <a:spcPts val="0"/>
              </a:spcBef>
              <a:spcAft>
                <a:spcPts val="1200"/>
              </a:spcAft>
              <a:buClr>
                <a:schemeClr val="dk1"/>
              </a:buClr>
              <a:buSzPts val="1400"/>
              <a:buNone/>
            </a:pPr>
            <a:endParaRPr sz="1400" dirty="0"/>
          </a:p>
        </p:txBody>
      </p:sp>
      <p:pic>
        <p:nvPicPr>
          <p:cNvPr id="427" name="Google Shape;427;p35" descr="Woman taking a photo"/>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903880" y="855694"/>
            <a:ext cx="1438275" cy="1847850"/>
          </a:xfrm>
          <a:prstGeom prst="rect">
            <a:avLst/>
          </a:prstGeom>
          <a:noFill/>
          <a:ln>
            <a:noFill/>
          </a:ln>
        </p:spPr>
      </p:pic>
      <p:pic>
        <p:nvPicPr>
          <p:cNvPr id="428" name="Google Shape;428;p35" descr="Man in business attire"/>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flipH="1">
            <a:off x="5512996" y="941419"/>
            <a:ext cx="1304925" cy="1762125"/>
          </a:xfrm>
          <a:prstGeom prst="rect">
            <a:avLst/>
          </a:prstGeom>
          <a:noFill/>
          <a:ln>
            <a:noFill/>
          </a:ln>
        </p:spPr>
      </p:pic>
      <p:sp>
        <p:nvSpPr>
          <p:cNvPr id="429" name="Google Shape;429;p35"/>
          <p:cNvSpPr txBox="1"/>
          <p:nvPr/>
        </p:nvSpPr>
        <p:spPr>
          <a:xfrm>
            <a:off x="4934751" y="2870174"/>
            <a:ext cx="3938258" cy="1941658"/>
          </a:xfrm>
          <a:prstGeom prst="rect">
            <a:avLst/>
          </a:prstGeom>
          <a:noFill/>
          <a:ln w="38100" cap="flat" cmpd="sng">
            <a:solidFill>
              <a:srgbClr val="F39200"/>
            </a:solidFill>
            <a:prstDash val="solid"/>
            <a:round/>
            <a:headEnd type="none" w="sm" len="sm"/>
            <a:tailEnd type="none" w="sm" len="sm"/>
          </a:ln>
        </p:spPr>
        <p:txBody>
          <a:bodyPr spcFirstLastPara="1" wrap="square" lIns="91425" tIns="72000" rIns="91425" bIns="720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Malleja:</a:t>
            </a:r>
            <a:endParaRPr sz="21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dirty="0">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https://docs.google.com/document/d/1LjXUD2T80m9abqmqQRgJva5Xds3OxLqtmEOXkTX_wpI/edit</a:t>
            </a:r>
            <a:endParaRPr sz="14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dirty="0">
                <a:solidFill>
                  <a:srgbClr val="0563C1"/>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https://www.impactplus.com/blog/great-buyer-persona-examples-free-template </a:t>
            </a:r>
            <a:endParaRPr dirty="0"/>
          </a:p>
          <a:p>
            <a:pPr marL="285750" marR="0" lvl="0" indent="-285750" algn="l" rtl="0">
              <a:lnSpc>
                <a:spcPct val="100000"/>
              </a:lnSpc>
              <a:spcBef>
                <a:spcPts val="0"/>
              </a:spcBef>
              <a:spcAft>
                <a:spcPts val="0"/>
              </a:spcAft>
              <a:buClr>
                <a:srgbClr val="F39200"/>
              </a:buClr>
              <a:buSzPts val="1400"/>
              <a:buFont typeface="Arial"/>
              <a:buChar char="●"/>
            </a:pPr>
            <a:r>
              <a:rPr lang="fi" sz="1400" b="0" i="0" u="none" strike="noStrike" cap="none" dirty="0">
                <a:solidFill>
                  <a:srgbClr val="161249"/>
                </a:solidFill>
                <a:latin typeface="Arial"/>
                <a:ea typeface="Arial"/>
                <a:cs typeface="Arial"/>
                <a:sym typeface="Arial"/>
              </a:rPr>
              <a:t>Lisätietoja: </a:t>
            </a:r>
            <a:r>
              <a:rPr lang="fi" sz="1400" b="0" i="0" u="sng" strike="noStrike" cap="none" dirty="0">
                <a:solidFill>
                  <a:srgbClr val="0563C1"/>
                </a:solidFill>
                <a:latin typeface="Arial"/>
                <a:ea typeface="Arial"/>
                <a:cs typeface="Arial"/>
                <a:sym typeface="Arial"/>
                <a:hlinkClick r:id="rId7">
                  <a:extLst>
                    <a:ext uri="{A12FA001-AC4F-418D-AE19-62706E023703}">
                      <ahyp:hlinkClr xmlns:ahyp="http://schemas.microsoft.com/office/drawing/2018/hyperlinkcolor" val="tx"/>
                    </a:ext>
                  </a:extLst>
                </a:hlinkClick>
              </a:rPr>
              <a:t>https:</a:t>
            </a:r>
            <a:r>
              <a:rPr lang="fi" sz="1400" b="0" i="0" u="none" strike="noStrike" cap="none" dirty="0">
                <a:solidFill>
                  <a:srgbClr val="161249"/>
                </a:solidFill>
                <a:latin typeface="Arial"/>
                <a:ea typeface="Arial"/>
                <a:cs typeface="Arial"/>
                <a:sym typeface="Arial"/>
              </a:rPr>
              <a:t>//blog.hootsuite.com/buyer-persona/ </a:t>
            </a:r>
            <a:endParaRPr sz="1700" b="0" i="0" u="none" strike="noStrike" cap="none" dirty="0">
              <a:solidFill>
                <a:srgbClr val="16124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37"/>
          <p:cNvSpPr txBox="1"/>
          <p:nvPr/>
        </p:nvSpPr>
        <p:spPr>
          <a:xfrm>
            <a:off x="7355045" y="4712504"/>
            <a:ext cx="1521282" cy="33852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000" b="0" i="0" u="none" strike="noStrike" cap="none" dirty="0">
                <a:solidFill>
                  <a:srgbClr val="000000"/>
                </a:solidFill>
                <a:latin typeface="Arial"/>
                <a:ea typeface="Arial"/>
                <a:cs typeface="Arial"/>
                <a:sym typeface="Arial"/>
              </a:rPr>
              <a:t>Lähde: </a:t>
            </a:r>
            <a:r>
              <a:rPr lang="fi" sz="1000" b="0" i="0" u="sng" strike="noStrike" cap="none" dirty="0">
                <a:solidFill>
                  <a:srgbClr val="0097A7"/>
                </a:solidFill>
                <a:latin typeface="Arial"/>
                <a:ea typeface="Arial"/>
                <a:cs typeface="Arial"/>
                <a:sym typeface="Arial"/>
                <a:hlinkClick r:id="rId3">
                  <a:extLst>
                    <a:ext uri="{A12FA001-AC4F-418D-AE19-62706E023703}">
                      <ahyp:hlinkClr xmlns:ahyp="http://schemas.microsoft.com/office/drawing/2018/hyperlinkcolor" val="tx"/>
                    </a:ext>
                  </a:extLst>
                </a:hlinkClick>
              </a:rPr>
              <a:t>Roberta Cinus</a:t>
            </a:r>
            <a:endParaRPr sz="1000" b="0" i="0" u="none" strike="noStrike" cap="none" dirty="0">
              <a:solidFill>
                <a:srgbClr val="000000"/>
              </a:solidFill>
              <a:latin typeface="Arial"/>
              <a:ea typeface="Arial"/>
              <a:cs typeface="Arial"/>
              <a:sym typeface="Arial"/>
            </a:endParaRPr>
          </a:p>
        </p:txBody>
      </p:sp>
      <p:sp>
        <p:nvSpPr>
          <p:cNvPr id="445" name="Google Shape;445;p37"/>
          <p:cNvSpPr txBox="1">
            <a:spLocks noGrp="1"/>
          </p:cNvSpPr>
          <p:nvPr>
            <p:ph type="title" idx="4294967295"/>
          </p:nvPr>
        </p:nvSpPr>
        <p:spPr>
          <a:xfrm>
            <a:off x="544512" y="164900"/>
            <a:ext cx="5819775" cy="68897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dirty="0"/>
              <a:t>Asiakaspolku</a:t>
            </a:r>
            <a:endParaRPr dirty="0"/>
          </a:p>
        </p:txBody>
      </p:sp>
      <p:sp>
        <p:nvSpPr>
          <p:cNvPr id="446" name="Google Shape;446;p37"/>
          <p:cNvSpPr txBox="1">
            <a:spLocks noGrp="1"/>
          </p:cNvSpPr>
          <p:nvPr>
            <p:ph type="body" idx="4294967295"/>
          </p:nvPr>
        </p:nvSpPr>
        <p:spPr>
          <a:xfrm>
            <a:off x="267675" y="1095975"/>
            <a:ext cx="3308400" cy="2588100"/>
          </a:xfrm>
          <a:prstGeom prst="rect">
            <a:avLst/>
          </a:prstGeom>
          <a:noFill/>
          <a:ln>
            <a:noFill/>
          </a:ln>
        </p:spPr>
        <p:txBody>
          <a:bodyPr spcFirstLastPara="1" wrap="square" lIns="91425" tIns="45700" rIns="91425" bIns="45700" anchor="t" anchorCtr="0">
            <a:normAutofit fontScale="92500" lnSpcReduction="10000"/>
          </a:bodyPr>
          <a:lstStyle/>
          <a:p>
            <a:pPr marL="457200" marR="0" lvl="0" indent="-332422" algn="l" rtl="0">
              <a:lnSpc>
                <a:spcPct val="100000"/>
              </a:lnSpc>
              <a:spcBef>
                <a:spcPts val="0"/>
              </a:spcBef>
              <a:spcAft>
                <a:spcPts val="0"/>
              </a:spcAft>
              <a:buClr>
                <a:srgbClr val="F39200"/>
              </a:buClr>
              <a:buSzPts val="1800"/>
              <a:buFont typeface="Arial"/>
              <a:buChar char="●"/>
            </a:pPr>
            <a:r>
              <a:rPr lang="fi" sz="1800" b="0" i="0" u="none" strike="noStrike" cap="none" dirty="0">
                <a:latin typeface="Arial"/>
                <a:ea typeface="Arial"/>
                <a:cs typeface="Arial"/>
                <a:sym typeface="Arial"/>
              </a:rPr>
              <a:t>Asiakaspolku liittyy läheisesti aiemmin esitettyyn myyntisuppiloon.</a:t>
            </a:r>
            <a:br>
              <a:rPr lang="fi" sz="1800" b="0" i="0" u="none" strike="noStrike" cap="none" dirty="0">
                <a:latin typeface="Arial"/>
                <a:ea typeface="Arial"/>
                <a:cs typeface="Arial"/>
                <a:sym typeface="Arial"/>
              </a:rPr>
            </a:br>
            <a:endParaRPr sz="1800" b="0" i="0" u="none" strike="noStrike" cap="none" dirty="0">
              <a:latin typeface="Arial"/>
              <a:ea typeface="Arial"/>
              <a:cs typeface="Arial"/>
              <a:sym typeface="Arial"/>
            </a:endParaRPr>
          </a:p>
          <a:p>
            <a:pPr marL="457200" marR="0" lvl="0" indent="-332422" algn="l" rtl="0">
              <a:lnSpc>
                <a:spcPct val="100000"/>
              </a:lnSpc>
              <a:spcBef>
                <a:spcPts val="0"/>
              </a:spcBef>
              <a:spcAft>
                <a:spcPts val="0"/>
              </a:spcAft>
              <a:buClr>
                <a:srgbClr val="F39200"/>
              </a:buClr>
              <a:buSzPts val="1800"/>
              <a:buFont typeface="Arial"/>
              <a:buChar char="●"/>
            </a:pPr>
            <a:r>
              <a:rPr lang="fi" sz="1800" dirty="0"/>
              <a:t>Eri ostajien ostopolkua hahmottamalle</a:t>
            </a:r>
            <a:r>
              <a:rPr lang="fi" sz="1800" b="0" i="0" u="none" strike="noStrike" cap="none" dirty="0">
                <a:latin typeface="Arial"/>
                <a:ea typeface="Arial"/>
                <a:cs typeface="Arial"/>
                <a:sym typeface="Arial"/>
              </a:rPr>
              <a:t> voimme </a:t>
            </a:r>
            <a:r>
              <a:rPr lang="fi" sz="1800" dirty="0"/>
              <a:t>tunnistaa </a:t>
            </a:r>
            <a:r>
              <a:rPr lang="fi" sz="1800" b="0" i="0" u="none" strike="noStrike" cap="none" dirty="0">
                <a:latin typeface="Arial"/>
                <a:ea typeface="Arial"/>
                <a:cs typeface="Arial"/>
                <a:sym typeface="Arial"/>
              </a:rPr>
              <a:t>ostoprosessin vaiheet ja kosketuspisteet, joissa asiakas on </a:t>
            </a:r>
            <a:r>
              <a:rPr lang="fi" sz="1800" dirty="0"/>
              <a:t>yhteydessä </a:t>
            </a:r>
            <a:r>
              <a:rPr lang="fi" sz="1800" b="0" i="0" u="none" strike="noStrike" cap="none" dirty="0">
                <a:latin typeface="Arial"/>
                <a:ea typeface="Arial"/>
                <a:cs typeface="Arial"/>
                <a:sym typeface="Arial"/>
              </a:rPr>
              <a:t>yritykseen.</a:t>
            </a:r>
            <a:endParaRPr sz="1800" dirty="0"/>
          </a:p>
        </p:txBody>
      </p:sp>
      <p:sp>
        <p:nvSpPr>
          <p:cNvPr id="447" name="Google Shape;447;p37"/>
          <p:cNvSpPr txBox="1"/>
          <p:nvPr/>
        </p:nvSpPr>
        <p:spPr>
          <a:xfrm>
            <a:off x="267673" y="3836364"/>
            <a:ext cx="8608654" cy="615553"/>
          </a:xfrm>
          <a:prstGeom prst="rect">
            <a:avLst/>
          </a:prstGeom>
          <a:noFill/>
          <a:ln>
            <a:noFill/>
          </a:ln>
        </p:spPr>
        <p:txBody>
          <a:bodyPr spcFirstLastPara="1" wrap="square" lIns="91425" tIns="45700" rIns="91425" bIns="45700" anchor="t" anchorCtr="0">
            <a:spAutoFit/>
          </a:bodyPr>
          <a:lstStyle/>
          <a:p>
            <a:pPr marL="457200" marR="0" lvl="0" indent="-323850" algn="l" rtl="0">
              <a:spcBef>
                <a:spcPts val="0"/>
              </a:spcBef>
              <a:spcAft>
                <a:spcPts val="0"/>
              </a:spcAft>
              <a:buClr>
                <a:srgbClr val="F39200"/>
              </a:buClr>
              <a:buSzPts val="1700"/>
              <a:buFont typeface="Arial"/>
              <a:buChar char="●"/>
            </a:pPr>
            <a:r>
              <a:rPr lang="fi" sz="1700" dirty="0">
                <a:solidFill>
                  <a:srgbClr val="161249"/>
                </a:solidFill>
              </a:rPr>
              <a:t>T</a:t>
            </a:r>
            <a:r>
              <a:rPr lang="fi" sz="1700" b="0" i="0" u="none" strike="noStrike" cap="none" dirty="0">
                <a:solidFill>
                  <a:srgbClr val="161249"/>
                </a:solidFill>
                <a:latin typeface="Arial"/>
                <a:ea typeface="Arial"/>
                <a:cs typeface="Arial"/>
                <a:sym typeface="Arial"/>
              </a:rPr>
              <a:t>ämä auttaa mainosviestien suunnittelussa ja niiden medioiden valinnassa, joilla kohdeyleisö voidaan tavoittaa optimaalisesti. </a:t>
            </a:r>
            <a:endParaRPr dirty="0"/>
          </a:p>
        </p:txBody>
      </p:sp>
      <p:pic>
        <p:nvPicPr>
          <p:cNvPr id="3" name="Picture 2">
            <a:extLst>
              <a:ext uri="{FF2B5EF4-FFF2-40B4-BE49-F238E27FC236}">
                <a16:creationId xmlns:a16="http://schemas.microsoft.com/office/drawing/2014/main" id="{B9E354A0-E9C0-8FAA-70FB-C48B7E10A96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88227" y="1081742"/>
            <a:ext cx="4779469" cy="260233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38"/>
          <p:cNvSpPr txBox="1"/>
          <p:nvPr/>
        </p:nvSpPr>
        <p:spPr>
          <a:xfrm>
            <a:off x="4957975" y="4600300"/>
            <a:ext cx="41862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Lähde: </a:t>
            </a:r>
            <a:r>
              <a:rPr lang="fi" sz="1200" b="0" i="0" u="sng" strike="noStrike" cap="none">
                <a:solidFill>
                  <a:schemeClr val="hlink"/>
                </a:solidFill>
                <a:latin typeface="Arial"/>
                <a:ea typeface="Arial"/>
                <a:cs typeface="Arial"/>
                <a:sym typeface="Arial"/>
                <a:hlinkClick r:id="rId3"/>
              </a:rPr>
              <a:t>Chaffey</a:t>
            </a:r>
            <a:r>
              <a:rPr lang="fi" sz="1200" b="0" i="0" u="none" strike="noStrike" cap="none">
                <a:solidFill>
                  <a:srgbClr val="000000"/>
                </a:solidFill>
                <a:latin typeface="Arial"/>
                <a:ea typeface="Arial"/>
                <a:cs typeface="Arial"/>
                <a:sym typeface="Arial"/>
              </a:rPr>
              <a:t>, 2020 (</a:t>
            </a:r>
            <a:r>
              <a:rPr lang="fi" sz="1200"/>
              <a:t>alkuperäinen: </a:t>
            </a:r>
            <a:r>
              <a:rPr lang="fi" sz="1200" b="0" i="0" u="none" strike="noStrike" cap="none">
                <a:solidFill>
                  <a:srgbClr val="000000"/>
                </a:solidFill>
                <a:latin typeface="Arial"/>
                <a:ea typeface="Arial"/>
                <a:cs typeface="Arial"/>
                <a:sym typeface="Arial"/>
              </a:rPr>
              <a:t>Boston </a:t>
            </a:r>
            <a:r>
              <a:rPr lang="fi" sz="1200"/>
              <a:t>Consulting Group).</a:t>
            </a:r>
            <a:endParaRPr sz="1200" b="0" i="0" u="none" strike="noStrike" cap="none">
              <a:solidFill>
                <a:srgbClr val="000000"/>
              </a:solidFill>
              <a:latin typeface="Arial"/>
              <a:ea typeface="Arial"/>
              <a:cs typeface="Arial"/>
              <a:sym typeface="Arial"/>
            </a:endParaRPr>
          </a:p>
        </p:txBody>
      </p:sp>
      <p:sp>
        <p:nvSpPr>
          <p:cNvPr id="454" name="Google Shape;454;p38"/>
          <p:cNvSpPr txBox="1"/>
          <p:nvPr/>
        </p:nvSpPr>
        <p:spPr>
          <a:xfrm>
            <a:off x="586965" y="0"/>
            <a:ext cx="6756775"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2800" b="1" i="0" u="none" strike="noStrike" cap="none">
                <a:solidFill>
                  <a:srgbClr val="161249"/>
                </a:solidFill>
                <a:latin typeface="Arial"/>
                <a:ea typeface="Arial"/>
                <a:cs typeface="Arial"/>
                <a:sym typeface="Arial"/>
              </a:rPr>
              <a:t>Esimerkki 'asiakaspolusta'</a:t>
            </a:r>
            <a:endParaRPr sz="2800" b="1" i="0" u="none" strike="noStrike" cap="none">
              <a:solidFill>
                <a:srgbClr val="161249"/>
              </a:solidFill>
              <a:latin typeface="Arial"/>
              <a:ea typeface="Arial"/>
              <a:cs typeface="Arial"/>
              <a:sym typeface="Arial"/>
            </a:endParaRPr>
          </a:p>
        </p:txBody>
      </p:sp>
      <p:pic>
        <p:nvPicPr>
          <p:cNvPr id="455" name="Google Shape;455;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57850" y="527575"/>
            <a:ext cx="6415049" cy="40727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39"/>
          <p:cNvSpPr txBox="1">
            <a:spLocks noGrp="1"/>
          </p:cNvSpPr>
          <p:nvPr>
            <p:ph type="body" idx="1"/>
          </p:nvPr>
        </p:nvSpPr>
        <p:spPr>
          <a:xfrm>
            <a:off x="840583" y="31299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dirty="0"/>
              <a:t>Aktivointitehtävä</a:t>
            </a:r>
            <a:endParaRPr dirty="0"/>
          </a:p>
        </p:txBody>
      </p:sp>
      <p:sp>
        <p:nvSpPr>
          <p:cNvPr id="461" name="Google Shape;461;p39"/>
          <p:cNvSpPr txBox="1">
            <a:spLocks noGrp="1"/>
          </p:cNvSpPr>
          <p:nvPr>
            <p:ph type="body" idx="2"/>
          </p:nvPr>
        </p:nvSpPr>
        <p:spPr>
          <a:xfrm>
            <a:off x="886545" y="957531"/>
            <a:ext cx="7370910"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F39200"/>
              </a:buClr>
              <a:buSzPts val="1500"/>
              <a:buNone/>
            </a:pPr>
            <a:r>
              <a:rPr lang="fi" sz="2000" b="1" dirty="0">
                <a:solidFill>
                  <a:srgbClr val="F39200"/>
                </a:solidFill>
              </a:rPr>
              <a:t>'Digitaalinen asiakaspolku'</a:t>
            </a:r>
            <a:endParaRPr dirty="0"/>
          </a:p>
          <a:p>
            <a:pPr marL="0" lvl="0" indent="0" algn="l" rtl="0">
              <a:lnSpc>
                <a:spcPct val="100000"/>
              </a:lnSpc>
              <a:spcBef>
                <a:spcPts val="1200"/>
              </a:spcBef>
              <a:spcAft>
                <a:spcPts val="0"/>
              </a:spcAft>
              <a:buClr>
                <a:schemeClr val="lt1"/>
              </a:buClr>
              <a:buSzPts val="1500"/>
              <a:buNone/>
            </a:pPr>
            <a:r>
              <a:rPr lang="fi" sz="1800" dirty="0">
                <a:solidFill>
                  <a:schemeClr val="lt1"/>
                </a:solidFill>
              </a:rPr>
              <a:t>Kun suunnitellaan, millaisia mainoksia ja missä medioissa/alustoilla niitä julkaistaan, on erittäin hyödyllistä selvittää kunkin yrityksen asiakaspolku ja asiakkaan kosketuspisteet. </a:t>
            </a:r>
            <a:br>
              <a:rPr lang="fi" sz="1800" dirty="0">
                <a:solidFill>
                  <a:schemeClr val="lt1"/>
                </a:solidFill>
              </a:rPr>
            </a:br>
            <a:endParaRPr sz="1800" dirty="0">
              <a:solidFill>
                <a:schemeClr val="lt1"/>
              </a:solidFill>
            </a:endParaRPr>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Mieti liiketoimintaa ja tuotetta tai palvelua </a:t>
            </a:r>
            <a:endParaRPr dirty="0"/>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Selvitä tietty ostajapersoona</a:t>
            </a:r>
            <a:endParaRPr dirty="0"/>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Miltä matka voisi näyttää? Mitä ostopolun vaiheita siihen liittyy?</a:t>
            </a:r>
            <a:endParaRPr dirty="0"/>
          </a:p>
          <a:p>
            <a:pPr marL="457200" lvl="0" indent="-342900" algn="l" rtl="0">
              <a:lnSpc>
                <a:spcPct val="100000"/>
              </a:lnSpc>
              <a:spcBef>
                <a:spcPts val="600"/>
              </a:spcBef>
              <a:spcAft>
                <a:spcPts val="0"/>
              </a:spcAft>
              <a:buClr>
                <a:srgbClr val="F39200"/>
              </a:buClr>
              <a:buSzPts val="1980"/>
              <a:buAutoNum type="arabicPeriod"/>
            </a:pPr>
            <a:r>
              <a:rPr lang="fi" sz="1800" dirty="0">
                <a:solidFill>
                  <a:schemeClr val="lt1"/>
                </a:solidFill>
              </a:rPr>
              <a:t>Nimeä digitaaliset kosketuspisteet, jotka ovat yrityksen kannalta keskeisiä asiakkaan kohtaamiseksi.</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40"/>
          <p:cNvSpPr txBox="1">
            <a:spLocks noGrp="1"/>
          </p:cNvSpPr>
          <p:nvPr>
            <p:ph type="title" idx="4294967295"/>
          </p:nvPr>
        </p:nvSpPr>
        <p:spPr>
          <a:xfrm>
            <a:off x="1074423" y="1371452"/>
            <a:ext cx="6995154" cy="1538853"/>
          </a:xfrm>
          <a:prstGeom prst="rect">
            <a:avLst/>
          </a:prstGeom>
          <a:noFill/>
          <a:ln>
            <a:noFill/>
          </a:ln>
        </p:spPr>
        <p:txBody>
          <a:bodyPr spcFirstLastPara="1" wrap="square" lIns="91425" tIns="91425" rIns="91425" bIns="91425" anchor="ctr" anchorCtr="0">
            <a:spAutoFit/>
          </a:bodyPr>
          <a:lstStyle/>
          <a:p>
            <a:pPr marL="0" lvl="0" indent="0" algn="ctr" rtl="0">
              <a:lnSpc>
                <a:spcPct val="100000"/>
              </a:lnSpc>
              <a:spcBef>
                <a:spcPts val="0"/>
              </a:spcBef>
              <a:spcAft>
                <a:spcPts val="0"/>
              </a:spcAft>
              <a:buClr>
                <a:srgbClr val="161249"/>
              </a:buClr>
              <a:buSzPts val="3600"/>
              <a:buFont typeface="Arial"/>
              <a:buNone/>
            </a:pPr>
            <a:r>
              <a:rPr lang="fi" sz="4400" dirty="0"/>
              <a:t>Mainonnan suuntauksia ja näkymiä</a:t>
            </a:r>
            <a:endParaRPr sz="4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41"/>
          <p:cNvSpPr txBox="1">
            <a:spLocks noGrp="1"/>
          </p:cNvSpPr>
          <p:nvPr>
            <p:ph type="title"/>
          </p:nvPr>
        </p:nvSpPr>
        <p:spPr>
          <a:xfrm>
            <a:off x="976501" y="147959"/>
            <a:ext cx="7190998" cy="994172"/>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400"/>
              <a:buFont typeface="Arial"/>
              <a:buNone/>
            </a:pPr>
            <a:r>
              <a:rPr lang="fi" sz="3000"/>
              <a:t>Digitaalisen median osuus kasvaa </a:t>
            </a:r>
            <a:br>
              <a:rPr lang="fi" sz="3000"/>
            </a:br>
            <a:r>
              <a:rPr lang="fi" sz="3000"/>
              <a:t>mainonnassa</a:t>
            </a:r>
            <a:endParaRPr sz="3000"/>
          </a:p>
        </p:txBody>
      </p:sp>
      <p:sp>
        <p:nvSpPr>
          <p:cNvPr id="472" name="Google Shape;472;p41"/>
          <p:cNvSpPr txBox="1">
            <a:spLocks noGrp="1"/>
          </p:cNvSpPr>
          <p:nvPr>
            <p:ph type="body" idx="1"/>
          </p:nvPr>
        </p:nvSpPr>
        <p:spPr>
          <a:xfrm>
            <a:off x="208740" y="1316020"/>
            <a:ext cx="3095774" cy="273966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F39200"/>
              </a:buClr>
              <a:buSzPts val="1500"/>
              <a:buFont typeface="Arial"/>
              <a:buChar char="●"/>
            </a:pPr>
            <a:r>
              <a:rPr lang="fi" sz="1500" dirty="0"/>
              <a:t>Digitaalisen median osuus on kasvussa, vaikka perinteistä mediaa käytetään edelleen.</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Kaavio näyttää kaikkien mainostajien keskiarvon.</a:t>
            </a:r>
            <a:endParaRPr sz="1500" dirty="0"/>
          </a:p>
          <a:p>
            <a:pPr marL="457200" lvl="0" indent="-323850" algn="l" rtl="0">
              <a:lnSpc>
                <a:spcPct val="100000"/>
              </a:lnSpc>
              <a:spcBef>
                <a:spcPts val="600"/>
              </a:spcBef>
              <a:spcAft>
                <a:spcPts val="0"/>
              </a:spcAft>
              <a:buClr>
                <a:srgbClr val="F39200"/>
              </a:buClr>
              <a:buSzPts val="1500"/>
              <a:buFont typeface="Arial"/>
              <a:buChar char="●"/>
            </a:pPr>
            <a:r>
              <a:rPr lang="fi" sz="1500" dirty="0"/>
              <a:t>Erityyppisten organisaatioiden ja toimialojen välillä on suuria eroja.</a:t>
            </a:r>
            <a:endParaRPr sz="1500" dirty="0"/>
          </a:p>
        </p:txBody>
      </p:sp>
      <p:sp>
        <p:nvSpPr>
          <p:cNvPr id="473" name="Google Shape;473;p41"/>
          <p:cNvSpPr txBox="1"/>
          <p:nvPr/>
        </p:nvSpPr>
        <p:spPr>
          <a:xfrm>
            <a:off x="7301196" y="4044925"/>
            <a:ext cx="1842804"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161249"/>
                </a:solidFill>
                <a:latin typeface="Arial"/>
                <a:ea typeface="Arial"/>
                <a:cs typeface="Arial"/>
                <a:sym typeface="Arial"/>
              </a:rPr>
              <a:t>Lähde: Statista (2022)</a:t>
            </a:r>
            <a:endParaRPr sz="1200" b="0" i="0" u="none" strike="noStrike" cap="none">
              <a:solidFill>
                <a:srgbClr val="161249"/>
              </a:solidFill>
              <a:latin typeface="Arial"/>
              <a:ea typeface="Arial"/>
              <a:cs typeface="Arial"/>
              <a:sym typeface="Arial"/>
            </a:endParaRPr>
          </a:p>
        </p:txBody>
      </p:sp>
      <p:pic>
        <p:nvPicPr>
          <p:cNvPr id="474" name="Google Shape;474;p41"/>
          <p:cNvPicPr preferRelativeResize="0"/>
          <p:nvPr/>
        </p:nvPicPr>
        <p:blipFill rotWithShape="1">
          <a:blip r:embed="rId3">
            <a:alphaModFix/>
          </a:blip>
          <a:srcRect/>
          <a:stretch/>
        </p:blipFill>
        <p:spPr>
          <a:xfrm>
            <a:off x="3493286" y="1316020"/>
            <a:ext cx="5441974" cy="2739667"/>
          </a:xfrm>
          <a:prstGeom prst="rect">
            <a:avLst/>
          </a:prstGeom>
          <a:noFill/>
          <a:ln w="38100" cap="flat" cmpd="sng">
            <a:solidFill>
              <a:srgbClr val="F39200"/>
            </a:solidFill>
            <a:prstDash val="solid"/>
            <a:round/>
            <a:headEnd type="none" w="sm" len="sm"/>
            <a:tailEnd type="none" w="sm" len="sm"/>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42"/>
          <p:cNvSpPr txBox="1">
            <a:spLocks noGrp="1"/>
          </p:cNvSpPr>
          <p:nvPr>
            <p:ph type="title"/>
          </p:nvPr>
        </p:nvSpPr>
        <p:spPr>
          <a:xfrm>
            <a:off x="438528" y="326468"/>
            <a:ext cx="8443079" cy="62487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3000" dirty="0"/>
              <a:t>Jotkin yritykset mainostavat enemmän</a:t>
            </a:r>
            <a:endParaRPr sz="3000" dirty="0"/>
          </a:p>
        </p:txBody>
      </p:sp>
      <p:sp>
        <p:nvSpPr>
          <p:cNvPr id="480" name="Google Shape;480;p42"/>
          <p:cNvSpPr txBox="1">
            <a:spLocks noGrp="1"/>
          </p:cNvSpPr>
          <p:nvPr>
            <p:ph type="body" idx="1"/>
          </p:nvPr>
        </p:nvSpPr>
        <p:spPr>
          <a:xfrm>
            <a:off x="438528" y="1171889"/>
            <a:ext cx="3140887" cy="2240756"/>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0"/>
              </a:spcBef>
              <a:spcAft>
                <a:spcPts val="0"/>
              </a:spcAft>
              <a:buClr>
                <a:srgbClr val="F39200"/>
              </a:buClr>
              <a:buSzPts val="1600"/>
              <a:buFont typeface="Arial"/>
              <a:buChar char="●"/>
            </a:pPr>
            <a:r>
              <a:rPr lang="fi" sz="1600" dirty="0"/>
              <a:t>Mainonnan tarve on suurta yleensä silloin, kun kilpailu on kovaa.</a:t>
            </a:r>
            <a:endParaRPr sz="1600" dirty="0"/>
          </a:p>
          <a:p>
            <a:pPr marL="285750" lvl="0" indent="-285750" algn="l" rtl="0">
              <a:lnSpc>
                <a:spcPct val="100000"/>
              </a:lnSpc>
              <a:spcBef>
                <a:spcPts val="1200"/>
              </a:spcBef>
              <a:spcAft>
                <a:spcPts val="0"/>
              </a:spcAft>
              <a:buClr>
                <a:srgbClr val="F39200"/>
              </a:buClr>
              <a:buSzPts val="1600"/>
              <a:buFont typeface="Arial"/>
              <a:buChar char="●"/>
            </a:pPr>
            <a:r>
              <a:rPr lang="fi" sz="1600" dirty="0"/>
              <a:t>Suuremmat yritykset käyttävät yleensä suuremman osan kokonaisbudjetistaan markkinointiin..</a:t>
            </a:r>
            <a:endParaRPr sz="1600" dirty="0"/>
          </a:p>
          <a:p>
            <a:pPr marL="285750" lvl="0" indent="-285750" algn="l" rtl="0">
              <a:lnSpc>
                <a:spcPct val="100000"/>
              </a:lnSpc>
              <a:spcBef>
                <a:spcPts val="1200"/>
              </a:spcBef>
              <a:spcAft>
                <a:spcPts val="0"/>
              </a:spcAft>
              <a:buClr>
                <a:srgbClr val="F39200"/>
              </a:buClr>
              <a:buSzPts val="1600"/>
              <a:buFont typeface="Arial"/>
              <a:buChar char="●"/>
            </a:pPr>
            <a:r>
              <a:rPr lang="fi" sz="1600" dirty="0"/>
              <a:t>Yleensä B2C-yritykset käyttävät enemmän rahaa kuin B2B-yritykset.</a:t>
            </a:r>
            <a:endParaRPr dirty="0"/>
          </a:p>
          <a:p>
            <a:pPr marL="285750" lvl="0" indent="-184150" algn="l" rtl="0">
              <a:lnSpc>
                <a:spcPct val="100000"/>
              </a:lnSpc>
              <a:spcBef>
                <a:spcPts val="1200"/>
              </a:spcBef>
              <a:spcAft>
                <a:spcPts val="0"/>
              </a:spcAft>
              <a:buClr>
                <a:srgbClr val="F39200"/>
              </a:buClr>
              <a:buSzPts val="1600"/>
              <a:buFont typeface="Arial"/>
              <a:buNone/>
            </a:pPr>
            <a:endParaRPr sz="1600" dirty="0"/>
          </a:p>
          <a:p>
            <a:pPr marL="285750" lvl="0" indent="-184150" algn="l" rtl="0">
              <a:lnSpc>
                <a:spcPct val="100000"/>
              </a:lnSpc>
              <a:spcBef>
                <a:spcPts val="1200"/>
              </a:spcBef>
              <a:spcAft>
                <a:spcPts val="1200"/>
              </a:spcAft>
              <a:buClr>
                <a:srgbClr val="F39200"/>
              </a:buClr>
              <a:buSzPts val="1600"/>
              <a:buFont typeface="Arial"/>
              <a:buNone/>
            </a:pPr>
            <a:endParaRPr sz="1600" dirty="0"/>
          </a:p>
        </p:txBody>
      </p:sp>
      <p:pic>
        <p:nvPicPr>
          <p:cNvPr id="481" name="Google Shape;481;p42"/>
          <p:cNvPicPr preferRelativeResize="0"/>
          <p:nvPr/>
        </p:nvPicPr>
        <p:blipFill rotWithShape="1">
          <a:blip r:embed="rId3" cstate="screen">
            <a:alphaModFix/>
            <a:extLst>
              <a:ext uri="{28A0092B-C50C-407E-A947-70E740481C1C}">
                <a14:useLocalDpi xmlns:a14="http://schemas.microsoft.com/office/drawing/2010/main"/>
              </a:ext>
            </a:extLst>
          </a:blip>
          <a:srcRect l="-626" t="-2443"/>
          <a:stretch/>
        </p:blipFill>
        <p:spPr>
          <a:xfrm>
            <a:off x="3816144" y="1235781"/>
            <a:ext cx="5139071" cy="2971934"/>
          </a:xfrm>
          <a:prstGeom prst="rect">
            <a:avLst/>
          </a:prstGeom>
          <a:noFill/>
          <a:ln w="38100" cap="flat" cmpd="sng">
            <a:solidFill>
              <a:srgbClr val="F39200"/>
            </a:solidFill>
            <a:prstDash val="solid"/>
            <a:round/>
            <a:headEnd type="none" w="sm" len="sm"/>
            <a:tailEnd type="none" w="sm" len="sm"/>
          </a:ln>
        </p:spPr>
      </p:pic>
      <p:sp>
        <p:nvSpPr>
          <p:cNvPr id="482" name="Google Shape;482;p42"/>
          <p:cNvSpPr txBox="1"/>
          <p:nvPr/>
        </p:nvSpPr>
        <p:spPr>
          <a:xfrm>
            <a:off x="7140938" y="4122856"/>
            <a:ext cx="37770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Lähde: </a:t>
            </a:r>
            <a:r>
              <a:rPr lang="fi" sz="1200" b="0" i="0" u="sng" strike="noStrike" cap="none">
                <a:solidFill>
                  <a:schemeClr val="hlink"/>
                </a:solidFill>
                <a:latin typeface="Arial"/>
                <a:ea typeface="Arial"/>
                <a:cs typeface="Arial"/>
                <a:sym typeface="Arial"/>
                <a:hlinkClick r:id="rId4"/>
              </a:rPr>
              <a:t>Merehead, </a:t>
            </a:r>
            <a:r>
              <a:rPr lang="fi" sz="1200" b="0" i="0" u="none" strike="noStrike" cap="none">
                <a:solidFill>
                  <a:srgbClr val="000000"/>
                </a:solidFill>
                <a:latin typeface="Arial"/>
                <a:ea typeface="Arial"/>
                <a:cs typeface="Arial"/>
                <a:sym typeface="Arial"/>
              </a:rPr>
              <a:t>2021</a:t>
            </a:r>
            <a:endParaRPr sz="1200" b="0" i="0" u="none" strike="noStrike" cap="none" dirty="0">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43"/>
          <p:cNvSpPr txBox="1">
            <a:spLocks noGrp="1"/>
          </p:cNvSpPr>
          <p:nvPr>
            <p:ph type="body" idx="4294967295"/>
          </p:nvPr>
        </p:nvSpPr>
        <p:spPr>
          <a:xfrm>
            <a:off x="3229769" y="934073"/>
            <a:ext cx="2784475" cy="2958918"/>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700" b="1" dirty="0">
                <a:solidFill>
                  <a:srgbClr val="F39200"/>
                </a:solidFill>
              </a:rPr>
              <a:t>Suuntaus:</a:t>
            </a:r>
            <a:br>
              <a:rPr lang="fi" sz="1505" dirty="0"/>
            </a:br>
            <a:r>
              <a:rPr lang="fi" sz="1500" dirty="0"/>
              <a:t>Hakukoneiden käyttö on muuttumassa sanahauista kokonaisvaltaisempaan tarpeen tunnistamiseen. Samaan aikaan käytetään yhä enemmän tekoälyä tietokantojen jäsentämiseen.</a:t>
            </a:r>
            <a:endParaRPr sz="1500" dirty="0"/>
          </a:p>
          <a:p>
            <a:pPr marL="0" lvl="0" indent="0" algn="l" rtl="0">
              <a:lnSpc>
                <a:spcPct val="100000"/>
              </a:lnSpc>
              <a:spcBef>
                <a:spcPts val="1200"/>
              </a:spcBef>
              <a:spcAft>
                <a:spcPts val="0"/>
              </a:spcAft>
              <a:buClr>
                <a:srgbClr val="F39200"/>
              </a:buClr>
              <a:buSzPts val="605"/>
              <a:buNone/>
            </a:pPr>
            <a:r>
              <a:rPr lang="fi" sz="1700" b="1" dirty="0">
                <a:solidFill>
                  <a:srgbClr val="F39200"/>
                </a:solidFill>
              </a:rPr>
              <a:t>Ratkaistava: </a:t>
            </a:r>
            <a:br>
              <a:rPr lang="fi" sz="1505" dirty="0"/>
            </a:br>
            <a:r>
              <a:rPr lang="fi" sz="1505" dirty="0"/>
              <a:t>Millainen verkkosisältö on tarpeen? </a:t>
            </a:r>
            <a:r>
              <a:rPr lang="fi" sz="1500" dirty="0"/>
              <a:t>Minkä asiakaskosketuspisteiden merkitys kasvaa/vähenee? </a:t>
            </a:r>
            <a:endParaRPr sz="1500" dirty="0"/>
          </a:p>
          <a:p>
            <a:pPr marL="0" lvl="0" indent="0" algn="l" rtl="0">
              <a:lnSpc>
                <a:spcPct val="115000"/>
              </a:lnSpc>
              <a:spcBef>
                <a:spcPts val="1200"/>
              </a:spcBef>
              <a:spcAft>
                <a:spcPts val="1200"/>
              </a:spcAft>
              <a:buClr>
                <a:srgbClr val="161249"/>
              </a:buClr>
              <a:buSzPts val="605"/>
              <a:buNone/>
            </a:pPr>
            <a:r>
              <a:rPr lang="fi" sz="1505" dirty="0"/>
              <a:t> </a:t>
            </a:r>
            <a:br>
              <a:rPr lang="fi" sz="1505" dirty="0"/>
            </a:br>
            <a:endParaRPr sz="970" dirty="0"/>
          </a:p>
        </p:txBody>
      </p:sp>
      <p:sp>
        <p:nvSpPr>
          <p:cNvPr id="488" name="Google Shape;488;p43"/>
          <p:cNvSpPr txBox="1">
            <a:spLocks noGrp="1"/>
          </p:cNvSpPr>
          <p:nvPr>
            <p:ph type="title" idx="4294967295"/>
          </p:nvPr>
        </p:nvSpPr>
        <p:spPr>
          <a:xfrm>
            <a:off x="311150" y="132710"/>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Suuntaukset ja tulevaisuuden näkymät</a:t>
            </a:r>
            <a:endParaRPr sz="3200"/>
          </a:p>
        </p:txBody>
      </p:sp>
      <p:sp>
        <p:nvSpPr>
          <p:cNvPr id="489" name="Google Shape;489;p43"/>
          <p:cNvSpPr txBox="1">
            <a:spLocks noGrp="1"/>
          </p:cNvSpPr>
          <p:nvPr>
            <p:ph type="body" idx="4294967295"/>
          </p:nvPr>
        </p:nvSpPr>
        <p:spPr>
          <a:xfrm>
            <a:off x="6182129" y="934072"/>
            <a:ext cx="2682875" cy="2958919"/>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700" b="1" dirty="0">
                <a:solidFill>
                  <a:srgbClr val="F39200"/>
                </a:solidFill>
              </a:rPr>
              <a:t>Suuntaus: </a:t>
            </a:r>
            <a:br>
              <a:rPr lang="fi" sz="1600" dirty="0"/>
            </a:br>
            <a:r>
              <a:rPr lang="fi" sz="1500" dirty="0"/>
              <a:t>Kuluttajan tietojen suojaus</a:t>
            </a:r>
          </a:p>
          <a:p>
            <a:pPr marL="0" lvl="0" indent="0" algn="l" rtl="0">
              <a:lnSpc>
                <a:spcPct val="100000"/>
              </a:lnSpc>
              <a:spcBef>
                <a:spcPts val="0"/>
              </a:spcBef>
              <a:spcAft>
                <a:spcPts val="0"/>
              </a:spcAft>
              <a:buClr>
                <a:srgbClr val="161249"/>
              </a:buClr>
              <a:buSzPts val="605"/>
              <a:buNone/>
            </a:pPr>
            <a:r>
              <a:rPr lang="fi" sz="1500" dirty="0"/>
              <a:t>-&gt; Miten mainostajat voivat tavoittaa kohderyhmät ilman näitä tietoja?</a:t>
            </a:r>
            <a:endParaRPr sz="1600" b="1" dirty="0"/>
          </a:p>
          <a:p>
            <a:pPr marL="0" lvl="0" indent="0" algn="l" rtl="0">
              <a:lnSpc>
                <a:spcPct val="100000"/>
              </a:lnSpc>
              <a:spcBef>
                <a:spcPts val="2400"/>
              </a:spcBef>
              <a:spcAft>
                <a:spcPts val="1200"/>
              </a:spcAft>
              <a:buClr>
                <a:srgbClr val="F39200"/>
              </a:buClr>
              <a:buSzPts val="1608"/>
              <a:buNone/>
            </a:pPr>
            <a:r>
              <a:rPr lang="fi" sz="1700" b="1" dirty="0">
                <a:solidFill>
                  <a:srgbClr val="F39200"/>
                </a:solidFill>
              </a:rPr>
              <a:t>Ratkaistava: </a:t>
            </a:r>
            <a:br>
              <a:rPr lang="fi" sz="1600" dirty="0"/>
            </a:br>
            <a:r>
              <a:rPr lang="fi" sz="1500" dirty="0"/>
              <a:t>Vaihtoehtoiset menetelmät potentiaalisten mainosten vastaanottajien piirteiden määrittämiseksi.</a:t>
            </a:r>
            <a:endParaRPr sz="1500" dirty="0"/>
          </a:p>
        </p:txBody>
      </p:sp>
      <p:sp>
        <p:nvSpPr>
          <p:cNvPr id="490" name="Google Shape;490;p43"/>
          <p:cNvSpPr txBox="1">
            <a:spLocks noGrp="1"/>
          </p:cNvSpPr>
          <p:nvPr>
            <p:ph type="body" idx="4294967295"/>
          </p:nvPr>
        </p:nvSpPr>
        <p:spPr>
          <a:xfrm>
            <a:off x="278996" y="934073"/>
            <a:ext cx="2782888" cy="2958918"/>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700" b="1">
                <a:solidFill>
                  <a:srgbClr val="F39200"/>
                </a:solidFill>
              </a:rPr>
              <a:t>Suuntaus: </a:t>
            </a:r>
            <a:br>
              <a:rPr lang="fi" sz="1505"/>
            </a:br>
            <a:r>
              <a:rPr lang="fi" sz="1500"/>
              <a:t>Digitaalisen markkinoinnin taitojen muuttuessa "kaikkien osaamiseksi" kilpailuetu pienenee, ja kaikki kilpailijat tekevät samaa.</a:t>
            </a:r>
            <a:endParaRPr sz="1500"/>
          </a:p>
          <a:p>
            <a:pPr marL="0" lvl="0" indent="0" algn="l" rtl="0">
              <a:lnSpc>
                <a:spcPct val="100000"/>
              </a:lnSpc>
              <a:spcBef>
                <a:spcPts val="1200"/>
              </a:spcBef>
              <a:spcAft>
                <a:spcPts val="1200"/>
              </a:spcAft>
              <a:buClr>
                <a:srgbClr val="F39200"/>
              </a:buClr>
              <a:buSzPts val="605"/>
              <a:buNone/>
            </a:pPr>
            <a:r>
              <a:rPr lang="fi" sz="1700" b="1">
                <a:solidFill>
                  <a:srgbClr val="F39200"/>
                </a:solidFill>
              </a:rPr>
              <a:t>Ratkaistava: </a:t>
            </a:r>
            <a:br>
              <a:rPr lang="fi" sz="1505"/>
            </a:br>
            <a:r>
              <a:rPr lang="fi" sz="1500"/>
              <a:t>Miten erottua kilpailijoista? Tarjoavatko uudet mainosalustat parempia kohdentamismahdollisuuksia? </a:t>
            </a:r>
            <a:endParaRPr sz="1500"/>
          </a:p>
        </p:txBody>
      </p:sp>
      <p:sp>
        <p:nvSpPr>
          <p:cNvPr id="491" name="Google Shape;491;p43"/>
          <p:cNvSpPr txBox="1"/>
          <p:nvPr/>
        </p:nvSpPr>
        <p:spPr>
          <a:xfrm>
            <a:off x="197516" y="3911097"/>
            <a:ext cx="9850170" cy="58474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F39200"/>
                </a:solidFill>
                <a:latin typeface="Arial"/>
                <a:ea typeface="Arial"/>
                <a:cs typeface="Arial"/>
                <a:sym typeface="Arial"/>
              </a:rPr>
              <a:t>Lisälukemista: </a:t>
            </a:r>
            <a:endParaRPr/>
          </a:p>
          <a:p>
            <a:pPr marL="0" marR="0" lvl="0" indent="0" algn="l" rtl="0">
              <a:lnSpc>
                <a:spcPct val="100000"/>
              </a:lnSpc>
              <a:spcBef>
                <a:spcPts val="0"/>
              </a:spcBef>
              <a:spcAft>
                <a:spcPts val="0"/>
              </a:spcAft>
              <a:buClr>
                <a:srgbClr val="000000"/>
              </a:buClr>
              <a:buSzPts val="1400"/>
              <a:buFont typeface="Arial"/>
              <a:buNone/>
            </a:pPr>
            <a:r>
              <a:rPr lang="fi" sz="12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https://www.theperspective.com/debates/businessandtechnology/the-perspective-on-digital-marketing/  </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44"/>
          <p:cNvSpPr txBox="1">
            <a:spLocks noGrp="1"/>
          </p:cNvSpPr>
          <p:nvPr>
            <p:ph type="title" idx="4294967295"/>
          </p:nvPr>
        </p:nvSpPr>
        <p:spPr>
          <a:xfrm>
            <a:off x="311150" y="1897566"/>
            <a:ext cx="8521700" cy="841375"/>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Clr>
                <a:srgbClr val="161249"/>
              </a:buClr>
              <a:buSzPts val="3600"/>
              <a:buFont typeface="Arial"/>
              <a:buNone/>
            </a:pPr>
            <a:r>
              <a:rPr lang="fi" sz="4000"/>
              <a:t>Digitaalisen mainonnan tärkeimmät muodot</a:t>
            </a:r>
            <a:endParaRPr sz="40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grpSp>
        <p:nvGrpSpPr>
          <p:cNvPr id="501" name="Google Shape;501;p45"/>
          <p:cNvGrpSpPr/>
          <p:nvPr/>
        </p:nvGrpSpPr>
        <p:grpSpPr>
          <a:xfrm>
            <a:off x="3158396" y="1722210"/>
            <a:ext cx="2244008" cy="2073194"/>
            <a:chOff x="4130100" y="1444356"/>
            <a:chExt cx="2440200" cy="2440200"/>
          </a:xfrm>
        </p:grpSpPr>
        <p:sp>
          <p:nvSpPr>
            <p:cNvPr id="502" name="Google Shape;502;p45"/>
            <p:cNvSpPr/>
            <p:nvPr/>
          </p:nvSpPr>
          <p:spPr>
            <a:xfrm>
              <a:off x="4130100" y="1444356"/>
              <a:ext cx="2440200" cy="2440200"/>
            </a:xfrm>
            <a:prstGeom prst="ellipse">
              <a:avLst/>
            </a:prstGeom>
            <a:solidFill>
              <a:srgbClr val="F1B300"/>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3" name="Google Shape;503;p45"/>
            <p:cNvSpPr txBox="1"/>
            <p:nvPr/>
          </p:nvSpPr>
          <p:spPr>
            <a:xfrm>
              <a:off x="4527238" y="2082740"/>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fi" sz="1600" b="0" i="0" u="none" strike="noStrike" cap="none" dirty="0">
                  <a:solidFill>
                    <a:schemeClr val="lt1"/>
                  </a:solidFill>
                  <a:latin typeface="Arial"/>
                  <a:ea typeface="Arial"/>
                  <a:cs typeface="Arial"/>
                  <a:sym typeface="Arial"/>
                </a:rPr>
                <a:t>SIVUSTO</a:t>
              </a:r>
              <a:endParaRPr sz="1600" b="0" i="0" u="none" strike="noStrike" cap="none" dirty="0">
                <a:solidFill>
                  <a:schemeClr val="lt1"/>
                </a:solidFill>
                <a:latin typeface="Arial"/>
                <a:ea typeface="Arial"/>
                <a:cs typeface="Arial"/>
                <a:sym typeface="Arial"/>
              </a:endParaRPr>
            </a:p>
          </p:txBody>
        </p:sp>
      </p:grpSp>
      <p:grpSp>
        <p:nvGrpSpPr>
          <p:cNvPr id="504" name="Google Shape;504;p45"/>
          <p:cNvGrpSpPr/>
          <p:nvPr/>
        </p:nvGrpSpPr>
        <p:grpSpPr>
          <a:xfrm>
            <a:off x="3158403" y="-14368"/>
            <a:ext cx="2177987" cy="1962281"/>
            <a:chOff x="3490737" y="1374053"/>
            <a:chExt cx="1423800" cy="1423800"/>
          </a:xfrm>
        </p:grpSpPr>
        <p:sp>
          <p:nvSpPr>
            <p:cNvPr id="505" name="Google Shape;505;p45"/>
            <p:cNvSpPr/>
            <p:nvPr/>
          </p:nvSpPr>
          <p:spPr>
            <a:xfrm>
              <a:off x="3490737" y="1374053"/>
              <a:ext cx="1423800" cy="1423800"/>
            </a:xfrm>
            <a:prstGeom prst="ellipse">
              <a:avLst/>
            </a:prstGeom>
            <a:solidFill>
              <a:srgbClr val="8E37AA"/>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6" name="Google Shape;506;p45"/>
            <p:cNvSpPr txBox="1"/>
            <p:nvPr/>
          </p:nvSpPr>
          <p:spPr>
            <a:xfrm>
              <a:off x="3725396" y="1586257"/>
              <a:ext cx="967800" cy="944700"/>
            </a:xfrm>
            <a:prstGeom prst="rect">
              <a:avLst/>
            </a:prstGeom>
            <a:solidFill>
              <a:srgbClr val="8E37AA"/>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400" b="0" i="0" u="none" strike="noStrike" cap="none" dirty="0">
                  <a:solidFill>
                    <a:srgbClr val="FFFFFF"/>
                  </a:solidFill>
                  <a:latin typeface="Arial"/>
                  <a:ea typeface="Arial"/>
                  <a:cs typeface="Arial"/>
                  <a:sym typeface="Arial"/>
                </a:rPr>
                <a:t>HAKUKONE-MAINONTA (</a:t>
              </a:r>
              <a:r>
                <a:rPr lang="fi" dirty="0">
                  <a:solidFill>
                    <a:srgbClr val="FFFFFF"/>
                  </a:solidFill>
                </a:rPr>
                <a:t>SEA</a:t>
              </a:r>
              <a:r>
                <a:rPr lang="fi" sz="1400" b="0" i="0" u="none" strike="noStrike" cap="none" dirty="0">
                  <a:solidFill>
                    <a:srgbClr val="FFFFFF"/>
                  </a:solidFill>
                  <a:latin typeface="Arial"/>
                  <a:ea typeface="Arial"/>
                  <a:cs typeface="Arial"/>
                  <a:sym typeface="Arial"/>
                </a:rPr>
                <a:t>)</a:t>
              </a:r>
              <a:endParaRPr sz="1050" b="0" i="0" u="none" strike="noStrike" cap="none" dirty="0">
                <a:solidFill>
                  <a:srgbClr val="FFFFF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endParaRPr sz="1400" b="0" i="0" u="none" strike="noStrike" cap="none" dirty="0">
                <a:solidFill>
                  <a:srgbClr val="FFFFFF"/>
                </a:solidFill>
                <a:latin typeface="Arial"/>
                <a:ea typeface="Arial"/>
                <a:cs typeface="Arial"/>
                <a:sym typeface="Arial"/>
              </a:endParaRPr>
            </a:p>
          </p:txBody>
        </p:sp>
      </p:grpSp>
      <p:grpSp>
        <p:nvGrpSpPr>
          <p:cNvPr id="507" name="Google Shape;507;p45"/>
          <p:cNvGrpSpPr/>
          <p:nvPr/>
        </p:nvGrpSpPr>
        <p:grpSpPr>
          <a:xfrm>
            <a:off x="581691" y="987532"/>
            <a:ext cx="7533208" cy="2438548"/>
            <a:chOff x="1728892" y="889650"/>
            <a:chExt cx="7533208" cy="2438548"/>
          </a:xfrm>
        </p:grpSpPr>
        <p:sp>
          <p:nvSpPr>
            <p:cNvPr id="508" name="Google Shape;508;p45"/>
            <p:cNvSpPr/>
            <p:nvPr/>
          </p:nvSpPr>
          <p:spPr>
            <a:xfrm>
              <a:off x="1728892" y="1619698"/>
              <a:ext cx="2917200" cy="1708500"/>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dirty="0">
                  <a:solidFill>
                    <a:schemeClr val="lt1"/>
                  </a:solidFill>
                  <a:latin typeface="Arial"/>
                  <a:ea typeface="Arial"/>
                  <a:cs typeface="Arial"/>
                  <a:sym typeface="Arial"/>
                </a:rPr>
                <a:t>DISPLAY- JA MUU ONLINE-MAINONTA</a:t>
              </a:r>
              <a:endParaRPr sz="1600" b="0" i="0" u="none" strike="noStrike" cap="none" dirty="0">
                <a:solidFill>
                  <a:schemeClr val="lt1"/>
                </a:solidFill>
                <a:latin typeface="Arial"/>
                <a:ea typeface="Arial"/>
                <a:cs typeface="Arial"/>
                <a:sym typeface="Arial"/>
              </a:endParaRPr>
            </a:p>
          </p:txBody>
        </p:sp>
        <p:sp>
          <p:nvSpPr>
            <p:cNvPr id="509" name="Google Shape;509;p45"/>
            <p:cNvSpPr/>
            <p:nvPr/>
          </p:nvSpPr>
          <p:spPr>
            <a:xfrm>
              <a:off x="6380600" y="889650"/>
              <a:ext cx="2881500"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a:solidFill>
                    <a:schemeClr val="lt1"/>
                  </a:solidFill>
                  <a:latin typeface="Arial"/>
                  <a:ea typeface="Arial"/>
                  <a:cs typeface="Arial"/>
                  <a:sym typeface="Arial"/>
                </a:rPr>
                <a:t>SOSIAALISEN MEDIAN MAINONTA </a:t>
              </a:r>
              <a:endParaRPr sz="1600" b="0" i="0" u="none" strike="noStrike" cap="none">
                <a:solidFill>
                  <a:schemeClr val="lt1"/>
                </a:solidFill>
                <a:latin typeface="Arial"/>
                <a:ea typeface="Arial"/>
                <a:cs typeface="Arial"/>
                <a:sym typeface="Arial"/>
              </a:endParaRPr>
            </a:p>
            <a:p>
              <a:pPr marL="457200" marR="0" lvl="1" indent="-317500" algn="l" rtl="0">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Facebook, Instagram (Meta)</a:t>
              </a:r>
              <a:endParaRPr sz="1400" b="0" i="0" u="none" strike="noStrike" cap="none">
                <a:solidFill>
                  <a:schemeClr val="lt1"/>
                </a:solidFill>
                <a:latin typeface="Arial"/>
                <a:ea typeface="Arial"/>
                <a:cs typeface="Arial"/>
                <a:sym typeface="Arial"/>
              </a:endParaRPr>
            </a:p>
            <a:p>
              <a:pPr marL="457200" marR="0" lvl="1" indent="-317500" algn="l" rtl="0">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Youtube, LinkedIn, blogit, TikTok jne.</a:t>
              </a:r>
              <a:endParaRPr sz="1400" b="0" i="0" u="none" strike="noStrike" cap="none">
                <a:solidFill>
                  <a:schemeClr val="lt1"/>
                </a:solidFill>
                <a:latin typeface="Arial"/>
                <a:ea typeface="Arial"/>
                <a:cs typeface="Arial"/>
                <a:sym typeface="Arial"/>
              </a:endParaRPr>
            </a:p>
          </p:txBody>
        </p:sp>
      </p:grpSp>
      <p:sp>
        <p:nvSpPr>
          <p:cNvPr id="510" name="Google Shape;510;p45"/>
          <p:cNvSpPr/>
          <p:nvPr/>
        </p:nvSpPr>
        <p:spPr>
          <a:xfrm>
            <a:off x="4126804" y="1722201"/>
            <a:ext cx="241200" cy="414600"/>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1" name="Google Shape;511;p45"/>
          <p:cNvSpPr/>
          <p:nvPr/>
        </p:nvSpPr>
        <p:spPr>
          <a:xfrm rot="-4053005" flipH="1">
            <a:off x="3327604" y="2308083"/>
            <a:ext cx="241178" cy="527311"/>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2" name="Google Shape;512;p45"/>
          <p:cNvSpPr/>
          <p:nvPr/>
        </p:nvSpPr>
        <p:spPr>
          <a:xfrm rot="4146642">
            <a:off x="5329481" y="2116255"/>
            <a:ext cx="241472" cy="414579"/>
          </a:xfrm>
          <a:prstGeom prst="downArrow">
            <a:avLst>
              <a:gd name="adj1" fmla="val 50000"/>
              <a:gd name="adj2" fmla="val 69846"/>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3" name="Google Shape;513;p45"/>
          <p:cNvSpPr txBox="1"/>
          <p:nvPr/>
        </p:nvSpPr>
        <p:spPr>
          <a:xfrm>
            <a:off x="-243834" y="766679"/>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4" name="Google Shape;514;p45"/>
          <p:cNvSpPr txBox="1"/>
          <p:nvPr/>
        </p:nvSpPr>
        <p:spPr>
          <a:xfrm>
            <a:off x="1848850" y="3889600"/>
            <a:ext cx="7139400" cy="1046700"/>
          </a:xfrm>
          <a:prstGeom prst="rect">
            <a:avLst/>
          </a:prstGeom>
          <a:noFill/>
          <a:ln>
            <a:noFill/>
          </a:ln>
        </p:spPr>
        <p:txBody>
          <a:bodyPr spcFirstLastPara="1" wrap="square" lIns="91425" tIns="91425" rIns="91425" bIns="91425" anchor="t" anchorCtr="0">
            <a:spAutoFit/>
          </a:bodyPr>
          <a:lstStyle/>
          <a:p>
            <a:pPr marL="457200" lvl="0" indent="-317500" algn="l" rtl="0">
              <a:spcBef>
                <a:spcPts val="0"/>
              </a:spcBef>
              <a:spcAft>
                <a:spcPts val="0"/>
              </a:spcAft>
              <a:buSzPts val="1400"/>
              <a:buChar char="●"/>
            </a:pPr>
            <a:r>
              <a:rPr lang="fi" dirty="0"/>
              <a:t>Eri medioilla ja kanavilla voidaan tavoittaa monenlaisia kohderyhmiä.</a:t>
            </a:r>
            <a:endParaRPr dirty="0"/>
          </a:p>
          <a:p>
            <a:pPr marL="457200" lvl="0" indent="-317500" algn="l" rtl="0">
              <a:spcBef>
                <a:spcPts val="0"/>
              </a:spcBef>
              <a:spcAft>
                <a:spcPts val="0"/>
              </a:spcAft>
              <a:buSzPts val="1400"/>
              <a:buChar char="●"/>
            </a:pPr>
            <a:r>
              <a:rPr lang="fi" dirty="0"/>
              <a:t>Mainonnan eri muodoilla voidaan saavuttaa erilaisia tavoitteita.</a:t>
            </a:r>
            <a:endParaRPr dirty="0"/>
          </a:p>
          <a:p>
            <a:pPr marL="457200" lvl="0" indent="-317500" algn="l" rtl="0">
              <a:spcBef>
                <a:spcPts val="0"/>
              </a:spcBef>
              <a:spcAft>
                <a:spcPts val="0"/>
              </a:spcAft>
              <a:buSzPts val="1400"/>
              <a:buChar char="●"/>
            </a:pPr>
            <a:r>
              <a:rPr lang="fi" dirty="0"/>
              <a:t>Digitaalisessa mainonnassa ensisijaisena tavoitteena on usein ohjata kävijöitä yrityksen verkkosivustolle.</a:t>
            </a:r>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46"/>
          <p:cNvSpPr txBox="1">
            <a:spLocks noGrp="1"/>
          </p:cNvSpPr>
          <p:nvPr>
            <p:ph type="title" idx="4294967295"/>
          </p:nvPr>
        </p:nvSpPr>
        <p:spPr>
          <a:xfrm>
            <a:off x="515382" y="180041"/>
            <a:ext cx="6735763"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 Hakukonemainonta </a:t>
            </a:r>
            <a:endParaRPr sz="3200"/>
          </a:p>
        </p:txBody>
      </p:sp>
      <p:sp>
        <p:nvSpPr>
          <p:cNvPr id="520" name="Google Shape;520;p46"/>
          <p:cNvSpPr txBox="1">
            <a:spLocks noGrp="1"/>
          </p:cNvSpPr>
          <p:nvPr>
            <p:ph type="body" idx="4294967295"/>
          </p:nvPr>
        </p:nvSpPr>
        <p:spPr>
          <a:xfrm>
            <a:off x="515382" y="978246"/>
            <a:ext cx="4889537" cy="3606612"/>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600"/>
              <a:buFont typeface="Arial"/>
              <a:buChar char="●"/>
            </a:pPr>
            <a:r>
              <a:rPr lang="fi" sz="1600" dirty="0"/>
              <a:t>mahdollistaa yrityksesi sijoittumisen hakutulossivun (SERP) yläosaan hakukoneen tuloksissa mainoksena (Ad).</a:t>
            </a:r>
            <a:endParaRPr sz="1600" dirty="0"/>
          </a:p>
          <a:p>
            <a:pPr marL="457200" lvl="0" indent="-323850" algn="l" rtl="0">
              <a:lnSpc>
                <a:spcPct val="100000"/>
              </a:lnSpc>
              <a:spcBef>
                <a:spcPts val="600"/>
              </a:spcBef>
              <a:spcAft>
                <a:spcPts val="0"/>
              </a:spcAft>
              <a:buClr>
                <a:srgbClr val="F39200"/>
              </a:buClr>
              <a:buSzPts val="1600"/>
              <a:buFont typeface="Arial"/>
              <a:buChar char="●"/>
            </a:pPr>
            <a:r>
              <a:rPr lang="fi-FI" sz="1600" dirty="0"/>
              <a:t>M</a:t>
            </a:r>
            <a:r>
              <a:rPr lang="fi" sz="1600" dirty="0"/>
              <a:t>ainoksesi näkyy hakutuloksissa, jotka liittyvät valitsemiisi avainsanoihin.</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hyöty: uusi verkkosivusto tai tuote voi päästä ensimmäiselle tulossivulle (Top10-tulokset).</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saatavilla pienellä budjetilla</a:t>
            </a:r>
            <a:endParaRPr sz="1600" dirty="0"/>
          </a:p>
          <a:p>
            <a:pPr marL="457200" lvl="0" indent="-323850" algn="l" rtl="0">
              <a:lnSpc>
                <a:spcPct val="100000"/>
              </a:lnSpc>
              <a:spcBef>
                <a:spcPts val="600"/>
              </a:spcBef>
              <a:spcAft>
                <a:spcPts val="0"/>
              </a:spcAft>
              <a:buClr>
                <a:srgbClr val="F39200"/>
              </a:buClr>
              <a:buSzPts val="1600"/>
              <a:buFont typeface="Arial"/>
              <a:buChar char="●"/>
            </a:pPr>
            <a:r>
              <a:rPr lang="fi" sz="1600" dirty="0"/>
              <a:t>helposti hallittavissa</a:t>
            </a:r>
            <a:endParaRPr sz="1600" dirty="0"/>
          </a:p>
        </p:txBody>
      </p:sp>
      <p:pic>
        <p:nvPicPr>
          <p:cNvPr id="521" name="Google Shape;521;p4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602015" y="1193644"/>
            <a:ext cx="3298260" cy="2384031"/>
          </a:xfrm>
          <a:prstGeom prst="rect">
            <a:avLst/>
          </a:prstGeom>
          <a:noFill/>
          <a:ln w="38100" cap="flat" cmpd="sng">
            <a:solidFill>
              <a:srgbClr val="F39200"/>
            </a:solidFill>
            <a:prstDash val="solid"/>
            <a:round/>
            <a:headEnd type="none" w="sm" len="sm"/>
            <a:tailEnd type="none" w="sm" len="sm"/>
          </a:ln>
        </p:spPr>
      </p:pic>
      <p:sp>
        <p:nvSpPr>
          <p:cNvPr id="522" name="Google Shape;522;p46"/>
          <p:cNvSpPr txBox="1"/>
          <p:nvPr/>
        </p:nvSpPr>
        <p:spPr>
          <a:xfrm>
            <a:off x="5602015" y="3607853"/>
            <a:ext cx="2758800"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600" b="0" i="0" u="none" strike="noStrike" cap="none" dirty="0">
                <a:solidFill>
                  <a:srgbClr val="161249"/>
                </a:solidFill>
                <a:latin typeface="Arial"/>
                <a:ea typeface="Arial"/>
                <a:cs typeface="Arial"/>
                <a:sym typeface="Arial"/>
              </a:rPr>
              <a:t>H</a:t>
            </a:r>
            <a:r>
              <a:rPr lang="fi" sz="1600" b="0" i="0" u="none" strike="noStrike" cap="none" dirty="0">
                <a:solidFill>
                  <a:srgbClr val="161249"/>
                </a:solidFill>
                <a:latin typeface="Arial"/>
                <a:ea typeface="Arial"/>
                <a:cs typeface="Arial"/>
                <a:sym typeface="Arial"/>
              </a:rPr>
              <a:t>akukonemainoksia (Ad)</a:t>
            </a:r>
            <a:endParaRPr sz="1600" b="0" i="0" u="none" strike="noStrike" cap="none" dirty="0">
              <a:solidFill>
                <a:srgbClr val="16124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47"/>
          <p:cNvSpPr txBox="1">
            <a:spLocks noGrp="1"/>
          </p:cNvSpPr>
          <p:nvPr>
            <p:ph type="title" idx="4294967295"/>
          </p:nvPr>
        </p:nvSpPr>
        <p:spPr>
          <a:xfrm>
            <a:off x="742384" y="166168"/>
            <a:ext cx="6753885" cy="7127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ts val="3667"/>
              <a:buFont typeface="Arial"/>
              <a:buNone/>
            </a:pPr>
            <a:r>
              <a:rPr lang="fi" dirty="0"/>
              <a:t>Display- ja muut online -mainokset</a:t>
            </a:r>
            <a:endParaRPr dirty="0"/>
          </a:p>
        </p:txBody>
      </p:sp>
      <p:sp>
        <p:nvSpPr>
          <p:cNvPr id="528" name="Google Shape;528;p47"/>
          <p:cNvSpPr txBox="1">
            <a:spLocks noGrp="1"/>
          </p:cNvSpPr>
          <p:nvPr>
            <p:ph type="body" idx="4294967295"/>
          </p:nvPr>
        </p:nvSpPr>
        <p:spPr>
          <a:xfrm>
            <a:off x="561315" y="937803"/>
            <a:ext cx="6934954" cy="2239963"/>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800"/>
              <a:buChar char="●"/>
            </a:pPr>
            <a:r>
              <a:rPr lang="fi" sz="1800" dirty="0"/>
              <a:t>Mainosmuotoja, joiden avulla yrityksesi voi saada näkyvyyttä monissa digitaalisissa medioissa.  </a:t>
            </a:r>
            <a:endParaRPr dirty="0"/>
          </a:p>
          <a:p>
            <a:pPr marL="457200" lvl="0" indent="-323850" algn="l" rtl="0">
              <a:lnSpc>
                <a:spcPct val="100000"/>
              </a:lnSpc>
              <a:spcBef>
                <a:spcPts val="600"/>
              </a:spcBef>
              <a:spcAft>
                <a:spcPts val="0"/>
              </a:spcAft>
              <a:buClr>
                <a:srgbClr val="F39200"/>
              </a:buClr>
              <a:buSzPts val="1800"/>
              <a:buChar char="●"/>
            </a:pPr>
            <a:r>
              <a:rPr lang="fi" sz="1800" dirty="0"/>
              <a:t>Mm. näyttömainokset (bannerit), videomainokset, sovellusmainokset, ostosmainokset jne.</a:t>
            </a:r>
            <a:endParaRPr sz="1800" dirty="0"/>
          </a:p>
          <a:p>
            <a:pPr marL="457200" lvl="0" indent="-323850" algn="l" rtl="0">
              <a:lnSpc>
                <a:spcPct val="100000"/>
              </a:lnSpc>
              <a:spcBef>
                <a:spcPts val="600"/>
              </a:spcBef>
              <a:spcAft>
                <a:spcPts val="0"/>
              </a:spcAft>
              <a:buClr>
                <a:srgbClr val="F39200"/>
              </a:buClr>
              <a:buSzPts val="1800"/>
              <a:buChar char="●"/>
            </a:pPr>
            <a:r>
              <a:rPr lang="fi" sz="1800" dirty="0"/>
              <a:t>Hyvä kohdennusmahdollisuudet -&gt; varteenotettava keino tavoittaa oikeanlaista asiakaskuntaa</a:t>
            </a:r>
          </a:p>
          <a:p>
            <a:pPr marL="457200" lvl="0" indent="-323850" algn="l" rtl="0">
              <a:lnSpc>
                <a:spcPct val="100000"/>
              </a:lnSpc>
              <a:spcBef>
                <a:spcPts val="600"/>
              </a:spcBef>
              <a:spcAft>
                <a:spcPts val="0"/>
              </a:spcAft>
              <a:buClr>
                <a:srgbClr val="F39200"/>
              </a:buClr>
              <a:buSzPts val="1800"/>
              <a:buChar char="●"/>
            </a:pPr>
            <a:r>
              <a:rPr lang="en-US" sz="1800" dirty="0" err="1"/>
              <a:t>Lisää</a:t>
            </a:r>
            <a:r>
              <a:rPr lang="en-US" sz="1800" dirty="0"/>
              <a:t> </a:t>
            </a:r>
            <a:r>
              <a:rPr lang="en-US" sz="1800" dirty="0" err="1"/>
              <a:t>samalla</a:t>
            </a:r>
            <a:r>
              <a:rPr lang="en-US" sz="1800" dirty="0"/>
              <a:t> </a:t>
            </a:r>
            <a:r>
              <a:rPr lang="en-US" sz="1800" dirty="0" err="1"/>
              <a:t>brändin</a:t>
            </a:r>
            <a:r>
              <a:rPr lang="en-US" sz="1800" dirty="0"/>
              <a:t> </a:t>
            </a:r>
            <a:r>
              <a:rPr lang="en-US" sz="1800" dirty="0" err="1"/>
              <a:t>tunnettuutta</a:t>
            </a:r>
            <a:endParaRPr sz="1800" dirty="0"/>
          </a:p>
          <a:p>
            <a:pPr marL="457200" lvl="0" indent="-323850" algn="l" rtl="0">
              <a:lnSpc>
                <a:spcPct val="100000"/>
              </a:lnSpc>
              <a:spcBef>
                <a:spcPts val="600"/>
              </a:spcBef>
              <a:spcAft>
                <a:spcPts val="0"/>
              </a:spcAft>
              <a:buClr>
                <a:srgbClr val="F39200"/>
              </a:buClr>
              <a:buSzPts val="1800"/>
              <a:buChar char="●"/>
            </a:pPr>
            <a:r>
              <a:rPr lang="fi" sz="1800" dirty="0"/>
              <a:t>Saatavilla kohtuullisen kokoisilla budjeteilla</a:t>
            </a:r>
            <a:endParaRPr sz="1800" dirty="0"/>
          </a:p>
          <a:p>
            <a:pPr marL="457200" lvl="0" indent="-323850" algn="l" rtl="0">
              <a:lnSpc>
                <a:spcPct val="100000"/>
              </a:lnSpc>
              <a:spcBef>
                <a:spcPts val="600"/>
              </a:spcBef>
              <a:spcAft>
                <a:spcPts val="0"/>
              </a:spcAft>
              <a:buClr>
                <a:srgbClr val="F39200"/>
              </a:buClr>
              <a:buSzPts val="1800"/>
              <a:buChar char="●"/>
            </a:pPr>
            <a:r>
              <a:rPr lang="fi" sz="1800" dirty="0"/>
              <a:t>Helposti hallittavissa </a:t>
            </a:r>
            <a:endParaRPr sz="1800" dirty="0"/>
          </a:p>
          <a:p>
            <a:pPr marL="457200" lvl="0" indent="-228600" algn="l" rtl="0">
              <a:lnSpc>
                <a:spcPct val="100000"/>
              </a:lnSpc>
              <a:spcBef>
                <a:spcPts val="0"/>
              </a:spcBef>
              <a:spcAft>
                <a:spcPts val="0"/>
              </a:spcAft>
              <a:buClr>
                <a:srgbClr val="161249"/>
              </a:buClr>
              <a:buSzPts val="1500"/>
              <a:buNone/>
            </a:pPr>
            <a:endParaRPr sz="1800" dirty="0"/>
          </a:p>
        </p:txBody>
      </p:sp>
      <p:pic>
        <p:nvPicPr>
          <p:cNvPr id="529" name="Google Shape;529;p4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106047" y="3177766"/>
            <a:ext cx="2947418" cy="166583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48"/>
          <p:cNvSpPr txBox="1">
            <a:spLocks noGrp="1"/>
          </p:cNvSpPr>
          <p:nvPr>
            <p:ph type="title" idx="4294967295"/>
          </p:nvPr>
        </p:nvSpPr>
        <p:spPr>
          <a:xfrm>
            <a:off x="389298" y="254377"/>
            <a:ext cx="6472543"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dirty="0"/>
              <a:t>Sosiaalisen median mainonta </a:t>
            </a:r>
            <a:endParaRPr sz="3200" dirty="0"/>
          </a:p>
        </p:txBody>
      </p:sp>
      <p:sp>
        <p:nvSpPr>
          <p:cNvPr id="535" name="Google Shape;535;p48"/>
          <p:cNvSpPr txBox="1">
            <a:spLocks noGrp="1"/>
          </p:cNvSpPr>
          <p:nvPr>
            <p:ph type="body" idx="4294967295"/>
          </p:nvPr>
        </p:nvSpPr>
        <p:spPr>
          <a:xfrm>
            <a:off x="389299" y="995881"/>
            <a:ext cx="6308702" cy="3487219"/>
          </a:xfrm>
          <a:prstGeom prst="rect">
            <a:avLst/>
          </a:prstGeom>
          <a:noFill/>
          <a:ln>
            <a:noFill/>
          </a:ln>
        </p:spPr>
        <p:txBody>
          <a:bodyPr spcFirstLastPara="1" wrap="square" lIns="91425" tIns="91425" rIns="91425" bIns="91425" anchor="t" anchorCtr="0">
            <a:normAutofit fontScale="85000" lnSpcReduction="10000"/>
          </a:bodyPr>
          <a:lstStyle/>
          <a:p>
            <a:pPr marL="457200" lvl="0" indent="-323850" algn="l" rtl="0">
              <a:lnSpc>
                <a:spcPct val="100000"/>
              </a:lnSpc>
              <a:spcBef>
                <a:spcPts val="600"/>
              </a:spcBef>
              <a:spcAft>
                <a:spcPts val="0"/>
              </a:spcAft>
              <a:buClr>
                <a:srgbClr val="F39200"/>
              </a:buClr>
              <a:buSzPct val="90090"/>
              <a:buFont typeface="Arial"/>
              <a:buChar char="●"/>
            </a:pPr>
            <a:r>
              <a:rPr lang="fi" sz="1800" dirty="0"/>
              <a:t>Kaikilla sosiaalisen median alustoilla on mainostusmahdollisuus*</a:t>
            </a:r>
          </a:p>
          <a:p>
            <a:pPr marL="457200" lvl="0" indent="-323850" algn="l" rtl="0">
              <a:lnSpc>
                <a:spcPct val="100000"/>
              </a:lnSpc>
              <a:spcBef>
                <a:spcPts val="600"/>
              </a:spcBef>
              <a:spcAft>
                <a:spcPts val="0"/>
              </a:spcAft>
              <a:buClr>
                <a:srgbClr val="F39200"/>
              </a:buClr>
              <a:buSzPct val="90090"/>
              <a:buFont typeface="Arial"/>
              <a:buChar char="●"/>
            </a:pPr>
            <a:endParaRPr sz="1800" dirty="0"/>
          </a:p>
          <a:p>
            <a:pPr marL="457200" lvl="0" indent="-323850" algn="l" rtl="0">
              <a:lnSpc>
                <a:spcPct val="100000"/>
              </a:lnSpc>
              <a:spcBef>
                <a:spcPts val="600"/>
              </a:spcBef>
              <a:spcAft>
                <a:spcPts val="0"/>
              </a:spcAft>
              <a:buClr>
                <a:srgbClr val="F39200"/>
              </a:buClr>
              <a:buSzPct val="90090"/>
              <a:buFont typeface="Arial"/>
              <a:buChar char="●"/>
            </a:pPr>
            <a:r>
              <a:rPr lang="fi" sz="1800" dirty="0"/>
              <a:t>Tarjoavat kohderyhmien tunnistamisen heidän henkilökohtaisten profiiliensa, käyttäytymisensä ja kiinnostuksen kohteidensa perusteella.</a:t>
            </a:r>
            <a:endParaRPr sz="1800" dirty="0"/>
          </a:p>
          <a:p>
            <a:pPr indent="-323850">
              <a:lnSpc>
                <a:spcPct val="100000"/>
              </a:lnSpc>
              <a:spcBef>
                <a:spcPts val="600"/>
              </a:spcBef>
              <a:buClr>
                <a:srgbClr val="F39200"/>
              </a:buClr>
              <a:buSzPct val="90090"/>
              <a:buFont typeface="Arial"/>
              <a:buChar char="●"/>
            </a:pPr>
            <a:r>
              <a:rPr lang="fi-FI" sz="1800" dirty="0"/>
              <a:t>Voidaan tavoitat aiemmin tuntemattomia, potentiaalisia ryhmiä.</a:t>
            </a:r>
          </a:p>
          <a:p>
            <a:pPr marL="457200" lvl="0" indent="-323850" algn="l" rtl="0">
              <a:lnSpc>
                <a:spcPct val="100000"/>
              </a:lnSpc>
              <a:spcBef>
                <a:spcPts val="600"/>
              </a:spcBef>
              <a:spcAft>
                <a:spcPts val="0"/>
              </a:spcAft>
              <a:buClr>
                <a:srgbClr val="F39200"/>
              </a:buClr>
              <a:buSzPct val="90090"/>
              <a:buFont typeface="Arial"/>
              <a:buChar char="●"/>
            </a:pPr>
            <a:r>
              <a:rPr lang="fi" sz="1800" dirty="0"/>
              <a:t>Saatavilla pienellä budjetilla</a:t>
            </a:r>
            <a:endParaRPr sz="1800" dirty="0"/>
          </a:p>
          <a:p>
            <a:pPr marL="457200" lvl="0" indent="-323850" algn="l" rtl="0">
              <a:lnSpc>
                <a:spcPct val="100000"/>
              </a:lnSpc>
              <a:spcBef>
                <a:spcPts val="600"/>
              </a:spcBef>
              <a:spcAft>
                <a:spcPts val="0"/>
              </a:spcAft>
              <a:buClr>
                <a:srgbClr val="F39200"/>
              </a:buClr>
              <a:buSzPct val="90090"/>
              <a:buFont typeface="Arial"/>
              <a:buChar char="●"/>
            </a:pPr>
            <a:r>
              <a:rPr lang="fi" sz="1800" dirty="0"/>
              <a:t>Helposti hallittavissa</a:t>
            </a:r>
            <a:endParaRPr sz="1800" dirty="0"/>
          </a:p>
          <a:p>
            <a:pPr marL="171450" lvl="0" indent="-57150" algn="l" rtl="0">
              <a:lnSpc>
                <a:spcPct val="100000"/>
              </a:lnSpc>
              <a:spcBef>
                <a:spcPts val="600"/>
              </a:spcBef>
              <a:spcAft>
                <a:spcPts val="0"/>
              </a:spcAft>
              <a:buClr>
                <a:srgbClr val="F39200"/>
              </a:buClr>
              <a:buSzPct val="108108"/>
              <a:buFont typeface="Arial"/>
              <a:buNone/>
            </a:pPr>
            <a:endParaRPr sz="1800" dirty="0"/>
          </a:p>
          <a:p>
            <a:pPr marL="457200" lvl="0" indent="-323850" algn="l" rtl="0">
              <a:lnSpc>
                <a:spcPct val="100000"/>
              </a:lnSpc>
              <a:spcBef>
                <a:spcPts val="600"/>
              </a:spcBef>
              <a:spcAft>
                <a:spcPts val="0"/>
              </a:spcAft>
              <a:buClr>
                <a:srgbClr val="F39200"/>
              </a:buClr>
              <a:buSzPct val="90090"/>
              <a:buFont typeface="Arial"/>
              <a:buChar char="●"/>
            </a:pPr>
            <a:r>
              <a:rPr lang="fi" sz="1800" dirty="0"/>
              <a:t>*Tässä moduulissa keskitymme Meta-alustoihin (Facebook, Instagram); mainonnan käytäntö on kuitenkin hyvin samanlainen kaikilla sosiaalisen median alustoilla.</a:t>
            </a:r>
            <a:endParaRPr sz="1800" dirty="0"/>
          </a:p>
        </p:txBody>
      </p:sp>
      <p:pic>
        <p:nvPicPr>
          <p:cNvPr id="536" name="Google Shape;536;p48"/>
          <p:cNvPicPr preferRelativeResize="0"/>
          <p:nvPr/>
        </p:nvPicPr>
        <p:blipFill rotWithShape="1">
          <a:blip r:embed="rId3">
            <a:alphaModFix/>
          </a:blip>
          <a:srcRect/>
          <a:stretch/>
        </p:blipFill>
        <p:spPr>
          <a:xfrm>
            <a:off x="6698001" y="1178885"/>
            <a:ext cx="2056700" cy="115175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0"/>
          <p:cNvSpPr txBox="1">
            <a:spLocks noGrp="1"/>
          </p:cNvSpPr>
          <p:nvPr>
            <p:ph type="body" idx="4294967295"/>
          </p:nvPr>
        </p:nvSpPr>
        <p:spPr>
          <a:xfrm>
            <a:off x="695657" y="528615"/>
            <a:ext cx="8167687" cy="3052418"/>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1800"/>
              <a:buNone/>
            </a:pPr>
            <a:r>
              <a:rPr lang="fi" sz="2000" dirty="0"/>
              <a:t>Tässä osassa esiteltiin mainonnan ja digitaalisten mainosalustojen perusteet.</a:t>
            </a:r>
            <a:br>
              <a:rPr lang="fi" sz="2000" dirty="0"/>
            </a:br>
            <a:endParaRPr sz="2000" dirty="0"/>
          </a:p>
          <a:p>
            <a:pPr marL="0" lvl="0" indent="0" algn="l" rtl="0">
              <a:lnSpc>
                <a:spcPct val="100000"/>
              </a:lnSpc>
              <a:spcBef>
                <a:spcPts val="0"/>
              </a:spcBef>
              <a:spcAft>
                <a:spcPts val="0"/>
              </a:spcAft>
              <a:buClr>
                <a:srgbClr val="161249"/>
              </a:buClr>
              <a:buSzPts val="1800"/>
              <a:buNone/>
            </a:pPr>
            <a:endParaRPr sz="2000" dirty="0"/>
          </a:p>
          <a:p>
            <a:pPr marL="0" lvl="0" indent="0" algn="l" rtl="0">
              <a:lnSpc>
                <a:spcPct val="100000"/>
              </a:lnSpc>
              <a:spcBef>
                <a:spcPts val="0"/>
              </a:spcBef>
              <a:spcAft>
                <a:spcPts val="0"/>
              </a:spcAft>
              <a:buClr>
                <a:srgbClr val="161249"/>
              </a:buClr>
              <a:buSzPts val="1800"/>
              <a:buNone/>
            </a:pPr>
            <a:r>
              <a:rPr lang="fi" sz="2000" dirty="0"/>
              <a:t> </a:t>
            </a:r>
            <a:endParaRPr dirty="0"/>
          </a:p>
          <a:p>
            <a:pPr marL="0" lvl="0" indent="0" algn="l" rtl="0">
              <a:lnSpc>
                <a:spcPct val="100000"/>
              </a:lnSpc>
              <a:spcBef>
                <a:spcPts val="0"/>
              </a:spcBef>
              <a:spcAft>
                <a:spcPts val="0"/>
              </a:spcAft>
              <a:buClr>
                <a:srgbClr val="161249"/>
              </a:buClr>
              <a:buSzPts val="1800"/>
              <a:buNone/>
            </a:pPr>
            <a:endParaRPr sz="2000" dirty="0"/>
          </a:p>
          <a:p>
            <a:pPr marL="0" lvl="0" indent="0" algn="l" rtl="0">
              <a:lnSpc>
                <a:spcPct val="100000"/>
              </a:lnSpc>
              <a:spcBef>
                <a:spcPts val="0"/>
              </a:spcBef>
              <a:spcAft>
                <a:spcPts val="0"/>
              </a:spcAft>
              <a:buClr>
                <a:srgbClr val="161249"/>
              </a:buClr>
              <a:buSzPts val="1800"/>
              <a:buNone/>
            </a:pPr>
            <a:r>
              <a:rPr lang="fi" sz="2000" dirty="0"/>
              <a:t>Jakson kahdessa aeuraavissa osassa tutustutaan valmisteluihin, joita useimpiin kampanjoihin tarvitaan, sekä siihen, miten luodaan mainoksia Googlen ja Meta-alustoille.</a:t>
            </a:r>
            <a:endParaRPr sz="2000" dirty="0"/>
          </a:p>
        </p:txBody>
      </p:sp>
      <p:sp>
        <p:nvSpPr>
          <p:cNvPr id="542" name="Google Shape;542;p50"/>
          <p:cNvSpPr txBox="1"/>
          <p:nvPr/>
        </p:nvSpPr>
        <p:spPr>
          <a:xfrm>
            <a:off x="786191" y="1456002"/>
            <a:ext cx="1715707" cy="738633"/>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1" i="0" u="none" strike="noStrike" cap="none" dirty="0">
                <a:solidFill>
                  <a:schemeClr val="lt1"/>
                </a:solidFill>
                <a:latin typeface="Arial"/>
                <a:ea typeface="Arial"/>
                <a:cs typeface="Arial"/>
                <a:sym typeface="Arial"/>
              </a:rPr>
              <a:t>1.Perusteet</a:t>
            </a:r>
            <a:endParaRPr sz="1800" b="1"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 sz="1800" b="1" i="0" u="none" strike="noStrike" cap="none" dirty="0">
                <a:solidFill>
                  <a:schemeClr val="lt1"/>
                </a:solidFill>
                <a:latin typeface="Arial"/>
                <a:ea typeface="Arial"/>
                <a:cs typeface="Arial"/>
                <a:sym typeface="Arial"/>
              </a:rPr>
              <a:t> </a:t>
            </a:r>
            <a:endParaRPr sz="1800" b="1" i="0" u="none" strike="noStrike" cap="none" dirty="0">
              <a:solidFill>
                <a:schemeClr val="lt1"/>
              </a:solidFill>
              <a:latin typeface="Arial"/>
              <a:ea typeface="Arial"/>
              <a:cs typeface="Arial"/>
              <a:sym typeface="Arial"/>
            </a:endParaRPr>
          </a:p>
        </p:txBody>
      </p:sp>
      <p:sp>
        <p:nvSpPr>
          <p:cNvPr id="543" name="Google Shape;543;p50"/>
          <p:cNvSpPr/>
          <p:nvPr/>
        </p:nvSpPr>
        <p:spPr>
          <a:xfrm>
            <a:off x="786191"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544" name="Google Shape;544;p50"/>
          <p:cNvSpPr txBox="1"/>
          <p:nvPr/>
        </p:nvSpPr>
        <p:spPr>
          <a:xfrm>
            <a:off x="916332" y="3711568"/>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spcBef>
                <a:spcPts val="0"/>
              </a:spcBef>
              <a:spcAft>
                <a:spcPts val="0"/>
              </a:spcAft>
              <a:buNone/>
            </a:pPr>
            <a:r>
              <a:rPr lang="fi" sz="1400" b="1" i="0" u="none" strike="noStrike" cap="none" dirty="0">
                <a:solidFill>
                  <a:srgbClr val="161249"/>
                </a:solidFill>
                <a:latin typeface="Arial"/>
                <a:ea typeface="Arial"/>
                <a:cs typeface="Arial"/>
                <a:sym typeface="Arial"/>
              </a:rPr>
              <a:t>2. Valmistautuminen </a:t>
            </a:r>
            <a:endParaRPr dirty="0"/>
          </a:p>
          <a:p>
            <a:pPr marL="0" marR="0" lvl="0" indent="0" algn="l" rtl="0">
              <a:spcBef>
                <a:spcPts val="0"/>
              </a:spcBef>
              <a:spcAft>
                <a:spcPts val="0"/>
              </a:spcAft>
              <a:buNone/>
            </a:pPr>
            <a:r>
              <a:rPr lang="fi" sz="1400" b="1" dirty="0">
                <a:solidFill>
                  <a:srgbClr val="161249"/>
                </a:solidFill>
                <a:latin typeface="Arial"/>
                <a:ea typeface="Arial"/>
                <a:cs typeface="Arial"/>
                <a:sym typeface="Arial"/>
              </a:rPr>
              <a:t>digitaalinen mainonta</a:t>
            </a:r>
            <a:endParaRPr dirty="0"/>
          </a:p>
        </p:txBody>
      </p:sp>
      <p:sp>
        <p:nvSpPr>
          <p:cNvPr id="545" name="Google Shape;545;p50"/>
          <p:cNvSpPr/>
          <p:nvPr/>
        </p:nvSpPr>
        <p:spPr>
          <a:xfrm>
            <a:off x="3552174"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6" name="Google Shape;546;p50"/>
          <p:cNvSpPr txBox="1"/>
          <p:nvPr/>
        </p:nvSpPr>
        <p:spPr>
          <a:xfrm>
            <a:off x="3682318" y="3827258"/>
            <a:ext cx="1849171" cy="307736"/>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spcBef>
                <a:spcPts val="0"/>
              </a:spcBef>
              <a:spcAft>
                <a:spcPts val="0"/>
              </a:spcAft>
              <a:buNone/>
            </a:pPr>
            <a:r>
              <a:rPr lang="fi" sz="1400" b="1" dirty="0">
                <a:solidFill>
                  <a:srgbClr val="161249"/>
                </a:solidFill>
                <a:latin typeface="Arial"/>
                <a:ea typeface="Arial"/>
                <a:cs typeface="Arial"/>
                <a:sym typeface="Arial"/>
              </a:rPr>
              <a:t>3. </a:t>
            </a:r>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g2540d369300_0_0"/>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DEMS-materiaalin tavoitteena on parantaa digitaalisen markkinoinnin taitoja korkea-asteen koulutuksessa ja vastata yritysten ja organisaatioiden tarpeisiin. Käytettävissäsi on laajat diasarjat, joissa on luokkatehtäviä ja -aktiviteetteja sekä yksityiskohtaiset käyttöohjeet opettajalle. Voit vapaasti käyttää osaa tai koko käytettävissä olevaa materiaalia.</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Aineisto sisältää internetistä haettua sisältöä ja lukuja, joten siihen voi tulla muutoksia. Lähteet on ilmoitettu oikeudenmukaisen käytön sääntöjen mukaisesti. Aineisto on kokonaisuudessaan nähtävissä ja ladattavissa osoitteessa www.dems.pro. Kaikki aineisto on tuotettu vapaaseen käyttöön ja Erasmus+ -ohjelman osarahoittamana.</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15703</TotalTime>
  <Words>3886</Words>
  <Application>Microsoft Office PowerPoint</Application>
  <PresentationFormat>On-screen Show (16:9)</PresentationFormat>
  <Paragraphs>400</Paragraphs>
  <Slides>50</Slides>
  <Notes>50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Libre Franklin</vt:lpstr>
      <vt:lpstr>Noto Sans Symbols</vt:lpstr>
      <vt:lpstr>PT Sans</vt:lpstr>
      <vt:lpstr>Arial</vt:lpstr>
      <vt:lpstr>Calibri</vt:lpstr>
      <vt:lpstr>DEMS NEW</vt:lpstr>
      <vt:lpstr>Digitaalinen mainonta </vt:lpstr>
      <vt:lpstr>Oppimistavoitteet</vt:lpstr>
      <vt:lpstr>Aiheet</vt:lpstr>
      <vt:lpstr>Tapahtuu digitaalisissa kanavissa ja medioissa (verkkosivustot, hakukoneet, sosiaalinen media, uutiskirjeet, jne).  Koostuu tekstistä, kuvasta, äänestä ja videosta.   Auttaa saavuttamaan samantyyppisiä tavoitteita kuin perinteinen mainonta (tietoisuuden lisääminen, myynnin lisääminen, uusintamyynnin edistäminen, brändin tunnettuuden lisääminen).</vt:lpstr>
      <vt:lpstr>PowerPoint Presentation</vt:lpstr>
      <vt:lpstr>Digitaalisen mainonnan edut</vt:lpstr>
      <vt:lpstr>PowerPoint Presentation</vt:lpstr>
      <vt:lpstr>PowerPoint Presentation</vt:lpstr>
      <vt:lpstr>Nykyaikaisen mainonnan ominaisuudet</vt:lpstr>
      <vt:lpstr>Mainonta digitaalisessa markkinointikokonaisuudessa   7P digitaalisessa markkinoinnissa</vt:lpstr>
      <vt:lpstr>Mainonta - ominaisuudet</vt:lpstr>
      <vt:lpstr>Mainonnalla on paljon tehtäviä:   </vt:lpstr>
      <vt:lpstr>Mainonta pitää sovittaa ’myyntisuppiloon'</vt:lpstr>
      <vt:lpstr> Myyntisuppilo ja ostajan vaihe</vt:lpstr>
      <vt:lpstr>PowerPoint Presentation</vt:lpstr>
      <vt:lpstr>Mainonnan tyypit suppilon eri vaiheissa</vt:lpstr>
      <vt:lpstr>Viesti on olennainen </vt:lpstr>
      <vt:lpstr>PowerPoint Presentation</vt:lpstr>
      <vt:lpstr>Millaista on hyvä mainonta?</vt:lpstr>
      <vt:lpstr>Mainosten luomisprosessi</vt:lpstr>
      <vt:lpstr>Arvolupaus ja USP </vt:lpstr>
      <vt:lpstr>PowerPoint Presentation</vt:lpstr>
      <vt:lpstr>Hyvän markkinointiviestinnän osatekijät? </vt:lpstr>
      <vt:lpstr>PowerPoint Presentation</vt:lpstr>
      <vt:lpstr>Tavoitteellinen mainonta </vt:lpstr>
      <vt:lpstr>Mainonnan on oltava organisaation strategian mukaista</vt:lpstr>
      <vt:lpstr>Mainonnan mitattavat tavoitteet </vt:lpstr>
      <vt:lpstr> Esimerkkejä tavoitteista ja keskeisistä suorituskykyindikaattoreista*.</vt:lpstr>
      <vt:lpstr>PowerPoint Presentation</vt:lpstr>
      <vt:lpstr>Asiakaslähtöinen mainonta</vt:lpstr>
      <vt:lpstr>Miksi asiakaslähtöistä  mainontaa?</vt:lpstr>
      <vt:lpstr>PowerPoint Presentation</vt:lpstr>
      <vt:lpstr>Miten asiakas-lähtöisyyttä voi lisätä?</vt:lpstr>
      <vt:lpstr>Asiakas-kokemuksen parantaminen </vt:lpstr>
      <vt:lpstr>Miksi?</vt:lpstr>
      <vt:lpstr>PowerPoint Presentation</vt:lpstr>
      <vt:lpstr>Asiakaspolku</vt:lpstr>
      <vt:lpstr>PowerPoint Presentation</vt:lpstr>
      <vt:lpstr>PowerPoint Presentation</vt:lpstr>
      <vt:lpstr>Mainonnan suuntauksia ja näkymiä</vt:lpstr>
      <vt:lpstr>Digitaalisen median osuus kasvaa  mainonnassa</vt:lpstr>
      <vt:lpstr>Jotkin yritykset mainostavat enemmän</vt:lpstr>
      <vt:lpstr>Suuntaukset ja tulevaisuuden näkymät</vt:lpstr>
      <vt:lpstr>Digitaalisen mainonnan tärkeimmät muodot</vt:lpstr>
      <vt:lpstr>PowerPoint Presentation</vt:lpstr>
      <vt:lpstr> Hakukonemainonta </vt:lpstr>
      <vt:lpstr>Display- ja muut online -mainokset</vt:lpstr>
      <vt:lpstr>Sosiaalisen median mainonta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dc:title>
  <dc:creator>Schleutker Kai</dc:creator>
  <cp:keywords>, docId:A0EF47BEBFFA453DA8CE19A99BD267D0</cp:keywords>
  <cp:lastModifiedBy>Koskimies-Chiba Sanni</cp:lastModifiedBy>
  <cp:revision>5</cp:revision>
  <dcterms:modified xsi:type="dcterms:W3CDTF">2023-11-22T09:43:30Z</dcterms:modified>
</cp:coreProperties>
</file>