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9" r:id="rId1"/>
  </p:sldMasterIdLst>
  <p:notesMasterIdLst>
    <p:notesMasterId r:id="rId19"/>
  </p:notesMasterIdLst>
  <p:handoutMasterIdLst>
    <p:handoutMasterId r:id="rId20"/>
  </p:handoutMasterIdLst>
  <p:sldIdLst>
    <p:sldId id="275" r:id="rId2"/>
    <p:sldId id="258" r:id="rId3"/>
    <p:sldId id="260" r:id="rId4"/>
    <p:sldId id="261" r:id="rId5"/>
    <p:sldId id="262" r:id="rId6"/>
    <p:sldId id="263" r:id="rId7"/>
    <p:sldId id="301" r:id="rId8"/>
    <p:sldId id="284" r:id="rId9"/>
    <p:sldId id="287" r:id="rId10"/>
    <p:sldId id="319" r:id="rId11"/>
    <p:sldId id="310" r:id="rId12"/>
    <p:sldId id="271" r:id="rId13"/>
    <p:sldId id="278" r:id="rId14"/>
    <p:sldId id="272" r:id="rId15"/>
    <p:sldId id="279" r:id="rId16"/>
    <p:sldId id="273" r:id="rId17"/>
    <p:sldId id="320" r:id="rId18"/>
  </p:sldIdLst>
  <p:sldSz cx="9144000" cy="5143500" type="screen16x9"/>
  <p:notesSz cx="6858000" cy="9144000"/>
  <p:defaultTextStyle>
    <a:defPPr>
      <a:defRPr lang="en-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9200"/>
    <a:srgbClr val="161249"/>
    <a:srgbClr val="4130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129"/>
    <p:restoredTop sz="93939" autoAdjust="0"/>
  </p:normalViewPr>
  <p:slideViewPr>
    <p:cSldViewPr snapToGrid="0" snapToObjects="1">
      <p:cViewPr varScale="1">
        <p:scale>
          <a:sx n="83" d="100"/>
          <a:sy n="83" d="100"/>
        </p:scale>
        <p:origin x="1048" y="40"/>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119" d="100"/>
          <a:sy n="119" d="100"/>
        </p:scale>
        <p:origin x="4048" y="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BD8D682-59C1-CFAE-50AE-DB8C1534B48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PT"/>
          </a:p>
        </p:txBody>
      </p:sp>
      <p:sp>
        <p:nvSpPr>
          <p:cNvPr id="3" name="Date Placeholder 2">
            <a:extLst>
              <a:ext uri="{FF2B5EF4-FFF2-40B4-BE49-F238E27FC236}">
                <a16:creationId xmlns:a16="http://schemas.microsoft.com/office/drawing/2014/main" id="{314FC9A0-174B-421C-66A4-7EDF3A6E001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B41D23-9331-44C7-9EB6-AA881807A0A7}" type="datetimeFigureOut">
              <a:rPr lang="pt-PT" smtClean="0"/>
              <a:t>05/09/2023</a:t>
            </a:fld>
            <a:endParaRPr lang="pt-PT"/>
          </a:p>
        </p:txBody>
      </p:sp>
      <p:sp>
        <p:nvSpPr>
          <p:cNvPr id="4" name="Footer Placeholder 3">
            <a:extLst>
              <a:ext uri="{FF2B5EF4-FFF2-40B4-BE49-F238E27FC236}">
                <a16:creationId xmlns:a16="http://schemas.microsoft.com/office/drawing/2014/main" id="{770BD588-4FA1-9EEB-1EA8-24BDFCDB426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pt-PT"/>
          </a:p>
        </p:txBody>
      </p:sp>
      <p:sp>
        <p:nvSpPr>
          <p:cNvPr id="5" name="Slide Number Placeholder 4">
            <a:extLst>
              <a:ext uri="{FF2B5EF4-FFF2-40B4-BE49-F238E27FC236}">
                <a16:creationId xmlns:a16="http://schemas.microsoft.com/office/drawing/2014/main" id="{C4878037-754D-FADA-CC2D-8810D86D73A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27A7D23-8501-42D5-8312-2F597261EF9C}" type="slidenum">
              <a:rPr lang="pt-PT" smtClean="0"/>
              <a:t>‹#›</a:t>
            </a:fld>
            <a:endParaRPr lang="pt-PT"/>
          </a:p>
        </p:txBody>
      </p:sp>
    </p:spTree>
    <p:extLst>
      <p:ext uri="{BB962C8B-B14F-4D97-AF65-F5344CB8AC3E}">
        <p14:creationId xmlns:p14="http://schemas.microsoft.com/office/powerpoint/2010/main" val="33144316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pt-PT" dirty="0"/>
          </a:p>
        </p:txBody>
      </p:sp>
    </p:spTree>
    <p:extLst>
      <p:ext uri="{BB962C8B-B14F-4D97-AF65-F5344CB8AC3E}">
        <p14:creationId xmlns:p14="http://schemas.microsoft.com/office/powerpoint/2010/main" val="28608581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39f75e0087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 name="Google Shape;39;g39f75e008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g3e481e855a_0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0" name="Google Shape;50;g3e481e855a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g3e481e855a_0_37: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6" name="Google Shape;56;g3e481e855a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38d191f0c1_0_26: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2" name="Google Shape;62;g38d191f0c1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Clr>
                <a:schemeClr val="dk1"/>
              </a:buClr>
              <a:buSzPts val="1100"/>
              <a:buFont typeface="Arial"/>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8d191f0c1_0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7" name="Google Shape;67;g38d191f0c1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39f75e0087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 name="Google Shape;39;g39f75e008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US" dirty="0"/>
              <a:t>Filtering traffic in web analytics refers to the process of excluding certain types of website traffic from analytics reports. This is done to ensure that the data being analyzed is accurate and relevant, and that it reflects the intended audience and goals of the website.</a:t>
            </a:r>
          </a:p>
          <a:p>
            <a:pPr marL="0" lvl="0" indent="0">
              <a:spcBef>
                <a:spcPts val="0"/>
              </a:spcBef>
              <a:spcAft>
                <a:spcPts val="0"/>
              </a:spcAft>
              <a:buNone/>
            </a:pPr>
            <a:endParaRPr lang="en-US" dirty="0"/>
          </a:p>
          <a:p>
            <a:pPr marL="0" lvl="0" indent="0">
              <a:spcBef>
                <a:spcPts val="0"/>
              </a:spcBef>
              <a:spcAft>
                <a:spcPts val="0"/>
              </a:spcAft>
              <a:buNone/>
            </a:pPr>
            <a:r>
              <a:rPr lang="en-US" dirty="0"/>
              <a:t>From an expert perspective, filtering traffic is a crucial component of any web analytics strategy. The vast amount of data generated by website traffic can be overwhelming and difficult to interpret, and filtering can help to simplify and clarify the data. For example, businesses may want to exclude internal traffic from their analytics reports in order to get a more accurate picture of their external audience. This can help businesses to understand the behavior of their target audience and make data-driven decisions that will drive growth and success.</a:t>
            </a:r>
          </a:p>
          <a:p>
            <a:pPr marL="0" lvl="0" indent="0">
              <a:spcBef>
                <a:spcPts val="0"/>
              </a:spcBef>
              <a:spcAft>
                <a:spcPts val="0"/>
              </a:spcAft>
              <a:buNone/>
            </a:pPr>
            <a:endParaRPr lang="en-US" dirty="0"/>
          </a:p>
          <a:p>
            <a:pPr marL="0" lvl="0" indent="0">
              <a:spcBef>
                <a:spcPts val="0"/>
              </a:spcBef>
              <a:spcAft>
                <a:spcPts val="0"/>
              </a:spcAft>
              <a:buNone/>
            </a:pPr>
            <a:r>
              <a:rPr lang="en-US" dirty="0"/>
              <a:t>There are several types of traffic that can be filtered in web analytics, including internal traffic, bot traffic, referral spam, and test traffic. Internal traffic refers to visits from employees and contractors, who may be accessing the website for testing, development, or administrative purposes. Bot traffic refers to visits from automated scripts and bots, which can generate large amounts of traffic that is not relevant to the intended audience. Referral spam refers to visits from sources that are attempting to manipulate website traffic data for their own purposes. Test traffic refers to visits from individuals who are testing the website or its features.</a:t>
            </a:r>
          </a:p>
          <a:p>
            <a:pPr marL="0" lvl="0" indent="0">
              <a:spcBef>
                <a:spcPts val="0"/>
              </a:spcBef>
              <a:spcAft>
                <a:spcPts val="0"/>
              </a:spcAft>
              <a:buNone/>
            </a:pPr>
            <a:endParaRPr lang="en-US" dirty="0"/>
          </a:p>
          <a:p>
            <a:pPr marL="0" lvl="0" indent="0">
              <a:spcBef>
                <a:spcPts val="0"/>
              </a:spcBef>
              <a:spcAft>
                <a:spcPts val="0"/>
              </a:spcAft>
              <a:buNone/>
            </a:pPr>
            <a:r>
              <a:rPr lang="en-US" dirty="0"/>
              <a:t>Filtering traffic in web analytics is typically done using filters or exclusion rules within the analytics platform. These rules allow businesses to specify the types of traffic that should be excluded from the analytics reports. Filtering traffic can also be done by modifying the tracking code on the website, which can help to prevent certain types of traffic from being recorded in the analytics data.</a:t>
            </a:r>
          </a:p>
          <a:p>
            <a:pPr marL="0" lvl="0" indent="0">
              <a:spcBef>
                <a:spcPts val="0"/>
              </a:spcBef>
              <a:spcAft>
                <a:spcPts val="0"/>
              </a:spcAft>
              <a:buNone/>
            </a:pPr>
            <a:endParaRPr lang="en-US" dirty="0"/>
          </a:p>
          <a:p>
            <a:pPr marL="0" lvl="0" indent="0">
              <a:spcBef>
                <a:spcPts val="0"/>
              </a:spcBef>
              <a:spcAft>
                <a:spcPts val="0"/>
              </a:spcAft>
              <a:buNone/>
            </a:pPr>
            <a:r>
              <a:rPr lang="en-US" dirty="0"/>
              <a:t>In order to effectively filter traffic in web analytics, businesses must have a clear understanding of their goals and objectives, as well as the specific types of traffic that they want to exclude. Additionally, businesses must have a plan in place for monitoring and updating their filters and exclusion rules on an ongoing basis, as traffic patterns and sources can change over time.</a:t>
            </a:r>
          </a:p>
          <a:p>
            <a:pPr marL="0" lvl="0" indent="0">
              <a:spcBef>
                <a:spcPts val="0"/>
              </a:spcBef>
              <a:spcAft>
                <a:spcPts val="0"/>
              </a:spcAft>
              <a:buNone/>
            </a:pPr>
            <a:endParaRPr lang="en-US" dirty="0"/>
          </a:p>
          <a:p>
            <a:pPr marL="0" lvl="0" indent="0">
              <a:spcBef>
                <a:spcPts val="0"/>
              </a:spcBef>
              <a:spcAft>
                <a:spcPts val="0"/>
              </a:spcAft>
              <a:buNone/>
            </a:pPr>
            <a:r>
              <a:rPr lang="en-US" dirty="0"/>
              <a:t>In conclusion, filtering traffic in web analytics is a key tool for businesses looking to ensure that the data being analyzed is accurate and relevant. By excluding certain types of traffic, businesses can gain a more accurate understanding of their target audience and make data-driven decisions that will drive growth and success. By doing so, businesses can improve the accuracy and usefulness of their analytics data and ultimately make better decisions to support the growth and success of their business.</a:t>
            </a:r>
            <a:endParaRPr dirty="0"/>
          </a:p>
        </p:txBody>
      </p:sp>
    </p:spTree>
    <p:extLst>
      <p:ext uri="{BB962C8B-B14F-4D97-AF65-F5344CB8AC3E}">
        <p14:creationId xmlns:p14="http://schemas.microsoft.com/office/powerpoint/2010/main" val="1068814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8d191f0c1_0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7" name="Google Shape;67;g38d191f0c1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29212356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e481e855a_0_5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Google Shape;85;g3e481e855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US" dirty="0"/>
              <a:t>Segmentation in web analytics is the process of dividing website traffic into distinct groups based on specific characteristics. These characteristics can include demographic information, geographic location, behaviors, or other attributes. The goal of segmentation is to gain a deeper understanding of specific groups within a website's audience and their behavior, in order to inform data-driven decision-making and improve website performance.</a:t>
            </a:r>
          </a:p>
          <a:p>
            <a:pPr marL="0" lvl="0" indent="0" rtl="0">
              <a:spcBef>
                <a:spcPts val="0"/>
              </a:spcBef>
              <a:spcAft>
                <a:spcPts val="0"/>
              </a:spcAft>
              <a:buNone/>
            </a:pPr>
            <a:endParaRPr lang="en-US" dirty="0"/>
          </a:p>
          <a:p>
            <a:pPr marL="0" lvl="0" indent="0" rtl="0">
              <a:spcBef>
                <a:spcPts val="0"/>
              </a:spcBef>
              <a:spcAft>
                <a:spcPts val="0"/>
              </a:spcAft>
              <a:buNone/>
            </a:pPr>
            <a:r>
              <a:rPr lang="en-US" dirty="0"/>
              <a:t>From an expert perspective, segmentation is a critical component of any web analytics strategy. By breaking down website traffic into smaller, more manageable groups, businesses can gain a more nuanced and actionable understanding of their audience and their behavior. This, in turn, can inform key decisions about website design, content strategy, marketing campaigns, and more.</a:t>
            </a:r>
          </a:p>
          <a:p>
            <a:pPr marL="0" lvl="0" indent="0" rtl="0">
              <a:spcBef>
                <a:spcPts val="0"/>
              </a:spcBef>
              <a:spcAft>
                <a:spcPts val="0"/>
              </a:spcAft>
              <a:buNone/>
            </a:pPr>
            <a:endParaRPr lang="en-US" dirty="0"/>
          </a:p>
          <a:p>
            <a:pPr marL="0" lvl="0" indent="0" rtl="0">
              <a:spcBef>
                <a:spcPts val="0"/>
              </a:spcBef>
              <a:spcAft>
                <a:spcPts val="0"/>
              </a:spcAft>
              <a:buNone/>
            </a:pPr>
            <a:r>
              <a:rPr lang="en-US" dirty="0"/>
              <a:t>There are many different methods and approaches to segmentation in web analytics, each with its own strengths and limitations. Some of the most common segmentation techniques include demographic segmentation, geographic segmentation, behavior-based segmentation, and custom segmentation.</a:t>
            </a:r>
          </a:p>
          <a:p>
            <a:pPr marL="0" lvl="0" indent="0" rtl="0">
              <a:spcBef>
                <a:spcPts val="0"/>
              </a:spcBef>
              <a:spcAft>
                <a:spcPts val="0"/>
              </a:spcAft>
              <a:buNone/>
            </a:pPr>
            <a:endParaRPr lang="en-US" dirty="0"/>
          </a:p>
          <a:p>
            <a:pPr marL="0" lvl="0" indent="0" rtl="0">
              <a:spcBef>
                <a:spcPts val="0"/>
              </a:spcBef>
              <a:spcAft>
                <a:spcPts val="0"/>
              </a:spcAft>
              <a:buNone/>
            </a:pPr>
            <a:r>
              <a:rPr lang="en-US" dirty="0"/>
              <a:t>Demographic segmentation involves dividing website traffic into groups based on demographic information, such as age, gender, education, or income. This type of segmentation can provide valuable insights into how different groups within a website's audience are using the site, and what types of content or experiences they are most interested in.</a:t>
            </a:r>
          </a:p>
          <a:p>
            <a:pPr marL="0" lvl="0" indent="0" rtl="0">
              <a:spcBef>
                <a:spcPts val="0"/>
              </a:spcBef>
              <a:spcAft>
                <a:spcPts val="0"/>
              </a:spcAft>
              <a:buNone/>
            </a:pPr>
            <a:endParaRPr lang="en-US" dirty="0"/>
          </a:p>
          <a:p>
            <a:pPr marL="0" lvl="0" indent="0" rtl="0">
              <a:spcBef>
                <a:spcPts val="0"/>
              </a:spcBef>
              <a:spcAft>
                <a:spcPts val="0"/>
              </a:spcAft>
              <a:buNone/>
            </a:pPr>
            <a:r>
              <a:rPr lang="en-US" dirty="0"/>
              <a:t>Geographic segmentation involves dividing website traffic into groups based on geographic location, such as country, region, city, or postal code. This type of segmentation can help businesses understand the geographic distribution of their audience, and identify regional trends or differences in behavior.</a:t>
            </a:r>
          </a:p>
          <a:p>
            <a:pPr marL="0" lvl="0" indent="0" rtl="0">
              <a:spcBef>
                <a:spcPts val="0"/>
              </a:spcBef>
              <a:spcAft>
                <a:spcPts val="0"/>
              </a:spcAft>
              <a:buNone/>
            </a:pPr>
            <a:endParaRPr lang="en-US" dirty="0"/>
          </a:p>
          <a:p>
            <a:pPr marL="0" lvl="0" indent="0" rtl="0">
              <a:spcBef>
                <a:spcPts val="0"/>
              </a:spcBef>
              <a:spcAft>
                <a:spcPts val="0"/>
              </a:spcAft>
              <a:buNone/>
            </a:pPr>
            <a:r>
              <a:rPr lang="en-US" dirty="0"/>
              <a:t>Behavior-based segmentation involves dividing website traffic into groups based on behavior, such as the pages visited, actions taken, or products purchased. This type of segmentation can provide deep insights into how users are interacting with the website, and what types of experiences are most engaging or valuable to them.</a:t>
            </a:r>
          </a:p>
          <a:p>
            <a:pPr marL="0" lvl="0" indent="0" rtl="0">
              <a:spcBef>
                <a:spcPts val="0"/>
              </a:spcBef>
              <a:spcAft>
                <a:spcPts val="0"/>
              </a:spcAft>
              <a:buNone/>
            </a:pPr>
            <a:endParaRPr lang="en-US" dirty="0"/>
          </a:p>
          <a:p>
            <a:pPr marL="0" lvl="0" indent="0" rtl="0">
              <a:spcBef>
                <a:spcPts val="0"/>
              </a:spcBef>
              <a:spcAft>
                <a:spcPts val="0"/>
              </a:spcAft>
              <a:buNone/>
            </a:pPr>
            <a:r>
              <a:rPr lang="en-US" dirty="0"/>
              <a:t>Custom segmentation involves creating custom segments based on specific business goals or objectives. This type of segmentation allows businesses to create highly tailored segments that are directly relevant to their specific goals and objectives, and to analyze traffic data in a way that is most relevant and meaningful to their business.</a:t>
            </a:r>
          </a:p>
          <a:p>
            <a:pPr marL="0" lvl="0" indent="0" rtl="0">
              <a:spcBef>
                <a:spcPts val="0"/>
              </a:spcBef>
              <a:spcAft>
                <a:spcPts val="0"/>
              </a:spcAft>
              <a:buNone/>
            </a:pPr>
            <a:endParaRPr lang="en-US" dirty="0"/>
          </a:p>
          <a:p>
            <a:pPr marL="0" lvl="0" indent="0" rtl="0">
              <a:spcBef>
                <a:spcPts val="0"/>
              </a:spcBef>
              <a:spcAft>
                <a:spcPts val="0"/>
              </a:spcAft>
              <a:buNone/>
            </a:pPr>
            <a:r>
              <a:rPr lang="en-US" dirty="0"/>
              <a:t>In conclusion, segmentation is a powerful tool in web analytics that allows businesses to gain a deeper understanding of their audience and their behavior. By dividing website traffic into smaller, more manageable groups, businesses can gain actionable insights into how different groups within their audience are using the site, and what types of experiences they are most interested in. This information can inform key decisions about website design, content strategy, marketing campaigns, and more, and help businesses to optimize their online presence and drive growth and success.</a:t>
            </a:r>
          </a:p>
          <a:p>
            <a:pPr marL="0" lvl="0" indent="0" rtl="0">
              <a:spcBef>
                <a:spcPts val="0"/>
              </a:spcBef>
              <a:spcAft>
                <a:spcPts val="0"/>
              </a:spcAft>
              <a:buNone/>
            </a:pPr>
            <a:endParaRPr dirty="0"/>
          </a:p>
        </p:txBody>
      </p:sp>
    </p:spTree>
    <p:extLst>
      <p:ext uri="{BB962C8B-B14F-4D97-AF65-F5344CB8AC3E}">
        <p14:creationId xmlns:p14="http://schemas.microsoft.com/office/powerpoint/2010/main" val="28658903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e481e855a_0_5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Google Shape;85;g3e481e855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US" dirty="0"/>
              <a:t>The most common segmentation options in web analytics include:</a:t>
            </a:r>
          </a:p>
          <a:p>
            <a:pPr marL="158750" indent="0">
              <a:buNone/>
            </a:pPr>
            <a:endParaRPr lang="en-US" dirty="0"/>
          </a:p>
          <a:p>
            <a:pPr marL="387350" indent="-228600">
              <a:buFont typeface="+mj-lt"/>
              <a:buAutoNum type="arabicPeriod"/>
            </a:pPr>
            <a:r>
              <a:rPr lang="en-US" dirty="0"/>
              <a:t>Demographic Segmentation: Dividing website traffic into groups based on demographic information, such as age, gender, education, or income. This type of segmentation is useful for understanding the characteristics of different groups within a website's audience, and for identifying which types of content or experiences are most appealing to specific demographic groups.</a:t>
            </a:r>
          </a:p>
          <a:p>
            <a:pPr marL="387350" indent="-228600">
              <a:buFont typeface="+mj-lt"/>
              <a:buAutoNum type="arabicPeriod"/>
            </a:pPr>
            <a:endParaRPr lang="en-US" dirty="0"/>
          </a:p>
          <a:p>
            <a:pPr marL="387350" indent="-228600">
              <a:buFont typeface="+mj-lt"/>
              <a:buAutoNum type="arabicPeriod"/>
            </a:pPr>
            <a:r>
              <a:rPr lang="en-US" dirty="0"/>
              <a:t>Geographic Segmentation: Dividing website traffic into groups based on geographic location, such as country, region, city, or postal code. This type of segmentation is useful for understanding the geographic distribution of a website's audience, and for identifying regional trends or differences in behavior.</a:t>
            </a:r>
          </a:p>
          <a:p>
            <a:pPr marL="387350" indent="-228600">
              <a:buFont typeface="+mj-lt"/>
              <a:buAutoNum type="arabicPeriod"/>
            </a:pPr>
            <a:endParaRPr lang="en-US" dirty="0"/>
          </a:p>
          <a:p>
            <a:pPr marL="387350" indent="-228600">
              <a:buFont typeface="+mj-lt"/>
              <a:buAutoNum type="arabicPeriod"/>
            </a:pPr>
            <a:r>
              <a:rPr lang="en-US" dirty="0"/>
              <a:t>Behavioral Segmentation: Dividing website traffic into groups based on behavior, such as the pages visited, actions taken, or products purchased. This type of segmentation is useful for understanding how users are interacting with a website, and what types of experiences are most engaging or valuable to them.</a:t>
            </a:r>
          </a:p>
          <a:p>
            <a:pPr marL="387350" indent="-228600">
              <a:buFont typeface="+mj-lt"/>
              <a:buAutoNum type="arabicPeriod"/>
            </a:pPr>
            <a:endParaRPr lang="en-US" dirty="0"/>
          </a:p>
          <a:p>
            <a:pPr marL="387350" indent="-228600">
              <a:buFont typeface="+mj-lt"/>
              <a:buAutoNum type="arabicPeriod"/>
            </a:pPr>
            <a:r>
              <a:rPr lang="en-US" dirty="0"/>
              <a:t>Technographic Segmentation: Dividing website traffic into groups based on technology-related characteristics, such as device type, operating system, or browser. This type of segmentation is useful for understanding the technology preferences and habits of a website's audience, and for optimizing the website's performance and usability on different devices and platforms.</a:t>
            </a:r>
          </a:p>
          <a:p>
            <a:pPr marL="387350" indent="-228600">
              <a:buFont typeface="+mj-lt"/>
              <a:buAutoNum type="arabicPeriod"/>
            </a:pPr>
            <a:endParaRPr lang="en-US" dirty="0"/>
          </a:p>
          <a:p>
            <a:pPr marL="387350" indent="-228600">
              <a:buFont typeface="+mj-lt"/>
              <a:buAutoNum type="arabicPeriod"/>
            </a:pPr>
            <a:r>
              <a:rPr lang="en-US" dirty="0"/>
              <a:t>Custom Segmentation: Creating custom segments based on specific business goals or objectives. This type of segmentation is useful for analyzing website traffic data in a way that is most relevant and meaningful to a business, and for identifying opportunities for improvement and optimization.</a:t>
            </a:r>
          </a:p>
          <a:p>
            <a:pPr marL="158750" indent="0">
              <a:buNone/>
            </a:pPr>
            <a:endParaRPr lang="en-US" dirty="0"/>
          </a:p>
          <a:p>
            <a:pPr marL="158750" indent="0">
              <a:buNone/>
            </a:pPr>
            <a:r>
              <a:rPr lang="en-US" dirty="0"/>
              <a:t>These segmentation options are popular because they allow businesses to gain a deeper understanding of their audience and their behavior, and to make data-driven decisions about website design, content strategy, marketing campaigns, and more. By dividing website traffic into smaller, more manageable groups, businesses can gain actionable insights into how different groups within their audience are using the site, and what types of experiences they are most interested in. This information can inform key decisions and help businesses to optimize their online presence and drive growth and success.</a:t>
            </a:r>
            <a:endParaRPr dirty="0"/>
          </a:p>
        </p:txBody>
      </p:sp>
    </p:spTree>
    <p:extLst>
      <p:ext uri="{BB962C8B-B14F-4D97-AF65-F5344CB8AC3E}">
        <p14:creationId xmlns:p14="http://schemas.microsoft.com/office/powerpoint/2010/main" val="23728332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39f75e0087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 name="Google Shape;39;g39f75e008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19791874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3e481e855a_0_9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5" name="Google Shape;115;g3e481e855a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e481e855a_0_5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Google Shape;85;g3e481e855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Tree>
    <p:extLst>
      <p:ext uri="{BB962C8B-B14F-4D97-AF65-F5344CB8AC3E}">
        <p14:creationId xmlns:p14="http://schemas.microsoft.com/office/powerpoint/2010/main" val="3023903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e481e855a_0_88: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0" name="Google Shape;120;g3e481e855a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lang="en-CA"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e481e855a_0_88: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0" name="Google Shape;120;g3e481e855a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lang="en-CA" dirty="0"/>
          </a:p>
        </p:txBody>
      </p:sp>
    </p:spTree>
    <p:extLst>
      <p:ext uri="{BB962C8B-B14F-4D97-AF65-F5344CB8AC3E}">
        <p14:creationId xmlns:p14="http://schemas.microsoft.com/office/powerpoint/2010/main" val="4050938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38d191f0c1_0_36: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6" name="Google Shape;126;g38d191f0c1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lnSpc>
                <a:spcPct val="115000"/>
              </a:lnSpc>
              <a:spcBef>
                <a:spcPts val="0"/>
              </a:spcBef>
              <a:spcAft>
                <a:spcPts val="0"/>
              </a:spcAft>
              <a:buClr>
                <a:schemeClr val="dk1"/>
              </a:buClr>
              <a:buSzPts val="1100"/>
              <a:buFont typeface="Arial"/>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e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eg"/><Relationship Id="rId7"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7.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image" Target="../media/image19.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Head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DD030-1BC6-1925-3CCA-B50E2FC71232}"/>
              </a:ext>
            </a:extLst>
          </p:cNvPr>
          <p:cNvSpPr>
            <a:spLocks noGrp="1"/>
          </p:cNvSpPr>
          <p:nvPr>
            <p:ph type="ctrTitle" hasCustomPrompt="1"/>
          </p:nvPr>
        </p:nvSpPr>
        <p:spPr>
          <a:xfrm>
            <a:off x="638640" y="1992693"/>
            <a:ext cx="5958908" cy="1884419"/>
          </a:xfrm>
        </p:spPr>
        <p:txBody>
          <a:bodyPr bIns="0" anchor="t" anchorCtr="0">
            <a:noAutofit/>
          </a:bodyPr>
          <a:lstStyle>
            <a:lvl1pPr algn="l">
              <a:defRPr sz="5400" b="1" i="0">
                <a:solidFill>
                  <a:schemeClr val="bg1"/>
                </a:solidFill>
                <a:latin typeface="Arial" panose="020B0604020202020204" pitchFamily="34" charset="0"/>
                <a:cs typeface="Arial" panose="020B0604020202020204" pitchFamily="34" charset="0"/>
              </a:defRPr>
            </a:lvl1pPr>
          </a:lstStyle>
          <a:p>
            <a:r>
              <a:rPr lang="en-GB"/>
              <a:t>Title</a:t>
            </a:r>
            <a:endParaRPr lang="en-FI"/>
          </a:p>
        </p:txBody>
      </p:sp>
      <p:cxnSp>
        <p:nvCxnSpPr>
          <p:cNvPr id="22" name="Straight Connector 21">
            <a:extLst>
              <a:ext uri="{FF2B5EF4-FFF2-40B4-BE49-F238E27FC236}">
                <a16:creationId xmlns:a16="http://schemas.microsoft.com/office/drawing/2014/main" id="{99580334-6C4F-4E95-FC6E-D6D5F59F8C12}"/>
              </a:ext>
            </a:extLst>
          </p:cNvPr>
          <p:cNvCxnSpPr>
            <a:cxnSpLocks/>
          </p:cNvCxnSpPr>
          <p:nvPr/>
        </p:nvCxnSpPr>
        <p:spPr>
          <a:xfrm flipH="1">
            <a:off x="638639" y="1555703"/>
            <a:ext cx="432171" cy="0"/>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3C51BE34-69EE-2F03-0603-65B16B50644D}"/>
              </a:ext>
            </a:extLst>
          </p:cNvPr>
          <p:cNvPicPr>
            <a:picLocks noChangeAspect="1"/>
          </p:cNvPicPr>
          <p:nvPr/>
        </p:nvPicPr>
        <p:blipFill>
          <a:blip r:embed="rId3"/>
          <a:srcRect t="2266" b="2266"/>
          <a:stretch/>
        </p:blipFill>
        <p:spPr>
          <a:xfrm>
            <a:off x="471000" y="467399"/>
            <a:ext cx="2218858" cy="824085"/>
          </a:xfrm>
          <a:prstGeom prst="rect">
            <a:avLst/>
          </a:prstGeom>
        </p:spPr>
      </p:pic>
      <p:sp>
        <p:nvSpPr>
          <p:cNvPr id="24" name="Rectangle 23">
            <a:extLst>
              <a:ext uri="{FF2B5EF4-FFF2-40B4-BE49-F238E27FC236}">
                <a16:creationId xmlns:a16="http://schemas.microsoft.com/office/drawing/2014/main" id="{94D56B92-AB99-EC0D-DFB1-030C3AB4970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10" name="Picture 4">
            <a:extLst>
              <a:ext uri="{FF2B5EF4-FFF2-40B4-BE49-F238E27FC236}">
                <a16:creationId xmlns:a16="http://schemas.microsoft.com/office/drawing/2014/main" id="{D69D4E4A-C7C3-6E8E-C9ED-FE0D7E25697F}"/>
              </a:ext>
            </a:extLst>
          </p:cNvPr>
          <p:cNvPicPr>
            <a:picLocks noChangeAspect="1" noChangeArrowheads="1"/>
          </p:cNvPicPr>
          <p:nvPr/>
        </p:nvPicPr>
        <p:blipFill>
          <a:blip r:embed="rId4"/>
          <a:srcRect l="3024" r="3024"/>
          <a:stretch/>
        </p:blipFill>
        <p:spPr bwMode="auto">
          <a:xfrm>
            <a:off x="324895"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B156F37B-A0AA-27D6-D949-0A743E59F7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id="{A555A366-4007-34AB-06EC-D12174B956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a:extLst>
              <a:ext uri="{FF2B5EF4-FFF2-40B4-BE49-F238E27FC236}">
                <a16:creationId xmlns:a16="http://schemas.microsoft.com/office/drawing/2014/main" id="{EC435E2D-DE4E-0F0E-9062-DB7CF6771BC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EF447634-E1B6-B349-2CF1-7D8D32537276}"/>
              </a:ext>
            </a:extLst>
          </p:cNvPr>
          <p:cNvPicPr>
            <a:picLocks noChangeAspect="1" noChangeArrowheads="1"/>
          </p:cNvPicPr>
          <p:nvPr/>
        </p:nvPicPr>
        <p:blipFill>
          <a:blip r:embed="rId8"/>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587616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able of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628650" y="682900"/>
            <a:ext cx="2863215" cy="1383456"/>
          </a:xfrm>
        </p:spPr>
        <p:txBody>
          <a:bodyPr anchor="t" anchorCtr="0"/>
          <a:lstStyle>
            <a:lvl1pPr>
              <a:defRPr>
                <a:solidFill>
                  <a:schemeClr val="bg1"/>
                </a:solidFill>
              </a:defRPr>
            </a:lvl1pPr>
          </a:lstStyle>
          <a:p>
            <a:r>
              <a:rPr lang="en-US"/>
              <a:t>Click to edit Master title style</a:t>
            </a:r>
            <a:endParaRPr lang="en-FI"/>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3983426" y="682899"/>
            <a:ext cx="4606283" cy="1149289"/>
          </a:xfrm>
        </p:spPr>
        <p:txBody>
          <a:bodyPr/>
          <a:lstStyle>
            <a:lvl1pPr marL="385763" indent="-385763">
              <a:buFont typeface="+mj-lt"/>
              <a:buAutoNum type="arabicPeriod"/>
              <a:defRPr sz="1500" b="0">
                <a:solidFill>
                  <a:schemeClr val="bg1"/>
                </a:solidFill>
                <a:latin typeface="Arial" panose="020B0604020202020204" pitchFamily="34" charset="0"/>
                <a:cs typeface="Arial" panose="020B0604020202020204" pitchFamily="34" charset="0"/>
              </a:defRPr>
            </a:lvl1pPr>
            <a:lvl2pPr marL="685800" indent="-342900">
              <a:buFont typeface="+mj-lt"/>
              <a:buAutoNum type="arabicPeriod"/>
              <a:defRPr sz="1350">
                <a:solidFill>
                  <a:schemeClr val="bg1"/>
                </a:solidFill>
                <a:latin typeface="Arial" panose="020B0604020202020204" pitchFamily="34" charset="0"/>
                <a:cs typeface="Arial" panose="020B0604020202020204" pitchFamily="34" charset="0"/>
              </a:defRPr>
            </a:lvl2pPr>
            <a:lvl3pPr marL="1028700" indent="-342900">
              <a:buFont typeface="+mj-lt"/>
              <a:buAutoNum type="arabicPeriod"/>
              <a:defRPr sz="1200">
                <a:solidFill>
                  <a:schemeClr val="bg1"/>
                </a:solidFill>
                <a:latin typeface="Arial" panose="020B0604020202020204" pitchFamily="34" charset="0"/>
                <a:cs typeface="Arial" panose="020B0604020202020204" pitchFamily="34" charset="0"/>
              </a:defRPr>
            </a:lvl3pPr>
            <a:lvl4pPr marL="1285875" indent="-257175">
              <a:buFont typeface="+mj-lt"/>
              <a:buAutoNum type="arabicPeriod"/>
              <a:defRPr sz="1050">
                <a:solidFill>
                  <a:schemeClr val="bg1"/>
                </a:solidFill>
                <a:latin typeface="Arial" panose="020B0604020202020204" pitchFamily="34" charset="0"/>
                <a:cs typeface="Arial" panose="020B0604020202020204" pitchFamily="34" charset="0"/>
              </a:defRPr>
            </a:lvl4pPr>
            <a:lvl5pPr marL="1628775" indent="-257175">
              <a:buFont typeface="+mj-lt"/>
              <a:buAutoNum type="arabicPeriod"/>
              <a:defRPr sz="10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
        <p:nvSpPr>
          <p:cNvPr id="4" name="Rectangle 3">
            <a:extLst>
              <a:ext uri="{FF2B5EF4-FFF2-40B4-BE49-F238E27FC236}">
                <a16:creationId xmlns:a16="http://schemas.microsoft.com/office/drawing/2014/main" id="{48D49EA9-591A-91BE-A1D3-158DEC5E5F6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5" name="Picture 4">
            <a:extLst>
              <a:ext uri="{FF2B5EF4-FFF2-40B4-BE49-F238E27FC236}">
                <a16:creationId xmlns:a16="http://schemas.microsoft.com/office/drawing/2014/main" id="{C936A541-4AF3-05A3-8586-D894DE1C68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4129975-5930-8D7B-F3EA-07C0772226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4944B6CD-4CE3-8A5A-7D86-327FB31B29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1B5F9D54-3972-26BA-CADB-C8584106947D}"/>
              </a:ext>
            </a:extLst>
          </p:cNvPr>
          <p:cNvPicPr>
            <a:picLocks noChangeAspect="1" noChangeArrowheads="1"/>
          </p:cNvPicPr>
          <p:nvPr/>
        </p:nvPicPr>
        <p:blipFill>
          <a:blip r:embed="rId6"/>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61883134-73C8-E7BD-05CB-BA4E47B792E5}"/>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Connector 13">
            <a:extLst>
              <a:ext uri="{FF2B5EF4-FFF2-40B4-BE49-F238E27FC236}">
                <a16:creationId xmlns:a16="http://schemas.microsoft.com/office/drawing/2014/main" id="{0BF39626-2C2F-AB4B-8D92-DF0C4088D2C0}"/>
              </a:ext>
            </a:extLst>
          </p:cNvPr>
          <p:cNvCxnSpPr>
            <a:cxnSpLocks/>
          </p:cNvCxnSpPr>
          <p:nvPr/>
        </p:nvCxnSpPr>
        <p:spPr>
          <a:xfrm flipV="1">
            <a:off x="3733312" y="687331"/>
            <a:ext cx="0" cy="3050279"/>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DD664E38-9478-53A6-3BC3-D97710FFB063}"/>
              </a:ext>
            </a:extLst>
          </p:cNvPr>
          <p:cNvPicPr>
            <a:picLocks noChangeAspect="1" noChangeArrowheads="1"/>
          </p:cNvPicPr>
          <p:nvPr/>
        </p:nvPicPr>
        <p:blipFill>
          <a:blip r:embed="rId8"/>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28488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quot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8D49EA9-591A-91BE-A1D3-158DEC5E5F67}"/>
              </a:ext>
            </a:extLst>
          </p:cNvPr>
          <p:cNvSpPr/>
          <p:nvPr/>
        </p:nvSpPr>
        <p:spPr>
          <a:xfrm flipV="1">
            <a:off x="0" y="4436706"/>
            <a:ext cx="9144000" cy="7824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11" name="Picture 4">
            <a:extLst>
              <a:ext uri="{FF2B5EF4-FFF2-40B4-BE49-F238E27FC236}">
                <a16:creationId xmlns:a16="http://schemas.microsoft.com/office/drawing/2014/main" id="{1B5F9D54-3972-26BA-CADB-C8584106947D}"/>
              </a:ext>
            </a:extLst>
          </p:cNvPr>
          <p:cNvPicPr>
            <a:picLocks noChangeAspect="1" noChangeArrowheads="1"/>
          </p:cNvPicPr>
          <p:nvPr/>
        </p:nvPicPr>
        <p:blipFill>
          <a:blip r:embed="rId3"/>
          <a:srcRect l="3024" r="3024"/>
          <a:stretch/>
        </p:blipFill>
        <p:spPr bwMode="auto">
          <a:xfrm>
            <a:off x="177278" y="4576442"/>
            <a:ext cx="1987904" cy="4401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61883134-73C8-E7BD-05CB-BA4E47B792E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63279"/>
          <a:stretch/>
        </p:blipFill>
        <p:spPr bwMode="auto">
          <a:xfrm>
            <a:off x="7692505" y="4552283"/>
            <a:ext cx="1274218" cy="488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4459894"/>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ubheading Gre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7C64E-6F3D-CFD2-7E03-084662056D3D}"/>
              </a:ext>
            </a:extLst>
          </p:cNvPr>
          <p:cNvSpPr>
            <a:spLocks noGrp="1"/>
          </p:cNvSpPr>
          <p:nvPr>
            <p:ph type="title" hasCustomPrompt="1"/>
          </p:nvPr>
        </p:nvSpPr>
        <p:spPr>
          <a:xfrm>
            <a:off x="840583" y="851217"/>
            <a:ext cx="2226624" cy="1358279"/>
          </a:xfrm>
        </p:spPr>
        <p:txBody>
          <a:bodyPr lIns="0" rIns="0" anchor="b" anchorCtr="0">
            <a:noAutofit/>
          </a:bodyPr>
          <a:lstStyle>
            <a:lvl1pPr algn="l">
              <a:defRPr sz="8775">
                <a:solidFill>
                  <a:schemeClr val="bg1"/>
                </a:solidFill>
              </a:defRPr>
            </a:lvl1pPr>
          </a:lstStyle>
          <a:p>
            <a:r>
              <a:rPr lang="en-GB"/>
              <a:t>01</a:t>
            </a:r>
            <a:endParaRPr lang="en-FI"/>
          </a:p>
        </p:txBody>
      </p:sp>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63071" y="2564692"/>
            <a:ext cx="6614054" cy="290849"/>
          </a:xfrm>
        </p:spPr>
        <p:txBody>
          <a:bodyPr lIns="0" tIns="0" rIns="0" bIns="0" anchor="t" anchorCtr="0"/>
          <a:lstStyle>
            <a:lvl1pPr marL="0" indent="0">
              <a:buNone/>
              <a:defRPr sz="21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63071" y="2981702"/>
            <a:ext cx="6614054" cy="726321"/>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7" name="Rectangle 6">
            <a:extLst>
              <a:ext uri="{FF2B5EF4-FFF2-40B4-BE49-F238E27FC236}">
                <a16:creationId xmlns:a16="http://schemas.microsoft.com/office/drawing/2014/main" id="{0E1E9E18-F620-0A11-97F5-7F4F581BAA1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2209496"/>
            <a:ext cx="3923363" cy="0"/>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6" name="Picture 4">
            <a:extLst>
              <a:ext uri="{FF2B5EF4-FFF2-40B4-BE49-F238E27FC236}">
                <a16:creationId xmlns:a16="http://schemas.microsoft.com/office/drawing/2014/main" id="{18C6C05A-9C74-A672-B5B5-D4D588294F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35BE2CFE-DD7F-72AD-B5DA-8B5442A471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8">
            <a:extLst>
              <a:ext uri="{FF2B5EF4-FFF2-40B4-BE49-F238E27FC236}">
                <a16:creationId xmlns:a16="http://schemas.microsoft.com/office/drawing/2014/main" id="{F3E2D8B2-A6E6-66E7-27AB-2C7C52B20A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a:extLst>
              <a:ext uri="{FF2B5EF4-FFF2-40B4-BE49-F238E27FC236}">
                <a16:creationId xmlns:a16="http://schemas.microsoft.com/office/drawing/2014/main" id="{C02F95E5-FFDA-BAEE-4D82-A934F73E6F4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EFE898BE-A073-B217-EB93-72C23D023824}"/>
              </a:ext>
            </a:extLst>
          </p:cNvPr>
          <p:cNvPicPr>
            <a:picLocks noChangeAspect="1" noChangeArrowheads="1"/>
          </p:cNvPicPr>
          <p:nvPr/>
        </p:nvPicPr>
        <p:blipFill>
          <a:blip r:embed="rId7"/>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a16="http://schemas.microsoft.com/office/drawing/2014/main" id="{DA6DB88A-414C-C2A7-5608-97F873F474F8}"/>
              </a:ext>
            </a:extLst>
          </p:cNvPr>
          <p:cNvPicPr>
            <a:picLocks noChangeAspect="1" noChangeArrowheads="1"/>
          </p:cNvPicPr>
          <p:nvPr/>
        </p:nvPicPr>
        <p:blipFill>
          <a:blip r:embed="rId8"/>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454607"/>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ubheading Oran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7C64E-6F3D-CFD2-7E03-084662056D3D}"/>
              </a:ext>
            </a:extLst>
          </p:cNvPr>
          <p:cNvSpPr>
            <a:spLocks noGrp="1"/>
          </p:cNvSpPr>
          <p:nvPr>
            <p:ph type="title" hasCustomPrompt="1"/>
          </p:nvPr>
        </p:nvSpPr>
        <p:spPr>
          <a:xfrm>
            <a:off x="840583" y="851217"/>
            <a:ext cx="2226624" cy="1358279"/>
          </a:xfrm>
        </p:spPr>
        <p:txBody>
          <a:bodyPr lIns="0" rIns="0" anchor="b" anchorCtr="0">
            <a:noAutofit/>
          </a:bodyPr>
          <a:lstStyle>
            <a:lvl1pPr algn="l">
              <a:defRPr sz="8775">
                <a:solidFill>
                  <a:schemeClr val="bg1"/>
                </a:solidFill>
              </a:defRPr>
            </a:lvl1pPr>
          </a:lstStyle>
          <a:p>
            <a:r>
              <a:rPr lang="en-GB"/>
              <a:t>02</a:t>
            </a:r>
            <a:endParaRPr lang="en-FI"/>
          </a:p>
        </p:txBody>
      </p:sp>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63071" y="2564692"/>
            <a:ext cx="6614054" cy="290849"/>
          </a:xfrm>
        </p:spPr>
        <p:txBody>
          <a:bodyPr lIns="0" tIns="0" rIns="0" bIns="0" anchor="t" anchorCtr="0"/>
          <a:lstStyle>
            <a:lvl1pPr marL="0" indent="0">
              <a:buNone/>
              <a:defRPr sz="21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63071" y="2981702"/>
            <a:ext cx="6614054" cy="726321"/>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7" name="Rectangle 6">
            <a:extLst>
              <a:ext uri="{FF2B5EF4-FFF2-40B4-BE49-F238E27FC236}">
                <a16:creationId xmlns:a16="http://schemas.microsoft.com/office/drawing/2014/main" id="{0E1E9E18-F620-0A11-97F5-7F4F581BAA1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2209496"/>
            <a:ext cx="3923363" cy="0"/>
          </a:xfrm>
          <a:prstGeom prst="line">
            <a:avLst/>
          </a:prstGeom>
          <a:ln w="15875">
            <a:solidFill>
              <a:srgbClr val="F39200"/>
            </a:solidFill>
          </a:ln>
        </p:spPr>
        <p:style>
          <a:lnRef idx="1">
            <a:schemeClr val="accent1"/>
          </a:lnRef>
          <a:fillRef idx="0">
            <a:schemeClr val="accent1"/>
          </a:fillRef>
          <a:effectRef idx="0">
            <a:schemeClr val="accent1"/>
          </a:effectRef>
          <a:fontRef idx="minor">
            <a:schemeClr val="tx1"/>
          </a:fontRef>
        </p:style>
      </p:cxnSp>
      <p:pic>
        <p:nvPicPr>
          <p:cNvPr id="14" name="Picture 4">
            <a:extLst>
              <a:ext uri="{FF2B5EF4-FFF2-40B4-BE49-F238E27FC236}">
                <a16:creationId xmlns:a16="http://schemas.microsoft.com/office/drawing/2014/main" id="{8C22E3D8-2AA0-D3A9-251B-D99B6C5C14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a:extLst>
              <a:ext uri="{FF2B5EF4-FFF2-40B4-BE49-F238E27FC236}">
                <a16:creationId xmlns:a16="http://schemas.microsoft.com/office/drawing/2014/main" id="{A48E4D50-1029-3E36-7669-B0A9C74ED8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a:extLst>
              <a:ext uri="{FF2B5EF4-FFF2-40B4-BE49-F238E27FC236}">
                <a16:creationId xmlns:a16="http://schemas.microsoft.com/office/drawing/2014/main" id="{B82103AB-E3F6-8C72-4AA0-3C73AABDF7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a:extLst>
              <a:ext uri="{FF2B5EF4-FFF2-40B4-BE49-F238E27FC236}">
                <a16:creationId xmlns:a16="http://schemas.microsoft.com/office/drawing/2014/main" id="{870742F4-E1DC-BD78-EB8E-E3B7E179D29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8772C6B-EBC9-4F62-0859-C757548157AE}"/>
              </a:ext>
            </a:extLst>
          </p:cNvPr>
          <p:cNvPicPr>
            <a:picLocks noChangeAspect="1" noChangeArrowheads="1"/>
          </p:cNvPicPr>
          <p:nvPr/>
        </p:nvPicPr>
        <p:blipFill>
          <a:blip r:embed="rId7"/>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BF184440-C620-939A-2D74-4550F6200DF6}"/>
              </a:ext>
            </a:extLst>
          </p:cNvPr>
          <p:cNvPicPr>
            <a:picLocks noChangeAspect="1" noChangeArrowheads="1"/>
          </p:cNvPicPr>
          <p:nvPr/>
        </p:nvPicPr>
        <p:blipFill>
          <a:blip r:embed="rId8"/>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37641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ubheading Pi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7C64E-6F3D-CFD2-7E03-084662056D3D}"/>
              </a:ext>
            </a:extLst>
          </p:cNvPr>
          <p:cNvSpPr>
            <a:spLocks noGrp="1"/>
          </p:cNvSpPr>
          <p:nvPr>
            <p:ph type="title" hasCustomPrompt="1"/>
          </p:nvPr>
        </p:nvSpPr>
        <p:spPr>
          <a:xfrm>
            <a:off x="840583" y="851217"/>
            <a:ext cx="2226624" cy="1358279"/>
          </a:xfrm>
        </p:spPr>
        <p:txBody>
          <a:bodyPr lIns="0" rIns="0" anchor="b" anchorCtr="0">
            <a:noAutofit/>
          </a:bodyPr>
          <a:lstStyle>
            <a:lvl1pPr algn="l">
              <a:defRPr sz="8775">
                <a:solidFill>
                  <a:schemeClr val="bg1"/>
                </a:solidFill>
              </a:defRPr>
            </a:lvl1pPr>
          </a:lstStyle>
          <a:p>
            <a:r>
              <a:rPr lang="en-GB"/>
              <a:t>03</a:t>
            </a:r>
            <a:endParaRPr lang="en-FI"/>
          </a:p>
        </p:txBody>
      </p:sp>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63071" y="2564692"/>
            <a:ext cx="6614054" cy="290849"/>
          </a:xfrm>
        </p:spPr>
        <p:txBody>
          <a:bodyPr lIns="0" tIns="0" rIns="0" bIns="0" anchor="t" anchorCtr="0"/>
          <a:lstStyle>
            <a:lvl1pPr marL="0" indent="0">
              <a:buNone/>
              <a:defRPr sz="21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63071" y="2981702"/>
            <a:ext cx="6614054" cy="726321"/>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7" name="Rectangle 6">
            <a:extLst>
              <a:ext uri="{FF2B5EF4-FFF2-40B4-BE49-F238E27FC236}">
                <a16:creationId xmlns:a16="http://schemas.microsoft.com/office/drawing/2014/main" id="{0E1E9E18-F620-0A11-97F5-7F4F581BAA1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2209496"/>
            <a:ext cx="3923363" cy="0"/>
          </a:xfrm>
          <a:prstGeom prst="line">
            <a:avLst/>
          </a:prstGeom>
          <a:ln w="15875">
            <a:solidFill>
              <a:srgbClr val="D12477"/>
            </a:solidFill>
          </a:ln>
        </p:spPr>
        <p:style>
          <a:lnRef idx="1">
            <a:schemeClr val="accent1"/>
          </a:lnRef>
          <a:fillRef idx="0">
            <a:schemeClr val="accent1"/>
          </a:fillRef>
          <a:effectRef idx="0">
            <a:schemeClr val="accent1"/>
          </a:effectRef>
          <a:fontRef idx="minor">
            <a:schemeClr val="tx1"/>
          </a:fontRef>
        </p:style>
      </p:cxnSp>
      <p:pic>
        <p:nvPicPr>
          <p:cNvPr id="14" name="Picture 4">
            <a:extLst>
              <a:ext uri="{FF2B5EF4-FFF2-40B4-BE49-F238E27FC236}">
                <a16:creationId xmlns:a16="http://schemas.microsoft.com/office/drawing/2014/main" id="{3AB3AB15-F47B-DE9A-C30B-6A34EAAD8E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a:extLst>
              <a:ext uri="{FF2B5EF4-FFF2-40B4-BE49-F238E27FC236}">
                <a16:creationId xmlns:a16="http://schemas.microsoft.com/office/drawing/2014/main" id="{F9CC073B-3524-F24B-15F4-5920FE26D0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a:extLst>
              <a:ext uri="{FF2B5EF4-FFF2-40B4-BE49-F238E27FC236}">
                <a16:creationId xmlns:a16="http://schemas.microsoft.com/office/drawing/2014/main" id="{3236497D-01D3-F3BD-CE87-D99C8B6A67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a:extLst>
              <a:ext uri="{FF2B5EF4-FFF2-40B4-BE49-F238E27FC236}">
                <a16:creationId xmlns:a16="http://schemas.microsoft.com/office/drawing/2014/main" id="{5EF86837-B0BE-5FA7-6D60-5CC70379FAD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BE4C237-F6B2-11C3-85E4-49212C5D5254}"/>
              </a:ext>
            </a:extLst>
          </p:cNvPr>
          <p:cNvPicPr>
            <a:picLocks noChangeAspect="1" noChangeArrowheads="1"/>
          </p:cNvPicPr>
          <p:nvPr/>
        </p:nvPicPr>
        <p:blipFill>
          <a:blip r:embed="rId7"/>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9DF5B66F-8839-FC8B-7635-8FEB05D8FDFA}"/>
              </a:ext>
            </a:extLst>
          </p:cNvPr>
          <p:cNvPicPr>
            <a:picLocks noChangeAspect="1" noChangeArrowheads="1"/>
          </p:cNvPicPr>
          <p:nvPr/>
        </p:nvPicPr>
        <p:blipFill>
          <a:blip r:embed="rId8"/>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5799692"/>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In-class activity Gre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40583" y="324829"/>
            <a:ext cx="6614054" cy="332399"/>
          </a:xfrm>
        </p:spPr>
        <p:txBody>
          <a:bodyPr lIns="0" tIns="0" rIns="0" bIns="0" anchor="t" anchorCtr="0"/>
          <a:lstStyle>
            <a:lvl1pPr marL="0" indent="0">
              <a:buNone/>
              <a:defRPr sz="24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40583" y="887767"/>
            <a:ext cx="6614054" cy="2863361"/>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7" name="Rectangle 6">
            <a:extLst>
              <a:ext uri="{FF2B5EF4-FFF2-40B4-BE49-F238E27FC236}">
                <a16:creationId xmlns:a16="http://schemas.microsoft.com/office/drawing/2014/main" id="{0E1E9E18-F620-0A11-97F5-7F4F581BAA17}"/>
              </a:ext>
            </a:extLst>
          </p:cNvPr>
          <p:cNvSpPr/>
          <p:nvPr/>
        </p:nvSpPr>
        <p:spPr>
          <a:xfrm flipV="1">
            <a:off x="0" y="4555671"/>
            <a:ext cx="9144000" cy="6635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697937"/>
            <a:ext cx="3923363" cy="0"/>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17" name="Picture 4">
            <a:extLst>
              <a:ext uri="{FF2B5EF4-FFF2-40B4-BE49-F238E27FC236}">
                <a16:creationId xmlns:a16="http://schemas.microsoft.com/office/drawing/2014/main" id="{C02F95E5-FFDA-BAEE-4D82-A934F73E6F4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3279"/>
          <a:stretch/>
        </p:blipFill>
        <p:spPr bwMode="auto">
          <a:xfrm>
            <a:off x="7769484" y="4643229"/>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a16="http://schemas.microsoft.com/office/drawing/2014/main" id="{DA6DB88A-414C-C2A7-5608-97F873F474F8}"/>
              </a:ext>
            </a:extLst>
          </p:cNvPr>
          <p:cNvPicPr>
            <a:picLocks noChangeAspect="1" noChangeArrowheads="1"/>
          </p:cNvPicPr>
          <p:nvPr/>
        </p:nvPicPr>
        <p:blipFill>
          <a:blip r:embed="rId4"/>
          <a:srcRect l="3024" r="3024"/>
          <a:stretch/>
        </p:blipFill>
        <p:spPr bwMode="auto">
          <a:xfrm>
            <a:off x="156283" y="4667387"/>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711185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cSld name="In-class activity Oran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40583" y="312995"/>
            <a:ext cx="6614054" cy="332399"/>
          </a:xfrm>
        </p:spPr>
        <p:txBody>
          <a:bodyPr lIns="0" tIns="0" rIns="0" bIns="0" anchor="t" anchorCtr="0"/>
          <a:lstStyle>
            <a:lvl1pPr marL="0" indent="0">
              <a:buNone/>
              <a:defRPr sz="24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40583" y="884798"/>
            <a:ext cx="6614054" cy="2836283"/>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684304"/>
            <a:ext cx="3923363" cy="0"/>
          </a:xfrm>
          <a:prstGeom prst="line">
            <a:avLst/>
          </a:prstGeom>
          <a:ln w="15875">
            <a:solidFill>
              <a:srgbClr val="F39200"/>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21A03D26-793D-D9AE-09B0-D22680D94D35}"/>
              </a:ext>
            </a:extLst>
          </p:cNvPr>
          <p:cNvSpPr/>
          <p:nvPr/>
        </p:nvSpPr>
        <p:spPr>
          <a:xfrm flipV="1">
            <a:off x="0" y="4555671"/>
            <a:ext cx="9144000" cy="6635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5" name="Picture 4">
            <a:extLst>
              <a:ext uri="{FF2B5EF4-FFF2-40B4-BE49-F238E27FC236}">
                <a16:creationId xmlns:a16="http://schemas.microsoft.com/office/drawing/2014/main" id="{BFFE1669-5AA1-11D8-D091-8D04DEC65F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3279"/>
          <a:stretch/>
        </p:blipFill>
        <p:spPr bwMode="auto">
          <a:xfrm>
            <a:off x="7769484" y="4643229"/>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F684EEEF-D466-82FB-D96B-83478D0A9A3B}"/>
              </a:ext>
            </a:extLst>
          </p:cNvPr>
          <p:cNvPicPr>
            <a:picLocks noChangeAspect="1" noChangeArrowheads="1"/>
          </p:cNvPicPr>
          <p:nvPr/>
        </p:nvPicPr>
        <p:blipFill>
          <a:blip r:embed="rId4"/>
          <a:srcRect l="3024" r="3024"/>
          <a:stretch/>
        </p:blipFill>
        <p:spPr bwMode="auto">
          <a:xfrm>
            <a:off x="156283" y="4667387"/>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88766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In-class Activity Pi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683941"/>
            <a:ext cx="3923363" cy="0"/>
          </a:xfrm>
          <a:prstGeom prst="line">
            <a:avLst/>
          </a:prstGeom>
          <a:ln w="15875">
            <a:solidFill>
              <a:srgbClr val="D12477"/>
            </a:solidFill>
          </a:ln>
        </p:spPr>
        <p:style>
          <a:lnRef idx="1">
            <a:schemeClr val="accent1"/>
          </a:lnRef>
          <a:fillRef idx="0">
            <a:schemeClr val="accent1"/>
          </a:fillRef>
          <a:effectRef idx="0">
            <a:schemeClr val="accent1"/>
          </a:effectRef>
          <a:fontRef idx="minor">
            <a:schemeClr val="tx1"/>
          </a:fontRef>
        </p:style>
      </p:cxnSp>
      <p:sp>
        <p:nvSpPr>
          <p:cNvPr id="6" name="Text Placeholder 2">
            <a:extLst>
              <a:ext uri="{FF2B5EF4-FFF2-40B4-BE49-F238E27FC236}">
                <a16:creationId xmlns:a16="http://schemas.microsoft.com/office/drawing/2014/main" id="{33C85471-86EB-388B-2417-DE025114F06A}"/>
              </a:ext>
            </a:extLst>
          </p:cNvPr>
          <p:cNvSpPr>
            <a:spLocks noGrp="1"/>
          </p:cNvSpPr>
          <p:nvPr>
            <p:ph type="body" idx="1"/>
          </p:nvPr>
        </p:nvSpPr>
        <p:spPr>
          <a:xfrm>
            <a:off x="840583" y="312995"/>
            <a:ext cx="6614054" cy="332399"/>
          </a:xfrm>
        </p:spPr>
        <p:txBody>
          <a:bodyPr lIns="0" tIns="0" rIns="0" bIns="0" anchor="t" anchorCtr="0"/>
          <a:lstStyle>
            <a:lvl1pPr marL="0" indent="0">
              <a:buNone/>
              <a:defRPr sz="24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9" name="Content Placeholder 3">
            <a:extLst>
              <a:ext uri="{FF2B5EF4-FFF2-40B4-BE49-F238E27FC236}">
                <a16:creationId xmlns:a16="http://schemas.microsoft.com/office/drawing/2014/main" id="{C994A901-7F46-3F24-946C-F80B6BC83E5C}"/>
              </a:ext>
            </a:extLst>
          </p:cNvPr>
          <p:cNvSpPr>
            <a:spLocks noGrp="1"/>
          </p:cNvSpPr>
          <p:nvPr>
            <p:ph sz="half" idx="2"/>
          </p:nvPr>
        </p:nvSpPr>
        <p:spPr>
          <a:xfrm>
            <a:off x="840583" y="884798"/>
            <a:ext cx="6614054" cy="2836283"/>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0" name="Rectangle 9">
            <a:extLst>
              <a:ext uri="{FF2B5EF4-FFF2-40B4-BE49-F238E27FC236}">
                <a16:creationId xmlns:a16="http://schemas.microsoft.com/office/drawing/2014/main" id="{807D6002-B398-CC92-8463-F8651A30E365}"/>
              </a:ext>
            </a:extLst>
          </p:cNvPr>
          <p:cNvSpPr/>
          <p:nvPr/>
        </p:nvSpPr>
        <p:spPr>
          <a:xfrm flipV="1">
            <a:off x="0" y="4555671"/>
            <a:ext cx="9144000" cy="6635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11" name="Picture 10">
            <a:extLst>
              <a:ext uri="{FF2B5EF4-FFF2-40B4-BE49-F238E27FC236}">
                <a16:creationId xmlns:a16="http://schemas.microsoft.com/office/drawing/2014/main" id="{882F29B2-C988-4FC2-84C3-648D9D74C8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3279"/>
          <a:stretch/>
        </p:blipFill>
        <p:spPr bwMode="auto">
          <a:xfrm>
            <a:off x="7769484" y="4643229"/>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76E7DBE5-4B07-4310-FC4A-FADFF274F3A5}"/>
              </a:ext>
            </a:extLst>
          </p:cNvPr>
          <p:cNvPicPr>
            <a:picLocks noChangeAspect="1" noChangeArrowheads="1"/>
          </p:cNvPicPr>
          <p:nvPr/>
        </p:nvPicPr>
        <p:blipFill>
          <a:blip r:embed="rId4"/>
          <a:srcRect l="3024" r="3024"/>
          <a:stretch/>
        </p:blipFill>
        <p:spPr bwMode="auto">
          <a:xfrm>
            <a:off x="156283" y="4667387"/>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984055"/>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reserve="1">
  <p:cSld name="Title and Content 1">
    <p:spTree>
      <p:nvGrpSpPr>
        <p:cNvPr id="1" name=""/>
        <p:cNvGrpSpPr/>
        <p:nvPr/>
      </p:nvGrpSpPr>
      <p:grpSpPr>
        <a:xfrm>
          <a:off x="0" y="0"/>
          <a:ext cx="0" cy="0"/>
          <a:chOff x="0" y="0"/>
          <a:chExt cx="0" cy="0"/>
        </a:xfrm>
      </p:grpSpPr>
      <p:pic>
        <p:nvPicPr>
          <p:cNvPr id="13" name="Picture 4">
            <a:extLst>
              <a:ext uri="{FF2B5EF4-FFF2-40B4-BE49-F238E27FC236}">
                <a16:creationId xmlns:a16="http://schemas.microsoft.com/office/drawing/2014/main" id="{7E2D941A-1B06-40A2-9779-DE1D04DB258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7624814" y="202594"/>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p:txBody>
          <a:bodyPr/>
          <a:lstStyle/>
          <a:p>
            <a:r>
              <a:rPr lang="en-US"/>
              <a:t>Click to edit Master title style</a:t>
            </a:r>
            <a:endParaRPr lang="en-FI" dirty="0"/>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1369219"/>
            <a:ext cx="7886700" cy="2905898"/>
          </a:xfrm>
        </p:spPr>
        <p:txBody>
          <a:bodyPr>
            <a:normAutofit/>
          </a:bodyPr>
          <a:lstStyle>
            <a:lvl1pPr marL="0" indent="0">
              <a:buFont typeface="Arial" panose="020B0604020202020204" pitchFamily="34" charset="0"/>
              <a:buNone/>
              <a:defRPr>
                <a:latin typeface="Arial" panose="020B0604020202020204" pitchFamily="34" charset="0"/>
                <a:cs typeface="Arial" panose="020B0604020202020204" pitchFamily="34" charset="0"/>
              </a:defRPr>
            </a:lvl1pPr>
            <a:lvl2pPr marL="342900" indent="0">
              <a:buNone/>
              <a:defRPr>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pic>
        <p:nvPicPr>
          <p:cNvPr id="4" name="Picture 3">
            <a:extLst>
              <a:ext uri="{FF2B5EF4-FFF2-40B4-BE49-F238E27FC236}">
                <a16:creationId xmlns:a16="http://schemas.microsoft.com/office/drawing/2014/main" id="{8D420D27-ACDB-1E53-A34E-40487063989B}"/>
              </a:ext>
            </a:extLst>
          </p:cNvPr>
          <p:cNvPicPr>
            <a:picLocks noChangeAspect="1"/>
          </p:cNvPicPr>
          <p:nvPr/>
        </p:nvPicPr>
        <p:blipFill>
          <a:blip r:embed="rId3"/>
          <a:srcRect/>
          <a:stretch/>
        </p:blipFill>
        <p:spPr>
          <a:xfrm>
            <a:off x="-83820" y="4894997"/>
            <a:ext cx="9304020" cy="380922"/>
          </a:xfrm>
          <a:prstGeom prst="rect">
            <a:avLst/>
          </a:prstGeom>
        </p:spPr>
      </p:pic>
      <p:pic>
        <p:nvPicPr>
          <p:cNvPr id="5" name="Picture 4">
            <a:extLst>
              <a:ext uri="{FF2B5EF4-FFF2-40B4-BE49-F238E27FC236}">
                <a16:creationId xmlns:a16="http://schemas.microsoft.com/office/drawing/2014/main" id="{F6628127-466F-B959-74F0-3A975A59CDC3}"/>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5261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reserve="1">
  <p:cSld name="Title and Content 2">
    <p:spTree>
      <p:nvGrpSpPr>
        <p:cNvPr id="1" name=""/>
        <p:cNvGrpSpPr/>
        <p:nvPr/>
      </p:nvGrpSpPr>
      <p:grpSpPr>
        <a:xfrm>
          <a:off x="0" y="0"/>
          <a:ext cx="0" cy="0"/>
          <a:chOff x="0" y="0"/>
          <a:chExt cx="0" cy="0"/>
        </a:xfrm>
      </p:grpSpPr>
      <p:pic>
        <p:nvPicPr>
          <p:cNvPr id="7" name="Picture 6" descr="A picture containing shape&#10;&#10;Description automatically generated">
            <a:extLst>
              <a:ext uri="{FF2B5EF4-FFF2-40B4-BE49-F238E27FC236}">
                <a16:creationId xmlns:a16="http://schemas.microsoft.com/office/drawing/2014/main" id="{775E5452-7A8B-A7E5-F80C-CF366EF837B3}"/>
              </a:ext>
            </a:extLst>
          </p:cNvPr>
          <p:cNvPicPr>
            <a:picLocks noChangeAspect="1"/>
          </p:cNvPicPr>
          <p:nvPr/>
        </p:nvPicPr>
        <p:blipFill>
          <a:blip r:embed="rId2">
            <a:alphaModFix amt="27000"/>
          </a:blip>
          <a:stretch>
            <a:fillRect/>
          </a:stretch>
        </p:blipFill>
        <p:spPr>
          <a:xfrm>
            <a:off x="5958140" y="2038825"/>
            <a:ext cx="3755545" cy="3437279"/>
          </a:xfrm>
          <a:prstGeom prst="rect">
            <a:avLst/>
          </a:prstGeom>
        </p:spPr>
      </p:pic>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3279"/>
          <a:stretch/>
        </p:blipFill>
        <p:spPr bwMode="auto">
          <a:xfrm>
            <a:off x="7624814" y="202594"/>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p:txBody>
          <a:bodyPr/>
          <a:lstStyle/>
          <a:p>
            <a:r>
              <a:rPr lang="en-US"/>
              <a:t>Click to edit Master title style</a:t>
            </a:r>
            <a:endParaRPr lang="en-FI" dirty="0"/>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1369218"/>
            <a:ext cx="7886700" cy="1419363"/>
          </a:xfrm>
        </p:spPr>
        <p:txBody>
          <a:bodyPr/>
          <a:lstStyle>
            <a:lvl1pPr marL="0" indent="0">
              <a:buNone/>
              <a:defRPr>
                <a:latin typeface="Arial" panose="020B0604020202020204" pitchFamily="34" charset="0"/>
                <a:cs typeface="Arial" panose="020B0604020202020204" pitchFamily="34" charset="0"/>
              </a:defRPr>
            </a:lvl1pPr>
            <a:lvl2pPr marL="342900" indent="0">
              <a:buNone/>
              <a:defRPr>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pic>
        <p:nvPicPr>
          <p:cNvPr id="14" name="Picture 13">
            <a:extLst>
              <a:ext uri="{FF2B5EF4-FFF2-40B4-BE49-F238E27FC236}">
                <a16:creationId xmlns:a16="http://schemas.microsoft.com/office/drawing/2014/main" id="{DF9D5265-E253-C9C0-B406-0BA50FD58DFB}"/>
              </a:ext>
            </a:extLst>
          </p:cNvPr>
          <p:cNvPicPr>
            <a:picLocks noChangeAspect="1"/>
          </p:cNvPicPr>
          <p:nvPr/>
        </p:nvPicPr>
        <p:blipFill>
          <a:blip r:embed="rId4"/>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37D0E416-0D59-4A5B-E97B-C3E331FCD068}"/>
              </a:ext>
            </a:extLst>
          </p:cNvPr>
          <p:cNvPicPr>
            <a:picLocks noChangeAspect="1" noChangeArrowheads="1"/>
          </p:cNvPicPr>
          <p:nvPr/>
        </p:nvPicPr>
        <p:blipFill>
          <a:blip r:embed="rId5"/>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34361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ontent and Photo vertical">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4147413" y="4437741"/>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628650" y="682900"/>
            <a:ext cx="4686300" cy="994172"/>
          </a:xfrm>
        </p:spPr>
        <p:txBody>
          <a:bodyPr/>
          <a:lstStyle/>
          <a:p>
            <a:r>
              <a:rPr lang="en-US"/>
              <a:t>Click to edit Master title style</a:t>
            </a:r>
            <a:endParaRPr lang="en-FI"/>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1778274"/>
            <a:ext cx="4686300" cy="1419363"/>
          </a:xfrm>
        </p:spPr>
        <p:txBody>
          <a:bodyPr/>
          <a:lstStyle>
            <a:lvl1pPr marL="0" indent="0">
              <a:buNone/>
              <a:defRPr>
                <a:latin typeface="Arial" panose="020B0604020202020204" pitchFamily="34" charset="0"/>
                <a:cs typeface="Arial" panose="020B0604020202020204" pitchFamily="34" charset="0"/>
              </a:defRPr>
            </a:lvl1pPr>
            <a:lvl2pPr marL="342900" indent="0">
              <a:buNone/>
              <a:defRPr>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sp>
        <p:nvSpPr>
          <p:cNvPr id="6" name="Picture Placeholder 4">
            <a:extLst>
              <a:ext uri="{FF2B5EF4-FFF2-40B4-BE49-F238E27FC236}">
                <a16:creationId xmlns:a16="http://schemas.microsoft.com/office/drawing/2014/main" id="{62746166-148F-152B-A882-A6356988652B}"/>
              </a:ext>
            </a:extLst>
          </p:cNvPr>
          <p:cNvSpPr>
            <a:spLocks noGrp="1"/>
          </p:cNvSpPr>
          <p:nvPr>
            <p:ph type="pic" sz="quarter" idx="10" hasCustomPrompt="1"/>
          </p:nvPr>
        </p:nvSpPr>
        <p:spPr>
          <a:xfrm>
            <a:off x="5572125" y="1"/>
            <a:ext cx="3571875" cy="5029199"/>
          </a:xfrm>
          <a:solidFill>
            <a:srgbClr val="D3EEEF"/>
          </a:solidFill>
        </p:spPr>
        <p:txBody>
          <a:bodyPr anchor="ctr">
            <a:normAutofit/>
          </a:bodyPr>
          <a:lstStyle>
            <a:lvl1pPr marL="0" indent="0" algn="ctr">
              <a:buNone/>
              <a:defRPr sz="1350"/>
            </a:lvl1pPr>
          </a:lstStyle>
          <a:p>
            <a:r>
              <a:rPr lang="en-FI"/>
              <a:t>Add picture</a:t>
            </a:r>
          </a:p>
        </p:txBody>
      </p:sp>
      <p:pic>
        <p:nvPicPr>
          <p:cNvPr id="8" name="Picture 7">
            <a:extLst>
              <a:ext uri="{FF2B5EF4-FFF2-40B4-BE49-F238E27FC236}">
                <a16:creationId xmlns:a16="http://schemas.microsoft.com/office/drawing/2014/main" id="{D4B31031-771A-D0B2-EAB8-DB9B23445306}"/>
              </a:ext>
            </a:extLst>
          </p:cNvPr>
          <p:cNvPicPr>
            <a:picLocks noChangeAspect="1"/>
          </p:cNvPicPr>
          <p:nvPr/>
        </p:nvPicPr>
        <p:blipFill>
          <a:blip r:embed="rId3"/>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087903FD-3BFC-8528-5F64-848FD3A9A198}"/>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38196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ontent and Photo horizontal">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62746166-148F-152B-A882-A6356988652B}"/>
              </a:ext>
            </a:extLst>
          </p:cNvPr>
          <p:cNvSpPr>
            <a:spLocks noGrp="1"/>
          </p:cNvSpPr>
          <p:nvPr>
            <p:ph type="pic" sz="quarter" idx="10" hasCustomPrompt="1"/>
          </p:nvPr>
        </p:nvSpPr>
        <p:spPr>
          <a:xfrm>
            <a:off x="0" y="1"/>
            <a:ext cx="9144000" cy="2571749"/>
          </a:xfrm>
          <a:solidFill>
            <a:srgbClr val="D3EEEF"/>
          </a:solidFill>
        </p:spPr>
        <p:txBody>
          <a:bodyPr anchor="ctr">
            <a:normAutofit/>
          </a:bodyPr>
          <a:lstStyle>
            <a:lvl1pPr marL="0" indent="0" algn="ctr">
              <a:buNone/>
              <a:defRPr sz="1350"/>
            </a:lvl1pPr>
          </a:lstStyle>
          <a:p>
            <a:r>
              <a:rPr lang="en-FI"/>
              <a:t>Add picture</a:t>
            </a:r>
          </a:p>
        </p:txBody>
      </p:sp>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628650" y="2755804"/>
            <a:ext cx="7905750" cy="628148"/>
          </a:xfrm>
        </p:spPr>
        <p:txBody>
          <a:bodyPr/>
          <a:lstStyle/>
          <a:p>
            <a:r>
              <a:rPr lang="en-US"/>
              <a:t>Click to edit Master title style</a:t>
            </a:r>
            <a:endParaRPr lang="en-FI"/>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3485155"/>
            <a:ext cx="7905750" cy="538353"/>
          </a:xfrm>
        </p:spPr>
        <p:txBody>
          <a:bodyPr/>
          <a:lstStyle>
            <a:lvl1pPr marL="0" indent="0">
              <a:buNone/>
              <a:defRPr sz="1500">
                <a:latin typeface="Arial" panose="020B0604020202020204" pitchFamily="34" charset="0"/>
                <a:cs typeface="Arial" panose="020B0604020202020204" pitchFamily="34" charset="0"/>
              </a:defRPr>
            </a:lvl1pPr>
            <a:lvl2pPr marL="342900" indent="0">
              <a:buNone/>
              <a:defRPr sz="1350">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p:txBody>
      </p:sp>
      <p:pic>
        <p:nvPicPr>
          <p:cNvPr id="9" name="Picture 4">
            <a:extLst>
              <a:ext uri="{FF2B5EF4-FFF2-40B4-BE49-F238E27FC236}">
                <a16:creationId xmlns:a16="http://schemas.microsoft.com/office/drawing/2014/main" id="{7A1BDCF8-9FCD-811A-EFF1-1C74746D4A1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7684815" y="4437664"/>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316F9FA9-4DF1-D7FB-5ED6-EB687AC4B4C3}"/>
              </a:ext>
            </a:extLst>
          </p:cNvPr>
          <p:cNvPicPr>
            <a:picLocks noChangeAspect="1"/>
          </p:cNvPicPr>
          <p:nvPr/>
        </p:nvPicPr>
        <p:blipFill>
          <a:blip r:embed="rId3"/>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C6AA7191-FB75-206C-2C3C-6BA78618E6B5}"/>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711167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ntent and Graph">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7684815" y="4437664"/>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628650" y="682900"/>
            <a:ext cx="4067175" cy="994172"/>
          </a:xfrm>
        </p:spPr>
        <p:txBody>
          <a:bodyPr/>
          <a:lstStyle/>
          <a:p>
            <a:r>
              <a:rPr lang="en-US"/>
              <a:t>Click to edit Master title style</a:t>
            </a:r>
            <a:endParaRPr lang="en-FI"/>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1778275"/>
            <a:ext cx="4067175" cy="2240756"/>
          </a:xfrm>
        </p:spPr>
        <p:txBody>
          <a:bodyPr>
            <a:normAutofit/>
          </a:bodyPr>
          <a:lstStyle>
            <a:lvl1pPr marL="0" indent="0">
              <a:buNone/>
              <a:defRPr>
                <a:latin typeface="Arial" panose="020B0604020202020204" pitchFamily="34" charset="0"/>
                <a:cs typeface="Arial" panose="020B0604020202020204" pitchFamily="34" charset="0"/>
              </a:defRPr>
            </a:lvl1pPr>
            <a:lvl2pPr marL="342900" indent="0">
              <a:buNone/>
              <a:defRPr>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pic>
        <p:nvPicPr>
          <p:cNvPr id="6" name="Picture 5">
            <a:extLst>
              <a:ext uri="{FF2B5EF4-FFF2-40B4-BE49-F238E27FC236}">
                <a16:creationId xmlns:a16="http://schemas.microsoft.com/office/drawing/2014/main" id="{954BF67B-AC7E-08A1-9E29-E5BC890B0E95}"/>
              </a:ext>
            </a:extLst>
          </p:cNvPr>
          <p:cNvPicPr>
            <a:picLocks noChangeAspect="1"/>
          </p:cNvPicPr>
          <p:nvPr/>
        </p:nvPicPr>
        <p:blipFill>
          <a:blip r:embed="rId3"/>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E67A613F-8A76-C9F7-3B9B-56DE6C4F2EC6}"/>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7131893"/>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Blank">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7624814" y="202594"/>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2366E2C-385C-3307-2192-C97FCA20F040}"/>
              </a:ext>
            </a:extLst>
          </p:cNvPr>
          <p:cNvPicPr>
            <a:picLocks noChangeAspect="1"/>
          </p:cNvPicPr>
          <p:nvPr/>
        </p:nvPicPr>
        <p:blipFill>
          <a:blip r:embed="rId3"/>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9F4BC57D-752D-88CB-A545-FAB62BED3D60}"/>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289455"/>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End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26C350-0E96-A5AA-BD68-E940C92BC34C}"/>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3" name="Picture 2">
            <a:extLst>
              <a:ext uri="{FF2B5EF4-FFF2-40B4-BE49-F238E27FC236}">
                <a16:creationId xmlns:a16="http://schemas.microsoft.com/office/drawing/2014/main" id="{7B7197C1-B9DE-4E9F-F140-BD41E52079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895C07F-404D-076C-DAD2-85159C1BBB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96582F0-2F77-6F83-EB57-802DBC12B8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a:extLst>
              <a:ext uri="{FF2B5EF4-FFF2-40B4-BE49-F238E27FC236}">
                <a16:creationId xmlns:a16="http://schemas.microsoft.com/office/drawing/2014/main" id="{5BD5CD74-A019-0213-6F5E-663242E7085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16" name="Content Placeholder 2">
            <a:extLst>
              <a:ext uri="{FF2B5EF4-FFF2-40B4-BE49-F238E27FC236}">
                <a16:creationId xmlns:a16="http://schemas.microsoft.com/office/drawing/2014/main" id="{1A5F1D3A-8A77-2EE0-DEF7-832F55EA7B8F}"/>
              </a:ext>
            </a:extLst>
          </p:cNvPr>
          <p:cNvSpPr>
            <a:spLocks noGrp="1"/>
          </p:cNvSpPr>
          <p:nvPr>
            <p:ph idx="1"/>
          </p:nvPr>
        </p:nvSpPr>
        <p:spPr>
          <a:xfrm>
            <a:off x="628650" y="655321"/>
            <a:ext cx="4385310" cy="3009899"/>
          </a:xfrm>
        </p:spPr>
        <p:txBody>
          <a:bodyPr>
            <a:normAutofit/>
          </a:bodyPr>
          <a:lstStyle>
            <a:lvl1pPr marL="0" indent="0">
              <a:buNone/>
              <a:defRPr sz="1500">
                <a:solidFill>
                  <a:schemeClr val="bg1"/>
                </a:solidFill>
                <a:latin typeface="Arial" panose="020B0604020202020204" pitchFamily="34" charset="0"/>
                <a:cs typeface="Arial" panose="020B0604020202020204" pitchFamily="34" charset="0"/>
              </a:defRPr>
            </a:lvl1pPr>
            <a:lvl2pPr marL="342900" indent="0">
              <a:buNone/>
              <a:defRPr sz="1350">
                <a:solidFill>
                  <a:schemeClr val="bg1"/>
                </a:solidFill>
                <a:latin typeface="Arial" panose="020B0604020202020204" pitchFamily="34" charset="0"/>
                <a:cs typeface="Arial" panose="020B0604020202020204" pitchFamily="34" charset="0"/>
              </a:defRPr>
            </a:lvl2pPr>
            <a:lvl3pPr marL="685800" indent="0">
              <a:buNone/>
              <a:defRPr sz="1200">
                <a:solidFill>
                  <a:schemeClr val="bg1"/>
                </a:solidFill>
                <a:latin typeface="Arial" panose="020B0604020202020204" pitchFamily="34" charset="0"/>
                <a:cs typeface="Arial" panose="020B0604020202020204" pitchFamily="34" charset="0"/>
              </a:defRPr>
            </a:lvl3pPr>
            <a:lvl4pPr marL="1028700" indent="0">
              <a:buNone/>
              <a:defRPr sz="1050">
                <a:solidFill>
                  <a:schemeClr val="bg1"/>
                </a:solidFill>
                <a:latin typeface="Arial" panose="020B0604020202020204" pitchFamily="34" charset="0"/>
                <a:cs typeface="Arial" panose="020B0604020202020204" pitchFamily="34" charset="0"/>
              </a:defRPr>
            </a:lvl4pPr>
            <a:lvl5pPr marL="1371600" indent="0">
              <a:buNone/>
              <a:defRPr sz="10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pic>
        <p:nvPicPr>
          <p:cNvPr id="7" name="Picture 6">
            <a:extLst>
              <a:ext uri="{FF2B5EF4-FFF2-40B4-BE49-F238E27FC236}">
                <a16:creationId xmlns:a16="http://schemas.microsoft.com/office/drawing/2014/main" id="{CD2261DB-FB9D-98DF-9815-2CFF1712E1EA}"/>
              </a:ext>
            </a:extLst>
          </p:cNvPr>
          <p:cNvPicPr>
            <a:picLocks noChangeAspect="1" noChangeArrowheads="1"/>
          </p:cNvPicPr>
          <p:nvPr/>
        </p:nvPicPr>
        <p:blipFill>
          <a:blip r:embed="rId7"/>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0E3A5E99-89C7-173A-8B7F-48073AFC6020}"/>
              </a:ext>
            </a:extLst>
          </p:cNvPr>
          <p:cNvPicPr>
            <a:picLocks noChangeAspect="1" noChangeArrowheads="1"/>
          </p:cNvPicPr>
          <p:nvPr/>
        </p:nvPicPr>
        <p:blipFill>
          <a:blip r:embed="rId8"/>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7370537"/>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Otsikkodia">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DE1351EA-92E8-70B7-428B-C0A37D63C3D1}"/>
              </a:ext>
            </a:extLst>
          </p:cNvPr>
          <p:cNvSpPr>
            <a:spLocks noGrp="1"/>
          </p:cNvSpPr>
          <p:nvPr>
            <p:ph type="ctrTitle"/>
          </p:nvPr>
        </p:nvSpPr>
        <p:spPr>
          <a:xfrm>
            <a:off x="1143000" y="781050"/>
            <a:ext cx="6858000" cy="1790700"/>
          </a:xfrm>
        </p:spPr>
        <p:txBody>
          <a:bodyPr anchor="b"/>
          <a:lstStyle>
            <a:lvl1pPr algn="ctr">
              <a:defRPr sz="4500">
                <a:solidFill>
                  <a:schemeClr val="bg1"/>
                </a:solidFill>
              </a:defRPr>
            </a:lvl1pPr>
          </a:lstStyle>
          <a:p>
            <a:pPr algn="ctr" fontAlgn="base"/>
            <a:r>
              <a:rPr lang="en-US"/>
              <a:t>Click to edit Master title style</a:t>
            </a:r>
            <a:endParaRPr lang="fi-FI" b="1" i="0" dirty="0">
              <a:solidFill>
                <a:srgbClr val="FFFFFF"/>
              </a:solidFill>
              <a:effectLst/>
              <a:latin typeface="Roboto" panose="02000000000000000000" pitchFamily="2" charset="0"/>
            </a:endParaRPr>
          </a:p>
        </p:txBody>
      </p:sp>
      <p:sp>
        <p:nvSpPr>
          <p:cNvPr id="3" name="Alaotsikko 2">
            <a:extLst>
              <a:ext uri="{FF2B5EF4-FFF2-40B4-BE49-F238E27FC236}">
                <a16:creationId xmlns:a16="http://schemas.microsoft.com/office/drawing/2014/main" id="{FBB2100F-3DF9-679A-8456-CDAC99A52A95}"/>
              </a:ext>
            </a:extLst>
          </p:cNvPr>
          <p:cNvSpPr>
            <a:spLocks noGrp="1"/>
          </p:cNvSpPr>
          <p:nvPr>
            <p:ph type="subTitle" idx="1"/>
          </p:nvPr>
        </p:nvSpPr>
        <p:spPr>
          <a:xfrm>
            <a:off x="1143000" y="2701528"/>
            <a:ext cx="6858000" cy="1241822"/>
          </a:xfrm>
        </p:spPr>
        <p:txBody>
          <a:bodyPr/>
          <a:lstStyle>
            <a:lvl1pPr marL="0" indent="0" algn="ctr">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fi-FI" dirty="0"/>
          </a:p>
        </p:txBody>
      </p:sp>
      <p:grpSp>
        <p:nvGrpSpPr>
          <p:cNvPr id="6" name="Group 5">
            <a:extLst>
              <a:ext uri="{FF2B5EF4-FFF2-40B4-BE49-F238E27FC236}">
                <a16:creationId xmlns:a16="http://schemas.microsoft.com/office/drawing/2014/main" id="{40A36081-229B-EA0A-3135-6BCECA7ED2F7}"/>
              </a:ext>
            </a:extLst>
          </p:cNvPr>
          <p:cNvGrpSpPr/>
          <p:nvPr userDrawn="1"/>
        </p:nvGrpSpPr>
        <p:grpSpPr>
          <a:xfrm>
            <a:off x="113506" y="4583923"/>
            <a:ext cx="8916989" cy="488417"/>
            <a:chOff x="113506" y="4583923"/>
            <a:chExt cx="8916989" cy="488417"/>
          </a:xfrm>
        </p:grpSpPr>
        <p:pic>
          <p:nvPicPr>
            <p:cNvPr id="7" name="Picture 4">
              <a:extLst>
                <a:ext uri="{FF2B5EF4-FFF2-40B4-BE49-F238E27FC236}">
                  <a16:creationId xmlns:a16="http://schemas.microsoft.com/office/drawing/2014/main" id="{E7FF7AFF-0C42-74DA-74E4-CCA60B88369D}"/>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63698"/>
            <a:stretch/>
          </p:blipFill>
          <p:spPr bwMode="auto">
            <a:xfrm>
              <a:off x="113506" y="4583923"/>
              <a:ext cx="1259682" cy="48841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Text&#10;&#10;Description automatically generated with low confidence">
              <a:extLst>
                <a:ext uri="{FF2B5EF4-FFF2-40B4-BE49-F238E27FC236}">
                  <a16:creationId xmlns:a16="http://schemas.microsoft.com/office/drawing/2014/main" id="{F9893C6B-547B-8CB5-6771-E24664215C7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r="5515"/>
            <a:stretch/>
          </p:blipFill>
          <p:spPr bwMode="auto">
            <a:xfrm>
              <a:off x="1731601" y="4583923"/>
              <a:ext cx="1973257" cy="438949"/>
            </a:xfrm>
            <a:prstGeom prst="rect">
              <a:avLst/>
            </a:prstGeom>
            <a:noFill/>
            <a:ln>
              <a:noFill/>
            </a:ln>
          </p:spPr>
        </p:pic>
        <p:pic>
          <p:nvPicPr>
            <p:cNvPr id="16" name="Imagem 1" descr="Gdańsk University of Technology - Wikipedia">
              <a:extLst>
                <a:ext uri="{FF2B5EF4-FFF2-40B4-BE49-F238E27FC236}">
                  <a16:creationId xmlns:a16="http://schemas.microsoft.com/office/drawing/2014/main" id="{34509797-D4A9-7EFF-8728-6055125A1707}"/>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t="14145" b="8137"/>
            <a:stretch/>
          </p:blipFill>
          <p:spPr bwMode="auto">
            <a:xfrm>
              <a:off x="4063271" y="4583923"/>
              <a:ext cx="822603" cy="451887"/>
            </a:xfrm>
            <a:prstGeom prst="rect">
              <a:avLst/>
            </a:prstGeom>
            <a:noFill/>
            <a:ln>
              <a:noFill/>
            </a:ln>
            <a:extLst>
              <a:ext uri="{53640926-AAD7-44D8-BBD7-CCE9431645EC}">
                <a14:shadowObscured xmlns:a14="http://schemas.microsoft.com/office/drawing/2010/main"/>
              </a:ext>
            </a:extLst>
          </p:spPr>
        </p:pic>
        <p:pic>
          <p:nvPicPr>
            <p:cNvPr id="17" name="Imagem 5" descr="A picture containing logo&#10;&#10;Description automatically generated">
              <a:extLst>
                <a:ext uri="{FF2B5EF4-FFF2-40B4-BE49-F238E27FC236}">
                  <a16:creationId xmlns:a16="http://schemas.microsoft.com/office/drawing/2014/main" id="{74A78640-D7BD-609C-D765-ECFFA0461C15}"/>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l="7054" t="14652" r="7706" b="16796"/>
            <a:stretch/>
          </p:blipFill>
          <p:spPr bwMode="auto">
            <a:xfrm>
              <a:off x="6657766" y="4583923"/>
              <a:ext cx="1067043" cy="462232"/>
            </a:xfrm>
            <a:prstGeom prst="rect">
              <a:avLst/>
            </a:prstGeom>
            <a:ln>
              <a:noFill/>
            </a:ln>
            <a:extLst>
              <a:ext uri="{53640926-AAD7-44D8-BBD7-CCE9431645EC}">
                <a14:shadowObscured xmlns:a14="http://schemas.microsoft.com/office/drawing/2010/main"/>
              </a:ext>
            </a:extLst>
          </p:spPr>
        </p:pic>
        <p:pic>
          <p:nvPicPr>
            <p:cNvPr id="18" name="Imagem 3" descr="Uma imagem com texto&#10;&#10;Descrição gerada automaticamente">
              <a:extLst>
                <a:ext uri="{FF2B5EF4-FFF2-40B4-BE49-F238E27FC236}">
                  <a16:creationId xmlns:a16="http://schemas.microsoft.com/office/drawing/2014/main" id="{5536FBFA-464F-8E67-3E68-22E7D3B4FC04}"/>
                </a:ext>
              </a:extLst>
            </p:cNvPr>
            <p:cNvPicPr>
              <a:picLocks noChangeAspect="1"/>
            </p:cNvPicPr>
            <p:nvPr userDrawn="1"/>
          </p:nvPicPr>
          <p:blipFill>
            <a:blip r:embed="rId6"/>
            <a:stretch>
              <a:fillRect/>
            </a:stretch>
          </p:blipFill>
          <p:spPr>
            <a:xfrm>
              <a:off x="8083223" y="4583923"/>
              <a:ext cx="947272" cy="433376"/>
            </a:xfrm>
            <a:prstGeom prst="rect">
              <a:avLst/>
            </a:prstGeom>
          </p:spPr>
        </p:pic>
        <p:pic>
          <p:nvPicPr>
            <p:cNvPr id="19" name="Picture 18" descr="Logo&#10;&#10;Description automatically generated with medium confidence">
              <a:extLst>
                <a:ext uri="{FF2B5EF4-FFF2-40B4-BE49-F238E27FC236}">
                  <a16:creationId xmlns:a16="http://schemas.microsoft.com/office/drawing/2014/main" id="{F09614DC-1FD7-D525-6373-DAED72649EDA}"/>
                </a:ext>
              </a:extLst>
            </p:cNvPr>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5244287" y="4583923"/>
              <a:ext cx="1055066" cy="432832"/>
            </a:xfrm>
            <a:prstGeom prst="rect">
              <a:avLst/>
            </a:prstGeom>
            <a:noFill/>
            <a:ln>
              <a:noFill/>
            </a:ln>
          </p:spPr>
        </p:pic>
      </p:grpSp>
    </p:spTree>
    <p:extLst>
      <p:ext uri="{BB962C8B-B14F-4D97-AF65-F5344CB8AC3E}">
        <p14:creationId xmlns:p14="http://schemas.microsoft.com/office/powerpoint/2010/main" val="3120558224"/>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Tyhjä">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1884318"/>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Chart or visualization">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D919061A-79FC-AA7D-3318-BB31B12E6D68}"/>
              </a:ext>
            </a:extLst>
          </p:cNvPr>
          <p:cNvSpPr>
            <a:spLocks noGrp="1"/>
          </p:cNvSpPr>
          <p:nvPr>
            <p:ph type="title"/>
          </p:nvPr>
        </p:nvSpPr>
        <p:spPr>
          <a:xfrm>
            <a:off x="629841" y="1480874"/>
            <a:ext cx="1774244" cy="1200150"/>
          </a:xfrm>
        </p:spPr>
        <p:txBody>
          <a:bodyPr anchor="b"/>
          <a:lstStyle>
            <a:lvl1pPr>
              <a:defRPr sz="2400">
                <a:solidFill>
                  <a:schemeClr val="bg1"/>
                </a:solidFill>
              </a:defRPr>
            </a:lvl1pPr>
          </a:lstStyle>
          <a:p>
            <a:r>
              <a:rPr lang="en-US"/>
              <a:t>Click to edit Master title style</a:t>
            </a:r>
            <a:endParaRPr lang="fi-FI" dirty="0"/>
          </a:p>
        </p:txBody>
      </p:sp>
      <p:sp>
        <p:nvSpPr>
          <p:cNvPr id="4" name="Tekstin paikkamerkki 3">
            <a:extLst>
              <a:ext uri="{FF2B5EF4-FFF2-40B4-BE49-F238E27FC236}">
                <a16:creationId xmlns:a16="http://schemas.microsoft.com/office/drawing/2014/main" id="{FFDA8AE3-56D3-6D1B-9E0F-8B63301D5C42}"/>
              </a:ext>
            </a:extLst>
          </p:cNvPr>
          <p:cNvSpPr>
            <a:spLocks noGrp="1"/>
          </p:cNvSpPr>
          <p:nvPr>
            <p:ph type="body" sz="half" idx="2"/>
          </p:nvPr>
        </p:nvSpPr>
        <p:spPr>
          <a:xfrm>
            <a:off x="629841" y="2771775"/>
            <a:ext cx="1774244" cy="1629966"/>
          </a:xfrm>
        </p:spPr>
        <p:txBody>
          <a:bodyPr/>
          <a:lstStyle>
            <a:lvl1pPr marL="257175" indent="-257175">
              <a:buFont typeface="+mj-lt"/>
              <a:buAutoNum type="arabicPeriod"/>
              <a:defRPr sz="120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17" name="Kaavion paikkamerkki 16">
            <a:extLst>
              <a:ext uri="{FF2B5EF4-FFF2-40B4-BE49-F238E27FC236}">
                <a16:creationId xmlns:a16="http://schemas.microsoft.com/office/drawing/2014/main" id="{4552CE83-04F7-00AA-D3A1-5C275B60091B}"/>
              </a:ext>
            </a:extLst>
          </p:cNvPr>
          <p:cNvSpPr>
            <a:spLocks noGrp="1"/>
          </p:cNvSpPr>
          <p:nvPr>
            <p:ph type="chart" sz="quarter" idx="10"/>
          </p:nvPr>
        </p:nvSpPr>
        <p:spPr>
          <a:xfrm>
            <a:off x="3800476" y="228600"/>
            <a:ext cx="5079206" cy="4229100"/>
          </a:xfrm>
        </p:spPr>
        <p:txBody>
          <a:bodyPr/>
          <a:lstStyle/>
          <a:p>
            <a:r>
              <a:rPr lang="en-US"/>
              <a:t>Click icon to add chart</a:t>
            </a:r>
            <a:endParaRPr lang="fi-FI"/>
          </a:p>
        </p:txBody>
      </p:sp>
      <p:grpSp>
        <p:nvGrpSpPr>
          <p:cNvPr id="16" name="Group 15">
            <a:extLst>
              <a:ext uri="{FF2B5EF4-FFF2-40B4-BE49-F238E27FC236}">
                <a16:creationId xmlns:a16="http://schemas.microsoft.com/office/drawing/2014/main" id="{DC698A0C-EB88-FFA5-2358-4409439A3D7A}"/>
              </a:ext>
            </a:extLst>
          </p:cNvPr>
          <p:cNvGrpSpPr/>
          <p:nvPr userDrawn="1"/>
        </p:nvGrpSpPr>
        <p:grpSpPr>
          <a:xfrm>
            <a:off x="113506" y="4583923"/>
            <a:ext cx="8916989" cy="488417"/>
            <a:chOff x="113506" y="4583923"/>
            <a:chExt cx="8916989" cy="488417"/>
          </a:xfrm>
        </p:grpSpPr>
        <p:pic>
          <p:nvPicPr>
            <p:cNvPr id="24" name="Picture 4">
              <a:extLst>
                <a:ext uri="{FF2B5EF4-FFF2-40B4-BE49-F238E27FC236}">
                  <a16:creationId xmlns:a16="http://schemas.microsoft.com/office/drawing/2014/main" id="{4EB15AE0-5BDF-97BD-D08B-8410E0D352E4}"/>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63698"/>
            <a:stretch/>
          </p:blipFill>
          <p:spPr bwMode="auto">
            <a:xfrm>
              <a:off x="113506" y="4583923"/>
              <a:ext cx="1259682" cy="48841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descr="Text&#10;&#10;Description automatically generated with low confidence">
              <a:extLst>
                <a:ext uri="{FF2B5EF4-FFF2-40B4-BE49-F238E27FC236}">
                  <a16:creationId xmlns:a16="http://schemas.microsoft.com/office/drawing/2014/main" id="{62C9EAA3-C0DE-B60D-2534-16650232CECA}"/>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r="5515"/>
            <a:stretch/>
          </p:blipFill>
          <p:spPr bwMode="auto">
            <a:xfrm>
              <a:off x="1731601" y="4583923"/>
              <a:ext cx="1973257" cy="438949"/>
            </a:xfrm>
            <a:prstGeom prst="rect">
              <a:avLst/>
            </a:prstGeom>
            <a:noFill/>
            <a:ln>
              <a:noFill/>
            </a:ln>
          </p:spPr>
        </p:pic>
        <p:pic>
          <p:nvPicPr>
            <p:cNvPr id="26" name="Imagem 1" descr="Gdańsk University of Technology - Wikipedia">
              <a:extLst>
                <a:ext uri="{FF2B5EF4-FFF2-40B4-BE49-F238E27FC236}">
                  <a16:creationId xmlns:a16="http://schemas.microsoft.com/office/drawing/2014/main" id="{583DCDB0-F726-12D9-6406-E1F616060732}"/>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t="14145" b="8137"/>
            <a:stretch/>
          </p:blipFill>
          <p:spPr bwMode="auto">
            <a:xfrm>
              <a:off x="4063271" y="4583923"/>
              <a:ext cx="822603" cy="451887"/>
            </a:xfrm>
            <a:prstGeom prst="rect">
              <a:avLst/>
            </a:prstGeom>
            <a:noFill/>
            <a:ln>
              <a:noFill/>
            </a:ln>
            <a:extLst>
              <a:ext uri="{53640926-AAD7-44D8-BBD7-CCE9431645EC}">
                <a14:shadowObscured xmlns:a14="http://schemas.microsoft.com/office/drawing/2010/main"/>
              </a:ext>
            </a:extLst>
          </p:spPr>
        </p:pic>
        <p:pic>
          <p:nvPicPr>
            <p:cNvPr id="27" name="Imagem 5" descr="A picture containing logo&#10;&#10;Description automatically generated">
              <a:extLst>
                <a:ext uri="{FF2B5EF4-FFF2-40B4-BE49-F238E27FC236}">
                  <a16:creationId xmlns:a16="http://schemas.microsoft.com/office/drawing/2014/main" id="{C3B02A66-4611-682C-4890-413D49404297}"/>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l="7054" t="14652" r="7706" b="16796"/>
            <a:stretch/>
          </p:blipFill>
          <p:spPr bwMode="auto">
            <a:xfrm>
              <a:off x="6657766" y="4583923"/>
              <a:ext cx="1067043" cy="462232"/>
            </a:xfrm>
            <a:prstGeom prst="rect">
              <a:avLst/>
            </a:prstGeom>
            <a:ln>
              <a:noFill/>
            </a:ln>
            <a:extLst>
              <a:ext uri="{53640926-AAD7-44D8-BBD7-CCE9431645EC}">
                <a14:shadowObscured xmlns:a14="http://schemas.microsoft.com/office/drawing/2010/main"/>
              </a:ext>
            </a:extLst>
          </p:spPr>
        </p:pic>
        <p:pic>
          <p:nvPicPr>
            <p:cNvPr id="28" name="Imagem 3" descr="Uma imagem com texto&#10;&#10;Descrição gerada automaticamente">
              <a:extLst>
                <a:ext uri="{FF2B5EF4-FFF2-40B4-BE49-F238E27FC236}">
                  <a16:creationId xmlns:a16="http://schemas.microsoft.com/office/drawing/2014/main" id="{A9857E08-F9C3-AA35-23B9-994C7FF699E8}"/>
                </a:ext>
              </a:extLst>
            </p:cNvPr>
            <p:cNvPicPr>
              <a:picLocks noChangeAspect="1"/>
            </p:cNvPicPr>
            <p:nvPr userDrawn="1"/>
          </p:nvPicPr>
          <p:blipFill>
            <a:blip r:embed="rId6"/>
            <a:stretch>
              <a:fillRect/>
            </a:stretch>
          </p:blipFill>
          <p:spPr>
            <a:xfrm>
              <a:off x="8083223" y="4583923"/>
              <a:ext cx="947272" cy="433376"/>
            </a:xfrm>
            <a:prstGeom prst="rect">
              <a:avLst/>
            </a:prstGeom>
          </p:spPr>
        </p:pic>
        <p:pic>
          <p:nvPicPr>
            <p:cNvPr id="29" name="Picture 28" descr="Logo&#10;&#10;Description automatically generated with medium confidence">
              <a:extLst>
                <a:ext uri="{FF2B5EF4-FFF2-40B4-BE49-F238E27FC236}">
                  <a16:creationId xmlns:a16="http://schemas.microsoft.com/office/drawing/2014/main" id="{80BE4B58-EF47-F84F-C3FB-47B2E74BF821}"/>
                </a:ext>
              </a:extLst>
            </p:cNvPr>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5244287" y="4583923"/>
              <a:ext cx="1055066" cy="432832"/>
            </a:xfrm>
            <a:prstGeom prst="rect">
              <a:avLst/>
            </a:prstGeom>
            <a:noFill/>
            <a:ln>
              <a:noFill/>
            </a:ln>
          </p:spPr>
        </p:pic>
      </p:grpSp>
    </p:spTree>
    <p:extLst>
      <p:ext uri="{BB962C8B-B14F-4D97-AF65-F5344CB8AC3E}">
        <p14:creationId xmlns:p14="http://schemas.microsoft.com/office/powerpoint/2010/main" val="1459355568"/>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White Background">
    <p:spTree>
      <p:nvGrpSpPr>
        <p:cNvPr id="1" name="Shape 19"/>
        <p:cNvGrpSpPr/>
        <p:nvPr/>
      </p:nvGrpSpPr>
      <p:grpSpPr>
        <a:xfrm>
          <a:off x="0" y="0"/>
          <a:ext cx="0" cy="0"/>
          <a:chOff x="0" y="0"/>
          <a:chExt cx="0" cy="0"/>
        </a:xfrm>
      </p:grpSpPr>
      <p:sp>
        <p:nvSpPr>
          <p:cNvPr id="20" name="Google Shape;20;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7788172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Header 2">
    <p:spTree>
      <p:nvGrpSpPr>
        <p:cNvPr id="1" name="Shape 11"/>
        <p:cNvGrpSpPr/>
        <p:nvPr/>
      </p:nvGrpSpPr>
      <p:grpSpPr>
        <a:xfrm>
          <a:off x="0" y="0"/>
          <a:ext cx="0" cy="0"/>
          <a:chOff x="0" y="0"/>
          <a:chExt cx="0" cy="0"/>
        </a:xfrm>
      </p:grpSpPr>
      <p:sp>
        <p:nvSpPr>
          <p:cNvPr id="12" name="Google Shape;12;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2857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type="title">
  <p:cSld name="Black Background">
    <p:spTree>
      <p:nvGrpSpPr>
        <p:cNvPr id="1" name="Shape 9"/>
        <p:cNvGrpSpPr/>
        <p:nvPr/>
      </p:nvGrpSpPr>
      <p:grpSpPr>
        <a:xfrm>
          <a:off x="0" y="0"/>
          <a:ext cx="0" cy="0"/>
          <a:chOff x="0" y="0"/>
          <a:chExt cx="0" cy="0"/>
        </a:xfrm>
      </p:grpSpPr>
    </p:spTree>
    <p:extLst>
      <p:ext uri="{BB962C8B-B14F-4D97-AF65-F5344CB8AC3E}">
        <p14:creationId xmlns:p14="http://schemas.microsoft.com/office/powerpoint/2010/main" val="1669456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jpe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jpe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28"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31FF76-8D1D-9867-8485-97D6267BE2C7}"/>
              </a:ext>
            </a:extLst>
          </p:cNvPr>
          <p:cNvSpPr>
            <a:spLocks noGrp="1"/>
          </p:cNvSpPr>
          <p:nvPr>
            <p:ph type="title"/>
          </p:nvPr>
        </p:nvSpPr>
        <p:spPr>
          <a:xfrm>
            <a:off x="628650" y="273844"/>
            <a:ext cx="7886700" cy="994172"/>
          </a:xfrm>
          <a:prstGeom prst="rect">
            <a:avLst/>
          </a:prstGeom>
        </p:spPr>
        <p:txBody>
          <a:bodyPr vert="horz" lIns="91440" tIns="45720" rIns="91440" bIns="45720" rtlCol="0" anchor="b" anchorCtr="0">
            <a:normAutofit/>
          </a:bodyPr>
          <a:lstStyle/>
          <a:p>
            <a:r>
              <a:rPr lang="en-US"/>
              <a:t>Click to edit Master title style</a:t>
            </a:r>
            <a:endParaRPr lang="en-FI" dirty="0"/>
          </a:p>
        </p:txBody>
      </p:sp>
      <p:sp>
        <p:nvSpPr>
          <p:cNvPr id="3" name="Text Placeholder 2">
            <a:extLst>
              <a:ext uri="{FF2B5EF4-FFF2-40B4-BE49-F238E27FC236}">
                <a16:creationId xmlns:a16="http://schemas.microsoft.com/office/drawing/2014/main" id="{CEE1488D-BC38-A7A5-4E35-68F086A489DF}"/>
              </a:ext>
            </a:extLst>
          </p:cNvPr>
          <p:cNvSpPr>
            <a:spLocks noGrp="1"/>
          </p:cNvSpPr>
          <p:nvPr>
            <p:ph type="body" idx="1"/>
          </p:nvPr>
        </p:nvSpPr>
        <p:spPr>
          <a:xfrm>
            <a:off x="628650" y="1369219"/>
            <a:ext cx="7886700" cy="1419363"/>
          </a:xfrm>
          <a:prstGeom prst="rect">
            <a:avLst/>
          </a:prstGeom>
        </p:spPr>
        <p:txBody>
          <a:bodyPr vert="horz" lIns="91440" tIns="45720" rIns="91440" bIns="4572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grpSp>
        <p:nvGrpSpPr>
          <p:cNvPr id="4" name="Group 3">
            <a:extLst>
              <a:ext uri="{FF2B5EF4-FFF2-40B4-BE49-F238E27FC236}">
                <a16:creationId xmlns:a16="http://schemas.microsoft.com/office/drawing/2014/main" id="{09E0C7C3-3C67-C416-E753-397F41BE0FE4}"/>
              </a:ext>
            </a:extLst>
          </p:cNvPr>
          <p:cNvGrpSpPr/>
          <p:nvPr userDrawn="1"/>
        </p:nvGrpSpPr>
        <p:grpSpPr>
          <a:xfrm>
            <a:off x="113506" y="4583923"/>
            <a:ext cx="8916989" cy="488417"/>
            <a:chOff x="113506" y="4583923"/>
            <a:chExt cx="8916989" cy="488417"/>
          </a:xfrm>
        </p:grpSpPr>
        <p:pic>
          <p:nvPicPr>
            <p:cNvPr id="5" name="Picture 4">
              <a:extLst>
                <a:ext uri="{FF2B5EF4-FFF2-40B4-BE49-F238E27FC236}">
                  <a16:creationId xmlns:a16="http://schemas.microsoft.com/office/drawing/2014/main" id="{2CEACF8E-C4B9-2BD1-1135-4B71D34BC990}"/>
                </a:ext>
              </a:extLst>
            </p:cNvPr>
            <p:cNvPicPr>
              <a:picLocks noChangeAspect="1" noChangeArrowheads="1"/>
            </p:cNvPicPr>
            <p:nvPr userDrawn="1"/>
          </p:nvPicPr>
          <p:blipFill rotWithShape="1">
            <a:blip r:embed="rId24">
              <a:extLst>
                <a:ext uri="{28A0092B-C50C-407E-A947-70E740481C1C}">
                  <a14:useLocalDpi xmlns:a14="http://schemas.microsoft.com/office/drawing/2010/main" val="0"/>
                </a:ext>
              </a:extLst>
            </a:blip>
            <a:srcRect r="63698"/>
            <a:stretch/>
          </p:blipFill>
          <p:spPr bwMode="auto">
            <a:xfrm>
              <a:off x="113506" y="4583923"/>
              <a:ext cx="1259682" cy="4884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Text&#10;&#10;Description automatically generated with low confidence">
              <a:extLst>
                <a:ext uri="{FF2B5EF4-FFF2-40B4-BE49-F238E27FC236}">
                  <a16:creationId xmlns:a16="http://schemas.microsoft.com/office/drawing/2014/main" id="{26CAAF17-18F2-05F5-4E93-7621763EC8D4}"/>
                </a:ext>
              </a:extLst>
            </p:cNvPr>
            <p:cNvPicPr>
              <a:picLocks noChangeAspect="1"/>
            </p:cNvPicPr>
            <p:nvPr userDrawn="1"/>
          </p:nvPicPr>
          <p:blipFill rotWithShape="1">
            <a:blip r:embed="rId25" cstate="print">
              <a:extLst>
                <a:ext uri="{28A0092B-C50C-407E-A947-70E740481C1C}">
                  <a14:useLocalDpi xmlns:a14="http://schemas.microsoft.com/office/drawing/2010/main" val="0"/>
                </a:ext>
              </a:extLst>
            </a:blip>
            <a:srcRect r="5515"/>
            <a:stretch/>
          </p:blipFill>
          <p:spPr bwMode="auto">
            <a:xfrm>
              <a:off x="1731601" y="4583923"/>
              <a:ext cx="1973257" cy="438949"/>
            </a:xfrm>
            <a:prstGeom prst="rect">
              <a:avLst/>
            </a:prstGeom>
            <a:noFill/>
            <a:ln>
              <a:noFill/>
            </a:ln>
          </p:spPr>
        </p:pic>
        <p:pic>
          <p:nvPicPr>
            <p:cNvPr id="7" name="Imagem 1" descr="Gdańsk University of Technology - Wikipedia">
              <a:extLst>
                <a:ext uri="{FF2B5EF4-FFF2-40B4-BE49-F238E27FC236}">
                  <a16:creationId xmlns:a16="http://schemas.microsoft.com/office/drawing/2014/main" id="{CEEAE541-971B-E1B9-EBFB-43853366D58F}"/>
                </a:ext>
              </a:extLst>
            </p:cNvPr>
            <p:cNvPicPr>
              <a:picLocks noChangeAspect="1"/>
            </p:cNvPicPr>
            <p:nvPr userDrawn="1"/>
          </p:nvPicPr>
          <p:blipFill rotWithShape="1">
            <a:blip r:embed="rId26">
              <a:extLst>
                <a:ext uri="{28A0092B-C50C-407E-A947-70E740481C1C}">
                  <a14:useLocalDpi xmlns:a14="http://schemas.microsoft.com/office/drawing/2010/main" val="0"/>
                </a:ext>
              </a:extLst>
            </a:blip>
            <a:srcRect t="14145" b="8137"/>
            <a:stretch/>
          </p:blipFill>
          <p:spPr bwMode="auto">
            <a:xfrm>
              <a:off x="4063271" y="4583923"/>
              <a:ext cx="822603" cy="451887"/>
            </a:xfrm>
            <a:prstGeom prst="rect">
              <a:avLst/>
            </a:prstGeom>
            <a:noFill/>
            <a:ln>
              <a:noFill/>
            </a:ln>
            <a:extLst>
              <a:ext uri="{53640926-AAD7-44D8-BBD7-CCE9431645EC}">
                <a14:shadowObscured xmlns:a14="http://schemas.microsoft.com/office/drawing/2010/main"/>
              </a:ext>
            </a:extLst>
          </p:spPr>
        </p:pic>
        <p:pic>
          <p:nvPicPr>
            <p:cNvPr id="8" name="Imagem 5" descr="A picture containing logo&#10;&#10;Description automatically generated">
              <a:extLst>
                <a:ext uri="{FF2B5EF4-FFF2-40B4-BE49-F238E27FC236}">
                  <a16:creationId xmlns:a16="http://schemas.microsoft.com/office/drawing/2014/main" id="{092D7674-08F3-9A17-46BF-D66EC75AC2ED}"/>
                </a:ext>
              </a:extLst>
            </p:cNvPr>
            <p:cNvPicPr>
              <a:picLocks noChangeAspect="1"/>
            </p:cNvPicPr>
            <p:nvPr userDrawn="1"/>
          </p:nvPicPr>
          <p:blipFill rotWithShape="1">
            <a:blip r:embed="rId27">
              <a:extLst>
                <a:ext uri="{28A0092B-C50C-407E-A947-70E740481C1C}">
                  <a14:useLocalDpi xmlns:a14="http://schemas.microsoft.com/office/drawing/2010/main" val="0"/>
                </a:ext>
              </a:extLst>
            </a:blip>
            <a:srcRect l="7054" t="14652" r="7706" b="16796"/>
            <a:stretch/>
          </p:blipFill>
          <p:spPr bwMode="auto">
            <a:xfrm>
              <a:off x="6657766" y="4583923"/>
              <a:ext cx="1067043" cy="462232"/>
            </a:xfrm>
            <a:prstGeom prst="rect">
              <a:avLst/>
            </a:prstGeom>
            <a:ln>
              <a:noFill/>
            </a:ln>
            <a:extLst>
              <a:ext uri="{53640926-AAD7-44D8-BBD7-CCE9431645EC}">
                <a14:shadowObscured xmlns:a14="http://schemas.microsoft.com/office/drawing/2010/main"/>
              </a:ext>
            </a:extLst>
          </p:spPr>
        </p:pic>
        <p:pic>
          <p:nvPicPr>
            <p:cNvPr id="9" name="Imagem 3" descr="Uma imagem com texto&#10;&#10;Descrição gerada automaticamente">
              <a:extLst>
                <a:ext uri="{FF2B5EF4-FFF2-40B4-BE49-F238E27FC236}">
                  <a16:creationId xmlns:a16="http://schemas.microsoft.com/office/drawing/2014/main" id="{F1B3FB7C-39BF-FC20-3DCE-AF06216EF15C}"/>
                </a:ext>
              </a:extLst>
            </p:cNvPr>
            <p:cNvPicPr>
              <a:picLocks noChangeAspect="1"/>
            </p:cNvPicPr>
            <p:nvPr userDrawn="1"/>
          </p:nvPicPr>
          <p:blipFill>
            <a:blip r:embed="rId28"/>
            <a:stretch>
              <a:fillRect/>
            </a:stretch>
          </p:blipFill>
          <p:spPr>
            <a:xfrm>
              <a:off x="8083223" y="4583923"/>
              <a:ext cx="947272" cy="433376"/>
            </a:xfrm>
            <a:prstGeom prst="rect">
              <a:avLst/>
            </a:prstGeom>
          </p:spPr>
        </p:pic>
        <p:pic>
          <p:nvPicPr>
            <p:cNvPr id="10" name="Picture 9" descr="Logo&#10;&#10;Description automatically generated with medium confidence">
              <a:extLst>
                <a:ext uri="{FF2B5EF4-FFF2-40B4-BE49-F238E27FC236}">
                  <a16:creationId xmlns:a16="http://schemas.microsoft.com/office/drawing/2014/main" id="{780EA28A-F81E-2A8E-2842-9B066F0BB8E3}"/>
                </a:ext>
              </a:extLst>
            </p:cNvPr>
            <p:cNvPicPr>
              <a:picLocks noChangeAspect="1"/>
            </p:cNvPicPr>
            <p:nvPr userDrawn="1"/>
          </p:nvPicPr>
          <p:blipFill>
            <a:blip r:embed="rId29">
              <a:extLst>
                <a:ext uri="{28A0092B-C50C-407E-A947-70E740481C1C}">
                  <a14:useLocalDpi xmlns:a14="http://schemas.microsoft.com/office/drawing/2010/main" val="0"/>
                </a:ext>
              </a:extLst>
            </a:blip>
            <a:srcRect/>
            <a:stretch>
              <a:fillRect/>
            </a:stretch>
          </p:blipFill>
          <p:spPr bwMode="auto">
            <a:xfrm>
              <a:off x="5244287" y="4583923"/>
              <a:ext cx="1055066" cy="432832"/>
            </a:xfrm>
            <a:prstGeom prst="rect">
              <a:avLst/>
            </a:prstGeom>
            <a:noFill/>
            <a:ln>
              <a:noFill/>
            </a:ln>
          </p:spPr>
        </p:pic>
      </p:grpSp>
    </p:spTree>
    <p:extLst>
      <p:ext uri="{BB962C8B-B14F-4D97-AF65-F5344CB8AC3E}">
        <p14:creationId xmlns:p14="http://schemas.microsoft.com/office/powerpoint/2010/main" val="2555037716"/>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91" r:id="rId22"/>
  </p:sldLayoutIdLst>
  <p:hf sldNum="0" hdr="0" ftr="0" dt="0"/>
  <p:txStyles>
    <p:titleStyle>
      <a:lvl1pPr algn="l" defTabSz="685800" rtl="0" eaLnBrk="1" latinLnBrk="0" hangingPunct="1">
        <a:lnSpc>
          <a:spcPct val="90000"/>
        </a:lnSpc>
        <a:spcBef>
          <a:spcPct val="0"/>
        </a:spcBef>
        <a:buNone/>
        <a:defRPr sz="3300" b="1" kern="1200">
          <a:solidFill>
            <a:srgbClr val="161249"/>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rgbClr val="161249"/>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161249"/>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161249"/>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161249"/>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161249"/>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8C09A-505F-2FF8-5C7F-1C32A6493E6C}"/>
              </a:ext>
            </a:extLst>
          </p:cNvPr>
          <p:cNvSpPr>
            <a:spLocks noGrp="1"/>
          </p:cNvSpPr>
          <p:nvPr>
            <p:ph type="ctrTitle"/>
          </p:nvPr>
        </p:nvSpPr>
        <p:spPr>
          <a:xfrm>
            <a:off x="59630" y="1360376"/>
            <a:ext cx="9024740" cy="845383"/>
          </a:xfrm>
        </p:spPr>
        <p:txBody>
          <a:bodyPr/>
          <a:lstStyle/>
          <a:p>
            <a:pPr algn="ctr"/>
            <a:r>
              <a:rPr lang="pt-PT" sz="6000" dirty="0"/>
              <a:t>Segmentation and </a:t>
            </a:r>
            <a:br>
              <a:rPr lang="pt-PT" sz="6000" dirty="0"/>
            </a:br>
            <a:r>
              <a:rPr lang="pt-PT" sz="6000" dirty="0"/>
              <a:t>Filtering</a:t>
            </a:r>
          </a:p>
        </p:txBody>
      </p:sp>
      <p:sp>
        <p:nvSpPr>
          <p:cNvPr id="3" name="Subtitle 2">
            <a:extLst>
              <a:ext uri="{FF2B5EF4-FFF2-40B4-BE49-F238E27FC236}">
                <a16:creationId xmlns:a16="http://schemas.microsoft.com/office/drawing/2014/main" id="{B107C8FC-1B36-B506-1D86-290A87E054AA}"/>
              </a:ext>
            </a:extLst>
          </p:cNvPr>
          <p:cNvSpPr>
            <a:spLocks noGrp="1"/>
          </p:cNvSpPr>
          <p:nvPr>
            <p:ph type="subTitle" idx="4294967295"/>
          </p:nvPr>
        </p:nvSpPr>
        <p:spPr>
          <a:xfrm>
            <a:off x="1143000" y="3110337"/>
            <a:ext cx="6858000" cy="1092607"/>
          </a:xfrm>
        </p:spPr>
        <p:txBody>
          <a:bodyPr/>
          <a:lstStyle/>
          <a:p>
            <a:pPr marL="0" indent="0" algn="ctr">
              <a:lnSpc>
                <a:spcPct val="100000"/>
              </a:lnSpc>
              <a:spcBef>
                <a:spcPts val="300"/>
              </a:spcBef>
              <a:buNone/>
            </a:pPr>
            <a:r>
              <a:rPr lang="pt-PT" sz="2000" dirty="0">
                <a:solidFill>
                  <a:schemeClr val="bg1"/>
                </a:solidFill>
              </a:rPr>
              <a:t>Professor</a:t>
            </a:r>
          </a:p>
          <a:p>
            <a:pPr marL="0" indent="0" algn="ctr">
              <a:lnSpc>
                <a:spcPct val="100000"/>
              </a:lnSpc>
              <a:spcBef>
                <a:spcPts val="300"/>
              </a:spcBef>
              <a:buNone/>
            </a:pPr>
            <a:r>
              <a:rPr lang="pt-PT" sz="2000" dirty="0">
                <a:solidFill>
                  <a:schemeClr val="bg1"/>
                </a:solidFill>
              </a:rPr>
              <a:t>School</a:t>
            </a:r>
          </a:p>
          <a:p>
            <a:pPr marL="0" indent="0" algn="ctr">
              <a:lnSpc>
                <a:spcPct val="100000"/>
              </a:lnSpc>
              <a:spcBef>
                <a:spcPts val="300"/>
              </a:spcBef>
              <a:buNone/>
            </a:pPr>
            <a:r>
              <a:rPr lang="pt-PT" sz="2000" dirty="0">
                <a:solidFill>
                  <a:schemeClr val="bg1"/>
                </a:solidFill>
              </a:rPr>
              <a:t>Digital </a:t>
            </a:r>
            <a:r>
              <a:rPr lang="pt-PT" sz="2000" dirty="0" err="1">
                <a:solidFill>
                  <a:schemeClr val="bg1"/>
                </a:solidFill>
              </a:rPr>
              <a:t>Analytics</a:t>
            </a:r>
            <a:r>
              <a:rPr lang="pt-PT" sz="2000" dirty="0">
                <a:solidFill>
                  <a:schemeClr val="bg1"/>
                </a:solidFill>
              </a:rPr>
              <a:t> </a:t>
            </a:r>
            <a:r>
              <a:rPr lang="pt-PT" sz="2000" dirty="0" err="1">
                <a:solidFill>
                  <a:schemeClr val="bg1"/>
                </a:solidFill>
              </a:rPr>
              <a:t>and</a:t>
            </a:r>
            <a:r>
              <a:rPr lang="pt-PT" sz="2000" dirty="0">
                <a:solidFill>
                  <a:schemeClr val="bg1"/>
                </a:solidFill>
              </a:rPr>
              <a:t> </a:t>
            </a:r>
            <a:r>
              <a:rPr lang="pt-PT" sz="2000" dirty="0" err="1">
                <a:solidFill>
                  <a:schemeClr val="bg1"/>
                </a:solidFill>
              </a:rPr>
              <a:t>Monitoring</a:t>
            </a:r>
            <a:endParaRPr lang="pt-PT" sz="2000" dirty="0">
              <a:solidFill>
                <a:schemeClr val="bg1"/>
              </a:solidFill>
            </a:endParaRPr>
          </a:p>
        </p:txBody>
      </p:sp>
    </p:spTree>
    <p:extLst>
      <p:ext uri="{BB962C8B-B14F-4D97-AF65-F5344CB8AC3E}">
        <p14:creationId xmlns:p14="http://schemas.microsoft.com/office/powerpoint/2010/main" val="17540122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18" name="Google Shape;35;p8">
            <a:extLst>
              <a:ext uri="{FF2B5EF4-FFF2-40B4-BE49-F238E27FC236}">
                <a16:creationId xmlns:a16="http://schemas.microsoft.com/office/drawing/2014/main" id="{8598D0EC-4B5C-A044-937F-EDC14129E379}"/>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19" name="Google Shape;36;p8">
            <a:extLst>
              <a:ext uri="{FF2B5EF4-FFF2-40B4-BE49-F238E27FC236}">
                <a16:creationId xmlns:a16="http://schemas.microsoft.com/office/drawing/2014/main" id="{1F55BF08-593B-9541-9701-8C6469977F87}"/>
              </a:ext>
            </a:extLst>
          </p:cNvPr>
          <p:cNvSpPr txBox="1"/>
          <p:nvPr/>
        </p:nvSpPr>
        <p:spPr>
          <a:xfrm>
            <a:off x="478339" y="1262789"/>
            <a:ext cx="8454900" cy="3067049"/>
          </a:xfrm>
          <a:prstGeom prst="rect">
            <a:avLst/>
          </a:prstGeom>
          <a:noFill/>
          <a:ln>
            <a:noFill/>
          </a:ln>
        </p:spPr>
        <p:txBody>
          <a:bodyPr spcFirstLastPara="1" wrap="square" lIns="91425" tIns="91425" rIns="91425" bIns="91425" numCol="1" anchor="t" anchorCtr="0">
            <a:noAutofit/>
          </a:bodyPr>
          <a:lstStyle/>
          <a:p>
            <a:pPr algn="l">
              <a:lnSpc>
                <a:spcPct val="115000"/>
              </a:lnSpc>
              <a:spcAft>
                <a:spcPts val="1200"/>
              </a:spcAft>
            </a:pPr>
            <a:endParaRPr lang="pt-P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D5C232E8-B4CF-A02F-A6B1-4733618F08C0}"/>
              </a:ext>
            </a:extLst>
          </p:cNvPr>
          <p:cNvSpPr>
            <a:spLocks noGrp="1"/>
          </p:cNvSpPr>
          <p:nvPr>
            <p:ph type="title"/>
          </p:nvPr>
        </p:nvSpPr>
        <p:spPr>
          <a:xfrm>
            <a:off x="628650" y="525414"/>
            <a:ext cx="7886700" cy="612024"/>
          </a:xfrm>
        </p:spPr>
        <p:txBody>
          <a:bodyPr>
            <a:normAutofit/>
          </a:bodyPr>
          <a:lstStyle/>
          <a:p>
            <a:r>
              <a:rPr lang="en-GB" dirty="0"/>
              <a:t>Segmentation and Filtering</a:t>
            </a:r>
          </a:p>
        </p:txBody>
      </p:sp>
      <p:sp>
        <p:nvSpPr>
          <p:cNvPr id="3" name="Content Placeholder 2">
            <a:extLst>
              <a:ext uri="{FF2B5EF4-FFF2-40B4-BE49-F238E27FC236}">
                <a16:creationId xmlns:a16="http://schemas.microsoft.com/office/drawing/2014/main" id="{25230BA6-14E8-15FB-3B51-9029387EAE8A}"/>
              </a:ext>
            </a:extLst>
          </p:cNvPr>
          <p:cNvSpPr>
            <a:spLocks noGrp="1"/>
          </p:cNvSpPr>
          <p:nvPr>
            <p:ph idx="1"/>
          </p:nvPr>
        </p:nvSpPr>
        <p:spPr>
          <a:xfrm>
            <a:off x="628650" y="1262789"/>
            <a:ext cx="7886700" cy="2213110"/>
          </a:xfrm>
        </p:spPr>
        <p:txBody>
          <a:bodyPr>
            <a:normAutofit fontScale="92500" lnSpcReduction="10000"/>
          </a:bodyPr>
          <a:lstStyle/>
          <a:p>
            <a:pPr algn="l">
              <a:lnSpc>
                <a:spcPct val="160000"/>
              </a:lnSpc>
              <a:spcAft>
                <a:spcPts val="1200"/>
              </a:spcAft>
            </a:pPr>
            <a:r>
              <a:rPr lang="en-GB" sz="2000" dirty="0">
                <a:effectLst/>
                <a:ea typeface="Calibri" panose="020F0502020204030204" pitchFamily="34" charset="0"/>
              </a:rPr>
              <a:t>A significant percentage of people who visit shopping centres do so with the intention of simply walking around. For this reason, these people are not the target segments of shops or shopping centres and should not be the preliminary object of study. Including them in the sample may bias the results.</a:t>
            </a:r>
            <a:endParaRPr lang="pt-PT" sz="2000" dirty="0">
              <a:effectLst/>
              <a:ea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1"/>
        <p:cNvGrpSpPr/>
        <p:nvPr/>
      </p:nvGrpSpPr>
      <p:grpSpPr>
        <a:xfrm>
          <a:off x="0" y="0"/>
          <a:ext cx="0" cy="0"/>
          <a:chOff x="0" y="0"/>
          <a:chExt cx="0" cy="0"/>
        </a:xfrm>
      </p:grpSpPr>
      <p:sp>
        <p:nvSpPr>
          <p:cNvPr id="9" name="Google Shape;35;p8">
            <a:extLst>
              <a:ext uri="{FF2B5EF4-FFF2-40B4-BE49-F238E27FC236}">
                <a16:creationId xmlns:a16="http://schemas.microsoft.com/office/drawing/2014/main" id="{AB6FE15F-8341-A840-B300-81E68F4E3AE9}"/>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10" name="Google Shape;36;p8">
            <a:extLst>
              <a:ext uri="{FF2B5EF4-FFF2-40B4-BE49-F238E27FC236}">
                <a16:creationId xmlns:a16="http://schemas.microsoft.com/office/drawing/2014/main" id="{4D87E5AB-C54E-3D48-AA12-49E0A849C669}"/>
              </a:ext>
            </a:extLst>
          </p:cNvPr>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lvl="0" indent="-285750">
              <a:lnSpc>
                <a:spcPct val="115000"/>
              </a:lnSpc>
              <a:spcBef>
                <a:spcPts val="1600"/>
              </a:spcBef>
              <a:buFont typeface="Arial" panose="020B0604020202020204" pitchFamily="34" charset="0"/>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221684AE-44A8-3AF1-584E-005FD69FE056}"/>
              </a:ext>
            </a:extLst>
          </p:cNvPr>
          <p:cNvSpPr>
            <a:spLocks noGrp="1"/>
          </p:cNvSpPr>
          <p:nvPr>
            <p:ph type="title"/>
          </p:nvPr>
        </p:nvSpPr>
        <p:spPr>
          <a:xfrm>
            <a:off x="762439" y="634787"/>
            <a:ext cx="7886700" cy="572701"/>
          </a:xfrm>
        </p:spPr>
        <p:txBody>
          <a:bodyPr>
            <a:normAutofit/>
          </a:bodyPr>
          <a:lstStyle/>
          <a:p>
            <a:r>
              <a:rPr lang="en-GB" sz="3200" dirty="0"/>
              <a:t>Learning Objectives</a:t>
            </a:r>
          </a:p>
        </p:txBody>
      </p:sp>
      <p:sp>
        <p:nvSpPr>
          <p:cNvPr id="7" name="Content Placeholder 6">
            <a:extLst>
              <a:ext uri="{FF2B5EF4-FFF2-40B4-BE49-F238E27FC236}">
                <a16:creationId xmlns:a16="http://schemas.microsoft.com/office/drawing/2014/main" id="{01C8B55E-3487-D229-317B-792F34F35006}"/>
              </a:ext>
            </a:extLst>
          </p:cNvPr>
          <p:cNvSpPr>
            <a:spLocks noGrp="1"/>
          </p:cNvSpPr>
          <p:nvPr>
            <p:ph idx="1"/>
          </p:nvPr>
        </p:nvSpPr>
        <p:spPr>
          <a:xfrm>
            <a:off x="762439" y="1390702"/>
            <a:ext cx="7886700" cy="1540422"/>
          </a:xfrm>
        </p:spPr>
        <p:txBody>
          <a:bodyPr/>
          <a:lstStyle/>
          <a:p>
            <a:pPr marL="342900" lvl="0" indent="-342900">
              <a:lnSpc>
                <a:spcPct val="115000"/>
              </a:lnSpc>
              <a:spcBef>
                <a:spcPts val="1600"/>
              </a:spcBef>
              <a:buClr>
                <a:srgbClr val="F39200"/>
              </a:buClr>
              <a:buFont typeface="Arial" panose="020B0604020202020204" pitchFamily="34" charset="0"/>
              <a:buChar char="●"/>
            </a:pPr>
            <a:r>
              <a:rPr lang="en-US" sz="2400" dirty="0">
                <a:effectLst/>
                <a:ea typeface="Calibri" panose="020F0502020204030204" pitchFamily="34" charset="0"/>
              </a:rPr>
              <a:t>Apply filtering to the data</a:t>
            </a:r>
          </a:p>
          <a:p>
            <a:pPr marL="342900" lvl="0" indent="-342900">
              <a:lnSpc>
                <a:spcPct val="115000"/>
              </a:lnSpc>
              <a:spcBef>
                <a:spcPts val="1600"/>
              </a:spcBef>
              <a:buClr>
                <a:srgbClr val="F39200"/>
              </a:buClr>
              <a:buFont typeface="Arial" panose="020B0604020202020204" pitchFamily="34" charset="0"/>
              <a:buChar char="●"/>
            </a:pPr>
            <a:r>
              <a:rPr lang="en-GB" sz="2400" dirty="0">
                <a:effectLst/>
                <a:ea typeface="Calibri" panose="020F0502020204030204" pitchFamily="34" charset="0"/>
              </a:rPr>
              <a:t>Construct analysis with segments</a:t>
            </a:r>
          </a:p>
          <a:p>
            <a:pPr marL="342900" indent="-342900">
              <a:buClr>
                <a:srgbClr val="F39200"/>
              </a:buClr>
              <a:buFont typeface="Arial" panose="020B0604020202020204" pitchFamily="34" charset="0"/>
              <a:buChar char="●"/>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2" name="Title 1">
            <a:extLst>
              <a:ext uri="{FF2B5EF4-FFF2-40B4-BE49-F238E27FC236}">
                <a16:creationId xmlns:a16="http://schemas.microsoft.com/office/drawing/2014/main" id="{D106D77D-A3B5-D0F7-6A4E-DE284D2D4550}"/>
              </a:ext>
            </a:extLst>
          </p:cNvPr>
          <p:cNvSpPr>
            <a:spLocks noGrp="1"/>
          </p:cNvSpPr>
          <p:nvPr>
            <p:ph type="title"/>
          </p:nvPr>
        </p:nvSpPr>
        <p:spPr>
          <a:xfrm>
            <a:off x="1531285" y="1225353"/>
            <a:ext cx="1805268" cy="581124"/>
          </a:xfrm>
        </p:spPr>
        <p:txBody>
          <a:bodyPr/>
          <a:lstStyle/>
          <a:p>
            <a:r>
              <a:rPr lang="fi-FI" dirty="0"/>
              <a:t>Topics</a:t>
            </a:r>
            <a:endParaRPr lang="en-GB" dirty="0"/>
          </a:p>
        </p:txBody>
      </p:sp>
      <p:sp>
        <p:nvSpPr>
          <p:cNvPr id="3" name="Content Placeholder 2">
            <a:extLst>
              <a:ext uri="{FF2B5EF4-FFF2-40B4-BE49-F238E27FC236}">
                <a16:creationId xmlns:a16="http://schemas.microsoft.com/office/drawing/2014/main" id="{72ABB010-26E4-F400-4782-9944A490274E}"/>
              </a:ext>
            </a:extLst>
          </p:cNvPr>
          <p:cNvSpPr>
            <a:spLocks noGrp="1"/>
          </p:cNvSpPr>
          <p:nvPr>
            <p:ph idx="1"/>
          </p:nvPr>
        </p:nvSpPr>
        <p:spPr>
          <a:xfrm>
            <a:off x="3983426" y="985288"/>
            <a:ext cx="4606283" cy="1061253"/>
          </a:xfrm>
        </p:spPr>
        <p:txBody>
          <a:bodyPr/>
          <a:lstStyle/>
          <a:p>
            <a:pPr>
              <a:lnSpc>
                <a:spcPct val="150000"/>
              </a:lnSpc>
              <a:buFont typeface="Arial" panose="020B0604020202020204" pitchFamily="34" charset="0"/>
              <a:buChar char="•"/>
            </a:pPr>
            <a:r>
              <a:rPr lang="en-GB" sz="2000" kern="1200" dirty="0"/>
              <a:t>Filtering traffic</a:t>
            </a:r>
          </a:p>
          <a:p>
            <a:pPr>
              <a:lnSpc>
                <a:spcPct val="150000"/>
              </a:lnSpc>
              <a:buFont typeface="Arial" panose="020B0604020202020204" pitchFamily="34" charset="0"/>
              <a:buChar char="•"/>
            </a:pPr>
            <a:r>
              <a:rPr lang="en-GB" sz="2000" dirty="0"/>
              <a:t>Segmentation</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3"/>
          <p:cNvSpPr txBox="1"/>
          <p:nvPr/>
        </p:nvSpPr>
        <p:spPr>
          <a:xfrm>
            <a:off x="171450" y="914400"/>
            <a:ext cx="8801100" cy="2550327"/>
          </a:xfrm>
          <a:prstGeom prst="rect">
            <a:avLst/>
          </a:prstGeom>
          <a:noFill/>
          <a:ln>
            <a:noFill/>
          </a:ln>
        </p:spPr>
        <p:txBody>
          <a:bodyPr spcFirstLastPara="1" wrap="square" lIns="91425" tIns="91425" rIns="91425" bIns="91425" anchor="ctr" anchorCtr="0">
            <a:noAutofit/>
          </a:bodyPr>
          <a:lstStyle/>
          <a:p>
            <a:pPr lvl="0" algn="ctr"/>
            <a:r>
              <a:rPr lang="en-US" sz="3200" b="1" dirty="0">
                <a:solidFill>
                  <a:schemeClr val="bg1"/>
                </a:solidFill>
                <a:latin typeface="Arial" panose="020B0604020202020204" pitchFamily="34" charset="0"/>
                <a:ea typeface="Crimson Text"/>
                <a:cs typeface="Arial" panose="020B0604020202020204" pitchFamily="34" charset="0"/>
                <a:sym typeface="Crimson Text"/>
              </a:rPr>
              <a:t>“Errors using inadequate data are much less than those using no data at all.”</a:t>
            </a:r>
          </a:p>
          <a:p>
            <a:pPr lvl="0" algn="ctr"/>
            <a:br>
              <a:rPr lang="en-US" sz="2000" b="1" dirty="0">
                <a:solidFill>
                  <a:schemeClr val="bg1"/>
                </a:solidFill>
                <a:latin typeface="Arial" panose="020B0604020202020204" pitchFamily="34" charset="0"/>
                <a:ea typeface="Crimson Text"/>
                <a:cs typeface="Arial" panose="020B0604020202020204" pitchFamily="34" charset="0"/>
                <a:sym typeface="Crimson Text"/>
              </a:rPr>
            </a:br>
            <a:endParaRPr lang="en-US" sz="2000" b="1" dirty="0">
              <a:solidFill>
                <a:schemeClr val="bg1"/>
              </a:solidFill>
              <a:latin typeface="Arial" panose="020B0604020202020204" pitchFamily="34" charset="0"/>
              <a:ea typeface="Crimson Text"/>
              <a:cs typeface="Arial" panose="020B0604020202020204" pitchFamily="34" charset="0"/>
              <a:sym typeface="Crimson Text"/>
            </a:endParaRPr>
          </a:p>
          <a:p>
            <a:pPr lvl="0" algn="r"/>
            <a:r>
              <a:rPr lang="en-CA" sz="3200" i="1" dirty="0">
                <a:solidFill>
                  <a:schemeClr val="bg1"/>
                </a:solidFill>
                <a:latin typeface="Lucida Handwriting" panose="03010101010101010101" pitchFamily="66" charset="0"/>
                <a:ea typeface="Crimson Text"/>
                <a:cs typeface="Arial" panose="020B0604020202020204" pitchFamily="34" charset="0"/>
                <a:sym typeface="Crimson Text"/>
              </a:rPr>
              <a:t> </a:t>
            </a:r>
            <a:r>
              <a:rPr lang="en-CA" sz="2400" i="1" dirty="0">
                <a:solidFill>
                  <a:schemeClr val="bg1"/>
                </a:solidFill>
                <a:latin typeface="Lucida Handwriting" panose="03010101010101010101" pitchFamily="66" charset="0"/>
                <a:ea typeface="Crimson Text"/>
                <a:cs typeface="Arial" panose="020B0604020202020204" pitchFamily="34" charset="0"/>
                <a:sym typeface="Crimson Text"/>
              </a:rPr>
              <a:t>Charles Babbage</a:t>
            </a:r>
            <a:endParaRPr lang="en-CA" sz="3200" i="1" dirty="0">
              <a:solidFill>
                <a:schemeClr val="bg1"/>
              </a:solidFill>
              <a:latin typeface="Lucida Handwriting" panose="03010101010101010101" pitchFamily="66" charset="0"/>
              <a:ea typeface="Crimson Text"/>
              <a:cs typeface="Arial" panose="020B0604020202020204" pitchFamily="34" charset="0"/>
              <a:sym typeface="Crimson Tex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en" sz="6000" b="1" dirty="0">
                <a:solidFill>
                  <a:srgbClr val="FFFFFF"/>
                </a:solidFill>
                <a:latin typeface="Arial" panose="020B0604020202020204" pitchFamily="34" charset="0"/>
                <a:ea typeface="Crimson Text"/>
                <a:cs typeface="Arial" panose="020B0604020202020204" pitchFamily="34" charset="0"/>
                <a:sym typeface="Crimson Text"/>
              </a:rPr>
              <a:t>Topic 1 </a:t>
            </a:r>
            <a:endParaRPr sz="6000" b="1" dirty="0">
              <a:solidFill>
                <a:srgbClr val="FFFFFF"/>
              </a:solidFill>
              <a:latin typeface="Arial" panose="020B0604020202020204" pitchFamily="34" charset="0"/>
              <a:ea typeface="Crimson Text"/>
              <a:cs typeface="Arial" panose="020B0604020202020204" pitchFamily="34" charset="0"/>
              <a:sym typeface="Crimson Text"/>
            </a:endParaRPr>
          </a:p>
        </p:txBody>
      </p:sp>
      <p:sp>
        <p:nvSpPr>
          <p:cNvPr id="70" name="Google Shape;70;p14"/>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lvl="0" algn="ctr"/>
            <a:r>
              <a:rPr lang="en-US" sz="4000" b="1" kern="1200" dirty="0">
                <a:solidFill>
                  <a:srgbClr val="161249"/>
                </a:solidFill>
                <a:latin typeface="Arial" panose="020B0604020202020204" pitchFamily="34" charset="0"/>
                <a:cs typeface="Arial" panose="020B0604020202020204" pitchFamily="34" charset="0"/>
              </a:rPr>
              <a:t>Filtering traffic</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18" name="Google Shape;35;p8">
            <a:extLst>
              <a:ext uri="{FF2B5EF4-FFF2-40B4-BE49-F238E27FC236}">
                <a16:creationId xmlns:a16="http://schemas.microsoft.com/office/drawing/2014/main" id="{8598D0EC-4B5C-A044-937F-EDC14129E379}"/>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19" name="Google Shape;36;p8">
            <a:extLst>
              <a:ext uri="{FF2B5EF4-FFF2-40B4-BE49-F238E27FC236}">
                <a16:creationId xmlns:a16="http://schemas.microsoft.com/office/drawing/2014/main" id="{1F55BF08-593B-9541-9701-8C6469977F87}"/>
              </a:ext>
            </a:extLst>
          </p:cNvPr>
          <p:cNvSpPr txBox="1"/>
          <p:nvPr/>
        </p:nvSpPr>
        <p:spPr>
          <a:xfrm>
            <a:off x="478339" y="1262789"/>
            <a:ext cx="7979861" cy="3067049"/>
          </a:xfrm>
          <a:prstGeom prst="rect">
            <a:avLst/>
          </a:prstGeom>
          <a:noFill/>
          <a:ln>
            <a:noFill/>
          </a:ln>
        </p:spPr>
        <p:txBody>
          <a:bodyPr spcFirstLastPara="1" wrap="square" lIns="91425" tIns="91425" rIns="91425" bIns="91425" numCol="1" anchor="t" anchorCtr="0">
            <a:noAutofit/>
          </a:bodyPr>
          <a:lstStyle/>
          <a:p>
            <a:pPr algn="l">
              <a:lnSpc>
                <a:spcPct val="115000"/>
              </a:lnSpc>
              <a:spcAft>
                <a:spcPts val="1200"/>
              </a:spcAft>
            </a:pPr>
            <a:endParaRPr lang="pt-P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BD760257-1A0A-D2B8-83CC-2C6050B23AB1}"/>
              </a:ext>
            </a:extLst>
          </p:cNvPr>
          <p:cNvSpPr>
            <a:spLocks noGrp="1"/>
          </p:cNvSpPr>
          <p:nvPr>
            <p:ph type="title"/>
          </p:nvPr>
        </p:nvSpPr>
        <p:spPr>
          <a:xfrm>
            <a:off x="628650" y="156195"/>
            <a:ext cx="7886700" cy="828815"/>
          </a:xfrm>
        </p:spPr>
        <p:txBody>
          <a:bodyPr>
            <a:normAutofit/>
          </a:bodyPr>
          <a:lstStyle/>
          <a:p>
            <a:r>
              <a:rPr lang="en-CA" sz="3600" b="1" dirty="0">
                <a:latin typeface="Arial" panose="020B0604020202020204" pitchFamily="34" charset="0"/>
                <a:ea typeface="Nunito"/>
                <a:cs typeface="Arial" panose="020B0604020202020204" pitchFamily="34" charset="0"/>
                <a:sym typeface="Nunito"/>
              </a:rPr>
              <a:t>Filtering traffic</a:t>
            </a:r>
            <a:endParaRPr lang="en-GB" dirty="0"/>
          </a:p>
        </p:txBody>
      </p:sp>
      <p:sp>
        <p:nvSpPr>
          <p:cNvPr id="3" name="Content Placeholder 2">
            <a:extLst>
              <a:ext uri="{FF2B5EF4-FFF2-40B4-BE49-F238E27FC236}">
                <a16:creationId xmlns:a16="http://schemas.microsoft.com/office/drawing/2014/main" id="{5B62168F-6562-CF03-CB71-4C51392A77FD}"/>
              </a:ext>
            </a:extLst>
          </p:cNvPr>
          <p:cNvSpPr>
            <a:spLocks noGrp="1"/>
          </p:cNvSpPr>
          <p:nvPr>
            <p:ph idx="1"/>
          </p:nvPr>
        </p:nvSpPr>
        <p:spPr>
          <a:xfrm>
            <a:off x="628650" y="1175780"/>
            <a:ext cx="7886700" cy="2601418"/>
          </a:xfrm>
        </p:spPr>
        <p:txBody>
          <a:bodyPr/>
          <a:lstStyle/>
          <a:p>
            <a:pPr algn="l">
              <a:lnSpc>
                <a:spcPct val="115000"/>
              </a:lnSpc>
              <a:spcAft>
                <a:spcPts val="1200"/>
              </a:spcAft>
            </a:pPr>
            <a:r>
              <a:rPr lang="en-GB" sz="2000" dirty="0">
                <a:effectLst/>
                <a:ea typeface="Calibri" panose="020F0502020204030204" pitchFamily="34" charset="0"/>
              </a:rPr>
              <a:t>One must filter traffic in analytics platforms to more accurately analyse and understand the website's performance:</a:t>
            </a:r>
            <a:endParaRPr lang="pt-PT" sz="2000" dirty="0">
              <a:effectLst/>
              <a:ea typeface="Calibri" panose="020F0502020204030204" pitchFamily="34" charset="0"/>
            </a:endParaRPr>
          </a:p>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Internal traffic</a:t>
            </a:r>
            <a:endParaRPr lang="pt-PT" sz="2000" dirty="0">
              <a:effectLst/>
              <a:ea typeface="Calibri" panose="020F0502020204030204" pitchFamily="34" charset="0"/>
            </a:endParaRPr>
          </a:p>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SPAM traffic</a:t>
            </a:r>
            <a:endParaRPr lang="pt-PT" sz="2000" dirty="0">
              <a:effectLst/>
              <a:ea typeface="Calibri" panose="020F0502020204030204" pitchFamily="34" charset="0"/>
            </a:endParaRPr>
          </a:p>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Bots (</a:t>
            </a:r>
            <a:r>
              <a:rPr lang="en-US" sz="2000" dirty="0">
                <a:effectLst/>
                <a:ea typeface="Calibri" panose="020F0502020204030204" pitchFamily="34" charset="0"/>
              </a:rPr>
              <a:t>on some websites, bots account for over 90% of traffic</a:t>
            </a:r>
            <a:r>
              <a:rPr lang="en-GB" sz="2000" dirty="0">
                <a:effectLst/>
                <a:ea typeface="Calibri" panose="020F0502020204030204" pitchFamily="34" charset="0"/>
              </a:rPr>
              <a:t>)</a:t>
            </a:r>
            <a:endParaRPr lang="pt-PT" sz="2000" dirty="0">
              <a:effectLst/>
              <a:ea typeface="Calibri" panose="020F0502020204030204" pitchFamily="34" charset="0"/>
            </a:endParaRPr>
          </a:p>
        </p:txBody>
      </p:sp>
    </p:spTree>
    <p:extLst>
      <p:ext uri="{BB962C8B-B14F-4D97-AF65-F5344CB8AC3E}">
        <p14:creationId xmlns:p14="http://schemas.microsoft.com/office/powerpoint/2010/main" val="272505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en" sz="6000" b="1" dirty="0">
                <a:solidFill>
                  <a:srgbClr val="FFFFFF"/>
                </a:solidFill>
                <a:latin typeface="Arial" panose="020B0604020202020204" pitchFamily="34" charset="0"/>
                <a:ea typeface="Crimson Text"/>
                <a:cs typeface="Arial" panose="020B0604020202020204" pitchFamily="34" charset="0"/>
                <a:sym typeface="Crimson Text"/>
              </a:rPr>
              <a:t>Topic 1 </a:t>
            </a:r>
            <a:endParaRPr sz="6000" b="1" dirty="0">
              <a:solidFill>
                <a:srgbClr val="FFFFFF"/>
              </a:solidFill>
              <a:latin typeface="Arial" panose="020B0604020202020204" pitchFamily="34" charset="0"/>
              <a:ea typeface="Crimson Text"/>
              <a:cs typeface="Arial" panose="020B0604020202020204" pitchFamily="34" charset="0"/>
              <a:sym typeface="Crimson Text"/>
            </a:endParaRPr>
          </a:p>
        </p:txBody>
      </p:sp>
      <p:sp>
        <p:nvSpPr>
          <p:cNvPr id="70" name="Google Shape;70;p14"/>
          <p:cNvSpPr txBox="1"/>
          <p:nvPr/>
        </p:nvSpPr>
        <p:spPr>
          <a:xfrm>
            <a:off x="675150" y="1864800"/>
            <a:ext cx="7793700" cy="706950"/>
          </a:xfrm>
          <a:prstGeom prst="rect">
            <a:avLst/>
          </a:prstGeom>
          <a:noFill/>
          <a:ln>
            <a:noFill/>
          </a:ln>
        </p:spPr>
        <p:txBody>
          <a:bodyPr spcFirstLastPara="1" wrap="square" lIns="91425" tIns="91425" rIns="91425" bIns="91425" anchor="t" anchorCtr="0">
            <a:noAutofit/>
          </a:bodyPr>
          <a:lstStyle/>
          <a:p>
            <a:pPr lvl="0" algn="ctr"/>
            <a:r>
              <a:rPr lang="en-US" sz="4000" b="1" kern="1200" dirty="0">
                <a:solidFill>
                  <a:srgbClr val="161249"/>
                </a:solidFill>
                <a:latin typeface="Arial" panose="020B0604020202020204" pitchFamily="34" charset="0"/>
                <a:cs typeface="Arial" panose="020B0604020202020204" pitchFamily="34" charset="0"/>
              </a:rPr>
              <a:t>Segmentation</a:t>
            </a:r>
          </a:p>
        </p:txBody>
      </p:sp>
    </p:spTree>
    <p:extLst>
      <p:ext uri="{BB962C8B-B14F-4D97-AF65-F5344CB8AC3E}">
        <p14:creationId xmlns:p14="http://schemas.microsoft.com/office/powerpoint/2010/main" val="1827236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4" name="Google Shape;35;p8">
            <a:extLst>
              <a:ext uri="{FF2B5EF4-FFF2-40B4-BE49-F238E27FC236}">
                <a16:creationId xmlns:a16="http://schemas.microsoft.com/office/drawing/2014/main" id="{A9A8FBA1-CEE6-1146-8931-85833B5D824A}"/>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US"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F39B76C5-C9DF-5442-855A-AA42A13CC960}"/>
              </a:ext>
            </a:extLst>
          </p:cNvPr>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algn="l">
              <a:lnSpc>
                <a:spcPct val="115000"/>
              </a:lnSpc>
              <a:spcAft>
                <a:spcPts val="1200"/>
              </a:spcAft>
            </a:pPr>
            <a:endParaRPr lang="pt-P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CA587709-76DC-8F70-CC91-127419F41775}"/>
              </a:ext>
            </a:extLst>
          </p:cNvPr>
          <p:cNvSpPr>
            <a:spLocks noGrp="1"/>
          </p:cNvSpPr>
          <p:nvPr>
            <p:ph type="title"/>
          </p:nvPr>
        </p:nvSpPr>
        <p:spPr>
          <a:xfrm>
            <a:off x="628650" y="-52573"/>
            <a:ext cx="7886700" cy="994172"/>
          </a:xfrm>
        </p:spPr>
        <p:txBody>
          <a:bodyPr>
            <a:normAutofit/>
          </a:bodyPr>
          <a:lstStyle/>
          <a:p>
            <a:r>
              <a:rPr lang="en-GB" sz="3600" dirty="0"/>
              <a:t>Segmentation</a:t>
            </a:r>
          </a:p>
        </p:txBody>
      </p:sp>
      <p:sp>
        <p:nvSpPr>
          <p:cNvPr id="3" name="Content Placeholder 2">
            <a:extLst>
              <a:ext uri="{FF2B5EF4-FFF2-40B4-BE49-F238E27FC236}">
                <a16:creationId xmlns:a16="http://schemas.microsoft.com/office/drawing/2014/main" id="{401A095C-1EC4-E457-B909-71AB29D3373E}"/>
              </a:ext>
            </a:extLst>
          </p:cNvPr>
          <p:cNvSpPr>
            <a:spLocks noGrp="1"/>
          </p:cNvSpPr>
          <p:nvPr>
            <p:ph idx="1"/>
          </p:nvPr>
        </p:nvSpPr>
        <p:spPr>
          <a:xfrm>
            <a:off x="628650" y="1100011"/>
            <a:ext cx="7886700" cy="2343655"/>
          </a:xfrm>
        </p:spPr>
        <p:txBody>
          <a:bodyPr/>
          <a:lstStyle/>
          <a:p>
            <a:pPr>
              <a:lnSpc>
                <a:spcPct val="150000"/>
              </a:lnSpc>
            </a:pPr>
            <a:r>
              <a:rPr lang="en-US" sz="2000" b="1" dirty="0">
                <a:solidFill>
                  <a:srgbClr val="F39200"/>
                </a:solidFill>
                <a:effectLst/>
                <a:ea typeface="Calibri" panose="020F0502020204030204" pitchFamily="34" charset="0"/>
              </a:rPr>
              <a:t>Segmentation</a:t>
            </a:r>
            <a:r>
              <a:rPr lang="en-US" sz="2000" dirty="0">
                <a:effectLst/>
                <a:ea typeface="Calibri" panose="020F0502020204030204" pitchFamily="34" charset="0"/>
              </a:rPr>
              <a:t> in analytics platforms is the process of dividing the website's traffic into smaller groups based on specific criteria, such as demographics, location, </a:t>
            </a:r>
            <a:r>
              <a:rPr lang="en-US" sz="2000" dirty="0" err="1">
                <a:effectLst/>
                <a:ea typeface="Calibri" panose="020F0502020204030204" pitchFamily="34" charset="0"/>
              </a:rPr>
              <a:t>behaviour</a:t>
            </a:r>
            <a:r>
              <a:rPr lang="en-US" sz="2000" dirty="0">
                <a:effectLst/>
                <a:ea typeface="Calibri" panose="020F0502020204030204" pitchFamily="34" charset="0"/>
              </a:rPr>
              <a:t>, or other characteristics. This allows a more effectively analysis and understanding how different groups of users are interacting with the website.</a:t>
            </a:r>
            <a:endParaRPr lang="pt-PT" sz="2000" dirty="0">
              <a:effectLst/>
              <a:ea typeface="Calibri" panose="020F0502020204030204" pitchFamily="34" charset="0"/>
            </a:endParaRPr>
          </a:p>
        </p:txBody>
      </p:sp>
    </p:spTree>
    <p:extLst>
      <p:ext uri="{BB962C8B-B14F-4D97-AF65-F5344CB8AC3E}">
        <p14:creationId xmlns:p14="http://schemas.microsoft.com/office/powerpoint/2010/main" val="1531716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4" name="Google Shape;35;p8">
            <a:extLst>
              <a:ext uri="{FF2B5EF4-FFF2-40B4-BE49-F238E27FC236}">
                <a16:creationId xmlns:a16="http://schemas.microsoft.com/office/drawing/2014/main" id="{A9A8FBA1-CEE6-1146-8931-85833B5D824A}"/>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US"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F39B76C5-C9DF-5442-855A-AA42A13CC960}"/>
              </a:ext>
            </a:extLst>
          </p:cNvPr>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algn="l">
              <a:spcAft>
                <a:spcPts val="600"/>
              </a:spcAft>
            </a:pPr>
            <a:endParaRPr lang="pt-PT" sz="12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7" name="Title 6">
            <a:extLst>
              <a:ext uri="{FF2B5EF4-FFF2-40B4-BE49-F238E27FC236}">
                <a16:creationId xmlns:a16="http://schemas.microsoft.com/office/drawing/2014/main" id="{5367DB64-3698-81B6-03B5-C0ED0D8ADFFC}"/>
              </a:ext>
            </a:extLst>
          </p:cNvPr>
          <p:cNvSpPr>
            <a:spLocks noGrp="1"/>
          </p:cNvSpPr>
          <p:nvPr>
            <p:ph type="title"/>
          </p:nvPr>
        </p:nvSpPr>
        <p:spPr>
          <a:xfrm>
            <a:off x="66564" y="130594"/>
            <a:ext cx="9010871" cy="441569"/>
          </a:xfrm>
        </p:spPr>
        <p:txBody>
          <a:bodyPr>
            <a:noAutofit/>
          </a:bodyPr>
          <a:lstStyle/>
          <a:p>
            <a:r>
              <a:rPr lang="en-US" sz="2600" b="1" dirty="0">
                <a:solidFill>
                  <a:srgbClr val="F39200"/>
                </a:solidFill>
                <a:ea typeface="Calibri" panose="020F0502020204030204" pitchFamily="34" charset="0"/>
              </a:rPr>
              <a:t>Here are a few reasons why segmentation is important:</a:t>
            </a:r>
            <a:endParaRPr lang="en-GB" sz="2600" dirty="0"/>
          </a:p>
        </p:txBody>
      </p:sp>
      <p:sp>
        <p:nvSpPr>
          <p:cNvPr id="3" name="Content Placeholder 2">
            <a:extLst>
              <a:ext uri="{FF2B5EF4-FFF2-40B4-BE49-F238E27FC236}">
                <a16:creationId xmlns:a16="http://schemas.microsoft.com/office/drawing/2014/main" id="{EA1BEB40-B2BA-24A4-0DF3-146EA4A695A6}"/>
              </a:ext>
            </a:extLst>
          </p:cNvPr>
          <p:cNvSpPr>
            <a:spLocks noGrp="1"/>
          </p:cNvSpPr>
          <p:nvPr>
            <p:ph idx="1"/>
          </p:nvPr>
        </p:nvSpPr>
        <p:spPr>
          <a:xfrm>
            <a:off x="332232" y="575943"/>
            <a:ext cx="8333429" cy="2240756"/>
          </a:xfrm>
        </p:spPr>
        <p:txBody>
          <a:bodyPr>
            <a:noAutofit/>
          </a:bodyPr>
          <a:lstStyle/>
          <a:p>
            <a:pPr marL="285750" indent="-285750" algn="l">
              <a:lnSpc>
                <a:spcPct val="100000"/>
              </a:lnSpc>
              <a:spcBef>
                <a:spcPts val="400"/>
              </a:spcBef>
              <a:buClr>
                <a:srgbClr val="F39200"/>
              </a:buClr>
              <a:buFont typeface="Arial" panose="020B0604020202020204" pitchFamily="34" charset="0"/>
              <a:buChar char="●"/>
            </a:pPr>
            <a:r>
              <a:rPr lang="en-US" sz="1300" b="1" dirty="0">
                <a:effectLst/>
                <a:ea typeface="Calibri" panose="020F0502020204030204" pitchFamily="34" charset="0"/>
              </a:rPr>
              <a:t>Identifying trends and patterns: </a:t>
            </a:r>
            <a:r>
              <a:rPr lang="en-US" sz="1300" dirty="0">
                <a:effectLst/>
                <a:ea typeface="Calibri" panose="020F0502020204030204" pitchFamily="34" charset="0"/>
              </a:rPr>
              <a:t>By segmenting your traffic, you can identify trends and patterns that may not be immediately apparent when looking at your data as a whole. For example, you may find that a specific group of users is more likely to convert or exit rate, or that a certain location or device type has a high engagement rate.</a:t>
            </a:r>
          </a:p>
          <a:p>
            <a:pPr marL="285750" indent="-285750" algn="l">
              <a:lnSpc>
                <a:spcPct val="100000"/>
              </a:lnSpc>
              <a:spcBef>
                <a:spcPts val="400"/>
              </a:spcBef>
              <a:buClr>
                <a:srgbClr val="F39200"/>
              </a:buClr>
              <a:buFont typeface="Arial" panose="020B0604020202020204" pitchFamily="34" charset="0"/>
              <a:buChar char="●"/>
            </a:pPr>
            <a:r>
              <a:rPr lang="en-US" sz="1300" b="1" dirty="0">
                <a:effectLst/>
                <a:ea typeface="Calibri" panose="020F0502020204030204" pitchFamily="34" charset="0"/>
              </a:rPr>
              <a:t>Understanding user behavior: </a:t>
            </a:r>
            <a:r>
              <a:rPr lang="en-US" sz="1300" dirty="0">
                <a:effectLst/>
                <a:ea typeface="Calibri" panose="020F0502020204030204" pitchFamily="34" charset="0"/>
              </a:rPr>
              <a:t>By segmenting your data, you can gain a deeper understanding of how different groups of users are interacting with your website, such as what pages they visit, how long they stay, and what actions they take.</a:t>
            </a:r>
          </a:p>
          <a:p>
            <a:pPr marL="285750" indent="-285750" algn="l">
              <a:lnSpc>
                <a:spcPct val="100000"/>
              </a:lnSpc>
              <a:spcBef>
                <a:spcPts val="400"/>
              </a:spcBef>
              <a:buClr>
                <a:srgbClr val="F39200"/>
              </a:buClr>
              <a:buFont typeface="Arial" panose="020B0604020202020204" pitchFamily="34" charset="0"/>
              <a:buChar char="●"/>
            </a:pPr>
            <a:r>
              <a:rPr lang="en-US" sz="1300" b="1" dirty="0">
                <a:effectLst/>
                <a:ea typeface="Calibri" panose="020F0502020204030204" pitchFamily="34" charset="0"/>
              </a:rPr>
              <a:t>Optimizing your marketing efforts: </a:t>
            </a:r>
            <a:r>
              <a:rPr lang="en-US" sz="1300" dirty="0">
                <a:effectLst/>
                <a:ea typeface="Calibri" panose="020F0502020204030204" pitchFamily="34" charset="0"/>
              </a:rPr>
              <a:t>Segmentation can help you identify which marketing campaigns are most effective for different groups of users, allowing you to optimize your efforts and better target your audience.</a:t>
            </a:r>
          </a:p>
          <a:p>
            <a:pPr marL="285750" indent="-285750" algn="l">
              <a:lnSpc>
                <a:spcPct val="100000"/>
              </a:lnSpc>
              <a:spcBef>
                <a:spcPts val="400"/>
              </a:spcBef>
              <a:buClr>
                <a:srgbClr val="F39200"/>
              </a:buClr>
              <a:buFont typeface="Arial" panose="020B0604020202020204" pitchFamily="34" charset="0"/>
              <a:buChar char="●"/>
            </a:pPr>
            <a:r>
              <a:rPr lang="en-US" sz="1300" b="1" dirty="0">
                <a:effectLst/>
                <a:ea typeface="Calibri" panose="020F0502020204030204" pitchFamily="34" charset="0"/>
              </a:rPr>
              <a:t>Identifying areas for improvement: </a:t>
            </a:r>
            <a:r>
              <a:rPr lang="en-US" sz="1300" dirty="0">
                <a:effectLst/>
                <a:ea typeface="Calibri" panose="020F0502020204030204" pitchFamily="34" charset="0"/>
              </a:rPr>
              <a:t>By segmenting your data, you can identify areas of your website that may be causing issues for specific groups of users, such as high exit rates or low conversion rates.</a:t>
            </a:r>
          </a:p>
          <a:p>
            <a:pPr marL="285750" indent="-285750" algn="l">
              <a:lnSpc>
                <a:spcPct val="100000"/>
              </a:lnSpc>
              <a:spcBef>
                <a:spcPts val="400"/>
              </a:spcBef>
              <a:buClr>
                <a:srgbClr val="F39200"/>
              </a:buClr>
              <a:buFont typeface="Arial" panose="020B0604020202020204" pitchFamily="34" charset="0"/>
              <a:buChar char="●"/>
            </a:pPr>
            <a:r>
              <a:rPr lang="en-US" sz="1300" b="1" dirty="0">
                <a:effectLst/>
                <a:ea typeface="Calibri" panose="020F0502020204030204" pitchFamily="34" charset="0"/>
              </a:rPr>
              <a:t>Creating custom reports: </a:t>
            </a:r>
            <a:r>
              <a:rPr lang="en-US" sz="1300" dirty="0">
                <a:effectLst/>
                <a:ea typeface="Calibri" panose="020F0502020204030204" pitchFamily="34" charset="0"/>
              </a:rPr>
              <a:t>Segments allow you to create custom reports and analyze data in a way that is specific to your business goals.</a:t>
            </a:r>
          </a:p>
          <a:p>
            <a:pPr marL="285750" indent="-285750" algn="l">
              <a:lnSpc>
                <a:spcPct val="100000"/>
              </a:lnSpc>
              <a:spcBef>
                <a:spcPts val="400"/>
              </a:spcBef>
              <a:buClr>
                <a:srgbClr val="F39200"/>
              </a:buClr>
              <a:buFont typeface="Arial" panose="020B0604020202020204" pitchFamily="34" charset="0"/>
              <a:buChar char="●"/>
            </a:pPr>
            <a:r>
              <a:rPr lang="en-US" sz="1300" dirty="0">
                <a:effectLst/>
                <a:ea typeface="Calibri" panose="020F0502020204030204" pitchFamily="34" charset="0"/>
              </a:rPr>
              <a:t>Overall, segmentation in is an important tool for gaining a deeper understanding of the website's performance and identifying areas for improvement. It is important to note that segmentation is not necessary for all websites, it depends on the specific goals and questions you are trying to answer with your analytics.</a:t>
            </a:r>
            <a:endParaRPr lang="pt-PT" sz="1300" dirty="0">
              <a:effectLst/>
              <a:ea typeface="Calibri" panose="020F0502020204030204" pitchFamily="34" charset="0"/>
            </a:endParaRPr>
          </a:p>
        </p:txBody>
      </p:sp>
    </p:spTree>
    <p:extLst>
      <p:ext uri="{BB962C8B-B14F-4D97-AF65-F5344CB8AC3E}">
        <p14:creationId xmlns:p14="http://schemas.microsoft.com/office/powerpoint/2010/main" val="1559966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18" name="Google Shape;35;p8">
            <a:extLst>
              <a:ext uri="{FF2B5EF4-FFF2-40B4-BE49-F238E27FC236}">
                <a16:creationId xmlns:a16="http://schemas.microsoft.com/office/drawing/2014/main" id="{8598D0EC-4B5C-A044-937F-EDC14129E379}"/>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19" name="Google Shape;36;p8">
            <a:extLst>
              <a:ext uri="{FF2B5EF4-FFF2-40B4-BE49-F238E27FC236}">
                <a16:creationId xmlns:a16="http://schemas.microsoft.com/office/drawing/2014/main" id="{1F55BF08-593B-9541-9701-8C6469977F87}"/>
              </a:ext>
            </a:extLst>
          </p:cNvPr>
          <p:cNvSpPr txBox="1"/>
          <p:nvPr/>
        </p:nvSpPr>
        <p:spPr>
          <a:xfrm>
            <a:off x="478339" y="1262789"/>
            <a:ext cx="7979861" cy="3067049"/>
          </a:xfrm>
          <a:prstGeom prst="rect">
            <a:avLst/>
          </a:prstGeom>
          <a:noFill/>
          <a:ln>
            <a:noFill/>
          </a:ln>
        </p:spPr>
        <p:txBody>
          <a:bodyPr spcFirstLastPara="1" wrap="square" lIns="91425" tIns="91425" rIns="91425" bIns="91425" numCol="1" anchor="t" anchorCtr="0">
            <a:noAutofit/>
          </a:bodyPr>
          <a:lstStyle/>
          <a:p>
            <a:pPr algn="l">
              <a:lnSpc>
                <a:spcPct val="115000"/>
              </a:lnSpc>
              <a:spcAft>
                <a:spcPts val="120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 Placeholder 1">
            <a:extLst>
              <a:ext uri="{FF2B5EF4-FFF2-40B4-BE49-F238E27FC236}">
                <a16:creationId xmlns:a16="http://schemas.microsoft.com/office/drawing/2014/main" id="{555265EF-44BE-A74D-2DF2-017A3DCECCC5}"/>
              </a:ext>
            </a:extLst>
          </p:cNvPr>
          <p:cNvSpPr>
            <a:spLocks noGrp="1"/>
          </p:cNvSpPr>
          <p:nvPr>
            <p:ph type="body" idx="1"/>
          </p:nvPr>
        </p:nvSpPr>
        <p:spPr>
          <a:xfrm>
            <a:off x="840583" y="312995"/>
            <a:ext cx="6614054" cy="360099"/>
          </a:xfrm>
        </p:spPr>
        <p:txBody>
          <a:bodyPr/>
          <a:lstStyle/>
          <a:p>
            <a:r>
              <a:rPr lang="en-GB" sz="2600" dirty="0"/>
              <a:t>Assessment Activity</a:t>
            </a:r>
          </a:p>
        </p:txBody>
      </p:sp>
      <p:sp>
        <p:nvSpPr>
          <p:cNvPr id="3" name="Content Placeholder 2">
            <a:extLst>
              <a:ext uri="{FF2B5EF4-FFF2-40B4-BE49-F238E27FC236}">
                <a16:creationId xmlns:a16="http://schemas.microsoft.com/office/drawing/2014/main" id="{C17DD48F-46DE-9FFF-41D6-B1ACFA8CA6C4}"/>
              </a:ext>
            </a:extLst>
          </p:cNvPr>
          <p:cNvSpPr>
            <a:spLocks noGrp="1"/>
          </p:cNvSpPr>
          <p:nvPr>
            <p:ph sz="half" idx="2"/>
          </p:nvPr>
        </p:nvSpPr>
        <p:spPr>
          <a:xfrm>
            <a:off x="840583" y="746836"/>
            <a:ext cx="6614054" cy="2836283"/>
          </a:xfrm>
        </p:spPr>
        <p:txBody>
          <a:bodyPr/>
          <a:lstStyle/>
          <a:p>
            <a:pPr algn="l">
              <a:lnSpc>
                <a:spcPct val="100000"/>
              </a:lnSpc>
              <a:spcBef>
                <a:spcPts val="600"/>
              </a:spcBef>
            </a:pPr>
            <a:r>
              <a:rPr lang="en-US" sz="1600" dirty="0">
                <a:effectLst/>
                <a:ea typeface="Calibri" panose="020F0502020204030204" pitchFamily="34" charset="0"/>
              </a:rPr>
              <a:t>Requires access to the Google Analytics platform. The groups access the demo google analytics account and choose the Google Analytics 4 property: </a:t>
            </a:r>
            <a:r>
              <a:rPr lang="en-US" sz="1600" b="1" dirty="0">
                <a:solidFill>
                  <a:srgbClr val="F39200"/>
                </a:solidFill>
                <a:effectLst/>
                <a:ea typeface="Calibri" panose="020F0502020204030204" pitchFamily="34" charset="0"/>
              </a:rPr>
              <a:t>Google Merchandise Store</a:t>
            </a:r>
            <a:br>
              <a:rPr lang="en-US" sz="1600" b="1" dirty="0">
                <a:solidFill>
                  <a:srgbClr val="F39200"/>
                </a:solidFill>
                <a:effectLst/>
                <a:ea typeface="Calibri" panose="020F0502020204030204" pitchFamily="34" charset="0"/>
              </a:rPr>
            </a:br>
            <a:endParaRPr lang="en-US" sz="1600" b="1" dirty="0">
              <a:solidFill>
                <a:srgbClr val="F39200"/>
              </a:solidFill>
              <a:effectLst/>
              <a:ea typeface="Calibri" panose="020F0502020204030204" pitchFamily="34" charset="0"/>
            </a:endParaRPr>
          </a:p>
          <a:p>
            <a:pPr marL="342900" indent="-342900" algn="l">
              <a:lnSpc>
                <a:spcPct val="100000"/>
              </a:lnSpc>
              <a:spcBef>
                <a:spcPts val="600"/>
              </a:spcBef>
              <a:buClr>
                <a:srgbClr val="F39200"/>
              </a:buClr>
              <a:buSzPct val="120000"/>
              <a:buFont typeface="+mj-lt"/>
              <a:buAutoNum type="arabicPeriod"/>
            </a:pPr>
            <a:r>
              <a:rPr lang="en-US" b="1" dirty="0">
                <a:solidFill>
                  <a:srgbClr val="F39200"/>
                </a:solidFill>
                <a:effectLst/>
                <a:ea typeface="Calibri" panose="020F0502020204030204" pitchFamily="34" charset="0"/>
              </a:rPr>
              <a:t>Identify</a:t>
            </a:r>
            <a:r>
              <a:rPr lang="en-US" dirty="0">
                <a:effectLst/>
                <a:ea typeface="Calibri" panose="020F0502020204030204" pitchFamily="34" charset="0"/>
              </a:rPr>
              <a:t> the different channels that are driving traffic to the website, such as organic search, direct, referral, social, email, and paid search.</a:t>
            </a:r>
          </a:p>
          <a:p>
            <a:pPr marL="342900" indent="-342900" algn="l">
              <a:lnSpc>
                <a:spcPct val="100000"/>
              </a:lnSpc>
              <a:spcBef>
                <a:spcPts val="600"/>
              </a:spcBef>
              <a:buClr>
                <a:srgbClr val="F39200"/>
              </a:buClr>
              <a:buSzPct val="120000"/>
              <a:buFont typeface="+mj-lt"/>
              <a:buAutoNum type="arabicPeriod"/>
            </a:pPr>
            <a:r>
              <a:rPr lang="en-US" b="1" dirty="0" err="1">
                <a:solidFill>
                  <a:srgbClr val="F39200"/>
                </a:solidFill>
                <a:effectLst/>
                <a:ea typeface="Calibri" panose="020F0502020204030204" pitchFamily="34" charset="0"/>
              </a:rPr>
              <a:t>Analyse</a:t>
            </a:r>
            <a:r>
              <a:rPr lang="en-US" b="1" dirty="0">
                <a:solidFill>
                  <a:srgbClr val="F39200"/>
                </a:solidFill>
                <a:effectLst/>
                <a:ea typeface="Calibri" panose="020F0502020204030204" pitchFamily="34" charset="0"/>
              </a:rPr>
              <a:t> </a:t>
            </a:r>
            <a:r>
              <a:rPr lang="en-US" dirty="0">
                <a:effectLst/>
                <a:ea typeface="Calibri" panose="020F0502020204030204" pitchFamily="34" charset="0"/>
              </a:rPr>
              <a:t>the data to determine which channels are the most effective at acquiring new users.</a:t>
            </a:r>
          </a:p>
          <a:p>
            <a:pPr marL="342900" indent="-342900" algn="l">
              <a:lnSpc>
                <a:spcPct val="100000"/>
              </a:lnSpc>
              <a:spcBef>
                <a:spcPts val="600"/>
              </a:spcBef>
              <a:buClr>
                <a:srgbClr val="F39200"/>
              </a:buClr>
              <a:buSzPct val="120000"/>
              <a:buFont typeface="+mj-lt"/>
              <a:buAutoNum type="arabicPeriod"/>
            </a:pPr>
            <a:r>
              <a:rPr lang="en-US" b="1" dirty="0">
                <a:solidFill>
                  <a:srgbClr val="F39200"/>
                </a:solidFill>
                <a:effectLst/>
                <a:ea typeface="Calibri" panose="020F0502020204030204" pitchFamily="34" charset="0"/>
              </a:rPr>
              <a:t>Create</a:t>
            </a:r>
            <a:r>
              <a:rPr lang="en-US" dirty="0">
                <a:effectLst/>
                <a:ea typeface="Calibri" panose="020F0502020204030204" pitchFamily="34" charset="0"/>
              </a:rPr>
              <a:t> two segments to </a:t>
            </a:r>
            <a:r>
              <a:rPr lang="en-US" dirty="0" err="1">
                <a:effectLst/>
                <a:ea typeface="Calibri" panose="020F0502020204030204" pitchFamily="34" charset="0"/>
              </a:rPr>
              <a:t>analyse</a:t>
            </a:r>
            <a:r>
              <a:rPr lang="en-US" dirty="0">
                <a:effectLst/>
                <a:ea typeface="Calibri" panose="020F0502020204030204" pitchFamily="34" charset="0"/>
              </a:rPr>
              <a:t> the </a:t>
            </a:r>
            <a:r>
              <a:rPr lang="en-US" dirty="0" err="1">
                <a:effectLst/>
                <a:ea typeface="Calibri" panose="020F0502020204030204" pitchFamily="34" charset="0"/>
              </a:rPr>
              <a:t>behaviour</a:t>
            </a:r>
            <a:r>
              <a:rPr lang="en-US" dirty="0">
                <a:effectLst/>
                <a:ea typeface="Calibri" panose="020F0502020204030204" pitchFamily="34" charset="0"/>
              </a:rPr>
              <a:t> of users acquired through specific channel (e.g., organic search and direct) and compare it with overall </a:t>
            </a:r>
            <a:r>
              <a:rPr lang="en-US" dirty="0" err="1">
                <a:effectLst/>
                <a:ea typeface="Calibri" panose="020F0502020204030204" pitchFamily="34" charset="0"/>
              </a:rPr>
              <a:t>behaviour</a:t>
            </a:r>
            <a:r>
              <a:rPr lang="en-US" dirty="0">
                <a:effectLst/>
                <a:ea typeface="Calibri" panose="020F0502020204030204" pitchFamily="34" charset="0"/>
              </a:rPr>
              <a:t> of all users.</a:t>
            </a:r>
          </a:p>
          <a:p>
            <a:pPr marL="342900" indent="-342900" algn="l">
              <a:lnSpc>
                <a:spcPct val="100000"/>
              </a:lnSpc>
              <a:spcBef>
                <a:spcPts val="600"/>
              </a:spcBef>
              <a:buClr>
                <a:srgbClr val="F39200"/>
              </a:buClr>
              <a:buSzPct val="120000"/>
              <a:buFont typeface="+mj-lt"/>
              <a:buAutoNum type="arabicPeriod"/>
            </a:pPr>
            <a:r>
              <a:rPr lang="en-US" b="1" dirty="0">
                <a:solidFill>
                  <a:srgbClr val="F39200"/>
                </a:solidFill>
                <a:effectLst/>
                <a:ea typeface="Calibri" panose="020F0502020204030204" pitchFamily="34" charset="0"/>
              </a:rPr>
              <a:t>Generate</a:t>
            </a:r>
            <a:r>
              <a:rPr lang="en-US" dirty="0">
                <a:effectLst/>
                <a:ea typeface="Calibri" panose="020F0502020204030204" pitchFamily="34" charset="0"/>
              </a:rPr>
              <a:t> a report summarizing your findings and recommendations, including any insights you've gained from </a:t>
            </a:r>
            <a:r>
              <a:rPr lang="en-US" dirty="0" err="1">
                <a:effectLst/>
                <a:ea typeface="Calibri" panose="020F0502020204030204" pitchFamily="34" charset="0"/>
              </a:rPr>
              <a:t>analysing</a:t>
            </a:r>
            <a:r>
              <a:rPr lang="en-US" dirty="0">
                <a:effectLst/>
                <a:ea typeface="Calibri" panose="020F0502020204030204" pitchFamily="34" charset="0"/>
              </a:rPr>
              <a:t> user </a:t>
            </a:r>
            <a:r>
              <a:rPr lang="en-US" dirty="0" err="1">
                <a:effectLst/>
                <a:ea typeface="Calibri" panose="020F0502020204030204" pitchFamily="34" charset="0"/>
              </a:rPr>
              <a:t>behaviour</a:t>
            </a:r>
            <a:r>
              <a:rPr lang="en-US" dirty="0">
                <a:effectLst/>
                <a:ea typeface="Calibri" panose="020F0502020204030204" pitchFamily="34" charset="0"/>
              </a:rPr>
              <a:t>.</a:t>
            </a:r>
          </a:p>
        </p:txBody>
      </p:sp>
    </p:spTree>
    <p:extLst>
      <p:ext uri="{BB962C8B-B14F-4D97-AF65-F5344CB8AC3E}">
        <p14:creationId xmlns:p14="http://schemas.microsoft.com/office/powerpoint/2010/main" val="1906095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2"/>
          <p:cNvSpPr txBox="1"/>
          <p:nvPr/>
        </p:nvSpPr>
        <p:spPr>
          <a:xfrm>
            <a:off x="0" y="1821573"/>
            <a:ext cx="9144000" cy="750177"/>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4000" b="1" dirty="0">
                <a:solidFill>
                  <a:srgbClr val="161249"/>
                </a:solidFill>
                <a:latin typeface="Arial" panose="020B0604020202020204" pitchFamily="34" charset="0"/>
                <a:ea typeface="Crimson Text"/>
                <a:cs typeface="Arial" panose="020B0604020202020204" pitchFamily="34" charset="0"/>
                <a:sym typeface="Crimson Text"/>
              </a:rPr>
              <a:t>Consolidation</a:t>
            </a:r>
            <a:r>
              <a:rPr lang="en-CA" sz="4000" b="1" dirty="0">
                <a:solidFill>
                  <a:srgbClr val="161249"/>
                </a:solidFill>
                <a:latin typeface="Arial" panose="020B0604020202020204" pitchFamily="34" charset="0"/>
                <a:ea typeface="Crimson Text"/>
                <a:cs typeface="Arial" panose="020B0604020202020204" pitchFamily="34" charset="0"/>
                <a:sym typeface="Crimson Text"/>
              </a:rPr>
              <a:t> </a:t>
            </a:r>
            <a:r>
              <a:rPr lang="en" sz="4000" b="1" dirty="0">
                <a:solidFill>
                  <a:srgbClr val="161249"/>
                </a:solidFill>
                <a:latin typeface="Arial" panose="020B0604020202020204" pitchFamily="34" charset="0"/>
                <a:ea typeface="Crimson Text"/>
                <a:cs typeface="Arial" panose="020B0604020202020204" pitchFamily="34" charset="0"/>
                <a:sym typeface="Crimson Text"/>
              </a:rPr>
              <a:t>Activity</a:t>
            </a:r>
            <a:endParaRPr sz="4000" b="1" dirty="0">
              <a:solidFill>
                <a:srgbClr val="161249"/>
              </a:solidFill>
              <a:latin typeface="Arial" panose="020B0604020202020204" pitchFamily="34" charset="0"/>
              <a:ea typeface="Crimson Text"/>
              <a:cs typeface="Arial" panose="020B0604020202020204" pitchFamily="34" charset="0"/>
              <a:sym typeface="Crimson Tex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4" name="Google Shape;35;p8">
            <a:extLst>
              <a:ext uri="{FF2B5EF4-FFF2-40B4-BE49-F238E27FC236}">
                <a16:creationId xmlns:a16="http://schemas.microsoft.com/office/drawing/2014/main" id="{A9A8FBA1-CEE6-1146-8931-85833B5D824A}"/>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endParaRPr lang="en-CA"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F39B76C5-C9DF-5442-855A-AA42A13CC960}"/>
              </a:ext>
            </a:extLst>
          </p:cNvPr>
          <p:cNvSpPr txBox="1"/>
          <p:nvPr/>
        </p:nvSpPr>
        <p:spPr>
          <a:xfrm>
            <a:off x="478339" y="1262790"/>
            <a:ext cx="8333429" cy="3287874"/>
          </a:xfrm>
          <a:prstGeom prst="rect">
            <a:avLst/>
          </a:prstGeom>
          <a:noFill/>
          <a:ln>
            <a:noFill/>
          </a:ln>
        </p:spPr>
        <p:txBody>
          <a:bodyPr spcFirstLastPara="1" wrap="square" lIns="91425" tIns="91425" rIns="91425" bIns="91425" anchor="t" anchorCtr="0">
            <a:noAutofit/>
          </a:bodyPr>
          <a:lstStyle/>
          <a:p>
            <a:pPr algn="l">
              <a:lnSpc>
                <a:spcPct val="115000"/>
              </a:lnSpc>
              <a:spcAft>
                <a:spcPts val="60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 Placeholder 1">
            <a:extLst>
              <a:ext uri="{FF2B5EF4-FFF2-40B4-BE49-F238E27FC236}">
                <a16:creationId xmlns:a16="http://schemas.microsoft.com/office/drawing/2014/main" id="{F5ADA6B5-F7A0-401B-F7C9-E15310ADAFB3}"/>
              </a:ext>
            </a:extLst>
          </p:cNvPr>
          <p:cNvSpPr>
            <a:spLocks noGrp="1"/>
          </p:cNvSpPr>
          <p:nvPr>
            <p:ph type="body" idx="1"/>
          </p:nvPr>
        </p:nvSpPr>
        <p:spPr>
          <a:xfrm>
            <a:off x="840583" y="312995"/>
            <a:ext cx="6614054" cy="822789"/>
          </a:xfrm>
        </p:spPr>
        <p:txBody>
          <a:bodyPr/>
          <a:lstStyle/>
          <a:p>
            <a:r>
              <a:rPr lang="en-GB" sz="2600" dirty="0"/>
              <a:t>Consolidation Activity</a:t>
            </a:r>
          </a:p>
          <a:p>
            <a:endParaRPr lang="en-GB" dirty="0"/>
          </a:p>
        </p:txBody>
      </p:sp>
      <p:sp>
        <p:nvSpPr>
          <p:cNvPr id="3" name="Content Placeholder 2">
            <a:extLst>
              <a:ext uri="{FF2B5EF4-FFF2-40B4-BE49-F238E27FC236}">
                <a16:creationId xmlns:a16="http://schemas.microsoft.com/office/drawing/2014/main" id="{3BC90A1B-6DDA-E416-1875-8ACB27742AC8}"/>
              </a:ext>
            </a:extLst>
          </p:cNvPr>
          <p:cNvSpPr>
            <a:spLocks noGrp="1"/>
          </p:cNvSpPr>
          <p:nvPr>
            <p:ph sz="half" idx="2"/>
          </p:nvPr>
        </p:nvSpPr>
        <p:spPr>
          <a:xfrm>
            <a:off x="792688" y="1898825"/>
            <a:ext cx="7971186" cy="2502478"/>
          </a:xfrm>
        </p:spPr>
        <p:txBody>
          <a:bodyPr numCol="2" spcCol="216000"/>
          <a:lstStyle/>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Create a New Segment</a:t>
            </a:r>
          </a:p>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Choose the criteria you want to use to segment your traffic. For example, you could segment by location, device type, or source of traffic.</a:t>
            </a:r>
          </a:p>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Apply the selected segmentation criteria to your data.</a:t>
            </a:r>
          </a:p>
          <a:p>
            <a:pPr marL="228600" indent="-228600">
              <a:lnSpc>
                <a:spcPct val="100000"/>
              </a:lnSpc>
              <a:spcBef>
                <a:spcPts val="300"/>
              </a:spcBef>
              <a:buClr>
                <a:srgbClr val="F39200"/>
              </a:buClr>
              <a:buSzPct val="100000"/>
              <a:buFont typeface="+mj-lt"/>
              <a:buAutoNum type="arabicPeriod"/>
            </a:pPr>
            <a:r>
              <a:rPr lang="en-US" sz="1400" dirty="0" err="1">
                <a:effectLst/>
                <a:ea typeface="Calibri" panose="020F0502020204030204" pitchFamily="34" charset="0"/>
              </a:rPr>
              <a:t>Analyse</a:t>
            </a:r>
            <a:r>
              <a:rPr lang="en-US" sz="1400" dirty="0">
                <a:effectLst/>
                <a:ea typeface="Calibri" panose="020F0502020204030204" pitchFamily="34" charset="0"/>
              </a:rPr>
              <a:t> the data and make observations about the </a:t>
            </a:r>
            <a:r>
              <a:rPr lang="en-US" sz="1400" dirty="0" err="1">
                <a:effectLst/>
                <a:ea typeface="Calibri" panose="020F0502020204030204" pitchFamily="34" charset="0"/>
              </a:rPr>
              <a:t>behaviour</a:t>
            </a:r>
            <a:r>
              <a:rPr lang="en-US" sz="1400" dirty="0">
                <a:effectLst/>
                <a:ea typeface="Calibri" panose="020F0502020204030204" pitchFamily="34" charset="0"/>
              </a:rPr>
              <a:t> of the segmented group. For example, if you segment by location and see that visitors from a certain country have a high bounce rate, you might want to investigate why and try to improve the user experience for those visitors.</a:t>
            </a:r>
          </a:p>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Repeat the exercise with different segments to gain a deeper understanding of the </a:t>
            </a:r>
            <a:r>
              <a:rPr lang="en-US" sz="1400" dirty="0" err="1">
                <a:effectLst/>
                <a:ea typeface="Calibri" panose="020F0502020204030204" pitchFamily="34" charset="0"/>
              </a:rPr>
              <a:t>behaviour</a:t>
            </a:r>
            <a:r>
              <a:rPr lang="en-US" sz="1400" dirty="0">
                <a:effectLst/>
                <a:ea typeface="Calibri" panose="020F0502020204030204" pitchFamily="34" charset="0"/>
              </a:rPr>
              <a:t> of different groups of visitors to your website.</a:t>
            </a:r>
          </a:p>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Create a different segment.</a:t>
            </a:r>
          </a:p>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Compare the different segments.</a:t>
            </a:r>
          </a:p>
          <a:p>
            <a:pPr marL="228600" indent="-228600">
              <a:lnSpc>
                <a:spcPct val="100000"/>
              </a:lnSpc>
              <a:spcBef>
                <a:spcPts val="300"/>
              </a:spcBef>
              <a:buClr>
                <a:srgbClr val="F39200"/>
              </a:buClr>
              <a:buSzPct val="100000"/>
              <a:buFont typeface="+mj-lt"/>
              <a:buAutoNum type="arabicPeriod"/>
            </a:pPr>
            <a:r>
              <a:rPr lang="en-US" sz="1400" dirty="0">
                <a:effectLst/>
                <a:ea typeface="Calibri" panose="020F0502020204030204" pitchFamily="34" charset="0"/>
              </a:rPr>
              <a:t>Compare the two segments versus the total data.</a:t>
            </a:r>
          </a:p>
        </p:txBody>
      </p:sp>
      <p:sp>
        <p:nvSpPr>
          <p:cNvPr id="7" name="TextBox 6">
            <a:extLst>
              <a:ext uri="{FF2B5EF4-FFF2-40B4-BE49-F238E27FC236}">
                <a16:creationId xmlns:a16="http://schemas.microsoft.com/office/drawing/2014/main" id="{A5E08468-0CAA-6DF5-5E85-B148D0D51DBE}"/>
              </a:ext>
            </a:extLst>
          </p:cNvPr>
          <p:cNvSpPr txBox="1"/>
          <p:nvPr/>
        </p:nvSpPr>
        <p:spPr>
          <a:xfrm>
            <a:off x="744794" y="679212"/>
            <a:ext cx="8066974" cy="1092607"/>
          </a:xfrm>
          <a:prstGeom prst="rect">
            <a:avLst/>
          </a:prstGeom>
          <a:noFill/>
        </p:spPr>
        <p:txBody>
          <a:bodyPr wrap="square">
            <a:spAutoFit/>
          </a:bodyPr>
          <a:lstStyle/>
          <a:p>
            <a:pPr>
              <a:spcBef>
                <a:spcPts val="600"/>
              </a:spcBef>
            </a:pPr>
            <a:r>
              <a:rPr lang="en-GB" sz="1500" dirty="0">
                <a:solidFill>
                  <a:schemeClr val="bg1"/>
                </a:solidFill>
                <a:latin typeface="Arial" panose="020B0604020202020204" pitchFamily="34" charset="0"/>
                <a:cs typeface="Arial" panose="020B0604020202020204" pitchFamily="34" charset="0"/>
              </a:rPr>
              <a:t>The groups access the demo google analytics account and choose the Google Analytics 4 property: Google Merchandise Store</a:t>
            </a:r>
          </a:p>
          <a:p>
            <a:pPr>
              <a:spcBef>
                <a:spcPts val="600"/>
              </a:spcBef>
            </a:pPr>
            <a:r>
              <a:rPr lang="en-GB" sz="1500" b="1" dirty="0">
                <a:solidFill>
                  <a:srgbClr val="F39200"/>
                </a:solidFill>
                <a:latin typeface="Arial" panose="020B0604020202020204" pitchFamily="34" charset="0"/>
                <a:cs typeface="Arial" panose="020B0604020202020204" pitchFamily="34" charset="0"/>
              </a:rPr>
              <a:t>Objective: To learn how to segment your website's traffic in Google Analytics and gain insights into the behaviour of different groups of visitors.</a:t>
            </a:r>
          </a:p>
        </p:txBody>
      </p:sp>
      <p:cxnSp>
        <p:nvCxnSpPr>
          <p:cNvPr id="11" name="Straight Connector 10">
            <a:extLst>
              <a:ext uri="{FF2B5EF4-FFF2-40B4-BE49-F238E27FC236}">
                <a16:creationId xmlns:a16="http://schemas.microsoft.com/office/drawing/2014/main" id="{ED8FC2B7-0F8C-FCB4-5583-9EC0BFC5A860}"/>
              </a:ext>
            </a:extLst>
          </p:cNvPr>
          <p:cNvCxnSpPr/>
          <p:nvPr/>
        </p:nvCxnSpPr>
        <p:spPr>
          <a:xfrm>
            <a:off x="792688" y="1814393"/>
            <a:ext cx="8074817" cy="0"/>
          </a:xfrm>
          <a:prstGeom prst="line">
            <a:avLst/>
          </a:prstGeom>
          <a:ln w="12700">
            <a:solidFill>
              <a:srgbClr val="F392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03732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4" name="Google Shape;35;p8">
            <a:extLst>
              <a:ext uri="{FF2B5EF4-FFF2-40B4-BE49-F238E27FC236}">
                <a16:creationId xmlns:a16="http://schemas.microsoft.com/office/drawing/2014/main" id="{7B713877-E849-C845-A7E0-25B350B2F927}"/>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0409A1A2-775A-684C-8E97-973DA9275E4D}"/>
              </a:ext>
            </a:extLst>
          </p:cNvPr>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lvl="0">
              <a:lnSpc>
                <a:spcPct val="115000"/>
              </a:lnSpc>
              <a:spcBef>
                <a:spcPts val="1600"/>
              </a:spcBef>
            </a:pPr>
            <a:endParaRPr lang="en-GB"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20E6B390-E7ED-7565-8D63-7E16C4B91B6F}"/>
              </a:ext>
            </a:extLst>
          </p:cNvPr>
          <p:cNvSpPr>
            <a:spLocks noGrp="1"/>
          </p:cNvSpPr>
          <p:nvPr>
            <p:ph type="title"/>
          </p:nvPr>
        </p:nvSpPr>
        <p:spPr>
          <a:xfrm>
            <a:off x="628650" y="813661"/>
            <a:ext cx="7886700" cy="994172"/>
          </a:xfrm>
        </p:spPr>
        <p:txBody>
          <a:bodyPr>
            <a:normAutofit fontScale="90000"/>
          </a:bodyPr>
          <a:lstStyle/>
          <a:p>
            <a:r>
              <a:rPr lang="en-GB" sz="4400" dirty="0">
                <a:solidFill>
                  <a:srgbClr val="F39200"/>
                </a:solidFill>
              </a:rPr>
              <a:t>Recap of Learning Objectives</a:t>
            </a:r>
            <a:br>
              <a:rPr lang="en-GB" dirty="0"/>
            </a:br>
            <a:endParaRPr lang="en-GB" dirty="0"/>
          </a:p>
        </p:txBody>
      </p:sp>
      <p:sp>
        <p:nvSpPr>
          <p:cNvPr id="3" name="Content Placeholder 2">
            <a:extLst>
              <a:ext uri="{FF2B5EF4-FFF2-40B4-BE49-F238E27FC236}">
                <a16:creationId xmlns:a16="http://schemas.microsoft.com/office/drawing/2014/main" id="{99E4F68B-860C-8BF5-E32B-3F5A678A394A}"/>
              </a:ext>
            </a:extLst>
          </p:cNvPr>
          <p:cNvSpPr>
            <a:spLocks noGrp="1"/>
          </p:cNvSpPr>
          <p:nvPr>
            <p:ph idx="1"/>
          </p:nvPr>
        </p:nvSpPr>
        <p:spPr>
          <a:xfrm>
            <a:off x="628650" y="1835490"/>
            <a:ext cx="7886700" cy="1009187"/>
          </a:xfrm>
        </p:spPr>
        <p:txBody>
          <a:bodyPr/>
          <a:lstStyle/>
          <a:p>
            <a:pPr marL="342900" indent="-342900" algn="ctr">
              <a:lnSpc>
                <a:spcPct val="115000"/>
              </a:lnSpc>
              <a:spcBef>
                <a:spcPts val="1600"/>
              </a:spcBef>
              <a:buClr>
                <a:srgbClr val="F39200"/>
              </a:buClr>
              <a:buFont typeface="Wingdings" panose="05000000000000000000" pitchFamily="2" charset="2"/>
              <a:buChar char="Ø"/>
            </a:pPr>
            <a:r>
              <a:rPr lang="en-US" dirty="0">
                <a:latin typeface="Arial" panose="020B0604020202020204" pitchFamily="34" charset="0"/>
                <a:cs typeface="Arial" panose="020B0604020202020204" pitchFamily="34" charset="0"/>
                <a:sym typeface="Nunito"/>
              </a:rPr>
              <a:t>Now, can you apply filtering to the data</a:t>
            </a:r>
            <a:r>
              <a:rPr lang="en-US" dirty="0">
                <a:latin typeface="Arial" panose="020B0604020202020204" pitchFamily="34" charset="0"/>
                <a:cs typeface="Arial" panose="020B0604020202020204" pitchFamily="34" charset="0"/>
              </a:rPr>
              <a:t>?</a:t>
            </a:r>
          </a:p>
          <a:p>
            <a:pPr marL="342900" indent="-342900" algn="ctr">
              <a:lnSpc>
                <a:spcPct val="115000"/>
              </a:lnSpc>
              <a:spcBef>
                <a:spcPts val="1600"/>
              </a:spcBef>
              <a:buClr>
                <a:srgbClr val="F39200"/>
              </a:buClr>
              <a:buFont typeface="Wingdings" panose="05000000000000000000" pitchFamily="2" charset="2"/>
              <a:buChar char="Ø"/>
            </a:pPr>
            <a:r>
              <a:rPr lang="en-GB" dirty="0">
                <a:latin typeface="Arial" panose="020B0604020202020204" pitchFamily="34" charset="0"/>
                <a:cs typeface="Arial" panose="020B0604020202020204" pitchFamily="34" charset="0"/>
              </a:rPr>
              <a:t>Now, can you construct analysis with segments?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4" name="Google Shape;35;p8">
            <a:extLst>
              <a:ext uri="{FF2B5EF4-FFF2-40B4-BE49-F238E27FC236}">
                <a16:creationId xmlns:a16="http://schemas.microsoft.com/office/drawing/2014/main" id="{7B713877-E849-C845-A7E0-25B350B2F927}"/>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0409A1A2-775A-684C-8E97-973DA9275E4D}"/>
              </a:ext>
            </a:extLst>
          </p:cNvPr>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indent="-285750" algn="l">
              <a:lnSpc>
                <a:spcPct val="115000"/>
              </a:lnSpc>
              <a:spcAft>
                <a:spcPts val="1200"/>
              </a:spcAft>
              <a:buFont typeface="Arial" panose="020B0604020202020204" pitchFamily="34" charset="0"/>
              <a:buChar char="•"/>
            </a:pPr>
            <a:endParaRPr lang="pt-P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423857F7-EABD-7B1B-DCB7-209D06D59438}"/>
              </a:ext>
            </a:extLst>
          </p:cNvPr>
          <p:cNvSpPr>
            <a:spLocks noGrp="1"/>
          </p:cNvSpPr>
          <p:nvPr>
            <p:ph type="title"/>
          </p:nvPr>
        </p:nvSpPr>
        <p:spPr>
          <a:xfrm>
            <a:off x="2159550" y="1049476"/>
            <a:ext cx="4824900" cy="539817"/>
          </a:xfrm>
        </p:spPr>
        <p:txBody>
          <a:bodyPr>
            <a:normAutofit fontScale="90000"/>
          </a:bodyPr>
          <a:lstStyle/>
          <a:p>
            <a:r>
              <a:rPr lang="en-GB" sz="4400" dirty="0">
                <a:solidFill>
                  <a:srgbClr val="F39200"/>
                </a:solidFill>
              </a:rPr>
              <a:t>Recap of Learning </a:t>
            </a:r>
            <a:endParaRPr lang="en-GB" dirty="0"/>
          </a:p>
        </p:txBody>
      </p:sp>
      <p:sp>
        <p:nvSpPr>
          <p:cNvPr id="3" name="Content Placeholder 2">
            <a:extLst>
              <a:ext uri="{FF2B5EF4-FFF2-40B4-BE49-F238E27FC236}">
                <a16:creationId xmlns:a16="http://schemas.microsoft.com/office/drawing/2014/main" id="{BC63968D-683F-0964-F8F8-C66ED1B335B7}"/>
              </a:ext>
            </a:extLst>
          </p:cNvPr>
          <p:cNvSpPr>
            <a:spLocks noGrp="1"/>
          </p:cNvSpPr>
          <p:nvPr>
            <p:ph idx="1"/>
          </p:nvPr>
        </p:nvSpPr>
        <p:spPr>
          <a:xfrm>
            <a:off x="562813" y="1921328"/>
            <a:ext cx="7886700" cy="1590179"/>
          </a:xfrm>
        </p:spPr>
        <p:txBody>
          <a:bodyPr/>
          <a:lstStyle/>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What big ideas did you take away from today’s lecture?</a:t>
            </a:r>
            <a:endParaRPr lang="pt-PT" sz="2000" dirty="0">
              <a:effectLst/>
              <a:ea typeface="Calibri" panose="020F0502020204030204" pitchFamily="34" charset="0"/>
            </a:endParaRPr>
          </a:p>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Something that really helped me to learn today was…</a:t>
            </a:r>
            <a:endParaRPr lang="pt-PT" sz="2000" dirty="0">
              <a:effectLst/>
              <a:ea typeface="Calibri" panose="020F0502020204030204" pitchFamily="34" charset="0"/>
            </a:endParaRPr>
          </a:p>
          <a:p>
            <a:pPr marL="342900" indent="-342900">
              <a:buClr>
                <a:srgbClr val="F39200"/>
              </a:buClr>
              <a:buFont typeface="Arial" panose="020B0604020202020204" pitchFamily="34" charset="0"/>
              <a:buChar char="●"/>
            </a:pPr>
            <a:endParaRPr lang="en-GB" sz="2000" dirty="0"/>
          </a:p>
        </p:txBody>
      </p:sp>
    </p:spTree>
    <p:extLst>
      <p:ext uri="{BB962C8B-B14F-4D97-AF65-F5344CB8AC3E}">
        <p14:creationId xmlns:p14="http://schemas.microsoft.com/office/powerpoint/2010/main" val="2214197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4"/>
          <p:cNvSpPr txBox="1"/>
          <p:nvPr/>
        </p:nvSpPr>
        <p:spPr>
          <a:xfrm>
            <a:off x="472650" y="1600348"/>
            <a:ext cx="8198700" cy="971402"/>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4800" b="1" dirty="0">
                <a:solidFill>
                  <a:schemeClr val="bg1"/>
                </a:solidFill>
                <a:latin typeface="Arial" panose="020B0604020202020204" pitchFamily="34" charset="0"/>
                <a:ea typeface="Crimson Text"/>
                <a:cs typeface="Arial" panose="020B0604020202020204" pitchFamily="34" charset="0"/>
                <a:sym typeface="Crimson Text"/>
              </a:rPr>
              <a:t>Questions?</a:t>
            </a:r>
            <a:endParaRPr sz="4800" b="1" dirty="0">
              <a:solidFill>
                <a:schemeClr val="bg1"/>
              </a:solidFill>
              <a:latin typeface="Arial" panose="020B0604020202020204" pitchFamily="34" charset="0"/>
              <a:ea typeface="Crimson Text"/>
              <a:cs typeface="Arial" panose="020B0604020202020204" pitchFamily="34" charset="0"/>
              <a:sym typeface="Crimson Tex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F6264C-5623-2C90-6BF2-5AFCD20982EE}"/>
              </a:ext>
            </a:extLst>
          </p:cNvPr>
          <p:cNvSpPr>
            <a:spLocks noGrp="1"/>
          </p:cNvSpPr>
          <p:nvPr>
            <p:ph idx="1"/>
          </p:nvPr>
        </p:nvSpPr>
        <p:spPr/>
        <p:txBody>
          <a:bodyPr>
            <a:normAutofit fontScale="92500" lnSpcReduction="20000"/>
          </a:bodyPr>
          <a:lstStyle/>
          <a:p>
            <a:pPr rtl="0">
              <a:spcBef>
                <a:spcPts val="750"/>
              </a:spcBef>
              <a:spcAft>
                <a:spcPts val="0"/>
              </a:spcAft>
            </a:pPr>
            <a:r>
              <a:rPr lang="en-US" sz="1800" b="0" i="0" u="none" strike="noStrike" dirty="0">
                <a:solidFill>
                  <a:srgbClr val="161249"/>
                </a:solidFill>
                <a:effectLst/>
                <a:latin typeface="Arial" panose="020B0604020202020204" pitchFamily="34" charset="0"/>
              </a:rPr>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lang="en-US" b="0" dirty="0">
              <a:effectLst/>
            </a:endParaRPr>
          </a:p>
          <a:p>
            <a:pPr rtl="0">
              <a:spcBef>
                <a:spcPts val="750"/>
              </a:spcBef>
              <a:spcAft>
                <a:spcPts val="0"/>
              </a:spcAft>
            </a:pPr>
            <a:br>
              <a:rPr lang="en-US" b="0" dirty="0">
                <a:effectLst/>
              </a:rPr>
            </a:br>
            <a:r>
              <a:rPr lang="en-US" sz="1800" b="0" i="0" u="none" strike="noStrike" dirty="0">
                <a:solidFill>
                  <a:srgbClr val="161249"/>
                </a:solidFill>
                <a:effectLst/>
                <a:latin typeface="Arial" panose="020B0604020202020204" pitchFamily="34" charset="0"/>
              </a:rPr>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lang="en-US" b="0" dirty="0">
              <a:effectLst/>
            </a:endParaRPr>
          </a:p>
          <a:p>
            <a:br>
              <a:rPr lang="en-US" b="0" dirty="0">
                <a:effectLst/>
              </a:rPr>
            </a:br>
            <a:br>
              <a:rPr lang="en-US" b="0" dirty="0">
                <a:effectLst/>
              </a:rPr>
            </a:br>
            <a:endParaRPr lang="fi-FI" dirty="0"/>
          </a:p>
        </p:txBody>
      </p:sp>
    </p:spTree>
    <p:extLst>
      <p:ext uri="{BB962C8B-B14F-4D97-AF65-F5344CB8AC3E}">
        <p14:creationId xmlns:p14="http://schemas.microsoft.com/office/powerpoint/2010/main" val="3559412527"/>
      </p:ext>
    </p:extLst>
  </p:cSld>
  <p:clrMapOvr>
    <a:masterClrMapping/>
  </p:clrMapOvr>
</p:sld>
</file>

<file path=ppt/theme/theme1.xml><?xml version="1.0" encoding="utf-8"?>
<a:theme xmlns:a="http://schemas.openxmlformats.org/drawingml/2006/main" name="DEMS NEW">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dirty="0"/>
        </a:defPPr>
      </a:lstStyle>
    </a:txDef>
  </a:objectDefaults>
  <a:extraClrSchemeLst/>
  <a:extLst>
    <a:ext uri="{05A4C25C-085E-4340-85A3-A5531E510DB2}">
      <thm15:themeFamily xmlns:thm15="http://schemas.microsoft.com/office/thememl/2012/main" name="DEMS NEW" id="{8B7FAED3-BB3D-4169-8D76-706666BAC0A4}" vid="{9BBC02EE-E780-43F4-BF8C-482F7954460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7B1AC04F-4328-4265-BDFF-C5FC1130C70B}">
  <we:reference id="wa104380907" version="3.0.0.1" store="pt-PT" storeType="OMEX"/>
  <we:alternateReferences>
    <we:reference id="WA104380907" version="3.0.0.1" store=""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DEMS NEW</Template>
  <TotalTime>8339</TotalTime>
  <Words>2289</Words>
  <Application>Microsoft Office PowerPoint</Application>
  <PresentationFormat>On-screen Show (16:9)</PresentationFormat>
  <Paragraphs>100</Paragraphs>
  <Slides>17</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Lucida Handwriting</vt:lpstr>
      <vt:lpstr>Roboto</vt:lpstr>
      <vt:lpstr>Wingdings</vt:lpstr>
      <vt:lpstr>DEMS NEW</vt:lpstr>
      <vt:lpstr>Segmentation and  Filtering</vt:lpstr>
      <vt:lpstr>Segmentation and Filtering</vt:lpstr>
      <vt:lpstr>Learning Objectives</vt:lpstr>
      <vt:lpstr>Topics</vt:lpstr>
      <vt:lpstr>PowerPoint Presentation</vt:lpstr>
      <vt:lpstr>PowerPoint Presentation</vt:lpstr>
      <vt:lpstr>Filtering traffic</vt:lpstr>
      <vt:lpstr>PowerPoint Presentation</vt:lpstr>
      <vt:lpstr>Segmentation</vt:lpstr>
      <vt:lpstr>Here are a few reasons why segmentation is important:</vt:lpstr>
      <vt:lpstr>PowerPoint Presentation</vt:lpstr>
      <vt:lpstr>PowerPoint Presentation</vt:lpstr>
      <vt:lpstr>PowerPoint Presentation</vt:lpstr>
      <vt:lpstr>Recap of Learning Objectives </vt:lpstr>
      <vt:lpstr>Recap of Learning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a20160391@pbs.up.pt</dc:creator>
  <cp:lastModifiedBy>Tikkanen Saara</cp:lastModifiedBy>
  <cp:revision>88</cp:revision>
  <dcterms:modified xsi:type="dcterms:W3CDTF">2023-09-05T10:50:16Z</dcterms:modified>
</cp:coreProperties>
</file>