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5143500" type="screen16x9"/>
  <p:notesSz cx="6858000" cy="9144000"/>
  <p:embeddedFontLst>
    <p:embeddedFont>
      <p:font typeface="Calibri" panose="020F0502020204030204" pitchFamily="34" charset="0"/>
      <p:regular r:id="rId26"/>
      <p:bold r:id="rId27"/>
      <p:italic r:id="rId28"/>
      <p:boldItalic r:id="rId29"/>
    </p:embeddedFont>
    <p:embeddedFont>
      <p:font typeface="Dancing Script" panose="020B0604020202020204" charset="0"/>
      <p:regular r:id="rId30"/>
      <p:bold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jWsPEUG7M6upZrb1FTK/iNyEvS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800" y="4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8" Type="http://schemas.openxmlformats.org/officeDocument/2006/relationships/slide" Target="slides/slide7.xml"/><Relationship Id="rId7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Audience definition in web analytics refers to the process of grouping website visitors based on shared characteristics such as demographics, behaviors, interests, or location. This helps businesses better understand who their website visitors are, what they are interested in, and how they interact with their website, allowing them to tailor their digital marketing efforts and improve user experiences.</a:t>
            </a:r>
            <a:endParaRPr/>
          </a:p>
          <a:p>
            <a:pPr marL="158750" lvl="0" indent="0" algn="l" rtl="0">
              <a:lnSpc>
                <a:spcPct val="100000"/>
              </a:lnSpc>
              <a:spcBef>
                <a:spcPts val="0"/>
              </a:spcBef>
              <a:spcAft>
                <a:spcPts val="0"/>
              </a:spcAft>
              <a:buSzPts val="1100"/>
              <a:buNone/>
            </a:pPr>
            <a:r>
              <a:rPr lang="en-US"/>
              <a:t>From an expert perspective, audience definition is a crucial step in developing a comprehensive web analytics strategy. By understanding their target audience, businesses can identify the most effective channels to reach them, optimize their website for their specific needs, and make informed decisions about the types of content and messaging that will resonate with them. Additionally, audience definition helps businesses determine which marketing campaigns are performing well and which need improvement, as well as track the progress of their online initiatives over time.</a:t>
            </a:r>
            <a:endParaRPr/>
          </a:p>
          <a:p>
            <a:pPr marL="158750" lvl="0" indent="0" algn="l" rtl="0">
              <a:lnSpc>
                <a:spcPct val="100000"/>
              </a:lnSpc>
              <a:spcBef>
                <a:spcPts val="0"/>
              </a:spcBef>
              <a:spcAft>
                <a:spcPts val="0"/>
              </a:spcAft>
              <a:buSzPts val="1100"/>
              <a:buNone/>
            </a:pPr>
            <a:r>
              <a:rPr lang="en-US"/>
              <a:t>There are several methods for defining audiences in web analytics, including demographic segmentation, behavior segmentation, and interest-based segmentation. Demographic segmentation groups visitors based on factors such as age, gender, income, education, and location. Behavior segmentation groups visitors based on their behavior on the website, such as the pages they visit, the products they purchase, and the length of time they spend on the site. Interest-based segmentation groups visitors based on their interests and hobbies, as determined by their online behavior and search history.</a:t>
            </a:r>
            <a:endParaRPr/>
          </a:p>
          <a:p>
            <a:pPr marL="158750" lvl="0" indent="0" algn="l" rtl="0">
              <a:lnSpc>
                <a:spcPct val="100000"/>
              </a:lnSpc>
              <a:spcBef>
                <a:spcPts val="0"/>
              </a:spcBef>
              <a:spcAft>
                <a:spcPts val="0"/>
              </a:spcAft>
              <a:buSzPts val="1100"/>
              <a:buNone/>
            </a:pPr>
            <a:r>
              <a:rPr lang="en-US"/>
              <a:t>In order to effectively define audiences in web analytics, businesses must have access to accurate and up-to-date data. This can be obtained through various sources, such as website analytics tools, customer databases, and third-party data providers. Businesses must also have a clear understanding of their target audience, including what motivates them, what challenges they face, and what they hope to achieve by visiting their website. This information can be gathered through market research, surveys, and focus groups.</a:t>
            </a:r>
            <a:endParaRPr/>
          </a:p>
          <a:p>
            <a:pPr marL="158750" lvl="0" indent="0" algn="l" rtl="0">
              <a:lnSpc>
                <a:spcPct val="100000"/>
              </a:lnSpc>
              <a:spcBef>
                <a:spcPts val="0"/>
              </a:spcBef>
              <a:spcAft>
                <a:spcPts val="0"/>
              </a:spcAft>
              <a:buSzPts val="1100"/>
              <a:buNone/>
            </a:pPr>
            <a:r>
              <a:rPr lang="en-US"/>
              <a:t>In conclusion, audience definition is a critical component of any successful web analytics strategy. By understanding who their website visitors are, what they are interested in, and how they interact with their website, businesses can tailor their digital marketing efforts to meet the needs and expectations of their target audience, improve user experiences, and drive more meaningful engagement and conversions.</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In analytics, "users" and "sessions" are two important metrics used to measure and understand user behavior on websites or applications. Here's the difference between these two metrics:</a:t>
            </a:r>
            <a:endParaRPr/>
          </a:p>
          <a:p>
            <a:pPr marL="457200" lvl="0" indent="-298450" algn="l" rtl="0">
              <a:lnSpc>
                <a:spcPct val="115000"/>
              </a:lnSpc>
              <a:spcBef>
                <a:spcPts val="1200"/>
              </a:spcBef>
              <a:spcAft>
                <a:spcPts val="0"/>
              </a:spcAft>
              <a:buClr>
                <a:schemeClr val="dk1"/>
              </a:buClr>
              <a:buSzPts val="1100"/>
              <a:buAutoNum type="arabicPeriod"/>
            </a:pPr>
            <a:r>
              <a:rPr lang="en-US"/>
              <a:t>Users: The term "users" refers to the number of unique individuals who visit a website or use an application within a specific timeframe. Each individual is counted as a single user, regardless of how many times they visit or interact with the site or app. Users are typically identified through unique identifiers like cookies or login credentials.</a:t>
            </a:r>
            <a:endParaRPr/>
          </a:p>
          <a:p>
            <a:pPr marL="457200" lvl="0" indent="-298450" algn="l" rtl="0">
              <a:lnSpc>
                <a:spcPct val="115000"/>
              </a:lnSpc>
              <a:spcBef>
                <a:spcPts val="0"/>
              </a:spcBef>
              <a:spcAft>
                <a:spcPts val="0"/>
              </a:spcAft>
              <a:buClr>
                <a:schemeClr val="dk1"/>
              </a:buClr>
              <a:buSzPts val="1100"/>
              <a:buAutoNum type="arabicPeriod"/>
            </a:pPr>
            <a:r>
              <a:rPr lang="en-US"/>
              <a:t>Sessions: A session represents a single visit or interaction by a user within a website or application. It starts when a user initiates their visit and ends after a period of inactivity, such as a specified time of inactivity (e.g., 30 minutes) or when the user closes the browser or app. Sessions are used to measure engagement and track user activities during a specific visit.</a:t>
            </a:r>
            <a:endParaRPr/>
          </a:p>
          <a:p>
            <a:pPr marL="0" lvl="0" indent="0" algn="l" rtl="0">
              <a:lnSpc>
                <a:spcPct val="115000"/>
              </a:lnSpc>
              <a:spcBef>
                <a:spcPts val="1200"/>
              </a:spcBef>
              <a:spcAft>
                <a:spcPts val="0"/>
              </a:spcAft>
              <a:buClr>
                <a:schemeClr val="dk1"/>
              </a:buClr>
              <a:buSzPts val="1100"/>
              <a:buFont typeface="Arial"/>
              <a:buNone/>
            </a:pPr>
            <a:r>
              <a:rPr lang="en-US"/>
              <a:t>Here are a few key points to keep in mind:</a:t>
            </a:r>
            <a:endParaRPr/>
          </a:p>
          <a:p>
            <a:pPr marL="457200" lvl="0" indent="-298450" algn="l" rtl="0">
              <a:lnSpc>
                <a:spcPct val="115000"/>
              </a:lnSpc>
              <a:spcBef>
                <a:spcPts val="1200"/>
              </a:spcBef>
              <a:spcAft>
                <a:spcPts val="0"/>
              </a:spcAft>
              <a:buClr>
                <a:schemeClr val="dk1"/>
              </a:buClr>
              <a:buSzPts val="1100"/>
              <a:buChar char="●"/>
            </a:pPr>
            <a:r>
              <a:rPr lang="en-US"/>
              <a:t>Users are counted as unique individuals, while sessions represent individual visits or interactions.</a:t>
            </a:r>
            <a:endParaRPr/>
          </a:p>
          <a:p>
            <a:pPr marL="457200" lvl="0" indent="-298450" algn="l" rtl="0">
              <a:lnSpc>
                <a:spcPct val="115000"/>
              </a:lnSpc>
              <a:spcBef>
                <a:spcPts val="0"/>
              </a:spcBef>
              <a:spcAft>
                <a:spcPts val="0"/>
              </a:spcAft>
              <a:buClr>
                <a:schemeClr val="dk1"/>
              </a:buClr>
              <a:buSzPts val="1100"/>
              <a:buChar char="●"/>
            </a:pPr>
            <a:r>
              <a:rPr lang="en-US"/>
              <a:t>A single user can have multiple sessions. For example, if a user visits a website in the morning, leaves, and then returns later in the day, that would count as two sessions for the same user.</a:t>
            </a:r>
            <a:endParaRPr/>
          </a:p>
          <a:p>
            <a:pPr marL="457200" lvl="0" indent="-298450" algn="l" rtl="0">
              <a:lnSpc>
                <a:spcPct val="115000"/>
              </a:lnSpc>
              <a:spcBef>
                <a:spcPts val="0"/>
              </a:spcBef>
              <a:spcAft>
                <a:spcPts val="0"/>
              </a:spcAft>
              <a:buClr>
                <a:schemeClr val="dk1"/>
              </a:buClr>
              <a:buSzPts val="1100"/>
              <a:buChar char="●"/>
            </a:pPr>
            <a:r>
              <a:rPr lang="en-US"/>
              <a:t>Sessions can provide insights into user engagement, such as the number of pages visited, time spent on the site, or specific actions taken during a visit.</a:t>
            </a:r>
            <a:endParaRPr/>
          </a:p>
          <a:p>
            <a:pPr marL="457200" lvl="0" indent="-298450" algn="l" rtl="0">
              <a:lnSpc>
                <a:spcPct val="115000"/>
              </a:lnSpc>
              <a:spcBef>
                <a:spcPts val="0"/>
              </a:spcBef>
              <a:spcAft>
                <a:spcPts val="0"/>
              </a:spcAft>
              <a:buClr>
                <a:schemeClr val="dk1"/>
              </a:buClr>
              <a:buSzPts val="1100"/>
              <a:buChar char="●"/>
            </a:pPr>
            <a:r>
              <a:rPr lang="en-US"/>
              <a:t>Users are often associated with long-term metrics, such as user acquisition, retention, and overall audience size, while sessions are used to measure short-term engagement and interaction patterns.</a:t>
            </a:r>
            <a:endParaRPr/>
          </a:p>
          <a:p>
            <a:pPr marL="0" lvl="0" indent="0" algn="l" rtl="0">
              <a:lnSpc>
                <a:spcPct val="115000"/>
              </a:lnSpc>
              <a:spcBef>
                <a:spcPts val="1200"/>
              </a:spcBef>
              <a:spcAft>
                <a:spcPts val="1200"/>
              </a:spcAft>
              <a:buSzPts val="1100"/>
              <a:buNone/>
            </a:pPr>
            <a:r>
              <a:rPr lang="en-US"/>
              <a:t>Understanding the distinction between users and sessions can help analysts gain insights into user behavior, identify trends, and make data-driven decisions to improve user experience and engagement.</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When analyzing audience demographics in the context of analytics, there are several key factors to consider:</a:t>
            </a:r>
            <a:endParaRPr/>
          </a:p>
          <a:p>
            <a:pPr marL="457200" lvl="0" indent="-298450" algn="l" rtl="0">
              <a:lnSpc>
                <a:spcPct val="115000"/>
              </a:lnSpc>
              <a:spcBef>
                <a:spcPts val="1200"/>
              </a:spcBef>
              <a:spcAft>
                <a:spcPts val="0"/>
              </a:spcAft>
              <a:buClr>
                <a:schemeClr val="dk1"/>
              </a:buClr>
              <a:buSzPts val="1100"/>
              <a:buAutoNum type="arabicPeriod"/>
            </a:pPr>
            <a:r>
              <a:rPr lang="en-US"/>
              <a:t>Geography and Language: This refers to the geographical location of your audience and the languages they use. It helps you understand the regions where your audience is concentrated and tailor your content or marketing strategies accordingly. Analytics tools often provide data on the countries, cities, or regions where your users are located, as well as the languages they prefer.</a:t>
            </a:r>
            <a:endParaRPr/>
          </a:p>
          <a:p>
            <a:pPr marL="457200" lvl="0" indent="-298450" algn="l" rtl="0">
              <a:lnSpc>
                <a:spcPct val="115000"/>
              </a:lnSpc>
              <a:spcBef>
                <a:spcPts val="0"/>
              </a:spcBef>
              <a:spcAft>
                <a:spcPts val="0"/>
              </a:spcAft>
              <a:buClr>
                <a:schemeClr val="dk1"/>
              </a:buClr>
              <a:buSzPts val="1100"/>
              <a:buAutoNum type="arabicPeriod"/>
            </a:pPr>
            <a:r>
              <a:rPr lang="en-US"/>
              <a:t>Genre and Age: Understanding the genre preferences and age demographics of your audience can be crucial for content creation and targeting. By analyzing user data, you can identify the genres or categories of content that resonate most with your audience. Additionally, knowing the age range of your users helps you refine your messaging and tailor your offerings to specific age groups.</a:t>
            </a:r>
            <a:endParaRPr/>
          </a:p>
          <a:p>
            <a:pPr marL="457200" lvl="0" indent="-298450" algn="l" rtl="0">
              <a:lnSpc>
                <a:spcPct val="115000"/>
              </a:lnSpc>
              <a:spcBef>
                <a:spcPts val="0"/>
              </a:spcBef>
              <a:spcAft>
                <a:spcPts val="0"/>
              </a:spcAft>
              <a:buClr>
                <a:schemeClr val="dk1"/>
              </a:buClr>
              <a:buSzPts val="1100"/>
              <a:buAutoNum type="arabicPeriod"/>
            </a:pPr>
            <a:r>
              <a:rPr lang="en-US"/>
              <a:t>Interest: Analyzing user interests can provide valuable insights into the topics, products, or services that are of most interest to your audience. This information helps you personalize your content, develop targeted marketing campaigns, and deliver relevant recommendations. It can be derived from user interactions, browsing behavior, or explicit data provided by users.</a:t>
            </a:r>
            <a:endParaRPr/>
          </a:p>
          <a:p>
            <a:pPr marL="457200" lvl="0" indent="-298450" algn="l" rtl="0">
              <a:lnSpc>
                <a:spcPct val="115000"/>
              </a:lnSpc>
              <a:spcBef>
                <a:spcPts val="0"/>
              </a:spcBef>
              <a:spcAft>
                <a:spcPts val="0"/>
              </a:spcAft>
              <a:buClr>
                <a:schemeClr val="dk1"/>
              </a:buClr>
              <a:buSzPts val="1100"/>
              <a:buAutoNum type="arabicPeriod"/>
            </a:pPr>
            <a:r>
              <a:rPr lang="en-US"/>
              <a:t>Technology and Devices: Understanding the technology and devices used by your audience is essential for optimizing the user experience. This includes information about the devices (desktop, mobile, tablet), operating systems, browsers, and screen resolutions. It helps ensure your website or application is compatible with the most popular platforms and provides a seamless experience across different devices.</a:t>
            </a:r>
            <a:endParaRPr/>
          </a:p>
          <a:p>
            <a:pPr marL="0" lvl="0" indent="0" algn="l" rtl="0">
              <a:lnSpc>
                <a:spcPct val="115000"/>
              </a:lnSpc>
              <a:spcBef>
                <a:spcPts val="1200"/>
              </a:spcBef>
              <a:spcAft>
                <a:spcPts val="1200"/>
              </a:spcAft>
              <a:buSzPts val="1100"/>
              <a:buNone/>
            </a:pPr>
            <a:r>
              <a:rPr lang="en-US"/>
              <a:t>By analyzing audience demographics across these factors, you can gain a comprehensive understanding of your audience's characteristics, preferences, and behaviors. This knowledge allows you to tailor your marketing strategies, content, and user experiences to better meet their needs and expectations.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In Google Analytics, demographics data provides insights into the characteristics of your website or app users. Google Analytics offers several demographic reports that can help you understand your audience better. Here are some key features and reports related to demographics in Google Analytics:</a:t>
            </a:r>
            <a:endParaRPr/>
          </a:p>
          <a:p>
            <a:pPr marL="457200" lvl="0" indent="-298450" algn="l" rtl="0">
              <a:lnSpc>
                <a:spcPct val="115000"/>
              </a:lnSpc>
              <a:spcBef>
                <a:spcPts val="1200"/>
              </a:spcBef>
              <a:spcAft>
                <a:spcPts val="0"/>
              </a:spcAft>
              <a:buClr>
                <a:schemeClr val="dk1"/>
              </a:buClr>
              <a:buSzPts val="1100"/>
              <a:buAutoNum type="arabicPeriod"/>
            </a:pPr>
            <a:r>
              <a:rPr lang="en-US"/>
              <a:t>Age and Gender: Google Analytics provides data on the age and gender distribution of your users. You can analyze the age and gender demographics in the "Audience" section under "Demographics" and "Overview" reports. This information helps you understand the age and gender composition of your audience and tailor your marketing strategies accordingly.</a:t>
            </a:r>
            <a:endParaRPr/>
          </a:p>
          <a:p>
            <a:pPr marL="457200" lvl="0" indent="-298450" algn="l" rtl="0">
              <a:lnSpc>
                <a:spcPct val="115000"/>
              </a:lnSpc>
              <a:spcBef>
                <a:spcPts val="0"/>
              </a:spcBef>
              <a:spcAft>
                <a:spcPts val="0"/>
              </a:spcAft>
              <a:buClr>
                <a:schemeClr val="dk1"/>
              </a:buClr>
              <a:buSzPts val="1100"/>
              <a:buAutoNum type="arabicPeriod"/>
            </a:pPr>
            <a:r>
              <a:rPr lang="en-US"/>
              <a:t>Interests: Google Analytics also provides insights into the interests and affinity categories of your audience. These reports, available under the "Demographics" section, help you understand the topics and categories that interest your users. This information can be valuable for content creation, ad targeting, and refining your marketing messaging.</a:t>
            </a:r>
            <a:endParaRPr/>
          </a:p>
          <a:p>
            <a:pPr marL="457200" lvl="0" indent="-298450" algn="l" rtl="0">
              <a:lnSpc>
                <a:spcPct val="115000"/>
              </a:lnSpc>
              <a:spcBef>
                <a:spcPts val="0"/>
              </a:spcBef>
              <a:spcAft>
                <a:spcPts val="0"/>
              </a:spcAft>
              <a:buClr>
                <a:schemeClr val="dk1"/>
              </a:buClr>
              <a:buSzPts val="1100"/>
              <a:buAutoNum type="arabicPeriod"/>
            </a:pPr>
            <a:r>
              <a:rPr lang="en-US"/>
              <a:t>Geo-Location: The "Geo" reports in Google Analytics provide information on the geographical location of your audience. You can analyze the countries, regions, cities, or even specific languages of your users. This data helps you identify geographic trends, target specific regions, and personalize your content based on user location.</a:t>
            </a:r>
            <a:endParaRPr/>
          </a:p>
          <a:p>
            <a:pPr marL="457200" lvl="0" indent="-298450" algn="l" rtl="0">
              <a:lnSpc>
                <a:spcPct val="115000"/>
              </a:lnSpc>
              <a:spcBef>
                <a:spcPts val="0"/>
              </a:spcBef>
              <a:spcAft>
                <a:spcPts val="0"/>
              </a:spcAft>
              <a:buClr>
                <a:schemeClr val="dk1"/>
              </a:buClr>
              <a:buSzPts val="1100"/>
              <a:buAutoNum type="arabicPeriod"/>
            </a:pPr>
            <a:r>
              <a:rPr lang="en-US"/>
              <a:t>Cross-Device Reporting: Google Analytics offers cross-device reporting, which enables you to understand how users engage with your website or app across different devices. This data can help you optimize your user experience and marketing campaigns across various devices, such as desktops, mobiles, and tablets.</a:t>
            </a:r>
            <a:endParaRPr/>
          </a:p>
          <a:p>
            <a:pPr marL="0" lvl="0" indent="0" algn="l" rtl="0">
              <a:lnSpc>
                <a:spcPct val="115000"/>
              </a:lnSpc>
              <a:spcBef>
                <a:spcPts val="1200"/>
              </a:spcBef>
              <a:spcAft>
                <a:spcPts val="1200"/>
              </a:spcAft>
              <a:buNone/>
            </a:pPr>
            <a:r>
              <a:rPr lang="en-US"/>
              <a:t>These demographic insights in Google Analytics can be invaluable for understanding your audience, tailoring your content and marketing strategies, and optimizing your user experience. They provide a deeper understanding of who your users are and how to effectively engage with them.</a:t>
            </a:r>
            <a:endParaRPr/>
          </a:p>
        </p:txBody>
      </p:sp>
      <p:sp>
        <p:nvSpPr>
          <p:cNvPr id="248" name="Google Shape;24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3: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6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6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6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6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6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6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6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6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4"/>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5">
              <a:alphaModFix/>
            </a:blip>
            <a:srcRect r="5514"/>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7">
              <a:alphaModFix/>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1.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4.jpg"/><Relationship Id="rId5" Type="http://schemas.openxmlformats.org/officeDocument/2006/relationships/image" Target="../media/image1.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1.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1.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1.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1.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1.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1.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1.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1696177" y="1289960"/>
            <a:ext cx="5751646" cy="1884419"/>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5400"/>
              <a:buFont typeface="Arial"/>
              <a:buNone/>
            </a:pPr>
            <a:r>
              <a:rPr lang="en-US"/>
              <a:t>Understand </a:t>
            </a:r>
            <a:br>
              <a:rPr lang="en-US"/>
            </a:br>
            <a:r>
              <a:rPr lang="en-US"/>
              <a:t>your Audience</a:t>
            </a:r>
            <a:endParaRPr/>
          </a:p>
        </p:txBody>
      </p:sp>
      <p:sp>
        <p:nvSpPr>
          <p:cNvPr id="175" name="Google Shape;175;p1"/>
          <p:cNvSpPr txBox="1">
            <a:spLocks noGrp="1"/>
          </p:cNvSpPr>
          <p:nvPr>
            <p:ph type="subTitle" idx="4294967295"/>
          </p:nvPr>
        </p:nvSpPr>
        <p:spPr>
          <a:xfrm>
            <a:off x="1143000" y="2918310"/>
            <a:ext cx="6858000" cy="121571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Professor</a:t>
            </a:r>
            <a:endParaRPr/>
          </a:p>
          <a:p>
            <a:pPr marL="0" marR="0" lvl="0" indent="0" algn="ctr" rtl="0">
              <a:lnSpc>
                <a:spcPct val="100000"/>
              </a:lnSpc>
              <a:spcBef>
                <a:spcPts val="60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School</a:t>
            </a:r>
            <a:endParaRPr/>
          </a:p>
          <a:p>
            <a:pPr marL="0" marR="0" lvl="0" indent="0" algn="ctr" rtl="0">
              <a:lnSpc>
                <a:spcPct val="100000"/>
              </a:lnSpc>
              <a:spcBef>
                <a:spcPts val="60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Digital Analytics and Monitoring</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1469447" y="304763"/>
            <a:ext cx="6205106" cy="572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Understand your Audience</a:t>
            </a:r>
            <a:endParaRPr/>
          </a:p>
        </p:txBody>
      </p:sp>
      <p:sp>
        <p:nvSpPr>
          <p:cNvPr id="181" name="Google Shape;181;p2"/>
          <p:cNvSpPr txBox="1"/>
          <p:nvPr/>
        </p:nvSpPr>
        <p:spPr>
          <a:xfrm>
            <a:off x="478339" y="975815"/>
            <a:ext cx="8454900" cy="3354023"/>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50000"/>
              </a:lnSpc>
              <a:spcBef>
                <a:spcPts val="0"/>
              </a:spcBef>
              <a:spcAft>
                <a:spcPts val="0"/>
              </a:spcAft>
              <a:buNone/>
            </a:pPr>
            <a:r>
              <a:rPr lang="en-US" sz="1400" b="1" i="0" u="none" strike="noStrike" cap="none">
                <a:solidFill>
                  <a:srgbClr val="D12477"/>
                </a:solidFill>
                <a:latin typeface="Arial"/>
                <a:ea typeface="Arial"/>
                <a:cs typeface="Arial"/>
                <a:sym typeface="Arial"/>
              </a:rPr>
              <a:t>User behavior </a:t>
            </a:r>
            <a:r>
              <a:rPr lang="en-US" sz="1400" b="0" i="0" u="none" strike="noStrike" cap="none">
                <a:solidFill>
                  <a:srgbClr val="161249"/>
                </a:solidFill>
                <a:latin typeface="Arial"/>
                <a:ea typeface="Arial"/>
                <a:cs typeface="Arial"/>
                <a:sym typeface="Arial"/>
              </a:rPr>
              <a:t>on a website can be compared to a shopper's behavior in a physical store. Just as a shopper may browse different aisles, pick up and examine products, and make purchases, a website visitor may click on different pages, spend varying amounts of time on the site, and complete certain actions (such as making a purchase or filling out a form). </a:t>
            </a:r>
            <a:r>
              <a:rPr lang="en-US" sz="1400" b="1" i="0" u="none" strike="noStrike" cap="none">
                <a:solidFill>
                  <a:srgbClr val="D12477"/>
                </a:solidFill>
                <a:latin typeface="Arial"/>
                <a:ea typeface="Arial"/>
                <a:cs typeface="Arial"/>
                <a:sym typeface="Arial"/>
              </a:rPr>
              <a:t>Google Analytics </a:t>
            </a:r>
            <a:r>
              <a:rPr lang="en-US" sz="1400" b="0" i="0" u="none" strike="noStrike" cap="none">
                <a:solidFill>
                  <a:srgbClr val="D12477"/>
                </a:solidFill>
                <a:latin typeface="Arial"/>
                <a:ea typeface="Arial"/>
                <a:cs typeface="Arial"/>
                <a:sym typeface="Arial"/>
              </a:rPr>
              <a:t>allows website owners to track and analyze this "shopper behavior" on their website, giving them insights into how to improve the website and attract more customers. </a:t>
            </a:r>
            <a:r>
              <a:rPr lang="en-US" sz="1400" b="0" i="0" u="none" strike="noStrike" cap="none">
                <a:solidFill>
                  <a:srgbClr val="161249"/>
                </a:solidFill>
                <a:latin typeface="Arial"/>
                <a:ea typeface="Arial"/>
                <a:cs typeface="Arial"/>
                <a:sym typeface="Arial"/>
              </a:rPr>
              <a:t>Each page view, click, and conversion is like a word, and by analyzing the patterns and sequences of these "words" website owners can understand the "sentences" and "conversations" that users are having with their website. Just as a linguist can understand the meaning behind a sentence by looking at its structure and context, </a:t>
            </a:r>
            <a:r>
              <a:rPr lang="en-US" sz="1400" b="0" i="0" u="none" strike="noStrike" cap="none">
                <a:solidFill>
                  <a:srgbClr val="D12477"/>
                </a:solidFill>
                <a:latin typeface="Arial"/>
                <a:ea typeface="Arial"/>
                <a:cs typeface="Arial"/>
                <a:sym typeface="Arial"/>
              </a:rPr>
              <a:t>website owners can use analytics to understand the motivations and needs of their users by analyzing their behavior on the site.</a:t>
            </a:r>
            <a:endParaRPr sz="1400" b="0" i="0" u="none" strike="noStrike" cap="none">
              <a:solidFill>
                <a:srgbClr val="D12477"/>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7" name="Google Shape;187;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8" name="Google Shape;188;p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Learning Objectives</a:t>
            </a:r>
            <a:br>
              <a:rPr lang="en-US" sz="3200"/>
            </a:br>
            <a:endParaRPr sz="3200"/>
          </a:p>
        </p:txBody>
      </p:sp>
      <p:sp>
        <p:nvSpPr>
          <p:cNvPr id="189" name="Google Shape;189;p3"/>
          <p:cNvSpPr txBox="1">
            <a:spLocks noGrp="1"/>
          </p:cNvSpPr>
          <p:nvPr>
            <p:ph type="body" idx="1"/>
          </p:nvPr>
        </p:nvSpPr>
        <p:spPr>
          <a:xfrm>
            <a:off x="628650" y="1369218"/>
            <a:ext cx="7886700" cy="1540422"/>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400"/>
              <a:buFont typeface="Calibri"/>
              <a:buChar char="●"/>
            </a:pPr>
            <a:r>
              <a:rPr lang="en-US" sz="2400">
                <a:latin typeface="Calibri"/>
                <a:ea typeface="Calibri"/>
                <a:cs typeface="Calibri"/>
                <a:sym typeface="Calibri"/>
              </a:rPr>
              <a:t>Compare the behaviour types of users</a:t>
            </a:r>
            <a:endParaRPr/>
          </a:p>
          <a:p>
            <a:pPr marL="342900" lvl="0" indent="-342900" algn="l" rtl="0">
              <a:lnSpc>
                <a:spcPct val="115000"/>
              </a:lnSpc>
              <a:spcBef>
                <a:spcPts val="1600"/>
              </a:spcBef>
              <a:spcAft>
                <a:spcPts val="0"/>
              </a:spcAft>
              <a:buClr>
                <a:srgbClr val="D12477"/>
              </a:buClr>
              <a:buSzPts val="2400"/>
              <a:buFont typeface="Calibri"/>
              <a:buChar char="●"/>
            </a:pPr>
            <a:r>
              <a:rPr lang="en-US" sz="2400">
                <a:latin typeface="Calibri"/>
                <a:ea typeface="Calibri"/>
                <a:cs typeface="Calibri"/>
                <a:sym typeface="Calibri"/>
              </a:rPr>
              <a:t>Assess the behaviour of users</a:t>
            </a:r>
            <a:endParaRPr sz="2400">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4"/>
          <p:cNvSpPr txBox="1">
            <a:spLocks noGrp="1"/>
          </p:cNvSpPr>
          <p:nvPr>
            <p:ph type="title"/>
          </p:nvPr>
        </p:nvSpPr>
        <p:spPr>
          <a:xfrm>
            <a:off x="1497783" y="1527038"/>
            <a:ext cx="2096442" cy="53931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a:t>Topics</a:t>
            </a:r>
            <a:endParaRPr/>
          </a:p>
        </p:txBody>
      </p:sp>
      <p:sp>
        <p:nvSpPr>
          <p:cNvPr id="195" name="Google Shape;195;p4"/>
          <p:cNvSpPr txBox="1">
            <a:spLocks noGrp="1"/>
          </p:cNvSpPr>
          <p:nvPr>
            <p:ph type="body" idx="1"/>
          </p:nvPr>
        </p:nvSpPr>
        <p:spPr>
          <a:xfrm>
            <a:off x="3983426" y="1015812"/>
            <a:ext cx="4606283" cy="2101088"/>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rgbClr val="FFFFFF"/>
              </a:buClr>
              <a:buSzPts val="1800"/>
              <a:buFont typeface="Arial"/>
              <a:buChar char="•"/>
            </a:pPr>
            <a:r>
              <a:rPr lang="en-US" sz="1800">
                <a:solidFill>
                  <a:srgbClr val="FFFFFF"/>
                </a:solidFill>
              </a:rPr>
              <a:t>Overview</a:t>
            </a:r>
            <a:r>
              <a:rPr lang="en-US" sz="1800"/>
              <a:t> of audience</a:t>
            </a:r>
            <a:endParaRPr/>
          </a:p>
          <a:p>
            <a:pPr marL="385763" lvl="0" indent="-385763" algn="l" rtl="0">
              <a:lnSpc>
                <a:spcPct val="90000"/>
              </a:lnSpc>
              <a:spcBef>
                <a:spcPts val="750"/>
              </a:spcBef>
              <a:spcAft>
                <a:spcPts val="0"/>
              </a:spcAft>
              <a:buClr>
                <a:schemeClr val="lt1"/>
              </a:buClr>
              <a:buSzPts val="1800"/>
              <a:buFont typeface="Arial"/>
              <a:buChar char="•"/>
            </a:pPr>
            <a:r>
              <a:rPr lang="en-US" sz="1800"/>
              <a:t>Users behaviours</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a:t>Evaluate Acquisition</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Understand Behaviour</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Evaluate Conversion</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Evaluate Retention/Loyalty</a:t>
            </a:r>
            <a:endParaRPr sz="1800">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5"/>
          <p:cNvSpPr txBox="1"/>
          <p:nvPr/>
        </p:nvSpPr>
        <p:spPr>
          <a:xfrm>
            <a:off x="348558" y="847315"/>
            <a:ext cx="8446883"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“Users will never forget how your product or service made them feel.”</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r>
              <a:rPr lang="en-US" sz="3200" b="0" i="1" u="none" strike="noStrike" cap="none">
                <a:solidFill>
                  <a:schemeClr val="lt1"/>
                </a:solidFill>
                <a:latin typeface="Dancing Script"/>
                <a:ea typeface="Dancing Script"/>
                <a:cs typeface="Dancing Script"/>
                <a:sym typeface="Dancing Script"/>
              </a:rPr>
              <a:t> </a:t>
            </a:r>
            <a:r>
              <a:rPr lang="en-US" sz="2800" b="0" i="1" u="none" strike="noStrike" cap="none">
                <a:solidFill>
                  <a:schemeClr val="lt1"/>
                </a:solidFill>
                <a:latin typeface="Dancing Script"/>
                <a:ea typeface="Dancing Script"/>
                <a:cs typeface="Dancing Script"/>
                <a:sym typeface="Dancing Script"/>
              </a:rPr>
              <a:t>Mario Maruffi</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6"/>
          <p:cNvSpPr txBox="1"/>
          <p:nvPr/>
        </p:nvSpPr>
        <p:spPr>
          <a:xfrm>
            <a:off x="452673" y="847315"/>
            <a:ext cx="8238654"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“Data are just summaries of thousands of stories – tell a few of those stories to help make the data meaningful.”</a:t>
            </a:r>
            <a:endParaRPr/>
          </a:p>
          <a:p>
            <a:pPr marL="0" marR="0" lvl="0" indent="0" algn="ctr" rtl="0">
              <a:spcBef>
                <a:spcPts val="0"/>
              </a:spcBef>
              <a:spcAft>
                <a:spcPts val="0"/>
              </a:spcAft>
              <a:buNone/>
            </a:pPr>
            <a:endParaRPr sz="2800" b="1" i="0" u="none" strike="noStrike" cap="none">
              <a:solidFill>
                <a:schemeClr val="dk1"/>
              </a:solidFill>
              <a:latin typeface="Arial"/>
              <a:ea typeface="Arial"/>
              <a:cs typeface="Arial"/>
              <a:sym typeface="Arial"/>
            </a:endParaRPr>
          </a:p>
          <a:p>
            <a:pPr marL="0" marR="0" lvl="0" indent="0" algn="r" rtl="0">
              <a:spcBef>
                <a:spcPts val="0"/>
              </a:spcBef>
              <a:spcAft>
                <a:spcPts val="0"/>
              </a:spcAft>
              <a:buNone/>
            </a:pPr>
            <a:r>
              <a:rPr lang="en-US" sz="3200" b="0" i="1" u="none" strike="noStrike" cap="none">
                <a:solidFill>
                  <a:schemeClr val="dk1"/>
                </a:solidFill>
                <a:latin typeface="Dancing Script"/>
                <a:ea typeface="Dancing Script"/>
                <a:cs typeface="Dancing Script"/>
                <a:sym typeface="Dancing Script"/>
              </a:rPr>
              <a:t> </a:t>
            </a:r>
            <a:r>
              <a:rPr lang="en-US" sz="2800" b="0" i="1" u="none" strike="noStrike" cap="none">
                <a:solidFill>
                  <a:schemeClr val="lt1"/>
                </a:solidFill>
                <a:latin typeface="Dancing Script"/>
                <a:ea typeface="Dancing Script"/>
                <a:cs typeface="Dancing Script"/>
                <a:sym typeface="Dancing Script"/>
              </a:rPr>
              <a:t>Chip &amp; Dan Heath</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Topic 1 </a:t>
            </a:r>
            <a:endParaRPr sz="6000" b="1" i="0" u="none" strike="noStrike" cap="none">
              <a:solidFill>
                <a:srgbClr val="FFFFFF"/>
              </a:solidFill>
              <a:latin typeface="Arial"/>
              <a:ea typeface="Arial"/>
              <a:cs typeface="Arial"/>
              <a:sym typeface="Arial"/>
            </a:endParaRPr>
          </a:p>
        </p:txBody>
      </p:sp>
      <p:sp>
        <p:nvSpPr>
          <p:cNvPr id="211" name="Google Shape;211;p7"/>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Overview of audience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8"/>
          <p:cNvSpPr txBox="1"/>
          <p:nvPr/>
        </p:nvSpPr>
        <p:spPr>
          <a:xfrm>
            <a:off x="2064652" y="231035"/>
            <a:ext cx="5014696" cy="572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Overview of audience</a:t>
            </a:r>
            <a:endParaRPr/>
          </a:p>
        </p:txBody>
      </p:sp>
      <p:sp>
        <p:nvSpPr>
          <p:cNvPr id="217" name="Google Shape;217;p8"/>
          <p:cNvSpPr txBox="1"/>
          <p:nvPr/>
        </p:nvSpPr>
        <p:spPr>
          <a:xfrm>
            <a:off x="2934706" y="1261885"/>
            <a:ext cx="2839619" cy="48371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r>
              <a:rPr lang="en-US" sz="2400" b="1" i="0" u="none" strike="noStrike" cap="none">
                <a:solidFill>
                  <a:srgbClr val="161249"/>
                </a:solidFill>
                <a:latin typeface="Arial"/>
                <a:ea typeface="Arial"/>
                <a:cs typeface="Arial"/>
                <a:sym typeface="Arial"/>
              </a:rPr>
              <a:t>User vs. Sessions</a:t>
            </a:r>
            <a:endParaRPr sz="2400" b="1" i="0" u="none" strike="noStrike" cap="none">
              <a:solidFill>
                <a:srgbClr val="161249"/>
              </a:solidFill>
              <a:latin typeface="Arial"/>
              <a:ea typeface="Arial"/>
              <a:cs typeface="Arial"/>
              <a:sym typeface="Arial"/>
            </a:endParaRPr>
          </a:p>
        </p:txBody>
      </p:sp>
      <p:pic>
        <p:nvPicPr>
          <p:cNvPr id="218" name="Google Shape;218;p8" descr="User with solid fill"/>
          <p:cNvPicPr preferRelativeResize="0"/>
          <p:nvPr/>
        </p:nvPicPr>
        <p:blipFill rotWithShape="1">
          <a:blip r:embed="rId3">
            <a:alphaModFix/>
          </a:blip>
          <a:srcRect/>
          <a:stretch/>
        </p:blipFill>
        <p:spPr>
          <a:xfrm>
            <a:off x="2127161" y="1712800"/>
            <a:ext cx="1907013" cy="1907013"/>
          </a:xfrm>
          <a:prstGeom prst="rect">
            <a:avLst/>
          </a:prstGeom>
          <a:noFill/>
          <a:ln>
            <a:noFill/>
          </a:ln>
        </p:spPr>
      </p:pic>
      <p:sp>
        <p:nvSpPr>
          <p:cNvPr id="219" name="Google Shape;219;p8"/>
          <p:cNvSpPr txBox="1"/>
          <p:nvPr/>
        </p:nvSpPr>
        <p:spPr>
          <a:xfrm>
            <a:off x="2527373" y="3435147"/>
            <a:ext cx="110658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161249"/>
                </a:solidFill>
                <a:latin typeface="Arial"/>
                <a:ea typeface="Arial"/>
                <a:cs typeface="Arial"/>
                <a:sym typeface="Arial"/>
              </a:rPr>
              <a:t>User</a:t>
            </a:r>
            <a:endParaRPr sz="1800" b="1" i="0" u="none" strike="noStrike" cap="none">
              <a:solidFill>
                <a:srgbClr val="161249"/>
              </a:solidFill>
              <a:latin typeface="Arial"/>
              <a:ea typeface="Arial"/>
              <a:cs typeface="Arial"/>
              <a:sym typeface="Arial"/>
            </a:endParaRPr>
          </a:p>
        </p:txBody>
      </p:sp>
      <p:pic>
        <p:nvPicPr>
          <p:cNvPr id="220" name="Google Shape;220;p8" descr="Ui Ux with solid fill"/>
          <p:cNvPicPr preferRelativeResize="0"/>
          <p:nvPr/>
        </p:nvPicPr>
        <p:blipFill rotWithShape="1">
          <a:blip r:embed="rId4">
            <a:alphaModFix/>
          </a:blip>
          <a:srcRect/>
          <a:stretch/>
        </p:blipFill>
        <p:spPr>
          <a:xfrm>
            <a:off x="4727906" y="1745600"/>
            <a:ext cx="1907013" cy="1907013"/>
          </a:xfrm>
          <a:prstGeom prst="rect">
            <a:avLst/>
          </a:prstGeom>
          <a:noFill/>
          <a:ln>
            <a:noFill/>
          </a:ln>
        </p:spPr>
      </p:pic>
      <p:sp>
        <p:nvSpPr>
          <p:cNvPr id="221" name="Google Shape;221;p8"/>
          <p:cNvSpPr txBox="1"/>
          <p:nvPr/>
        </p:nvSpPr>
        <p:spPr>
          <a:xfrm>
            <a:off x="4692465" y="3435147"/>
            <a:ext cx="197999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161249"/>
                </a:solidFill>
                <a:latin typeface="Arial"/>
                <a:ea typeface="Arial"/>
                <a:cs typeface="Arial"/>
                <a:sym typeface="Arial"/>
              </a:rPr>
              <a:t>User has sessions</a:t>
            </a:r>
            <a:endParaRPr sz="1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27" name="Google Shape;227;p9"/>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28" name="Google Shape;228;p9"/>
          <p:cNvSpPr txBox="1">
            <a:spLocks noGrp="1"/>
          </p:cNvSpPr>
          <p:nvPr>
            <p:ph type="title"/>
          </p:nvPr>
        </p:nvSpPr>
        <p:spPr>
          <a:xfrm>
            <a:off x="628650" y="240960"/>
            <a:ext cx="7886700" cy="57270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600"/>
              <a:t>Overview of audience</a:t>
            </a:r>
            <a:endParaRPr/>
          </a:p>
        </p:txBody>
      </p:sp>
      <p:sp>
        <p:nvSpPr>
          <p:cNvPr id="229" name="Google Shape;229;p9"/>
          <p:cNvSpPr txBox="1">
            <a:spLocks noGrp="1"/>
          </p:cNvSpPr>
          <p:nvPr>
            <p:ph type="body" idx="1"/>
          </p:nvPr>
        </p:nvSpPr>
        <p:spPr>
          <a:xfrm>
            <a:off x="628650" y="1100011"/>
            <a:ext cx="7886700" cy="3563027"/>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D12477"/>
              </a:buClr>
              <a:buSzPts val="2400"/>
              <a:buNone/>
            </a:pPr>
            <a:r>
              <a:rPr lang="en-US" sz="2400" b="1">
                <a:solidFill>
                  <a:srgbClr val="D12477"/>
                </a:solidFill>
              </a:rPr>
              <a:t>Audience demographics</a:t>
            </a:r>
            <a:endParaRPr sz="2400" b="1">
              <a:solidFill>
                <a:srgbClr val="D12477"/>
              </a:solidFill>
            </a:endParaRPr>
          </a:p>
          <a:p>
            <a:pPr marL="342900" lvl="0" indent="-342900" algn="l" rtl="0">
              <a:lnSpc>
                <a:spcPct val="115000"/>
              </a:lnSpc>
              <a:spcBef>
                <a:spcPts val="1950"/>
              </a:spcBef>
              <a:spcAft>
                <a:spcPts val="0"/>
              </a:spcAft>
              <a:buClr>
                <a:srgbClr val="D12477"/>
              </a:buClr>
              <a:buSzPts val="2000"/>
              <a:buFont typeface="Arial"/>
              <a:buChar char="●"/>
            </a:pPr>
            <a:r>
              <a:rPr lang="en-US" sz="2000"/>
              <a:t>Geography and language</a:t>
            </a:r>
            <a:endParaRPr/>
          </a:p>
          <a:p>
            <a:pPr marL="342900" lvl="0" indent="-342900" algn="l" rtl="0">
              <a:lnSpc>
                <a:spcPct val="115000"/>
              </a:lnSpc>
              <a:spcBef>
                <a:spcPts val="1950"/>
              </a:spcBef>
              <a:spcAft>
                <a:spcPts val="0"/>
              </a:spcAft>
              <a:buClr>
                <a:srgbClr val="D12477"/>
              </a:buClr>
              <a:buSzPts val="2000"/>
              <a:buFont typeface="Arial"/>
              <a:buChar char="●"/>
            </a:pPr>
            <a:r>
              <a:rPr lang="en-US" sz="2000"/>
              <a:t>Genre and age</a:t>
            </a:r>
            <a:endParaRPr/>
          </a:p>
          <a:p>
            <a:pPr marL="342900" lvl="0" indent="-342900" algn="l" rtl="0">
              <a:lnSpc>
                <a:spcPct val="115000"/>
              </a:lnSpc>
              <a:spcBef>
                <a:spcPts val="1950"/>
              </a:spcBef>
              <a:spcAft>
                <a:spcPts val="0"/>
              </a:spcAft>
              <a:buClr>
                <a:srgbClr val="D12477"/>
              </a:buClr>
              <a:buSzPts val="2000"/>
              <a:buFont typeface="Arial"/>
              <a:buChar char="●"/>
            </a:pPr>
            <a:r>
              <a:rPr lang="en-US" sz="2000"/>
              <a:t>Interest</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Technology and devices</a:t>
            </a:r>
            <a:endParaRPr sz="2000"/>
          </a:p>
          <a:p>
            <a:pPr marL="0" lvl="0" indent="0" algn="l" rtl="0">
              <a:lnSpc>
                <a:spcPct val="90000"/>
              </a:lnSpc>
              <a:spcBef>
                <a:spcPts val="1950"/>
              </a:spcBef>
              <a:spcAft>
                <a:spcPts val="0"/>
              </a:spcAft>
              <a:buClr>
                <a:srgbClr val="161249"/>
              </a:buClr>
              <a:buSzPts val="2000"/>
              <a:buNone/>
            </a:pP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35" name="Google Shape;235;p10"/>
          <p:cNvSpPr txBox="1"/>
          <p:nvPr/>
        </p:nvSpPr>
        <p:spPr>
          <a:xfrm>
            <a:off x="478339" y="1262789"/>
            <a:ext cx="86656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36" name="Google Shape;236;p10"/>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Assessment Activity</a:t>
            </a:r>
            <a:endParaRPr/>
          </a:p>
          <a:p>
            <a:pPr marL="0" lvl="0" indent="0" algn="l" rtl="0">
              <a:lnSpc>
                <a:spcPct val="90000"/>
              </a:lnSpc>
              <a:spcBef>
                <a:spcPts val="750"/>
              </a:spcBef>
              <a:spcAft>
                <a:spcPts val="0"/>
              </a:spcAft>
              <a:buClr>
                <a:schemeClr val="lt1"/>
              </a:buClr>
              <a:buSzPts val="2400"/>
              <a:buNone/>
            </a:pPr>
            <a:endParaRPr/>
          </a:p>
        </p:txBody>
      </p:sp>
      <p:sp>
        <p:nvSpPr>
          <p:cNvPr id="237" name="Google Shape;237;p1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en-US" sz="1800"/>
              <a:t>The groups access the demo google analytics account and choose the Google Analytics 4 property: </a:t>
            </a:r>
            <a:br>
              <a:rPr lang="en-US" sz="1800"/>
            </a:br>
            <a:r>
              <a:rPr lang="en-US" sz="1800" b="1">
                <a:solidFill>
                  <a:srgbClr val="D12477"/>
                </a:solidFill>
              </a:rPr>
              <a:t>Google Merchandise Store</a:t>
            </a:r>
            <a:br>
              <a:rPr lang="en-US" sz="1800" b="1">
                <a:solidFill>
                  <a:srgbClr val="D12477"/>
                </a:solidFill>
              </a:rPr>
            </a:br>
            <a:endParaRPr sz="1800" b="1">
              <a:solidFill>
                <a:srgbClr val="D12477"/>
              </a:solidFill>
            </a:endParaRPr>
          </a:p>
          <a:p>
            <a:pPr marL="0" lvl="0" indent="0" algn="l" rtl="0">
              <a:lnSpc>
                <a:spcPct val="100000"/>
              </a:lnSpc>
              <a:spcBef>
                <a:spcPts val="600"/>
              </a:spcBef>
              <a:spcAft>
                <a:spcPts val="0"/>
              </a:spcAft>
              <a:buClr>
                <a:srgbClr val="D12477"/>
              </a:buClr>
              <a:buSzPts val="1800"/>
              <a:buNone/>
            </a:pPr>
            <a:r>
              <a:rPr lang="en-US" sz="1800" b="1">
                <a:solidFill>
                  <a:srgbClr val="D12477"/>
                </a:solidFill>
              </a:rPr>
              <a:t>Using the data from the platform, answer the following questions:</a:t>
            </a:r>
            <a:endParaRPr sz="1800" b="1">
              <a:solidFill>
                <a:srgbClr val="D12477"/>
              </a:solidFill>
            </a:endParaRPr>
          </a:p>
          <a:p>
            <a:pPr marL="342900" lvl="0" indent="-342900" algn="l" rtl="0">
              <a:lnSpc>
                <a:spcPct val="100000"/>
              </a:lnSpc>
              <a:spcBef>
                <a:spcPts val="600"/>
              </a:spcBef>
              <a:spcAft>
                <a:spcPts val="0"/>
              </a:spcAft>
              <a:buClr>
                <a:srgbClr val="D12477"/>
              </a:buClr>
              <a:buSzPts val="2160"/>
              <a:buFont typeface="Calibri"/>
              <a:buAutoNum type="alphaLcParenR"/>
            </a:pPr>
            <a:r>
              <a:rPr lang="en-US" sz="1800"/>
              <a:t>What is the demographic profile of the audience (e.g., age, gender, income, etc.)?</a:t>
            </a:r>
            <a:endParaRPr sz="1800"/>
          </a:p>
          <a:p>
            <a:pPr marL="342900" lvl="0" indent="-342900" algn="l" rtl="0">
              <a:lnSpc>
                <a:spcPct val="100000"/>
              </a:lnSpc>
              <a:spcBef>
                <a:spcPts val="600"/>
              </a:spcBef>
              <a:spcAft>
                <a:spcPts val="0"/>
              </a:spcAft>
              <a:buClr>
                <a:srgbClr val="D12477"/>
              </a:buClr>
              <a:buSzPts val="2160"/>
              <a:buFont typeface="Calibri"/>
              <a:buAutoNum type="alphaLcParenR"/>
            </a:pPr>
            <a:r>
              <a:rPr lang="en-US" sz="1800"/>
              <a:t>What technology do they use?</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3" name="Google Shape;243;p1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44" name="Google Shape;244;p1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45" name="Google Shape;245;p1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person holding a white shirt&#10;&#10;Description automatically generated">
            <a:extLst>
              <a:ext uri="{FF2B5EF4-FFF2-40B4-BE49-F238E27FC236}">
                <a16:creationId xmlns:a16="http://schemas.microsoft.com/office/drawing/2014/main" id="{39A696A0-B72F-9583-F3E4-E3CFA82DD5F4}"/>
              </a:ext>
            </a:extLst>
          </p:cNvPr>
          <p:cNvPicPr>
            <a:picLocks noChangeAspect="1"/>
          </p:cNvPicPr>
          <p:nvPr/>
        </p:nvPicPr>
        <p:blipFill>
          <a:blip r:embed="rId6"/>
          <a:stretch>
            <a:fillRect/>
          </a:stretch>
        </p:blipFill>
        <p:spPr>
          <a:xfrm>
            <a:off x="42862" y="57150"/>
            <a:ext cx="9058275" cy="5029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1" name="Google Shape;251;p1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52" name="Google Shape;252;p1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53" name="Google Shape;253;p1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8C9B87C-706D-CE5E-1943-CB46B0D3895C}"/>
              </a:ext>
            </a:extLst>
          </p:cNvPr>
          <p:cNvPicPr>
            <a:picLocks noChangeAspect="1"/>
          </p:cNvPicPr>
          <p:nvPr/>
        </p:nvPicPr>
        <p:blipFill>
          <a:blip r:embed="rId6"/>
          <a:stretch>
            <a:fillRect/>
          </a:stretch>
        </p:blipFill>
        <p:spPr>
          <a:xfrm>
            <a:off x="347662" y="195262"/>
            <a:ext cx="8448675" cy="47529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3"/>
          <p:cNvSpPr txBox="1"/>
          <p:nvPr/>
        </p:nvSpPr>
        <p:spPr>
          <a:xfrm>
            <a:off x="582069" y="1297045"/>
            <a:ext cx="7979861" cy="130759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200" b="1" i="0" u="none" strike="noStrike" cap="none">
                <a:solidFill>
                  <a:srgbClr val="161249"/>
                </a:solidFill>
                <a:latin typeface="Arial"/>
                <a:ea typeface="Arial"/>
                <a:cs typeface="Arial"/>
                <a:sym typeface="Arial"/>
              </a:rPr>
              <a:t>Define the data analysis period</a:t>
            </a:r>
            <a:endParaRPr/>
          </a:p>
          <a:p>
            <a:pPr marL="0" marR="0" lvl="0" indent="0" algn="ctr" rtl="0">
              <a:spcBef>
                <a:spcPts val="0"/>
              </a:spcBef>
              <a:spcAft>
                <a:spcPts val="0"/>
              </a:spcAft>
              <a:buNone/>
            </a:pPr>
            <a:endParaRPr sz="3200" b="1"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en-US" sz="3200" b="1" i="0" u="none" strike="noStrike" cap="none">
                <a:solidFill>
                  <a:srgbClr val="161249"/>
                </a:solidFill>
                <a:latin typeface="Arial"/>
                <a:ea typeface="Arial"/>
                <a:cs typeface="Arial"/>
                <a:sym typeface="Arial"/>
              </a:rPr>
              <a:t>01/01/2022 – 31/12/2022</a:t>
            </a:r>
            <a:endParaRPr sz="32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4" name="Google Shape;264;p1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65" name="Google Shape;265;p1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66" name="Google Shape;266;p14"/>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9B84DD8E-0CF3-5869-B3C6-2DB52473EEA1}"/>
              </a:ext>
            </a:extLst>
          </p:cNvPr>
          <p:cNvPicPr>
            <a:picLocks noChangeAspect="1"/>
          </p:cNvPicPr>
          <p:nvPr/>
        </p:nvPicPr>
        <p:blipFill>
          <a:blip r:embed="rId6"/>
          <a:stretch>
            <a:fillRect/>
          </a:stretch>
        </p:blipFill>
        <p:spPr>
          <a:xfrm>
            <a:off x="0" y="0"/>
            <a:ext cx="9144000" cy="51435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2" name="Google Shape;272;p1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73" name="Google Shape;273;p1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74" name="Google Shape;274;p15"/>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BA61DBE-C472-84A0-7250-D2AF1E564725}"/>
              </a:ext>
            </a:extLst>
          </p:cNvPr>
          <p:cNvPicPr>
            <a:picLocks noChangeAspect="1"/>
          </p:cNvPicPr>
          <p:nvPr/>
        </p:nvPicPr>
        <p:blipFill>
          <a:blip r:embed="rId6"/>
          <a:stretch>
            <a:fillRect/>
          </a:stretch>
        </p:blipFill>
        <p:spPr>
          <a:xfrm>
            <a:off x="542925" y="304800"/>
            <a:ext cx="8058150" cy="45339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80" name="Google Shape;280;p1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1" name="Google Shape;281;p1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82" name="Google Shape;282;p16"/>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B02A952-9ADC-1AC2-5457-9F26FE425996}"/>
              </a:ext>
            </a:extLst>
          </p:cNvPr>
          <p:cNvPicPr>
            <a:picLocks noChangeAspect="1"/>
          </p:cNvPicPr>
          <p:nvPr/>
        </p:nvPicPr>
        <p:blipFill>
          <a:blip r:embed="rId6"/>
          <a:stretch>
            <a:fillRect/>
          </a:stretch>
        </p:blipFill>
        <p:spPr>
          <a:xfrm>
            <a:off x="176212" y="100012"/>
            <a:ext cx="8791575" cy="494347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8" name="Google Shape;288;p1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9" name="Google Shape;289;p1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90" name="Google Shape;290;p17"/>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C0B31D60-84A0-ABAA-DD26-3B15CDF528A9}"/>
              </a:ext>
            </a:extLst>
          </p:cNvPr>
          <p:cNvPicPr>
            <a:picLocks noChangeAspect="1"/>
          </p:cNvPicPr>
          <p:nvPr/>
        </p:nvPicPr>
        <p:blipFill>
          <a:blip r:embed="rId6"/>
          <a:stretch>
            <a:fillRect/>
          </a:stretch>
        </p:blipFill>
        <p:spPr>
          <a:xfrm>
            <a:off x="519112" y="357187"/>
            <a:ext cx="8105775" cy="442912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6" name="Google Shape;296;p18"/>
          <p:cNvSpPr txBox="1"/>
          <p:nvPr/>
        </p:nvSpPr>
        <p:spPr>
          <a:xfrm>
            <a:off x="0" y="1"/>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Geography</a:t>
            </a:r>
            <a:endParaRPr sz="2400" b="1" i="0" u="none" strike="noStrike" cap="none">
              <a:solidFill>
                <a:srgbClr val="D12477"/>
              </a:solidFill>
              <a:latin typeface="Arial"/>
              <a:ea typeface="Arial"/>
              <a:cs typeface="Arial"/>
              <a:sym typeface="Arial"/>
            </a:endParaRPr>
          </a:p>
        </p:txBody>
      </p:sp>
      <p:pic>
        <p:nvPicPr>
          <p:cNvPr id="3" name="Picture 2" descr="A screenshot of a computer&#10;&#10;Description automatically generated">
            <a:extLst>
              <a:ext uri="{FF2B5EF4-FFF2-40B4-BE49-F238E27FC236}">
                <a16:creationId xmlns:a16="http://schemas.microsoft.com/office/drawing/2014/main" id="{2679093E-0C2B-02B3-8CC0-B29A4E673991}"/>
              </a:ext>
            </a:extLst>
          </p:cNvPr>
          <p:cNvPicPr>
            <a:picLocks noChangeAspect="1"/>
          </p:cNvPicPr>
          <p:nvPr/>
        </p:nvPicPr>
        <p:blipFill>
          <a:blip r:embed="rId3"/>
          <a:stretch>
            <a:fillRect/>
          </a:stretch>
        </p:blipFill>
        <p:spPr>
          <a:xfrm>
            <a:off x="581025" y="333375"/>
            <a:ext cx="7981950" cy="447675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2" name="Google Shape;302;p19"/>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Language</a:t>
            </a:r>
            <a:endParaRPr sz="2400" b="1" i="0" u="none" strike="noStrike" cap="none">
              <a:solidFill>
                <a:srgbClr val="D12477"/>
              </a:solidFill>
              <a:latin typeface="Arial"/>
              <a:ea typeface="Arial"/>
              <a:cs typeface="Arial"/>
              <a:sym typeface="Arial"/>
            </a:endParaRPr>
          </a:p>
        </p:txBody>
      </p:sp>
      <p:pic>
        <p:nvPicPr>
          <p:cNvPr id="303" name="Google Shape;303;p1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4" name="Google Shape;304;p1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05" name="Google Shape;305;p19"/>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446B1018-CC4A-33E1-3EDB-85591DCA1493}"/>
              </a:ext>
            </a:extLst>
          </p:cNvPr>
          <p:cNvPicPr>
            <a:picLocks noChangeAspect="1"/>
          </p:cNvPicPr>
          <p:nvPr/>
        </p:nvPicPr>
        <p:blipFill>
          <a:blip r:embed="rId6"/>
          <a:stretch>
            <a:fillRect/>
          </a:stretch>
        </p:blipFill>
        <p:spPr>
          <a:xfrm>
            <a:off x="557212" y="319087"/>
            <a:ext cx="8029575" cy="45053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1" name="Google Shape;311;p20"/>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Gender and Age</a:t>
            </a:r>
            <a:endParaRPr/>
          </a:p>
        </p:txBody>
      </p:sp>
      <p:pic>
        <p:nvPicPr>
          <p:cNvPr id="312" name="Google Shape;312;p2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13" name="Google Shape;313;p2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14" name="Google Shape;314;p20"/>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1EF6EB5-DC71-0923-171A-0032A0B154BE}"/>
              </a:ext>
            </a:extLst>
          </p:cNvPr>
          <p:cNvPicPr>
            <a:picLocks noChangeAspect="1"/>
          </p:cNvPicPr>
          <p:nvPr/>
        </p:nvPicPr>
        <p:blipFill>
          <a:blip r:embed="rId6"/>
          <a:stretch>
            <a:fillRect/>
          </a:stretch>
        </p:blipFill>
        <p:spPr>
          <a:xfrm>
            <a:off x="245888" y="293401"/>
            <a:ext cx="8536961" cy="479205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20" name="Google Shape;320;p2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Gender and Age</a:t>
            </a:r>
            <a:endParaRPr/>
          </a:p>
        </p:txBody>
      </p:sp>
      <p:pic>
        <p:nvPicPr>
          <p:cNvPr id="321" name="Google Shape;321;p2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22" name="Google Shape;322;p2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23" name="Google Shape;323;p2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A66B63CA-9518-505A-8708-1F7BF5AE413D}"/>
              </a:ext>
            </a:extLst>
          </p:cNvPr>
          <p:cNvPicPr>
            <a:picLocks noChangeAspect="1"/>
          </p:cNvPicPr>
          <p:nvPr/>
        </p:nvPicPr>
        <p:blipFill>
          <a:blip r:embed="rId6"/>
          <a:stretch>
            <a:fillRect/>
          </a:stretch>
        </p:blipFill>
        <p:spPr>
          <a:xfrm>
            <a:off x="227352" y="283464"/>
            <a:ext cx="8343539" cy="468361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9" name="Google Shape;329;p22"/>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Interest</a:t>
            </a:r>
            <a:endParaRPr/>
          </a:p>
        </p:txBody>
      </p:sp>
      <p:pic>
        <p:nvPicPr>
          <p:cNvPr id="330" name="Google Shape;330;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31" name="Google Shape;331;p2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32" name="Google Shape;332;p2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5517453-3480-2464-766F-C56B6095F567}"/>
              </a:ext>
            </a:extLst>
          </p:cNvPr>
          <p:cNvPicPr>
            <a:picLocks noChangeAspect="1"/>
          </p:cNvPicPr>
          <p:nvPr/>
        </p:nvPicPr>
        <p:blipFill>
          <a:blip r:embed="rId6"/>
          <a:stretch>
            <a:fillRect/>
          </a:stretch>
        </p:blipFill>
        <p:spPr>
          <a:xfrm>
            <a:off x="461962" y="371475"/>
            <a:ext cx="8220075" cy="440055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8" name="Google Shape;338;p23"/>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Technology and devices</a:t>
            </a:r>
            <a:endParaRPr/>
          </a:p>
        </p:txBody>
      </p:sp>
      <p:pic>
        <p:nvPicPr>
          <p:cNvPr id="339" name="Google Shape;339;p2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40" name="Google Shape;340;p2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41" name="Google Shape;341;p23"/>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E947EFB4-7E5A-41C6-2913-5AFAE7415167}"/>
              </a:ext>
            </a:extLst>
          </p:cNvPr>
          <p:cNvPicPr>
            <a:picLocks noChangeAspect="1"/>
          </p:cNvPicPr>
          <p:nvPr/>
        </p:nvPicPr>
        <p:blipFill>
          <a:blip r:embed="rId6"/>
          <a:stretch>
            <a:fillRect/>
          </a:stretch>
        </p:blipFill>
        <p:spPr>
          <a:xfrm>
            <a:off x="184967" y="432051"/>
            <a:ext cx="8389764" cy="4711449"/>
          </a:xfrm>
          <a:prstGeom prst="rect">
            <a:avLst/>
          </a:prstGeom>
        </p:spPr>
      </p:pic>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577</TotalTime>
  <Words>2211</Words>
  <Application>Microsoft Office PowerPoint</Application>
  <PresentationFormat>On-screen Show (16:9)</PresentationFormat>
  <Paragraphs>84</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Calibri</vt:lpstr>
      <vt:lpstr>Arial</vt:lpstr>
      <vt:lpstr>Dancing Script</vt:lpstr>
      <vt:lpstr>DEMS NEW</vt:lpstr>
      <vt:lpstr>Understand  your Audience</vt:lpstr>
      <vt:lpstr>PowerPoint Presentation</vt:lpstr>
      <vt:lpstr>Learning Objectives </vt:lpstr>
      <vt:lpstr>Topics</vt:lpstr>
      <vt:lpstr>PowerPoint Presentation</vt:lpstr>
      <vt:lpstr>PowerPoint Presentation</vt:lpstr>
      <vt:lpstr>PowerPoint Presentation</vt:lpstr>
      <vt:lpstr>PowerPoint Presentation</vt:lpstr>
      <vt:lpstr>Overview of audience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your Audience</dc:title>
  <dc:creator>a20160391@pbs.up.pt</dc:creator>
  <cp:lastModifiedBy>Tikkanen Saara</cp:lastModifiedBy>
  <cp:revision>3</cp:revision>
  <dcterms:modified xsi:type="dcterms:W3CDTF">2023-09-17T05:48:38Z</dcterms:modified>
</cp:coreProperties>
</file>