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5143500" cx="9144000"/>
  <p:notesSz cx="6858000" cy="9144000"/>
  <p:embeddedFontLst>
    <p:embeddedFont>
      <p:font typeface="Dancing Script"/>
      <p:regular r:id="rId36"/>
      <p:bold r:id="rId37"/>
    </p:embeddedFont>
    <p:embeddedFont>
      <p:font typeface="Open Sans"/>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42" roundtripDataSignature="AMtx7mhIxvf6v4CoWwvLo9UMKv4b0zR7e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OpenSans-italic.fntdata"/><Relationship Id="rId20" Type="http://schemas.openxmlformats.org/officeDocument/2006/relationships/slide" Target="slides/slide15.xml"/><Relationship Id="rId42" Type="http://customschemas.google.com/relationships/presentationmetadata" Target="metadata"/><Relationship Id="rId41" Type="http://schemas.openxmlformats.org/officeDocument/2006/relationships/font" Target="fonts/OpenSans-boldItalic.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DancingScript-bold.fntdata"/><Relationship Id="rId14" Type="http://schemas.openxmlformats.org/officeDocument/2006/relationships/slide" Target="slides/slide9.xml"/><Relationship Id="rId36" Type="http://schemas.openxmlformats.org/officeDocument/2006/relationships/font" Target="fonts/DancingScript-regular.fntdata"/><Relationship Id="rId17" Type="http://schemas.openxmlformats.org/officeDocument/2006/relationships/slide" Target="slides/slide12.xml"/><Relationship Id="rId39" Type="http://schemas.openxmlformats.org/officeDocument/2006/relationships/font" Target="fonts/OpenSans-bold.fntdata"/><Relationship Id="rId16" Type="http://schemas.openxmlformats.org/officeDocument/2006/relationships/slide" Target="slides/slide11.xml"/><Relationship Id="rId38" Type="http://schemas.openxmlformats.org/officeDocument/2006/relationships/font" Target="fonts/OpenSans-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1" name="Google Shape;15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7" name="Google Shape;15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Choosing the proper metrics is important because it ensures the validity of data analysis and helps in making informed decisions. It also helps to measure progress towards goals, understand the impact of changes and allocate resources effectively. Incorrect metrics can lead to misinterpretation of data and flawed decision-making. </a:t>
            </a:r>
            <a:r>
              <a:rPr lang="en-US">
                <a:solidFill>
                  <a:schemeClr val="dk1"/>
                </a:solidFill>
              </a:rPr>
              <a:t>Here are some reasons why choosing proper metrics is important:</a:t>
            </a:r>
            <a:endParaRPr>
              <a:solidFill>
                <a:schemeClr val="dk1"/>
              </a:solidFill>
            </a:endParaRPr>
          </a:p>
          <a:p>
            <a:pPr indent="-298450" lvl="0" marL="457200" rtl="0" algn="l">
              <a:lnSpc>
                <a:spcPct val="115000"/>
              </a:lnSpc>
              <a:spcBef>
                <a:spcPts val="1200"/>
              </a:spcBef>
              <a:spcAft>
                <a:spcPts val="0"/>
              </a:spcAft>
              <a:buClr>
                <a:schemeClr val="dk1"/>
              </a:buClr>
              <a:buSzPts val="1100"/>
              <a:buAutoNum type="arabicPeriod"/>
            </a:pPr>
            <a:r>
              <a:rPr b="1" lang="en-US">
                <a:solidFill>
                  <a:schemeClr val="dk1"/>
                </a:solidFill>
              </a:rPr>
              <a:t>Clarity of objectives:</a:t>
            </a:r>
            <a:r>
              <a:rPr lang="en-US">
                <a:solidFill>
                  <a:schemeClr val="dk1"/>
                </a:solidFill>
              </a:rPr>
              <a:t> Proper metrics help clarify the objectives or goals you want to achieve. By defining specific and measurable metrics, you can ensure that everyone involved understands what needs to be accomplished and how success will be determined. Clear metrics align efforts and focus attention on key areas.</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Measurement of progress:</a:t>
            </a:r>
            <a:r>
              <a:rPr lang="en-US">
                <a:solidFill>
                  <a:schemeClr val="dk1"/>
                </a:solidFill>
              </a:rPr>
              <a:t> Metrics provide a means to track progress over time. They enable you to assess whether you are moving in the right direction, identify areas of improvement, and make necessary adjustments. Without proper metrics, it becomes difficult to evaluate progress objectively and make data-driven decisions.</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Performance evaluation:</a:t>
            </a:r>
            <a:r>
              <a:rPr lang="en-US">
                <a:solidFill>
                  <a:schemeClr val="dk1"/>
                </a:solidFill>
              </a:rPr>
              <a:t> Metrics play a crucial role in evaluating performance, whether it's an individual, a team, a project, or an entire organization. By selecting relevant metrics, you can assess the effectiveness and efficiency of processes, identify strengths and weaknesses, and identify areas for improvement. Properly chosen metrics provide a basis for fair and objective performance evaluations.</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Data-driven decision-making:</a:t>
            </a:r>
            <a:r>
              <a:rPr lang="en-US">
                <a:solidFill>
                  <a:schemeClr val="dk1"/>
                </a:solidFill>
              </a:rPr>
              <a:t> Metrics provide empirical data that can guide decision-making. They help you identify trends, patterns, and correlations in data, which in turn inform strategic choices. Proper metrics enable you to make informed decisions based on evidence rather than relying on intuition or subjective opinions.</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Accountability and transparency:</a:t>
            </a:r>
            <a:r>
              <a:rPr lang="en-US">
                <a:solidFill>
                  <a:schemeClr val="dk1"/>
                </a:solidFill>
              </a:rPr>
              <a:t> Well-defined metrics foster accountability and transparency. When metrics are clearly communicated and understood, it becomes easier to hold individuals or entities responsible for their performance. Transparent metrics enable stakeholders to assess and compare performance fairly, enhancing trust and credibility.</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Optimization and efficiency:</a:t>
            </a:r>
            <a:r>
              <a:rPr lang="en-US">
                <a:solidFill>
                  <a:schemeClr val="dk1"/>
                </a:solidFill>
              </a:rPr>
              <a:t> Metrics help identify areas where optimization and efficiency gains can be made. By measuring and analyzing relevant data, you can identify bottlenecks, inefficiencies, or areas of waste. Proper metrics highlight opportunities for improvement and guide resource allocation for maximum impact.</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Alignment with strategic goals:</a:t>
            </a:r>
            <a:r>
              <a:rPr lang="en-US">
                <a:solidFill>
                  <a:schemeClr val="dk1"/>
                </a:solidFill>
              </a:rPr>
              <a:t> Proper metrics ensure alignment between activities and strategic goals. By choosing metrics that directly reflect the desired outcomes, you can monitor progress towards strategic objectives and ensure that efforts are focused on the right priorities. This alignment enhances the effectiveness and relevance of initiatives.</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Comparison and benchmarking:</a:t>
            </a:r>
            <a:r>
              <a:rPr lang="en-US">
                <a:solidFill>
                  <a:schemeClr val="dk1"/>
                </a:solidFill>
              </a:rPr>
              <a:t> Well-chosen metrics allow for meaningful comparisons and benchmarking. By selecting industry-standard or best-practice metrics, you can compare performance against peers or competitors, identify gaps, and set ambitious but achievable targets. Proper metrics enable you to assess relative performance and drive continuous improvement.</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US">
                <a:solidFill>
                  <a:schemeClr val="dk1"/>
                </a:solidFill>
              </a:rPr>
              <a:t>In summary, selecting proper metrics is essential for clarity, measurement, evaluation, decision-making, accountability, optimization, alignment, and benchmarking. Properly chosen metrics provide a foundation for effective management, strategic planning, and achieving desired outcomes.</a:t>
            </a:r>
            <a:endParaRPr>
              <a:solidFill>
                <a:schemeClr val="dk1"/>
              </a:solidFill>
            </a:endParaRPr>
          </a:p>
          <a:p>
            <a:pPr indent="0" lvl="0" marL="0" rtl="0" algn="l">
              <a:lnSpc>
                <a:spcPct val="100000"/>
              </a:lnSpc>
              <a:spcBef>
                <a:spcPts val="120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7" name="Google Shape;167;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3" name="Google Shape;18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4" name="Google Shape;194;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US"/>
              <a:t>A measurement strategy in web analytics typically consists of the following phases:</a:t>
            </a:r>
            <a:endParaRPr/>
          </a:p>
          <a:p>
            <a:pPr indent="-298450" lvl="0" marL="457200" rtl="0" algn="l">
              <a:lnSpc>
                <a:spcPct val="100000"/>
              </a:lnSpc>
              <a:spcBef>
                <a:spcPts val="0"/>
              </a:spcBef>
              <a:spcAft>
                <a:spcPts val="0"/>
              </a:spcAft>
              <a:buSzPts val="1100"/>
              <a:buFont typeface="Arial"/>
              <a:buAutoNum type="arabicPeriod"/>
            </a:pPr>
            <a:r>
              <a:rPr lang="en-US"/>
              <a:t>Define Goals: Establish clear and measurable goals for your website or digital marketing campaigns, such as increasing conversions, improving user experience, or increasing brand awareness.</a:t>
            </a:r>
            <a:endParaRPr/>
          </a:p>
          <a:p>
            <a:pPr indent="-298450" lvl="0" marL="457200" rtl="0" algn="l">
              <a:lnSpc>
                <a:spcPct val="100000"/>
              </a:lnSpc>
              <a:spcBef>
                <a:spcPts val="0"/>
              </a:spcBef>
              <a:spcAft>
                <a:spcPts val="0"/>
              </a:spcAft>
              <a:buSzPts val="1100"/>
              <a:buFont typeface="Arial"/>
              <a:buAutoNum type="arabicPeriod"/>
            </a:pPr>
            <a:r>
              <a:rPr lang="en-US"/>
              <a:t>Identify Key Performance Indicators (KPIs): Select metrics that align with your goals and help to track progress towards them. These metrics become your KPIs.</a:t>
            </a:r>
            <a:endParaRPr/>
          </a:p>
          <a:p>
            <a:pPr indent="-298450" lvl="0" marL="457200" rtl="0" algn="l">
              <a:lnSpc>
                <a:spcPct val="100000"/>
              </a:lnSpc>
              <a:spcBef>
                <a:spcPts val="0"/>
              </a:spcBef>
              <a:spcAft>
                <a:spcPts val="0"/>
              </a:spcAft>
              <a:buSzPts val="1100"/>
              <a:buFont typeface="Arial"/>
              <a:buAutoNum type="arabicPeriod"/>
            </a:pPr>
            <a:r>
              <a:rPr lang="en-US"/>
              <a:t>Data Collection: Implement tracking and measurement tools, such as Google Analytics, to collect data on your website and digital marketing campaigns.</a:t>
            </a:r>
            <a:endParaRPr/>
          </a:p>
          <a:p>
            <a:pPr indent="-298450" lvl="0" marL="457200" rtl="0" algn="l">
              <a:lnSpc>
                <a:spcPct val="100000"/>
              </a:lnSpc>
              <a:spcBef>
                <a:spcPts val="0"/>
              </a:spcBef>
              <a:spcAft>
                <a:spcPts val="0"/>
              </a:spcAft>
              <a:buSzPts val="1100"/>
              <a:buFont typeface="Arial"/>
              <a:buAutoNum type="arabicPeriod"/>
            </a:pPr>
            <a:r>
              <a:rPr lang="en-US"/>
              <a:t>Data Analysis: Use tools and techniques, such as segmentation and funnel analysis, to make sense of the data you have collected and identify patterns, trends, and opportunities for improvement.</a:t>
            </a:r>
            <a:endParaRPr/>
          </a:p>
          <a:p>
            <a:pPr indent="-298450" lvl="0" marL="457200" rtl="0" algn="l">
              <a:lnSpc>
                <a:spcPct val="100000"/>
              </a:lnSpc>
              <a:spcBef>
                <a:spcPts val="0"/>
              </a:spcBef>
              <a:spcAft>
                <a:spcPts val="0"/>
              </a:spcAft>
              <a:buSzPts val="1100"/>
              <a:buFont typeface="Arial"/>
              <a:buAutoNum type="arabicPeriod"/>
            </a:pPr>
            <a:r>
              <a:rPr lang="en-US"/>
              <a:t>Insights and Recommendations: Draw insights from the data analysis and make recommendations for optimization based on the insights.</a:t>
            </a:r>
            <a:endParaRPr/>
          </a:p>
          <a:p>
            <a:pPr indent="-298450" lvl="0" marL="457200" rtl="0" algn="l">
              <a:lnSpc>
                <a:spcPct val="100000"/>
              </a:lnSpc>
              <a:spcBef>
                <a:spcPts val="0"/>
              </a:spcBef>
              <a:spcAft>
                <a:spcPts val="0"/>
              </a:spcAft>
              <a:buSzPts val="1100"/>
              <a:buFont typeface="Arial"/>
              <a:buAutoNum type="arabicPeriod"/>
            </a:pPr>
            <a:r>
              <a:rPr lang="en-US"/>
              <a:t>Implementation and Optimization: Implement the recommendations and make ongoing optimizations to improve performance and achieve your goals.</a:t>
            </a:r>
            <a:endParaRPr/>
          </a:p>
          <a:p>
            <a:pPr indent="-298450" lvl="0" marL="457200" rtl="0" algn="l">
              <a:lnSpc>
                <a:spcPct val="100000"/>
              </a:lnSpc>
              <a:spcBef>
                <a:spcPts val="0"/>
              </a:spcBef>
              <a:spcAft>
                <a:spcPts val="0"/>
              </a:spcAft>
              <a:buSzPts val="1100"/>
              <a:buFont typeface="Arial"/>
              <a:buAutoNum type="arabicPeriod"/>
            </a:pPr>
            <a:r>
              <a:rPr lang="en-US"/>
              <a:t>Continuous Monitoring and Reporting: Regularly monitor and report on the KPIs to track progress and ensure the continued success of your digital marketing efforts.</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These phases form a cycle of continuous improvement, allowing you to continuously monitor and optimize your digital marketing efforts to achieve your goals.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b="1" lang="en-US" sz="1400"/>
              <a:t>Note that there are quite a few models and theories, proposed by various authors, and in the following pages we present some of them.</a:t>
            </a:r>
            <a:endParaRPr b="1" sz="1400"/>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0" name="Google Shape;20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Another framework</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6" name="Google Shape;20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Another framework</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2" name="Google Shape;21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Another framework</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1" name="Google Shape;23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Another framework</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1" name="Google Shape;271;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1" name="Google Shape;341;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9" name="Google Shape;349;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US"/>
              <a:t>Key Performance Indicators (KPIs) are critical to the success of a digital marketing strategy. KPIs provide a way to measure the effectiveness of marketing efforts, identify areas for improvement, and track progress towards goals.</a:t>
            </a:r>
            <a:endParaRPr/>
          </a:p>
          <a:p>
            <a:pPr indent="0" lvl="0" marL="158750" rtl="0" algn="l">
              <a:lnSpc>
                <a:spcPct val="100000"/>
              </a:lnSpc>
              <a:spcBef>
                <a:spcPts val="0"/>
              </a:spcBef>
              <a:spcAft>
                <a:spcPts val="0"/>
              </a:spcAft>
              <a:buSzPts val="1100"/>
              <a:buNone/>
            </a:pPr>
            <a:r>
              <a:rPr lang="en-US"/>
              <a:t>KPIs help to:</a:t>
            </a:r>
            <a:endParaRPr/>
          </a:p>
          <a:p>
            <a:pPr indent="0" lvl="0" marL="158750" rtl="0" algn="l">
              <a:lnSpc>
                <a:spcPct val="100000"/>
              </a:lnSpc>
              <a:spcBef>
                <a:spcPts val="0"/>
              </a:spcBef>
              <a:spcAft>
                <a:spcPts val="0"/>
              </a:spcAft>
              <a:buSzPts val="1100"/>
              <a:buNone/>
            </a:pPr>
            <a:r>
              <a:t/>
            </a:r>
            <a:endParaRPr/>
          </a:p>
          <a:p>
            <a:pPr indent="-298450" lvl="0" marL="457200" rtl="0" algn="l">
              <a:lnSpc>
                <a:spcPct val="100000"/>
              </a:lnSpc>
              <a:spcBef>
                <a:spcPts val="0"/>
              </a:spcBef>
              <a:spcAft>
                <a:spcPts val="0"/>
              </a:spcAft>
              <a:buSzPts val="1100"/>
              <a:buFont typeface="Arial"/>
              <a:buAutoNum type="arabicPeriod"/>
            </a:pPr>
            <a:r>
              <a:rPr lang="en-US"/>
              <a:t>Focus efforts on what matters most: By selecting the right KPIs, marketers can prioritize their efforts and focus on what is most important for achieving their goals.</a:t>
            </a:r>
            <a:endParaRPr/>
          </a:p>
          <a:p>
            <a:pPr indent="-298450" lvl="0" marL="457200" rtl="0" algn="l">
              <a:lnSpc>
                <a:spcPct val="100000"/>
              </a:lnSpc>
              <a:spcBef>
                <a:spcPts val="0"/>
              </a:spcBef>
              <a:spcAft>
                <a:spcPts val="0"/>
              </a:spcAft>
              <a:buSzPts val="1100"/>
              <a:buFont typeface="Arial"/>
              <a:buAutoNum type="arabicPeriod"/>
            </a:pPr>
            <a:r>
              <a:rPr lang="en-US"/>
              <a:t>Make data-driven decisions: KPIs provide a way to measure progress and performance, which allows marketers to make data-driven decisions rather than relying on intuition or assumptions.</a:t>
            </a:r>
            <a:endParaRPr/>
          </a:p>
          <a:p>
            <a:pPr indent="-298450" lvl="0" marL="457200" rtl="0" algn="l">
              <a:lnSpc>
                <a:spcPct val="100000"/>
              </a:lnSpc>
              <a:spcBef>
                <a:spcPts val="0"/>
              </a:spcBef>
              <a:spcAft>
                <a:spcPts val="0"/>
              </a:spcAft>
              <a:buSzPts val="1100"/>
              <a:buFont typeface="Arial"/>
              <a:buAutoNum type="arabicPeriod"/>
            </a:pPr>
            <a:r>
              <a:rPr lang="en-US"/>
              <a:t>Monitor progress and measure success: Regularly tracking and monitoring KPIs helps marketers to understand if their efforts are paying off and if they are on track to achieving their goals.</a:t>
            </a:r>
            <a:endParaRPr/>
          </a:p>
          <a:p>
            <a:pPr indent="-298450" lvl="0" marL="457200" rtl="0" algn="l">
              <a:lnSpc>
                <a:spcPct val="100000"/>
              </a:lnSpc>
              <a:spcBef>
                <a:spcPts val="0"/>
              </a:spcBef>
              <a:spcAft>
                <a:spcPts val="0"/>
              </a:spcAft>
              <a:buSzPts val="1100"/>
              <a:buFont typeface="Arial"/>
              <a:buAutoNum type="arabicPeriod"/>
            </a:pPr>
            <a:r>
              <a:rPr lang="en-US"/>
              <a:t>Continuously optimize efforts: KPIs provide insights into areas for improvement and help marketers to continuously optimize their efforts to achieve better results.</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In summary, KPIs are a crucial part of a successful digital marketing strategy. They provide a way to measure the impact of marketing efforts, identify areas for improvement, and continuously optimize efforts to achieve better results.</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5" name="Google Shape;355;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US"/>
              <a:t>Key Performance Indicators (KPIs) are metrics that help organizations measure progress towards specific business goals and objectives. KPIs are a crucial component of data-driven decision making and play a vital role in tracking the performance of a business.</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KPIs are used to measure progress towards specific objectives, such as increasing sales, improving customer satisfaction, or reducing costs. By tracking and analyzing KPIs, organizations can gain a better understanding of their performance, identify areas for improvement, and make informed decisions to optimize their efforts and achieve their objectives.</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Choosing the right KPIs is important, as the KPIs selected will impact the data that is collected and analyzed, and inform decision-making. In order to be effective, KPIs must be relevant, measurable, and actionable, and must provide insights that are useful for optimizing the performance of the business towards achieving its objectives.</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For example, if a business objective is to increase sales, the relevant KPIs could be conversion rate, average order value, and revenue. By tracking these metrics, the business can monitor their progress towards the objective of increasing sales and make informed decisions to improve performance.</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In order to be effective, KPIs must be regularly monitored and updated. As the business evolves and new objectives are established, KPIs may need to be adjusted or replaced to ensure that they remain relevant and useful for tracking progress towards business goals and objectives.</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In conclusion, KPIs are a critical component of any successful business strategy. They provide a way to measure progress, identify areas for improvement, and make informed decisions to optimize performance and achieve objectives. By regularly monitoring and updating KPIs, organizations can ensure that they are continuously aligned with their goals and objectives and making the best use of their resources.</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1" name="Google Shape;361;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US"/>
              <a:t>Key Performance Indicators (KPIs) are directly related to the objectives of a business company. KPIs are metrics that help to measure progress towards specific business goals and objectives. By tracking and analyzing KPIs, businesses can gain a better understanding of their performance and make informed decisions to optimize their efforts and achieve their objectives.</a:t>
            </a:r>
            <a:endParaRPr/>
          </a:p>
          <a:p>
            <a:pPr indent="-228600" lvl="0" marL="45720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For example, if a business objective is to increase sales, the relevant KPIs could be conversion rate, average order value, and revenue. By tracking these metrics, the business can monitor their progress towards the objective of increasing sales and make informed decisions to improve performance.</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It is important to choose the right KPIs to align with business objectives, as the KPIs selected will impact the data that is collected and analyzed, and inform decision-making. In order to be effective, KPIs must be relevant, measurable, and actionable, and must provide insights that are useful for optimizing the business's performance towards achieving its objectives.</a:t>
            </a:r>
            <a:endParaRPr/>
          </a:p>
          <a:p>
            <a:pPr indent="0" lvl="0" marL="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Here's another example:</a:t>
            </a:r>
            <a:endParaRPr/>
          </a:p>
          <a:p>
            <a:pPr indent="-298450" lvl="0" marL="457200" rtl="0" algn="l">
              <a:lnSpc>
                <a:spcPct val="100000"/>
              </a:lnSpc>
              <a:spcBef>
                <a:spcPts val="0"/>
              </a:spcBef>
              <a:spcAft>
                <a:spcPts val="0"/>
              </a:spcAft>
              <a:buSzPts val="1100"/>
              <a:buChar char="●"/>
            </a:pPr>
            <a:r>
              <a:rPr lang="en-US"/>
              <a:t>Objective: Improve website user experience</a:t>
            </a:r>
            <a:endParaRPr/>
          </a:p>
          <a:p>
            <a:pPr indent="-298450" lvl="0" marL="457200" rtl="0" algn="l">
              <a:lnSpc>
                <a:spcPct val="100000"/>
              </a:lnSpc>
              <a:spcBef>
                <a:spcPts val="0"/>
              </a:spcBef>
              <a:spcAft>
                <a:spcPts val="0"/>
              </a:spcAft>
              <a:buSzPts val="1100"/>
              <a:buChar char="●"/>
            </a:pPr>
            <a:r>
              <a:rPr lang="en-US"/>
              <a:t>Relevant KPIs: Bounce rate, page load time, time on site, and pages per session.</a:t>
            </a:r>
            <a:endParaRPr/>
          </a:p>
          <a:p>
            <a:pPr indent="-298450" lvl="0" marL="457200" rtl="0" algn="l">
              <a:lnSpc>
                <a:spcPct val="100000"/>
              </a:lnSpc>
              <a:spcBef>
                <a:spcPts val="0"/>
              </a:spcBef>
              <a:spcAft>
                <a:spcPts val="0"/>
              </a:spcAft>
              <a:buSzPts val="1100"/>
              <a:buChar char="●"/>
            </a:pPr>
            <a:r>
              <a:rPr lang="en-US"/>
              <a:t>By tracking these KPIs, a business can monitor their progress towards improving user experience on their website. For example, if bounce rate is high, it may indicate that users are not finding the content they are looking for or that the website is slow to load. Time on site and pages per session can provide insight into how engaged users are with the website and its content. By optimizing these KPIs, the business can improve the overall user experience on their website and achieve its objective of improving user experience.</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8" name="Google Shape;418;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4" name="Google Shape;424;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158750" lvl="0" marL="228600" rtl="0" algn="l">
              <a:lnSpc>
                <a:spcPct val="100000"/>
              </a:lnSpc>
              <a:spcBef>
                <a:spcPts val="0"/>
              </a:spcBef>
              <a:spcAft>
                <a:spcPts val="0"/>
              </a:spcAft>
              <a:buSzPts val="1100"/>
              <a:buFont typeface="Arial"/>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0" name="Google Shape;430;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158750" lvl="0" marL="228600" rtl="0" algn="l">
              <a:lnSpc>
                <a:spcPct val="100000"/>
              </a:lnSpc>
              <a:spcBef>
                <a:spcPts val="0"/>
              </a:spcBef>
              <a:spcAft>
                <a:spcPts val="0"/>
              </a:spcAft>
              <a:buSzPts val="1100"/>
              <a:buFont typeface="Arial"/>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6" name="Google Shape;436;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2" name="Google Shape;442;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0" name="Google Shape;450;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15000"/>
              </a:lnSpc>
              <a:spcBef>
                <a:spcPts val="1200"/>
              </a:spcBef>
              <a:spcAft>
                <a:spcPts val="0"/>
              </a:spcAft>
              <a:buClr>
                <a:schemeClr val="dk1"/>
              </a:buClr>
              <a:buSzPts val="1100"/>
              <a:buAutoNum type="arabicPeriod"/>
            </a:pPr>
            <a:r>
              <a:rPr b="1" lang="en-US">
                <a:solidFill>
                  <a:schemeClr val="dk1"/>
                </a:solidFill>
              </a:rPr>
              <a:t>Acquisition:</a:t>
            </a:r>
            <a:r>
              <a:rPr lang="en-US">
                <a:solidFill>
                  <a:schemeClr val="dk1"/>
                </a:solidFill>
              </a:rPr>
              <a:t> Acquisition refers to the metric that measures the number of new customers or users that a business or website attracts within a specific time period. It provides insights into the effectiveness of marketing and advertising efforts in bringing in new prospects or customers. Acquisition metrics often include metrics such as the number of new sign-ups, downloads, registrations, or website visits.</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Events:</a:t>
            </a:r>
            <a:r>
              <a:rPr lang="en-US">
                <a:solidFill>
                  <a:schemeClr val="dk1"/>
                </a:solidFill>
              </a:rPr>
              <a:t> Events are metrics that track specific actions or interactions taken by users on a website or application. These actions can include clicks, downloads, form submissions, video views, or any other predefined user engagement. Events provide data on user behavior, engagement levels, and can help evaluate the effectiveness of marketing campaigns or user experience.</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Conversions:</a:t>
            </a:r>
            <a:r>
              <a:rPr lang="en-US">
                <a:solidFill>
                  <a:schemeClr val="dk1"/>
                </a:solidFill>
              </a:rPr>
              <a:t> Conversions are metrics that measure the number of desired actions taken by users or customers that align with specific goals. These goals could be making a purchase, subscribing to a service, filling out a form, or any other action that represents a successful outcome for the business. Conversion metrics help assess the effectiveness of sales funnels, marketing campaigns, or website optimization efforts.</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Pages:</a:t>
            </a:r>
            <a:r>
              <a:rPr lang="en-US">
                <a:solidFill>
                  <a:schemeClr val="dk1"/>
                </a:solidFill>
              </a:rPr>
              <a:t> Pages refer to metrics related to the performance and engagement of specific webpages within a website or application. These metrics can include page views, unique page views, time spent on a page, bounce rate, or exit rate. Page metrics help analyze user engagement, identify popular content, and evaluate the performance of individual pages in achieving their intended objectives.</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Landing Pages:</a:t>
            </a:r>
            <a:r>
              <a:rPr lang="en-US">
                <a:solidFill>
                  <a:schemeClr val="dk1"/>
                </a:solidFill>
              </a:rPr>
              <a:t> Landing pages are specific webpages designed with the purpose of capturing visitor's attention and encouraging a specific action or conversion. Landing page metrics typically measure the effectiveness of these pages in terms of conversion rate, bounce rate, click-through rate, or engagement metrics. They help assess the success of marketing campaigns, optimize landing page design, and improve conversion rates.</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Retention:</a:t>
            </a:r>
            <a:r>
              <a:rPr lang="en-US">
                <a:solidFill>
                  <a:schemeClr val="dk1"/>
                </a:solidFill>
              </a:rPr>
              <a:t> Retention metrics measure the ability of a business or product to retain its customers over a specific period. These metrics typically include customer churn rate (the rate at which customers stop using a product or service), customer lifetime value (the total value a customer brings to a business over their lifetime), or repeat purchase rate. Retention metrics are crucial for assessing customer loyalty, evaluating the effectiveness of customer retention strategies, and identifying opportunities to increase customer lifetime value.</a:t>
            </a:r>
            <a:endParaRPr>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b="1" lang="en-US">
                <a:solidFill>
                  <a:schemeClr val="dk1"/>
                </a:solidFill>
              </a:rPr>
              <a:t>Customer Value:</a:t>
            </a:r>
            <a:r>
              <a:rPr lang="en-US">
                <a:solidFill>
                  <a:schemeClr val="dk1"/>
                </a:solidFill>
              </a:rPr>
              <a:t> Customer value metrics quantify the economic value that a customer brings to a business over their relationship. These metrics can include average order value, customer lifetime value (mentioned earlier), customer profitability, or customer acquisition cost. Customer value metrics help businesses understand the financial impact of their customer relationships, identify high-value customers, and inform marketing and sales strategies.</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6" name="Google Shape;456;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5" name="Google Shape;465;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0" name="Google Shape;470;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8" name="Google Shape;478;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5" name="Google Shape;485;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1" name="Google Shape;491;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6" name="Google Shape;496;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g27f7a14a40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2" name="Google Shape;502;g27f7a14a40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g"/><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3.jpg"/><Relationship Id="rId6" Type="http://schemas.openxmlformats.org/officeDocument/2006/relationships/image" Target="../media/image1.png"/><Relationship Id="rId7" Type="http://schemas.openxmlformats.org/officeDocument/2006/relationships/image" Target="../media/image47.png"/><Relationship Id="rId8"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image" Target="../media/image7.png"/><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8.png"/><Relationship Id="rId4" Type="http://schemas.openxmlformats.org/officeDocument/2006/relationships/image" Target="../media/image7.png"/><Relationship Id="rId5"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 Id="rId3" Type="http://schemas.openxmlformats.org/officeDocument/2006/relationships/image" Target="../media/image3.jpg"/><Relationship Id="rId4" Type="http://schemas.openxmlformats.org/officeDocument/2006/relationships/image" Target="../media/image1.png"/><Relationship Id="rId5" Type="http://schemas.openxmlformats.org/officeDocument/2006/relationships/image" Target="../media/image47.png"/><Relationship Id="rId6" Type="http://schemas.openxmlformats.org/officeDocument/2006/relationships/image" Target="../media/image2.png"/><Relationship Id="rId7" Type="http://schemas.openxmlformats.org/officeDocument/2006/relationships/image" Target="../media/image18.png"/><Relationship Id="rId8"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 Id="rId3" Type="http://schemas.openxmlformats.org/officeDocument/2006/relationships/image" Target="../media/image2.png"/><Relationship Id="rId4" Type="http://schemas.openxmlformats.org/officeDocument/2006/relationships/image" Target="../media/image1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image" Target="../media/image7.png"/><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18.png"/><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3.jpg"/><Relationship Id="rId4" Type="http://schemas.openxmlformats.org/officeDocument/2006/relationships/image" Target="../media/image1.png"/><Relationship Id="rId5" Type="http://schemas.openxmlformats.org/officeDocument/2006/relationships/image" Target="../media/image47.png"/><Relationship Id="rId6" Type="http://schemas.openxmlformats.org/officeDocument/2006/relationships/image" Target="../media/image18.png"/><Relationship Id="rId7" Type="http://schemas.openxmlformats.org/officeDocument/2006/relationships/image" Target="../media/image5.png"/><Relationship Id="rId8"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3.jpg"/><Relationship Id="rId4" Type="http://schemas.openxmlformats.org/officeDocument/2006/relationships/image" Target="../media/image1.png"/><Relationship Id="rId5" Type="http://schemas.openxmlformats.org/officeDocument/2006/relationships/image" Target="../media/image47.png"/><Relationship Id="rId6" Type="http://schemas.openxmlformats.org/officeDocument/2006/relationships/image" Target="../media/image18.png"/><Relationship Id="rId7" Type="http://schemas.openxmlformats.org/officeDocument/2006/relationships/image" Target="../media/image5.png"/><Relationship Id="rId8"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3.jpg"/><Relationship Id="rId4" Type="http://schemas.openxmlformats.org/officeDocument/2006/relationships/image" Target="../media/image1.png"/><Relationship Id="rId5" Type="http://schemas.openxmlformats.org/officeDocument/2006/relationships/image" Target="../media/image47.png"/><Relationship Id="rId6" Type="http://schemas.openxmlformats.org/officeDocument/2006/relationships/image" Target="../media/image18.png"/><Relationship Id="rId7" Type="http://schemas.openxmlformats.org/officeDocument/2006/relationships/image" Target="../media/image5.png"/><Relationship Id="rId8"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18.png"/><Relationship Id="rId4"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8.png"/><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image" Target="../media/image7.png"/><Relationship Id="rId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image" Target="../media/image7.png"/><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image" Target="../media/image7.png"/><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3.jpg"/><Relationship Id="rId4" Type="http://schemas.openxmlformats.org/officeDocument/2006/relationships/image" Target="../media/image1.png"/><Relationship Id="rId5" Type="http://schemas.openxmlformats.org/officeDocument/2006/relationships/image" Target="../media/image47.png"/><Relationship Id="rId6" Type="http://schemas.openxmlformats.org/officeDocument/2006/relationships/image" Target="../media/image18.png"/><Relationship Id="rId7" Type="http://schemas.openxmlformats.org/officeDocument/2006/relationships/image" Target="../media/image5.png"/><Relationship Id="rId8"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45"/>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0" name="Google Shape;10;p45"/>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45"/>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4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pic>
        <p:nvPicPr>
          <p:cNvPr id="13" name="Google Shape;13;p45"/>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14" name="Google Shape;14;p45"/>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45"/>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45"/>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45"/>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8" name="Shape 18"/>
        <p:cNvGrpSpPr/>
        <p:nvPr/>
      </p:nvGrpSpPr>
      <p:grpSpPr>
        <a:xfrm>
          <a:off x="0" y="0"/>
          <a:ext cx="0" cy="0"/>
          <a:chOff x="0" y="0"/>
          <a:chExt cx="0" cy="0"/>
        </a:xfrm>
      </p:grpSpPr>
      <p:pic>
        <p:nvPicPr>
          <p:cNvPr id="19" name="Google Shape;19;p46"/>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20" name="Google Shape;20;p46"/>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46"/>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2" name="Google Shape;22;p4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23" name="Google Shape;23;p46"/>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type="obj">
  <p:cSld name="OBJECT">
    <p:spTree>
      <p:nvGrpSpPr>
        <p:cNvPr id="24" name="Shape 24"/>
        <p:cNvGrpSpPr/>
        <p:nvPr/>
      </p:nvGrpSpPr>
      <p:grpSpPr>
        <a:xfrm>
          <a:off x="0" y="0"/>
          <a:ext cx="0" cy="0"/>
          <a:chOff x="0" y="0"/>
          <a:chExt cx="0" cy="0"/>
        </a:xfrm>
      </p:grpSpPr>
      <p:pic>
        <p:nvPicPr>
          <p:cNvPr descr="A picture containing shape&#10;&#10;Description automatically generated" id="25" name="Google Shape;25;p47"/>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26" name="Google Shape;26;p47"/>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27" name="Google Shape;27;p47"/>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47"/>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9" name="Google Shape;29;p47"/>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30" name="Google Shape;30;p47"/>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1" name="Shape 31"/>
        <p:cNvGrpSpPr/>
        <p:nvPr/>
      </p:nvGrpSpPr>
      <p:grpSpPr>
        <a:xfrm>
          <a:off x="0" y="0"/>
          <a:ext cx="0" cy="0"/>
          <a:chOff x="0" y="0"/>
          <a:chExt cx="0" cy="0"/>
        </a:xfrm>
      </p:grpSpPr>
      <p:sp>
        <p:nvSpPr>
          <p:cNvPr id="32" name="Google Shape;32;p48"/>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8"/>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4" name="Google Shape;34;p4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pic>
        <p:nvPicPr>
          <p:cNvPr id="35" name="Google Shape;35;p4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6" name="Google Shape;36;p4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7" name="Google Shape;37;p4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8" name="Google Shape;38;p48"/>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39" name="Google Shape;39;p48"/>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0" name="Google Shape;40;p48"/>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1" name="Google Shape;41;p48"/>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2" name="Shape 42"/>
        <p:cNvGrpSpPr/>
        <p:nvPr/>
      </p:nvGrpSpPr>
      <p:grpSpPr>
        <a:xfrm>
          <a:off x="0" y="0"/>
          <a:ext cx="0" cy="0"/>
          <a:chOff x="0" y="0"/>
          <a:chExt cx="0" cy="0"/>
        </a:xfrm>
      </p:grpSpPr>
      <p:sp>
        <p:nvSpPr>
          <p:cNvPr id="43" name="Google Shape;43;p49"/>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pic>
        <p:nvPicPr>
          <p:cNvPr id="44" name="Google Shape;44;p49"/>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45" name="Google Shape;45;p49"/>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6" name="Shape 46"/>
        <p:cNvGrpSpPr/>
        <p:nvPr/>
      </p:nvGrpSpPr>
      <p:grpSpPr>
        <a:xfrm>
          <a:off x="0" y="0"/>
          <a:ext cx="0" cy="0"/>
          <a:chOff x="0" y="0"/>
          <a:chExt cx="0" cy="0"/>
        </a:xfrm>
      </p:grpSpPr>
      <p:pic>
        <p:nvPicPr>
          <p:cNvPr id="47" name="Google Shape;47;p50"/>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8" name="Google Shape;48;p5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9" name="Google Shape;49;p50"/>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51"/>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2" name="Google Shape;52;p51"/>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3" name="Google Shape;53;p51"/>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050">
              <a:solidFill>
                <a:schemeClr val="lt1"/>
              </a:solidFill>
              <a:latin typeface="Calibri"/>
              <a:ea typeface="Calibri"/>
              <a:cs typeface="Calibri"/>
              <a:sym typeface="Calibri"/>
            </a:endParaRPr>
          </a:p>
        </p:txBody>
      </p:sp>
      <p:cxnSp>
        <p:nvCxnSpPr>
          <p:cNvPr id="54" name="Google Shape;54;p51"/>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55" name="Google Shape;55;p51"/>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56" name="Google Shape;56;p51"/>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57" name="Shape 57"/>
        <p:cNvGrpSpPr/>
        <p:nvPr/>
      </p:nvGrpSpPr>
      <p:grpSpPr>
        <a:xfrm>
          <a:off x="0" y="0"/>
          <a:ext cx="0" cy="0"/>
          <a:chOff x="0" y="0"/>
          <a:chExt cx="0" cy="0"/>
        </a:xfrm>
      </p:grpSpPr>
      <p:sp>
        <p:nvSpPr>
          <p:cNvPr id="58" name="Google Shape;58;p52"/>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2"/>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0" name="Google Shape;60;p52"/>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1" name="Google Shape;61;p5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050">
              <a:solidFill>
                <a:schemeClr val="lt1"/>
              </a:solidFill>
              <a:latin typeface="Calibri"/>
              <a:ea typeface="Calibri"/>
              <a:cs typeface="Calibri"/>
              <a:sym typeface="Calibri"/>
            </a:endParaRPr>
          </a:p>
        </p:txBody>
      </p:sp>
      <p:cxnSp>
        <p:nvCxnSpPr>
          <p:cNvPr id="62" name="Google Shape;62;p52"/>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3" name="Google Shape;63;p5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4" name="Google Shape;64;p5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5" name="Google Shape;65;p5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6" name="Google Shape;66;p5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67" name="Google Shape;67;p5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68" name="Google Shape;68;p52"/>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53"/>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3"/>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53"/>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5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050">
              <a:solidFill>
                <a:schemeClr val="lt1"/>
              </a:solidFill>
              <a:latin typeface="Calibri"/>
              <a:ea typeface="Calibri"/>
              <a:cs typeface="Calibri"/>
              <a:sym typeface="Calibri"/>
            </a:endParaRPr>
          </a:p>
        </p:txBody>
      </p:sp>
      <p:cxnSp>
        <p:nvCxnSpPr>
          <p:cNvPr id="74" name="Google Shape;74;p53"/>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5" name="Google Shape;75;p5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5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5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5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5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53"/>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5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5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5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5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050">
              <a:solidFill>
                <a:schemeClr val="lt1"/>
              </a:solidFill>
              <a:latin typeface="Calibri"/>
              <a:ea typeface="Calibri"/>
              <a:cs typeface="Calibri"/>
              <a:sym typeface="Calibri"/>
            </a:endParaRPr>
          </a:p>
        </p:txBody>
      </p:sp>
      <p:cxnSp>
        <p:nvCxnSpPr>
          <p:cNvPr id="86" name="Google Shape;86;p54"/>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5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5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5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5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5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54"/>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55"/>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5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96" name="Google Shape;96;p55"/>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97" name="Google Shape;97;p55"/>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050">
              <a:solidFill>
                <a:schemeClr val="lt1"/>
              </a:solidFill>
              <a:latin typeface="Calibri"/>
              <a:ea typeface="Calibri"/>
              <a:cs typeface="Calibri"/>
              <a:sym typeface="Calibri"/>
            </a:endParaRPr>
          </a:p>
        </p:txBody>
      </p:sp>
      <p:pic>
        <p:nvPicPr>
          <p:cNvPr id="98" name="Google Shape;98;p55"/>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55"/>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56"/>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5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5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56"/>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050">
              <a:solidFill>
                <a:schemeClr val="lt1"/>
              </a:solidFill>
              <a:latin typeface="Calibri"/>
              <a:ea typeface="Calibri"/>
              <a:cs typeface="Calibri"/>
              <a:sym typeface="Calibri"/>
            </a:endParaRPr>
          </a:p>
        </p:txBody>
      </p:sp>
      <p:pic>
        <p:nvPicPr>
          <p:cNvPr id="105" name="Google Shape;105;p56"/>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56"/>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1">
    <p:spTree>
      <p:nvGrpSpPr>
        <p:cNvPr id="107" name="Shape 107"/>
        <p:cNvGrpSpPr/>
        <p:nvPr/>
      </p:nvGrpSpPr>
      <p:grpSpPr>
        <a:xfrm>
          <a:off x="0" y="0"/>
          <a:ext cx="0" cy="0"/>
          <a:chOff x="0" y="0"/>
          <a:chExt cx="0" cy="0"/>
        </a:xfrm>
      </p:grpSpPr>
      <p:pic>
        <p:nvPicPr>
          <p:cNvPr id="108" name="Google Shape;108;p57"/>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109" name="Google Shape;109;p57"/>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57"/>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1" name="Google Shape;111;p5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2" name="Google Shape;112;p5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13" name="Shape 113"/>
        <p:cNvGrpSpPr/>
        <p:nvPr/>
      </p:nvGrpSpPr>
      <p:grpSpPr>
        <a:xfrm>
          <a:off x="0" y="0"/>
          <a:ext cx="0" cy="0"/>
          <a:chOff x="0" y="0"/>
          <a:chExt cx="0" cy="0"/>
        </a:xfrm>
      </p:grpSpPr>
      <p:pic>
        <p:nvPicPr>
          <p:cNvPr id="114" name="Google Shape;114;p58"/>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5" name="Google Shape;115;p58"/>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6" name="Google Shape;116;p58"/>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7" name="Google Shape;117;p58"/>
          <p:cNvSpPr/>
          <p:nvPr>
            <p:ph idx="2" type="pic"/>
          </p:nvPr>
        </p:nvSpPr>
        <p:spPr>
          <a:xfrm>
            <a:off x="5572125" y="1"/>
            <a:ext cx="3571875" cy="5029199"/>
          </a:xfrm>
          <a:prstGeom prst="rect">
            <a:avLst/>
          </a:prstGeom>
          <a:solidFill>
            <a:srgbClr val="D3EEEF"/>
          </a:solidFill>
          <a:ln>
            <a:noFill/>
          </a:ln>
        </p:spPr>
      </p:sp>
      <p:pic>
        <p:nvPicPr>
          <p:cNvPr id="118" name="Google Shape;118;p5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9" name="Google Shape;119;p5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20" name="Shape 120"/>
        <p:cNvGrpSpPr/>
        <p:nvPr/>
      </p:nvGrpSpPr>
      <p:grpSpPr>
        <a:xfrm>
          <a:off x="0" y="0"/>
          <a:ext cx="0" cy="0"/>
          <a:chOff x="0" y="0"/>
          <a:chExt cx="0" cy="0"/>
        </a:xfrm>
      </p:grpSpPr>
      <p:sp>
        <p:nvSpPr>
          <p:cNvPr id="121" name="Google Shape;121;p59"/>
          <p:cNvSpPr/>
          <p:nvPr>
            <p:ph idx="2" type="pic"/>
          </p:nvPr>
        </p:nvSpPr>
        <p:spPr>
          <a:xfrm>
            <a:off x="0" y="1"/>
            <a:ext cx="9144000" cy="2571749"/>
          </a:xfrm>
          <a:prstGeom prst="rect">
            <a:avLst/>
          </a:prstGeom>
          <a:solidFill>
            <a:srgbClr val="D3EEEF"/>
          </a:solidFill>
          <a:ln>
            <a:noFill/>
          </a:ln>
        </p:spPr>
      </p:sp>
      <p:sp>
        <p:nvSpPr>
          <p:cNvPr id="122" name="Google Shape;122;p59"/>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3" name="Google Shape;123;p59"/>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4" name="Google Shape;124;p59"/>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5" name="Google Shape;125;p5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5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6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050">
              <a:solidFill>
                <a:schemeClr val="lt1"/>
              </a:solidFill>
              <a:latin typeface="Calibri"/>
              <a:ea typeface="Calibri"/>
              <a:cs typeface="Calibri"/>
              <a:sym typeface="Calibri"/>
            </a:endParaRPr>
          </a:p>
        </p:txBody>
      </p:sp>
      <p:pic>
        <p:nvPicPr>
          <p:cNvPr id="129" name="Google Shape;129;p6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6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6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6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60"/>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6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60"/>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tsikkodia" type="title">
  <p:cSld name="TITLE">
    <p:spTree>
      <p:nvGrpSpPr>
        <p:cNvPr id="136" name="Shape 136"/>
        <p:cNvGrpSpPr/>
        <p:nvPr/>
      </p:nvGrpSpPr>
      <p:grpSpPr>
        <a:xfrm>
          <a:off x="0" y="0"/>
          <a:ext cx="0" cy="0"/>
          <a:chOff x="0" y="0"/>
          <a:chExt cx="0" cy="0"/>
        </a:xfrm>
      </p:grpSpPr>
      <p:sp>
        <p:nvSpPr>
          <p:cNvPr id="137" name="Google Shape;137;p61"/>
          <p:cNvSpPr txBox="1"/>
          <p:nvPr>
            <p:ph type="ctrTitle"/>
          </p:nvPr>
        </p:nvSpPr>
        <p:spPr>
          <a:xfrm>
            <a:off x="1143000" y="781050"/>
            <a:ext cx="6858000" cy="1790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8" name="Google Shape;138;p61"/>
          <p:cNvSpPr txBox="1"/>
          <p:nvPr>
            <p:ph idx="1" type="subTitle"/>
          </p:nvPr>
        </p:nvSpPr>
        <p:spPr>
          <a:xfrm>
            <a:off x="1143000" y="2701528"/>
            <a:ext cx="6858000" cy="124182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 type="blank">
  <p:cSld name="BLANK">
    <p:spTree>
      <p:nvGrpSpPr>
        <p:cNvPr id="139"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or visualization">
  <p:cSld name="Chart or visualization">
    <p:spTree>
      <p:nvGrpSpPr>
        <p:cNvPr id="140" name="Shape 140"/>
        <p:cNvGrpSpPr/>
        <p:nvPr/>
      </p:nvGrpSpPr>
      <p:grpSpPr>
        <a:xfrm>
          <a:off x="0" y="0"/>
          <a:ext cx="0" cy="0"/>
          <a:chOff x="0" y="0"/>
          <a:chExt cx="0" cy="0"/>
        </a:xfrm>
      </p:grpSpPr>
      <p:sp>
        <p:nvSpPr>
          <p:cNvPr id="141" name="Google Shape;141;p63"/>
          <p:cNvSpPr txBox="1"/>
          <p:nvPr>
            <p:ph type="title"/>
          </p:nvPr>
        </p:nvSpPr>
        <p:spPr>
          <a:xfrm>
            <a:off x="629841" y="1480874"/>
            <a:ext cx="1774244" cy="12001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63"/>
          <p:cNvSpPr txBox="1"/>
          <p:nvPr>
            <p:ph idx="1" type="body"/>
          </p:nvPr>
        </p:nvSpPr>
        <p:spPr>
          <a:xfrm>
            <a:off x="629841" y="2771775"/>
            <a:ext cx="1774244" cy="1629966"/>
          </a:xfrm>
          <a:prstGeom prst="rect">
            <a:avLst/>
          </a:prstGeom>
          <a:noFill/>
          <a:ln>
            <a:noFill/>
          </a:ln>
        </p:spPr>
        <p:txBody>
          <a:bodyPr anchorCtr="0" anchor="t" bIns="45700" lIns="91425" spcFirstLastPara="1" rIns="91425" wrap="square" tIns="45700">
            <a:normAutofit/>
          </a:bodyPr>
          <a:lstStyle>
            <a:lvl1pPr indent="-304800" lvl="0" marL="4572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43" name="Google Shape;143;p63"/>
          <p:cNvSpPr/>
          <p:nvPr>
            <p:ph idx="2" type="chart"/>
          </p:nvPr>
        </p:nvSpPr>
        <p:spPr>
          <a:xfrm>
            <a:off x="3800476" y="228600"/>
            <a:ext cx="5079206" cy="4229100"/>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750"/>
              </a:spcBef>
              <a:spcAft>
                <a:spcPts val="0"/>
              </a:spcAft>
              <a:buClr>
                <a:schemeClr val="dk1"/>
              </a:buClr>
              <a:buSzPts val="2100"/>
              <a:buFont typeface="Noto Sans Symbols"/>
              <a:buChar char="▪"/>
              <a:defRPr b="0" i="0" sz="2100" u="none" cap="none" strike="noStrike">
                <a:solidFill>
                  <a:schemeClr val="dk1"/>
                </a:solidFill>
                <a:latin typeface="Open Sans"/>
                <a:ea typeface="Open Sans"/>
                <a:cs typeface="Open Sans"/>
                <a:sym typeface="Open Sans"/>
              </a:defRPr>
            </a:lvl1pPr>
            <a:lvl2pPr lvl="1" marR="0" rtl="0" algn="l">
              <a:lnSpc>
                <a:spcPct val="90000"/>
              </a:lnSpc>
              <a:spcBef>
                <a:spcPts val="375"/>
              </a:spcBef>
              <a:spcAft>
                <a:spcPts val="0"/>
              </a:spcAft>
              <a:buClr>
                <a:schemeClr val="dk1"/>
              </a:buClr>
              <a:buSzPts val="1800"/>
              <a:buFont typeface="Noto Sans Symbols"/>
              <a:buChar char="▪"/>
              <a:defRPr b="0" i="0" sz="1800" u="none" cap="none" strike="noStrike">
                <a:solidFill>
                  <a:schemeClr val="dk1"/>
                </a:solidFill>
                <a:latin typeface="Open Sans"/>
                <a:ea typeface="Open Sans"/>
                <a:cs typeface="Open Sans"/>
                <a:sym typeface="Open Sans"/>
              </a:defRPr>
            </a:lvl2pPr>
            <a:lvl3pPr lvl="2" marR="0" rtl="0" algn="l">
              <a:lnSpc>
                <a:spcPct val="90000"/>
              </a:lnSpc>
              <a:spcBef>
                <a:spcPts val="375"/>
              </a:spcBef>
              <a:spcAft>
                <a:spcPts val="0"/>
              </a:spcAft>
              <a:buClr>
                <a:schemeClr val="dk1"/>
              </a:buClr>
              <a:buSzPts val="1500"/>
              <a:buFont typeface="Noto Sans Symbols"/>
              <a:buChar char="▪"/>
              <a:defRPr b="0" i="0" sz="1500" u="none" cap="none" strike="noStrike">
                <a:solidFill>
                  <a:schemeClr val="dk1"/>
                </a:solidFill>
                <a:latin typeface="Open Sans"/>
                <a:ea typeface="Open Sans"/>
                <a:cs typeface="Open Sans"/>
                <a:sym typeface="Open Sans"/>
              </a:defRPr>
            </a:lvl3pPr>
            <a:lvl4pPr lvl="3" marR="0" rtl="0" algn="l">
              <a:lnSpc>
                <a:spcPct val="90000"/>
              </a:lnSpc>
              <a:spcBef>
                <a:spcPts val="375"/>
              </a:spcBef>
              <a:spcAft>
                <a:spcPts val="0"/>
              </a:spcAft>
              <a:buClr>
                <a:schemeClr val="dk1"/>
              </a:buClr>
              <a:buSzPts val="1350"/>
              <a:buFont typeface="Noto Sans Symbols"/>
              <a:buChar char="▪"/>
              <a:defRPr b="0" i="0" sz="1350" u="none" cap="none" strike="noStrike">
                <a:solidFill>
                  <a:schemeClr val="dk1"/>
                </a:solidFill>
                <a:latin typeface="Open Sans"/>
                <a:ea typeface="Open Sans"/>
                <a:cs typeface="Open Sans"/>
                <a:sym typeface="Open Sans"/>
              </a:defRPr>
            </a:lvl4pPr>
            <a:lvl5pPr lvl="4" marR="0" rtl="0" algn="l">
              <a:lnSpc>
                <a:spcPct val="90000"/>
              </a:lnSpc>
              <a:spcBef>
                <a:spcPts val="375"/>
              </a:spcBef>
              <a:spcAft>
                <a:spcPts val="0"/>
              </a:spcAft>
              <a:buClr>
                <a:schemeClr val="dk1"/>
              </a:buClr>
              <a:buSzPts val="1350"/>
              <a:buFont typeface="Noto Sans Symbols"/>
              <a:buChar char="▪"/>
              <a:defRPr b="0" i="0" sz="1350" u="none" cap="none" strike="noStrike">
                <a:solidFill>
                  <a:schemeClr val="dk1"/>
                </a:solidFill>
                <a:latin typeface="Open Sans"/>
                <a:ea typeface="Open Sans"/>
                <a:cs typeface="Open Sans"/>
                <a:sym typeface="Open Sans"/>
              </a:defRPr>
            </a:lvl5pPr>
            <a:lvl6pPr lvl="5"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6pPr>
            <a:lvl7pPr lvl="6"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7pPr>
            <a:lvl8pPr lvl="7"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8pPr>
            <a:lvl9pPr lvl="8"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White Background" type="twoColTx">
  <p:cSld name="TITLE_AND_TWO_COLUMNS">
    <p:spTree>
      <p:nvGrpSpPr>
        <p:cNvPr id="144" name="Shape 144"/>
        <p:cNvGrpSpPr/>
        <p:nvPr/>
      </p:nvGrpSpPr>
      <p:grpSpPr>
        <a:xfrm>
          <a:off x="0" y="0"/>
          <a:ext cx="0" cy="0"/>
          <a:chOff x="0" y="0"/>
          <a:chExt cx="0" cy="0"/>
        </a:xfrm>
      </p:grpSpPr>
      <p:sp>
        <p:nvSpPr>
          <p:cNvPr id="145" name="Google Shape;145;p6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1pPr>
            <a:lvl2pPr indent="0" lvl="1"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2pPr>
            <a:lvl3pPr indent="0" lvl="2"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3pPr>
            <a:lvl4pPr indent="0" lvl="3"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4pPr>
            <a:lvl5pPr indent="0" lvl="4"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5pPr>
            <a:lvl6pPr indent="0" lvl="5"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6pPr>
            <a:lvl7pPr indent="0" lvl="6"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7pPr>
            <a:lvl8pPr indent="0" lvl="7"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8pPr>
            <a:lvl9pPr indent="0" lvl="8"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2" type="secHead">
  <p:cSld name="SECTION_HEADER">
    <p:spTree>
      <p:nvGrpSpPr>
        <p:cNvPr id="146" name="Shape 146"/>
        <p:cNvGrpSpPr/>
        <p:nvPr/>
      </p:nvGrpSpPr>
      <p:grpSpPr>
        <a:xfrm>
          <a:off x="0" y="0"/>
          <a:ext cx="0" cy="0"/>
          <a:chOff x="0" y="0"/>
          <a:chExt cx="0" cy="0"/>
        </a:xfrm>
      </p:grpSpPr>
      <p:sp>
        <p:nvSpPr>
          <p:cNvPr id="147" name="Google Shape;147;p6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1pPr>
            <a:lvl2pPr indent="0" lvl="1"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2pPr>
            <a:lvl3pPr indent="0" lvl="2"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3pPr>
            <a:lvl4pPr indent="0" lvl="3"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4pPr>
            <a:lvl5pPr indent="0" lvl="4"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5pPr>
            <a:lvl6pPr indent="0" lvl="5"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6pPr>
            <a:lvl7pPr indent="0" lvl="6"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7pPr>
            <a:lvl8pPr indent="0" lvl="7"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8pPr>
            <a:lvl9pPr indent="0" lvl="8"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ck Background">
  <p:cSld name="Black Background">
    <p:spTree>
      <p:nvGrpSpPr>
        <p:cNvPr id="148" name="Shape 14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23" Type="http://schemas.openxmlformats.org/officeDocument/2006/relationships/theme" Target="../theme/theme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4"/>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3.png"/><Relationship Id="rId4" Type="http://schemas.openxmlformats.org/officeDocument/2006/relationships/image" Target="../media/image2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
          <p:cNvSpPr txBox="1"/>
          <p:nvPr>
            <p:ph type="ctrTitle"/>
          </p:nvPr>
        </p:nvSpPr>
        <p:spPr>
          <a:xfrm>
            <a:off x="1592546" y="1490889"/>
            <a:ext cx="5958908" cy="1141169"/>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4500"/>
              <a:buFont typeface="Roboto"/>
              <a:buNone/>
            </a:pPr>
            <a:r>
              <a:rPr lang="en-US" sz="7200"/>
              <a:t>Metrics</a:t>
            </a:r>
            <a:endParaRPr sz="7200"/>
          </a:p>
        </p:txBody>
      </p:sp>
      <p:sp>
        <p:nvSpPr>
          <p:cNvPr id="154" name="Google Shape;154;p1"/>
          <p:cNvSpPr txBox="1"/>
          <p:nvPr>
            <p:ph idx="4294967295" type="subTitle"/>
          </p:nvPr>
        </p:nvSpPr>
        <p:spPr>
          <a:xfrm>
            <a:off x="1143000" y="2759983"/>
            <a:ext cx="6858000" cy="1241425"/>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Professor</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School</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Digital Analytics and Monitoring</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
          <p:cNvSpPr/>
          <p:nvPr/>
        </p:nvSpPr>
        <p:spPr>
          <a:xfrm>
            <a:off x="7591425" y="139541"/>
            <a:ext cx="1407514" cy="572700"/>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0" name="Google Shape;160;p2"/>
          <p:cNvSpPr txBox="1"/>
          <p:nvPr/>
        </p:nvSpPr>
        <p:spPr>
          <a:xfrm>
            <a:off x="311700" y="283089"/>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61" name="Google Shape;161;p2"/>
          <p:cNvSpPr txBox="1"/>
          <p:nvPr/>
        </p:nvSpPr>
        <p:spPr>
          <a:xfrm>
            <a:off x="478339" y="1268016"/>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162" name="Google Shape;162;p2"/>
          <p:cNvSpPr txBox="1"/>
          <p:nvPr>
            <p:ph type="title"/>
          </p:nvPr>
        </p:nvSpPr>
        <p:spPr>
          <a:xfrm>
            <a:off x="316950" y="275400"/>
            <a:ext cx="8515350" cy="552603"/>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“The importance of choosing proper metrics”</a:t>
            </a:r>
            <a:endParaRPr/>
          </a:p>
        </p:txBody>
      </p:sp>
      <p:sp>
        <p:nvSpPr>
          <p:cNvPr id="163" name="Google Shape;163;p2"/>
          <p:cNvSpPr txBox="1"/>
          <p:nvPr>
            <p:ph idx="1" type="body"/>
          </p:nvPr>
        </p:nvSpPr>
        <p:spPr>
          <a:xfrm>
            <a:off x="628650" y="1057275"/>
            <a:ext cx="8037011" cy="2961756"/>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11AA81"/>
              </a:buClr>
              <a:buSzPts val="2000"/>
              <a:buNone/>
            </a:pPr>
            <a:r>
              <a:rPr b="1" i="0" lang="en-US" sz="2000" u="none" cap="none" strike="noStrike">
                <a:solidFill>
                  <a:srgbClr val="11AA81"/>
                </a:solidFill>
                <a:latin typeface="Arial"/>
                <a:ea typeface="Arial"/>
                <a:cs typeface="Arial"/>
                <a:sym typeface="Arial"/>
              </a:rPr>
              <a:t>Metrics (have different meanings for people)</a:t>
            </a:r>
            <a:endParaRPr b="1" sz="2000">
              <a:solidFill>
                <a:srgbClr val="11AA81"/>
              </a:solidFill>
            </a:endParaRPr>
          </a:p>
          <a:p>
            <a:pPr indent="-285750" lvl="0" marL="285750" marR="0" rtl="0" algn="l">
              <a:lnSpc>
                <a:spcPct val="100000"/>
              </a:lnSpc>
              <a:spcBef>
                <a:spcPts val="600"/>
              </a:spcBef>
              <a:spcAft>
                <a:spcPts val="0"/>
              </a:spcAft>
              <a:buClr>
                <a:srgbClr val="11AA81"/>
              </a:buClr>
              <a:buSzPts val="1800"/>
              <a:buFont typeface="Arial"/>
              <a:buChar char="●"/>
            </a:pPr>
            <a:r>
              <a:rPr b="0" i="0" lang="en-US" sz="1800" u="none" cap="none" strike="noStrike">
                <a:latin typeface="Arial"/>
                <a:ea typeface="Arial"/>
                <a:cs typeface="Arial"/>
                <a:sym typeface="Arial"/>
              </a:rPr>
              <a:t>Km or Miles</a:t>
            </a:r>
            <a:endParaRPr sz="1800"/>
          </a:p>
          <a:p>
            <a:pPr indent="-285750" lvl="0" marL="285750" marR="0" rtl="0" algn="l">
              <a:lnSpc>
                <a:spcPct val="100000"/>
              </a:lnSpc>
              <a:spcBef>
                <a:spcPts val="600"/>
              </a:spcBef>
              <a:spcAft>
                <a:spcPts val="0"/>
              </a:spcAft>
              <a:buClr>
                <a:srgbClr val="11AA81"/>
              </a:buClr>
              <a:buSzPts val="1800"/>
              <a:buFont typeface="Arial"/>
              <a:buChar char="●"/>
            </a:pPr>
            <a:r>
              <a:rPr b="0" i="0" lang="en-US" sz="1800" u="none" cap="none" strike="noStrike">
                <a:latin typeface="Arial"/>
                <a:ea typeface="Arial"/>
                <a:cs typeface="Arial"/>
                <a:sym typeface="Arial"/>
              </a:rPr>
              <a:t>Kg or Ounces</a:t>
            </a:r>
            <a:endParaRPr sz="1800"/>
          </a:p>
          <a:p>
            <a:pPr indent="-285750" lvl="0" marL="285750" marR="0" rtl="0" algn="l">
              <a:lnSpc>
                <a:spcPct val="100000"/>
              </a:lnSpc>
              <a:spcBef>
                <a:spcPts val="600"/>
              </a:spcBef>
              <a:spcAft>
                <a:spcPts val="0"/>
              </a:spcAft>
              <a:buClr>
                <a:srgbClr val="11AA81"/>
              </a:buClr>
              <a:buSzPts val="1800"/>
              <a:buFont typeface="Arial"/>
              <a:buChar char="●"/>
            </a:pPr>
            <a:r>
              <a:rPr b="0" i="0" lang="en-US" sz="1800" u="none" cap="none" strike="noStrike">
                <a:latin typeface="Arial"/>
                <a:ea typeface="Arial"/>
                <a:cs typeface="Arial"/>
                <a:sym typeface="Arial"/>
              </a:rPr>
              <a:t>Cm or Inches</a:t>
            </a:r>
            <a:br>
              <a:rPr b="0" i="0" lang="en-US" sz="1800" u="none" cap="none" strike="noStrike">
                <a:latin typeface="Arial"/>
                <a:ea typeface="Arial"/>
                <a:cs typeface="Arial"/>
                <a:sym typeface="Arial"/>
              </a:rPr>
            </a:br>
            <a:endParaRPr sz="1800"/>
          </a:p>
          <a:p>
            <a:pPr indent="0" lvl="0" marL="0" marR="0" rtl="0" algn="l">
              <a:lnSpc>
                <a:spcPct val="100000"/>
              </a:lnSpc>
              <a:spcBef>
                <a:spcPts val="600"/>
              </a:spcBef>
              <a:spcAft>
                <a:spcPts val="0"/>
              </a:spcAft>
              <a:buClr>
                <a:srgbClr val="11AA81"/>
              </a:buClr>
              <a:buSzPts val="2000"/>
              <a:buNone/>
            </a:pPr>
            <a:r>
              <a:rPr b="1" i="0" lang="en-US" sz="2000" u="none" cap="none" strike="noStrike">
                <a:solidFill>
                  <a:srgbClr val="11AA81"/>
                </a:solidFill>
                <a:latin typeface="Arial"/>
                <a:ea typeface="Arial"/>
                <a:cs typeface="Arial"/>
                <a:sym typeface="Arial"/>
              </a:rPr>
              <a:t>Marathon? How should it be measured?</a:t>
            </a:r>
            <a:endParaRPr b="1" sz="2000">
              <a:solidFill>
                <a:srgbClr val="11AA81"/>
              </a:solidFill>
            </a:endParaRPr>
          </a:p>
          <a:p>
            <a:pPr indent="-285750" lvl="0" marL="285750" marR="0" rtl="0" algn="l">
              <a:lnSpc>
                <a:spcPct val="100000"/>
              </a:lnSpc>
              <a:spcBef>
                <a:spcPts val="600"/>
              </a:spcBef>
              <a:spcAft>
                <a:spcPts val="0"/>
              </a:spcAft>
              <a:buClr>
                <a:srgbClr val="11AA81"/>
              </a:buClr>
              <a:buSzPts val="1800"/>
              <a:buFont typeface="Arial"/>
              <a:buChar char="●"/>
            </a:pPr>
            <a:r>
              <a:rPr b="0" i="0" lang="en-US" sz="1800" u="none" cap="none" strike="noStrike">
                <a:latin typeface="Arial"/>
                <a:ea typeface="Arial"/>
                <a:cs typeface="Arial"/>
                <a:sym typeface="Arial"/>
              </a:rPr>
              <a:t>A professional wants to finish the marathon in less than 2 hours.</a:t>
            </a:r>
            <a:endParaRPr sz="1800"/>
          </a:p>
          <a:p>
            <a:pPr indent="-285750" lvl="0" marL="285750" marR="0" rtl="0" algn="l">
              <a:lnSpc>
                <a:spcPct val="100000"/>
              </a:lnSpc>
              <a:spcBef>
                <a:spcPts val="600"/>
              </a:spcBef>
              <a:spcAft>
                <a:spcPts val="0"/>
              </a:spcAft>
              <a:buClr>
                <a:srgbClr val="11AA81"/>
              </a:buClr>
              <a:buSzPts val="1800"/>
              <a:buFont typeface="Arial"/>
              <a:buChar char="●"/>
            </a:pPr>
            <a:r>
              <a:rPr b="0" i="0" lang="en-US" sz="1800" u="none" cap="none" strike="noStrike">
                <a:latin typeface="Arial"/>
                <a:ea typeface="Arial"/>
                <a:cs typeface="Arial"/>
                <a:sym typeface="Arial"/>
              </a:rPr>
              <a:t>An amateur wants to run and finish the 42 km.</a:t>
            </a:r>
            <a:endParaRPr/>
          </a:p>
        </p:txBody>
      </p:sp>
      <p:pic>
        <p:nvPicPr>
          <p:cNvPr id="164" name="Google Shape;164;p2"/>
          <p:cNvPicPr preferRelativeResize="0"/>
          <p:nvPr/>
        </p:nvPicPr>
        <p:blipFill rotWithShape="1">
          <a:blip r:embed="rId3">
            <a:alphaModFix/>
          </a:blip>
          <a:srcRect b="0" l="0" r="63278" t="0"/>
          <a:stretch/>
        </p:blipFill>
        <p:spPr>
          <a:xfrm>
            <a:off x="7659021" y="4436267"/>
            <a:ext cx="1274218" cy="48841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3"/>
          <p:cNvSpPr txBox="1"/>
          <p:nvPr/>
        </p:nvSpPr>
        <p:spPr>
          <a:xfrm>
            <a:off x="344550" y="280499"/>
            <a:ext cx="84549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i="0" lang="en-US" sz="3000" u="none" cap="none" strike="noStrike">
                <a:solidFill>
                  <a:srgbClr val="161249"/>
                </a:solidFill>
                <a:latin typeface="Arial"/>
                <a:ea typeface="Arial"/>
                <a:cs typeface="Arial"/>
                <a:sym typeface="Arial"/>
              </a:rPr>
              <a:t>“The importance of choosing proper metrics”</a:t>
            </a:r>
            <a:endParaRPr b="0" i="0" sz="3000" u="none" cap="none" strike="noStrike">
              <a:solidFill>
                <a:srgbClr val="161249"/>
              </a:solidFill>
              <a:latin typeface="Calibri"/>
              <a:ea typeface="Calibri"/>
              <a:cs typeface="Calibri"/>
              <a:sym typeface="Calibri"/>
            </a:endParaRPr>
          </a:p>
        </p:txBody>
      </p:sp>
      <p:sp>
        <p:nvSpPr>
          <p:cNvPr id="170" name="Google Shape;170;p3"/>
          <p:cNvSpPr txBox="1"/>
          <p:nvPr/>
        </p:nvSpPr>
        <p:spPr>
          <a:xfrm>
            <a:off x="344550" y="916506"/>
            <a:ext cx="8454900" cy="712815"/>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The wrong choice of metric for the two runners causes unintended consequences</a:t>
            </a:r>
            <a:endParaRPr b="0" i="0" sz="1800" u="none" cap="none" strike="noStrike">
              <a:solidFill>
                <a:srgbClr val="161249"/>
              </a:solidFill>
              <a:latin typeface="Arial"/>
              <a:ea typeface="Arial"/>
              <a:cs typeface="Arial"/>
              <a:sym typeface="Arial"/>
            </a:endParaRPr>
          </a:p>
        </p:txBody>
      </p:sp>
      <p:pic>
        <p:nvPicPr>
          <p:cNvPr descr="Run with solid fill" id="171" name="Google Shape;171;p3"/>
          <p:cNvPicPr preferRelativeResize="0"/>
          <p:nvPr/>
        </p:nvPicPr>
        <p:blipFill rotWithShape="1">
          <a:blip r:embed="rId3">
            <a:alphaModFix/>
          </a:blip>
          <a:srcRect b="0" l="0" r="0" t="0"/>
          <a:stretch/>
        </p:blipFill>
        <p:spPr>
          <a:xfrm flipH="1">
            <a:off x="1910733" y="2002828"/>
            <a:ext cx="2167004" cy="2167004"/>
          </a:xfrm>
          <a:prstGeom prst="rect">
            <a:avLst/>
          </a:prstGeom>
          <a:noFill/>
          <a:ln>
            <a:noFill/>
          </a:ln>
        </p:spPr>
      </p:pic>
      <p:pic>
        <p:nvPicPr>
          <p:cNvPr descr="Snail with solid fill" id="172" name="Google Shape;172;p3"/>
          <p:cNvPicPr preferRelativeResize="0"/>
          <p:nvPr/>
        </p:nvPicPr>
        <p:blipFill rotWithShape="1">
          <a:blip r:embed="rId4">
            <a:alphaModFix/>
          </a:blip>
          <a:srcRect b="0" l="0" r="0" t="0"/>
          <a:stretch/>
        </p:blipFill>
        <p:spPr>
          <a:xfrm>
            <a:off x="4879033" y="1889879"/>
            <a:ext cx="2598092" cy="259809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78" name="Google Shape;178;p4"/>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79" name="Google Shape;179;p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Learning Objectives</a:t>
            </a:r>
            <a:br>
              <a:rPr lang="en-US"/>
            </a:br>
            <a:endParaRPr/>
          </a:p>
        </p:txBody>
      </p:sp>
      <p:sp>
        <p:nvSpPr>
          <p:cNvPr id="180" name="Google Shape;180;p4"/>
          <p:cNvSpPr txBox="1"/>
          <p:nvPr>
            <p:ph idx="1" type="body"/>
          </p:nvPr>
        </p:nvSpPr>
        <p:spPr>
          <a:xfrm>
            <a:off x="628650" y="1369218"/>
            <a:ext cx="7886700" cy="975332"/>
          </a:xfrm>
          <a:prstGeom prst="rect">
            <a:avLst/>
          </a:prstGeom>
          <a:noFill/>
          <a:ln>
            <a:noFill/>
          </a:ln>
        </p:spPr>
        <p:txBody>
          <a:bodyPr anchorCtr="0" anchor="t" bIns="45700" lIns="91425" spcFirstLastPara="1" rIns="91425" wrap="square" tIns="45700">
            <a:spAutoFit/>
          </a:bodyPr>
          <a:lstStyle/>
          <a:p>
            <a:pPr indent="-342900" lvl="0" marL="342900" marR="0" rtl="0" algn="l">
              <a:lnSpc>
                <a:spcPct val="115000"/>
              </a:lnSpc>
              <a:spcBef>
                <a:spcPts val="0"/>
              </a:spcBef>
              <a:spcAft>
                <a:spcPts val="0"/>
              </a:spcAft>
              <a:buClr>
                <a:srgbClr val="11AA81"/>
              </a:buClr>
              <a:buSzPts val="2000"/>
              <a:buFont typeface="Arial"/>
              <a:buChar char="●"/>
            </a:pPr>
            <a:r>
              <a:rPr b="0" i="0" lang="en-US" sz="2000" u="none" cap="none" strike="noStrike">
                <a:solidFill>
                  <a:schemeClr val="dk1"/>
                </a:solidFill>
              </a:rPr>
              <a:t>Determine what metrics should be used</a:t>
            </a:r>
            <a:endParaRPr sz="2000"/>
          </a:p>
          <a:p>
            <a:pPr indent="-342900" lvl="0" marL="342900" marR="0" rtl="0" algn="l">
              <a:lnSpc>
                <a:spcPct val="115000"/>
              </a:lnSpc>
              <a:spcBef>
                <a:spcPts val="1600"/>
              </a:spcBef>
              <a:spcAft>
                <a:spcPts val="0"/>
              </a:spcAft>
              <a:buClr>
                <a:srgbClr val="11AA81"/>
              </a:buClr>
              <a:buSzPts val="2000"/>
              <a:buFont typeface="Arial"/>
              <a:buChar char="●"/>
            </a:pPr>
            <a:r>
              <a:rPr b="0" i="0" lang="en-US" sz="2000" u="none" cap="none" strike="noStrike">
                <a:solidFill>
                  <a:schemeClr val="dk1"/>
                </a:solidFill>
              </a:rPr>
              <a:t>Categorize metrics into groups of websites</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5"/>
          <p:cNvSpPr txBox="1"/>
          <p:nvPr>
            <p:ph type="title"/>
          </p:nvPr>
        </p:nvSpPr>
        <p:spPr>
          <a:xfrm>
            <a:off x="1533525" y="1113546"/>
            <a:ext cx="1762125" cy="58392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Topics</a:t>
            </a:r>
            <a:endParaRPr/>
          </a:p>
        </p:txBody>
      </p:sp>
      <p:sp>
        <p:nvSpPr>
          <p:cNvPr id="186" name="Google Shape;186;p5"/>
          <p:cNvSpPr txBox="1"/>
          <p:nvPr>
            <p:ph idx="1" type="body"/>
          </p:nvPr>
        </p:nvSpPr>
        <p:spPr>
          <a:xfrm>
            <a:off x="3909067" y="976761"/>
            <a:ext cx="4606283" cy="144142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lt1"/>
              </a:buClr>
              <a:buSzPts val="1800"/>
              <a:buFont typeface="Arial"/>
              <a:buChar char="•"/>
            </a:pPr>
            <a:r>
              <a:rPr b="0" i="0" lang="en-US" sz="1800" u="none" cap="none" strike="noStrike"/>
              <a:t>Defining Your Measurement Strategy</a:t>
            </a:r>
            <a:endParaRPr/>
          </a:p>
          <a:p>
            <a:pPr indent="-285750" lvl="0" marL="285750" rtl="0" algn="l">
              <a:lnSpc>
                <a:spcPct val="150000"/>
              </a:lnSpc>
              <a:spcBef>
                <a:spcPts val="630"/>
              </a:spcBef>
              <a:spcAft>
                <a:spcPts val="0"/>
              </a:spcAft>
              <a:buClr>
                <a:schemeClr val="lt1"/>
              </a:buClr>
              <a:buSzPts val="1800"/>
              <a:buFont typeface="Arial"/>
              <a:buChar char="•"/>
            </a:pPr>
            <a:r>
              <a:rPr b="0" i="0" lang="en-US" sz="1800" u="none" cap="none" strike="noStrike"/>
              <a:t>Key goal performance measures</a:t>
            </a:r>
            <a:endParaRPr/>
          </a:p>
          <a:p>
            <a:pPr indent="-285750" lvl="0" marL="285750" rtl="0" algn="l">
              <a:lnSpc>
                <a:spcPct val="150000"/>
              </a:lnSpc>
              <a:spcBef>
                <a:spcPts val="630"/>
              </a:spcBef>
              <a:spcAft>
                <a:spcPts val="0"/>
              </a:spcAft>
              <a:buClr>
                <a:schemeClr val="lt1"/>
              </a:buClr>
              <a:buSzPts val="1800"/>
              <a:buFont typeface="Arial"/>
              <a:buChar char="•"/>
            </a:pPr>
            <a:r>
              <a:rPr b="0" i="0" lang="en-US" sz="1800" u="none" cap="none" strike="noStrike"/>
              <a:t>Metrics That Matter</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6"/>
          <p:cNvSpPr txBox="1"/>
          <p:nvPr/>
        </p:nvSpPr>
        <p:spPr>
          <a:xfrm>
            <a:off x="228600" y="1190625"/>
            <a:ext cx="8686800" cy="2371726"/>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2800"/>
              <a:buFont typeface="Arial"/>
              <a:buNone/>
            </a:pPr>
            <a:r>
              <a:rPr b="1" i="0" lang="en-US" sz="2800" u="none" cap="none" strike="noStrike">
                <a:solidFill>
                  <a:schemeClr val="lt1"/>
                </a:solidFill>
                <a:latin typeface="Arial"/>
                <a:ea typeface="Arial"/>
                <a:cs typeface="Arial"/>
                <a:sym typeface="Arial"/>
              </a:rPr>
              <a:t>“Not everything that can be counted counts, and not everything that counts can be counted.”</a:t>
            </a:r>
            <a:endParaRPr b="0" i="0" sz="1800" u="none" cap="none" strike="noStrike">
              <a:solidFill>
                <a:schemeClr val="lt1"/>
              </a:solidFill>
              <a:latin typeface="Calibri"/>
              <a:ea typeface="Calibri"/>
              <a:cs typeface="Calibri"/>
              <a:sym typeface="Calibri"/>
            </a:endParaRPr>
          </a:p>
          <a:p>
            <a:pPr indent="0" lvl="0" marL="0" marR="0" rtl="0" algn="ctr">
              <a:spcBef>
                <a:spcPts val="0"/>
              </a:spcBef>
              <a:spcAft>
                <a:spcPts val="0"/>
              </a:spcAft>
              <a:buClr>
                <a:schemeClr val="dk1"/>
              </a:buClr>
              <a:buSzPts val="2800"/>
              <a:buFont typeface="Calibri"/>
              <a:buNone/>
            </a:pPr>
            <a:r>
              <a:t/>
            </a:r>
            <a:endParaRPr b="1" i="0" sz="2800" u="none" cap="none" strike="noStrike">
              <a:solidFill>
                <a:schemeClr val="lt1"/>
              </a:solidFill>
              <a:latin typeface="Arial"/>
              <a:ea typeface="Arial"/>
              <a:cs typeface="Arial"/>
              <a:sym typeface="Arial"/>
            </a:endParaRPr>
          </a:p>
          <a:p>
            <a:pPr indent="0" lvl="0" marL="0" marR="0" rtl="0" algn="r">
              <a:spcBef>
                <a:spcPts val="0"/>
              </a:spcBef>
              <a:spcAft>
                <a:spcPts val="0"/>
              </a:spcAft>
              <a:buClr>
                <a:schemeClr val="lt1"/>
              </a:buClr>
              <a:buSzPts val="3200"/>
              <a:buFont typeface="Dancing Script"/>
              <a:buNone/>
            </a:pPr>
            <a:r>
              <a:rPr b="0" i="1" lang="en-US" sz="3200" u="none" cap="none" strike="noStrike">
                <a:solidFill>
                  <a:schemeClr val="lt1"/>
                </a:solidFill>
                <a:latin typeface="Dancing Script"/>
                <a:ea typeface="Dancing Script"/>
                <a:cs typeface="Dancing Script"/>
                <a:sym typeface="Dancing Script"/>
              </a:rPr>
              <a:t>Albert Einstein</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7"/>
          <p:cNvSpPr txBox="1"/>
          <p:nvPr/>
        </p:nvSpPr>
        <p:spPr>
          <a:xfrm>
            <a:off x="716400" y="1450350"/>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11AA81"/>
                </a:solidFill>
                <a:latin typeface="Arial"/>
                <a:ea typeface="Arial"/>
                <a:cs typeface="Arial"/>
                <a:sym typeface="Arial"/>
              </a:rPr>
              <a:t>Topic 1 </a:t>
            </a:r>
            <a:endParaRPr b="1" i="0" sz="6000" u="none" cap="none" strike="noStrike">
              <a:solidFill>
                <a:srgbClr val="11AA81"/>
              </a:solidFill>
              <a:latin typeface="Arial"/>
              <a:ea typeface="Arial"/>
              <a:cs typeface="Arial"/>
              <a:sym typeface="Arial"/>
            </a:endParaRPr>
          </a:p>
        </p:txBody>
      </p:sp>
      <p:sp>
        <p:nvSpPr>
          <p:cNvPr id="197" name="Google Shape;197;p7"/>
          <p:cNvSpPr txBox="1"/>
          <p:nvPr/>
        </p:nvSpPr>
        <p:spPr>
          <a:xfrm>
            <a:off x="675150" y="2571750"/>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200"/>
              <a:buFont typeface="Arial"/>
              <a:buNone/>
            </a:pPr>
            <a:r>
              <a:rPr b="0" i="0" lang="en-US" sz="3200" u="none" cap="none" strike="noStrike">
                <a:solidFill>
                  <a:srgbClr val="161249"/>
                </a:solidFill>
                <a:latin typeface="Arial"/>
                <a:ea typeface="Arial"/>
                <a:cs typeface="Arial"/>
                <a:sym typeface="Arial"/>
              </a:rPr>
              <a:t>Measuring</a:t>
            </a:r>
            <a:endParaRPr b="0" i="0" sz="1800" u="none" cap="none" strike="noStrike">
              <a:solidFill>
                <a:srgbClr val="161249"/>
              </a:solidFill>
              <a:latin typeface="Arial"/>
              <a:ea typeface="Arial"/>
              <a:cs typeface="Arial"/>
              <a:sym typeface="Arial"/>
            </a:endParaRPr>
          </a:p>
          <a:p>
            <a:pPr indent="0" lvl="0" marL="0" marR="0" rtl="0" algn="ctr">
              <a:spcBef>
                <a:spcPts val="0"/>
              </a:spcBef>
              <a:spcAft>
                <a:spcPts val="0"/>
              </a:spcAft>
              <a:buClr>
                <a:srgbClr val="161249"/>
              </a:buClr>
              <a:buSzPts val="3200"/>
              <a:buFont typeface="Arial"/>
              <a:buNone/>
            </a:pPr>
            <a:r>
              <a:rPr b="0" i="0" lang="en-US" sz="3200" u="none" cap="none" strike="noStrike">
                <a:solidFill>
                  <a:srgbClr val="161249"/>
                </a:solidFill>
                <a:latin typeface="Arial"/>
                <a:ea typeface="Arial"/>
                <a:cs typeface="Arial"/>
                <a:sym typeface="Arial"/>
              </a:rPr>
              <a:t>Defining Your Measurement Strategy</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8"/>
          <p:cNvSpPr txBox="1"/>
          <p:nvPr/>
        </p:nvSpPr>
        <p:spPr>
          <a:xfrm>
            <a:off x="311700" y="33277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i="0" lang="en-US" sz="3000" u="none" cap="none" strike="noStrike">
                <a:solidFill>
                  <a:srgbClr val="161249"/>
                </a:solidFill>
                <a:latin typeface="Arial"/>
                <a:ea typeface="Arial"/>
                <a:cs typeface="Arial"/>
                <a:sym typeface="Arial"/>
              </a:rPr>
              <a:t>Measuring - Defining a Measurement Strategy</a:t>
            </a:r>
            <a:endParaRPr b="1" i="0" sz="3000" u="none" cap="none" strike="noStrike">
              <a:solidFill>
                <a:srgbClr val="161249"/>
              </a:solidFill>
              <a:latin typeface="Arial"/>
              <a:ea typeface="Arial"/>
              <a:cs typeface="Arial"/>
              <a:sym typeface="Arial"/>
            </a:endParaRPr>
          </a:p>
        </p:txBody>
      </p:sp>
      <p:pic>
        <p:nvPicPr>
          <p:cNvPr id="203" name="Google Shape;203;p8"/>
          <p:cNvPicPr preferRelativeResize="0"/>
          <p:nvPr/>
        </p:nvPicPr>
        <p:blipFill rotWithShape="1">
          <a:blip r:embed="rId3">
            <a:alphaModFix/>
          </a:blip>
          <a:srcRect b="4148" l="1262" r="3283" t="703"/>
          <a:stretch/>
        </p:blipFill>
        <p:spPr>
          <a:xfrm>
            <a:off x="2771775" y="1162050"/>
            <a:ext cx="3600450" cy="3362326"/>
          </a:xfrm>
          <a:prstGeom prst="rect">
            <a:avLst/>
          </a:prstGeom>
          <a:noFill/>
          <a:ln cap="flat" cmpd="tri" w="95250">
            <a:solidFill>
              <a:srgbClr val="11AA81"/>
            </a:solidFill>
            <a:prstDash val="solid"/>
            <a:round/>
            <a:headEnd len="sm" w="sm" type="none"/>
            <a:tailEnd len="sm" w="sm" type="none"/>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9"/>
          <p:cNvSpPr txBox="1"/>
          <p:nvPr/>
        </p:nvSpPr>
        <p:spPr>
          <a:xfrm>
            <a:off x="311700" y="34598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i="0" lang="en-US" sz="3000" u="none" cap="none" strike="noStrike">
                <a:solidFill>
                  <a:srgbClr val="161249"/>
                </a:solidFill>
                <a:latin typeface="Arial"/>
                <a:ea typeface="Arial"/>
                <a:cs typeface="Arial"/>
                <a:sym typeface="Arial"/>
              </a:rPr>
              <a:t>Measuring - Defining a Measurement Strategy</a:t>
            </a:r>
            <a:endParaRPr b="1" i="0" sz="3000" u="none" cap="none" strike="noStrike">
              <a:solidFill>
                <a:srgbClr val="161249"/>
              </a:solidFill>
              <a:latin typeface="Arial"/>
              <a:ea typeface="Arial"/>
              <a:cs typeface="Arial"/>
              <a:sym typeface="Arial"/>
            </a:endParaRPr>
          </a:p>
        </p:txBody>
      </p:sp>
      <p:pic>
        <p:nvPicPr>
          <p:cNvPr descr="Diagram" id="209" name="Google Shape;209;p9"/>
          <p:cNvPicPr preferRelativeResize="0"/>
          <p:nvPr/>
        </p:nvPicPr>
        <p:blipFill rotWithShape="1">
          <a:blip r:embed="rId3">
            <a:alphaModFix/>
          </a:blip>
          <a:srcRect b="0" l="0" r="0" t="0"/>
          <a:stretch/>
        </p:blipFill>
        <p:spPr>
          <a:xfrm>
            <a:off x="2514196" y="1243486"/>
            <a:ext cx="4115608" cy="3086706"/>
          </a:xfrm>
          <a:prstGeom prst="rect">
            <a:avLst/>
          </a:prstGeom>
          <a:noFill/>
          <a:ln cap="flat" cmpd="sng" w="76200">
            <a:solidFill>
              <a:srgbClr val="11AA81"/>
            </a:solidFill>
            <a:prstDash val="solid"/>
            <a:round/>
            <a:headEnd len="sm" w="sm" type="none"/>
            <a:tailEnd len="sm" w="sm" type="none"/>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0"/>
          <p:cNvSpPr txBox="1"/>
          <p:nvPr/>
        </p:nvSpPr>
        <p:spPr>
          <a:xfrm>
            <a:off x="311700" y="320167"/>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i="0" lang="en-US" sz="3000" u="none" cap="none" strike="noStrike">
                <a:solidFill>
                  <a:srgbClr val="161249"/>
                </a:solidFill>
                <a:latin typeface="Arial"/>
                <a:ea typeface="Arial"/>
                <a:cs typeface="Arial"/>
                <a:sym typeface="Arial"/>
              </a:rPr>
              <a:t>Measuring - Defining a Measurement Strategy</a:t>
            </a:r>
            <a:endParaRPr b="1" i="0" sz="3000" u="none" cap="none" strike="noStrike">
              <a:solidFill>
                <a:srgbClr val="161249"/>
              </a:solidFill>
              <a:latin typeface="Arial"/>
              <a:ea typeface="Arial"/>
              <a:cs typeface="Arial"/>
              <a:sym typeface="Arial"/>
            </a:endParaRPr>
          </a:p>
        </p:txBody>
      </p:sp>
      <p:sp>
        <p:nvSpPr>
          <p:cNvPr id="215" name="Google Shape;215;p10"/>
          <p:cNvSpPr txBox="1"/>
          <p:nvPr/>
        </p:nvSpPr>
        <p:spPr>
          <a:xfrm>
            <a:off x="311700" y="666128"/>
            <a:ext cx="8333429" cy="5727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161249"/>
              </a:buClr>
              <a:buSzPts val="2000"/>
              <a:buFont typeface="Arial"/>
              <a:buNone/>
            </a:pPr>
            <a:r>
              <a:rPr b="0" i="0" lang="en-US" sz="2000" u="none" cap="none" strike="noStrike">
                <a:solidFill>
                  <a:srgbClr val="161249"/>
                </a:solidFill>
                <a:latin typeface="Arial"/>
                <a:ea typeface="Arial"/>
                <a:cs typeface="Arial"/>
                <a:sym typeface="Arial"/>
              </a:rPr>
              <a:t>Describe the phases of web analytics process</a:t>
            </a:r>
            <a:endParaRPr b="1" i="0" sz="2000" u="none" cap="none" strike="noStrike">
              <a:solidFill>
                <a:srgbClr val="161249"/>
              </a:solidFill>
              <a:latin typeface="Arial"/>
              <a:ea typeface="Arial"/>
              <a:cs typeface="Arial"/>
              <a:sym typeface="Arial"/>
            </a:endParaRPr>
          </a:p>
        </p:txBody>
      </p:sp>
      <p:grpSp>
        <p:nvGrpSpPr>
          <p:cNvPr id="216" name="Google Shape;216;p10"/>
          <p:cNvGrpSpPr/>
          <p:nvPr/>
        </p:nvGrpSpPr>
        <p:grpSpPr>
          <a:xfrm>
            <a:off x="193071" y="1498204"/>
            <a:ext cx="8757858" cy="2781966"/>
            <a:chOff x="95061" y="197940"/>
            <a:chExt cx="8757858" cy="2781966"/>
          </a:xfrm>
        </p:grpSpPr>
        <p:sp>
          <p:nvSpPr>
            <p:cNvPr id="217" name="Google Shape;217;p10"/>
            <p:cNvSpPr txBox="1"/>
            <p:nvPr/>
          </p:nvSpPr>
          <p:spPr>
            <a:xfrm>
              <a:off x="95061" y="197940"/>
              <a:ext cx="1638000" cy="596266"/>
            </a:xfrm>
            <a:prstGeom prst="rect">
              <a:avLst/>
            </a:prstGeom>
            <a:solidFill>
              <a:srgbClr val="11AA81"/>
            </a:solid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Open Sans"/>
                <a:buNone/>
              </a:pPr>
              <a:r>
                <a:rPr b="1" i="0" lang="en-US" sz="1400" u="none" cap="none" strike="noStrike">
                  <a:solidFill>
                    <a:schemeClr val="lt1"/>
                  </a:solidFill>
                  <a:latin typeface="Arial"/>
                  <a:ea typeface="Arial"/>
                  <a:cs typeface="Arial"/>
                  <a:sym typeface="Arial"/>
                </a:rPr>
                <a:t>Planning and strategy</a:t>
              </a:r>
              <a:endParaRPr b="1" i="0" sz="1400" u="none" cap="none" strike="noStrike">
                <a:solidFill>
                  <a:schemeClr val="lt1"/>
                </a:solidFill>
                <a:latin typeface="Arial"/>
                <a:ea typeface="Arial"/>
                <a:cs typeface="Arial"/>
                <a:sym typeface="Arial"/>
              </a:endParaRPr>
            </a:p>
          </p:txBody>
        </p:sp>
        <p:sp>
          <p:nvSpPr>
            <p:cNvPr id="218" name="Google Shape;218;p10"/>
            <p:cNvSpPr txBox="1"/>
            <p:nvPr/>
          </p:nvSpPr>
          <p:spPr>
            <a:xfrm>
              <a:off x="104788" y="784334"/>
              <a:ext cx="1605600" cy="2195572"/>
            </a:xfrm>
            <a:prstGeom prst="rect">
              <a:avLst/>
            </a:prstGeom>
            <a:solidFill>
              <a:schemeClr val="lt1"/>
            </a:solidFill>
            <a:ln cap="flat" cmpd="sng" w="28575">
              <a:solidFill>
                <a:srgbClr val="11AA81"/>
              </a:solidFill>
              <a:prstDash val="solid"/>
              <a:round/>
              <a:headEnd len="sm" w="sm" type="none"/>
              <a:tailEnd len="sm" w="sm" type="none"/>
            </a:ln>
          </p:spPr>
          <p:txBody>
            <a:bodyPr anchorCtr="0" anchor="t" bIns="72000" lIns="72000" spcFirstLastPara="1" rIns="36000" wrap="square" tIns="58650">
              <a:noAutofit/>
            </a:bodyPr>
            <a:lstStyle/>
            <a:p>
              <a:pPr indent="-174625" lvl="1" marL="174625" marR="0" rtl="0" algn="l">
                <a:spcBef>
                  <a:spcPts val="0"/>
                </a:spcBef>
                <a:spcAft>
                  <a:spcPts val="0"/>
                </a:spcAft>
                <a:buClr>
                  <a:srgbClr val="11AA81"/>
                </a:buClr>
                <a:buSzPts val="2025"/>
                <a:buFont typeface="Noto Sans Symbols"/>
                <a:buChar char="▪"/>
              </a:pPr>
              <a:r>
                <a:rPr b="0" i="0" lang="en-US" sz="1350" u="none" cap="none" strike="noStrike">
                  <a:solidFill>
                    <a:srgbClr val="161249"/>
                  </a:solidFill>
                  <a:latin typeface="Arial"/>
                  <a:ea typeface="Arial"/>
                  <a:cs typeface="Arial"/>
                  <a:sym typeface="Arial"/>
                </a:rPr>
                <a:t>Setting goals and objectives for web analytics efforts, as well as determining which metrics and data points are most important to track.</a:t>
              </a:r>
              <a:endParaRPr b="0" i="0" sz="1350" u="none" cap="none" strike="noStrike">
                <a:solidFill>
                  <a:srgbClr val="161249"/>
                </a:solidFill>
                <a:latin typeface="Arial"/>
                <a:ea typeface="Arial"/>
                <a:cs typeface="Arial"/>
                <a:sym typeface="Arial"/>
              </a:endParaRPr>
            </a:p>
          </p:txBody>
        </p:sp>
        <p:sp>
          <p:nvSpPr>
            <p:cNvPr id="219" name="Google Shape;219;p10"/>
            <p:cNvSpPr txBox="1"/>
            <p:nvPr/>
          </p:nvSpPr>
          <p:spPr>
            <a:xfrm>
              <a:off x="1892820" y="197940"/>
              <a:ext cx="1638000" cy="596266"/>
            </a:xfrm>
            <a:prstGeom prst="rect">
              <a:avLst/>
            </a:prstGeom>
            <a:solidFill>
              <a:srgbClr val="754EAC"/>
            </a:solid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Open Sans"/>
                <a:buNone/>
              </a:pPr>
              <a:r>
                <a:rPr b="1" i="0" lang="en-US" sz="1400" u="none" cap="none" strike="noStrike">
                  <a:solidFill>
                    <a:schemeClr val="lt1"/>
                  </a:solidFill>
                  <a:latin typeface="Arial"/>
                  <a:ea typeface="Arial"/>
                  <a:cs typeface="Arial"/>
                  <a:sym typeface="Arial"/>
                </a:rPr>
                <a:t>Data collection</a:t>
              </a:r>
              <a:endParaRPr b="1" i="0" sz="1400" u="none" cap="none" strike="noStrike">
                <a:solidFill>
                  <a:schemeClr val="lt1"/>
                </a:solidFill>
                <a:latin typeface="Arial"/>
                <a:ea typeface="Arial"/>
                <a:cs typeface="Arial"/>
                <a:sym typeface="Arial"/>
              </a:endParaRPr>
            </a:p>
          </p:txBody>
        </p:sp>
        <p:sp>
          <p:nvSpPr>
            <p:cNvPr id="220" name="Google Shape;220;p10"/>
            <p:cNvSpPr txBox="1"/>
            <p:nvPr/>
          </p:nvSpPr>
          <p:spPr>
            <a:xfrm>
              <a:off x="1902547" y="784334"/>
              <a:ext cx="1605600" cy="2195572"/>
            </a:xfrm>
            <a:prstGeom prst="rect">
              <a:avLst/>
            </a:prstGeom>
            <a:solidFill>
              <a:schemeClr val="lt1"/>
            </a:solidFill>
            <a:ln cap="flat" cmpd="sng" w="28575">
              <a:solidFill>
                <a:srgbClr val="754EAC"/>
              </a:solidFill>
              <a:prstDash val="solid"/>
              <a:round/>
              <a:headEnd len="sm" w="sm" type="none"/>
              <a:tailEnd len="sm" w="sm" type="none"/>
            </a:ln>
          </p:spPr>
          <p:txBody>
            <a:bodyPr anchorCtr="0" anchor="t" bIns="72000" lIns="72000" spcFirstLastPara="1" rIns="57600" wrap="square" tIns="58650">
              <a:noAutofit/>
            </a:bodyPr>
            <a:lstStyle/>
            <a:p>
              <a:pPr indent="-187325" lvl="1" marL="187325" marR="0" rtl="0" algn="l">
                <a:spcBef>
                  <a:spcPts val="0"/>
                </a:spcBef>
                <a:spcAft>
                  <a:spcPts val="0"/>
                </a:spcAft>
                <a:buClr>
                  <a:srgbClr val="754EAC"/>
                </a:buClr>
                <a:buSzPts val="2025"/>
                <a:buFont typeface="Noto Sans Symbols"/>
                <a:buChar char="▪"/>
              </a:pPr>
              <a:r>
                <a:rPr b="0" i="0" lang="en-US" sz="1350" u="none" cap="none" strike="noStrike">
                  <a:solidFill>
                    <a:srgbClr val="161249"/>
                  </a:solidFill>
                  <a:latin typeface="Arial"/>
                  <a:ea typeface="Arial"/>
                  <a:cs typeface="Arial"/>
                  <a:sym typeface="Arial"/>
                </a:rPr>
                <a:t>Setting up web analytics tools and tracking codes on the website or app to collect data on user behavior and interactions.</a:t>
              </a:r>
              <a:endParaRPr b="0" i="0" sz="1350" u="none" cap="none" strike="noStrike">
                <a:solidFill>
                  <a:srgbClr val="161249"/>
                </a:solidFill>
                <a:latin typeface="Arial"/>
                <a:ea typeface="Arial"/>
                <a:cs typeface="Arial"/>
                <a:sym typeface="Arial"/>
              </a:endParaRPr>
            </a:p>
          </p:txBody>
        </p:sp>
        <p:sp>
          <p:nvSpPr>
            <p:cNvPr id="221" name="Google Shape;221;p10"/>
            <p:cNvSpPr/>
            <p:nvPr/>
          </p:nvSpPr>
          <p:spPr>
            <a:xfrm>
              <a:off x="3664717" y="231761"/>
              <a:ext cx="1605495" cy="552573"/>
            </a:xfrm>
            <a:prstGeom prst="rect">
              <a:avLst/>
            </a:prstGeom>
            <a:solidFill>
              <a:srgbClr val="11AA81"/>
            </a:solidFill>
            <a:ln cap="flat" cmpd="sng" w="12700">
              <a:solidFill>
                <a:srgbClr val="2994F2"/>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22" name="Google Shape;222;p10"/>
            <p:cNvSpPr txBox="1"/>
            <p:nvPr/>
          </p:nvSpPr>
          <p:spPr>
            <a:xfrm>
              <a:off x="3654989" y="197940"/>
              <a:ext cx="1638000" cy="596266"/>
            </a:xfrm>
            <a:prstGeom prst="rect">
              <a:avLst/>
            </a:prstGeom>
            <a:solidFill>
              <a:srgbClr val="C02189"/>
            </a:solid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Open Sans"/>
                <a:buNone/>
              </a:pPr>
              <a:r>
                <a:rPr b="1" i="0" lang="en-US" sz="1400" u="none" cap="none" strike="noStrike">
                  <a:solidFill>
                    <a:schemeClr val="lt1"/>
                  </a:solidFill>
                  <a:latin typeface="Arial"/>
                  <a:ea typeface="Arial"/>
                  <a:cs typeface="Arial"/>
                  <a:sym typeface="Arial"/>
                </a:rPr>
                <a:t>Data processing and analysis</a:t>
              </a:r>
              <a:endParaRPr b="1" i="0" sz="1400" u="none" cap="none" strike="noStrike">
                <a:solidFill>
                  <a:schemeClr val="lt1"/>
                </a:solidFill>
                <a:latin typeface="Arial"/>
                <a:ea typeface="Arial"/>
                <a:cs typeface="Arial"/>
                <a:sym typeface="Arial"/>
              </a:endParaRPr>
            </a:p>
          </p:txBody>
        </p:sp>
        <p:sp>
          <p:nvSpPr>
            <p:cNvPr id="223" name="Google Shape;223;p10"/>
            <p:cNvSpPr/>
            <p:nvPr/>
          </p:nvSpPr>
          <p:spPr>
            <a:xfrm>
              <a:off x="3664717" y="784334"/>
              <a:ext cx="1605495" cy="1556414"/>
            </a:xfrm>
            <a:prstGeom prst="rect">
              <a:avLst/>
            </a:prstGeom>
            <a:solidFill>
              <a:srgbClr val="11AA81"/>
            </a:solidFill>
            <a:ln cap="flat" cmpd="sng" w="12700">
              <a:solidFill>
                <a:srgbClr val="CBDCFA">
                  <a:alpha val="89411"/>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24" name="Google Shape;224;p10"/>
            <p:cNvSpPr txBox="1"/>
            <p:nvPr/>
          </p:nvSpPr>
          <p:spPr>
            <a:xfrm>
              <a:off x="3664717" y="784334"/>
              <a:ext cx="1605495" cy="2195572"/>
            </a:xfrm>
            <a:prstGeom prst="rect">
              <a:avLst/>
            </a:prstGeom>
            <a:solidFill>
              <a:schemeClr val="lt1"/>
            </a:solidFill>
            <a:ln cap="flat" cmpd="sng" w="28575">
              <a:solidFill>
                <a:srgbClr val="C02189"/>
              </a:solidFill>
              <a:prstDash val="solid"/>
              <a:round/>
              <a:headEnd len="sm" w="sm" type="none"/>
              <a:tailEnd len="sm" w="sm" type="none"/>
            </a:ln>
          </p:spPr>
          <p:txBody>
            <a:bodyPr anchorCtr="0" anchor="t" bIns="72000" lIns="72000" spcFirstLastPara="1" rIns="36000" wrap="square" tIns="58650">
              <a:noAutofit/>
            </a:bodyPr>
            <a:lstStyle/>
            <a:p>
              <a:pPr indent="-187325" lvl="1" marL="187325" marR="0" rtl="0" algn="l">
                <a:spcBef>
                  <a:spcPts val="0"/>
                </a:spcBef>
                <a:spcAft>
                  <a:spcPts val="0"/>
                </a:spcAft>
                <a:buClr>
                  <a:srgbClr val="C02189"/>
                </a:buClr>
                <a:buSzPts val="2025"/>
                <a:buFont typeface="Noto Sans Symbols"/>
                <a:buChar char="▪"/>
              </a:pPr>
              <a:r>
                <a:rPr b="0" i="0" lang="en-US" sz="1350" u="none" cap="none" strike="noStrike">
                  <a:solidFill>
                    <a:srgbClr val="161249"/>
                  </a:solidFill>
                  <a:latin typeface="Arial"/>
                  <a:ea typeface="Arial"/>
                  <a:cs typeface="Arial"/>
                  <a:sym typeface="Arial"/>
                </a:rPr>
                <a:t>Cleaning and organizing the collected data and using tools and techniques to analyze and interpret it.</a:t>
              </a:r>
              <a:endParaRPr b="0" i="0" sz="1350" u="none" cap="none" strike="noStrike">
                <a:solidFill>
                  <a:srgbClr val="161249"/>
                </a:solidFill>
                <a:latin typeface="Arial"/>
                <a:ea typeface="Arial"/>
                <a:cs typeface="Arial"/>
                <a:sym typeface="Arial"/>
              </a:endParaRPr>
            </a:p>
          </p:txBody>
        </p:sp>
        <p:sp>
          <p:nvSpPr>
            <p:cNvPr id="225" name="Google Shape;225;p10"/>
            <p:cNvSpPr txBox="1"/>
            <p:nvPr/>
          </p:nvSpPr>
          <p:spPr>
            <a:xfrm>
              <a:off x="5434954" y="197940"/>
              <a:ext cx="1638000" cy="596266"/>
            </a:xfrm>
            <a:prstGeom prst="rect">
              <a:avLst/>
            </a:prstGeom>
            <a:solidFill>
              <a:srgbClr val="E35C27"/>
            </a:solid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Open Sans"/>
                <a:buNone/>
              </a:pPr>
              <a:r>
                <a:rPr b="1" i="0" lang="en-US" sz="1400" u="none" cap="none" strike="noStrike">
                  <a:solidFill>
                    <a:schemeClr val="lt1"/>
                  </a:solidFill>
                  <a:latin typeface="Arial"/>
                  <a:ea typeface="Arial"/>
                  <a:cs typeface="Arial"/>
                  <a:sym typeface="Arial"/>
                </a:rPr>
                <a:t>Reporting</a:t>
              </a:r>
              <a:endParaRPr b="1" i="0" sz="1400" u="none" cap="none" strike="noStrike">
                <a:solidFill>
                  <a:schemeClr val="lt1"/>
                </a:solidFill>
                <a:latin typeface="Arial"/>
                <a:ea typeface="Arial"/>
                <a:cs typeface="Arial"/>
                <a:sym typeface="Arial"/>
              </a:endParaRPr>
            </a:p>
          </p:txBody>
        </p:sp>
        <p:sp>
          <p:nvSpPr>
            <p:cNvPr id="226" name="Google Shape;226;p10"/>
            <p:cNvSpPr txBox="1"/>
            <p:nvPr/>
          </p:nvSpPr>
          <p:spPr>
            <a:xfrm>
              <a:off x="5444682" y="784334"/>
              <a:ext cx="1605495" cy="2195572"/>
            </a:xfrm>
            <a:prstGeom prst="rect">
              <a:avLst/>
            </a:prstGeom>
            <a:solidFill>
              <a:schemeClr val="lt1"/>
            </a:solidFill>
            <a:ln cap="flat" cmpd="sng" w="28575">
              <a:solidFill>
                <a:srgbClr val="E35C27"/>
              </a:solidFill>
              <a:prstDash val="solid"/>
              <a:round/>
              <a:headEnd len="sm" w="sm" type="none"/>
              <a:tailEnd len="sm" w="sm" type="none"/>
            </a:ln>
          </p:spPr>
          <p:txBody>
            <a:bodyPr anchorCtr="0" anchor="t" bIns="72000" lIns="72000" spcFirstLastPara="1" rIns="36000" wrap="square" tIns="58650">
              <a:noAutofit/>
            </a:bodyPr>
            <a:lstStyle/>
            <a:p>
              <a:pPr indent="-187325" lvl="1" marL="187325" marR="0" rtl="0" algn="l">
                <a:spcBef>
                  <a:spcPts val="0"/>
                </a:spcBef>
                <a:spcAft>
                  <a:spcPts val="0"/>
                </a:spcAft>
                <a:buClr>
                  <a:srgbClr val="E35C27"/>
                </a:buClr>
                <a:buSzPts val="2025"/>
                <a:buFont typeface="Noto Sans Symbols"/>
                <a:buChar char="▪"/>
              </a:pPr>
              <a:r>
                <a:rPr b="0" i="0" lang="en-US" sz="1350" u="none" cap="none" strike="noStrike">
                  <a:solidFill>
                    <a:srgbClr val="161249"/>
                  </a:solidFill>
                  <a:latin typeface="Arial"/>
                  <a:ea typeface="Arial"/>
                  <a:cs typeface="Arial"/>
                  <a:sym typeface="Arial"/>
                </a:rPr>
                <a:t>Creating and sharing reports that summarize and visualize the findings from the data analysis phase.</a:t>
              </a:r>
              <a:endParaRPr b="0" i="0" sz="1350" u="none" cap="none" strike="noStrike">
                <a:solidFill>
                  <a:srgbClr val="161249"/>
                </a:solidFill>
                <a:latin typeface="Arial"/>
                <a:ea typeface="Arial"/>
                <a:cs typeface="Arial"/>
                <a:sym typeface="Arial"/>
              </a:endParaRPr>
            </a:p>
          </p:txBody>
        </p:sp>
        <p:sp>
          <p:nvSpPr>
            <p:cNvPr id="227" name="Google Shape;227;p10"/>
            <p:cNvSpPr txBox="1"/>
            <p:nvPr/>
          </p:nvSpPr>
          <p:spPr>
            <a:xfrm>
              <a:off x="7214919" y="197940"/>
              <a:ext cx="1638000" cy="596266"/>
            </a:xfrm>
            <a:prstGeom prst="rect">
              <a:avLst/>
            </a:prstGeom>
            <a:solidFill>
              <a:srgbClr val="F0AF00"/>
            </a:solid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Open Sans"/>
                <a:buNone/>
              </a:pPr>
              <a:r>
                <a:rPr b="1" i="0" lang="en-US" sz="1400" u="none" cap="none" strike="noStrike">
                  <a:solidFill>
                    <a:schemeClr val="lt1"/>
                  </a:solidFill>
                  <a:latin typeface="Arial"/>
                  <a:ea typeface="Arial"/>
                  <a:cs typeface="Arial"/>
                  <a:sym typeface="Arial"/>
                </a:rPr>
                <a:t>Action and optimization</a:t>
              </a:r>
              <a:endParaRPr b="1" i="0" sz="1400" u="none" cap="none" strike="noStrike">
                <a:solidFill>
                  <a:schemeClr val="lt1"/>
                </a:solidFill>
                <a:latin typeface="Arial"/>
                <a:ea typeface="Arial"/>
                <a:cs typeface="Arial"/>
                <a:sym typeface="Arial"/>
              </a:endParaRPr>
            </a:p>
          </p:txBody>
        </p:sp>
        <p:sp>
          <p:nvSpPr>
            <p:cNvPr id="228" name="Google Shape;228;p10"/>
            <p:cNvSpPr txBox="1"/>
            <p:nvPr/>
          </p:nvSpPr>
          <p:spPr>
            <a:xfrm>
              <a:off x="7224647" y="784334"/>
              <a:ext cx="1605495" cy="2195572"/>
            </a:xfrm>
            <a:prstGeom prst="rect">
              <a:avLst/>
            </a:prstGeom>
            <a:solidFill>
              <a:schemeClr val="lt1"/>
            </a:solidFill>
            <a:ln cap="flat" cmpd="sng" w="28575">
              <a:solidFill>
                <a:srgbClr val="F0AF00"/>
              </a:solidFill>
              <a:prstDash val="solid"/>
              <a:round/>
              <a:headEnd len="sm" w="sm" type="none"/>
              <a:tailEnd len="sm" w="sm" type="none"/>
            </a:ln>
          </p:spPr>
          <p:txBody>
            <a:bodyPr anchorCtr="0" anchor="t" bIns="72000" lIns="72000" spcFirstLastPara="1" rIns="36000" wrap="square" tIns="58650">
              <a:noAutofit/>
            </a:bodyPr>
            <a:lstStyle/>
            <a:p>
              <a:pPr indent="-187325" lvl="1" marL="187325" marR="0" rtl="0" algn="l">
                <a:spcBef>
                  <a:spcPts val="0"/>
                </a:spcBef>
                <a:spcAft>
                  <a:spcPts val="0"/>
                </a:spcAft>
                <a:buClr>
                  <a:srgbClr val="F0AF00"/>
                </a:buClr>
                <a:buSzPts val="2025"/>
                <a:buFont typeface="Noto Sans Symbols"/>
                <a:buChar char="▪"/>
              </a:pPr>
              <a:r>
                <a:rPr b="0" i="0" lang="en-US" sz="1350" u="none" cap="none" strike="noStrike">
                  <a:solidFill>
                    <a:srgbClr val="161249"/>
                  </a:solidFill>
                  <a:latin typeface="Arial"/>
                  <a:ea typeface="Arial"/>
                  <a:cs typeface="Arial"/>
                  <a:sym typeface="Arial"/>
                </a:rPr>
                <a:t>Using the insights gained from the data analysis to make improvements to your website or app, and to inform future planning and strategy.</a:t>
              </a:r>
              <a:endParaRPr b="0" i="0" sz="1350" u="none" cap="none" strike="noStrike">
                <a:solidFill>
                  <a:srgbClr val="161249"/>
                </a:solidFill>
                <a:latin typeface="Arial"/>
                <a:ea typeface="Arial"/>
                <a:cs typeface="Arial"/>
                <a:sym typeface="Aria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1"/>
          <p:cNvSpPr txBox="1"/>
          <p:nvPr/>
        </p:nvSpPr>
        <p:spPr>
          <a:xfrm>
            <a:off x="398195" y="188256"/>
            <a:ext cx="8520600" cy="766468"/>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i="0" lang="en-US" sz="3000" u="none" cap="none" strike="noStrike">
                <a:solidFill>
                  <a:srgbClr val="161249"/>
                </a:solidFill>
                <a:latin typeface="Arial"/>
                <a:ea typeface="Arial"/>
                <a:cs typeface="Arial"/>
                <a:sym typeface="Arial"/>
              </a:rPr>
              <a:t>Measuring - Defining a Measurement Strategy</a:t>
            </a:r>
            <a:endParaRPr b="1" i="0" sz="3000" u="none" cap="none" strike="noStrike">
              <a:solidFill>
                <a:srgbClr val="161249"/>
              </a:solidFill>
              <a:latin typeface="Arial"/>
              <a:ea typeface="Arial"/>
              <a:cs typeface="Arial"/>
              <a:sym typeface="Arial"/>
            </a:endParaRPr>
          </a:p>
        </p:txBody>
      </p:sp>
      <p:grpSp>
        <p:nvGrpSpPr>
          <p:cNvPr id="234" name="Google Shape;234;p11"/>
          <p:cNvGrpSpPr/>
          <p:nvPr/>
        </p:nvGrpSpPr>
        <p:grpSpPr>
          <a:xfrm>
            <a:off x="164567" y="1246567"/>
            <a:ext cx="8814866" cy="3017576"/>
            <a:chOff x="4687" y="1200745"/>
            <a:chExt cx="8814866" cy="1741360"/>
          </a:xfrm>
        </p:grpSpPr>
        <p:sp>
          <p:nvSpPr>
            <p:cNvPr id="235" name="Google Shape;235;p11"/>
            <p:cNvSpPr/>
            <p:nvPr/>
          </p:nvSpPr>
          <p:spPr>
            <a:xfrm>
              <a:off x="4687" y="1594224"/>
              <a:ext cx="989793" cy="981217"/>
            </a:xfrm>
            <a:prstGeom prst="roundRect">
              <a:avLst>
                <a:gd fmla="val 10000" name="adj"/>
              </a:avLst>
            </a:prstGeom>
            <a:solidFill>
              <a:schemeClr val="lt1">
                <a:alpha val="89411"/>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36" name="Google Shape;236;p11"/>
            <p:cNvSpPr txBox="1"/>
            <p:nvPr/>
          </p:nvSpPr>
          <p:spPr>
            <a:xfrm>
              <a:off x="41379" y="1613009"/>
              <a:ext cx="1048887" cy="715968"/>
            </a:xfrm>
            <a:prstGeom prst="rect">
              <a:avLst/>
            </a:prstGeom>
            <a:noFill/>
            <a:ln>
              <a:noFill/>
            </a:ln>
          </p:spPr>
          <p:txBody>
            <a:bodyPr anchorCtr="0" anchor="t" bIns="13325" lIns="13325" spcFirstLastPara="1" rIns="13325" wrap="square" tIns="72000">
              <a:noAutofit/>
            </a:bodyPr>
            <a:lstStyle/>
            <a:p>
              <a:pPr indent="-171450" lvl="1" marL="171450" marR="0" rtl="0" algn="l">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Resources</a:t>
              </a:r>
              <a:endParaRPr b="0" i="0" sz="1200" u="none" cap="none" strike="noStrike">
                <a:solidFill>
                  <a:srgbClr val="161249"/>
                </a:solidFill>
                <a:latin typeface="Arial"/>
                <a:ea typeface="Arial"/>
                <a:cs typeface="Arial"/>
                <a:sym typeface="Arial"/>
              </a:endParaRPr>
            </a:p>
            <a:p>
              <a:pPr indent="-171450" lvl="1" marL="171450" marR="0" rtl="0" algn="l">
                <a:spcBef>
                  <a:spcPts val="105"/>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Structure</a:t>
              </a:r>
              <a:endParaRPr b="0" i="0" sz="1200" u="none" cap="none" strike="noStrike">
                <a:solidFill>
                  <a:srgbClr val="161249"/>
                </a:solidFill>
                <a:latin typeface="Arial"/>
                <a:ea typeface="Arial"/>
                <a:cs typeface="Arial"/>
                <a:sym typeface="Arial"/>
              </a:endParaRPr>
            </a:p>
            <a:p>
              <a:pPr indent="-171450" lvl="1" marL="171450" marR="0" rtl="0" algn="l">
                <a:spcBef>
                  <a:spcPts val="105"/>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Planning</a:t>
              </a:r>
              <a:endParaRPr b="0" i="0" sz="1200" u="none" cap="none" strike="noStrike">
                <a:solidFill>
                  <a:srgbClr val="161249"/>
                </a:solidFill>
                <a:latin typeface="Arial"/>
                <a:ea typeface="Arial"/>
                <a:cs typeface="Arial"/>
                <a:sym typeface="Arial"/>
              </a:endParaRPr>
            </a:p>
          </p:txBody>
        </p:sp>
        <p:sp>
          <p:nvSpPr>
            <p:cNvPr id="237" name="Google Shape;237;p11"/>
            <p:cNvSpPr/>
            <p:nvPr/>
          </p:nvSpPr>
          <p:spPr>
            <a:xfrm>
              <a:off x="538313" y="1742504"/>
              <a:ext cx="1408886" cy="1172945"/>
            </a:xfrm>
            <a:custGeom>
              <a:rect b="b" l="l" r="r" t="t"/>
              <a:pathLst>
                <a:path extrusionOk="0" h="120000" w="12000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sz="1200">
                <a:solidFill>
                  <a:schemeClr val="dk1"/>
                </a:solidFill>
                <a:latin typeface="Arial"/>
                <a:ea typeface="Arial"/>
                <a:cs typeface="Arial"/>
                <a:sym typeface="Arial"/>
              </a:endParaRPr>
            </a:p>
          </p:txBody>
        </p:sp>
        <p:sp>
          <p:nvSpPr>
            <p:cNvPr id="238" name="Google Shape;238;p11"/>
            <p:cNvSpPr/>
            <p:nvPr/>
          </p:nvSpPr>
          <p:spPr>
            <a:xfrm>
              <a:off x="146840" y="2287362"/>
              <a:ext cx="1081795" cy="32969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39" name="Google Shape;239;p11"/>
            <p:cNvSpPr txBox="1"/>
            <p:nvPr/>
          </p:nvSpPr>
          <p:spPr>
            <a:xfrm>
              <a:off x="157088" y="2356175"/>
              <a:ext cx="1056596" cy="200675"/>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Developing a strategy</a:t>
              </a:r>
              <a:endParaRPr b="1" i="0" sz="1200" u="none" cap="none" strike="noStrike">
                <a:solidFill>
                  <a:schemeClr val="lt1"/>
                </a:solidFill>
                <a:latin typeface="Arial"/>
                <a:ea typeface="Arial"/>
                <a:cs typeface="Arial"/>
                <a:sym typeface="Arial"/>
              </a:endParaRPr>
            </a:p>
          </p:txBody>
        </p:sp>
        <p:sp>
          <p:nvSpPr>
            <p:cNvPr id="240" name="Google Shape;240;p11"/>
            <p:cNvSpPr/>
            <p:nvPr/>
          </p:nvSpPr>
          <p:spPr>
            <a:xfrm>
              <a:off x="1287649" y="1594224"/>
              <a:ext cx="989793" cy="981217"/>
            </a:xfrm>
            <a:prstGeom prst="roundRect">
              <a:avLst>
                <a:gd fmla="val 10000" name="adj"/>
              </a:avLst>
            </a:prstGeom>
            <a:solidFill>
              <a:schemeClr val="lt1">
                <a:alpha val="89411"/>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41" name="Google Shape;241;p11"/>
            <p:cNvSpPr txBox="1"/>
            <p:nvPr/>
          </p:nvSpPr>
          <p:spPr>
            <a:xfrm>
              <a:off x="1306436" y="1787946"/>
              <a:ext cx="1048887" cy="603862"/>
            </a:xfrm>
            <a:prstGeom prst="rect">
              <a:avLst/>
            </a:prstGeom>
            <a:noFill/>
            <a:ln>
              <a:noFill/>
            </a:ln>
          </p:spPr>
          <p:txBody>
            <a:bodyPr anchorCtr="0" anchor="t" bIns="13325" lIns="13325" spcFirstLastPara="1" rIns="13325" wrap="square" tIns="72000">
              <a:noAutofit/>
            </a:bodyPr>
            <a:lstStyle/>
            <a:p>
              <a:pPr indent="-171450" lvl="1" marL="171450" marR="0" rtl="0" algn="l">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Define objectives</a:t>
              </a:r>
              <a:endParaRPr b="0" i="0" sz="1200" u="none" cap="none" strike="noStrike">
                <a:solidFill>
                  <a:srgbClr val="161249"/>
                </a:solidFill>
                <a:latin typeface="Arial"/>
                <a:ea typeface="Arial"/>
                <a:cs typeface="Arial"/>
                <a:sym typeface="Arial"/>
              </a:endParaRPr>
            </a:p>
          </p:txBody>
        </p:sp>
        <p:sp>
          <p:nvSpPr>
            <p:cNvPr id="242" name="Google Shape;242;p11"/>
            <p:cNvSpPr/>
            <p:nvPr/>
          </p:nvSpPr>
          <p:spPr>
            <a:xfrm>
              <a:off x="1783380" y="1200746"/>
              <a:ext cx="1567638" cy="1305113"/>
            </a:xfrm>
            <a:custGeom>
              <a:rect b="b" l="l" r="r" t="t"/>
              <a:pathLst>
                <a:path extrusionOk="0" h="120000" w="12000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43" name="Google Shape;243;p11"/>
            <p:cNvSpPr/>
            <p:nvPr/>
          </p:nvSpPr>
          <p:spPr>
            <a:xfrm>
              <a:off x="1507603" y="1419286"/>
              <a:ext cx="879816" cy="34987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44" name="Google Shape;244;p11"/>
            <p:cNvSpPr txBox="1"/>
            <p:nvPr/>
          </p:nvSpPr>
          <p:spPr>
            <a:xfrm>
              <a:off x="1517850" y="1493885"/>
              <a:ext cx="859322" cy="200675"/>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Setting goals</a:t>
              </a:r>
              <a:endParaRPr b="1" i="0" sz="1200" u="none" cap="none" strike="noStrike">
                <a:solidFill>
                  <a:schemeClr val="lt1"/>
                </a:solidFill>
                <a:latin typeface="Arial"/>
                <a:ea typeface="Arial"/>
                <a:cs typeface="Arial"/>
                <a:sym typeface="Arial"/>
              </a:endParaRPr>
            </a:p>
          </p:txBody>
        </p:sp>
        <p:sp>
          <p:nvSpPr>
            <p:cNvPr id="245" name="Google Shape;245;p11"/>
            <p:cNvSpPr/>
            <p:nvPr/>
          </p:nvSpPr>
          <p:spPr>
            <a:xfrm>
              <a:off x="2570610" y="1594224"/>
              <a:ext cx="1085260" cy="981217"/>
            </a:xfrm>
            <a:prstGeom prst="roundRect">
              <a:avLst>
                <a:gd fmla="val 10000" name="adj"/>
              </a:avLst>
            </a:prstGeom>
            <a:solidFill>
              <a:schemeClr val="lt1">
                <a:alpha val="89411"/>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46" name="Google Shape;246;p11"/>
            <p:cNvSpPr txBox="1"/>
            <p:nvPr/>
          </p:nvSpPr>
          <p:spPr>
            <a:xfrm>
              <a:off x="2589397" y="1613009"/>
              <a:ext cx="1048887" cy="603861"/>
            </a:xfrm>
            <a:prstGeom prst="rect">
              <a:avLst/>
            </a:prstGeom>
            <a:noFill/>
            <a:ln>
              <a:noFill/>
            </a:ln>
          </p:spPr>
          <p:txBody>
            <a:bodyPr anchorCtr="0" anchor="t" bIns="13325" lIns="13325" spcFirstLastPara="1" rIns="13325" wrap="square" tIns="72000">
              <a:noAutofit/>
            </a:bodyPr>
            <a:lstStyle/>
            <a:p>
              <a:pPr indent="-171450" lvl="1" marL="171450" marR="0" rtl="0" algn="l">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Choose KPI</a:t>
              </a:r>
              <a:endParaRPr b="0" i="0" sz="1200" u="none" cap="none" strike="noStrike">
                <a:solidFill>
                  <a:srgbClr val="161249"/>
                </a:solidFill>
                <a:latin typeface="Arial"/>
                <a:ea typeface="Arial"/>
                <a:cs typeface="Arial"/>
                <a:sym typeface="Arial"/>
              </a:endParaRPr>
            </a:p>
            <a:p>
              <a:pPr indent="-171450" lvl="1" marL="171450" marR="0" rtl="0" algn="l">
                <a:spcBef>
                  <a:spcPts val="105"/>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Relate KPI to business objectives</a:t>
              </a:r>
              <a:endParaRPr b="0" i="0" sz="1200" u="none" cap="none" strike="noStrike">
                <a:solidFill>
                  <a:srgbClr val="161249"/>
                </a:solidFill>
                <a:latin typeface="Arial"/>
                <a:ea typeface="Arial"/>
                <a:cs typeface="Arial"/>
                <a:sym typeface="Arial"/>
              </a:endParaRPr>
            </a:p>
          </p:txBody>
        </p:sp>
        <p:sp>
          <p:nvSpPr>
            <p:cNvPr id="247" name="Google Shape;247;p11"/>
            <p:cNvSpPr/>
            <p:nvPr/>
          </p:nvSpPr>
          <p:spPr>
            <a:xfrm>
              <a:off x="3085449" y="1769160"/>
              <a:ext cx="1408886" cy="1172945"/>
            </a:xfrm>
            <a:custGeom>
              <a:rect b="b" l="l" r="r" t="t"/>
              <a:pathLst>
                <a:path extrusionOk="0" h="120000" w="12000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sz="1200">
                <a:solidFill>
                  <a:schemeClr val="dk1"/>
                </a:solidFill>
                <a:latin typeface="Arial"/>
                <a:ea typeface="Arial"/>
                <a:cs typeface="Arial"/>
                <a:sym typeface="Arial"/>
              </a:endParaRPr>
            </a:p>
          </p:txBody>
        </p:sp>
        <p:sp>
          <p:nvSpPr>
            <p:cNvPr id="248" name="Google Shape;248;p11"/>
            <p:cNvSpPr/>
            <p:nvPr/>
          </p:nvSpPr>
          <p:spPr>
            <a:xfrm>
              <a:off x="2790564" y="2235659"/>
              <a:ext cx="879816" cy="34987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49" name="Google Shape;249;p11"/>
            <p:cNvSpPr/>
            <p:nvPr/>
          </p:nvSpPr>
          <p:spPr>
            <a:xfrm>
              <a:off x="2719805" y="2212912"/>
              <a:ext cx="1071548" cy="517285"/>
            </a:xfrm>
            <a:prstGeom prst="roundRect">
              <a:avLst>
                <a:gd fmla="val 16667" name="adj"/>
              </a:avLst>
            </a:prstGeom>
            <a:solidFill>
              <a:srgbClr val="11AA81"/>
            </a:solidFill>
            <a:ln cap="rnd" cmpd="sng" w="9525">
              <a:solidFill>
                <a:srgbClr val="11AA81"/>
              </a:solidFill>
              <a:prstDash val="solid"/>
              <a:round/>
              <a:headEnd len="sm" w="sm" type="none"/>
              <a:tailEnd len="sm" w="sm" type="none"/>
            </a:ln>
          </p:spPr>
          <p:txBody>
            <a:bodyPr anchorCtr="0" anchor="ctr" bIns="72000" lIns="11425" spcFirstLastPara="1" rIns="11425" wrap="square" tIns="720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Identifying key performance indicators</a:t>
              </a:r>
              <a:endParaRPr/>
            </a:p>
          </p:txBody>
        </p:sp>
        <p:sp>
          <p:nvSpPr>
            <p:cNvPr id="250" name="Google Shape;250;p11"/>
            <p:cNvSpPr/>
            <p:nvPr/>
          </p:nvSpPr>
          <p:spPr>
            <a:xfrm>
              <a:off x="3853572" y="1594224"/>
              <a:ext cx="1108310" cy="981217"/>
            </a:xfrm>
            <a:prstGeom prst="roundRect">
              <a:avLst>
                <a:gd fmla="val 10000" name="adj"/>
              </a:avLst>
            </a:prstGeom>
            <a:solidFill>
              <a:schemeClr val="lt1">
                <a:alpha val="89411"/>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51" name="Google Shape;251;p11"/>
            <p:cNvSpPr txBox="1"/>
            <p:nvPr/>
          </p:nvSpPr>
          <p:spPr>
            <a:xfrm>
              <a:off x="3872359" y="1787946"/>
              <a:ext cx="1048887" cy="603862"/>
            </a:xfrm>
            <a:prstGeom prst="rect">
              <a:avLst/>
            </a:prstGeom>
            <a:noFill/>
            <a:ln>
              <a:noFill/>
            </a:ln>
          </p:spPr>
          <p:txBody>
            <a:bodyPr anchorCtr="0" anchor="t" bIns="13325" lIns="13325" spcFirstLastPara="1" rIns="13325" wrap="square" tIns="72000">
              <a:noAutofit/>
            </a:bodyPr>
            <a:lstStyle/>
            <a:p>
              <a:pPr indent="-171450" lvl="1" marL="171450" marR="0" rtl="0" algn="l">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Collect and storage of data</a:t>
              </a:r>
              <a:endParaRPr b="0" i="0" sz="1200" u="none" cap="none" strike="noStrike">
                <a:solidFill>
                  <a:srgbClr val="161249"/>
                </a:solidFill>
                <a:latin typeface="Arial"/>
                <a:ea typeface="Arial"/>
                <a:cs typeface="Arial"/>
                <a:sym typeface="Arial"/>
              </a:endParaRPr>
            </a:p>
          </p:txBody>
        </p:sp>
        <p:sp>
          <p:nvSpPr>
            <p:cNvPr id="252" name="Google Shape;252;p11"/>
            <p:cNvSpPr/>
            <p:nvPr/>
          </p:nvSpPr>
          <p:spPr>
            <a:xfrm>
              <a:off x="4342467" y="1200860"/>
              <a:ext cx="1567638" cy="1305113"/>
            </a:xfrm>
            <a:custGeom>
              <a:rect b="b" l="l" r="r" t="t"/>
              <a:pathLst>
                <a:path extrusionOk="0" h="120000" w="12000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sz="1200">
                <a:solidFill>
                  <a:schemeClr val="dk1"/>
                </a:solidFill>
                <a:latin typeface="Arial"/>
                <a:ea typeface="Arial"/>
                <a:cs typeface="Arial"/>
                <a:sym typeface="Arial"/>
              </a:endParaRPr>
            </a:p>
          </p:txBody>
        </p:sp>
        <p:sp>
          <p:nvSpPr>
            <p:cNvPr id="253" name="Google Shape;253;p11"/>
            <p:cNvSpPr/>
            <p:nvPr/>
          </p:nvSpPr>
          <p:spPr>
            <a:xfrm>
              <a:off x="4121545" y="1417269"/>
              <a:ext cx="879816" cy="34987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54" name="Google Shape;254;p11"/>
            <p:cNvSpPr txBox="1"/>
            <p:nvPr/>
          </p:nvSpPr>
          <p:spPr>
            <a:xfrm>
              <a:off x="4140955" y="1495415"/>
              <a:ext cx="859322" cy="200675"/>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Collecting data</a:t>
              </a:r>
              <a:endParaRPr b="1" i="0" sz="1200" u="none" cap="none" strike="noStrike">
                <a:solidFill>
                  <a:schemeClr val="lt1"/>
                </a:solidFill>
                <a:latin typeface="Arial"/>
                <a:ea typeface="Arial"/>
                <a:cs typeface="Arial"/>
                <a:sym typeface="Arial"/>
              </a:endParaRPr>
            </a:p>
          </p:txBody>
        </p:sp>
        <p:sp>
          <p:nvSpPr>
            <p:cNvPr id="255" name="Google Shape;255;p11"/>
            <p:cNvSpPr/>
            <p:nvPr/>
          </p:nvSpPr>
          <p:spPr>
            <a:xfrm>
              <a:off x="5136533" y="1594224"/>
              <a:ext cx="989793" cy="981217"/>
            </a:xfrm>
            <a:prstGeom prst="roundRect">
              <a:avLst>
                <a:gd fmla="val 10000" name="adj"/>
              </a:avLst>
            </a:prstGeom>
            <a:solidFill>
              <a:schemeClr val="lt1">
                <a:alpha val="89411"/>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56" name="Google Shape;256;p11"/>
            <p:cNvSpPr txBox="1"/>
            <p:nvPr/>
          </p:nvSpPr>
          <p:spPr>
            <a:xfrm>
              <a:off x="5155320" y="1613009"/>
              <a:ext cx="1048887" cy="603862"/>
            </a:xfrm>
            <a:prstGeom prst="rect">
              <a:avLst/>
            </a:prstGeom>
            <a:noFill/>
            <a:ln>
              <a:noFill/>
            </a:ln>
          </p:spPr>
          <p:txBody>
            <a:bodyPr anchorCtr="0" anchor="t" bIns="13325" lIns="13325" spcFirstLastPara="1" rIns="13325" wrap="square" tIns="72000">
              <a:noAutofit/>
            </a:bodyPr>
            <a:lstStyle/>
            <a:p>
              <a:pPr indent="-171450" lvl="1" marL="171450" marR="0" rtl="0" algn="l">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Transform data into knowledge</a:t>
              </a:r>
              <a:endParaRPr b="0" i="0" sz="1200" u="none" cap="none" strike="noStrike">
                <a:solidFill>
                  <a:srgbClr val="161249"/>
                </a:solidFill>
                <a:latin typeface="Arial"/>
                <a:ea typeface="Arial"/>
                <a:cs typeface="Arial"/>
                <a:sym typeface="Arial"/>
              </a:endParaRPr>
            </a:p>
          </p:txBody>
        </p:sp>
        <p:sp>
          <p:nvSpPr>
            <p:cNvPr id="257" name="Google Shape;257;p11"/>
            <p:cNvSpPr/>
            <p:nvPr/>
          </p:nvSpPr>
          <p:spPr>
            <a:xfrm>
              <a:off x="5661308" y="1742504"/>
              <a:ext cx="1408886" cy="1172945"/>
            </a:xfrm>
            <a:custGeom>
              <a:rect b="b" l="l" r="r" t="t"/>
              <a:pathLst>
                <a:path extrusionOk="0" h="120000" w="12000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sz="1200">
                <a:solidFill>
                  <a:schemeClr val="dk1"/>
                </a:solidFill>
                <a:latin typeface="Arial"/>
                <a:ea typeface="Arial"/>
                <a:cs typeface="Arial"/>
                <a:sym typeface="Arial"/>
              </a:endParaRPr>
            </a:p>
          </p:txBody>
        </p:sp>
        <p:sp>
          <p:nvSpPr>
            <p:cNvPr id="258" name="Google Shape;258;p11"/>
            <p:cNvSpPr/>
            <p:nvPr/>
          </p:nvSpPr>
          <p:spPr>
            <a:xfrm>
              <a:off x="5347044" y="2279241"/>
              <a:ext cx="989793" cy="348478"/>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59" name="Google Shape;259;p11"/>
            <p:cNvSpPr txBox="1"/>
            <p:nvPr/>
          </p:nvSpPr>
          <p:spPr>
            <a:xfrm>
              <a:off x="5357291" y="2353841"/>
              <a:ext cx="966737" cy="199875"/>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Processing data</a:t>
              </a:r>
              <a:endParaRPr b="1" i="0" sz="1200" u="none" cap="none" strike="noStrike">
                <a:solidFill>
                  <a:schemeClr val="lt1"/>
                </a:solidFill>
                <a:latin typeface="Arial"/>
                <a:ea typeface="Arial"/>
                <a:cs typeface="Arial"/>
                <a:sym typeface="Arial"/>
              </a:endParaRPr>
            </a:p>
          </p:txBody>
        </p:sp>
        <p:sp>
          <p:nvSpPr>
            <p:cNvPr id="260" name="Google Shape;260;p11"/>
            <p:cNvSpPr/>
            <p:nvPr/>
          </p:nvSpPr>
          <p:spPr>
            <a:xfrm>
              <a:off x="6419495" y="1594223"/>
              <a:ext cx="1150331" cy="981216"/>
            </a:xfrm>
            <a:prstGeom prst="roundRect">
              <a:avLst>
                <a:gd fmla="val 10000" name="adj"/>
              </a:avLst>
            </a:prstGeom>
            <a:solidFill>
              <a:schemeClr val="lt1">
                <a:alpha val="89411"/>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61" name="Google Shape;261;p11"/>
            <p:cNvSpPr txBox="1"/>
            <p:nvPr/>
          </p:nvSpPr>
          <p:spPr>
            <a:xfrm>
              <a:off x="6437545" y="1752859"/>
              <a:ext cx="1145504" cy="729425"/>
            </a:xfrm>
            <a:prstGeom prst="rect">
              <a:avLst/>
            </a:prstGeom>
            <a:noFill/>
            <a:ln>
              <a:noFill/>
            </a:ln>
          </p:spPr>
          <p:txBody>
            <a:bodyPr anchorCtr="0" anchor="t" bIns="13325" lIns="13325" spcFirstLastPara="1" rIns="13325" wrap="square" tIns="72000">
              <a:noAutofit/>
            </a:bodyPr>
            <a:lstStyle/>
            <a:p>
              <a:pPr indent="-171450" lvl="1" marL="171450" marR="0" rtl="0" algn="l">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Synthesizing information and knowledge into management actions</a:t>
              </a:r>
              <a:endParaRPr b="0" i="0" sz="1200" u="none" cap="none" strike="noStrike">
                <a:solidFill>
                  <a:srgbClr val="161249"/>
                </a:solidFill>
                <a:latin typeface="Arial"/>
                <a:ea typeface="Arial"/>
                <a:cs typeface="Arial"/>
                <a:sym typeface="Arial"/>
              </a:endParaRPr>
            </a:p>
          </p:txBody>
        </p:sp>
        <p:sp>
          <p:nvSpPr>
            <p:cNvPr id="262" name="Google Shape;262;p11"/>
            <p:cNvSpPr/>
            <p:nvPr/>
          </p:nvSpPr>
          <p:spPr>
            <a:xfrm>
              <a:off x="6927177" y="1200745"/>
              <a:ext cx="1567638" cy="1305113"/>
            </a:xfrm>
            <a:custGeom>
              <a:rect b="b" l="l" r="r" t="t"/>
              <a:pathLst>
                <a:path extrusionOk="0" h="120000" w="12000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sz="1200">
                <a:solidFill>
                  <a:schemeClr val="dk1"/>
                </a:solidFill>
                <a:latin typeface="Arial"/>
                <a:ea typeface="Arial"/>
                <a:cs typeface="Arial"/>
                <a:sym typeface="Arial"/>
              </a:endParaRPr>
            </a:p>
          </p:txBody>
        </p:sp>
        <p:sp>
          <p:nvSpPr>
            <p:cNvPr id="263" name="Google Shape;263;p11"/>
            <p:cNvSpPr/>
            <p:nvPr/>
          </p:nvSpPr>
          <p:spPr>
            <a:xfrm>
              <a:off x="6639449" y="1419286"/>
              <a:ext cx="879816" cy="34987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64" name="Google Shape;264;p11"/>
            <p:cNvSpPr txBox="1"/>
            <p:nvPr/>
          </p:nvSpPr>
          <p:spPr>
            <a:xfrm>
              <a:off x="6649696" y="1541840"/>
              <a:ext cx="859322" cy="104766"/>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Reporting</a:t>
              </a:r>
              <a:endParaRPr b="1" i="0" sz="1200" u="none" cap="none" strike="noStrike">
                <a:solidFill>
                  <a:schemeClr val="lt1"/>
                </a:solidFill>
                <a:latin typeface="Arial"/>
                <a:ea typeface="Arial"/>
                <a:cs typeface="Arial"/>
                <a:sym typeface="Arial"/>
              </a:endParaRPr>
            </a:p>
          </p:txBody>
        </p:sp>
        <p:sp>
          <p:nvSpPr>
            <p:cNvPr id="265" name="Google Shape;265;p11"/>
            <p:cNvSpPr/>
            <p:nvPr/>
          </p:nvSpPr>
          <p:spPr>
            <a:xfrm>
              <a:off x="7702456" y="1594222"/>
              <a:ext cx="989793" cy="981217"/>
            </a:xfrm>
            <a:prstGeom prst="roundRect">
              <a:avLst>
                <a:gd fmla="val 10000" name="adj"/>
              </a:avLst>
            </a:prstGeom>
            <a:solidFill>
              <a:schemeClr val="lt1">
                <a:alpha val="89411"/>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66" name="Google Shape;266;p11"/>
            <p:cNvSpPr txBox="1"/>
            <p:nvPr/>
          </p:nvSpPr>
          <p:spPr>
            <a:xfrm>
              <a:off x="7721243" y="1613009"/>
              <a:ext cx="1048887" cy="603861"/>
            </a:xfrm>
            <a:prstGeom prst="rect">
              <a:avLst/>
            </a:prstGeom>
            <a:noFill/>
            <a:ln>
              <a:noFill/>
            </a:ln>
          </p:spPr>
          <p:txBody>
            <a:bodyPr anchorCtr="0" anchor="t" bIns="13325" lIns="13325" spcFirstLastPara="1" rIns="13325" wrap="square" tIns="72000">
              <a:noAutofit/>
            </a:bodyPr>
            <a:lstStyle/>
            <a:p>
              <a:pPr indent="-171450" lvl="1" marL="171450" marR="0" rtl="0" algn="l">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Improve what is not working</a:t>
              </a:r>
              <a:endParaRPr b="0" i="0" sz="1200" u="none" cap="none" strike="noStrike">
                <a:solidFill>
                  <a:srgbClr val="161249"/>
                </a:solidFill>
                <a:latin typeface="Arial"/>
                <a:ea typeface="Arial"/>
                <a:cs typeface="Arial"/>
                <a:sym typeface="Arial"/>
              </a:endParaRPr>
            </a:p>
          </p:txBody>
        </p:sp>
        <p:sp>
          <p:nvSpPr>
            <p:cNvPr id="267" name="Google Shape;267;p11"/>
            <p:cNvSpPr/>
            <p:nvPr/>
          </p:nvSpPr>
          <p:spPr>
            <a:xfrm>
              <a:off x="7780337" y="2287362"/>
              <a:ext cx="1039216" cy="34987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200"/>
                <a:buFont typeface="Calibri"/>
                <a:buNone/>
              </a:pPr>
              <a:r>
                <a:t/>
              </a:r>
              <a:endParaRPr sz="1200">
                <a:solidFill>
                  <a:schemeClr val="dk1"/>
                </a:solidFill>
                <a:latin typeface="Arial"/>
                <a:ea typeface="Arial"/>
                <a:cs typeface="Arial"/>
                <a:sym typeface="Arial"/>
              </a:endParaRPr>
            </a:p>
          </p:txBody>
        </p:sp>
        <p:sp>
          <p:nvSpPr>
            <p:cNvPr id="268" name="Google Shape;268;p11"/>
            <p:cNvSpPr txBox="1"/>
            <p:nvPr/>
          </p:nvSpPr>
          <p:spPr>
            <a:xfrm>
              <a:off x="7794297" y="2409915"/>
              <a:ext cx="1015009" cy="104766"/>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Optimization</a:t>
              </a:r>
              <a:endParaRPr b="1" i="0" sz="1200" u="none" cap="none" strike="noStrike">
                <a:solidFill>
                  <a:schemeClr val="lt1"/>
                </a:solidFill>
                <a:latin typeface="Arial"/>
                <a:ea typeface="Arial"/>
                <a:cs typeface="Arial"/>
                <a:sym typeface="Aria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2"/>
          <p:cNvSpPr txBox="1"/>
          <p:nvPr/>
        </p:nvSpPr>
        <p:spPr>
          <a:xfrm>
            <a:off x="311700" y="-575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i="0" lang="en-US" sz="3000" u="none" cap="none" strike="noStrike">
                <a:solidFill>
                  <a:srgbClr val="161249"/>
                </a:solidFill>
                <a:latin typeface="Arial"/>
                <a:ea typeface="Arial"/>
                <a:cs typeface="Arial"/>
                <a:sym typeface="Arial"/>
              </a:rPr>
              <a:t>Measuring - Defining a Measurement Strategy</a:t>
            </a:r>
            <a:endParaRPr b="1" i="0" sz="3000" u="none" cap="none" strike="noStrike">
              <a:solidFill>
                <a:srgbClr val="161249"/>
              </a:solidFill>
              <a:latin typeface="Arial"/>
              <a:ea typeface="Arial"/>
              <a:cs typeface="Arial"/>
              <a:sym typeface="Arial"/>
            </a:endParaRPr>
          </a:p>
        </p:txBody>
      </p:sp>
      <p:grpSp>
        <p:nvGrpSpPr>
          <p:cNvPr id="274" name="Google Shape;274;p12"/>
          <p:cNvGrpSpPr/>
          <p:nvPr/>
        </p:nvGrpSpPr>
        <p:grpSpPr>
          <a:xfrm>
            <a:off x="127860" y="497891"/>
            <a:ext cx="8888279" cy="4000726"/>
            <a:chOff x="0" y="0"/>
            <a:chExt cx="8806915" cy="3067154"/>
          </a:xfrm>
        </p:grpSpPr>
        <p:cxnSp>
          <p:nvCxnSpPr>
            <p:cNvPr id="275" name="Google Shape;275;p12"/>
            <p:cNvCxnSpPr/>
            <p:nvPr/>
          </p:nvCxnSpPr>
          <p:spPr>
            <a:xfrm>
              <a:off x="0" y="0"/>
              <a:ext cx="8806915" cy="0"/>
            </a:xfrm>
            <a:prstGeom prst="straightConnector1">
              <a:avLst/>
            </a:prstGeom>
            <a:noFill/>
            <a:ln>
              <a:noFill/>
            </a:ln>
          </p:spPr>
        </p:cxnSp>
        <p:sp>
          <p:nvSpPr>
            <p:cNvPr id="276" name="Google Shape;276;p12"/>
            <p:cNvSpPr/>
            <p:nvPr/>
          </p:nvSpPr>
          <p:spPr>
            <a:xfrm>
              <a:off x="0" y="0"/>
              <a:ext cx="1761383" cy="382876"/>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277" name="Google Shape;277;p12"/>
            <p:cNvSpPr txBox="1"/>
            <p:nvPr/>
          </p:nvSpPr>
          <p:spPr>
            <a:xfrm>
              <a:off x="8254" y="3"/>
              <a:ext cx="1819193" cy="382876"/>
            </a:xfrm>
            <a:prstGeom prst="rect">
              <a:avLst/>
            </a:prstGeom>
            <a:blipFill rotWithShape="1">
              <a:blip r:embed="rId3">
                <a:alphaModFix/>
              </a:blip>
              <a:stretch>
                <a:fillRect b="0" l="-26999" r="-22997" t="-9998"/>
              </a:stretch>
            </a:blipFill>
            <a:ln cap="flat" cmpd="sng" w="44450">
              <a:solidFill>
                <a:schemeClr val="lt1"/>
              </a:solidFill>
              <a:prstDash val="solid"/>
              <a:round/>
              <a:headEnd len="sm" w="sm" type="none"/>
              <a:tailEnd len="sm" w="sm" type="none"/>
            </a:ln>
          </p:spPr>
          <p:txBody>
            <a:bodyPr anchorCtr="1" anchor="ctr" bIns="0" lIns="72000" spcFirstLastPara="1" rIns="0" wrap="square" tIns="36000">
              <a:noAutofit/>
            </a:bodyPr>
            <a:lstStyle/>
            <a:p>
              <a:pPr indent="0" lvl="0" marL="0" marR="0" rtl="0" algn="ctr">
                <a:spcBef>
                  <a:spcPts val="0"/>
                </a:spcBef>
                <a:spcAft>
                  <a:spcPts val="0"/>
                </a:spcAft>
                <a:buClr>
                  <a:schemeClr val="dk1"/>
                </a:buClr>
                <a:buSzPts val="1200"/>
                <a:buFont typeface="Open Sans"/>
                <a:buNone/>
              </a:pPr>
              <a:r>
                <a:rPr b="1" i="0" lang="en-US" sz="1800" u="none" cap="none" strike="noStrike">
                  <a:solidFill>
                    <a:schemeClr val="lt1"/>
                  </a:solidFill>
                  <a:latin typeface="Arial"/>
                  <a:ea typeface="Arial"/>
                  <a:cs typeface="Arial"/>
                  <a:sym typeface="Arial"/>
                </a:rPr>
                <a:t>Stage</a:t>
              </a:r>
              <a:endParaRPr sz="2800">
                <a:solidFill>
                  <a:schemeClr val="lt1"/>
                </a:solidFill>
                <a:latin typeface="Arial"/>
                <a:ea typeface="Arial"/>
                <a:cs typeface="Arial"/>
                <a:sym typeface="Arial"/>
              </a:endParaRPr>
            </a:p>
          </p:txBody>
        </p:sp>
        <p:sp>
          <p:nvSpPr>
            <p:cNvPr id="278" name="Google Shape;278;p12"/>
            <p:cNvSpPr/>
            <p:nvPr/>
          </p:nvSpPr>
          <p:spPr>
            <a:xfrm>
              <a:off x="1893487" y="17386"/>
              <a:ext cx="3180057"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279" name="Google Shape;279;p12"/>
            <p:cNvSpPr txBox="1"/>
            <p:nvPr/>
          </p:nvSpPr>
          <p:spPr>
            <a:xfrm>
              <a:off x="1893487" y="17386"/>
              <a:ext cx="3180057" cy="347729"/>
            </a:xfrm>
            <a:prstGeom prst="rect">
              <a:avLst/>
            </a:prstGeom>
            <a:blipFill rotWithShape="1">
              <a:blip r:embed="rId3">
                <a:alphaModFix/>
              </a:blip>
              <a:stretch>
                <a:fillRect b="0" l="-26999" r="-22997" t="-9998"/>
              </a:stretch>
            </a:blipFill>
            <a:ln>
              <a:noFill/>
            </a:ln>
          </p:spPr>
          <p:txBody>
            <a:bodyPr anchorCtr="1" anchor="ctr" bIns="0" lIns="30475" spcFirstLastPara="1" rIns="30475" wrap="square" tIns="36000">
              <a:noAutofit/>
            </a:bodyPr>
            <a:lstStyle/>
            <a:p>
              <a:pPr indent="0" lvl="0" marL="0" marR="0" rtl="0" algn="ctr">
                <a:spcBef>
                  <a:spcPts val="0"/>
                </a:spcBef>
                <a:spcAft>
                  <a:spcPts val="0"/>
                </a:spcAft>
                <a:buClr>
                  <a:srgbClr val="262626"/>
                </a:buClr>
                <a:buSzPts val="800"/>
                <a:buFont typeface="Open Sans"/>
                <a:buNone/>
              </a:pPr>
              <a:r>
                <a:rPr b="1" lang="en-US" sz="1800">
                  <a:solidFill>
                    <a:schemeClr val="lt1"/>
                  </a:solidFill>
                  <a:latin typeface="Arial"/>
                  <a:ea typeface="Arial"/>
                  <a:cs typeface="Arial"/>
                  <a:sym typeface="Arial"/>
                </a:rPr>
                <a:t>Steps</a:t>
              </a:r>
              <a:endParaRPr b="1" sz="1800">
                <a:solidFill>
                  <a:schemeClr val="lt1"/>
                </a:solidFill>
                <a:latin typeface="Arial"/>
                <a:ea typeface="Arial"/>
                <a:cs typeface="Arial"/>
                <a:sym typeface="Arial"/>
              </a:endParaRPr>
            </a:p>
          </p:txBody>
        </p:sp>
        <p:sp>
          <p:nvSpPr>
            <p:cNvPr id="280" name="Google Shape;280;p12"/>
            <p:cNvSpPr/>
            <p:nvPr/>
          </p:nvSpPr>
          <p:spPr>
            <a:xfrm>
              <a:off x="5416252" y="17386"/>
              <a:ext cx="3390662"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281" name="Google Shape;281;p12"/>
            <p:cNvSpPr txBox="1"/>
            <p:nvPr/>
          </p:nvSpPr>
          <p:spPr>
            <a:xfrm>
              <a:off x="5149021" y="17385"/>
              <a:ext cx="3601267" cy="347729"/>
            </a:xfrm>
            <a:prstGeom prst="rect">
              <a:avLst/>
            </a:prstGeom>
            <a:blipFill rotWithShape="1">
              <a:blip r:embed="rId3">
                <a:alphaModFix/>
              </a:blip>
              <a:stretch>
                <a:fillRect b="0" l="-26999" r="-22997" t="-9998"/>
              </a:stretch>
            </a:blipFill>
            <a:ln>
              <a:noFill/>
            </a:ln>
          </p:spPr>
          <p:txBody>
            <a:bodyPr anchorCtr="1" anchor="ctr" bIns="0" lIns="30475" spcFirstLastPara="1" rIns="30475" wrap="square" tIns="108000">
              <a:noAutofit/>
            </a:bodyPr>
            <a:lstStyle/>
            <a:p>
              <a:pPr indent="0" lvl="0" marL="0" marR="0" rtl="0" algn="ctr">
                <a:lnSpc>
                  <a:spcPct val="88888"/>
                </a:lnSpc>
                <a:spcBef>
                  <a:spcPts val="0"/>
                </a:spcBef>
                <a:spcAft>
                  <a:spcPts val="0"/>
                </a:spcAft>
                <a:buClr>
                  <a:srgbClr val="262626"/>
                </a:buClr>
                <a:buSzPts val="800"/>
                <a:buFont typeface="Open Sans"/>
                <a:buNone/>
              </a:pPr>
              <a:r>
                <a:rPr b="1" i="0" lang="en-US" sz="1800" u="none" cap="none" strike="noStrike">
                  <a:solidFill>
                    <a:schemeClr val="lt1"/>
                  </a:solidFill>
                  <a:latin typeface="Arial"/>
                  <a:ea typeface="Arial"/>
                  <a:cs typeface="Arial"/>
                  <a:sym typeface="Arial"/>
                </a:rPr>
                <a:t>Example for a small online store</a:t>
              </a:r>
              <a:endParaRPr b="1" sz="4800">
                <a:solidFill>
                  <a:schemeClr val="lt1"/>
                </a:solidFill>
                <a:latin typeface="Arial"/>
                <a:ea typeface="Arial"/>
                <a:cs typeface="Arial"/>
                <a:sym typeface="Arial"/>
              </a:endParaRPr>
            </a:p>
          </p:txBody>
        </p:sp>
        <p:cxnSp>
          <p:nvCxnSpPr>
            <p:cNvPr id="282" name="Google Shape;282;p12"/>
            <p:cNvCxnSpPr/>
            <p:nvPr/>
          </p:nvCxnSpPr>
          <p:spPr>
            <a:xfrm>
              <a:off x="1761383" y="365115"/>
              <a:ext cx="7045532" cy="0"/>
            </a:xfrm>
            <a:prstGeom prst="straightConnector1">
              <a:avLst/>
            </a:prstGeom>
            <a:noFill/>
            <a:ln>
              <a:noFill/>
            </a:ln>
          </p:spPr>
        </p:cxnSp>
        <p:cxnSp>
          <p:nvCxnSpPr>
            <p:cNvPr id="283" name="Google Shape;283;p12"/>
            <p:cNvCxnSpPr/>
            <p:nvPr/>
          </p:nvCxnSpPr>
          <p:spPr>
            <a:xfrm>
              <a:off x="0" y="382876"/>
              <a:ext cx="8806915" cy="0"/>
            </a:xfrm>
            <a:prstGeom prst="straightConnector1">
              <a:avLst/>
            </a:prstGeom>
            <a:noFill/>
            <a:ln>
              <a:noFill/>
            </a:ln>
          </p:spPr>
        </p:cxnSp>
        <p:sp>
          <p:nvSpPr>
            <p:cNvPr id="284" name="Google Shape;284;p12"/>
            <p:cNvSpPr/>
            <p:nvPr/>
          </p:nvSpPr>
          <p:spPr>
            <a:xfrm>
              <a:off x="0" y="382876"/>
              <a:ext cx="1761383" cy="382876"/>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285" name="Google Shape;285;p12"/>
            <p:cNvSpPr txBox="1"/>
            <p:nvPr/>
          </p:nvSpPr>
          <p:spPr>
            <a:xfrm>
              <a:off x="8254" y="390181"/>
              <a:ext cx="1819193" cy="382876"/>
            </a:xfrm>
            <a:prstGeom prst="rect">
              <a:avLst/>
            </a:prstGeom>
            <a:blipFill rotWithShape="1">
              <a:blip r:embed="rId3">
                <a:alphaModFix/>
              </a:blip>
              <a:stretch>
                <a:fillRect b="0" l="-26999" r="-22997" t="-9998"/>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Developing a strategy</a:t>
              </a:r>
              <a:endParaRPr sz="1300">
                <a:solidFill>
                  <a:schemeClr val="lt1"/>
                </a:solidFill>
                <a:latin typeface="Arial"/>
                <a:ea typeface="Arial"/>
                <a:cs typeface="Arial"/>
                <a:sym typeface="Arial"/>
              </a:endParaRPr>
            </a:p>
          </p:txBody>
        </p:sp>
        <p:sp>
          <p:nvSpPr>
            <p:cNvPr id="286" name="Google Shape;286;p12"/>
            <p:cNvSpPr/>
            <p:nvPr/>
          </p:nvSpPr>
          <p:spPr>
            <a:xfrm>
              <a:off x="1893487" y="400262"/>
              <a:ext cx="3180057"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287" name="Google Shape;287;p12"/>
            <p:cNvSpPr txBox="1"/>
            <p:nvPr/>
          </p:nvSpPr>
          <p:spPr>
            <a:xfrm>
              <a:off x="1893487" y="400262"/>
              <a:ext cx="318005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Resources; Structure; Planning</a:t>
              </a:r>
              <a:endParaRPr sz="1300">
                <a:solidFill>
                  <a:schemeClr val="lt1"/>
                </a:solidFill>
                <a:latin typeface="Arial"/>
                <a:ea typeface="Arial"/>
                <a:cs typeface="Arial"/>
                <a:sym typeface="Arial"/>
              </a:endParaRPr>
            </a:p>
          </p:txBody>
        </p:sp>
        <p:sp>
          <p:nvSpPr>
            <p:cNvPr id="288" name="Google Shape;288;p12"/>
            <p:cNvSpPr/>
            <p:nvPr/>
          </p:nvSpPr>
          <p:spPr>
            <a:xfrm>
              <a:off x="5416252" y="400262"/>
              <a:ext cx="3390662"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289" name="Google Shape;289;p12"/>
            <p:cNvSpPr txBox="1"/>
            <p:nvPr/>
          </p:nvSpPr>
          <p:spPr>
            <a:xfrm>
              <a:off x="5149021" y="400262"/>
              <a:ext cx="360126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One data analyst; Reports to Digital Marketing Manager; Reports weekly to the manager </a:t>
              </a:r>
              <a:endParaRPr sz="1300">
                <a:solidFill>
                  <a:schemeClr val="lt1"/>
                </a:solidFill>
                <a:latin typeface="Arial"/>
                <a:ea typeface="Arial"/>
                <a:cs typeface="Arial"/>
                <a:sym typeface="Arial"/>
              </a:endParaRPr>
            </a:p>
          </p:txBody>
        </p:sp>
        <p:cxnSp>
          <p:nvCxnSpPr>
            <p:cNvPr id="290" name="Google Shape;290;p12"/>
            <p:cNvCxnSpPr/>
            <p:nvPr/>
          </p:nvCxnSpPr>
          <p:spPr>
            <a:xfrm>
              <a:off x="1761383" y="747991"/>
              <a:ext cx="7045532" cy="0"/>
            </a:xfrm>
            <a:prstGeom prst="straightConnector1">
              <a:avLst/>
            </a:prstGeom>
            <a:noFill/>
            <a:ln>
              <a:noFill/>
            </a:ln>
          </p:spPr>
        </p:cxnSp>
        <p:cxnSp>
          <p:nvCxnSpPr>
            <p:cNvPr id="291" name="Google Shape;291;p12"/>
            <p:cNvCxnSpPr/>
            <p:nvPr/>
          </p:nvCxnSpPr>
          <p:spPr>
            <a:xfrm>
              <a:off x="0" y="765752"/>
              <a:ext cx="8806915" cy="0"/>
            </a:xfrm>
            <a:prstGeom prst="straightConnector1">
              <a:avLst/>
            </a:prstGeom>
            <a:noFill/>
            <a:ln>
              <a:noFill/>
            </a:ln>
          </p:spPr>
        </p:cxnSp>
        <p:sp>
          <p:nvSpPr>
            <p:cNvPr id="292" name="Google Shape;292;p12"/>
            <p:cNvSpPr/>
            <p:nvPr/>
          </p:nvSpPr>
          <p:spPr>
            <a:xfrm>
              <a:off x="0" y="765752"/>
              <a:ext cx="1761383" cy="382876"/>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293" name="Google Shape;293;p12"/>
            <p:cNvSpPr txBox="1"/>
            <p:nvPr/>
          </p:nvSpPr>
          <p:spPr>
            <a:xfrm>
              <a:off x="8254" y="762599"/>
              <a:ext cx="1819193" cy="382876"/>
            </a:xfrm>
            <a:prstGeom prst="rect">
              <a:avLst/>
            </a:prstGeom>
            <a:blipFill rotWithShape="1">
              <a:blip r:embed="rId3">
                <a:alphaModFix/>
              </a:blip>
              <a:stretch>
                <a:fillRect b="0" l="-26999" r="-22997" t="-9998"/>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Setting goals</a:t>
              </a:r>
              <a:endParaRPr sz="1300">
                <a:solidFill>
                  <a:schemeClr val="lt1"/>
                </a:solidFill>
                <a:latin typeface="Arial"/>
                <a:ea typeface="Arial"/>
                <a:cs typeface="Arial"/>
                <a:sym typeface="Arial"/>
              </a:endParaRPr>
            </a:p>
          </p:txBody>
        </p:sp>
        <p:sp>
          <p:nvSpPr>
            <p:cNvPr id="294" name="Google Shape;294;p12"/>
            <p:cNvSpPr/>
            <p:nvPr/>
          </p:nvSpPr>
          <p:spPr>
            <a:xfrm>
              <a:off x="1893487" y="783138"/>
              <a:ext cx="3180057"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295" name="Google Shape;295;p12"/>
            <p:cNvSpPr txBox="1"/>
            <p:nvPr/>
          </p:nvSpPr>
          <p:spPr>
            <a:xfrm>
              <a:off x="1893487" y="783138"/>
              <a:ext cx="318005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Define objectives</a:t>
              </a:r>
              <a:endParaRPr sz="1300">
                <a:solidFill>
                  <a:schemeClr val="lt1"/>
                </a:solidFill>
                <a:latin typeface="Arial"/>
                <a:ea typeface="Arial"/>
                <a:cs typeface="Arial"/>
                <a:sym typeface="Arial"/>
              </a:endParaRPr>
            </a:p>
          </p:txBody>
        </p:sp>
        <p:sp>
          <p:nvSpPr>
            <p:cNvPr id="296" name="Google Shape;296;p12"/>
            <p:cNvSpPr/>
            <p:nvPr/>
          </p:nvSpPr>
          <p:spPr>
            <a:xfrm>
              <a:off x="5416252" y="783138"/>
              <a:ext cx="3390662"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297" name="Google Shape;297;p12"/>
            <p:cNvSpPr txBox="1"/>
            <p:nvPr/>
          </p:nvSpPr>
          <p:spPr>
            <a:xfrm>
              <a:off x="5149021" y="783138"/>
              <a:ext cx="360126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Increase sales and profit; retain customers</a:t>
              </a:r>
              <a:endParaRPr sz="1300">
                <a:solidFill>
                  <a:schemeClr val="lt1"/>
                </a:solidFill>
                <a:latin typeface="Arial"/>
                <a:ea typeface="Arial"/>
                <a:cs typeface="Arial"/>
                <a:sym typeface="Arial"/>
              </a:endParaRPr>
            </a:p>
          </p:txBody>
        </p:sp>
        <p:cxnSp>
          <p:nvCxnSpPr>
            <p:cNvPr id="298" name="Google Shape;298;p12"/>
            <p:cNvCxnSpPr/>
            <p:nvPr/>
          </p:nvCxnSpPr>
          <p:spPr>
            <a:xfrm>
              <a:off x="1761383" y="1130868"/>
              <a:ext cx="7045532" cy="0"/>
            </a:xfrm>
            <a:prstGeom prst="straightConnector1">
              <a:avLst/>
            </a:prstGeom>
            <a:noFill/>
            <a:ln>
              <a:noFill/>
            </a:ln>
          </p:spPr>
        </p:cxnSp>
        <p:cxnSp>
          <p:nvCxnSpPr>
            <p:cNvPr id="299" name="Google Shape;299;p12"/>
            <p:cNvCxnSpPr/>
            <p:nvPr/>
          </p:nvCxnSpPr>
          <p:spPr>
            <a:xfrm>
              <a:off x="0" y="1148628"/>
              <a:ext cx="8806915" cy="0"/>
            </a:xfrm>
            <a:prstGeom prst="straightConnector1">
              <a:avLst/>
            </a:prstGeom>
            <a:noFill/>
            <a:ln>
              <a:noFill/>
            </a:ln>
          </p:spPr>
        </p:cxnSp>
        <p:sp>
          <p:nvSpPr>
            <p:cNvPr id="300" name="Google Shape;300;p12"/>
            <p:cNvSpPr/>
            <p:nvPr/>
          </p:nvSpPr>
          <p:spPr>
            <a:xfrm>
              <a:off x="0" y="1148628"/>
              <a:ext cx="1761383" cy="382876"/>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01" name="Google Shape;301;p12"/>
            <p:cNvSpPr txBox="1"/>
            <p:nvPr/>
          </p:nvSpPr>
          <p:spPr>
            <a:xfrm>
              <a:off x="8254" y="1145473"/>
              <a:ext cx="1819193" cy="382876"/>
            </a:xfrm>
            <a:prstGeom prst="rect">
              <a:avLst/>
            </a:prstGeom>
            <a:blipFill rotWithShape="1">
              <a:blip r:embed="rId3">
                <a:alphaModFix/>
              </a:blip>
              <a:stretch>
                <a:fillRect b="0" l="-26999" r="-22997" t="-9998"/>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Identifying key performance indicators</a:t>
              </a:r>
              <a:endParaRPr sz="1300">
                <a:solidFill>
                  <a:schemeClr val="lt1"/>
                </a:solidFill>
                <a:latin typeface="Arial"/>
                <a:ea typeface="Arial"/>
                <a:cs typeface="Arial"/>
                <a:sym typeface="Arial"/>
              </a:endParaRPr>
            </a:p>
          </p:txBody>
        </p:sp>
        <p:sp>
          <p:nvSpPr>
            <p:cNvPr id="302" name="Google Shape;302;p12"/>
            <p:cNvSpPr/>
            <p:nvPr/>
          </p:nvSpPr>
          <p:spPr>
            <a:xfrm>
              <a:off x="1893487" y="1166014"/>
              <a:ext cx="3180057"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03" name="Google Shape;303;p12"/>
            <p:cNvSpPr txBox="1"/>
            <p:nvPr/>
          </p:nvSpPr>
          <p:spPr>
            <a:xfrm>
              <a:off x="1893487" y="1166014"/>
              <a:ext cx="318005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Choose KPI; Relate KPI to business objectives</a:t>
              </a:r>
              <a:endParaRPr sz="1300">
                <a:solidFill>
                  <a:schemeClr val="lt1"/>
                </a:solidFill>
                <a:latin typeface="Arial"/>
                <a:ea typeface="Arial"/>
                <a:cs typeface="Arial"/>
                <a:sym typeface="Arial"/>
              </a:endParaRPr>
            </a:p>
          </p:txBody>
        </p:sp>
        <p:sp>
          <p:nvSpPr>
            <p:cNvPr id="304" name="Google Shape;304;p12"/>
            <p:cNvSpPr/>
            <p:nvPr/>
          </p:nvSpPr>
          <p:spPr>
            <a:xfrm>
              <a:off x="5416252" y="1166014"/>
              <a:ext cx="3390662"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05" name="Google Shape;305;p12"/>
            <p:cNvSpPr txBox="1"/>
            <p:nvPr/>
          </p:nvSpPr>
          <p:spPr>
            <a:xfrm>
              <a:off x="5149021" y="1166014"/>
              <a:ext cx="360126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Sales growth; Sales by Customer; New customers; Lost customers; CPA</a:t>
              </a:r>
              <a:endParaRPr i="0" sz="1300" u="none" cap="none" strike="noStrike">
                <a:solidFill>
                  <a:schemeClr val="lt1"/>
                </a:solidFill>
                <a:latin typeface="Arial"/>
                <a:ea typeface="Arial"/>
                <a:cs typeface="Arial"/>
                <a:sym typeface="Arial"/>
              </a:endParaRPr>
            </a:p>
          </p:txBody>
        </p:sp>
        <p:cxnSp>
          <p:nvCxnSpPr>
            <p:cNvPr id="306" name="Google Shape;306;p12"/>
            <p:cNvCxnSpPr/>
            <p:nvPr/>
          </p:nvCxnSpPr>
          <p:spPr>
            <a:xfrm>
              <a:off x="1761383" y="1513744"/>
              <a:ext cx="7045532" cy="0"/>
            </a:xfrm>
            <a:prstGeom prst="straightConnector1">
              <a:avLst/>
            </a:prstGeom>
            <a:noFill/>
            <a:ln>
              <a:noFill/>
            </a:ln>
          </p:spPr>
        </p:cxnSp>
        <p:cxnSp>
          <p:nvCxnSpPr>
            <p:cNvPr id="307" name="Google Shape;307;p12"/>
            <p:cNvCxnSpPr/>
            <p:nvPr/>
          </p:nvCxnSpPr>
          <p:spPr>
            <a:xfrm>
              <a:off x="0" y="1531504"/>
              <a:ext cx="8806915" cy="0"/>
            </a:xfrm>
            <a:prstGeom prst="straightConnector1">
              <a:avLst/>
            </a:prstGeom>
            <a:noFill/>
            <a:ln>
              <a:noFill/>
            </a:ln>
          </p:spPr>
        </p:cxnSp>
        <p:sp>
          <p:nvSpPr>
            <p:cNvPr id="308" name="Google Shape;308;p12"/>
            <p:cNvSpPr/>
            <p:nvPr/>
          </p:nvSpPr>
          <p:spPr>
            <a:xfrm>
              <a:off x="0" y="1531504"/>
              <a:ext cx="1761383" cy="382876"/>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09" name="Google Shape;309;p12"/>
            <p:cNvSpPr txBox="1"/>
            <p:nvPr/>
          </p:nvSpPr>
          <p:spPr>
            <a:xfrm>
              <a:off x="8254" y="1528352"/>
              <a:ext cx="1819193" cy="382876"/>
            </a:xfrm>
            <a:prstGeom prst="rect">
              <a:avLst/>
            </a:prstGeom>
            <a:blipFill rotWithShape="1">
              <a:blip r:embed="rId3">
                <a:alphaModFix/>
              </a:blip>
              <a:stretch>
                <a:fillRect b="0" l="-26999" r="-22997" t="-9998"/>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Collecting data</a:t>
              </a:r>
              <a:endParaRPr sz="1300">
                <a:solidFill>
                  <a:schemeClr val="lt1"/>
                </a:solidFill>
                <a:latin typeface="Arial"/>
                <a:ea typeface="Arial"/>
                <a:cs typeface="Arial"/>
                <a:sym typeface="Arial"/>
              </a:endParaRPr>
            </a:p>
          </p:txBody>
        </p:sp>
        <p:sp>
          <p:nvSpPr>
            <p:cNvPr id="310" name="Google Shape;310;p12"/>
            <p:cNvSpPr/>
            <p:nvPr/>
          </p:nvSpPr>
          <p:spPr>
            <a:xfrm>
              <a:off x="1893487" y="1548890"/>
              <a:ext cx="3180057"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11" name="Google Shape;311;p12"/>
            <p:cNvSpPr txBox="1"/>
            <p:nvPr/>
          </p:nvSpPr>
          <p:spPr>
            <a:xfrm>
              <a:off x="1893487" y="1548890"/>
              <a:ext cx="318005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Collect and storage of data</a:t>
              </a:r>
              <a:endParaRPr sz="1300">
                <a:solidFill>
                  <a:schemeClr val="lt1"/>
                </a:solidFill>
                <a:latin typeface="Arial"/>
                <a:ea typeface="Arial"/>
                <a:cs typeface="Arial"/>
                <a:sym typeface="Arial"/>
              </a:endParaRPr>
            </a:p>
          </p:txBody>
        </p:sp>
        <p:sp>
          <p:nvSpPr>
            <p:cNvPr id="312" name="Google Shape;312;p12"/>
            <p:cNvSpPr/>
            <p:nvPr/>
          </p:nvSpPr>
          <p:spPr>
            <a:xfrm>
              <a:off x="5416252" y="1548890"/>
              <a:ext cx="3390662"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13" name="Google Shape;313;p12"/>
            <p:cNvSpPr txBox="1"/>
            <p:nvPr/>
          </p:nvSpPr>
          <p:spPr>
            <a:xfrm>
              <a:off x="5149020" y="1548890"/>
              <a:ext cx="3601268"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Move data from Analytics to Excel or Analytics Software</a:t>
              </a:r>
              <a:endParaRPr sz="1300">
                <a:solidFill>
                  <a:schemeClr val="lt1"/>
                </a:solidFill>
                <a:latin typeface="Arial"/>
                <a:ea typeface="Arial"/>
                <a:cs typeface="Arial"/>
                <a:sym typeface="Arial"/>
              </a:endParaRPr>
            </a:p>
          </p:txBody>
        </p:sp>
        <p:cxnSp>
          <p:nvCxnSpPr>
            <p:cNvPr id="314" name="Google Shape;314;p12"/>
            <p:cNvCxnSpPr/>
            <p:nvPr/>
          </p:nvCxnSpPr>
          <p:spPr>
            <a:xfrm>
              <a:off x="1761383" y="1896620"/>
              <a:ext cx="7045532" cy="0"/>
            </a:xfrm>
            <a:prstGeom prst="straightConnector1">
              <a:avLst/>
            </a:prstGeom>
            <a:noFill/>
            <a:ln>
              <a:noFill/>
            </a:ln>
          </p:spPr>
        </p:cxnSp>
        <p:cxnSp>
          <p:nvCxnSpPr>
            <p:cNvPr id="315" name="Google Shape;315;p12"/>
            <p:cNvCxnSpPr/>
            <p:nvPr/>
          </p:nvCxnSpPr>
          <p:spPr>
            <a:xfrm>
              <a:off x="0" y="1914380"/>
              <a:ext cx="8806915" cy="0"/>
            </a:xfrm>
            <a:prstGeom prst="straightConnector1">
              <a:avLst/>
            </a:prstGeom>
            <a:noFill/>
            <a:ln>
              <a:noFill/>
            </a:ln>
          </p:spPr>
        </p:cxnSp>
        <p:sp>
          <p:nvSpPr>
            <p:cNvPr id="316" name="Google Shape;316;p12"/>
            <p:cNvSpPr/>
            <p:nvPr/>
          </p:nvSpPr>
          <p:spPr>
            <a:xfrm>
              <a:off x="0" y="1914380"/>
              <a:ext cx="1761383" cy="382876"/>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17" name="Google Shape;317;p12"/>
            <p:cNvSpPr txBox="1"/>
            <p:nvPr/>
          </p:nvSpPr>
          <p:spPr>
            <a:xfrm>
              <a:off x="8254" y="1911227"/>
              <a:ext cx="1819193" cy="382876"/>
            </a:xfrm>
            <a:prstGeom prst="rect">
              <a:avLst/>
            </a:prstGeom>
            <a:blipFill rotWithShape="1">
              <a:blip r:embed="rId3">
                <a:alphaModFix/>
              </a:blip>
              <a:stretch>
                <a:fillRect b="0" l="-26999" r="-22997" t="-9998"/>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Processing data</a:t>
              </a:r>
              <a:endParaRPr sz="1300">
                <a:solidFill>
                  <a:schemeClr val="lt1"/>
                </a:solidFill>
                <a:latin typeface="Arial"/>
                <a:ea typeface="Arial"/>
                <a:cs typeface="Arial"/>
                <a:sym typeface="Arial"/>
              </a:endParaRPr>
            </a:p>
          </p:txBody>
        </p:sp>
        <p:sp>
          <p:nvSpPr>
            <p:cNvPr id="318" name="Google Shape;318;p12"/>
            <p:cNvSpPr/>
            <p:nvPr/>
          </p:nvSpPr>
          <p:spPr>
            <a:xfrm>
              <a:off x="1893487" y="1931767"/>
              <a:ext cx="3180057"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19" name="Google Shape;319;p12"/>
            <p:cNvSpPr txBox="1"/>
            <p:nvPr/>
          </p:nvSpPr>
          <p:spPr>
            <a:xfrm>
              <a:off x="1893487" y="1931767"/>
              <a:ext cx="318005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Transform data into knowledge</a:t>
              </a:r>
              <a:endParaRPr sz="1300">
                <a:solidFill>
                  <a:schemeClr val="lt1"/>
                </a:solidFill>
                <a:latin typeface="Arial"/>
                <a:ea typeface="Arial"/>
                <a:cs typeface="Arial"/>
                <a:sym typeface="Arial"/>
              </a:endParaRPr>
            </a:p>
          </p:txBody>
        </p:sp>
        <p:sp>
          <p:nvSpPr>
            <p:cNvPr id="320" name="Google Shape;320;p12"/>
            <p:cNvSpPr/>
            <p:nvPr/>
          </p:nvSpPr>
          <p:spPr>
            <a:xfrm>
              <a:off x="5416252" y="1931767"/>
              <a:ext cx="3390662"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21" name="Google Shape;321;p12"/>
            <p:cNvSpPr txBox="1"/>
            <p:nvPr/>
          </p:nvSpPr>
          <p:spPr>
            <a:xfrm>
              <a:off x="5149021" y="1931767"/>
              <a:ext cx="360126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Perform Analysis about KPI</a:t>
              </a:r>
              <a:endParaRPr i="0" sz="1300" u="none" cap="none" strike="noStrike">
                <a:solidFill>
                  <a:schemeClr val="lt1"/>
                </a:solidFill>
                <a:latin typeface="Arial"/>
                <a:ea typeface="Arial"/>
                <a:cs typeface="Arial"/>
                <a:sym typeface="Arial"/>
              </a:endParaRPr>
            </a:p>
          </p:txBody>
        </p:sp>
        <p:cxnSp>
          <p:nvCxnSpPr>
            <p:cNvPr id="322" name="Google Shape;322;p12"/>
            <p:cNvCxnSpPr/>
            <p:nvPr/>
          </p:nvCxnSpPr>
          <p:spPr>
            <a:xfrm>
              <a:off x="1761383" y="2279496"/>
              <a:ext cx="7045532" cy="0"/>
            </a:xfrm>
            <a:prstGeom prst="straightConnector1">
              <a:avLst/>
            </a:prstGeom>
            <a:noFill/>
            <a:ln>
              <a:noFill/>
            </a:ln>
          </p:spPr>
        </p:cxnSp>
        <p:cxnSp>
          <p:nvCxnSpPr>
            <p:cNvPr id="323" name="Google Shape;323;p12"/>
            <p:cNvCxnSpPr/>
            <p:nvPr/>
          </p:nvCxnSpPr>
          <p:spPr>
            <a:xfrm>
              <a:off x="0" y="2297256"/>
              <a:ext cx="8806915" cy="0"/>
            </a:xfrm>
            <a:prstGeom prst="straightConnector1">
              <a:avLst/>
            </a:prstGeom>
            <a:noFill/>
            <a:ln>
              <a:noFill/>
            </a:ln>
          </p:spPr>
        </p:cxnSp>
        <p:sp>
          <p:nvSpPr>
            <p:cNvPr id="324" name="Google Shape;324;p12"/>
            <p:cNvSpPr/>
            <p:nvPr/>
          </p:nvSpPr>
          <p:spPr>
            <a:xfrm>
              <a:off x="0" y="2297256"/>
              <a:ext cx="1761383" cy="382876"/>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25" name="Google Shape;325;p12"/>
            <p:cNvSpPr txBox="1"/>
            <p:nvPr/>
          </p:nvSpPr>
          <p:spPr>
            <a:xfrm>
              <a:off x="8254" y="2294102"/>
              <a:ext cx="1819193" cy="382876"/>
            </a:xfrm>
            <a:prstGeom prst="rect">
              <a:avLst/>
            </a:prstGeom>
            <a:blipFill rotWithShape="1">
              <a:blip r:embed="rId3">
                <a:alphaModFix/>
              </a:blip>
              <a:stretch>
                <a:fillRect b="0" l="-26999" r="-22997" t="-9998"/>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Reporting</a:t>
              </a:r>
              <a:endParaRPr sz="1300">
                <a:solidFill>
                  <a:schemeClr val="lt1"/>
                </a:solidFill>
                <a:latin typeface="Arial"/>
                <a:ea typeface="Arial"/>
                <a:cs typeface="Arial"/>
                <a:sym typeface="Arial"/>
              </a:endParaRPr>
            </a:p>
          </p:txBody>
        </p:sp>
        <p:sp>
          <p:nvSpPr>
            <p:cNvPr id="326" name="Google Shape;326;p12"/>
            <p:cNvSpPr/>
            <p:nvPr/>
          </p:nvSpPr>
          <p:spPr>
            <a:xfrm>
              <a:off x="1893487" y="2314643"/>
              <a:ext cx="3180057"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27" name="Google Shape;327;p12"/>
            <p:cNvSpPr txBox="1"/>
            <p:nvPr/>
          </p:nvSpPr>
          <p:spPr>
            <a:xfrm>
              <a:off x="1893487" y="2314643"/>
              <a:ext cx="318005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Synthesizing information and knowledge into management actions</a:t>
              </a:r>
              <a:endParaRPr sz="1300">
                <a:solidFill>
                  <a:schemeClr val="lt1"/>
                </a:solidFill>
                <a:latin typeface="Arial"/>
                <a:ea typeface="Arial"/>
                <a:cs typeface="Arial"/>
                <a:sym typeface="Arial"/>
              </a:endParaRPr>
            </a:p>
          </p:txBody>
        </p:sp>
        <p:sp>
          <p:nvSpPr>
            <p:cNvPr id="328" name="Google Shape;328;p12"/>
            <p:cNvSpPr/>
            <p:nvPr/>
          </p:nvSpPr>
          <p:spPr>
            <a:xfrm>
              <a:off x="5416252" y="2314643"/>
              <a:ext cx="3390662"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29" name="Google Shape;329;p12"/>
            <p:cNvSpPr txBox="1"/>
            <p:nvPr/>
          </p:nvSpPr>
          <p:spPr>
            <a:xfrm>
              <a:off x="5149021" y="2314643"/>
              <a:ext cx="360126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Weekly report</a:t>
              </a:r>
              <a:endParaRPr sz="1300">
                <a:solidFill>
                  <a:schemeClr val="lt1"/>
                </a:solidFill>
                <a:latin typeface="Arial"/>
                <a:ea typeface="Arial"/>
                <a:cs typeface="Arial"/>
                <a:sym typeface="Arial"/>
              </a:endParaRPr>
            </a:p>
          </p:txBody>
        </p:sp>
        <p:cxnSp>
          <p:nvCxnSpPr>
            <p:cNvPr id="330" name="Google Shape;330;p12"/>
            <p:cNvCxnSpPr/>
            <p:nvPr/>
          </p:nvCxnSpPr>
          <p:spPr>
            <a:xfrm>
              <a:off x="1761383" y="2662372"/>
              <a:ext cx="7045532" cy="0"/>
            </a:xfrm>
            <a:prstGeom prst="straightConnector1">
              <a:avLst/>
            </a:prstGeom>
            <a:noFill/>
            <a:ln>
              <a:noFill/>
            </a:ln>
          </p:spPr>
        </p:cxnSp>
        <p:cxnSp>
          <p:nvCxnSpPr>
            <p:cNvPr id="331" name="Google Shape;331;p12"/>
            <p:cNvCxnSpPr/>
            <p:nvPr/>
          </p:nvCxnSpPr>
          <p:spPr>
            <a:xfrm>
              <a:off x="0" y="2680132"/>
              <a:ext cx="8806915" cy="0"/>
            </a:xfrm>
            <a:prstGeom prst="straightConnector1">
              <a:avLst/>
            </a:prstGeom>
            <a:noFill/>
            <a:ln>
              <a:noFill/>
            </a:ln>
          </p:spPr>
        </p:cxnSp>
        <p:sp>
          <p:nvSpPr>
            <p:cNvPr id="332" name="Google Shape;332;p12"/>
            <p:cNvSpPr/>
            <p:nvPr/>
          </p:nvSpPr>
          <p:spPr>
            <a:xfrm>
              <a:off x="0" y="2680132"/>
              <a:ext cx="1761383" cy="382876"/>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33" name="Google Shape;333;p12"/>
            <p:cNvSpPr txBox="1"/>
            <p:nvPr/>
          </p:nvSpPr>
          <p:spPr>
            <a:xfrm>
              <a:off x="8254" y="2684279"/>
              <a:ext cx="1819193" cy="382875"/>
            </a:xfrm>
            <a:prstGeom prst="rect">
              <a:avLst/>
            </a:prstGeom>
            <a:blipFill rotWithShape="1">
              <a:blip r:embed="rId3">
                <a:alphaModFix/>
              </a:blip>
              <a:stretch>
                <a:fillRect b="0" l="-26999" r="-22997" t="-9998"/>
              </a:stretch>
            </a:blipFill>
            <a:ln cap="flat" cmpd="sng" w="44450">
              <a:solidFill>
                <a:schemeClr val="lt1"/>
              </a:solidFill>
              <a:prstDash val="solid"/>
              <a:round/>
              <a:headEnd len="sm" w="sm" type="none"/>
              <a:tailEnd len="sm" w="sm" type="none"/>
            </a:ln>
          </p:spPr>
          <p:txBody>
            <a:bodyPr anchorCtr="0" anchor="t" bIns="72000" lIns="72000" spcFirstLastPara="1" rIns="30475"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Optimization</a:t>
              </a:r>
              <a:endParaRPr b="0" i="0" sz="1300" u="none" cap="none" strike="noStrike">
                <a:solidFill>
                  <a:schemeClr val="lt1"/>
                </a:solidFill>
                <a:latin typeface="Arial"/>
                <a:ea typeface="Arial"/>
                <a:cs typeface="Arial"/>
                <a:sym typeface="Arial"/>
              </a:endParaRPr>
            </a:p>
          </p:txBody>
        </p:sp>
        <p:sp>
          <p:nvSpPr>
            <p:cNvPr id="334" name="Google Shape;334;p12"/>
            <p:cNvSpPr/>
            <p:nvPr/>
          </p:nvSpPr>
          <p:spPr>
            <a:xfrm>
              <a:off x="1893487" y="2697519"/>
              <a:ext cx="3180057"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35" name="Google Shape;335;p12"/>
            <p:cNvSpPr txBox="1"/>
            <p:nvPr/>
          </p:nvSpPr>
          <p:spPr>
            <a:xfrm>
              <a:off x="1893487" y="2697519"/>
              <a:ext cx="318005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Improve what is not working</a:t>
              </a:r>
              <a:endParaRPr sz="1300">
                <a:solidFill>
                  <a:schemeClr val="lt1"/>
                </a:solidFill>
                <a:latin typeface="Arial"/>
                <a:ea typeface="Arial"/>
                <a:cs typeface="Arial"/>
                <a:sym typeface="Arial"/>
              </a:endParaRPr>
            </a:p>
          </p:txBody>
        </p:sp>
        <p:sp>
          <p:nvSpPr>
            <p:cNvPr id="336" name="Google Shape;336;p12"/>
            <p:cNvSpPr/>
            <p:nvPr/>
          </p:nvSpPr>
          <p:spPr>
            <a:xfrm>
              <a:off x="5416252" y="2697519"/>
              <a:ext cx="3390662" cy="347729"/>
            </a:xfrm>
            <a:prstGeom prst="rect">
              <a:avLst/>
            </a:prstGeom>
            <a:blipFill rotWithShape="1">
              <a:blip r:embed="rId3">
                <a:alphaModFix/>
              </a:blip>
              <a:stretch>
                <a:fillRect b="0" l="-26999" r="-22997" t="-9998"/>
              </a:stretch>
            </a:blipFill>
            <a:ln>
              <a:noFill/>
            </a:ln>
          </p:spPr>
          <p:txBody>
            <a:bodyPr anchorCtr="0" anchor="t" bIns="72000" lIns="91425" spcFirstLastPara="1" rIns="91425" wrap="square" tIns="36000">
              <a:noAutofit/>
            </a:bodyPr>
            <a:lstStyle/>
            <a:p>
              <a:pPr indent="0" lvl="0" marL="0" marR="0" rtl="0" algn="l">
                <a:spcBef>
                  <a:spcPts val="0"/>
                </a:spcBef>
                <a:spcAft>
                  <a:spcPts val="0"/>
                </a:spcAft>
                <a:buClr>
                  <a:schemeClr val="dk1"/>
                </a:buClr>
                <a:buSzPts val="3600"/>
                <a:buFont typeface="Calibri"/>
                <a:buNone/>
              </a:pPr>
              <a:r>
                <a:t/>
              </a:r>
              <a:endParaRPr sz="3600">
                <a:solidFill>
                  <a:schemeClr val="lt1"/>
                </a:solidFill>
                <a:latin typeface="Arial"/>
                <a:ea typeface="Arial"/>
                <a:cs typeface="Arial"/>
                <a:sym typeface="Arial"/>
              </a:endParaRPr>
            </a:p>
          </p:txBody>
        </p:sp>
        <p:sp>
          <p:nvSpPr>
            <p:cNvPr id="337" name="Google Shape;337;p12"/>
            <p:cNvSpPr txBox="1"/>
            <p:nvPr/>
          </p:nvSpPr>
          <p:spPr>
            <a:xfrm>
              <a:off x="5149021" y="2697519"/>
              <a:ext cx="3601267" cy="347729"/>
            </a:xfrm>
            <a:prstGeom prst="rect">
              <a:avLst/>
            </a:prstGeom>
            <a:blipFill rotWithShape="1">
              <a:blip r:embed="rId3">
                <a:alphaModFix/>
              </a:blip>
              <a:stretch>
                <a:fillRect b="0" l="-26999" r="-22997" t="-9998"/>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i="0" lang="en-US" sz="1300" u="none" cap="none" strike="noStrike">
                  <a:solidFill>
                    <a:schemeClr val="lt1"/>
                  </a:solidFill>
                  <a:latin typeface="Arial"/>
                  <a:ea typeface="Arial"/>
                  <a:cs typeface="Arial"/>
                  <a:sym typeface="Arial"/>
                </a:rPr>
                <a:t>Checkout process has a 90% bounce rate; Sales by Customer are decreasing</a:t>
              </a:r>
              <a:endParaRPr sz="1300">
                <a:solidFill>
                  <a:schemeClr val="lt1"/>
                </a:solidFill>
                <a:latin typeface="Arial"/>
                <a:ea typeface="Arial"/>
                <a:cs typeface="Arial"/>
                <a:sym typeface="Arial"/>
              </a:endParaRPr>
            </a:p>
          </p:txBody>
        </p:sp>
        <p:cxnSp>
          <p:nvCxnSpPr>
            <p:cNvPr id="338" name="Google Shape;338;p12"/>
            <p:cNvCxnSpPr/>
            <p:nvPr/>
          </p:nvCxnSpPr>
          <p:spPr>
            <a:xfrm>
              <a:off x="1704756" y="3045248"/>
              <a:ext cx="7045532" cy="0"/>
            </a:xfrm>
            <a:prstGeom prst="straightConnector1">
              <a:avLst/>
            </a:prstGeom>
            <a:noFill/>
            <a:ln>
              <a:noFill/>
            </a:ln>
          </p:spPr>
        </p:cxn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1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4" name="Google Shape;344;p1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345" name="Google Shape;345;p13"/>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 Activity</a:t>
            </a:r>
            <a:endParaRPr/>
          </a:p>
        </p:txBody>
      </p:sp>
      <p:sp>
        <p:nvSpPr>
          <p:cNvPr id="346" name="Google Shape;346;p13"/>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lt1"/>
              </a:buClr>
              <a:buSzPts val="1800"/>
              <a:buNone/>
            </a:pPr>
            <a:r>
              <a:rPr lang="en-US" sz="1800"/>
              <a:t>For the next list, choose an organization and its website:</a:t>
            </a:r>
            <a:endParaRPr sz="1800"/>
          </a:p>
          <a:p>
            <a:pPr indent="-285750" lvl="0" marL="285750" marR="0" rtl="0" algn="l">
              <a:lnSpc>
                <a:spcPct val="100000"/>
              </a:lnSpc>
              <a:spcBef>
                <a:spcPts val="1600"/>
              </a:spcBef>
              <a:spcAft>
                <a:spcPts val="0"/>
              </a:spcAft>
              <a:buClr>
                <a:srgbClr val="11AA81"/>
              </a:buClr>
              <a:buSzPts val="1800"/>
              <a:buFont typeface="Arial"/>
              <a:buChar char="●"/>
            </a:pPr>
            <a:r>
              <a:rPr lang="en-US" sz="1800"/>
              <a:t>Online store.</a:t>
            </a:r>
            <a:endParaRPr sz="1800"/>
          </a:p>
          <a:p>
            <a:pPr indent="-285750" lvl="0" marL="285750" marR="0" rtl="0" algn="l">
              <a:lnSpc>
                <a:spcPct val="100000"/>
              </a:lnSpc>
              <a:spcBef>
                <a:spcPts val="1600"/>
              </a:spcBef>
              <a:spcAft>
                <a:spcPts val="0"/>
              </a:spcAft>
              <a:buClr>
                <a:srgbClr val="11AA81"/>
              </a:buClr>
              <a:buSzPts val="1800"/>
              <a:buFont typeface="Arial"/>
              <a:buChar char="●"/>
            </a:pPr>
            <a:r>
              <a:rPr lang="en-US" sz="1800"/>
              <a:t>Online brand presence.</a:t>
            </a:r>
            <a:endParaRPr sz="1800"/>
          </a:p>
          <a:p>
            <a:pPr indent="-285750" lvl="0" marL="285750" marR="0" rtl="0" algn="l">
              <a:lnSpc>
                <a:spcPct val="100000"/>
              </a:lnSpc>
              <a:spcBef>
                <a:spcPts val="1600"/>
              </a:spcBef>
              <a:spcAft>
                <a:spcPts val="0"/>
              </a:spcAft>
              <a:buClr>
                <a:srgbClr val="11AA81"/>
              </a:buClr>
              <a:buSzPts val="1800"/>
              <a:buFont typeface="Arial"/>
              <a:buChar char="●"/>
            </a:pPr>
            <a:r>
              <a:rPr lang="en-US" sz="1800"/>
              <a:t>Information repository (e.g., news)</a:t>
            </a:r>
            <a:br>
              <a:rPr lang="en-US" sz="1800"/>
            </a:br>
            <a:endParaRPr sz="1800"/>
          </a:p>
          <a:p>
            <a:pPr indent="0" lvl="0" marL="0" marR="0" rtl="0" algn="l">
              <a:lnSpc>
                <a:spcPct val="100000"/>
              </a:lnSpc>
              <a:spcBef>
                <a:spcPts val="1600"/>
              </a:spcBef>
              <a:spcAft>
                <a:spcPts val="0"/>
              </a:spcAft>
              <a:buClr>
                <a:srgbClr val="D12477"/>
              </a:buClr>
              <a:buSzPts val="2200"/>
              <a:buNone/>
            </a:pPr>
            <a:r>
              <a:rPr b="1" lang="en-US" sz="2200">
                <a:solidFill>
                  <a:srgbClr val="11AA81"/>
                </a:solidFill>
              </a:rPr>
              <a:t>Define the measurement strategy for each organization</a:t>
            </a:r>
            <a:br>
              <a:rPr b="1" lang="en-US" sz="1800">
                <a:solidFill>
                  <a:srgbClr val="D12477"/>
                </a:solidFill>
              </a:rPr>
            </a:br>
            <a:endParaRPr b="1" sz="2000">
              <a:solidFill>
                <a:srgbClr val="D12477"/>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14"/>
          <p:cNvSpPr txBox="1"/>
          <p:nvPr/>
        </p:nvSpPr>
        <p:spPr>
          <a:xfrm>
            <a:off x="716400" y="1450350"/>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en-US" sz="6000">
                <a:solidFill>
                  <a:srgbClr val="11AA81"/>
                </a:solidFill>
                <a:latin typeface="Arial"/>
                <a:ea typeface="Arial"/>
                <a:cs typeface="Arial"/>
                <a:sym typeface="Arial"/>
              </a:rPr>
              <a:t>Topic 2 </a:t>
            </a:r>
            <a:endParaRPr b="1" sz="6000">
              <a:solidFill>
                <a:srgbClr val="11AA81"/>
              </a:solidFill>
              <a:latin typeface="Arial"/>
              <a:ea typeface="Arial"/>
              <a:cs typeface="Arial"/>
              <a:sym typeface="Arial"/>
            </a:endParaRPr>
          </a:p>
        </p:txBody>
      </p:sp>
      <p:sp>
        <p:nvSpPr>
          <p:cNvPr id="352" name="Google Shape;352;p14"/>
          <p:cNvSpPr txBox="1"/>
          <p:nvPr/>
        </p:nvSpPr>
        <p:spPr>
          <a:xfrm>
            <a:off x="675150" y="2571750"/>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200"/>
              <a:buFont typeface="Arial"/>
              <a:buNone/>
            </a:pPr>
            <a:r>
              <a:rPr lang="en-US" sz="3200">
                <a:solidFill>
                  <a:srgbClr val="161249"/>
                </a:solidFill>
                <a:latin typeface="Arial"/>
                <a:ea typeface="Arial"/>
                <a:cs typeface="Arial"/>
                <a:sym typeface="Arial"/>
              </a:rPr>
              <a:t>Measuring</a:t>
            </a:r>
            <a:endParaRPr sz="1800">
              <a:solidFill>
                <a:srgbClr val="161249"/>
              </a:solidFill>
              <a:latin typeface="Arial"/>
              <a:ea typeface="Arial"/>
              <a:cs typeface="Arial"/>
              <a:sym typeface="Arial"/>
            </a:endParaRPr>
          </a:p>
          <a:p>
            <a:pPr indent="0" lvl="0" marL="0" marR="0" rtl="0" algn="ctr">
              <a:spcBef>
                <a:spcPts val="0"/>
              </a:spcBef>
              <a:spcAft>
                <a:spcPts val="0"/>
              </a:spcAft>
              <a:buClr>
                <a:srgbClr val="161249"/>
              </a:buClr>
              <a:buSzPts val="3200"/>
              <a:buFont typeface="Arial"/>
              <a:buNone/>
            </a:pPr>
            <a:r>
              <a:rPr lang="en-US" sz="3200">
                <a:solidFill>
                  <a:srgbClr val="161249"/>
                </a:solidFill>
                <a:latin typeface="Arial"/>
                <a:ea typeface="Arial"/>
                <a:cs typeface="Arial"/>
                <a:sym typeface="Arial"/>
              </a:rPr>
              <a:t>Key goal performance measures</a:t>
            </a:r>
            <a:endParaRPr sz="1800">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15"/>
          <p:cNvSpPr txBox="1"/>
          <p:nvPr/>
        </p:nvSpPr>
        <p:spPr>
          <a:xfrm>
            <a:off x="311699" y="48981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lang="en-US" sz="3000">
                <a:solidFill>
                  <a:srgbClr val="161249"/>
                </a:solidFill>
                <a:latin typeface="Arial"/>
                <a:ea typeface="Arial"/>
                <a:cs typeface="Arial"/>
                <a:sym typeface="Arial"/>
              </a:rPr>
              <a:t>Measuring - Key goal performance measures</a:t>
            </a:r>
            <a:endParaRPr b="1" sz="3000">
              <a:solidFill>
                <a:srgbClr val="161249"/>
              </a:solidFill>
              <a:latin typeface="Arial"/>
              <a:ea typeface="Arial"/>
              <a:cs typeface="Arial"/>
              <a:sym typeface="Arial"/>
            </a:endParaRPr>
          </a:p>
        </p:txBody>
      </p:sp>
      <p:sp>
        <p:nvSpPr>
          <p:cNvPr id="358" name="Google Shape;358;p15"/>
          <p:cNvSpPr txBox="1"/>
          <p:nvPr/>
        </p:nvSpPr>
        <p:spPr>
          <a:xfrm>
            <a:off x="405285" y="1062511"/>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Calibri"/>
              <a:buNone/>
            </a:pPr>
            <a:r>
              <a:t/>
            </a:r>
            <a:endParaRPr sz="1800">
              <a:solidFill>
                <a:srgbClr val="161249"/>
              </a:solidFill>
              <a:latin typeface="Arial"/>
              <a:ea typeface="Arial"/>
              <a:cs typeface="Arial"/>
              <a:sym typeface="Arial"/>
            </a:endParaRPr>
          </a:p>
          <a:p>
            <a:pPr indent="0" lvl="0" marL="0" marR="0" rtl="0" algn="l">
              <a:lnSpc>
                <a:spcPct val="115000"/>
              </a:lnSpc>
              <a:spcBef>
                <a:spcPts val="1200"/>
              </a:spcBef>
              <a:spcAft>
                <a:spcPts val="1200"/>
              </a:spcAft>
              <a:buClr>
                <a:srgbClr val="161249"/>
              </a:buClr>
              <a:buSzPts val="1800"/>
              <a:buFont typeface="Arial"/>
              <a:buNone/>
            </a:pPr>
            <a:r>
              <a:rPr lang="en-US" sz="1800">
                <a:solidFill>
                  <a:srgbClr val="161249"/>
                </a:solidFill>
                <a:latin typeface="Arial"/>
                <a:ea typeface="Arial"/>
                <a:cs typeface="Arial"/>
                <a:sym typeface="Arial"/>
              </a:rPr>
              <a:t>Key Performance Indicators (KPIs) are the crucial (key) quantifiable indicators of improvement toward an envisioned result. They provide a focal point for strategic and operational improvement, producing an analytical foundation for decision making and directing attention on what matters.</a:t>
            </a:r>
            <a:endParaRPr sz="1800">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16"/>
          <p:cNvSpPr txBox="1"/>
          <p:nvPr/>
        </p:nvSpPr>
        <p:spPr>
          <a:xfrm>
            <a:off x="451246" y="23968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lang="en-US" sz="3000">
                <a:solidFill>
                  <a:srgbClr val="161249"/>
                </a:solidFill>
                <a:latin typeface="Arial"/>
                <a:ea typeface="Arial"/>
                <a:cs typeface="Arial"/>
                <a:sym typeface="Arial"/>
              </a:rPr>
              <a:t>Measuring - Key goal performance measures</a:t>
            </a:r>
            <a:endParaRPr b="1" sz="3000">
              <a:solidFill>
                <a:srgbClr val="161249"/>
              </a:solidFill>
              <a:latin typeface="Arial"/>
              <a:ea typeface="Arial"/>
              <a:cs typeface="Arial"/>
              <a:sym typeface="Arial"/>
            </a:endParaRPr>
          </a:p>
        </p:txBody>
      </p:sp>
      <p:sp>
        <p:nvSpPr>
          <p:cNvPr id="364" name="Google Shape;364;p16"/>
          <p:cNvSpPr txBox="1"/>
          <p:nvPr/>
        </p:nvSpPr>
        <p:spPr>
          <a:xfrm>
            <a:off x="4268104" y="3988268"/>
            <a:ext cx="4572000" cy="2539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1000"/>
              <a:buFont typeface="Arial"/>
              <a:buNone/>
            </a:pPr>
            <a:r>
              <a:rPr lang="en-US" sz="1000">
                <a:solidFill>
                  <a:schemeClr val="dk1"/>
                </a:solidFill>
                <a:latin typeface="Arial"/>
                <a:ea typeface="Arial"/>
                <a:cs typeface="Arial"/>
                <a:sym typeface="Arial"/>
              </a:rPr>
              <a:t>https://www.kaushik.net/avinash/best-web-metrics-digital-companies/</a:t>
            </a:r>
            <a:endParaRPr sz="1800">
              <a:solidFill>
                <a:schemeClr val="dk1"/>
              </a:solidFill>
              <a:latin typeface="Arial"/>
              <a:ea typeface="Arial"/>
              <a:cs typeface="Arial"/>
              <a:sym typeface="Arial"/>
            </a:endParaRPr>
          </a:p>
        </p:txBody>
      </p:sp>
      <p:grpSp>
        <p:nvGrpSpPr>
          <p:cNvPr id="365" name="Google Shape;365;p16"/>
          <p:cNvGrpSpPr/>
          <p:nvPr/>
        </p:nvGrpSpPr>
        <p:grpSpPr>
          <a:xfrm>
            <a:off x="1215694" y="1003300"/>
            <a:ext cx="7454173" cy="2892669"/>
            <a:chOff x="2666" y="-84817"/>
            <a:chExt cx="7454173" cy="2892669"/>
          </a:xfrm>
        </p:grpSpPr>
        <p:sp>
          <p:nvSpPr>
            <p:cNvPr id="366" name="Google Shape;366;p16"/>
            <p:cNvSpPr/>
            <p:nvPr/>
          </p:nvSpPr>
          <p:spPr>
            <a:xfrm>
              <a:off x="5332" y="-84817"/>
              <a:ext cx="7451507" cy="395867"/>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67" name="Google Shape;367;p16"/>
            <p:cNvSpPr txBox="1"/>
            <p:nvPr/>
          </p:nvSpPr>
          <p:spPr>
            <a:xfrm>
              <a:off x="128662" y="-11347"/>
              <a:ext cx="7278370" cy="300482"/>
            </a:xfrm>
            <a:prstGeom prst="rect">
              <a:avLst/>
            </a:prstGeom>
            <a:solidFill>
              <a:srgbClr val="11AA8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1050"/>
                <a:buFont typeface="Open Sans"/>
                <a:buNone/>
              </a:pPr>
              <a:r>
                <a:rPr b="1" lang="en-US" sz="1800">
                  <a:solidFill>
                    <a:schemeClr val="lt1"/>
                  </a:solidFill>
                  <a:latin typeface="Arial"/>
                  <a:ea typeface="Arial"/>
                  <a:cs typeface="Arial"/>
                  <a:sym typeface="Arial"/>
                </a:rPr>
                <a:t>Best metrics: small, medium large business</a:t>
              </a:r>
              <a:endParaRPr b="1" sz="3600">
                <a:solidFill>
                  <a:schemeClr val="dk1"/>
                </a:solidFill>
                <a:latin typeface="Arial"/>
                <a:ea typeface="Arial"/>
                <a:cs typeface="Arial"/>
                <a:sym typeface="Arial"/>
              </a:endParaRPr>
            </a:p>
          </p:txBody>
        </p:sp>
        <p:sp>
          <p:nvSpPr>
            <p:cNvPr id="368" name="Google Shape;368;p16"/>
            <p:cNvSpPr/>
            <p:nvPr/>
          </p:nvSpPr>
          <p:spPr>
            <a:xfrm>
              <a:off x="2666" y="357621"/>
              <a:ext cx="2340109" cy="310649"/>
            </a:xfrm>
            <a:prstGeom prst="roundRect">
              <a:avLst>
                <a:gd fmla="val 10000" name="adj"/>
              </a:avLst>
            </a:prstGeom>
            <a:solidFill>
              <a:srgbClr val="3A88A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69" name="Google Shape;369;p16"/>
            <p:cNvSpPr txBox="1"/>
            <p:nvPr/>
          </p:nvSpPr>
          <p:spPr>
            <a:xfrm>
              <a:off x="52739" y="372342"/>
              <a:ext cx="2218266" cy="286830"/>
            </a:xfrm>
            <a:prstGeom prst="rect">
              <a:avLst/>
            </a:prstGeom>
            <a:solidFill>
              <a:srgbClr val="3A88A3"/>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1050"/>
                <a:buFont typeface="Open Sans"/>
                <a:buNone/>
              </a:pPr>
              <a:r>
                <a:rPr b="1" lang="en-US" sz="1400">
                  <a:solidFill>
                    <a:schemeClr val="lt1"/>
                  </a:solidFill>
                  <a:latin typeface="Arial"/>
                  <a:ea typeface="Arial"/>
                  <a:cs typeface="Arial"/>
                  <a:sym typeface="Arial"/>
                </a:rPr>
                <a:t>Acquisition</a:t>
              </a:r>
              <a:endParaRPr b="1" sz="1400">
                <a:solidFill>
                  <a:schemeClr val="lt1"/>
                </a:solidFill>
                <a:latin typeface="Arial"/>
                <a:ea typeface="Arial"/>
                <a:cs typeface="Arial"/>
                <a:sym typeface="Arial"/>
              </a:endParaRPr>
            </a:p>
          </p:txBody>
        </p:sp>
        <p:sp>
          <p:nvSpPr>
            <p:cNvPr id="370" name="Google Shape;370;p16"/>
            <p:cNvSpPr/>
            <p:nvPr/>
          </p:nvSpPr>
          <p:spPr>
            <a:xfrm>
              <a:off x="2666" y="714218"/>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71" name="Google Shape;371;p16"/>
            <p:cNvSpPr txBox="1"/>
            <p:nvPr/>
          </p:nvSpPr>
          <p:spPr>
            <a:xfrm>
              <a:off x="11765" y="723317"/>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Cost per acquisition</a:t>
              </a:r>
              <a:endParaRPr sz="1200">
                <a:solidFill>
                  <a:schemeClr val="dk1"/>
                </a:solidFill>
                <a:latin typeface="Arial"/>
                <a:ea typeface="Arial"/>
                <a:cs typeface="Arial"/>
                <a:sym typeface="Arial"/>
              </a:endParaRPr>
            </a:p>
          </p:txBody>
        </p:sp>
        <p:sp>
          <p:nvSpPr>
            <p:cNvPr id="372" name="Google Shape;372;p16"/>
            <p:cNvSpPr/>
            <p:nvPr/>
          </p:nvSpPr>
          <p:spPr>
            <a:xfrm>
              <a:off x="2666" y="1070815"/>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73" name="Google Shape;373;p16"/>
            <p:cNvSpPr txBox="1"/>
            <p:nvPr/>
          </p:nvSpPr>
          <p:spPr>
            <a:xfrm>
              <a:off x="11765" y="1079914"/>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t/>
              </a:r>
              <a:endParaRPr sz="1050">
                <a:solidFill>
                  <a:schemeClr val="dk1"/>
                </a:solidFill>
                <a:latin typeface="Arial"/>
                <a:ea typeface="Arial"/>
                <a:cs typeface="Arial"/>
                <a:sym typeface="Arial"/>
              </a:endParaRPr>
            </a:p>
          </p:txBody>
        </p:sp>
        <p:sp>
          <p:nvSpPr>
            <p:cNvPr id="374" name="Google Shape;374;p16"/>
            <p:cNvSpPr/>
            <p:nvPr/>
          </p:nvSpPr>
          <p:spPr>
            <a:xfrm>
              <a:off x="2666" y="1427412"/>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75" name="Google Shape;375;p16"/>
            <p:cNvSpPr txBox="1"/>
            <p:nvPr/>
          </p:nvSpPr>
          <p:spPr>
            <a:xfrm>
              <a:off x="11765" y="1436511"/>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Click-through rate</a:t>
              </a:r>
              <a:endParaRPr sz="2400">
                <a:solidFill>
                  <a:schemeClr val="dk1"/>
                </a:solidFill>
                <a:latin typeface="Arial"/>
                <a:ea typeface="Arial"/>
                <a:cs typeface="Arial"/>
                <a:sym typeface="Arial"/>
              </a:endParaRPr>
            </a:p>
          </p:txBody>
        </p:sp>
        <p:sp>
          <p:nvSpPr>
            <p:cNvPr id="376" name="Google Shape;376;p16"/>
            <p:cNvSpPr/>
            <p:nvPr/>
          </p:nvSpPr>
          <p:spPr>
            <a:xfrm>
              <a:off x="2666" y="1784009"/>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77" name="Google Shape;377;p16"/>
            <p:cNvSpPr txBox="1"/>
            <p:nvPr/>
          </p:nvSpPr>
          <p:spPr>
            <a:xfrm>
              <a:off x="11765" y="1793108"/>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t/>
              </a:r>
              <a:endParaRPr sz="1050">
                <a:solidFill>
                  <a:schemeClr val="dk1"/>
                </a:solidFill>
                <a:latin typeface="Arial"/>
                <a:ea typeface="Arial"/>
                <a:cs typeface="Arial"/>
                <a:sym typeface="Arial"/>
              </a:endParaRPr>
            </a:p>
          </p:txBody>
        </p:sp>
        <p:sp>
          <p:nvSpPr>
            <p:cNvPr id="378" name="Google Shape;378;p16"/>
            <p:cNvSpPr/>
            <p:nvPr/>
          </p:nvSpPr>
          <p:spPr>
            <a:xfrm>
              <a:off x="2666" y="2140606"/>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79" name="Google Shape;379;p16"/>
            <p:cNvSpPr txBox="1"/>
            <p:nvPr/>
          </p:nvSpPr>
          <p:spPr>
            <a:xfrm>
              <a:off x="11765" y="2149705"/>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t/>
              </a:r>
              <a:endParaRPr sz="1050">
                <a:solidFill>
                  <a:schemeClr val="dk1"/>
                </a:solidFill>
                <a:latin typeface="Arial"/>
                <a:ea typeface="Arial"/>
                <a:cs typeface="Arial"/>
                <a:sym typeface="Arial"/>
              </a:endParaRPr>
            </a:p>
          </p:txBody>
        </p:sp>
        <p:sp>
          <p:nvSpPr>
            <p:cNvPr id="380" name="Google Shape;380;p16"/>
            <p:cNvSpPr/>
            <p:nvPr/>
          </p:nvSpPr>
          <p:spPr>
            <a:xfrm>
              <a:off x="2666" y="2497203"/>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81" name="Google Shape;381;p16"/>
            <p:cNvSpPr txBox="1"/>
            <p:nvPr/>
          </p:nvSpPr>
          <p:spPr>
            <a:xfrm>
              <a:off x="11765" y="2506302"/>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 of new visits</a:t>
              </a:r>
              <a:endParaRPr sz="1200">
                <a:solidFill>
                  <a:schemeClr val="dk1"/>
                </a:solidFill>
                <a:latin typeface="Arial"/>
                <a:ea typeface="Arial"/>
                <a:cs typeface="Arial"/>
                <a:sym typeface="Arial"/>
              </a:endParaRPr>
            </a:p>
          </p:txBody>
        </p:sp>
        <p:sp>
          <p:nvSpPr>
            <p:cNvPr id="382" name="Google Shape;382;p16"/>
            <p:cNvSpPr/>
            <p:nvPr/>
          </p:nvSpPr>
          <p:spPr>
            <a:xfrm>
              <a:off x="2539344" y="357621"/>
              <a:ext cx="2340109" cy="310649"/>
            </a:xfrm>
            <a:prstGeom prst="roundRect">
              <a:avLst>
                <a:gd fmla="val 10000" name="adj"/>
              </a:avLst>
            </a:prstGeom>
            <a:solidFill>
              <a:srgbClr val="754EA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83" name="Google Shape;383;p16"/>
            <p:cNvSpPr txBox="1"/>
            <p:nvPr/>
          </p:nvSpPr>
          <p:spPr>
            <a:xfrm>
              <a:off x="2609671" y="374680"/>
              <a:ext cx="2214033" cy="284491"/>
            </a:xfrm>
            <a:prstGeom prst="rect">
              <a:avLst/>
            </a:prstGeom>
            <a:solidFill>
              <a:srgbClr val="754EAC"/>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1050"/>
                <a:buFont typeface="Open Sans"/>
                <a:buNone/>
              </a:pPr>
              <a:r>
                <a:rPr b="1" lang="en-US" sz="1400">
                  <a:solidFill>
                    <a:schemeClr val="lt1"/>
                  </a:solidFill>
                  <a:latin typeface="Arial"/>
                  <a:ea typeface="Arial"/>
                  <a:cs typeface="Arial"/>
                  <a:sym typeface="Arial"/>
                </a:rPr>
                <a:t>Behaviour</a:t>
              </a:r>
              <a:endParaRPr b="1" sz="1400">
                <a:solidFill>
                  <a:schemeClr val="lt1"/>
                </a:solidFill>
                <a:latin typeface="Arial"/>
                <a:ea typeface="Arial"/>
                <a:cs typeface="Arial"/>
                <a:sym typeface="Arial"/>
              </a:endParaRPr>
            </a:p>
          </p:txBody>
        </p:sp>
        <p:sp>
          <p:nvSpPr>
            <p:cNvPr id="384" name="Google Shape;384;p16"/>
            <p:cNvSpPr/>
            <p:nvPr/>
          </p:nvSpPr>
          <p:spPr>
            <a:xfrm>
              <a:off x="2539344" y="714218"/>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85" name="Google Shape;385;p16"/>
            <p:cNvSpPr txBox="1"/>
            <p:nvPr/>
          </p:nvSpPr>
          <p:spPr>
            <a:xfrm>
              <a:off x="2548443" y="723317"/>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Bounce rate</a:t>
              </a:r>
              <a:endParaRPr sz="2400">
                <a:solidFill>
                  <a:schemeClr val="dk1"/>
                </a:solidFill>
                <a:latin typeface="Arial"/>
                <a:ea typeface="Arial"/>
                <a:cs typeface="Arial"/>
                <a:sym typeface="Arial"/>
              </a:endParaRPr>
            </a:p>
          </p:txBody>
        </p:sp>
        <p:sp>
          <p:nvSpPr>
            <p:cNvPr id="386" name="Google Shape;386;p16"/>
            <p:cNvSpPr/>
            <p:nvPr/>
          </p:nvSpPr>
          <p:spPr>
            <a:xfrm>
              <a:off x="2539344" y="1070815"/>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87" name="Google Shape;387;p16"/>
            <p:cNvSpPr txBox="1"/>
            <p:nvPr/>
          </p:nvSpPr>
          <p:spPr>
            <a:xfrm>
              <a:off x="2548443" y="1079914"/>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CK Abondonment rate</a:t>
              </a:r>
              <a:endParaRPr sz="2400">
                <a:solidFill>
                  <a:schemeClr val="dk1"/>
                </a:solidFill>
                <a:latin typeface="Arial"/>
                <a:ea typeface="Arial"/>
                <a:cs typeface="Arial"/>
                <a:sym typeface="Arial"/>
              </a:endParaRPr>
            </a:p>
          </p:txBody>
        </p:sp>
        <p:sp>
          <p:nvSpPr>
            <p:cNvPr id="388" name="Google Shape;388;p16"/>
            <p:cNvSpPr/>
            <p:nvPr/>
          </p:nvSpPr>
          <p:spPr>
            <a:xfrm>
              <a:off x="2539344" y="1427412"/>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89" name="Google Shape;389;p16"/>
            <p:cNvSpPr txBox="1"/>
            <p:nvPr/>
          </p:nvSpPr>
          <p:spPr>
            <a:xfrm>
              <a:off x="2548443" y="1436511"/>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Page depht</a:t>
              </a:r>
              <a:endParaRPr sz="1200">
                <a:solidFill>
                  <a:schemeClr val="dk1"/>
                </a:solidFill>
                <a:latin typeface="Arial"/>
                <a:ea typeface="Arial"/>
                <a:cs typeface="Arial"/>
                <a:sym typeface="Arial"/>
              </a:endParaRPr>
            </a:p>
          </p:txBody>
        </p:sp>
        <p:sp>
          <p:nvSpPr>
            <p:cNvPr id="390" name="Google Shape;390;p16"/>
            <p:cNvSpPr/>
            <p:nvPr/>
          </p:nvSpPr>
          <p:spPr>
            <a:xfrm>
              <a:off x="2539344" y="1784009"/>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91" name="Google Shape;391;p16"/>
            <p:cNvSpPr txBox="1"/>
            <p:nvPr/>
          </p:nvSpPr>
          <p:spPr>
            <a:xfrm>
              <a:off x="2548443" y="1793108"/>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Loyalty</a:t>
              </a:r>
              <a:endParaRPr sz="1200">
                <a:solidFill>
                  <a:schemeClr val="dk1"/>
                </a:solidFill>
                <a:latin typeface="Arial"/>
                <a:ea typeface="Arial"/>
                <a:cs typeface="Arial"/>
                <a:sym typeface="Arial"/>
              </a:endParaRPr>
            </a:p>
          </p:txBody>
        </p:sp>
        <p:sp>
          <p:nvSpPr>
            <p:cNvPr id="392" name="Google Shape;392;p16"/>
            <p:cNvSpPr/>
            <p:nvPr/>
          </p:nvSpPr>
          <p:spPr>
            <a:xfrm>
              <a:off x="2539344" y="2140606"/>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93" name="Google Shape;393;p16"/>
            <p:cNvSpPr txBox="1"/>
            <p:nvPr/>
          </p:nvSpPr>
          <p:spPr>
            <a:xfrm>
              <a:off x="2548443" y="2149705"/>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Events per visit</a:t>
              </a:r>
              <a:endParaRPr sz="1200">
                <a:solidFill>
                  <a:schemeClr val="dk1"/>
                </a:solidFill>
                <a:latin typeface="Arial"/>
                <a:ea typeface="Arial"/>
                <a:cs typeface="Arial"/>
                <a:sym typeface="Arial"/>
              </a:endParaRPr>
            </a:p>
          </p:txBody>
        </p:sp>
        <p:sp>
          <p:nvSpPr>
            <p:cNvPr id="394" name="Google Shape;394;p16"/>
            <p:cNvSpPr/>
            <p:nvPr/>
          </p:nvSpPr>
          <p:spPr>
            <a:xfrm>
              <a:off x="2539344" y="2497203"/>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95" name="Google Shape;395;p16"/>
            <p:cNvSpPr txBox="1"/>
            <p:nvPr/>
          </p:nvSpPr>
          <p:spPr>
            <a:xfrm>
              <a:off x="2548443" y="2506302"/>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t/>
              </a:r>
              <a:endParaRPr sz="1050">
                <a:solidFill>
                  <a:schemeClr val="dk1"/>
                </a:solidFill>
                <a:latin typeface="Arial"/>
                <a:ea typeface="Arial"/>
                <a:cs typeface="Arial"/>
                <a:sym typeface="Arial"/>
              </a:endParaRPr>
            </a:p>
          </p:txBody>
        </p:sp>
        <p:sp>
          <p:nvSpPr>
            <p:cNvPr id="396" name="Google Shape;396;p16"/>
            <p:cNvSpPr/>
            <p:nvPr/>
          </p:nvSpPr>
          <p:spPr>
            <a:xfrm>
              <a:off x="5076022" y="357621"/>
              <a:ext cx="2340109" cy="310649"/>
            </a:xfrm>
            <a:prstGeom prst="roundRect">
              <a:avLst>
                <a:gd fmla="val 10000" name="adj"/>
              </a:avLst>
            </a:prstGeom>
            <a:solidFill>
              <a:srgbClr val="E5A00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97" name="Google Shape;397;p16"/>
            <p:cNvSpPr txBox="1"/>
            <p:nvPr/>
          </p:nvSpPr>
          <p:spPr>
            <a:xfrm>
              <a:off x="5085121" y="366720"/>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1050"/>
                <a:buFont typeface="Open Sans"/>
                <a:buNone/>
              </a:pPr>
              <a:r>
                <a:rPr b="1" lang="en-US" sz="1400">
                  <a:solidFill>
                    <a:schemeClr val="lt1"/>
                  </a:solidFill>
                  <a:latin typeface="Arial"/>
                  <a:ea typeface="Arial"/>
                  <a:cs typeface="Arial"/>
                  <a:sym typeface="Arial"/>
                </a:rPr>
                <a:t>Outcomes</a:t>
              </a:r>
              <a:endParaRPr b="1" sz="1400">
                <a:solidFill>
                  <a:schemeClr val="lt1"/>
                </a:solidFill>
                <a:latin typeface="Arial"/>
                <a:ea typeface="Arial"/>
                <a:cs typeface="Arial"/>
                <a:sym typeface="Arial"/>
              </a:endParaRPr>
            </a:p>
          </p:txBody>
        </p:sp>
        <p:sp>
          <p:nvSpPr>
            <p:cNvPr id="398" name="Google Shape;398;p16"/>
            <p:cNvSpPr/>
            <p:nvPr/>
          </p:nvSpPr>
          <p:spPr>
            <a:xfrm>
              <a:off x="5076022" y="714218"/>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399" name="Google Shape;399;p16"/>
            <p:cNvSpPr txBox="1"/>
            <p:nvPr/>
          </p:nvSpPr>
          <p:spPr>
            <a:xfrm>
              <a:off x="5085121" y="723317"/>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Macro Conversion Rate</a:t>
              </a:r>
              <a:endParaRPr sz="2400">
                <a:solidFill>
                  <a:schemeClr val="dk1"/>
                </a:solidFill>
                <a:latin typeface="Arial"/>
                <a:ea typeface="Arial"/>
                <a:cs typeface="Arial"/>
                <a:sym typeface="Arial"/>
              </a:endParaRPr>
            </a:p>
          </p:txBody>
        </p:sp>
        <p:sp>
          <p:nvSpPr>
            <p:cNvPr id="400" name="Google Shape;400;p16"/>
            <p:cNvSpPr/>
            <p:nvPr/>
          </p:nvSpPr>
          <p:spPr>
            <a:xfrm>
              <a:off x="5076022" y="1070815"/>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401" name="Google Shape;401;p16"/>
            <p:cNvSpPr txBox="1"/>
            <p:nvPr/>
          </p:nvSpPr>
          <p:spPr>
            <a:xfrm>
              <a:off x="5085121" y="1079914"/>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t/>
              </a:r>
              <a:endParaRPr sz="1050">
                <a:solidFill>
                  <a:schemeClr val="dk1"/>
                </a:solidFill>
                <a:latin typeface="Arial"/>
                <a:ea typeface="Arial"/>
                <a:cs typeface="Arial"/>
                <a:sym typeface="Arial"/>
              </a:endParaRPr>
            </a:p>
          </p:txBody>
        </p:sp>
        <p:sp>
          <p:nvSpPr>
            <p:cNvPr id="402" name="Google Shape;402;p16"/>
            <p:cNvSpPr/>
            <p:nvPr/>
          </p:nvSpPr>
          <p:spPr>
            <a:xfrm>
              <a:off x="5076022" y="1427412"/>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403" name="Google Shape;403;p16"/>
            <p:cNvSpPr txBox="1"/>
            <p:nvPr/>
          </p:nvSpPr>
          <p:spPr>
            <a:xfrm>
              <a:off x="5085121" y="1436511"/>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Micro Conversion Rate</a:t>
              </a:r>
              <a:endParaRPr sz="2400">
                <a:solidFill>
                  <a:schemeClr val="dk1"/>
                </a:solidFill>
                <a:latin typeface="Arial"/>
                <a:ea typeface="Arial"/>
                <a:cs typeface="Arial"/>
                <a:sym typeface="Arial"/>
              </a:endParaRPr>
            </a:p>
          </p:txBody>
        </p:sp>
        <p:sp>
          <p:nvSpPr>
            <p:cNvPr id="404" name="Google Shape;404;p16"/>
            <p:cNvSpPr/>
            <p:nvPr/>
          </p:nvSpPr>
          <p:spPr>
            <a:xfrm>
              <a:off x="5076022" y="1784009"/>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405" name="Google Shape;405;p16"/>
            <p:cNvSpPr txBox="1"/>
            <p:nvPr/>
          </p:nvSpPr>
          <p:spPr>
            <a:xfrm>
              <a:off x="5085121" y="1793108"/>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Per visit Goal Value</a:t>
              </a:r>
              <a:endParaRPr sz="1200">
                <a:solidFill>
                  <a:schemeClr val="dk1"/>
                </a:solidFill>
                <a:latin typeface="Arial"/>
                <a:ea typeface="Arial"/>
                <a:cs typeface="Arial"/>
                <a:sym typeface="Arial"/>
              </a:endParaRPr>
            </a:p>
          </p:txBody>
        </p:sp>
        <p:sp>
          <p:nvSpPr>
            <p:cNvPr id="406" name="Google Shape;406;p16"/>
            <p:cNvSpPr/>
            <p:nvPr/>
          </p:nvSpPr>
          <p:spPr>
            <a:xfrm>
              <a:off x="5076022" y="2140606"/>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407" name="Google Shape;407;p16"/>
            <p:cNvSpPr txBox="1"/>
            <p:nvPr/>
          </p:nvSpPr>
          <p:spPr>
            <a:xfrm>
              <a:off x="5085121" y="2149705"/>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Days to Conversion</a:t>
              </a:r>
              <a:endParaRPr sz="1200">
                <a:solidFill>
                  <a:schemeClr val="dk1"/>
                </a:solidFill>
                <a:latin typeface="Arial"/>
                <a:ea typeface="Arial"/>
                <a:cs typeface="Arial"/>
                <a:sym typeface="Arial"/>
              </a:endParaRPr>
            </a:p>
          </p:txBody>
        </p:sp>
        <p:sp>
          <p:nvSpPr>
            <p:cNvPr id="408" name="Google Shape;408;p16"/>
            <p:cNvSpPr/>
            <p:nvPr/>
          </p:nvSpPr>
          <p:spPr>
            <a:xfrm>
              <a:off x="5076022" y="2497203"/>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409" name="Google Shape;409;p16"/>
            <p:cNvSpPr txBox="1"/>
            <p:nvPr/>
          </p:nvSpPr>
          <p:spPr>
            <a:xfrm>
              <a:off x="5085121" y="2506302"/>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 Assisted Conversions</a:t>
              </a:r>
              <a:endParaRPr sz="1200">
                <a:solidFill>
                  <a:schemeClr val="dk1"/>
                </a:solidFill>
                <a:latin typeface="Arial"/>
                <a:ea typeface="Arial"/>
                <a:cs typeface="Arial"/>
                <a:sym typeface="Arial"/>
              </a:endParaRPr>
            </a:p>
          </p:txBody>
        </p:sp>
      </p:grpSp>
      <p:sp>
        <p:nvSpPr>
          <p:cNvPr id="410" name="Google Shape;410;p16"/>
          <p:cNvSpPr/>
          <p:nvPr/>
        </p:nvSpPr>
        <p:spPr>
          <a:xfrm>
            <a:off x="694510" y="1811331"/>
            <a:ext cx="187504" cy="1349063"/>
          </a:xfrm>
          <a:prstGeom prst="leftBrace">
            <a:avLst>
              <a:gd fmla="val 22826" name="adj1"/>
              <a:gd fmla="val 72593" name="adj2"/>
            </a:avLst>
          </a:prstGeom>
          <a:noFill/>
          <a:ln cap="flat" cmpd="sng" w="19050">
            <a:solidFill>
              <a:srgbClr val="16124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411" name="Google Shape;411;p16"/>
          <p:cNvSpPr/>
          <p:nvPr/>
        </p:nvSpPr>
        <p:spPr>
          <a:xfrm>
            <a:off x="507006" y="1811332"/>
            <a:ext cx="175259" cy="680720"/>
          </a:xfrm>
          <a:prstGeom prst="leftBrace">
            <a:avLst>
              <a:gd fmla="val 22826" name="adj1"/>
              <a:gd fmla="val 50000" name="adj2"/>
            </a:avLst>
          </a:prstGeom>
          <a:noFill/>
          <a:ln cap="flat" cmpd="sng" w="19050">
            <a:solidFill>
              <a:srgbClr val="16124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412" name="Google Shape;412;p16"/>
          <p:cNvSpPr/>
          <p:nvPr/>
        </p:nvSpPr>
        <p:spPr>
          <a:xfrm>
            <a:off x="882014" y="1811331"/>
            <a:ext cx="232411" cy="2085663"/>
          </a:xfrm>
          <a:prstGeom prst="leftBrace">
            <a:avLst>
              <a:gd fmla="val 22826" name="adj1"/>
              <a:gd fmla="val 81420" name="adj2"/>
            </a:avLst>
          </a:prstGeom>
          <a:noFill/>
          <a:ln cap="flat" cmpd="sng" w="19050">
            <a:solidFill>
              <a:srgbClr val="16124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413" name="Google Shape;413;p16"/>
          <p:cNvSpPr txBox="1"/>
          <p:nvPr/>
        </p:nvSpPr>
        <p:spPr>
          <a:xfrm>
            <a:off x="117825" y="1996559"/>
            <a:ext cx="31130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11AA81"/>
              </a:buClr>
              <a:buSzPts val="1800"/>
              <a:buFont typeface="Arial"/>
              <a:buNone/>
            </a:pPr>
            <a:r>
              <a:rPr b="1" lang="en-US" sz="1800">
                <a:solidFill>
                  <a:srgbClr val="11AA81"/>
                </a:solidFill>
                <a:latin typeface="Arial"/>
                <a:ea typeface="Arial"/>
                <a:cs typeface="Arial"/>
                <a:sym typeface="Arial"/>
              </a:rPr>
              <a:t>S</a:t>
            </a:r>
            <a:endParaRPr b="1" sz="1800">
              <a:solidFill>
                <a:srgbClr val="11AA81"/>
              </a:solidFill>
              <a:latin typeface="Arial"/>
              <a:ea typeface="Arial"/>
              <a:cs typeface="Arial"/>
              <a:sym typeface="Arial"/>
            </a:endParaRPr>
          </a:p>
        </p:txBody>
      </p:sp>
      <p:sp>
        <p:nvSpPr>
          <p:cNvPr id="414" name="Google Shape;414;p16"/>
          <p:cNvSpPr txBox="1"/>
          <p:nvPr/>
        </p:nvSpPr>
        <p:spPr>
          <a:xfrm>
            <a:off x="117825" y="2595999"/>
            <a:ext cx="39305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11AA81"/>
              </a:buClr>
              <a:buSzPts val="1800"/>
              <a:buFont typeface="Arial"/>
              <a:buNone/>
            </a:pPr>
            <a:r>
              <a:rPr b="1" lang="en-US" sz="1800">
                <a:solidFill>
                  <a:srgbClr val="11AA81"/>
                </a:solidFill>
                <a:latin typeface="Arial"/>
                <a:ea typeface="Arial"/>
                <a:cs typeface="Arial"/>
                <a:sym typeface="Arial"/>
              </a:rPr>
              <a:t>M</a:t>
            </a:r>
            <a:endParaRPr b="1" sz="1800">
              <a:solidFill>
                <a:srgbClr val="11AA81"/>
              </a:solidFill>
              <a:latin typeface="Arial"/>
              <a:ea typeface="Arial"/>
              <a:cs typeface="Arial"/>
              <a:sym typeface="Arial"/>
            </a:endParaRPr>
          </a:p>
        </p:txBody>
      </p:sp>
      <p:sp>
        <p:nvSpPr>
          <p:cNvPr id="415" name="Google Shape;415;p16"/>
          <p:cNvSpPr txBox="1"/>
          <p:nvPr/>
        </p:nvSpPr>
        <p:spPr>
          <a:xfrm>
            <a:off x="146354" y="3313275"/>
            <a:ext cx="30489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11AA81"/>
              </a:buClr>
              <a:buSzPts val="1800"/>
              <a:buFont typeface="Arial"/>
              <a:buNone/>
            </a:pPr>
            <a:r>
              <a:rPr b="1" lang="en-US" sz="1800">
                <a:solidFill>
                  <a:srgbClr val="11AA81"/>
                </a:solidFill>
                <a:latin typeface="Arial"/>
                <a:ea typeface="Arial"/>
                <a:cs typeface="Arial"/>
                <a:sym typeface="Arial"/>
              </a:rPr>
              <a:t>L</a:t>
            </a:r>
            <a:endParaRPr b="1" sz="1800">
              <a:solidFill>
                <a:srgbClr val="11AA8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17"/>
          <p:cNvSpPr txBox="1"/>
          <p:nvPr/>
        </p:nvSpPr>
        <p:spPr>
          <a:xfrm>
            <a:off x="311700" y="213680"/>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lang="en-US" sz="3000">
                <a:solidFill>
                  <a:srgbClr val="161249"/>
                </a:solidFill>
                <a:latin typeface="Arial"/>
                <a:ea typeface="Arial"/>
                <a:cs typeface="Arial"/>
                <a:sym typeface="Arial"/>
              </a:rPr>
              <a:t>Measuring - Key goal performance measures</a:t>
            </a:r>
            <a:endParaRPr b="1" sz="3000">
              <a:solidFill>
                <a:srgbClr val="161249"/>
              </a:solidFill>
              <a:latin typeface="Arial"/>
              <a:ea typeface="Arial"/>
              <a:cs typeface="Arial"/>
              <a:sym typeface="Arial"/>
            </a:endParaRPr>
          </a:p>
        </p:txBody>
      </p:sp>
      <p:sp>
        <p:nvSpPr>
          <p:cNvPr id="421" name="Google Shape;421;p17"/>
          <p:cNvSpPr txBox="1"/>
          <p:nvPr/>
        </p:nvSpPr>
        <p:spPr>
          <a:xfrm>
            <a:off x="405285" y="786380"/>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rgbClr val="11AA81"/>
              </a:buClr>
              <a:buSzPts val="2400"/>
              <a:buFont typeface="Arial"/>
              <a:buNone/>
            </a:pPr>
            <a:r>
              <a:rPr b="1" lang="en-US" sz="2400">
                <a:solidFill>
                  <a:srgbClr val="11AA81"/>
                </a:solidFill>
                <a:latin typeface="Arial"/>
                <a:ea typeface="Arial"/>
                <a:cs typeface="Arial"/>
                <a:sym typeface="Arial"/>
              </a:rPr>
              <a:t>KPIs for an online store</a:t>
            </a:r>
            <a:endParaRPr b="1" sz="2400">
              <a:solidFill>
                <a:srgbClr val="11AA81"/>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Revenue: </a:t>
            </a:r>
            <a:r>
              <a:rPr lang="en-US" sz="1400">
                <a:solidFill>
                  <a:srgbClr val="161249"/>
                </a:solidFill>
                <a:latin typeface="Arial"/>
                <a:ea typeface="Arial"/>
                <a:cs typeface="Arial"/>
                <a:sym typeface="Arial"/>
              </a:rPr>
              <a:t>This metric tracks the total amount of revenue generated by the online store. It can be broken down further by product, region, or other dimensions.</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Conversion Rate: </a:t>
            </a:r>
            <a:r>
              <a:rPr lang="en-US" sz="1400">
                <a:solidFill>
                  <a:srgbClr val="161249"/>
                </a:solidFill>
                <a:latin typeface="Arial"/>
                <a:ea typeface="Arial"/>
                <a:cs typeface="Arial"/>
                <a:sym typeface="Arial"/>
              </a:rPr>
              <a:t>This metric measures the percentage of visitors who complete a desired action.</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Average Order Value (AOV): </a:t>
            </a:r>
            <a:r>
              <a:rPr lang="en-US" sz="1400">
                <a:solidFill>
                  <a:srgbClr val="161249"/>
                </a:solidFill>
                <a:latin typeface="Arial"/>
                <a:ea typeface="Arial"/>
                <a:cs typeface="Arial"/>
                <a:sym typeface="Arial"/>
              </a:rPr>
              <a:t>This metric calculates the average value of each transaction on the online store.</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Cart Abandonment Rate: </a:t>
            </a:r>
            <a:r>
              <a:rPr lang="en-US" sz="1400">
                <a:solidFill>
                  <a:srgbClr val="161249"/>
                </a:solidFill>
                <a:latin typeface="Arial"/>
                <a:ea typeface="Arial"/>
                <a:cs typeface="Arial"/>
                <a:sym typeface="Arial"/>
              </a:rPr>
              <a:t>This metric measures the percentage of visitors who add items to their shopping cart but do not complete the checkout process.</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Traffic Sources: </a:t>
            </a:r>
            <a:r>
              <a:rPr lang="en-US" sz="1400">
                <a:solidFill>
                  <a:srgbClr val="161249"/>
                </a:solidFill>
                <a:latin typeface="Arial"/>
                <a:ea typeface="Arial"/>
                <a:cs typeface="Arial"/>
                <a:sym typeface="Arial"/>
              </a:rPr>
              <a:t>This metric tracks where visitors to the online store are coming from, such as organic search, paid search, social media, or referral traffic.</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Customer Lifetime Value (CLV): </a:t>
            </a:r>
            <a:r>
              <a:rPr lang="en-US" sz="1400">
                <a:solidFill>
                  <a:srgbClr val="161249"/>
                </a:solidFill>
                <a:latin typeface="Arial"/>
                <a:ea typeface="Arial"/>
                <a:cs typeface="Arial"/>
                <a:sym typeface="Arial"/>
              </a:rPr>
              <a:t>This metric estimates the total value of a customer over the entire course of their relationship with the online store. It can be used to identify high-value customers and to tailor marketing strategies accordingly.</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Return on investment (ROI):</a:t>
            </a:r>
            <a:r>
              <a:rPr lang="en-US" sz="1400">
                <a:solidFill>
                  <a:srgbClr val="161249"/>
                </a:solidFill>
                <a:latin typeface="Arial"/>
                <a:ea typeface="Arial"/>
                <a:cs typeface="Arial"/>
                <a:sym typeface="Arial"/>
              </a:rPr>
              <a:t> This is a measure of the profitability of the store's marketing efforts, calculated by dividing the revenue generated by the marketing spend. </a:t>
            </a:r>
            <a:endParaRPr sz="1800">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18"/>
          <p:cNvSpPr txBox="1"/>
          <p:nvPr/>
        </p:nvSpPr>
        <p:spPr>
          <a:xfrm>
            <a:off x="311700" y="19836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lang="en-US" sz="3000">
                <a:solidFill>
                  <a:srgbClr val="161249"/>
                </a:solidFill>
                <a:latin typeface="Arial"/>
                <a:ea typeface="Arial"/>
                <a:cs typeface="Arial"/>
                <a:sym typeface="Arial"/>
              </a:rPr>
              <a:t>Measuring - Key goal performance measures</a:t>
            </a:r>
            <a:endParaRPr b="1" sz="3000">
              <a:solidFill>
                <a:srgbClr val="161249"/>
              </a:solidFill>
              <a:latin typeface="Arial"/>
              <a:ea typeface="Arial"/>
              <a:cs typeface="Arial"/>
              <a:sym typeface="Arial"/>
            </a:endParaRPr>
          </a:p>
        </p:txBody>
      </p:sp>
      <p:sp>
        <p:nvSpPr>
          <p:cNvPr id="427" name="Google Shape;427;p18"/>
          <p:cNvSpPr txBox="1"/>
          <p:nvPr/>
        </p:nvSpPr>
        <p:spPr>
          <a:xfrm>
            <a:off x="405285" y="771064"/>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200"/>
              </a:spcBef>
              <a:spcAft>
                <a:spcPts val="0"/>
              </a:spcAft>
              <a:buClr>
                <a:srgbClr val="11AA81"/>
              </a:buClr>
              <a:buSzPts val="2400"/>
              <a:buFont typeface="Arial"/>
              <a:buNone/>
            </a:pPr>
            <a:r>
              <a:rPr b="1" lang="en-US" sz="2400">
                <a:solidFill>
                  <a:srgbClr val="11AA81"/>
                </a:solidFill>
                <a:latin typeface="Arial"/>
                <a:ea typeface="Arial"/>
                <a:cs typeface="Arial"/>
                <a:sym typeface="Arial"/>
              </a:rPr>
              <a:t>KPIs for a newspaper website</a:t>
            </a:r>
            <a:endParaRPr b="1" sz="2400">
              <a:solidFill>
                <a:srgbClr val="11AA81"/>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Pageviews: </a:t>
            </a:r>
            <a:r>
              <a:rPr lang="en-US" sz="1400">
                <a:solidFill>
                  <a:srgbClr val="161249"/>
                </a:solidFill>
                <a:latin typeface="Arial"/>
                <a:ea typeface="Arial"/>
                <a:cs typeface="Arial"/>
                <a:sym typeface="Arial"/>
              </a:rPr>
              <a:t>This metric tracks the total number of pages viewed on the website.</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Unique Visitors: </a:t>
            </a:r>
            <a:r>
              <a:rPr lang="en-US" sz="1400">
                <a:solidFill>
                  <a:srgbClr val="161249"/>
                </a:solidFill>
                <a:latin typeface="Arial"/>
                <a:ea typeface="Arial"/>
                <a:cs typeface="Arial"/>
                <a:sym typeface="Arial"/>
              </a:rPr>
              <a:t>This metric measures the number of individual visitors to the website.</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Time on Page: </a:t>
            </a:r>
            <a:r>
              <a:rPr lang="en-US" sz="1400">
                <a:solidFill>
                  <a:srgbClr val="161249"/>
                </a:solidFill>
                <a:latin typeface="Arial"/>
                <a:ea typeface="Arial"/>
                <a:cs typeface="Arial"/>
                <a:sym typeface="Arial"/>
              </a:rPr>
              <a:t>This metric measures the average amount of time that visitors spend on each page of the website.</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Session Duration: </a:t>
            </a:r>
            <a:r>
              <a:rPr lang="en-US" sz="1400">
                <a:solidFill>
                  <a:srgbClr val="161249"/>
                </a:solidFill>
                <a:latin typeface="Arial"/>
                <a:ea typeface="Arial"/>
                <a:cs typeface="Arial"/>
                <a:sym typeface="Arial"/>
              </a:rPr>
              <a:t>This metric measures the average amount of time users spend on the website during a session.</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Referral Sources: </a:t>
            </a:r>
            <a:r>
              <a:rPr lang="en-US" sz="1400">
                <a:solidFill>
                  <a:srgbClr val="161249"/>
                </a:solidFill>
                <a:latin typeface="Arial"/>
                <a:ea typeface="Arial"/>
                <a:cs typeface="Arial"/>
                <a:sym typeface="Arial"/>
              </a:rPr>
              <a:t>This metric tracks where visitors to the website are coming from, such as search engines, social media, or other websites.</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Engagement Metrics: </a:t>
            </a:r>
            <a:r>
              <a:rPr lang="en-US" sz="1400">
                <a:solidFill>
                  <a:srgbClr val="161249"/>
                </a:solidFill>
                <a:latin typeface="Arial"/>
                <a:ea typeface="Arial"/>
                <a:cs typeface="Arial"/>
                <a:sym typeface="Arial"/>
              </a:rPr>
              <a:t>These include metrics such as scroll depth, video views, and social shares, which can provide insight into how visitors are interacting with the website's content.</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Ad Performance: </a:t>
            </a:r>
            <a:r>
              <a:rPr lang="en-US" sz="1400">
                <a:solidFill>
                  <a:srgbClr val="161249"/>
                </a:solidFill>
                <a:latin typeface="Arial"/>
                <a:ea typeface="Arial"/>
                <a:cs typeface="Arial"/>
                <a:sym typeface="Arial"/>
              </a:rPr>
              <a:t>This metric measures the revenue generated by advertising on the website.</a:t>
            </a:r>
            <a:endParaRPr sz="1800">
              <a:solidFill>
                <a:srgbClr val="161249"/>
              </a:solidFill>
              <a:latin typeface="Arial"/>
              <a:ea typeface="Arial"/>
              <a:cs typeface="Arial"/>
              <a:sym typeface="Arial"/>
            </a:endParaRPr>
          </a:p>
          <a:p>
            <a:pPr indent="-285750" lvl="0" marL="285750" marR="0" rtl="0" algn="l">
              <a:spcBef>
                <a:spcPts val="20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Content Performance: </a:t>
            </a:r>
            <a:r>
              <a:rPr lang="en-US" sz="1400">
                <a:solidFill>
                  <a:srgbClr val="161249"/>
                </a:solidFill>
                <a:latin typeface="Arial"/>
                <a:ea typeface="Arial"/>
                <a:cs typeface="Arial"/>
                <a:sym typeface="Arial"/>
              </a:rPr>
              <a:t>This includes metrics such as top pages, top content, and exit pages, which can help you understand which pages and content are performing well and which may need improvement.</a:t>
            </a:r>
            <a:endParaRPr sz="1400">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19"/>
          <p:cNvSpPr txBox="1"/>
          <p:nvPr/>
        </p:nvSpPr>
        <p:spPr>
          <a:xfrm>
            <a:off x="311700" y="228617"/>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lang="en-US" sz="3000">
                <a:solidFill>
                  <a:srgbClr val="161249"/>
                </a:solidFill>
                <a:latin typeface="Arial"/>
                <a:ea typeface="Arial"/>
                <a:cs typeface="Arial"/>
                <a:sym typeface="Arial"/>
              </a:rPr>
              <a:t>Measuring - Key goal performance measures</a:t>
            </a:r>
            <a:endParaRPr b="1" sz="3000">
              <a:solidFill>
                <a:srgbClr val="161249"/>
              </a:solidFill>
              <a:latin typeface="Arial"/>
              <a:ea typeface="Arial"/>
              <a:cs typeface="Arial"/>
              <a:sym typeface="Arial"/>
            </a:endParaRPr>
          </a:p>
        </p:txBody>
      </p:sp>
      <p:sp>
        <p:nvSpPr>
          <p:cNvPr id="433" name="Google Shape;433;p19"/>
          <p:cNvSpPr txBox="1"/>
          <p:nvPr/>
        </p:nvSpPr>
        <p:spPr>
          <a:xfrm>
            <a:off x="405285" y="801317"/>
            <a:ext cx="8333429" cy="3179098"/>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rgbClr val="11AA81"/>
              </a:buClr>
              <a:buSzPts val="2400"/>
              <a:buFont typeface="Arial"/>
              <a:buNone/>
            </a:pPr>
            <a:r>
              <a:rPr b="1" lang="en-US" sz="2400">
                <a:solidFill>
                  <a:srgbClr val="11AA81"/>
                </a:solidFill>
                <a:latin typeface="Arial"/>
                <a:ea typeface="Arial"/>
                <a:cs typeface="Arial"/>
                <a:sym typeface="Arial"/>
              </a:rPr>
              <a:t>KPIs for an online brand presence</a:t>
            </a:r>
            <a:endParaRPr b="1" sz="2400">
              <a:solidFill>
                <a:srgbClr val="11AA81"/>
              </a:solidFill>
              <a:latin typeface="Arial"/>
              <a:ea typeface="Arial"/>
              <a:cs typeface="Arial"/>
              <a:sym typeface="Arial"/>
            </a:endParaRPr>
          </a:p>
          <a:p>
            <a:pPr indent="-285750" lvl="0" marL="285750" marR="0" rtl="0" algn="l">
              <a:spcBef>
                <a:spcPts val="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Sessions: </a:t>
            </a:r>
            <a:r>
              <a:rPr lang="en-US" sz="1400">
                <a:solidFill>
                  <a:srgbClr val="161249"/>
                </a:solidFill>
                <a:latin typeface="Arial"/>
                <a:ea typeface="Arial"/>
                <a:cs typeface="Arial"/>
                <a:sym typeface="Arial"/>
              </a:rPr>
              <a:t>This metric measures the number of sessions on your website, which represents the total number of times visitors interacted with your website during a specific time period.</a:t>
            </a:r>
            <a:endParaRPr sz="1800">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Users: </a:t>
            </a:r>
            <a:r>
              <a:rPr lang="en-US" sz="1400">
                <a:solidFill>
                  <a:srgbClr val="161249"/>
                </a:solidFill>
                <a:latin typeface="Arial"/>
                <a:ea typeface="Arial"/>
                <a:cs typeface="Arial"/>
                <a:sym typeface="Arial"/>
              </a:rPr>
              <a:t>This metric measures the number of unique users who visited your website during a specific period.</a:t>
            </a:r>
            <a:endParaRPr sz="1800">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Pageviews: </a:t>
            </a:r>
            <a:r>
              <a:rPr lang="en-US" sz="1400">
                <a:solidFill>
                  <a:srgbClr val="161249"/>
                </a:solidFill>
                <a:latin typeface="Arial"/>
                <a:ea typeface="Arial"/>
                <a:cs typeface="Arial"/>
                <a:sym typeface="Arial"/>
              </a:rPr>
              <a:t>This metric measures the total number of pages viewed on your website during a specific period.</a:t>
            </a:r>
            <a:endParaRPr sz="1800">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Average Session Duration: </a:t>
            </a:r>
            <a:r>
              <a:rPr lang="en-US" sz="1400">
                <a:solidFill>
                  <a:srgbClr val="161249"/>
                </a:solidFill>
                <a:latin typeface="Arial"/>
                <a:ea typeface="Arial"/>
                <a:cs typeface="Arial"/>
                <a:sym typeface="Arial"/>
              </a:rPr>
              <a:t>This metric measures the average length of a session on your website during a specific time period.</a:t>
            </a:r>
            <a:endParaRPr sz="1800">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Bounce Rate: </a:t>
            </a:r>
            <a:r>
              <a:rPr lang="en-US" sz="1400">
                <a:solidFill>
                  <a:srgbClr val="161249"/>
                </a:solidFill>
                <a:latin typeface="Arial"/>
                <a:ea typeface="Arial"/>
                <a:cs typeface="Arial"/>
                <a:sym typeface="Arial"/>
              </a:rPr>
              <a:t>Bounce rate measures the percentage of visitors who leave your website after only viewing one page (Although bounce rate is not a default metric in Google Analytics 4, you can create a custom calculation to measure it).</a:t>
            </a:r>
            <a:endParaRPr sz="1800">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Engagement Rate: </a:t>
            </a:r>
            <a:r>
              <a:rPr lang="en-US" sz="1400">
                <a:solidFill>
                  <a:srgbClr val="161249"/>
                </a:solidFill>
                <a:latin typeface="Arial"/>
                <a:ea typeface="Arial"/>
                <a:cs typeface="Arial"/>
                <a:sym typeface="Arial"/>
              </a:rPr>
              <a:t>Shows the percentage of engaged sessions (engaged session is a session that lasts longer than 10 seconds, has a conversion event, or has at least 2 pageviews or screen views).</a:t>
            </a:r>
            <a:endParaRPr sz="1400">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1400"/>
              <a:buFont typeface="Arial"/>
              <a:buChar char="●"/>
            </a:pPr>
            <a:r>
              <a:rPr b="1" lang="en-US" sz="1400">
                <a:solidFill>
                  <a:srgbClr val="161249"/>
                </a:solidFill>
                <a:latin typeface="Arial"/>
                <a:ea typeface="Arial"/>
                <a:cs typeface="Arial"/>
                <a:sym typeface="Arial"/>
              </a:rPr>
              <a:t>Traffic Sources: </a:t>
            </a:r>
            <a:r>
              <a:rPr lang="en-US" sz="1400">
                <a:solidFill>
                  <a:srgbClr val="161249"/>
                </a:solidFill>
                <a:latin typeface="Arial"/>
                <a:ea typeface="Arial"/>
                <a:cs typeface="Arial"/>
                <a:sym typeface="Arial"/>
              </a:rPr>
              <a:t>This metric measures the sources that drive traffic to your website, such as organic search, paid search, social media, or referrals.</a:t>
            </a:r>
            <a:endParaRPr sz="1400">
              <a:solidFill>
                <a:srgbClr val="161249"/>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20"/>
          <p:cNvSpPr txBox="1"/>
          <p:nvPr/>
        </p:nvSpPr>
        <p:spPr>
          <a:xfrm>
            <a:off x="716400" y="1450350"/>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en-US" sz="6000">
                <a:solidFill>
                  <a:srgbClr val="11AA81"/>
                </a:solidFill>
                <a:latin typeface="Arial"/>
                <a:ea typeface="Arial"/>
                <a:cs typeface="Arial"/>
                <a:sym typeface="Arial"/>
              </a:rPr>
              <a:t>Topic 3 </a:t>
            </a:r>
            <a:endParaRPr b="1" sz="6000">
              <a:solidFill>
                <a:srgbClr val="11AA81"/>
              </a:solidFill>
              <a:latin typeface="Arial"/>
              <a:ea typeface="Arial"/>
              <a:cs typeface="Arial"/>
              <a:sym typeface="Arial"/>
            </a:endParaRPr>
          </a:p>
        </p:txBody>
      </p:sp>
      <p:sp>
        <p:nvSpPr>
          <p:cNvPr id="439" name="Google Shape;439;p20"/>
          <p:cNvSpPr txBox="1"/>
          <p:nvPr/>
        </p:nvSpPr>
        <p:spPr>
          <a:xfrm>
            <a:off x="675150" y="2608375"/>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200"/>
              <a:buFont typeface="Arial"/>
              <a:buNone/>
            </a:pPr>
            <a:r>
              <a:rPr lang="en-US" sz="3200">
                <a:solidFill>
                  <a:srgbClr val="161249"/>
                </a:solidFill>
                <a:latin typeface="Arial"/>
                <a:ea typeface="Arial"/>
                <a:cs typeface="Arial"/>
                <a:sym typeface="Arial"/>
              </a:rPr>
              <a:t>Measuring</a:t>
            </a:r>
            <a:endParaRPr sz="1800">
              <a:solidFill>
                <a:srgbClr val="161249"/>
              </a:solidFill>
              <a:latin typeface="Arial"/>
              <a:ea typeface="Arial"/>
              <a:cs typeface="Arial"/>
              <a:sym typeface="Arial"/>
            </a:endParaRPr>
          </a:p>
          <a:p>
            <a:pPr indent="0" lvl="0" marL="0" marR="0" rtl="0" algn="ctr">
              <a:spcBef>
                <a:spcPts val="0"/>
              </a:spcBef>
              <a:spcAft>
                <a:spcPts val="0"/>
              </a:spcAft>
              <a:buClr>
                <a:srgbClr val="161249"/>
              </a:buClr>
              <a:buSzPts val="3200"/>
              <a:buFont typeface="Arial"/>
              <a:buNone/>
            </a:pPr>
            <a:r>
              <a:rPr lang="en-US" sz="3200">
                <a:solidFill>
                  <a:srgbClr val="161249"/>
                </a:solidFill>
                <a:latin typeface="Arial"/>
                <a:ea typeface="Arial"/>
                <a:cs typeface="Arial"/>
                <a:sym typeface="Arial"/>
              </a:rPr>
              <a:t>Metrics That Matter</a:t>
            </a:r>
            <a:endParaRPr sz="1800">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2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sz="3000">
              <a:solidFill>
                <a:schemeClr val="dk1"/>
              </a:solidFill>
              <a:latin typeface="Arial"/>
              <a:ea typeface="Arial"/>
              <a:cs typeface="Arial"/>
              <a:sym typeface="Arial"/>
            </a:endParaRPr>
          </a:p>
        </p:txBody>
      </p:sp>
      <p:sp>
        <p:nvSpPr>
          <p:cNvPr id="445" name="Google Shape;445;p2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6" name="Google Shape;446;p21"/>
          <p:cNvSpPr txBox="1"/>
          <p:nvPr>
            <p:ph type="title"/>
          </p:nvPr>
        </p:nvSpPr>
        <p:spPr>
          <a:xfrm>
            <a:off x="628650" y="389095"/>
            <a:ext cx="7886700" cy="572701"/>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Measuring - Metrics That Matter</a:t>
            </a:r>
            <a:endParaRPr/>
          </a:p>
        </p:txBody>
      </p:sp>
      <p:sp>
        <p:nvSpPr>
          <p:cNvPr id="447" name="Google Shape;447;p21"/>
          <p:cNvSpPr txBox="1"/>
          <p:nvPr>
            <p:ph idx="1" type="body"/>
          </p:nvPr>
        </p:nvSpPr>
        <p:spPr>
          <a:xfrm>
            <a:off x="628650" y="1386361"/>
            <a:ext cx="7472763" cy="416204"/>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rgbClr val="161249"/>
              </a:buClr>
              <a:buSzPts val="2000"/>
              <a:buFont typeface="Arial"/>
              <a:buNone/>
            </a:pPr>
            <a:r>
              <a:rPr b="0" i="0" lang="en-US" sz="2000" u="none" cap="none" strike="noStrike"/>
              <a:t>What are the basic metrics that a website analysis tool provides?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22"/>
          <p:cNvSpPr txBox="1"/>
          <p:nvPr/>
        </p:nvSpPr>
        <p:spPr>
          <a:xfrm>
            <a:off x="1597951" y="418876"/>
            <a:ext cx="5948098"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000"/>
              <a:buFont typeface="Arial"/>
              <a:buNone/>
            </a:pPr>
            <a:r>
              <a:rPr b="1" lang="en-US" sz="3000">
                <a:solidFill>
                  <a:srgbClr val="161249"/>
                </a:solidFill>
                <a:latin typeface="Arial"/>
                <a:ea typeface="Arial"/>
                <a:cs typeface="Arial"/>
                <a:sym typeface="Arial"/>
              </a:rPr>
              <a:t>Measuring - Metrics That Matter</a:t>
            </a:r>
            <a:endParaRPr b="1" sz="3000">
              <a:solidFill>
                <a:srgbClr val="161249"/>
              </a:solidFill>
              <a:latin typeface="Arial"/>
              <a:ea typeface="Arial"/>
              <a:cs typeface="Arial"/>
              <a:sym typeface="Arial"/>
            </a:endParaRPr>
          </a:p>
        </p:txBody>
      </p:sp>
      <p:sp>
        <p:nvSpPr>
          <p:cNvPr id="453" name="Google Shape;453;p22"/>
          <p:cNvSpPr txBox="1"/>
          <p:nvPr/>
        </p:nvSpPr>
        <p:spPr>
          <a:xfrm>
            <a:off x="1811708" y="1037168"/>
            <a:ext cx="6161400" cy="2809500"/>
          </a:xfrm>
          <a:prstGeom prst="rect">
            <a:avLst/>
          </a:prstGeom>
          <a:noFill/>
          <a:ln>
            <a:noFill/>
          </a:ln>
        </p:spPr>
        <p:txBody>
          <a:bodyPr anchorCtr="0" anchor="t" bIns="91425" lIns="91425" spcFirstLastPara="1" rIns="91425" wrap="square" tIns="91425">
            <a:noAutofit/>
          </a:bodyPr>
          <a:lstStyle/>
          <a:p>
            <a:pPr indent="-342900" lvl="0" marL="342900" marR="0" rtl="0" algn="l">
              <a:lnSpc>
                <a:spcPct val="115000"/>
              </a:lnSpc>
              <a:spcBef>
                <a:spcPts val="0"/>
              </a:spcBef>
              <a:spcAft>
                <a:spcPts val="0"/>
              </a:spcAft>
              <a:buClr>
                <a:srgbClr val="11AA81"/>
              </a:buClr>
              <a:buSzPts val="2400"/>
              <a:buFont typeface="Roboto"/>
              <a:buAutoNum type="arabicPeriod"/>
            </a:pPr>
            <a:r>
              <a:rPr lang="en-US" sz="2000">
                <a:solidFill>
                  <a:srgbClr val="161249"/>
                </a:solidFill>
                <a:latin typeface="Arial"/>
                <a:ea typeface="Arial"/>
                <a:cs typeface="Arial"/>
                <a:sym typeface="Arial"/>
              </a:rPr>
              <a:t>Acquisition</a:t>
            </a:r>
            <a:endParaRPr sz="2000">
              <a:solidFill>
                <a:srgbClr val="161249"/>
              </a:solidFill>
              <a:latin typeface="Arial"/>
              <a:ea typeface="Arial"/>
              <a:cs typeface="Arial"/>
              <a:sym typeface="Arial"/>
            </a:endParaRPr>
          </a:p>
          <a:p>
            <a:pPr indent="-342900" lvl="0" marL="342900" marR="0" rtl="0" algn="l">
              <a:lnSpc>
                <a:spcPct val="115000"/>
              </a:lnSpc>
              <a:spcBef>
                <a:spcPts val="1200"/>
              </a:spcBef>
              <a:spcAft>
                <a:spcPts val="0"/>
              </a:spcAft>
              <a:buClr>
                <a:srgbClr val="11AA81"/>
              </a:buClr>
              <a:buSzPts val="2400"/>
              <a:buFont typeface="Roboto"/>
              <a:buAutoNum type="arabicPeriod"/>
            </a:pPr>
            <a:r>
              <a:rPr lang="en-US" sz="2000">
                <a:solidFill>
                  <a:srgbClr val="161249"/>
                </a:solidFill>
                <a:latin typeface="Arial"/>
                <a:ea typeface="Arial"/>
                <a:cs typeface="Arial"/>
                <a:sym typeface="Arial"/>
              </a:rPr>
              <a:t>Events</a:t>
            </a:r>
            <a:endParaRPr sz="2000">
              <a:solidFill>
                <a:srgbClr val="161249"/>
              </a:solidFill>
              <a:latin typeface="Arial"/>
              <a:ea typeface="Arial"/>
              <a:cs typeface="Arial"/>
              <a:sym typeface="Arial"/>
            </a:endParaRPr>
          </a:p>
          <a:p>
            <a:pPr indent="-342900" lvl="0" marL="342900" marR="0" rtl="0" algn="l">
              <a:lnSpc>
                <a:spcPct val="115000"/>
              </a:lnSpc>
              <a:spcBef>
                <a:spcPts val="1200"/>
              </a:spcBef>
              <a:spcAft>
                <a:spcPts val="0"/>
              </a:spcAft>
              <a:buClr>
                <a:srgbClr val="11AA81"/>
              </a:buClr>
              <a:buSzPts val="2400"/>
              <a:buFont typeface="Roboto"/>
              <a:buAutoNum type="arabicPeriod"/>
            </a:pPr>
            <a:r>
              <a:rPr lang="en-US" sz="2000">
                <a:solidFill>
                  <a:srgbClr val="161249"/>
                </a:solidFill>
                <a:latin typeface="Arial"/>
                <a:ea typeface="Arial"/>
                <a:cs typeface="Arial"/>
                <a:sym typeface="Arial"/>
              </a:rPr>
              <a:t>Conversions</a:t>
            </a:r>
            <a:endParaRPr sz="2000">
              <a:solidFill>
                <a:srgbClr val="161249"/>
              </a:solidFill>
              <a:latin typeface="Arial"/>
              <a:ea typeface="Arial"/>
              <a:cs typeface="Arial"/>
              <a:sym typeface="Arial"/>
            </a:endParaRPr>
          </a:p>
          <a:p>
            <a:pPr indent="-342900" lvl="0" marL="342900" marR="0" rtl="0" algn="l">
              <a:lnSpc>
                <a:spcPct val="115000"/>
              </a:lnSpc>
              <a:spcBef>
                <a:spcPts val="1200"/>
              </a:spcBef>
              <a:spcAft>
                <a:spcPts val="0"/>
              </a:spcAft>
              <a:buClr>
                <a:srgbClr val="11AA81"/>
              </a:buClr>
              <a:buSzPts val="2400"/>
              <a:buFont typeface="Roboto"/>
              <a:buAutoNum type="arabicPeriod"/>
            </a:pPr>
            <a:r>
              <a:rPr lang="en-US" sz="2000">
                <a:solidFill>
                  <a:srgbClr val="161249"/>
                </a:solidFill>
                <a:latin typeface="Arial"/>
                <a:ea typeface="Arial"/>
                <a:cs typeface="Arial"/>
                <a:sym typeface="Arial"/>
              </a:rPr>
              <a:t>Pages</a:t>
            </a:r>
            <a:endParaRPr sz="2000">
              <a:solidFill>
                <a:srgbClr val="161249"/>
              </a:solidFill>
              <a:latin typeface="Arial"/>
              <a:ea typeface="Arial"/>
              <a:cs typeface="Arial"/>
              <a:sym typeface="Arial"/>
            </a:endParaRPr>
          </a:p>
          <a:p>
            <a:pPr indent="-342900" lvl="0" marL="342900" marR="0" rtl="0" algn="l">
              <a:lnSpc>
                <a:spcPct val="115000"/>
              </a:lnSpc>
              <a:spcBef>
                <a:spcPts val="1200"/>
              </a:spcBef>
              <a:spcAft>
                <a:spcPts val="0"/>
              </a:spcAft>
              <a:buClr>
                <a:srgbClr val="11AA81"/>
              </a:buClr>
              <a:buSzPts val="2400"/>
              <a:buFont typeface="Roboto"/>
              <a:buAutoNum type="arabicPeriod"/>
            </a:pPr>
            <a:r>
              <a:rPr lang="en-US" sz="2000">
                <a:solidFill>
                  <a:srgbClr val="161249"/>
                </a:solidFill>
                <a:latin typeface="Arial"/>
                <a:ea typeface="Arial"/>
                <a:cs typeface="Arial"/>
                <a:sym typeface="Arial"/>
              </a:rPr>
              <a:t>Landing pages</a:t>
            </a:r>
            <a:endParaRPr sz="2000">
              <a:solidFill>
                <a:srgbClr val="161249"/>
              </a:solidFill>
              <a:latin typeface="Arial"/>
              <a:ea typeface="Arial"/>
              <a:cs typeface="Arial"/>
              <a:sym typeface="Arial"/>
            </a:endParaRPr>
          </a:p>
          <a:p>
            <a:pPr indent="0" lvl="0" marL="0" marR="0" rtl="0" algn="l">
              <a:lnSpc>
                <a:spcPct val="115000"/>
              </a:lnSpc>
              <a:spcBef>
                <a:spcPts val="0"/>
              </a:spcBef>
              <a:spcAft>
                <a:spcPts val="0"/>
              </a:spcAft>
              <a:buClr>
                <a:srgbClr val="11AA81"/>
              </a:buClr>
              <a:buSzPts val="2400"/>
              <a:buFont typeface="Roboto"/>
              <a:buAutoNum type="arabicPeriod"/>
            </a:pPr>
            <a:r>
              <a:rPr lang="en-US" sz="2000">
                <a:solidFill>
                  <a:srgbClr val="161249"/>
                </a:solidFill>
                <a:latin typeface="Arial"/>
                <a:ea typeface="Arial"/>
                <a:cs typeface="Arial"/>
                <a:sym typeface="Arial"/>
              </a:rPr>
              <a:t>Retention</a:t>
            </a:r>
            <a:endParaRPr sz="2000">
              <a:solidFill>
                <a:srgbClr val="161249"/>
              </a:solidFill>
              <a:latin typeface="Arial"/>
              <a:ea typeface="Arial"/>
              <a:cs typeface="Arial"/>
              <a:sym typeface="Arial"/>
            </a:endParaRPr>
          </a:p>
          <a:p>
            <a:pPr indent="0" lvl="0" marL="0" marR="0" rtl="0" algn="l">
              <a:lnSpc>
                <a:spcPct val="115000"/>
              </a:lnSpc>
              <a:spcBef>
                <a:spcPts val="1200"/>
              </a:spcBef>
              <a:spcAft>
                <a:spcPts val="0"/>
              </a:spcAft>
              <a:buClr>
                <a:srgbClr val="11AA81"/>
              </a:buClr>
              <a:buSzPts val="2400"/>
              <a:buFont typeface="Roboto"/>
              <a:buAutoNum type="arabicPeriod"/>
            </a:pPr>
            <a:r>
              <a:rPr lang="en-US" sz="2000">
                <a:solidFill>
                  <a:srgbClr val="161249"/>
                </a:solidFill>
                <a:latin typeface="Arial"/>
                <a:ea typeface="Arial"/>
                <a:cs typeface="Arial"/>
                <a:sym typeface="Arial"/>
              </a:rPr>
              <a:t>Customer value</a:t>
            </a:r>
            <a:endParaRPr sz="2000">
              <a:solidFill>
                <a:srgbClr val="161249"/>
              </a:solidFill>
              <a:latin typeface="Arial"/>
              <a:ea typeface="Arial"/>
              <a:cs typeface="Arial"/>
              <a:sym typeface="Arial"/>
            </a:endParaRPr>
          </a:p>
          <a:p>
            <a:pPr indent="0" lvl="0" marL="0" marR="0" rtl="0" algn="l">
              <a:lnSpc>
                <a:spcPct val="115000"/>
              </a:lnSpc>
              <a:spcBef>
                <a:spcPts val="1200"/>
              </a:spcBef>
              <a:spcAft>
                <a:spcPts val="0"/>
              </a:spcAft>
              <a:buClr>
                <a:srgbClr val="11AA81"/>
              </a:buClr>
              <a:buSzPts val="2400"/>
              <a:buFont typeface="Roboto"/>
              <a:buAutoNum type="arabicPeriod"/>
            </a:pPr>
            <a:r>
              <a:rPr lang="en-US" sz="2000">
                <a:solidFill>
                  <a:srgbClr val="161249"/>
                </a:solidFill>
                <a:latin typeface="Arial"/>
                <a:ea typeface="Arial"/>
                <a:cs typeface="Arial"/>
                <a:sym typeface="Arial"/>
              </a:rPr>
              <a:t>Engagement Rate</a:t>
            </a:r>
            <a:endParaRPr sz="2000">
              <a:solidFill>
                <a:srgbClr val="161249"/>
              </a:solidFill>
              <a:latin typeface="Arial"/>
              <a:ea typeface="Arial"/>
              <a:cs typeface="Arial"/>
              <a:sym typeface="Arial"/>
            </a:endParaRPr>
          </a:p>
          <a:p>
            <a:pPr indent="0" lvl="0" marL="0" marR="0" rtl="0" algn="l">
              <a:lnSpc>
                <a:spcPct val="115000"/>
              </a:lnSpc>
              <a:spcBef>
                <a:spcPts val="1200"/>
              </a:spcBef>
              <a:spcAft>
                <a:spcPts val="1200"/>
              </a:spcAft>
              <a:buClr>
                <a:srgbClr val="11AA81"/>
              </a:buClr>
              <a:buSzPts val="2400"/>
              <a:buFont typeface="Roboto"/>
              <a:buAutoNum type="arabicPeriod"/>
            </a:pPr>
            <a:r>
              <a:rPr lang="en-US" sz="2000">
                <a:solidFill>
                  <a:srgbClr val="161249"/>
                </a:solidFill>
                <a:latin typeface="Arial"/>
                <a:ea typeface="Arial"/>
                <a:cs typeface="Arial"/>
                <a:sym typeface="Arial"/>
              </a:rPr>
              <a:t>Site Search</a:t>
            </a:r>
            <a:endParaRPr sz="2000">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2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9" name="Google Shape;459;p23"/>
          <p:cNvSpPr txBox="1"/>
          <p:nvPr/>
        </p:nvSpPr>
        <p:spPr>
          <a:xfrm>
            <a:off x="478339" y="1259742"/>
            <a:ext cx="8333429" cy="3330546"/>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050"/>
              <a:buFont typeface="Calibri"/>
              <a:buNone/>
            </a:pPr>
            <a:r>
              <a:t/>
            </a:r>
            <a:endParaRPr sz="1050">
              <a:solidFill>
                <a:schemeClr val="dk1"/>
              </a:solidFill>
              <a:latin typeface="Arial"/>
              <a:ea typeface="Arial"/>
              <a:cs typeface="Arial"/>
              <a:sym typeface="Arial"/>
            </a:endParaRPr>
          </a:p>
        </p:txBody>
      </p:sp>
      <p:sp>
        <p:nvSpPr>
          <p:cNvPr id="460" name="Google Shape;460;p23"/>
          <p:cNvSpPr txBox="1"/>
          <p:nvPr>
            <p:ph idx="1" type="body"/>
          </p:nvPr>
        </p:nvSpPr>
        <p:spPr>
          <a:xfrm>
            <a:off x="840583" y="324829"/>
            <a:ext cx="6614054" cy="8227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 Activity</a:t>
            </a:r>
            <a:endParaRPr/>
          </a:p>
          <a:p>
            <a:pPr indent="0" lvl="0" marL="0" rtl="0" algn="l">
              <a:lnSpc>
                <a:spcPct val="90000"/>
              </a:lnSpc>
              <a:spcBef>
                <a:spcPts val="750"/>
              </a:spcBef>
              <a:spcAft>
                <a:spcPts val="0"/>
              </a:spcAft>
              <a:buClr>
                <a:schemeClr val="lt1"/>
              </a:buClr>
              <a:buSzPts val="2400"/>
              <a:buNone/>
            </a:pPr>
            <a:r>
              <a:t/>
            </a:r>
            <a:endParaRPr/>
          </a:p>
        </p:txBody>
      </p:sp>
      <p:sp>
        <p:nvSpPr>
          <p:cNvPr id="461" name="Google Shape;461;p23"/>
          <p:cNvSpPr txBox="1"/>
          <p:nvPr>
            <p:ph idx="2" type="body"/>
          </p:nvPr>
        </p:nvSpPr>
        <p:spPr>
          <a:xfrm>
            <a:off x="696132" y="713536"/>
            <a:ext cx="8115636" cy="3939612"/>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lt1"/>
              </a:buClr>
              <a:buSzPts val="2000"/>
              <a:buNone/>
            </a:pPr>
            <a:r>
              <a:t/>
            </a:r>
            <a:endParaRPr b="1" sz="2000">
              <a:solidFill>
                <a:srgbClr val="11AA81"/>
              </a:solidFill>
              <a:latin typeface="Arial"/>
              <a:ea typeface="Arial"/>
              <a:cs typeface="Arial"/>
              <a:sym typeface="Arial"/>
            </a:endParaRPr>
          </a:p>
          <a:p>
            <a:pPr indent="0" lvl="0" marL="0" rtl="0" algn="l">
              <a:lnSpc>
                <a:spcPct val="100000"/>
              </a:lnSpc>
              <a:spcBef>
                <a:spcPts val="0"/>
              </a:spcBef>
              <a:spcAft>
                <a:spcPts val="0"/>
              </a:spcAft>
              <a:buClr>
                <a:srgbClr val="11AA81"/>
              </a:buClr>
              <a:buSzPts val="2000"/>
              <a:buNone/>
            </a:pPr>
            <a:br>
              <a:rPr b="1" lang="en-US" sz="2000">
                <a:solidFill>
                  <a:srgbClr val="11AA81"/>
                </a:solidFill>
                <a:latin typeface="Arial"/>
                <a:ea typeface="Arial"/>
                <a:cs typeface="Arial"/>
                <a:sym typeface="Arial"/>
              </a:rPr>
            </a:br>
            <a:endParaRPr b="1" sz="1800">
              <a:solidFill>
                <a:srgbClr val="11AA81"/>
              </a:solidFill>
              <a:latin typeface="Arial"/>
              <a:ea typeface="Arial"/>
              <a:cs typeface="Arial"/>
              <a:sym typeface="Arial"/>
            </a:endParaRPr>
          </a:p>
          <a:p>
            <a:pPr indent="-228600" lvl="0" marL="228600" marR="0" rtl="0" algn="l">
              <a:lnSpc>
                <a:spcPct val="100000"/>
              </a:lnSpc>
              <a:spcBef>
                <a:spcPts val="0"/>
              </a:spcBef>
              <a:spcAft>
                <a:spcPts val="0"/>
              </a:spcAft>
              <a:buClr>
                <a:srgbClr val="11AA81"/>
              </a:buClr>
              <a:buSzPts val="1560"/>
              <a:buFont typeface="Roboto"/>
              <a:buAutoNum type="arabicPeriod"/>
            </a:pPr>
            <a:r>
              <a:rPr b="1" lang="en-US" sz="1300"/>
              <a:t>What is web analytics?</a:t>
            </a:r>
            <a:endParaRPr b="1" sz="1300"/>
          </a:p>
          <a:p>
            <a:pPr indent="-228600" lvl="1" marL="685800" marR="0" rtl="0" algn="l">
              <a:lnSpc>
                <a:spcPct val="100000"/>
              </a:lnSpc>
              <a:spcBef>
                <a:spcPts val="0"/>
              </a:spcBef>
              <a:spcAft>
                <a:spcPts val="0"/>
              </a:spcAft>
              <a:buClr>
                <a:srgbClr val="11AA81"/>
              </a:buClr>
              <a:buSzPts val="1300"/>
              <a:buFont typeface="Roboto"/>
              <a:buAutoNum type="arabicPeriod"/>
            </a:pPr>
            <a:r>
              <a:rPr b="0" i="0" lang="en-US" sz="1300" u="none" cap="none" strike="noStrike"/>
              <a:t>The process of analyzing data from a website to understand how users interact with it</a:t>
            </a:r>
            <a:endParaRPr sz="1300"/>
          </a:p>
          <a:p>
            <a:pPr indent="-228600" lvl="1" marL="685800" marR="0" rtl="0" algn="l">
              <a:lnSpc>
                <a:spcPct val="100000"/>
              </a:lnSpc>
              <a:spcBef>
                <a:spcPts val="0"/>
              </a:spcBef>
              <a:spcAft>
                <a:spcPts val="0"/>
              </a:spcAft>
              <a:buClr>
                <a:srgbClr val="11AA81"/>
              </a:buClr>
              <a:buSzPts val="1300"/>
              <a:buFont typeface="Roboto"/>
              <a:buAutoNum type="arabicPeriod"/>
            </a:pPr>
            <a:r>
              <a:rPr b="0" i="0" lang="en-US" sz="1300" u="none" cap="none" strike="noStrike"/>
              <a:t>The process of creating and designing a website</a:t>
            </a:r>
            <a:endParaRPr sz="1300"/>
          </a:p>
          <a:p>
            <a:pPr indent="-228600" lvl="1" marL="685800" marR="0" rtl="0" algn="l">
              <a:lnSpc>
                <a:spcPct val="100000"/>
              </a:lnSpc>
              <a:spcBef>
                <a:spcPts val="0"/>
              </a:spcBef>
              <a:spcAft>
                <a:spcPts val="0"/>
              </a:spcAft>
              <a:buClr>
                <a:srgbClr val="11AA81"/>
              </a:buClr>
              <a:buSzPts val="1300"/>
              <a:buFont typeface="Roboto"/>
              <a:buAutoNum type="arabicPeriod"/>
            </a:pPr>
            <a:r>
              <a:rPr b="0" i="0" lang="en-US" sz="1300" u="none" cap="none" strike="noStrike"/>
              <a:t>The process of optimizing a website for search engines</a:t>
            </a:r>
            <a:endParaRPr/>
          </a:p>
          <a:p>
            <a:pPr indent="0" lvl="1" marL="457200" marR="0" rtl="0" algn="l">
              <a:lnSpc>
                <a:spcPct val="100000"/>
              </a:lnSpc>
              <a:spcBef>
                <a:spcPts val="0"/>
              </a:spcBef>
              <a:spcAft>
                <a:spcPts val="0"/>
              </a:spcAft>
              <a:buClr>
                <a:schemeClr val="lt1"/>
              </a:buClr>
              <a:buSzPts val="1300"/>
              <a:buNone/>
            </a:pPr>
            <a:r>
              <a:t/>
            </a:r>
            <a:endParaRPr b="0" i="0" sz="1300" u="none" cap="none" strike="noStrike"/>
          </a:p>
          <a:p>
            <a:pPr indent="-228600" lvl="0" marL="228600" rtl="0" algn="l">
              <a:lnSpc>
                <a:spcPct val="100000"/>
              </a:lnSpc>
              <a:spcBef>
                <a:spcPts val="0"/>
              </a:spcBef>
              <a:spcAft>
                <a:spcPts val="0"/>
              </a:spcAft>
              <a:buClr>
                <a:srgbClr val="11AA81"/>
              </a:buClr>
              <a:buSzPts val="1560"/>
              <a:buFont typeface="Roboto"/>
              <a:buAutoNum type="arabicPeriod"/>
            </a:pPr>
            <a:r>
              <a:rPr b="1" lang="en-US" sz="1300"/>
              <a:t>Which of the following is NOT a common metric tracked in web analytics?</a:t>
            </a:r>
            <a:endParaRPr b="1" sz="1300"/>
          </a:p>
          <a:p>
            <a:pPr indent="-228600" lvl="1" marL="685800" rtl="0" algn="l">
              <a:lnSpc>
                <a:spcPct val="100000"/>
              </a:lnSpc>
              <a:spcBef>
                <a:spcPts val="0"/>
              </a:spcBef>
              <a:spcAft>
                <a:spcPts val="0"/>
              </a:spcAft>
              <a:buClr>
                <a:srgbClr val="11AA81"/>
              </a:buClr>
              <a:buSzPts val="1300"/>
              <a:buFont typeface="Roboto"/>
              <a:buAutoNum type="arabicPeriod"/>
            </a:pPr>
            <a:r>
              <a:rPr lang="en-US" sz="1300"/>
              <a:t>Page views</a:t>
            </a:r>
            <a:endParaRPr sz="1300"/>
          </a:p>
          <a:p>
            <a:pPr indent="-228600" lvl="1" marL="685800" rtl="0" algn="l">
              <a:lnSpc>
                <a:spcPct val="100000"/>
              </a:lnSpc>
              <a:spcBef>
                <a:spcPts val="0"/>
              </a:spcBef>
              <a:spcAft>
                <a:spcPts val="0"/>
              </a:spcAft>
              <a:buClr>
                <a:srgbClr val="11AA81"/>
              </a:buClr>
              <a:buSzPts val="1300"/>
              <a:buFont typeface="Roboto"/>
              <a:buAutoNum type="arabicPeriod"/>
            </a:pPr>
            <a:r>
              <a:rPr lang="en-US" sz="1300"/>
              <a:t>Time on site</a:t>
            </a:r>
            <a:endParaRPr sz="1300"/>
          </a:p>
          <a:p>
            <a:pPr indent="-228600" lvl="1" marL="685800" rtl="0" algn="l">
              <a:lnSpc>
                <a:spcPct val="100000"/>
              </a:lnSpc>
              <a:spcBef>
                <a:spcPts val="0"/>
              </a:spcBef>
              <a:spcAft>
                <a:spcPts val="0"/>
              </a:spcAft>
              <a:buClr>
                <a:srgbClr val="11AA81"/>
              </a:buClr>
              <a:buSzPts val="1300"/>
              <a:buFont typeface="Roboto"/>
              <a:buAutoNum type="arabicPeriod"/>
            </a:pPr>
            <a:r>
              <a:rPr lang="en-US" sz="1300"/>
              <a:t>Age of website visitor</a:t>
            </a:r>
            <a:br>
              <a:rPr lang="en-US" sz="1300"/>
            </a:br>
            <a:endParaRPr b="0" i="0" sz="1300" u="none" cap="none" strike="noStrike"/>
          </a:p>
          <a:p>
            <a:pPr indent="-228600" lvl="0" marL="228600" marR="0" rtl="0" algn="l">
              <a:lnSpc>
                <a:spcPct val="100000"/>
              </a:lnSpc>
              <a:spcBef>
                <a:spcPts val="0"/>
              </a:spcBef>
              <a:spcAft>
                <a:spcPts val="0"/>
              </a:spcAft>
              <a:buClr>
                <a:srgbClr val="11AA81"/>
              </a:buClr>
              <a:buSzPts val="1560"/>
              <a:buFont typeface="Roboto"/>
              <a:buAutoNum type="arabicPeriod"/>
            </a:pPr>
            <a:r>
              <a:rPr b="1" lang="en-US" sz="1300"/>
              <a:t>What is the purpose of A/B testing in web analytics?</a:t>
            </a:r>
            <a:endParaRPr b="1" sz="1300"/>
          </a:p>
          <a:p>
            <a:pPr indent="-228600" lvl="1" marL="685800" marR="0" rtl="0" algn="l">
              <a:lnSpc>
                <a:spcPct val="100000"/>
              </a:lnSpc>
              <a:spcBef>
                <a:spcPts val="0"/>
              </a:spcBef>
              <a:spcAft>
                <a:spcPts val="0"/>
              </a:spcAft>
              <a:buClr>
                <a:srgbClr val="11AA81"/>
              </a:buClr>
              <a:buSzPts val="1300"/>
              <a:buFont typeface="Roboto"/>
              <a:buAutoNum type="arabicPeriod"/>
            </a:pPr>
            <a:r>
              <a:rPr lang="en-US" sz="1300"/>
              <a:t>To compare the performance of two different versions of a website or web page</a:t>
            </a:r>
            <a:endParaRPr sz="1300"/>
          </a:p>
          <a:p>
            <a:pPr indent="-228600" lvl="1" marL="685800" marR="0" rtl="0" algn="l">
              <a:lnSpc>
                <a:spcPct val="100000"/>
              </a:lnSpc>
              <a:spcBef>
                <a:spcPts val="0"/>
              </a:spcBef>
              <a:spcAft>
                <a:spcPts val="0"/>
              </a:spcAft>
              <a:buClr>
                <a:srgbClr val="11AA81"/>
              </a:buClr>
              <a:buSzPts val="1300"/>
              <a:buFont typeface="Roboto"/>
              <a:buAutoNum type="arabicPeriod"/>
            </a:pPr>
            <a:r>
              <a:rPr lang="en-US" sz="1300"/>
              <a:t>To track the number of clicks on a particular link or button</a:t>
            </a:r>
            <a:endParaRPr sz="1300"/>
          </a:p>
          <a:p>
            <a:pPr indent="-228600" lvl="1" marL="685800" marR="0" rtl="0" algn="l">
              <a:lnSpc>
                <a:spcPct val="100000"/>
              </a:lnSpc>
              <a:spcBef>
                <a:spcPts val="0"/>
              </a:spcBef>
              <a:spcAft>
                <a:spcPts val="0"/>
              </a:spcAft>
              <a:buClr>
                <a:srgbClr val="11AA81"/>
              </a:buClr>
              <a:buSzPts val="1300"/>
              <a:buFont typeface="Roboto"/>
              <a:buAutoNum type="arabicPeriod"/>
            </a:pPr>
            <a:r>
              <a:rPr lang="en-US" sz="1300"/>
              <a:t>To measure the effectiveness of a marketing campaign</a:t>
            </a:r>
            <a:endParaRPr sz="1300"/>
          </a:p>
          <a:p>
            <a:pPr indent="-161925" lvl="1" marL="685800" marR="0" rtl="0" algn="l">
              <a:lnSpc>
                <a:spcPct val="100000"/>
              </a:lnSpc>
              <a:spcBef>
                <a:spcPts val="0"/>
              </a:spcBef>
              <a:spcAft>
                <a:spcPts val="0"/>
              </a:spcAft>
              <a:buClr>
                <a:schemeClr val="dk1"/>
              </a:buClr>
              <a:buSzPts val="1050"/>
              <a:buFont typeface="Roboto"/>
              <a:buNone/>
            </a:pPr>
            <a:r>
              <a:t/>
            </a:r>
            <a:endParaRPr b="0" i="0" sz="1300" u="none" cap="none" strike="noStrike"/>
          </a:p>
          <a:p>
            <a:pPr indent="-228600" lvl="0" marL="228600" rtl="0" algn="l">
              <a:lnSpc>
                <a:spcPct val="100000"/>
              </a:lnSpc>
              <a:spcBef>
                <a:spcPts val="0"/>
              </a:spcBef>
              <a:spcAft>
                <a:spcPts val="0"/>
              </a:spcAft>
              <a:buClr>
                <a:srgbClr val="11AA81"/>
              </a:buClr>
              <a:buSzPts val="1560"/>
              <a:buFont typeface="Roboto"/>
              <a:buAutoNum type="arabicPeriod"/>
            </a:pPr>
            <a:r>
              <a:rPr b="1" lang="en-US" sz="1300"/>
              <a:t>Which of the following is NOT a common tool used for web analytics?</a:t>
            </a:r>
            <a:endParaRPr b="1" sz="1300"/>
          </a:p>
          <a:p>
            <a:pPr indent="-228600" lvl="1" marL="685800" rtl="0" algn="l">
              <a:lnSpc>
                <a:spcPct val="100000"/>
              </a:lnSpc>
              <a:spcBef>
                <a:spcPts val="0"/>
              </a:spcBef>
              <a:spcAft>
                <a:spcPts val="0"/>
              </a:spcAft>
              <a:buClr>
                <a:srgbClr val="11AA81"/>
              </a:buClr>
              <a:buSzPts val="1300"/>
              <a:buFont typeface="Roboto"/>
              <a:buAutoNum type="arabicPeriod"/>
            </a:pPr>
            <a:r>
              <a:rPr lang="en-US" sz="1300"/>
              <a:t>Google Analytics</a:t>
            </a:r>
            <a:endParaRPr sz="1300"/>
          </a:p>
          <a:p>
            <a:pPr indent="-228600" lvl="1" marL="685800" rtl="0" algn="l">
              <a:lnSpc>
                <a:spcPct val="100000"/>
              </a:lnSpc>
              <a:spcBef>
                <a:spcPts val="0"/>
              </a:spcBef>
              <a:spcAft>
                <a:spcPts val="0"/>
              </a:spcAft>
              <a:buClr>
                <a:srgbClr val="11AA81"/>
              </a:buClr>
              <a:buSzPts val="1300"/>
              <a:buFont typeface="Roboto"/>
              <a:buAutoNum type="arabicPeriod"/>
            </a:pPr>
            <a:r>
              <a:rPr lang="en-US" sz="1300"/>
              <a:t>Adobe Analytics</a:t>
            </a:r>
            <a:endParaRPr sz="1300"/>
          </a:p>
          <a:p>
            <a:pPr indent="-228600" lvl="1" marL="685800" rtl="0" algn="l">
              <a:lnSpc>
                <a:spcPct val="100000"/>
              </a:lnSpc>
              <a:spcBef>
                <a:spcPts val="0"/>
              </a:spcBef>
              <a:spcAft>
                <a:spcPts val="0"/>
              </a:spcAft>
              <a:buClr>
                <a:srgbClr val="11AA81"/>
              </a:buClr>
              <a:buSzPts val="1300"/>
              <a:buFont typeface="Roboto"/>
              <a:buAutoNum type="arabicPeriod"/>
            </a:pPr>
            <a:r>
              <a:rPr lang="en-US" sz="1300"/>
              <a:t>Microsoft Word</a:t>
            </a:r>
            <a:endParaRPr sz="1300"/>
          </a:p>
          <a:p>
            <a:pPr indent="-161925" lvl="1" marL="685800" marR="0" rtl="0" algn="l">
              <a:lnSpc>
                <a:spcPct val="100000"/>
              </a:lnSpc>
              <a:spcBef>
                <a:spcPts val="0"/>
              </a:spcBef>
              <a:spcAft>
                <a:spcPts val="0"/>
              </a:spcAft>
              <a:buClr>
                <a:schemeClr val="dk1"/>
              </a:buClr>
              <a:buSzPts val="1050"/>
              <a:buFont typeface="Roboto"/>
              <a:buNone/>
            </a:pPr>
            <a:r>
              <a:t/>
            </a:r>
            <a:endParaRPr b="0" i="0" sz="1300" u="none" cap="none" strike="noStrike"/>
          </a:p>
          <a:p>
            <a:pPr indent="-228600" lvl="0" marL="228600" marR="0" rtl="0" algn="l">
              <a:lnSpc>
                <a:spcPct val="100000"/>
              </a:lnSpc>
              <a:spcBef>
                <a:spcPts val="0"/>
              </a:spcBef>
              <a:spcAft>
                <a:spcPts val="0"/>
              </a:spcAft>
              <a:buClr>
                <a:srgbClr val="11AA81"/>
              </a:buClr>
              <a:buSzPts val="1560"/>
              <a:buFont typeface="Roboto"/>
              <a:buAutoNum type="arabicPeriod"/>
            </a:pPr>
            <a:r>
              <a:rPr b="1" lang="en-US" sz="1300"/>
              <a:t>True or False: Web analytics is only useful for e-commerce websites.</a:t>
            </a:r>
            <a:endParaRPr b="1" sz="1300"/>
          </a:p>
          <a:p>
            <a:pPr indent="-228600" lvl="1" marL="685800" marR="0" rtl="0" algn="l">
              <a:lnSpc>
                <a:spcPct val="100000"/>
              </a:lnSpc>
              <a:spcBef>
                <a:spcPts val="0"/>
              </a:spcBef>
              <a:spcAft>
                <a:spcPts val="0"/>
              </a:spcAft>
              <a:buClr>
                <a:srgbClr val="11AA81"/>
              </a:buClr>
              <a:buSzPts val="1300"/>
              <a:buFont typeface="Roboto"/>
              <a:buAutoNum type="arabicPeriod"/>
            </a:pPr>
            <a:r>
              <a:rPr lang="en-US" sz="1300"/>
              <a:t>True</a:t>
            </a:r>
            <a:endParaRPr sz="1300"/>
          </a:p>
          <a:p>
            <a:pPr indent="-228600" lvl="1" marL="685800" marR="0" rtl="0" algn="l">
              <a:lnSpc>
                <a:spcPct val="100000"/>
              </a:lnSpc>
              <a:spcBef>
                <a:spcPts val="0"/>
              </a:spcBef>
              <a:spcAft>
                <a:spcPts val="0"/>
              </a:spcAft>
              <a:buClr>
                <a:srgbClr val="11AA81"/>
              </a:buClr>
              <a:buSzPts val="1300"/>
              <a:buFont typeface="Roboto"/>
              <a:buAutoNum type="arabicPeriod"/>
            </a:pPr>
            <a:r>
              <a:rPr lang="en-US" sz="1300"/>
              <a:t>False</a:t>
            </a:r>
            <a:endParaRPr sz="1300"/>
          </a:p>
        </p:txBody>
      </p:sp>
      <p:sp>
        <p:nvSpPr>
          <p:cNvPr id="462" name="Google Shape;462;p23"/>
          <p:cNvSpPr txBox="1"/>
          <p:nvPr/>
        </p:nvSpPr>
        <p:spPr>
          <a:xfrm>
            <a:off x="696132" y="830544"/>
            <a:ext cx="550204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11AA81"/>
                </a:solidFill>
                <a:latin typeface="Arial"/>
                <a:ea typeface="Arial"/>
                <a:cs typeface="Arial"/>
                <a:sym typeface="Arial"/>
              </a:rPr>
              <a:t>Select the following statements </a:t>
            </a:r>
            <a:endParaRPr/>
          </a:p>
          <a:p>
            <a:pPr indent="0" lvl="0" marL="0" marR="0" rtl="0" algn="l">
              <a:spcBef>
                <a:spcPts val="0"/>
              </a:spcBef>
              <a:spcAft>
                <a:spcPts val="0"/>
              </a:spcAft>
              <a:buNone/>
            </a:pPr>
            <a:r>
              <a:rPr b="1" lang="en-US" sz="1800">
                <a:solidFill>
                  <a:srgbClr val="11AA81"/>
                </a:solidFill>
                <a:latin typeface="Arial"/>
                <a:ea typeface="Arial"/>
                <a:cs typeface="Arial"/>
                <a:sym typeface="Arial"/>
              </a:rPr>
              <a:t>that are true:</a:t>
            </a:r>
            <a:endParaRPr b="1" sz="18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24"/>
          <p:cNvSpPr txBox="1"/>
          <p:nvPr/>
        </p:nvSpPr>
        <p:spPr>
          <a:xfrm>
            <a:off x="0" y="1777524"/>
            <a:ext cx="9144000" cy="880293"/>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lang="en-US" sz="4000">
                <a:solidFill>
                  <a:srgbClr val="161249"/>
                </a:solidFill>
                <a:latin typeface="Arial"/>
                <a:ea typeface="Arial"/>
                <a:cs typeface="Arial"/>
                <a:sym typeface="Arial"/>
              </a:rPr>
              <a:t>Consolidation Activity</a:t>
            </a:r>
            <a:endParaRPr b="1" sz="4000">
              <a:solidFill>
                <a:srgbClr val="161249"/>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sp>
        <p:nvSpPr>
          <p:cNvPr id="472" name="Google Shape;472;p2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73" name="Google Shape;473;p25"/>
          <p:cNvSpPr txBox="1"/>
          <p:nvPr/>
        </p:nvSpPr>
        <p:spPr>
          <a:xfrm>
            <a:off x="478339" y="1262790"/>
            <a:ext cx="8333429" cy="3287874"/>
          </a:xfrm>
          <a:prstGeom prst="rect">
            <a:avLst/>
          </a:prstGeom>
          <a:noFill/>
          <a:ln>
            <a:noFill/>
          </a:ln>
        </p:spPr>
        <p:txBody>
          <a:bodyPr anchorCtr="0" anchor="t" bIns="91425" lIns="91425" spcFirstLastPara="1" rIns="91425" wrap="square" tIns="91425">
            <a:noAutofit/>
          </a:bodyPr>
          <a:lstStyle/>
          <a:p>
            <a:pPr indent="0" lvl="0" marL="0" marR="0" rtl="0" algn="ctr">
              <a:lnSpc>
                <a:spcPct val="115000"/>
              </a:lnSpc>
              <a:spcBef>
                <a:spcPts val="160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474" name="Google Shape;474;p25"/>
          <p:cNvSpPr txBox="1"/>
          <p:nvPr>
            <p:ph idx="1" type="body"/>
          </p:nvPr>
        </p:nvSpPr>
        <p:spPr>
          <a:xfrm>
            <a:off x="840583" y="324829"/>
            <a:ext cx="6614054" cy="387798"/>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Consolidation Activity</a:t>
            </a:r>
            <a:endParaRPr/>
          </a:p>
        </p:txBody>
      </p:sp>
      <p:sp>
        <p:nvSpPr>
          <p:cNvPr id="475" name="Google Shape;475;p25"/>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11AA81"/>
              </a:buClr>
              <a:buSzPts val="1800"/>
              <a:buNone/>
            </a:pPr>
            <a:r>
              <a:rPr b="1" lang="en-US" sz="1800">
                <a:solidFill>
                  <a:srgbClr val="11AA81"/>
                </a:solidFill>
              </a:rPr>
              <a:t>For the next list, choose an organization and its website:</a:t>
            </a:r>
            <a:endParaRPr b="1" sz="1800">
              <a:solidFill>
                <a:srgbClr val="11AA81"/>
              </a:solidFill>
            </a:endParaRPr>
          </a:p>
          <a:p>
            <a:pPr indent="-285750" lvl="0" marL="285750" marR="0" rtl="0" algn="l">
              <a:lnSpc>
                <a:spcPct val="100000"/>
              </a:lnSpc>
              <a:spcBef>
                <a:spcPts val="1600"/>
              </a:spcBef>
              <a:spcAft>
                <a:spcPts val="0"/>
              </a:spcAft>
              <a:buClr>
                <a:srgbClr val="11AA81"/>
              </a:buClr>
              <a:buSzPts val="1600"/>
              <a:buFont typeface="Arial"/>
              <a:buChar char="●"/>
            </a:pPr>
            <a:r>
              <a:rPr lang="en-US" sz="1600"/>
              <a:t>Online store.</a:t>
            </a:r>
            <a:endParaRPr sz="1600"/>
          </a:p>
          <a:p>
            <a:pPr indent="-285750" lvl="0" marL="285750" marR="0" rtl="0" algn="l">
              <a:lnSpc>
                <a:spcPct val="100000"/>
              </a:lnSpc>
              <a:spcBef>
                <a:spcPts val="1600"/>
              </a:spcBef>
              <a:spcAft>
                <a:spcPts val="0"/>
              </a:spcAft>
              <a:buClr>
                <a:srgbClr val="11AA81"/>
              </a:buClr>
              <a:buSzPts val="1600"/>
              <a:buFont typeface="Arial"/>
              <a:buChar char="●"/>
            </a:pPr>
            <a:r>
              <a:rPr lang="en-US" sz="1600"/>
              <a:t>Online brand presence.</a:t>
            </a:r>
            <a:endParaRPr sz="1600"/>
          </a:p>
          <a:p>
            <a:pPr indent="-285750" lvl="0" marL="285750" marR="0" rtl="0" algn="l">
              <a:lnSpc>
                <a:spcPct val="100000"/>
              </a:lnSpc>
              <a:spcBef>
                <a:spcPts val="1600"/>
              </a:spcBef>
              <a:spcAft>
                <a:spcPts val="0"/>
              </a:spcAft>
              <a:buClr>
                <a:srgbClr val="11AA81"/>
              </a:buClr>
              <a:buSzPts val="1600"/>
              <a:buFont typeface="Arial"/>
              <a:buChar char="●"/>
            </a:pPr>
            <a:r>
              <a:rPr lang="en-US" sz="1600"/>
              <a:t>Information repository (e.g., news)</a:t>
            </a:r>
            <a:br>
              <a:rPr lang="en-US" sz="1600"/>
            </a:br>
            <a:endParaRPr sz="1600"/>
          </a:p>
          <a:p>
            <a:pPr indent="-285750" lvl="0" marL="285750" marR="0" rtl="0" algn="l">
              <a:lnSpc>
                <a:spcPct val="100000"/>
              </a:lnSpc>
              <a:spcBef>
                <a:spcPts val="1600"/>
              </a:spcBef>
              <a:spcAft>
                <a:spcPts val="0"/>
              </a:spcAft>
              <a:buClr>
                <a:srgbClr val="11AA81"/>
              </a:buClr>
              <a:buSzPts val="1800"/>
              <a:buFont typeface="Noto Sans Symbols"/>
              <a:buChar char="⮚"/>
            </a:pPr>
            <a:r>
              <a:rPr b="1" lang="en-US" sz="1800"/>
              <a:t>Define the measurement strategy for each organization</a:t>
            </a:r>
            <a:endParaRPr/>
          </a:p>
          <a:p>
            <a:pPr indent="-285750" lvl="0" marL="285750" marR="0" rtl="0" algn="l">
              <a:lnSpc>
                <a:spcPct val="100000"/>
              </a:lnSpc>
              <a:spcBef>
                <a:spcPts val="1600"/>
              </a:spcBef>
              <a:spcAft>
                <a:spcPts val="0"/>
              </a:spcAft>
              <a:buClr>
                <a:srgbClr val="11AA81"/>
              </a:buClr>
              <a:buSzPts val="1800"/>
              <a:buFont typeface="Noto Sans Symbols"/>
              <a:buChar char="⮚"/>
            </a:pPr>
            <a:r>
              <a:rPr b="1" lang="en-US" sz="1800"/>
              <a:t>Define the Key Performance Indicators for each organization</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sp>
        <p:nvSpPr>
          <p:cNvPr id="480" name="Google Shape;480;p26"/>
          <p:cNvSpPr txBox="1"/>
          <p:nvPr/>
        </p:nvSpPr>
        <p:spPr>
          <a:xfrm>
            <a:off x="892923" y="549574"/>
            <a:ext cx="7358154"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1AA81"/>
              </a:buClr>
              <a:buSzPts val="4000"/>
              <a:buFont typeface="Arial"/>
              <a:buNone/>
            </a:pPr>
            <a:r>
              <a:rPr b="1" lang="en-US" sz="4000">
                <a:solidFill>
                  <a:srgbClr val="11AA81"/>
                </a:solidFill>
                <a:latin typeface="Arial"/>
                <a:ea typeface="Arial"/>
                <a:cs typeface="Arial"/>
                <a:sym typeface="Arial"/>
              </a:rPr>
              <a:t>Recap of Learning Objectives</a:t>
            </a:r>
            <a:endParaRPr sz="2800">
              <a:solidFill>
                <a:srgbClr val="11AA81"/>
              </a:solidFill>
              <a:latin typeface="Calibri"/>
              <a:ea typeface="Calibri"/>
              <a:cs typeface="Calibri"/>
              <a:sym typeface="Calibri"/>
            </a:endParaRPr>
          </a:p>
        </p:txBody>
      </p:sp>
      <p:sp>
        <p:nvSpPr>
          <p:cNvPr id="481" name="Google Shape;481;p26"/>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p:txBody>
      </p:sp>
      <p:sp>
        <p:nvSpPr>
          <p:cNvPr id="482" name="Google Shape;482;p26"/>
          <p:cNvSpPr txBox="1"/>
          <p:nvPr>
            <p:ph idx="1" type="body"/>
          </p:nvPr>
        </p:nvSpPr>
        <p:spPr>
          <a:xfrm>
            <a:off x="762439" y="1406341"/>
            <a:ext cx="7886700" cy="265200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15000"/>
              </a:lnSpc>
              <a:spcBef>
                <a:spcPts val="0"/>
              </a:spcBef>
              <a:spcAft>
                <a:spcPts val="0"/>
              </a:spcAft>
              <a:buClr>
                <a:srgbClr val="11AA81"/>
              </a:buClr>
              <a:buSzPts val="2000"/>
              <a:buFont typeface="Noto Sans Symbols"/>
              <a:buChar char="⮚"/>
            </a:pPr>
            <a:r>
              <a:rPr lang="en-US" sz="2000">
                <a:latin typeface="Arial"/>
                <a:ea typeface="Arial"/>
                <a:cs typeface="Arial"/>
                <a:sym typeface="Arial"/>
              </a:rPr>
              <a:t>Now, can you describe the phases of web analytics process?</a:t>
            </a:r>
            <a:endParaRPr sz="2000"/>
          </a:p>
          <a:p>
            <a:pPr indent="-342900" lvl="0" marL="342900" marR="0" rtl="0" algn="l">
              <a:lnSpc>
                <a:spcPct val="115000"/>
              </a:lnSpc>
              <a:spcBef>
                <a:spcPts val="1600"/>
              </a:spcBef>
              <a:spcAft>
                <a:spcPts val="0"/>
              </a:spcAft>
              <a:buClr>
                <a:srgbClr val="11AA81"/>
              </a:buClr>
              <a:buSzPts val="2000"/>
              <a:buFont typeface="Noto Sans Symbols"/>
              <a:buChar char="⮚"/>
            </a:pPr>
            <a:r>
              <a:rPr lang="en-US" sz="2000">
                <a:latin typeface="Arial"/>
                <a:ea typeface="Arial"/>
                <a:cs typeface="Arial"/>
                <a:sym typeface="Arial"/>
              </a:rPr>
              <a:t>Now, can you determine what metrics should be used for a specific website?</a:t>
            </a:r>
            <a:endParaRPr sz="2000"/>
          </a:p>
          <a:p>
            <a:pPr indent="-342900" lvl="0" marL="342900" marR="0" rtl="0" algn="l">
              <a:lnSpc>
                <a:spcPct val="115000"/>
              </a:lnSpc>
              <a:spcBef>
                <a:spcPts val="1600"/>
              </a:spcBef>
              <a:spcAft>
                <a:spcPts val="0"/>
              </a:spcAft>
              <a:buClr>
                <a:srgbClr val="11AA81"/>
              </a:buClr>
              <a:buSzPts val="2000"/>
              <a:buFont typeface="Noto Sans Symbols"/>
              <a:buChar char="⮚"/>
            </a:pPr>
            <a:r>
              <a:rPr lang="en-US" sz="2000">
                <a:latin typeface="Arial"/>
                <a:ea typeface="Arial"/>
                <a:cs typeface="Arial"/>
                <a:sym typeface="Arial"/>
              </a:rPr>
              <a:t>Now, can you list the key metrics associated with website analytics?</a:t>
            </a:r>
            <a:endParaRPr/>
          </a:p>
          <a:p>
            <a:pPr indent="-215900" lvl="0" marL="342900" rtl="0" algn="l">
              <a:lnSpc>
                <a:spcPct val="90000"/>
              </a:lnSpc>
              <a:spcBef>
                <a:spcPts val="750"/>
              </a:spcBef>
              <a:spcAft>
                <a:spcPts val="0"/>
              </a:spcAft>
              <a:buClr>
                <a:srgbClr val="11AA81"/>
              </a:buClr>
              <a:buSzPts val="2000"/>
              <a:buFont typeface="Noto Sans Symbols"/>
              <a:buNone/>
            </a:pPr>
            <a:r>
              <a:t/>
            </a:r>
            <a:endParaRPr sz="20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27"/>
          <p:cNvSpPr txBox="1"/>
          <p:nvPr/>
        </p:nvSpPr>
        <p:spPr>
          <a:xfrm>
            <a:off x="2230339" y="527720"/>
            <a:ext cx="4683321"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1AA81"/>
              </a:buClr>
              <a:buSzPts val="4000"/>
              <a:buFont typeface="Arial"/>
              <a:buNone/>
            </a:pPr>
            <a:r>
              <a:rPr b="1" lang="en-US" sz="4000">
                <a:solidFill>
                  <a:srgbClr val="11AA81"/>
                </a:solidFill>
                <a:latin typeface="Arial"/>
                <a:ea typeface="Arial"/>
                <a:cs typeface="Arial"/>
                <a:sym typeface="Arial"/>
              </a:rPr>
              <a:t>Recap of Learning</a:t>
            </a:r>
            <a:endParaRPr sz="4000">
              <a:solidFill>
                <a:srgbClr val="11AA81"/>
              </a:solidFill>
              <a:latin typeface="Calibri"/>
              <a:ea typeface="Calibri"/>
              <a:cs typeface="Calibri"/>
              <a:sym typeface="Calibri"/>
            </a:endParaRPr>
          </a:p>
        </p:txBody>
      </p:sp>
      <p:sp>
        <p:nvSpPr>
          <p:cNvPr id="488" name="Google Shape;488;p27"/>
          <p:cNvSpPr txBox="1"/>
          <p:nvPr/>
        </p:nvSpPr>
        <p:spPr>
          <a:xfrm>
            <a:off x="907933" y="1314065"/>
            <a:ext cx="7328132"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200"/>
              </a:spcBef>
              <a:spcAft>
                <a:spcPts val="0"/>
              </a:spcAft>
              <a:buClr>
                <a:srgbClr val="11AA81"/>
              </a:buClr>
              <a:buSzPts val="1800"/>
              <a:buFont typeface="Arial"/>
              <a:buChar char="●"/>
            </a:pPr>
            <a:r>
              <a:rPr lang="en-US" sz="2000">
                <a:solidFill>
                  <a:srgbClr val="161249"/>
                </a:solidFill>
                <a:latin typeface="Arial"/>
                <a:ea typeface="Arial"/>
                <a:cs typeface="Arial"/>
                <a:sym typeface="Arial"/>
              </a:rPr>
              <a:t>What is something you need further clarification on?</a:t>
            </a:r>
            <a:endParaRPr sz="2000">
              <a:solidFill>
                <a:srgbClr val="161249"/>
              </a:solidFill>
              <a:latin typeface="Arial"/>
              <a:ea typeface="Arial"/>
              <a:cs typeface="Arial"/>
              <a:sym typeface="Arial"/>
            </a:endParaRPr>
          </a:p>
          <a:p>
            <a:pPr indent="-285750" lvl="0" marL="285750" marR="0" rtl="0" algn="l">
              <a:lnSpc>
                <a:spcPct val="115000"/>
              </a:lnSpc>
              <a:spcBef>
                <a:spcPts val="1200"/>
              </a:spcBef>
              <a:spcAft>
                <a:spcPts val="1200"/>
              </a:spcAft>
              <a:buClr>
                <a:srgbClr val="11AA81"/>
              </a:buClr>
              <a:buSzPts val="1800"/>
              <a:buFont typeface="Arial"/>
              <a:buChar char="●"/>
            </a:pPr>
            <a:r>
              <a:rPr lang="en-US" sz="2000">
                <a:solidFill>
                  <a:srgbClr val="161249"/>
                </a:solidFill>
                <a:latin typeface="Arial"/>
                <a:ea typeface="Arial"/>
                <a:cs typeface="Arial"/>
                <a:sym typeface="Arial"/>
              </a:rPr>
              <a:t>Based on what I learned today, what do I want to learn in the next class?</a:t>
            </a:r>
            <a:endParaRPr sz="2000">
              <a:solidFill>
                <a:srgbClr val="1612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p28"/>
          <p:cNvSpPr txBox="1"/>
          <p:nvPr/>
        </p:nvSpPr>
        <p:spPr>
          <a:xfrm>
            <a:off x="472650" y="1819644"/>
            <a:ext cx="8198700" cy="752106"/>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lang="en-US" sz="4800">
                <a:solidFill>
                  <a:schemeClr val="lt1"/>
                </a:solidFill>
                <a:latin typeface="Arial"/>
                <a:ea typeface="Arial"/>
                <a:cs typeface="Arial"/>
                <a:sym typeface="Arial"/>
              </a:rPr>
              <a:t>Questions?</a:t>
            </a:r>
            <a:endParaRPr b="1" sz="4800">
              <a:solidFill>
                <a:schemeClr val="lt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sp>
        <p:nvSpPr>
          <p:cNvPr id="498" name="Google Shape;498;p2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1AA81"/>
              </a:buClr>
              <a:buSzPts val="6000"/>
              <a:buFont typeface="Arial"/>
              <a:buNone/>
            </a:pPr>
            <a:r>
              <a:rPr b="1" lang="en-US" sz="6000">
                <a:solidFill>
                  <a:srgbClr val="11AA81"/>
                </a:solidFill>
                <a:latin typeface="Arial"/>
                <a:ea typeface="Arial"/>
                <a:cs typeface="Arial"/>
                <a:sym typeface="Arial"/>
              </a:rPr>
              <a:t>Next class…</a:t>
            </a:r>
            <a:endParaRPr sz="4400">
              <a:solidFill>
                <a:srgbClr val="11AA81"/>
              </a:solidFill>
              <a:latin typeface="Calibri"/>
              <a:ea typeface="Calibri"/>
              <a:cs typeface="Calibri"/>
              <a:sym typeface="Calibri"/>
            </a:endParaRPr>
          </a:p>
        </p:txBody>
      </p:sp>
      <p:sp>
        <p:nvSpPr>
          <p:cNvPr id="499" name="Google Shape;499;p29"/>
          <p:cNvSpPr txBox="1"/>
          <p:nvPr/>
        </p:nvSpPr>
        <p:spPr>
          <a:xfrm>
            <a:off x="478339" y="1578985"/>
            <a:ext cx="8454900" cy="3006992"/>
          </a:xfrm>
          <a:prstGeom prst="rect">
            <a:avLst/>
          </a:prstGeom>
          <a:noFill/>
          <a:ln>
            <a:noFill/>
          </a:ln>
        </p:spPr>
        <p:txBody>
          <a:bodyPr anchorCtr="0" anchor="t" bIns="91425" lIns="91425" spcFirstLastPara="1" rIns="91425" wrap="square" tIns="91425">
            <a:noAutofit/>
          </a:bodyPr>
          <a:lstStyle/>
          <a:p>
            <a:pPr indent="-342900" lvl="0" marL="342900" marR="0" rtl="0" algn="l">
              <a:lnSpc>
                <a:spcPct val="115000"/>
              </a:lnSpc>
              <a:spcBef>
                <a:spcPts val="1600"/>
              </a:spcBef>
              <a:spcAft>
                <a:spcPts val="0"/>
              </a:spcAft>
              <a:buClr>
                <a:srgbClr val="11AA81"/>
              </a:buClr>
              <a:buSzPts val="2400"/>
              <a:buFont typeface="Arial"/>
              <a:buChar char="●"/>
            </a:pPr>
            <a:r>
              <a:rPr lang="en-US" sz="2400">
                <a:solidFill>
                  <a:srgbClr val="161249"/>
                </a:solidFill>
                <a:latin typeface="Arial"/>
                <a:ea typeface="Arial"/>
                <a:cs typeface="Arial"/>
                <a:sym typeface="Arial"/>
              </a:rPr>
              <a:t>Understand your audience</a:t>
            </a:r>
            <a:endParaRPr sz="2400">
              <a:solidFill>
                <a:srgbClr val="161249"/>
              </a:solidFill>
              <a:latin typeface="Arial"/>
              <a:ea typeface="Arial"/>
              <a:cs typeface="Arial"/>
              <a:sym typeface="Arial"/>
            </a:endParaRPr>
          </a:p>
          <a:p>
            <a:pPr indent="-342900" lvl="0" marL="342900" marR="0" rtl="0" algn="l">
              <a:lnSpc>
                <a:spcPct val="115000"/>
              </a:lnSpc>
              <a:spcBef>
                <a:spcPts val="1600"/>
              </a:spcBef>
              <a:spcAft>
                <a:spcPts val="0"/>
              </a:spcAft>
              <a:buClr>
                <a:srgbClr val="11AA81"/>
              </a:buClr>
              <a:buSzPts val="2400"/>
              <a:buFont typeface="Arial"/>
              <a:buChar char="●"/>
            </a:pPr>
            <a:r>
              <a:rPr lang="en-US" sz="2400">
                <a:solidFill>
                  <a:srgbClr val="161249"/>
                </a:solidFill>
                <a:latin typeface="Arial"/>
                <a:ea typeface="Arial"/>
                <a:cs typeface="Arial"/>
                <a:sym typeface="Arial"/>
              </a:rPr>
              <a:t>Segmentation and filtering</a:t>
            </a:r>
            <a:endParaRPr sz="2400">
              <a:solidFill>
                <a:srgbClr val="16124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g27f7a14a40f_0_0"/>
          <p:cNvSpPr txBox="1"/>
          <p:nvPr>
            <p:ph idx="1" type="body"/>
          </p:nvPr>
        </p:nvSpPr>
        <p:spPr>
          <a:xfrm>
            <a:off x="628650" y="1369218"/>
            <a:ext cx="7886700" cy="3898800"/>
          </a:xfrm>
          <a:prstGeom prst="rect">
            <a:avLst/>
          </a:prstGeom>
        </p:spPr>
        <p:txBody>
          <a:bodyPr anchorCtr="0" anchor="t" bIns="45700" lIns="91425" spcFirstLastPara="1" rIns="91425" wrap="square" tIns="45700">
            <a:spAutoFit/>
          </a:bodyPr>
          <a:lstStyle/>
          <a:p>
            <a:pPr indent="0" lvl="0" marL="0" rtl="0" algn="l">
              <a:spcBef>
                <a:spcPts val="750"/>
              </a:spcBef>
              <a:spcAft>
                <a:spcPts val="0"/>
              </a:spcAft>
              <a:buNone/>
            </a:pPr>
            <a:r>
              <a:rPr lang="en-US" sz="19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rPr lang="en-US" sz="19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t/>
            </a:r>
            <a:endParaRPr sz="1900"/>
          </a:p>
        </p:txBody>
      </p:sp>
      <p:sp>
        <p:nvSpPr>
          <p:cNvPr id="505" name="Google Shape;505;g27f7a14a40f_0_0"/>
          <p:cNvSpPr txBox="1"/>
          <p:nvPr>
            <p:ph type="title"/>
          </p:nvPr>
        </p:nvSpPr>
        <p:spPr>
          <a:xfrm>
            <a:off x="628650" y="382817"/>
            <a:ext cx="7886700" cy="572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