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5143500" cx="9144000"/>
  <p:notesSz cx="6858000" cy="9144000"/>
  <p:embeddedFontLst>
    <p:embeddedFont>
      <p:font typeface="Dancing Script"/>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4" roundtripDataSignature="AMtx7mhMDp2rsScBZ4b6YS6H2JjDProvn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DancingScript-regular.fntdata"/><Relationship Id="rId21" Type="http://schemas.openxmlformats.org/officeDocument/2006/relationships/slide" Target="slides/slide17.xml"/><Relationship Id="rId24" Type="http://customschemas.google.com/relationships/presentationmetadata" Target="metadata"/><Relationship Id="rId23" Type="http://schemas.openxmlformats.org/officeDocument/2006/relationships/font" Target="fonts/DancingScript-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US"/>
              <a:t>Before the advent of the Internet and the web, companies collected information about consumers through various methods. Here are some common techniques used:</a:t>
            </a:r>
            <a:endParaRPr/>
          </a:p>
          <a:p>
            <a:pPr indent="-298450" lvl="0" marL="457200" rtl="0" algn="l">
              <a:lnSpc>
                <a:spcPct val="115000"/>
              </a:lnSpc>
              <a:spcBef>
                <a:spcPts val="1200"/>
              </a:spcBef>
              <a:spcAft>
                <a:spcPts val="0"/>
              </a:spcAft>
              <a:buClr>
                <a:schemeClr val="dk1"/>
              </a:buClr>
              <a:buSzPts val="1100"/>
              <a:buAutoNum type="arabicPeriod"/>
            </a:pPr>
            <a:r>
              <a:rPr lang="en-US"/>
              <a:t>Surveys and questionnaires: Companies conducted surveys and distributed questionnaires to gather information about consumers' preferences, buying habits, and demographics. These surveys were often conducted through mail, phone calls, or in-person interviews.</a:t>
            </a:r>
            <a:endParaRPr/>
          </a:p>
          <a:p>
            <a:pPr indent="-298450" lvl="0" marL="457200" rtl="0" algn="l">
              <a:lnSpc>
                <a:spcPct val="115000"/>
              </a:lnSpc>
              <a:spcBef>
                <a:spcPts val="0"/>
              </a:spcBef>
              <a:spcAft>
                <a:spcPts val="0"/>
              </a:spcAft>
              <a:buClr>
                <a:schemeClr val="dk1"/>
              </a:buClr>
              <a:buSzPts val="1100"/>
              <a:buAutoNum type="arabicPeriod"/>
            </a:pPr>
            <a:r>
              <a:rPr lang="en-US"/>
              <a:t>Market research: Companies employed market research firms to conduct studies and gather data on consumer behavior, market trends, and product preferences. These studies often involved focus groups, interviews, and observational research.</a:t>
            </a:r>
            <a:endParaRPr/>
          </a:p>
          <a:p>
            <a:pPr indent="-298450" lvl="0" marL="457200" rtl="0" algn="l">
              <a:lnSpc>
                <a:spcPct val="115000"/>
              </a:lnSpc>
              <a:spcBef>
                <a:spcPts val="0"/>
              </a:spcBef>
              <a:spcAft>
                <a:spcPts val="0"/>
              </a:spcAft>
              <a:buClr>
                <a:schemeClr val="dk1"/>
              </a:buClr>
              <a:buSzPts val="1100"/>
              <a:buAutoNum type="arabicPeriod"/>
            </a:pPr>
            <a:r>
              <a:rPr lang="en-US"/>
              <a:t>Purchase data: Companies collected information through point-of-sale systems, where customers' purchasing data was recorded. This data included the products purchased, transaction amounts, and frequency of purchases. Loyalty programs were also used to track customer purchases and preferences.</a:t>
            </a:r>
            <a:endParaRPr/>
          </a:p>
          <a:p>
            <a:pPr indent="-298450" lvl="0" marL="457200" rtl="0" algn="l">
              <a:lnSpc>
                <a:spcPct val="115000"/>
              </a:lnSpc>
              <a:spcBef>
                <a:spcPts val="0"/>
              </a:spcBef>
              <a:spcAft>
                <a:spcPts val="0"/>
              </a:spcAft>
              <a:buClr>
                <a:schemeClr val="dk1"/>
              </a:buClr>
              <a:buSzPts val="1100"/>
              <a:buAutoNum type="arabicPeriod"/>
            </a:pPr>
            <a:r>
              <a:rPr lang="en-US"/>
              <a:t>Public records and directories: Companies accessed public records, such as census data, property records, and professional directories, to gather demographic information about consumers. This helped them understand the target audience and tailor their marketing strategies accordingly.</a:t>
            </a:r>
            <a:endParaRPr/>
          </a:p>
          <a:p>
            <a:pPr indent="-298450" lvl="0" marL="457200" rtl="0" algn="l">
              <a:lnSpc>
                <a:spcPct val="115000"/>
              </a:lnSpc>
              <a:spcBef>
                <a:spcPts val="0"/>
              </a:spcBef>
              <a:spcAft>
                <a:spcPts val="0"/>
              </a:spcAft>
              <a:buClr>
                <a:schemeClr val="dk1"/>
              </a:buClr>
              <a:buSzPts val="1100"/>
              <a:buAutoNum type="arabicPeriod"/>
            </a:pPr>
            <a:r>
              <a:rPr lang="en-US"/>
              <a:t>Direct mail campaigns: Direct mail campaigns involved sending promotional materials, catalogs, and surveys directly to consumers' mailboxes. Companies used the responses received to gather data and better understand their customers.</a:t>
            </a:r>
            <a:endParaRPr/>
          </a:p>
          <a:p>
            <a:pPr indent="-298450" lvl="0" marL="457200" rtl="0" algn="l">
              <a:lnSpc>
                <a:spcPct val="115000"/>
              </a:lnSpc>
              <a:spcBef>
                <a:spcPts val="0"/>
              </a:spcBef>
              <a:spcAft>
                <a:spcPts val="0"/>
              </a:spcAft>
              <a:buClr>
                <a:schemeClr val="dk1"/>
              </a:buClr>
              <a:buSzPts val="1100"/>
              <a:buAutoNum type="arabicPeriod"/>
            </a:pPr>
            <a:r>
              <a:rPr lang="en-US"/>
              <a:t>Retail store observations: Companies observed consumer behavior and preferences by physically monitoring customers in retail stores. This involved tracking customer movements, noting product interactions, and analyzing purchase decisions.</a:t>
            </a:r>
            <a:endParaRPr/>
          </a:p>
          <a:p>
            <a:pPr indent="-298450" lvl="0" marL="457200" rtl="0" algn="l">
              <a:lnSpc>
                <a:spcPct val="115000"/>
              </a:lnSpc>
              <a:spcBef>
                <a:spcPts val="0"/>
              </a:spcBef>
              <a:spcAft>
                <a:spcPts val="0"/>
              </a:spcAft>
              <a:buClr>
                <a:schemeClr val="dk1"/>
              </a:buClr>
              <a:buSzPts val="1100"/>
              <a:buAutoNum type="arabicPeriod"/>
            </a:pPr>
            <a:r>
              <a:rPr lang="en-US"/>
              <a:t>Customer feedback: Companies encouraged customers to provide feedback through suggestion boxes, customer service hotlines, or comment cards. This feedback provided valuable insights into consumer satisfaction, complaints, and suggestions for improvement.</a:t>
            </a:r>
            <a:endParaRPr/>
          </a:p>
          <a:p>
            <a:pPr indent="-298450" lvl="0" marL="457200" rtl="0" algn="l">
              <a:lnSpc>
                <a:spcPct val="115000"/>
              </a:lnSpc>
              <a:spcBef>
                <a:spcPts val="0"/>
              </a:spcBef>
              <a:spcAft>
                <a:spcPts val="0"/>
              </a:spcAft>
              <a:buClr>
                <a:schemeClr val="dk1"/>
              </a:buClr>
              <a:buSzPts val="1100"/>
              <a:buAutoNum type="arabicPeriod"/>
            </a:pPr>
            <a:r>
              <a:rPr lang="en-US"/>
              <a:t>Third-party data sources: Companies collaborated with data brokers and other third-party sources to access information such as mailing lists, magazine subscriptions, and public records. These sources provided additional consumer data for targeted marketing efforts.</a:t>
            </a:r>
            <a:endParaRPr/>
          </a:p>
          <a:p>
            <a:pPr indent="0" lvl="0" marL="0" rtl="0" algn="l">
              <a:lnSpc>
                <a:spcPct val="115000"/>
              </a:lnSpc>
              <a:spcBef>
                <a:spcPts val="1200"/>
              </a:spcBef>
              <a:spcAft>
                <a:spcPts val="0"/>
              </a:spcAft>
              <a:buNone/>
            </a:pPr>
            <a:r>
              <a:rPr lang="en-US"/>
              <a:t>Customer transactions were an essential source of information for companies before the Internet and the web. Here's how companies collected information related to customer transactions:</a:t>
            </a:r>
            <a:endParaRPr/>
          </a:p>
          <a:p>
            <a:pPr indent="-298450" lvl="0" marL="457200" rtl="0" algn="l">
              <a:lnSpc>
                <a:spcPct val="115000"/>
              </a:lnSpc>
              <a:spcBef>
                <a:spcPts val="1200"/>
              </a:spcBef>
              <a:spcAft>
                <a:spcPts val="0"/>
              </a:spcAft>
              <a:buClr>
                <a:schemeClr val="dk1"/>
              </a:buClr>
              <a:buSzPts val="1100"/>
              <a:buAutoNum type="arabicPeriod"/>
            </a:pPr>
            <a:r>
              <a:rPr lang="en-US"/>
              <a:t>Point-of-sale systems: Retail stores and businesses used point-of-sale (POS) systems to record customer transactions. These systems tracked details such as the items purchased, quantities, prices, and transaction dates and times. This data provided insights into customer buying patterns, popular products, and sales trends.</a:t>
            </a:r>
            <a:endParaRPr/>
          </a:p>
          <a:p>
            <a:pPr indent="-298450" lvl="0" marL="457200" rtl="0" algn="l">
              <a:lnSpc>
                <a:spcPct val="115000"/>
              </a:lnSpc>
              <a:spcBef>
                <a:spcPts val="0"/>
              </a:spcBef>
              <a:spcAft>
                <a:spcPts val="0"/>
              </a:spcAft>
              <a:buClr>
                <a:schemeClr val="dk1"/>
              </a:buClr>
              <a:buSzPts val="1100"/>
              <a:buAutoNum type="arabicPeriod"/>
            </a:pPr>
            <a:r>
              <a:rPr lang="en-US"/>
              <a:t>Receipts and invoices: Companies issued receipts and invoices to customers for their purchases. These documents contained information about the purchased products or services, prices, and sometimes customer details. By analyzing these documents, companies could gather transaction-related data and monitor customer preferences.</a:t>
            </a:r>
            <a:endParaRPr/>
          </a:p>
          <a:p>
            <a:pPr indent="-298450" lvl="0" marL="457200" rtl="0" algn="l">
              <a:lnSpc>
                <a:spcPct val="115000"/>
              </a:lnSpc>
              <a:spcBef>
                <a:spcPts val="0"/>
              </a:spcBef>
              <a:spcAft>
                <a:spcPts val="0"/>
              </a:spcAft>
              <a:buClr>
                <a:schemeClr val="dk1"/>
              </a:buClr>
              <a:buSzPts val="1100"/>
              <a:buAutoNum type="arabicPeriod"/>
            </a:pPr>
            <a:r>
              <a:rPr lang="en-US"/>
              <a:t>Loyalty programs: Many companies implemented loyalty programs where customers could sign up and receive a unique identifier, such as a membership card or number. Customers would present these identifiers during transactions, allowing companies to link the purchases to specific individuals. This enabled companies to track individual buying behavior, offer personalized promotions, and analyze customer spending habits.</a:t>
            </a:r>
            <a:endParaRPr/>
          </a:p>
          <a:p>
            <a:pPr indent="-298450" lvl="0" marL="457200" rtl="0" algn="l">
              <a:lnSpc>
                <a:spcPct val="115000"/>
              </a:lnSpc>
              <a:spcBef>
                <a:spcPts val="0"/>
              </a:spcBef>
              <a:spcAft>
                <a:spcPts val="0"/>
              </a:spcAft>
              <a:buClr>
                <a:schemeClr val="dk1"/>
              </a:buClr>
              <a:buSzPts val="1100"/>
              <a:buAutoNum type="arabicPeriod"/>
            </a:pPr>
            <a:r>
              <a:rPr lang="en-US"/>
              <a:t>Manual records: Before the digital era, businesses maintained manual records of customer transactions. They used ledgers, logbooks, or computer systems without internet connectivity to manually record sales data. These records included details like customer names, purchased items, and transaction amounts. Although this method was more time-consuming and prone to human error, it served as a valuable source of transaction information.</a:t>
            </a:r>
            <a:endParaRPr/>
          </a:p>
          <a:p>
            <a:pPr indent="-298450" lvl="0" marL="457200" rtl="0" algn="l">
              <a:lnSpc>
                <a:spcPct val="115000"/>
              </a:lnSpc>
              <a:spcBef>
                <a:spcPts val="0"/>
              </a:spcBef>
              <a:spcAft>
                <a:spcPts val="0"/>
              </a:spcAft>
              <a:buClr>
                <a:schemeClr val="dk1"/>
              </a:buClr>
              <a:buSzPts val="1100"/>
              <a:buAutoNum type="arabicPeriod"/>
            </a:pPr>
            <a:r>
              <a:rPr lang="en-US"/>
              <a:t>Credit card and check payments: When customers made purchases using credit cards or checks, companies had access to transaction data through payment processing systems. These systems recorded the payment method, card or check details, transaction amounts, and sometimes customer information. This information helped companies analyze payment trends and better understand customer preferences.</a:t>
            </a:r>
            <a:endParaRPr/>
          </a:p>
          <a:p>
            <a:pPr indent="-298450" lvl="0" marL="457200" rtl="0" algn="l">
              <a:lnSpc>
                <a:spcPct val="115000"/>
              </a:lnSpc>
              <a:spcBef>
                <a:spcPts val="0"/>
              </a:spcBef>
              <a:spcAft>
                <a:spcPts val="0"/>
              </a:spcAft>
              <a:buClr>
                <a:schemeClr val="dk1"/>
              </a:buClr>
              <a:buSzPts val="1100"/>
              <a:buAutoNum type="arabicPeriod"/>
            </a:pPr>
            <a:r>
              <a:rPr lang="en-US"/>
              <a:t>Subscription and membership services: Companies offering subscription or membership-based services maintained records of customer subscriptions, renewals, and cancellations. This data provided insights into customer loyalty, retention rates, and subscription preferences.</a:t>
            </a:r>
            <a:endParaRPr/>
          </a:p>
          <a:p>
            <a:pPr indent="0" lvl="0" marL="0" rtl="0" algn="l">
              <a:lnSpc>
                <a:spcPct val="115000"/>
              </a:lnSpc>
              <a:spcBef>
                <a:spcPts val="1200"/>
              </a:spcBef>
              <a:spcAft>
                <a:spcPts val="0"/>
              </a:spcAft>
              <a:buNone/>
            </a:pPr>
            <a:r>
              <a:rPr lang="en-US"/>
              <a:t>By analyzing customer transaction data, companies could identify popular products, understand consumer behavior, refine inventory management, and tailor their marketing and sales strategies to target specific customer segments.</a:t>
            </a:r>
            <a:endParaRPr/>
          </a:p>
          <a:p>
            <a:pPr indent="0" lvl="0" marL="0" rtl="0" algn="l">
              <a:lnSpc>
                <a:spcPct val="115000"/>
              </a:lnSpc>
              <a:spcBef>
                <a:spcPts val="1200"/>
              </a:spcBef>
              <a:spcAft>
                <a:spcPts val="0"/>
              </a:spcAft>
              <a:buNone/>
            </a:pPr>
            <a:r>
              <a:t/>
            </a:r>
            <a:endParaRPr/>
          </a:p>
          <a:p>
            <a:pPr indent="0" lvl="0" marL="0" rtl="0" algn="l">
              <a:lnSpc>
                <a:spcPct val="115000"/>
              </a:lnSpc>
              <a:spcBef>
                <a:spcPts val="1200"/>
              </a:spcBef>
              <a:spcAft>
                <a:spcPts val="0"/>
              </a:spcAft>
              <a:buNone/>
            </a:pPr>
            <a:r>
              <a:t/>
            </a:r>
            <a:endParaRPr/>
          </a:p>
          <a:p>
            <a:pPr indent="0" lvl="0" marL="0" rtl="0" algn="l">
              <a:lnSpc>
                <a:spcPct val="115000"/>
              </a:lnSpc>
              <a:spcBef>
                <a:spcPts val="1200"/>
              </a:spcBef>
              <a:spcAft>
                <a:spcPts val="120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US"/>
              <a:t>Before the advent of the Internet and the web, collecting information about consumers required different resources compared to the present digital age. Here's a comparison of the resources required then and now:</a:t>
            </a:r>
            <a:endParaRPr/>
          </a:p>
          <a:p>
            <a:pPr indent="0" lvl="0" marL="0" rtl="0" algn="l">
              <a:lnSpc>
                <a:spcPct val="115000"/>
              </a:lnSpc>
              <a:spcBef>
                <a:spcPts val="1200"/>
              </a:spcBef>
              <a:spcAft>
                <a:spcPts val="0"/>
              </a:spcAft>
              <a:buClr>
                <a:schemeClr val="dk1"/>
              </a:buClr>
              <a:buSzPts val="1100"/>
              <a:buFont typeface="Arial"/>
              <a:buNone/>
            </a:pPr>
            <a:r>
              <a:rPr lang="en-US"/>
              <a:t>Before the Internet and the web:</a:t>
            </a:r>
            <a:endParaRPr/>
          </a:p>
          <a:p>
            <a:pPr indent="-298450" lvl="0" marL="457200" rtl="0" algn="l">
              <a:lnSpc>
                <a:spcPct val="115000"/>
              </a:lnSpc>
              <a:spcBef>
                <a:spcPts val="1200"/>
              </a:spcBef>
              <a:spcAft>
                <a:spcPts val="0"/>
              </a:spcAft>
              <a:buClr>
                <a:schemeClr val="dk1"/>
              </a:buClr>
              <a:buSzPts val="1100"/>
              <a:buAutoNum type="arabicPeriod"/>
            </a:pPr>
            <a:r>
              <a:rPr lang="en-US"/>
              <a:t>Physical Infrastructure: Companies needed physical infrastructure such as retail stores, offices, call centers, and data storage facilities to conduct business operations, store customer data, and maintain records.</a:t>
            </a:r>
            <a:endParaRPr/>
          </a:p>
          <a:p>
            <a:pPr indent="-298450" lvl="0" marL="457200" rtl="0" algn="l">
              <a:lnSpc>
                <a:spcPct val="115000"/>
              </a:lnSpc>
              <a:spcBef>
                <a:spcPts val="0"/>
              </a:spcBef>
              <a:spcAft>
                <a:spcPts val="0"/>
              </a:spcAft>
              <a:buClr>
                <a:schemeClr val="dk1"/>
              </a:buClr>
              <a:buSzPts val="1100"/>
              <a:buAutoNum type="arabicPeriod"/>
            </a:pPr>
            <a:r>
              <a:rPr lang="en-US"/>
              <a:t>Paper-based Communication: Surveys, questionnaires, and feedback forms were printed on paper and distributed through mail or conducted in-person. This required printing and mailing resources, as well as manual data entry to process the responses.</a:t>
            </a:r>
            <a:endParaRPr/>
          </a:p>
          <a:p>
            <a:pPr indent="-298450" lvl="0" marL="457200" rtl="0" algn="l">
              <a:lnSpc>
                <a:spcPct val="115000"/>
              </a:lnSpc>
              <a:spcBef>
                <a:spcPts val="0"/>
              </a:spcBef>
              <a:spcAft>
                <a:spcPts val="0"/>
              </a:spcAft>
              <a:buClr>
                <a:schemeClr val="dk1"/>
              </a:buClr>
              <a:buSzPts val="1100"/>
              <a:buAutoNum type="arabicPeriod"/>
            </a:pPr>
            <a:r>
              <a:rPr lang="en-US"/>
              <a:t>Manual Data Storage and Management: Data collected from various sources, such as transactions and surveys, were typically stored manually in ledgers, logbooks, and filing cabinets. Managing and retrieving this data involved physical effort and space.</a:t>
            </a:r>
            <a:endParaRPr/>
          </a:p>
          <a:p>
            <a:pPr indent="-298450" lvl="0" marL="457200" rtl="0" algn="l">
              <a:lnSpc>
                <a:spcPct val="115000"/>
              </a:lnSpc>
              <a:spcBef>
                <a:spcPts val="0"/>
              </a:spcBef>
              <a:spcAft>
                <a:spcPts val="0"/>
              </a:spcAft>
              <a:buClr>
                <a:schemeClr val="dk1"/>
              </a:buClr>
              <a:buSzPts val="1100"/>
              <a:buAutoNum type="arabicPeriod"/>
            </a:pPr>
            <a:r>
              <a:rPr lang="en-US"/>
              <a:t>Market Research Firms: Conducting comprehensive market research often required outsourcing to specialized market research firms, which involved additional costs and coordination.</a:t>
            </a:r>
            <a:endParaRPr/>
          </a:p>
          <a:p>
            <a:pPr indent="-298450" lvl="0" marL="457200" rtl="0" algn="l">
              <a:lnSpc>
                <a:spcPct val="115000"/>
              </a:lnSpc>
              <a:spcBef>
                <a:spcPts val="0"/>
              </a:spcBef>
              <a:spcAft>
                <a:spcPts val="0"/>
              </a:spcAft>
              <a:buClr>
                <a:schemeClr val="dk1"/>
              </a:buClr>
              <a:buSzPts val="1100"/>
              <a:buAutoNum type="arabicPeriod"/>
            </a:pPr>
            <a:r>
              <a:rPr lang="en-US"/>
              <a:t>Manual Data Analysis: Analyzing consumer data involved manual processing, calculations, and statistical analysis. This required trained personnel and significant time and effort.</a:t>
            </a:r>
            <a:endParaRPr/>
          </a:p>
          <a:p>
            <a:pPr indent="-298450" lvl="0" marL="457200" rtl="0" algn="l">
              <a:lnSpc>
                <a:spcPct val="115000"/>
              </a:lnSpc>
              <a:spcBef>
                <a:spcPts val="0"/>
              </a:spcBef>
              <a:spcAft>
                <a:spcPts val="0"/>
              </a:spcAft>
              <a:buClr>
                <a:schemeClr val="dk1"/>
              </a:buClr>
              <a:buSzPts val="1100"/>
              <a:buAutoNum type="arabicPeriod"/>
            </a:pPr>
            <a:r>
              <a:rPr lang="en-US"/>
              <a:t>Limited Reach and Speed: Collecting consumer information was slower and limited in scope due to the physical nature of data collection and communication. It often took longer to gather and process data, resulting in delayed insights.</a:t>
            </a:r>
            <a:endParaRPr/>
          </a:p>
          <a:p>
            <a:pPr indent="0" lvl="0" marL="0" rtl="0" algn="l">
              <a:lnSpc>
                <a:spcPct val="115000"/>
              </a:lnSpc>
              <a:spcBef>
                <a:spcPts val="1200"/>
              </a:spcBef>
              <a:spcAft>
                <a:spcPts val="0"/>
              </a:spcAft>
              <a:buClr>
                <a:schemeClr val="dk1"/>
              </a:buClr>
              <a:buSzPts val="1100"/>
              <a:buFont typeface="Arial"/>
              <a:buNone/>
            </a:pPr>
            <a:r>
              <a:rPr lang="en-US"/>
              <a:t>Now, with the Internet and the web:</a:t>
            </a:r>
            <a:endParaRPr/>
          </a:p>
          <a:p>
            <a:pPr indent="-298450" lvl="0" marL="457200" rtl="0" algn="l">
              <a:lnSpc>
                <a:spcPct val="115000"/>
              </a:lnSpc>
              <a:spcBef>
                <a:spcPts val="1200"/>
              </a:spcBef>
              <a:spcAft>
                <a:spcPts val="0"/>
              </a:spcAft>
              <a:buClr>
                <a:schemeClr val="dk1"/>
              </a:buClr>
              <a:buSzPts val="1100"/>
              <a:buAutoNum type="arabicPeriod"/>
            </a:pPr>
            <a:r>
              <a:rPr lang="en-US"/>
              <a:t>Digital Infrastructure: Companies require digital infrastructure such as websites, online platforms, and cloud storage to conduct business, collect and store consumer data, and communicate with customers.</a:t>
            </a:r>
            <a:endParaRPr/>
          </a:p>
          <a:p>
            <a:pPr indent="-298450" lvl="0" marL="457200" rtl="0" algn="l">
              <a:lnSpc>
                <a:spcPct val="115000"/>
              </a:lnSpc>
              <a:spcBef>
                <a:spcPts val="0"/>
              </a:spcBef>
              <a:spcAft>
                <a:spcPts val="0"/>
              </a:spcAft>
              <a:buClr>
                <a:schemeClr val="dk1"/>
              </a:buClr>
              <a:buSzPts val="1100"/>
              <a:buAutoNum type="arabicPeriod"/>
            </a:pPr>
            <a:r>
              <a:rPr lang="en-US"/>
              <a:t>Online Surveys and Forms: Surveys and questionnaires can be created and distributed online, reducing the need for physical printing and manual data entry. Responses are automatically collected and stored digitally.</a:t>
            </a:r>
            <a:endParaRPr/>
          </a:p>
          <a:p>
            <a:pPr indent="-298450" lvl="0" marL="457200" rtl="0" algn="l">
              <a:lnSpc>
                <a:spcPct val="115000"/>
              </a:lnSpc>
              <a:spcBef>
                <a:spcPts val="0"/>
              </a:spcBef>
              <a:spcAft>
                <a:spcPts val="0"/>
              </a:spcAft>
              <a:buClr>
                <a:schemeClr val="dk1"/>
              </a:buClr>
              <a:buSzPts val="1100"/>
              <a:buAutoNum type="arabicPeriod"/>
            </a:pPr>
            <a:r>
              <a:rPr lang="en-US"/>
              <a:t>Digital Data Storage and Management: Consumer data can be stored digitally, eliminating the need for physical storage space and allowing for easier data management, retrieval, and analysis.</a:t>
            </a:r>
            <a:endParaRPr/>
          </a:p>
          <a:p>
            <a:pPr indent="-298450" lvl="0" marL="457200" rtl="0" algn="l">
              <a:lnSpc>
                <a:spcPct val="115000"/>
              </a:lnSpc>
              <a:spcBef>
                <a:spcPts val="0"/>
              </a:spcBef>
              <a:spcAft>
                <a:spcPts val="0"/>
              </a:spcAft>
              <a:buClr>
                <a:schemeClr val="dk1"/>
              </a:buClr>
              <a:buSzPts val="1100"/>
              <a:buAutoNum type="arabicPeriod"/>
            </a:pPr>
            <a:r>
              <a:rPr lang="en-US"/>
              <a:t>Data Analytics Tools: Advanced data analytics tools and software are available for efficient processing, analysis, and visualization of consumer data. These tools provide faster and more accurate insights, enabling data-driven decision-making.</a:t>
            </a:r>
            <a:endParaRPr/>
          </a:p>
          <a:p>
            <a:pPr indent="-298450" lvl="0" marL="457200" rtl="0" algn="l">
              <a:lnSpc>
                <a:spcPct val="115000"/>
              </a:lnSpc>
              <a:spcBef>
                <a:spcPts val="0"/>
              </a:spcBef>
              <a:spcAft>
                <a:spcPts val="0"/>
              </a:spcAft>
              <a:buClr>
                <a:schemeClr val="dk1"/>
              </a:buClr>
              <a:buSzPts val="1100"/>
              <a:buAutoNum type="arabicPeriod"/>
            </a:pPr>
            <a:r>
              <a:rPr lang="en-US"/>
              <a:t>Online Market Research: Companies can conduct online market research using digital platforms, reaching a larger audience and collecting data more quickly and cost-effectively.</a:t>
            </a:r>
            <a:endParaRPr/>
          </a:p>
          <a:p>
            <a:pPr indent="-298450" lvl="0" marL="457200" rtl="0" algn="l">
              <a:lnSpc>
                <a:spcPct val="115000"/>
              </a:lnSpc>
              <a:spcBef>
                <a:spcPts val="0"/>
              </a:spcBef>
              <a:spcAft>
                <a:spcPts val="0"/>
              </a:spcAft>
              <a:buClr>
                <a:schemeClr val="dk1"/>
              </a:buClr>
              <a:buSzPts val="1100"/>
              <a:buAutoNum type="arabicPeriod"/>
            </a:pPr>
            <a:r>
              <a:rPr lang="en-US"/>
              <a:t>Automation and AI: Automation and artificial intelligence technologies enable automated data collection, analysis, and personalized marketing efforts. Machine learning algorithms can process large volumes of data and provide targeted insights.</a:t>
            </a:r>
            <a:endParaRPr/>
          </a:p>
          <a:p>
            <a:pPr indent="-298450" lvl="0" marL="457200" rtl="0" algn="l">
              <a:lnSpc>
                <a:spcPct val="115000"/>
              </a:lnSpc>
              <a:spcBef>
                <a:spcPts val="0"/>
              </a:spcBef>
              <a:spcAft>
                <a:spcPts val="0"/>
              </a:spcAft>
              <a:buClr>
                <a:schemeClr val="dk1"/>
              </a:buClr>
              <a:buSzPts val="1100"/>
              <a:buAutoNum type="arabicPeriod"/>
            </a:pPr>
            <a:r>
              <a:rPr lang="en-US"/>
              <a:t>Global Reach and Real-time Insights: With the internet's global reach, companies can collect data from consumers worldwide and receive real-time insights, allowing for quicker response to market trends and consumer demands.</a:t>
            </a:r>
            <a:endParaRPr/>
          </a:p>
          <a:p>
            <a:pPr indent="0" lvl="0" marL="0" rtl="0" algn="l">
              <a:lnSpc>
                <a:spcPct val="115000"/>
              </a:lnSpc>
              <a:spcBef>
                <a:spcPts val="1200"/>
              </a:spcBef>
              <a:spcAft>
                <a:spcPts val="0"/>
              </a:spcAft>
              <a:buClr>
                <a:schemeClr val="dk1"/>
              </a:buClr>
              <a:buSzPts val="1100"/>
              <a:buFont typeface="Arial"/>
              <a:buNone/>
            </a:pPr>
            <a:r>
              <a:rPr lang="en-US"/>
              <a:t>Overall, the resources required in the digital age are more focused on digital infrastructure, online tools, and data-driven technologies, enabling faster, more efficient, and broader data collection, analysis, and decision-making processes compared to the physical and manual methods of the past.</a:t>
            </a:r>
            <a:endParaRPr/>
          </a:p>
          <a:p>
            <a:pPr indent="0" lvl="0" marL="0" rtl="0" algn="l">
              <a:lnSpc>
                <a:spcPct val="100000"/>
              </a:lnSpc>
              <a:spcBef>
                <a:spcPts val="1200"/>
              </a:spcBef>
              <a:spcAft>
                <a:spcPts val="0"/>
              </a:spcAft>
              <a:buSzPts val="1100"/>
              <a:buNone/>
            </a:pPr>
            <a:r>
              <a:t/>
            </a:r>
            <a:endParaRPr/>
          </a:p>
          <a:p>
            <a:pPr indent="0" lvl="0" marL="0" rtl="0" algn="l">
              <a:lnSpc>
                <a:spcPct val="115000"/>
              </a:lnSpc>
              <a:spcBef>
                <a:spcPts val="1200"/>
              </a:spcBef>
              <a:spcAft>
                <a:spcPts val="0"/>
              </a:spcAft>
              <a:buClr>
                <a:schemeClr val="dk1"/>
              </a:buClr>
              <a:buSzPts val="1100"/>
              <a:buFont typeface="Arial"/>
              <a:buNone/>
            </a:pPr>
            <a:r>
              <a:rPr lang="en-US"/>
              <a:t>In comparing the timing, quality, and quantity of information available to organizations for decision-making, there are significant differences between the pre-digital era and the present digital age:</a:t>
            </a:r>
            <a:endParaRPr/>
          </a:p>
          <a:p>
            <a:pPr indent="0" lvl="0" marL="0" rtl="0" algn="l">
              <a:lnSpc>
                <a:spcPct val="115000"/>
              </a:lnSpc>
              <a:spcBef>
                <a:spcPts val="1200"/>
              </a:spcBef>
              <a:spcAft>
                <a:spcPts val="0"/>
              </a:spcAft>
              <a:buClr>
                <a:schemeClr val="dk1"/>
              </a:buClr>
              <a:buSzPts val="1100"/>
              <a:buFont typeface="Arial"/>
              <a:buNone/>
            </a:pPr>
            <a:r>
              <a:rPr lang="en-US"/>
              <a:t>Timing: Before the Internet and the web:</a:t>
            </a:r>
            <a:endParaRPr/>
          </a:p>
          <a:p>
            <a:pPr indent="-298450" lvl="0" marL="457200" rtl="0" algn="l">
              <a:lnSpc>
                <a:spcPct val="115000"/>
              </a:lnSpc>
              <a:spcBef>
                <a:spcPts val="1200"/>
              </a:spcBef>
              <a:spcAft>
                <a:spcPts val="0"/>
              </a:spcAft>
              <a:buClr>
                <a:schemeClr val="dk1"/>
              </a:buClr>
              <a:buSzPts val="1100"/>
              <a:buChar char="●"/>
            </a:pPr>
            <a:r>
              <a:rPr lang="en-US"/>
              <a:t>The timing of information gathering and processing was relatively slow. Companies relied on physical methods of data collection, such as surveys, manual record-keeping, and market research studies conducted over extended periods.</a:t>
            </a:r>
            <a:endParaRPr/>
          </a:p>
          <a:p>
            <a:pPr indent="-298450" lvl="0" marL="457200" rtl="0" algn="l">
              <a:lnSpc>
                <a:spcPct val="115000"/>
              </a:lnSpc>
              <a:spcBef>
                <a:spcPts val="0"/>
              </a:spcBef>
              <a:spcAft>
                <a:spcPts val="0"/>
              </a:spcAft>
              <a:buClr>
                <a:schemeClr val="dk1"/>
              </a:buClr>
              <a:buSzPts val="1100"/>
              <a:buChar char="●"/>
            </a:pPr>
            <a:r>
              <a:rPr lang="en-US"/>
              <a:t>The time required to distribute surveys, receive responses, manually process data, and conduct analysis often resulted in delayed insights.</a:t>
            </a:r>
            <a:endParaRPr/>
          </a:p>
          <a:p>
            <a:pPr indent="-298450" lvl="0" marL="457200" rtl="0" algn="l">
              <a:lnSpc>
                <a:spcPct val="115000"/>
              </a:lnSpc>
              <a:spcBef>
                <a:spcPts val="0"/>
              </a:spcBef>
              <a:spcAft>
                <a:spcPts val="0"/>
              </a:spcAft>
              <a:buClr>
                <a:schemeClr val="dk1"/>
              </a:buClr>
              <a:buSzPts val="1100"/>
              <a:buChar char="●"/>
            </a:pPr>
            <a:r>
              <a:rPr lang="en-US"/>
              <a:t>Decision-making was based on historical data, and real-time information was challenging to obtain.</a:t>
            </a:r>
            <a:endParaRPr/>
          </a:p>
          <a:p>
            <a:pPr indent="0" lvl="0" marL="0" rtl="0" algn="l">
              <a:lnSpc>
                <a:spcPct val="115000"/>
              </a:lnSpc>
              <a:spcBef>
                <a:spcPts val="1200"/>
              </a:spcBef>
              <a:spcAft>
                <a:spcPts val="0"/>
              </a:spcAft>
              <a:buClr>
                <a:schemeClr val="dk1"/>
              </a:buClr>
              <a:buSzPts val="1100"/>
              <a:buFont typeface="Arial"/>
              <a:buNone/>
            </a:pPr>
            <a:r>
              <a:rPr lang="en-US"/>
              <a:t>Now, with the Internet and the web:</a:t>
            </a:r>
            <a:endParaRPr/>
          </a:p>
          <a:p>
            <a:pPr indent="-298450" lvl="0" marL="457200" rtl="0" algn="l">
              <a:lnSpc>
                <a:spcPct val="115000"/>
              </a:lnSpc>
              <a:spcBef>
                <a:spcPts val="1200"/>
              </a:spcBef>
              <a:spcAft>
                <a:spcPts val="0"/>
              </a:spcAft>
              <a:buClr>
                <a:schemeClr val="dk1"/>
              </a:buClr>
              <a:buSzPts val="1100"/>
              <a:buChar char="●"/>
            </a:pPr>
            <a:r>
              <a:rPr lang="en-US"/>
              <a:t>Information can be collected, shared, and accessed in real-time. Companies can gather data rapidly through online surveys, social media monitoring, and real-time analytics.</a:t>
            </a:r>
            <a:endParaRPr/>
          </a:p>
          <a:p>
            <a:pPr indent="-298450" lvl="0" marL="457200" rtl="0" algn="l">
              <a:lnSpc>
                <a:spcPct val="115000"/>
              </a:lnSpc>
              <a:spcBef>
                <a:spcPts val="0"/>
              </a:spcBef>
              <a:spcAft>
                <a:spcPts val="0"/>
              </a:spcAft>
              <a:buClr>
                <a:schemeClr val="dk1"/>
              </a:buClr>
              <a:buSzPts val="1100"/>
              <a:buChar char="●"/>
            </a:pPr>
            <a:r>
              <a:rPr lang="en-US"/>
              <a:t>Real-time insights enable organizations to make quicker decisions, respond to market trends promptly, and adapt their strategies dynamically.</a:t>
            </a:r>
            <a:endParaRPr/>
          </a:p>
          <a:p>
            <a:pPr indent="0" lvl="0" marL="0" rtl="0" algn="l">
              <a:lnSpc>
                <a:spcPct val="115000"/>
              </a:lnSpc>
              <a:spcBef>
                <a:spcPts val="1200"/>
              </a:spcBef>
              <a:spcAft>
                <a:spcPts val="0"/>
              </a:spcAft>
              <a:buClr>
                <a:schemeClr val="dk1"/>
              </a:buClr>
              <a:buSzPts val="1100"/>
              <a:buFont typeface="Arial"/>
              <a:buNone/>
            </a:pPr>
            <a:r>
              <a:rPr lang="en-US"/>
              <a:t>Quality: Before the Internet and the web:</a:t>
            </a:r>
            <a:endParaRPr/>
          </a:p>
          <a:p>
            <a:pPr indent="-298450" lvl="0" marL="457200" rtl="0" algn="l">
              <a:lnSpc>
                <a:spcPct val="115000"/>
              </a:lnSpc>
              <a:spcBef>
                <a:spcPts val="1200"/>
              </a:spcBef>
              <a:spcAft>
                <a:spcPts val="0"/>
              </a:spcAft>
              <a:buClr>
                <a:schemeClr val="dk1"/>
              </a:buClr>
              <a:buSzPts val="1100"/>
              <a:buChar char="●"/>
            </a:pPr>
            <a:r>
              <a:rPr lang="en-US"/>
              <a:t>Data quality was dependent on manual data entry, which carried the risk of human error.</a:t>
            </a:r>
            <a:endParaRPr/>
          </a:p>
          <a:p>
            <a:pPr indent="-298450" lvl="0" marL="457200" rtl="0" algn="l">
              <a:lnSpc>
                <a:spcPct val="115000"/>
              </a:lnSpc>
              <a:spcBef>
                <a:spcPts val="0"/>
              </a:spcBef>
              <a:spcAft>
                <a:spcPts val="0"/>
              </a:spcAft>
              <a:buClr>
                <a:schemeClr val="dk1"/>
              </a:buClr>
              <a:buSzPts val="1100"/>
              <a:buChar char="●"/>
            </a:pPr>
            <a:r>
              <a:rPr lang="en-US"/>
              <a:t>Data collection methods, such as surveys and questionnaires, were limited by respondents' accuracy, recall biases, and interpretation errors.</a:t>
            </a:r>
            <a:endParaRPr/>
          </a:p>
          <a:p>
            <a:pPr indent="-298450" lvl="0" marL="457200" rtl="0" algn="l">
              <a:lnSpc>
                <a:spcPct val="115000"/>
              </a:lnSpc>
              <a:spcBef>
                <a:spcPts val="0"/>
              </a:spcBef>
              <a:spcAft>
                <a:spcPts val="0"/>
              </a:spcAft>
              <a:buClr>
                <a:schemeClr val="dk1"/>
              </a:buClr>
              <a:buSzPts val="1100"/>
              <a:buChar char="●"/>
            </a:pPr>
            <a:r>
              <a:rPr lang="en-US"/>
              <a:t>Market research studies provided valuable insights, but the quality of data depended on the methodology, sample size, and researcher expertise.</a:t>
            </a:r>
            <a:endParaRPr/>
          </a:p>
          <a:p>
            <a:pPr indent="0" lvl="0" marL="0" rtl="0" algn="l">
              <a:lnSpc>
                <a:spcPct val="115000"/>
              </a:lnSpc>
              <a:spcBef>
                <a:spcPts val="1200"/>
              </a:spcBef>
              <a:spcAft>
                <a:spcPts val="0"/>
              </a:spcAft>
              <a:buClr>
                <a:schemeClr val="dk1"/>
              </a:buClr>
              <a:buSzPts val="1100"/>
              <a:buFont typeface="Arial"/>
              <a:buNone/>
            </a:pPr>
            <a:r>
              <a:rPr lang="en-US"/>
              <a:t>Now, with the Internet and the web:</a:t>
            </a:r>
            <a:endParaRPr/>
          </a:p>
          <a:p>
            <a:pPr indent="-298450" lvl="0" marL="457200" rtl="0" algn="l">
              <a:lnSpc>
                <a:spcPct val="115000"/>
              </a:lnSpc>
              <a:spcBef>
                <a:spcPts val="1200"/>
              </a:spcBef>
              <a:spcAft>
                <a:spcPts val="0"/>
              </a:spcAft>
              <a:buClr>
                <a:schemeClr val="dk1"/>
              </a:buClr>
              <a:buSzPts val="1100"/>
              <a:buChar char="●"/>
            </a:pPr>
            <a:r>
              <a:rPr lang="en-US"/>
              <a:t>Advanced data collection technologies and automated systems reduce the chances of human error in data entry.</a:t>
            </a:r>
            <a:endParaRPr/>
          </a:p>
          <a:p>
            <a:pPr indent="-298450" lvl="0" marL="457200" rtl="0" algn="l">
              <a:lnSpc>
                <a:spcPct val="115000"/>
              </a:lnSpc>
              <a:spcBef>
                <a:spcPts val="0"/>
              </a:spcBef>
              <a:spcAft>
                <a:spcPts val="0"/>
              </a:spcAft>
              <a:buClr>
                <a:schemeClr val="dk1"/>
              </a:buClr>
              <a:buSzPts val="1100"/>
              <a:buChar char="●"/>
            </a:pPr>
            <a:r>
              <a:rPr lang="en-US"/>
              <a:t>Real-time analytics tools and machine learning algorithms can process large volumes of data, uncover patterns, and provide accurate insights.</a:t>
            </a:r>
            <a:endParaRPr/>
          </a:p>
          <a:p>
            <a:pPr indent="-298450" lvl="0" marL="457200" rtl="0" algn="l">
              <a:lnSpc>
                <a:spcPct val="115000"/>
              </a:lnSpc>
              <a:spcBef>
                <a:spcPts val="0"/>
              </a:spcBef>
              <a:spcAft>
                <a:spcPts val="0"/>
              </a:spcAft>
              <a:buClr>
                <a:schemeClr val="dk1"/>
              </a:buClr>
              <a:buSzPts val="1100"/>
              <a:buChar char="●"/>
            </a:pPr>
            <a:r>
              <a:rPr lang="en-US"/>
              <a:t>Companies have access to a wealth of diverse data sources, including online customer interactions, social media conversations, and digital footprints, contributing to richer and more comprehensive information.</a:t>
            </a:r>
            <a:endParaRPr/>
          </a:p>
          <a:p>
            <a:pPr indent="0" lvl="0" marL="0" rtl="0" algn="l">
              <a:lnSpc>
                <a:spcPct val="115000"/>
              </a:lnSpc>
              <a:spcBef>
                <a:spcPts val="1200"/>
              </a:spcBef>
              <a:spcAft>
                <a:spcPts val="0"/>
              </a:spcAft>
              <a:buClr>
                <a:schemeClr val="dk1"/>
              </a:buClr>
              <a:buSzPts val="1100"/>
              <a:buFont typeface="Arial"/>
              <a:buNone/>
            </a:pPr>
            <a:r>
              <a:rPr lang="en-US"/>
              <a:t>Quantity: Before the Internet and the web:</a:t>
            </a:r>
            <a:endParaRPr/>
          </a:p>
          <a:p>
            <a:pPr indent="-298450" lvl="0" marL="457200" rtl="0" algn="l">
              <a:lnSpc>
                <a:spcPct val="115000"/>
              </a:lnSpc>
              <a:spcBef>
                <a:spcPts val="1200"/>
              </a:spcBef>
              <a:spcAft>
                <a:spcPts val="0"/>
              </a:spcAft>
              <a:buClr>
                <a:schemeClr val="dk1"/>
              </a:buClr>
              <a:buSzPts val="1100"/>
              <a:buChar char="●"/>
            </a:pPr>
            <a:r>
              <a:rPr lang="en-US"/>
              <a:t>The quantity of available information was limited due to the constraints of physical data collection methods.</a:t>
            </a:r>
            <a:endParaRPr/>
          </a:p>
          <a:p>
            <a:pPr indent="-298450" lvl="0" marL="457200" rtl="0" algn="l">
              <a:lnSpc>
                <a:spcPct val="115000"/>
              </a:lnSpc>
              <a:spcBef>
                <a:spcPts val="0"/>
              </a:spcBef>
              <a:spcAft>
                <a:spcPts val="0"/>
              </a:spcAft>
              <a:buClr>
                <a:schemeClr val="dk1"/>
              </a:buClr>
              <a:buSzPts val="1100"/>
              <a:buChar char="●"/>
            </a:pPr>
            <a:r>
              <a:rPr lang="en-US"/>
              <a:t>Market research studies had sample sizes based on budget and logistical considerations.</a:t>
            </a:r>
            <a:endParaRPr/>
          </a:p>
          <a:p>
            <a:pPr indent="-298450" lvl="0" marL="457200" rtl="0" algn="l">
              <a:lnSpc>
                <a:spcPct val="115000"/>
              </a:lnSpc>
              <a:spcBef>
                <a:spcPts val="0"/>
              </a:spcBef>
              <a:spcAft>
                <a:spcPts val="0"/>
              </a:spcAft>
              <a:buClr>
                <a:schemeClr val="dk1"/>
              </a:buClr>
              <a:buSzPts val="1100"/>
              <a:buChar char="●"/>
            </a:pPr>
            <a:r>
              <a:rPr lang="en-US"/>
              <a:t>Customer feedback was primarily obtained through direct interactions or limited response rates to surveys.</a:t>
            </a:r>
            <a:endParaRPr/>
          </a:p>
          <a:p>
            <a:pPr indent="0" lvl="0" marL="0" rtl="0" algn="l">
              <a:lnSpc>
                <a:spcPct val="115000"/>
              </a:lnSpc>
              <a:spcBef>
                <a:spcPts val="1200"/>
              </a:spcBef>
              <a:spcAft>
                <a:spcPts val="0"/>
              </a:spcAft>
              <a:buClr>
                <a:schemeClr val="dk1"/>
              </a:buClr>
              <a:buSzPts val="1100"/>
              <a:buFont typeface="Arial"/>
              <a:buNone/>
            </a:pPr>
            <a:r>
              <a:rPr lang="en-US"/>
              <a:t>Now, with the Internet and the web:</a:t>
            </a:r>
            <a:endParaRPr/>
          </a:p>
          <a:p>
            <a:pPr indent="-298450" lvl="0" marL="457200" rtl="0" algn="l">
              <a:lnSpc>
                <a:spcPct val="115000"/>
              </a:lnSpc>
              <a:spcBef>
                <a:spcPts val="1200"/>
              </a:spcBef>
              <a:spcAft>
                <a:spcPts val="0"/>
              </a:spcAft>
              <a:buClr>
                <a:schemeClr val="dk1"/>
              </a:buClr>
              <a:buSzPts val="1100"/>
              <a:buChar char="●"/>
            </a:pPr>
            <a:r>
              <a:rPr lang="en-US"/>
              <a:t>The quantity of data available to organizations has increased exponentially.</a:t>
            </a:r>
            <a:endParaRPr/>
          </a:p>
          <a:p>
            <a:pPr indent="-298450" lvl="0" marL="457200" rtl="0" algn="l">
              <a:lnSpc>
                <a:spcPct val="115000"/>
              </a:lnSpc>
              <a:spcBef>
                <a:spcPts val="0"/>
              </a:spcBef>
              <a:spcAft>
                <a:spcPts val="0"/>
              </a:spcAft>
              <a:buClr>
                <a:schemeClr val="dk1"/>
              </a:buClr>
              <a:buSzPts val="1100"/>
              <a:buChar char="●"/>
            </a:pPr>
            <a:r>
              <a:rPr lang="en-US"/>
              <a:t>Digital interactions, social media platforms, online transactions, and IoT devices generate vast amounts of data.</a:t>
            </a:r>
            <a:endParaRPr/>
          </a:p>
          <a:p>
            <a:pPr indent="-298450" lvl="0" marL="457200" rtl="0" algn="l">
              <a:lnSpc>
                <a:spcPct val="115000"/>
              </a:lnSpc>
              <a:spcBef>
                <a:spcPts val="0"/>
              </a:spcBef>
              <a:spcAft>
                <a:spcPts val="0"/>
              </a:spcAft>
              <a:buClr>
                <a:schemeClr val="dk1"/>
              </a:buClr>
              <a:buSzPts val="1100"/>
              <a:buChar char="●"/>
            </a:pPr>
            <a:r>
              <a:rPr lang="en-US"/>
              <a:t>Big data technologies enable organizations to collect, store, and analyze large datasets, providing a deeper understanding of consumer behavior and market trends.</a:t>
            </a:r>
            <a:endParaRPr/>
          </a:p>
          <a:p>
            <a:pPr indent="0" lvl="0" marL="0" rtl="0" algn="l">
              <a:lnSpc>
                <a:spcPct val="115000"/>
              </a:lnSpc>
              <a:spcBef>
                <a:spcPts val="1200"/>
              </a:spcBef>
              <a:spcAft>
                <a:spcPts val="0"/>
              </a:spcAft>
              <a:buClr>
                <a:schemeClr val="dk1"/>
              </a:buClr>
              <a:buSzPts val="1100"/>
              <a:buFont typeface="Arial"/>
              <a:buNone/>
            </a:pPr>
            <a:r>
              <a:rPr lang="en-US"/>
              <a:t>In summary, the digital age has revolutionized the timing, quality, and quantity of information available to organizations for decision-making. Real-time data, advanced analytics, and a wealth of diverse data sources allow for faster insights, higher data quality, and more extensive datasets, empowering organizations to make more informed and timely decisions.</a:t>
            </a:r>
            <a:endParaRPr/>
          </a:p>
          <a:p>
            <a:pPr indent="0" lvl="0" marL="0" rtl="0" algn="l">
              <a:lnSpc>
                <a:spcPct val="100000"/>
              </a:lnSpc>
              <a:spcBef>
                <a:spcPts val="120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4" name="Google Shape;19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8" name="Google Shape;20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US"/>
              <a:t>The quote "Without data, you're just another person with an opinion" emphasizes the importance of using data and evidence to support arguments and decisions rather than relying solely on personal beliefs or subjective opinions. Here's an explanation of the quote:</a:t>
            </a:r>
            <a:endParaRPr/>
          </a:p>
          <a:p>
            <a:pPr indent="-298450" lvl="0" marL="457200" rtl="0" algn="l">
              <a:lnSpc>
                <a:spcPct val="115000"/>
              </a:lnSpc>
              <a:spcBef>
                <a:spcPts val="1200"/>
              </a:spcBef>
              <a:spcAft>
                <a:spcPts val="0"/>
              </a:spcAft>
              <a:buClr>
                <a:schemeClr val="dk1"/>
              </a:buClr>
              <a:buSzPts val="1100"/>
              <a:buAutoNum type="arabicPeriod"/>
            </a:pPr>
            <a:r>
              <a:rPr lang="en-US"/>
              <a:t>Data as a basis for informed decisions: Data provides factual information that can support and validate arguments or decisions. It brings objectivity and reliability to the decision-making process, as it is grounded in evidence rather than personal biases or assumptions.</a:t>
            </a:r>
            <a:endParaRPr/>
          </a:p>
          <a:p>
            <a:pPr indent="-298450" lvl="0" marL="457200" rtl="0" algn="l">
              <a:lnSpc>
                <a:spcPct val="115000"/>
              </a:lnSpc>
              <a:spcBef>
                <a:spcPts val="0"/>
              </a:spcBef>
              <a:spcAft>
                <a:spcPts val="0"/>
              </a:spcAft>
              <a:buClr>
                <a:schemeClr val="dk1"/>
              </a:buClr>
              <a:buSzPts val="1100"/>
              <a:buAutoNum type="arabicPeriod"/>
            </a:pPr>
            <a:r>
              <a:rPr lang="en-US"/>
              <a:t>Data-driven decision-making: Making decisions based on data helps reduce the potential for errors, biases, and guesswork. By analyzing relevant data, organizations can identify patterns, trends, and correlations, enabling them to make more accurate predictions and informed choices.</a:t>
            </a:r>
            <a:endParaRPr/>
          </a:p>
          <a:p>
            <a:pPr indent="-298450" lvl="0" marL="457200" rtl="0" algn="l">
              <a:lnSpc>
                <a:spcPct val="115000"/>
              </a:lnSpc>
              <a:spcBef>
                <a:spcPts val="0"/>
              </a:spcBef>
              <a:spcAft>
                <a:spcPts val="0"/>
              </a:spcAft>
              <a:buClr>
                <a:schemeClr val="dk1"/>
              </a:buClr>
              <a:buSzPts val="1100"/>
              <a:buAutoNum type="arabicPeriod"/>
            </a:pPr>
            <a:r>
              <a:rPr lang="en-US"/>
              <a:t>Enhancing credibility: Data adds credibility to arguments and decisions by demonstrating that they are backed by empirical evidence. When presenting data-supported findings, individuals are more likely to be perceived as knowledgeable and trustworthy, strengthening their positions.</a:t>
            </a:r>
            <a:endParaRPr/>
          </a:p>
          <a:p>
            <a:pPr indent="-298450" lvl="0" marL="457200" rtl="0" algn="l">
              <a:lnSpc>
                <a:spcPct val="115000"/>
              </a:lnSpc>
              <a:spcBef>
                <a:spcPts val="0"/>
              </a:spcBef>
              <a:spcAft>
                <a:spcPts val="0"/>
              </a:spcAft>
              <a:buClr>
                <a:schemeClr val="dk1"/>
              </a:buClr>
              <a:buSzPts val="1100"/>
              <a:buAutoNum type="arabicPeriod"/>
            </a:pPr>
            <a:r>
              <a:rPr lang="en-US"/>
              <a:t>Challenging subjective opinions: Without data, opinions are subjective and can be influenced by personal biases, limited experiences, or anecdotal evidence. Data provides a more objective perspective and helps challenge or refine opinions that may not align with the available evidence.</a:t>
            </a:r>
            <a:endParaRPr/>
          </a:p>
          <a:p>
            <a:pPr indent="-298450" lvl="0" marL="457200" rtl="0" algn="l">
              <a:lnSpc>
                <a:spcPct val="115000"/>
              </a:lnSpc>
              <a:spcBef>
                <a:spcPts val="0"/>
              </a:spcBef>
              <a:spcAft>
                <a:spcPts val="0"/>
              </a:spcAft>
              <a:buClr>
                <a:schemeClr val="dk1"/>
              </a:buClr>
              <a:buSzPts val="1100"/>
              <a:buAutoNum type="arabicPeriod"/>
            </a:pPr>
            <a:r>
              <a:rPr lang="en-US"/>
              <a:t>Driving innovation and improvement: Data allows organizations to identify areas for improvement, uncover emerging trends, and identify new opportunities. By basing decisions on data-driven insights, organizations can optimize processes, enhance products or services, and stay competitive in a rapidly evolving landscape.</a:t>
            </a:r>
            <a:endParaRPr/>
          </a:p>
          <a:p>
            <a:pPr indent="0" lvl="0" marL="0" rtl="0" algn="l">
              <a:lnSpc>
                <a:spcPct val="115000"/>
              </a:lnSpc>
              <a:spcBef>
                <a:spcPts val="1200"/>
              </a:spcBef>
              <a:spcAft>
                <a:spcPts val="0"/>
              </a:spcAft>
              <a:buClr>
                <a:schemeClr val="dk1"/>
              </a:buClr>
              <a:buSzPts val="1100"/>
              <a:buFont typeface="Arial"/>
              <a:buNone/>
            </a:pPr>
            <a:r>
              <a:rPr lang="en-US"/>
              <a:t>However, it's worth noting that data should be interpreted and applied with care. It's important to consider the quality of data, potential biases, and the context in which it was collected. Data should be analyzed critically and in conjunction with other factors such as domain expertise and qualitative insights to make well-rounded decisions.</a:t>
            </a:r>
            <a:endParaRPr/>
          </a:p>
          <a:p>
            <a:pPr indent="0" lvl="0" marL="0" rtl="0" algn="l">
              <a:lnSpc>
                <a:spcPct val="100000"/>
              </a:lnSpc>
              <a:spcBef>
                <a:spcPts val="120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3" name="Google Shape;213;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Websites gather information from various sources, such as user input, cookies, and server logs, in order to provide a personalized experience and track user behavior. As a professional in digital marketing, it is important to understand the methods used for gathering this information.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One common method is through user input, such as forms and surveys, which allow websites to collect information directly from users. This information can be used to tailor the user's experience, personalize marketing efforts, and improve the website's functionality.</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Another method is through the use of cookies, small text files stored on users' devices that track their activity on the website. Cookies can be used to remember user preferences, store login information, and track user behavior for analytics and advertising purposes.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Additionally, websites gather information from server logs, which record information about each user's request, such as their IP address, browser type, and page visited. This information is used to track website traffic and improve website performance, as well as for security purposes, such as detecting malicious activity.</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Finally, websites can also gather information from third-party sources, such as social media platforms and analytics tools. This information can provide a more comprehensive view of the user, allowing websites to personalize their experience and improve marketing efforts.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 conclusion, websites gather information from various sources, including user input, cookies, server logs, and third-party sources. As a professional in digital marketing, understanding the methods used for gathering information is essential for tailoring the user experience, tracking user behavior, and improving marketing efforts.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5" name="Google Shape;22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6" name="Google Shape;23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9" name="Google Shape;24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1e6cfb946e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1e6cfb946e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6.jpg"/><Relationship Id="rId6" Type="http://schemas.openxmlformats.org/officeDocument/2006/relationships/image" Target="../media/image8.png"/><Relationship Id="rId7" Type="http://schemas.openxmlformats.org/officeDocument/2006/relationships/image" Target="../media/image33.png"/><Relationship Id="rId8"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1.png"/><Relationship Id="rId4" Type="http://schemas.openxmlformats.org/officeDocument/2006/relationships/image" Target="../media/image4.png"/><Relationship Id="rId5"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 Id="rId3" Type="http://schemas.openxmlformats.org/officeDocument/2006/relationships/image" Target="../media/image6.jpg"/><Relationship Id="rId4" Type="http://schemas.openxmlformats.org/officeDocument/2006/relationships/image" Target="../media/image8.png"/><Relationship Id="rId5" Type="http://schemas.openxmlformats.org/officeDocument/2006/relationships/image" Target="../media/image33.png"/><Relationship Id="rId6" Type="http://schemas.openxmlformats.org/officeDocument/2006/relationships/image" Target="../media/image3.png"/><Relationship Id="rId7" Type="http://schemas.openxmlformats.org/officeDocument/2006/relationships/image" Target="../media/image11.png"/><Relationship Id="rId8"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 Id="rId3" Type="http://schemas.openxmlformats.org/officeDocument/2006/relationships/image" Target="../media/image3.png"/><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1.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6.jpg"/><Relationship Id="rId4" Type="http://schemas.openxmlformats.org/officeDocument/2006/relationships/image" Target="../media/image8.png"/><Relationship Id="rId5" Type="http://schemas.openxmlformats.org/officeDocument/2006/relationships/image" Target="../media/image33.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6.jpg"/><Relationship Id="rId4" Type="http://schemas.openxmlformats.org/officeDocument/2006/relationships/image" Target="../media/image8.png"/><Relationship Id="rId5" Type="http://schemas.openxmlformats.org/officeDocument/2006/relationships/image" Target="../media/image33.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 Id="rId3" Type="http://schemas.openxmlformats.org/officeDocument/2006/relationships/image" Target="../media/image6.jpg"/><Relationship Id="rId4" Type="http://schemas.openxmlformats.org/officeDocument/2006/relationships/image" Target="../media/image8.png"/><Relationship Id="rId5" Type="http://schemas.openxmlformats.org/officeDocument/2006/relationships/image" Target="../media/image33.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11.pn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 Id="rId3" Type="http://schemas.openxmlformats.org/officeDocument/2006/relationships/image" Target="../media/image11.pn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4.pn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4.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4.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4.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jpg"/><Relationship Id="rId3" Type="http://schemas.openxmlformats.org/officeDocument/2006/relationships/image" Target="../media/image6.jpg"/><Relationship Id="rId4" Type="http://schemas.openxmlformats.org/officeDocument/2006/relationships/image" Target="../media/image8.png"/><Relationship Id="rId5" Type="http://schemas.openxmlformats.org/officeDocument/2006/relationships/image" Target="../media/image33.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24.jpg"/><Relationship Id="rId4" Type="http://schemas.openxmlformats.org/officeDocument/2006/relationships/image" Target="../media/image26.jpg"/><Relationship Id="rId5" Type="http://schemas.openxmlformats.org/officeDocument/2006/relationships/image" Target="../media/image32.png"/><Relationship Id="rId6" Type="http://schemas.openxmlformats.org/officeDocument/2006/relationships/image" Target="../media/image31.png"/><Relationship Id="rId7"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24.jpg"/><Relationship Id="rId4" Type="http://schemas.openxmlformats.org/officeDocument/2006/relationships/image" Target="../media/image26.jpg"/><Relationship Id="rId5" Type="http://schemas.openxmlformats.org/officeDocument/2006/relationships/image" Target="../media/image32.png"/><Relationship Id="rId6" Type="http://schemas.openxmlformats.org/officeDocument/2006/relationships/image" Target="../media/image31.png"/><Relationship Id="rId7" Type="http://schemas.openxmlformats.org/officeDocument/2006/relationships/image" Target="../media/image8.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showMasterSp="0">
  <p:cSld name="Heading">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18"/>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7" name="Google Shape;17;p18"/>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8" name="Google Shape;18;p18"/>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9" name="Google Shape;19;p1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20" name="Google Shape;20;p18"/>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21" name="Google Shape;21;p18"/>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22" name="Google Shape;22;p18"/>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23" name="Google Shape;23;p18"/>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24" name="Google Shape;24;p18"/>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showMasterSp="0" type="obj">
  <p:cSld name="OBJECT">
    <p:spTree>
      <p:nvGrpSpPr>
        <p:cNvPr id="25" name="Shape 25"/>
        <p:cNvGrpSpPr/>
        <p:nvPr/>
      </p:nvGrpSpPr>
      <p:grpSpPr>
        <a:xfrm>
          <a:off x="0" y="0"/>
          <a:ext cx="0" cy="0"/>
          <a:chOff x="0" y="0"/>
          <a:chExt cx="0" cy="0"/>
        </a:xfrm>
      </p:grpSpPr>
      <p:pic>
        <p:nvPicPr>
          <p:cNvPr descr="A picture containing shape&#10;&#10;Description automatically generated" id="26" name="Google Shape;26;p19"/>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7" name="Google Shape;27;p19"/>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8" name="Google Shape;28;p1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19"/>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0" name="Google Shape;30;p19"/>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31" name="Google Shape;31;p19"/>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showMasterSp="0">
  <p:cSld name="Table of Content">
    <p:bg>
      <p:bgPr>
        <a:blipFill>
          <a:blip r:embed="rId2">
            <a:alphaModFix/>
          </a:blip>
          <a:stretch>
            <a:fillRect/>
          </a:stretch>
        </a:blipFill>
      </p:bgPr>
    </p:bg>
    <p:spTree>
      <p:nvGrpSpPr>
        <p:cNvPr id="32" name="Shape 32"/>
        <p:cNvGrpSpPr/>
        <p:nvPr/>
      </p:nvGrpSpPr>
      <p:grpSpPr>
        <a:xfrm>
          <a:off x="0" y="0"/>
          <a:ext cx="0" cy="0"/>
          <a:chOff x="0" y="0"/>
          <a:chExt cx="0" cy="0"/>
        </a:xfrm>
      </p:grpSpPr>
      <p:sp>
        <p:nvSpPr>
          <p:cNvPr id="33" name="Google Shape;33;p20"/>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20"/>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5" name="Google Shape;35;p2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36" name="Google Shape;36;p2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7" name="Google Shape;37;p2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8" name="Google Shape;38;p2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9" name="Google Shape;39;p20"/>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40" name="Google Shape;40;p20"/>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1" name="Google Shape;41;p20"/>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2" name="Google Shape;42;p2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showMasterSp="0">
  <p:cSld name="quotes">
    <p:bg>
      <p:bgPr>
        <a:blipFill>
          <a:blip r:embed="rId2">
            <a:alphaModFix/>
          </a:blip>
          <a:stretch>
            <a:fillRect/>
          </a:stretch>
        </a:blipFill>
      </p:bgPr>
    </p:bg>
    <p:spTree>
      <p:nvGrpSpPr>
        <p:cNvPr id="43" name="Shape 43"/>
        <p:cNvGrpSpPr/>
        <p:nvPr/>
      </p:nvGrpSpPr>
      <p:grpSpPr>
        <a:xfrm>
          <a:off x="0" y="0"/>
          <a:ext cx="0" cy="0"/>
          <a:chOff x="0" y="0"/>
          <a:chExt cx="0" cy="0"/>
        </a:xfrm>
      </p:grpSpPr>
      <p:sp>
        <p:nvSpPr>
          <p:cNvPr id="44" name="Google Shape;44;p21"/>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5" name="Google Shape;45;p21"/>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46" name="Google Shape;46;p21"/>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p:cSld name="Blank">
    <p:spTree>
      <p:nvGrpSpPr>
        <p:cNvPr id="47" name="Shape 47"/>
        <p:cNvGrpSpPr/>
        <p:nvPr/>
      </p:nvGrpSpPr>
      <p:grpSpPr>
        <a:xfrm>
          <a:off x="0" y="0"/>
          <a:ext cx="0" cy="0"/>
          <a:chOff x="0" y="0"/>
          <a:chExt cx="0" cy="0"/>
        </a:xfrm>
      </p:grpSpPr>
      <p:pic>
        <p:nvPicPr>
          <p:cNvPr id="48" name="Google Shape;48;p22"/>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9" name="Google Shape;49;p2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0" name="Google Shape;50;p22"/>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51" name="Shape 51"/>
        <p:cNvGrpSpPr/>
        <p:nvPr/>
      </p:nvGrpSpPr>
      <p:grpSpPr>
        <a:xfrm>
          <a:off x="0" y="0"/>
          <a:ext cx="0" cy="0"/>
          <a:chOff x="0" y="0"/>
          <a:chExt cx="0" cy="0"/>
        </a:xfrm>
      </p:grpSpPr>
      <p:sp>
        <p:nvSpPr>
          <p:cNvPr id="52" name="Google Shape;52;p23"/>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3" name="Google Shape;53;p23"/>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54" name="Google Shape;54;p23"/>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55" name="Google Shape;55;p2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56" name="Google Shape;56;p2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7" name="Google Shape;57;p23"/>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8" name="Shape 58"/>
        <p:cNvGrpSpPr/>
        <p:nvPr/>
      </p:nvGrpSpPr>
      <p:grpSpPr>
        <a:xfrm>
          <a:off x="0" y="0"/>
          <a:ext cx="0" cy="0"/>
          <a:chOff x="0" y="0"/>
          <a:chExt cx="0" cy="0"/>
        </a:xfrm>
      </p:grpSpPr>
      <p:sp>
        <p:nvSpPr>
          <p:cNvPr id="59" name="Google Shape;59;p2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2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1" name="Google Shape;61;p2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2" name="Google Shape;62;p2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63" name="Google Shape;63;p24"/>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4" name="Google Shape;64;p2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5" name="Google Shape;65;p2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6" name="Google Shape;66;p2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7" name="Google Shape;67;p2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8" name="Google Shape;68;p2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9" name="Google Shape;69;p2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showMasterSp="0">
  <p:cSld name="Subheading Orange">
    <p:bg>
      <p:bgPr>
        <a:blipFill>
          <a:blip r:embed="rId2">
            <a:alphaModFix/>
          </a:blip>
          <a:stretch>
            <a:fillRect/>
          </a:stretch>
        </a:blipFill>
      </p:bgPr>
    </p:bg>
    <p:spTree>
      <p:nvGrpSpPr>
        <p:cNvPr id="70" name="Shape 70"/>
        <p:cNvGrpSpPr/>
        <p:nvPr/>
      </p:nvGrpSpPr>
      <p:grpSpPr>
        <a:xfrm>
          <a:off x="0" y="0"/>
          <a:ext cx="0" cy="0"/>
          <a:chOff x="0" y="0"/>
          <a:chExt cx="0" cy="0"/>
        </a:xfrm>
      </p:grpSpPr>
      <p:sp>
        <p:nvSpPr>
          <p:cNvPr id="71" name="Google Shape;71;p2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2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3" name="Google Shape;73;p2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4" name="Google Shape;74;p2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75" name="Google Shape;75;p25"/>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6" name="Google Shape;76;p2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7" name="Google Shape;77;p2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8" name="Google Shape;78;p2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9" name="Google Shape;79;p2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0" name="Google Shape;80;p2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1" name="Google Shape;81;p2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2" name="Shape 82"/>
        <p:cNvGrpSpPr/>
        <p:nvPr/>
      </p:nvGrpSpPr>
      <p:grpSpPr>
        <a:xfrm>
          <a:off x="0" y="0"/>
          <a:ext cx="0" cy="0"/>
          <a:chOff x="0" y="0"/>
          <a:chExt cx="0" cy="0"/>
        </a:xfrm>
      </p:grpSpPr>
      <p:sp>
        <p:nvSpPr>
          <p:cNvPr id="83" name="Google Shape;83;p26"/>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26"/>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5" name="Google Shape;85;p26"/>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6" name="Google Shape;86;p2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87" name="Google Shape;87;p26"/>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8" name="Google Shape;88;p2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9" name="Google Shape;89;p2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0" name="Google Shape;90;p2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1" name="Google Shape;91;p26"/>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2" name="Google Shape;92;p26"/>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3" name="Google Shape;93;p26"/>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4" name="Shape 94"/>
        <p:cNvGrpSpPr/>
        <p:nvPr/>
      </p:nvGrpSpPr>
      <p:grpSpPr>
        <a:xfrm>
          <a:off x="0" y="0"/>
          <a:ext cx="0" cy="0"/>
          <a:chOff x="0" y="0"/>
          <a:chExt cx="0" cy="0"/>
        </a:xfrm>
      </p:grpSpPr>
      <p:sp>
        <p:nvSpPr>
          <p:cNvPr id="95" name="Google Shape;95;p27"/>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6" name="Google Shape;96;p27"/>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7" name="Google Shape;97;p2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98" name="Google Shape;98;p27"/>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9" name="Google Shape;99;p2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0" name="Google Shape;100;p27"/>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1" name="Shape 101"/>
        <p:cNvGrpSpPr/>
        <p:nvPr/>
      </p:nvGrpSpPr>
      <p:grpSpPr>
        <a:xfrm>
          <a:off x="0" y="0"/>
          <a:ext cx="0" cy="0"/>
          <a:chOff x="0" y="0"/>
          <a:chExt cx="0" cy="0"/>
        </a:xfrm>
      </p:grpSpPr>
      <p:cxnSp>
        <p:nvCxnSpPr>
          <p:cNvPr id="102" name="Google Shape;102;p28"/>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3" name="Google Shape;103;p28"/>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4" name="Google Shape;104;p28"/>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5" name="Google Shape;105;p28"/>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06" name="Google Shape;106;p28"/>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7" name="Google Shape;107;p28"/>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showMasterSp="0">
  <p:cSld name="Title and Content 1">
    <p:spTree>
      <p:nvGrpSpPr>
        <p:cNvPr id="108" name="Shape 108"/>
        <p:cNvGrpSpPr/>
        <p:nvPr/>
      </p:nvGrpSpPr>
      <p:grpSpPr>
        <a:xfrm>
          <a:off x="0" y="0"/>
          <a:ext cx="0" cy="0"/>
          <a:chOff x="0" y="0"/>
          <a:chExt cx="0" cy="0"/>
        </a:xfrm>
      </p:grpSpPr>
      <p:pic>
        <p:nvPicPr>
          <p:cNvPr id="109" name="Google Shape;109;p29"/>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110" name="Google Shape;110;p2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29"/>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2" name="Google Shape;112;p2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2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showMasterSp="0">
  <p:cSld name="Content and Photo vertical">
    <p:spTree>
      <p:nvGrpSpPr>
        <p:cNvPr id="114" name="Shape 114"/>
        <p:cNvGrpSpPr/>
        <p:nvPr/>
      </p:nvGrpSpPr>
      <p:grpSpPr>
        <a:xfrm>
          <a:off x="0" y="0"/>
          <a:ext cx="0" cy="0"/>
          <a:chOff x="0" y="0"/>
          <a:chExt cx="0" cy="0"/>
        </a:xfrm>
      </p:grpSpPr>
      <p:pic>
        <p:nvPicPr>
          <p:cNvPr id="115" name="Google Shape;115;p30"/>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6" name="Google Shape;116;p30"/>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30"/>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8" name="Google Shape;118;p30"/>
          <p:cNvSpPr/>
          <p:nvPr>
            <p:ph idx="2" type="pic"/>
          </p:nvPr>
        </p:nvSpPr>
        <p:spPr>
          <a:xfrm>
            <a:off x="5572125" y="1"/>
            <a:ext cx="3571875" cy="5029199"/>
          </a:xfrm>
          <a:prstGeom prst="rect">
            <a:avLst/>
          </a:prstGeom>
          <a:solidFill>
            <a:srgbClr val="D3EEEF"/>
          </a:solidFill>
          <a:ln>
            <a:noFill/>
          </a:ln>
        </p:spPr>
      </p:sp>
      <p:pic>
        <p:nvPicPr>
          <p:cNvPr id="119" name="Google Shape;119;p3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3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showMasterSp="0">
  <p:cSld name="Content and Photo horizontal">
    <p:spTree>
      <p:nvGrpSpPr>
        <p:cNvPr id="121" name="Shape 121"/>
        <p:cNvGrpSpPr/>
        <p:nvPr/>
      </p:nvGrpSpPr>
      <p:grpSpPr>
        <a:xfrm>
          <a:off x="0" y="0"/>
          <a:ext cx="0" cy="0"/>
          <a:chOff x="0" y="0"/>
          <a:chExt cx="0" cy="0"/>
        </a:xfrm>
      </p:grpSpPr>
      <p:sp>
        <p:nvSpPr>
          <p:cNvPr id="122" name="Google Shape;122;p31"/>
          <p:cNvSpPr/>
          <p:nvPr>
            <p:ph idx="2" type="pic"/>
          </p:nvPr>
        </p:nvSpPr>
        <p:spPr>
          <a:xfrm>
            <a:off x="0" y="1"/>
            <a:ext cx="9144000" cy="2571749"/>
          </a:xfrm>
          <a:prstGeom prst="rect">
            <a:avLst/>
          </a:prstGeom>
          <a:solidFill>
            <a:srgbClr val="D3EEEF"/>
          </a:solidFill>
          <a:ln>
            <a:noFill/>
          </a:ln>
        </p:spPr>
      </p:sp>
      <p:sp>
        <p:nvSpPr>
          <p:cNvPr id="123" name="Google Shape;123;p31"/>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31"/>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31"/>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6" name="Google Shape;126;p3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7" name="Google Shape;127;p31"/>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showMasterSp="0">
  <p:cSld name="Content and Graph">
    <p:spTree>
      <p:nvGrpSpPr>
        <p:cNvPr id="128" name="Shape 128"/>
        <p:cNvGrpSpPr/>
        <p:nvPr/>
      </p:nvGrpSpPr>
      <p:grpSpPr>
        <a:xfrm>
          <a:off x="0" y="0"/>
          <a:ext cx="0" cy="0"/>
          <a:chOff x="0" y="0"/>
          <a:chExt cx="0" cy="0"/>
        </a:xfrm>
      </p:grpSpPr>
      <p:pic>
        <p:nvPicPr>
          <p:cNvPr id="129" name="Google Shape;129;p32"/>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0" name="Google Shape;130;p32"/>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32"/>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2" name="Google Shape;132;p3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3" name="Google Shape;133;p32"/>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showMasterSp="0">
  <p:cSld name="Ending">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3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36" name="Google Shape;136;p3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7" name="Google Shape;137;p3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8" name="Google Shape;138;p3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9" name="Google Shape;139;p3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40" name="Google Shape;140;p33"/>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41" name="Google Shape;141;p3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42" name="Google Shape;142;p3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tsikkodia" type="title">
  <p:cSld name="TITLE">
    <p:spTree>
      <p:nvGrpSpPr>
        <p:cNvPr id="143" name="Shape 143"/>
        <p:cNvGrpSpPr/>
        <p:nvPr/>
      </p:nvGrpSpPr>
      <p:grpSpPr>
        <a:xfrm>
          <a:off x="0" y="0"/>
          <a:ext cx="0" cy="0"/>
          <a:chOff x="0" y="0"/>
          <a:chExt cx="0" cy="0"/>
        </a:xfrm>
      </p:grpSpPr>
      <p:sp>
        <p:nvSpPr>
          <p:cNvPr id="144" name="Google Shape;144;p34"/>
          <p:cNvSpPr txBox="1"/>
          <p:nvPr>
            <p:ph type="ctrTitle"/>
          </p:nvPr>
        </p:nvSpPr>
        <p:spPr>
          <a:xfrm>
            <a:off x="1143000" y="781050"/>
            <a:ext cx="6858000" cy="1790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34"/>
          <p:cNvSpPr txBox="1"/>
          <p:nvPr>
            <p:ph idx="1" type="subTitle"/>
          </p:nvPr>
        </p:nvSpPr>
        <p:spPr>
          <a:xfrm>
            <a:off x="1143000" y="2701528"/>
            <a:ext cx="6858000" cy="1241822"/>
          </a:xfrm>
          <a:prstGeom prst="rect">
            <a:avLst/>
          </a:prstGeom>
          <a:noFill/>
          <a:ln>
            <a:noFill/>
          </a:ln>
        </p:spPr>
        <p:txBody>
          <a:bodyPr anchorCtr="0" anchor="t" bIns="45700" lIns="91425" spcFirstLastPara="1" rIns="91425" wrap="square" tIns="4570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grpSp>
        <p:nvGrpSpPr>
          <p:cNvPr id="146" name="Google Shape;146;p34"/>
          <p:cNvGrpSpPr/>
          <p:nvPr/>
        </p:nvGrpSpPr>
        <p:grpSpPr>
          <a:xfrm>
            <a:off x="113506" y="4583923"/>
            <a:ext cx="8916989" cy="488417"/>
            <a:chOff x="113506" y="4583923"/>
            <a:chExt cx="8916989" cy="488417"/>
          </a:xfrm>
        </p:grpSpPr>
        <p:pic>
          <p:nvPicPr>
            <p:cNvPr id="147" name="Google Shape;147;p34"/>
            <p:cNvPicPr preferRelativeResize="0"/>
            <p:nvPr/>
          </p:nvPicPr>
          <p:blipFill rotWithShape="1">
            <a:blip r:embed="rId2">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48" name="Google Shape;148;p34"/>
            <p:cNvPicPr preferRelativeResize="0"/>
            <p:nvPr/>
          </p:nvPicPr>
          <p:blipFill rotWithShape="1">
            <a:blip r:embed="rId3">
              <a:alphaModFix/>
            </a:blip>
            <a:srcRect b="0" l="0" r="5514" t="0"/>
            <a:stretch/>
          </p:blipFill>
          <p:spPr>
            <a:xfrm>
              <a:off x="1731601" y="4583923"/>
              <a:ext cx="1973257" cy="438949"/>
            </a:xfrm>
            <a:prstGeom prst="rect">
              <a:avLst/>
            </a:prstGeom>
            <a:noFill/>
            <a:ln>
              <a:noFill/>
            </a:ln>
          </p:spPr>
        </p:pic>
        <p:pic>
          <p:nvPicPr>
            <p:cNvPr descr="Gdańsk University of Technology - Wikipedia" id="149" name="Google Shape;149;p34"/>
            <p:cNvPicPr preferRelativeResize="0"/>
            <p:nvPr/>
          </p:nvPicPr>
          <p:blipFill rotWithShape="1">
            <a:blip r:embed="rId4">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50" name="Google Shape;150;p34"/>
            <p:cNvPicPr preferRelativeResize="0"/>
            <p:nvPr/>
          </p:nvPicPr>
          <p:blipFill rotWithShape="1">
            <a:blip r:embed="rId5">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51" name="Google Shape;151;p34"/>
            <p:cNvPicPr preferRelativeResize="0"/>
            <p:nvPr/>
          </p:nvPicPr>
          <p:blipFill rotWithShape="1">
            <a:blip r:embed="rId6">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52" name="Google Shape;152;p34"/>
            <p:cNvPicPr preferRelativeResize="0"/>
            <p:nvPr/>
          </p:nvPicPr>
          <p:blipFill rotWithShape="1">
            <a:blip r:embed="rId7">
              <a:alphaModFix/>
            </a:blip>
            <a:srcRect b="0" l="0" r="0" t="0"/>
            <a:stretch/>
          </p:blipFill>
          <p:spPr>
            <a:xfrm>
              <a:off x="5244287" y="4583923"/>
              <a:ext cx="1055066" cy="432832"/>
            </a:xfrm>
            <a:prstGeom prst="rect">
              <a:avLst/>
            </a:prstGeom>
            <a:noFill/>
            <a:ln>
              <a:noFill/>
            </a:ln>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53" name="Shape 153"/>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or visualization">
  <p:cSld name="Chart or visualization">
    <p:spTree>
      <p:nvGrpSpPr>
        <p:cNvPr id="154" name="Shape 154"/>
        <p:cNvGrpSpPr/>
        <p:nvPr/>
      </p:nvGrpSpPr>
      <p:grpSpPr>
        <a:xfrm>
          <a:off x="0" y="0"/>
          <a:ext cx="0" cy="0"/>
          <a:chOff x="0" y="0"/>
          <a:chExt cx="0" cy="0"/>
        </a:xfrm>
      </p:grpSpPr>
      <p:sp>
        <p:nvSpPr>
          <p:cNvPr id="155" name="Google Shape;155;p36"/>
          <p:cNvSpPr txBox="1"/>
          <p:nvPr>
            <p:ph type="title"/>
          </p:nvPr>
        </p:nvSpPr>
        <p:spPr>
          <a:xfrm>
            <a:off x="629841" y="1480874"/>
            <a:ext cx="1774244"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6" name="Google Shape;156;p36"/>
          <p:cNvSpPr txBox="1"/>
          <p:nvPr>
            <p:ph idx="1" type="body"/>
          </p:nvPr>
        </p:nvSpPr>
        <p:spPr>
          <a:xfrm>
            <a:off x="629841" y="2771775"/>
            <a:ext cx="1774244" cy="1629966"/>
          </a:xfrm>
          <a:prstGeom prst="rect">
            <a:avLst/>
          </a:prstGeom>
          <a:noFill/>
          <a:ln>
            <a:noFill/>
          </a:ln>
        </p:spPr>
        <p:txBody>
          <a:bodyPr anchorCtr="0" anchor="t" bIns="45700" lIns="91425" spcFirstLastPara="1" rIns="91425" wrap="square" tIns="45700">
            <a:spAutoFit/>
          </a:bodyPr>
          <a:lstStyle>
            <a:lvl1pPr indent="-304800" lvl="0" marL="4572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indent="-228600" lvl="1" marL="914400" algn="l">
              <a:lnSpc>
                <a:spcPct val="90000"/>
              </a:lnSpc>
              <a:spcBef>
                <a:spcPts val="375"/>
              </a:spcBef>
              <a:spcAft>
                <a:spcPts val="0"/>
              </a:spcAft>
              <a:buClr>
                <a:srgbClr val="161249"/>
              </a:buClr>
              <a:buSzPts val="1050"/>
              <a:buNone/>
              <a:defRPr sz="1050"/>
            </a:lvl2pPr>
            <a:lvl3pPr indent="-228600" lvl="2" marL="1371600" algn="l">
              <a:lnSpc>
                <a:spcPct val="90000"/>
              </a:lnSpc>
              <a:spcBef>
                <a:spcPts val="375"/>
              </a:spcBef>
              <a:spcAft>
                <a:spcPts val="0"/>
              </a:spcAft>
              <a:buClr>
                <a:srgbClr val="161249"/>
              </a:buClr>
              <a:buSzPts val="900"/>
              <a:buNone/>
              <a:defRPr sz="900"/>
            </a:lvl3pPr>
            <a:lvl4pPr indent="-228600" lvl="3" marL="1828800" algn="l">
              <a:lnSpc>
                <a:spcPct val="90000"/>
              </a:lnSpc>
              <a:spcBef>
                <a:spcPts val="375"/>
              </a:spcBef>
              <a:spcAft>
                <a:spcPts val="0"/>
              </a:spcAft>
              <a:buClr>
                <a:srgbClr val="161249"/>
              </a:buClr>
              <a:buSzPts val="750"/>
              <a:buNone/>
              <a:defRPr sz="750"/>
            </a:lvl4pPr>
            <a:lvl5pPr indent="-228600" lvl="4" marL="2286000" algn="l">
              <a:lnSpc>
                <a:spcPct val="90000"/>
              </a:lnSpc>
              <a:spcBef>
                <a:spcPts val="375"/>
              </a:spcBef>
              <a:spcAft>
                <a:spcPts val="0"/>
              </a:spcAft>
              <a:buClr>
                <a:srgbClr val="161249"/>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57" name="Google Shape;157;p36"/>
          <p:cNvSpPr/>
          <p:nvPr>
            <p:ph idx="2" type="chart"/>
          </p:nvPr>
        </p:nvSpPr>
        <p:spPr>
          <a:xfrm>
            <a:off x="3800476" y="228600"/>
            <a:ext cx="5079206" cy="4229100"/>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lvl="1"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lvl="2"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lvl="3"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lvl="4"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lvl="5"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lvl="6"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lvl="7"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lvl="8"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158" name="Google Shape;158;p36"/>
          <p:cNvGrpSpPr/>
          <p:nvPr/>
        </p:nvGrpSpPr>
        <p:grpSpPr>
          <a:xfrm>
            <a:off x="113506" y="4583923"/>
            <a:ext cx="8916989" cy="488417"/>
            <a:chOff x="113506" y="4583923"/>
            <a:chExt cx="8916989" cy="488417"/>
          </a:xfrm>
        </p:grpSpPr>
        <p:pic>
          <p:nvPicPr>
            <p:cNvPr id="159" name="Google Shape;159;p36"/>
            <p:cNvPicPr preferRelativeResize="0"/>
            <p:nvPr/>
          </p:nvPicPr>
          <p:blipFill rotWithShape="1">
            <a:blip r:embed="rId2">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60" name="Google Shape;160;p36"/>
            <p:cNvPicPr preferRelativeResize="0"/>
            <p:nvPr/>
          </p:nvPicPr>
          <p:blipFill rotWithShape="1">
            <a:blip r:embed="rId3">
              <a:alphaModFix/>
            </a:blip>
            <a:srcRect b="0" l="0" r="5514" t="0"/>
            <a:stretch/>
          </p:blipFill>
          <p:spPr>
            <a:xfrm>
              <a:off x="1731601" y="4583923"/>
              <a:ext cx="1973257" cy="438949"/>
            </a:xfrm>
            <a:prstGeom prst="rect">
              <a:avLst/>
            </a:prstGeom>
            <a:noFill/>
            <a:ln>
              <a:noFill/>
            </a:ln>
          </p:spPr>
        </p:pic>
        <p:pic>
          <p:nvPicPr>
            <p:cNvPr descr="Gdańsk University of Technology - Wikipedia" id="161" name="Google Shape;161;p36"/>
            <p:cNvPicPr preferRelativeResize="0"/>
            <p:nvPr/>
          </p:nvPicPr>
          <p:blipFill rotWithShape="1">
            <a:blip r:embed="rId4">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62" name="Google Shape;162;p36"/>
            <p:cNvPicPr preferRelativeResize="0"/>
            <p:nvPr/>
          </p:nvPicPr>
          <p:blipFill rotWithShape="1">
            <a:blip r:embed="rId5">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63" name="Google Shape;163;p36"/>
            <p:cNvPicPr preferRelativeResize="0"/>
            <p:nvPr/>
          </p:nvPicPr>
          <p:blipFill rotWithShape="1">
            <a:blip r:embed="rId6">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64" name="Google Shape;164;p36"/>
            <p:cNvPicPr preferRelativeResize="0"/>
            <p:nvPr/>
          </p:nvPicPr>
          <p:blipFill rotWithShape="1">
            <a:blip r:embed="rId7">
              <a:alphaModFix/>
            </a:blip>
            <a:srcRect b="0" l="0" r="0" t="0"/>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type="twoColTx">
  <p:cSld name="TITLE_AND_TWO_COLUMNS">
    <p:spTree>
      <p:nvGrpSpPr>
        <p:cNvPr id="165" name="Shape 165"/>
        <p:cNvGrpSpPr/>
        <p:nvPr/>
      </p:nvGrpSpPr>
      <p:grpSpPr>
        <a:xfrm>
          <a:off x="0" y="0"/>
          <a:ext cx="0" cy="0"/>
          <a:chOff x="0" y="0"/>
          <a:chExt cx="0" cy="0"/>
        </a:xfrm>
      </p:grpSpPr>
      <p:sp>
        <p:nvSpPr>
          <p:cNvPr id="166" name="Google Shape;166;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indent="0" lvl="1"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indent="0" lvl="2"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indent="0" lvl="3"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indent="0" lvl="4"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indent="0" lvl="5"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indent="0" lvl="6"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indent="0" lvl="7"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indent="0" lvl="8"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2" type="secHead">
  <p:cSld name="SECTION_HEADER">
    <p:spTree>
      <p:nvGrpSpPr>
        <p:cNvPr id="167" name="Shape 167"/>
        <p:cNvGrpSpPr/>
        <p:nvPr/>
      </p:nvGrpSpPr>
      <p:grpSpPr>
        <a:xfrm>
          <a:off x="0" y="0"/>
          <a:ext cx="0" cy="0"/>
          <a:chOff x="0" y="0"/>
          <a:chExt cx="0" cy="0"/>
        </a:xfrm>
      </p:grpSpPr>
      <p:sp>
        <p:nvSpPr>
          <p:cNvPr id="168" name="Google Shape;168;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indent="0" lvl="1"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indent="0" lvl="2"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indent="0" lvl="3"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indent="0" lvl="4"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indent="0" lvl="5"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indent="0" lvl="6"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indent="0" lvl="7"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indent="0" lvl="8" marL="0" marR="0" rtl="0" algn="l">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ck Background">
  <p:cSld name="Black Background">
    <p:spTree>
      <p:nvGrpSpPr>
        <p:cNvPr id="169"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4.xml"/><Relationship Id="rId22" Type="http://schemas.openxmlformats.org/officeDocument/2006/relationships/slideLayout" Target="../slideLayouts/slideLayout16.xml"/><Relationship Id="rId21" Type="http://schemas.openxmlformats.org/officeDocument/2006/relationships/slideLayout" Target="../slideLayouts/slideLayout15.xml"/><Relationship Id="rId24" Type="http://schemas.openxmlformats.org/officeDocument/2006/relationships/slideLayout" Target="../slideLayouts/slideLayout18.xml"/><Relationship Id="rId23" Type="http://schemas.openxmlformats.org/officeDocument/2006/relationships/slideLayout" Target="../slideLayouts/slideLayout17.xml"/><Relationship Id="rId1" Type="http://schemas.openxmlformats.org/officeDocument/2006/relationships/image" Target="../media/image11.png"/><Relationship Id="rId2" Type="http://schemas.openxmlformats.org/officeDocument/2006/relationships/image" Target="../media/image24.jpg"/><Relationship Id="rId3" Type="http://schemas.openxmlformats.org/officeDocument/2006/relationships/image" Target="../media/image26.jpg"/><Relationship Id="rId4" Type="http://schemas.openxmlformats.org/officeDocument/2006/relationships/image" Target="../media/image32.png"/><Relationship Id="rId9" Type="http://schemas.openxmlformats.org/officeDocument/2006/relationships/slideLayout" Target="../slideLayouts/slideLayout3.xml"/><Relationship Id="rId26" Type="http://schemas.openxmlformats.org/officeDocument/2006/relationships/slideLayout" Target="../slideLayouts/slideLayout20.xml"/><Relationship Id="rId25" Type="http://schemas.openxmlformats.org/officeDocument/2006/relationships/slideLayout" Target="../slideLayouts/slideLayout19.xml"/><Relationship Id="rId28" Type="http://schemas.openxmlformats.org/officeDocument/2006/relationships/slideLayout" Target="../slideLayouts/slideLayout22.xml"/><Relationship Id="rId27" Type="http://schemas.openxmlformats.org/officeDocument/2006/relationships/slideLayout" Target="../slideLayouts/slideLayout21.xml"/><Relationship Id="rId5" Type="http://schemas.openxmlformats.org/officeDocument/2006/relationships/image" Target="../media/image31.png"/><Relationship Id="rId6" Type="http://schemas.openxmlformats.org/officeDocument/2006/relationships/image" Target="../media/image8.png"/><Relationship Id="rId29" Type="http://schemas.openxmlformats.org/officeDocument/2006/relationships/theme" Target="../theme/theme1.xml"/><Relationship Id="rId7" Type="http://schemas.openxmlformats.org/officeDocument/2006/relationships/slideLayout" Target="../slideLayouts/slideLayout1.xml"/><Relationship Id="rId8" Type="http://schemas.openxmlformats.org/officeDocument/2006/relationships/slideLayout" Target="../slideLayouts/slideLayout2.xml"/><Relationship Id="rId11" Type="http://schemas.openxmlformats.org/officeDocument/2006/relationships/slideLayout" Target="../slideLayouts/slideLayout5.xml"/><Relationship Id="rId10" Type="http://schemas.openxmlformats.org/officeDocument/2006/relationships/slideLayout" Target="../slideLayouts/slideLayout4.xml"/><Relationship Id="rId13" Type="http://schemas.openxmlformats.org/officeDocument/2006/relationships/slideLayout" Target="../slideLayouts/slideLayout7.xml"/><Relationship Id="rId12" Type="http://schemas.openxmlformats.org/officeDocument/2006/relationships/slideLayout" Target="../slideLayouts/slideLayout6.xml"/><Relationship Id="rId15" Type="http://schemas.openxmlformats.org/officeDocument/2006/relationships/slideLayout" Target="../slideLayouts/slideLayout9.xml"/><Relationship Id="rId14" Type="http://schemas.openxmlformats.org/officeDocument/2006/relationships/slideLayout" Target="../slideLayouts/slideLayout8.xml"/><Relationship Id="rId17" Type="http://schemas.openxmlformats.org/officeDocument/2006/relationships/slideLayout" Target="../slideLayouts/slideLayout11.xml"/><Relationship Id="rId16" Type="http://schemas.openxmlformats.org/officeDocument/2006/relationships/slideLayout" Target="../slideLayouts/slideLayout10.xml"/><Relationship Id="rId19" Type="http://schemas.openxmlformats.org/officeDocument/2006/relationships/slideLayout" Target="../slideLayouts/slideLayout13.xml"/><Relationship Id="rId1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7"/>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8" name="Google Shape;8;p17"/>
          <p:cNvGrpSpPr/>
          <p:nvPr/>
        </p:nvGrpSpPr>
        <p:grpSpPr>
          <a:xfrm>
            <a:off x="113506" y="4583923"/>
            <a:ext cx="8916989" cy="488417"/>
            <a:chOff x="113506" y="4583923"/>
            <a:chExt cx="8916989" cy="488417"/>
          </a:xfrm>
        </p:grpSpPr>
        <p:pic>
          <p:nvPicPr>
            <p:cNvPr id="9" name="Google Shape;9;p17"/>
            <p:cNvPicPr preferRelativeResize="0"/>
            <p:nvPr/>
          </p:nvPicPr>
          <p:blipFill rotWithShape="1">
            <a:blip r:embed="rId1">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0" name="Google Shape;10;p17"/>
            <p:cNvPicPr preferRelativeResize="0"/>
            <p:nvPr/>
          </p:nvPicPr>
          <p:blipFill rotWithShape="1">
            <a:blip r:embed="rId2">
              <a:alphaModFix/>
            </a:blip>
            <a:srcRect b="0" l="0" r="5514" t="0"/>
            <a:stretch/>
          </p:blipFill>
          <p:spPr>
            <a:xfrm>
              <a:off x="1731601" y="4583923"/>
              <a:ext cx="1973257" cy="438949"/>
            </a:xfrm>
            <a:prstGeom prst="rect">
              <a:avLst/>
            </a:prstGeom>
            <a:noFill/>
            <a:ln>
              <a:noFill/>
            </a:ln>
          </p:spPr>
        </p:pic>
        <p:pic>
          <p:nvPicPr>
            <p:cNvPr descr="Gdańsk University of Technology - Wikipedia" id="11" name="Google Shape;11;p17"/>
            <p:cNvPicPr preferRelativeResize="0"/>
            <p:nvPr/>
          </p:nvPicPr>
          <p:blipFill rotWithShape="1">
            <a:blip r:embed="rId3">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2" name="Google Shape;12;p17"/>
            <p:cNvPicPr preferRelativeResize="0"/>
            <p:nvPr/>
          </p:nvPicPr>
          <p:blipFill rotWithShape="1">
            <a:blip r:embed="rId4">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3" name="Google Shape;13;p17"/>
            <p:cNvPicPr preferRelativeResize="0"/>
            <p:nvPr/>
          </p:nvPicPr>
          <p:blipFill rotWithShape="1">
            <a:blip r:embed="rId5">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4" name="Google Shape;14;p17"/>
            <p:cNvPicPr preferRelativeResize="0"/>
            <p:nvPr/>
          </p:nvPicPr>
          <p:blipFill rotWithShape="1">
            <a:blip r:embed="rId6">
              <a:alphaModFix/>
            </a:blip>
            <a:srcRect b="0" l="0" r="0" t="0"/>
            <a:stretch/>
          </p:blipFill>
          <p:spPr>
            <a:xfrm>
              <a:off x="5244287" y="4583923"/>
              <a:ext cx="1055066" cy="432832"/>
            </a:xfrm>
            <a:prstGeom prst="rect">
              <a:avLst/>
            </a:prstGeom>
            <a:noFill/>
            <a:ln>
              <a:noFill/>
            </a:ln>
          </p:spPr>
        </p:pic>
      </p:grpSp>
    </p:spTree>
  </p:cSld>
  <p:clrMap accent1="accent1" accent2="accent2" accent3="accent3" accent4="accent4" accent5="accent5" accent6="accent6" bg1="lt1" bg2="dk2" tx1="dk1" tx2="lt2" folHlink="folHlink" hlink="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 id="2147483661" r:id="rId19"/>
    <p:sldLayoutId id="2147483662" r:id="rId20"/>
    <p:sldLayoutId id="2147483663" r:id="rId21"/>
    <p:sldLayoutId id="2147483664" r:id="rId22"/>
    <p:sldLayoutId id="2147483665" r:id="rId23"/>
    <p:sldLayoutId id="2147483666" r:id="rId24"/>
    <p:sldLayoutId id="2147483667" r:id="rId25"/>
    <p:sldLayoutId id="2147483668" r:id="rId26"/>
    <p:sldLayoutId id="2147483669" r:id="rId27"/>
    <p:sldLayoutId id="2147483670" r:id="rId2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27.png"/><Relationship Id="rId4" Type="http://schemas.openxmlformats.org/officeDocument/2006/relationships/image" Target="../media/image2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
          <p:cNvSpPr txBox="1"/>
          <p:nvPr>
            <p:ph type="ctrTitle"/>
          </p:nvPr>
        </p:nvSpPr>
        <p:spPr>
          <a:xfrm>
            <a:off x="637035" y="1751221"/>
            <a:ext cx="7869929" cy="1083660"/>
          </a:xfrm>
          <a:prstGeom prst="rect">
            <a:avLst/>
          </a:prstGeom>
          <a:noFill/>
          <a:ln>
            <a:noFill/>
          </a:ln>
        </p:spPr>
        <p:txBody>
          <a:bodyPr anchorCtr="0" anchor="t" bIns="0" lIns="91425" spcFirstLastPara="1" rIns="91425" wrap="square" tIns="45700">
            <a:noAutofit/>
          </a:bodyPr>
          <a:lstStyle/>
          <a:p>
            <a:pPr indent="0" lvl="0" marL="0" rtl="0" algn="l">
              <a:lnSpc>
                <a:spcPct val="90000"/>
              </a:lnSpc>
              <a:spcBef>
                <a:spcPts val="0"/>
              </a:spcBef>
              <a:spcAft>
                <a:spcPts val="0"/>
              </a:spcAft>
              <a:buClr>
                <a:schemeClr val="lt1"/>
              </a:buClr>
              <a:buSzPts val="6000"/>
              <a:buFont typeface="Arial"/>
              <a:buNone/>
            </a:pPr>
            <a:r>
              <a:rPr lang="en-US" sz="6000"/>
              <a:t>How Analytics Work</a:t>
            </a:r>
            <a:endParaRPr sz="6000"/>
          </a:p>
        </p:txBody>
      </p:sp>
      <p:sp>
        <p:nvSpPr>
          <p:cNvPr id="175" name="Google Shape;175;p1"/>
          <p:cNvSpPr txBox="1"/>
          <p:nvPr>
            <p:ph idx="4294967295" type="subTitle"/>
          </p:nvPr>
        </p:nvSpPr>
        <p:spPr>
          <a:xfrm>
            <a:off x="1142999" y="2701925"/>
            <a:ext cx="6858000" cy="1170064"/>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Professor</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School</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Digital Analytics and Monitoring</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81" name="Google Shape;181;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t/>
            </a:r>
            <a:endParaRPr b="0" i="0" sz="1800" u="none" cap="none" strike="noStrike">
              <a:solidFill>
                <a:schemeClr val="dk1"/>
              </a:solidFill>
              <a:latin typeface="Arial"/>
              <a:ea typeface="Arial"/>
              <a:cs typeface="Arial"/>
              <a:sym typeface="Arial"/>
            </a:endParaRPr>
          </a:p>
        </p:txBody>
      </p:sp>
      <p:sp>
        <p:nvSpPr>
          <p:cNvPr id="182" name="Google Shape;182;p2"/>
          <p:cNvSpPr txBox="1"/>
          <p:nvPr>
            <p:ph type="title"/>
          </p:nvPr>
        </p:nvSpPr>
        <p:spPr>
          <a:xfrm>
            <a:off x="628650" y="366825"/>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“Pre-historic Analytics”</a:t>
            </a:r>
            <a:endParaRPr/>
          </a:p>
        </p:txBody>
      </p:sp>
      <p:sp>
        <p:nvSpPr>
          <p:cNvPr id="183" name="Google Shape;183;p2"/>
          <p:cNvSpPr txBox="1"/>
          <p:nvPr>
            <p:ph idx="1" type="body"/>
          </p:nvPr>
        </p:nvSpPr>
        <p:spPr>
          <a:xfrm>
            <a:off x="762439" y="1188961"/>
            <a:ext cx="7886700" cy="2382704"/>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rgbClr val="161249"/>
              </a:buClr>
              <a:buSzPts val="2100"/>
              <a:buNone/>
            </a:pPr>
            <a:r>
              <a:rPr lang="en-US">
                <a:latin typeface="Arial"/>
                <a:ea typeface="Arial"/>
                <a:cs typeface="Arial"/>
                <a:sym typeface="Arial"/>
              </a:rPr>
              <a:t>How did companies collect information about consumers before the advent of the Internet and the Web?</a:t>
            </a:r>
            <a:endParaRPr>
              <a:latin typeface="Arial"/>
              <a:ea typeface="Arial"/>
              <a:cs typeface="Arial"/>
              <a:sym typeface="Arial"/>
            </a:endParaRPr>
          </a:p>
          <a:p>
            <a:pPr indent="-342900" lvl="0" marL="342900" rtl="0" algn="l">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Marketing Research</a:t>
            </a:r>
            <a:endParaRPr/>
          </a:p>
          <a:p>
            <a:pPr indent="-342900" lvl="0" marL="342900" rtl="0" algn="l">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Customer transactions</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89" name="Google Shape;189;p3"/>
          <p:cNvSpPr txBox="1"/>
          <p:nvPr/>
        </p:nvSpPr>
        <p:spPr>
          <a:xfrm>
            <a:off x="478339" y="1262790"/>
            <a:ext cx="8454900" cy="3067049"/>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0" name="Google Shape;190;p3"/>
          <p:cNvSpPr txBox="1"/>
          <p:nvPr>
            <p:ph type="title"/>
          </p:nvPr>
        </p:nvSpPr>
        <p:spPr>
          <a:xfrm>
            <a:off x="628650" y="382817"/>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“Pre-historic Analytics”</a:t>
            </a:r>
            <a:endParaRPr/>
          </a:p>
        </p:txBody>
      </p:sp>
      <p:sp>
        <p:nvSpPr>
          <p:cNvPr id="191" name="Google Shape;191;p3"/>
          <p:cNvSpPr txBox="1"/>
          <p:nvPr>
            <p:ph idx="1" type="body"/>
          </p:nvPr>
        </p:nvSpPr>
        <p:spPr>
          <a:xfrm>
            <a:off x="628650" y="1295673"/>
            <a:ext cx="7886700" cy="2177519"/>
          </a:xfrm>
          <a:prstGeom prst="rect">
            <a:avLst/>
          </a:prstGeom>
          <a:noFill/>
          <a:ln>
            <a:noFill/>
          </a:ln>
        </p:spPr>
        <p:txBody>
          <a:bodyPr anchorCtr="0" anchor="t" bIns="45700" lIns="91425" spcFirstLastPara="1" rIns="91425" wrap="square" tIns="45700">
            <a:spAutoFit/>
          </a:bodyPr>
          <a:lstStyle/>
          <a:p>
            <a:pPr indent="-342900" lvl="0" marL="342900" rtl="0" algn="l">
              <a:lnSpc>
                <a:spcPct val="115000"/>
              </a:lnSpc>
              <a:spcBef>
                <a:spcPts val="0"/>
              </a:spcBef>
              <a:spcAft>
                <a:spcPts val="0"/>
              </a:spcAft>
              <a:buClr>
                <a:srgbClr val="F39200"/>
              </a:buClr>
              <a:buSzPts val="2100"/>
              <a:buFont typeface="Arial"/>
              <a:buChar char="●"/>
            </a:pPr>
            <a:r>
              <a:rPr lang="en-US">
                <a:latin typeface="Arial"/>
                <a:ea typeface="Arial"/>
                <a:cs typeface="Arial"/>
                <a:sym typeface="Arial"/>
              </a:rPr>
              <a:t>Compare the resources that were needed before and the resources that are needed now</a:t>
            </a:r>
            <a:endParaRPr/>
          </a:p>
          <a:p>
            <a:pPr indent="-342900" lvl="0" marL="342900" rtl="0" algn="l">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Compare the timing, the quality and quantity of information available to organizations to make decisions</a:t>
            </a:r>
            <a:endParaRPr>
              <a:latin typeface="Arial"/>
              <a:ea typeface="Arial"/>
              <a:cs typeface="Arial"/>
              <a:sym typeface="Arial"/>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97" name="Google Shape;197;p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8" name="Google Shape;198;p4"/>
          <p:cNvSpPr txBox="1"/>
          <p:nvPr>
            <p:ph type="title"/>
          </p:nvPr>
        </p:nvSpPr>
        <p:spPr>
          <a:xfrm>
            <a:off x="762439" y="273844"/>
            <a:ext cx="7886700" cy="6677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Learning Objectives</a:t>
            </a:r>
            <a:endParaRPr/>
          </a:p>
        </p:txBody>
      </p:sp>
      <p:sp>
        <p:nvSpPr>
          <p:cNvPr id="199" name="Google Shape;199;p4"/>
          <p:cNvSpPr txBox="1"/>
          <p:nvPr>
            <p:ph idx="1" type="body"/>
          </p:nvPr>
        </p:nvSpPr>
        <p:spPr>
          <a:xfrm>
            <a:off x="762439" y="1369218"/>
            <a:ext cx="7886700" cy="818173"/>
          </a:xfrm>
          <a:prstGeom prst="rect">
            <a:avLst/>
          </a:prstGeom>
          <a:noFill/>
          <a:ln>
            <a:noFill/>
          </a:ln>
        </p:spPr>
        <p:txBody>
          <a:bodyPr anchorCtr="0" anchor="t" bIns="45700" lIns="91425" spcFirstLastPara="1" rIns="91425" wrap="square" tIns="45700">
            <a:spAutoFit/>
          </a:bodyPr>
          <a:lstStyle/>
          <a:p>
            <a:pPr indent="-342900" lvl="0" marL="342900" rtl="0" algn="l">
              <a:lnSpc>
                <a:spcPct val="90000"/>
              </a:lnSpc>
              <a:spcBef>
                <a:spcPts val="0"/>
              </a:spcBef>
              <a:spcAft>
                <a:spcPts val="0"/>
              </a:spcAft>
              <a:buClr>
                <a:srgbClr val="F39200"/>
              </a:buClr>
              <a:buSzPts val="2400"/>
              <a:buFont typeface="Noto Sans Symbols"/>
              <a:buChar char="⮚"/>
            </a:pPr>
            <a:r>
              <a:rPr lang="en-US" sz="2400">
                <a:latin typeface="Calibri"/>
                <a:ea typeface="Calibri"/>
                <a:cs typeface="Calibri"/>
                <a:sym typeface="Calibri"/>
              </a:rPr>
              <a:t>Describe how Website Analytics Works</a:t>
            </a:r>
            <a:endParaRPr>
              <a:latin typeface="Arial"/>
              <a:ea typeface="Arial"/>
              <a:cs typeface="Arial"/>
              <a:sym typeface="Arial"/>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5"/>
          <p:cNvSpPr txBox="1"/>
          <p:nvPr>
            <p:ph type="title"/>
          </p:nvPr>
        </p:nvSpPr>
        <p:spPr>
          <a:xfrm>
            <a:off x="1633585" y="1147240"/>
            <a:ext cx="1734304" cy="499214"/>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Arial"/>
              <a:buNone/>
            </a:pPr>
            <a:r>
              <a:rPr lang="en-US" sz="3600"/>
              <a:t>Topic</a:t>
            </a:r>
            <a:endParaRPr/>
          </a:p>
        </p:txBody>
      </p:sp>
      <p:sp>
        <p:nvSpPr>
          <p:cNvPr id="205" name="Google Shape;205;p5"/>
          <p:cNvSpPr txBox="1"/>
          <p:nvPr>
            <p:ph idx="1" type="body"/>
          </p:nvPr>
        </p:nvSpPr>
        <p:spPr>
          <a:xfrm>
            <a:off x="3983426" y="1226031"/>
            <a:ext cx="4606283" cy="369332"/>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2000"/>
              <a:buFont typeface="Arial"/>
              <a:buChar char="•"/>
            </a:pPr>
            <a:r>
              <a:rPr lang="en-US" sz="2000"/>
              <a:t>How websi</a:t>
            </a:r>
            <a:r>
              <a:rPr lang="en-US" sz="2000">
                <a:solidFill>
                  <a:srgbClr val="FFFFFF"/>
                </a:solidFill>
              </a:rPr>
              <a:t>tes </a:t>
            </a:r>
            <a:r>
              <a:rPr lang="en-US" sz="2000"/>
              <a:t>gather information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6"/>
          <p:cNvSpPr txBox="1"/>
          <p:nvPr/>
        </p:nvSpPr>
        <p:spPr>
          <a:xfrm>
            <a:off x="450410" y="887241"/>
            <a:ext cx="8243180" cy="2934566"/>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i="0" lang="en-US" sz="3200" u="none" cap="none" strike="noStrike">
                <a:solidFill>
                  <a:schemeClr val="lt1"/>
                </a:solidFill>
                <a:latin typeface="Arial"/>
                <a:ea typeface="Arial"/>
                <a:cs typeface="Arial"/>
                <a:sym typeface="Arial"/>
              </a:rPr>
              <a:t>“Without data, you’re just another person with an opinion”</a:t>
            </a:r>
            <a:endParaRPr/>
          </a:p>
          <a:p>
            <a:pPr indent="0" lvl="0" marL="0" marR="0" rtl="0" algn="ctr">
              <a:spcBef>
                <a:spcPts val="0"/>
              </a:spcBef>
              <a:spcAft>
                <a:spcPts val="0"/>
              </a:spcAft>
              <a:buNone/>
            </a:pPr>
            <a:r>
              <a:t/>
            </a:r>
            <a:endParaRPr b="1" i="0" sz="3200" u="none" cap="none" strike="noStrike">
              <a:solidFill>
                <a:schemeClr val="lt1"/>
              </a:solidFill>
              <a:latin typeface="Arial"/>
              <a:ea typeface="Arial"/>
              <a:cs typeface="Arial"/>
              <a:sym typeface="Arial"/>
            </a:endParaRPr>
          </a:p>
          <a:p>
            <a:pPr indent="0" lvl="0" marL="0" marR="0" rtl="0" algn="r">
              <a:spcBef>
                <a:spcPts val="0"/>
              </a:spcBef>
              <a:spcAft>
                <a:spcPts val="0"/>
              </a:spcAft>
              <a:buNone/>
            </a:pPr>
            <a:r>
              <a:rPr b="0" i="1" lang="en-US" sz="2400" u="none" cap="none" strike="noStrike">
                <a:solidFill>
                  <a:schemeClr val="lt1"/>
                </a:solidFill>
                <a:latin typeface="Dancing Script"/>
                <a:ea typeface="Dancing Script"/>
                <a:cs typeface="Dancing Script"/>
                <a:sym typeface="Dancing Script"/>
              </a:rPr>
              <a:t>W. Edwards Deming</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16" name="Google Shape;216;p7"/>
          <p:cNvSpPr txBox="1"/>
          <p:nvPr/>
        </p:nvSpPr>
        <p:spPr>
          <a:xfrm>
            <a:off x="716400" y="2014329"/>
            <a:ext cx="7793700" cy="557421"/>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i="0" lang="en-US" sz="3600" u="none" cap="none" strike="noStrike">
                <a:solidFill>
                  <a:srgbClr val="161249"/>
                </a:solidFill>
                <a:latin typeface="Arial"/>
                <a:ea typeface="Arial"/>
                <a:cs typeface="Arial"/>
                <a:sym typeface="Arial"/>
              </a:rPr>
              <a:t>How websites gather information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8"/>
          <p:cNvSpPr txBox="1"/>
          <p:nvPr/>
        </p:nvSpPr>
        <p:spPr>
          <a:xfrm>
            <a:off x="478339" y="249535"/>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i="0" lang="en-US" sz="3000" u="none" cap="none" strike="noStrike">
                <a:solidFill>
                  <a:srgbClr val="161249"/>
                </a:solidFill>
                <a:latin typeface="Arial"/>
                <a:ea typeface="Arial"/>
                <a:cs typeface="Arial"/>
                <a:sym typeface="Arial"/>
              </a:rPr>
              <a:t>How websites gather information</a:t>
            </a:r>
            <a:endParaRPr/>
          </a:p>
        </p:txBody>
      </p:sp>
      <p:sp>
        <p:nvSpPr>
          <p:cNvPr id="222" name="Google Shape;222;p8"/>
          <p:cNvSpPr txBox="1"/>
          <p:nvPr/>
        </p:nvSpPr>
        <p:spPr>
          <a:xfrm>
            <a:off x="478339" y="822235"/>
            <a:ext cx="8454900" cy="3084484"/>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rPr b="1" i="0" lang="en-US" sz="2000" u="none" cap="none" strike="noStrike">
                <a:solidFill>
                  <a:srgbClr val="F39200"/>
                </a:solidFill>
                <a:latin typeface="Arial"/>
                <a:ea typeface="Arial"/>
                <a:cs typeface="Arial"/>
                <a:sym typeface="Arial"/>
              </a:rPr>
              <a:t>The four key data sources for web analytics are as follows:</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Hypertext transfer protocol (HTTP) requests (via javascript code snippets or cookies)</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Data from the server that isn’t part of the HTTP request</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Data from website applications, such as JavaScript or hypertext preprocessor (PHP) plug-ins</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Third-party or external data from linked software and applications, such as email marketing or social media platforms</a:t>
            </a:r>
            <a:endParaRPr b="0" i="0" sz="1600" u="none" cap="none" strike="noStrik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9"/>
          <p:cNvSpPr txBox="1"/>
          <p:nvPr/>
        </p:nvSpPr>
        <p:spPr>
          <a:xfrm>
            <a:off x="579003" y="357506"/>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i="0" lang="en-US" sz="3200" u="none" cap="none" strike="noStrike">
                <a:solidFill>
                  <a:srgbClr val="161249"/>
                </a:solidFill>
                <a:latin typeface="Arial"/>
                <a:ea typeface="Arial"/>
                <a:cs typeface="Arial"/>
                <a:sym typeface="Arial"/>
              </a:rPr>
              <a:t>How websites gather information</a:t>
            </a:r>
            <a:endParaRPr/>
          </a:p>
        </p:txBody>
      </p:sp>
      <p:grpSp>
        <p:nvGrpSpPr>
          <p:cNvPr id="228" name="Google Shape;228;p9"/>
          <p:cNvGrpSpPr/>
          <p:nvPr/>
        </p:nvGrpSpPr>
        <p:grpSpPr>
          <a:xfrm>
            <a:off x="5640480" y="1392360"/>
            <a:ext cx="3159488" cy="2531751"/>
            <a:chOff x="5321054" y="1753238"/>
            <a:chExt cx="2981679" cy="2389269"/>
          </a:xfrm>
        </p:grpSpPr>
        <p:pic>
          <p:nvPicPr>
            <p:cNvPr descr="Diagram&#10;&#10;Description automatically generated" id="229" name="Google Shape;229;p9"/>
            <p:cNvPicPr preferRelativeResize="0"/>
            <p:nvPr/>
          </p:nvPicPr>
          <p:blipFill rotWithShape="1">
            <a:blip r:embed="rId3">
              <a:alphaModFix/>
            </a:blip>
            <a:srcRect b="0" l="0" r="0" t="0"/>
            <a:stretch/>
          </p:blipFill>
          <p:spPr>
            <a:xfrm>
              <a:off x="5436045" y="1753238"/>
              <a:ext cx="2751698" cy="2079060"/>
            </a:xfrm>
            <a:prstGeom prst="rect">
              <a:avLst/>
            </a:prstGeom>
            <a:noFill/>
            <a:ln cap="flat" cmpd="sng" w="76200">
              <a:solidFill>
                <a:srgbClr val="F39200"/>
              </a:solidFill>
              <a:prstDash val="solid"/>
              <a:round/>
              <a:headEnd len="sm" w="sm" type="none"/>
              <a:tailEnd len="sm" w="sm" type="none"/>
            </a:ln>
          </p:spPr>
        </p:pic>
        <p:sp>
          <p:nvSpPr>
            <p:cNvPr id="230" name="Google Shape;230;p9"/>
            <p:cNvSpPr txBox="1"/>
            <p:nvPr/>
          </p:nvSpPr>
          <p:spPr>
            <a:xfrm>
              <a:off x="5321054" y="3896286"/>
              <a:ext cx="298167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rgbClr val="161249"/>
                  </a:solidFill>
                  <a:latin typeface="Arial"/>
                  <a:ea typeface="Arial"/>
                  <a:cs typeface="Arial"/>
                  <a:sym typeface="Arial"/>
                </a:rPr>
                <a:t>https://www.seobility.net/en/wiki/Tracking_Pixels</a:t>
              </a:r>
              <a:endParaRPr/>
            </a:p>
          </p:txBody>
        </p:sp>
      </p:grpSp>
      <p:grpSp>
        <p:nvGrpSpPr>
          <p:cNvPr id="231" name="Google Shape;231;p9"/>
          <p:cNvGrpSpPr/>
          <p:nvPr/>
        </p:nvGrpSpPr>
        <p:grpSpPr>
          <a:xfrm>
            <a:off x="579003" y="1394234"/>
            <a:ext cx="4733463" cy="2529877"/>
            <a:chOff x="243859" y="1496297"/>
            <a:chExt cx="4470445" cy="2389303"/>
          </a:xfrm>
        </p:grpSpPr>
        <p:pic>
          <p:nvPicPr>
            <p:cNvPr descr="Diagram&#10;&#10;Description automatically generated" id="232" name="Google Shape;232;p9"/>
            <p:cNvPicPr preferRelativeResize="0"/>
            <p:nvPr/>
          </p:nvPicPr>
          <p:blipFill rotWithShape="1">
            <a:blip r:embed="rId4">
              <a:alphaModFix/>
            </a:blip>
            <a:srcRect b="19808" l="7879" r="12030" t="27873"/>
            <a:stretch/>
          </p:blipFill>
          <p:spPr>
            <a:xfrm>
              <a:off x="382090" y="1496297"/>
              <a:ext cx="4332214" cy="2079060"/>
            </a:xfrm>
            <a:prstGeom prst="rect">
              <a:avLst/>
            </a:prstGeom>
            <a:noFill/>
            <a:ln cap="flat" cmpd="sng" w="76200">
              <a:solidFill>
                <a:srgbClr val="F39200"/>
              </a:solidFill>
              <a:prstDash val="solid"/>
              <a:round/>
              <a:headEnd len="sm" w="sm" type="none"/>
              <a:tailEnd len="sm" w="sm" type="none"/>
            </a:ln>
          </p:spPr>
        </p:pic>
        <p:sp>
          <p:nvSpPr>
            <p:cNvPr id="233" name="Google Shape;233;p9"/>
            <p:cNvSpPr txBox="1"/>
            <p:nvPr/>
          </p:nvSpPr>
          <p:spPr>
            <a:xfrm>
              <a:off x="243859" y="3639379"/>
              <a:ext cx="401592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rgbClr val="161249"/>
                  </a:solidFill>
                  <a:latin typeface="Arial"/>
                  <a:ea typeface="Arial"/>
                  <a:cs typeface="Arial"/>
                  <a:sym typeface="Arial"/>
                </a:rPr>
                <a:t>https://www.rawsoft.com/blog/how-does-google-analytics-work/</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39" name="Google Shape;239;p1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None/>
            </a:pPr>
            <a:r>
              <a:t/>
            </a:r>
            <a:endParaRPr b="1" i="1" sz="1800">
              <a:solidFill>
                <a:schemeClr val="dk1"/>
              </a:solidFill>
              <a:latin typeface="Arial"/>
              <a:ea typeface="Arial"/>
              <a:cs typeface="Arial"/>
              <a:sym typeface="Arial"/>
            </a:endParaRPr>
          </a:p>
        </p:txBody>
      </p:sp>
      <p:sp>
        <p:nvSpPr>
          <p:cNvPr id="240" name="Google Shape;240;p10"/>
          <p:cNvSpPr txBox="1"/>
          <p:nvPr>
            <p:ph idx="1" type="body"/>
          </p:nvPr>
        </p:nvSpPr>
        <p:spPr>
          <a:xfrm>
            <a:off x="840583" y="312995"/>
            <a:ext cx="6614054" cy="76739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Assessment Activity</a:t>
            </a:r>
            <a:endParaRPr/>
          </a:p>
          <a:p>
            <a:pPr indent="0" lvl="0" marL="0" rtl="0" algn="l">
              <a:lnSpc>
                <a:spcPct val="90000"/>
              </a:lnSpc>
              <a:spcBef>
                <a:spcPts val="750"/>
              </a:spcBef>
              <a:spcAft>
                <a:spcPts val="0"/>
              </a:spcAft>
              <a:buClr>
                <a:schemeClr val="lt1"/>
              </a:buClr>
              <a:buSzPts val="2400"/>
              <a:buNone/>
            </a:pPr>
            <a:r>
              <a:t/>
            </a:r>
            <a:endParaRPr/>
          </a:p>
        </p:txBody>
      </p:sp>
      <p:sp>
        <p:nvSpPr>
          <p:cNvPr id="241" name="Google Shape;241;p10"/>
          <p:cNvSpPr txBox="1"/>
          <p:nvPr>
            <p:ph idx="2" type="body"/>
          </p:nvPr>
        </p:nvSpPr>
        <p:spPr>
          <a:xfrm>
            <a:off x="840582" y="884798"/>
            <a:ext cx="7090253" cy="2836283"/>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Clr>
                <a:srgbClr val="F39200"/>
              </a:buClr>
              <a:buSzPts val="2000"/>
              <a:buNone/>
            </a:pPr>
            <a:r>
              <a:rPr b="1" lang="en-US" sz="2000">
                <a:solidFill>
                  <a:srgbClr val="F39200"/>
                </a:solidFill>
                <a:latin typeface="Arial"/>
                <a:ea typeface="Arial"/>
                <a:cs typeface="Arial"/>
                <a:sym typeface="Arial"/>
              </a:rPr>
              <a:t>Mark the statements that are true:</a:t>
            </a:r>
            <a:endParaRPr b="1" sz="2000">
              <a:solidFill>
                <a:srgbClr val="F39200"/>
              </a:solidFill>
              <a:latin typeface="Arial"/>
              <a:ea typeface="Arial"/>
              <a:cs typeface="Arial"/>
              <a:sym typeface="Arial"/>
            </a:endParaRPr>
          </a:p>
          <a:p>
            <a:pPr indent="-285750" lvl="0" marL="285750" rtl="0" algn="l">
              <a:lnSpc>
                <a:spcPct val="115000"/>
              </a:lnSpc>
              <a:spcBef>
                <a:spcPts val="1600"/>
              </a:spcBef>
              <a:spcAft>
                <a:spcPts val="0"/>
              </a:spcAft>
              <a:buClr>
                <a:srgbClr val="F39200"/>
              </a:buClr>
              <a:buSzPts val="1870"/>
              <a:buFont typeface="Noto Sans Symbols"/>
              <a:buChar char="❑"/>
            </a:pPr>
            <a:r>
              <a:rPr lang="en-US" sz="1700">
                <a:latin typeface="Arial"/>
                <a:ea typeface="Arial"/>
                <a:cs typeface="Arial"/>
                <a:sym typeface="Arial"/>
              </a:rPr>
              <a:t>To know how website gather information a highly technical knowledge of the process is indispensable</a:t>
            </a:r>
            <a:endParaRPr/>
          </a:p>
          <a:p>
            <a:pPr indent="-285750" lvl="0" marL="285750" rtl="0" algn="l">
              <a:lnSpc>
                <a:spcPct val="115000"/>
              </a:lnSpc>
              <a:spcBef>
                <a:spcPts val="2200"/>
              </a:spcBef>
              <a:spcAft>
                <a:spcPts val="0"/>
              </a:spcAft>
              <a:buClr>
                <a:srgbClr val="F39200"/>
              </a:buClr>
              <a:buSzPts val="1870"/>
              <a:buFont typeface="Noto Sans Symbols"/>
              <a:buChar char="❑"/>
            </a:pPr>
            <a:r>
              <a:rPr lang="en-US" sz="1700">
                <a:latin typeface="Arial"/>
                <a:ea typeface="Arial"/>
                <a:cs typeface="Arial"/>
                <a:sym typeface="Arial"/>
              </a:rPr>
              <a:t>Website analytics uses only one method to track data</a:t>
            </a:r>
            <a:endParaRPr/>
          </a:p>
          <a:p>
            <a:pPr indent="-285750" lvl="0" marL="285750" rtl="0" algn="l">
              <a:lnSpc>
                <a:spcPct val="115000"/>
              </a:lnSpc>
              <a:spcBef>
                <a:spcPts val="2200"/>
              </a:spcBef>
              <a:spcAft>
                <a:spcPts val="0"/>
              </a:spcAft>
              <a:buClr>
                <a:srgbClr val="F39200"/>
              </a:buClr>
              <a:buSzPts val="1870"/>
              <a:buFont typeface="Noto Sans Symbols"/>
              <a:buChar char="❑"/>
            </a:pPr>
            <a:r>
              <a:rPr lang="en-US" sz="1700">
                <a:latin typeface="Arial"/>
                <a:ea typeface="Arial"/>
                <a:cs typeface="Arial"/>
                <a:sym typeface="Arial"/>
              </a:rPr>
              <a:t>Website analysis tools insert JavaScript code into HTML text on website pages so they can capture data and store it in database tables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1"/>
          <p:cNvSpPr txBox="1"/>
          <p:nvPr/>
        </p:nvSpPr>
        <p:spPr>
          <a:xfrm>
            <a:off x="0" y="746391"/>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rgbClr val="161249"/>
              </a:buClr>
              <a:buSzPts val="4000"/>
              <a:buFont typeface="Arial"/>
              <a:buNone/>
            </a:pPr>
            <a:r>
              <a:rPr b="1" lang="en-US" sz="4000">
                <a:solidFill>
                  <a:srgbClr val="161249"/>
                </a:solidFill>
                <a:latin typeface="Arial"/>
                <a:ea typeface="Arial"/>
                <a:cs typeface="Arial"/>
                <a:sym typeface="Arial"/>
              </a:rPr>
              <a:t>Consolidation Activity</a:t>
            </a:r>
            <a:endParaRPr b="1" sz="4000">
              <a:solidFill>
                <a:srgbClr val="161249"/>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52" name="Google Shape;252;p12"/>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None/>
            </a:pPr>
            <a:r>
              <a:t/>
            </a:r>
            <a:endParaRPr b="1" i="1" sz="1800">
              <a:solidFill>
                <a:schemeClr val="dk1"/>
              </a:solidFill>
              <a:latin typeface="Arial"/>
              <a:ea typeface="Arial"/>
              <a:cs typeface="Arial"/>
              <a:sym typeface="Arial"/>
            </a:endParaRPr>
          </a:p>
        </p:txBody>
      </p:sp>
      <p:sp>
        <p:nvSpPr>
          <p:cNvPr id="253" name="Google Shape;253;p12"/>
          <p:cNvSpPr txBox="1"/>
          <p:nvPr>
            <p:ph idx="1" type="body"/>
          </p:nvPr>
        </p:nvSpPr>
        <p:spPr>
          <a:xfrm>
            <a:off x="840583" y="312995"/>
            <a:ext cx="6614054" cy="76739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Consolidation Activity</a:t>
            </a:r>
            <a:endParaRPr/>
          </a:p>
          <a:p>
            <a:pPr indent="0" lvl="0" marL="0" rtl="0" algn="l">
              <a:lnSpc>
                <a:spcPct val="90000"/>
              </a:lnSpc>
              <a:spcBef>
                <a:spcPts val="750"/>
              </a:spcBef>
              <a:spcAft>
                <a:spcPts val="0"/>
              </a:spcAft>
              <a:buClr>
                <a:schemeClr val="lt1"/>
              </a:buClr>
              <a:buSzPts val="2400"/>
              <a:buNone/>
            </a:pPr>
            <a:r>
              <a:t/>
            </a:r>
            <a:endParaRPr/>
          </a:p>
        </p:txBody>
      </p:sp>
      <p:sp>
        <p:nvSpPr>
          <p:cNvPr id="254" name="Google Shape;254;p12"/>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Clr>
                <a:srgbClr val="F39200"/>
              </a:buClr>
              <a:buSzPts val="1800"/>
              <a:buNone/>
            </a:pPr>
            <a:r>
              <a:rPr b="1" lang="en-US" sz="1800">
                <a:solidFill>
                  <a:srgbClr val="F39200"/>
                </a:solidFill>
                <a:latin typeface="Arial"/>
                <a:ea typeface="Arial"/>
                <a:cs typeface="Arial"/>
                <a:sym typeface="Arial"/>
              </a:rPr>
              <a:t>What factors can lead to data collection by analytics tools being performed with errors?</a:t>
            </a:r>
            <a:endParaRPr/>
          </a:p>
          <a:p>
            <a:pPr indent="-285750" lvl="0" marL="285750" rtl="0" algn="l">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Meet with your working group</a:t>
            </a:r>
            <a:endParaRPr/>
          </a:p>
          <a:p>
            <a:pPr indent="-285750" lvl="0" marL="285750" rtl="0" algn="l">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Each group member conducts research to identify factors that can lead to errors in data collection</a:t>
            </a:r>
            <a:endParaRPr/>
          </a:p>
          <a:p>
            <a:pPr indent="-285750" lvl="0" marL="285750" rtl="0" algn="l">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Discuss with colleagues and construct a list containing the main factors </a:t>
            </a:r>
            <a:endParaRPr sz="1800">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3"/>
          <p:cNvSpPr txBox="1"/>
          <p:nvPr/>
        </p:nvSpPr>
        <p:spPr>
          <a:xfrm>
            <a:off x="873659" y="556681"/>
            <a:ext cx="7396681"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en-US" sz="4000">
                <a:solidFill>
                  <a:srgbClr val="F39200"/>
                </a:solidFill>
                <a:latin typeface="Arial"/>
                <a:ea typeface="Arial"/>
                <a:cs typeface="Arial"/>
                <a:sym typeface="Arial"/>
              </a:rPr>
              <a:t>Recap of Learning Objectives</a:t>
            </a:r>
            <a:endParaRPr/>
          </a:p>
        </p:txBody>
      </p:sp>
      <p:sp>
        <p:nvSpPr>
          <p:cNvPr id="260" name="Google Shape;260;p13"/>
          <p:cNvSpPr txBox="1"/>
          <p:nvPr/>
        </p:nvSpPr>
        <p:spPr>
          <a:xfrm>
            <a:off x="412639" y="1643204"/>
            <a:ext cx="8454900" cy="950614"/>
          </a:xfrm>
          <a:prstGeom prst="rect">
            <a:avLst/>
          </a:prstGeom>
          <a:noFill/>
          <a:ln>
            <a:noFill/>
          </a:ln>
        </p:spPr>
        <p:txBody>
          <a:bodyPr anchorCtr="0" anchor="t" bIns="91425" lIns="91425" spcFirstLastPara="1" rIns="91425" wrap="square" tIns="91425">
            <a:noAutofit/>
          </a:bodyPr>
          <a:lstStyle/>
          <a:p>
            <a:pPr indent="-342900" lvl="0" marL="342900" marR="0" rtl="0" algn="ctr">
              <a:lnSpc>
                <a:spcPct val="115000"/>
              </a:lnSpc>
              <a:spcBef>
                <a:spcPts val="1600"/>
              </a:spcBef>
              <a:spcAft>
                <a:spcPts val="0"/>
              </a:spcAft>
              <a:buClr>
                <a:srgbClr val="F39200"/>
              </a:buClr>
              <a:buSzPts val="2400"/>
              <a:buFont typeface="Noto Sans Symbols"/>
              <a:buChar char="⮚"/>
            </a:pPr>
            <a:r>
              <a:rPr lang="en-US" sz="2400">
                <a:solidFill>
                  <a:srgbClr val="161249"/>
                </a:solidFill>
                <a:latin typeface="Arial"/>
                <a:ea typeface="Arial"/>
                <a:cs typeface="Arial"/>
                <a:sym typeface="Arial"/>
              </a:rPr>
              <a:t>Now, can you describe how analytics works on websites?</a:t>
            </a:r>
            <a:endParaRPr sz="240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66" name="Google Shape;266;p14"/>
          <p:cNvSpPr txBox="1"/>
          <p:nvPr>
            <p:ph type="title"/>
          </p:nvPr>
        </p:nvSpPr>
        <p:spPr>
          <a:xfrm>
            <a:off x="2197446" y="556089"/>
            <a:ext cx="4749108" cy="70670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39200"/>
              </a:buClr>
              <a:buSzPts val="4000"/>
              <a:buFont typeface="Arial"/>
              <a:buNone/>
            </a:pPr>
            <a:r>
              <a:rPr lang="en-US" sz="4000">
                <a:solidFill>
                  <a:srgbClr val="F39200"/>
                </a:solidFill>
              </a:rPr>
              <a:t>Recap of Learning</a:t>
            </a:r>
            <a:endParaRPr/>
          </a:p>
        </p:txBody>
      </p:sp>
      <p:sp>
        <p:nvSpPr>
          <p:cNvPr id="267" name="Google Shape;267;p14"/>
          <p:cNvSpPr txBox="1"/>
          <p:nvPr>
            <p:ph idx="1" type="body"/>
          </p:nvPr>
        </p:nvSpPr>
        <p:spPr>
          <a:xfrm>
            <a:off x="907327" y="1704196"/>
            <a:ext cx="7329346" cy="1682512"/>
          </a:xfrm>
          <a:prstGeom prst="rect">
            <a:avLst/>
          </a:prstGeom>
          <a:noFill/>
          <a:ln>
            <a:noFill/>
          </a:ln>
        </p:spPr>
        <p:txBody>
          <a:bodyPr anchorCtr="0" anchor="t" bIns="45700" lIns="91425" spcFirstLastPara="1" rIns="91425" wrap="square" tIns="45700">
            <a:spAutoFit/>
          </a:bodyPr>
          <a:lstStyle/>
          <a:p>
            <a:pPr indent="-342900" lvl="0" marL="342900" rtl="0" algn="l">
              <a:lnSpc>
                <a:spcPct val="100000"/>
              </a:lnSpc>
              <a:spcBef>
                <a:spcPts val="0"/>
              </a:spcBef>
              <a:spcAft>
                <a:spcPts val="0"/>
              </a:spcAft>
              <a:buClr>
                <a:srgbClr val="F39200"/>
              </a:buClr>
              <a:buSzPts val="2000"/>
              <a:buFont typeface="Arial"/>
              <a:buChar char="●"/>
            </a:pPr>
            <a:r>
              <a:rPr lang="en-US" sz="2000"/>
              <a:t>What big ideas did you take away from today’s topic?</a:t>
            </a:r>
            <a:endParaRPr sz="2000"/>
          </a:p>
          <a:p>
            <a:pPr indent="-342900" lvl="0" marL="342900" rtl="0" algn="l">
              <a:lnSpc>
                <a:spcPct val="100000"/>
              </a:lnSpc>
              <a:spcBef>
                <a:spcPts val="1950"/>
              </a:spcBef>
              <a:spcAft>
                <a:spcPts val="0"/>
              </a:spcAft>
              <a:buClr>
                <a:srgbClr val="F39200"/>
              </a:buClr>
              <a:buSzPts val="2000"/>
              <a:buFont typeface="Arial"/>
              <a:buChar char="●"/>
            </a:pPr>
            <a:r>
              <a:rPr lang="en-US" sz="2000"/>
              <a:t>Describe three things that you learned, two things you need clarification on and one thing you found interesting.</a:t>
            </a:r>
            <a:endParaRPr sz="2000"/>
          </a:p>
          <a:p>
            <a:pPr indent="-215900" lvl="0" marL="342900" rtl="0" algn="l">
              <a:lnSpc>
                <a:spcPct val="100000"/>
              </a:lnSpc>
              <a:spcBef>
                <a:spcPts val="750"/>
              </a:spcBef>
              <a:spcAft>
                <a:spcPts val="0"/>
              </a:spcAft>
              <a:buClr>
                <a:srgbClr val="F39200"/>
              </a:buClr>
              <a:buSzPts val="2000"/>
              <a:buFont typeface="Arial"/>
              <a:buNone/>
            </a:pPr>
            <a:r>
              <a:t/>
            </a: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5"/>
          <p:cNvSpPr txBox="1"/>
          <p:nvPr/>
        </p:nvSpPr>
        <p:spPr>
          <a:xfrm>
            <a:off x="472650" y="1847566"/>
            <a:ext cx="8198700" cy="724184"/>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4800"/>
              <a:buFont typeface="Arial"/>
              <a:buNone/>
            </a:pPr>
            <a:r>
              <a:rPr b="1" lang="en-US" sz="4800">
                <a:solidFill>
                  <a:schemeClr val="lt1"/>
                </a:solidFill>
                <a:latin typeface="Arial"/>
                <a:ea typeface="Arial"/>
                <a:cs typeface="Arial"/>
                <a:sym typeface="Arial"/>
              </a:rPr>
              <a:t>Questions?</a:t>
            </a:r>
            <a:endParaRPr b="1" sz="4800">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6"/>
          <p:cNvSpPr txBox="1"/>
          <p:nvPr/>
        </p:nvSpPr>
        <p:spPr>
          <a:xfrm>
            <a:off x="689100"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en-US" sz="6000">
                <a:solidFill>
                  <a:srgbClr val="F39200"/>
                </a:solidFill>
                <a:latin typeface="Arial"/>
                <a:ea typeface="Arial"/>
                <a:cs typeface="Arial"/>
                <a:sym typeface="Arial"/>
              </a:rPr>
              <a:t>Next class…</a:t>
            </a:r>
            <a:endParaRPr/>
          </a:p>
        </p:txBody>
      </p:sp>
      <p:sp>
        <p:nvSpPr>
          <p:cNvPr id="278" name="Google Shape;278;p16"/>
          <p:cNvSpPr txBox="1"/>
          <p:nvPr/>
        </p:nvSpPr>
        <p:spPr>
          <a:xfrm>
            <a:off x="689100" y="1716596"/>
            <a:ext cx="8454900" cy="1797280"/>
          </a:xfrm>
          <a:prstGeom prst="rect">
            <a:avLst/>
          </a:prstGeom>
          <a:noFill/>
          <a:ln>
            <a:noFill/>
          </a:ln>
        </p:spPr>
        <p:txBody>
          <a:bodyPr anchorCtr="0" anchor="t" bIns="91425" lIns="91425" spcFirstLastPara="1" rIns="91425" wrap="square" tIns="91425">
            <a:noAutofit/>
          </a:bodyPr>
          <a:lstStyle/>
          <a:p>
            <a:pPr indent="-342900" lvl="0" marL="342900" marR="0" rtl="0" algn="l">
              <a:lnSpc>
                <a:spcPct val="115000"/>
              </a:lnSpc>
              <a:spcBef>
                <a:spcPts val="1600"/>
              </a:spcBef>
              <a:spcAft>
                <a:spcPts val="0"/>
              </a:spcAft>
              <a:buClr>
                <a:srgbClr val="F39200"/>
              </a:buClr>
              <a:buSzPts val="2400"/>
              <a:buFont typeface="Arial"/>
              <a:buChar char="●"/>
            </a:pPr>
            <a:r>
              <a:rPr lang="en-US" sz="2400">
                <a:solidFill>
                  <a:srgbClr val="161249"/>
                </a:solidFill>
                <a:latin typeface="Arial"/>
                <a:ea typeface="Arial"/>
                <a:cs typeface="Arial"/>
                <a:sym typeface="Arial"/>
              </a:rPr>
              <a:t>Metrics, KPI, etc.</a:t>
            </a:r>
            <a:endParaRPr/>
          </a:p>
          <a:p>
            <a:pPr indent="-342900" lvl="0" marL="342900" marR="0" rtl="0" algn="l">
              <a:lnSpc>
                <a:spcPct val="115000"/>
              </a:lnSpc>
              <a:spcBef>
                <a:spcPts val="1600"/>
              </a:spcBef>
              <a:spcAft>
                <a:spcPts val="0"/>
              </a:spcAft>
              <a:buClr>
                <a:srgbClr val="F39200"/>
              </a:buClr>
              <a:buSzPts val="2400"/>
              <a:buFont typeface="Arial"/>
              <a:buChar char="●"/>
            </a:pPr>
            <a:r>
              <a:rPr lang="en-US" sz="2400">
                <a:solidFill>
                  <a:srgbClr val="161249"/>
                </a:solidFill>
                <a:latin typeface="Arial"/>
                <a:ea typeface="Arial"/>
                <a:cs typeface="Arial"/>
                <a:sym typeface="Arial"/>
              </a:rPr>
              <a:t>Understand your audience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g1e6cfb946e6_0_0"/>
          <p:cNvSpPr txBox="1"/>
          <p:nvPr>
            <p:ph idx="1" type="body"/>
          </p:nvPr>
        </p:nvSpPr>
        <p:spPr>
          <a:xfrm>
            <a:off x="628650" y="1369218"/>
            <a:ext cx="7886700" cy="38988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284" name="Google Shape;284;g1e6cfb946e6_0_0"/>
          <p:cNvSpPr txBox="1"/>
          <p:nvPr>
            <p:ph type="title"/>
          </p:nvPr>
        </p:nvSpPr>
        <p:spPr>
          <a:xfrm>
            <a:off x="628650" y="382817"/>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