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y="5143500" cx="9144000"/>
  <p:notesSz cx="6858000" cy="9144000"/>
  <p:embeddedFontLst>
    <p:embeddedFont>
      <p:font typeface="Open Sans"/>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8" roundtripDataSignature="AMtx7mjaLQhHdqlHRwUjzn1/MY417HT1I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font" Target="fonts/OpenSans-regular.fntdata"/><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OpenSans-italic.fntdata"/><Relationship Id="rId25" Type="http://schemas.openxmlformats.org/officeDocument/2006/relationships/font" Target="fonts/OpenSans-bold.fntdata"/><Relationship Id="rId28" Type="http://customschemas.google.com/relationships/presentationmetadata" Target="metadata"/><Relationship Id="rId27" Type="http://schemas.openxmlformats.org/officeDocument/2006/relationships/font" Target="fonts/OpenSans-bold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Hey there, fearless teacher! You're about to embark on a journey of knowledge dissemination and inspiration! Your passion and expertise are sure to captivate your students and leave them with a thirst for more. So, go out there and make them fall in love with your subject of online listening as much as you have!</a:t>
            </a:r>
            <a:endParaRPr>
              <a:solidFill>
                <a:schemeClr val="dk1"/>
              </a:solidFill>
            </a:endParaRPr>
          </a:p>
          <a:p>
            <a:pPr indent="0" lvl="0" marL="2286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1" name="Google Shape;161;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spcBef>
                <a:spcPts val="0"/>
              </a:spcBef>
              <a:spcAft>
                <a:spcPts val="0"/>
              </a:spcAft>
              <a:buClr>
                <a:schemeClr val="dk1"/>
              </a:buClr>
              <a:buSzPts val="1100"/>
              <a:buChar char="●"/>
            </a:pPr>
            <a:r>
              <a:rPr lang="en-US">
                <a:solidFill>
                  <a:schemeClr val="dk1"/>
                </a:solidFill>
              </a:rPr>
              <a:t>Understanding what online listening is will enable you to gain valuable insights into your audience's preferences, opinions, and behaviors, helping you to tailor your marketing efforts for maximum impact.</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Knowing what to use online listening for can help you to identify new opportunities for your business, stay on top of industry trends, and manage your brand's reputation online.</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Learning to use the tools to use online listening yourself will give you the skills and knowledge to effectively monitor and analyze online conversations about your brand, competitors, and industry, allowing you to make informed decisions and stay ahead of the curve.</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9" name="Google Shape;16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0" name="Google Shape;180;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6" name="Google Shape;18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4" name="Google Shape;19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2" name="Google Shape;20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0" name="Google Shape;210;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Case Study Objectives:</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Through effective online listening, NGO’s can improve their bottom line and achieve sustainable growth.</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To illustrate the importance of online listening in marketing.</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To demonstrate how online listening can help companies improve their brand reputation and attract new customers.</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6" name="Google Shape;21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Coosto is a social media management and monitoring tool that allows users to manage their social media accounts, engage with their followers, and analyze their social media performance. It offers a range of features, including social media scheduling, social media listening, and social media reporting. Coosto is used by businesses of all sizes to improve their social media presence and connect with their target audience.</a:t>
            </a:r>
            <a:br>
              <a:rPr lang="en-US">
                <a:solidFill>
                  <a:schemeClr val="dk1"/>
                </a:solidFill>
              </a:rPr>
            </a:br>
            <a:br>
              <a:rPr lang="en-US">
                <a:solidFill>
                  <a:schemeClr val="dk1"/>
                </a:solidFill>
              </a:rPr>
            </a:br>
            <a:r>
              <a:rPr lang="en-US">
                <a:solidFill>
                  <a:schemeClr val="dk1"/>
                </a:solidFill>
              </a:rPr>
              <a:t>SHOW VIDEO</a:t>
            </a:r>
            <a:br>
              <a:rPr lang="en-US">
                <a:solidFill>
                  <a:schemeClr val="dk1"/>
                </a:solidFill>
              </a:rPr>
            </a:br>
            <a:br>
              <a:rPr lang="en-US">
                <a:solidFill>
                  <a:schemeClr val="dk1"/>
                </a:solidFill>
              </a:rPr>
            </a:br>
            <a:r>
              <a:rPr lang="en-US">
                <a:solidFill>
                  <a:schemeClr val="dk1"/>
                </a:solidFill>
              </a:rPr>
              <a:t>We hope that this instructional video has provided you with a solid understanding of how to use Coosto for social media management and monitoring. Whether you're new to social media marketing or looking to improve your existing efforts, Coosto can help you achieve your goals. Remember to experiment with Coosto's features and follow best practices to get the most out of this powerful tool.</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3" name="Google Shape;223;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Intro:</a:t>
            </a:r>
            <a:br>
              <a:rPr lang="en-US">
                <a:solidFill>
                  <a:schemeClr val="dk1"/>
                </a:solidFill>
              </a:rPr>
            </a:br>
            <a:br>
              <a:rPr lang="en-US">
                <a:solidFill>
                  <a:schemeClr val="dk1"/>
                </a:solidFill>
              </a:rPr>
            </a:br>
            <a:r>
              <a:rPr lang="en-US">
                <a:solidFill>
                  <a:schemeClr val="dk1"/>
                </a:solidFill>
              </a:rPr>
              <a:t>Talkwalker is relevant when it comes to online listening because it provides a comprehensive social media listening and analytics platform that allows users to monitor and analyze conversations about their brand, competitors, and industry in real-time. Its AI-powered features enable users to gain actionable insights, identify trends, and make data-driven decisions to improve their online presence and customer engagement.</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Talkwalker alerts is a free online tool that allows users to monitor mentions of their brand, competitors, and industry keywords across the web and social media.</a:t>
            </a:r>
            <a:endParaRPr>
              <a:solidFill>
                <a:schemeClr val="dk1"/>
              </a:solidFill>
            </a:endParaRPr>
          </a:p>
          <a:p>
            <a:pPr indent="0" lvl="0" marL="0" rtl="0" algn="l">
              <a:lnSpc>
                <a:spcPct val="100000"/>
              </a:lnSpc>
              <a:spcBef>
                <a:spcPts val="0"/>
              </a:spcBef>
              <a:spcAft>
                <a:spcPts val="0"/>
              </a:spcAft>
              <a:buSzPts val="1100"/>
              <a:buNone/>
            </a:pPr>
            <a:r>
              <a:t/>
            </a:r>
            <a:endParaRPr/>
          </a:p>
        </p:txBody>
      </p:sp>
      <p:sp>
        <p:nvSpPr>
          <p:cNvPr id="229" name="Google Shape;229;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6" name="Google Shape;23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Why Google Alert is relevant for online listening:</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Google Alerts is a free and easy-to-use tool that allows users to monitor mentions of their brand, competitors, and industry keywords across the web.</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It provides timely notifications whenever there are new mentions of the specified keywords, helping users stay on top of their online reputation and industry trends.</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Google Alerts also allows users to track their competitors' online activities, gain insights into their strategies, and identify opportunities for improvement in their own online presence.</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Example of how it works. </a:t>
            </a:r>
            <a:br>
              <a:rPr lang="en-US">
                <a:solidFill>
                  <a:schemeClr val="dk1"/>
                </a:solidFill>
              </a:rPr>
            </a:br>
            <a:br>
              <a:rPr lang="en-US">
                <a:solidFill>
                  <a:schemeClr val="dk1"/>
                </a:solidFill>
              </a:rPr>
            </a:br>
            <a:r>
              <a:rPr lang="en-US">
                <a:solidFill>
                  <a:schemeClr val="dk1"/>
                </a:solidFill>
              </a:rPr>
              <a:t>You can ask students to try it themselves for a couple of minutes. </a:t>
            </a:r>
            <a:endParaRPr>
              <a:solidFill>
                <a:schemeClr val="dk1"/>
              </a:solidFill>
            </a:endParaRPr>
          </a:p>
          <a:p>
            <a:pPr indent="0" lvl="0" marL="0" rtl="0" algn="l">
              <a:lnSpc>
                <a:spcPct val="100000"/>
              </a:lnSpc>
              <a:spcBef>
                <a:spcPts val="0"/>
              </a:spcBef>
              <a:spcAft>
                <a:spcPts val="0"/>
              </a:spcAft>
              <a:buSzPts val="1100"/>
              <a:buNone/>
            </a:pPr>
            <a:r>
              <a:t/>
            </a:r>
            <a:endParaRPr/>
          </a:p>
        </p:txBody>
      </p:sp>
      <p:sp>
        <p:nvSpPr>
          <p:cNvPr id="242" name="Google Shape;242;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9" name="Google Shape;249;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Introduction: Google Trends is a free tool that allows users to explore the popularity of search terms and topics on Google.</a:t>
            </a:r>
            <a:endParaRPr>
              <a:solidFill>
                <a:schemeClr val="dk1"/>
              </a:solidFill>
            </a:endParaRPr>
          </a:p>
          <a:p>
            <a:pPr indent="0" lvl="0" marL="0" rtl="0" algn="l">
              <a:spcBef>
                <a:spcPts val="0"/>
              </a:spcBef>
              <a:spcAft>
                <a:spcPts val="0"/>
              </a:spcAft>
              <a:buClr>
                <a:schemeClr val="dk1"/>
              </a:buClr>
              <a:buSzPts val="1100"/>
              <a:buFont typeface="Arial"/>
              <a:buNone/>
            </a:pPr>
            <a:br>
              <a:rPr lang="en-US">
                <a:solidFill>
                  <a:schemeClr val="dk1"/>
                </a:solidFill>
              </a:rPr>
            </a:br>
            <a:r>
              <a:rPr lang="en-US">
                <a:solidFill>
                  <a:schemeClr val="dk1"/>
                </a:solidFill>
              </a:rPr>
              <a:t>Why Google Trends is relevant for online listening in three points:</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Google Trends can help users identify popular search terms and topics related to their brand, industry, or competitors, providing valuable insights into what their target audience is interested in.</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It can also help users track changes in search volume over time, giving them a better understanding of how their brand or industry is trending and how they can adjust their online strategy accordingly.</a:t>
            </a:r>
            <a:endParaRPr>
              <a:solidFill>
                <a:schemeClr val="dk1"/>
              </a:solidFill>
            </a:endParaRPr>
          </a:p>
          <a:p>
            <a:pPr indent="-298450" lvl="0" marL="457200" rtl="0" algn="l">
              <a:spcBef>
                <a:spcPts val="0"/>
              </a:spcBef>
              <a:spcAft>
                <a:spcPts val="0"/>
              </a:spcAft>
              <a:buClr>
                <a:schemeClr val="dk1"/>
              </a:buClr>
              <a:buSzPts val="1100"/>
              <a:buChar char="●"/>
            </a:pPr>
            <a:r>
              <a:rPr lang="en-US">
                <a:solidFill>
                  <a:schemeClr val="dk1"/>
                </a:solidFill>
              </a:rPr>
              <a:t>Google Trends allows users to compare the popularity of different search terms and topics, helping them to identify emerging trends and stay ahead of the curve in their online presence.</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Google's Year in Search is an annual report that summarizes the top trending searches and topics of the year across various categories, such as news events, people, movies, TV shows, sports, and more. It provides insights into what people around the world were interested in and what dominated the cultural conversation over the course of the year.</a:t>
            </a:r>
            <a:endParaRPr>
              <a:solidFill>
                <a:schemeClr val="dk1"/>
              </a:solidFill>
            </a:endParaRPr>
          </a:p>
          <a:p>
            <a:pPr indent="0" lvl="0" marL="0" rtl="0" algn="l">
              <a:lnSpc>
                <a:spcPct val="100000"/>
              </a:lnSpc>
              <a:spcBef>
                <a:spcPts val="0"/>
              </a:spcBef>
              <a:spcAft>
                <a:spcPts val="0"/>
              </a:spcAft>
              <a:buSzPts val="1100"/>
              <a:buNone/>
            </a:pPr>
            <a:r>
              <a:t/>
            </a:r>
            <a:endParaRPr/>
          </a:p>
        </p:txBody>
      </p:sp>
      <p:sp>
        <p:nvSpPr>
          <p:cNvPr id="255" name="Google Shape;255;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2" name="Google Shape;26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Students are going to write a listening report themselves, using the tools. For next week they can prepare the following: </a:t>
            </a:r>
            <a:endParaRPr>
              <a:solidFill>
                <a:schemeClr val="dk1"/>
              </a:solidFill>
            </a:endParaRPr>
          </a:p>
          <a:p>
            <a:pPr indent="0" lvl="0" marL="0" rtl="0" algn="l">
              <a:lnSpc>
                <a:spcPct val="100000"/>
              </a:lnSpc>
              <a:spcBef>
                <a:spcPts val="0"/>
              </a:spcBef>
              <a:spcAft>
                <a:spcPts val="0"/>
              </a:spcAft>
              <a:buSzPts val="1100"/>
              <a:buNone/>
            </a:pPr>
            <a:r>
              <a:t/>
            </a:r>
            <a:endParaRPr/>
          </a:p>
        </p:txBody>
      </p:sp>
      <p:sp>
        <p:nvSpPr>
          <p:cNvPr id="267" name="Google Shape;267;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1e6cfa429c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8" name="Google Shape;278;g1e6cfa429c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1.png"/><Relationship Id="rId4" Type="http://schemas.openxmlformats.org/officeDocument/2006/relationships/image" Target="../media/image15.png"/><Relationship Id="rId5" Type="http://schemas.openxmlformats.org/officeDocument/2006/relationships/image" Target="../media/image3.jpg"/><Relationship Id="rId6" Type="http://schemas.openxmlformats.org/officeDocument/2006/relationships/image" Target="../media/image9.png"/><Relationship Id="rId7" Type="http://schemas.openxmlformats.org/officeDocument/2006/relationships/image" Target="../media/image27.png"/><Relationship Id="rId8" Type="http://schemas.openxmlformats.org/officeDocument/2006/relationships/image" Target="../media/image1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image" Target="../media/image1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 Id="rId3" Type="http://schemas.openxmlformats.org/officeDocument/2006/relationships/image" Target="../media/image3.jpg"/><Relationship Id="rId4" Type="http://schemas.openxmlformats.org/officeDocument/2006/relationships/image" Target="../media/image9.png"/><Relationship Id="rId5" Type="http://schemas.openxmlformats.org/officeDocument/2006/relationships/image" Target="../media/image27.png"/><Relationship Id="rId6" Type="http://schemas.openxmlformats.org/officeDocument/2006/relationships/image" Target="../media/image15.png"/><Relationship Id="rId7" Type="http://schemas.openxmlformats.org/officeDocument/2006/relationships/image" Target="../media/image7.png"/><Relationship Id="rId8"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 Id="rId3" Type="http://schemas.openxmlformats.org/officeDocument/2006/relationships/image" Target="../media/image15.pn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image" Target="../media/image1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3.jpg"/><Relationship Id="rId4" Type="http://schemas.openxmlformats.org/officeDocument/2006/relationships/image" Target="../media/image9.png"/><Relationship Id="rId5" Type="http://schemas.openxmlformats.org/officeDocument/2006/relationships/image" Target="../media/image27.png"/><Relationship Id="rId6" Type="http://schemas.openxmlformats.org/officeDocument/2006/relationships/image" Target="../media/image7.png"/><Relationship Id="rId7" Type="http://schemas.openxmlformats.org/officeDocument/2006/relationships/image" Target="../media/image13.png"/><Relationship Id="rId8" Type="http://schemas.openxmlformats.org/officeDocument/2006/relationships/image" Target="../media/image1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3.jpg"/><Relationship Id="rId4" Type="http://schemas.openxmlformats.org/officeDocument/2006/relationships/image" Target="../media/image9.png"/><Relationship Id="rId5" Type="http://schemas.openxmlformats.org/officeDocument/2006/relationships/image" Target="../media/image27.png"/><Relationship Id="rId6" Type="http://schemas.openxmlformats.org/officeDocument/2006/relationships/image" Target="../media/image7.png"/><Relationship Id="rId7" Type="http://schemas.openxmlformats.org/officeDocument/2006/relationships/image" Target="../media/image13.png"/><Relationship Id="rId8" Type="http://schemas.openxmlformats.org/officeDocument/2006/relationships/image" Target="../media/image1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3.jpg"/><Relationship Id="rId4" Type="http://schemas.openxmlformats.org/officeDocument/2006/relationships/image" Target="../media/image9.png"/><Relationship Id="rId5" Type="http://schemas.openxmlformats.org/officeDocument/2006/relationships/image" Target="../media/image27.png"/><Relationship Id="rId6" Type="http://schemas.openxmlformats.org/officeDocument/2006/relationships/image" Target="../media/image7.png"/><Relationship Id="rId7" Type="http://schemas.openxmlformats.org/officeDocument/2006/relationships/image" Target="../media/image13.png"/><Relationship Id="rId8" Type="http://schemas.openxmlformats.org/officeDocument/2006/relationships/image" Target="../media/image1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7.png"/><Relationship Id="rId4" Type="http://schemas.openxmlformats.org/officeDocument/2006/relationships/image" Target="../media/image15.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7.png"/><Relationship Id="rId4" Type="http://schemas.openxmlformats.org/officeDocument/2006/relationships/image" Target="../media/image1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7.png"/><Relationship Id="rId4" Type="http://schemas.openxmlformats.org/officeDocument/2006/relationships/image" Target="../media/image1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image" Target="../media/image15.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image" Target="../media/image15.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png"/><Relationship Id="rId4" Type="http://schemas.openxmlformats.org/officeDocument/2006/relationships/image" Target="../media/image1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3.jpg"/><Relationship Id="rId4" Type="http://schemas.openxmlformats.org/officeDocument/2006/relationships/image" Target="../media/image9.png"/><Relationship Id="rId5" Type="http://schemas.openxmlformats.org/officeDocument/2006/relationships/image" Target="../media/image27.png"/><Relationship Id="rId6" Type="http://schemas.openxmlformats.org/officeDocument/2006/relationships/image" Target="../media/image7.png"/><Relationship Id="rId7" Type="http://schemas.openxmlformats.org/officeDocument/2006/relationships/image" Target="../media/image13.png"/><Relationship Id="rId8" Type="http://schemas.openxmlformats.org/officeDocument/2006/relationships/image" Target="../media/image1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34"/>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34"/>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34"/>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3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pic>
        <p:nvPicPr>
          <p:cNvPr id="13" name="Google Shape;13;p34"/>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34"/>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34"/>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34"/>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34"/>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18" name="Shape 18"/>
        <p:cNvGrpSpPr/>
        <p:nvPr/>
      </p:nvGrpSpPr>
      <p:grpSpPr>
        <a:xfrm>
          <a:off x="0" y="0"/>
          <a:ext cx="0" cy="0"/>
          <a:chOff x="0" y="0"/>
          <a:chExt cx="0" cy="0"/>
        </a:xfrm>
      </p:grpSpPr>
      <p:pic>
        <p:nvPicPr>
          <p:cNvPr id="19" name="Google Shape;19;p35"/>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20" name="Google Shape;20;p35"/>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5"/>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2" name="Google Shape;22;p35"/>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23" name="Google Shape;23;p35"/>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24" name="Shape 24"/>
        <p:cNvGrpSpPr/>
        <p:nvPr/>
      </p:nvGrpSpPr>
      <p:grpSpPr>
        <a:xfrm>
          <a:off x="0" y="0"/>
          <a:ext cx="0" cy="0"/>
          <a:chOff x="0" y="0"/>
          <a:chExt cx="0" cy="0"/>
        </a:xfrm>
      </p:grpSpPr>
      <p:sp>
        <p:nvSpPr>
          <p:cNvPr id="25" name="Google Shape;25;p36"/>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6"/>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7" name="Google Shape;27;p3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pic>
        <p:nvPicPr>
          <p:cNvPr id="28" name="Google Shape;28;p36"/>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29" name="Google Shape;29;p36"/>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0" name="Google Shape;30;p36"/>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1" name="Google Shape;31;p36"/>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32" name="Google Shape;32;p36"/>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33" name="Google Shape;33;p36"/>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34" name="Google Shape;34;p36"/>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35" name="Shape 35"/>
        <p:cNvGrpSpPr/>
        <p:nvPr/>
      </p:nvGrpSpPr>
      <p:grpSpPr>
        <a:xfrm>
          <a:off x="0" y="0"/>
          <a:ext cx="0" cy="0"/>
          <a:chOff x="0" y="0"/>
          <a:chExt cx="0" cy="0"/>
        </a:xfrm>
      </p:grpSpPr>
      <p:sp>
        <p:nvSpPr>
          <p:cNvPr id="36" name="Google Shape;36;p37"/>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pic>
        <p:nvPicPr>
          <p:cNvPr id="37" name="Google Shape;37;p37"/>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38" name="Google Shape;38;p37"/>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39" name="Shape 39"/>
        <p:cNvGrpSpPr/>
        <p:nvPr/>
      </p:nvGrpSpPr>
      <p:grpSpPr>
        <a:xfrm>
          <a:off x="0" y="0"/>
          <a:ext cx="0" cy="0"/>
          <a:chOff x="0" y="0"/>
          <a:chExt cx="0" cy="0"/>
        </a:xfrm>
      </p:grpSpPr>
      <p:pic>
        <p:nvPicPr>
          <p:cNvPr id="40" name="Google Shape;40;p38"/>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1" name="Google Shape;41;p3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2" name="Google Shape;42;p3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43" name="Shape 43"/>
        <p:cNvGrpSpPr/>
        <p:nvPr/>
      </p:nvGrpSpPr>
      <p:grpSpPr>
        <a:xfrm>
          <a:off x="0" y="0"/>
          <a:ext cx="0" cy="0"/>
          <a:chOff x="0" y="0"/>
          <a:chExt cx="0" cy="0"/>
        </a:xfrm>
      </p:grpSpPr>
      <p:pic>
        <p:nvPicPr>
          <p:cNvPr descr="A picture containing shape&#10;&#10;Description automatically generated" id="44" name="Google Shape;44;p39"/>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45" name="Google Shape;45;p39"/>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46" name="Google Shape;46;p3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9"/>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48" name="Google Shape;48;p39"/>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49" name="Google Shape;49;p39"/>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40"/>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40"/>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3" name="Google Shape;53;p40"/>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4" name="Google Shape;54;p4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cxnSp>
        <p:nvCxnSpPr>
          <p:cNvPr id="55" name="Google Shape;55;p40"/>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56" name="Google Shape;56;p4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57" name="Google Shape;57;p4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58" name="Google Shape;58;p4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59" name="Google Shape;59;p4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60" name="Google Shape;60;p4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61" name="Google Shape;61;p40"/>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2" name="Shape 62"/>
        <p:cNvGrpSpPr/>
        <p:nvPr/>
      </p:nvGrpSpPr>
      <p:grpSpPr>
        <a:xfrm>
          <a:off x="0" y="0"/>
          <a:ext cx="0" cy="0"/>
          <a:chOff x="0" y="0"/>
          <a:chExt cx="0" cy="0"/>
        </a:xfrm>
      </p:grpSpPr>
      <p:sp>
        <p:nvSpPr>
          <p:cNvPr id="63" name="Google Shape;63;p41"/>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41"/>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5" name="Google Shape;65;p41"/>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6" name="Google Shape;66;p4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cxnSp>
        <p:nvCxnSpPr>
          <p:cNvPr id="67" name="Google Shape;67;p41"/>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68" name="Google Shape;68;p41"/>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9" name="Google Shape;69;p41"/>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0" name="Google Shape;70;p41"/>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1" name="Google Shape;71;p41"/>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2" name="Google Shape;72;p41"/>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73" name="Google Shape;73;p41"/>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74" name="Shape 74"/>
        <p:cNvGrpSpPr/>
        <p:nvPr/>
      </p:nvGrpSpPr>
      <p:grpSpPr>
        <a:xfrm>
          <a:off x="0" y="0"/>
          <a:ext cx="0" cy="0"/>
          <a:chOff x="0" y="0"/>
          <a:chExt cx="0" cy="0"/>
        </a:xfrm>
      </p:grpSpPr>
      <p:sp>
        <p:nvSpPr>
          <p:cNvPr id="75" name="Google Shape;75;p42"/>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2"/>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7" name="Google Shape;77;p42"/>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8" name="Google Shape;78;p4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cxnSp>
        <p:nvCxnSpPr>
          <p:cNvPr id="79" name="Google Shape;79;p42"/>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0" name="Google Shape;80;p4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1" name="Google Shape;81;p4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2" name="Google Shape;82;p4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83" name="Google Shape;83;p4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4" name="Google Shape;84;p4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5" name="Google Shape;85;p42"/>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86" name="Shape 86"/>
        <p:cNvGrpSpPr/>
        <p:nvPr/>
      </p:nvGrpSpPr>
      <p:grpSpPr>
        <a:xfrm>
          <a:off x="0" y="0"/>
          <a:ext cx="0" cy="0"/>
          <a:chOff x="0" y="0"/>
          <a:chExt cx="0" cy="0"/>
        </a:xfrm>
      </p:grpSpPr>
      <p:sp>
        <p:nvSpPr>
          <p:cNvPr id="87" name="Google Shape;87;p43"/>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8" name="Google Shape;88;p43"/>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9" name="Google Shape;89;p43"/>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cxnSp>
        <p:nvCxnSpPr>
          <p:cNvPr id="90" name="Google Shape;90;p43"/>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91" name="Google Shape;91;p43"/>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2" name="Google Shape;92;p43"/>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44"/>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44"/>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96" name="Google Shape;96;p44"/>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97" name="Google Shape;97;p44"/>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pic>
        <p:nvPicPr>
          <p:cNvPr id="98" name="Google Shape;98;p44"/>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44"/>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45"/>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45"/>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4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45"/>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pic>
        <p:nvPicPr>
          <p:cNvPr id="105" name="Google Shape;105;p45"/>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45"/>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46"/>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09" name="Google Shape;109;p46"/>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46"/>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1" name="Google Shape;111;p46"/>
          <p:cNvSpPr/>
          <p:nvPr>
            <p:ph idx="2" type="pic"/>
          </p:nvPr>
        </p:nvSpPr>
        <p:spPr>
          <a:xfrm>
            <a:off x="5572125" y="1"/>
            <a:ext cx="3571875" cy="5029199"/>
          </a:xfrm>
          <a:prstGeom prst="rect">
            <a:avLst/>
          </a:prstGeom>
          <a:solidFill>
            <a:srgbClr val="D3EEEF"/>
          </a:solidFill>
          <a:ln>
            <a:noFill/>
          </a:ln>
        </p:spPr>
      </p:sp>
      <p:pic>
        <p:nvPicPr>
          <p:cNvPr id="112" name="Google Shape;112;p4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46"/>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47"/>
          <p:cNvSpPr/>
          <p:nvPr>
            <p:ph idx="2" type="pic"/>
          </p:nvPr>
        </p:nvSpPr>
        <p:spPr>
          <a:xfrm>
            <a:off x="0" y="1"/>
            <a:ext cx="9144000" cy="2571749"/>
          </a:xfrm>
          <a:prstGeom prst="rect">
            <a:avLst/>
          </a:prstGeom>
          <a:solidFill>
            <a:srgbClr val="D3EEEF"/>
          </a:solidFill>
          <a:ln>
            <a:noFill/>
          </a:ln>
        </p:spPr>
      </p:sp>
      <p:sp>
        <p:nvSpPr>
          <p:cNvPr id="116" name="Google Shape;116;p47"/>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47"/>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8" name="Google Shape;118;p47"/>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19" name="Google Shape;119;p4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4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48"/>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23" name="Google Shape;123;p48"/>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48"/>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4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4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49"/>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050" u="none" cap="none" strike="noStrike">
              <a:solidFill>
                <a:schemeClr val="lt1"/>
              </a:solidFill>
              <a:latin typeface="Calibri"/>
              <a:ea typeface="Calibri"/>
              <a:cs typeface="Calibri"/>
              <a:sym typeface="Calibri"/>
            </a:endParaRPr>
          </a:p>
        </p:txBody>
      </p:sp>
      <p:pic>
        <p:nvPicPr>
          <p:cNvPr id="129" name="Google Shape;129;p49"/>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49"/>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49"/>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49"/>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49"/>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49"/>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49"/>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tsikkodia" type="title">
  <p:cSld name="TITLE">
    <p:spTree>
      <p:nvGrpSpPr>
        <p:cNvPr id="136" name="Shape 136"/>
        <p:cNvGrpSpPr/>
        <p:nvPr/>
      </p:nvGrpSpPr>
      <p:grpSpPr>
        <a:xfrm>
          <a:off x="0" y="0"/>
          <a:ext cx="0" cy="0"/>
          <a:chOff x="0" y="0"/>
          <a:chExt cx="0" cy="0"/>
        </a:xfrm>
      </p:grpSpPr>
      <p:sp>
        <p:nvSpPr>
          <p:cNvPr id="137" name="Google Shape;137;p50"/>
          <p:cNvSpPr txBox="1"/>
          <p:nvPr>
            <p:ph type="ctrTitle"/>
          </p:nvPr>
        </p:nvSpPr>
        <p:spPr>
          <a:xfrm>
            <a:off x="1143000" y="781050"/>
            <a:ext cx="6858000" cy="1790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8" name="Google Shape;138;p50"/>
          <p:cNvSpPr txBox="1"/>
          <p:nvPr>
            <p:ph idx="1" type="subTitle"/>
          </p:nvPr>
        </p:nvSpPr>
        <p:spPr>
          <a:xfrm>
            <a:off x="1143000" y="2701528"/>
            <a:ext cx="6858000" cy="124182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139"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or visualization">
  <p:cSld name="Chart or visualization">
    <p:spTree>
      <p:nvGrpSpPr>
        <p:cNvPr id="140" name="Shape 140"/>
        <p:cNvGrpSpPr/>
        <p:nvPr/>
      </p:nvGrpSpPr>
      <p:grpSpPr>
        <a:xfrm>
          <a:off x="0" y="0"/>
          <a:ext cx="0" cy="0"/>
          <a:chOff x="0" y="0"/>
          <a:chExt cx="0" cy="0"/>
        </a:xfrm>
      </p:grpSpPr>
      <p:sp>
        <p:nvSpPr>
          <p:cNvPr id="141" name="Google Shape;141;p52"/>
          <p:cNvSpPr txBox="1"/>
          <p:nvPr>
            <p:ph type="title"/>
          </p:nvPr>
        </p:nvSpPr>
        <p:spPr>
          <a:xfrm>
            <a:off x="629841" y="1480874"/>
            <a:ext cx="1774244" cy="12001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52"/>
          <p:cNvSpPr txBox="1"/>
          <p:nvPr>
            <p:ph idx="1" type="body"/>
          </p:nvPr>
        </p:nvSpPr>
        <p:spPr>
          <a:xfrm>
            <a:off x="629841" y="2771775"/>
            <a:ext cx="1774244" cy="1629966"/>
          </a:xfrm>
          <a:prstGeom prst="rect">
            <a:avLst/>
          </a:prstGeom>
          <a:noFill/>
          <a:ln>
            <a:noFill/>
          </a:ln>
        </p:spPr>
        <p:txBody>
          <a:bodyPr anchorCtr="0" anchor="t" bIns="45700" lIns="91425" spcFirstLastPara="1" rIns="91425" wrap="square" tIns="45700">
            <a:normAutofit/>
          </a:bodyPr>
          <a:lstStyle>
            <a:lvl1pPr indent="-304800" lvl="0" marL="4572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43" name="Google Shape;143;p52"/>
          <p:cNvSpPr/>
          <p:nvPr>
            <p:ph idx="2" type="chart"/>
          </p:nvPr>
        </p:nvSpPr>
        <p:spPr>
          <a:xfrm>
            <a:off x="3800476" y="228600"/>
            <a:ext cx="5079206" cy="4229100"/>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750"/>
              </a:spcBef>
              <a:spcAft>
                <a:spcPts val="0"/>
              </a:spcAft>
              <a:buClr>
                <a:schemeClr val="dk1"/>
              </a:buClr>
              <a:buSzPts val="2100"/>
              <a:buFont typeface="Noto Sans Symbols"/>
              <a:buChar char="▪"/>
              <a:defRPr b="0" i="0" sz="2100" u="none" cap="none" strike="noStrike">
                <a:solidFill>
                  <a:schemeClr val="dk1"/>
                </a:solidFill>
                <a:latin typeface="Open Sans"/>
                <a:ea typeface="Open Sans"/>
                <a:cs typeface="Open Sans"/>
                <a:sym typeface="Open Sans"/>
              </a:defRPr>
            </a:lvl1pPr>
            <a:lvl2pPr lvl="1" marR="0" rtl="0" algn="l">
              <a:lnSpc>
                <a:spcPct val="90000"/>
              </a:lnSpc>
              <a:spcBef>
                <a:spcPts val="375"/>
              </a:spcBef>
              <a:spcAft>
                <a:spcPts val="0"/>
              </a:spcAft>
              <a:buClr>
                <a:schemeClr val="dk1"/>
              </a:buClr>
              <a:buSzPts val="1800"/>
              <a:buFont typeface="Noto Sans Symbols"/>
              <a:buChar char="▪"/>
              <a:defRPr b="0" i="0" sz="1800" u="none" cap="none" strike="noStrike">
                <a:solidFill>
                  <a:schemeClr val="dk1"/>
                </a:solidFill>
                <a:latin typeface="Open Sans"/>
                <a:ea typeface="Open Sans"/>
                <a:cs typeface="Open Sans"/>
                <a:sym typeface="Open Sans"/>
              </a:defRPr>
            </a:lvl2pPr>
            <a:lvl3pPr lvl="2" marR="0" rtl="0" algn="l">
              <a:lnSpc>
                <a:spcPct val="90000"/>
              </a:lnSpc>
              <a:spcBef>
                <a:spcPts val="375"/>
              </a:spcBef>
              <a:spcAft>
                <a:spcPts val="0"/>
              </a:spcAft>
              <a:buClr>
                <a:schemeClr val="dk1"/>
              </a:buClr>
              <a:buSzPts val="1500"/>
              <a:buFont typeface="Noto Sans Symbols"/>
              <a:buChar char="▪"/>
              <a:defRPr b="0" i="0" sz="1500" u="none" cap="none" strike="noStrike">
                <a:solidFill>
                  <a:schemeClr val="dk1"/>
                </a:solidFill>
                <a:latin typeface="Open Sans"/>
                <a:ea typeface="Open Sans"/>
                <a:cs typeface="Open Sans"/>
                <a:sym typeface="Open Sans"/>
              </a:defRPr>
            </a:lvl3pPr>
            <a:lvl4pPr lvl="3" marR="0" rtl="0" algn="l">
              <a:lnSpc>
                <a:spcPct val="90000"/>
              </a:lnSpc>
              <a:spcBef>
                <a:spcPts val="375"/>
              </a:spcBef>
              <a:spcAft>
                <a:spcPts val="0"/>
              </a:spcAft>
              <a:buClr>
                <a:schemeClr val="dk1"/>
              </a:buClr>
              <a:buSzPts val="1350"/>
              <a:buFont typeface="Noto Sans Symbols"/>
              <a:buChar char="▪"/>
              <a:defRPr b="0" i="0" sz="1350" u="none" cap="none" strike="noStrike">
                <a:solidFill>
                  <a:schemeClr val="dk1"/>
                </a:solidFill>
                <a:latin typeface="Open Sans"/>
                <a:ea typeface="Open Sans"/>
                <a:cs typeface="Open Sans"/>
                <a:sym typeface="Open Sans"/>
              </a:defRPr>
            </a:lvl4pPr>
            <a:lvl5pPr lvl="4" marR="0" rtl="0" algn="l">
              <a:lnSpc>
                <a:spcPct val="90000"/>
              </a:lnSpc>
              <a:spcBef>
                <a:spcPts val="375"/>
              </a:spcBef>
              <a:spcAft>
                <a:spcPts val="0"/>
              </a:spcAft>
              <a:buClr>
                <a:schemeClr val="dk1"/>
              </a:buClr>
              <a:buSzPts val="1350"/>
              <a:buFont typeface="Noto Sans Symbols"/>
              <a:buChar char="▪"/>
              <a:defRPr b="0" i="0" sz="1350" u="none" cap="none" strike="noStrike">
                <a:solidFill>
                  <a:schemeClr val="dk1"/>
                </a:solidFill>
                <a:latin typeface="Open Sans"/>
                <a:ea typeface="Open Sans"/>
                <a:cs typeface="Open Sans"/>
                <a:sym typeface="Open Sans"/>
              </a:defRPr>
            </a:lvl5pPr>
            <a:lvl6pPr lvl="5"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6pPr>
            <a:lvl7pPr lvl="6"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7pPr>
            <a:lvl8pPr lvl="7"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8pPr>
            <a:lvl9pPr lvl="8"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Open Sans"/>
                <a:ea typeface="Open Sans"/>
                <a:cs typeface="Open Sans"/>
                <a:sym typeface="Open Sans"/>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type="twoColTx">
  <p:cSld name="TITLE_AND_TWO_COLUMNS">
    <p:spTree>
      <p:nvGrpSpPr>
        <p:cNvPr id="144" name="Shape 144"/>
        <p:cNvGrpSpPr/>
        <p:nvPr/>
      </p:nvGrpSpPr>
      <p:grpSpPr>
        <a:xfrm>
          <a:off x="0" y="0"/>
          <a:ext cx="0" cy="0"/>
          <a:chOff x="0" y="0"/>
          <a:chExt cx="0" cy="0"/>
        </a:xfrm>
      </p:grpSpPr>
      <p:sp>
        <p:nvSpPr>
          <p:cNvPr id="145" name="Google Shape;145;p5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1pPr>
            <a:lvl2pPr indent="0" lvl="1"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2pPr>
            <a:lvl3pPr indent="0" lvl="2"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3pPr>
            <a:lvl4pPr indent="0" lvl="3"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4pPr>
            <a:lvl5pPr indent="0" lvl="4"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5pPr>
            <a:lvl6pPr indent="0" lvl="5"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6pPr>
            <a:lvl7pPr indent="0" lvl="6"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7pPr>
            <a:lvl8pPr indent="0" lvl="7"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8pPr>
            <a:lvl9pPr indent="0" lvl="8"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2" type="secHead">
  <p:cSld name="SECTION_HEADER">
    <p:spTree>
      <p:nvGrpSpPr>
        <p:cNvPr id="146" name="Shape 146"/>
        <p:cNvGrpSpPr/>
        <p:nvPr/>
      </p:nvGrpSpPr>
      <p:grpSpPr>
        <a:xfrm>
          <a:off x="0" y="0"/>
          <a:ext cx="0" cy="0"/>
          <a:chOff x="0" y="0"/>
          <a:chExt cx="0" cy="0"/>
        </a:xfrm>
      </p:grpSpPr>
      <p:sp>
        <p:nvSpPr>
          <p:cNvPr id="147" name="Google Shape;147;p5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1pPr>
            <a:lvl2pPr indent="0" lvl="1"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2pPr>
            <a:lvl3pPr indent="0" lvl="2"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3pPr>
            <a:lvl4pPr indent="0" lvl="3"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4pPr>
            <a:lvl5pPr indent="0" lvl="4"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5pPr>
            <a:lvl6pPr indent="0" lvl="5"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6pPr>
            <a:lvl7pPr indent="0" lvl="6"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7pPr>
            <a:lvl8pPr indent="0" lvl="7"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8pPr>
            <a:lvl9pPr indent="0" lvl="8" marL="0" marR="0" rtl="0" algn="l">
              <a:spcBef>
                <a:spcPts val="0"/>
              </a:spcBef>
              <a:spcAft>
                <a:spcPts val="0"/>
              </a:spcAft>
              <a:buClr>
                <a:schemeClr val="dk1"/>
              </a:buClr>
              <a:buSzPts val="1800"/>
              <a:buFont typeface="Open Sans"/>
              <a:buNone/>
              <a:defRPr b="0" i="0" sz="1800" u="none" cap="none" strike="noStrike">
                <a:solidFill>
                  <a:schemeClr val="dk1"/>
                </a:solidFill>
                <a:latin typeface="Open Sans"/>
                <a:ea typeface="Open Sans"/>
                <a:cs typeface="Open Sans"/>
                <a:sym typeface="Open Sans"/>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ck Background">
  <p:cSld name="Black Background">
    <p:spTree>
      <p:nvGrpSpPr>
        <p:cNvPr id="148" name="Shape 148"/>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aksi sisältökohdetta" type="twoObj">
  <p:cSld name="TWO_OBJECTS">
    <p:spTree>
      <p:nvGrpSpPr>
        <p:cNvPr id="149" name="Shape 149"/>
        <p:cNvGrpSpPr/>
        <p:nvPr/>
      </p:nvGrpSpPr>
      <p:grpSpPr>
        <a:xfrm>
          <a:off x="0" y="0"/>
          <a:ext cx="0" cy="0"/>
          <a:chOff x="0" y="0"/>
          <a:chExt cx="0" cy="0"/>
        </a:xfrm>
      </p:grpSpPr>
      <p:sp>
        <p:nvSpPr>
          <p:cNvPr id="150" name="Google Shape;150;p56"/>
          <p:cNvSpPr txBox="1"/>
          <p:nvPr>
            <p:ph type="title"/>
          </p:nvPr>
        </p:nvSpPr>
        <p:spPr>
          <a:xfrm>
            <a:off x="2154447" y="273844"/>
            <a:ext cx="6360903" cy="99417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1" name="Google Shape;151;p56"/>
          <p:cNvSpPr txBox="1"/>
          <p:nvPr>
            <p:ph idx="1" type="body"/>
          </p:nvPr>
        </p:nvSpPr>
        <p:spPr>
          <a:xfrm>
            <a:off x="628650" y="1369219"/>
            <a:ext cx="3886200" cy="326350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52" name="Google Shape;152;p56"/>
          <p:cNvSpPr txBox="1"/>
          <p:nvPr>
            <p:ph idx="2" type="body"/>
          </p:nvPr>
        </p:nvSpPr>
        <p:spPr>
          <a:xfrm>
            <a:off x="4629150" y="1369219"/>
            <a:ext cx="3886200" cy="326350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24" Type="http://schemas.openxmlformats.org/officeDocument/2006/relationships/theme" Target="../theme/theme2.xml"/><Relationship Id="rId12" Type="http://schemas.openxmlformats.org/officeDocument/2006/relationships/slideLayout" Target="../slideLayouts/slideLayout12.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3"/>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8.png"/><Relationship Id="rId4" Type="http://schemas.openxmlformats.org/officeDocument/2006/relationships/hyperlink" Target="https://www.coosto.com/en/platform/social-listenin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9.png"/><Relationship Id="rId4" Type="http://schemas.openxmlformats.org/officeDocument/2006/relationships/hyperlink" Target="https://reputationup.com/google-alerts-guide/"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hyperlink" Target="https://www.youtube.com/redirect?event=video_description&amp;redir_token=QUFFLUhqbGtiYnEwb0lNYXJ2a0ZMMW9XS3dKMVhGN1lUZ3xBQ3Jtc0tuRzFSR3RFWFAwQmlyZ2d3SWJwQUs5MjdPenpmd01zbjg5Wi1jcnRIbmVQa1JsdlJHX2VKczJsV3BkYUt1VEktTDhqMjdUVGVrbGpFbUR5VUZlOWFBWGVyTlRqSDlQRTlEVkF1NVlKSnhSY1RnX1h3Yw&amp;q=https%3A%2F%2Fyearinsearch.google%2F&amp;v=4WXs3sKu41I" TargetMode="External"/><Relationship Id="rId4" Type="http://schemas.openxmlformats.org/officeDocument/2006/relationships/image" Target="../media/image26.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
          <p:cNvSpPr txBox="1"/>
          <p:nvPr>
            <p:ph type="ctrTitle"/>
          </p:nvPr>
        </p:nvSpPr>
        <p:spPr>
          <a:xfrm>
            <a:off x="1099227" y="1186859"/>
            <a:ext cx="6945546" cy="1754286"/>
          </a:xfrm>
          <a:prstGeom prst="rect">
            <a:avLst/>
          </a:prstGeom>
          <a:noFill/>
          <a:ln>
            <a:noFill/>
          </a:ln>
        </p:spPr>
        <p:txBody>
          <a:bodyPr anchorCtr="0" anchor="b" bIns="45700" lIns="91425" spcFirstLastPara="1" rIns="91425" wrap="square" tIns="45700">
            <a:spAutoFit/>
          </a:bodyPr>
          <a:lstStyle/>
          <a:p>
            <a:pPr indent="0" lvl="0" marL="0" rtl="0" algn="ctr">
              <a:lnSpc>
                <a:spcPct val="90000"/>
              </a:lnSpc>
              <a:spcBef>
                <a:spcPts val="0"/>
              </a:spcBef>
              <a:spcAft>
                <a:spcPts val="0"/>
              </a:spcAft>
              <a:buClr>
                <a:schemeClr val="lt1"/>
              </a:buClr>
              <a:buSzPts val="4500"/>
              <a:buFont typeface="Roboto"/>
              <a:buNone/>
            </a:pPr>
            <a:r>
              <a:rPr lang="en-US" sz="6000"/>
              <a:t>How online </a:t>
            </a:r>
            <a:br>
              <a:rPr lang="en-US" sz="6000"/>
            </a:br>
            <a:r>
              <a:rPr lang="en-US" sz="6000"/>
              <a:t>listening works</a:t>
            </a:r>
            <a:endParaRPr/>
          </a:p>
        </p:txBody>
      </p:sp>
      <p:sp>
        <p:nvSpPr>
          <p:cNvPr id="158" name="Google Shape;158;p1"/>
          <p:cNvSpPr txBox="1"/>
          <p:nvPr>
            <p:ph idx="4294967295" type="subTitle"/>
          </p:nvPr>
        </p:nvSpPr>
        <p:spPr>
          <a:xfrm>
            <a:off x="1143000" y="3050003"/>
            <a:ext cx="6858000" cy="1241425"/>
          </a:xfrm>
          <a:prstGeom prst="rect">
            <a:avLst/>
          </a:prstGeom>
          <a:noFill/>
          <a:ln>
            <a:noFill/>
          </a:ln>
        </p:spPr>
        <p:txBody>
          <a:bodyPr anchorCtr="0" anchor="t" bIns="45700" lIns="91425" spcFirstLastPara="1" rIns="91425" wrap="square" tIns="45700">
            <a:normAutofit/>
          </a:bodyPr>
          <a:lstStyle/>
          <a:p>
            <a:pPr indent="0" lvl="0" marL="0" marR="0" rtl="0" algn="ctr">
              <a:lnSpc>
                <a:spcPct val="100000"/>
              </a:lnSpc>
              <a:spcBef>
                <a:spcPts val="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Professor</a:t>
            </a:r>
            <a:endParaRPr b="0" i="0" sz="21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School</a:t>
            </a:r>
            <a:endParaRPr b="0" i="0" sz="21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Digital Analytics and Monitoring</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64" name="Google Shape;164;p2"/>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65" name="Google Shape;165;p2"/>
          <p:cNvSpPr txBox="1"/>
          <p:nvPr>
            <p:ph type="title"/>
          </p:nvPr>
        </p:nvSpPr>
        <p:spPr>
          <a:xfrm>
            <a:off x="628650" y="273844"/>
            <a:ext cx="7886700" cy="6677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Learning Objectives</a:t>
            </a:r>
            <a:endParaRPr/>
          </a:p>
        </p:txBody>
      </p:sp>
      <p:sp>
        <p:nvSpPr>
          <p:cNvPr id="166" name="Google Shape;166;p2"/>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p>
            <a:pPr indent="-285750" lvl="0" marL="285750" marR="0" rtl="0" algn="l">
              <a:lnSpc>
                <a:spcPct val="115000"/>
              </a:lnSpc>
              <a:spcBef>
                <a:spcPts val="0"/>
              </a:spcBef>
              <a:spcAft>
                <a:spcPts val="0"/>
              </a:spcAft>
              <a:buClr>
                <a:srgbClr val="F39200"/>
              </a:buClr>
              <a:buSzPts val="1800"/>
              <a:buFont typeface="Arial"/>
              <a:buChar char="●"/>
            </a:pPr>
            <a:r>
              <a:rPr b="0" i="0" lang="en-US" sz="1800" u="none" cap="none" strike="noStrike"/>
              <a:t>Understanding what online listening is.</a:t>
            </a:r>
            <a:endParaRPr/>
          </a:p>
          <a:p>
            <a:pPr indent="-285750" lvl="0" marL="285750" marR="0" rtl="0" algn="l">
              <a:lnSpc>
                <a:spcPct val="115000"/>
              </a:lnSpc>
              <a:spcBef>
                <a:spcPts val="1600"/>
              </a:spcBef>
              <a:spcAft>
                <a:spcPts val="0"/>
              </a:spcAft>
              <a:buClr>
                <a:srgbClr val="F39200"/>
              </a:buClr>
              <a:buSzPts val="1800"/>
              <a:buFont typeface="Arial"/>
              <a:buChar char="●"/>
            </a:pPr>
            <a:r>
              <a:rPr b="0" i="0" lang="en-US" sz="1800" u="none" cap="none" strike="noStrike"/>
              <a:t>Knowing what to use online listening for. </a:t>
            </a:r>
            <a:endParaRPr/>
          </a:p>
          <a:p>
            <a:pPr indent="-285750" lvl="0" marL="285750" marR="0" rtl="0" algn="l">
              <a:lnSpc>
                <a:spcPct val="115000"/>
              </a:lnSpc>
              <a:spcBef>
                <a:spcPts val="1600"/>
              </a:spcBef>
              <a:spcAft>
                <a:spcPts val="0"/>
              </a:spcAft>
              <a:buClr>
                <a:srgbClr val="F39200"/>
              </a:buClr>
              <a:buSzPts val="1800"/>
              <a:buFont typeface="Arial"/>
              <a:buChar char="●"/>
            </a:pPr>
            <a:r>
              <a:rPr b="0" i="0" lang="en-US" sz="1800" u="none" cap="none" strike="noStrike"/>
              <a:t>Learning to use the tools to use online listening yourself. </a:t>
            </a:r>
            <a:endParaRPr/>
          </a:p>
          <a:p>
            <a:pPr indent="0" lvl="0" marL="0" marR="0" rtl="0" algn="l">
              <a:lnSpc>
                <a:spcPct val="115000"/>
              </a:lnSpc>
              <a:spcBef>
                <a:spcPts val="1600"/>
              </a:spcBef>
              <a:spcAft>
                <a:spcPts val="0"/>
              </a:spcAft>
              <a:buClr>
                <a:srgbClr val="161249"/>
              </a:buClr>
              <a:buSzPts val="1800"/>
              <a:buFont typeface="Arial"/>
              <a:buNone/>
            </a:pPr>
            <a:r>
              <a:t/>
            </a:r>
            <a:endParaRPr b="0" i="0" sz="1800" u="none" cap="none" strike="noStrike"/>
          </a:p>
          <a:p>
            <a:pPr indent="0" lvl="0" marL="0" rtl="0" algn="l">
              <a:lnSpc>
                <a:spcPct val="90000"/>
              </a:lnSpc>
              <a:spcBef>
                <a:spcPts val="750"/>
              </a:spcBef>
              <a:spcAft>
                <a:spcPts val="0"/>
              </a:spcAft>
              <a:buClr>
                <a:srgbClr val="161249"/>
              </a:buClr>
              <a:buSzPts val="2100"/>
              <a:buFont typeface="Arial"/>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3"/>
          <p:cNvSpPr txBox="1"/>
          <p:nvPr>
            <p:ph type="title"/>
          </p:nvPr>
        </p:nvSpPr>
        <p:spPr>
          <a:xfrm>
            <a:off x="1585780" y="1452022"/>
            <a:ext cx="1635986" cy="539148"/>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Arial"/>
              <a:buNone/>
            </a:pPr>
            <a:r>
              <a:rPr lang="en-US"/>
              <a:t>Topics</a:t>
            </a:r>
            <a:endParaRPr/>
          </a:p>
        </p:txBody>
      </p:sp>
      <p:sp>
        <p:nvSpPr>
          <p:cNvPr id="172" name="Google Shape;172;p3"/>
          <p:cNvSpPr txBox="1"/>
          <p:nvPr>
            <p:ph idx="1" type="body"/>
          </p:nvPr>
        </p:nvSpPr>
        <p:spPr>
          <a:xfrm>
            <a:off x="3909067" y="889139"/>
            <a:ext cx="4606283" cy="3101362"/>
          </a:xfrm>
          <a:prstGeom prst="rect">
            <a:avLst/>
          </a:prstGeom>
          <a:noFill/>
          <a:ln>
            <a:noFill/>
          </a:ln>
        </p:spPr>
        <p:txBody>
          <a:bodyPr anchorCtr="0" anchor="t" bIns="45700" lIns="91425" spcFirstLastPara="1" rIns="91425" wrap="square" tIns="45700">
            <a:spAutoFit/>
          </a:bodyPr>
          <a:lstStyle/>
          <a:p>
            <a:pPr indent="-285750" lvl="0" marL="285750" marR="0" rtl="0" algn="l">
              <a:lnSpc>
                <a:spcPct val="90000"/>
              </a:lnSpc>
              <a:spcBef>
                <a:spcPts val="0"/>
              </a:spcBef>
              <a:spcAft>
                <a:spcPts val="0"/>
              </a:spcAft>
              <a:buClr>
                <a:srgbClr val="FFFFFF"/>
              </a:buClr>
              <a:buSzPts val="1800"/>
              <a:buFont typeface="Arial"/>
              <a:buChar char="•"/>
            </a:pPr>
            <a:r>
              <a:rPr b="0" i="0" lang="en-US" sz="1800" u="none" cap="none" strike="noStrike">
                <a:solidFill>
                  <a:srgbClr val="FFFFFF"/>
                </a:solidFill>
              </a:rPr>
              <a:t>Online Listening</a:t>
            </a:r>
            <a:endParaRPr b="0" i="0" sz="1800" u="none" cap="none" strike="noStrike">
              <a:solidFill>
                <a:srgbClr val="000000"/>
              </a:solidFill>
            </a:endParaRPr>
          </a:p>
          <a:p>
            <a:pPr indent="-285750" lvl="0" marL="285750" rtl="0" algn="l">
              <a:lnSpc>
                <a:spcPct val="90000"/>
              </a:lnSpc>
              <a:spcBef>
                <a:spcPts val="750"/>
              </a:spcBef>
              <a:spcAft>
                <a:spcPts val="0"/>
              </a:spcAft>
              <a:buClr>
                <a:schemeClr val="lt1"/>
              </a:buClr>
              <a:buSzPts val="1800"/>
              <a:buFont typeface="Arial"/>
              <a:buChar char="•"/>
            </a:pPr>
            <a:r>
              <a:rPr lang="en-US" sz="1800"/>
              <a:t>Example</a:t>
            </a:r>
            <a:endParaRPr/>
          </a:p>
          <a:p>
            <a:pPr indent="-285750" lvl="0" marL="285750" rtl="0" algn="l">
              <a:lnSpc>
                <a:spcPct val="90000"/>
              </a:lnSpc>
              <a:spcBef>
                <a:spcPts val="750"/>
              </a:spcBef>
              <a:spcAft>
                <a:spcPts val="0"/>
              </a:spcAft>
              <a:buClr>
                <a:srgbClr val="FFFFFF"/>
              </a:buClr>
              <a:buSzPts val="1800"/>
              <a:buFont typeface="Arial"/>
              <a:buChar char="•"/>
            </a:pPr>
            <a:r>
              <a:rPr b="0" i="0" lang="en-US" sz="1800" u="none" cap="none" strike="noStrike">
                <a:solidFill>
                  <a:srgbClr val="FFFFFF"/>
                </a:solidFill>
              </a:rPr>
              <a:t>Coosto</a:t>
            </a:r>
            <a:endParaRPr b="0" i="0" sz="1800" u="none" cap="none" strike="noStrike">
              <a:solidFill>
                <a:srgbClr val="FFFFFF"/>
              </a:solidFill>
            </a:endParaRPr>
          </a:p>
          <a:p>
            <a:pPr indent="-285750" lvl="0" marL="285750" rtl="0" algn="l">
              <a:lnSpc>
                <a:spcPct val="90000"/>
              </a:lnSpc>
              <a:spcBef>
                <a:spcPts val="750"/>
              </a:spcBef>
              <a:spcAft>
                <a:spcPts val="0"/>
              </a:spcAft>
              <a:buClr>
                <a:schemeClr val="lt1"/>
              </a:buClr>
              <a:buSzPts val="1800"/>
              <a:buFont typeface="Arial"/>
              <a:buChar char="•"/>
            </a:pPr>
            <a:r>
              <a:rPr b="0" i="0" lang="en-US" sz="1800" u="none" cap="none" strike="noStrike">
                <a:solidFill>
                  <a:schemeClr val="lt1"/>
                </a:solidFill>
              </a:rPr>
              <a:t>Talkwalker</a:t>
            </a:r>
            <a:endParaRPr b="0" i="0" sz="1800" u="none" cap="none" strike="noStrike">
              <a:solidFill>
                <a:schemeClr val="lt1"/>
              </a:solidFill>
            </a:endParaRPr>
          </a:p>
          <a:p>
            <a:pPr indent="-285750" lvl="0" marL="285750" rtl="0" algn="l">
              <a:lnSpc>
                <a:spcPct val="90000"/>
              </a:lnSpc>
              <a:spcBef>
                <a:spcPts val="750"/>
              </a:spcBef>
              <a:spcAft>
                <a:spcPts val="0"/>
              </a:spcAft>
              <a:buClr>
                <a:srgbClr val="FFFFFF"/>
              </a:buClr>
              <a:buSzPts val="1800"/>
              <a:buFont typeface="Arial"/>
              <a:buChar char="•"/>
            </a:pPr>
            <a:r>
              <a:rPr b="0" i="0" lang="en-US" sz="1800" u="none" cap="none" strike="noStrike">
                <a:solidFill>
                  <a:srgbClr val="FFFFFF"/>
                </a:solidFill>
              </a:rPr>
              <a:t>Google Alerts</a:t>
            </a:r>
            <a:endParaRPr/>
          </a:p>
          <a:p>
            <a:pPr indent="-285750" lvl="0" marL="285750" rtl="0" algn="l">
              <a:lnSpc>
                <a:spcPct val="90000"/>
              </a:lnSpc>
              <a:spcBef>
                <a:spcPts val="750"/>
              </a:spcBef>
              <a:spcAft>
                <a:spcPts val="0"/>
              </a:spcAft>
              <a:buClr>
                <a:srgbClr val="FFFFFF"/>
              </a:buClr>
              <a:buSzPts val="1800"/>
              <a:buFont typeface="Arial"/>
              <a:buChar char="•"/>
            </a:pPr>
            <a:r>
              <a:rPr b="0" i="0" lang="en-US" sz="1800" u="none" cap="none" strike="noStrike">
                <a:solidFill>
                  <a:srgbClr val="FFFFFF"/>
                </a:solidFill>
              </a:rPr>
              <a:t>Google Trends</a:t>
            </a:r>
            <a:endParaRPr/>
          </a:p>
          <a:p>
            <a:pPr indent="-285750" lvl="0" marL="285750" rtl="0" algn="l">
              <a:lnSpc>
                <a:spcPct val="90000"/>
              </a:lnSpc>
              <a:spcBef>
                <a:spcPts val="750"/>
              </a:spcBef>
              <a:spcAft>
                <a:spcPts val="0"/>
              </a:spcAft>
              <a:buClr>
                <a:srgbClr val="FFFFFF"/>
              </a:buClr>
              <a:buSzPts val="1800"/>
              <a:buFont typeface="Arial"/>
              <a:buChar char="•"/>
            </a:pPr>
            <a:r>
              <a:rPr b="0" i="0" lang="en-US" sz="1800" u="none" cap="none" strike="noStrike">
                <a:solidFill>
                  <a:srgbClr val="FFFFFF"/>
                </a:solidFill>
              </a:rPr>
              <a:t>Closure</a:t>
            </a:r>
            <a:endParaRPr sz="1800"/>
          </a:p>
          <a:p>
            <a:pPr indent="0" lvl="0" marL="0" rtl="0" algn="l">
              <a:lnSpc>
                <a:spcPct val="90000"/>
              </a:lnSpc>
              <a:spcBef>
                <a:spcPts val="750"/>
              </a:spcBef>
              <a:spcAft>
                <a:spcPts val="0"/>
              </a:spcAft>
              <a:buClr>
                <a:schemeClr val="lt1"/>
              </a:buClr>
              <a:buSzPts val="1600"/>
              <a:buNone/>
            </a:pPr>
            <a:r>
              <a:t/>
            </a:r>
            <a:endParaRPr b="0" i="0" sz="1600" u="none" cap="none" strike="noStrike">
              <a:solidFill>
                <a:srgbClr val="FFFFFF"/>
              </a:solidFill>
            </a:endParaRPr>
          </a:p>
          <a:p>
            <a:pPr indent="0" lvl="0" marL="0" rtl="0" algn="l">
              <a:lnSpc>
                <a:spcPct val="90000"/>
              </a:lnSpc>
              <a:spcBef>
                <a:spcPts val="750"/>
              </a:spcBef>
              <a:spcAft>
                <a:spcPts val="0"/>
              </a:spcAft>
              <a:buClr>
                <a:schemeClr val="lt1"/>
              </a:buClr>
              <a:buSzPts val="1600"/>
              <a:buNone/>
            </a:pPr>
            <a:r>
              <a:t/>
            </a:r>
            <a:endParaRPr sz="16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4"/>
          <p:cNvSpPr txBox="1"/>
          <p:nvPr/>
        </p:nvSpPr>
        <p:spPr>
          <a:xfrm>
            <a:off x="628115" y="693490"/>
            <a:ext cx="7887769"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As a junior marketer students often start listening. Online listening that is. Students will investigate what is going on in the market or in society when it comes to a certain theme. Students can do this at a PR agency, but it is also relevant at an advertising agency or the </a:t>
            </a:r>
            <a:r>
              <a:rPr b="0" i="0" lang="en-US" sz="1800" u="none" cap="none" strike="noStrike">
                <a:solidFill>
                  <a:schemeClr val="lt1"/>
                </a:solidFill>
                <a:latin typeface="Arial"/>
                <a:ea typeface="Arial"/>
                <a:cs typeface="Arial"/>
                <a:sym typeface="Arial"/>
                <a:extLst>
                  <a:ext uri="http://customooxmlschemas.google.com/">
                    <go:slidesCustomData xmlns:go="http://customooxmlschemas.google.com/" textRoundtripDataId="0"/>
                  </a:ext>
                </a:extLst>
              </a:rPr>
              <a:t>government</a:t>
            </a:r>
            <a:r>
              <a:rPr b="0" i="0" lang="en-US" sz="1800" u="none" cap="none" strike="noStrike">
                <a:solidFill>
                  <a:schemeClr val="lt1"/>
                </a:solidFill>
                <a:latin typeface="Arial"/>
                <a:ea typeface="Arial"/>
                <a:cs typeface="Arial"/>
                <a:sym typeface="Arial"/>
              </a:rPr>
              <a:t>.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83" name="Google Shape;183;p5"/>
          <p:cNvSpPr txBox="1"/>
          <p:nvPr/>
        </p:nvSpPr>
        <p:spPr>
          <a:xfrm>
            <a:off x="1875818" y="1864800"/>
            <a:ext cx="5392364" cy="743575"/>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4000"/>
              <a:buFont typeface="Arial"/>
              <a:buNone/>
            </a:pPr>
            <a:r>
              <a:rPr b="1" i="0" lang="en-US" sz="4000" u="none" cap="none" strike="noStrike">
                <a:solidFill>
                  <a:srgbClr val="161249"/>
                </a:solidFill>
                <a:latin typeface="Arial"/>
                <a:ea typeface="Arial"/>
                <a:cs typeface="Arial"/>
                <a:sym typeface="Arial"/>
              </a:rPr>
              <a:t>What is it all about?</a:t>
            </a:r>
            <a:endParaRPr b="1" i="0" sz="2400" u="none" cap="none" strike="noStrik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rgbClr val="161249"/>
              </a:solidFill>
              <a:latin typeface="Calibri"/>
              <a:ea typeface="Calibri"/>
              <a:cs typeface="Calibri"/>
              <a:sym typeface="Calibri"/>
            </a:endParaRPr>
          </a:p>
        </p:txBody>
      </p:sp>
      <p:sp>
        <p:nvSpPr>
          <p:cNvPr id="189" name="Google Shape;189;p6"/>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0"/>
              </a:spcBef>
              <a:spcAft>
                <a:spcPts val="0"/>
              </a:spcAft>
              <a:buClr>
                <a:schemeClr val="dk1"/>
              </a:buClr>
              <a:buSzPts val="1800"/>
              <a:buFont typeface="Calibri"/>
              <a:buNone/>
            </a:pPr>
            <a:r>
              <a:t/>
            </a:r>
            <a:endParaRPr b="0" i="0" sz="1800" u="none" cap="none" strike="noStrike">
              <a:solidFill>
                <a:srgbClr val="161249"/>
              </a:solidFill>
              <a:latin typeface="Arial"/>
              <a:ea typeface="Arial"/>
              <a:cs typeface="Arial"/>
              <a:sym typeface="Arial"/>
            </a:endParaRPr>
          </a:p>
        </p:txBody>
      </p:sp>
      <p:sp>
        <p:nvSpPr>
          <p:cNvPr id="190" name="Google Shape;190;p6"/>
          <p:cNvSpPr txBox="1"/>
          <p:nvPr>
            <p:ph type="title"/>
          </p:nvPr>
        </p:nvSpPr>
        <p:spPr>
          <a:xfrm>
            <a:off x="628650" y="273844"/>
            <a:ext cx="7886700" cy="625063"/>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What is online listening?</a:t>
            </a:r>
            <a:endParaRPr/>
          </a:p>
        </p:txBody>
      </p:sp>
      <p:sp>
        <p:nvSpPr>
          <p:cNvPr id="191" name="Google Shape;191;p6"/>
          <p:cNvSpPr txBox="1"/>
          <p:nvPr>
            <p:ph idx="1" type="body"/>
          </p:nvPr>
        </p:nvSpPr>
        <p:spPr>
          <a:xfrm>
            <a:off x="628650" y="1190089"/>
            <a:ext cx="6917286" cy="2055434"/>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161249"/>
              </a:buClr>
              <a:buSzPts val="2000"/>
              <a:buNone/>
            </a:pPr>
            <a:r>
              <a:rPr b="0" i="0" lang="en-US" sz="2000" u="none" cap="none" strike="noStrike">
                <a:solidFill>
                  <a:srgbClr val="161249"/>
                </a:solidFill>
                <a:latin typeface="Arial"/>
                <a:ea typeface="Arial"/>
                <a:cs typeface="Arial"/>
                <a:sym typeface="Arial"/>
              </a:rPr>
              <a:t>Measure your brand image or corporate reputation via social media sentiment and analyse the underlying feelings, problems and needs. With real-time alerting, push notifications and automatic analyses you can prevent and solve any crisis easily.</a:t>
            </a:r>
            <a:endParaRPr/>
          </a:p>
          <a:p>
            <a:pPr indent="0" lvl="0" marL="0" rtl="0" algn="l">
              <a:lnSpc>
                <a:spcPct val="90000"/>
              </a:lnSpc>
              <a:spcBef>
                <a:spcPts val="1950"/>
              </a:spcBef>
              <a:spcAft>
                <a:spcPts val="0"/>
              </a:spcAft>
              <a:buClr>
                <a:srgbClr val="161249"/>
              </a:buClr>
              <a:buSzPts val="21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97" name="Google Shape;197;p7"/>
          <p:cNvSpPr txBox="1"/>
          <p:nvPr/>
        </p:nvSpPr>
        <p:spPr>
          <a:xfrm>
            <a:off x="478339" y="1262790"/>
            <a:ext cx="8454900" cy="3067049"/>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98" name="Google Shape;198;p7"/>
          <p:cNvSpPr txBox="1"/>
          <p:nvPr>
            <p:ph type="title"/>
          </p:nvPr>
        </p:nvSpPr>
        <p:spPr>
          <a:xfrm>
            <a:off x="628650" y="273844"/>
            <a:ext cx="7886700" cy="572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Online Listening </a:t>
            </a:r>
            <a:endParaRPr/>
          </a:p>
        </p:txBody>
      </p:sp>
      <p:sp>
        <p:nvSpPr>
          <p:cNvPr id="199" name="Google Shape;199;p7"/>
          <p:cNvSpPr txBox="1"/>
          <p:nvPr>
            <p:ph idx="1" type="body"/>
          </p:nvPr>
        </p:nvSpPr>
        <p:spPr>
          <a:xfrm>
            <a:off x="628650" y="1369218"/>
            <a:ext cx="6968561" cy="1887696"/>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161249"/>
              </a:buClr>
              <a:buSzPts val="2000"/>
              <a:buNone/>
            </a:pPr>
            <a:r>
              <a:rPr b="0" i="0" lang="en-US" sz="2000" u="none" cap="none" strike="noStrike">
                <a:latin typeface="Arial"/>
                <a:ea typeface="Arial"/>
                <a:cs typeface="Arial"/>
                <a:sym typeface="Arial"/>
              </a:rPr>
              <a:t>Research social media messages about a specific theme or topic and filter them on different characteristics. Analyse data from social networking sites, blogs, forums, (online and offline) news sites, radio and television easily.</a:t>
            </a:r>
            <a:endParaRPr sz="2000"/>
          </a:p>
          <a:p>
            <a:pPr indent="0" lvl="0" marL="0" rtl="0" algn="l">
              <a:lnSpc>
                <a:spcPct val="90000"/>
              </a:lnSpc>
              <a:spcBef>
                <a:spcPts val="750"/>
              </a:spcBef>
              <a:spcAft>
                <a:spcPts val="0"/>
              </a:spcAft>
              <a:buClr>
                <a:srgbClr val="161249"/>
              </a:buClr>
              <a:buSzPts val="2000"/>
              <a:buNone/>
            </a:pPr>
            <a:r>
              <a:t/>
            </a:r>
            <a:endParaRPr sz="2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05" name="Google Shape;205;p8"/>
          <p:cNvSpPr txBox="1"/>
          <p:nvPr/>
        </p:nvSpPr>
        <p:spPr>
          <a:xfrm>
            <a:off x="478339" y="1063840"/>
            <a:ext cx="8454900" cy="3067049"/>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06" name="Google Shape;206;p8"/>
          <p:cNvSpPr txBox="1"/>
          <p:nvPr>
            <p:ph type="title"/>
          </p:nvPr>
        </p:nvSpPr>
        <p:spPr>
          <a:xfrm>
            <a:off x="628650" y="215404"/>
            <a:ext cx="7886700" cy="598257"/>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Online Listening </a:t>
            </a:r>
            <a:endParaRPr/>
          </a:p>
        </p:txBody>
      </p:sp>
      <p:sp>
        <p:nvSpPr>
          <p:cNvPr id="207" name="Google Shape;207;p8"/>
          <p:cNvSpPr txBox="1"/>
          <p:nvPr>
            <p:ph idx="1" type="body"/>
          </p:nvPr>
        </p:nvSpPr>
        <p:spPr>
          <a:xfrm>
            <a:off x="628650" y="1369218"/>
            <a:ext cx="7886700" cy="82586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15000"/>
              </a:lnSpc>
              <a:spcBef>
                <a:spcPts val="0"/>
              </a:spcBef>
              <a:spcAft>
                <a:spcPts val="0"/>
              </a:spcAft>
              <a:buClr>
                <a:srgbClr val="F39200"/>
              </a:buClr>
              <a:buSzPts val="2000"/>
              <a:buFont typeface="Arial"/>
              <a:buChar char="●"/>
            </a:pPr>
            <a:r>
              <a:rPr b="0" i="0" lang="en-US" sz="2000" u="none" cap="none" strike="noStrike">
                <a:latin typeface="Arial"/>
                <a:ea typeface="Arial"/>
                <a:cs typeface="Arial"/>
                <a:sym typeface="Arial"/>
              </a:rPr>
              <a:t>Important note: listen within the business/club/organisation! </a:t>
            </a:r>
            <a:endParaRPr sz="2000"/>
          </a:p>
          <a:p>
            <a:pPr indent="-215900" lvl="0" marL="342900" rtl="0" algn="l">
              <a:lnSpc>
                <a:spcPct val="90000"/>
              </a:lnSpc>
              <a:spcBef>
                <a:spcPts val="750"/>
              </a:spcBef>
              <a:spcAft>
                <a:spcPts val="0"/>
              </a:spcAft>
              <a:buClr>
                <a:srgbClr val="F39200"/>
              </a:buClr>
              <a:buSzPts val="2000"/>
              <a:buFont typeface="Arial"/>
              <a:buNone/>
            </a:pPr>
            <a:r>
              <a:t/>
            </a: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9"/>
          <p:cNvSpPr txBox="1"/>
          <p:nvPr/>
        </p:nvSpPr>
        <p:spPr>
          <a:xfrm>
            <a:off x="512522" y="36265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Example:</a:t>
            </a:r>
            <a:endParaRPr b="0" i="0" sz="2400" u="none" cap="none" strike="noStrike">
              <a:solidFill>
                <a:srgbClr val="161249"/>
              </a:solidFill>
              <a:latin typeface="Calibri"/>
              <a:ea typeface="Calibri"/>
              <a:cs typeface="Calibri"/>
              <a:sym typeface="Calibri"/>
            </a:endParaRPr>
          </a:p>
        </p:txBody>
      </p:sp>
      <p:sp>
        <p:nvSpPr>
          <p:cNvPr id="213" name="Google Shape;213;p9"/>
          <p:cNvSpPr txBox="1"/>
          <p:nvPr/>
        </p:nvSpPr>
        <p:spPr>
          <a:xfrm>
            <a:off x="512522" y="935354"/>
            <a:ext cx="7337686" cy="3077725"/>
          </a:xfrm>
          <a:prstGeom prst="rect">
            <a:avLst/>
          </a:prstGeom>
          <a:noFill/>
          <a:ln>
            <a:noFill/>
          </a:ln>
        </p:spPr>
        <p:txBody>
          <a:bodyPr anchorCtr="0" anchor="t" bIns="45700" lIns="91425" spcFirstLastPara="1" rIns="91425" wrap="square" tIns="45700">
            <a:spAutoFit/>
          </a:bodyPr>
          <a:lstStyle/>
          <a:p>
            <a:pPr indent="0" lvl="0" marL="0" marR="0" rtl="0" algn="l">
              <a:spcBef>
                <a:spcPts val="600"/>
              </a:spcBef>
              <a:spcAft>
                <a:spcPts val="0"/>
              </a:spcAft>
              <a:buClr>
                <a:schemeClr val="dk1"/>
              </a:buClr>
              <a:buSzPts val="1800"/>
              <a:buFont typeface="Open Sans"/>
              <a:buNone/>
            </a:pPr>
            <a:r>
              <a:rPr b="0" i="0" lang="en-US" sz="1800" u="none" cap="none" strike="noStrike">
                <a:solidFill>
                  <a:srgbClr val="161249"/>
                </a:solidFill>
                <a:latin typeface="Arial"/>
                <a:ea typeface="Arial"/>
                <a:cs typeface="Arial"/>
                <a:sym typeface="Arial"/>
              </a:rPr>
              <a:t>Theme: </a:t>
            </a:r>
            <a:r>
              <a:rPr b="1" i="0" lang="en-US" sz="2000" u="none" cap="none" strike="noStrike">
                <a:solidFill>
                  <a:srgbClr val="F39200"/>
                </a:solidFill>
                <a:latin typeface="Arial"/>
                <a:ea typeface="Arial"/>
                <a:cs typeface="Arial"/>
                <a:sym typeface="Arial"/>
              </a:rPr>
              <a:t>Give money to charities</a:t>
            </a:r>
            <a:endParaRPr b="0" i="0" sz="2000" u="none" cap="none" strike="noStrike">
              <a:solidFill>
                <a:srgbClr val="F39200"/>
              </a:solidFill>
              <a:latin typeface="Arial"/>
              <a:ea typeface="Arial"/>
              <a:cs typeface="Arial"/>
              <a:sym typeface="Arial"/>
            </a:endParaRPr>
          </a:p>
          <a:p>
            <a:pPr indent="0" lvl="0" marL="0" marR="0" rtl="0" algn="l">
              <a:spcBef>
                <a:spcPts val="60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Trendresearch: </a:t>
            </a:r>
            <a:endParaRPr b="0" i="0" sz="1800" u="none" cap="none" strike="noStrike">
              <a:solidFill>
                <a:srgbClr val="161249"/>
              </a:solidFill>
              <a:latin typeface="Arial"/>
              <a:ea typeface="Arial"/>
              <a:cs typeface="Arial"/>
              <a:sym typeface="Arial"/>
            </a:endParaRPr>
          </a:p>
          <a:p>
            <a:pPr indent="-285750" lvl="0" marL="285750" marR="0" rtl="0" algn="l">
              <a:spcBef>
                <a:spcPts val="600"/>
              </a:spcBef>
              <a:spcAft>
                <a:spcPts val="0"/>
              </a:spcAft>
              <a:buClr>
                <a:srgbClr val="F39200"/>
              </a:buClr>
              <a:buSzPts val="1800"/>
              <a:buFont typeface="Arial"/>
              <a:buChar char="●"/>
            </a:pPr>
            <a:r>
              <a:rPr b="0" i="0" lang="en-US" sz="1800" u="none" cap="none" strike="noStrike">
                <a:solidFill>
                  <a:srgbClr val="161249"/>
                </a:solidFill>
                <a:latin typeface="Arial"/>
                <a:ea typeface="Arial"/>
                <a:cs typeface="Arial"/>
                <a:sym typeface="Arial"/>
              </a:rPr>
              <a:t>More elderly people give to charities. This has an impact on donating behavior (legacies donations)</a:t>
            </a:r>
            <a:endParaRPr b="0" i="0" sz="1800" u="none" cap="none" strike="noStrike">
              <a:solidFill>
                <a:srgbClr val="161249"/>
              </a:solidFill>
              <a:latin typeface="Arial"/>
              <a:ea typeface="Arial"/>
              <a:cs typeface="Arial"/>
              <a:sym typeface="Arial"/>
            </a:endParaRPr>
          </a:p>
          <a:p>
            <a:pPr indent="-285750" lvl="0" marL="285750" marR="0" rtl="0" algn="l">
              <a:spcBef>
                <a:spcPts val="600"/>
              </a:spcBef>
              <a:spcAft>
                <a:spcPts val="0"/>
              </a:spcAft>
              <a:buClr>
                <a:srgbClr val="F39200"/>
              </a:buClr>
              <a:buSzPts val="1800"/>
              <a:buFont typeface="Arial"/>
              <a:buChar char="●"/>
            </a:pPr>
            <a:r>
              <a:rPr b="0" i="0" lang="en-US" sz="1800" u="none" cap="none" strike="noStrike">
                <a:solidFill>
                  <a:srgbClr val="161249"/>
                </a:solidFill>
                <a:latin typeface="Arial"/>
                <a:ea typeface="Arial"/>
                <a:cs typeface="Arial"/>
                <a:sym typeface="Arial"/>
              </a:rPr>
              <a:t>Communication about large financial gifts benefits giving money to charities </a:t>
            </a:r>
            <a:endParaRPr b="0" i="0" sz="1800" u="none" cap="none" strike="noStrike">
              <a:solidFill>
                <a:srgbClr val="161249"/>
              </a:solidFill>
              <a:latin typeface="Arial"/>
              <a:ea typeface="Arial"/>
              <a:cs typeface="Arial"/>
              <a:sym typeface="Arial"/>
            </a:endParaRPr>
          </a:p>
          <a:p>
            <a:pPr indent="-285750" lvl="0" marL="285750" marR="0" rtl="0" algn="l">
              <a:spcBef>
                <a:spcPts val="600"/>
              </a:spcBef>
              <a:spcAft>
                <a:spcPts val="0"/>
              </a:spcAft>
              <a:buClr>
                <a:srgbClr val="F39200"/>
              </a:buClr>
              <a:buSzPts val="1800"/>
              <a:buFont typeface="Arial"/>
              <a:buChar char="●"/>
            </a:pPr>
            <a:r>
              <a:rPr b="0" i="0" lang="en-US" sz="1800" u="none" cap="none" strike="noStrike">
                <a:solidFill>
                  <a:srgbClr val="161249"/>
                </a:solidFill>
                <a:latin typeface="Arial"/>
                <a:ea typeface="Arial"/>
                <a:cs typeface="Arial"/>
                <a:sym typeface="Arial"/>
              </a:rPr>
              <a:t>Approaching young people: respond to emotion. But fact material is very important for this group. Make it easy to donate. </a:t>
            </a:r>
            <a:endParaRPr b="0" i="0" sz="1800" u="none" cap="none" strike="noStrike">
              <a:solidFill>
                <a:srgbClr val="161249"/>
              </a:solidFill>
              <a:latin typeface="Arial"/>
              <a:ea typeface="Arial"/>
              <a:cs typeface="Arial"/>
              <a:sym typeface="Arial"/>
            </a:endParaRPr>
          </a:p>
          <a:p>
            <a:pPr indent="-285750" lvl="0" marL="285750" marR="0" rtl="0" algn="l">
              <a:spcBef>
                <a:spcPts val="600"/>
              </a:spcBef>
              <a:spcAft>
                <a:spcPts val="0"/>
              </a:spcAft>
              <a:buClr>
                <a:srgbClr val="F39200"/>
              </a:buClr>
              <a:buSzPts val="1800"/>
              <a:buFont typeface="Arial"/>
              <a:buChar char="●"/>
            </a:pPr>
            <a:r>
              <a:rPr b="0" i="0" lang="en-US" sz="1800" u="none" cap="none" strike="noStrike">
                <a:solidFill>
                  <a:srgbClr val="161249"/>
                </a:solidFill>
                <a:latin typeface="Arial"/>
                <a:ea typeface="Arial"/>
                <a:cs typeface="Arial"/>
                <a:sym typeface="Arial"/>
              </a:rPr>
              <a:t>Crowdfunding </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0"/>
          <p:cNvSpPr txBox="1"/>
          <p:nvPr/>
        </p:nvSpPr>
        <p:spPr>
          <a:xfrm>
            <a:off x="1170775" y="137111"/>
            <a:ext cx="7353122" cy="994172"/>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600"/>
              </a:spcAft>
              <a:buClr>
                <a:srgbClr val="161249"/>
              </a:buClr>
              <a:buSzPts val="3300"/>
              <a:buFont typeface="Arial"/>
              <a:buNone/>
            </a:pPr>
            <a:r>
              <a:rPr b="1" i="0" lang="en-US" sz="3300" u="none" cap="none" strike="noStrike">
                <a:solidFill>
                  <a:srgbClr val="161249"/>
                </a:solidFill>
                <a:latin typeface="Arial"/>
                <a:ea typeface="Arial"/>
                <a:cs typeface="Arial"/>
                <a:sym typeface="Arial"/>
              </a:rPr>
              <a:t>Coosto example (Coosto, 2023)</a:t>
            </a:r>
            <a:endParaRPr b="0" i="0" sz="1800" u="none" cap="none" strike="noStrike">
              <a:solidFill>
                <a:srgbClr val="161249"/>
              </a:solidFill>
              <a:latin typeface="Arial"/>
              <a:ea typeface="Arial"/>
              <a:cs typeface="Arial"/>
              <a:sym typeface="Arial"/>
            </a:endParaRPr>
          </a:p>
        </p:txBody>
      </p:sp>
      <p:pic>
        <p:nvPicPr>
          <p:cNvPr id="219" name="Google Shape;219;p10"/>
          <p:cNvPicPr preferRelativeResize="0"/>
          <p:nvPr/>
        </p:nvPicPr>
        <p:blipFill rotWithShape="1">
          <a:blip r:embed="rId3">
            <a:alphaModFix/>
          </a:blip>
          <a:srcRect b="0" l="0" r="0" t="0"/>
          <a:stretch/>
        </p:blipFill>
        <p:spPr>
          <a:xfrm>
            <a:off x="2414686" y="1203384"/>
            <a:ext cx="4865300" cy="2736731"/>
          </a:xfrm>
          <a:prstGeom prst="rect">
            <a:avLst/>
          </a:prstGeom>
          <a:noFill/>
          <a:ln>
            <a:noFill/>
          </a:ln>
        </p:spPr>
      </p:pic>
      <p:sp>
        <p:nvSpPr>
          <p:cNvPr id="220" name="Google Shape;220;p10"/>
          <p:cNvSpPr txBox="1"/>
          <p:nvPr/>
        </p:nvSpPr>
        <p:spPr>
          <a:xfrm>
            <a:off x="2341547" y="3940115"/>
            <a:ext cx="6879364" cy="461635"/>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chemeClr val="hlink"/>
              </a:buClr>
              <a:buSzPts val="1800"/>
              <a:buFont typeface="Calibri"/>
              <a:buNone/>
            </a:pPr>
            <a:r>
              <a:rPr b="0" i="0" lang="en-US" sz="1800" u="sng" cap="none" strike="noStrike">
                <a:solidFill>
                  <a:schemeClr val="hlink"/>
                </a:solidFill>
                <a:latin typeface="Calibri"/>
                <a:ea typeface="Calibri"/>
                <a:cs typeface="Calibri"/>
                <a:sym typeface="Calibri"/>
                <a:hlinkClick r:id="rId4"/>
              </a:rPr>
              <a:t>https://www.coosto.com/en/platform/social-listening</a:t>
            </a:r>
            <a:r>
              <a:rPr b="0" i="0" lang="en-US" sz="1800" u="none" cap="none" strike="noStrike">
                <a:solidFill>
                  <a:schemeClr val="dk1"/>
                </a:solidFill>
                <a:latin typeface="Calibri"/>
                <a:ea typeface="Calibri"/>
                <a:cs typeface="Calibri"/>
                <a:sym typeface="Calibri"/>
              </a:rPr>
              <a:t>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1"/>
          <p:cNvSpPr txBox="1"/>
          <p:nvPr/>
        </p:nvSpPr>
        <p:spPr>
          <a:xfrm>
            <a:off x="1739700" y="81702"/>
            <a:ext cx="5664600" cy="695965"/>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4000" u="none" cap="none" strike="noStrike">
                <a:solidFill>
                  <a:srgbClr val="161249"/>
                </a:solidFill>
                <a:latin typeface="Arial"/>
                <a:ea typeface="Arial"/>
                <a:cs typeface="Arial"/>
                <a:sym typeface="Arial"/>
              </a:rPr>
              <a:t>Talkwalker</a:t>
            </a:r>
            <a:endParaRPr b="1" i="0" sz="4000" u="none" cap="none" strike="noStrike">
              <a:solidFill>
                <a:srgbClr val="161249"/>
              </a:solidFill>
              <a:latin typeface="Arial"/>
              <a:ea typeface="Arial"/>
              <a:cs typeface="Arial"/>
              <a:sym typeface="Arial"/>
            </a:endParaRPr>
          </a:p>
        </p:txBody>
      </p:sp>
      <p:sp>
        <p:nvSpPr>
          <p:cNvPr id="226" name="Google Shape;226;p11"/>
          <p:cNvSpPr txBox="1"/>
          <p:nvPr/>
        </p:nvSpPr>
        <p:spPr>
          <a:xfrm>
            <a:off x="555740" y="1094437"/>
            <a:ext cx="8032520" cy="2954625"/>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Talkwalker is a social media and web monitoring tool that allows businesses and organizations to track and analyze their online presence. It provides real-time insights into online conversations and trends, allowing users to make data-driven decisions and take proactive steps to manage their online reputation.</a:t>
            </a:r>
            <a:endParaRPr b="0" i="0" sz="1800" u="none" cap="none" strike="noStrike">
              <a:solidFill>
                <a:srgbClr val="161249"/>
              </a:solidFill>
              <a:latin typeface="Arial"/>
              <a:ea typeface="Arial"/>
              <a:cs typeface="Arial"/>
              <a:sym typeface="Arial"/>
            </a:endParaRPr>
          </a:p>
          <a:p>
            <a:pPr indent="0" lvl="0" marL="0" marR="0" rtl="0" algn="l">
              <a:spcBef>
                <a:spcPts val="0"/>
              </a:spcBef>
              <a:spcAft>
                <a:spcPts val="0"/>
              </a:spcAft>
              <a:buClr>
                <a:schemeClr val="dk1"/>
              </a:buClr>
              <a:buSzPts val="1800"/>
              <a:buFont typeface="Calibri"/>
              <a:buNone/>
            </a:pPr>
            <a:r>
              <a:t/>
            </a:r>
            <a:endParaRPr b="0" i="0" sz="1800" u="none" cap="none" strike="noStrike">
              <a:solidFill>
                <a:srgbClr val="161249"/>
              </a:solidFill>
              <a:latin typeface="Arial"/>
              <a:ea typeface="Arial"/>
              <a:cs typeface="Arial"/>
              <a:sym typeface="Arial"/>
            </a:endParaRPr>
          </a:p>
          <a:p>
            <a:pPr indent="0" lvl="0" marL="0" marR="0" rtl="0" algn="l">
              <a:spcBef>
                <a:spcPts val="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The platform uses advanced AI-powered technology to monitor millions of sources, including social media platforms, news sites, forums, and blogs, in over 187 languages. It can track brand mentions, sentiment analysis, and competitor insights, as well as provide customizable reports and alerts.</a:t>
            </a:r>
            <a:endParaRPr b="0" i="0" sz="1200" u="none" cap="none" strike="noStrike">
              <a:solidFill>
                <a:srgbClr val="161249"/>
              </a:solidFill>
              <a:highlight>
                <a:srgbClr val="F7F7F8"/>
              </a:highlight>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2"/>
          <p:cNvSpPr txBox="1"/>
          <p:nvPr>
            <p:ph type="title"/>
          </p:nvPr>
        </p:nvSpPr>
        <p:spPr>
          <a:xfrm>
            <a:off x="2624360" y="249799"/>
            <a:ext cx="3895280" cy="54738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1875"/>
              <a:buFont typeface="Roboto"/>
              <a:buNone/>
            </a:pPr>
            <a:r>
              <a:rPr lang="en-US" sz="3200"/>
              <a:t>Talkwalker alerts </a:t>
            </a:r>
            <a:endParaRPr sz="4800"/>
          </a:p>
        </p:txBody>
      </p:sp>
      <p:sp>
        <p:nvSpPr>
          <p:cNvPr id="232" name="Google Shape;232;p12"/>
          <p:cNvSpPr txBox="1"/>
          <p:nvPr>
            <p:ph idx="1" type="body"/>
          </p:nvPr>
        </p:nvSpPr>
        <p:spPr>
          <a:xfrm>
            <a:off x="651085" y="968637"/>
            <a:ext cx="7706702" cy="1296460"/>
          </a:xfrm>
          <a:prstGeom prst="rect">
            <a:avLst/>
          </a:prstGeom>
          <a:noFill/>
          <a:ln>
            <a:noFill/>
          </a:ln>
        </p:spPr>
        <p:txBody>
          <a:bodyPr anchorCtr="0" anchor="t" bIns="45700" lIns="91425" spcFirstLastPara="1" rIns="91425" wrap="square" tIns="45700">
            <a:noAutofit/>
          </a:bodyPr>
          <a:lstStyle/>
          <a:p>
            <a:pPr indent="-285750" lvl="0" marL="285750" rtl="0" algn="l">
              <a:lnSpc>
                <a:spcPct val="100000"/>
              </a:lnSpc>
              <a:spcBef>
                <a:spcPts val="0"/>
              </a:spcBef>
              <a:spcAft>
                <a:spcPts val="0"/>
              </a:spcAft>
              <a:buClr>
                <a:srgbClr val="F39200"/>
              </a:buClr>
              <a:buSzPts val="1600"/>
              <a:buFont typeface="Arial"/>
              <a:buChar char="●"/>
            </a:pPr>
            <a:r>
              <a:rPr lang="en-US" sz="1600"/>
              <a:t>Type in your company or product and know where it will be discussed. Blogs, Twitter, websites are viewed.</a:t>
            </a:r>
            <a:endParaRPr sz="1600"/>
          </a:p>
          <a:p>
            <a:pPr indent="-285750" lvl="0" marL="285750" rtl="0" algn="l">
              <a:lnSpc>
                <a:spcPct val="100000"/>
              </a:lnSpc>
              <a:spcBef>
                <a:spcPts val="750"/>
              </a:spcBef>
              <a:spcAft>
                <a:spcPts val="0"/>
              </a:spcAft>
              <a:buClr>
                <a:srgbClr val="F39200"/>
              </a:buClr>
              <a:buSzPts val="1600"/>
              <a:buFont typeface="Arial"/>
              <a:buChar char="●"/>
            </a:pPr>
            <a:r>
              <a:rPr lang="en-US" sz="1600"/>
              <a:t>Student example: Type in your own name. Receive notifications when you are being talked about.</a:t>
            </a:r>
            <a:endParaRPr sz="1600"/>
          </a:p>
        </p:txBody>
      </p:sp>
      <p:pic>
        <p:nvPicPr>
          <p:cNvPr id="233" name="Google Shape;233;p12"/>
          <p:cNvPicPr preferRelativeResize="0"/>
          <p:nvPr/>
        </p:nvPicPr>
        <p:blipFill rotWithShape="1">
          <a:blip r:embed="rId3">
            <a:alphaModFix/>
          </a:blip>
          <a:srcRect b="0" l="0" r="0" t="0"/>
          <a:stretch/>
        </p:blipFill>
        <p:spPr>
          <a:xfrm>
            <a:off x="2837145" y="2226053"/>
            <a:ext cx="5655770" cy="2313871"/>
          </a:xfrm>
          <a:prstGeom prst="rect">
            <a:avLst/>
          </a:prstGeom>
          <a:noFill/>
          <a:ln cap="flat" cmpd="sng" w="38100">
            <a:solidFill>
              <a:srgbClr val="F39200"/>
            </a:solidFill>
            <a:prstDash val="solid"/>
            <a:round/>
            <a:headEnd len="sm" w="sm" type="none"/>
            <a:tailEnd len="sm" w="sm" type="none"/>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3"/>
          <p:cNvSpPr txBox="1"/>
          <p:nvPr/>
        </p:nvSpPr>
        <p:spPr>
          <a:xfrm>
            <a:off x="2426712" y="76913"/>
            <a:ext cx="4290575" cy="848668"/>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3600" u="none" cap="none" strike="noStrike">
                <a:solidFill>
                  <a:srgbClr val="161249"/>
                </a:solidFill>
                <a:latin typeface="Arial"/>
                <a:ea typeface="Arial"/>
                <a:cs typeface="Arial"/>
                <a:sym typeface="Arial"/>
              </a:rPr>
              <a:t>Google Alerts</a:t>
            </a:r>
            <a:endParaRPr b="1" i="0" sz="3600" u="none" cap="none" strike="noStrike">
              <a:solidFill>
                <a:srgbClr val="161249"/>
              </a:solidFill>
              <a:latin typeface="Arial"/>
              <a:ea typeface="Arial"/>
              <a:cs typeface="Arial"/>
              <a:sym typeface="Arial"/>
            </a:endParaRPr>
          </a:p>
        </p:txBody>
      </p:sp>
      <p:sp>
        <p:nvSpPr>
          <p:cNvPr id="239" name="Google Shape;239;p13"/>
          <p:cNvSpPr txBox="1"/>
          <p:nvPr/>
        </p:nvSpPr>
        <p:spPr>
          <a:xfrm>
            <a:off x="832949" y="1094437"/>
            <a:ext cx="7478100" cy="2954625"/>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Google Alerts is a free service offered by Google that sends email notifications to users when new content appears online that matches their selected search queries. These search queries can be based on keywords, phrases, or topics of interest to the user.</a:t>
            </a:r>
            <a:endParaRPr b="0" i="0" sz="1800" u="none" cap="none" strike="noStrike">
              <a:solidFill>
                <a:srgbClr val="161249"/>
              </a:solidFill>
              <a:latin typeface="Arial"/>
              <a:ea typeface="Arial"/>
              <a:cs typeface="Arial"/>
              <a:sym typeface="Arial"/>
            </a:endParaRPr>
          </a:p>
          <a:p>
            <a:pPr indent="0" lvl="0" marL="0" marR="0" rtl="0" algn="l">
              <a:spcBef>
                <a:spcPts val="0"/>
              </a:spcBef>
              <a:spcAft>
                <a:spcPts val="0"/>
              </a:spcAft>
              <a:buClr>
                <a:schemeClr val="dk1"/>
              </a:buClr>
              <a:buSzPts val="1800"/>
              <a:buFont typeface="Calibri"/>
              <a:buNone/>
            </a:pPr>
            <a:r>
              <a:t/>
            </a:r>
            <a:endParaRPr b="0" i="0" sz="1800" u="none" cap="none" strike="noStrike">
              <a:solidFill>
                <a:srgbClr val="161249"/>
              </a:solidFill>
              <a:latin typeface="Arial"/>
              <a:ea typeface="Arial"/>
              <a:cs typeface="Arial"/>
              <a:sym typeface="Arial"/>
            </a:endParaRPr>
          </a:p>
          <a:p>
            <a:pPr indent="0" lvl="0" marL="0" marR="0" rtl="0" algn="l">
              <a:spcBef>
                <a:spcPts val="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Users can create multiple alerts for different search queries, and can choose the frequency of email notifications (e.g. as-it-happens, once a day, or once a week). Google Alerts can be used to monitor brand mentions, track industry news, follow competitors, and stay up-to-date on a variety of topics.</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4"/>
          <p:cNvSpPr txBox="1"/>
          <p:nvPr>
            <p:ph type="title"/>
          </p:nvPr>
        </p:nvSpPr>
        <p:spPr>
          <a:xfrm>
            <a:off x="555477" y="202411"/>
            <a:ext cx="6791503" cy="99417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Clr>
                <a:schemeClr val="dk1"/>
              </a:buClr>
              <a:buSzPct val="100000"/>
              <a:buFont typeface="Roboto"/>
              <a:buNone/>
            </a:pPr>
            <a:r>
              <a:rPr lang="en-US" sz="3600"/>
              <a:t>Type in your topic and know </a:t>
            </a:r>
            <a:br>
              <a:rPr lang="en-US" sz="3600"/>
            </a:br>
            <a:r>
              <a:rPr lang="en-US" sz="3600"/>
              <a:t>where it will be discussed</a:t>
            </a:r>
            <a:endParaRPr/>
          </a:p>
        </p:txBody>
      </p:sp>
      <p:pic>
        <p:nvPicPr>
          <p:cNvPr id="245" name="Google Shape;245;p14"/>
          <p:cNvPicPr preferRelativeResize="0"/>
          <p:nvPr/>
        </p:nvPicPr>
        <p:blipFill rotWithShape="1">
          <a:blip r:embed="rId3">
            <a:alphaModFix/>
          </a:blip>
          <a:srcRect b="0" l="0" r="0" t="0"/>
          <a:stretch/>
        </p:blipFill>
        <p:spPr>
          <a:xfrm>
            <a:off x="4144529" y="1620927"/>
            <a:ext cx="4580350" cy="2823076"/>
          </a:xfrm>
          <a:prstGeom prst="rect">
            <a:avLst/>
          </a:prstGeom>
          <a:noFill/>
          <a:ln cap="flat" cmpd="sng" w="38100">
            <a:solidFill>
              <a:srgbClr val="F39200"/>
            </a:solidFill>
            <a:prstDash val="solid"/>
            <a:round/>
            <a:headEnd len="sm" w="sm" type="none"/>
            <a:tailEnd len="sm" w="sm" type="none"/>
          </a:ln>
        </p:spPr>
      </p:pic>
      <p:sp>
        <p:nvSpPr>
          <p:cNvPr id="246" name="Google Shape;246;p14"/>
          <p:cNvSpPr txBox="1"/>
          <p:nvPr/>
        </p:nvSpPr>
        <p:spPr>
          <a:xfrm>
            <a:off x="555477" y="1556118"/>
            <a:ext cx="3213219" cy="1015632"/>
          </a:xfrm>
          <a:prstGeom prst="rect">
            <a:avLst/>
          </a:prstGeom>
          <a:noFill/>
          <a:ln>
            <a:noFill/>
          </a:ln>
        </p:spPr>
        <p:txBody>
          <a:bodyPr anchorCtr="0" anchor="t" bIns="91425" lIns="91425" spcFirstLastPara="1" rIns="91425" wrap="square" tIns="91425">
            <a:spAutoFit/>
          </a:bodyPr>
          <a:lstStyle/>
          <a:p>
            <a:pPr indent="0" lvl="0" marL="0" marR="0" rtl="0" algn="l">
              <a:spcBef>
                <a:spcPts val="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Learn more how to do it via: </a:t>
            </a:r>
            <a:r>
              <a:rPr b="0" i="0" lang="en-US" sz="1800" u="sng" cap="none" strike="noStrike">
                <a:solidFill>
                  <a:schemeClr val="hlink"/>
                </a:solidFill>
                <a:latin typeface="Arial"/>
                <a:ea typeface="Arial"/>
                <a:cs typeface="Arial"/>
                <a:sym typeface="Arial"/>
                <a:hlinkClick r:id="rId4"/>
              </a:rPr>
              <a:t>https://reputationup.com/google-alerts-guide/</a:t>
            </a:r>
            <a:r>
              <a:rPr b="0" i="0" lang="en-US" sz="1800" u="none" cap="none" strike="noStrike">
                <a:solidFill>
                  <a:schemeClr val="dk1"/>
                </a:solidFill>
                <a:latin typeface="Arial"/>
                <a:ea typeface="Arial"/>
                <a:cs typeface="Arial"/>
                <a:sym typeface="Arial"/>
              </a:rPr>
              <a:t>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5"/>
          <p:cNvSpPr txBox="1"/>
          <p:nvPr/>
        </p:nvSpPr>
        <p:spPr>
          <a:xfrm>
            <a:off x="0" y="188007"/>
            <a:ext cx="9144000" cy="743484"/>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4000" u="none" cap="none" strike="noStrike">
                <a:solidFill>
                  <a:srgbClr val="161249"/>
                </a:solidFill>
                <a:latin typeface="Arial"/>
                <a:ea typeface="Arial"/>
                <a:cs typeface="Arial"/>
                <a:sym typeface="Arial"/>
              </a:rPr>
              <a:t>Google Trends</a:t>
            </a:r>
            <a:endParaRPr b="1" i="0" sz="4000" u="none" cap="none" strike="noStrike">
              <a:solidFill>
                <a:srgbClr val="161249"/>
              </a:solidFill>
              <a:latin typeface="Arial"/>
              <a:ea typeface="Arial"/>
              <a:cs typeface="Arial"/>
              <a:sym typeface="Arial"/>
            </a:endParaRPr>
          </a:p>
        </p:txBody>
      </p:sp>
      <p:sp>
        <p:nvSpPr>
          <p:cNvPr id="252" name="Google Shape;252;p15"/>
          <p:cNvSpPr txBox="1"/>
          <p:nvPr>
            <p:ph idx="1" type="body"/>
          </p:nvPr>
        </p:nvSpPr>
        <p:spPr>
          <a:xfrm>
            <a:off x="628650" y="1121390"/>
            <a:ext cx="7886700" cy="2964914"/>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1800"/>
              <a:buNone/>
            </a:pPr>
            <a:r>
              <a:rPr lang="en-US" sz="1800"/>
              <a:t>Google Trends is a free tool offered by Google that allows users to explore and analyze the popularity of search queries over time and across geographic locations. It provides insights into the relative popularity of different search terms, as well as related topics and queries.</a:t>
            </a:r>
            <a:endParaRPr/>
          </a:p>
          <a:p>
            <a:pPr indent="0" lvl="0" marL="0" rtl="0" algn="l">
              <a:lnSpc>
                <a:spcPct val="100000"/>
              </a:lnSpc>
              <a:spcBef>
                <a:spcPts val="0"/>
              </a:spcBef>
              <a:spcAft>
                <a:spcPts val="0"/>
              </a:spcAft>
              <a:buClr>
                <a:srgbClr val="161249"/>
              </a:buClr>
              <a:buSzPts val="1800"/>
              <a:buNone/>
            </a:pPr>
            <a:r>
              <a:t/>
            </a:r>
            <a:endParaRPr sz="1800"/>
          </a:p>
          <a:p>
            <a:pPr indent="0" lvl="0" marL="0" rtl="0" algn="l">
              <a:lnSpc>
                <a:spcPct val="100000"/>
              </a:lnSpc>
              <a:spcBef>
                <a:spcPts val="0"/>
              </a:spcBef>
              <a:spcAft>
                <a:spcPts val="0"/>
              </a:spcAft>
              <a:buClr>
                <a:srgbClr val="161249"/>
              </a:buClr>
              <a:buSzPts val="1800"/>
              <a:buNone/>
            </a:pPr>
            <a:r>
              <a:rPr lang="en-US" sz="1800"/>
              <a:t>Users can enter search terms and filter by location, time range, and category to see how search interest has changed over time. The tool can also generate visualizations of the data, such as line charts, maps, and bar graphs, to help users better understand trends and patterns.</a:t>
            </a:r>
            <a:endParaRPr/>
          </a:p>
          <a:p>
            <a:pPr indent="0" lvl="0" marL="0" rtl="0" algn="l">
              <a:lnSpc>
                <a:spcPct val="100000"/>
              </a:lnSpc>
              <a:spcBef>
                <a:spcPts val="750"/>
              </a:spcBef>
              <a:spcAft>
                <a:spcPts val="0"/>
              </a:spcAft>
              <a:buClr>
                <a:srgbClr val="161249"/>
              </a:buClr>
              <a:buSzPts val="1800"/>
              <a:buNone/>
            </a:pPr>
            <a:r>
              <a:t/>
            </a:r>
            <a:endParaRPr sz="18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6"/>
          <p:cNvSpPr txBox="1"/>
          <p:nvPr>
            <p:ph idx="4294967295" type="title"/>
          </p:nvPr>
        </p:nvSpPr>
        <p:spPr>
          <a:xfrm>
            <a:off x="2485305" y="218800"/>
            <a:ext cx="4173389" cy="584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300"/>
              <a:buFont typeface="Roboto"/>
              <a:buNone/>
            </a:pPr>
            <a:r>
              <a:rPr lang="en-US"/>
              <a:t>Year in search 2022</a:t>
            </a:r>
            <a:endParaRPr/>
          </a:p>
        </p:txBody>
      </p:sp>
      <p:sp>
        <p:nvSpPr>
          <p:cNvPr id="258" name="Google Shape;258;p16"/>
          <p:cNvSpPr txBox="1"/>
          <p:nvPr>
            <p:ph idx="4294967295" type="body"/>
          </p:nvPr>
        </p:nvSpPr>
        <p:spPr>
          <a:xfrm>
            <a:off x="837034" y="1121651"/>
            <a:ext cx="3296541" cy="2900198"/>
          </a:xfrm>
          <a:prstGeom prst="rect">
            <a:avLst/>
          </a:prstGeom>
          <a:noFill/>
          <a:ln cap="flat" cmpd="sng" w="38100">
            <a:solidFill>
              <a:srgbClr val="F39200"/>
            </a:solidFill>
            <a:prstDash val="solid"/>
            <a:round/>
            <a:headEnd len="sm" w="sm" type="none"/>
            <a:tailEnd len="sm" w="sm" type="none"/>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rgbClr val="0F0F0F"/>
              </a:buClr>
              <a:buSzPts val="2100"/>
              <a:buNone/>
            </a:pPr>
            <a:r>
              <a:rPr b="0" i="0" lang="en-US" sz="1800"/>
              <a:t>This year, the world searched </a:t>
            </a:r>
            <a:r>
              <a:rPr i="0" lang="en-US" sz="1800"/>
              <a:t>“can i change”</a:t>
            </a:r>
            <a:r>
              <a:rPr b="0" i="0" lang="en-US" sz="1800"/>
              <a:t> more than ever before. From changing careers to seeking new outlooks on life, people are finding ways to reimagine themselves and reshape the world around them. </a:t>
            </a:r>
            <a:br>
              <a:rPr b="0" i="0" lang="en-US" sz="1800"/>
            </a:br>
            <a:r>
              <a:rPr i="0" lang="en-US" sz="1800"/>
              <a:t>Explore more trends from the year at</a:t>
            </a:r>
            <a:r>
              <a:rPr b="0" i="0" lang="en-US" sz="1800"/>
              <a:t> </a:t>
            </a:r>
            <a:r>
              <a:rPr b="0" i="0" lang="en-US" sz="1800" u="sng">
                <a:solidFill>
                  <a:schemeClr val="hlink"/>
                </a:solidFill>
                <a:hlinkClick r:id="rId3"/>
              </a:rPr>
              <a:t>yearinsearch.google</a:t>
            </a:r>
            <a:r>
              <a:rPr b="0" i="0" lang="en-US" sz="1800">
                <a:solidFill>
                  <a:srgbClr val="0F0F0F"/>
                </a:solidFill>
              </a:rPr>
              <a:t>.</a:t>
            </a:r>
            <a:endParaRPr sz="1800"/>
          </a:p>
        </p:txBody>
      </p:sp>
      <p:pic>
        <p:nvPicPr>
          <p:cNvPr id="259" name="Google Shape;259;p16" title="Google — Year in Search 2022"/>
          <p:cNvPicPr preferRelativeResize="0"/>
          <p:nvPr/>
        </p:nvPicPr>
        <p:blipFill rotWithShape="1">
          <a:blip r:embed="rId4">
            <a:alphaModFix/>
          </a:blip>
          <a:srcRect b="0" l="0" r="0" t="0"/>
          <a:stretch/>
        </p:blipFill>
        <p:spPr>
          <a:xfrm>
            <a:off x="4571999" y="1370013"/>
            <a:ext cx="3886200" cy="2195703"/>
          </a:xfrm>
          <a:prstGeom prst="rect">
            <a:avLst/>
          </a:prstGeom>
          <a:noFill/>
          <a:ln cap="flat" cmpd="sng" w="38100">
            <a:solidFill>
              <a:srgbClr val="F39200"/>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9"/>
                                        </p:tgtEl>
                                        <p:attrNameLst>
                                          <p:attrName>style.visibility</p:attrName>
                                        </p:attrNameLst>
                                      </p:cBhvr>
                                      <p:to>
                                        <p:strVal val="visible"/>
                                      </p:to>
                                    </p:set>
                                    <p:animEffect filter="fade" transition="in">
                                      <p:cBhvr>
                                        <p:cTn dur="1"/>
                                        <p:tgtEl>
                                          <p:spTgt spid="2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7"/>
          <p:cNvSpPr txBox="1"/>
          <p:nvPr/>
        </p:nvSpPr>
        <p:spPr>
          <a:xfrm>
            <a:off x="472650" y="1776915"/>
            <a:ext cx="8198700" cy="794835"/>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5400" u="none" cap="none" strike="noStrike">
                <a:solidFill>
                  <a:schemeClr val="lt1"/>
                </a:solidFill>
                <a:latin typeface="Arial"/>
                <a:ea typeface="Arial"/>
                <a:cs typeface="Arial"/>
                <a:sym typeface="Arial"/>
              </a:rPr>
              <a:t>Questions?</a:t>
            </a:r>
            <a:endParaRPr b="1" i="0" sz="5400" u="none" cap="none" strike="noStrik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8"/>
          <p:cNvSpPr txBox="1"/>
          <p:nvPr>
            <p:ph type="title"/>
          </p:nvPr>
        </p:nvSpPr>
        <p:spPr>
          <a:xfrm>
            <a:off x="2417465" y="302648"/>
            <a:ext cx="4309070" cy="616809"/>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300"/>
              <a:buFont typeface="Roboto"/>
              <a:buNone/>
            </a:pPr>
            <a:r>
              <a:rPr lang="en-US" sz="4400">
                <a:solidFill>
                  <a:srgbClr val="F39200"/>
                </a:solidFill>
              </a:rPr>
              <a:t>For next week:</a:t>
            </a:r>
            <a:endParaRPr sz="4400">
              <a:solidFill>
                <a:srgbClr val="F39200"/>
              </a:solidFill>
            </a:endParaRPr>
          </a:p>
        </p:txBody>
      </p:sp>
      <p:grpSp>
        <p:nvGrpSpPr>
          <p:cNvPr id="270" name="Google Shape;270;p18"/>
          <p:cNvGrpSpPr/>
          <p:nvPr/>
        </p:nvGrpSpPr>
        <p:grpSpPr>
          <a:xfrm>
            <a:off x="1459340" y="1266151"/>
            <a:ext cx="6923018" cy="2180595"/>
            <a:chOff x="1899758" y="607793"/>
            <a:chExt cx="6923018" cy="2180595"/>
          </a:xfrm>
        </p:grpSpPr>
        <p:sp>
          <p:nvSpPr>
            <p:cNvPr id="271" name="Google Shape;271;p18"/>
            <p:cNvSpPr/>
            <p:nvPr/>
          </p:nvSpPr>
          <p:spPr>
            <a:xfrm>
              <a:off x="6889436" y="946307"/>
              <a:ext cx="1933340" cy="1842081"/>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2" name="Google Shape;272;p18"/>
            <p:cNvSpPr/>
            <p:nvPr/>
          </p:nvSpPr>
          <p:spPr>
            <a:xfrm>
              <a:off x="1899759" y="1610179"/>
              <a:ext cx="4315781" cy="616809"/>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3" name="Google Shape;273;p18"/>
            <p:cNvSpPr txBox="1"/>
            <p:nvPr/>
          </p:nvSpPr>
          <p:spPr>
            <a:xfrm>
              <a:off x="1899760" y="607793"/>
              <a:ext cx="5402932" cy="616809"/>
            </a:xfrm>
            <a:prstGeom prst="rect">
              <a:avLst/>
            </a:prstGeom>
            <a:noFill/>
            <a:ln>
              <a:noFill/>
            </a:ln>
          </p:spPr>
          <p:txBody>
            <a:bodyPr anchorCtr="0" anchor="t" bIns="0" lIns="0" spcFirstLastPara="1" rIns="0" wrap="square" tIns="0">
              <a:noAutofit/>
            </a:bodyPr>
            <a:lstStyle/>
            <a:p>
              <a:pPr indent="0" lvl="0" marL="0" marR="0" rtl="0" algn="l">
                <a:lnSpc>
                  <a:spcPct val="150000"/>
                </a:lnSpc>
                <a:spcBef>
                  <a:spcPts val="0"/>
                </a:spcBef>
                <a:spcAft>
                  <a:spcPts val="0"/>
                </a:spcAft>
                <a:buClr>
                  <a:schemeClr val="dk1"/>
                </a:buClr>
                <a:buSzPts val="1400"/>
                <a:buFont typeface="Open Sans"/>
                <a:buNone/>
              </a:pPr>
              <a:r>
                <a:rPr b="1" i="0" lang="en-US" sz="1800" u="none" cap="none" strike="noStrike">
                  <a:solidFill>
                    <a:srgbClr val="161249"/>
                  </a:solidFill>
                  <a:latin typeface="Arial"/>
                  <a:ea typeface="Arial"/>
                  <a:cs typeface="Arial"/>
                  <a:sym typeface="Arial"/>
                </a:rPr>
                <a:t>Prepare a personal pitch presentation about the topic for your assignment, max. 2 minutes. </a:t>
              </a:r>
              <a:endParaRPr b="0" i="0" sz="1800" u="none" cap="none" strike="noStrike">
                <a:solidFill>
                  <a:srgbClr val="161249"/>
                </a:solidFill>
                <a:latin typeface="Arial"/>
                <a:ea typeface="Arial"/>
                <a:cs typeface="Arial"/>
                <a:sym typeface="Arial"/>
              </a:endParaRPr>
            </a:p>
          </p:txBody>
        </p:sp>
        <p:sp>
          <p:nvSpPr>
            <p:cNvPr id="274" name="Google Shape;274;p18"/>
            <p:cNvSpPr/>
            <p:nvPr/>
          </p:nvSpPr>
          <p:spPr>
            <a:xfrm>
              <a:off x="1899759" y="2277440"/>
              <a:ext cx="4315781" cy="307621"/>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5" name="Google Shape;275;p18"/>
            <p:cNvSpPr txBox="1"/>
            <p:nvPr/>
          </p:nvSpPr>
          <p:spPr>
            <a:xfrm>
              <a:off x="1899758" y="1559727"/>
              <a:ext cx="4315781" cy="307621"/>
            </a:xfrm>
            <a:prstGeom prst="rect">
              <a:avLst/>
            </a:prstGeom>
            <a:noFill/>
            <a:ln>
              <a:noFill/>
            </a:ln>
          </p:spPr>
          <p:txBody>
            <a:bodyPr anchorCtr="0" anchor="t" bIns="0" lIns="0" spcFirstLastPara="1" rIns="0" wrap="square" tIns="0">
              <a:noAutofit/>
            </a:bodyPr>
            <a:lstStyle/>
            <a:p>
              <a:pPr indent="-285750" lvl="0" marL="285750" marR="0" rtl="0" algn="l">
                <a:lnSpc>
                  <a:spcPct val="150000"/>
                </a:lnSpc>
                <a:spcBef>
                  <a:spcPts val="0"/>
                </a:spcBef>
                <a:spcAft>
                  <a:spcPts val="0"/>
                </a:spcAft>
                <a:buClr>
                  <a:srgbClr val="F39200"/>
                </a:buClr>
                <a:buSzPts val="1800"/>
                <a:buFont typeface="Noto Sans Symbols"/>
                <a:buChar char="⮚"/>
              </a:pPr>
              <a:r>
                <a:rPr b="0" i="0" lang="en-US" sz="1800" u="none" cap="none" strike="noStrike">
                  <a:solidFill>
                    <a:srgbClr val="161249"/>
                  </a:solidFill>
                  <a:latin typeface="Arial"/>
                  <a:ea typeface="Arial"/>
                  <a:cs typeface="Arial"/>
                  <a:sym typeface="Arial"/>
                </a:rPr>
                <a:t>What is your topic?</a:t>
              </a:r>
              <a:endParaRPr b="0" i="0" sz="1800" u="none" cap="none" strike="noStrike">
                <a:solidFill>
                  <a:srgbClr val="161249"/>
                </a:solidFill>
                <a:latin typeface="Arial"/>
                <a:ea typeface="Arial"/>
                <a:cs typeface="Arial"/>
                <a:sym typeface="Arial"/>
              </a:endParaRPr>
            </a:p>
            <a:p>
              <a:pPr indent="-285750" lvl="0" marL="285750" marR="0" rtl="0" algn="l">
                <a:lnSpc>
                  <a:spcPct val="150000"/>
                </a:lnSpc>
                <a:spcBef>
                  <a:spcPts val="385"/>
                </a:spcBef>
                <a:spcAft>
                  <a:spcPts val="0"/>
                </a:spcAft>
                <a:buClr>
                  <a:srgbClr val="F39200"/>
                </a:buClr>
                <a:buSzPts val="1800"/>
                <a:buFont typeface="Noto Sans Symbols"/>
                <a:buChar char="⮚"/>
              </a:pPr>
              <a:r>
                <a:rPr b="0" i="0" lang="en-US" sz="1800" u="none" cap="none" strike="noStrike">
                  <a:solidFill>
                    <a:srgbClr val="161249"/>
                  </a:solidFill>
                  <a:latin typeface="Arial"/>
                  <a:ea typeface="Arial"/>
                  <a:cs typeface="Arial"/>
                  <a:sym typeface="Arial"/>
                </a:rPr>
                <a:t>Why is your topic important to today’s marketers? </a:t>
              </a:r>
              <a:endParaRPr b="0" i="0" sz="1800" u="none" cap="none" strike="noStrike">
                <a:solidFill>
                  <a:srgbClr val="161249"/>
                </a:solidFill>
                <a:latin typeface="Arial"/>
                <a:ea typeface="Arial"/>
                <a:cs typeface="Arial"/>
                <a:sym typeface="Aria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g1e6cfa429c1_0_0"/>
          <p:cNvSpPr txBox="1"/>
          <p:nvPr>
            <p:ph idx="1" type="body"/>
          </p:nvPr>
        </p:nvSpPr>
        <p:spPr>
          <a:xfrm>
            <a:off x="628650" y="1369219"/>
            <a:ext cx="7886700" cy="2905800"/>
          </a:xfrm>
          <a:prstGeom prst="rect">
            <a:avLst/>
          </a:prstGeom>
        </p:spPr>
        <p:txBody>
          <a:bodyPr anchorCtr="0" anchor="t" bIns="45700" lIns="91425" spcFirstLastPara="1" rIns="91425" wrap="square" tIns="45700">
            <a:normAutofit fontScale="85000" lnSpcReduction="20000"/>
          </a:bodyPr>
          <a:lstStyle/>
          <a:p>
            <a:pPr indent="0" lvl="0" marL="0" rtl="0" algn="l">
              <a:spcBef>
                <a:spcPts val="750"/>
              </a:spcBef>
              <a:spcAft>
                <a:spcPts val="0"/>
              </a:spcAft>
              <a:buNone/>
            </a:pPr>
            <a:r>
              <a:rPr lang="en-US"/>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a:p>
          <a:p>
            <a:pPr indent="0" lvl="0" marL="0" rtl="0" algn="l">
              <a:spcBef>
                <a:spcPts val="750"/>
              </a:spcBef>
              <a:spcAft>
                <a:spcPts val="0"/>
              </a:spcAft>
              <a:buClr>
                <a:schemeClr val="dk1"/>
              </a:buClr>
              <a:buSzPct val="52380"/>
              <a:buFont typeface="Arial"/>
              <a:buNone/>
            </a:pPr>
            <a:r>
              <a:t/>
            </a:r>
            <a:endParaRPr/>
          </a:p>
          <a:p>
            <a:pPr indent="0" lvl="0" marL="0" rtl="0" algn="l">
              <a:spcBef>
                <a:spcPts val="750"/>
              </a:spcBef>
              <a:spcAft>
                <a:spcPts val="0"/>
              </a:spcAft>
              <a:buClr>
                <a:schemeClr val="dk1"/>
              </a:buClr>
              <a:buSzPct val="52380"/>
              <a:buFont typeface="Arial"/>
              <a:buNone/>
            </a:pPr>
            <a:r>
              <a:rPr lang="en-US"/>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a:p>
          <a:p>
            <a:pPr indent="0" lvl="0" marL="0" rtl="0" algn="l">
              <a:spcBef>
                <a:spcPts val="750"/>
              </a:spcBef>
              <a:spcAft>
                <a:spcPts val="0"/>
              </a:spcAft>
              <a:buClr>
                <a:schemeClr val="dk1"/>
              </a:buClr>
              <a:buSzPct val="52380"/>
              <a:buFont typeface="Arial"/>
              <a:buNone/>
            </a:pPr>
            <a:r>
              <a:t/>
            </a:r>
            <a:endParaRPr/>
          </a:p>
          <a:p>
            <a:pPr indent="0" lvl="0" marL="0" rtl="0" algn="l">
              <a:spcBef>
                <a:spcPts val="750"/>
              </a:spcBef>
              <a:spcAft>
                <a:spcPts val="0"/>
              </a:spcAft>
              <a:buNone/>
            </a:pPr>
            <a:r>
              <a:t/>
            </a:r>
            <a:endParaRPr/>
          </a:p>
        </p:txBody>
      </p:sp>
      <p:sp>
        <p:nvSpPr>
          <p:cNvPr id="281" name="Google Shape;281;g1e6cfa429c1_0_0"/>
          <p:cNvSpPr txBox="1"/>
          <p:nvPr>
            <p:ph idx="4294967295" type="title"/>
          </p:nvPr>
        </p:nvSpPr>
        <p:spPr>
          <a:xfrm>
            <a:off x="2485305" y="218800"/>
            <a:ext cx="4173300" cy="584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300"/>
              <a:buFont typeface="Roboto"/>
              <a:buNone/>
            </a:pPr>
            <a:r>
              <a:rPr lang="en-US"/>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